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18.xml" ContentType="application/vnd.openxmlformats-officedocument.presentationml.tags+xml"/>
  <Override PartName="/ppt/notesSlides/notesSlide23.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tags/tag20.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notesSlides/notesSlide3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notesSlides/notesSlide38.xml" ContentType="application/vnd.openxmlformats-officedocument.presentationml.notesSlide+xml"/>
  <Override PartName="/ppt/charts/chart5.xml" ContentType="application/vnd.openxmlformats-officedocument.drawingml.chart+xml"/>
  <Override PartName="/ppt/tags/tag23.xml" ContentType="application/vnd.openxmlformats-officedocument.presentationml.tags+xml"/>
  <Override PartName="/ppt/notesSlides/notesSlide39.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tags/tag24.xml" ContentType="application/vnd.openxmlformats-officedocument.presentationml.tags+xml"/>
  <Override PartName="/ppt/notesSlides/notesSlide41.xml" ContentType="application/vnd.openxmlformats-officedocument.presentationml.notesSlide+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7" r:id="rId2"/>
    <p:sldId id="590" r:id="rId3"/>
    <p:sldId id="743" r:id="rId4"/>
    <p:sldId id="742" r:id="rId5"/>
    <p:sldId id="756" r:id="rId6"/>
    <p:sldId id="675" r:id="rId7"/>
    <p:sldId id="514" r:id="rId8"/>
    <p:sldId id="523" r:id="rId9"/>
    <p:sldId id="652" r:id="rId10"/>
    <p:sldId id="744" r:id="rId11"/>
    <p:sldId id="745" r:id="rId12"/>
    <p:sldId id="679" r:id="rId13"/>
    <p:sldId id="715" r:id="rId14"/>
    <p:sldId id="716" r:id="rId15"/>
    <p:sldId id="746" r:id="rId16"/>
    <p:sldId id="747" r:id="rId17"/>
    <p:sldId id="748" r:id="rId18"/>
    <p:sldId id="752" r:id="rId19"/>
    <p:sldId id="750" r:id="rId20"/>
    <p:sldId id="693" r:id="rId21"/>
    <p:sldId id="727" r:id="rId22"/>
    <p:sldId id="701" r:id="rId23"/>
    <p:sldId id="757" r:id="rId24"/>
    <p:sldId id="704" r:id="rId25"/>
    <p:sldId id="731" r:id="rId26"/>
    <p:sldId id="706" r:id="rId27"/>
    <p:sldId id="732" r:id="rId28"/>
    <p:sldId id="733" r:id="rId29"/>
    <p:sldId id="728" r:id="rId30"/>
    <p:sldId id="427" r:id="rId31"/>
    <p:sldId id="644" r:id="rId32"/>
    <p:sldId id="758" r:id="rId33"/>
    <p:sldId id="630" r:id="rId34"/>
    <p:sldId id="414" r:id="rId35"/>
    <p:sldId id="418" r:id="rId36"/>
    <p:sldId id="443" r:id="rId37"/>
    <p:sldId id="738" r:id="rId38"/>
    <p:sldId id="583" r:id="rId39"/>
    <p:sldId id="735" r:id="rId40"/>
    <p:sldId id="713" r:id="rId41"/>
    <p:sldId id="754" r:id="rId42"/>
  </p:sldIdLst>
  <p:sldSz cx="9144000" cy="6858000" type="screen4x3"/>
  <p:notesSz cx="7099300"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6AF51B0-3146-4FC1-B816-10A6A2FD3CBB}">
          <p14:sldIdLst>
            <p14:sldId id="257"/>
            <p14:sldId id="590"/>
            <p14:sldId id="743"/>
            <p14:sldId id="742"/>
            <p14:sldId id="756"/>
            <p14:sldId id="675"/>
            <p14:sldId id="514"/>
          </p14:sldIdLst>
        </p14:section>
        <p14:section name="Concurrency Control" id="{A8B4DD94-E182-4D95-BAF1-FB38DC5BA54F}">
          <p14:sldIdLst>
            <p14:sldId id="523"/>
            <p14:sldId id="652"/>
            <p14:sldId id="744"/>
            <p14:sldId id="745"/>
            <p14:sldId id="679"/>
            <p14:sldId id="715"/>
            <p14:sldId id="716"/>
            <p14:sldId id="746"/>
            <p14:sldId id="747"/>
            <p14:sldId id="748"/>
            <p14:sldId id="752"/>
            <p14:sldId id="750"/>
            <p14:sldId id="693"/>
          </p14:sldIdLst>
        </p14:section>
        <p14:section name="Replication &amp; Recovery" id="{CB135E02-1F94-4A32-8A06-73C9BB9B5F45}">
          <p14:sldIdLst>
            <p14:sldId id="727"/>
            <p14:sldId id="701"/>
            <p14:sldId id="757"/>
            <p14:sldId id="704"/>
            <p14:sldId id="731"/>
            <p14:sldId id="706"/>
            <p14:sldId id="732"/>
            <p14:sldId id="733"/>
          </p14:sldIdLst>
        </p14:section>
        <p14:section name="Evaluation" id="{149F75F5-6507-4D08-B12C-50F3909E6726}">
          <p14:sldIdLst>
            <p14:sldId id="728"/>
            <p14:sldId id="427"/>
            <p14:sldId id="644"/>
            <p14:sldId id="758"/>
            <p14:sldId id="630"/>
            <p14:sldId id="414"/>
            <p14:sldId id="418"/>
          </p14:sldIdLst>
        </p14:section>
        <p14:section name="Backup" id="{58CA3BC3-B4D6-4BBD-9325-A022981F80B3}">
          <p14:sldIdLst>
            <p14:sldId id="443"/>
            <p14:sldId id="738"/>
            <p14:sldId id="583"/>
            <p14:sldId id="735"/>
            <p14:sldId id="713"/>
            <p14:sldId id="754"/>
          </p14:sldIdLst>
        </p14:section>
      </p14:sectionLst>
    </p:ext>
    <p:ext uri="{EFAFB233-063F-42B5-8137-9DF3F51BA10A}">
      <p15:sldGuideLst xmlns:p15="http://schemas.microsoft.com/office/powerpoint/2012/main">
        <p15:guide id="1" orient="horz" pos="1434" userDrawn="1">
          <p15:clr>
            <a:srgbClr val="A4A3A4"/>
          </p15:clr>
        </p15:guide>
        <p15:guide id="2" pos="793"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66"/>
    <a:srgbClr val="0000FF"/>
    <a:srgbClr val="CCFFFF"/>
    <a:srgbClr val="99CCFF"/>
    <a:srgbClr val="FF84C1"/>
    <a:srgbClr val="FFCCFF"/>
    <a:srgbClr val="00FFFF"/>
    <a:srgbClr val="797B7E"/>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19" autoAdjust="0"/>
    <p:restoredTop sz="82005" autoAdjust="0"/>
  </p:normalViewPr>
  <p:slideViewPr>
    <p:cSldViewPr>
      <p:cViewPr varScale="1">
        <p:scale>
          <a:sx n="98" d="100"/>
          <a:sy n="98" d="100"/>
        </p:scale>
        <p:origin x="1768" y="192"/>
      </p:cViewPr>
      <p:guideLst>
        <p:guide orient="horz" pos="1434"/>
        <p:guide pos="793"/>
      </p:guideLst>
    </p:cSldViewPr>
  </p:slideViewPr>
  <p:notesTextViewPr>
    <p:cViewPr>
      <p:scale>
        <a:sx n="1" d="1"/>
        <a:sy n="1" d="1"/>
      </p:scale>
      <p:origin x="0" y="0"/>
    </p:cViewPr>
  </p:notesTextViewPr>
  <p:sorterViewPr>
    <p:cViewPr>
      <p:scale>
        <a:sx n="66" d="100"/>
        <a:sy n="66" d="100"/>
      </p:scale>
      <p:origin x="0" y="1536"/>
    </p:cViewPr>
  </p:sorterViewPr>
  <p:notesViewPr>
    <p:cSldViewPr>
      <p:cViewPr>
        <p:scale>
          <a:sx n="84" d="100"/>
          <a:sy n="84" d="100"/>
        </p:scale>
        <p:origin x="-1620" y="73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C:\Users\Yanzhe%20Chen\Documents\DrTM+\Evaluation.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358856500293"/>
          <c:y val="0.0636821603155205"/>
          <c:w val="0.703464417304746"/>
          <c:h val="0.763664063367959"/>
        </c:manualLayout>
      </c:layout>
      <c:lineChart>
        <c:grouping val="standard"/>
        <c:varyColors val="0"/>
        <c:ser>
          <c:idx val="0"/>
          <c:order val="0"/>
          <c:tx>
            <c:strRef>
              <c:f>Sheet1!$B$1</c:f>
              <c:strCache>
                <c:ptCount val="1"/>
                <c:pt idx="0">
                  <c:v>Calvin</c:v>
                </c:pt>
              </c:strCache>
            </c:strRef>
          </c:tx>
          <c:spPr>
            <a:ln w="31750">
              <a:solidFill>
                <a:schemeClr val="tx1"/>
              </a:solidFill>
            </a:ln>
            <a:effectLst>
              <a:outerShdw blurRad="63500" sx="102000" sy="102000" algn="ctr" rotWithShape="0">
                <a:prstClr val="black">
                  <a:alpha val="40000"/>
                </a:prstClr>
              </a:outerShdw>
            </a:effectLst>
          </c:spPr>
          <c:marker>
            <c:symbol val="diamond"/>
            <c:size val="11"/>
            <c:spPr>
              <a:solidFill>
                <a:schemeClr val="bg1"/>
              </a:solidFill>
              <a:ln w="31750">
                <a:solidFill>
                  <a:schemeClr val="tx1"/>
                </a:solidFill>
              </a:ln>
              <a:effectLst>
                <a:outerShdw blurRad="63500" sx="102000" sy="102000" algn="ctr" rotWithShape="0">
                  <a:prstClr val="black">
                    <a:alpha val="40000"/>
                  </a:prstClr>
                </a:outerShdw>
              </a:effectLst>
            </c:spPr>
          </c:marker>
          <c:cat>
            <c:strRef>
              <c:f>Sheet1!$A$2:$A$7</c:f>
              <c:strCache>
                <c:ptCount val="6"/>
                <c:pt idx="0">
                  <c:v>1</c:v>
                </c:pt>
                <c:pt idx="1">
                  <c:v>2</c:v>
                </c:pt>
                <c:pt idx="2">
                  <c:v>3</c:v>
                </c:pt>
                <c:pt idx="3">
                  <c:v>4</c:v>
                </c:pt>
                <c:pt idx="4">
                  <c:v>5</c:v>
                </c:pt>
                <c:pt idx="5">
                  <c:v>6</c:v>
                </c:pt>
              </c:strCache>
            </c:strRef>
          </c:cat>
          <c:val>
            <c:numRef>
              <c:f>Sheet1!$B$2:$B$7</c:f>
              <c:numCache>
                <c:formatCode>General</c:formatCode>
                <c:ptCount val="6"/>
                <c:pt idx="0">
                  <c:v>0.009775</c:v>
                </c:pt>
                <c:pt idx="1">
                  <c:v>0.01893</c:v>
                </c:pt>
                <c:pt idx="2">
                  <c:v>0.027585</c:v>
                </c:pt>
                <c:pt idx="3">
                  <c:v>0.034879</c:v>
                </c:pt>
                <c:pt idx="4">
                  <c:v>0.042636</c:v>
                </c:pt>
                <c:pt idx="5">
                  <c:v>0.05715</c:v>
                </c:pt>
              </c:numCache>
            </c:numRef>
          </c:val>
          <c:smooth val="0"/>
          <c:extLst xmlns:c16r2="http://schemas.microsoft.com/office/drawing/2015/06/chart">
            <c:ext xmlns:c16="http://schemas.microsoft.com/office/drawing/2014/chart" uri="{C3380CC4-5D6E-409C-BE32-E72D297353CC}">
              <c16:uniqueId val="{00000000-D55A-4BD7-B31F-E517524A6E27}"/>
            </c:ext>
          </c:extLst>
        </c:ser>
        <c:ser>
          <c:idx val="1"/>
          <c:order val="1"/>
          <c:tx>
            <c:strRef>
              <c:f>Sheet1!$C$1</c:f>
              <c:strCache>
                <c:ptCount val="1"/>
                <c:pt idx="0">
                  <c:v>DrTM</c:v>
                </c:pt>
              </c:strCache>
            </c:strRef>
          </c:tx>
          <c:spPr>
            <a:ln w="31750">
              <a:solidFill>
                <a:srgbClr val="0000FF"/>
              </a:solidFill>
            </a:ln>
            <a:effectLst>
              <a:outerShdw blurRad="63500" sx="102000" sy="102000" algn="ctr" rotWithShape="0">
                <a:prstClr val="black">
                  <a:alpha val="40000"/>
                </a:prstClr>
              </a:outerShdw>
            </a:effectLst>
          </c:spPr>
          <c:marker>
            <c:symbol val="square"/>
            <c:size val="9"/>
            <c:spPr>
              <a:solidFill>
                <a:schemeClr val="bg1"/>
              </a:solidFill>
              <a:ln w="31750">
                <a:solidFill>
                  <a:srgbClr val="0000FF"/>
                </a:solidFill>
              </a:ln>
              <a:effectLst>
                <a:outerShdw blurRad="63500" sx="102000" sy="102000" algn="ctr" rotWithShape="0">
                  <a:prstClr val="black">
                    <a:alpha val="40000"/>
                  </a:prstClr>
                </a:outerShdw>
              </a:effectLst>
            </c:spPr>
          </c:marker>
          <c:cat>
            <c:strRef>
              <c:f>Sheet1!$A$2:$A$7</c:f>
              <c:strCache>
                <c:ptCount val="6"/>
                <c:pt idx="0">
                  <c:v>1</c:v>
                </c:pt>
                <c:pt idx="1">
                  <c:v>2</c:v>
                </c:pt>
                <c:pt idx="2">
                  <c:v>3</c:v>
                </c:pt>
                <c:pt idx="3">
                  <c:v>4</c:v>
                </c:pt>
                <c:pt idx="4">
                  <c:v>5</c:v>
                </c:pt>
                <c:pt idx="5">
                  <c:v>6</c:v>
                </c:pt>
              </c:strCache>
            </c:strRef>
          </c:cat>
          <c:val>
            <c:numRef>
              <c:f>Sheet1!$C$2:$C$7</c:f>
              <c:numCache>
                <c:formatCode>General</c:formatCode>
                <c:ptCount val="6"/>
                <c:pt idx="0">
                  <c:v>0.293132</c:v>
                </c:pt>
                <c:pt idx="1">
                  <c:v>0.570483</c:v>
                </c:pt>
                <c:pt idx="2">
                  <c:v>0.828501</c:v>
                </c:pt>
                <c:pt idx="3">
                  <c:v>1.108052</c:v>
                </c:pt>
                <c:pt idx="4">
                  <c:v>1.358366</c:v>
                </c:pt>
                <c:pt idx="5">
                  <c:v>1.651763</c:v>
                </c:pt>
              </c:numCache>
            </c:numRef>
          </c:val>
          <c:smooth val="0"/>
          <c:extLst xmlns:c16r2="http://schemas.microsoft.com/office/drawing/2015/06/chart">
            <c:ext xmlns:c16="http://schemas.microsoft.com/office/drawing/2014/chart" uri="{C3380CC4-5D6E-409C-BE32-E72D297353CC}">
              <c16:uniqueId val="{00000001-D55A-4BD7-B31F-E517524A6E27}"/>
            </c:ext>
          </c:extLst>
        </c:ser>
        <c:ser>
          <c:idx val="2"/>
          <c:order val="2"/>
          <c:tx>
            <c:strRef>
              <c:f>Sheet1!$D$1</c:f>
              <c:strCache>
                <c:ptCount val="1"/>
                <c:pt idx="0">
                  <c:v>DrTM+R</c:v>
                </c:pt>
              </c:strCache>
            </c:strRef>
          </c:tx>
          <c:spPr>
            <a:ln w="31750">
              <a:solidFill>
                <a:srgbClr val="FF0066"/>
              </a:solidFill>
            </a:ln>
            <a:effectLst>
              <a:outerShdw blurRad="63500" sx="102000" sy="102000" algn="ctr" rotWithShape="0">
                <a:prstClr val="black">
                  <a:alpha val="40000"/>
                </a:prstClr>
              </a:outerShdw>
            </a:effectLst>
          </c:spPr>
          <c:marker>
            <c:symbol val="triangle"/>
            <c:size val="11"/>
            <c:spPr>
              <a:solidFill>
                <a:schemeClr val="bg1"/>
              </a:solidFill>
              <a:ln w="31750">
                <a:solidFill>
                  <a:srgbClr val="FF0066"/>
                </a:solidFill>
              </a:ln>
              <a:effectLst>
                <a:outerShdw blurRad="63500" sx="102000" sy="102000" algn="ctr" rotWithShape="0">
                  <a:prstClr val="black">
                    <a:alpha val="40000"/>
                  </a:prstClr>
                </a:outerShdw>
              </a:effectLst>
            </c:spPr>
          </c:marker>
          <c:cat>
            <c:strRef>
              <c:f>Sheet1!$A$2:$A$7</c:f>
              <c:strCache>
                <c:ptCount val="6"/>
                <c:pt idx="0">
                  <c:v>1</c:v>
                </c:pt>
                <c:pt idx="1">
                  <c:v>2</c:v>
                </c:pt>
                <c:pt idx="2">
                  <c:v>3</c:v>
                </c:pt>
                <c:pt idx="3">
                  <c:v>4</c:v>
                </c:pt>
                <c:pt idx="4">
                  <c:v>5</c:v>
                </c:pt>
                <c:pt idx="5">
                  <c:v>6</c:v>
                </c:pt>
              </c:strCache>
            </c:strRef>
          </c:cat>
          <c:val>
            <c:numRef>
              <c:f>Sheet1!$D$2:$D$7</c:f>
              <c:numCache>
                <c:formatCode>General</c:formatCode>
                <c:ptCount val="6"/>
                <c:pt idx="0">
                  <c:v>0.286708</c:v>
                </c:pt>
                <c:pt idx="1">
                  <c:v>0.506492</c:v>
                </c:pt>
                <c:pt idx="2">
                  <c:v>0.757084</c:v>
                </c:pt>
                <c:pt idx="3">
                  <c:v>1.003131</c:v>
                </c:pt>
                <c:pt idx="4">
                  <c:v>1.24278</c:v>
                </c:pt>
                <c:pt idx="5">
                  <c:v>1.48885</c:v>
                </c:pt>
              </c:numCache>
            </c:numRef>
          </c:val>
          <c:smooth val="0"/>
          <c:extLst xmlns:c16r2="http://schemas.microsoft.com/office/drawing/2015/06/chart">
            <c:ext xmlns:c16="http://schemas.microsoft.com/office/drawing/2014/chart" uri="{C3380CC4-5D6E-409C-BE32-E72D297353CC}">
              <c16:uniqueId val="{00000002-D55A-4BD7-B31F-E517524A6E27}"/>
            </c:ext>
          </c:extLst>
        </c:ser>
        <c:ser>
          <c:idx val="3"/>
          <c:order val="3"/>
          <c:tx>
            <c:strRef>
              <c:f>Sheet1!$E$1</c:f>
              <c:strCache>
                <c:ptCount val="1"/>
                <c:pt idx="0">
                  <c:v>DrTM+R=3</c:v>
                </c:pt>
              </c:strCache>
            </c:strRef>
          </c:tx>
          <c:spPr>
            <a:effectLst>
              <a:outerShdw blurRad="63500" sx="102000" sy="102000" algn="ctr" rotWithShape="0">
                <a:prstClr val="black">
                  <a:alpha val="40000"/>
                </a:prstClr>
              </a:outerShdw>
            </a:effectLst>
          </c:spPr>
          <c:marker>
            <c:symbol val="circle"/>
            <c:size val="9"/>
            <c:spPr>
              <a:solidFill>
                <a:schemeClr val="bg1"/>
              </a:solidFill>
              <a:ln w="31750"/>
              <a:effectLst>
                <a:outerShdw blurRad="63500" sx="102000" sy="102000" algn="ctr" rotWithShape="0">
                  <a:prstClr val="black">
                    <a:alpha val="40000"/>
                  </a:prstClr>
                </a:outerShdw>
              </a:effectLst>
            </c:spPr>
          </c:marker>
          <c:cat>
            <c:strRef>
              <c:f>Sheet1!$A$2:$A$7</c:f>
              <c:strCache>
                <c:ptCount val="6"/>
                <c:pt idx="0">
                  <c:v>1</c:v>
                </c:pt>
                <c:pt idx="1">
                  <c:v>2</c:v>
                </c:pt>
                <c:pt idx="2">
                  <c:v>3</c:v>
                </c:pt>
                <c:pt idx="3">
                  <c:v>4</c:v>
                </c:pt>
                <c:pt idx="4">
                  <c:v>5</c:v>
                </c:pt>
                <c:pt idx="5">
                  <c:v>6</c:v>
                </c:pt>
              </c:strCache>
            </c:strRef>
          </c:cat>
          <c:val>
            <c:numRef>
              <c:f>Sheet1!$E$2:$E$7</c:f>
              <c:numCache>
                <c:formatCode>General</c:formatCode>
                <c:ptCount val="6"/>
                <c:pt idx="0">
                  <c:v>0.209736</c:v>
                </c:pt>
                <c:pt idx="1">
                  <c:v>0.334075</c:v>
                </c:pt>
                <c:pt idx="2">
                  <c:v>0.458585</c:v>
                </c:pt>
                <c:pt idx="3">
                  <c:v>0.594129</c:v>
                </c:pt>
                <c:pt idx="4">
                  <c:v>0.754686</c:v>
                </c:pt>
                <c:pt idx="5">
                  <c:v>0.89704</c:v>
                </c:pt>
              </c:numCache>
            </c:numRef>
          </c:val>
          <c:smooth val="0"/>
          <c:extLst xmlns:c16r2="http://schemas.microsoft.com/office/drawing/2015/06/chart">
            <c:ext xmlns:c16="http://schemas.microsoft.com/office/drawing/2014/chart" uri="{C3380CC4-5D6E-409C-BE32-E72D297353CC}">
              <c16:uniqueId val="{00000001-5ACB-450C-8A54-55EA4CC8CB9A}"/>
            </c:ext>
          </c:extLst>
        </c:ser>
        <c:dLbls>
          <c:showLegendKey val="0"/>
          <c:showVal val="0"/>
          <c:showCatName val="0"/>
          <c:showSerName val="0"/>
          <c:showPercent val="0"/>
          <c:showBubbleSize val="0"/>
        </c:dLbls>
        <c:marker val="1"/>
        <c:smooth val="0"/>
        <c:axId val="1778655728"/>
        <c:axId val="1779144560"/>
      </c:lineChart>
      <c:catAx>
        <c:axId val="1778655728"/>
        <c:scaling>
          <c:orientation val="minMax"/>
        </c:scaling>
        <c:delete val="0"/>
        <c:axPos val="b"/>
        <c:title>
          <c:tx>
            <c:rich>
              <a:bodyPr/>
              <a:lstStyle/>
              <a:p>
                <a:pPr>
                  <a:defRPr sz="2000">
                    <a:solidFill>
                      <a:schemeClr val="tx1">
                        <a:lumMod val="50000"/>
                        <a:lumOff val="50000"/>
                      </a:schemeClr>
                    </a:solidFill>
                  </a:defRPr>
                </a:pPr>
                <a:r>
                  <a:rPr lang="en-US" altLang="zh-CN" sz="2000" b="0" dirty="0" smtClean="0">
                    <a:solidFill>
                      <a:schemeClr val="tx1">
                        <a:lumMod val="50000"/>
                        <a:lumOff val="50000"/>
                      </a:schemeClr>
                    </a:solidFill>
                  </a:rPr>
                  <a:t>#</a:t>
                </a:r>
                <a:r>
                  <a:rPr lang="en-US" altLang="zh-CN" sz="2000" b="0" baseline="0" dirty="0" smtClean="0">
                    <a:solidFill>
                      <a:schemeClr val="tx1">
                        <a:lumMod val="50000"/>
                        <a:lumOff val="50000"/>
                      </a:schemeClr>
                    </a:solidFill>
                  </a:rPr>
                  <a:t> Machines</a:t>
                </a:r>
                <a:endParaRPr lang="en-US" altLang="zh-CN" sz="2000" b="0" dirty="0">
                  <a:solidFill>
                    <a:schemeClr val="tx1">
                      <a:lumMod val="50000"/>
                      <a:lumOff val="50000"/>
                    </a:schemeClr>
                  </a:solidFill>
                </a:endParaRPr>
              </a:p>
            </c:rich>
          </c:tx>
          <c:layout>
            <c:manualLayout>
              <c:xMode val="edge"/>
              <c:yMode val="edge"/>
              <c:x val="0.409147495516371"/>
              <c:y val="0.901530154056956"/>
            </c:manualLayout>
          </c:layout>
          <c:overlay val="0"/>
        </c:title>
        <c:numFmt formatCode="0_ " sourceLinked="0"/>
        <c:majorTickMark val="in"/>
        <c:minorTickMark val="none"/>
        <c:tickLblPos val="nextTo"/>
        <c:spPr>
          <a:ln w="12700">
            <a:solidFill>
              <a:schemeClr val="tx1">
                <a:lumMod val="50000"/>
                <a:lumOff val="50000"/>
              </a:schemeClr>
            </a:solidFill>
          </a:ln>
        </c:spPr>
        <c:txPr>
          <a:bodyPr/>
          <a:lstStyle/>
          <a:p>
            <a:pPr>
              <a:defRPr>
                <a:solidFill>
                  <a:schemeClr val="tx1">
                    <a:lumMod val="50000"/>
                    <a:lumOff val="50000"/>
                  </a:schemeClr>
                </a:solidFill>
                <a:latin typeface="Century Gothic" pitchFamily="34" charset="0"/>
              </a:defRPr>
            </a:pPr>
            <a:endParaRPr lang="en-US"/>
          </a:p>
        </c:txPr>
        <c:crossAx val="1779144560"/>
        <c:crosses val="autoZero"/>
        <c:auto val="1"/>
        <c:lblAlgn val="ctr"/>
        <c:lblOffset val="0"/>
        <c:noMultiLvlLbl val="0"/>
      </c:catAx>
      <c:valAx>
        <c:axId val="1779144560"/>
        <c:scaling>
          <c:orientation val="minMax"/>
          <c:max val="2.0"/>
        </c:scaling>
        <c:delete val="0"/>
        <c:axPos val="l"/>
        <c:majorGridlines>
          <c:spPr>
            <a:ln w="6350">
              <a:solidFill>
                <a:schemeClr val="tx1">
                  <a:lumMod val="50000"/>
                  <a:lumOff val="50000"/>
                </a:schemeClr>
              </a:solidFill>
              <a:prstDash val="dash"/>
            </a:ln>
          </c:spPr>
        </c:majorGridlines>
        <c:title>
          <c:tx>
            <c:rich>
              <a:bodyPr rot="-5400000" vert="horz"/>
              <a:lstStyle/>
              <a:p>
                <a:pPr>
                  <a:lnSpc>
                    <a:spcPct val="80000"/>
                  </a:lnSpc>
                  <a:defRPr sz="2200">
                    <a:solidFill>
                      <a:schemeClr val="tx1">
                        <a:lumMod val="50000"/>
                        <a:lumOff val="50000"/>
                      </a:schemeClr>
                    </a:solidFill>
                  </a:defRPr>
                </a:pPr>
                <a:r>
                  <a:rPr lang="en-US" altLang="en-US" sz="2200" b="0" baseline="0" dirty="0" smtClean="0">
                    <a:solidFill>
                      <a:schemeClr val="tx1">
                        <a:lumMod val="50000"/>
                        <a:lumOff val="50000"/>
                      </a:schemeClr>
                    </a:solidFill>
                  </a:rPr>
                  <a:t>Throughput (M </a:t>
                </a:r>
                <a:r>
                  <a:rPr lang="en-US" altLang="en-US" sz="2200" b="0" baseline="0" dirty="0" err="1" smtClean="0">
                    <a:solidFill>
                      <a:schemeClr val="tx1">
                        <a:lumMod val="50000"/>
                        <a:lumOff val="50000"/>
                      </a:schemeClr>
                    </a:solidFill>
                  </a:rPr>
                  <a:t>txns</a:t>
                </a:r>
                <a:r>
                  <a:rPr lang="en-US" altLang="en-US" sz="2200" b="0" baseline="0" dirty="0" smtClean="0">
                    <a:solidFill>
                      <a:schemeClr val="tx1">
                        <a:lumMod val="50000"/>
                        <a:lumOff val="50000"/>
                      </a:schemeClr>
                    </a:solidFill>
                  </a:rPr>
                  <a:t>/sec)</a:t>
                </a:r>
                <a:endParaRPr lang="en-US" altLang="en-US" sz="2200" b="0" dirty="0">
                  <a:solidFill>
                    <a:schemeClr val="tx1">
                      <a:lumMod val="50000"/>
                      <a:lumOff val="50000"/>
                    </a:schemeClr>
                  </a:solidFill>
                </a:endParaRPr>
              </a:p>
            </c:rich>
          </c:tx>
          <c:layout>
            <c:manualLayout>
              <c:xMode val="edge"/>
              <c:yMode val="edge"/>
              <c:x val="0.0259261867728982"/>
              <c:y val="0.0839267859126764"/>
            </c:manualLayout>
          </c:layout>
          <c:overlay val="0"/>
        </c:title>
        <c:numFmt formatCode="General" sourceLinked="1"/>
        <c:majorTickMark val="in"/>
        <c:minorTickMark val="none"/>
        <c:tickLblPos val="nextTo"/>
        <c:txPr>
          <a:bodyPr/>
          <a:lstStyle/>
          <a:p>
            <a:pPr>
              <a:defRPr>
                <a:solidFill>
                  <a:schemeClr val="tx1">
                    <a:lumMod val="50000"/>
                    <a:lumOff val="50000"/>
                  </a:schemeClr>
                </a:solidFill>
              </a:defRPr>
            </a:pPr>
            <a:endParaRPr lang="en-US"/>
          </a:p>
        </c:txPr>
        <c:crossAx val="1778655728"/>
        <c:crosses val="autoZero"/>
        <c:crossBetween val="midCat"/>
        <c:majorUnit val="0.5"/>
      </c:valAx>
      <c:spPr>
        <a:ln w="12700">
          <a:solidFill>
            <a:schemeClr val="tx1">
              <a:lumMod val="50000"/>
              <a:lumOff val="50000"/>
            </a:schemeClr>
          </a:solidFill>
        </a:ln>
      </c:spPr>
    </c:plotArea>
    <c:legend>
      <c:legendPos val="r"/>
      <c:layout>
        <c:manualLayout>
          <c:xMode val="edge"/>
          <c:yMode val="edge"/>
          <c:x val="0.27618732961209"/>
          <c:y val="0.100911935710847"/>
          <c:w val="0.345290751424445"/>
          <c:h val="0.266015813057808"/>
        </c:manualLayout>
      </c:layout>
      <c:overlay val="0"/>
      <c:spPr>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1800">
          <a:latin typeface="Century Gothic"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358856500293"/>
          <c:y val="0.0636821603155205"/>
          <c:w val="0.703464417304746"/>
          <c:h val="0.763664063367959"/>
        </c:manualLayout>
      </c:layout>
      <c:lineChart>
        <c:grouping val="standard"/>
        <c:varyColors val="0"/>
        <c:ser>
          <c:idx val="0"/>
          <c:order val="0"/>
          <c:tx>
            <c:strRef>
              <c:f>Sheet1!$B$1</c:f>
              <c:strCache>
                <c:ptCount val="1"/>
                <c:pt idx="0">
                  <c:v>Calvin</c:v>
                </c:pt>
              </c:strCache>
            </c:strRef>
          </c:tx>
          <c:spPr>
            <a:ln w="31750">
              <a:solidFill>
                <a:schemeClr val="tx1"/>
              </a:solidFill>
            </a:ln>
            <a:effectLst>
              <a:outerShdw blurRad="63500" sx="102000" sy="102000" algn="ctr" rotWithShape="0">
                <a:prstClr val="black">
                  <a:alpha val="40000"/>
                </a:prstClr>
              </a:outerShdw>
            </a:effectLst>
          </c:spPr>
          <c:marker>
            <c:symbol val="diamond"/>
            <c:size val="11"/>
            <c:spPr>
              <a:solidFill>
                <a:schemeClr val="bg1"/>
              </a:solidFill>
              <a:ln w="31750">
                <a:solidFill>
                  <a:schemeClr val="tx1"/>
                </a:solidFill>
              </a:ln>
              <a:effectLst>
                <a:outerShdw blurRad="63500" sx="102000" sy="102000" algn="ctr" rotWithShape="0">
                  <a:prstClr val="black">
                    <a:alpha val="40000"/>
                  </a:prstClr>
                </a:outerShdw>
              </a:effectLst>
            </c:spPr>
          </c:marker>
          <c:cat>
            <c:strRef>
              <c:f>Sheet1!$A$2:$A$7</c:f>
              <c:strCache>
                <c:ptCount val="6"/>
                <c:pt idx="0">
                  <c:v>1</c:v>
                </c:pt>
                <c:pt idx="1">
                  <c:v>2</c:v>
                </c:pt>
                <c:pt idx="2">
                  <c:v>3</c:v>
                </c:pt>
                <c:pt idx="3">
                  <c:v>4</c:v>
                </c:pt>
                <c:pt idx="4">
                  <c:v>5</c:v>
                </c:pt>
                <c:pt idx="5">
                  <c:v>6</c:v>
                </c:pt>
              </c:strCache>
            </c:strRef>
          </c:cat>
          <c:val>
            <c:numRef>
              <c:f>Sheet1!$B$2:$B$7</c:f>
              <c:numCache>
                <c:formatCode>General</c:formatCode>
                <c:ptCount val="6"/>
                <c:pt idx="0">
                  <c:v>0.009775</c:v>
                </c:pt>
                <c:pt idx="1">
                  <c:v>0.01893</c:v>
                </c:pt>
                <c:pt idx="2">
                  <c:v>0.027585</c:v>
                </c:pt>
                <c:pt idx="3">
                  <c:v>0.034879</c:v>
                </c:pt>
                <c:pt idx="4">
                  <c:v>0.042636</c:v>
                </c:pt>
                <c:pt idx="5">
                  <c:v>0.05715</c:v>
                </c:pt>
              </c:numCache>
            </c:numRef>
          </c:val>
          <c:smooth val="0"/>
          <c:extLst xmlns:c16r2="http://schemas.microsoft.com/office/drawing/2015/06/chart">
            <c:ext xmlns:c16="http://schemas.microsoft.com/office/drawing/2014/chart" uri="{C3380CC4-5D6E-409C-BE32-E72D297353CC}">
              <c16:uniqueId val="{00000000-D55A-4BD7-B31F-E517524A6E27}"/>
            </c:ext>
          </c:extLst>
        </c:ser>
        <c:ser>
          <c:idx val="1"/>
          <c:order val="1"/>
          <c:tx>
            <c:strRef>
              <c:f>Sheet1!$C$1</c:f>
              <c:strCache>
                <c:ptCount val="1"/>
                <c:pt idx="0">
                  <c:v>DrTM</c:v>
                </c:pt>
              </c:strCache>
            </c:strRef>
          </c:tx>
          <c:spPr>
            <a:ln w="31750">
              <a:solidFill>
                <a:srgbClr val="0000FF"/>
              </a:solidFill>
            </a:ln>
            <a:effectLst>
              <a:outerShdw blurRad="63500" sx="102000" sy="102000" algn="ctr" rotWithShape="0">
                <a:prstClr val="black">
                  <a:alpha val="40000"/>
                </a:prstClr>
              </a:outerShdw>
            </a:effectLst>
          </c:spPr>
          <c:marker>
            <c:symbol val="square"/>
            <c:size val="9"/>
            <c:spPr>
              <a:solidFill>
                <a:schemeClr val="bg1"/>
              </a:solidFill>
              <a:ln w="31750">
                <a:solidFill>
                  <a:srgbClr val="0000FF"/>
                </a:solidFill>
              </a:ln>
              <a:effectLst>
                <a:outerShdw blurRad="63500" sx="102000" sy="102000" algn="ctr" rotWithShape="0">
                  <a:prstClr val="black">
                    <a:alpha val="40000"/>
                  </a:prstClr>
                </a:outerShdw>
              </a:effectLst>
            </c:spPr>
          </c:marker>
          <c:cat>
            <c:strRef>
              <c:f>Sheet1!$A$2:$A$7</c:f>
              <c:strCache>
                <c:ptCount val="6"/>
                <c:pt idx="0">
                  <c:v>1</c:v>
                </c:pt>
                <c:pt idx="1">
                  <c:v>2</c:v>
                </c:pt>
                <c:pt idx="2">
                  <c:v>3</c:v>
                </c:pt>
                <c:pt idx="3">
                  <c:v>4</c:v>
                </c:pt>
                <c:pt idx="4">
                  <c:v>5</c:v>
                </c:pt>
                <c:pt idx="5">
                  <c:v>6</c:v>
                </c:pt>
              </c:strCache>
            </c:strRef>
          </c:cat>
          <c:val>
            <c:numRef>
              <c:f>Sheet1!$C$2:$C$7</c:f>
              <c:numCache>
                <c:formatCode>General</c:formatCode>
                <c:ptCount val="6"/>
                <c:pt idx="0">
                  <c:v>0.293132</c:v>
                </c:pt>
                <c:pt idx="1">
                  <c:v>0.570483</c:v>
                </c:pt>
                <c:pt idx="2">
                  <c:v>0.828501</c:v>
                </c:pt>
                <c:pt idx="3">
                  <c:v>1.108052</c:v>
                </c:pt>
                <c:pt idx="4">
                  <c:v>1.358366</c:v>
                </c:pt>
                <c:pt idx="5">
                  <c:v>1.651763</c:v>
                </c:pt>
              </c:numCache>
            </c:numRef>
          </c:val>
          <c:smooth val="0"/>
          <c:extLst xmlns:c16r2="http://schemas.microsoft.com/office/drawing/2015/06/chart">
            <c:ext xmlns:c16="http://schemas.microsoft.com/office/drawing/2014/chart" uri="{C3380CC4-5D6E-409C-BE32-E72D297353CC}">
              <c16:uniqueId val="{00000001-D55A-4BD7-B31F-E517524A6E27}"/>
            </c:ext>
          </c:extLst>
        </c:ser>
        <c:ser>
          <c:idx val="2"/>
          <c:order val="2"/>
          <c:tx>
            <c:strRef>
              <c:f>Sheet1!$D$1</c:f>
              <c:strCache>
                <c:ptCount val="1"/>
                <c:pt idx="0">
                  <c:v>DrTM+R</c:v>
                </c:pt>
              </c:strCache>
            </c:strRef>
          </c:tx>
          <c:spPr>
            <a:ln w="31750">
              <a:solidFill>
                <a:srgbClr val="FF0066"/>
              </a:solidFill>
            </a:ln>
            <a:effectLst>
              <a:outerShdw blurRad="63500" sx="102000" sy="102000" algn="ctr" rotWithShape="0">
                <a:prstClr val="black">
                  <a:alpha val="40000"/>
                </a:prstClr>
              </a:outerShdw>
            </a:effectLst>
          </c:spPr>
          <c:marker>
            <c:symbol val="triangle"/>
            <c:size val="11"/>
            <c:spPr>
              <a:solidFill>
                <a:schemeClr val="bg1"/>
              </a:solidFill>
              <a:ln w="31750">
                <a:solidFill>
                  <a:srgbClr val="FF0066"/>
                </a:solidFill>
              </a:ln>
              <a:effectLst>
                <a:outerShdw blurRad="63500" sx="102000" sy="102000" algn="ctr" rotWithShape="0">
                  <a:prstClr val="black">
                    <a:alpha val="40000"/>
                  </a:prstClr>
                </a:outerShdw>
              </a:effectLst>
            </c:spPr>
          </c:marker>
          <c:cat>
            <c:strRef>
              <c:f>Sheet1!$A$2:$A$7</c:f>
              <c:strCache>
                <c:ptCount val="6"/>
                <c:pt idx="0">
                  <c:v>1</c:v>
                </c:pt>
                <c:pt idx="1">
                  <c:v>2</c:v>
                </c:pt>
                <c:pt idx="2">
                  <c:v>3</c:v>
                </c:pt>
                <c:pt idx="3">
                  <c:v>4</c:v>
                </c:pt>
                <c:pt idx="4">
                  <c:v>5</c:v>
                </c:pt>
                <c:pt idx="5">
                  <c:v>6</c:v>
                </c:pt>
              </c:strCache>
            </c:strRef>
          </c:cat>
          <c:val>
            <c:numRef>
              <c:f>Sheet1!$D$2:$D$7</c:f>
              <c:numCache>
                <c:formatCode>General</c:formatCode>
                <c:ptCount val="6"/>
                <c:pt idx="0">
                  <c:v>0.286708</c:v>
                </c:pt>
                <c:pt idx="1">
                  <c:v>0.506492</c:v>
                </c:pt>
                <c:pt idx="2">
                  <c:v>0.757084</c:v>
                </c:pt>
                <c:pt idx="3">
                  <c:v>1.003131</c:v>
                </c:pt>
                <c:pt idx="4">
                  <c:v>1.24278</c:v>
                </c:pt>
                <c:pt idx="5">
                  <c:v>1.48885</c:v>
                </c:pt>
              </c:numCache>
            </c:numRef>
          </c:val>
          <c:smooth val="0"/>
          <c:extLst xmlns:c16r2="http://schemas.microsoft.com/office/drawing/2015/06/chart">
            <c:ext xmlns:c16="http://schemas.microsoft.com/office/drawing/2014/chart" uri="{C3380CC4-5D6E-409C-BE32-E72D297353CC}">
              <c16:uniqueId val="{00000002-D55A-4BD7-B31F-E517524A6E27}"/>
            </c:ext>
          </c:extLst>
        </c:ser>
        <c:ser>
          <c:idx val="3"/>
          <c:order val="3"/>
          <c:tx>
            <c:strRef>
              <c:f>Sheet1!$E$1</c:f>
              <c:strCache>
                <c:ptCount val="1"/>
                <c:pt idx="0">
                  <c:v>DrTM+R=3</c:v>
                </c:pt>
              </c:strCache>
            </c:strRef>
          </c:tx>
          <c:spPr>
            <a:effectLst>
              <a:outerShdw blurRad="63500" sx="102000" sy="102000" algn="ctr" rotWithShape="0">
                <a:prstClr val="black">
                  <a:alpha val="40000"/>
                </a:prstClr>
              </a:outerShdw>
            </a:effectLst>
          </c:spPr>
          <c:marker>
            <c:symbol val="circle"/>
            <c:size val="9"/>
            <c:spPr>
              <a:solidFill>
                <a:schemeClr val="bg1"/>
              </a:solidFill>
              <a:ln w="31750"/>
              <a:effectLst>
                <a:outerShdw blurRad="63500" sx="102000" sy="102000" algn="ctr" rotWithShape="0">
                  <a:prstClr val="black">
                    <a:alpha val="40000"/>
                  </a:prstClr>
                </a:outerShdw>
              </a:effectLst>
            </c:spPr>
          </c:marker>
          <c:cat>
            <c:strRef>
              <c:f>Sheet1!$A$2:$A$7</c:f>
              <c:strCache>
                <c:ptCount val="6"/>
                <c:pt idx="0">
                  <c:v>1</c:v>
                </c:pt>
                <c:pt idx="1">
                  <c:v>2</c:v>
                </c:pt>
                <c:pt idx="2">
                  <c:v>3</c:v>
                </c:pt>
                <c:pt idx="3">
                  <c:v>4</c:v>
                </c:pt>
                <c:pt idx="4">
                  <c:v>5</c:v>
                </c:pt>
                <c:pt idx="5">
                  <c:v>6</c:v>
                </c:pt>
              </c:strCache>
            </c:strRef>
          </c:cat>
          <c:val>
            <c:numRef>
              <c:f>Sheet1!$E$2:$E$7</c:f>
              <c:numCache>
                <c:formatCode>General</c:formatCode>
                <c:ptCount val="6"/>
                <c:pt idx="0">
                  <c:v>0.209736</c:v>
                </c:pt>
                <c:pt idx="1">
                  <c:v>0.334075</c:v>
                </c:pt>
                <c:pt idx="2">
                  <c:v>0.458585</c:v>
                </c:pt>
                <c:pt idx="3">
                  <c:v>0.594129</c:v>
                </c:pt>
                <c:pt idx="4">
                  <c:v>0.754686</c:v>
                </c:pt>
                <c:pt idx="5">
                  <c:v>0.89704</c:v>
                </c:pt>
              </c:numCache>
            </c:numRef>
          </c:val>
          <c:smooth val="0"/>
          <c:extLst xmlns:c16r2="http://schemas.microsoft.com/office/drawing/2015/06/chart">
            <c:ext xmlns:c16="http://schemas.microsoft.com/office/drawing/2014/chart" uri="{C3380CC4-5D6E-409C-BE32-E72D297353CC}">
              <c16:uniqueId val="{00000001-5ACB-450C-8A54-55EA4CC8CB9A}"/>
            </c:ext>
          </c:extLst>
        </c:ser>
        <c:dLbls>
          <c:showLegendKey val="0"/>
          <c:showVal val="0"/>
          <c:showCatName val="0"/>
          <c:showSerName val="0"/>
          <c:showPercent val="0"/>
          <c:showBubbleSize val="0"/>
        </c:dLbls>
        <c:marker val="1"/>
        <c:smooth val="0"/>
        <c:axId val="1779223920"/>
        <c:axId val="1778543632"/>
      </c:lineChart>
      <c:catAx>
        <c:axId val="1779223920"/>
        <c:scaling>
          <c:orientation val="minMax"/>
        </c:scaling>
        <c:delete val="0"/>
        <c:axPos val="b"/>
        <c:title>
          <c:tx>
            <c:rich>
              <a:bodyPr/>
              <a:lstStyle/>
              <a:p>
                <a:pPr>
                  <a:defRPr sz="2000">
                    <a:solidFill>
                      <a:schemeClr val="tx1">
                        <a:lumMod val="50000"/>
                        <a:lumOff val="50000"/>
                      </a:schemeClr>
                    </a:solidFill>
                  </a:defRPr>
                </a:pPr>
                <a:r>
                  <a:rPr lang="en-US" altLang="zh-CN" sz="2000" b="0" dirty="0" smtClean="0">
                    <a:solidFill>
                      <a:schemeClr val="tx1">
                        <a:lumMod val="50000"/>
                        <a:lumOff val="50000"/>
                      </a:schemeClr>
                    </a:solidFill>
                  </a:rPr>
                  <a:t>#</a:t>
                </a:r>
                <a:r>
                  <a:rPr lang="en-US" altLang="zh-CN" sz="2000" b="0" baseline="0" dirty="0" smtClean="0">
                    <a:solidFill>
                      <a:schemeClr val="tx1">
                        <a:lumMod val="50000"/>
                        <a:lumOff val="50000"/>
                      </a:schemeClr>
                    </a:solidFill>
                  </a:rPr>
                  <a:t> Machines</a:t>
                </a:r>
                <a:endParaRPr lang="en-US" altLang="zh-CN" sz="2000" b="0" dirty="0">
                  <a:solidFill>
                    <a:schemeClr val="tx1">
                      <a:lumMod val="50000"/>
                      <a:lumOff val="50000"/>
                    </a:schemeClr>
                  </a:solidFill>
                </a:endParaRPr>
              </a:p>
            </c:rich>
          </c:tx>
          <c:layout>
            <c:manualLayout>
              <c:xMode val="edge"/>
              <c:yMode val="edge"/>
              <c:x val="0.409147495516371"/>
              <c:y val="0.901530154056956"/>
            </c:manualLayout>
          </c:layout>
          <c:overlay val="0"/>
        </c:title>
        <c:numFmt formatCode="0_ " sourceLinked="0"/>
        <c:majorTickMark val="in"/>
        <c:minorTickMark val="none"/>
        <c:tickLblPos val="nextTo"/>
        <c:spPr>
          <a:ln w="12700">
            <a:solidFill>
              <a:schemeClr val="tx1">
                <a:lumMod val="50000"/>
                <a:lumOff val="50000"/>
              </a:schemeClr>
            </a:solidFill>
          </a:ln>
        </c:spPr>
        <c:txPr>
          <a:bodyPr/>
          <a:lstStyle/>
          <a:p>
            <a:pPr>
              <a:defRPr>
                <a:solidFill>
                  <a:schemeClr val="tx1">
                    <a:lumMod val="50000"/>
                    <a:lumOff val="50000"/>
                  </a:schemeClr>
                </a:solidFill>
                <a:latin typeface="Century Gothic" pitchFamily="34" charset="0"/>
              </a:defRPr>
            </a:pPr>
            <a:endParaRPr lang="en-US"/>
          </a:p>
        </c:txPr>
        <c:crossAx val="1778543632"/>
        <c:crosses val="autoZero"/>
        <c:auto val="1"/>
        <c:lblAlgn val="ctr"/>
        <c:lblOffset val="0"/>
        <c:noMultiLvlLbl val="0"/>
      </c:catAx>
      <c:valAx>
        <c:axId val="1778543632"/>
        <c:scaling>
          <c:orientation val="minMax"/>
          <c:max val="2.0"/>
        </c:scaling>
        <c:delete val="0"/>
        <c:axPos val="l"/>
        <c:majorGridlines>
          <c:spPr>
            <a:ln w="6350">
              <a:solidFill>
                <a:schemeClr val="tx1">
                  <a:lumMod val="50000"/>
                  <a:lumOff val="50000"/>
                </a:schemeClr>
              </a:solidFill>
              <a:prstDash val="dash"/>
            </a:ln>
          </c:spPr>
        </c:majorGridlines>
        <c:title>
          <c:tx>
            <c:rich>
              <a:bodyPr rot="-5400000" vert="horz"/>
              <a:lstStyle/>
              <a:p>
                <a:pPr>
                  <a:lnSpc>
                    <a:spcPct val="80000"/>
                  </a:lnSpc>
                  <a:defRPr sz="2200">
                    <a:solidFill>
                      <a:schemeClr val="tx1">
                        <a:lumMod val="50000"/>
                        <a:lumOff val="50000"/>
                      </a:schemeClr>
                    </a:solidFill>
                  </a:defRPr>
                </a:pPr>
                <a:r>
                  <a:rPr lang="en-US" altLang="en-US" sz="2200" b="0" baseline="0" dirty="0" smtClean="0">
                    <a:solidFill>
                      <a:schemeClr val="tx1">
                        <a:lumMod val="50000"/>
                        <a:lumOff val="50000"/>
                      </a:schemeClr>
                    </a:solidFill>
                  </a:rPr>
                  <a:t>Throughput (M </a:t>
                </a:r>
                <a:r>
                  <a:rPr lang="en-US" altLang="en-US" sz="2200" b="0" baseline="0" dirty="0" err="1" smtClean="0">
                    <a:solidFill>
                      <a:schemeClr val="tx1">
                        <a:lumMod val="50000"/>
                        <a:lumOff val="50000"/>
                      </a:schemeClr>
                    </a:solidFill>
                  </a:rPr>
                  <a:t>txns</a:t>
                </a:r>
                <a:r>
                  <a:rPr lang="en-US" altLang="en-US" sz="2200" b="0" baseline="0" dirty="0" smtClean="0">
                    <a:solidFill>
                      <a:schemeClr val="tx1">
                        <a:lumMod val="50000"/>
                        <a:lumOff val="50000"/>
                      </a:schemeClr>
                    </a:solidFill>
                  </a:rPr>
                  <a:t>/sec)</a:t>
                </a:r>
                <a:endParaRPr lang="en-US" altLang="en-US" sz="2200" b="0" dirty="0">
                  <a:solidFill>
                    <a:schemeClr val="tx1">
                      <a:lumMod val="50000"/>
                      <a:lumOff val="50000"/>
                    </a:schemeClr>
                  </a:solidFill>
                </a:endParaRPr>
              </a:p>
            </c:rich>
          </c:tx>
          <c:layout>
            <c:manualLayout>
              <c:xMode val="edge"/>
              <c:yMode val="edge"/>
              <c:x val="0.0259261867728982"/>
              <c:y val="0.0839267859126764"/>
            </c:manualLayout>
          </c:layout>
          <c:overlay val="0"/>
        </c:title>
        <c:numFmt formatCode="General" sourceLinked="1"/>
        <c:majorTickMark val="in"/>
        <c:minorTickMark val="none"/>
        <c:tickLblPos val="nextTo"/>
        <c:txPr>
          <a:bodyPr/>
          <a:lstStyle/>
          <a:p>
            <a:pPr>
              <a:defRPr>
                <a:solidFill>
                  <a:schemeClr val="tx1">
                    <a:lumMod val="50000"/>
                    <a:lumOff val="50000"/>
                  </a:schemeClr>
                </a:solidFill>
              </a:defRPr>
            </a:pPr>
            <a:endParaRPr lang="en-US"/>
          </a:p>
        </c:txPr>
        <c:crossAx val="1779223920"/>
        <c:crosses val="autoZero"/>
        <c:crossBetween val="midCat"/>
        <c:majorUnit val="0.5"/>
      </c:valAx>
      <c:spPr>
        <a:ln w="12700">
          <a:solidFill>
            <a:schemeClr val="tx1">
              <a:lumMod val="50000"/>
              <a:lumOff val="50000"/>
            </a:schemeClr>
          </a:solidFill>
        </a:ln>
      </c:spPr>
    </c:plotArea>
    <c:legend>
      <c:legendPos val="r"/>
      <c:layout>
        <c:manualLayout>
          <c:xMode val="edge"/>
          <c:yMode val="edge"/>
          <c:x val="0.27618732961209"/>
          <c:y val="0.100911935710847"/>
          <c:w val="0.345290751424445"/>
          <c:h val="0.266015813057808"/>
        </c:manualLayout>
      </c:layout>
      <c:overlay val="0"/>
      <c:spPr>
        <a:solidFill>
          <a:schemeClr val="bg1"/>
        </a:solidFill>
        <a:ln w="12700">
          <a:solidFill>
            <a:schemeClr val="tx1">
              <a:lumMod val="50000"/>
              <a:lumOff val="50000"/>
            </a:schemeClr>
          </a:solidFill>
        </a:ln>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1800">
          <a:latin typeface="Century Gothic"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3358856500293"/>
          <c:y val="0.0636821603155205"/>
          <c:w val="0.703464417304746"/>
          <c:h val="0.763664063367959"/>
        </c:manualLayout>
      </c:layout>
      <c:lineChart>
        <c:grouping val="standard"/>
        <c:varyColors val="0"/>
        <c:ser>
          <c:idx val="0"/>
          <c:order val="0"/>
          <c:tx>
            <c:strRef>
              <c:f>Sheet1!$B$1</c:f>
              <c:strCache>
                <c:ptCount val="1"/>
                <c:pt idx="0">
                  <c:v>Calvin</c:v>
                </c:pt>
              </c:strCache>
            </c:strRef>
          </c:tx>
          <c:spPr>
            <a:ln w="31750">
              <a:solidFill>
                <a:schemeClr val="tx1"/>
              </a:solidFill>
            </a:ln>
            <a:effectLst>
              <a:outerShdw blurRad="63500" sx="102000" sy="102000" algn="ctr" rotWithShape="0">
                <a:prstClr val="black">
                  <a:alpha val="40000"/>
                </a:prstClr>
              </a:outerShdw>
            </a:effectLst>
          </c:spPr>
          <c:marker>
            <c:symbol val="diamond"/>
            <c:size val="11"/>
            <c:spPr>
              <a:solidFill>
                <a:schemeClr val="bg1"/>
              </a:solidFill>
              <a:ln w="31750">
                <a:solidFill>
                  <a:schemeClr val="tx1"/>
                </a:solidFill>
              </a:ln>
              <a:effectLst>
                <a:outerShdw blurRad="63500" sx="102000" sy="102000" algn="ctr" rotWithShape="0">
                  <a:prstClr val="black">
                    <a:alpha val="40000"/>
                  </a:prstClr>
                </a:outerShdw>
              </a:effectLst>
            </c:spPr>
          </c:marker>
          <c:cat>
            <c:strRef>
              <c:f>Sheet1!$A$2:$A$10</c:f>
              <c:strCache>
                <c:ptCount val="9"/>
                <c:pt idx="0">
                  <c:v>1</c:v>
                </c:pt>
                <c:pt idx="1">
                  <c:v>2</c:v>
                </c:pt>
                <c:pt idx="2">
                  <c:v>4</c:v>
                </c:pt>
                <c:pt idx="3">
                  <c:v>6</c:v>
                </c:pt>
                <c:pt idx="4">
                  <c:v>8</c:v>
                </c:pt>
                <c:pt idx="5">
                  <c:v>10</c:v>
                </c:pt>
                <c:pt idx="6">
                  <c:v>12</c:v>
                </c:pt>
                <c:pt idx="7">
                  <c:v>14</c:v>
                </c:pt>
                <c:pt idx="8">
                  <c:v>16</c:v>
                </c:pt>
              </c:strCache>
            </c:strRef>
          </c:cat>
          <c:val>
            <c:numRef>
              <c:f>Sheet1!$B$2:$B$10</c:f>
              <c:numCache>
                <c:formatCode>General</c:formatCode>
                <c:ptCount val="9"/>
                <c:pt idx="4">
                  <c:v>0.05715</c:v>
                </c:pt>
              </c:numCache>
            </c:numRef>
          </c:val>
          <c:smooth val="0"/>
          <c:extLst xmlns:c16r2="http://schemas.microsoft.com/office/drawing/2015/06/chart">
            <c:ext xmlns:c16="http://schemas.microsoft.com/office/drawing/2014/chart" uri="{C3380CC4-5D6E-409C-BE32-E72D297353CC}">
              <c16:uniqueId val="{00000000-8C23-4638-ACC0-5AD1AAD60531}"/>
            </c:ext>
          </c:extLst>
        </c:ser>
        <c:ser>
          <c:idx val="1"/>
          <c:order val="1"/>
          <c:tx>
            <c:strRef>
              <c:f>Sheet1!$C$1</c:f>
              <c:strCache>
                <c:ptCount val="1"/>
                <c:pt idx="0">
                  <c:v>DrTM</c:v>
                </c:pt>
              </c:strCache>
            </c:strRef>
          </c:tx>
          <c:spPr>
            <a:ln w="31750">
              <a:solidFill>
                <a:srgbClr val="0000FF"/>
              </a:solidFill>
            </a:ln>
            <a:effectLst>
              <a:outerShdw blurRad="63500" sx="102000" sy="102000" algn="ctr" rotWithShape="0">
                <a:prstClr val="black">
                  <a:alpha val="40000"/>
                </a:prstClr>
              </a:outerShdw>
            </a:effectLst>
          </c:spPr>
          <c:marker>
            <c:symbol val="square"/>
            <c:size val="9"/>
            <c:spPr>
              <a:solidFill>
                <a:schemeClr val="bg1"/>
              </a:solidFill>
              <a:ln w="31750">
                <a:solidFill>
                  <a:srgbClr val="0000FF"/>
                </a:solidFill>
              </a:ln>
              <a:effectLst>
                <a:outerShdw blurRad="63500" sx="102000" sy="102000" algn="ctr" rotWithShape="0">
                  <a:prstClr val="black">
                    <a:alpha val="40000"/>
                  </a:prstClr>
                </a:outerShdw>
              </a:effectLst>
            </c:spPr>
          </c:marker>
          <c:cat>
            <c:strRef>
              <c:f>Sheet1!$A$2:$A$10</c:f>
              <c:strCache>
                <c:ptCount val="9"/>
                <c:pt idx="0">
                  <c:v>1</c:v>
                </c:pt>
                <c:pt idx="1">
                  <c:v>2</c:v>
                </c:pt>
                <c:pt idx="2">
                  <c:v>4</c:v>
                </c:pt>
                <c:pt idx="3">
                  <c:v>6</c:v>
                </c:pt>
                <c:pt idx="4">
                  <c:v>8</c:v>
                </c:pt>
                <c:pt idx="5">
                  <c:v>10</c:v>
                </c:pt>
                <c:pt idx="6">
                  <c:v>12</c:v>
                </c:pt>
                <c:pt idx="7">
                  <c:v>14</c:v>
                </c:pt>
                <c:pt idx="8">
                  <c:v>16</c:v>
                </c:pt>
              </c:strCache>
            </c:strRef>
          </c:cat>
          <c:val>
            <c:numRef>
              <c:f>Sheet1!$C$2:$C$10</c:f>
              <c:numCache>
                <c:formatCode>General</c:formatCode>
                <c:ptCount val="9"/>
                <c:pt idx="0">
                  <c:v>0.29736</c:v>
                </c:pt>
                <c:pt idx="1">
                  <c:v>0.529523</c:v>
                </c:pt>
                <c:pt idx="2">
                  <c:v>0.976085</c:v>
                </c:pt>
                <c:pt idx="3">
                  <c:v>1.355122</c:v>
                </c:pt>
                <c:pt idx="4">
                  <c:v>1.682715</c:v>
                </c:pt>
                <c:pt idx="5">
                  <c:v>1.706219</c:v>
                </c:pt>
                <c:pt idx="6">
                  <c:v>1.69506</c:v>
                </c:pt>
                <c:pt idx="7">
                  <c:v>1.611214</c:v>
                </c:pt>
                <c:pt idx="8">
                  <c:v>1.551019</c:v>
                </c:pt>
              </c:numCache>
            </c:numRef>
          </c:val>
          <c:smooth val="0"/>
          <c:extLst xmlns:c16r2="http://schemas.microsoft.com/office/drawing/2015/06/chart">
            <c:ext xmlns:c16="http://schemas.microsoft.com/office/drawing/2014/chart" uri="{C3380CC4-5D6E-409C-BE32-E72D297353CC}">
              <c16:uniqueId val="{00000001-8C23-4638-ACC0-5AD1AAD60531}"/>
            </c:ext>
          </c:extLst>
        </c:ser>
        <c:ser>
          <c:idx val="2"/>
          <c:order val="2"/>
          <c:tx>
            <c:strRef>
              <c:f>Sheet1!$D$1</c:f>
              <c:strCache>
                <c:ptCount val="1"/>
                <c:pt idx="0">
                  <c:v>DrTM+R</c:v>
                </c:pt>
              </c:strCache>
            </c:strRef>
          </c:tx>
          <c:spPr>
            <a:ln w="31750">
              <a:solidFill>
                <a:srgbClr val="FF0066"/>
              </a:solidFill>
            </a:ln>
            <a:effectLst>
              <a:outerShdw blurRad="63500" sx="102000" sy="102000" algn="ctr" rotWithShape="0">
                <a:prstClr val="black">
                  <a:alpha val="40000"/>
                </a:prstClr>
              </a:outerShdw>
            </a:effectLst>
          </c:spPr>
          <c:marker>
            <c:symbol val="triangle"/>
            <c:size val="11"/>
            <c:spPr>
              <a:solidFill>
                <a:schemeClr val="bg1"/>
              </a:solidFill>
              <a:ln w="31750">
                <a:solidFill>
                  <a:srgbClr val="FF0066"/>
                </a:solidFill>
              </a:ln>
              <a:effectLst>
                <a:outerShdw blurRad="63500" sx="102000" sy="102000" algn="ctr" rotWithShape="0">
                  <a:prstClr val="black">
                    <a:alpha val="40000"/>
                  </a:prstClr>
                </a:outerShdw>
              </a:effectLst>
            </c:spPr>
          </c:marker>
          <c:cat>
            <c:strRef>
              <c:f>Sheet1!$A$2:$A$10</c:f>
              <c:strCache>
                <c:ptCount val="9"/>
                <c:pt idx="0">
                  <c:v>1</c:v>
                </c:pt>
                <c:pt idx="1">
                  <c:v>2</c:v>
                </c:pt>
                <c:pt idx="2">
                  <c:v>4</c:v>
                </c:pt>
                <c:pt idx="3">
                  <c:v>6</c:v>
                </c:pt>
                <c:pt idx="4">
                  <c:v>8</c:v>
                </c:pt>
                <c:pt idx="5">
                  <c:v>10</c:v>
                </c:pt>
                <c:pt idx="6">
                  <c:v>12</c:v>
                </c:pt>
                <c:pt idx="7">
                  <c:v>14</c:v>
                </c:pt>
                <c:pt idx="8">
                  <c:v>16</c:v>
                </c:pt>
              </c:strCache>
            </c:strRef>
          </c:cat>
          <c:val>
            <c:numRef>
              <c:f>Sheet1!$D$2:$D$10</c:f>
              <c:numCache>
                <c:formatCode>General</c:formatCode>
                <c:ptCount val="9"/>
                <c:pt idx="0">
                  <c:v>0.277852</c:v>
                </c:pt>
                <c:pt idx="1">
                  <c:v>0.458447</c:v>
                </c:pt>
                <c:pt idx="2">
                  <c:v>0.831596</c:v>
                </c:pt>
                <c:pt idx="3">
                  <c:v>1.17451</c:v>
                </c:pt>
                <c:pt idx="4">
                  <c:v>1.477435</c:v>
                </c:pt>
                <c:pt idx="5">
                  <c:v>1.749213</c:v>
                </c:pt>
                <c:pt idx="6">
                  <c:v>2.034967</c:v>
                </c:pt>
                <c:pt idx="7">
                  <c:v>2.294003</c:v>
                </c:pt>
                <c:pt idx="8">
                  <c:v>2.55977</c:v>
                </c:pt>
              </c:numCache>
            </c:numRef>
          </c:val>
          <c:smooth val="0"/>
          <c:extLst xmlns:c16r2="http://schemas.microsoft.com/office/drawing/2015/06/chart">
            <c:ext xmlns:c16="http://schemas.microsoft.com/office/drawing/2014/chart" uri="{C3380CC4-5D6E-409C-BE32-E72D297353CC}">
              <c16:uniqueId val="{00000002-8C23-4638-ACC0-5AD1AAD60531}"/>
            </c:ext>
          </c:extLst>
        </c:ser>
        <c:ser>
          <c:idx val="3"/>
          <c:order val="3"/>
          <c:tx>
            <c:strRef>
              <c:f>Sheet1!$E$1</c:f>
              <c:strCache>
                <c:ptCount val="1"/>
                <c:pt idx="0">
                  <c:v>DrTM+R=3</c:v>
                </c:pt>
              </c:strCache>
            </c:strRef>
          </c:tx>
          <c:spPr>
            <a:effectLst>
              <a:outerShdw blurRad="63500" sx="102000" sy="102000" algn="ctr" rotWithShape="0">
                <a:prstClr val="black">
                  <a:alpha val="40000"/>
                </a:prstClr>
              </a:outerShdw>
            </a:effectLst>
          </c:spPr>
          <c:marker>
            <c:symbol val="circle"/>
            <c:size val="9"/>
            <c:spPr>
              <a:solidFill>
                <a:schemeClr val="bg1"/>
              </a:solidFill>
              <a:ln w="31750"/>
              <a:effectLst>
                <a:outerShdw blurRad="63500" sx="102000" sy="102000" algn="ctr" rotWithShape="0">
                  <a:prstClr val="black">
                    <a:alpha val="40000"/>
                  </a:prstClr>
                </a:outerShdw>
              </a:effectLst>
            </c:spPr>
          </c:marker>
          <c:cat>
            <c:strRef>
              <c:f>Sheet1!$A$2:$A$10</c:f>
              <c:strCache>
                <c:ptCount val="9"/>
                <c:pt idx="0">
                  <c:v>1</c:v>
                </c:pt>
                <c:pt idx="1">
                  <c:v>2</c:v>
                </c:pt>
                <c:pt idx="2">
                  <c:v>4</c:v>
                </c:pt>
                <c:pt idx="3">
                  <c:v>6</c:v>
                </c:pt>
                <c:pt idx="4">
                  <c:v>8</c:v>
                </c:pt>
                <c:pt idx="5">
                  <c:v>10</c:v>
                </c:pt>
                <c:pt idx="6">
                  <c:v>12</c:v>
                </c:pt>
                <c:pt idx="7">
                  <c:v>14</c:v>
                </c:pt>
                <c:pt idx="8">
                  <c:v>16</c:v>
                </c:pt>
              </c:strCache>
            </c:strRef>
          </c:cat>
          <c:val>
            <c:numRef>
              <c:f>Sheet1!$E$2:$E$10</c:f>
              <c:numCache>
                <c:formatCode>General</c:formatCode>
                <c:ptCount val="9"/>
                <c:pt idx="0">
                  <c:v>0.179504</c:v>
                </c:pt>
                <c:pt idx="1">
                  <c:v>0.297262</c:v>
                </c:pt>
                <c:pt idx="2">
                  <c:v>0.525224</c:v>
                </c:pt>
                <c:pt idx="3">
                  <c:v>0.728828</c:v>
                </c:pt>
                <c:pt idx="4">
                  <c:v>0.902924</c:v>
                </c:pt>
                <c:pt idx="5">
                  <c:v>0.929127</c:v>
                </c:pt>
                <c:pt idx="6">
                  <c:v>0.964903</c:v>
                </c:pt>
                <c:pt idx="7">
                  <c:v>0.902824</c:v>
                </c:pt>
                <c:pt idx="8">
                  <c:v>0.795912</c:v>
                </c:pt>
              </c:numCache>
            </c:numRef>
          </c:val>
          <c:smooth val="0"/>
          <c:extLst xmlns:c16r2="http://schemas.microsoft.com/office/drawing/2015/06/chart">
            <c:ext xmlns:c16="http://schemas.microsoft.com/office/drawing/2014/chart" uri="{C3380CC4-5D6E-409C-BE32-E72D297353CC}">
              <c16:uniqueId val="{00000000-285D-47E8-9244-C8917794C178}"/>
            </c:ext>
          </c:extLst>
        </c:ser>
        <c:ser>
          <c:idx val="4"/>
          <c:order val="4"/>
          <c:tx>
            <c:strRef>
              <c:f>Sheet1!$F$1</c:f>
              <c:strCache>
                <c:ptCount val="1"/>
                <c:pt idx="0">
                  <c:v>2xNIC</c:v>
                </c:pt>
              </c:strCache>
            </c:strRef>
          </c:tx>
          <c:spPr>
            <a:ln>
              <a:solidFill>
                <a:srgbClr val="7030A0"/>
              </a:solidFill>
            </a:ln>
            <a:effectLst>
              <a:outerShdw blurRad="63500" sx="102000" sy="102000" algn="ctr" rotWithShape="0">
                <a:prstClr val="black">
                  <a:alpha val="40000"/>
                </a:prstClr>
              </a:outerShdw>
            </a:effectLst>
          </c:spPr>
          <c:marker>
            <c:symbol val="diamond"/>
            <c:size val="11"/>
            <c:spPr>
              <a:solidFill>
                <a:schemeClr val="bg1"/>
              </a:solidFill>
              <a:ln w="28575">
                <a:solidFill>
                  <a:srgbClr val="7030A0"/>
                </a:solidFill>
              </a:ln>
              <a:effectLst>
                <a:outerShdw blurRad="63500" sx="102000" sy="102000" algn="ctr" rotWithShape="0">
                  <a:prstClr val="black">
                    <a:alpha val="40000"/>
                  </a:prstClr>
                </a:outerShdw>
              </a:effectLst>
            </c:spPr>
          </c:marker>
          <c:cat>
            <c:strRef>
              <c:f>Sheet1!$A$2:$A$10</c:f>
              <c:strCache>
                <c:ptCount val="9"/>
                <c:pt idx="0">
                  <c:v>1</c:v>
                </c:pt>
                <c:pt idx="1">
                  <c:v>2</c:v>
                </c:pt>
                <c:pt idx="2">
                  <c:v>4</c:v>
                </c:pt>
                <c:pt idx="3">
                  <c:v>6</c:v>
                </c:pt>
                <c:pt idx="4">
                  <c:v>8</c:v>
                </c:pt>
                <c:pt idx="5">
                  <c:v>10</c:v>
                </c:pt>
                <c:pt idx="6">
                  <c:v>12</c:v>
                </c:pt>
                <c:pt idx="7">
                  <c:v>14</c:v>
                </c:pt>
                <c:pt idx="8">
                  <c:v>16</c:v>
                </c:pt>
              </c:strCache>
            </c:strRef>
          </c:cat>
          <c:val>
            <c:numRef>
              <c:f>Sheet1!$F$2:$F$10</c:f>
              <c:numCache>
                <c:formatCode>General</c:formatCode>
                <c:ptCount val="9"/>
                <c:pt idx="0">
                  <c:v>0.181012</c:v>
                </c:pt>
                <c:pt idx="1">
                  <c:v>0.313156</c:v>
                </c:pt>
                <c:pt idx="2">
                  <c:v>0.525464</c:v>
                </c:pt>
                <c:pt idx="3">
                  <c:v>0.748329</c:v>
                </c:pt>
                <c:pt idx="4">
                  <c:v>0.924175</c:v>
                </c:pt>
                <c:pt idx="5">
                  <c:v>1.120232</c:v>
                </c:pt>
                <c:pt idx="6">
                  <c:v>1.243349</c:v>
                </c:pt>
                <c:pt idx="7">
                  <c:v>1.344586</c:v>
                </c:pt>
                <c:pt idx="8">
                  <c:v>1.414046</c:v>
                </c:pt>
              </c:numCache>
            </c:numRef>
          </c:val>
          <c:smooth val="0"/>
          <c:extLst xmlns:c16r2="http://schemas.microsoft.com/office/drawing/2015/06/chart">
            <c:ext xmlns:c16="http://schemas.microsoft.com/office/drawing/2014/chart" uri="{C3380CC4-5D6E-409C-BE32-E72D297353CC}">
              <c16:uniqueId val="{00000000-7E96-4D43-95C9-4D9F2C574269}"/>
            </c:ext>
          </c:extLst>
        </c:ser>
        <c:dLbls>
          <c:showLegendKey val="0"/>
          <c:showVal val="0"/>
          <c:showCatName val="0"/>
          <c:showSerName val="0"/>
          <c:showPercent val="0"/>
          <c:showBubbleSize val="0"/>
        </c:dLbls>
        <c:marker val="1"/>
        <c:smooth val="0"/>
        <c:axId val="1779116608"/>
        <c:axId val="2095939312"/>
      </c:lineChart>
      <c:catAx>
        <c:axId val="1779116608"/>
        <c:scaling>
          <c:orientation val="minMax"/>
        </c:scaling>
        <c:delete val="0"/>
        <c:axPos val="b"/>
        <c:title>
          <c:tx>
            <c:rich>
              <a:bodyPr/>
              <a:lstStyle/>
              <a:p>
                <a:pPr>
                  <a:defRPr sz="2000">
                    <a:solidFill>
                      <a:schemeClr val="tx1">
                        <a:lumMod val="50000"/>
                        <a:lumOff val="50000"/>
                      </a:schemeClr>
                    </a:solidFill>
                  </a:defRPr>
                </a:pPr>
                <a:r>
                  <a:rPr lang="en-US" altLang="zh-CN" sz="2000" b="0" dirty="0" smtClean="0">
                    <a:solidFill>
                      <a:schemeClr val="tx1">
                        <a:lumMod val="50000"/>
                        <a:lumOff val="50000"/>
                      </a:schemeClr>
                    </a:solidFill>
                  </a:rPr>
                  <a:t>#</a:t>
                </a:r>
                <a:r>
                  <a:rPr lang="en-US" altLang="zh-CN" sz="2000" b="0" baseline="0" dirty="0" smtClean="0">
                    <a:solidFill>
                      <a:schemeClr val="tx1">
                        <a:lumMod val="50000"/>
                        <a:lumOff val="50000"/>
                      </a:schemeClr>
                    </a:solidFill>
                  </a:rPr>
                  <a:t> Threads</a:t>
                </a:r>
                <a:endParaRPr lang="en-US" altLang="zh-CN" sz="2000" b="0" dirty="0">
                  <a:solidFill>
                    <a:schemeClr val="tx1">
                      <a:lumMod val="50000"/>
                      <a:lumOff val="50000"/>
                    </a:schemeClr>
                  </a:solidFill>
                </a:endParaRPr>
              </a:p>
            </c:rich>
          </c:tx>
          <c:layout>
            <c:manualLayout>
              <c:xMode val="edge"/>
              <c:yMode val="edge"/>
              <c:x val="0.409147495516371"/>
              <c:y val="0.901530154056956"/>
            </c:manualLayout>
          </c:layout>
          <c:overlay val="0"/>
        </c:title>
        <c:numFmt formatCode="#,##0_);[Red]\(#,##0\)" sourceLinked="0"/>
        <c:majorTickMark val="in"/>
        <c:minorTickMark val="none"/>
        <c:tickLblPos val="nextTo"/>
        <c:spPr>
          <a:ln w="12700">
            <a:solidFill>
              <a:schemeClr val="tx1">
                <a:lumMod val="50000"/>
                <a:lumOff val="50000"/>
              </a:schemeClr>
            </a:solidFill>
          </a:ln>
        </c:spPr>
        <c:txPr>
          <a:bodyPr/>
          <a:lstStyle/>
          <a:p>
            <a:pPr>
              <a:defRPr>
                <a:solidFill>
                  <a:schemeClr val="tx1">
                    <a:lumMod val="50000"/>
                    <a:lumOff val="50000"/>
                  </a:schemeClr>
                </a:solidFill>
                <a:latin typeface="Century Gothic" pitchFamily="34" charset="0"/>
              </a:defRPr>
            </a:pPr>
            <a:endParaRPr lang="en-US"/>
          </a:p>
        </c:txPr>
        <c:crossAx val="2095939312"/>
        <c:crosses val="autoZero"/>
        <c:auto val="1"/>
        <c:lblAlgn val="ctr"/>
        <c:lblOffset val="0"/>
        <c:noMultiLvlLbl val="0"/>
      </c:catAx>
      <c:valAx>
        <c:axId val="2095939312"/>
        <c:scaling>
          <c:orientation val="minMax"/>
        </c:scaling>
        <c:delete val="0"/>
        <c:axPos val="l"/>
        <c:majorGridlines>
          <c:spPr>
            <a:ln w="6350">
              <a:solidFill>
                <a:schemeClr val="tx1">
                  <a:lumMod val="50000"/>
                  <a:lumOff val="50000"/>
                </a:schemeClr>
              </a:solidFill>
              <a:prstDash val="dash"/>
            </a:ln>
          </c:spPr>
        </c:majorGridlines>
        <c:title>
          <c:tx>
            <c:rich>
              <a:bodyPr rot="-5400000" vert="horz"/>
              <a:lstStyle/>
              <a:p>
                <a:pPr>
                  <a:lnSpc>
                    <a:spcPct val="80000"/>
                  </a:lnSpc>
                  <a:defRPr sz="2200">
                    <a:solidFill>
                      <a:schemeClr val="tx1">
                        <a:lumMod val="50000"/>
                        <a:lumOff val="50000"/>
                      </a:schemeClr>
                    </a:solidFill>
                  </a:defRPr>
                </a:pPr>
                <a:r>
                  <a:rPr lang="en-US" altLang="en-US" sz="2200" b="0" baseline="0" dirty="0" smtClean="0">
                    <a:solidFill>
                      <a:schemeClr val="tx1">
                        <a:lumMod val="50000"/>
                        <a:lumOff val="50000"/>
                      </a:schemeClr>
                    </a:solidFill>
                  </a:rPr>
                  <a:t>Throughput (M </a:t>
                </a:r>
                <a:r>
                  <a:rPr lang="en-US" altLang="en-US" sz="2200" b="0" baseline="0" dirty="0" err="1" smtClean="0">
                    <a:solidFill>
                      <a:schemeClr val="tx1">
                        <a:lumMod val="50000"/>
                        <a:lumOff val="50000"/>
                      </a:schemeClr>
                    </a:solidFill>
                  </a:rPr>
                  <a:t>txns</a:t>
                </a:r>
                <a:r>
                  <a:rPr lang="en-US" altLang="en-US" sz="2200" b="0" baseline="0" dirty="0" smtClean="0">
                    <a:solidFill>
                      <a:schemeClr val="tx1">
                        <a:lumMod val="50000"/>
                        <a:lumOff val="50000"/>
                      </a:schemeClr>
                    </a:solidFill>
                  </a:rPr>
                  <a:t>/sec)</a:t>
                </a:r>
                <a:endParaRPr lang="en-US" altLang="en-US" sz="2200" b="0" dirty="0">
                  <a:solidFill>
                    <a:schemeClr val="tx1">
                      <a:lumMod val="50000"/>
                      <a:lumOff val="50000"/>
                    </a:schemeClr>
                  </a:solidFill>
                </a:endParaRPr>
              </a:p>
            </c:rich>
          </c:tx>
          <c:layout>
            <c:manualLayout>
              <c:xMode val="edge"/>
              <c:yMode val="edge"/>
              <c:x val="0.0259261867728982"/>
              <c:y val="0.0839267859126764"/>
            </c:manualLayout>
          </c:layout>
          <c:overlay val="0"/>
        </c:title>
        <c:numFmt formatCode="General" sourceLinked="1"/>
        <c:majorTickMark val="in"/>
        <c:minorTickMark val="none"/>
        <c:tickLblPos val="nextTo"/>
        <c:txPr>
          <a:bodyPr/>
          <a:lstStyle/>
          <a:p>
            <a:pPr>
              <a:defRPr>
                <a:solidFill>
                  <a:schemeClr val="tx1">
                    <a:lumMod val="50000"/>
                    <a:lumOff val="50000"/>
                  </a:schemeClr>
                </a:solidFill>
              </a:defRPr>
            </a:pPr>
            <a:endParaRPr lang="en-US"/>
          </a:p>
        </c:txPr>
        <c:crossAx val="1779116608"/>
        <c:crosses val="autoZero"/>
        <c:crossBetween val="midCat"/>
      </c:valAx>
      <c:spPr>
        <a:ln w="12700">
          <a:solidFill>
            <a:schemeClr val="tx1">
              <a:lumMod val="50000"/>
              <a:lumOff val="50000"/>
            </a:schemeClr>
          </a:solidFill>
        </a:ln>
      </c:spPr>
    </c:plotArea>
    <c:legend>
      <c:legendPos val="l"/>
      <c:legendEntry>
        <c:idx val="4"/>
        <c:txPr>
          <a:bodyPr/>
          <a:lstStyle/>
          <a:p>
            <a:pPr>
              <a:defRPr sz="1600" baseline="0">
                <a:solidFill>
                  <a:schemeClr val="tx1"/>
                </a:solidFill>
              </a:defRPr>
            </a:pPr>
            <a:endParaRPr lang="en-US"/>
          </a:p>
        </c:txPr>
      </c:legendEntry>
      <c:layout>
        <c:manualLayout>
          <c:xMode val="edge"/>
          <c:yMode val="edge"/>
          <c:x val="0.138575872522101"/>
          <c:y val="0.122653038551272"/>
          <c:w val="0.340787283555795"/>
          <c:h val="0.34316557419546"/>
        </c:manualLayout>
      </c:layout>
      <c:overlay val="1"/>
      <c:spPr>
        <a:solidFill>
          <a:schemeClr val="bg1"/>
        </a:solidFill>
        <a:ln w="12700">
          <a:solidFill>
            <a:schemeClr val="tx1"/>
          </a:solidFill>
        </a:ln>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1800">
          <a:latin typeface="Century Gothic"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rgbClr val="FF0066"/>
              </a:solidFill>
              <a:round/>
            </a:ln>
            <a:effectLst>
              <a:outerShdw blurRad="63500" sx="102000" sy="102000" algn="ctr" rotWithShape="0">
                <a:prstClr val="black">
                  <a:alpha val="40000"/>
                </a:prstClr>
              </a:outerShdw>
            </a:effectLst>
          </c:spPr>
          <c:marker>
            <c:symbol val="none"/>
          </c:marker>
          <c:cat>
            <c:numRef>
              <c:f>recovery!$F$2:$F$127</c:f>
              <c:numCache>
                <c:formatCode>General</c:formatCode>
                <c:ptCount val="126"/>
                <c:pt idx="0">
                  <c:v>-100.0</c:v>
                </c:pt>
                <c:pt idx="1">
                  <c:v>-98.0</c:v>
                </c:pt>
                <c:pt idx="2">
                  <c:v>-96.0</c:v>
                </c:pt>
                <c:pt idx="3">
                  <c:v>-94.0</c:v>
                </c:pt>
                <c:pt idx="4">
                  <c:v>-92.0</c:v>
                </c:pt>
                <c:pt idx="5">
                  <c:v>-90.0</c:v>
                </c:pt>
                <c:pt idx="6">
                  <c:v>-88.0</c:v>
                </c:pt>
                <c:pt idx="7">
                  <c:v>-86.0</c:v>
                </c:pt>
                <c:pt idx="8">
                  <c:v>-84.0</c:v>
                </c:pt>
                <c:pt idx="9">
                  <c:v>-82.0</c:v>
                </c:pt>
                <c:pt idx="10">
                  <c:v>-80.0</c:v>
                </c:pt>
                <c:pt idx="11">
                  <c:v>-78.0</c:v>
                </c:pt>
                <c:pt idx="12">
                  <c:v>-76.0</c:v>
                </c:pt>
                <c:pt idx="13">
                  <c:v>-74.0</c:v>
                </c:pt>
                <c:pt idx="14">
                  <c:v>-72.0</c:v>
                </c:pt>
                <c:pt idx="15">
                  <c:v>-70.0</c:v>
                </c:pt>
                <c:pt idx="16">
                  <c:v>-68.0</c:v>
                </c:pt>
                <c:pt idx="17">
                  <c:v>-66.0</c:v>
                </c:pt>
                <c:pt idx="18">
                  <c:v>-64.0</c:v>
                </c:pt>
                <c:pt idx="19">
                  <c:v>-62.0</c:v>
                </c:pt>
                <c:pt idx="20">
                  <c:v>-60.0</c:v>
                </c:pt>
                <c:pt idx="21">
                  <c:v>-58.0</c:v>
                </c:pt>
                <c:pt idx="22">
                  <c:v>-56.0</c:v>
                </c:pt>
                <c:pt idx="23">
                  <c:v>-54.0</c:v>
                </c:pt>
                <c:pt idx="24">
                  <c:v>-52.0</c:v>
                </c:pt>
                <c:pt idx="25">
                  <c:v>-50.0</c:v>
                </c:pt>
                <c:pt idx="26">
                  <c:v>-48.0</c:v>
                </c:pt>
                <c:pt idx="27">
                  <c:v>-46.0</c:v>
                </c:pt>
                <c:pt idx="28">
                  <c:v>-44.0</c:v>
                </c:pt>
                <c:pt idx="29">
                  <c:v>-42.0</c:v>
                </c:pt>
                <c:pt idx="30">
                  <c:v>-40.0</c:v>
                </c:pt>
                <c:pt idx="31">
                  <c:v>-38.0</c:v>
                </c:pt>
                <c:pt idx="32">
                  <c:v>-36.0</c:v>
                </c:pt>
                <c:pt idx="33">
                  <c:v>-34.0</c:v>
                </c:pt>
                <c:pt idx="34">
                  <c:v>-32.0</c:v>
                </c:pt>
                <c:pt idx="35">
                  <c:v>-30.0</c:v>
                </c:pt>
                <c:pt idx="36">
                  <c:v>-28.0</c:v>
                </c:pt>
                <c:pt idx="37">
                  <c:v>-26.0</c:v>
                </c:pt>
                <c:pt idx="38">
                  <c:v>-24.0</c:v>
                </c:pt>
                <c:pt idx="39">
                  <c:v>-22.0</c:v>
                </c:pt>
                <c:pt idx="40">
                  <c:v>-20.0</c:v>
                </c:pt>
                <c:pt idx="41">
                  <c:v>-18.0</c:v>
                </c:pt>
                <c:pt idx="42">
                  <c:v>-16.0</c:v>
                </c:pt>
                <c:pt idx="43">
                  <c:v>-14.0</c:v>
                </c:pt>
                <c:pt idx="44">
                  <c:v>-12.0</c:v>
                </c:pt>
                <c:pt idx="45">
                  <c:v>-10.0</c:v>
                </c:pt>
                <c:pt idx="46">
                  <c:v>-8.0</c:v>
                </c:pt>
                <c:pt idx="47">
                  <c:v>-6.0</c:v>
                </c:pt>
                <c:pt idx="48">
                  <c:v>-4.0</c:v>
                </c:pt>
                <c:pt idx="49">
                  <c:v>-2.0</c:v>
                </c:pt>
                <c:pt idx="50">
                  <c:v>0.0</c:v>
                </c:pt>
                <c:pt idx="51">
                  <c:v>2.0</c:v>
                </c:pt>
                <c:pt idx="52">
                  <c:v>4.0</c:v>
                </c:pt>
                <c:pt idx="53">
                  <c:v>6.0</c:v>
                </c:pt>
                <c:pt idx="54">
                  <c:v>8.0</c:v>
                </c:pt>
                <c:pt idx="55">
                  <c:v>10.0</c:v>
                </c:pt>
                <c:pt idx="56">
                  <c:v>12.0</c:v>
                </c:pt>
                <c:pt idx="57">
                  <c:v>14.0</c:v>
                </c:pt>
                <c:pt idx="58">
                  <c:v>16.0</c:v>
                </c:pt>
                <c:pt idx="59">
                  <c:v>18.0</c:v>
                </c:pt>
                <c:pt idx="60">
                  <c:v>20.0</c:v>
                </c:pt>
                <c:pt idx="61">
                  <c:v>22.0</c:v>
                </c:pt>
                <c:pt idx="62">
                  <c:v>24.0</c:v>
                </c:pt>
                <c:pt idx="63">
                  <c:v>26.0</c:v>
                </c:pt>
                <c:pt idx="64">
                  <c:v>28.0</c:v>
                </c:pt>
                <c:pt idx="65">
                  <c:v>30.0</c:v>
                </c:pt>
                <c:pt idx="66">
                  <c:v>32.0</c:v>
                </c:pt>
                <c:pt idx="67">
                  <c:v>34.0</c:v>
                </c:pt>
                <c:pt idx="68">
                  <c:v>36.0</c:v>
                </c:pt>
                <c:pt idx="69">
                  <c:v>38.0</c:v>
                </c:pt>
                <c:pt idx="70">
                  <c:v>40.0</c:v>
                </c:pt>
                <c:pt idx="71">
                  <c:v>42.0</c:v>
                </c:pt>
                <c:pt idx="72">
                  <c:v>44.0</c:v>
                </c:pt>
                <c:pt idx="73">
                  <c:v>46.0</c:v>
                </c:pt>
                <c:pt idx="74">
                  <c:v>48.0</c:v>
                </c:pt>
                <c:pt idx="75">
                  <c:v>50.0</c:v>
                </c:pt>
                <c:pt idx="76">
                  <c:v>52.0</c:v>
                </c:pt>
                <c:pt idx="77">
                  <c:v>54.0</c:v>
                </c:pt>
                <c:pt idx="78">
                  <c:v>56.0</c:v>
                </c:pt>
                <c:pt idx="79">
                  <c:v>58.0</c:v>
                </c:pt>
                <c:pt idx="80">
                  <c:v>60.0</c:v>
                </c:pt>
                <c:pt idx="81">
                  <c:v>62.0</c:v>
                </c:pt>
                <c:pt idx="82">
                  <c:v>64.0</c:v>
                </c:pt>
                <c:pt idx="83">
                  <c:v>66.0</c:v>
                </c:pt>
                <c:pt idx="84">
                  <c:v>68.0</c:v>
                </c:pt>
                <c:pt idx="85">
                  <c:v>70.0</c:v>
                </c:pt>
                <c:pt idx="86">
                  <c:v>72.0</c:v>
                </c:pt>
                <c:pt idx="87">
                  <c:v>74.0</c:v>
                </c:pt>
                <c:pt idx="88">
                  <c:v>76.0</c:v>
                </c:pt>
                <c:pt idx="89">
                  <c:v>78.0</c:v>
                </c:pt>
                <c:pt idx="90">
                  <c:v>80.0</c:v>
                </c:pt>
                <c:pt idx="91">
                  <c:v>82.0</c:v>
                </c:pt>
                <c:pt idx="92">
                  <c:v>84.0</c:v>
                </c:pt>
                <c:pt idx="93">
                  <c:v>86.0</c:v>
                </c:pt>
                <c:pt idx="94">
                  <c:v>88.0</c:v>
                </c:pt>
                <c:pt idx="95">
                  <c:v>90.0</c:v>
                </c:pt>
                <c:pt idx="96">
                  <c:v>92.0</c:v>
                </c:pt>
                <c:pt idx="97">
                  <c:v>94.0</c:v>
                </c:pt>
                <c:pt idx="98">
                  <c:v>96.0</c:v>
                </c:pt>
                <c:pt idx="99">
                  <c:v>98.0</c:v>
                </c:pt>
                <c:pt idx="100">
                  <c:v>100.0</c:v>
                </c:pt>
                <c:pt idx="101">
                  <c:v>102.0</c:v>
                </c:pt>
                <c:pt idx="102">
                  <c:v>104.0</c:v>
                </c:pt>
                <c:pt idx="103">
                  <c:v>106.0</c:v>
                </c:pt>
                <c:pt idx="104">
                  <c:v>108.0</c:v>
                </c:pt>
                <c:pt idx="105">
                  <c:v>110.0</c:v>
                </c:pt>
                <c:pt idx="106">
                  <c:v>112.0</c:v>
                </c:pt>
                <c:pt idx="107">
                  <c:v>114.0</c:v>
                </c:pt>
                <c:pt idx="108">
                  <c:v>116.0</c:v>
                </c:pt>
                <c:pt idx="109">
                  <c:v>118.0</c:v>
                </c:pt>
                <c:pt idx="110">
                  <c:v>120.0</c:v>
                </c:pt>
                <c:pt idx="111">
                  <c:v>122.0</c:v>
                </c:pt>
                <c:pt idx="112">
                  <c:v>124.0</c:v>
                </c:pt>
                <c:pt idx="113">
                  <c:v>126.0</c:v>
                </c:pt>
                <c:pt idx="114">
                  <c:v>128.0</c:v>
                </c:pt>
                <c:pt idx="115">
                  <c:v>130.0</c:v>
                </c:pt>
                <c:pt idx="116">
                  <c:v>132.0</c:v>
                </c:pt>
                <c:pt idx="117">
                  <c:v>134.0</c:v>
                </c:pt>
                <c:pt idx="118">
                  <c:v>136.0</c:v>
                </c:pt>
                <c:pt idx="119">
                  <c:v>138.0</c:v>
                </c:pt>
                <c:pt idx="120">
                  <c:v>140.0</c:v>
                </c:pt>
                <c:pt idx="121">
                  <c:v>142.0</c:v>
                </c:pt>
                <c:pt idx="122">
                  <c:v>144.0</c:v>
                </c:pt>
                <c:pt idx="123">
                  <c:v>146.0</c:v>
                </c:pt>
                <c:pt idx="124">
                  <c:v>148.0</c:v>
                </c:pt>
                <c:pt idx="125">
                  <c:v>150.0</c:v>
                </c:pt>
              </c:numCache>
            </c:numRef>
          </c:cat>
          <c:val>
            <c:numRef>
              <c:f>recovery!$G$2:$G$127</c:f>
              <c:numCache>
                <c:formatCode>General</c:formatCode>
                <c:ptCount val="126"/>
                <c:pt idx="0">
                  <c:v>0.9693</c:v>
                </c:pt>
                <c:pt idx="1">
                  <c:v>0.945225</c:v>
                </c:pt>
                <c:pt idx="2">
                  <c:v>0.98685</c:v>
                </c:pt>
                <c:pt idx="3">
                  <c:v>0.971325</c:v>
                </c:pt>
                <c:pt idx="4">
                  <c:v>0.909225</c:v>
                </c:pt>
                <c:pt idx="5">
                  <c:v>0.98595</c:v>
                </c:pt>
                <c:pt idx="6">
                  <c:v>0.9414</c:v>
                </c:pt>
                <c:pt idx="7">
                  <c:v>0.967725</c:v>
                </c:pt>
                <c:pt idx="8">
                  <c:v>0.913275</c:v>
                </c:pt>
                <c:pt idx="9">
                  <c:v>0.978975</c:v>
                </c:pt>
                <c:pt idx="10">
                  <c:v>0.97695</c:v>
                </c:pt>
                <c:pt idx="11">
                  <c:v>0.942975</c:v>
                </c:pt>
                <c:pt idx="12">
                  <c:v>0.9702</c:v>
                </c:pt>
                <c:pt idx="13">
                  <c:v>0.98415</c:v>
                </c:pt>
                <c:pt idx="14">
                  <c:v>0.957375</c:v>
                </c:pt>
                <c:pt idx="15">
                  <c:v>0.98325</c:v>
                </c:pt>
                <c:pt idx="16">
                  <c:v>0.9675</c:v>
                </c:pt>
                <c:pt idx="17">
                  <c:v>0.91485</c:v>
                </c:pt>
                <c:pt idx="18">
                  <c:v>0.97425</c:v>
                </c:pt>
                <c:pt idx="19">
                  <c:v>0.922725</c:v>
                </c:pt>
                <c:pt idx="20">
                  <c:v>0.96175</c:v>
                </c:pt>
                <c:pt idx="21">
                  <c:v>0.95905</c:v>
                </c:pt>
                <c:pt idx="22">
                  <c:v>0.898525</c:v>
                </c:pt>
                <c:pt idx="23">
                  <c:v>0.94785</c:v>
                </c:pt>
                <c:pt idx="24">
                  <c:v>0.9012</c:v>
                </c:pt>
                <c:pt idx="25">
                  <c:v>0.94725</c:v>
                </c:pt>
                <c:pt idx="26">
                  <c:v>0.900575</c:v>
                </c:pt>
                <c:pt idx="27">
                  <c:v>0.956725</c:v>
                </c:pt>
                <c:pt idx="28">
                  <c:v>0.89235</c:v>
                </c:pt>
                <c:pt idx="29">
                  <c:v>0.946125</c:v>
                </c:pt>
                <c:pt idx="30">
                  <c:v>0.9702</c:v>
                </c:pt>
                <c:pt idx="31">
                  <c:v>0.915075</c:v>
                </c:pt>
                <c:pt idx="32">
                  <c:v>0.98325</c:v>
                </c:pt>
                <c:pt idx="33">
                  <c:v>0.854325</c:v>
                </c:pt>
                <c:pt idx="34">
                  <c:v>0.906225</c:v>
                </c:pt>
                <c:pt idx="35">
                  <c:v>0.9072</c:v>
                </c:pt>
                <c:pt idx="36">
                  <c:v>0.9288</c:v>
                </c:pt>
                <c:pt idx="37">
                  <c:v>0.892125</c:v>
                </c:pt>
                <c:pt idx="38">
                  <c:v>0.969525</c:v>
                </c:pt>
                <c:pt idx="39">
                  <c:v>0.99495</c:v>
                </c:pt>
                <c:pt idx="40">
                  <c:v>0.9019</c:v>
                </c:pt>
                <c:pt idx="41">
                  <c:v>0.923175</c:v>
                </c:pt>
                <c:pt idx="42">
                  <c:v>0.9459</c:v>
                </c:pt>
                <c:pt idx="43">
                  <c:v>0.864225</c:v>
                </c:pt>
                <c:pt idx="44">
                  <c:v>0.9639</c:v>
                </c:pt>
                <c:pt idx="45">
                  <c:v>0.849825</c:v>
                </c:pt>
                <c:pt idx="46">
                  <c:v>0.506925</c:v>
                </c:pt>
                <c:pt idx="47">
                  <c:v>0.655575</c:v>
                </c:pt>
                <c:pt idx="48">
                  <c:v>0.3238</c:v>
                </c:pt>
                <c:pt idx="49">
                  <c:v>0.1616</c:v>
                </c:pt>
                <c:pt idx="50">
                  <c:v>0.112425</c:v>
                </c:pt>
                <c:pt idx="51">
                  <c:v>0.0525</c:v>
                </c:pt>
                <c:pt idx="52">
                  <c:v>0.073725</c:v>
                </c:pt>
                <c:pt idx="53">
                  <c:v>0.013725</c:v>
                </c:pt>
                <c:pt idx="54">
                  <c:v>0.0</c:v>
                </c:pt>
                <c:pt idx="55">
                  <c:v>0.0</c:v>
                </c:pt>
                <c:pt idx="56">
                  <c:v>0.0</c:v>
                </c:pt>
                <c:pt idx="57">
                  <c:v>0.0027</c:v>
                </c:pt>
                <c:pt idx="58">
                  <c:v>0.2583</c:v>
                </c:pt>
                <c:pt idx="59">
                  <c:v>0.392175</c:v>
                </c:pt>
                <c:pt idx="60">
                  <c:v>0.5131</c:v>
                </c:pt>
                <c:pt idx="61">
                  <c:v>0.4446</c:v>
                </c:pt>
                <c:pt idx="62">
                  <c:v>0.4878</c:v>
                </c:pt>
                <c:pt idx="63">
                  <c:v>0.416285</c:v>
                </c:pt>
                <c:pt idx="64">
                  <c:v>0.661725</c:v>
                </c:pt>
                <c:pt idx="65">
                  <c:v>0.632825</c:v>
                </c:pt>
                <c:pt idx="66">
                  <c:v>0.722025</c:v>
                </c:pt>
                <c:pt idx="67">
                  <c:v>0.699525</c:v>
                </c:pt>
                <c:pt idx="68">
                  <c:v>0.74195</c:v>
                </c:pt>
                <c:pt idx="69">
                  <c:v>0.7006</c:v>
                </c:pt>
                <c:pt idx="70">
                  <c:v>0.777375</c:v>
                </c:pt>
                <c:pt idx="71">
                  <c:v>0.6977</c:v>
                </c:pt>
                <c:pt idx="72">
                  <c:v>0.762525</c:v>
                </c:pt>
                <c:pt idx="73">
                  <c:v>0.736425</c:v>
                </c:pt>
                <c:pt idx="74">
                  <c:v>0.79155</c:v>
                </c:pt>
                <c:pt idx="75">
                  <c:v>0.7659</c:v>
                </c:pt>
                <c:pt idx="76">
                  <c:v>0.724725</c:v>
                </c:pt>
                <c:pt idx="77">
                  <c:v>0.7299</c:v>
                </c:pt>
                <c:pt idx="78">
                  <c:v>0.7632</c:v>
                </c:pt>
                <c:pt idx="79">
                  <c:v>0.684675</c:v>
                </c:pt>
                <c:pt idx="80">
                  <c:v>0.7039</c:v>
                </c:pt>
                <c:pt idx="81">
                  <c:v>0.73305</c:v>
                </c:pt>
                <c:pt idx="82">
                  <c:v>0.764525</c:v>
                </c:pt>
                <c:pt idx="83">
                  <c:v>0.729925</c:v>
                </c:pt>
                <c:pt idx="84">
                  <c:v>0.779625</c:v>
                </c:pt>
                <c:pt idx="85">
                  <c:v>0.75825</c:v>
                </c:pt>
                <c:pt idx="86">
                  <c:v>0.744525</c:v>
                </c:pt>
                <c:pt idx="87">
                  <c:v>0.712825</c:v>
                </c:pt>
                <c:pt idx="88">
                  <c:v>0.74025</c:v>
                </c:pt>
                <c:pt idx="89">
                  <c:v>0.7578</c:v>
                </c:pt>
                <c:pt idx="90">
                  <c:v>0.69165</c:v>
                </c:pt>
                <c:pt idx="91">
                  <c:v>0.7557</c:v>
                </c:pt>
                <c:pt idx="92">
                  <c:v>0.73305</c:v>
                </c:pt>
                <c:pt idx="93">
                  <c:v>0.7569</c:v>
                </c:pt>
                <c:pt idx="94">
                  <c:v>0.793125</c:v>
                </c:pt>
                <c:pt idx="95">
                  <c:v>0.7578</c:v>
                </c:pt>
                <c:pt idx="96">
                  <c:v>0.721575</c:v>
                </c:pt>
                <c:pt idx="97">
                  <c:v>0.7794</c:v>
                </c:pt>
                <c:pt idx="98">
                  <c:v>0.710775</c:v>
                </c:pt>
                <c:pt idx="99">
                  <c:v>0.75015</c:v>
                </c:pt>
                <c:pt idx="100">
                  <c:v>0.743625</c:v>
                </c:pt>
                <c:pt idx="101">
                  <c:v>0.77265</c:v>
                </c:pt>
                <c:pt idx="102">
                  <c:v>0.75735</c:v>
                </c:pt>
                <c:pt idx="103">
                  <c:v>0.748125</c:v>
                </c:pt>
                <c:pt idx="104">
                  <c:v>0.729675</c:v>
                </c:pt>
                <c:pt idx="105">
                  <c:v>0.740475</c:v>
                </c:pt>
                <c:pt idx="106">
                  <c:v>0.76545</c:v>
                </c:pt>
                <c:pt idx="107">
                  <c:v>0.716975</c:v>
                </c:pt>
                <c:pt idx="108">
                  <c:v>0.7776</c:v>
                </c:pt>
                <c:pt idx="109">
                  <c:v>0.7533</c:v>
                </c:pt>
                <c:pt idx="110">
                  <c:v>0.782325</c:v>
                </c:pt>
                <c:pt idx="111">
                  <c:v>0.6911</c:v>
                </c:pt>
                <c:pt idx="112">
                  <c:v>0.7875</c:v>
                </c:pt>
                <c:pt idx="113">
                  <c:v>0.737775</c:v>
                </c:pt>
                <c:pt idx="114">
                  <c:v>0.68175</c:v>
                </c:pt>
                <c:pt idx="115">
                  <c:v>0.750825</c:v>
                </c:pt>
                <c:pt idx="116">
                  <c:v>0.744525</c:v>
                </c:pt>
                <c:pt idx="117">
                  <c:v>0.79335</c:v>
                </c:pt>
                <c:pt idx="118">
                  <c:v>0.75465</c:v>
                </c:pt>
                <c:pt idx="119">
                  <c:v>0.7731</c:v>
                </c:pt>
                <c:pt idx="120">
                  <c:v>0.821025</c:v>
                </c:pt>
                <c:pt idx="121">
                  <c:v>0.716175</c:v>
                </c:pt>
                <c:pt idx="122">
                  <c:v>0.7812</c:v>
                </c:pt>
                <c:pt idx="123">
                  <c:v>0.7767</c:v>
                </c:pt>
                <c:pt idx="124">
                  <c:v>0.7785</c:v>
                </c:pt>
                <c:pt idx="125">
                  <c:v>0.77985</c:v>
                </c:pt>
              </c:numCache>
            </c:numRef>
          </c:val>
          <c:smooth val="0"/>
          <c:extLst xmlns:c16r2="http://schemas.microsoft.com/office/drawing/2015/06/chart">
            <c:ext xmlns:c16="http://schemas.microsoft.com/office/drawing/2014/chart" uri="{C3380CC4-5D6E-409C-BE32-E72D297353CC}">
              <c16:uniqueId val="{00000000-FFE7-4FF9-BB7F-A54DD85FB125}"/>
            </c:ext>
          </c:extLst>
        </c:ser>
        <c:dLbls>
          <c:showLegendKey val="0"/>
          <c:showVal val="0"/>
          <c:showCatName val="0"/>
          <c:showSerName val="0"/>
          <c:showPercent val="0"/>
          <c:showBubbleSize val="0"/>
        </c:dLbls>
        <c:smooth val="0"/>
        <c:axId val="-2113997776"/>
        <c:axId val="-2114003904"/>
      </c:lineChart>
      <c:catAx>
        <c:axId val="-21139977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ltLang="zh-CN" sz="2000" dirty="0" smtClean="0">
                    <a:solidFill>
                      <a:schemeClr val="tx1">
                        <a:lumMod val="50000"/>
                        <a:lumOff val="50000"/>
                      </a:schemeClr>
                    </a:solidFill>
                  </a:rPr>
                  <a:t>Time (</a:t>
                </a:r>
                <a:r>
                  <a:rPr lang="en-US" altLang="zh-CN" sz="2000" dirty="0" err="1" smtClean="0">
                    <a:solidFill>
                      <a:schemeClr val="tx1">
                        <a:lumMod val="50000"/>
                        <a:lumOff val="50000"/>
                      </a:schemeClr>
                    </a:solidFill>
                  </a:rPr>
                  <a:t>msec</a:t>
                </a:r>
                <a:r>
                  <a:rPr lang="en-US" altLang="zh-CN" sz="2000" dirty="0" smtClean="0">
                    <a:solidFill>
                      <a:schemeClr val="tx1">
                        <a:lumMod val="50000"/>
                        <a:lumOff val="50000"/>
                      </a:schemeClr>
                    </a:solidFill>
                  </a:rPr>
                  <a:t>)</a:t>
                </a:r>
                <a:endParaRPr lang="zh-CN" altLang="en-US" sz="2000" dirty="0">
                  <a:solidFill>
                    <a:schemeClr val="tx1">
                      <a:lumMod val="50000"/>
                      <a:lumOff val="50000"/>
                    </a:schemeClr>
                  </a:solidFill>
                </a:endParaRP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50000"/>
                <a:lumOff val="50000"/>
              </a:schemeClr>
            </a:solidFill>
            <a:round/>
          </a:ln>
          <a:effectLst/>
        </c:spPr>
        <c:txPr>
          <a:bodyPr rot="-60000000" spcFirstLastPara="1" vertOverflow="ellipsis" vert="horz" wrap="square" anchor="ctr" anchorCtr="1"/>
          <a:lstStyle/>
          <a:p>
            <a:pPr>
              <a:defRPr sz="1600" b="0" i="0" u="none" strike="noStrike" kern="1200" baseline="0">
                <a:solidFill>
                  <a:schemeClr val="tx1">
                    <a:lumMod val="50000"/>
                    <a:lumOff val="50000"/>
                  </a:schemeClr>
                </a:solidFill>
                <a:latin typeface="+mn-lt"/>
                <a:ea typeface="+mn-ea"/>
                <a:cs typeface="+mn-cs"/>
              </a:defRPr>
            </a:pPr>
            <a:endParaRPr lang="en-US"/>
          </a:p>
        </c:txPr>
        <c:crossAx val="-2114003904"/>
        <c:crosses val="autoZero"/>
        <c:auto val="1"/>
        <c:lblAlgn val="ctr"/>
        <c:lblOffset val="100"/>
        <c:tickLblSkip val="10"/>
        <c:tickMarkSkip val="1"/>
        <c:noMultiLvlLbl val="0"/>
      </c:catAx>
      <c:valAx>
        <c:axId val="-2114003904"/>
        <c:scaling>
          <c:orientation val="minMax"/>
        </c:scaling>
        <c:delete val="0"/>
        <c:axPos val="l"/>
        <c:majorGridlines>
          <c:spPr>
            <a:ln w="6350" cap="flat" cmpd="sng" algn="ctr">
              <a:solidFill>
                <a:schemeClr val="tx1">
                  <a:lumMod val="50000"/>
                  <a:lumOff val="50000"/>
                </a:schemeClr>
              </a:solidFill>
              <a:prstDash val="dash"/>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r>
                  <a:rPr lang="en-US" altLang="zh-CN" sz="2200" dirty="0" smtClean="0">
                    <a:solidFill>
                      <a:schemeClr val="tx1">
                        <a:lumMod val="50000"/>
                        <a:lumOff val="50000"/>
                      </a:schemeClr>
                    </a:solidFill>
                  </a:rPr>
                  <a:t>Throughput</a:t>
                </a:r>
                <a:r>
                  <a:rPr lang="en-US" altLang="zh-CN" sz="2200" baseline="0" dirty="0" smtClean="0">
                    <a:solidFill>
                      <a:schemeClr val="tx1">
                        <a:lumMod val="50000"/>
                        <a:lumOff val="50000"/>
                      </a:schemeClr>
                    </a:solidFill>
                  </a:rPr>
                  <a:t> (M </a:t>
                </a:r>
                <a:r>
                  <a:rPr lang="en-US" altLang="zh-CN" sz="2200" baseline="0" dirty="0" err="1" smtClean="0">
                    <a:solidFill>
                      <a:schemeClr val="tx1">
                        <a:lumMod val="50000"/>
                        <a:lumOff val="50000"/>
                      </a:schemeClr>
                    </a:solidFill>
                  </a:rPr>
                  <a:t>txns</a:t>
                </a:r>
                <a:r>
                  <a:rPr lang="en-US" altLang="zh-CN" sz="2200" baseline="0" dirty="0" smtClean="0">
                    <a:solidFill>
                      <a:schemeClr val="tx1">
                        <a:lumMod val="50000"/>
                        <a:lumOff val="50000"/>
                      </a:schemeClr>
                    </a:solidFill>
                  </a:rPr>
                  <a:t>/sec)</a:t>
                </a:r>
                <a:endParaRPr lang="zh-CN" altLang="en-US" sz="2200" dirty="0">
                  <a:solidFill>
                    <a:schemeClr val="tx1">
                      <a:lumMod val="50000"/>
                      <a:lumOff val="50000"/>
                    </a:schemeClr>
                  </a:solidFill>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50000"/>
                      <a:lumOff val="50000"/>
                    </a:schemeClr>
                  </a:solidFill>
                  <a:latin typeface="+mn-lt"/>
                  <a:ea typeface="+mn-ea"/>
                  <a:cs typeface="+mn-cs"/>
                </a:defRPr>
              </a:pPr>
              <a:endParaRPr lang="en-US"/>
            </a:p>
          </c:txPr>
        </c:title>
        <c:numFmt formatCode="General" sourceLinked="1"/>
        <c:majorTickMark val="in"/>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800" b="0" i="0" u="none" strike="noStrike" kern="1200" baseline="0">
                <a:solidFill>
                  <a:schemeClr val="tx1">
                    <a:lumMod val="50000"/>
                    <a:lumOff val="50000"/>
                  </a:schemeClr>
                </a:solidFill>
                <a:latin typeface="+mn-lt"/>
                <a:ea typeface="+mn-ea"/>
                <a:cs typeface="+mn-cs"/>
              </a:defRPr>
            </a:pPr>
            <a:endParaRPr lang="en-US"/>
          </a:p>
        </c:txPr>
        <c:crossAx val="-2113997776"/>
        <c:crosses val="autoZero"/>
        <c:crossBetween val="between"/>
      </c:valAx>
      <c:spPr>
        <a:noFill/>
        <a:ln w="12700">
          <a:solidFill>
            <a:schemeClr val="tx1">
              <a:lumMod val="50000"/>
              <a:lumOff val="50000"/>
            </a:schemeClr>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09817037873"/>
          <c:y val="0.107774599118616"/>
          <c:w val="0.777725135803624"/>
          <c:h val="0.719571667962819"/>
        </c:manualLayout>
      </c:layout>
      <c:lineChart>
        <c:grouping val="standard"/>
        <c:varyColors val="0"/>
        <c:ser>
          <c:idx val="1"/>
          <c:order val="0"/>
          <c:tx>
            <c:strRef>
              <c:f>Sheet1!$B$1</c:f>
              <c:strCache>
                <c:ptCount val="1"/>
                <c:pt idx="0">
                  <c:v>DrTM</c:v>
                </c:pt>
              </c:strCache>
            </c:strRef>
          </c:tx>
          <c:spPr>
            <a:ln w="31750">
              <a:solidFill>
                <a:srgbClr val="0000FF"/>
              </a:solidFill>
            </a:ln>
            <a:effectLst>
              <a:outerShdw blurRad="63500" sx="102000" sy="102000" algn="ctr" rotWithShape="0">
                <a:prstClr val="black">
                  <a:alpha val="40000"/>
                </a:prstClr>
              </a:outerShdw>
            </a:effectLst>
          </c:spPr>
          <c:marker>
            <c:symbol val="square"/>
            <c:size val="9"/>
            <c:spPr>
              <a:solidFill>
                <a:schemeClr val="bg1"/>
              </a:solidFill>
              <a:ln w="31750">
                <a:solidFill>
                  <a:srgbClr val="0000FF"/>
                </a:solidFill>
              </a:ln>
              <a:effectLst>
                <a:outerShdw blurRad="63500" sx="102000" sy="102000" algn="ctr" rotWithShape="0">
                  <a:prstClr val="black">
                    <a:alpha val="40000"/>
                  </a:prstClr>
                </a:outerShdw>
              </a:effectLst>
            </c:spPr>
          </c:marker>
          <c:cat>
            <c:strRef>
              <c:f>Sheet1!$A$2:$A$13</c:f>
              <c:strCache>
                <c:ptCount val="12"/>
                <c:pt idx="0">
                  <c:v>2</c:v>
                </c:pt>
                <c:pt idx="1">
                  <c:v>4</c:v>
                </c:pt>
                <c:pt idx="2">
                  <c:v>6</c:v>
                </c:pt>
                <c:pt idx="3">
                  <c:v>8</c:v>
                </c:pt>
                <c:pt idx="4">
                  <c:v>10</c:v>
                </c:pt>
                <c:pt idx="5">
                  <c:v>12</c:v>
                </c:pt>
                <c:pt idx="6">
                  <c:v>14</c:v>
                </c:pt>
                <c:pt idx="7">
                  <c:v>16</c:v>
                </c:pt>
                <c:pt idx="8">
                  <c:v>18</c:v>
                </c:pt>
                <c:pt idx="9">
                  <c:v>20</c:v>
                </c:pt>
                <c:pt idx="10">
                  <c:v>22</c:v>
                </c:pt>
                <c:pt idx="11">
                  <c:v>24</c:v>
                </c:pt>
              </c:strCache>
            </c:strRef>
          </c:cat>
          <c:val>
            <c:numRef>
              <c:f>Sheet1!$B$2:$B$13</c:f>
              <c:numCache>
                <c:formatCode>General</c:formatCode>
                <c:ptCount val="12"/>
                <c:pt idx="0">
                  <c:v>0.330511</c:v>
                </c:pt>
                <c:pt idx="1">
                  <c:v>0.630973</c:v>
                </c:pt>
                <c:pt idx="2">
                  <c:v>0.940887</c:v>
                </c:pt>
                <c:pt idx="3">
                  <c:v>1.208094</c:v>
                </c:pt>
                <c:pt idx="4">
                  <c:v>1.426404</c:v>
                </c:pt>
                <c:pt idx="5">
                  <c:v>1.676727</c:v>
                </c:pt>
                <c:pt idx="6">
                  <c:v>1.847627</c:v>
                </c:pt>
                <c:pt idx="7">
                  <c:v>2.024389</c:v>
                </c:pt>
                <c:pt idx="8">
                  <c:v>2.149046999999999</c:v>
                </c:pt>
                <c:pt idx="9">
                  <c:v>2.265519</c:v>
                </c:pt>
                <c:pt idx="10">
                  <c:v>2.362964999999999</c:v>
                </c:pt>
                <c:pt idx="11">
                  <c:v>2.422089</c:v>
                </c:pt>
              </c:numCache>
            </c:numRef>
          </c:val>
          <c:smooth val="0"/>
          <c:extLst xmlns:c16r2="http://schemas.microsoft.com/office/drawing/2015/06/chart">
            <c:ext xmlns:c16="http://schemas.microsoft.com/office/drawing/2014/chart" uri="{C3380CC4-5D6E-409C-BE32-E72D297353CC}">
              <c16:uniqueId val="{00000000-7B80-4CA3-9286-D4D9FC6D5799}"/>
            </c:ext>
          </c:extLst>
        </c:ser>
        <c:ser>
          <c:idx val="0"/>
          <c:order val="1"/>
          <c:tx>
            <c:strRef>
              <c:f>Sheet1!$C$1</c:f>
              <c:strCache>
                <c:ptCount val="1"/>
                <c:pt idx="0">
                  <c:v>DrTM+R</c:v>
                </c:pt>
              </c:strCache>
            </c:strRef>
          </c:tx>
          <c:spPr>
            <a:ln>
              <a:solidFill>
                <a:srgbClr val="FF0066"/>
              </a:solidFill>
            </a:ln>
            <a:effectLst>
              <a:outerShdw blurRad="63500" sx="102000" sy="102000" algn="ctr" rotWithShape="0">
                <a:prstClr val="black">
                  <a:alpha val="40000"/>
                </a:prstClr>
              </a:outerShdw>
            </a:effectLst>
          </c:spPr>
          <c:marker>
            <c:symbol val="triangle"/>
            <c:size val="11"/>
            <c:spPr>
              <a:solidFill>
                <a:schemeClr val="bg1">
                  <a:alpha val="97000"/>
                </a:schemeClr>
              </a:solidFill>
              <a:ln w="31750">
                <a:solidFill>
                  <a:srgbClr val="FF0066"/>
                </a:solidFill>
              </a:ln>
              <a:effectLst>
                <a:outerShdw blurRad="63500" sx="102000" sy="102000" algn="ctr" rotWithShape="0">
                  <a:prstClr val="black">
                    <a:alpha val="40000"/>
                  </a:prstClr>
                </a:outerShdw>
              </a:effectLst>
            </c:spPr>
          </c:marker>
          <c:cat>
            <c:strRef>
              <c:f>Sheet1!$A$2:$A$13</c:f>
              <c:strCache>
                <c:ptCount val="12"/>
                <c:pt idx="0">
                  <c:v>2</c:v>
                </c:pt>
                <c:pt idx="1">
                  <c:v>4</c:v>
                </c:pt>
                <c:pt idx="2">
                  <c:v>6</c:v>
                </c:pt>
                <c:pt idx="3">
                  <c:v>8</c:v>
                </c:pt>
                <c:pt idx="4">
                  <c:v>10</c:v>
                </c:pt>
                <c:pt idx="5">
                  <c:v>12</c:v>
                </c:pt>
                <c:pt idx="6">
                  <c:v>14</c:v>
                </c:pt>
                <c:pt idx="7">
                  <c:v>16</c:v>
                </c:pt>
                <c:pt idx="8">
                  <c:v>18</c:v>
                </c:pt>
                <c:pt idx="9">
                  <c:v>20</c:v>
                </c:pt>
                <c:pt idx="10">
                  <c:v>22</c:v>
                </c:pt>
                <c:pt idx="11">
                  <c:v>24</c:v>
                </c:pt>
              </c:strCache>
            </c:strRef>
          </c:cat>
          <c:val>
            <c:numRef>
              <c:f>Sheet1!$C$2:$C$13</c:f>
              <c:numCache>
                <c:formatCode>General</c:formatCode>
                <c:ptCount val="12"/>
                <c:pt idx="0">
                  <c:v>0.290391</c:v>
                </c:pt>
                <c:pt idx="1">
                  <c:v>0.542502</c:v>
                </c:pt>
                <c:pt idx="2">
                  <c:v>0.829609</c:v>
                </c:pt>
                <c:pt idx="3">
                  <c:v>1.056295</c:v>
                </c:pt>
                <c:pt idx="4">
                  <c:v>1.272776</c:v>
                </c:pt>
                <c:pt idx="5">
                  <c:v>1.483874</c:v>
                </c:pt>
                <c:pt idx="6">
                  <c:v>1.756438</c:v>
                </c:pt>
                <c:pt idx="7">
                  <c:v>2.001381</c:v>
                </c:pt>
                <c:pt idx="8">
                  <c:v>2.273603</c:v>
                </c:pt>
                <c:pt idx="9">
                  <c:v>2.491089999999998</c:v>
                </c:pt>
                <c:pt idx="10">
                  <c:v>2.692448999999998</c:v>
                </c:pt>
                <c:pt idx="11">
                  <c:v>2.89731</c:v>
                </c:pt>
              </c:numCache>
            </c:numRef>
          </c:val>
          <c:smooth val="0"/>
          <c:extLst xmlns:c16r2="http://schemas.microsoft.com/office/drawing/2015/06/chart">
            <c:ext xmlns:c16="http://schemas.microsoft.com/office/drawing/2014/chart" uri="{C3380CC4-5D6E-409C-BE32-E72D297353CC}">
              <c16:uniqueId val="{00000000-C1C4-43F2-BC94-DA75B948DD59}"/>
            </c:ext>
          </c:extLst>
        </c:ser>
        <c:ser>
          <c:idx val="2"/>
          <c:order val="2"/>
          <c:tx>
            <c:strRef>
              <c:f>Sheet1!$D$1</c:f>
              <c:strCache>
                <c:ptCount val="1"/>
                <c:pt idx="0">
                  <c:v>DrTM+R=3</c:v>
                </c:pt>
              </c:strCache>
            </c:strRef>
          </c:tx>
          <c:spPr>
            <a:ln>
              <a:solidFill>
                <a:schemeClr val="accent4"/>
              </a:solidFill>
            </a:ln>
            <a:effectLst>
              <a:outerShdw blurRad="63500" sx="102000" sy="102000" algn="ctr" rotWithShape="0">
                <a:prstClr val="black">
                  <a:alpha val="40000"/>
                </a:prstClr>
              </a:outerShdw>
            </a:effectLst>
          </c:spPr>
          <c:marker>
            <c:symbol val="circle"/>
            <c:size val="9"/>
            <c:spPr>
              <a:solidFill>
                <a:schemeClr val="bg1"/>
              </a:solidFill>
              <a:ln w="31750">
                <a:solidFill>
                  <a:schemeClr val="accent4"/>
                </a:solidFill>
              </a:ln>
              <a:effectLst>
                <a:outerShdw blurRad="63500" sx="102000" sy="102000" algn="ctr" rotWithShape="0">
                  <a:prstClr val="black">
                    <a:alpha val="40000"/>
                  </a:prstClr>
                </a:outerShdw>
              </a:effectLst>
            </c:spPr>
          </c:marker>
          <c:cat>
            <c:strRef>
              <c:f>Sheet1!$A$2:$A$13</c:f>
              <c:strCache>
                <c:ptCount val="12"/>
                <c:pt idx="0">
                  <c:v>2</c:v>
                </c:pt>
                <c:pt idx="1">
                  <c:v>4</c:v>
                </c:pt>
                <c:pt idx="2">
                  <c:v>6</c:v>
                </c:pt>
                <c:pt idx="3">
                  <c:v>8</c:v>
                </c:pt>
                <c:pt idx="4">
                  <c:v>10</c:v>
                </c:pt>
                <c:pt idx="5">
                  <c:v>12</c:v>
                </c:pt>
                <c:pt idx="6">
                  <c:v>14</c:v>
                </c:pt>
                <c:pt idx="7">
                  <c:v>16</c:v>
                </c:pt>
                <c:pt idx="8">
                  <c:v>18</c:v>
                </c:pt>
                <c:pt idx="9">
                  <c:v>20</c:v>
                </c:pt>
                <c:pt idx="10">
                  <c:v>22</c:v>
                </c:pt>
                <c:pt idx="11">
                  <c:v>24</c:v>
                </c:pt>
              </c:strCache>
            </c:strRef>
          </c:cat>
          <c:val>
            <c:numRef>
              <c:f>Sheet1!$D$2:$D$13</c:f>
              <c:numCache>
                <c:formatCode>General</c:formatCode>
                <c:ptCount val="12"/>
                <c:pt idx="0">
                  <c:v>0.192741</c:v>
                </c:pt>
                <c:pt idx="1">
                  <c:v>0.335765</c:v>
                </c:pt>
                <c:pt idx="2">
                  <c:v>0.509661</c:v>
                </c:pt>
                <c:pt idx="3">
                  <c:v>0.604301</c:v>
                </c:pt>
                <c:pt idx="4">
                  <c:v>0.708366</c:v>
                </c:pt>
                <c:pt idx="5">
                  <c:v>0.805921</c:v>
                </c:pt>
                <c:pt idx="6">
                  <c:v>0.880605</c:v>
                </c:pt>
                <c:pt idx="7">
                  <c:v>0.959625</c:v>
                </c:pt>
                <c:pt idx="8">
                  <c:v>1.018136</c:v>
                </c:pt>
                <c:pt idx="9">
                  <c:v>1.053741</c:v>
                </c:pt>
                <c:pt idx="10">
                  <c:v>1.057302</c:v>
                </c:pt>
                <c:pt idx="11">
                  <c:v>1.107507</c:v>
                </c:pt>
              </c:numCache>
            </c:numRef>
          </c:val>
          <c:smooth val="0"/>
          <c:extLst xmlns:c16r2="http://schemas.microsoft.com/office/drawing/2015/06/chart">
            <c:ext xmlns:c16="http://schemas.microsoft.com/office/drawing/2014/chart" uri="{C3380CC4-5D6E-409C-BE32-E72D297353CC}">
              <c16:uniqueId val="{00000001-C1C4-43F2-BC94-DA75B948DD59}"/>
            </c:ext>
          </c:extLst>
        </c:ser>
        <c:dLbls>
          <c:showLegendKey val="0"/>
          <c:showVal val="0"/>
          <c:showCatName val="0"/>
          <c:showSerName val="0"/>
          <c:showPercent val="0"/>
          <c:showBubbleSize val="0"/>
        </c:dLbls>
        <c:marker val="1"/>
        <c:smooth val="0"/>
        <c:axId val="-2119851680"/>
        <c:axId val="-2119646544"/>
      </c:lineChart>
      <c:catAx>
        <c:axId val="-2119851680"/>
        <c:scaling>
          <c:orientation val="minMax"/>
        </c:scaling>
        <c:delete val="0"/>
        <c:axPos val="b"/>
        <c:title>
          <c:tx>
            <c:rich>
              <a:bodyPr/>
              <a:lstStyle/>
              <a:p>
                <a:pPr>
                  <a:defRPr sz="2000">
                    <a:solidFill>
                      <a:schemeClr val="tx1">
                        <a:lumMod val="50000"/>
                        <a:lumOff val="50000"/>
                      </a:schemeClr>
                    </a:solidFill>
                  </a:defRPr>
                </a:pPr>
                <a:r>
                  <a:rPr lang="en-US" altLang="zh-CN" sz="2000" b="0" dirty="0" smtClean="0">
                    <a:solidFill>
                      <a:schemeClr val="tx1">
                        <a:lumMod val="50000"/>
                        <a:lumOff val="50000"/>
                      </a:schemeClr>
                    </a:solidFill>
                  </a:rPr>
                  <a:t>#</a:t>
                </a:r>
                <a:r>
                  <a:rPr lang="en-US" altLang="zh-CN" sz="2000" b="0" baseline="0" dirty="0" smtClean="0">
                    <a:solidFill>
                      <a:schemeClr val="tx1">
                        <a:lumMod val="50000"/>
                        <a:lumOff val="50000"/>
                      </a:schemeClr>
                    </a:solidFill>
                  </a:rPr>
                  <a:t> Logical Machines</a:t>
                </a:r>
                <a:endParaRPr lang="en-US" altLang="zh-CN" sz="2000" b="0" dirty="0">
                  <a:solidFill>
                    <a:schemeClr val="tx1">
                      <a:lumMod val="50000"/>
                      <a:lumOff val="50000"/>
                    </a:schemeClr>
                  </a:solidFill>
                </a:endParaRPr>
              </a:p>
            </c:rich>
          </c:tx>
          <c:layout>
            <c:manualLayout>
              <c:xMode val="edge"/>
              <c:yMode val="edge"/>
              <c:x val="0.379443219759208"/>
              <c:y val="0.913288106877014"/>
            </c:manualLayout>
          </c:layout>
          <c:overlay val="0"/>
        </c:title>
        <c:numFmt formatCode="0_ " sourceLinked="0"/>
        <c:majorTickMark val="in"/>
        <c:minorTickMark val="none"/>
        <c:tickLblPos val="nextTo"/>
        <c:spPr>
          <a:ln w="12700">
            <a:solidFill>
              <a:schemeClr val="tx1">
                <a:lumMod val="50000"/>
                <a:lumOff val="50000"/>
              </a:schemeClr>
            </a:solidFill>
          </a:ln>
        </c:spPr>
        <c:txPr>
          <a:bodyPr/>
          <a:lstStyle/>
          <a:p>
            <a:pPr>
              <a:defRPr>
                <a:solidFill>
                  <a:schemeClr val="tx1">
                    <a:lumMod val="50000"/>
                    <a:lumOff val="50000"/>
                  </a:schemeClr>
                </a:solidFill>
                <a:latin typeface="Century Gothic" pitchFamily="34" charset="0"/>
              </a:defRPr>
            </a:pPr>
            <a:endParaRPr lang="en-US"/>
          </a:p>
        </c:txPr>
        <c:crossAx val="-2119646544"/>
        <c:crosses val="autoZero"/>
        <c:auto val="1"/>
        <c:lblAlgn val="ctr"/>
        <c:lblOffset val="0"/>
        <c:noMultiLvlLbl val="0"/>
      </c:catAx>
      <c:valAx>
        <c:axId val="-2119646544"/>
        <c:scaling>
          <c:orientation val="minMax"/>
        </c:scaling>
        <c:delete val="0"/>
        <c:axPos val="l"/>
        <c:majorGridlines>
          <c:spPr>
            <a:ln w="6350">
              <a:solidFill>
                <a:schemeClr val="tx1">
                  <a:lumMod val="50000"/>
                  <a:lumOff val="50000"/>
                </a:schemeClr>
              </a:solidFill>
              <a:prstDash val="dash"/>
            </a:ln>
          </c:spPr>
        </c:majorGridlines>
        <c:title>
          <c:tx>
            <c:rich>
              <a:bodyPr rot="-5400000" vert="horz"/>
              <a:lstStyle/>
              <a:p>
                <a:pPr>
                  <a:lnSpc>
                    <a:spcPct val="80000"/>
                  </a:lnSpc>
                  <a:defRPr sz="2200">
                    <a:solidFill>
                      <a:schemeClr val="tx1">
                        <a:lumMod val="50000"/>
                        <a:lumOff val="50000"/>
                      </a:schemeClr>
                    </a:solidFill>
                  </a:defRPr>
                </a:pPr>
                <a:r>
                  <a:rPr lang="en-US" altLang="en-US" sz="2200" b="0" baseline="0" dirty="0" smtClean="0">
                    <a:solidFill>
                      <a:schemeClr val="tx1">
                        <a:lumMod val="50000"/>
                        <a:lumOff val="50000"/>
                      </a:schemeClr>
                    </a:solidFill>
                  </a:rPr>
                  <a:t>Throughput (M </a:t>
                </a:r>
                <a:r>
                  <a:rPr lang="en-US" altLang="en-US" sz="2200" b="0" baseline="0" dirty="0" err="1" smtClean="0">
                    <a:solidFill>
                      <a:schemeClr val="tx1">
                        <a:lumMod val="50000"/>
                        <a:lumOff val="50000"/>
                      </a:schemeClr>
                    </a:solidFill>
                  </a:rPr>
                  <a:t>txns</a:t>
                </a:r>
                <a:r>
                  <a:rPr lang="en-US" altLang="en-US" sz="2200" b="0" baseline="0" dirty="0" smtClean="0">
                    <a:solidFill>
                      <a:schemeClr val="tx1">
                        <a:lumMod val="50000"/>
                        <a:lumOff val="50000"/>
                      </a:schemeClr>
                    </a:solidFill>
                  </a:rPr>
                  <a:t>/sec)</a:t>
                </a:r>
                <a:endParaRPr lang="en-US" altLang="en-US" sz="2200" b="0" dirty="0">
                  <a:solidFill>
                    <a:schemeClr val="tx1">
                      <a:lumMod val="50000"/>
                      <a:lumOff val="50000"/>
                    </a:schemeClr>
                  </a:solidFill>
                </a:endParaRPr>
              </a:p>
            </c:rich>
          </c:tx>
          <c:layout>
            <c:manualLayout>
              <c:xMode val="edge"/>
              <c:yMode val="edge"/>
              <c:x val="0.0468452335705389"/>
              <c:y val="0.0839267859126764"/>
            </c:manualLayout>
          </c:layout>
          <c:overlay val="0"/>
        </c:title>
        <c:numFmt formatCode="General" sourceLinked="1"/>
        <c:majorTickMark val="in"/>
        <c:minorTickMark val="none"/>
        <c:tickLblPos val="nextTo"/>
        <c:spPr>
          <a:ln w="12700">
            <a:solidFill>
              <a:schemeClr val="tx1">
                <a:lumMod val="50000"/>
                <a:lumOff val="50000"/>
              </a:schemeClr>
            </a:solidFill>
          </a:ln>
        </c:spPr>
        <c:txPr>
          <a:bodyPr/>
          <a:lstStyle/>
          <a:p>
            <a:pPr>
              <a:defRPr>
                <a:solidFill>
                  <a:schemeClr val="tx1">
                    <a:lumMod val="50000"/>
                    <a:lumOff val="50000"/>
                  </a:schemeClr>
                </a:solidFill>
                <a:latin typeface="Century Gothic" pitchFamily="34" charset="0"/>
              </a:defRPr>
            </a:pPr>
            <a:endParaRPr lang="en-US"/>
          </a:p>
        </c:txPr>
        <c:crossAx val="-2119851680"/>
        <c:crosses val="autoZero"/>
        <c:crossBetween val="midCat"/>
      </c:valAx>
      <c:spPr>
        <a:ln w="12700">
          <a:solidFill>
            <a:schemeClr val="tx1">
              <a:lumMod val="50000"/>
              <a:lumOff val="50000"/>
            </a:schemeClr>
          </a:solidFill>
        </a:ln>
      </c:spPr>
    </c:plotArea>
    <c:legend>
      <c:legendPos val="r"/>
      <c:layout>
        <c:manualLayout>
          <c:xMode val="edge"/>
          <c:yMode val="edge"/>
          <c:x val="0.209352615791228"/>
          <c:y val="0.133246305966004"/>
          <c:w val="0.194257217034365"/>
          <c:h val="0.234050846202274"/>
        </c:manualLayout>
      </c:layout>
      <c:overlay val="0"/>
      <c:spPr>
        <a:solidFill>
          <a:schemeClr val="bg1"/>
        </a:solidFill>
        <a:ln w="12700">
          <a:solidFill>
            <a:schemeClr val="tx1"/>
          </a:solidFill>
        </a:ln>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1800">
          <a:latin typeface="Century Gothic"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09817037873"/>
          <c:y val="0.107774599118616"/>
          <c:w val="0.777725135803624"/>
          <c:h val="0.719571667962819"/>
        </c:manualLayout>
      </c:layout>
      <c:lineChart>
        <c:grouping val="standard"/>
        <c:varyColors val="0"/>
        <c:ser>
          <c:idx val="1"/>
          <c:order val="0"/>
          <c:tx>
            <c:strRef>
              <c:f>Sheet1!$B$1</c:f>
              <c:strCache>
                <c:ptCount val="1"/>
                <c:pt idx="0">
                  <c:v>DrTM</c:v>
                </c:pt>
              </c:strCache>
            </c:strRef>
          </c:tx>
          <c:spPr>
            <a:ln w="31750">
              <a:solidFill>
                <a:srgbClr val="0000FF"/>
              </a:solidFill>
            </a:ln>
            <a:effectLst>
              <a:outerShdw blurRad="63500" sx="102000" sy="102000" algn="ctr" rotWithShape="0">
                <a:prstClr val="black">
                  <a:alpha val="40000"/>
                </a:prstClr>
              </a:outerShdw>
            </a:effectLst>
          </c:spPr>
          <c:marker>
            <c:symbol val="square"/>
            <c:size val="9"/>
            <c:spPr>
              <a:solidFill>
                <a:schemeClr val="bg1"/>
              </a:solidFill>
              <a:ln w="31750">
                <a:solidFill>
                  <a:srgbClr val="0000FF"/>
                </a:solidFill>
              </a:ln>
              <a:effectLst>
                <a:outerShdw blurRad="63500" sx="102000" sy="102000" algn="ctr" rotWithShape="0">
                  <a:prstClr val="black">
                    <a:alpha val="40000"/>
                  </a:prstClr>
                </a:outerShdw>
              </a:effectLst>
            </c:spPr>
          </c:marker>
          <c:cat>
            <c:numRef>
              <c:f>Sheet1!$A$2:$A$13</c:f>
              <c:numCache>
                <c:formatCode>@</c:formatCode>
                <c:ptCount val="12"/>
                <c:pt idx="0">
                  <c:v>1.0</c:v>
                </c:pt>
                <c:pt idx="1">
                  <c:v>2.0</c:v>
                </c:pt>
                <c:pt idx="2">
                  <c:v>3.0</c:v>
                </c:pt>
                <c:pt idx="3">
                  <c:v>4.0</c:v>
                </c:pt>
                <c:pt idx="4">
                  <c:v>5.0</c:v>
                </c:pt>
                <c:pt idx="5">
                  <c:v>6.0</c:v>
                </c:pt>
                <c:pt idx="6">
                  <c:v>8.0</c:v>
                </c:pt>
                <c:pt idx="7">
                  <c:v>10.0</c:v>
                </c:pt>
                <c:pt idx="8">
                  <c:v>25.0</c:v>
                </c:pt>
                <c:pt idx="9">
                  <c:v>50.0</c:v>
                </c:pt>
                <c:pt idx="10">
                  <c:v>75.0</c:v>
                </c:pt>
                <c:pt idx="11">
                  <c:v>100.0</c:v>
                </c:pt>
              </c:numCache>
            </c:numRef>
          </c:cat>
          <c:val>
            <c:numRef>
              <c:f>Sheet1!$B$2:$B$13</c:f>
              <c:numCache>
                <c:formatCode>General</c:formatCode>
                <c:ptCount val="12"/>
                <c:pt idx="0">
                  <c:v>1.656572</c:v>
                </c:pt>
                <c:pt idx="1">
                  <c:v>1.593882</c:v>
                </c:pt>
                <c:pt idx="2">
                  <c:v>1.512192</c:v>
                </c:pt>
                <c:pt idx="3">
                  <c:v>1.465174</c:v>
                </c:pt>
                <c:pt idx="4">
                  <c:v>1.406945</c:v>
                </c:pt>
                <c:pt idx="5">
                  <c:v>1.354051</c:v>
                </c:pt>
                <c:pt idx="6">
                  <c:v>1.262333</c:v>
                </c:pt>
                <c:pt idx="7">
                  <c:v>1.173416</c:v>
                </c:pt>
                <c:pt idx="8">
                  <c:v>0.75807</c:v>
                </c:pt>
                <c:pt idx="9">
                  <c:v>0.473965</c:v>
                </c:pt>
                <c:pt idx="10">
                  <c:v>0.350307</c:v>
                </c:pt>
                <c:pt idx="11">
                  <c:v>0.271222</c:v>
                </c:pt>
              </c:numCache>
            </c:numRef>
          </c:val>
          <c:smooth val="0"/>
          <c:extLst xmlns:c16r2="http://schemas.microsoft.com/office/drawing/2015/06/chart">
            <c:ext xmlns:c16="http://schemas.microsoft.com/office/drawing/2014/chart" uri="{C3380CC4-5D6E-409C-BE32-E72D297353CC}">
              <c16:uniqueId val="{00000000-7B80-4CA3-9286-D4D9FC6D5799}"/>
            </c:ext>
          </c:extLst>
        </c:ser>
        <c:ser>
          <c:idx val="0"/>
          <c:order val="1"/>
          <c:tx>
            <c:strRef>
              <c:f>Sheet1!$C$1</c:f>
              <c:strCache>
                <c:ptCount val="1"/>
                <c:pt idx="0">
                  <c:v>DrTM+R</c:v>
                </c:pt>
              </c:strCache>
            </c:strRef>
          </c:tx>
          <c:spPr>
            <a:ln>
              <a:solidFill>
                <a:srgbClr val="FF0066"/>
              </a:solidFill>
            </a:ln>
            <a:effectLst>
              <a:outerShdw blurRad="63500" sx="102000" sy="102000" algn="ctr" rotWithShape="0">
                <a:prstClr val="black">
                  <a:alpha val="40000"/>
                </a:prstClr>
              </a:outerShdw>
            </a:effectLst>
          </c:spPr>
          <c:marker>
            <c:symbol val="triangle"/>
            <c:size val="11"/>
            <c:spPr>
              <a:solidFill>
                <a:schemeClr val="bg1">
                  <a:alpha val="97000"/>
                </a:schemeClr>
              </a:solidFill>
              <a:ln w="31750">
                <a:solidFill>
                  <a:srgbClr val="FF0066"/>
                </a:solidFill>
              </a:ln>
              <a:effectLst>
                <a:outerShdw blurRad="63500" sx="102000" sy="102000" algn="ctr" rotWithShape="0">
                  <a:prstClr val="black">
                    <a:alpha val="40000"/>
                  </a:prstClr>
                </a:outerShdw>
              </a:effectLst>
            </c:spPr>
          </c:marker>
          <c:cat>
            <c:numRef>
              <c:f>Sheet1!$A$2:$A$13</c:f>
              <c:numCache>
                <c:formatCode>@</c:formatCode>
                <c:ptCount val="12"/>
                <c:pt idx="0">
                  <c:v>1.0</c:v>
                </c:pt>
                <c:pt idx="1">
                  <c:v>2.0</c:v>
                </c:pt>
                <c:pt idx="2">
                  <c:v>3.0</c:v>
                </c:pt>
                <c:pt idx="3">
                  <c:v>4.0</c:v>
                </c:pt>
                <c:pt idx="4">
                  <c:v>5.0</c:v>
                </c:pt>
                <c:pt idx="5">
                  <c:v>6.0</c:v>
                </c:pt>
                <c:pt idx="6">
                  <c:v>8.0</c:v>
                </c:pt>
                <c:pt idx="7">
                  <c:v>10.0</c:v>
                </c:pt>
                <c:pt idx="8">
                  <c:v>25.0</c:v>
                </c:pt>
                <c:pt idx="9">
                  <c:v>50.0</c:v>
                </c:pt>
                <c:pt idx="10">
                  <c:v>75.0</c:v>
                </c:pt>
                <c:pt idx="11">
                  <c:v>100.0</c:v>
                </c:pt>
              </c:numCache>
            </c:numRef>
          </c:cat>
          <c:val>
            <c:numRef>
              <c:f>Sheet1!$C$2:$C$13</c:f>
              <c:numCache>
                <c:formatCode>General</c:formatCode>
                <c:ptCount val="12"/>
                <c:pt idx="0">
                  <c:v>1.49861</c:v>
                </c:pt>
                <c:pt idx="1">
                  <c:v>1.447098</c:v>
                </c:pt>
                <c:pt idx="2">
                  <c:v>1.404173</c:v>
                </c:pt>
                <c:pt idx="3">
                  <c:v>1.362431</c:v>
                </c:pt>
                <c:pt idx="4">
                  <c:v>1.331748</c:v>
                </c:pt>
                <c:pt idx="5">
                  <c:v>1.281741</c:v>
                </c:pt>
                <c:pt idx="6">
                  <c:v>1.207694</c:v>
                </c:pt>
                <c:pt idx="7">
                  <c:v>1.136401</c:v>
                </c:pt>
                <c:pt idx="8">
                  <c:v>0.783957</c:v>
                </c:pt>
                <c:pt idx="9">
                  <c:v>0.494237</c:v>
                </c:pt>
                <c:pt idx="10">
                  <c:v>0.349698</c:v>
                </c:pt>
                <c:pt idx="11">
                  <c:v>0.274546</c:v>
                </c:pt>
              </c:numCache>
            </c:numRef>
          </c:val>
          <c:smooth val="0"/>
          <c:extLst xmlns:c16r2="http://schemas.microsoft.com/office/drawing/2015/06/chart">
            <c:ext xmlns:c16="http://schemas.microsoft.com/office/drawing/2014/chart" uri="{C3380CC4-5D6E-409C-BE32-E72D297353CC}">
              <c16:uniqueId val="{00000000-C1C4-43F2-BC94-DA75B948DD59}"/>
            </c:ext>
          </c:extLst>
        </c:ser>
        <c:ser>
          <c:idx val="2"/>
          <c:order val="2"/>
          <c:tx>
            <c:strRef>
              <c:f>Sheet1!$D$1</c:f>
              <c:strCache>
                <c:ptCount val="1"/>
                <c:pt idx="0">
                  <c:v>DrTM+R=3</c:v>
                </c:pt>
              </c:strCache>
            </c:strRef>
          </c:tx>
          <c:spPr>
            <a:ln>
              <a:solidFill>
                <a:schemeClr val="accent4"/>
              </a:solidFill>
            </a:ln>
            <a:effectLst>
              <a:outerShdw blurRad="63500" sx="102000" sy="102000" algn="ctr" rotWithShape="0">
                <a:prstClr val="black">
                  <a:alpha val="40000"/>
                </a:prstClr>
              </a:outerShdw>
            </a:effectLst>
          </c:spPr>
          <c:marker>
            <c:symbol val="circle"/>
            <c:size val="9"/>
            <c:spPr>
              <a:solidFill>
                <a:schemeClr val="bg1"/>
              </a:solidFill>
              <a:ln w="31750">
                <a:solidFill>
                  <a:schemeClr val="accent4"/>
                </a:solidFill>
              </a:ln>
              <a:effectLst>
                <a:outerShdw blurRad="63500" sx="102000" sy="102000" algn="ctr" rotWithShape="0">
                  <a:prstClr val="black">
                    <a:alpha val="40000"/>
                  </a:prstClr>
                </a:outerShdw>
              </a:effectLst>
            </c:spPr>
          </c:marker>
          <c:cat>
            <c:numRef>
              <c:f>Sheet1!$A$2:$A$13</c:f>
              <c:numCache>
                <c:formatCode>@</c:formatCode>
                <c:ptCount val="12"/>
                <c:pt idx="0">
                  <c:v>1.0</c:v>
                </c:pt>
                <c:pt idx="1">
                  <c:v>2.0</c:v>
                </c:pt>
                <c:pt idx="2">
                  <c:v>3.0</c:v>
                </c:pt>
                <c:pt idx="3">
                  <c:v>4.0</c:v>
                </c:pt>
                <c:pt idx="4">
                  <c:v>5.0</c:v>
                </c:pt>
                <c:pt idx="5">
                  <c:v>6.0</c:v>
                </c:pt>
                <c:pt idx="6">
                  <c:v>8.0</c:v>
                </c:pt>
                <c:pt idx="7">
                  <c:v>10.0</c:v>
                </c:pt>
                <c:pt idx="8">
                  <c:v>25.0</c:v>
                </c:pt>
                <c:pt idx="9">
                  <c:v>50.0</c:v>
                </c:pt>
                <c:pt idx="10">
                  <c:v>75.0</c:v>
                </c:pt>
                <c:pt idx="11">
                  <c:v>100.0</c:v>
                </c:pt>
              </c:numCache>
            </c:numRef>
          </c:cat>
          <c:val>
            <c:numRef>
              <c:f>Sheet1!$D$2:$D$13</c:f>
              <c:numCache>
                <c:formatCode>General</c:formatCode>
                <c:ptCount val="12"/>
                <c:pt idx="0">
                  <c:v>0.835564</c:v>
                </c:pt>
                <c:pt idx="1">
                  <c:v>0.807367</c:v>
                </c:pt>
                <c:pt idx="2">
                  <c:v>0.784218</c:v>
                </c:pt>
                <c:pt idx="3">
                  <c:v>0.766282</c:v>
                </c:pt>
                <c:pt idx="4">
                  <c:v>0.742996</c:v>
                </c:pt>
                <c:pt idx="5">
                  <c:v>0.735185</c:v>
                </c:pt>
                <c:pt idx="6">
                  <c:v>0.703495</c:v>
                </c:pt>
                <c:pt idx="7">
                  <c:v>0.670187</c:v>
                </c:pt>
                <c:pt idx="8">
                  <c:v>0.511452</c:v>
                </c:pt>
                <c:pt idx="9">
                  <c:v>0.357619</c:v>
                </c:pt>
                <c:pt idx="10">
                  <c:v>0.275421</c:v>
                </c:pt>
                <c:pt idx="11">
                  <c:v>0.22433</c:v>
                </c:pt>
              </c:numCache>
            </c:numRef>
          </c:val>
          <c:smooth val="0"/>
          <c:extLst xmlns:c16r2="http://schemas.microsoft.com/office/drawing/2015/06/chart">
            <c:ext xmlns:c16="http://schemas.microsoft.com/office/drawing/2014/chart" uri="{C3380CC4-5D6E-409C-BE32-E72D297353CC}">
              <c16:uniqueId val="{00000001-C1C4-43F2-BC94-DA75B948DD59}"/>
            </c:ext>
          </c:extLst>
        </c:ser>
        <c:dLbls>
          <c:showLegendKey val="0"/>
          <c:showVal val="0"/>
          <c:showCatName val="0"/>
          <c:showSerName val="0"/>
          <c:showPercent val="0"/>
          <c:showBubbleSize val="0"/>
        </c:dLbls>
        <c:marker val="1"/>
        <c:smooth val="0"/>
        <c:axId val="1779123888"/>
        <c:axId val="-2119199888"/>
      </c:lineChart>
      <c:catAx>
        <c:axId val="1779123888"/>
        <c:scaling>
          <c:orientation val="minMax"/>
        </c:scaling>
        <c:delete val="0"/>
        <c:axPos val="b"/>
        <c:title>
          <c:tx>
            <c:rich>
              <a:bodyPr/>
              <a:lstStyle/>
              <a:p>
                <a:pPr>
                  <a:defRPr sz="2000">
                    <a:solidFill>
                      <a:schemeClr val="tx1">
                        <a:lumMod val="50000"/>
                        <a:lumOff val="50000"/>
                      </a:schemeClr>
                    </a:solidFill>
                  </a:defRPr>
                </a:pPr>
                <a:r>
                  <a:rPr lang="en-US" altLang="zh-CN" sz="2000" b="0" baseline="0" dirty="0" smtClean="0">
                    <a:solidFill>
                      <a:schemeClr val="tx1">
                        <a:lumMod val="50000"/>
                        <a:lumOff val="50000"/>
                      </a:schemeClr>
                    </a:solidFill>
                  </a:rPr>
                  <a:t>Ratio of Cross-warehouse Accesses (%)</a:t>
                </a:r>
                <a:endParaRPr lang="en-US" altLang="zh-CN" sz="2000" b="0" dirty="0">
                  <a:solidFill>
                    <a:schemeClr val="tx1">
                      <a:lumMod val="50000"/>
                      <a:lumOff val="50000"/>
                    </a:schemeClr>
                  </a:solidFill>
                </a:endParaRPr>
              </a:p>
            </c:rich>
          </c:tx>
          <c:layout>
            <c:manualLayout>
              <c:xMode val="edge"/>
              <c:yMode val="edge"/>
              <c:x val="0.244814465059438"/>
              <c:y val="0.916227595082028"/>
            </c:manualLayout>
          </c:layout>
          <c:overlay val="0"/>
        </c:title>
        <c:numFmt formatCode="0_);[Red]\(0\)" sourceLinked="0"/>
        <c:majorTickMark val="out"/>
        <c:minorTickMark val="none"/>
        <c:tickLblPos val="nextTo"/>
        <c:spPr>
          <a:ln w="12700">
            <a:solidFill>
              <a:schemeClr val="tx1">
                <a:lumMod val="50000"/>
                <a:lumOff val="50000"/>
              </a:schemeClr>
            </a:solidFill>
          </a:ln>
        </c:spPr>
        <c:txPr>
          <a:bodyPr/>
          <a:lstStyle/>
          <a:p>
            <a:pPr>
              <a:defRPr>
                <a:solidFill>
                  <a:schemeClr val="tx1">
                    <a:lumMod val="50000"/>
                    <a:lumOff val="50000"/>
                  </a:schemeClr>
                </a:solidFill>
                <a:latin typeface="Century Gothic" pitchFamily="34" charset="0"/>
              </a:defRPr>
            </a:pPr>
            <a:endParaRPr lang="en-US"/>
          </a:p>
        </c:txPr>
        <c:crossAx val="-2119199888"/>
        <c:crosses val="autoZero"/>
        <c:auto val="1"/>
        <c:lblAlgn val="ctr"/>
        <c:lblOffset val="0"/>
        <c:noMultiLvlLbl val="0"/>
      </c:catAx>
      <c:valAx>
        <c:axId val="-2119199888"/>
        <c:scaling>
          <c:orientation val="minMax"/>
        </c:scaling>
        <c:delete val="0"/>
        <c:axPos val="l"/>
        <c:majorGridlines>
          <c:spPr>
            <a:ln w="6350">
              <a:solidFill>
                <a:schemeClr val="tx1">
                  <a:lumMod val="50000"/>
                  <a:lumOff val="50000"/>
                </a:schemeClr>
              </a:solidFill>
              <a:prstDash val="dash"/>
            </a:ln>
          </c:spPr>
        </c:majorGridlines>
        <c:title>
          <c:tx>
            <c:rich>
              <a:bodyPr rot="-5400000" vert="horz"/>
              <a:lstStyle/>
              <a:p>
                <a:pPr>
                  <a:lnSpc>
                    <a:spcPct val="80000"/>
                  </a:lnSpc>
                  <a:defRPr sz="2200">
                    <a:solidFill>
                      <a:schemeClr val="tx1">
                        <a:lumMod val="50000"/>
                        <a:lumOff val="50000"/>
                      </a:schemeClr>
                    </a:solidFill>
                  </a:defRPr>
                </a:pPr>
                <a:r>
                  <a:rPr lang="en-US" altLang="en-US" sz="2200" b="0" baseline="0" dirty="0" smtClean="0">
                    <a:solidFill>
                      <a:schemeClr val="tx1">
                        <a:lumMod val="50000"/>
                        <a:lumOff val="50000"/>
                      </a:schemeClr>
                    </a:solidFill>
                  </a:rPr>
                  <a:t>Throughput (M </a:t>
                </a:r>
                <a:r>
                  <a:rPr lang="en-US" altLang="en-US" sz="2200" b="0" baseline="0" dirty="0" err="1" smtClean="0">
                    <a:solidFill>
                      <a:schemeClr val="tx1">
                        <a:lumMod val="50000"/>
                        <a:lumOff val="50000"/>
                      </a:schemeClr>
                    </a:solidFill>
                  </a:rPr>
                  <a:t>txns</a:t>
                </a:r>
                <a:r>
                  <a:rPr lang="en-US" altLang="en-US" sz="2200" b="0" baseline="0" dirty="0" smtClean="0">
                    <a:solidFill>
                      <a:schemeClr val="tx1">
                        <a:lumMod val="50000"/>
                        <a:lumOff val="50000"/>
                      </a:schemeClr>
                    </a:solidFill>
                  </a:rPr>
                  <a:t>/sec)</a:t>
                </a:r>
                <a:endParaRPr lang="en-US" altLang="en-US" sz="2200" b="0" dirty="0">
                  <a:solidFill>
                    <a:schemeClr val="tx1">
                      <a:lumMod val="50000"/>
                      <a:lumOff val="50000"/>
                    </a:schemeClr>
                  </a:solidFill>
                </a:endParaRPr>
              </a:p>
            </c:rich>
          </c:tx>
          <c:layout>
            <c:manualLayout>
              <c:xMode val="edge"/>
              <c:yMode val="edge"/>
              <c:x val="0.0468452335705389"/>
              <c:y val="0.0839267859126764"/>
            </c:manualLayout>
          </c:layout>
          <c:overlay val="0"/>
        </c:title>
        <c:numFmt formatCode="General" sourceLinked="1"/>
        <c:majorTickMark val="out"/>
        <c:minorTickMark val="none"/>
        <c:tickLblPos val="nextTo"/>
        <c:spPr>
          <a:ln w="12700">
            <a:solidFill>
              <a:schemeClr val="tx1">
                <a:lumMod val="50000"/>
                <a:lumOff val="50000"/>
              </a:schemeClr>
            </a:solidFill>
          </a:ln>
        </c:spPr>
        <c:txPr>
          <a:bodyPr/>
          <a:lstStyle/>
          <a:p>
            <a:pPr>
              <a:defRPr>
                <a:solidFill>
                  <a:schemeClr val="tx1">
                    <a:lumMod val="50000"/>
                    <a:lumOff val="50000"/>
                  </a:schemeClr>
                </a:solidFill>
                <a:latin typeface="Century Gothic" pitchFamily="34" charset="0"/>
              </a:defRPr>
            </a:pPr>
            <a:endParaRPr lang="en-US"/>
          </a:p>
        </c:txPr>
        <c:crossAx val="1779123888"/>
        <c:crosses val="autoZero"/>
        <c:crossBetween val="between"/>
      </c:valAx>
      <c:spPr>
        <a:ln w="12700">
          <a:solidFill>
            <a:schemeClr val="tx1">
              <a:lumMod val="50000"/>
              <a:lumOff val="50000"/>
            </a:schemeClr>
          </a:solidFill>
        </a:ln>
      </c:spPr>
    </c:plotArea>
    <c:legend>
      <c:legendPos val="r"/>
      <c:layout>
        <c:manualLayout>
          <c:xMode val="edge"/>
          <c:yMode val="edge"/>
          <c:x val="0.731034417228495"/>
          <c:y val="0.133246305966004"/>
          <c:w val="0.199826773633339"/>
          <c:h val="0.234050846202274"/>
        </c:manualLayout>
      </c:layout>
      <c:overlay val="0"/>
      <c:spPr>
        <a:solidFill>
          <a:schemeClr val="bg1"/>
        </a:solidFill>
        <a:ln w="12700">
          <a:solidFill>
            <a:schemeClr val="tx1"/>
          </a:solidFill>
        </a:ln>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1800">
          <a:latin typeface="Century Gothic"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09817037873"/>
          <c:y val="0.107774599118616"/>
          <c:w val="0.777725135803624"/>
          <c:h val="0.719571667962819"/>
        </c:manualLayout>
      </c:layout>
      <c:lineChart>
        <c:grouping val="standard"/>
        <c:varyColors val="0"/>
        <c:ser>
          <c:idx val="1"/>
          <c:order val="0"/>
          <c:tx>
            <c:strRef>
              <c:f>Sheet1!$B$1</c:f>
              <c:strCache>
                <c:ptCount val="1"/>
                <c:pt idx="0">
                  <c:v>Calvin</c:v>
                </c:pt>
              </c:strCache>
            </c:strRef>
          </c:tx>
          <c:spPr>
            <a:ln w="31750">
              <a:solidFill>
                <a:schemeClr val="tx1"/>
              </a:solidFill>
            </a:ln>
            <a:effectLst>
              <a:outerShdw blurRad="63500" sx="102000" sy="102000" algn="ctr" rotWithShape="0">
                <a:prstClr val="black">
                  <a:alpha val="40000"/>
                </a:prstClr>
              </a:outerShdw>
            </a:effectLst>
          </c:spPr>
          <c:marker>
            <c:symbol val="diamond"/>
            <c:size val="9"/>
            <c:spPr>
              <a:solidFill>
                <a:schemeClr val="bg1"/>
              </a:solidFill>
              <a:ln w="31750">
                <a:solidFill>
                  <a:schemeClr val="tx1"/>
                </a:solidFill>
              </a:ln>
              <a:effectLst>
                <a:outerShdw blurRad="63500" sx="102000" sy="102000" algn="ctr" rotWithShape="0">
                  <a:prstClr val="black">
                    <a:alpha val="40000"/>
                  </a:prstClr>
                </a:outerShdw>
              </a:effectLst>
            </c:spPr>
          </c:marker>
          <c:cat>
            <c:numRef>
              <c:f>Sheet1!$A$2:$A$9</c:f>
              <c:numCache>
                <c:formatCode>@</c:formatCode>
                <c:ptCount val="8"/>
                <c:pt idx="0">
                  <c:v>48.0</c:v>
                </c:pt>
                <c:pt idx="1">
                  <c:v>96.0</c:v>
                </c:pt>
                <c:pt idx="2">
                  <c:v>144.0</c:v>
                </c:pt>
                <c:pt idx="3">
                  <c:v>192.0</c:v>
                </c:pt>
                <c:pt idx="4">
                  <c:v>240.0</c:v>
                </c:pt>
                <c:pt idx="5">
                  <c:v>288.0</c:v>
                </c:pt>
                <c:pt idx="6">
                  <c:v>336.0</c:v>
                </c:pt>
                <c:pt idx="7">
                  <c:v>384.0</c:v>
                </c:pt>
              </c:numCache>
            </c:numRef>
          </c:cat>
          <c:val>
            <c:numRef>
              <c:f>Sheet1!$B$2:$B$9</c:f>
              <c:numCache>
                <c:formatCode>General</c:formatCode>
                <c:ptCount val="8"/>
                <c:pt idx="0">
                  <c:v>0.05715</c:v>
                </c:pt>
                <c:pt idx="1">
                  <c:v>0.06352</c:v>
                </c:pt>
                <c:pt idx="2">
                  <c:v>0.059504</c:v>
                </c:pt>
                <c:pt idx="3">
                  <c:v>0.064792</c:v>
                </c:pt>
                <c:pt idx="4">
                  <c:v>0.064402</c:v>
                </c:pt>
                <c:pt idx="5">
                  <c:v>0.065427</c:v>
                </c:pt>
                <c:pt idx="6">
                  <c:v>0.06768</c:v>
                </c:pt>
                <c:pt idx="7">
                  <c:v>0.069175</c:v>
                </c:pt>
              </c:numCache>
            </c:numRef>
          </c:val>
          <c:smooth val="0"/>
          <c:extLst xmlns:c16r2="http://schemas.microsoft.com/office/drawing/2015/06/chart">
            <c:ext xmlns:c16="http://schemas.microsoft.com/office/drawing/2014/chart" uri="{C3380CC4-5D6E-409C-BE32-E72D297353CC}">
              <c16:uniqueId val="{00000000-7B80-4CA3-9286-D4D9FC6D5799}"/>
            </c:ext>
          </c:extLst>
        </c:ser>
        <c:ser>
          <c:idx val="0"/>
          <c:order val="1"/>
          <c:tx>
            <c:strRef>
              <c:f>Sheet1!$C$1</c:f>
              <c:strCache>
                <c:ptCount val="1"/>
                <c:pt idx="0">
                  <c:v>DrTM</c:v>
                </c:pt>
              </c:strCache>
            </c:strRef>
          </c:tx>
          <c:spPr>
            <a:ln>
              <a:solidFill>
                <a:srgbClr val="0000FF"/>
              </a:solidFill>
            </a:ln>
            <a:effectLst>
              <a:outerShdw blurRad="63500" sx="102000" sy="102000" algn="ctr" rotWithShape="0">
                <a:prstClr val="black">
                  <a:alpha val="40000"/>
                </a:prstClr>
              </a:outerShdw>
            </a:effectLst>
          </c:spPr>
          <c:marker>
            <c:symbol val="square"/>
            <c:size val="9"/>
            <c:spPr>
              <a:solidFill>
                <a:schemeClr val="bg1">
                  <a:alpha val="97000"/>
                </a:schemeClr>
              </a:solidFill>
              <a:ln w="31750">
                <a:solidFill>
                  <a:srgbClr val="0000FF"/>
                </a:solidFill>
              </a:ln>
              <a:effectLst>
                <a:outerShdw blurRad="63500" sx="102000" sy="102000" algn="ctr" rotWithShape="0">
                  <a:prstClr val="black">
                    <a:alpha val="40000"/>
                  </a:prstClr>
                </a:outerShdw>
              </a:effectLst>
            </c:spPr>
          </c:marker>
          <c:cat>
            <c:numRef>
              <c:f>Sheet1!$A$2:$A$9</c:f>
              <c:numCache>
                <c:formatCode>@</c:formatCode>
                <c:ptCount val="8"/>
                <c:pt idx="0">
                  <c:v>48.0</c:v>
                </c:pt>
                <c:pt idx="1">
                  <c:v>96.0</c:v>
                </c:pt>
                <c:pt idx="2">
                  <c:v>144.0</c:v>
                </c:pt>
                <c:pt idx="3">
                  <c:v>192.0</c:v>
                </c:pt>
                <c:pt idx="4">
                  <c:v>240.0</c:v>
                </c:pt>
                <c:pt idx="5">
                  <c:v>288.0</c:v>
                </c:pt>
                <c:pt idx="6">
                  <c:v>336.0</c:v>
                </c:pt>
                <c:pt idx="7">
                  <c:v>384.0</c:v>
                </c:pt>
              </c:numCache>
            </c:numRef>
          </c:cat>
          <c:val>
            <c:numRef>
              <c:f>Sheet1!$C$2:$C$9</c:f>
              <c:numCache>
                <c:formatCode>General</c:formatCode>
                <c:ptCount val="8"/>
                <c:pt idx="0">
                  <c:v>1.678049</c:v>
                </c:pt>
                <c:pt idx="1">
                  <c:v>1.680026</c:v>
                </c:pt>
                <c:pt idx="2">
                  <c:v>1.690037</c:v>
                </c:pt>
                <c:pt idx="3">
                  <c:v>1.706616</c:v>
                </c:pt>
                <c:pt idx="4">
                  <c:v>1.685364</c:v>
                </c:pt>
                <c:pt idx="5">
                  <c:v>1.675337</c:v>
                </c:pt>
                <c:pt idx="6">
                  <c:v>1.700982</c:v>
                </c:pt>
                <c:pt idx="7">
                  <c:v>1.715277</c:v>
                </c:pt>
              </c:numCache>
            </c:numRef>
          </c:val>
          <c:smooth val="0"/>
          <c:extLst xmlns:c16r2="http://schemas.microsoft.com/office/drawing/2015/06/chart">
            <c:ext xmlns:c16="http://schemas.microsoft.com/office/drawing/2014/chart" uri="{C3380CC4-5D6E-409C-BE32-E72D297353CC}">
              <c16:uniqueId val="{00000000-C1C4-43F2-BC94-DA75B948DD59}"/>
            </c:ext>
          </c:extLst>
        </c:ser>
        <c:ser>
          <c:idx val="2"/>
          <c:order val="2"/>
          <c:tx>
            <c:strRef>
              <c:f>Sheet1!$D$1</c:f>
              <c:strCache>
                <c:ptCount val="1"/>
                <c:pt idx="0">
                  <c:v>DrTM+R</c:v>
                </c:pt>
              </c:strCache>
            </c:strRef>
          </c:tx>
          <c:spPr>
            <a:ln>
              <a:solidFill>
                <a:srgbClr val="FF0066"/>
              </a:solidFill>
            </a:ln>
            <a:effectLst>
              <a:outerShdw blurRad="63500" sx="102000" sy="102000" algn="ctr" rotWithShape="0">
                <a:prstClr val="black">
                  <a:alpha val="40000"/>
                </a:prstClr>
              </a:outerShdw>
            </a:effectLst>
          </c:spPr>
          <c:marker>
            <c:symbol val="triangle"/>
            <c:size val="11"/>
            <c:spPr>
              <a:solidFill>
                <a:schemeClr val="bg1"/>
              </a:solidFill>
              <a:ln w="31750">
                <a:solidFill>
                  <a:srgbClr val="FF0066"/>
                </a:solidFill>
              </a:ln>
              <a:effectLst>
                <a:outerShdw blurRad="63500" sx="102000" sy="102000" algn="ctr" rotWithShape="0">
                  <a:prstClr val="black">
                    <a:alpha val="40000"/>
                  </a:prstClr>
                </a:outerShdw>
              </a:effectLst>
            </c:spPr>
          </c:marker>
          <c:cat>
            <c:numRef>
              <c:f>Sheet1!$A$2:$A$9</c:f>
              <c:numCache>
                <c:formatCode>@</c:formatCode>
                <c:ptCount val="8"/>
                <c:pt idx="0">
                  <c:v>48.0</c:v>
                </c:pt>
                <c:pt idx="1">
                  <c:v>96.0</c:v>
                </c:pt>
                <c:pt idx="2">
                  <c:v>144.0</c:v>
                </c:pt>
                <c:pt idx="3">
                  <c:v>192.0</c:v>
                </c:pt>
                <c:pt idx="4">
                  <c:v>240.0</c:v>
                </c:pt>
                <c:pt idx="5">
                  <c:v>288.0</c:v>
                </c:pt>
                <c:pt idx="6">
                  <c:v>336.0</c:v>
                </c:pt>
                <c:pt idx="7">
                  <c:v>384.0</c:v>
                </c:pt>
              </c:numCache>
            </c:numRef>
          </c:cat>
          <c:val>
            <c:numRef>
              <c:f>Sheet1!$D$2:$D$9</c:f>
              <c:numCache>
                <c:formatCode>General</c:formatCode>
                <c:ptCount val="8"/>
                <c:pt idx="0">
                  <c:v>1.459453</c:v>
                </c:pt>
                <c:pt idx="1">
                  <c:v>1.486368</c:v>
                </c:pt>
                <c:pt idx="2">
                  <c:v>1.508856</c:v>
                </c:pt>
                <c:pt idx="3">
                  <c:v>1.503845</c:v>
                </c:pt>
                <c:pt idx="4">
                  <c:v>1.521259</c:v>
                </c:pt>
                <c:pt idx="5">
                  <c:v>1.515476</c:v>
                </c:pt>
                <c:pt idx="6">
                  <c:v>1.504268</c:v>
                </c:pt>
                <c:pt idx="7">
                  <c:v>1.506678</c:v>
                </c:pt>
              </c:numCache>
            </c:numRef>
          </c:val>
          <c:smooth val="0"/>
          <c:extLst xmlns:c16r2="http://schemas.microsoft.com/office/drawing/2015/06/chart">
            <c:ext xmlns:c16="http://schemas.microsoft.com/office/drawing/2014/chart" uri="{C3380CC4-5D6E-409C-BE32-E72D297353CC}">
              <c16:uniqueId val="{00000001-C1C4-43F2-BC94-DA75B948DD59}"/>
            </c:ext>
          </c:extLst>
        </c:ser>
        <c:ser>
          <c:idx val="3"/>
          <c:order val="3"/>
          <c:tx>
            <c:strRef>
              <c:f>Sheet1!$E$1</c:f>
              <c:strCache>
                <c:ptCount val="1"/>
                <c:pt idx="0">
                  <c:v>DrTM+R=3</c:v>
                </c:pt>
              </c:strCache>
            </c:strRef>
          </c:tx>
          <c:spPr>
            <a:effectLst>
              <a:outerShdw blurRad="63500" sx="102000" sy="102000" algn="ctr" rotWithShape="0">
                <a:prstClr val="black">
                  <a:alpha val="40000"/>
                </a:prstClr>
              </a:outerShdw>
            </a:effectLst>
          </c:spPr>
          <c:marker>
            <c:symbol val="circle"/>
            <c:size val="9"/>
            <c:spPr>
              <a:solidFill>
                <a:schemeClr val="bg1"/>
              </a:solidFill>
              <a:ln w="28575"/>
              <a:effectLst>
                <a:outerShdw blurRad="63500" sx="102000" sy="102000" algn="ctr" rotWithShape="0">
                  <a:prstClr val="black">
                    <a:alpha val="40000"/>
                  </a:prstClr>
                </a:outerShdw>
              </a:effectLst>
            </c:spPr>
          </c:marker>
          <c:cat>
            <c:numRef>
              <c:f>Sheet1!$A$2:$A$9</c:f>
              <c:numCache>
                <c:formatCode>@</c:formatCode>
                <c:ptCount val="8"/>
                <c:pt idx="0">
                  <c:v>48.0</c:v>
                </c:pt>
                <c:pt idx="1">
                  <c:v>96.0</c:v>
                </c:pt>
                <c:pt idx="2">
                  <c:v>144.0</c:v>
                </c:pt>
                <c:pt idx="3">
                  <c:v>192.0</c:v>
                </c:pt>
                <c:pt idx="4">
                  <c:v>240.0</c:v>
                </c:pt>
                <c:pt idx="5">
                  <c:v>288.0</c:v>
                </c:pt>
                <c:pt idx="6">
                  <c:v>336.0</c:v>
                </c:pt>
                <c:pt idx="7">
                  <c:v>384.0</c:v>
                </c:pt>
              </c:numCache>
            </c:numRef>
          </c:cat>
          <c:val>
            <c:numRef>
              <c:f>Sheet1!$E$2:$E$9</c:f>
              <c:numCache>
                <c:formatCode>General</c:formatCode>
                <c:ptCount val="8"/>
                <c:pt idx="0">
                  <c:v>0.887004</c:v>
                </c:pt>
                <c:pt idx="1">
                  <c:v>0.904637</c:v>
                </c:pt>
                <c:pt idx="2">
                  <c:v>0.886992</c:v>
                </c:pt>
                <c:pt idx="3">
                  <c:v>0.908556</c:v>
                </c:pt>
                <c:pt idx="4">
                  <c:v>0.901527</c:v>
                </c:pt>
                <c:pt idx="5">
                  <c:v>0.920672</c:v>
                </c:pt>
                <c:pt idx="6">
                  <c:v>0.904972</c:v>
                </c:pt>
                <c:pt idx="7">
                  <c:v>0.931951</c:v>
                </c:pt>
              </c:numCache>
            </c:numRef>
          </c:val>
          <c:smooth val="0"/>
          <c:extLst xmlns:c16r2="http://schemas.microsoft.com/office/drawing/2015/06/chart">
            <c:ext xmlns:c16="http://schemas.microsoft.com/office/drawing/2014/chart" uri="{C3380CC4-5D6E-409C-BE32-E72D297353CC}">
              <c16:uniqueId val="{00000000-9572-49D2-8899-57BF42CA593D}"/>
            </c:ext>
          </c:extLst>
        </c:ser>
        <c:dLbls>
          <c:showLegendKey val="0"/>
          <c:showVal val="0"/>
          <c:showCatName val="0"/>
          <c:showSerName val="0"/>
          <c:showPercent val="0"/>
          <c:showBubbleSize val="0"/>
        </c:dLbls>
        <c:marker val="1"/>
        <c:smooth val="0"/>
        <c:axId val="-2119255296"/>
        <c:axId val="-2119260816"/>
      </c:lineChart>
      <c:catAx>
        <c:axId val="-2119255296"/>
        <c:scaling>
          <c:orientation val="minMax"/>
        </c:scaling>
        <c:delete val="0"/>
        <c:axPos val="b"/>
        <c:title>
          <c:tx>
            <c:rich>
              <a:bodyPr/>
              <a:lstStyle/>
              <a:p>
                <a:pPr>
                  <a:defRPr sz="2000">
                    <a:solidFill>
                      <a:schemeClr val="tx1">
                        <a:lumMod val="50000"/>
                        <a:lumOff val="50000"/>
                      </a:schemeClr>
                    </a:solidFill>
                  </a:defRPr>
                </a:pPr>
                <a:r>
                  <a:rPr lang="en-US" altLang="zh-CN" sz="2000" b="0" baseline="0" dirty="0" smtClean="0">
                    <a:solidFill>
                      <a:schemeClr val="tx1">
                        <a:lumMod val="50000"/>
                        <a:lumOff val="50000"/>
                      </a:schemeClr>
                    </a:solidFill>
                  </a:rPr>
                  <a:t>Ratio of Cross-warehouse Accesses (%)</a:t>
                </a:r>
                <a:endParaRPr lang="en-US" altLang="zh-CN" sz="2000" b="0" dirty="0">
                  <a:solidFill>
                    <a:schemeClr val="tx1">
                      <a:lumMod val="50000"/>
                      <a:lumOff val="50000"/>
                    </a:schemeClr>
                  </a:solidFill>
                </a:endParaRPr>
              </a:p>
            </c:rich>
          </c:tx>
          <c:layout>
            <c:manualLayout>
              <c:xMode val="edge"/>
              <c:yMode val="edge"/>
              <c:x val="0.244814465059438"/>
              <c:y val="0.916227595082028"/>
            </c:manualLayout>
          </c:layout>
          <c:overlay val="0"/>
        </c:title>
        <c:numFmt formatCode="0_);[Red]\(0\)" sourceLinked="0"/>
        <c:majorTickMark val="out"/>
        <c:minorTickMark val="none"/>
        <c:tickLblPos val="nextTo"/>
        <c:spPr>
          <a:ln w="12700">
            <a:solidFill>
              <a:schemeClr val="tx1">
                <a:lumMod val="50000"/>
                <a:lumOff val="50000"/>
              </a:schemeClr>
            </a:solidFill>
          </a:ln>
        </c:spPr>
        <c:txPr>
          <a:bodyPr/>
          <a:lstStyle/>
          <a:p>
            <a:pPr>
              <a:defRPr>
                <a:solidFill>
                  <a:schemeClr val="tx1">
                    <a:lumMod val="50000"/>
                    <a:lumOff val="50000"/>
                  </a:schemeClr>
                </a:solidFill>
                <a:latin typeface="Century Gothic" pitchFamily="34" charset="0"/>
              </a:defRPr>
            </a:pPr>
            <a:endParaRPr lang="en-US"/>
          </a:p>
        </c:txPr>
        <c:crossAx val="-2119260816"/>
        <c:crosses val="autoZero"/>
        <c:auto val="1"/>
        <c:lblAlgn val="ctr"/>
        <c:lblOffset val="0"/>
        <c:noMultiLvlLbl val="0"/>
      </c:catAx>
      <c:valAx>
        <c:axId val="-2119260816"/>
        <c:scaling>
          <c:orientation val="minMax"/>
        </c:scaling>
        <c:delete val="0"/>
        <c:axPos val="l"/>
        <c:majorGridlines>
          <c:spPr>
            <a:ln w="6350">
              <a:solidFill>
                <a:schemeClr val="tx1">
                  <a:lumMod val="50000"/>
                  <a:lumOff val="50000"/>
                </a:schemeClr>
              </a:solidFill>
              <a:prstDash val="dash"/>
            </a:ln>
          </c:spPr>
        </c:majorGridlines>
        <c:title>
          <c:tx>
            <c:rich>
              <a:bodyPr rot="-5400000" vert="horz"/>
              <a:lstStyle/>
              <a:p>
                <a:pPr>
                  <a:lnSpc>
                    <a:spcPct val="80000"/>
                  </a:lnSpc>
                  <a:defRPr sz="2200">
                    <a:solidFill>
                      <a:schemeClr val="tx1">
                        <a:lumMod val="50000"/>
                        <a:lumOff val="50000"/>
                      </a:schemeClr>
                    </a:solidFill>
                  </a:defRPr>
                </a:pPr>
                <a:r>
                  <a:rPr lang="en-US" altLang="en-US" sz="2200" b="0" baseline="0" dirty="0" smtClean="0">
                    <a:solidFill>
                      <a:schemeClr val="tx1">
                        <a:lumMod val="50000"/>
                        <a:lumOff val="50000"/>
                      </a:schemeClr>
                    </a:solidFill>
                  </a:rPr>
                  <a:t>Throughput (M </a:t>
                </a:r>
                <a:r>
                  <a:rPr lang="en-US" altLang="en-US" sz="2200" b="0" baseline="0" dirty="0" err="1" smtClean="0">
                    <a:solidFill>
                      <a:schemeClr val="tx1">
                        <a:lumMod val="50000"/>
                        <a:lumOff val="50000"/>
                      </a:schemeClr>
                    </a:solidFill>
                  </a:rPr>
                  <a:t>txns</a:t>
                </a:r>
                <a:r>
                  <a:rPr lang="en-US" altLang="en-US" sz="2200" b="0" baseline="0" dirty="0" smtClean="0">
                    <a:solidFill>
                      <a:schemeClr val="tx1">
                        <a:lumMod val="50000"/>
                        <a:lumOff val="50000"/>
                      </a:schemeClr>
                    </a:solidFill>
                  </a:rPr>
                  <a:t>/sec)</a:t>
                </a:r>
                <a:endParaRPr lang="en-US" altLang="en-US" sz="2200" b="0" dirty="0">
                  <a:solidFill>
                    <a:schemeClr val="tx1">
                      <a:lumMod val="50000"/>
                      <a:lumOff val="50000"/>
                    </a:schemeClr>
                  </a:solidFill>
                </a:endParaRPr>
              </a:p>
            </c:rich>
          </c:tx>
          <c:layout>
            <c:manualLayout>
              <c:xMode val="edge"/>
              <c:yMode val="edge"/>
              <c:x val="0.0468452335705389"/>
              <c:y val="0.0839267859126764"/>
            </c:manualLayout>
          </c:layout>
          <c:overlay val="0"/>
        </c:title>
        <c:numFmt formatCode="General" sourceLinked="1"/>
        <c:majorTickMark val="out"/>
        <c:minorTickMark val="none"/>
        <c:tickLblPos val="nextTo"/>
        <c:spPr>
          <a:ln w="12700">
            <a:solidFill>
              <a:schemeClr val="tx1">
                <a:lumMod val="50000"/>
                <a:lumOff val="50000"/>
              </a:schemeClr>
            </a:solidFill>
          </a:ln>
        </c:spPr>
        <c:txPr>
          <a:bodyPr/>
          <a:lstStyle/>
          <a:p>
            <a:pPr>
              <a:defRPr>
                <a:solidFill>
                  <a:schemeClr val="tx1">
                    <a:lumMod val="50000"/>
                    <a:lumOff val="50000"/>
                  </a:schemeClr>
                </a:solidFill>
                <a:latin typeface="Century Gothic" pitchFamily="34" charset="0"/>
              </a:defRPr>
            </a:pPr>
            <a:endParaRPr lang="en-US"/>
          </a:p>
        </c:txPr>
        <c:crossAx val="-2119255296"/>
        <c:crosses val="autoZero"/>
        <c:crossBetween val="between"/>
      </c:valAx>
      <c:spPr>
        <a:ln w="12700">
          <a:solidFill>
            <a:schemeClr val="tx1">
              <a:lumMod val="50000"/>
              <a:lumOff val="50000"/>
            </a:schemeClr>
          </a:solidFill>
        </a:ln>
      </c:spPr>
    </c:plotArea>
    <c:legend>
      <c:legendPos val="t"/>
      <c:layout/>
      <c:overlay val="0"/>
      <c:spPr>
        <a:solidFill>
          <a:schemeClr val="bg1"/>
        </a:solidFill>
        <a:ln w="12700">
          <a:solidFill>
            <a:schemeClr val="tx1"/>
          </a:solidFill>
        </a:ln>
        <a:effectLst>
          <a:outerShdw blurRad="63500" sx="102000" sy="102000" algn="ctr" rotWithShape="0">
            <a:prstClr val="black">
              <a:alpha val="40000"/>
            </a:prstClr>
          </a:outerShdw>
        </a:effectLst>
      </c:spPr>
      <c:txPr>
        <a:bodyPr/>
        <a:lstStyle/>
        <a:p>
          <a:pPr>
            <a:defRPr sz="1600"/>
          </a:pPr>
          <a:endParaRPr lang="en-US"/>
        </a:p>
      </c:txPr>
    </c:legend>
    <c:plotVisOnly val="1"/>
    <c:dispBlanksAs val="gap"/>
    <c:showDLblsOverMax val="0"/>
  </c:chart>
  <c:txPr>
    <a:bodyPr/>
    <a:lstStyle/>
    <a:p>
      <a:pPr>
        <a:defRPr sz="1800">
          <a:latin typeface="Century Gothic"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Date Placeholder 2"/>
          <p:cNvSpPr>
            <a:spLocks noGrp="1"/>
          </p:cNvSpPr>
          <p:nvPr>
            <p:ph type="dt" sz="quarter" idx="1"/>
          </p:nvPr>
        </p:nvSpPr>
        <p:spPr>
          <a:xfrm>
            <a:off x="4021295" y="1"/>
            <a:ext cx="3076363" cy="511731"/>
          </a:xfrm>
          <a:prstGeom prst="rect">
            <a:avLst/>
          </a:prstGeom>
        </p:spPr>
        <p:txBody>
          <a:bodyPr vert="horz" lIns="99048" tIns="49524" rIns="99048" bIns="49524" rtlCol="0"/>
          <a:lstStyle>
            <a:lvl1pPr algn="r">
              <a:defRPr sz="1300"/>
            </a:lvl1pPr>
          </a:lstStyle>
          <a:p>
            <a:fld id="{3C41AD6A-4BB0-440A-8DD1-608BFD4747CB}" type="datetimeFigureOut">
              <a:rPr lang="zh-CN" altLang="en-US" smtClean="0"/>
              <a:t>16/4/20</a:t>
            </a:fld>
            <a:endParaRPr lang="zh-CN" altLang="en-US"/>
          </a:p>
        </p:txBody>
      </p:sp>
      <p:sp>
        <p:nvSpPr>
          <p:cNvPr id="4" name="Footer Placeholder 3"/>
          <p:cNvSpPr>
            <a:spLocks noGrp="1"/>
          </p:cNvSpPr>
          <p:nvPr>
            <p:ph type="ftr" sz="quarter" idx="2"/>
          </p:nvPr>
        </p:nvSpPr>
        <p:spPr>
          <a:xfrm>
            <a:off x="1" y="9721107"/>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5" name="Slide Number Placeholder 4"/>
          <p:cNvSpPr>
            <a:spLocks noGrp="1"/>
          </p:cNvSpPr>
          <p:nvPr>
            <p:ph type="sldNum" sz="quarter" idx="3"/>
          </p:nvPr>
        </p:nvSpPr>
        <p:spPr>
          <a:xfrm>
            <a:off x="4021295" y="9721107"/>
            <a:ext cx="3076363" cy="511731"/>
          </a:xfrm>
          <a:prstGeom prst="rect">
            <a:avLst/>
          </a:prstGeom>
        </p:spPr>
        <p:txBody>
          <a:bodyPr vert="horz" lIns="99048" tIns="49524" rIns="99048" bIns="49524" rtlCol="0" anchor="b"/>
          <a:lstStyle>
            <a:lvl1pPr algn="r">
              <a:defRPr sz="1300"/>
            </a:lvl1pPr>
          </a:lstStyle>
          <a:p>
            <a:fld id="{E4CB138C-6F80-4B6E-A014-C120560A5307}" type="slidenum">
              <a:rPr lang="zh-CN" altLang="en-US" smtClean="0"/>
              <a:t>‹#›</a:t>
            </a:fld>
            <a:endParaRPr lang="zh-CN" altLang="en-US"/>
          </a:p>
        </p:txBody>
      </p:sp>
    </p:spTree>
    <p:extLst>
      <p:ext uri="{BB962C8B-B14F-4D97-AF65-F5344CB8AC3E}">
        <p14:creationId xmlns:p14="http://schemas.microsoft.com/office/powerpoint/2010/main" val="26601871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48" tIns="49524" rIns="99048" bIns="49524" rtlCol="0"/>
          <a:lstStyle>
            <a:lvl1pPr algn="l">
              <a:defRPr sz="1300"/>
            </a:lvl1pPr>
          </a:lstStyle>
          <a:p>
            <a:endParaRPr lang="zh-CN" altLang="en-US"/>
          </a:p>
        </p:txBody>
      </p:sp>
      <p:sp>
        <p:nvSpPr>
          <p:cNvPr id="3" name="Date Placeholder 2"/>
          <p:cNvSpPr>
            <a:spLocks noGrp="1"/>
          </p:cNvSpPr>
          <p:nvPr>
            <p:ph type="dt" idx="1"/>
          </p:nvPr>
        </p:nvSpPr>
        <p:spPr>
          <a:xfrm>
            <a:off x="4021295" y="1"/>
            <a:ext cx="3076363" cy="511731"/>
          </a:xfrm>
          <a:prstGeom prst="rect">
            <a:avLst/>
          </a:prstGeom>
        </p:spPr>
        <p:txBody>
          <a:bodyPr vert="horz" lIns="99048" tIns="49524" rIns="99048" bIns="49524" rtlCol="0"/>
          <a:lstStyle>
            <a:lvl1pPr algn="r">
              <a:defRPr sz="1300"/>
            </a:lvl1pPr>
          </a:lstStyle>
          <a:p>
            <a:fld id="{4D9148D7-FB2B-4957-8C67-CD2B50AD8679}" type="datetimeFigureOut">
              <a:rPr lang="zh-CN" altLang="en-US" smtClean="0"/>
              <a:t>16/4/20</a:t>
            </a:fld>
            <a:endParaRPr lang="zh-CN" alt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zh-CN" alt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1" y="9721107"/>
            <a:ext cx="3076363" cy="511731"/>
          </a:xfrm>
          <a:prstGeom prst="rect">
            <a:avLst/>
          </a:prstGeom>
        </p:spPr>
        <p:txBody>
          <a:bodyPr vert="horz" lIns="99048" tIns="49524" rIns="99048" bIns="49524" rtlCol="0" anchor="b"/>
          <a:lstStyle>
            <a:lvl1pPr algn="l">
              <a:defRPr sz="1300"/>
            </a:lvl1pPr>
          </a:lstStyle>
          <a:p>
            <a:endParaRPr lang="zh-CN" altLang="en-US"/>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48" tIns="49524" rIns="99048" bIns="49524" rtlCol="0" anchor="b"/>
          <a:lstStyle>
            <a:lvl1pPr algn="r">
              <a:defRPr sz="1300"/>
            </a:lvl1pPr>
          </a:lstStyle>
          <a:p>
            <a:fld id="{8C3C408C-91E2-4EF7-92A9-F4885029B1B9}" type="slidenum">
              <a:rPr lang="zh-CN" altLang="en-US" smtClean="0"/>
              <a:t>‹#›</a:t>
            </a:fld>
            <a:endParaRPr lang="zh-CN" altLang="en-US"/>
          </a:p>
        </p:txBody>
      </p:sp>
    </p:spTree>
    <p:extLst>
      <p:ext uri="{BB962C8B-B14F-4D97-AF65-F5344CB8AC3E}">
        <p14:creationId xmlns:p14="http://schemas.microsoft.com/office/powerpoint/2010/main" val="2057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C14AC6D9-6B5C-45FD-8360-091FBE43F8FE}" type="slidenum">
              <a:rPr lang="en-US" altLang="zh-TW"/>
              <a:pPr/>
              <a:t>1</a:t>
            </a:fld>
            <a:endParaRPr lang="en-US" altLang="zh-TW"/>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r>
              <a:rPr lang="en-US" altLang="zh-TW" baseline="0" dirty="0" smtClean="0">
                <a:latin typeface="Times New Roman" pitchFamily="18" charset="0"/>
              </a:rPr>
              <a:t>Thanks for the introduction, I am glad to present our work on providing fast and general distributed transactions using advanced hardware,</a:t>
            </a:r>
          </a:p>
          <a:p>
            <a:pPr eaLnBrk="1" hangingPunct="1"/>
            <a:r>
              <a:rPr lang="en-US" altLang="zh-TW" baseline="0" dirty="0" smtClean="0">
                <a:latin typeface="Times New Roman" pitchFamily="18" charset="0"/>
              </a:rPr>
              <a:t>Which is a joint work with </a:t>
            </a:r>
            <a:r>
              <a:rPr lang="en-US" altLang="zh-TW" baseline="0" dirty="0" err="1" smtClean="0">
                <a:latin typeface="Times New Roman" pitchFamily="18" charset="0"/>
              </a:rPr>
              <a:t>Xingda</a:t>
            </a:r>
            <a:r>
              <a:rPr lang="en-US" altLang="zh-TW" baseline="0" dirty="0" smtClean="0">
                <a:latin typeface="Times New Roman" pitchFamily="18" charset="0"/>
              </a:rPr>
              <a:t>, </a:t>
            </a:r>
            <a:r>
              <a:rPr lang="en-US" altLang="zh-TW" baseline="0" dirty="0" err="1" smtClean="0">
                <a:latin typeface="Times New Roman" pitchFamily="18" charset="0"/>
              </a:rPr>
              <a:t>Jaixin</a:t>
            </a:r>
            <a:r>
              <a:rPr lang="en-US" altLang="zh-TW" baseline="0" dirty="0" smtClean="0">
                <a:latin typeface="Times New Roman" pitchFamily="18" charset="0"/>
              </a:rPr>
              <a:t> and our advisors: </a:t>
            </a:r>
            <a:r>
              <a:rPr lang="en-US" altLang="zh-TW" baseline="0" dirty="0" err="1" smtClean="0">
                <a:latin typeface="Times New Roman" pitchFamily="18" charset="0"/>
              </a:rPr>
              <a:t>Haibo</a:t>
            </a:r>
            <a:r>
              <a:rPr lang="en-US" altLang="zh-TW" baseline="0" dirty="0" smtClean="0">
                <a:latin typeface="Times New Roman" pitchFamily="18" charset="0"/>
              </a:rPr>
              <a:t> and </a:t>
            </a:r>
            <a:r>
              <a:rPr lang="en-US" altLang="zh-TW" baseline="0" dirty="0" err="1" smtClean="0">
                <a:latin typeface="Times New Roman" pitchFamily="18" charset="0"/>
              </a:rPr>
              <a:t>Rong</a:t>
            </a:r>
            <a:r>
              <a:rPr lang="en-US" altLang="zh-TW" baseline="0" dirty="0" smtClean="0">
                <a:latin typeface="Times New Roman" pitchFamily="18" charset="0"/>
              </a:rPr>
              <a:t>.</a:t>
            </a:r>
          </a:p>
        </p:txBody>
      </p:sp>
    </p:spTree>
    <p:extLst>
      <p:ext uri="{BB962C8B-B14F-4D97-AF65-F5344CB8AC3E}">
        <p14:creationId xmlns:p14="http://schemas.microsoft.com/office/powerpoint/2010/main" val="190169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DBX, which is a previous work published in EuroSys 2014 provide a HTM friendly OCC scheme. Like shown in this graph,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It uses HTM in two places.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execution phase, it uses HTM to ensure the consistency, </a:t>
            </a:r>
            <a:r>
              <a:rPr lang="en-US" altLang="zh-CN" b="1" baseline="0" dirty="0" smtClean="0"/>
              <a:t>which means txn won’t read </a:t>
            </a:r>
            <a:r>
              <a:rPr lang="en-US" altLang="zh-CN" baseline="0" dirty="0" smtClean="0"/>
              <a:t>any object which is partially updated by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commit phase, it uses HTM to protect the whole validation and update, which ensures the txn atomicity and isolation.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However</a:t>
            </a:r>
            <a:r>
              <a:rPr lang="en-US" altLang="zh-CN" baseline="0" dirty="0" smtClean="0"/>
              <a:t>, we can not use this scheme directly since it is not designed to scale out for multiple machines.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10</a:t>
            </a:fld>
            <a:endParaRPr lang="en-US" altLang="zh-TW"/>
          </a:p>
        </p:txBody>
      </p:sp>
    </p:spTree>
    <p:extLst>
      <p:ext uri="{BB962C8B-B14F-4D97-AF65-F5344CB8AC3E}">
        <p14:creationId xmlns:p14="http://schemas.microsoft.com/office/powerpoint/2010/main" val="366808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make our first attempt based on the DBX’s scheme.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execution phase, we use RDMA to fetch the remote records.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commit phase, we use RDMA to do the validation and update the remote records.</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11</a:t>
            </a:fld>
            <a:endParaRPr lang="en-US" altLang="zh-TW"/>
          </a:p>
        </p:txBody>
      </p:sp>
    </p:spTree>
    <p:extLst>
      <p:ext uri="{BB962C8B-B14F-4D97-AF65-F5344CB8AC3E}">
        <p14:creationId xmlns:p14="http://schemas.microsoft.com/office/powerpoint/2010/main" val="4089327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However, this design directly reveals our first challenge: Restriction of HTM.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HTM is only a compelling hardware feature for single machine platform. Some instructions &amp; system events will unconditionally abort HTM transactions. Specifically, any RDMA ops will abort the HTM </a:t>
            </a:r>
            <a:r>
              <a:rPr lang="en-US" altLang="zh-CN" baseline="0" dirty="0" err="1" smtClean="0"/>
              <a:t>transcation</a:t>
            </a:r>
            <a:r>
              <a:rPr lang="en-US" altLang="zh-CN" baseline="0" dirty="0" smtClean="0"/>
              <a:t>.</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12</a:t>
            </a:fld>
            <a:endParaRPr lang="en-US" altLang="zh-TW"/>
          </a:p>
        </p:txBody>
      </p:sp>
    </p:spTree>
    <p:extLst>
      <p:ext uri="{BB962C8B-B14F-4D97-AF65-F5344CB8AC3E}">
        <p14:creationId xmlns:p14="http://schemas.microsoft.com/office/powerpoint/2010/main" val="500052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Under this restriction</a:t>
            </a:r>
            <a:r>
              <a:rPr lang="en-US" altLang="zh-CN" baseline="0" dirty="0" smtClean="0"/>
              <a:t>, both the validation and the update in the commit phase will unconditionally abort the transaction.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Thus</a:t>
            </a:r>
            <a:r>
              <a:rPr lang="en-US" altLang="zh-CN" baseline="0" dirty="0" smtClean="0"/>
              <a:t> these two can not reply on the HTM to provide atomicity and isolation.</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13</a:t>
            </a:fld>
            <a:endParaRPr lang="en-US" altLang="zh-TW"/>
          </a:p>
        </p:txBody>
      </p:sp>
    </p:spTree>
    <p:extLst>
      <p:ext uri="{BB962C8B-B14F-4D97-AF65-F5344CB8AC3E}">
        <p14:creationId xmlns:p14="http://schemas.microsoft.com/office/powerpoint/2010/main" val="2052526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Our solution is to introduce a RDMA-based locking before the commit phase.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add a lock bit to each of our object.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Then we use RDMA CAS to lock the object before the commit phase and unlock it afterwards.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The lock / unlock process </a:t>
            </a:r>
            <a:r>
              <a:rPr lang="en-US" altLang="zh-CN" baseline="0" dirty="0" smtClean="0"/>
              <a:t>will ensure the exclusive commit between two remote transactions.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Further</a:t>
            </a:r>
            <a:r>
              <a:rPr lang="en-US" altLang="zh-CN" baseline="0" dirty="0" smtClean="0"/>
              <a:t>, we explicitly check the lock bit when updating the local objects. And abort the HTM if the lock bit is set. In this way, we ensure the exclusive commit between local and remote transactions.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Notice that the locking phase is happened in the commit phase. As we should have known the read / write sets in the execution phase, we do not require the these knowledge in advance.</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14</a:t>
            </a:fld>
            <a:endParaRPr lang="en-US" altLang="zh-TW"/>
          </a:p>
        </p:txBody>
      </p:sp>
    </p:spTree>
    <p:extLst>
      <p:ext uri="{BB962C8B-B14F-4D97-AF65-F5344CB8AC3E}">
        <p14:creationId xmlns:p14="http://schemas.microsoft.com/office/powerpoint/2010/main" val="3080731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Based on this fact, we find that both the local and remote read ops are not consistent any more.</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15</a:t>
            </a:fld>
            <a:endParaRPr lang="en-US" altLang="zh-TW"/>
          </a:p>
        </p:txBody>
      </p:sp>
    </p:spTree>
    <p:extLst>
      <p:ext uri="{BB962C8B-B14F-4D97-AF65-F5344CB8AC3E}">
        <p14:creationId xmlns:p14="http://schemas.microsoft.com/office/powerpoint/2010/main" val="3830777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This check </a:t>
            </a:r>
            <a:r>
              <a:rPr lang="en-US" altLang="zh-CN" baseline="0" dirty="0" smtClean="0"/>
              <a:t>further reveals the second challenge in our design: the consistency of RDMA.</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One-sided RDMA ops are only cache-coherent within a single cache line.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Specifically, this means one RDMA read or write op could be multiple sub-ops to the target machine.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Although the sub-op itself is cache coherent with the target machine, the consistency of multiple of them are not ensured.</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16</a:t>
            </a:fld>
            <a:endParaRPr lang="en-US" altLang="zh-TW"/>
          </a:p>
        </p:txBody>
      </p:sp>
    </p:spTree>
    <p:extLst>
      <p:ext uri="{BB962C8B-B14F-4D97-AF65-F5344CB8AC3E}">
        <p14:creationId xmlns:p14="http://schemas.microsoft.com/office/powerpoint/2010/main" val="32458429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look into it closely. Like shown in this figure. A remote machine commits its RDMA write to multiple cache lines.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this single RDMA write is splits to three sub ops to the target machines.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check the consistency by considering different local reads happened in different times.</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17</a:t>
            </a:fld>
            <a:endParaRPr lang="en-US" altLang="zh-TW"/>
          </a:p>
        </p:txBody>
      </p:sp>
    </p:spTree>
    <p:extLst>
      <p:ext uri="{BB962C8B-B14F-4D97-AF65-F5344CB8AC3E}">
        <p14:creationId xmlns:p14="http://schemas.microsoft.com/office/powerpoint/2010/main" val="1166463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look into it closely. Like shown in this figure. A remote machine commits its RDMA write to multiple cache lines.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And this single RDMA write is splits to three sub ops to the target machines.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check the consistency by considering different local reads happened in different times.</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18</a:t>
            </a:fld>
            <a:endParaRPr lang="en-US" altLang="zh-TW"/>
          </a:p>
        </p:txBody>
      </p:sp>
    </p:spTree>
    <p:extLst>
      <p:ext uri="{BB962C8B-B14F-4D97-AF65-F5344CB8AC3E}">
        <p14:creationId xmlns:p14="http://schemas.microsoft.com/office/powerpoint/2010/main" val="2141491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the remote read case, as shown in this figure, one machine issues a remote read to multiple cache lines using the RDMA.</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According to the fact, the request will actually be split into multiple sub-</a:t>
            </a:r>
            <a:r>
              <a:rPr lang="en-US" altLang="zh-CN" baseline="0" dirty="0" err="1" smtClean="0"/>
              <a:t>reqs</a:t>
            </a:r>
            <a:r>
              <a:rPr lang="en-US" altLang="zh-CN" baseline="0" dirty="0" smtClean="0"/>
              <a:t> to the target machines.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Suppose the RDMA read first read the first cache line. Which is marked as blue in this figure.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Before the second read and third read starts, an local update successfully updates the three cache lines so the last two read will read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Newly updated </a:t>
            </a:r>
            <a:r>
              <a:rPr lang="en-US" altLang="zh-CN" baseline="0" dirty="0" err="1" smtClean="0"/>
              <a:t>cachelines</a:t>
            </a:r>
            <a:r>
              <a:rPr lang="en-US" altLang="zh-CN" baseline="0" dirty="0" smtClean="0"/>
              <a:t>, which is marked as red in this figure.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As a result, this </a:t>
            </a:r>
            <a:r>
              <a:rPr lang="en-US" altLang="zh-CN" baseline="0" dirty="0" err="1" smtClean="0"/>
              <a:t>rdma</a:t>
            </a:r>
            <a:r>
              <a:rPr lang="en-US" altLang="zh-CN" baseline="0" dirty="0" smtClean="0"/>
              <a:t> read will be considered as inconsistent.</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19</a:t>
            </a:fld>
            <a:endParaRPr lang="en-US" altLang="zh-TW"/>
          </a:p>
        </p:txBody>
      </p:sp>
    </p:spTree>
    <p:extLst>
      <p:ext uri="{BB962C8B-B14F-4D97-AF65-F5344CB8AC3E}">
        <p14:creationId xmlns:p14="http://schemas.microsoft.com/office/powerpoint/2010/main" val="1326235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In-memory transaction system is now the key pillar for many </a:t>
            </a:r>
            <a:r>
              <a:rPr lang="en-US" altLang="zh-CN" b="1" baseline="0" dirty="0" smtClean="0"/>
              <a:t>workloads</a:t>
            </a:r>
            <a:r>
              <a:rPr lang="en-US" altLang="zh-CN" baseline="0" dirty="0" smtClean="0"/>
              <a:t>, such as the e-commerce system or the online ticket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They typically need to handle billions of requests per day over a large volume of data,</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Thus they usually require fast distributed transactions.</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a:t>
            </a:fld>
            <a:endParaRPr lang="en-US" altLang="zh-TW"/>
          </a:p>
        </p:txBody>
      </p:sp>
    </p:spTree>
    <p:extLst>
      <p:ext uri="{BB962C8B-B14F-4D97-AF65-F5344CB8AC3E}">
        <p14:creationId xmlns:p14="http://schemas.microsoft.com/office/powerpoint/2010/main" val="1403563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So here we have a short summary of our concurrency control.</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By locking the objects before commit and check the lock in HTM, we ensure the transaction’s isolation property.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By checking the lock during read and add version to the objects, we ensure the consistency of transaction.</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20</a:t>
            </a:fld>
            <a:endParaRPr lang="en-US" altLang="zh-TW"/>
          </a:p>
        </p:txBody>
      </p:sp>
    </p:spTree>
    <p:extLst>
      <p:ext uri="{BB962C8B-B14F-4D97-AF65-F5344CB8AC3E}">
        <p14:creationId xmlns:p14="http://schemas.microsoft.com/office/powerpoint/2010/main" val="828276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Next I will talk about the replication and recovery design.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the time limitation, I will only talk about how we do the replication, for the recovery details, please refer to our paper.</a:t>
            </a:r>
            <a:endParaRPr lang="en-US" altLang="zh-CN"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21</a:t>
            </a:fld>
            <a:endParaRPr lang="en-US" altLang="zh-TW"/>
          </a:p>
        </p:txBody>
      </p:sp>
    </p:spTree>
    <p:extLst>
      <p:ext uri="{BB962C8B-B14F-4D97-AF65-F5344CB8AC3E}">
        <p14:creationId xmlns:p14="http://schemas.microsoft.com/office/powerpoint/2010/main" val="2806218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adopts a primary backup replication for our design, which is similar to </a:t>
            </a:r>
            <a:r>
              <a:rPr lang="en-US" altLang="zh-CN" baseline="0" dirty="0" err="1" smtClean="0"/>
              <a:t>FaRM</a:t>
            </a:r>
            <a:r>
              <a:rPr lang="en-US" altLang="zh-CN"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Basically the replication consists of the following steps: lock, validate, commit to backups and commit to primaries.</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22</a:t>
            </a:fld>
            <a:endParaRPr lang="en-US" altLang="zh-TW"/>
          </a:p>
        </p:txBody>
      </p:sp>
    </p:spTree>
    <p:extLst>
      <p:ext uri="{BB962C8B-B14F-4D97-AF65-F5344CB8AC3E}">
        <p14:creationId xmlns:p14="http://schemas.microsoft.com/office/powerpoint/2010/main" val="2167606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However, simply follows this order won’t work since commit to backups using RDMA will unconditionally abort the transaction.</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23</a:t>
            </a:fld>
            <a:endParaRPr lang="en-US" altLang="zh-TW"/>
          </a:p>
        </p:txBody>
      </p:sp>
    </p:spTree>
    <p:extLst>
      <p:ext uri="{BB962C8B-B14F-4D97-AF65-F5344CB8AC3E}">
        <p14:creationId xmlns:p14="http://schemas.microsoft.com/office/powerpoint/2010/main" val="1731707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So we need to move commit to backups out of the HTM region.</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24</a:t>
            </a:fld>
            <a:endParaRPr lang="en-US" altLang="zh-TW"/>
          </a:p>
        </p:txBody>
      </p:sp>
    </p:spTree>
    <p:extLst>
      <p:ext uri="{BB962C8B-B14F-4D97-AF65-F5344CB8AC3E}">
        <p14:creationId xmlns:p14="http://schemas.microsoft.com/office/powerpoint/2010/main" val="3577046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However, this involves our second challenge: the visibility of commit.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On one hand, the partial of the transaction results is visible right after we update the local records.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On the other hand, the transaction is durable until we have successfully commit its backup logs.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Apparently, there is a time gap between the visibility of the commit and durability of the txn. If a system crashed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during this gap, the system may stop in a inconsistent state.</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25</a:t>
            </a:fld>
            <a:endParaRPr lang="en-US" altLang="zh-TW"/>
          </a:p>
        </p:txBody>
      </p:sp>
    </p:spTree>
    <p:extLst>
      <p:ext uri="{BB962C8B-B14F-4D97-AF65-F5344CB8AC3E}">
        <p14:creationId xmlns:p14="http://schemas.microsoft.com/office/powerpoint/2010/main" val="267392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solve this problem, we adopt an Optimistic Replication Scheme.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It first leave all locally written records in an uncommittable status after HTM commits.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Then transform them to committable status until both primaries and backups of the written records have been applied.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So how we diff the committable from uncommittable status ?</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26</a:t>
            </a:fld>
            <a:endParaRPr lang="en-US" altLang="zh-TW"/>
          </a:p>
        </p:txBody>
      </p:sp>
    </p:spTree>
    <p:extLst>
      <p:ext uri="{BB962C8B-B14F-4D97-AF65-F5344CB8AC3E}">
        <p14:creationId xmlns:p14="http://schemas.microsoft.com/office/powerpoint/2010/main" val="2474033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leverage the sequence number to diff the status.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Originally Sequence Number is used to identify conflict updates.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It is incremented during the updates to both local and remote records and</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Is checked in the validation in commit phase.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If the Sequence Number is changed, it means there is a conflict update, so the latter txn can safely abort.</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27</a:t>
            </a:fld>
            <a:endParaRPr lang="en-US" altLang="zh-TW"/>
          </a:p>
        </p:txBody>
      </p:sp>
    </p:spTree>
    <p:extLst>
      <p:ext uri="{BB962C8B-B14F-4D97-AF65-F5344CB8AC3E}">
        <p14:creationId xmlns:p14="http://schemas.microsoft.com/office/powerpoint/2010/main" val="37680025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extend the meaning of the Sequence Number: the even SN means a committed state, the odd SN means a uncommitted state.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When commit updates to local records in HTM, we add one to the SN, marking the objects uncommitted.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Any read ops accepts this uncommitted state and pass its validation, however, we add extra validates to writes to ensure not overwriting any uncommitted objects.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Finally, we add a Makeup phase after we successfully commit the primary and backup logs, transit the SN to a committed state.</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28</a:t>
            </a:fld>
            <a:endParaRPr lang="en-US" altLang="zh-TW"/>
          </a:p>
        </p:txBody>
      </p:sp>
    </p:spTree>
    <p:extLst>
      <p:ext uri="{BB962C8B-B14F-4D97-AF65-F5344CB8AC3E}">
        <p14:creationId xmlns:p14="http://schemas.microsoft.com/office/powerpoint/2010/main" val="1010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last part I will talk about the evaluation.</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29</a:t>
            </a:fld>
            <a:endParaRPr lang="en-US" altLang="zh-TW"/>
          </a:p>
        </p:txBody>
      </p:sp>
    </p:spTree>
    <p:extLst>
      <p:ext uri="{BB962C8B-B14F-4D97-AF65-F5344CB8AC3E}">
        <p14:creationId xmlns:p14="http://schemas.microsoft.com/office/powerpoint/2010/main" val="397039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At the same time, there are many advanced hardware features that we could use.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One example is Hardware Transaction Memory, which allows a group of load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Another example is Remote Direct Memory Access, short for RDMA, which provides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What’s more, Non-Volatile Memory also becomes more and more popular as it provides fast random access while retains the content when power is down.</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a:t>
            </a:fld>
            <a:endParaRPr lang="en-US" altLang="zh-TW"/>
          </a:p>
        </p:txBody>
      </p:sp>
    </p:spTree>
    <p:extLst>
      <p:ext uri="{BB962C8B-B14F-4D97-AF65-F5344CB8AC3E}">
        <p14:creationId xmlns:p14="http://schemas.microsoft.com/office/powerpoint/2010/main" val="3279598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aseline="0" dirty="0" smtClean="0"/>
              <a:t>We compare our system with DrTM and Calvin on two popular OLTP workload: TPC-C and </a:t>
            </a:r>
            <a:r>
              <a:rPr lang="en-US" altLang="zh-CN" sz="1200" baseline="0" dirty="0" err="1" smtClean="0"/>
              <a:t>SmallBank</a:t>
            </a:r>
            <a:r>
              <a:rPr lang="en-US" altLang="zh-CN" sz="1200" baseline="0" dirty="0" smtClean="0"/>
              <a:t>.</a:t>
            </a:r>
          </a:p>
          <a:p>
            <a:endParaRPr lang="en-US" altLang="zh-CN"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All experiments are conducted on at a 6-node local cluster with Intel’s RTM processor and RDMA-enabled network.</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30</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first show the  performance on TPC-C.</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left figure shows the scalability in terms of different number of machines.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Overall, DrTM+ can scale very well.</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r>
              <a:rPr lang="en-US" altLang="zh-CN" sz="1200" b="0" i="0" u="none" strike="noStrike" kern="1200" baseline="0" dirty="0" smtClean="0">
                <a:solidFill>
                  <a:schemeClr val="tx1"/>
                </a:solidFill>
                <a:latin typeface="+mn-lt"/>
                <a:ea typeface="+mn-ea"/>
                <a:cs typeface="+mn-cs"/>
              </a:rPr>
              <a:t>Specifically, compare to DrTM, we trades roughly 9.8% performance for generality.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When enabling the replication, it only incurs up to 41% overhead, and it still can outperform Calvin by up to 21.5x.</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the right figure we show the scalability in terms of different worker threads using 6 machines.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Original DrTM drops over 8 threads due to cross-socket overhead and large working set in HTM.</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DrTM+ can scale well up to 16 threads, reaching 9.21x speed up.</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When enabling the replication, it stops scaling after 12 threads because the RDMA ops reach the limit of our NIC.</a:t>
            </a: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31</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We first show the  performance on TPC-C.</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the left figure shows the scalability in terms of different number of machines.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Overall, DrTM+ can scale very well.</a:t>
            </a: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r>
              <a:rPr lang="en-US" altLang="zh-CN" sz="1200" b="0" i="0" u="none" strike="noStrike" kern="1200" baseline="0" dirty="0" smtClean="0">
                <a:solidFill>
                  <a:schemeClr val="tx1"/>
                </a:solidFill>
                <a:latin typeface="+mn-lt"/>
                <a:ea typeface="+mn-ea"/>
                <a:cs typeface="+mn-cs"/>
              </a:rPr>
              <a:t>Specifically, compare to DrTM, we trades roughly 9.8% performance for generality.</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When enabling the replication, it only incurs up to 41% overhead, and it still can outperform Calvin by up to 21.5x.</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In the right figure we show the scalability in terms of different worker threads using 6 machines.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Original DrTM drops over 8 threads due to cross-socket overhead and large working set in HTM.</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DrTM+ can scale well up to 16 threads, reaching 9.21x speed up.</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When enabling the replication, it stops scaling after 12 threads because the RDMA ops reach the limit of our NIC.</a:t>
            </a: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32</a:t>
            </a:fld>
            <a:endParaRPr lang="en-US" altLang="zh-TW"/>
          </a:p>
        </p:txBody>
      </p:sp>
    </p:spTree>
    <p:extLst>
      <p:ext uri="{BB962C8B-B14F-4D97-AF65-F5344CB8AC3E}">
        <p14:creationId xmlns:p14="http://schemas.microsoft.com/office/powerpoint/2010/main" val="1891061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investigate the performance cost for replication, we evaluate</a:t>
            </a:r>
          </a:p>
          <a:p>
            <a:r>
              <a:rPr lang="en-US" altLang="zh-CN" sz="1200" b="0" i="0" u="none" strike="noStrike" kern="1200" baseline="0" dirty="0" smtClean="0">
                <a:solidFill>
                  <a:schemeClr val="tx1"/>
                </a:solidFill>
                <a:latin typeface="+mn-lt"/>
                <a:ea typeface="+mn-ea"/>
                <a:cs typeface="+mn-cs"/>
              </a:rPr>
              <a:t>how throughput and latency changes for TPC-C with</a:t>
            </a:r>
          </a:p>
          <a:p>
            <a:r>
              <a:rPr lang="en-US" altLang="zh-CN" sz="1200" b="0" i="0" u="none" strike="noStrike" kern="1200" baseline="0" dirty="0" smtClean="0">
                <a:solidFill>
                  <a:schemeClr val="tx1"/>
                </a:solidFill>
                <a:latin typeface="+mn-lt"/>
                <a:ea typeface="+mn-ea"/>
                <a:cs typeface="+mn-cs"/>
              </a:rPr>
              <a:t>3-way replication. Table 6 shows the performance difference</a:t>
            </a:r>
          </a:p>
          <a:p>
            <a:r>
              <a:rPr lang="en-US" altLang="zh-CN" sz="1200" b="0" i="0" u="none" strike="noStrike" kern="1200" baseline="0" dirty="0" smtClean="0">
                <a:solidFill>
                  <a:schemeClr val="tx1"/>
                </a:solidFill>
                <a:latin typeface="+mn-lt"/>
                <a:ea typeface="+mn-ea"/>
                <a:cs typeface="+mn-cs"/>
              </a:rPr>
              <a:t>on 6 machines and each with 8 threads. Due to additional</a:t>
            </a:r>
          </a:p>
          <a:p>
            <a:r>
              <a:rPr lang="en-US" altLang="zh-CN" sz="1200" b="0" i="0" u="none" strike="noStrike" kern="1200" baseline="0" dirty="0" smtClean="0">
                <a:solidFill>
                  <a:schemeClr val="tx1"/>
                </a:solidFill>
                <a:latin typeface="+mn-lt"/>
                <a:ea typeface="+mn-ea"/>
                <a:cs typeface="+mn-cs"/>
              </a:rPr>
              <a:t>RDMA WRITEs to backups for 3-way replication, the</a:t>
            </a:r>
          </a:p>
          <a:p>
            <a:r>
              <a:rPr lang="en-US" altLang="zh-CN" sz="1200" b="0" i="0" u="none" strike="noStrike" kern="1200" baseline="0" dirty="0" smtClean="0">
                <a:solidFill>
                  <a:schemeClr val="tx1"/>
                </a:solidFill>
                <a:latin typeface="+mn-lt"/>
                <a:ea typeface="+mn-ea"/>
                <a:cs typeface="+mn-cs"/>
              </a:rPr>
              <a:t>throughput of the new-order transaction on </a:t>
            </a:r>
            <a:r>
              <a:rPr lang="en-US" altLang="zh-CN" sz="1200" b="0" i="0" u="none" strike="noStrike" kern="1200" baseline="0" dirty="0" err="1" smtClean="0">
                <a:solidFill>
                  <a:schemeClr val="tx1"/>
                </a:solidFill>
                <a:latin typeface="+mn-lt"/>
                <a:ea typeface="+mn-ea"/>
                <a:cs typeface="+mn-cs"/>
              </a:rPr>
              <a:t>DrTM+R</a:t>
            </a:r>
            <a:r>
              <a:rPr lang="en-US" altLang="zh-CN" sz="1200" b="0" i="0" u="none" strike="noStrike" kern="1200" baseline="0" dirty="0" smtClean="0">
                <a:solidFill>
                  <a:schemeClr val="tx1"/>
                </a:solidFill>
                <a:latin typeface="+mn-lt"/>
                <a:ea typeface="+mn-ea"/>
                <a:cs typeface="+mn-cs"/>
              </a:rPr>
              <a:t> drops</a:t>
            </a:r>
          </a:p>
          <a:p>
            <a:r>
              <a:rPr lang="en-US" altLang="zh-CN" sz="1200" b="0" i="0" u="none" strike="noStrike" kern="1200" baseline="0" dirty="0" smtClean="0">
                <a:solidFill>
                  <a:schemeClr val="tx1"/>
                </a:solidFill>
                <a:latin typeface="+mn-lt"/>
                <a:ea typeface="+mn-ea"/>
                <a:cs typeface="+mn-cs"/>
              </a:rPr>
              <a:t>by 40% and the latency increases 10-20μs. However, we can</a:t>
            </a:r>
          </a:p>
          <a:p>
            <a:r>
              <a:rPr lang="en-US" altLang="zh-CN" sz="1200" b="0" i="0" u="none" strike="noStrike" kern="1200" baseline="0" dirty="0" smtClean="0">
                <a:solidFill>
                  <a:schemeClr val="tx1"/>
                </a:solidFill>
                <a:latin typeface="+mn-lt"/>
                <a:ea typeface="+mn-ea"/>
                <a:cs typeface="+mn-cs"/>
              </a:rPr>
              <a:t>see that the rate of validation abort and executing fallback</a:t>
            </a:r>
          </a:p>
          <a:p>
            <a:r>
              <a:rPr lang="en-US" altLang="zh-CN" sz="1200" b="0" i="0" u="none" strike="noStrike" kern="1200" baseline="0" dirty="0" smtClean="0">
                <a:solidFill>
                  <a:schemeClr val="tx1"/>
                </a:solidFill>
                <a:latin typeface="+mn-lt"/>
                <a:ea typeface="+mn-ea"/>
                <a:cs typeface="+mn-cs"/>
              </a:rPr>
              <a:t>handler is almost no change, since replicating log to backups</a:t>
            </a:r>
          </a:p>
          <a:p>
            <a:r>
              <a:rPr lang="en-US" altLang="zh-CN" sz="1200" b="0" i="0" u="none" strike="noStrike" kern="1200" baseline="0" dirty="0" smtClean="0">
                <a:solidFill>
                  <a:schemeClr val="tx1"/>
                </a:solidFill>
                <a:latin typeface="+mn-lt"/>
                <a:ea typeface="+mn-ea"/>
                <a:cs typeface="+mn-cs"/>
              </a:rPr>
              <a:t>is outside the HTM transaction and does not impact read</a:t>
            </a:r>
          </a:p>
          <a:p>
            <a:r>
              <a:rPr lang="en-US" altLang="zh-CN" sz="1200" b="0" i="0" u="none" strike="noStrike" kern="1200" baseline="0" smtClean="0">
                <a:solidFill>
                  <a:schemeClr val="tx1"/>
                </a:solidFill>
                <a:latin typeface="+mn-lt"/>
                <a:ea typeface="+mn-ea"/>
                <a:cs typeface="+mn-cs"/>
              </a:rPr>
              <a:t>validation.</a:t>
            </a: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33</a:t>
            </a:fld>
            <a:endParaRPr lang="en-US" altLang="zh-TW"/>
          </a:p>
        </p:txBody>
      </p:sp>
    </p:spTree>
    <p:extLst>
      <p:ext uri="{BB962C8B-B14F-4D97-AF65-F5344CB8AC3E}">
        <p14:creationId xmlns:p14="http://schemas.microsoft.com/office/powerpoint/2010/main" val="1551157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34</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That’s all.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Thanks for your listening.</a:t>
            </a:r>
            <a:endParaRPr lang="zh-CN" altLang="en-US" dirty="0" smtClean="0"/>
          </a:p>
        </p:txBody>
      </p:sp>
      <p:sp>
        <p:nvSpPr>
          <p:cNvPr id="4" name="Slide Number Placeholder 3"/>
          <p:cNvSpPr>
            <a:spLocks noGrp="1"/>
          </p:cNvSpPr>
          <p:nvPr>
            <p:ph type="sldNum" sz="quarter" idx="10"/>
          </p:nvPr>
        </p:nvSpPr>
        <p:spPr/>
        <p:txBody>
          <a:bodyPr/>
          <a:lstStyle/>
          <a:p>
            <a:fld id="{8C3C408C-91E2-4EF7-92A9-F4885029B1B9}" type="slidenum">
              <a:rPr lang="zh-CN" altLang="en-US" smtClean="0"/>
              <a:t>35</a:t>
            </a:fld>
            <a:endParaRPr lang="zh-CN" altLang="en-US"/>
          </a:p>
        </p:txBody>
      </p:sp>
    </p:spTree>
    <p:extLst>
      <p:ext uri="{BB962C8B-B14F-4D97-AF65-F5344CB8AC3E}">
        <p14:creationId xmlns:p14="http://schemas.microsoft.com/office/powerpoint/2010/main" val="35997264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36</a:t>
            </a:fld>
            <a:endParaRPr lang="en-US" altLang="zh-TW"/>
          </a:p>
        </p:txBody>
      </p:sp>
    </p:spTree>
    <p:extLst>
      <p:ext uri="{BB962C8B-B14F-4D97-AF65-F5344CB8AC3E}">
        <p14:creationId xmlns:p14="http://schemas.microsoft.com/office/powerpoint/2010/main" val="6419772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For those who are curious, even though I didn’t talk about the recovery part due to the time limitation, we do have a evaluation on the recovery in our paper.</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37</a:t>
            </a:fld>
            <a:endParaRPr lang="en-US" altLang="zh-TW"/>
          </a:p>
        </p:txBody>
      </p:sp>
    </p:spTree>
    <p:extLst>
      <p:ext uri="{BB962C8B-B14F-4D97-AF65-F5344CB8AC3E}">
        <p14:creationId xmlns:p14="http://schemas.microsoft.com/office/powerpoint/2010/main" val="4646317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overcome the restriction of existing cluster size, we use 4 logical machines on one physical machine to</a:t>
            </a:r>
          </a:p>
          <a:p>
            <a:r>
              <a:rPr lang="en-US" altLang="zh-CN" sz="1200" b="0" i="0" u="none" strike="noStrike" kern="1200" baseline="0" dirty="0" smtClean="0">
                <a:solidFill>
                  <a:schemeClr val="tx1"/>
                </a:solidFill>
                <a:latin typeface="+mn-lt"/>
                <a:ea typeface="+mn-ea"/>
                <a:cs typeface="+mn-cs"/>
              </a:rPr>
              <a:t>each of which has fixed 4 worker threads. As shown in the figure, DrTM+ can scale well on 24 logical machines.</a:t>
            </a: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38</a:t>
            </a:fld>
            <a:endParaRPr lang="en-US" altLang="zh-TW"/>
          </a:p>
        </p:txBody>
      </p:sp>
    </p:spTree>
    <p:extLst>
      <p:ext uri="{BB962C8B-B14F-4D97-AF65-F5344CB8AC3E}">
        <p14:creationId xmlns:p14="http://schemas.microsoft.com/office/powerpoint/2010/main" val="1712445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further investigate the performance of DrTM+ for distributed transactions.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adjust the probability of cross-warehouse accesses for new-order transactions from 1% to 100%.</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figure shows that the performance gap between DrTM+ and DrTM becomes narrow with increasing distributed</a:t>
            </a:r>
          </a:p>
          <a:p>
            <a:r>
              <a:rPr lang="en-US" altLang="zh-CN" sz="1200" b="0" i="0" u="none" strike="noStrike" kern="1200" baseline="0" dirty="0" smtClean="0">
                <a:solidFill>
                  <a:schemeClr val="tx1"/>
                </a:solidFill>
                <a:latin typeface="+mn-lt"/>
                <a:ea typeface="+mn-ea"/>
                <a:cs typeface="+mn-cs"/>
              </a:rPr>
              <a:t>transactions, since both of them adopts a similar mechanism to update remote records.</a:t>
            </a: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39</a:t>
            </a:fld>
            <a:endParaRPr lang="en-US" altLang="zh-TW"/>
          </a:p>
        </p:txBody>
      </p:sp>
    </p:spTree>
    <p:extLst>
      <p:ext uri="{BB962C8B-B14F-4D97-AF65-F5344CB8AC3E}">
        <p14:creationId xmlns:p14="http://schemas.microsoft.com/office/powerpoint/2010/main" val="615805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Specifically</a:t>
            </a: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HTM provides strong atomicity that non-transactional code will unconditionally abort a conflicting transaction;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RDMA provides strong consistency that one-sided RDMA operations are cache-coherent with local accesses;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What’s more, NVRAM provides the strong durability that data are durable after written to the NVRAM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a:t>
            </a:fld>
            <a:endParaRPr lang="en-US" altLang="zh-TW"/>
          </a:p>
        </p:txBody>
      </p:sp>
    </p:spTree>
    <p:extLst>
      <p:ext uri="{BB962C8B-B14F-4D97-AF65-F5344CB8AC3E}">
        <p14:creationId xmlns:p14="http://schemas.microsoft.com/office/powerpoint/2010/main" val="6540483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goal of our system is to provide general tx processing with high availability. It targets the traditional OLTP workloads over a large volume of data. It is comprised of two independent components: the transaction layer and the memory store layer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this talk, we will focus on how to design the transaction layer to overcome the limitations.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If you are interested in the memory store layer, we have put that details in our paper.</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40</a:t>
            </a:fld>
            <a:endParaRPr lang="en-US" altLang="zh-TW"/>
          </a:p>
        </p:txBody>
      </p:sp>
    </p:spTree>
    <p:extLst>
      <p:ext uri="{BB962C8B-B14F-4D97-AF65-F5344CB8AC3E}">
        <p14:creationId xmlns:p14="http://schemas.microsoft.com/office/powerpoint/2010/main" val="8120247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further investigate the performance of DrTM+ for distributed transactions.</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We adjust the probability of cross-warehouse accesses for new-order transactions from 1% to 100%.</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The figure shows that the performance gap between DrTM+ and DrTM becomes narrow with increasing distributed</a:t>
            </a:r>
          </a:p>
          <a:p>
            <a:r>
              <a:rPr lang="en-US" altLang="zh-CN" sz="1200" b="0" i="0" u="none" strike="noStrike" kern="1200" baseline="0" dirty="0" smtClean="0">
                <a:solidFill>
                  <a:schemeClr val="tx1"/>
                </a:solidFill>
                <a:latin typeface="+mn-lt"/>
                <a:ea typeface="+mn-ea"/>
                <a:cs typeface="+mn-cs"/>
              </a:rPr>
              <a:t>transactions, since both of them adopts a similar mechanism to update remote records.</a:t>
            </a: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41</a:t>
            </a:fld>
            <a:endParaRPr lang="en-US" altLang="zh-TW"/>
          </a:p>
        </p:txBody>
      </p:sp>
    </p:spTree>
    <p:extLst>
      <p:ext uri="{BB962C8B-B14F-4D97-AF65-F5344CB8AC3E}">
        <p14:creationId xmlns:p14="http://schemas.microsoft.com/office/powerpoint/2010/main" val="2118164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t>Specifically</a:t>
            </a:r>
            <a:r>
              <a:rPr lang="en-US" altLang="zh-CN"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HTM provides strong atomicity that non-transactional code will unconditionally abort a conflicting transaction;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RDMA provides strong consistency that one-sided RDMA operations are cache-coherent with local accesses;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What’s more, NVRAM provides the strong durability that data are durable after written to the NVRAM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5</a:t>
            </a:fld>
            <a:endParaRPr lang="en-US" altLang="zh-TW"/>
          </a:p>
        </p:txBody>
      </p:sp>
    </p:spTree>
    <p:extLst>
      <p:ext uri="{BB962C8B-B14F-4D97-AF65-F5344CB8AC3E}">
        <p14:creationId xmlns:p14="http://schemas.microsoft.com/office/powerpoint/2010/main" val="1268486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Of course, this is not the first time to leverage these hardware.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our previous work called DrTM, we have designed a RDMA-based 2PL scheme to transform a distributed tx to a local one which can be executed using HTM.</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idea is using 2PL to accumulate all remote records before accesses in an HTM transaction.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6</a:t>
            </a:fld>
            <a:endParaRPr lang="en-US" altLang="zh-TW"/>
          </a:p>
        </p:txBody>
      </p:sp>
    </p:spTree>
    <p:extLst>
      <p:ext uri="{BB962C8B-B14F-4D97-AF65-F5344CB8AC3E}">
        <p14:creationId xmlns:p14="http://schemas.microsoft.com/office/powerpoint/2010/main" val="1641867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So the overall idea of this work is to inherit </a:t>
            </a:r>
            <a:r>
              <a:rPr lang="en-US" altLang="zh-CN" baseline="0" dirty="0" err="1" smtClean="0"/>
              <a:t>DrTM’s</a:t>
            </a:r>
            <a:r>
              <a:rPr lang="en-US" altLang="zh-CN" baseline="0" dirty="0" smtClean="0"/>
              <a:t> high performance by fully leverage advanced hardware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At the same time, we resigned the internal scheme to overcome the previous two limitations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Specifically, we use a hybrid OCC protocol to help probe the read/write sets automatically, and use an optimistic replication scheme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to ensure high availability.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7</a:t>
            </a:fld>
            <a:endParaRPr lang="en-US" altLang="zh-TW"/>
          </a:p>
        </p:txBody>
      </p:sp>
    </p:spTree>
    <p:extLst>
      <p:ext uri="{BB962C8B-B14F-4D97-AF65-F5344CB8AC3E}">
        <p14:creationId xmlns:p14="http://schemas.microsoft.com/office/powerpoint/2010/main" val="2184129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So, this is</a:t>
            </a:r>
            <a:r>
              <a:rPr lang="en-US" altLang="zh-CN" baseline="0" dirty="0" smtClean="0"/>
              <a:t> the agenda for the talk, we will first</a:t>
            </a:r>
            <a:r>
              <a:rPr lang="en-US" altLang="zh-CN" dirty="0" smtClean="0"/>
              <a:t> start</a:t>
            </a:r>
            <a:r>
              <a:rPr lang="en-US" altLang="zh-CN" baseline="0" dirty="0" smtClean="0"/>
              <a:t> from our concurrency control scheme.</a:t>
            </a:r>
            <a:endParaRPr lang="en-US" altLang="zh-CN" dirty="0" smtClean="0"/>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8</a:t>
            </a:fld>
            <a:endParaRPr lang="en-US" altLang="zh-TW"/>
          </a:p>
        </p:txBody>
      </p:sp>
    </p:spTree>
    <p:extLst>
      <p:ext uri="{BB962C8B-B14F-4D97-AF65-F5344CB8AC3E}">
        <p14:creationId xmlns:p14="http://schemas.microsoft.com/office/powerpoint/2010/main" val="258973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main problem we want to solve is to remove the dependency of advanced knowledge of read / write sets in TXs.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main observation for this problem is that in traditional Optimistic Concurrency Control, read/write sets are implicitly known after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 execution phase.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So the problem becomes how to design a HTM &amp; RDMA friendly OCC.</a:t>
            </a:r>
          </a:p>
        </p:txBody>
      </p:sp>
      <p:sp>
        <p:nvSpPr>
          <p:cNvPr id="4" name="Slide Number Placeholder 3"/>
          <p:cNvSpPr>
            <a:spLocks noGrp="1"/>
          </p:cNvSpPr>
          <p:nvPr>
            <p:ph type="sldNum" sz="quarter" idx="10"/>
          </p:nvPr>
        </p:nvSpPr>
        <p:spPr/>
        <p:txBody>
          <a:bodyPr/>
          <a:lstStyle/>
          <a:p>
            <a:fld id="{CC3C753E-1415-4755-9AD0-A4D51D8BE0DD}" type="slidenum">
              <a:rPr lang="en-US" altLang="zh-TW" smtClean="0"/>
              <a:pPr/>
              <a:t>9</a:t>
            </a:fld>
            <a:endParaRPr lang="en-US" altLang="zh-TW"/>
          </a:p>
        </p:txBody>
      </p:sp>
    </p:spTree>
    <p:extLst>
      <p:ext uri="{BB962C8B-B14F-4D97-AF65-F5344CB8AC3E}">
        <p14:creationId xmlns:p14="http://schemas.microsoft.com/office/powerpoint/2010/main" val="74888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72677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314551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207176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8380382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Date Placeholder 3"/>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4029804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Date Placeholder 4"/>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532064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Date Placeholder 6"/>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72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Date Placeholder 2"/>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642654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2029961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63901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Date Placeholder 4"/>
          <p:cNvSpPr>
            <a:spLocks noGrp="1"/>
          </p:cNvSpPr>
          <p:nvPr>
            <p:ph type="dt" sz="half" idx="10"/>
          </p:nvPr>
        </p:nvSpPr>
        <p:spPr/>
        <p:txBody>
          <a:bodyPr/>
          <a:lstStyle/>
          <a:p>
            <a:fld id="{472FBAEB-7FAF-4AAB-8862-686055D8E884}" type="datetimeFigureOut">
              <a:rPr lang="zh-CN" altLang="en-US" smtClean="0"/>
              <a:t>16/4/20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18321089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FBAEB-7FAF-4AAB-8862-686055D8E884}" type="datetimeFigureOut">
              <a:rPr lang="zh-CN" altLang="en-US" smtClean="0"/>
              <a:t>16/4/20</a:t>
            </a:fld>
            <a:endParaRPr lang="zh-CN"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A1D82-A967-4BC1-A576-AD1CE0B149C9}" type="slidenum">
              <a:rPr lang="zh-CN" altLang="en-US" smtClean="0"/>
              <a:t>‹#›</a:t>
            </a:fld>
            <a:endParaRPr lang="zh-CN" altLang="en-US"/>
          </a:p>
        </p:txBody>
      </p:sp>
    </p:spTree>
    <p:extLst>
      <p:ext uri="{BB962C8B-B14F-4D97-AF65-F5344CB8AC3E}">
        <p14:creationId xmlns:p14="http://schemas.microsoft.com/office/powerpoint/2010/main" val="266180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9" Type="http://schemas.openxmlformats.org/officeDocument/2006/relationships/image" Target="../media/image11.emf"/><Relationship Id="rId20" Type="http://schemas.openxmlformats.org/officeDocument/2006/relationships/image" Target="../media/image22.emf"/><Relationship Id="rId21" Type="http://schemas.openxmlformats.org/officeDocument/2006/relationships/image" Target="../media/image23.emf"/><Relationship Id="rId22" Type="http://schemas.openxmlformats.org/officeDocument/2006/relationships/image" Target="../media/image24.emf"/><Relationship Id="rId23" Type="http://schemas.openxmlformats.org/officeDocument/2006/relationships/image" Target="../media/image25.emf"/><Relationship Id="rId24" Type="http://schemas.openxmlformats.org/officeDocument/2006/relationships/image" Target="../media/image26.emf"/><Relationship Id="rId25" Type="http://schemas.openxmlformats.org/officeDocument/2006/relationships/image" Target="../media/image27.emf"/><Relationship Id="rId26" Type="http://schemas.openxmlformats.org/officeDocument/2006/relationships/image" Target="../media/image28.emf"/><Relationship Id="rId27" Type="http://schemas.openxmlformats.org/officeDocument/2006/relationships/image" Target="../media/image29.emf"/><Relationship Id="rId28" Type="http://schemas.openxmlformats.org/officeDocument/2006/relationships/image" Target="../media/image30.emf"/><Relationship Id="rId10" Type="http://schemas.openxmlformats.org/officeDocument/2006/relationships/image" Target="../media/image12.emf"/><Relationship Id="rId11" Type="http://schemas.openxmlformats.org/officeDocument/2006/relationships/image" Target="../media/image13.emf"/><Relationship Id="rId12" Type="http://schemas.openxmlformats.org/officeDocument/2006/relationships/image" Target="../media/image14.emf"/><Relationship Id="rId13" Type="http://schemas.openxmlformats.org/officeDocument/2006/relationships/image" Target="../media/image15.emf"/><Relationship Id="rId14" Type="http://schemas.openxmlformats.org/officeDocument/2006/relationships/image" Target="../media/image16.emf"/><Relationship Id="rId15" Type="http://schemas.openxmlformats.org/officeDocument/2006/relationships/image" Target="../media/image17.emf"/><Relationship Id="rId16" Type="http://schemas.openxmlformats.org/officeDocument/2006/relationships/image" Target="../media/image18.emf"/><Relationship Id="rId17" Type="http://schemas.openxmlformats.org/officeDocument/2006/relationships/image" Target="../media/image19.emf"/><Relationship Id="rId18" Type="http://schemas.openxmlformats.org/officeDocument/2006/relationships/image" Target="../media/image20.emf"/><Relationship Id="rId19" Type="http://schemas.openxmlformats.org/officeDocument/2006/relationships/image" Target="../media/image21.emf"/><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0.xml"/><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emf"/></Relationships>
</file>

<file path=ppt/slides/_rels/slide11.xml.rels><?xml version="1.0" encoding="UTF-8" standalone="yes"?>
<Relationships xmlns="http://schemas.openxmlformats.org/package/2006/relationships"><Relationship Id="rId9" Type="http://schemas.openxmlformats.org/officeDocument/2006/relationships/image" Target="../media/image36.emf"/><Relationship Id="rId20" Type="http://schemas.openxmlformats.org/officeDocument/2006/relationships/image" Target="../media/image47.emf"/><Relationship Id="rId21" Type="http://schemas.openxmlformats.org/officeDocument/2006/relationships/image" Target="../media/image48.emf"/><Relationship Id="rId22" Type="http://schemas.openxmlformats.org/officeDocument/2006/relationships/image" Target="../media/image49.emf"/><Relationship Id="rId23" Type="http://schemas.openxmlformats.org/officeDocument/2006/relationships/image" Target="../media/image50.emf"/><Relationship Id="rId24" Type="http://schemas.openxmlformats.org/officeDocument/2006/relationships/image" Target="../media/image21.emf"/><Relationship Id="rId25" Type="http://schemas.openxmlformats.org/officeDocument/2006/relationships/image" Target="../media/image27.emf"/><Relationship Id="rId26" Type="http://schemas.openxmlformats.org/officeDocument/2006/relationships/image" Target="../media/image26.emf"/><Relationship Id="rId27" Type="http://schemas.openxmlformats.org/officeDocument/2006/relationships/image" Target="../media/image51.emf"/><Relationship Id="rId10" Type="http://schemas.openxmlformats.org/officeDocument/2006/relationships/image" Target="../media/image37.emf"/><Relationship Id="rId11" Type="http://schemas.openxmlformats.org/officeDocument/2006/relationships/image" Target="../media/image38.emf"/><Relationship Id="rId12" Type="http://schemas.openxmlformats.org/officeDocument/2006/relationships/image" Target="../media/image39.emf"/><Relationship Id="rId13" Type="http://schemas.openxmlformats.org/officeDocument/2006/relationships/image" Target="../media/image40.emf"/><Relationship Id="rId14" Type="http://schemas.openxmlformats.org/officeDocument/2006/relationships/image" Target="../media/image41.emf"/><Relationship Id="rId15" Type="http://schemas.openxmlformats.org/officeDocument/2006/relationships/image" Target="../media/image42.emf"/><Relationship Id="rId16" Type="http://schemas.openxmlformats.org/officeDocument/2006/relationships/image" Target="../media/image43.emf"/><Relationship Id="rId17" Type="http://schemas.openxmlformats.org/officeDocument/2006/relationships/image" Target="../media/image44.emf"/><Relationship Id="rId18" Type="http://schemas.openxmlformats.org/officeDocument/2006/relationships/image" Target="../media/image45.emf"/><Relationship Id="rId19" Type="http://schemas.openxmlformats.org/officeDocument/2006/relationships/image" Target="../media/image46.emf"/><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notesSlide" Target="../notesSlides/notesSlide11.xml"/><Relationship Id="rId4" Type="http://schemas.openxmlformats.org/officeDocument/2006/relationships/image" Target="../media/image31.emf"/><Relationship Id="rId5" Type="http://schemas.openxmlformats.org/officeDocument/2006/relationships/image" Target="../media/image32.emf"/><Relationship Id="rId6" Type="http://schemas.openxmlformats.org/officeDocument/2006/relationships/image" Target="../media/image33.emf"/><Relationship Id="rId7" Type="http://schemas.openxmlformats.org/officeDocument/2006/relationships/image" Target="../media/image34.emf"/><Relationship Id="rId8" Type="http://schemas.openxmlformats.org/officeDocument/2006/relationships/image" Target="../media/image35.emf"/></Relationships>
</file>

<file path=ppt/slides/_rels/slide12.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3.xml"/><Relationship Id="rId5" Type="http://schemas.openxmlformats.org/officeDocument/2006/relationships/oleObject" Target="../embeddings/oleObject1.bin"/><Relationship Id="rId6" Type="http://schemas.openxmlformats.org/officeDocument/2006/relationships/image" Target="../media/image52.emf"/><Relationship Id="rId7" Type="http://schemas.openxmlformats.org/officeDocument/2006/relationships/image" Target="../media/image53.emf"/><Relationship Id="rId1" Type="http://schemas.openxmlformats.org/officeDocument/2006/relationships/vmlDrawing" Target="../drawings/vmlDrawing1.vml"/><Relationship Id="rId2"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54.emf"/><Relationship Id="rId4" Type="http://schemas.openxmlformats.org/officeDocument/2006/relationships/image" Target="../media/image55.emf"/><Relationship Id="rId5" Type="http://schemas.openxmlformats.org/officeDocument/2006/relationships/image" Target="../media/image56.emf"/><Relationship Id="rId6" Type="http://schemas.openxmlformats.org/officeDocument/2006/relationships/image" Target="../media/image57.emf"/><Relationship Id="rId7" Type="http://schemas.openxmlformats.org/officeDocument/2006/relationships/image" Target="../media/image58.emf"/><Relationship Id="rId8" Type="http://schemas.openxmlformats.org/officeDocument/2006/relationships/image" Target="../media/image59.emf"/><Relationship Id="rId9" Type="http://schemas.openxmlformats.org/officeDocument/2006/relationships/image" Target="../media/image60.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53.emf"/><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2.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1" Type="http://schemas.openxmlformats.org/officeDocument/2006/relationships/image" Target="../media/image70.emf"/><Relationship Id="rId12" Type="http://schemas.openxmlformats.org/officeDocument/2006/relationships/image" Target="../media/image71.emf"/><Relationship Id="rId13" Type="http://schemas.openxmlformats.org/officeDocument/2006/relationships/image" Target="../media/image72.emf"/><Relationship Id="rId14" Type="http://schemas.openxmlformats.org/officeDocument/2006/relationships/image" Target="../media/image73.emf"/><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17.xml"/><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emf"/><Relationship Id="rId8" Type="http://schemas.openxmlformats.org/officeDocument/2006/relationships/image" Target="../media/image67.emf"/><Relationship Id="rId9" Type="http://schemas.openxmlformats.org/officeDocument/2006/relationships/image" Target="../media/image68.emf"/><Relationship Id="rId10" Type="http://schemas.openxmlformats.org/officeDocument/2006/relationships/image" Target="../media/image69.emf"/></Relationships>
</file>

<file path=ppt/slides/_rels/slide18.xml.rels><?xml version="1.0" encoding="UTF-8" standalone="yes"?>
<Relationships xmlns="http://schemas.openxmlformats.org/package/2006/relationships"><Relationship Id="rId11" Type="http://schemas.openxmlformats.org/officeDocument/2006/relationships/image" Target="../media/image70.emf"/><Relationship Id="rId12" Type="http://schemas.openxmlformats.org/officeDocument/2006/relationships/image" Target="../media/image71.emf"/><Relationship Id="rId13" Type="http://schemas.openxmlformats.org/officeDocument/2006/relationships/image" Target="../media/image72.emf"/><Relationship Id="rId14" Type="http://schemas.openxmlformats.org/officeDocument/2006/relationships/image" Target="../media/image73.emf"/><Relationship Id="rId15" Type="http://schemas.openxmlformats.org/officeDocument/2006/relationships/image" Target="../media/image74.emf"/><Relationship Id="rId16" Type="http://schemas.openxmlformats.org/officeDocument/2006/relationships/image" Target="../media/image75.emf"/><Relationship Id="rId17" Type="http://schemas.openxmlformats.org/officeDocument/2006/relationships/image" Target="../media/image76.emf"/><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18.xml"/><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66.emf"/><Relationship Id="rId8" Type="http://schemas.openxmlformats.org/officeDocument/2006/relationships/image" Target="../media/image67.emf"/><Relationship Id="rId9" Type="http://schemas.openxmlformats.org/officeDocument/2006/relationships/image" Target="../media/image68.emf"/><Relationship Id="rId10" Type="http://schemas.openxmlformats.org/officeDocument/2006/relationships/image" Target="../media/image69.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77.emf"/><Relationship Id="rId5" Type="http://schemas.openxmlformats.org/officeDocument/2006/relationships/image" Target="../media/image78.emf"/><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79.emf"/><Relationship Id="rId5" Type="http://schemas.openxmlformats.org/officeDocument/2006/relationships/image" Target="../media/image80.emf"/><Relationship Id="rId6" Type="http://schemas.openxmlformats.org/officeDocument/2006/relationships/image" Target="../media/image81.emf"/><Relationship Id="rId7" Type="http://schemas.openxmlformats.org/officeDocument/2006/relationships/image" Target="../media/image82.emf"/><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83.emf"/><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83.emf"/><Relationship Id="rId5" Type="http://schemas.openxmlformats.org/officeDocument/2006/relationships/image" Target="../media/image53.emf"/><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84.emf"/><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84.emf"/><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8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chart" Target="../charts/char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hyperlink" Target="http://ipads.se.sjtu.edu.cn/projects/polymer.html" TargetMode="External"/><Relationship Id="rId5" Type="http://schemas.openxmlformats.org/officeDocument/2006/relationships/image" Target="../media/image88.jpeg"/><Relationship Id="rId6" Type="http://schemas.openxmlformats.org/officeDocument/2006/relationships/image" Target="../media/image89.jpeg"/><Relationship Id="rId7" Type="http://schemas.openxmlformats.org/officeDocument/2006/relationships/image" Target="../media/image90.jpeg"/><Relationship Id="rId8" Type="http://schemas.openxmlformats.org/officeDocument/2006/relationships/image" Target="../media/image91.jpeg"/><Relationship Id="rId9" Type="http://schemas.openxmlformats.org/officeDocument/2006/relationships/image" Target="../media/image92.jpe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chart" Target="../charts/chart4.xml"/><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chart" Target="../charts/chart5.xml"/><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chart" Target="../charts/chart6.xml"/><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4" Type="http://schemas.openxmlformats.org/officeDocument/2006/relationships/oleObject" Target="../embeddings/oleObject2.bin"/><Relationship Id="rId5" Type="http://schemas.openxmlformats.org/officeDocument/2006/relationships/image" Target="../media/image9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chart" Target="../charts/chart7.xml"/><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subTitle" idx="1"/>
          </p:nvPr>
        </p:nvSpPr>
        <p:spPr>
          <a:xfrm>
            <a:off x="0" y="3429000"/>
            <a:ext cx="9144000" cy="1584176"/>
          </a:xfrm>
        </p:spPr>
        <p:txBody>
          <a:bodyPr>
            <a:normAutofit/>
          </a:bodyPr>
          <a:lstStyle/>
          <a:p>
            <a:r>
              <a:rPr lang="en-US" altLang="zh-TW" sz="2400" b="1" dirty="0" smtClean="0">
                <a:solidFill>
                  <a:schemeClr val="tx1"/>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rPr>
              <a:t>Y</a:t>
            </a:r>
            <a:r>
              <a:rPr lang="en-US" altLang="zh-TW" sz="2000" b="1" dirty="0" smtClean="0">
                <a:solidFill>
                  <a:schemeClr val="tx1"/>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rPr>
              <a:t>ANZHE</a:t>
            </a:r>
            <a:r>
              <a:rPr lang="en-US" altLang="zh-TW" sz="2400" b="1" dirty="0" smtClean="0">
                <a:solidFill>
                  <a:schemeClr val="tx1"/>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rPr>
              <a:t> C</a:t>
            </a:r>
            <a:r>
              <a:rPr lang="en-US" altLang="zh-TW" sz="2000" b="1" dirty="0" smtClean="0">
                <a:solidFill>
                  <a:schemeClr val="tx1"/>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rPr>
              <a:t>HEN</a:t>
            </a:r>
            <a:r>
              <a:rPr lang="en-US" altLang="zh-TW" sz="2400" dirty="0" smtClean="0">
                <a:solidFill>
                  <a:schemeClr val="tx1"/>
                </a:solidFill>
                <a:latin typeface="Century Gothic" pitchFamily="34" charset="0"/>
                <a:ea typeface="Verdana" pitchFamily="34" charset="0"/>
                <a:cs typeface="Verdana" pitchFamily="34" charset="0"/>
              </a:rPr>
              <a:t>, </a:t>
            </a:r>
            <a:r>
              <a:rPr lang="en-US" altLang="zh-CN" sz="2400" dirty="0" smtClean="0">
                <a:solidFill>
                  <a:schemeClr val="tx1"/>
                </a:solidFill>
                <a:latin typeface="Century Gothic" pitchFamily="34" charset="0"/>
                <a:ea typeface="Verdana" pitchFamily="34" charset="0"/>
                <a:cs typeface="Verdana" pitchFamily="34" charset="0"/>
              </a:rPr>
              <a:t>X</a:t>
            </a:r>
            <a:r>
              <a:rPr lang="en-US" altLang="zh-CN" sz="2000" dirty="0" smtClean="0">
                <a:solidFill>
                  <a:schemeClr val="tx1"/>
                </a:solidFill>
                <a:latin typeface="Century Gothic" pitchFamily="34" charset="0"/>
                <a:ea typeface="Verdana" pitchFamily="34" charset="0"/>
                <a:cs typeface="Verdana" pitchFamily="34" charset="0"/>
              </a:rPr>
              <a:t>INGDA</a:t>
            </a:r>
            <a:r>
              <a:rPr lang="en-US" altLang="zh-TW" sz="2400" dirty="0" smtClean="0">
                <a:solidFill>
                  <a:schemeClr val="tx1"/>
                </a:solidFill>
                <a:latin typeface="Century Gothic" pitchFamily="34" charset="0"/>
                <a:ea typeface="Verdana" pitchFamily="34" charset="0"/>
                <a:cs typeface="Verdana" pitchFamily="34" charset="0"/>
              </a:rPr>
              <a:t> W</a:t>
            </a:r>
            <a:r>
              <a:rPr lang="en-US" altLang="zh-TW" sz="2000" dirty="0" smtClean="0">
                <a:solidFill>
                  <a:schemeClr val="tx1"/>
                </a:solidFill>
                <a:latin typeface="Century Gothic" pitchFamily="34" charset="0"/>
                <a:ea typeface="Verdana" pitchFamily="34" charset="0"/>
                <a:cs typeface="Verdana" pitchFamily="34" charset="0"/>
              </a:rPr>
              <a:t>EI</a:t>
            </a:r>
            <a:r>
              <a:rPr lang="en-US" altLang="zh-TW" sz="2400" dirty="0" smtClean="0">
                <a:solidFill>
                  <a:srgbClr val="000000"/>
                </a:solidFill>
                <a:latin typeface="Century Gothic" pitchFamily="34" charset="0"/>
                <a:ea typeface="Verdana" pitchFamily="34" charset="0"/>
                <a:cs typeface="Verdana" pitchFamily="34" charset="0"/>
              </a:rPr>
              <a:t>, </a:t>
            </a:r>
            <a:r>
              <a:rPr lang="en-US" altLang="zh-TW" sz="2400" dirty="0">
                <a:solidFill>
                  <a:srgbClr val="000000"/>
                </a:solidFill>
                <a:latin typeface="Century Gothic" pitchFamily="34" charset="0"/>
                <a:ea typeface="Verdana" pitchFamily="34" charset="0"/>
                <a:cs typeface="Verdana" pitchFamily="34" charset="0"/>
              </a:rPr>
              <a:t>J</a:t>
            </a:r>
            <a:r>
              <a:rPr lang="en-US" altLang="zh-TW" sz="2000" dirty="0">
                <a:solidFill>
                  <a:srgbClr val="000000"/>
                </a:solidFill>
                <a:latin typeface="Century Gothic" pitchFamily="34" charset="0"/>
                <a:ea typeface="Verdana" pitchFamily="34" charset="0"/>
                <a:cs typeface="Verdana" pitchFamily="34" charset="0"/>
              </a:rPr>
              <a:t>IAXIN</a:t>
            </a:r>
            <a:r>
              <a:rPr lang="en-US" altLang="zh-TW" sz="2400" dirty="0">
                <a:solidFill>
                  <a:srgbClr val="000000"/>
                </a:solidFill>
                <a:latin typeface="Century Gothic" pitchFamily="34" charset="0"/>
                <a:ea typeface="Verdana" pitchFamily="34" charset="0"/>
                <a:cs typeface="Verdana" pitchFamily="34" charset="0"/>
              </a:rPr>
              <a:t> S</a:t>
            </a:r>
            <a:r>
              <a:rPr lang="en-US" altLang="zh-TW" sz="2000" dirty="0">
                <a:solidFill>
                  <a:srgbClr val="000000"/>
                </a:solidFill>
                <a:latin typeface="Century Gothic" pitchFamily="34" charset="0"/>
                <a:ea typeface="Verdana" pitchFamily="34" charset="0"/>
                <a:cs typeface="Verdana" pitchFamily="34" charset="0"/>
              </a:rPr>
              <a:t>HI</a:t>
            </a:r>
            <a:r>
              <a:rPr lang="en-US" altLang="zh-TW" sz="2400" dirty="0">
                <a:solidFill>
                  <a:srgbClr val="000000"/>
                </a:solidFill>
                <a:latin typeface="Century Gothic" pitchFamily="34" charset="0"/>
                <a:ea typeface="Verdana" pitchFamily="34" charset="0"/>
                <a:cs typeface="Verdana" pitchFamily="34" charset="0"/>
              </a:rPr>
              <a:t>, </a:t>
            </a:r>
            <a:r>
              <a:rPr lang="en-US" altLang="zh-TW" sz="2400" dirty="0" smtClean="0">
                <a:solidFill>
                  <a:srgbClr val="000000"/>
                </a:solidFill>
                <a:latin typeface="Century Gothic" pitchFamily="34" charset="0"/>
                <a:ea typeface="Verdana" pitchFamily="34" charset="0"/>
                <a:cs typeface="Verdana" pitchFamily="34" charset="0"/>
              </a:rPr>
              <a:t/>
            </a:r>
            <a:br>
              <a:rPr lang="en-US" altLang="zh-TW" sz="2400" dirty="0" smtClean="0">
                <a:solidFill>
                  <a:srgbClr val="000000"/>
                </a:solidFill>
                <a:latin typeface="Century Gothic" pitchFamily="34" charset="0"/>
                <a:ea typeface="Verdana" pitchFamily="34" charset="0"/>
                <a:cs typeface="Verdana" pitchFamily="34" charset="0"/>
              </a:rPr>
            </a:br>
            <a:r>
              <a:rPr lang="en-US" altLang="zh-TW" sz="2400" dirty="0" smtClean="0">
                <a:solidFill>
                  <a:srgbClr val="000000"/>
                </a:solidFill>
                <a:latin typeface="Century Gothic" pitchFamily="34" charset="0"/>
                <a:ea typeface="Verdana" pitchFamily="34" charset="0"/>
                <a:cs typeface="Verdana" pitchFamily="34" charset="0"/>
              </a:rPr>
              <a:t>R</a:t>
            </a:r>
            <a:r>
              <a:rPr lang="en-US" altLang="zh-TW" sz="2000" dirty="0" smtClean="0">
                <a:solidFill>
                  <a:srgbClr val="000000"/>
                </a:solidFill>
                <a:latin typeface="Century Gothic" pitchFamily="34" charset="0"/>
                <a:ea typeface="Verdana" pitchFamily="34" charset="0"/>
                <a:cs typeface="Verdana" pitchFamily="34" charset="0"/>
              </a:rPr>
              <a:t>ONG</a:t>
            </a:r>
            <a:r>
              <a:rPr lang="en-US" altLang="zh-TW" sz="2400" dirty="0" smtClean="0">
                <a:solidFill>
                  <a:srgbClr val="000000"/>
                </a:solidFill>
                <a:latin typeface="Century Gothic" pitchFamily="34" charset="0"/>
                <a:ea typeface="Verdana" pitchFamily="34" charset="0"/>
                <a:cs typeface="Verdana" pitchFamily="34" charset="0"/>
              </a:rPr>
              <a:t> </a:t>
            </a:r>
            <a:r>
              <a:rPr lang="en-US" altLang="zh-TW" sz="2400" dirty="0">
                <a:solidFill>
                  <a:srgbClr val="000000"/>
                </a:solidFill>
                <a:latin typeface="Century Gothic" pitchFamily="34" charset="0"/>
                <a:ea typeface="Verdana" pitchFamily="34" charset="0"/>
                <a:cs typeface="Verdana" pitchFamily="34" charset="0"/>
              </a:rPr>
              <a:t>C</a:t>
            </a:r>
            <a:r>
              <a:rPr lang="en-US" altLang="zh-TW" sz="2000" dirty="0">
                <a:solidFill>
                  <a:srgbClr val="000000"/>
                </a:solidFill>
                <a:latin typeface="Century Gothic" pitchFamily="34" charset="0"/>
                <a:ea typeface="Verdana" pitchFamily="34" charset="0"/>
                <a:cs typeface="Verdana" pitchFamily="34" charset="0"/>
              </a:rPr>
              <a:t>HEN</a:t>
            </a:r>
            <a:r>
              <a:rPr lang="en-US" altLang="zh-TW" sz="2400" dirty="0" smtClean="0">
                <a:solidFill>
                  <a:schemeClr val="tx1"/>
                </a:solidFill>
                <a:latin typeface="Century Gothic" pitchFamily="34" charset="0"/>
                <a:ea typeface="Verdana" pitchFamily="34" charset="0"/>
                <a:cs typeface="Verdana" pitchFamily="34" charset="0"/>
              </a:rPr>
              <a:t>, H</a:t>
            </a:r>
            <a:r>
              <a:rPr lang="en-US" altLang="zh-TW" sz="2000" dirty="0" smtClean="0">
                <a:solidFill>
                  <a:schemeClr val="tx1"/>
                </a:solidFill>
                <a:latin typeface="Century Gothic" pitchFamily="34" charset="0"/>
                <a:ea typeface="Verdana" pitchFamily="34" charset="0"/>
                <a:cs typeface="Verdana" pitchFamily="34" charset="0"/>
              </a:rPr>
              <a:t>AIBO</a:t>
            </a:r>
            <a:r>
              <a:rPr lang="en-US" altLang="zh-TW" sz="2400" dirty="0" smtClean="0">
                <a:solidFill>
                  <a:schemeClr val="tx1"/>
                </a:solidFill>
                <a:latin typeface="Century Gothic" pitchFamily="34" charset="0"/>
                <a:ea typeface="Verdana" pitchFamily="34" charset="0"/>
                <a:cs typeface="Verdana" pitchFamily="34" charset="0"/>
              </a:rPr>
              <a:t> C</a:t>
            </a:r>
            <a:r>
              <a:rPr lang="en-US" altLang="zh-TW" sz="2000" dirty="0" smtClean="0">
                <a:solidFill>
                  <a:schemeClr val="tx1"/>
                </a:solidFill>
                <a:latin typeface="Century Gothic" pitchFamily="34" charset="0"/>
                <a:ea typeface="Verdana" pitchFamily="34" charset="0"/>
                <a:cs typeface="Verdana" pitchFamily="34" charset="0"/>
              </a:rPr>
              <a:t>HEN</a:t>
            </a:r>
            <a:endParaRPr lang="en-US" altLang="zh-TW" sz="300" dirty="0" smtClean="0">
              <a:solidFill>
                <a:schemeClr val="tx1"/>
              </a:solidFill>
              <a:latin typeface="Century Gothic" pitchFamily="34" charset="0"/>
              <a:ea typeface="Verdana" pitchFamily="34" charset="0"/>
              <a:cs typeface="Verdana" pitchFamily="34" charset="0"/>
            </a:endParaRPr>
          </a:p>
          <a:p>
            <a:pPr>
              <a:lnSpc>
                <a:spcPct val="80000"/>
              </a:lnSpc>
            </a:pPr>
            <a:endParaRPr lang="en-US" altLang="zh-TW" sz="800" dirty="0" smtClean="0">
              <a:solidFill>
                <a:srgbClr val="002060"/>
              </a:solidFill>
              <a:latin typeface="Century Gothic" pitchFamily="34" charset="0"/>
              <a:ea typeface="Verdana" pitchFamily="34" charset="0"/>
              <a:cs typeface="Verdana" pitchFamily="34" charset="0"/>
            </a:endParaRPr>
          </a:p>
          <a:p>
            <a:pPr>
              <a:lnSpc>
                <a:spcPct val="80000"/>
              </a:lnSpc>
            </a:pPr>
            <a:r>
              <a:rPr lang="en-US" altLang="zh-TW" sz="2000" dirty="0" smtClean="0">
                <a:solidFill>
                  <a:srgbClr val="002060"/>
                </a:solidFill>
                <a:latin typeface="Century Gothic" pitchFamily="34" charset="0"/>
                <a:ea typeface="Verdana" pitchFamily="34" charset="0"/>
                <a:cs typeface="Verdana" pitchFamily="34" charset="0"/>
              </a:rPr>
              <a:t>Institute of Parallel and Distributed Systems</a:t>
            </a:r>
          </a:p>
          <a:p>
            <a:pPr>
              <a:lnSpc>
                <a:spcPct val="80000"/>
              </a:lnSpc>
            </a:pPr>
            <a:r>
              <a:rPr lang="en-US" altLang="zh-TW" sz="2000" dirty="0" smtClean="0">
                <a:solidFill>
                  <a:schemeClr val="bg2">
                    <a:lumMod val="25000"/>
                  </a:schemeClr>
                </a:solidFill>
                <a:latin typeface="Century Gothic" pitchFamily="34" charset="0"/>
                <a:ea typeface="Verdana" pitchFamily="34" charset="0"/>
                <a:cs typeface="Verdana" pitchFamily="34" charset="0"/>
              </a:rPr>
              <a:t>Shanghai Jiao Tong University, China</a:t>
            </a:r>
          </a:p>
        </p:txBody>
      </p:sp>
      <p:sp>
        <p:nvSpPr>
          <p:cNvPr id="15362" name="Rectangle 4"/>
          <p:cNvSpPr>
            <a:spLocks noGrp="1" noChangeArrowheads="1"/>
          </p:cNvSpPr>
          <p:nvPr>
            <p:ph type="ctrTitle"/>
          </p:nvPr>
        </p:nvSpPr>
        <p:spPr>
          <a:xfrm>
            <a:off x="683568" y="1160768"/>
            <a:ext cx="6420614" cy="756064"/>
          </a:xfrm>
          <a:effectLst/>
        </p:spPr>
        <p:txBody>
          <a:bodyPr>
            <a:noAutofit/>
          </a:bodyPr>
          <a:lstStyle/>
          <a:p>
            <a:pPr marL="177800" indent="-177800" algn="l">
              <a:lnSpc>
                <a:spcPct val="110000"/>
              </a:lnSpc>
            </a:pPr>
            <a:r>
              <a:rPr lang="en-US" altLang="zh-TW" dirty="0" smtClean="0">
                <a:solidFill>
                  <a:srgbClr val="FF0066"/>
                </a:solidFill>
                <a:effectLst>
                  <a:glow rad="254000">
                    <a:schemeClr val="bg1"/>
                  </a:glow>
                  <a:outerShdw blurRad="38100" dist="38100" dir="2700000" algn="tl">
                    <a:srgbClr val="000000">
                      <a:alpha val="43137"/>
                    </a:srgbClr>
                  </a:outerShdw>
                </a:effectLst>
                <a:latin typeface="Century Gothic" pitchFamily="34" charset="0"/>
                <a:ea typeface="+mn-ea"/>
                <a:cs typeface="+mn-cs"/>
              </a:rPr>
              <a:t>DrTM+R</a:t>
            </a:r>
            <a:r>
              <a:rPr lang="en-US" altLang="zh-TW" b="1" dirty="0" smtClean="0">
                <a:effectLst>
                  <a:outerShdw blurRad="38100" dist="38100" dir="2700000" algn="tl">
                    <a:srgbClr val="000000">
                      <a:alpha val="43137"/>
                    </a:srgbClr>
                  </a:outerShdw>
                </a:effectLst>
                <a:latin typeface="Century Gothic" pitchFamily="34" charset="0"/>
                <a:ea typeface="+mn-ea"/>
                <a:cs typeface="+mn-cs"/>
              </a:rPr>
              <a:t> </a:t>
            </a:r>
            <a:endParaRPr lang="en-US" altLang="zh-TW" b="1" dirty="0" smtClean="0">
              <a:solidFill>
                <a:schemeClr val="tx1"/>
              </a:solidFill>
              <a:effectLst/>
              <a:latin typeface="Century Gothic" pitchFamily="34" charset="0"/>
            </a:endParaRPr>
          </a:p>
        </p:txBody>
      </p:sp>
      <p:pic>
        <p:nvPicPr>
          <p:cNvPr id="2" name="Picture 1"/>
          <p:cNvPicPr>
            <a:picLocks noChangeAspect="1"/>
          </p:cNvPicPr>
          <p:nvPr/>
        </p:nvPicPr>
        <p:blipFill>
          <a:blip r:embed="rId3"/>
          <a:stretch>
            <a:fillRect/>
          </a:stretch>
        </p:blipFill>
        <p:spPr>
          <a:xfrm rot="595148">
            <a:off x="6530688" y="655272"/>
            <a:ext cx="2341046" cy="1206724"/>
          </a:xfrm>
          <a:prstGeom prst="rect">
            <a:avLst/>
          </a:prstGeom>
        </p:spPr>
      </p:pic>
      <p:sp>
        <p:nvSpPr>
          <p:cNvPr id="9" name="Rectangle 8"/>
          <p:cNvSpPr/>
          <p:nvPr/>
        </p:nvSpPr>
        <p:spPr>
          <a:xfrm>
            <a:off x="864096" y="1940639"/>
            <a:ext cx="7812360" cy="1200329"/>
          </a:xfrm>
          <a:prstGeom prst="rect">
            <a:avLst/>
          </a:prstGeom>
        </p:spPr>
        <p:txBody>
          <a:bodyPr wrap="square">
            <a:spAutoFit/>
          </a:bodyPr>
          <a:lstStyle/>
          <a:p>
            <a:r>
              <a:rPr lang="en-US" altLang="zh-TW" sz="3600" dirty="0">
                <a:solidFill>
                  <a:prstClr val="black"/>
                </a:solidFill>
                <a:latin typeface="Century Gothic" pitchFamily="34" charset="0"/>
                <a:cs typeface="+mj-cs"/>
              </a:rPr>
              <a:t>Fast </a:t>
            </a:r>
            <a:r>
              <a:rPr lang="en-US" altLang="zh-TW" sz="3600" dirty="0" smtClean="0">
                <a:solidFill>
                  <a:prstClr val="black"/>
                </a:solidFill>
                <a:latin typeface="Century Gothic" pitchFamily="34" charset="0"/>
                <a:cs typeface="+mj-cs"/>
              </a:rPr>
              <a:t>and General Distributed Transactions </a:t>
            </a:r>
            <a:r>
              <a:rPr lang="en-US" altLang="zh-TW" sz="3600" dirty="0">
                <a:solidFill>
                  <a:prstClr val="black"/>
                </a:solidFill>
                <a:latin typeface="Century Gothic" pitchFamily="34" charset="0"/>
                <a:cs typeface="+mj-cs"/>
              </a:rPr>
              <a:t>using </a:t>
            </a:r>
            <a:r>
              <a:rPr lang="en-US" altLang="zh-TW" sz="3600" dirty="0">
                <a:solidFill>
                  <a:prstClr val="black"/>
                </a:solidFill>
                <a:effectLst>
                  <a:outerShdw blurRad="38100" dist="38100" dir="2700000" algn="tl">
                    <a:srgbClr val="000000">
                      <a:alpha val="43137"/>
                    </a:srgbClr>
                  </a:outerShdw>
                </a:effectLst>
                <a:latin typeface="Century Gothic" pitchFamily="34" charset="0"/>
                <a:cs typeface="+mj-cs"/>
              </a:rPr>
              <a:t>RDMA</a:t>
            </a:r>
            <a:r>
              <a:rPr lang="en-US" altLang="zh-TW" sz="3600" dirty="0">
                <a:solidFill>
                  <a:prstClr val="black"/>
                </a:solidFill>
                <a:latin typeface="Century Gothic" pitchFamily="34" charset="0"/>
                <a:cs typeface="+mj-cs"/>
              </a:rPr>
              <a:t> and </a:t>
            </a:r>
            <a:r>
              <a:rPr lang="en-US" altLang="zh-TW" sz="3600" dirty="0">
                <a:solidFill>
                  <a:prstClr val="black"/>
                </a:solidFill>
                <a:effectLst>
                  <a:outerShdw blurRad="38100" dist="38100" dir="2700000" algn="tl">
                    <a:srgbClr val="000000">
                      <a:alpha val="43137"/>
                    </a:srgbClr>
                  </a:outerShdw>
                </a:effectLst>
                <a:latin typeface="Century Gothic" pitchFamily="34" charset="0"/>
                <a:cs typeface="+mj-cs"/>
              </a:rPr>
              <a:t>HTM</a:t>
            </a:r>
            <a:endParaRPr lang="zh-CN" altLang="en-US" sz="2000" dirty="0">
              <a:effectLst>
                <a:outerShdw blurRad="38100" dist="38100" dir="2700000" algn="tl">
                  <a:srgbClr val="000000">
                    <a:alpha val="43137"/>
                  </a:srgbClr>
                </a:outerShdw>
              </a:effectLst>
            </a:endParaRPr>
          </a:p>
        </p:txBody>
      </p:sp>
      <p:sp>
        <p:nvSpPr>
          <p:cNvPr id="12" name="TextBox 11"/>
          <p:cNvSpPr txBox="1"/>
          <p:nvPr/>
        </p:nvSpPr>
        <p:spPr>
          <a:xfrm rot="797287">
            <a:off x="8137259" y="972063"/>
            <a:ext cx="380232" cy="461665"/>
          </a:xfrm>
          <a:prstGeom prst="rect">
            <a:avLst/>
          </a:prstGeom>
          <a:noFill/>
          <a:effectLst/>
        </p:spPr>
        <p:txBody>
          <a:bodyPr wrap="none" rtlCol="0">
            <a:spAutoFit/>
          </a:bodyPr>
          <a:lstStyle/>
          <a:p>
            <a:r>
              <a:rPr lang="en-US" sz="500" b="1" dirty="0" smtClean="0">
                <a:solidFill>
                  <a:srgbClr val="FF0066"/>
                </a:solidFill>
              </a:rPr>
              <a:t> </a:t>
            </a:r>
            <a:r>
              <a:rPr lang="en-US" sz="2400" b="1" dirty="0">
                <a:solidFill>
                  <a:srgbClr val="FF0066"/>
                </a:solidFill>
              </a:rPr>
              <a:t>R</a:t>
            </a:r>
            <a:endParaRPr lang="en-US" sz="2700" b="1" dirty="0">
              <a:solidFill>
                <a:srgbClr val="FF0066"/>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232719"/>
            <a:ext cx="9144000" cy="1623721"/>
          </a:xfrm>
          <a:prstGeom prst="rect">
            <a:avLst/>
          </a:prstGeom>
        </p:spPr>
      </p:pic>
    </p:spTree>
    <p:extLst>
      <p:ext uri="{BB962C8B-B14F-4D97-AF65-F5344CB8AC3E}">
        <p14:creationId xmlns:p14="http://schemas.microsoft.com/office/powerpoint/2010/main" val="238331553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xmlns:p14="http://schemas.microsoft.com/office/powerpoint/2010/main" spd="slow" advTm="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2093081" y="5831207"/>
            <a:ext cx="1095240" cy="435430"/>
          </a:xfrm>
          <a:prstGeom prst="rect">
            <a:avLst/>
          </a:prstGeom>
        </p:spPr>
      </p:pic>
      <p:pic>
        <p:nvPicPr>
          <p:cNvPr id="12" name="图片 11"/>
          <p:cNvPicPr>
            <a:picLocks noChangeAspect="1"/>
          </p:cNvPicPr>
          <p:nvPr/>
        </p:nvPicPr>
        <p:blipFill>
          <a:blip r:embed="rId5"/>
          <a:stretch>
            <a:fillRect/>
          </a:stretch>
        </p:blipFill>
        <p:spPr>
          <a:xfrm>
            <a:off x="1951413" y="5651952"/>
            <a:ext cx="4322880" cy="92110"/>
          </a:xfrm>
          <a:prstGeom prst="rect">
            <a:avLst/>
          </a:prstGeom>
        </p:spPr>
      </p:pic>
      <p:pic>
        <p:nvPicPr>
          <p:cNvPr id="13" name="图片 12"/>
          <p:cNvPicPr>
            <a:picLocks noChangeAspect="1"/>
          </p:cNvPicPr>
          <p:nvPr/>
        </p:nvPicPr>
        <p:blipFill>
          <a:blip r:embed="rId6"/>
          <a:stretch>
            <a:fillRect/>
          </a:stretch>
        </p:blipFill>
        <p:spPr>
          <a:xfrm>
            <a:off x="2485409" y="5583264"/>
            <a:ext cx="315296" cy="226089"/>
          </a:xfrm>
          <a:prstGeom prst="rect">
            <a:avLst/>
          </a:prstGeom>
        </p:spPr>
      </p:pic>
      <p:pic>
        <p:nvPicPr>
          <p:cNvPr id="15" name="图片 14"/>
          <p:cNvPicPr>
            <a:picLocks noChangeAspect="1"/>
          </p:cNvPicPr>
          <p:nvPr/>
        </p:nvPicPr>
        <p:blipFill>
          <a:blip r:embed="rId7"/>
          <a:stretch>
            <a:fillRect/>
          </a:stretch>
        </p:blipFill>
        <p:spPr>
          <a:xfrm>
            <a:off x="4682746" y="5583265"/>
            <a:ext cx="1095240" cy="226089"/>
          </a:xfrm>
          <a:prstGeom prst="rect">
            <a:avLst/>
          </a:prstGeom>
        </p:spPr>
      </p:pic>
      <p:pic>
        <p:nvPicPr>
          <p:cNvPr id="16" name="图片 15"/>
          <p:cNvPicPr>
            <a:picLocks noChangeAspect="1"/>
          </p:cNvPicPr>
          <p:nvPr/>
        </p:nvPicPr>
        <p:blipFill>
          <a:blip r:embed="rId8"/>
          <a:stretch>
            <a:fillRect/>
          </a:stretch>
        </p:blipFill>
        <p:spPr>
          <a:xfrm>
            <a:off x="842788" y="5404915"/>
            <a:ext cx="1095240" cy="636398"/>
          </a:xfrm>
          <a:prstGeom prst="rect">
            <a:avLst/>
          </a:prstGeom>
        </p:spPr>
      </p:pic>
      <p:pic>
        <p:nvPicPr>
          <p:cNvPr id="17" name="图片 16"/>
          <p:cNvPicPr>
            <a:picLocks noChangeAspect="1"/>
          </p:cNvPicPr>
          <p:nvPr/>
        </p:nvPicPr>
        <p:blipFill>
          <a:blip r:embed="rId9"/>
          <a:stretch>
            <a:fillRect/>
          </a:stretch>
        </p:blipFill>
        <p:spPr>
          <a:xfrm>
            <a:off x="905140" y="4830986"/>
            <a:ext cx="1028862" cy="435430"/>
          </a:xfrm>
          <a:prstGeom prst="rect">
            <a:avLst/>
          </a:prstGeom>
        </p:spPr>
      </p:pic>
      <p:pic>
        <p:nvPicPr>
          <p:cNvPr id="18" name="图片 17"/>
          <p:cNvPicPr>
            <a:picLocks noChangeAspect="1"/>
          </p:cNvPicPr>
          <p:nvPr/>
        </p:nvPicPr>
        <p:blipFill>
          <a:blip r:embed="rId5"/>
          <a:stretch>
            <a:fillRect/>
          </a:stretch>
        </p:blipFill>
        <p:spPr>
          <a:xfrm>
            <a:off x="1951413" y="4988864"/>
            <a:ext cx="4322880" cy="92110"/>
          </a:xfrm>
          <a:prstGeom prst="rect">
            <a:avLst/>
          </a:prstGeom>
        </p:spPr>
      </p:pic>
      <p:pic>
        <p:nvPicPr>
          <p:cNvPr id="19" name="图片 18"/>
          <p:cNvPicPr>
            <a:picLocks noChangeAspect="1"/>
          </p:cNvPicPr>
          <p:nvPr/>
        </p:nvPicPr>
        <p:blipFill>
          <a:blip r:embed="rId10"/>
          <a:stretch>
            <a:fillRect/>
          </a:stretch>
        </p:blipFill>
        <p:spPr>
          <a:xfrm>
            <a:off x="3085495" y="5293973"/>
            <a:ext cx="713566" cy="393562"/>
          </a:xfrm>
          <a:prstGeom prst="rect">
            <a:avLst/>
          </a:prstGeom>
        </p:spPr>
      </p:pic>
      <p:pic>
        <p:nvPicPr>
          <p:cNvPr id="20" name="图片 19"/>
          <p:cNvPicPr>
            <a:picLocks noChangeAspect="1"/>
          </p:cNvPicPr>
          <p:nvPr/>
        </p:nvPicPr>
        <p:blipFill>
          <a:blip r:embed="rId11"/>
          <a:stretch>
            <a:fillRect/>
          </a:stretch>
        </p:blipFill>
        <p:spPr>
          <a:xfrm>
            <a:off x="3367171" y="5025106"/>
            <a:ext cx="157648" cy="334946"/>
          </a:xfrm>
          <a:prstGeom prst="rect">
            <a:avLst/>
          </a:prstGeom>
        </p:spPr>
      </p:pic>
      <p:pic>
        <p:nvPicPr>
          <p:cNvPr id="21" name="图片 20"/>
          <p:cNvPicPr>
            <a:picLocks noChangeAspect="1"/>
          </p:cNvPicPr>
          <p:nvPr/>
        </p:nvPicPr>
        <p:blipFill>
          <a:blip r:embed="rId12"/>
          <a:stretch>
            <a:fillRect/>
          </a:stretch>
        </p:blipFill>
        <p:spPr>
          <a:xfrm>
            <a:off x="2560516" y="5024882"/>
            <a:ext cx="157648" cy="602903"/>
          </a:xfrm>
          <a:prstGeom prst="rect">
            <a:avLst/>
          </a:prstGeom>
        </p:spPr>
      </p:pic>
      <p:pic>
        <p:nvPicPr>
          <p:cNvPr id="22" name="图片 21"/>
          <p:cNvPicPr>
            <a:picLocks noChangeAspect="1"/>
          </p:cNvPicPr>
          <p:nvPr/>
        </p:nvPicPr>
        <p:blipFill>
          <a:blip r:embed="rId13"/>
          <a:stretch>
            <a:fillRect/>
          </a:stretch>
        </p:blipFill>
        <p:spPr>
          <a:xfrm>
            <a:off x="4802507" y="5024881"/>
            <a:ext cx="157648" cy="602903"/>
          </a:xfrm>
          <a:prstGeom prst="rect">
            <a:avLst/>
          </a:prstGeom>
        </p:spPr>
      </p:pic>
      <p:pic>
        <p:nvPicPr>
          <p:cNvPr id="24" name="图片 23"/>
          <p:cNvPicPr>
            <a:picLocks noChangeAspect="1"/>
          </p:cNvPicPr>
          <p:nvPr/>
        </p:nvPicPr>
        <p:blipFill>
          <a:blip r:embed="rId14"/>
          <a:stretch>
            <a:fillRect/>
          </a:stretch>
        </p:blipFill>
        <p:spPr>
          <a:xfrm>
            <a:off x="5455034" y="5035639"/>
            <a:ext cx="157648" cy="602903"/>
          </a:xfrm>
          <a:prstGeom prst="rect">
            <a:avLst/>
          </a:prstGeom>
        </p:spPr>
      </p:pic>
      <p:pic>
        <p:nvPicPr>
          <p:cNvPr id="25" name="图片 24"/>
          <p:cNvPicPr>
            <a:picLocks noChangeAspect="1"/>
          </p:cNvPicPr>
          <p:nvPr/>
        </p:nvPicPr>
        <p:blipFill>
          <a:blip r:embed="rId15"/>
          <a:stretch>
            <a:fillRect/>
          </a:stretch>
        </p:blipFill>
        <p:spPr>
          <a:xfrm>
            <a:off x="2456879" y="4318554"/>
            <a:ext cx="431458" cy="628024"/>
          </a:xfrm>
          <a:prstGeom prst="rect">
            <a:avLst/>
          </a:prstGeom>
        </p:spPr>
      </p:pic>
      <p:pic>
        <p:nvPicPr>
          <p:cNvPr id="26" name="图片 25"/>
          <p:cNvPicPr>
            <a:picLocks noChangeAspect="1"/>
          </p:cNvPicPr>
          <p:nvPr/>
        </p:nvPicPr>
        <p:blipFill>
          <a:blip r:embed="rId16"/>
          <a:stretch>
            <a:fillRect/>
          </a:stretch>
        </p:blipFill>
        <p:spPr>
          <a:xfrm>
            <a:off x="3253380" y="4290490"/>
            <a:ext cx="431458" cy="703387"/>
          </a:xfrm>
          <a:prstGeom prst="rect">
            <a:avLst/>
          </a:prstGeom>
        </p:spPr>
      </p:pic>
      <p:pic>
        <p:nvPicPr>
          <p:cNvPr id="27" name="图片 26"/>
          <p:cNvPicPr>
            <a:picLocks noChangeAspect="1"/>
          </p:cNvPicPr>
          <p:nvPr/>
        </p:nvPicPr>
        <p:blipFill>
          <a:blip r:embed="rId17"/>
          <a:stretch>
            <a:fillRect/>
          </a:stretch>
        </p:blipFill>
        <p:spPr>
          <a:xfrm>
            <a:off x="4691233" y="4328171"/>
            <a:ext cx="431458" cy="628024"/>
          </a:xfrm>
          <a:prstGeom prst="rect">
            <a:avLst/>
          </a:prstGeom>
        </p:spPr>
      </p:pic>
      <p:pic>
        <p:nvPicPr>
          <p:cNvPr id="28" name="图片 27"/>
          <p:cNvPicPr>
            <a:picLocks noChangeAspect="1"/>
          </p:cNvPicPr>
          <p:nvPr/>
        </p:nvPicPr>
        <p:blipFill>
          <a:blip r:embed="rId18"/>
          <a:stretch>
            <a:fillRect/>
          </a:stretch>
        </p:blipFill>
        <p:spPr>
          <a:xfrm>
            <a:off x="5347680" y="4291631"/>
            <a:ext cx="431458" cy="703387"/>
          </a:xfrm>
          <a:prstGeom prst="rect">
            <a:avLst/>
          </a:prstGeom>
        </p:spPr>
      </p:pic>
      <p:pic>
        <p:nvPicPr>
          <p:cNvPr id="29" name="图片 28"/>
          <p:cNvPicPr>
            <a:picLocks noChangeAspect="1"/>
          </p:cNvPicPr>
          <p:nvPr/>
        </p:nvPicPr>
        <p:blipFill>
          <a:blip r:embed="rId19"/>
          <a:stretch>
            <a:fillRect/>
          </a:stretch>
        </p:blipFill>
        <p:spPr>
          <a:xfrm>
            <a:off x="4065377" y="2399624"/>
            <a:ext cx="58081" cy="3751397"/>
          </a:xfrm>
          <a:prstGeom prst="rect">
            <a:avLst/>
          </a:prstGeom>
        </p:spPr>
      </p:pic>
      <p:pic>
        <p:nvPicPr>
          <p:cNvPr id="30" name="图片 29"/>
          <p:cNvPicPr>
            <a:picLocks noChangeAspect="1"/>
          </p:cNvPicPr>
          <p:nvPr/>
        </p:nvPicPr>
        <p:blipFill>
          <a:blip r:embed="rId20"/>
          <a:stretch>
            <a:fillRect/>
          </a:stretch>
        </p:blipFill>
        <p:spPr>
          <a:xfrm>
            <a:off x="2424606" y="2977281"/>
            <a:ext cx="431458" cy="1364906"/>
          </a:xfrm>
          <a:prstGeom prst="rect">
            <a:avLst/>
          </a:prstGeom>
        </p:spPr>
      </p:pic>
      <p:pic>
        <p:nvPicPr>
          <p:cNvPr id="31" name="图片 30"/>
          <p:cNvPicPr>
            <a:picLocks noChangeAspect="1"/>
          </p:cNvPicPr>
          <p:nvPr/>
        </p:nvPicPr>
        <p:blipFill>
          <a:blip r:embed="rId21"/>
          <a:stretch>
            <a:fillRect/>
          </a:stretch>
        </p:blipFill>
        <p:spPr>
          <a:xfrm>
            <a:off x="3244377" y="3005620"/>
            <a:ext cx="431458" cy="1323037"/>
          </a:xfrm>
          <a:prstGeom prst="rect">
            <a:avLst/>
          </a:prstGeom>
        </p:spPr>
      </p:pic>
      <p:pic>
        <p:nvPicPr>
          <p:cNvPr id="32" name="图片 31"/>
          <p:cNvPicPr>
            <a:picLocks noChangeAspect="1"/>
          </p:cNvPicPr>
          <p:nvPr/>
        </p:nvPicPr>
        <p:blipFill>
          <a:blip r:embed="rId22"/>
          <a:stretch>
            <a:fillRect/>
          </a:stretch>
        </p:blipFill>
        <p:spPr>
          <a:xfrm>
            <a:off x="4683463" y="3250646"/>
            <a:ext cx="431458" cy="1080201"/>
          </a:xfrm>
          <a:prstGeom prst="rect">
            <a:avLst/>
          </a:prstGeom>
        </p:spPr>
      </p:pic>
      <p:pic>
        <p:nvPicPr>
          <p:cNvPr id="33" name="图片 32"/>
          <p:cNvPicPr>
            <a:picLocks noChangeAspect="1"/>
          </p:cNvPicPr>
          <p:nvPr/>
        </p:nvPicPr>
        <p:blipFill>
          <a:blip r:embed="rId23"/>
          <a:stretch>
            <a:fillRect/>
          </a:stretch>
        </p:blipFill>
        <p:spPr>
          <a:xfrm>
            <a:off x="5337968" y="3340581"/>
            <a:ext cx="431458" cy="988091"/>
          </a:xfrm>
          <a:prstGeom prst="rect">
            <a:avLst/>
          </a:prstGeom>
        </p:spPr>
      </p:pic>
      <p:pic>
        <p:nvPicPr>
          <p:cNvPr id="34" name="图片 33"/>
          <p:cNvPicPr>
            <a:picLocks noChangeAspect="1"/>
          </p:cNvPicPr>
          <p:nvPr/>
        </p:nvPicPr>
        <p:blipFill>
          <a:blip r:embed="rId24"/>
          <a:stretch>
            <a:fillRect/>
          </a:stretch>
        </p:blipFill>
        <p:spPr>
          <a:xfrm>
            <a:off x="4155731" y="2438601"/>
            <a:ext cx="1833698" cy="477298"/>
          </a:xfrm>
          <a:prstGeom prst="rect">
            <a:avLst/>
          </a:prstGeom>
        </p:spPr>
      </p:pic>
      <p:pic>
        <p:nvPicPr>
          <p:cNvPr id="35" name="图片 34"/>
          <p:cNvPicPr>
            <a:picLocks noChangeAspect="1"/>
          </p:cNvPicPr>
          <p:nvPr/>
        </p:nvPicPr>
        <p:blipFill>
          <a:blip r:embed="rId25"/>
          <a:stretch>
            <a:fillRect/>
          </a:stretch>
        </p:blipFill>
        <p:spPr>
          <a:xfrm>
            <a:off x="2032775" y="2438601"/>
            <a:ext cx="2016238" cy="477298"/>
          </a:xfrm>
          <a:prstGeom prst="rect">
            <a:avLst/>
          </a:prstGeom>
        </p:spPr>
      </p:pic>
      <p:pic>
        <p:nvPicPr>
          <p:cNvPr id="36" name="图片 35"/>
          <p:cNvPicPr>
            <a:picLocks noChangeAspect="1"/>
          </p:cNvPicPr>
          <p:nvPr/>
        </p:nvPicPr>
        <p:blipFill>
          <a:blip r:embed="rId26"/>
          <a:stretch>
            <a:fillRect/>
          </a:stretch>
        </p:blipFill>
        <p:spPr>
          <a:xfrm>
            <a:off x="6544719" y="3369494"/>
            <a:ext cx="970781" cy="393562"/>
          </a:xfrm>
          <a:prstGeom prst="rect">
            <a:avLst/>
          </a:prstGeom>
        </p:spPr>
      </p:pic>
      <p:pic>
        <p:nvPicPr>
          <p:cNvPr id="37" name="图片 36"/>
          <p:cNvPicPr>
            <a:picLocks noChangeAspect="1"/>
          </p:cNvPicPr>
          <p:nvPr/>
        </p:nvPicPr>
        <p:blipFill>
          <a:blip r:embed="rId27"/>
          <a:stretch>
            <a:fillRect/>
          </a:stretch>
        </p:blipFill>
        <p:spPr>
          <a:xfrm>
            <a:off x="6471236" y="3769713"/>
            <a:ext cx="1236294" cy="611277"/>
          </a:xfrm>
          <a:prstGeom prst="rect">
            <a:avLst/>
          </a:prstGeom>
        </p:spPr>
      </p:pic>
      <p:pic>
        <p:nvPicPr>
          <p:cNvPr id="38" name="图片 37"/>
          <p:cNvPicPr>
            <a:picLocks noChangeAspect="1"/>
          </p:cNvPicPr>
          <p:nvPr/>
        </p:nvPicPr>
        <p:blipFill>
          <a:blip r:embed="rId28"/>
          <a:stretch>
            <a:fillRect/>
          </a:stretch>
        </p:blipFill>
        <p:spPr>
          <a:xfrm>
            <a:off x="6544591" y="4529450"/>
            <a:ext cx="1617969" cy="996465"/>
          </a:xfrm>
          <a:prstGeom prst="rect">
            <a:avLst/>
          </a:prstGeom>
        </p:spPr>
      </p:pic>
      <p:sp>
        <p:nvSpPr>
          <p:cNvPr id="4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2"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Previous Work: DBX</a:t>
            </a:r>
            <a:r>
              <a:rPr lang="en-US" altLang="zh-TW" sz="3600" baseline="300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EuroSys’14</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43" name="内容占位符 2"/>
          <p:cNvSpPr txBox="1">
            <a:spLocks/>
          </p:cNvSpPr>
          <p:nvPr/>
        </p:nvSpPr>
        <p:spPr>
          <a:xfrm>
            <a:off x="467544" y="1327895"/>
            <a:ext cx="8448434" cy="1020985"/>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dirty="0" smtClean="0">
                <a:solidFill>
                  <a:srgbClr val="FF0066"/>
                </a:solidFill>
                <a:latin typeface="Century Gothic" pitchFamily="34" charset="0"/>
              </a:rPr>
              <a:t>HTM-friendly</a:t>
            </a:r>
            <a:r>
              <a:rPr lang="en-US" altLang="zh-CN" sz="2600" dirty="0" smtClean="0">
                <a:solidFill>
                  <a:schemeClr val="tx1"/>
                </a:solidFill>
                <a:latin typeface="Century Gothic" pitchFamily="34" charset="0"/>
              </a:rPr>
              <a:t> Optimistic Concurrency Control</a:t>
            </a:r>
          </a:p>
          <a:p>
            <a:pPr lvl="1">
              <a:buClr>
                <a:srgbClr val="FF0066"/>
              </a:buClr>
              <a:buSzPct val="80000"/>
              <a:buFont typeface="Wingdings" charset="2"/>
              <a:buChar char="q"/>
            </a:pPr>
            <a:r>
              <a:rPr lang="en-US" altLang="zh-CN" sz="2200" dirty="0" smtClean="0">
                <a:latin typeface="Century Gothic" pitchFamily="34" charset="0"/>
              </a:rPr>
              <a:t>Limitation: can not scale out to multiple machines</a:t>
            </a:r>
          </a:p>
        </p:txBody>
      </p:sp>
    </p:spTree>
    <p:custDataLst>
      <p:tags r:id="rId1"/>
    </p:custDataLst>
    <p:extLst>
      <p:ext uri="{BB962C8B-B14F-4D97-AF65-F5344CB8AC3E}">
        <p14:creationId xmlns:p14="http://schemas.microsoft.com/office/powerpoint/2010/main" val="4017010364"/>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879484" y="5740482"/>
            <a:ext cx="5290527" cy="720701"/>
          </a:xfrm>
          <a:prstGeom prst="rect">
            <a:avLst/>
          </a:prstGeom>
        </p:spPr>
      </p:pic>
      <p:pic>
        <p:nvPicPr>
          <p:cNvPr id="7" name="图片 6"/>
          <p:cNvPicPr>
            <a:picLocks noChangeAspect="1"/>
          </p:cNvPicPr>
          <p:nvPr/>
        </p:nvPicPr>
        <p:blipFill>
          <a:blip r:embed="rId5"/>
          <a:stretch>
            <a:fillRect/>
          </a:stretch>
        </p:blipFill>
        <p:spPr>
          <a:xfrm>
            <a:off x="870567" y="5399470"/>
            <a:ext cx="5329716" cy="368184"/>
          </a:xfrm>
          <a:prstGeom prst="rect">
            <a:avLst/>
          </a:prstGeom>
        </p:spPr>
      </p:pic>
      <p:pic>
        <p:nvPicPr>
          <p:cNvPr id="8" name="图片 7"/>
          <p:cNvPicPr>
            <a:picLocks noChangeAspect="1"/>
          </p:cNvPicPr>
          <p:nvPr/>
        </p:nvPicPr>
        <p:blipFill>
          <a:blip r:embed="rId6"/>
          <a:stretch>
            <a:fillRect/>
          </a:stretch>
        </p:blipFill>
        <p:spPr>
          <a:xfrm>
            <a:off x="898080" y="4351740"/>
            <a:ext cx="5282689" cy="407352"/>
          </a:xfrm>
          <a:prstGeom prst="rect">
            <a:avLst/>
          </a:prstGeom>
        </p:spPr>
      </p:pic>
      <p:pic>
        <p:nvPicPr>
          <p:cNvPr id="9" name="图片 8"/>
          <p:cNvPicPr>
            <a:picLocks noChangeAspect="1"/>
          </p:cNvPicPr>
          <p:nvPr/>
        </p:nvPicPr>
        <p:blipFill>
          <a:blip r:embed="rId7"/>
          <a:stretch>
            <a:fillRect/>
          </a:stretch>
        </p:blipFill>
        <p:spPr>
          <a:xfrm>
            <a:off x="885148" y="4848805"/>
            <a:ext cx="5290527" cy="595361"/>
          </a:xfrm>
          <a:prstGeom prst="rect">
            <a:avLst/>
          </a:prstGeom>
        </p:spPr>
      </p:pic>
      <p:pic>
        <p:nvPicPr>
          <p:cNvPr id="13" name="图片 12"/>
          <p:cNvPicPr>
            <a:picLocks noChangeAspect="1"/>
          </p:cNvPicPr>
          <p:nvPr/>
        </p:nvPicPr>
        <p:blipFill>
          <a:blip r:embed="rId8"/>
          <a:stretch>
            <a:fillRect/>
          </a:stretch>
        </p:blipFill>
        <p:spPr>
          <a:xfrm>
            <a:off x="6426536" y="3858727"/>
            <a:ext cx="1528374" cy="932211"/>
          </a:xfrm>
          <a:prstGeom prst="rect">
            <a:avLst/>
          </a:prstGeom>
        </p:spPr>
      </p:pic>
      <p:pic>
        <p:nvPicPr>
          <p:cNvPr id="15" name="图片 14"/>
          <p:cNvPicPr>
            <a:picLocks noChangeAspect="1"/>
          </p:cNvPicPr>
          <p:nvPr/>
        </p:nvPicPr>
        <p:blipFill>
          <a:blip r:embed="rId9"/>
          <a:stretch>
            <a:fillRect/>
          </a:stretch>
        </p:blipFill>
        <p:spPr>
          <a:xfrm>
            <a:off x="6420540" y="4930587"/>
            <a:ext cx="1528374" cy="932211"/>
          </a:xfrm>
          <a:prstGeom prst="rect">
            <a:avLst/>
          </a:prstGeom>
        </p:spPr>
      </p:pic>
      <p:pic>
        <p:nvPicPr>
          <p:cNvPr id="17" name="图片 16"/>
          <p:cNvPicPr>
            <a:picLocks noChangeAspect="1"/>
          </p:cNvPicPr>
          <p:nvPr/>
        </p:nvPicPr>
        <p:blipFill>
          <a:blip r:embed="rId10"/>
          <a:stretch>
            <a:fillRect/>
          </a:stretch>
        </p:blipFill>
        <p:spPr>
          <a:xfrm>
            <a:off x="6344478" y="2291821"/>
            <a:ext cx="1167835" cy="947878"/>
          </a:xfrm>
          <a:prstGeom prst="rect">
            <a:avLst/>
          </a:prstGeom>
        </p:spPr>
      </p:pic>
      <p:pic>
        <p:nvPicPr>
          <p:cNvPr id="18" name="图片 17"/>
          <p:cNvPicPr>
            <a:picLocks noChangeAspect="1"/>
          </p:cNvPicPr>
          <p:nvPr/>
        </p:nvPicPr>
        <p:blipFill>
          <a:blip r:embed="rId11"/>
          <a:stretch>
            <a:fillRect/>
          </a:stretch>
        </p:blipFill>
        <p:spPr>
          <a:xfrm>
            <a:off x="2089963" y="2575483"/>
            <a:ext cx="415405" cy="2655626"/>
          </a:xfrm>
          <a:prstGeom prst="rect">
            <a:avLst/>
          </a:prstGeom>
        </p:spPr>
      </p:pic>
      <p:pic>
        <p:nvPicPr>
          <p:cNvPr id="20" name="图片 19"/>
          <p:cNvPicPr>
            <a:picLocks noChangeAspect="1"/>
          </p:cNvPicPr>
          <p:nvPr/>
        </p:nvPicPr>
        <p:blipFill>
          <a:blip r:embed="rId12"/>
          <a:stretch>
            <a:fillRect/>
          </a:stretch>
        </p:blipFill>
        <p:spPr>
          <a:xfrm>
            <a:off x="2381278" y="2607099"/>
            <a:ext cx="674052" cy="2467617"/>
          </a:xfrm>
          <a:prstGeom prst="rect">
            <a:avLst/>
          </a:prstGeom>
        </p:spPr>
      </p:pic>
      <p:pic>
        <p:nvPicPr>
          <p:cNvPr id="21" name="图片 20"/>
          <p:cNvPicPr>
            <a:picLocks noChangeAspect="1"/>
          </p:cNvPicPr>
          <p:nvPr/>
        </p:nvPicPr>
        <p:blipFill>
          <a:blip r:embed="rId13"/>
          <a:stretch>
            <a:fillRect/>
          </a:stretch>
        </p:blipFill>
        <p:spPr>
          <a:xfrm>
            <a:off x="2972481" y="2345503"/>
            <a:ext cx="415405" cy="2091599"/>
          </a:xfrm>
          <a:prstGeom prst="rect">
            <a:avLst/>
          </a:prstGeom>
        </p:spPr>
      </p:pic>
      <p:pic>
        <p:nvPicPr>
          <p:cNvPr id="22" name="图片 21"/>
          <p:cNvPicPr>
            <a:picLocks noChangeAspect="1"/>
          </p:cNvPicPr>
          <p:nvPr/>
        </p:nvPicPr>
        <p:blipFill>
          <a:blip r:embed="rId14"/>
          <a:stretch>
            <a:fillRect/>
          </a:stretch>
        </p:blipFill>
        <p:spPr>
          <a:xfrm>
            <a:off x="3420159" y="2373868"/>
            <a:ext cx="415405" cy="2091599"/>
          </a:xfrm>
          <a:prstGeom prst="rect">
            <a:avLst/>
          </a:prstGeom>
        </p:spPr>
      </p:pic>
      <p:pic>
        <p:nvPicPr>
          <p:cNvPr id="24" name="图片 23"/>
          <p:cNvPicPr>
            <a:picLocks noChangeAspect="1"/>
          </p:cNvPicPr>
          <p:nvPr/>
        </p:nvPicPr>
        <p:blipFill>
          <a:blip r:embed="rId15"/>
          <a:stretch>
            <a:fillRect/>
          </a:stretch>
        </p:blipFill>
        <p:spPr>
          <a:xfrm>
            <a:off x="3267653" y="4511391"/>
            <a:ext cx="674052" cy="564026"/>
          </a:xfrm>
          <a:prstGeom prst="rect">
            <a:avLst/>
          </a:prstGeom>
        </p:spPr>
      </p:pic>
      <p:pic>
        <p:nvPicPr>
          <p:cNvPr id="25" name="图片 24"/>
          <p:cNvPicPr>
            <a:picLocks noChangeAspect="1"/>
          </p:cNvPicPr>
          <p:nvPr/>
        </p:nvPicPr>
        <p:blipFill>
          <a:blip r:embed="rId16"/>
          <a:stretch>
            <a:fillRect/>
          </a:stretch>
        </p:blipFill>
        <p:spPr>
          <a:xfrm>
            <a:off x="6431532" y="3155126"/>
            <a:ext cx="1410807" cy="329015"/>
          </a:xfrm>
          <a:prstGeom prst="rect">
            <a:avLst/>
          </a:prstGeom>
        </p:spPr>
      </p:pic>
      <p:pic>
        <p:nvPicPr>
          <p:cNvPr id="26" name="图片 25"/>
          <p:cNvPicPr>
            <a:picLocks noChangeAspect="1"/>
          </p:cNvPicPr>
          <p:nvPr/>
        </p:nvPicPr>
        <p:blipFill>
          <a:blip r:embed="rId17"/>
          <a:stretch>
            <a:fillRect/>
          </a:stretch>
        </p:blipFill>
        <p:spPr>
          <a:xfrm>
            <a:off x="6431532" y="3467642"/>
            <a:ext cx="1426482" cy="329015"/>
          </a:xfrm>
          <a:prstGeom prst="rect">
            <a:avLst/>
          </a:prstGeom>
        </p:spPr>
      </p:pic>
      <p:pic>
        <p:nvPicPr>
          <p:cNvPr id="27" name="图片 26"/>
          <p:cNvPicPr>
            <a:picLocks noChangeAspect="1"/>
          </p:cNvPicPr>
          <p:nvPr/>
        </p:nvPicPr>
        <p:blipFill>
          <a:blip r:embed="rId18"/>
          <a:stretch>
            <a:fillRect/>
          </a:stretch>
        </p:blipFill>
        <p:spPr>
          <a:xfrm>
            <a:off x="4079359" y="2839027"/>
            <a:ext cx="415405" cy="1598075"/>
          </a:xfrm>
          <a:prstGeom prst="rect">
            <a:avLst/>
          </a:prstGeom>
        </p:spPr>
      </p:pic>
      <p:pic>
        <p:nvPicPr>
          <p:cNvPr id="28" name="图片 27"/>
          <p:cNvPicPr>
            <a:picLocks noChangeAspect="1"/>
          </p:cNvPicPr>
          <p:nvPr/>
        </p:nvPicPr>
        <p:blipFill>
          <a:blip r:embed="rId19"/>
          <a:stretch>
            <a:fillRect/>
          </a:stretch>
        </p:blipFill>
        <p:spPr>
          <a:xfrm>
            <a:off x="3094190" y="4518767"/>
            <a:ext cx="148919" cy="1519738"/>
          </a:xfrm>
          <a:prstGeom prst="rect">
            <a:avLst/>
          </a:prstGeom>
        </p:spPr>
      </p:pic>
      <p:pic>
        <p:nvPicPr>
          <p:cNvPr id="29" name="图片 28"/>
          <p:cNvPicPr>
            <a:picLocks noChangeAspect="1"/>
          </p:cNvPicPr>
          <p:nvPr/>
        </p:nvPicPr>
        <p:blipFill>
          <a:blip r:embed="rId19"/>
          <a:stretch>
            <a:fillRect/>
          </a:stretch>
        </p:blipFill>
        <p:spPr>
          <a:xfrm>
            <a:off x="4198040" y="4513888"/>
            <a:ext cx="148919" cy="1519738"/>
          </a:xfrm>
          <a:prstGeom prst="rect">
            <a:avLst/>
          </a:prstGeom>
        </p:spPr>
      </p:pic>
      <p:pic>
        <p:nvPicPr>
          <p:cNvPr id="31" name="图片 30"/>
          <p:cNvPicPr>
            <a:picLocks noChangeAspect="1"/>
          </p:cNvPicPr>
          <p:nvPr/>
        </p:nvPicPr>
        <p:blipFill>
          <a:blip r:embed="rId20"/>
          <a:stretch>
            <a:fillRect/>
          </a:stretch>
        </p:blipFill>
        <p:spPr>
          <a:xfrm>
            <a:off x="4538074" y="2846675"/>
            <a:ext cx="869997" cy="2232606"/>
          </a:xfrm>
          <a:prstGeom prst="rect">
            <a:avLst/>
          </a:prstGeom>
        </p:spPr>
      </p:pic>
      <p:pic>
        <p:nvPicPr>
          <p:cNvPr id="32" name="图片 31"/>
          <p:cNvPicPr>
            <a:picLocks noChangeAspect="1"/>
          </p:cNvPicPr>
          <p:nvPr/>
        </p:nvPicPr>
        <p:blipFill>
          <a:blip r:embed="rId21"/>
          <a:stretch>
            <a:fillRect/>
          </a:stretch>
        </p:blipFill>
        <p:spPr>
          <a:xfrm>
            <a:off x="4592537" y="5028201"/>
            <a:ext cx="736754" cy="211510"/>
          </a:xfrm>
          <a:prstGeom prst="rect">
            <a:avLst/>
          </a:prstGeom>
        </p:spPr>
      </p:pic>
      <p:pic>
        <p:nvPicPr>
          <p:cNvPr id="33" name="图片 32"/>
          <p:cNvPicPr>
            <a:picLocks noChangeAspect="1"/>
          </p:cNvPicPr>
          <p:nvPr/>
        </p:nvPicPr>
        <p:blipFill>
          <a:blip r:embed="rId22"/>
          <a:stretch>
            <a:fillRect/>
          </a:stretch>
        </p:blipFill>
        <p:spPr>
          <a:xfrm>
            <a:off x="5437758" y="2924912"/>
            <a:ext cx="423242" cy="1551073"/>
          </a:xfrm>
          <a:prstGeom prst="rect">
            <a:avLst/>
          </a:prstGeom>
        </p:spPr>
      </p:pic>
      <p:pic>
        <p:nvPicPr>
          <p:cNvPr id="34" name="图片 33"/>
          <p:cNvPicPr>
            <a:picLocks noChangeAspect="1"/>
          </p:cNvPicPr>
          <p:nvPr/>
        </p:nvPicPr>
        <p:blipFill>
          <a:blip r:embed="rId23"/>
          <a:stretch>
            <a:fillRect/>
          </a:stretch>
        </p:blipFill>
        <p:spPr>
          <a:xfrm>
            <a:off x="5562021" y="4523569"/>
            <a:ext cx="164594" cy="1527572"/>
          </a:xfrm>
          <a:prstGeom prst="rect">
            <a:avLst/>
          </a:prstGeom>
        </p:spPr>
      </p:pic>
      <p:pic>
        <p:nvPicPr>
          <p:cNvPr id="46" name="图片 45"/>
          <p:cNvPicPr>
            <a:picLocks noChangeAspect="1"/>
          </p:cNvPicPr>
          <p:nvPr/>
        </p:nvPicPr>
        <p:blipFill>
          <a:blip r:embed="rId24"/>
          <a:stretch>
            <a:fillRect/>
          </a:stretch>
        </p:blipFill>
        <p:spPr>
          <a:xfrm>
            <a:off x="3872071" y="1907612"/>
            <a:ext cx="69167" cy="4467449"/>
          </a:xfrm>
          <a:prstGeom prst="rect">
            <a:avLst/>
          </a:prstGeom>
        </p:spPr>
      </p:pic>
      <p:pic>
        <p:nvPicPr>
          <p:cNvPr id="48" name="图片 47"/>
          <p:cNvPicPr>
            <a:picLocks noChangeAspect="1"/>
          </p:cNvPicPr>
          <p:nvPr/>
        </p:nvPicPr>
        <p:blipFill>
          <a:blip r:embed="rId25"/>
          <a:stretch>
            <a:fillRect/>
          </a:stretch>
        </p:blipFill>
        <p:spPr>
          <a:xfrm>
            <a:off x="1819326" y="1896570"/>
            <a:ext cx="2016238" cy="477298"/>
          </a:xfrm>
          <a:prstGeom prst="rect">
            <a:avLst/>
          </a:prstGeom>
        </p:spPr>
      </p:pic>
      <p:pic>
        <p:nvPicPr>
          <p:cNvPr id="49" name="图片 48"/>
          <p:cNvPicPr>
            <a:picLocks noChangeAspect="1"/>
          </p:cNvPicPr>
          <p:nvPr/>
        </p:nvPicPr>
        <p:blipFill>
          <a:blip r:embed="rId26"/>
          <a:stretch>
            <a:fillRect/>
          </a:stretch>
        </p:blipFill>
        <p:spPr>
          <a:xfrm>
            <a:off x="3987796" y="1897903"/>
            <a:ext cx="1833698" cy="477298"/>
          </a:xfrm>
          <a:prstGeom prst="rect">
            <a:avLst/>
          </a:prstGeom>
        </p:spPr>
      </p:pic>
      <p:sp>
        <p:nvSpPr>
          <p:cNvPr id="50"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51" name="内容占位符 2"/>
          <p:cNvSpPr txBox="1">
            <a:spLocks/>
          </p:cNvSpPr>
          <p:nvPr/>
        </p:nvSpPr>
        <p:spPr>
          <a:xfrm>
            <a:off x="467544" y="1340768"/>
            <a:ext cx="8448434" cy="3972991"/>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400" dirty="0" smtClean="0">
                <a:solidFill>
                  <a:srgbClr val="000000"/>
                </a:solidFill>
                <a:latin typeface="Century Gothic" pitchFamily="34" charset="0"/>
                <a:ea typeface="微软雅黑"/>
              </a:rPr>
              <a:t>Use </a:t>
            </a:r>
            <a:r>
              <a:rPr lang="en-US" altLang="zh-CN" sz="2400" dirty="0" smtClean="0">
                <a:solidFill>
                  <a:srgbClr val="FF0066"/>
                </a:solidFill>
                <a:latin typeface="Century Gothic" pitchFamily="34" charset="0"/>
                <a:ea typeface="微软雅黑"/>
              </a:rPr>
              <a:t>RDMA</a:t>
            </a:r>
            <a:r>
              <a:rPr lang="en-US" altLang="zh-CN" sz="2400" dirty="0" smtClean="0">
                <a:solidFill>
                  <a:srgbClr val="000000"/>
                </a:solidFill>
                <a:latin typeface="Century Gothic" pitchFamily="34" charset="0"/>
                <a:ea typeface="微软雅黑"/>
              </a:rPr>
              <a:t> to </a:t>
            </a:r>
            <a:r>
              <a:rPr lang="en-US" altLang="zh-CN" sz="2400" dirty="0" smtClean="0">
                <a:solidFill>
                  <a:srgbClr val="FF0066"/>
                </a:solidFill>
                <a:latin typeface="Century Gothic" pitchFamily="34" charset="0"/>
                <a:ea typeface="微软雅黑"/>
              </a:rPr>
              <a:t>fetch</a:t>
            </a:r>
            <a:r>
              <a:rPr lang="en-US" altLang="zh-CN" sz="2400" dirty="0" smtClean="0">
                <a:solidFill>
                  <a:srgbClr val="000000"/>
                </a:solidFill>
                <a:latin typeface="Century Gothic" pitchFamily="34" charset="0"/>
                <a:ea typeface="微软雅黑"/>
              </a:rPr>
              <a:t> and </a:t>
            </a:r>
            <a:r>
              <a:rPr lang="en-US" altLang="zh-CN" sz="2400" dirty="0" smtClean="0">
                <a:solidFill>
                  <a:srgbClr val="FF0066"/>
                </a:solidFill>
                <a:latin typeface="Century Gothic" pitchFamily="34" charset="0"/>
                <a:ea typeface="微软雅黑"/>
              </a:rPr>
              <a:t>commit</a:t>
            </a:r>
            <a:r>
              <a:rPr lang="en-US" altLang="zh-CN" sz="2400" dirty="0" smtClean="0">
                <a:solidFill>
                  <a:srgbClr val="000000"/>
                </a:solidFill>
                <a:latin typeface="Century Gothic" pitchFamily="34" charset="0"/>
                <a:ea typeface="微软雅黑"/>
              </a:rPr>
              <a:t> remote records</a:t>
            </a:r>
            <a:endParaRPr lang="en-US" altLang="zh-CN" sz="2600" dirty="0">
              <a:solidFill>
                <a:schemeClr val="tx1"/>
              </a:solidFill>
              <a:latin typeface="Century Gothic" pitchFamily="34" charset="0"/>
            </a:endParaRPr>
          </a:p>
        </p:txBody>
      </p:sp>
      <p:sp>
        <p:nvSpPr>
          <p:cNvPr id="52"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First Attempt</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pic>
        <p:nvPicPr>
          <p:cNvPr id="54" name="图片 53"/>
          <p:cNvPicPr>
            <a:picLocks noChangeAspect="1"/>
          </p:cNvPicPr>
          <p:nvPr/>
        </p:nvPicPr>
        <p:blipFill>
          <a:blip r:embed="rId27"/>
          <a:stretch>
            <a:fillRect/>
          </a:stretch>
        </p:blipFill>
        <p:spPr>
          <a:xfrm>
            <a:off x="4074310" y="5025696"/>
            <a:ext cx="1767576" cy="212945"/>
          </a:xfrm>
          <a:prstGeom prst="rect">
            <a:avLst/>
          </a:prstGeom>
        </p:spPr>
      </p:pic>
    </p:spTree>
    <p:custDataLst>
      <p:tags r:id="rId1"/>
    </p:custDataLst>
    <p:extLst>
      <p:ext uri="{BB962C8B-B14F-4D97-AF65-F5344CB8AC3E}">
        <p14:creationId xmlns:p14="http://schemas.microsoft.com/office/powerpoint/2010/main" val="2280675262"/>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447117" y="1336763"/>
            <a:ext cx="8448434" cy="948977"/>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smtClean="0">
                <a:solidFill>
                  <a:schemeClr val="tx1"/>
                </a:solidFill>
                <a:latin typeface="Century Gothic" pitchFamily="34" charset="0"/>
              </a:rPr>
              <a:t>HTM</a:t>
            </a:r>
            <a:r>
              <a:rPr lang="en-US" altLang="zh-CN" sz="2600" dirty="0" smtClean="0">
                <a:solidFill>
                  <a:schemeClr val="tx1"/>
                </a:solidFill>
                <a:latin typeface="Century Gothic" pitchFamily="34" charset="0"/>
              </a:rPr>
              <a:t> </a:t>
            </a:r>
            <a:r>
              <a:rPr lang="en-US" altLang="zh-CN" sz="2600" dirty="0">
                <a:solidFill>
                  <a:schemeClr val="tx1"/>
                </a:solidFill>
                <a:latin typeface="Century Gothic" pitchFamily="34" charset="0"/>
              </a:rPr>
              <a:t>is only a compelling hardware feature for </a:t>
            </a:r>
            <a:r>
              <a:rPr lang="en-US" altLang="zh-CN" sz="2600" dirty="0">
                <a:solidFill>
                  <a:srgbClr val="FF0066"/>
                </a:solidFill>
                <a:latin typeface="Century Gothic" pitchFamily="34" charset="0"/>
              </a:rPr>
              <a:t>single machine </a:t>
            </a:r>
            <a:r>
              <a:rPr lang="en-US" altLang="zh-CN" sz="2600" dirty="0" smtClean="0">
                <a:solidFill>
                  <a:schemeClr val="tx1"/>
                </a:solidFill>
                <a:latin typeface="Century Gothic" pitchFamily="34" charset="0"/>
              </a:rPr>
              <a:t>platform</a:t>
            </a:r>
          </a:p>
        </p:txBody>
      </p:sp>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12</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Challenge #1: Restriction of HTM</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6" name="内容占位符 2"/>
          <p:cNvSpPr txBox="1">
            <a:spLocks/>
          </p:cNvSpPr>
          <p:nvPr/>
        </p:nvSpPr>
        <p:spPr>
          <a:xfrm>
            <a:off x="455779" y="2204864"/>
            <a:ext cx="8520442" cy="1656184"/>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dirty="0" smtClean="0">
                <a:solidFill>
                  <a:schemeClr val="tx1"/>
                </a:solidFill>
                <a:latin typeface="Century Gothic" pitchFamily="34" charset="0"/>
              </a:rPr>
              <a:t>Some instructions &amp; system events </a:t>
            </a:r>
            <a:r>
              <a:rPr lang="en-US" altLang="zh-CN" sz="2400" dirty="0" smtClean="0">
                <a:solidFill>
                  <a:schemeClr val="tx1"/>
                </a:solidFill>
                <a:latin typeface="Century Gothic" pitchFamily="34" charset="0"/>
              </a:rPr>
              <a:t>(e.g. network I/O) </a:t>
            </a:r>
            <a:r>
              <a:rPr lang="en-US" altLang="zh-CN" sz="2600" dirty="0" smtClean="0">
                <a:solidFill>
                  <a:schemeClr val="tx1"/>
                </a:solidFill>
                <a:latin typeface="Century Gothic" pitchFamily="34" charset="0"/>
              </a:rPr>
              <a:t>will </a:t>
            </a:r>
            <a:r>
              <a:rPr lang="en-US" altLang="zh-CN" sz="2600" dirty="0">
                <a:solidFill>
                  <a:srgbClr val="FF0066"/>
                </a:solidFill>
                <a:latin typeface="Century Gothic" pitchFamily="34" charset="0"/>
              </a:rPr>
              <a:t>unconditionally </a:t>
            </a:r>
            <a:r>
              <a:rPr lang="en-US" altLang="zh-CN" sz="2600" dirty="0" smtClean="0">
                <a:solidFill>
                  <a:srgbClr val="FF0066"/>
                </a:solidFill>
                <a:latin typeface="Century Gothic" pitchFamily="34" charset="0"/>
              </a:rPr>
              <a:t>abort</a:t>
            </a:r>
            <a:r>
              <a:rPr lang="en-US" altLang="zh-CN" sz="2600" dirty="0" smtClean="0">
                <a:solidFill>
                  <a:schemeClr val="tx1"/>
                </a:solidFill>
                <a:latin typeface="Century Gothic" pitchFamily="34" charset="0"/>
              </a:rPr>
              <a:t> </a:t>
            </a:r>
            <a:r>
              <a:rPr lang="en-US" altLang="zh-CN" sz="2600" b="1" dirty="0" smtClean="0">
                <a:solidFill>
                  <a:schemeClr val="tx1"/>
                </a:solidFill>
                <a:latin typeface="Century Gothic" pitchFamily="34" charset="0"/>
              </a:rPr>
              <a:t>HTM</a:t>
            </a:r>
            <a:r>
              <a:rPr lang="en-US" altLang="zh-CN" sz="2600" dirty="0" smtClean="0">
                <a:solidFill>
                  <a:schemeClr val="tx1"/>
                </a:solidFill>
                <a:latin typeface="Century Gothic" pitchFamily="34" charset="0"/>
              </a:rPr>
              <a:t> transactions</a:t>
            </a:r>
          </a:p>
          <a:p>
            <a:pPr marL="630238" lvl="2">
              <a:buSzPct val="80000"/>
              <a:buFont typeface="Wingdings" charset="2"/>
              <a:buChar char="q"/>
            </a:pPr>
            <a:r>
              <a:rPr lang="en-US" altLang="zh-CN" sz="2400" dirty="0" smtClean="0">
                <a:solidFill>
                  <a:schemeClr val="tx1"/>
                </a:solidFill>
                <a:latin typeface="Century Gothic" pitchFamily="34" charset="0"/>
              </a:rPr>
              <a:t>Like any </a:t>
            </a:r>
            <a:r>
              <a:rPr lang="en-US" altLang="zh-CN" sz="2400" dirty="0" smtClean="0">
                <a:solidFill>
                  <a:srgbClr val="FF0066"/>
                </a:solidFill>
                <a:latin typeface="Century Gothic" pitchFamily="34" charset="0"/>
              </a:rPr>
              <a:t>RDMA</a:t>
            </a:r>
            <a:r>
              <a:rPr lang="en-US" altLang="zh-CN" sz="2400" dirty="0" smtClean="0">
                <a:solidFill>
                  <a:schemeClr val="tx1"/>
                </a:solidFill>
                <a:latin typeface="Century Gothic" pitchFamily="34" charset="0"/>
              </a:rPr>
              <a:t> ops: R</a:t>
            </a:r>
            <a:r>
              <a:rPr lang="en-US" altLang="zh-CN" sz="2200" dirty="0" smtClean="0">
                <a:solidFill>
                  <a:schemeClr val="tx1"/>
                </a:solidFill>
                <a:latin typeface="Century Gothic" pitchFamily="34" charset="0"/>
              </a:rPr>
              <a:t>EAD</a:t>
            </a:r>
            <a:r>
              <a:rPr lang="en-US" altLang="zh-CN" sz="2400" dirty="0" smtClean="0">
                <a:solidFill>
                  <a:schemeClr val="tx1"/>
                </a:solidFill>
                <a:latin typeface="Century Gothic" pitchFamily="34" charset="0"/>
              </a:rPr>
              <a:t>/W</a:t>
            </a:r>
            <a:r>
              <a:rPr lang="en-US" altLang="zh-CN" sz="2200" dirty="0" smtClean="0">
                <a:solidFill>
                  <a:schemeClr val="tx1"/>
                </a:solidFill>
                <a:latin typeface="Century Gothic" pitchFamily="34" charset="0"/>
              </a:rPr>
              <a:t>RITE, </a:t>
            </a:r>
            <a:r>
              <a:rPr lang="en-US" altLang="zh-CN" sz="2400" dirty="0" smtClean="0">
                <a:solidFill>
                  <a:schemeClr val="tx1"/>
                </a:solidFill>
                <a:latin typeface="Century Gothic" pitchFamily="34" charset="0"/>
              </a:rPr>
              <a:t>C</a:t>
            </a:r>
            <a:r>
              <a:rPr lang="en-US" altLang="zh-CN" sz="2200" dirty="0" smtClean="0">
                <a:solidFill>
                  <a:schemeClr val="tx1"/>
                </a:solidFill>
                <a:latin typeface="Century Gothic" pitchFamily="34" charset="0"/>
              </a:rPr>
              <a:t>AS, </a:t>
            </a:r>
            <a:r>
              <a:rPr lang="en-US" altLang="zh-CN" sz="2400" dirty="0" smtClean="0">
                <a:solidFill>
                  <a:schemeClr val="tx1"/>
                </a:solidFill>
                <a:latin typeface="Century Gothic" pitchFamily="34" charset="0"/>
              </a:rPr>
              <a:t>S</a:t>
            </a:r>
            <a:r>
              <a:rPr lang="en-US" altLang="zh-CN" sz="2200" dirty="0" smtClean="0">
                <a:solidFill>
                  <a:schemeClr val="tx1"/>
                </a:solidFill>
                <a:latin typeface="Century Gothic" pitchFamily="34" charset="0"/>
              </a:rPr>
              <a:t>END</a:t>
            </a:r>
            <a:r>
              <a:rPr lang="en-US" altLang="zh-CN" sz="2400" dirty="0" smtClean="0">
                <a:solidFill>
                  <a:schemeClr val="tx1"/>
                </a:solidFill>
                <a:latin typeface="Century Gothic" pitchFamily="34" charset="0"/>
              </a:rPr>
              <a:t>/R</a:t>
            </a:r>
            <a:r>
              <a:rPr lang="en-US" altLang="zh-CN" sz="2200" dirty="0" smtClean="0">
                <a:solidFill>
                  <a:schemeClr val="tx1"/>
                </a:solidFill>
                <a:latin typeface="Century Gothic" pitchFamily="34" charset="0"/>
              </a:rPr>
              <a:t>ECV</a:t>
            </a:r>
            <a:endParaRPr lang="en-US" altLang="zh-CN" sz="2400" dirty="0" smtClean="0">
              <a:solidFill>
                <a:schemeClr val="tx1"/>
              </a:solidFill>
              <a:latin typeface="Century Gothic" pitchFamily="34" charset="0"/>
            </a:endParaRPr>
          </a:p>
        </p:txBody>
      </p:sp>
    </p:spTree>
    <p:custDataLst>
      <p:tags r:id="rId1"/>
    </p:custDataLst>
    <p:extLst>
      <p:ext uri="{BB962C8B-B14F-4D97-AF65-F5344CB8AC3E}">
        <p14:creationId xmlns:p14="http://schemas.microsoft.com/office/powerpoint/2010/main" val="1685868941"/>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p:cNvGraphicFramePr>
            <a:graphicFrameLocks noChangeAspect="1"/>
          </p:cNvGraphicFramePr>
          <p:nvPr>
            <p:extLst>
              <p:ext uri="{D42A27DB-BD31-4B8C-83A1-F6EECF244321}">
                <p14:modId xmlns:p14="http://schemas.microsoft.com/office/powerpoint/2010/main" val="1377565899"/>
              </p:ext>
            </p:extLst>
          </p:nvPr>
        </p:nvGraphicFramePr>
        <p:xfrm>
          <a:off x="755576" y="1988840"/>
          <a:ext cx="7194397" cy="4387403"/>
        </p:xfrm>
        <a:graphic>
          <a:graphicData uri="http://schemas.openxmlformats.org/presentationml/2006/ole">
            <mc:AlternateContent xmlns:mc="http://schemas.openxmlformats.org/markup-compatibility/2006">
              <mc:Choice xmlns:v="urn:schemas-microsoft-com:vml" Requires="v">
                <p:oleObj spid="_x0000_s27038" name="Visio" r:id="rId5" imgW="4357620" imgH="2657475" progId="Visio.Drawing.15">
                  <p:embed/>
                </p:oleObj>
              </mc:Choice>
              <mc:Fallback>
                <p:oleObj name="Visio" r:id="rId5" imgW="4357620" imgH="2657475" progId="Visio.Drawing.15">
                  <p:embed/>
                  <p:pic>
                    <p:nvPicPr>
                      <p:cNvPr id="3" name="对象 2"/>
                      <p:cNvPicPr/>
                      <p:nvPr/>
                    </p:nvPicPr>
                    <p:blipFill>
                      <a:blip r:embed="rId6"/>
                      <a:stretch>
                        <a:fillRect/>
                      </a:stretch>
                    </p:blipFill>
                    <p:spPr>
                      <a:xfrm>
                        <a:off x="755576" y="1988840"/>
                        <a:ext cx="7194397" cy="4387403"/>
                      </a:xfrm>
                      <a:prstGeom prst="rect">
                        <a:avLst/>
                      </a:prstGeom>
                    </p:spPr>
                  </p:pic>
                </p:oleObj>
              </mc:Fallback>
            </mc:AlternateContent>
          </a:graphicData>
        </a:graphic>
      </p:graphicFrame>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467544" y="1340768"/>
            <a:ext cx="8448434" cy="3972991"/>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b="1" dirty="0">
                <a:solidFill>
                  <a:schemeClr val="tx1"/>
                </a:solidFill>
                <a:latin typeface="Century Gothic" pitchFamily="34" charset="0"/>
              </a:rPr>
              <a:t>RDMA</a:t>
            </a:r>
            <a:r>
              <a:rPr lang="en-US" altLang="zh-CN" dirty="0">
                <a:solidFill>
                  <a:schemeClr val="tx1"/>
                </a:solidFill>
                <a:latin typeface="Century Gothic" pitchFamily="34" charset="0"/>
              </a:rPr>
              <a:t> ops will </a:t>
            </a:r>
            <a:r>
              <a:rPr lang="en-US" altLang="zh-CN" dirty="0">
                <a:solidFill>
                  <a:srgbClr val="FF0066"/>
                </a:solidFill>
                <a:latin typeface="Century Gothic" pitchFamily="34" charset="0"/>
              </a:rPr>
              <a:t>abort</a:t>
            </a:r>
            <a:r>
              <a:rPr lang="en-US" altLang="zh-CN" dirty="0">
                <a:solidFill>
                  <a:schemeClr val="tx1"/>
                </a:solidFill>
                <a:latin typeface="Century Gothic" pitchFamily="34" charset="0"/>
              </a:rPr>
              <a:t> HTM transactions</a:t>
            </a:r>
            <a:endParaRPr lang="en-US" altLang="zh-CN" sz="2600" dirty="0">
              <a:solidFill>
                <a:schemeClr val="tx1"/>
              </a:solidFill>
              <a:latin typeface="Century Gothic" pitchFamily="34" charset="0"/>
            </a:endParaRPr>
          </a:p>
        </p:txBody>
      </p:sp>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13</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Challenge #1: Restriction of HTM</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pic>
        <p:nvPicPr>
          <p:cNvPr id="15" name="图片 14"/>
          <p:cNvPicPr>
            <a:picLocks noChangeAspect="1"/>
          </p:cNvPicPr>
          <p:nvPr/>
        </p:nvPicPr>
        <p:blipFill>
          <a:blip r:embed="rId7"/>
          <a:stretch>
            <a:fillRect/>
          </a:stretch>
        </p:blipFill>
        <p:spPr>
          <a:xfrm>
            <a:off x="5497347" y="4675896"/>
            <a:ext cx="288184" cy="288033"/>
          </a:xfrm>
          <a:prstGeom prst="rect">
            <a:avLst/>
          </a:prstGeom>
          <a:effectLst>
            <a:glow rad="139700">
              <a:schemeClr val="accent2">
                <a:satMod val="175000"/>
                <a:alpha val="40000"/>
              </a:schemeClr>
            </a:glow>
          </a:effectLst>
        </p:spPr>
      </p:pic>
      <p:pic>
        <p:nvPicPr>
          <p:cNvPr id="16" name="图片 15"/>
          <p:cNvPicPr>
            <a:picLocks noChangeAspect="1"/>
          </p:cNvPicPr>
          <p:nvPr/>
        </p:nvPicPr>
        <p:blipFill>
          <a:blip r:embed="rId7"/>
          <a:stretch>
            <a:fillRect/>
          </a:stretch>
        </p:blipFill>
        <p:spPr>
          <a:xfrm>
            <a:off x="4113320" y="4675895"/>
            <a:ext cx="288184" cy="288033"/>
          </a:xfrm>
          <a:prstGeom prst="rect">
            <a:avLst/>
          </a:prstGeom>
          <a:effectLst>
            <a:glow rad="139700">
              <a:schemeClr val="accent2">
                <a:satMod val="175000"/>
                <a:alpha val="40000"/>
              </a:schemeClr>
            </a:glow>
          </a:effectLst>
        </p:spPr>
      </p:pic>
    </p:spTree>
    <p:custDataLst>
      <p:tags r:id="rId2"/>
    </p:custDataLst>
    <p:extLst>
      <p:ext uri="{BB962C8B-B14F-4D97-AF65-F5344CB8AC3E}">
        <p14:creationId xmlns:p14="http://schemas.microsoft.com/office/powerpoint/2010/main" val="3424229115"/>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stretch>
            <a:fillRect/>
          </a:stretch>
        </p:blipFill>
        <p:spPr>
          <a:xfrm>
            <a:off x="899592" y="2079068"/>
            <a:ext cx="7448984" cy="4386185"/>
          </a:xfrm>
          <a:prstGeom prst="rect">
            <a:avLst/>
          </a:prstGeom>
        </p:spPr>
      </p:pic>
      <p:pic>
        <p:nvPicPr>
          <p:cNvPr id="10" name="图片 9"/>
          <p:cNvPicPr>
            <a:picLocks noChangeAspect="1"/>
          </p:cNvPicPr>
          <p:nvPr/>
        </p:nvPicPr>
        <p:blipFill>
          <a:blip r:embed="rId4"/>
          <a:stretch>
            <a:fillRect/>
          </a:stretch>
        </p:blipFill>
        <p:spPr>
          <a:xfrm>
            <a:off x="3938606" y="3277014"/>
            <a:ext cx="480826" cy="2776647"/>
          </a:xfrm>
          <a:prstGeom prst="rect">
            <a:avLst/>
          </a:prstGeom>
        </p:spPr>
      </p:pic>
      <p:pic>
        <p:nvPicPr>
          <p:cNvPr id="17" name="图片 16"/>
          <p:cNvPicPr>
            <a:picLocks noChangeAspect="1"/>
          </p:cNvPicPr>
          <p:nvPr/>
        </p:nvPicPr>
        <p:blipFill>
          <a:blip r:embed="rId5"/>
          <a:stretch>
            <a:fillRect/>
          </a:stretch>
        </p:blipFill>
        <p:spPr>
          <a:xfrm>
            <a:off x="6842429" y="3807071"/>
            <a:ext cx="1289833" cy="320382"/>
          </a:xfrm>
          <a:prstGeom prst="rect">
            <a:avLst/>
          </a:prstGeom>
        </p:spPr>
      </p:pic>
      <p:pic>
        <p:nvPicPr>
          <p:cNvPr id="18" name="图片 17"/>
          <p:cNvPicPr>
            <a:picLocks noChangeAspect="1"/>
          </p:cNvPicPr>
          <p:nvPr/>
        </p:nvPicPr>
        <p:blipFill>
          <a:blip r:embed="rId6"/>
          <a:stretch>
            <a:fillRect/>
          </a:stretch>
        </p:blipFill>
        <p:spPr>
          <a:xfrm>
            <a:off x="5273279" y="5237344"/>
            <a:ext cx="328182" cy="328010"/>
          </a:xfrm>
          <a:prstGeom prst="rect">
            <a:avLst/>
          </a:prstGeom>
        </p:spPr>
      </p:pic>
      <p:pic>
        <p:nvPicPr>
          <p:cNvPr id="19" name="图片 18"/>
          <p:cNvPicPr>
            <a:picLocks noChangeAspect="1"/>
          </p:cNvPicPr>
          <p:nvPr/>
        </p:nvPicPr>
        <p:blipFill>
          <a:blip r:embed="rId7"/>
          <a:stretch>
            <a:fillRect/>
          </a:stretch>
        </p:blipFill>
        <p:spPr>
          <a:xfrm>
            <a:off x="6172031" y="6061863"/>
            <a:ext cx="297654" cy="297499"/>
          </a:xfrm>
          <a:prstGeom prst="rect">
            <a:avLst/>
          </a:prstGeom>
        </p:spPr>
      </p:pic>
      <p:pic>
        <p:nvPicPr>
          <p:cNvPr id="20" name="图片 19"/>
          <p:cNvPicPr>
            <a:picLocks noChangeAspect="1"/>
          </p:cNvPicPr>
          <p:nvPr/>
        </p:nvPicPr>
        <p:blipFill>
          <a:blip r:embed="rId8"/>
          <a:stretch>
            <a:fillRect/>
          </a:stretch>
        </p:blipFill>
        <p:spPr>
          <a:xfrm>
            <a:off x="4011537" y="6063657"/>
            <a:ext cx="297654" cy="297499"/>
          </a:xfrm>
          <a:prstGeom prst="rect">
            <a:avLst/>
          </a:prstGeom>
        </p:spPr>
      </p:pic>
      <p:pic>
        <p:nvPicPr>
          <p:cNvPr id="22" name="图片 21"/>
          <p:cNvPicPr>
            <a:picLocks noChangeAspect="1"/>
          </p:cNvPicPr>
          <p:nvPr/>
        </p:nvPicPr>
        <p:blipFill>
          <a:blip r:embed="rId9"/>
          <a:stretch>
            <a:fillRect/>
          </a:stretch>
        </p:blipFill>
        <p:spPr>
          <a:xfrm>
            <a:off x="6099334" y="3094853"/>
            <a:ext cx="480826" cy="2959723"/>
          </a:xfrm>
          <a:prstGeom prst="rect">
            <a:avLst/>
          </a:prstGeom>
        </p:spPr>
      </p:pic>
      <p:sp>
        <p:nvSpPr>
          <p:cNvPr id="30"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31" name="标题 1"/>
          <p:cNvSpPr>
            <a:spLocks noGrp="1"/>
          </p:cNvSpPr>
          <p:nvPr>
            <p:ph type="title"/>
          </p:nvPr>
        </p:nvSpPr>
        <p:spPr>
          <a:xfrm>
            <a:off x="288000" y="0"/>
            <a:ext cx="8244440" cy="1417638"/>
          </a:xfrm>
        </p:spPr>
        <p:txBody>
          <a:bodyPr vert="horz" lIns="91440" tIns="45720" rIns="91440" bIns="45720" rtlCol="0" anchor="ctr">
            <a:normAutofit/>
          </a:bodyPr>
          <a:lstStyle/>
          <a:p>
            <a:pPr algn="l"/>
            <a:r>
              <a:rPr lang="en-US" altLang="zh-CN" sz="3600" dirty="0" smtClean="0">
                <a:effectLst>
                  <a:outerShdw blurRad="38100" dist="38100" dir="2700000" algn="tl">
                    <a:srgbClr val="000000">
                      <a:alpha val="43137"/>
                    </a:srgbClr>
                  </a:outerShdw>
                </a:effectLst>
              </a:rPr>
              <a:t>Combining OCC with locking</a:t>
            </a:r>
            <a:endParaRPr lang="en-US" altLang="zh-CN" sz="3600" dirty="0">
              <a:effectLst>
                <a:outerShdw blurRad="38100" dist="38100" dir="2700000" algn="tl">
                  <a:srgbClr val="000000">
                    <a:alpha val="43137"/>
                  </a:srgbClr>
                </a:outerShdw>
              </a:effectLst>
            </a:endParaRPr>
          </a:p>
        </p:txBody>
      </p:sp>
      <p:sp>
        <p:nvSpPr>
          <p:cNvPr id="32" name="内容占位符 2"/>
          <p:cNvSpPr txBox="1">
            <a:spLocks/>
          </p:cNvSpPr>
          <p:nvPr/>
        </p:nvSpPr>
        <p:spPr>
          <a:xfrm>
            <a:off x="444046" y="1340769"/>
            <a:ext cx="8304418" cy="2321120"/>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65113" lvl="2" indent="-265113">
              <a:buNone/>
            </a:pPr>
            <a:r>
              <a:rPr lang="en-US" altLang="zh-CN" sz="2200" dirty="0" smtClean="0">
                <a:solidFill>
                  <a:schemeClr val="tx1"/>
                </a:solidFill>
                <a:latin typeface="Century Gothic" pitchFamily="34" charset="0"/>
              </a:rPr>
              <a:t>Introduce a RDMA-based locking </a:t>
            </a:r>
            <a:r>
              <a:rPr lang="en-US" altLang="zh-CN" sz="2200" dirty="0" smtClean="0">
                <a:solidFill>
                  <a:srgbClr val="FF0066"/>
                </a:solidFill>
                <a:latin typeface="Century Gothic" pitchFamily="34" charset="0"/>
              </a:rPr>
              <a:t>prior to </a:t>
            </a:r>
            <a:r>
              <a:rPr lang="en-US" altLang="zh-CN" sz="2200" dirty="0" smtClean="0">
                <a:solidFill>
                  <a:schemeClr val="tx1"/>
                </a:solidFill>
                <a:latin typeface="Century Gothic" pitchFamily="34" charset="0"/>
              </a:rPr>
              <a:t>the commit phase</a:t>
            </a:r>
            <a:endParaRPr lang="en-US" altLang="zh-CN" sz="2200" dirty="0">
              <a:solidFill>
                <a:schemeClr val="tx1"/>
              </a:solidFill>
              <a:latin typeface="Century Gothic" pitchFamily="34" charset="0"/>
            </a:endParaRPr>
          </a:p>
        </p:txBody>
      </p:sp>
    </p:spTree>
    <p:extLst>
      <p:ext uri="{BB962C8B-B14F-4D97-AF65-F5344CB8AC3E}">
        <p14:creationId xmlns:p14="http://schemas.microsoft.com/office/powerpoint/2010/main" val="345145038"/>
      </p:ext>
    </p:extLst>
  </p:cSld>
  <p:clrMapOvr>
    <a:masterClrMapping/>
  </p:clrMapOvr>
  <mc:AlternateContent xmlns:mc="http://schemas.openxmlformats.org/markup-compatibility/2006" xmlns:p14="http://schemas.microsoft.com/office/powerpoint/2010/main">
    <mc:Choice Requires="p14">
      <p:transition spd="slow" p14:dur="2000" advTm="3454"/>
    </mc:Choice>
    <mc:Fallback xmlns="">
      <p:transition xmlns:p14="http://schemas.microsoft.com/office/powerpoint/2010/main" spd="slow" advTm="34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261141" y="1236486"/>
            <a:ext cx="8469020" cy="4986813"/>
          </a:xfrm>
          <a:prstGeom prst="rect">
            <a:avLst/>
          </a:prstGeom>
        </p:spPr>
      </p:pic>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15</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Challenge #2: Consistency of RDMA</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pic>
        <p:nvPicPr>
          <p:cNvPr id="3" name="图片 2"/>
          <p:cNvPicPr>
            <a:picLocks noChangeAspect="1"/>
          </p:cNvPicPr>
          <p:nvPr/>
        </p:nvPicPr>
        <p:blipFill>
          <a:blip r:embed="rId5"/>
          <a:stretch>
            <a:fillRect/>
          </a:stretch>
        </p:blipFill>
        <p:spPr>
          <a:xfrm>
            <a:off x="1444254" y="4768176"/>
            <a:ext cx="2016224" cy="562794"/>
          </a:xfrm>
          <a:prstGeom prst="rect">
            <a:avLst/>
          </a:prstGeom>
        </p:spPr>
      </p:pic>
      <p:pic>
        <p:nvPicPr>
          <p:cNvPr id="12" name="图片 11"/>
          <p:cNvPicPr>
            <a:picLocks noChangeAspect="1"/>
          </p:cNvPicPr>
          <p:nvPr/>
        </p:nvPicPr>
        <p:blipFill>
          <a:blip r:embed="rId6"/>
          <a:stretch>
            <a:fillRect/>
          </a:stretch>
        </p:blipFill>
        <p:spPr>
          <a:xfrm>
            <a:off x="1670165" y="4270528"/>
            <a:ext cx="288184" cy="288033"/>
          </a:xfrm>
          <a:prstGeom prst="rect">
            <a:avLst/>
          </a:prstGeom>
          <a:effectLst>
            <a:glow rad="139700">
              <a:schemeClr val="accent2">
                <a:satMod val="175000"/>
                <a:alpha val="40000"/>
              </a:schemeClr>
            </a:glow>
          </a:effectLst>
        </p:spPr>
      </p:pic>
      <p:pic>
        <p:nvPicPr>
          <p:cNvPr id="13" name="图片 12"/>
          <p:cNvPicPr>
            <a:picLocks noChangeAspect="1"/>
          </p:cNvPicPr>
          <p:nvPr/>
        </p:nvPicPr>
        <p:blipFill>
          <a:blip r:embed="rId6"/>
          <a:stretch>
            <a:fillRect/>
          </a:stretch>
        </p:blipFill>
        <p:spPr>
          <a:xfrm>
            <a:off x="2649299" y="4270529"/>
            <a:ext cx="288184" cy="288033"/>
          </a:xfrm>
          <a:prstGeom prst="rect">
            <a:avLst/>
          </a:prstGeom>
          <a:effectLst>
            <a:glow rad="139700">
              <a:schemeClr val="accent2">
                <a:satMod val="175000"/>
                <a:alpha val="40000"/>
              </a:schemeClr>
            </a:glow>
          </a:effectLst>
        </p:spPr>
      </p:pic>
    </p:spTree>
    <p:custDataLst>
      <p:tags r:id="rId1"/>
    </p:custDataLst>
    <p:extLst>
      <p:ext uri="{BB962C8B-B14F-4D97-AF65-F5344CB8AC3E}">
        <p14:creationId xmlns:p14="http://schemas.microsoft.com/office/powerpoint/2010/main" val="3496783664"/>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a:spLocks/>
          </p:cNvSpPr>
          <p:nvPr/>
        </p:nvSpPr>
        <p:spPr>
          <a:xfrm>
            <a:off x="496522" y="2312095"/>
            <a:ext cx="8520442" cy="1656184"/>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dirty="0" smtClean="0">
                <a:solidFill>
                  <a:srgbClr val="FF0066"/>
                </a:solidFill>
                <a:latin typeface="Century Gothic" pitchFamily="34" charset="0"/>
              </a:rPr>
              <a:t>One</a:t>
            </a:r>
            <a:r>
              <a:rPr lang="en-US" altLang="zh-CN" sz="2600" dirty="0" smtClean="0">
                <a:solidFill>
                  <a:schemeClr val="tx1"/>
                </a:solidFill>
                <a:latin typeface="Century Gothic" pitchFamily="34" charset="0"/>
              </a:rPr>
              <a:t> RDMA op is </a:t>
            </a:r>
            <a:r>
              <a:rPr lang="en-US" altLang="zh-CN" sz="2600" dirty="0" smtClean="0">
                <a:solidFill>
                  <a:srgbClr val="FF0066"/>
                </a:solidFill>
                <a:latin typeface="Century Gothic" pitchFamily="34" charset="0"/>
              </a:rPr>
              <a:t>multiple</a:t>
            </a:r>
            <a:r>
              <a:rPr lang="en-US" altLang="zh-CN" sz="2600" dirty="0" smtClean="0">
                <a:solidFill>
                  <a:schemeClr val="tx1"/>
                </a:solidFill>
                <a:latin typeface="Century Gothic" pitchFamily="34" charset="0"/>
              </a:rPr>
              <a:t> sub-ops to the target machine</a:t>
            </a:r>
          </a:p>
          <a:p>
            <a:pPr marL="630238" lvl="2">
              <a:buSzPct val="80000"/>
              <a:buFont typeface="Wingdings" charset="2"/>
              <a:buChar char="q"/>
            </a:pPr>
            <a:r>
              <a:rPr lang="en-US" altLang="zh-CN" sz="2300" dirty="0" smtClean="0">
                <a:solidFill>
                  <a:schemeClr val="tx1"/>
                </a:solidFill>
                <a:latin typeface="Century Gothic" pitchFamily="34" charset="0"/>
              </a:rPr>
              <a:t>The consistency of multiple sub-ops is </a:t>
            </a:r>
            <a:r>
              <a:rPr lang="en-US" altLang="zh-CN" sz="2300" b="1" dirty="0" smtClean="0">
                <a:solidFill>
                  <a:srgbClr val="FF0066"/>
                </a:solidFill>
                <a:latin typeface="Century Gothic" pitchFamily="34" charset="0"/>
              </a:rPr>
              <a:t>NOT</a:t>
            </a:r>
            <a:r>
              <a:rPr lang="en-US" altLang="zh-CN" sz="2300" dirty="0" smtClean="0">
                <a:solidFill>
                  <a:schemeClr val="tx1"/>
                </a:solidFill>
                <a:latin typeface="Century Gothic" pitchFamily="34" charset="0"/>
              </a:rPr>
              <a:t> guaranteed</a:t>
            </a: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491783" y="1340768"/>
            <a:ext cx="8448434" cy="948977"/>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dirty="0" smtClean="0">
                <a:solidFill>
                  <a:schemeClr val="tx1"/>
                </a:solidFill>
                <a:latin typeface="Century Gothic" pitchFamily="34" charset="0"/>
              </a:rPr>
              <a:t>One-sided </a:t>
            </a:r>
            <a:r>
              <a:rPr lang="en-US" altLang="zh-CN" sz="2600" b="1" dirty="0" smtClean="0">
                <a:solidFill>
                  <a:schemeClr val="tx1"/>
                </a:solidFill>
                <a:latin typeface="Century Gothic" pitchFamily="34" charset="0"/>
              </a:rPr>
              <a:t>RDMA</a:t>
            </a:r>
            <a:r>
              <a:rPr lang="en-US" altLang="zh-CN" sz="2600" dirty="0" smtClean="0">
                <a:solidFill>
                  <a:schemeClr val="tx1"/>
                </a:solidFill>
                <a:latin typeface="Century Gothic" pitchFamily="34" charset="0"/>
              </a:rPr>
              <a:t> ops are </a:t>
            </a:r>
            <a:r>
              <a:rPr lang="en-US" altLang="zh-CN" sz="2600" dirty="0">
                <a:solidFill>
                  <a:schemeClr val="tx1"/>
                </a:solidFill>
                <a:latin typeface="Century Gothic" pitchFamily="34" charset="0"/>
              </a:rPr>
              <a:t>only </a:t>
            </a:r>
            <a:r>
              <a:rPr lang="en-US" altLang="zh-CN" sz="2600" dirty="0" smtClean="0">
                <a:solidFill>
                  <a:srgbClr val="FF0066"/>
                </a:solidFill>
                <a:latin typeface="Century Gothic" pitchFamily="34" charset="0"/>
              </a:rPr>
              <a:t>cache-coherent</a:t>
            </a:r>
            <a:r>
              <a:rPr lang="en-US" altLang="zh-CN" sz="2600" dirty="0" smtClean="0">
                <a:solidFill>
                  <a:schemeClr val="tx1"/>
                </a:solidFill>
                <a:latin typeface="Century Gothic" pitchFamily="34" charset="0"/>
              </a:rPr>
              <a:t> within a </a:t>
            </a:r>
            <a:r>
              <a:rPr lang="en-US" altLang="zh-CN" sz="2600" dirty="0" smtClean="0">
                <a:solidFill>
                  <a:srgbClr val="FF0066"/>
                </a:solidFill>
                <a:latin typeface="Century Gothic" pitchFamily="34" charset="0"/>
              </a:rPr>
              <a:t>single </a:t>
            </a:r>
            <a:r>
              <a:rPr lang="en-US" altLang="zh-CN" sz="2600" dirty="0" smtClean="0">
                <a:solidFill>
                  <a:schemeClr val="tx1"/>
                </a:solidFill>
                <a:latin typeface="Century Gothic" pitchFamily="34" charset="0"/>
              </a:rPr>
              <a:t>cache line</a:t>
            </a:r>
          </a:p>
        </p:txBody>
      </p:sp>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16</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Challenge #2: Consistency of RDMA</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3254171661"/>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17</a:t>
            </a:fld>
            <a:endParaRPr lang="zh-CN" altLang="en-US" sz="1800" dirty="0">
              <a:solidFill>
                <a:schemeClr val="tx1"/>
              </a:solidFill>
              <a:latin typeface="Century Gothic" pitchFamily="34" charset="0"/>
            </a:endParaRPr>
          </a:p>
        </p:txBody>
      </p:sp>
      <p:pic>
        <p:nvPicPr>
          <p:cNvPr id="7" name="图片 6"/>
          <p:cNvPicPr>
            <a:picLocks noChangeAspect="1"/>
          </p:cNvPicPr>
          <p:nvPr/>
        </p:nvPicPr>
        <p:blipFill>
          <a:blip r:embed="rId4"/>
          <a:stretch>
            <a:fillRect/>
          </a:stretch>
        </p:blipFill>
        <p:spPr>
          <a:xfrm>
            <a:off x="395536" y="2148010"/>
            <a:ext cx="8237648" cy="2809016"/>
          </a:xfrm>
          <a:prstGeom prst="rect">
            <a:avLst/>
          </a:prstGeom>
        </p:spPr>
      </p:pic>
      <p:pic>
        <p:nvPicPr>
          <p:cNvPr id="8" name="图片 7"/>
          <p:cNvPicPr>
            <a:picLocks noChangeAspect="1"/>
          </p:cNvPicPr>
          <p:nvPr/>
        </p:nvPicPr>
        <p:blipFill>
          <a:blip r:embed="rId5"/>
          <a:stretch>
            <a:fillRect/>
          </a:stretch>
        </p:blipFill>
        <p:spPr>
          <a:xfrm>
            <a:off x="1917797" y="4604230"/>
            <a:ext cx="4877979" cy="559651"/>
          </a:xfrm>
          <a:prstGeom prst="rect">
            <a:avLst/>
          </a:prstGeom>
        </p:spPr>
      </p:pic>
      <p:pic>
        <p:nvPicPr>
          <p:cNvPr id="9" name="图片 8"/>
          <p:cNvPicPr>
            <a:picLocks noChangeAspect="1"/>
          </p:cNvPicPr>
          <p:nvPr/>
        </p:nvPicPr>
        <p:blipFill>
          <a:blip r:embed="rId6"/>
          <a:stretch>
            <a:fillRect/>
          </a:stretch>
        </p:blipFill>
        <p:spPr>
          <a:xfrm>
            <a:off x="3917550" y="3188962"/>
            <a:ext cx="926062" cy="1797340"/>
          </a:xfrm>
          <a:prstGeom prst="rect">
            <a:avLst/>
          </a:prstGeom>
        </p:spPr>
      </p:pic>
      <p:pic>
        <p:nvPicPr>
          <p:cNvPr id="13" name="图片 12"/>
          <p:cNvPicPr>
            <a:picLocks noChangeAspect="1"/>
          </p:cNvPicPr>
          <p:nvPr/>
        </p:nvPicPr>
        <p:blipFill>
          <a:blip r:embed="rId7"/>
          <a:stretch>
            <a:fillRect/>
          </a:stretch>
        </p:blipFill>
        <p:spPr>
          <a:xfrm>
            <a:off x="7108619" y="3196471"/>
            <a:ext cx="926062" cy="1797340"/>
          </a:xfrm>
          <a:prstGeom prst="rect">
            <a:avLst/>
          </a:prstGeom>
        </p:spPr>
      </p:pic>
      <p:pic>
        <p:nvPicPr>
          <p:cNvPr id="15" name="图片 14"/>
          <p:cNvPicPr>
            <a:picLocks noChangeAspect="1"/>
          </p:cNvPicPr>
          <p:nvPr/>
        </p:nvPicPr>
        <p:blipFill>
          <a:blip r:embed="rId8"/>
          <a:stretch>
            <a:fillRect/>
          </a:stretch>
        </p:blipFill>
        <p:spPr>
          <a:xfrm>
            <a:off x="1917797" y="1916832"/>
            <a:ext cx="1755211" cy="559651"/>
          </a:xfrm>
          <a:prstGeom prst="rect">
            <a:avLst/>
          </a:prstGeom>
        </p:spPr>
      </p:pic>
      <p:pic>
        <p:nvPicPr>
          <p:cNvPr id="16" name="图片 15"/>
          <p:cNvPicPr>
            <a:picLocks noChangeAspect="1"/>
          </p:cNvPicPr>
          <p:nvPr/>
        </p:nvPicPr>
        <p:blipFill>
          <a:blip r:embed="rId9"/>
          <a:stretch>
            <a:fillRect/>
          </a:stretch>
        </p:blipFill>
        <p:spPr>
          <a:xfrm>
            <a:off x="3605780" y="1935447"/>
            <a:ext cx="430727" cy="1409889"/>
          </a:xfrm>
          <a:prstGeom prst="rect">
            <a:avLst/>
          </a:prstGeom>
        </p:spPr>
      </p:pic>
      <p:pic>
        <p:nvPicPr>
          <p:cNvPr id="17" name="图片 16"/>
          <p:cNvPicPr>
            <a:picLocks noChangeAspect="1"/>
          </p:cNvPicPr>
          <p:nvPr/>
        </p:nvPicPr>
        <p:blipFill>
          <a:blip r:embed="rId10"/>
          <a:stretch>
            <a:fillRect/>
          </a:stretch>
        </p:blipFill>
        <p:spPr>
          <a:xfrm>
            <a:off x="4481422" y="1935447"/>
            <a:ext cx="430727" cy="1409889"/>
          </a:xfrm>
          <a:prstGeom prst="rect">
            <a:avLst/>
          </a:prstGeom>
        </p:spPr>
      </p:pic>
      <p:pic>
        <p:nvPicPr>
          <p:cNvPr id="18" name="图片 17"/>
          <p:cNvPicPr>
            <a:picLocks noChangeAspect="1"/>
          </p:cNvPicPr>
          <p:nvPr/>
        </p:nvPicPr>
        <p:blipFill>
          <a:blip r:embed="rId11"/>
          <a:stretch>
            <a:fillRect/>
          </a:stretch>
        </p:blipFill>
        <p:spPr>
          <a:xfrm>
            <a:off x="7497522" y="1935447"/>
            <a:ext cx="430727" cy="1409889"/>
          </a:xfrm>
          <a:prstGeom prst="rect">
            <a:avLst/>
          </a:prstGeom>
        </p:spPr>
      </p:pic>
      <p:pic>
        <p:nvPicPr>
          <p:cNvPr id="19" name="图片 18"/>
          <p:cNvPicPr>
            <a:picLocks noChangeAspect="1"/>
          </p:cNvPicPr>
          <p:nvPr/>
        </p:nvPicPr>
        <p:blipFill>
          <a:blip r:embed="rId12"/>
          <a:stretch>
            <a:fillRect/>
          </a:stretch>
        </p:blipFill>
        <p:spPr>
          <a:xfrm>
            <a:off x="5121195" y="1928994"/>
            <a:ext cx="430727" cy="1409889"/>
          </a:xfrm>
          <a:prstGeom prst="rect">
            <a:avLst/>
          </a:prstGeom>
        </p:spPr>
      </p:pic>
      <p:pic>
        <p:nvPicPr>
          <p:cNvPr id="12" name="图片 11"/>
          <p:cNvPicPr>
            <a:picLocks noChangeAspect="1"/>
          </p:cNvPicPr>
          <p:nvPr/>
        </p:nvPicPr>
        <p:blipFill>
          <a:blip r:embed="rId13"/>
          <a:stretch>
            <a:fillRect/>
          </a:stretch>
        </p:blipFill>
        <p:spPr>
          <a:xfrm>
            <a:off x="5084203" y="3175966"/>
            <a:ext cx="2024415" cy="1495989"/>
          </a:xfrm>
          <a:prstGeom prst="rect">
            <a:avLst/>
          </a:prstGeom>
        </p:spPr>
      </p:pic>
      <p:pic>
        <p:nvPicPr>
          <p:cNvPr id="20" name="图片 19"/>
          <p:cNvPicPr>
            <a:picLocks noChangeAspect="1"/>
          </p:cNvPicPr>
          <p:nvPr/>
        </p:nvPicPr>
        <p:blipFill>
          <a:blip r:embed="rId14"/>
          <a:stretch>
            <a:fillRect/>
          </a:stretch>
        </p:blipFill>
        <p:spPr>
          <a:xfrm>
            <a:off x="6001634" y="1935446"/>
            <a:ext cx="430727" cy="1409889"/>
          </a:xfrm>
          <a:prstGeom prst="rect">
            <a:avLst/>
          </a:prstGeom>
        </p:spPr>
      </p:pic>
      <p:sp>
        <p:nvSpPr>
          <p:cNvPr id="35"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36"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Challenge #2</a:t>
            </a:r>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 </a:t>
            </a:r>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Local Read Consistency</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3636312578"/>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18</a:t>
            </a:fld>
            <a:endParaRPr lang="zh-CN" altLang="en-US" sz="1800" dirty="0">
              <a:solidFill>
                <a:schemeClr val="tx1"/>
              </a:solidFill>
              <a:latin typeface="Century Gothic" pitchFamily="34" charset="0"/>
            </a:endParaRPr>
          </a:p>
        </p:txBody>
      </p:sp>
      <p:pic>
        <p:nvPicPr>
          <p:cNvPr id="7" name="图片 6"/>
          <p:cNvPicPr>
            <a:picLocks noChangeAspect="1"/>
          </p:cNvPicPr>
          <p:nvPr/>
        </p:nvPicPr>
        <p:blipFill>
          <a:blip r:embed="rId4"/>
          <a:stretch>
            <a:fillRect/>
          </a:stretch>
        </p:blipFill>
        <p:spPr>
          <a:xfrm>
            <a:off x="395536" y="2148010"/>
            <a:ext cx="8237648" cy="2809016"/>
          </a:xfrm>
          <a:prstGeom prst="rect">
            <a:avLst/>
          </a:prstGeom>
        </p:spPr>
      </p:pic>
      <p:pic>
        <p:nvPicPr>
          <p:cNvPr id="8" name="图片 7"/>
          <p:cNvPicPr>
            <a:picLocks noChangeAspect="1"/>
          </p:cNvPicPr>
          <p:nvPr/>
        </p:nvPicPr>
        <p:blipFill>
          <a:blip r:embed="rId5"/>
          <a:stretch>
            <a:fillRect/>
          </a:stretch>
        </p:blipFill>
        <p:spPr>
          <a:xfrm>
            <a:off x="1917797" y="4604230"/>
            <a:ext cx="4877979" cy="559651"/>
          </a:xfrm>
          <a:prstGeom prst="rect">
            <a:avLst/>
          </a:prstGeom>
        </p:spPr>
      </p:pic>
      <p:pic>
        <p:nvPicPr>
          <p:cNvPr id="9" name="图片 8"/>
          <p:cNvPicPr>
            <a:picLocks noChangeAspect="1"/>
          </p:cNvPicPr>
          <p:nvPr/>
        </p:nvPicPr>
        <p:blipFill>
          <a:blip r:embed="rId6"/>
          <a:stretch>
            <a:fillRect/>
          </a:stretch>
        </p:blipFill>
        <p:spPr>
          <a:xfrm>
            <a:off x="3917550" y="3188962"/>
            <a:ext cx="926062" cy="1797340"/>
          </a:xfrm>
          <a:prstGeom prst="rect">
            <a:avLst/>
          </a:prstGeom>
        </p:spPr>
      </p:pic>
      <p:pic>
        <p:nvPicPr>
          <p:cNvPr id="13" name="图片 12"/>
          <p:cNvPicPr>
            <a:picLocks noChangeAspect="1"/>
          </p:cNvPicPr>
          <p:nvPr/>
        </p:nvPicPr>
        <p:blipFill>
          <a:blip r:embed="rId7"/>
          <a:stretch>
            <a:fillRect/>
          </a:stretch>
        </p:blipFill>
        <p:spPr>
          <a:xfrm>
            <a:off x="7108619" y="3196471"/>
            <a:ext cx="926062" cy="1797340"/>
          </a:xfrm>
          <a:prstGeom prst="rect">
            <a:avLst/>
          </a:prstGeom>
        </p:spPr>
      </p:pic>
      <p:pic>
        <p:nvPicPr>
          <p:cNvPr id="15" name="图片 14"/>
          <p:cNvPicPr>
            <a:picLocks noChangeAspect="1"/>
          </p:cNvPicPr>
          <p:nvPr/>
        </p:nvPicPr>
        <p:blipFill>
          <a:blip r:embed="rId8"/>
          <a:stretch>
            <a:fillRect/>
          </a:stretch>
        </p:blipFill>
        <p:spPr>
          <a:xfrm>
            <a:off x="1917797" y="1916832"/>
            <a:ext cx="1755211" cy="559651"/>
          </a:xfrm>
          <a:prstGeom prst="rect">
            <a:avLst/>
          </a:prstGeom>
        </p:spPr>
      </p:pic>
      <p:pic>
        <p:nvPicPr>
          <p:cNvPr id="16" name="图片 15"/>
          <p:cNvPicPr>
            <a:picLocks noChangeAspect="1"/>
          </p:cNvPicPr>
          <p:nvPr/>
        </p:nvPicPr>
        <p:blipFill>
          <a:blip r:embed="rId9"/>
          <a:stretch>
            <a:fillRect/>
          </a:stretch>
        </p:blipFill>
        <p:spPr>
          <a:xfrm>
            <a:off x="3605780" y="1935447"/>
            <a:ext cx="430727" cy="1409889"/>
          </a:xfrm>
          <a:prstGeom prst="rect">
            <a:avLst/>
          </a:prstGeom>
        </p:spPr>
      </p:pic>
      <p:pic>
        <p:nvPicPr>
          <p:cNvPr id="17" name="图片 16"/>
          <p:cNvPicPr>
            <a:picLocks noChangeAspect="1"/>
          </p:cNvPicPr>
          <p:nvPr/>
        </p:nvPicPr>
        <p:blipFill>
          <a:blip r:embed="rId10"/>
          <a:stretch>
            <a:fillRect/>
          </a:stretch>
        </p:blipFill>
        <p:spPr>
          <a:xfrm>
            <a:off x="4481422" y="1935447"/>
            <a:ext cx="430727" cy="1409889"/>
          </a:xfrm>
          <a:prstGeom prst="rect">
            <a:avLst/>
          </a:prstGeom>
        </p:spPr>
      </p:pic>
      <p:pic>
        <p:nvPicPr>
          <p:cNvPr id="18" name="图片 17"/>
          <p:cNvPicPr>
            <a:picLocks noChangeAspect="1"/>
          </p:cNvPicPr>
          <p:nvPr/>
        </p:nvPicPr>
        <p:blipFill>
          <a:blip r:embed="rId11"/>
          <a:stretch>
            <a:fillRect/>
          </a:stretch>
        </p:blipFill>
        <p:spPr>
          <a:xfrm>
            <a:off x="7497522" y="1935447"/>
            <a:ext cx="430727" cy="1409889"/>
          </a:xfrm>
          <a:prstGeom prst="rect">
            <a:avLst/>
          </a:prstGeom>
        </p:spPr>
      </p:pic>
      <p:pic>
        <p:nvPicPr>
          <p:cNvPr id="19" name="图片 18"/>
          <p:cNvPicPr>
            <a:picLocks noChangeAspect="1"/>
          </p:cNvPicPr>
          <p:nvPr/>
        </p:nvPicPr>
        <p:blipFill>
          <a:blip r:embed="rId12"/>
          <a:stretch>
            <a:fillRect/>
          </a:stretch>
        </p:blipFill>
        <p:spPr>
          <a:xfrm>
            <a:off x="5121195" y="1928994"/>
            <a:ext cx="430727" cy="1409889"/>
          </a:xfrm>
          <a:prstGeom prst="rect">
            <a:avLst/>
          </a:prstGeom>
        </p:spPr>
      </p:pic>
      <p:pic>
        <p:nvPicPr>
          <p:cNvPr id="12" name="图片 11"/>
          <p:cNvPicPr>
            <a:picLocks noChangeAspect="1"/>
          </p:cNvPicPr>
          <p:nvPr/>
        </p:nvPicPr>
        <p:blipFill>
          <a:blip r:embed="rId13"/>
          <a:stretch>
            <a:fillRect/>
          </a:stretch>
        </p:blipFill>
        <p:spPr>
          <a:xfrm>
            <a:off x="5084203" y="3175966"/>
            <a:ext cx="2024415" cy="1495989"/>
          </a:xfrm>
          <a:prstGeom prst="rect">
            <a:avLst/>
          </a:prstGeom>
        </p:spPr>
      </p:pic>
      <p:pic>
        <p:nvPicPr>
          <p:cNvPr id="20" name="图片 19"/>
          <p:cNvPicPr>
            <a:picLocks noChangeAspect="1"/>
          </p:cNvPicPr>
          <p:nvPr/>
        </p:nvPicPr>
        <p:blipFill>
          <a:blip r:embed="rId14"/>
          <a:stretch>
            <a:fillRect/>
          </a:stretch>
        </p:blipFill>
        <p:spPr>
          <a:xfrm>
            <a:off x="6001634" y="1935446"/>
            <a:ext cx="430727" cy="1409889"/>
          </a:xfrm>
          <a:prstGeom prst="rect">
            <a:avLst/>
          </a:prstGeom>
        </p:spPr>
      </p:pic>
      <p:sp>
        <p:nvSpPr>
          <p:cNvPr id="35"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36"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CN" sz="3600" dirty="0">
                <a:effectLst>
                  <a:outerShdw blurRad="38100" dist="38100" dir="2700000" algn="tl">
                    <a:srgbClr val="000000">
                      <a:alpha val="43137"/>
                    </a:srgbClr>
                  </a:outerShdw>
                </a:effectLst>
              </a:rPr>
              <a:t>Check the lock in Local Read</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pic>
        <p:nvPicPr>
          <p:cNvPr id="21" name="图片 20"/>
          <p:cNvPicPr>
            <a:picLocks noChangeAspect="1"/>
          </p:cNvPicPr>
          <p:nvPr/>
        </p:nvPicPr>
        <p:blipFill>
          <a:blip r:embed="rId15"/>
          <a:stretch>
            <a:fillRect/>
          </a:stretch>
        </p:blipFill>
        <p:spPr>
          <a:xfrm>
            <a:off x="6048309" y="3307615"/>
            <a:ext cx="339690" cy="339512"/>
          </a:xfrm>
          <a:prstGeom prst="rect">
            <a:avLst/>
          </a:prstGeom>
        </p:spPr>
      </p:pic>
      <p:pic>
        <p:nvPicPr>
          <p:cNvPr id="22" name="图片 21"/>
          <p:cNvPicPr>
            <a:picLocks noChangeAspect="1"/>
          </p:cNvPicPr>
          <p:nvPr/>
        </p:nvPicPr>
        <p:blipFill>
          <a:blip r:embed="rId16"/>
          <a:stretch>
            <a:fillRect/>
          </a:stretch>
        </p:blipFill>
        <p:spPr>
          <a:xfrm>
            <a:off x="6005924" y="1935446"/>
            <a:ext cx="422146" cy="485213"/>
          </a:xfrm>
          <a:prstGeom prst="rect">
            <a:avLst/>
          </a:prstGeom>
        </p:spPr>
      </p:pic>
      <p:pic>
        <p:nvPicPr>
          <p:cNvPr id="24" name="图片 23"/>
          <p:cNvPicPr>
            <a:picLocks noChangeAspect="1"/>
          </p:cNvPicPr>
          <p:nvPr/>
        </p:nvPicPr>
        <p:blipFill>
          <a:blip r:embed="rId17"/>
          <a:stretch>
            <a:fillRect/>
          </a:stretch>
        </p:blipFill>
        <p:spPr>
          <a:xfrm>
            <a:off x="6014061" y="2470401"/>
            <a:ext cx="397844" cy="878983"/>
          </a:xfrm>
          <a:prstGeom prst="rect">
            <a:avLst/>
          </a:prstGeom>
        </p:spPr>
      </p:pic>
    </p:spTree>
    <p:custDataLst>
      <p:tags r:id="rId1"/>
    </p:custDataLst>
    <p:extLst>
      <p:ext uri="{BB962C8B-B14F-4D97-AF65-F5344CB8AC3E}">
        <p14:creationId xmlns:p14="http://schemas.microsoft.com/office/powerpoint/2010/main" val="1290202992"/>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0"/>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6"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Challenge #2</a:t>
            </a:r>
            <a:r>
              <a:rPr lang="en-US" altLang="zh-TW" sz="3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 </a:t>
            </a:r>
            <a:r>
              <a:rPr lang="en-US" altLang="zh-TW" sz="3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Remote Read Consistency</a:t>
            </a:r>
            <a:endParaRPr lang="zh-TW" altLang="en-US" sz="3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pic>
        <p:nvPicPr>
          <p:cNvPr id="7" name="图片 6"/>
          <p:cNvPicPr>
            <a:picLocks noChangeAspect="1"/>
          </p:cNvPicPr>
          <p:nvPr/>
        </p:nvPicPr>
        <p:blipFill>
          <a:blip r:embed="rId4"/>
          <a:stretch>
            <a:fillRect/>
          </a:stretch>
        </p:blipFill>
        <p:spPr>
          <a:xfrm>
            <a:off x="395536" y="1844824"/>
            <a:ext cx="8186848" cy="2984224"/>
          </a:xfrm>
          <a:prstGeom prst="rect">
            <a:avLst/>
          </a:prstGeom>
        </p:spPr>
      </p:pic>
      <p:pic>
        <p:nvPicPr>
          <p:cNvPr id="9" name="图片 8"/>
          <p:cNvPicPr>
            <a:picLocks noChangeAspect="1"/>
          </p:cNvPicPr>
          <p:nvPr/>
        </p:nvPicPr>
        <p:blipFill>
          <a:blip r:embed="rId5"/>
          <a:stretch>
            <a:fillRect/>
          </a:stretch>
        </p:blipFill>
        <p:spPr>
          <a:xfrm>
            <a:off x="3263613" y="3584679"/>
            <a:ext cx="1690878" cy="1454675"/>
          </a:xfrm>
          <a:prstGeom prst="rect">
            <a:avLst/>
          </a:prstGeom>
        </p:spPr>
      </p:pic>
      <p:sp>
        <p:nvSpPr>
          <p:cNvPr id="2" name="文本框 1"/>
          <p:cNvSpPr txBox="1"/>
          <p:nvPr/>
        </p:nvSpPr>
        <p:spPr>
          <a:xfrm>
            <a:off x="827584" y="5286904"/>
            <a:ext cx="7503977" cy="523220"/>
          </a:xfrm>
          <a:prstGeom prst="rect">
            <a:avLst/>
          </a:prstGeom>
          <a:noFill/>
        </p:spPr>
        <p:txBody>
          <a:bodyPr wrap="none" rtlCol="0">
            <a:spAutoFit/>
          </a:bodyPr>
          <a:lstStyle/>
          <a:p>
            <a:r>
              <a:rPr lang="en-US" altLang="zh-CN" sz="2800" b="1" dirty="0" smtClean="0"/>
              <a:t>Solution:</a:t>
            </a:r>
            <a:r>
              <a:rPr lang="en-US" altLang="zh-CN" sz="2800" dirty="0" smtClean="0"/>
              <a:t> </a:t>
            </a:r>
            <a:r>
              <a:rPr lang="en-US" altLang="zh-CN" sz="2800" dirty="0" smtClean="0">
                <a:solidFill>
                  <a:srgbClr val="FF0066"/>
                </a:solidFill>
              </a:rPr>
              <a:t>Versioning</a:t>
            </a:r>
            <a:r>
              <a:rPr lang="en-US" altLang="zh-CN" sz="2800" dirty="0" smtClean="0"/>
              <a:t> (similar to </a:t>
            </a:r>
            <a:r>
              <a:rPr lang="en-US" altLang="zh-CN" sz="2800" dirty="0" smtClean="0">
                <a:solidFill>
                  <a:srgbClr val="FF0066"/>
                </a:solidFill>
              </a:rPr>
              <a:t>FaRM</a:t>
            </a:r>
            <a:r>
              <a:rPr lang="en-US" altLang="zh-CN" sz="2800" baseline="30000" dirty="0" smtClean="0">
                <a:solidFill>
                  <a:srgbClr val="FF0066"/>
                </a:solidFill>
              </a:rPr>
              <a:t>SOSP’15</a:t>
            </a:r>
            <a:r>
              <a:rPr lang="en-US" altLang="zh-CN" sz="2800" dirty="0" smtClean="0"/>
              <a:t>) </a:t>
            </a:r>
            <a:endParaRPr lang="zh-CN" altLang="en-US" sz="2800" dirty="0"/>
          </a:p>
        </p:txBody>
      </p:sp>
    </p:spTree>
    <p:custDataLst>
      <p:tags r:id="rId1"/>
    </p:custDataLst>
    <p:extLst>
      <p:ext uri="{BB962C8B-B14F-4D97-AF65-F5344CB8AC3E}">
        <p14:creationId xmlns:p14="http://schemas.microsoft.com/office/powerpoint/2010/main" val="3951516109"/>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532488" y="6376243"/>
            <a:ext cx="432000" cy="365125"/>
          </a:xfrm>
        </p:spPr>
        <p:txBody>
          <a:bodyPr/>
          <a:lstStyle/>
          <a:p>
            <a:fld id="{BF9A1D82-A967-4BC1-A576-AD1CE0B149C9}" type="slidenum">
              <a:rPr lang="zh-CN" altLang="en-US" sz="1800" smtClean="0">
                <a:solidFill>
                  <a:schemeClr val="tx1"/>
                </a:solidFill>
                <a:latin typeface="Century Gothic" pitchFamily="34" charset="0"/>
              </a:rPr>
              <a:t>2</a:t>
            </a:fld>
            <a:endParaRPr lang="zh-CN" altLang="en-US" sz="180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Transaction: </a:t>
            </a:r>
            <a:r>
              <a:rPr lang="en-US" altLang="zh-TW" sz="3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Key </a:t>
            </a:r>
            <a:r>
              <a:rPr lang="en-US" altLang="zh-TW" sz="3600" dirty="0" smtClean="0">
                <a:solidFill>
                  <a:srgbClr val="FF0066"/>
                </a:solidFill>
                <a:effectLst>
                  <a:outerShdw blurRad="38100" dist="38100" dir="2700000" algn="tl">
                    <a:srgbClr val="000000">
                      <a:alpha val="43137"/>
                    </a:srgbClr>
                  </a:outerShdw>
                </a:effectLst>
                <a:latin typeface="Century Gothic" pitchFamily="34" charset="0"/>
                <a:ea typeface="Verdana" pitchFamily="34" charset="0"/>
                <a:cs typeface="Verdana" pitchFamily="34" charset="0"/>
              </a:rPr>
              <a:t>Pillar</a:t>
            </a:r>
            <a:r>
              <a:rPr lang="en-US" altLang="zh-TW" sz="3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 for Many Systems</a:t>
            </a:r>
            <a:endParaRPr lang="zh-TW" altLang="en-US" sz="3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3" name="TextBox 2"/>
          <p:cNvSpPr txBox="1"/>
          <p:nvPr/>
        </p:nvSpPr>
        <p:spPr>
          <a:xfrm>
            <a:off x="1" y="3161824"/>
            <a:ext cx="9143999" cy="1131272"/>
          </a:xfrm>
          <a:prstGeom prst="rect">
            <a:avLst/>
          </a:prstGeom>
          <a:effectLst/>
        </p:spPr>
        <p:txBody>
          <a:bodyPr vert="horz" lIns="91440" tIns="45720" rIns="91440" bIns="45720" rtlCol="0" anchor="ctr">
            <a:noAutofit/>
          </a:bodyPr>
          <a:lstStyle>
            <a:defPPr>
              <a:defRPr lang="zh-CN"/>
            </a:defPPr>
            <a:lvl1pPr marL="177800" indent="-177800">
              <a:lnSpc>
                <a:spcPct val="110000"/>
              </a:lnSpc>
              <a:spcBef>
                <a:spcPct val="0"/>
              </a:spcBef>
              <a:buNone/>
              <a:defRPr sz="32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pPr algn="ctr"/>
            <a:r>
              <a:rPr lang="en-US" altLang="zh-CN" b="1" dirty="0" smtClean="0">
                <a:solidFill>
                  <a:schemeClr val="tx1"/>
                </a:solidFill>
                <a:effectLst>
                  <a:glow rad="381000">
                    <a:schemeClr val="bg1"/>
                  </a:glow>
                  <a:outerShdw blurRad="38100" dist="38100" dir="2700000" algn="tl">
                    <a:srgbClr val="000000">
                      <a:alpha val="43137"/>
                    </a:srgbClr>
                  </a:outerShdw>
                </a:effectLst>
              </a:rPr>
              <a:t>Demand Speedy </a:t>
            </a:r>
            <a:r>
              <a:rPr lang="en-US" altLang="zh-CN" b="1" dirty="0">
                <a:effectLst>
                  <a:glow rad="381000">
                    <a:schemeClr val="bg1"/>
                  </a:glow>
                  <a:outerShdw blurRad="38100" dist="38100" dir="2700000" algn="tl">
                    <a:srgbClr val="000000">
                      <a:alpha val="43137"/>
                    </a:srgbClr>
                  </a:outerShdw>
                </a:effectLst>
              </a:rPr>
              <a:t>Distributed</a:t>
            </a:r>
            <a:r>
              <a:rPr lang="en-US" altLang="zh-CN" b="1" dirty="0" smtClean="0">
                <a:effectLst>
                  <a:glow rad="381000">
                    <a:schemeClr val="bg1"/>
                  </a:glow>
                  <a:outerShdw blurRad="38100" dist="38100" dir="2700000" algn="tl">
                    <a:srgbClr val="000000">
                      <a:alpha val="43137"/>
                    </a:srgbClr>
                  </a:outerShdw>
                </a:effectLst>
              </a:rPr>
              <a:t> Transaction </a:t>
            </a:r>
          </a:p>
          <a:p>
            <a:pPr algn="ctr"/>
            <a:r>
              <a:rPr lang="en-US" altLang="zh-CN" b="1" dirty="0" smtClean="0">
                <a:solidFill>
                  <a:schemeClr val="tx1"/>
                </a:solidFill>
                <a:effectLst>
                  <a:glow rad="381000">
                    <a:schemeClr val="bg1"/>
                  </a:glow>
                  <a:outerShdw blurRad="38100" dist="38100" dir="2700000" algn="tl">
                    <a:srgbClr val="000000">
                      <a:alpha val="43137"/>
                    </a:srgbClr>
                  </a:outerShdw>
                </a:effectLst>
              </a:rPr>
              <a:t>Over Large Data Volumes </a:t>
            </a:r>
            <a:endParaRPr lang="zh-CN" altLang="en-US" b="1" dirty="0">
              <a:solidFill>
                <a:schemeClr val="tx1"/>
              </a:solidFill>
              <a:effectLst>
                <a:glow rad="381000">
                  <a:schemeClr val="bg1"/>
                </a:glow>
                <a:outerShdw blurRad="38100" dist="38100" dir="2700000" algn="tl">
                  <a:srgbClr val="000000">
                    <a:alpha val="43137"/>
                  </a:srgbClr>
                </a:outerShdw>
              </a:effectLst>
            </a:endParaRPr>
          </a:p>
        </p:txBody>
      </p:sp>
      <p:grpSp>
        <p:nvGrpSpPr>
          <p:cNvPr id="15" name="Group 14"/>
          <p:cNvGrpSpPr/>
          <p:nvPr/>
        </p:nvGrpSpPr>
        <p:grpSpPr>
          <a:xfrm>
            <a:off x="2987824" y="1556792"/>
            <a:ext cx="3502149" cy="1296144"/>
            <a:chOff x="2987824" y="1556792"/>
            <a:chExt cx="3502149" cy="1296144"/>
          </a:xfrm>
        </p:grpSpPr>
        <p:pic>
          <p:nvPicPr>
            <p:cNvPr id="8" name="Picture 7"/>
            <p:cNvPicPr>
              <a:picLocks noChangeAspect="1"/>
            </p:cNvPicPr>
            <p:nvPr/>
          </p:nvPicPr>
          <p:blipFill>
            <a:blip r:embed="rId4"/>
            <a:stretch>
              <a:fillRect/>
            </a:stretch>
          </p:blipFill>
          <p:spPr>
            <a:xfrm>
              <a:off x="2987824" y="1556792"/>
              <a:ext cx="3013990" cy="873382"/>
            </a:xfrm>
            <a:prstGeom prst="rect">
              <a:avLst/>
            </a:prstGeom>
            <a:effectLst>
              <a:outerShdw blurRad="63500" sx="102000" sy="102000" algn="ctr" rotWithShape="0">
                <a:prstClr val="black">
                  <a:alpha val="40000"/>
                </a:prstClr>
              </a:outerShdw>
            </a:effectLst>
          </p:spPr>
        </p:pic>
        <p:sp>
          <p:nvSpPr>
            <p:cNvPr id="2" name="Rounded Rectangle 1"/>
            <p:cNvSpPr/>
            <p:nvPr/>
          </p:nvSpPr>
          <p:spPr>
            <a:xfrm>
              <a:off x="3357941" y="2217314"/>
              <a:ext cx="3132032" cy="635622"/>
            </a:xfrm>
            <a:prstGeom prst="roundRect">
              <a:avLst/>
            </a:prstGeom>
            <a:effectLst/>
          </p:spPr>
          <p:txBody>
            <a:bodyPr vert="horz" lIns="91440" tIns="45720" rIns="91440" bIns="45720" rtlCol="0" anchor="ctr">
              <a:noAutofit/>
            </a:bodyPr>
            <a:lstStyle/>
            <a:p>
              <a:pPr marL="177800" indent="-177800" algn="ctr">
                <a:lnSpc>
                  <a:spcPct val="90000"/>
                </a:lnSpc>
                <a:spcBef>
                  <a:spcPct val="0"/>
                </a:spcBef>
              </a:pPr>
              <a:r>
                <a:rPr lang="en-US" altLang="zh-CN" sz="2800" b="1" dirty="0" smtClean="0">
                  <a:solidFill>
                    <a:srgbClr val="FE4D01"/>
                  </a:solidFill>
                  <a:effectLst>
                    <a:glow rad="381000">
                      <a:schemeClr val="bg1"/>
                    </a:glow>
                    <a:outerShdw blurRad="38100" dist="38100" dir="2700000" algn="tl">
                      <a:srgbClr val="000000">
                        <a:alpha val="43137"/>
                      </a:srgbClr>
                    </a:outerShdw>
                  </a:effectLst>
                  <a:latin typeface="Century Gothic" pitchFamily="34" charset="0"/>
                </a:rPr>
                <a:t>$9.3 billion/day</a:t>
              </a:r>
              <a:endParaRPr lang="zh-CN" altLang="en-US" sz="2800" b="1" dirty="0">
                <a:solidFill>
                  <a:srgbClr val="FE4D01"/>
                </a:solidFill>
                <a:effectLst>
                  <a:glow rad="381000">
                    <a:schemeClr val="bg1"/>
                  </a:glow>
                  <a:outerShdw blurRad="38100" dist="38100" dir="2700000" algn="tl">
                    <a:srgbClr val="000000">
                      <a:alpha val="43137"/>
                    </a:srgbClr>
                  </a:outerShdw>
                </a:effectLst>
                <a:latin typeface="Century Gothic" pitchFamily="34" charset="0"/>
              </a:endParaRPr>
            </a:p>
          </p:txBody>
        </p:sp>
      </p:grpSp>
      <p:grpSp>
        <p:nvGrpSpPr>
          <p:cNvPr id="18" name="Group 17"/>
          <p:cNvGrpSpPr/>
          <p:nvPr/>
        </p:nvGrpSpPr>
        <p:grpSpPr>
          <a:xfrm>
            <a:off x="1115616" y="4601984"/>
            <a:ext cx="3312869" cy="1139568"/>
            <a:chOff x="777435" y="4197640"/>
            <a:chExt cx="3312869" cy="1139568"/>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435" y="4197640"/>
              <a:ext cx="1066912" cy="1066912"/>
            </a:xfrm>
            <a:prstGeom prst="rect">
              <a:avLst/>
            </a:prstGeom>
          </p:spPr>
        </p:pic>
        <p:sp>
          <p:nvSpPr>
            <p:cNvPr id="34" name="Rounded Rectangle 33"/>
            <p:cNvSpPr/>
            <p:nvPr/>
          </p:nvSpPr>
          <p:spPr>
            <a:xfrm>
              <a:off x="1331640" y="4701586"/>
              <a:ext cx="2758664" cy="635622"/>
            </a:xfrm>
            <a:prstGeom prst="roundRect">
              <a:avLst/>
            </a:prstGeom>
            <a:effectLst/>
          </p:spPr>
          <p:txBody>
            <a:bodyPr vert="horz" lIns="91440" tIns="45720" rIns="91440" bIns="45720" rtlCol="0" anchor="ctr">
              <a:noAutofit/>
            </a:bodyPr>
            <a:lstStyle/>
            <a:p>
              <a:pPr marL="177800" indent="-177800" algn="ctr">
                <a:lnSpc>
                  <a:spcPct val="90000"/>
                </a:lnSpc>
                <a:spcBef>
                  <a:spcPct val="0"/>
                </a:spcBef>
              </a:pPr>
              <a:r>
                <a:rPr lang="en-US" altLang="zh-CN" sz="2800" b="1" dirty="0" smtClean="0">
                  <a:solidFill>
                    <a:srgbClr val="074FAE"/>
                  </a:solidFill>
                  <a:effectLst>
                    <a:glow rad="381000">
                      <a:schemeClr val="bg1"/>
                    </a:glow>
                    <a:outerShdw blurRad="38100" dist="38100" dir="2700000" algn="tl">
                      <a:srgbClr val="000000">
                        <a:alpha val="43137"/>
                      </a:srgbClr>
                    </a:outerShdw>
                  </a:effectLst>
                  <a:latin typeface="Century Gothic" pitchFamily="34" charset="0"/>
                </a:rPr>
                <a:t>9.56 million tickets/day</a:t>
              </a:r>
              <a:endParaRPr lang="zh-CN" altLang="en-US" sz="2800" b="1" dirty="0">
                <a:solidFill>
                  <a:srgbClr val="074FAE"/>
                </a:solidFill>
                <a:effectLst>
                  <a:glow rad="381000">
                    <a:schemeClr val="bg1"/>
                  </a:glow>
                  <a:outerShdw blurRad="38100" dist="38100" dir="2700000" algn="tl">
                    <a:srgbClr val="000000">
                      <a:alpha val="43137"/>
                    </a:srgbClr>
                  </a:outerShdw>
                </a:effectLst>
                <a:latin typeface="Century Gothic" pitchFamily="34" charset="0"/>
              </a:endParaRPr>
            </a:p>
          </p:txBody>
        </p:sp>
      </p:grpSp>
      <p:grpSp>
        <p:nvGrpSpPr>
          <p:cNvPr id="17" name="Group 16"/>
          <p:cNvGrpSpPr/>
          <p:nvPr/>
        </p:nvGrpSpPr>
        <p:grpSpPr>
          <a:xfrm>
            <a:off x="4932040" y="4601984"/>
            <a:ext cx="3118203" cy="1069998"/>
            <a:chOff x="5556982" y="4447234"/>
            <a:chExt cx="3118203" cy="1069998"/>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3879" y="4447234"/>
              <a:ext cx="2123728" cy="565974"/>
            </a:xfrm>
            <a:prstGeom prst="rect">
              <a:avLst/>
            </a:prstGeom>
          </p:spPr>
        </p:pic>
        <p:sp>
          <p:nvSpPr>
            <p:cNvPr id="37" name="Rounded Rectangle 36"/>
            <p:cNvSpPr/>
            <p:nvPr/>
          </p:nvSpPr>
          <p:spPr>
            <a:xfrm>
              <a:off x="5556982" y="4881610"/>
              <a:ext cx="3118203" cy="635622"/>
            </a:xfrm>
            <a:prstGeom prst="roundRect">
              <a:avLst/>
            </a:prstGeom>
            <a:effectLst/>
          </p:spPr>
          <p:txBody>
            <a:bodyPr vert="horz" lIns="91440" tIns="45720" rIns="91440" bIns="45720" rtlCol="0" anchor="ctr">
              <a:noAutofit/>
            </a:bodyPr>
            <a:lstStyle/>
            <a:p>
              <a:pPr marL="90488" indent="-90488">
                <a:lnSpc>
                  <a:spcPct val="90000"/>
                </a:lnSpc>
                <a:spcBef>
                  <a:spcPct val="0"/>
                </a:spcBef>
              </a:pPr>
              <a:r>
                <a:rPr lang="en-US" altLang="zh-CN" sz="2800" b="1" dirty="0" smtClean="0">
                  <a:solidFill>
                    <a:srgbClr val="11559D"/>
                  </a:solidFill>
                  <a:effectLst>
                    <a:glow rad="381000">
                      <a:schemeClr val="bg1"/>
                    </a:glow>
                    <a:outerShdw blurRad="38100" dist="38100" dir="2700000" algn="tl">
                      <a:srgbClr val="000000">
                        <a:alpha val="43137"/>
                      </a:srgbClr>
                    </a:outerShdw>
                  </a:effectLst>
                  <a:latin typeface="Century Gothic" pitchFamily="34" charset="0"/>
                </a:rPr>
                <a:t>        11. 6 </a:t>
              </a:r>
              <a:r>
                <a:rPr lang="en-US" altLang="zh-CN" sz="2800" b="1" dirty="0" smtClean="0">
                  <a:solidFill>
                    <a:srgbClr val="2997D8"/>
                  </a:solidFill>
                  <a:effectLst>
                    <a:glow rad="381000">
                      <a:schemeClr val="bg1"/>
                    </a:glow>
                    <a:outerShdw blurRad="38100" dist="38100" dir="2700000" algn="tl">
                      <a:srgbClr val="000000">
                        <a:alpha val="43137"/>
                      </a:srgbClr>
                    </a:outerShdw>
                  </a:effectLst>
                  <a:latin typeface="Century Gothic" pitchFamily="34" charset="0"/>
                </a:rPr>
                <a:t>million</a:t>
              </a:r>
              <a:r>
                <a:rPr lang="en-US" altLang="zh-CN" sz="2800" b="1" dirty="0" smtClean="0">
                  <a:solidFill>
                    <a:srgbClr val="074FAE"/>
                  </a:solidFill>
                  <a:effectLst>
                    <a:glow rad="381000">
                      <a:schemeClr val="bg1"/>
                    </a:glow>
                    <a:outerShdw blurRad="38100" dist="38100" dir="2700000" algn="tl">
                      <a:srgbClr val="000000">
                        <a:alpha val="43137"/>
                      </a:srgbClr>
                    </a:outerShdw>
                  </a:effectLst>
                  <a:latin typeface="Century Gothic" pitchFamily="34" charset="0"/>
                </a:rPr>
                <a:t> </a:t>
              </a:r>
              <a:r>
                <a:rPr lang="en-US" altLang="zh-CN" sz="2800" b="1" dirty="0" smtClean="0">
                  <a:solidFill>
                    <a:srgbClr val="11559D"/>
                  </a:solidFill>
                  <a:effectLst>
                    <a:glow rad="381000">
                      <a:schemeClr val="bg1"/>
                    </a:glow>
                    <a:outerShdw blurRad="38100" dist="38100" dir="2700000" algn="tl">
                      <a:srgbClr val="000000">
                        <a:alpha val="43137"/>
                      </a:srgbClr>
                    </a:outerShdw>
                  </a:effectLst>
                  <a:latin typeface="Century Gothic" pitchFamily="34" charset="0"/>
                </a:rPr>
                <a:t>payments</a:t>
              </a:r>
              <a:r>
                <a:rPr lang="en-US" altLang="zh-CN" sz="2800" b="1" dirty="0" smtClean="0">
                  <a:solidFill>
                    <a:srgbClr val="2997D8"/>
                  </a:solidFill>
                  <a:effectLst>
                    <a:glow rad="381000">
                      <a:schemeClr val="bg1"/>
                    </a:glow>
                    <a:outerShdw blurRad="38100" dist="38100" dir="2700000" algn="tl">
                      <a:srgbClr val="000000">
                        <a:alpha val="43137"/>
                      </a:srgbClr>
                    </a:outerShdw>
                  </a:effectLst>
                  <a:latin typeface="Century Gothic" pitchFamily="34" charset="0"/>
                </a:rPr>
                <a:t>/day </a:t>
              </a:r>
              <a:endParaRPr lang="zh-CN" altLang="en-US" sz="2800" b="1" dirty="0">
                <a:solidFill>
                  <a:srgbClr val="2997D8"/>
                </a:solidFill>
                <a:effectLst>
                  <a:glow rad="381000">
                    <a:schemeClr val="bg1"/>
                  </a:glow>
                  <a:outerShdw blurRad="38100" dist="38100" dir="2700000" algn="tl">
                    <a:srgbClr val="000000">
                      <a:alpha val="43137"/>
                    </a:srgbClr>
                  </a:outerShdw>
                </a:effectLst>
                <a:latin typeface="Century Gothic" pitchFamily="34" charset="0"/>
              </a:endParaRPr>
            </a:p>
          </p:txBody>
        </p:sp>
      </p:grpSp>
    </p:spTree>
    <p:custDataLst>
      <p:tags r:id="rId1"/>
    </p:custDataLst>
    <p:extLst>
      <p:ext uri="{BB962C8B-B14F-4D97-AF65-F5344CB8AC3E}">
        <p14:creationId xmlns:p14="http://schemas.microsoft.com/office/powerpoint/2010/main" val="2091893129"/>
      </p:ext>
    </p:extLst>
  </p:cSld>
  <p:clrMapOvr>
    <a:masterClrMapping/>
  </p:clrMapOvr>
  <mc:AlternateContent xmlns:mc="http://schemas.openxmlformats.org/markup-compatibility/2006" xmlns:p14="http://schemas.microsoft.com/office/powerpoint/2010/main">
    <mc:Choice Requires="p14">
      <p:transition spd="slow" p14:dur="2000" advTm="876"/>
    </mc:Choice>
    <mc:Fallback xmlns="">
      <p:transition xmlns:p14="http://schemas.microsoft.com/office/powerpoint/2010/main" spd="slow" advTm="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50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75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9" presetClass="emph" presetSubtype="0" nodeType="withEffect">
                                  <p:stCondLst>
                                    <p:cond delay="0"/>
                                  </p:stCondLst>
                                  <p:childTnLst>
                                    <p:set>
                                      <p:cBhvr rctx="PPT">
                                        <p:cTn id="26" dur="indefinite"/>
                                        <p:tgtEl>
                                          <p:spTgt spid="18"/>
                                        </p:tgtEl>
                                        <p:attrNameLst>
                                          <p:attrName>style.opacity</p:attrName>
                                        </p:attrNameLst>
                                      </p:cBhvr>
                                      <p:to>
                                        <p:strVal val="0.5"/>
                                      </p:to>
                                    </p:set>
                                    <p:animEffect filter="image" prLst="opacity: 0.5">
                                      <p:cBhvr rctx="IE">
                                        <p:cTn id="27" dur="indefinite"/>
                                        <p:tgtEl>
                                          <p:spTgt spid="18"/>
                                        </p:tgtEl>
                                      </p:cBhvr>
                                    </p:animEffect>
                                  </p:childTnLst>
                                </p:cTn>
                              </p:par>
                              <p:par>
                                <p:cTn id="28" presetID="9" presetClass="emph" presetSubtype="0" nodeType="withEffect">
                                  <p:stCondLst>
                                    <p:cond delay="0"/>
                                  </p:stCondLst>
                                  <p:childTnLst>
                                    <p:set>
                                      <p:cBhvr rctx="PPT">
                                        <p:cTn id="29" dur="indefinite"/>
                                        <p:tgtEl>
                                          <p:spTgt spid="15"/>
                                        </p:tgtEl>
                                        <p:attrNameLst>
                                          <p:attrName>style.opacity</p:attrName>
                                        </p:attrNameLst>
                                      </p:cBhvr>
                                      <p:to>
                                        <p:strVal val="0.5"/>
                                      </p:to>
                                    </p:set>
                                    <p:animEffect filter="image" prLst="opacity: 0.5">
                                      <p:cBhvr rctx="IE">
                                        <p:cTn id="30" dur="indefinite"/>
                                        <p:tgtEl>
                                          <p:spTgt spid="15"/>
                                        </p:tgtEl>
                                      </p:cBhvr>
                                    </p:animEffect>
                                  </p:childTnLst>
                                </p:cTn>
                              </p:par>
                              <p:par>
                                <p:cTn id="31" presetID="9" presetClass="emph" presetSubtype="0" nodeType="withEffect">
                                  <p:stCondLst>
                                    <p:cond delay="0"/>
                                  </p:stCondLst>
                                  <p:childTnLst>
                                    <p:set>
                                      <p:cBhvr rctx="PPT">
                                        <p:cTn id="32" dur="indefinite"/>
                                        <p:tgtEl>
                                          <p:spTgt spid="17"/>
                                        </p:tgtEl>
                                        <p:attrNameLst>
                                          <p:attrName>style.opacity</p:attrName>
                                        </p:attrNameLst>
                                      </p:cBhvr>
                                      <p:to>
                                        <p:strVal val="0.5"/>
                                      </p:to>
                                    </p:set>
                                    <p:animEffect filter="image" prLst="opacity: 0.5">
                                      <p:cBhvr rctx="IE">
                                        <p:cTn id="33" dur="indefinite"/>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20</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CN"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Concurrency Control Summary</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grpSp>
        <p:nvGrpSpPr>
          <p:cNvPr id="15" name="组合 14"/>
          <p:cNvGrpSpPr/>
          <p:nvPr/>
        </p:nvGrpSpPr>
        <p:grpSpPr>
          <a:xfrm>
            <a:off x="329699" y="1700808"/>
            <a:ext cx="5250413" cy="3944317"/>
            <a:chOff x="576000" y="996851"/>
            <a:chExt cx="7286626" cy="5474000"/>
          </a:xfrm>
        </p:grpSpPr>
        <p:pic>
          <p:nvPicPr>
            <p:cNvPr id="8" name="图片 7"/>
            <p:cNvPicPr>
              <a:picLocks noChangeAspect="1"/>
            </p:cNvPicPr>
            <p:nvPr/>
          </p:nvPicPr>
          <p:blipFill>
            <a:blip r:embed="rId4"/>
            <a:stretch>
              <a:fillRect/>
            </a:stretch>
          </p:blipFill>
          <p:spPr>
            <a:xfrm>
              <a:off x="576000" y="996851"/>
              <a:ext cx="7286626" cy="5474000"/>
            </a:xfrm>
            <a:prstGeom prst="rect">
              <a:avLst/>
            </a:prstGeom>
          </p:spPr>
        </p:pic>
        <p:pic>
          <p:nvPicPr>
            <p:cNvPr id="9" name="图片 8"/>
            <p:cNvPicPr>
              <a:picLocks noChangeAspect="1"/>
            </p:cNvPicPr>
            <p:nvPr/>
          </p:nvPicPr>
          <p:blipFill>
            <a:blip r:embed="rId5"/>
            <a:stretch>
              <a:fillRect/>
            </a:stretch>
          </p:blipFill>
          <p:spPr>
            <a:xfrm>
              <a:off x="6039411" y="4918031"/>
              <a:ext cx="400050" cy="399840"/>
            </a:xfrm>
            <a:prstGeom prst="rect">
              <a:avLst/>
            </a:prstGeom>
          </p:spPr>
        </p:pic>
        <p:pic>
          <p:nvPicPr>
            <p:cNvPr id="12" name="图片 11"/>
            <p:cNvPicPr>
              <a:picLocks noChangeAspect="1"/>
            </p:cNvPicPr>
            <p:nvPr/>
          </p:nvPicPr>
          <p:blipFill>
            <a:blip r:embed="rId5"/>
            <a:stretch>
              <a:fillRect/>
            </a:stretch>
          </p:blipFill>
          <p:spPr>
            <a:xfrm>
              <a:off x="2071632" y="4919824"/>
              <a:ext cx="400050" cy="399840"/>
            </a:xfrm>
            <a:prstGeom prst="rect">
              <a:avLst/>
            </a:prstGeom>
          </p:spPr>
        </p:pic>
        <p:pic>
          <p:nvPicPr>
            <p:cNvPr id="10" name="图片 9"/>
            <p:cNvPicPr>
              <a:picLocks noChangeAspect="1"/>
            </p:cNvPicPr>
            <p:nvPr/>
          </p:nvPicPr>
          <p:blipFill>
            <a:blip r:embed="rId6"/>
            <a:stretch>
              <a:fillRect/>
            </a:stretch>
          </p:blipFill>
          <p:spPr>
            <a:xfrm>
              <a:off x="4473388" y="6009122"/>
              <a:ext cx="304800" cy="304640"/>
            </a:xfrm>
            <a:prstGeom prst="rect">
              <a:avLst/>
            </a:prstGeom>
          </p:spPr>
        </p:pic>
        <p:pic>
          <p:nvPicPr>
            <p:cNvPr id="13" name="图片 12"/>
            <p:cNvPicPr>
              <a:picLocks noChangeAspect="1"/>
            </p:cNvPicPr>
            <p:nvPr/>
          </p:nvPicPr>
          <p:blipFill>
            <a:blip r:embed="rId7"/>
            <a:stretch>
              <a:fillRect/>
            </a:stretch>
          </p:blipFill>
          <p:spPr>
            <a:xfrm>
              <a:off x="7184316" y="5998365"/>
              <a:ext cx="304800" cy="304640"/>
            </a:xfrm>
            <a:prstGeom prst="rect">
              <a:avLst/>
            </a:prstGeom>
          </p:spPr>
        </p:pic>
      </p:grpSp>
      <p:graphicFrame>
        <p:nvGraphicFramePr>
          <p:cNvPr id="16" name="Table 87"/>
          <p:cNvGraphicFramePr>
            <a:graphicFrameLocks noGrp="1"/>
          </p:cNvGraphicFramePr>
          <p:nvPr>
            <p:extLst>
              <p:ext uri="{D42A27DB-BD31-4B8C-83A1-F6EECF244321}">
                <p14:modId xmlns:p14="http://schemas.microsoft.com/office/powerpoint/2010/main" val="3923482855"/>
              </p:ext>
            </p:extLst>
          </p:nvPr>
        </p:nvGraphicFramePr>
        <p:xfrm>
          <a:off x="5724127" y="3930436"/>
          <a:ext cx="3333777" cy="576283"/>
        </p:xfrm>
        <a:graphic>
          <a:graphicData uri="http://schemas.openxmlformats.org/drawingml/2006/table">
            <a:tbl>
              <a:tblPr firstRow="1" bandRow="1">
                <a:effectLst/>
                <a:tableStyleId>{5C22544A-7EE6-4342-B048-85BDC9FD1C3A}</a:tableStyleId>
              </a:tblPr>
              <a:tblGrid>
                <a:gridCol w="1286580">
                  <a:extLst>
                    <a:ext uri="{9D8B030D-6E8A-4147-A177-3AD203B41FA5}">
                      <a16:colId xmlns="" xmlns:a16="http://schemas.microsoft.com/office/drawing/2014/main" val="20000"/>
                    </a:ext>
                  </a:extLst>
                </a:gridCol>
                <a:gridCol w="989913">
                  <a:extLst>
                    <a:ext uri="{9D8B030D-6E8A-4147-A177-3AD203B41FA5}">
                      <a16:colId xmlns="" xmlns:a16="http://schemas.microsoft.com/office/drawing/2014/main" val="20002"/>
                    </a:ext>
                  </a:extLst>
                </a:gridCol>
                <a:gridCol w="1057284">
                  <a:extLst>
                    <a:ext uri="{9D8B030D-6E8A-4147-A177-3AD203B41FA5}">
                      <a16:colId xmlns="" xmlns:a16="http://schemas.microsoft.com/office/drawing/2014/main" val="20003"/>
                    </a:ext>
                  </a:extLst>
                </a:gridCol>
              </a:tblGrid>
              <a:tr h="205815">
                <a:tc>
                  <a:txBody>
                    <a:bodyPr/>
                    <a:lstStyle/>
                    <a:p>
                      <a:pPr algn="ctr"/>
                      <a:r>
                        <a:rPr lang="en-US" altLang="zh-CN" sz="11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CONSISTENCY</a:t>
                      </a:r>
                      <a:endParaRPr lang="zh-CN" altLang="en-US" sz="11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COMMIT/L</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COMMIT/R</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READ/L</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latin typeface="Century Gothic" pitchFamily="34" charset="0"/>
                          <a:ea typeface="Meiryo UI" pitchFamily="34" charset="-128"/>
                          <a:cs typeface="Meiryo UI" pitchFamily="34" charset="-128"/>
                        </a:rPr>
                        <a:t>HTM</a:t>
                      </a:r>
                      <a:endParaRPr lang="zh-CN" altLang="en-US" sz="1100" b="1"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solidFill>
                            <a:srgbClr val="FF0066"/>
                          </a:solidFill>
                          <a:latin typeface="Century Gothic" pitchFamily="34" charset="0"/>
                          <a:ea typeface="Meiryo UI" pitchFamily="34" charset="-128"/>
                          <a:cs typeface="Meiryo UI" pitchFamily="34" charset="-128"/>
                        </a:rPr>
                        <a:t>HTM + Lock</a:t>
                      </a: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READ/R</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solidFill>
                            <a:srgbClr val="FF0066"/>
                          </a:solidFill>
                          <a:latin typeface="Century Gothic" pitchFamily="34" charset="0"/>
                          <a:ea typeface="Meiryo UI" pitchFamily="34" charset="-128"/>
                          <a:cs typeface="Meiryo UI" pitchFamily="34" charset="-128"/>
                        </a:rPr>
                        <a:t>Version</a:t>
                      </a: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solidFill>
                            <a:srgbClr val="FF0066"/>
                          </a:solidFill>
                          <a:latin typeface="Century Gothic" pitchFamily="34" charset="0"/>
                          <a:ea typeface="Meiryo UI" pitchFamily="34" charset="-128"/>
                          <a:cs typeface="Meiryo UI" pitchFamily="34" charset="-128"/>
                        </a:rPr>
                        <a:t>Version</a:t>
                      </a: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aphicFrame>
        <p:nvGraphicFramePr>
          <p:cNvPr id="18" name="Table 87"/>
          <p:cNvGraphicFramePr>
            <a:graphicFrameLocks noGrp="1"/>
          </p:cNvGraphicFramePr>
          <p:nvPr>
            <p:extLst>
              <p:ext uri="{D42A27DB-BD31-4B8C-83A1-F6EECF244321}">
                <p14:modId xmlns:p14="http://schemas.microsoft.com/office/powerpoint/2010/main" val="3755066312"/>
              </p:ext>
            </p:extLst>
          </p:nvPr>
        </p:nvGraphicFramePr>
        <p:xfrm>
          <a:off x="5724128" y="2636912"/>
          <a:ext cx="3333777" cy="576283"/>
        </p:xfrm>
        <a:graphic>
          <a:graphicData uri="http://schemas.openxmlformats.org/drawingml/2006/table">
            <a:tbl>
              <a:tblPr firstRow="1" bandRow="1">
                <a:effectLst/>
                <a:tableStyleId>{5C22544A-7EE6-4342-B048-85BDC9FD1C3A}</a:tableStyleId>
              </a:tblPr>
              <a:tblGrid>
                <a:gridCol w="1286580">
                  <a:extLst>
                    <a:ext uri="{9D8B030D-6E8A-4147-A177-3AD203B41FA5}">
                      <a16:colId xmlns="" xmlns:a16="http://schemas.microsoft.com/office/drawing/2014/main" val="20000"/>
                    </a:ext>
                  </a:extLst>
                </a:gridCol>
                <a:gridCol w="989913">
                  <a:extLst>
                    <a:ext uri="{9D8B030D-6E8A-4147-A177-3AD203B41FA5}">
                      <a16:colId xmlns="" xmlns:a16="http://schemas.microsoft.com/office/drawing/2014/main" val="20002"/>
                    </a:ext>
                  </a:extLst>
                </a:gridCol>
                <a:gridCol w="1057284">
                  <a:extLst>
                    <a:ext uri="{9D8B030D-6E8A-4147-A177-3AD203B41FA5}">
                      <a16:colId xmlns="" xmlns:a16="http://schemas.microsoft.com/office/drawing/2014/main" val="20003"/>
                    </a:ext>
                  </a:extLst>
                </a:gridCol>
              </a:tblGrid>
              <a:tr h="205815">
                <a:tc>
                  <a:txBody>
                    <a:bodyPr/>
                    <a:lstStyle/>
                    <a:p>
                      <a:pPr algn="ctr"/>
                      <a:r>
                        <a:rPr lang="en-US" altLang="zh-CN" sz="11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ISOLATION</a:t>
                      </a:r>
                      <a:endParaRPr lang="zh-CN" altLang="en-US" sz="11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COMMIT/L</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COMMIT/R</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COMMIT/L</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latin typeface="Century Gothic" pitchFamily="34" charset="0"/>
                          <a:ea typeface="Meiryo UI" pitchFamily="34" charset="-128"/>
                          <a:cs typeface="Meiryo UI" pitchFamily="34" charset="-128"/>
                        </a:rPr>
                        <a:t>HTM</a:t>
                      </a:r>
                      <a:endParaRPr lang="zh-CN" altLang="en-US" sz="1100" b="1"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solidFill>
                            <a:srgbClr val="FF0066"/>
                          </a:solidFill>
                          <a:latin typeface="Century Gothic" pitchFamily="34" charset="0"/>
                          <a:ea typeface="Meiryo UI" pitchFamily="34" charset="-128"/>
                          <a:cs typeface="Meiryo UI" pitchFamily="34" charset="-128"/>
                        </a:rPr>
                        <a:t>HTM + Check</a:t>
                      </a: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COMMIT/R</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solidFill>
                            <a:srgbClr val="FF0066"/>
                          </a:solidFill>
                          <a:latin typeface="Century Gothic" pitchFamily="34" charset="0"/>
                          <a:ea typeface="Meiryo UI" pitchFamily="34" charset="-128"/>
                          <a:cs typeface="Meiryo UI" pitchFamily="34" charset="-128"/>
                        </a:rPr>
                        <a:t>HTM + Check</a:t>
                      </a: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solidFill>
                            <a:srgbClr val="FF0066"/>
                          </a:solidFill>
                          <a:latin typeface="Century Gothic" pitchFamily="34" charset="0"/>
                          <a:ea typeface="Meiryo UI" pitchFamily="34" charset="-128"/>
                          <a:cs typeface="Meiryo UI" pitchFamily="34" charset="-128"/>
                        </a:rPr>
                        <a:t>Lock</a:t>
                      </a: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aphicFrame>
        <p:nvGraphicFramePr>
          <p:cNvPr id="29" name="Table 87"/>
          <p:cNvGraphicFramePr>
            <a:graphicFrameLocks noGrp="1"/>
          </p:cNvGraphicFramePr>
          <p:nvPr>
            <p:extLst>
              <p:ext uri="{D42A27DB-BD31-4B8C-83A1-F6EECF244321}">
                <p14:modId xmlns:p14="http://schemas.microsoft.com/office/powerpoint/2010/main" val="2553759339"/>
              </p:ext>
            </p:extLst>
          </p:nvPr>
        </p:nvGraphicFramePr>
        <p:xfrm>
          <a:off x="5724127" y="3930436"/>
          <a:ext cx="3333777" cy="576283"/>
        </p:xfrm>
        <a:graphic>
          <a:graphicData uri="http://schemas.openxmlformats.org/drawingml/2006/table">
            <a:tbl>
              <a:tblPr firstRow="1" bandRow="1">
                <a:effectLst/>
                <a:tableStyleId>{5C22544A-7EE6-4342-B048-85BDC9FD1C3A}</a:tableStyleId>
              </a:tblPr>
              <a:tblGrid>
                <a:gridCol w="1286580">
                  <a:extLst>
                    <a:ext uri="{9D8B030D-6E8A-4147-A177-3AD203B41FA5}">
                      <a16:colId xmlns="" xmlns:a16="http://schemas.microsoft.com/office/drawing/2014/main" val="20000"/>
                    </a:ext>
                  </a:extLst>
                </a:gridCol>
                <a:gridCol w="989913">
                  <a:extLst>
                    <a:ext uri="{9D8B030D-6E8A-4147-A177-3AD203B41FA5}">
                      <a16:colId xmlns="" xmlns:a16="http://schemas.microsoft.com/office/drawing/2014/main" val="20002"/>
                    </a:ext>
                  </a:extLst>
                </a:gridCol>
                <a:gridCol w="1057284">
                  <a:extLst>
                    <a:ext uri="{9D8B030D-6E8A-4147-A177-3AD203B41FA5}">
                      <a16:colId xmlns="" xmlns:a16="http://schemas.microsoft.com/office/drawing/2014/main" val="20003"/>
                    </a:ext>
                  </a:extLst>
                </a:gridCol>
              </a:tblGrid>
              <a:tr h="205815">
                <a:tc>
                  <a:txBody>
                    <a:bodyPr/>
                    <a:lstStyle/>
                    <a:p>
                      <a:pPr algn="ctr"/>
                      <a:r>
                        <a:rPr lang="en-US" altLang="zh-CN" sz="11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CONSISTENCY</a:t>
                      </a:r>
                      <a:endParaRPr lang="zh-CN" altLang="en-US" sz="11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COMMIT/L</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COMMIT/R</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READ/L</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latin typeface="Century Gothic" pitchFamily="34" charset="0"/>
                          <a:ea typeface="Meiryo UI" pitchFamily="34" charset="-128"/>
                          <a:cs typeface="Meiryo UI" pitchFamily="34" charset="-128"/>
                        </a:rPr>
                        <a:t>HTM</a:t>
                      </a:r>
                      <a:endParaRPr lang="zh-CN" altLang="en-US" sz="1100" b="1"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READ/R</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aphicFrame>
        <p:nvGraphicFramePr>
          <p:cNvPr id="28" name="Table 87"/>
          <p:cNvGraphicFramePr>
            <a:graphicFrameLocks noGrp="1"/>
          </p:cNvGraphicFramePr>
          <p:nvPr>
            <p:extLst>
              <p:ext uri="{D42A27DB-BD31-4B8C-83A1-F6EECF244321}">
                <p14:modId xmlns:p14="http://schemas.microsoft.com/office/powerpoint/2010/main" val="1060179126"/>
              </p:ext>
            </p:extLst>
          </p:nvPr>
        </p:nvGraphicFramePr>
        <p:xfrm>
          <a:off x="5724128" y="3933056"/>
          <a:ext cx="3333777" cy="576283"/>
        </p:xfrm>
        <a:graphic>
          <a:graphicData uri="http://schemas.openxmlformats.org/drawingml/2006/table">
            <a:tbl>
              <a:tblPr firstRow="1" bandRow="1">
                <a:effectLst/>
                <a:tableStyleId>{5C22544A-7EE6-4342-B048-85BDC9FD1C3A}</a:tableStyleId>
              </a:tblPr>
              <a:tblGrid>
                <a:gridCol w="1286580">
                  <a:extLst>
                    <a:ext uri="{9D8B030D-6E8A-4147-A177-3AD203B41FA5}">
                      <a16:colId xmlns="" xmlns:a16="http://schemas.microsoft.com/office/drawing/2014/main" val="20000"/>
                    </a:ext>
                  </a:extLst>
                </a:gridCol>
                <a:gridCol w="989913">
                  <a:extLst>
                    <a:ext uri="{9D8B030D-6E8A-4147-A177-3AD203B41FA5}">
                      <a16:colId xmlns="" xmlns:a16="http://schemas.microsoft.com/office/drawing/2014/main" val="20002"/>
                    </a:ext>
                  </a:extLst>
                </a:gridCol>
                <a:gridCol w="1057284">
                  <a:extLst>
                    <a:ext uri="{9D8B030D-6E8A-4147-A177-3AD203B41FA5}">
                      <a16:colId xmlns="" xmlns:a16="http://schemas.microsoft.com/office/drawing/2014/main" val="20003"/>
                    </a:ext>
                  </a:extLst>
                </a:gridCol>
              </a:tblGrid>
              <a:tr h="205815">
                <a:tc>
                  <a:txBody>
                    <a:bodyPr/>
                    <a:lstStyle/>
                    <a:p>
                      <a:pPr algn="ctr"/>
                      <a:r>
                        <a:rPr lang="en-US" altLang="zh-CN" sz="11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CONSISTENCY</a:t>
                      </a:r>
                      <a:endParaRPr lang="zh-CN" altLang="en-US" sz="11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COMMIT/L</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COMMIT/R</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READ/L</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latin typeface="Century Gothic" pitchFamily="34" charset="0"/>
                          <a:ea typeface="Meiryo UI" pitchFamily="34" charset="-128"/>
                          <a:cs typeface="Meiryo UI" pitchFamily="34" charset="-128"/>
                        </a:rPr>
                        <a:t>HTM</a:t>
                      </a:r>
                      <a:endParaRPr lang="zh-CN" altLang="en-US" sz="1100" b="1"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READ/R</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30" name="矩形 29"/>
          <p:cNvSpPr/>
          <p:nvPr/>
        </p:nvSpPr>
        <p:spPr>
          <a:xfrm>
            <a:off x="4266612" y="4577672"/>
            <a:ext cx="288032" cy="185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32" name="矩形 31"/>
          <p:cNvSpPr/>
          <p:nvPr/>
        </p:nvSpPr>
        <p:spPr>
          <a:xfrm>
            <a:off x="1381608" y="4581660"/>
            <a:ext cx="288032" cy="185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33" name="矩形 32"/>
          <p:cNvSpPr/>
          <p:nvPr/>
        </p:nvSpPr>
        <p:spPr>
          <a:xfrm>
            <a:off x="3126494" y="5335347"/>
            <a:ext cx="288032" cy="185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34" name="矩形 33"/>
          <p:cNvSpPr/>
          <p:nvPr/>
        </p:nvSpPr>
        <p:spPr>
          <a:xfrm>
            <a:off x="5039920" y="5316237"/>
            <a:ext cx="288032" cy="1852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1"/>
                </a:solidFill>
              </a:ln>
              <a:noFill/>
            </a:endParaRPr>
          </a:p>
        </p:txBody>
      </p:sp>
      <p:sp>
        <p:nvSpPr>
          <p:cNvPr id="35" name="文本框 34"/>
          <p:cNvSpPr txBox="1"/>
          <p:nvPr/>
        </p:nvSpPr>
        <p:spPr>
          <a:xfrm>
            <a:off x="1940753" y="4488435"/>
            <a:ext cx="803425" cy="307777"/>
          </a:xfrm>
          <a:prstGeom prst="rect">
            <a:avLst/>
          </a:prstGeom>
          <a:noFill/>
        </p:spPr>
        <p:txBody>
          <a:bodyPr wrap="none" rtlCol="0">
            <a:spAutoFit/>
          </a:bodyPr>
          <a:lstStyle/>
          <a:p>
            <a:r>
              <a:rPr lang="en-US" altLang="zh-CN" sz="1400" b="1" dirty="0" smtClean="0">
                <a:solidFill>
                  <a:srgbClr val="FF0066"/>
                </a:solidFill>
                <a:effectLst/>
              </a:rPr>
              <a:t>version</a:t>
            </a:r>
            <a:endParaRPr lang="zh-CN" altLang="en-US" sz="1200" b="1" dirty="0">
              <a:solidFill>
                <a:srgbClr val="FF0066"/>
              </a:solidFill>
              <a:effectLst/>
            </a:endParaRPr>
          </a:p>
        </p:txBody>
      </p:sp>
      <p:graphicFrame>
        <p:nvGraphicFramePr>
          <p:cNvPr id="27" name="Table 87"/>
          <p:cNvGraphicFramePr>
            <a:graphicFrameLocks noGrp="1"/>
          </p:cNvGraphicFramePr>
          <p:nvPr>
            <p:extLst>
              <p:ext uri="{D42A27DB-BD31-4B8C-83A1-F6EECF244321}">
                <p14:modId xmlns:p14="http://schemas.microsoft.com/office/powerpoint/2010/main" val="1546908496"/>
              </p:ext>
            </p:extLst>
          </p:nvPr>
        </p:nvGraphicFramePr>
        <p:xfrm>
          <a:off x="5724127" y="2636693"/>
          <a:ext cx="3333777" cy="576283"/>
        </p:xfrm>
        <a:graphic>
          <a:graphicData uri="http://schemas.openxmlformats.org/drawingml/2006/table">
            <a:tbl>
              <a:tblPr firstRow="1" bandRow="1">
                <a:effectLst/>
                <a:tableStyleId>{5C22544A-7EE6-4342-B048-85BDC9FD1C3A}</a:tableStyleId>
              </a:tblPr>
              <a:tblGrid>
                <a:gridCol w="1286580">
                  <a:extLst>
                    <a:ext uri="{9D8B030D-6E8A-4147-A177-3AD203B41FA5}">
                      <a16:colId xmlns="" xmlns:a16="http://schemas.microsoft.com/office/drawing/2014/main" val="20000"/>
                    </a:ext>
                  </a:extLst>
                </a:gridCol>
                <a:gridCol w="989913">
                  <a:extLst>
                    <a:ext uri="{9D8B030D-6E8A-4147-A177-3AD203B41FA5}">
                      <a16:colId xmlns="" xmlns:a16="http://schemas.microsoft.com/office/drawing/2014/main" val="20002"/>
                    </a:ext>
                  </a:extLst>
                </a:gridCol>
                <a:gridCol w="1057284">
                  <a:extLst>
                    <a:ext uri="{9D8B030D-6E8A-4147-A177-3AD203B41FA5}">
                      <a16:colId xmlns="" xmlns:a16="http://schemas.microsoft.com/office/drawing/2014/main" val="20003"/>
                    </a:ext>
                  </a:extLst>
                </a:gridCol>
              </a:tblGrid>
              <a:tr h="205815">
                <a:tc>
                  <a:txBody>
                    <a:bodyPr/>
                    <a:lstStyle/>
                    <a:p>
                      <a:pPr algn="ctr"/>
                      <a:r>
                        <a:rPr lang="en-US" altLang="zh-CN" sz="11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ISOLATION</a:t>
                      </a:r>
                      <a:endParaRPr lang="zh-CN" altLang="en-US" sz="11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COMMIT/L</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COMMIT/R</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COMMIT/L</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latin typeface="Century Gothic" pitchFamily="34" charset="0"/>
                          <a:ea typeface="Meiryo UI" pitchFamily="34" charset="-128"/>
                          <a:cs typeface="Meiryo UI" pitchFamily="34" charset="-128"/>
                        </a:rPr>
                        <a:t>HTM</a:t>
                      </a:r>
                      <a:endParaRPr lang="zh-CN" altLang="en-US" sz="1100" b="1"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COMMIT/R</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solidFill>
                            <a:srgbClr val="FF0066"/>
                          </a:solidFill>
                          <a:latin typeface="Century Gothic" pitchFamily="34" charset="0"/>
                          <a:ea typeface="Meiryo UI" pitchFamily="34" charset="-128"/>
                          <a:cs typeface="Meiryo UI" pitchFamily="34" charset="-128"/>
                        </a:rPr>
                        <a:t>Lock</a:t>
                      </a: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aphicFrame>
        <p:nvGraphicFramePr>
          <p:cNvPr id="26" name="Table 87"/>
          <p:cNvGraphicFramePr>
            <a:graphicFrameLocks noGrp="1"/>
          </p:cNvGraphicFramePr>
          <p:nvPr>
            <p:extLst>
              <p:ext uri="{D42A27DB-BD31-4B8C-83A1-F6EECF244321}">
                <p14:modId xmlns:p14="http://schemas.microsoft.com/office/powerpoint/2010/main" val="3866272706"/>
              </p:ext>
            </p:extLst>
          </p:nvPr>
        </p:nvGraphicFramePr>
        <p:xfrm>
          <a:off x="5725633" y="2636693"/>
          <a:ext cx="3333777" cy="576283"/>
        </p:xfrm>
        <a:graphic>
          <a:graphicData uri="http://schemas.openxmlformats.org/drawingml/2006/table">
            <a:tbl>
              <a:tblPr firstRow="1" bandRow="1">
                <a:effectLst/>
                <a:tableStyleId>{5C22544A-7EE6-4342-B048-85BDC9FD1C3A}</a:tableStyleId>
              </a:tblPr>
              <a:tblGrid>
                <a:gridCol w="1286580">
                  <a:extLst>
                    <a:ext uri="{9D8B030D-6E8A-4147-A177-3AD203B41FA5}">
                      <a16:colId xmlns="" xmlns:a16="http://schemas.microsoft.com/office/drawing/2014/main" val="20000"/>
                    </a:ext>
                  </a:extLst>
                </a:gridCol>
                <a:gridCol w="989913">
                  <a:extLst>
                    <a:ext uri="{9D8B030D-6E8A-4147-A177-3AD203B41FA5}">
                      <a16:colId xmlns="" xmlns:a16="http://schemas.microsoft.com/office/drawing/2014/main" val="20002"/>
                    </a:ext>
                  </a:extLst>
                </a:gridCol>
                <a:gridCol w="1057284">
                  <a:extLst>
                    <a:ext uri="{9D8B030D-6E8A-4147-A177-3AD203B41FA5}">
                      <a16:colId xmlns="" xmlns:a16="http://schemas.microsoft.com/office/drawing/2014/main" val="20003"/>
                    </a:ext>
                  </a:extLst>
                </a:gridCol>
              </a:tblGrid>
              <a:tr h="205815">
                <a:tc>
                  <a:txBody>
                    <a:bodyPr/>
                    <a:lstStyle/>
                    <a:p>
                      <a:pPr algn="ctr"/>
                      <a:r>
                        <a:rPr lang="en-US" altLang="zh-CN" sz="11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ISOLATION</a:t>
                      </a:r>
                      <a:endParaRPr lang="zh-CN" altLang="en-US" sz="11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COMMIT/L</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0" baseline="0" dirty="0" smtClean="0">
                          <a:solidFill>
                            <a:schemeClr val="tx1"/>
                          </a:solidFill>
                          <a:effectLst/>
                          <a:latin typeface="Century Gothic" pitchFamily="34" charset="0"/>
                          <a:ea typeface="Meiryo UI" pitchFamily="34" charset="-128"/>
                          <a:cs typeface="Meiryo UI" pitchFamily="34" charset="-128"/>
                        </a:rPr>
                        <a:t>COMMIT/R</a:t>
                      </a:r>
                      <a:endParaRPr lang="zh-CN" altLang="en-US" sz="1100" b="0" baseline="30000" dirty="0">
                        <a:solidFill>
                          <a:schemeClr val="tx1"/>
                        </a:solidFill>
                        <a:effectLst/>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0"/>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COMMIT/L</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100" b="1" dirty="0" smtClean="0">
                          <a:latin typeface="Century Gothic" pitchFamily="34" charset="0"/>
                          <a:ea typeface="Meiryo UI" pitchFamily="34" charset="-128"/>
                          <a:cs typeface="Meiryo UI" pitchFamily="34" charset="-128"/>
                        </a:rPr>
                        <a:t>HTM</a:t>
                      </a:r>
                      <a:endParaRPr lang="zh-CN" altLang="en-US" sz="1100" b="1"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185234">
                <a:tc>
                  <a:txBody>
                    <a:bodyPr/>
                    <a:lstStyle/>
                    <a:p>
                      <a:pPr algn="ctr"/>
                      <a:r>
                        <a:rPr lang="en-US" altLang="zh-CN" sz="1100" b="0" dirty="0" smtClean="0">
                          <a:latin typeface="Century Gothic" pitchFamily="34" charset="0"/>
                          <a:ea typeface="Meiryo UI" pitchFamily="34" charset="-128"/>
                          <a:cs typeface="Meiryo UI" pitchFamily="34" charset="-128"/>
                        </a:rPr>
                        <a:t>COMMIT/R</a:t>
                      </a:r>
                      <a:endParaRPr lang="zh-CN" altLang="en-US" sz="1100" b="0" dirty="0">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1100" b="1" dirty="0">
                        <a:solidFill>
                          <a:srgbClr val="FF0066"/>
                        </a:solidFill>
                        <a:latin typeface="Century Gothic" pitchFamily="34" charset="0"/>
                        <a:ea typeface="Meiryo UI" pitchFamily="34" charset="-128"/>
                        <a:cs typeface="Meiryo UI" pitchFamily="34" charset="-128"/>
                      </a:endParaRPr>
                    </a:p>
                  </a:txBody>
                  <a:tcPr marL="41163" marR="411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2303537819"/>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0"/>
                                  </p:stCondLst>
                                  <p:childTnLst>
                                    <p:set>
                                      <p:cBhvr>
                                        <p:cTn id="9" dur="1" fill="hold">
                                          <p:stCondLst>
                                            <p:cond delay="0"/>
                                          </p:stCondLst>
                                        </p:cTn>
                                        <p:tgtEl>
                                          <p:spTgt spid="33"/>
                                        </p:tgtEl>
                                        <p:attrNameLst>
                                          <p:attrName>style.visibility</p:attrName>
                                        </p:attrNameLst>
                                      </p:cBhvr>
                                      <p:to>
                                        <p:strVal val="hidden"/>
                                      </p:to>
                                    </p:set>
                                  </p:childTnLst>
                                </p:cTn>
                              </p:par>
                            </p:childTnLst>
                          </p:cTn>
                        </p:par>
                        <p:par>
                          <p:cTn id="10" fill="hold">
                            <p:stCondLst>
                              <p:cond delay="0"/>
                            </p:stCondLst>
                            <p:childTnLst>
                              <p:par>
                                <p:cTn id="11" presetID="1" presetClass="exit"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7"/>
                                        </p:tgtEl>
                                        <p:attrNameLst>
                                          <p:attrName>style.visibility</p:attrName>
                                        </p:attrNameLst>
                                      </p:cBhvr>
                                      <p:to>
                                        <p:strVal val="hidden"/>
                                      </p:to>
                                    </p:set>
                                  </p:childTnLst>
                                </p:cTn>
                              </p:par>
                            </p:childTnLst>
                          </p:cTn>
                        </p:par>
                        <p:par>
                          <p:cTn id="17" fill="hold">
                            <p:stCondLst>
                              <p:cond delay="0"/>
                            </p:stCondLst>
                            <p:childTnLst>
                              <p:par>
                                <p:cTn id="18" presetID="1" presetClass="exit" presetSubtype="0" fill="hold" grpId="0" nodeType="afterEffect">
                                  <p:stCondLst>
                                    <p:cond delay="0"/>
                                  </p:stCondLst>
                                  <p:childTnLst>
                                    <p:set>
                                      <p:cBhvr>
                                        <p:cTn id="19" dur="1" fill="hold">
                                          <p:stCondLst>
                                            <p:cond delay="0"/>
                                          </p:stCondLst>
                                        </p:cTn>
                                        <p:tgtEl>
                                          <p:spTgt spid="30"/>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28"/>
                                        </p:tgtEl>
                                        <p:attrNameLst>
                                          <p:attrName>style.visibility</p:attrName>
                                        </p:attrNameLst>
                                      </p:cBhvr>
                                      <p:to>
                                        <p:strVal val="hidden"/>
                                      </p:to>
                                    </p:set>
                                  </p:childTnLst>
                                </p:cTn>
                              </p:par>
                            </p:childTnLst>
                          </p:cTn>
                        </p:par>
                        <p:par>
                          <p:cTn id="24" fill="hold">
                            <p:stCondLst>
                              <p:cond delay="0"/>
                            </p:stCondLst>
                            <p:childTnLst>
                              <p:par>
                                <p:cTn id="25" presetID="1" presetClass="exit"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9"/>
                                        </p:tgtEl>
                                        <p:attrNameLst>
                                          <p:attrName>style.visibility</p:attrName>
                                        </p:attrNameLst>
                                      </p:cBhvr>
                                      <p:to>
                                        <p:strVal val="hidden"/>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6123" y="2235696"/>
            <a:ext cx="2121702" cy="545232"/>
          </a:xfrm>
          <a:prstGeom prst="roundRect">
            <a:avLst/>
          </a:prstGeom>
          <a:solidFill>
            <a:schemeClr val="bg1"/>
          </a:solid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2"/>
          <p:cNvSpPr txBox="1">
            <a:spLocks/>
          </p:cNvSpPr>
          <p:nvPr/>
        </p:nvSpPr>
        <p:spPr>
          <a:xfrm>
            <a:off x="827584" y="1371600"/>
            <a:ext cx="6624736" cy="4865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Concurrency Control</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Replication</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Recovery (skip)</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Evaluation</a:t>
            </a:r>
          </a:p>
          <a:p>
            <a:pPr marL="441325" lvl="1" indent="-400050">
              <a:buClr>
                <a:srgbClr val="FF0066"/>
              </a:buClr>
              <a:buNone/>
            </a:pPr>
            <a:endParaRPr lang="en-US" altLang="zh-CN" sz="7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2"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Agenda</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Tree>
    <p:extLst>
      <p:ext uri="{BB962C8B-B14F-4D97-AF65-F5344CB8AC3E}">
        <p14:creationId xmlns:p14="http://schemas.microsoft.com/office/powerpoint/2010/main" val="58578380"/>
      </p:ext>
    </p:extLst>
  </p:cSld>
  <p:clrMapOvr>
    <a:masterClrMapping/>
  </p:clrMapOvr>
  <mc:AlternateContent xmlns:mc="http://schemas.openxmlformats.org/markup-compatibility/2006" xmlns:p14="http://schemas.microsoft.com/office/powerpoint/2010/main">
    <mc:Choice Requires="p14">
      <p:transition spd="slow" p14:dur="2000" advTm="514"/>
    </mc:Choice>
    <mc:Fallback xmlns="">
      <p:transition xmlns:p14="http://schemas.microsoft.com/office/powerpoint/2010/main" spd="slow" advTm="514"/>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539552" y="1275832"/>
            <a:ext cx="7704856" cy="5242218"/>
          </a:xfrm>
          <a:prstGeom prst="rect">
            <a:avLst/>
          </a:prstGeom>
        </p:spPr>
      </p:pic>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316416" y="6376243"/>
            <a:ext cx="648072" cy="365125"/>
          </a:xfrm>
        </p:spPr>
        <p:txBody>
          <a:bodyPr/>
          <a:lstStyle/>
          <a:p>
            <a:fld id="{BF9A1D82-A967-4BC1-A576-AD1CE0B149C9}" type="slidenum">
              <a:rPr lang="zh-CN" altLang="en-US" sz="1800" smtClean="0">
                <a:solidFill>
                  <a:schemeClr val="tx1"/>
                </a:solidFill>
                <a:latin typeface="Century Gothic" pitchFamily="34" charset="0"/>
              </a:rPr>
              <a:t>22</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Primary-backup Replication</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6" name="矩形 5"/>
          <p:cNvSpPr/>
          <p:nvPr/>
        </p:nvSpPr>
        <p:spPr>
          <a:xfrm>
            <a:off x="3779912" y="1275832"/>
            <a:ext cx="761008" cy="78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195736" y="1275832"/>
            <a:ext cx="504056" cy="78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879828" y="1275832"/>
            <a:ext cx="756068" cy="78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712664" y="1275832"/>
            <a:ext cx="795439" cy="78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580112" y="1275832"/>
            <a:ext cx="576063" cy="785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extLst>
      <p:ext uri="{BB962C8B-B14F-4D97-AF65-F5344CB8AC3E}">
        <p14:creationId xmlns:p14="http://schemas.microsoft.com/office/powerpoint/2010/main" val="840294157"/>
      </p:ext>
    </p:extLst>
  </p:cSld>
  <p:clrMapOvr>
    <a:masterClrMapping/>
  </p:clrMapOvr>
  <mc:AlternateContent xmlns:mc="http://schemas.openxmlformats.org/markup-compatibility/2006" xmlns:p14="http://schemas.microsoft.com/office/powerpoint/2010/main">
    <mc:Choice Requires="p14">
      <p:transition spd="slow" p14:dur="2000" advTm="13221"/>
    </mc:Choice>
    <mc:Fallback xmlns="">
      <p:transition xmlns:p14="http://schemas.microsoft.com/office/powerpoint/2010/main" spd="slow" advTm="132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stretch>
            <a:fillRect/>
          </a:stretch>
        </p:blipFill>
        <p:spPr>
          <a:xfrm>
            <a:off x="539552" y="1275832"/>
            <a:ext cx="7704856" cy="5242218"/>
          </a:xfrm>
          <a:prstGeom prst="rect">
            <a:avLst/>
          </a:prstGeom>
        </p:spPr>
      </p:pic>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316416" y="6376243"/>
            <a:ext cx="648072" cy="365125"/>
          </a:xfrm>
        </p:spPr>
        <p:txBody>
          <a:bodyPr/>
          <a:lstStyle/>
          <a:p>
            <a:fld id="{BF9A1D82-A967-4BC1-A576-AD1CE0B149C9}" type="slidenum">
              <a:rPr lang="zh-CN" altLang="en-US" sz="1800" smtClean="0">
                <a:solidFill>
                  <a:schemeClr val="tx1"/>
                </a:solidFill>
                <a:latin typeface="Century Gothic" pitchFamily="34" charset="0"/>
              </a:rPr>
              <a:t>23</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Challenge #1: Restriction of HTM</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pic>
        <p:nvPicPr>
          <p:cNvPr id="7" name="图片 6"/>
          <p:cNvPicPr>
            <a:picLocks noChangeAspect="1"/>
          </p:cNvPicPr>
          <p:nvPr/>
        </p:nvPicPr>
        <p:blipFill>
          <a:blip r:embed="rId5"/>
          <a:stretch>
            <a:fillRect/>
          </a:stretch>
        </p:blipFill>
        <p:spPr>
          <a:xfrm>
            <a:off x="3779912" y="4005064"/>
            <a:ext cx="288184" cy="288033"/>
          </a:xfrm>
          <a:prstGeom prst="rect">
            <a:avLst/>
          </a:prstGeom>
          <a:effectLst>
            <a:glow rad="139700">
              <a:schemeClr val="accent2">
                <a:satMod val="175000"/>
                <a:alpha val="40000"/>
              </a:schemeClr>
            </a:glow>
          </a:effectLst>
        </p:spPr>
      </p:pic>
      <p:pic>
        <p:nvPicPr>
          <p:cNvPr id="8" name="图片 7"/>
          <p:cNvPicPr>
            <a:picLocks noChangeAspect="1"/>
          </p:cNvPicPr>
          <p:nvPr/>
        </p:nvPicPr>
        <p:blipFill>
          <a:blip r:embed="rId5"/>
          <a:stretch>
            <a:fillRect/>
          </a:stretch>
        </p:blipFill>
        <p:spPr>
          <a:xfrm>
            <a:off x="4252736" y="4005063"/>
            <a:ext cx="288184" cy="288033"/>
          </a:xfrm>
          <a:prstGeom prst="rect">
            <a:avLst/>
          </a:prstGeom>
          <a:effectLst>
            <a:glow rad="139700">
              <a:schemeClr val="accent2">
                <a:satMod val="175000"/>
                <a:alpha val="40000"/>
              </a:schemeClr>
            </a:glow>
          </a:effectLst>
        </p:spPr>
      </p:pic>
    </p:spTree>
    <p:custDataLst>
      <p:tags r:id="rId1"/>
    </p:custDataLst>
    <p:extLst>
      <p:ext uri="{BB962C8B-B14F-4D97-AF65-F5344CB8AC3E}">
        <p14:creationId xmlns:p14="http://schemas.microsoft.com/office/powerpoint/2010/main" val="2944553549"/>
      </p:ext>
    </p:extLst>
  </p:cSld>
  <p:clrMapOvr>
    <a:masterClrMapping/>
  </p:clrMapOvr>
  <mc:AlternateContent xmlns:mc="http://schemas.openxmlformats.org/markup-compatibility/2006" xmlns:p14="http://schemas.microsoft.com/office/powerpoint/2010/main">
    <mc:Choice Requires="p14">
      <p:transition spd="slow" p14:dur="2000" advTm="13221"/>
    </mc:Choice>
    <mc:Fallback xmlns="">
      <p:transition xmlns:p14="http://schemas.microsoft.com/office/powerpoint/2010/main" spd="slow" advTm="132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24</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Revision #</a:t>
            </a:r>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1: Restriction of HTM</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pic>
        <p:nvPicPr>
          <p:cNvPr id="5" name="图片 4"/>
          <p:cNvPicPr>
            <a:picLocks noChangeAspect="1"/>
          </p:cNvPicPr>
          <p:nvPr/>
        </p:nvPicPr>
        <p:blipFill>
          <a:blip r:embed="rId4"/>
          <a:stretch>
            <a:fillRect/>
          </a:stretch>
        </p:blipFill>
        <p:spPr>
          <a:xfrm>
            <a:off x="827584" y="1089214"/>
            <a:ext cx="7480094" cy="5449400"/>
          </a:xfrm>
          <a:prstGeom prst="rect">
            <a:avLst/>
          </a:prstGeom>
        </p:spPr>
      </p:pic>
    </p:spTree>
    <p:custDataLst>
      <p:tags r:id="rId1"/>
    </p:custDataLst>
    <p:extLst>
      <p:ext uri="{BB962C8B-B14F-4D97-AF65-F5344CB8AC3E}">
        <p14:creationId xmlns:p14="http://schemas.microsoft.com/office/powerpoint/2010/main" val="4220619730"/>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827584" y="1089214"/>
            <a:ext cx="7480094" cy="5449400"/>
          </a:xfrm>
          <a:prstGeom prst="rect">
            <a:avLst/>
          </a:prstGeom>
        </p:spPr>
      </p:pic>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25</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Challenge #2: Visibility of Commit</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2" name="文本框 1"/>
          <p:cNvSpPr txBox="1"/>
          <p:nvPr/>
        </p:nvSpPr>
        <p:spPr>
          <a:xfrm>
            <a:off x="3268394" y="4653136"/>
            <a:ext cx="806631" cy="338554"/>
          </a:xfrm>
          <a:prstGeom prst="rect">
            <a:avLst/>
          </a:prstGeom>
          <a:noFill/>
        </p:spPr>
        <p:txBody>
          <a:bodyPr wrap="none" rtlCol="0">
            <a:spAutoFit/>
          </a:bodyPr>
          <a:lstStyle/>
          <a:p>
            <a:r>
              <a:rPr lang="en-US" altLang="zh-CN" sz="1600" b="1" dirty="0" smtClean="0">
                <a:solidFill>
                  <a:srgbClr val="FF0066"/>
                </a:solidFill>
                <a:effectLst/>
              </a:rPr>
              <a:t>visible</a:t>
            </a:r>
            <a:endParaRPr lang="zh-CN" altLang="en-US" sz="1600" b="1" dirty="0">
              <a:solidFill>
                <a:srgbClr val="FF0066"/>
              </a:solidFill>
              <a:effectLst/>
            </a:endParaRPr>
          </a:p>
        </p:txBody>
      </p:sp>
      <p:sp>
        <p:nvSpPr>
          <p:cNvPr id="7" name="文本框 6"/>
          <p:cNvSpPr txBox="1"/>
          <p:nvPr/>
        </p:nvSpPr>
        <p:spPr>
          <a:xfrm>
            <a:off x="4528534" y="4653136"/>
            <a:ext cx="966931" cy="338554"/>
          </a:xfrm>
          <a:prstGeom prst="rect">
            <a:avLst/>
          </a:prstGeom>
          <a:noFill/>
        </p:spPr>
        <p:txBody>
          <a:bodyPr wrap="none" rtlCol="0">
            <a:spAutoFit/>
          </a:bodyPr>
          <a:lstStyle/>
          <a:p>
            <a:r>
              <a:rPr lang="en-US" altLang="zh-CN" sz="1600" b="1" dirty="0" smtClean="0">
                <a:solidFill>
                  <a:srgbClr val="FF0066"/>
                </a:solidFill>
                <a:effectLst/>
              </a:rPr>
              <a:t>durable</a:t>
            </a:r>
            <a:endParaRPr lang="zh-CN" altLang="en-US" sz="1600" b="1" dirty="0">
              <a:solidFill>
                <a:srgbClr val="FF0066"/>
              </a:solidFill>
              <a:effectLst/>
            </a:endParaRPr>
          </a:p>
        </p:txBody>
      </p:sp>
      <p:cxnSp>
        <p:nvCxnSpPr>
          <p:cNvPr id="6" name="直接连接符 5"/>
          <p:cNvCxnSpPr/>
          <p:nvPr/>
        </p:nvCxnSpPr>
        <p:spPr>
          <a:xfrm>
            <a:off x="3653247" y="4293096"/>
            <a:ext cx="1331540" cy="0"/>
          </a:xfrm>
          <a:prstGeom prst="line">
            <a:avLst/>
          </a:prstGeom>
          <a:ln w="31750">
            <a:solidFill>
              <a:srgbClr val="FF0066"/>
            </a:solidFill>
            <a:prstDash val="sysDot"/>
            <a:headEnd type="oval"/>
            <a:tailEnd type="oval"/>
          </a:ln>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56952348"/>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388424" y="6376243"/>
            <a:ext cx="576064" cy="365125"/>
          </a:xfrm>
        </p:spPr>
        <p:txBody>
          <a:bodyPr/>
          <a:lstStyle/>
          <a:p>
            <a:fld id="{BF9A1D82-A967-4BC1-A576-AD1CE0B149C9}" type="slidenum">
              <a:rPr lang="zh-CN" altLang="en-US" sz="1800" smtClean="0">
                <a:solidFill>
                  <a:schemeClr val="tx1"/>
                </a:solidFill>
                <a:latin typeface="Century Gothic" pitchFamily="34" charset="0"/>
              </a:rPr>
              <a:t>26</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244440" cy="1417638"/>
          </a:xfrm>
        </p:spPr>
        <p:txBody>
          <a:bodyPr vert="horz" lIns="91440" tIns="45720" rIns="91440" bIns="45720" rtlCol="0" anchor="ctr">
            <a:normAutofit/>
          </a:bodyPr>
          <a:lstStyle/>
          <a:p>
            <a:pPr algn="l"/>
            <a:r>
              <a:rPr lang="en-US" altLang="zh-CN" sz="3600" dirty="0" smtClean="0">
                <a:effectLst>
                  <a:outerShdw blurRad="38100" dist="38100" dir="2700000" algn="tl">
                    <a:srgbClr val="000000">
                      <a:alpha val="43137"/>
                    </a:srgbClr>
                  </a:outerShdw>
                </a:effectLst>
              </a:rPr>
              <a:t>Optimistic Replication Scheme</a:t>
            </a:r>
            <a:endParaRPr lang="en-US" altLang="zh-CN" sz="3600" dirty="0">
              <a:effectLst>
                <a:outerShdw blurRad="38100" dist="38100" dir="2700000" algn="tl">
                  <a:srgbClr val="000000">
                    <a:alpha val="43137"/>
                  </a:srgbClr>
                </a:outerShdw>
              </a:effectLst>
            </a:endParaRPr>
          </a:p>
        </p:txBody>
      </p:sp>
      <p:sp>
        <p:nvSpPr>
          <p:cNvPr id="83" name="内容占位符 2"/>
          <p:cNvSpPr txBox="1">
            <a:spLocks/>
          </p:cNvSpPr>
          <p:nvPr/>
        </p:nvSpPr>
        <p:spPr>
          <a:xfrm>
            <a:off x="444046" y="1340769"/>
            <a:ext cx="8304418" cy="2321120"/>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65113" lvl="2" indent="-265113">
              <a:buNone/>
            </a:pPr>
            <a:r>
              <a:rPr lang="en-US" altLang="zh-CN" dirty="0" smtClean="0">
                <a:solidFill>
                  <a:schemeClr val="tx1"/>
                </a:solidFill>
                <a:latin typeface="Century Gothic" pitchFamily="34" charset="0"/>
              </a:rPr>
              <a:t>Leave all locally written records in an </a:t>
            </a:r>
            <a:r>
              <a:rPr lang="en-US" altLang="zh-CN" dirty="0" smtClean="0">
                <a:solidFill>
                  <a:srgbClr val="FF0066"/>
                </a:solidFill>
                <a:latin typeface="Century Gothic" pitchFamily="34" charset="0"/>
              </a:rPr>
              <a:t>uncommittable </a:t>
            </a:r>
            <a:r>
              <a:rPr lang="en-US" altLang="zh-CN" dirty="0" smtClean="0">
                <a:solidFill>
                  <a:schemeClr val="tx1"/>
                </a:solidFill>
                <a:latin typeface="Century Gothic" pitchFamily="34" charset="0"/>
              </a:rPr>
              <a:t>status after HTM commits</a:t>
            </a:r>
          </a:p>
          <a:p>
            <a:pPr marL="265113" lvl="2" indent="-265113">
              <a:buNone/>
            </a:pPr>
            <a:r>
              <a:rPr lang="en-US" altLang="zh-CN" dirty="0" smtClean="0">
                <a:solidFill>
                  <a:schemeClr val="tx1"/>
                </a:solidFill>
                <a:latin typeface="Century Gothic" pitchFamily="34" charset="0"/>
              </a:rPr>
              <a:t>Transform to </a:t>
            </a:r>
            <a:r>
              <a:rPr lang="en-US" altLang="zh-CN" dirty="0" smtClean="0">
                <a:solidFill>
                  <a:srgbClr val="FF0066"/>
                </a:solidFill>
                <a:latin typeface="Century Gothic" pitchFamily="34" charset="0"/>
              </a:rPr>
              <a:t>committable </a:t>
            </a:r>
            <a:r>
              <a:rPr lang="en-US" altLang="zh-CN" dirty="0" smtClean="0">
                <a:solidFill>
                  <a:schemeClr val="tx1"/>
                </a:solidFill>
                <a:latin typeface="Century Gothic" pitchFamily="34" charset="0"/>
              </a:rPr>
              <a:t>status </a:t>
            </a:r>
            <a:r>
              <a:rPr lang="en-US" altLang="zh-CN" dirty="0" smtClean="0">
                <a:solidFill>
                  <a:srgbClr val="FF0066"/>
                </a:solidFill>
                <a:latin typeface="Century Gothic" pitchFamily="34" charset="0"/>
              </a:rPr>
              <a:t>until</a:t>
            </a:r>
            <a:r>
              <a:rPr lang="en-US" altLang="zh-CN" dirty="0" smtClean="0">
                <a:solidFill>
                  <a:schemeClr val="tx1"/>
                </a:solidFill>
                <a:latin typeface="Century Gothic" pitchFamily="34" charset="0"/>
              </a:rPr>
              <a:t> both primaries and backups of the written records have been applied</a:t>
            </a:r>
            <a:endParaRPr lang="en-US" altLang="zh-CN" dirty="0">
              <a:solidFill>
                <a:schemeClr val="tx1"/>
              </a:solidFill>
              <a:latin typeface="Century Gothic" pitchFamily="34" charset="0"/>
            </a:endParaRPr>
          </a:p>
        </p:txBody>
      </p:sp>
      <p:sp>
        <p:nvSpPr>
          <p:cNvPr id="7" name="内容占位符 2"/>
          <p:cNvSpPr txBox="1">
            <a:spLocks/>
          </p:cNvSpPr>
          <p:nvPr/>
        </p:nvSpPr>
        <p:spPr>
          <a:xfrm>
            <a:off x="581809" y="3861048"/>
            <a:ext cx="8028892" cy="1075357"/>
          </a:xfrm>
          <a:prstGeom prst="rect">
            <a:avLst/>
          </a:prstGeom>
          <a:effectLst>
            <a:glow rad="127000">
              <a:srgbClr val="FFFFCC"/>
            </a:glow>
          </a:effectLst>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lgn="ctr">
              <a:buNone/>
            </a:pPr>
            <a:r>
              <a:rPr lang="en-US" altLang="zh-CN" dirty="0" smtClean="0">
                <a:solidFill>
                  <a:schemeClr val="tx1"/>
                </a:solidFill>
                <a:effectLst>
                  <a:glow rad="254000">
                    <a:schemeClr val="bg1">
                      <a:lumMod val="95000"/>
                      <a:alpha val="40000"/>
                    </a:schemeClr>
                  </a:glow>
                </a:effectLst>
                <a:latin typeface="Century Gothic" pitchFamily="34" charset="0"/>
              </a:rPr>
              <a:t>How to diff the </a:t>
            </a:r>
            <a:r>
              <a:rPr lang="en-US" altLang="zh-CN" dirty="0" smtClean="0">
                <a:solidFill>
                  <a:srgbClr val="FF0066"/>
                </a:solidFill>
                <a:effectLst>
                  <a:glow rad="254000">
                    <a:schemeClr val="bg1">
                      <a:lumMod val="95000"/>
                      <a:alpha val="40000"/>
                    </a:schemeClr>
                  </a:glow>
                </a:effectLst>
                <a:latin typeface="Century Gothic" pitchFamily="34" charset="0"/>
              </a:rPr>
              <a:t>committable</a:t>
            </a:r>
            <a:r>
              <a:rPr lang="en-US" altLang="zh-CN" dirty="0" smtClean="0">
                <a:solidFill>
                  <a:schemeClr val="tx1"/>
                </a:solidFill>
                <a:effectLst>
                  <a:glow rad="254000">
                    <a:schemeClr val="bg1">
                      <a:lumMod val="95000"/>
                      <a:alpha val="40000"/>
                    </a:schemeClr>
                  </a:glow>
                </a:effectLst>
                <a:latin typeface="Century Gothic" pitchFamily="34" charset="0"/>
              </a:rPr>
              <a:t> from </a:t>
            </a:r>
            <a:r>
              <a:rPr lang="en-US" altLang="zh-CN" dirty="0" smtClean="0">
                <a:solidFill>
                  <a:srgbClr val="FF0066"/>
                </a:solidFill>
                <a:effectLst>
                  <a:glow rad="254000">
                    <a:schemeClr val="bg1">
                      <a:lumMod val="95000"/>
                      <a:alpha val="40000"/>
                    </a:schemeClr>
                  </a:glow>
                </a:effectLst>
                <a:latin typeface="Century Gothic" pitchFamily="34" charset="0"/>
              </a:rPr>
              <a:t>uncommittable</a:t>
            </a:r>
            <a:r>
              <a:rPr lang="en-US" altLang="zh-CN" dirty="0" smtClean="0">
                <a:solidFill>
                  <a:schemeClr val="tx1"/>
                </a:solidFill>
                <a:effectLst>
                  <a:glow rad="254000">
                    <a:schemeClr val="bg1">
                      <a:lumMod val="95000"/>
                      <a:alpha val="40000"/>
                    </a:schemeClr>
                  </a:glow>
                </a:effectLst>
                <a:latin typeface="Century Gothic" pitchFamily="34" charset="0"/>
              </a:rPr>
              <a:t> status</a:t>
            </a:r>
            <a:r>
              <a:rPr lang="zh-CN" altLang="en-US" dirty="0" smtClean="0">
                <a:solidFill>
                  <a:schemeClr val="tx1"/>
                </a:solidFill>
                <a:effectLst>
                  <a:glow rad="254000">
                    <a:schemeClr val="bg1">
                      <a:lumMod val="95000"/>
                      <a:alpha val="40000"/>
                    </a:schemeClr>
                  </a:glow>
                </a:effectLst>
                <a:latin typeface="Bookman Old Style" panose="02050604050505020204" pitchFamily="18" charset="0"/>
              </a:rPr>
              <a:t>？</a:t>
            </a:r>
            <a:endParaRPr lang="en-US" altLang="zh-CN" dirty="0" smtClean="0">
              <a:solidFill>
                <a:srgbClr val="FF0066"/>
              </a:solidFill>
              <a:effectLst>
                <a:glow rad="254000">
                  <a:schemeClr val="bg1">
                    <a:lumMod val="95000"/>
                    <a:alpha val="40000"/>
                  </a:schemeClr>
                </a:glow>
              </a:effectLst>
              <a:latin typeface="Bookman Old Style" panose="02050604050505020204" pitchFamily="18" charset="0"/>
            </a:endParaRPr>
          </a:p>
        </p:txBody>
      </p:sp>
    </p:spTree>
    <p:extLst>
      <p:ext uri="{BB962C8B-B14F-4D97-AF65-F5344CB8AC3E}">
        <p14:creationId xmlns:p14="http://schemas.microsoft.com/office/powerpoint/2010/main" val="3780960158"/>
      </p:ext>
    </p:extLst>
  </p:cSld>
  <p:clrMapOvr>
    <a:masterClrMapping/>
  </p:clrMapOvr>
  <mc:AlternateContent xmlns:mc="http://schemas.openxmlformats.org/markup-compatibility/2006" xmlns:p14="http://schemas.microsoft.com/office/powerpoint/2010/main">
    <mc:Choice Requires="p14">
      <p:transition spd="slow" p14:dur="2000" advTm="3454"/>
    </mc:Choice>
    <mc:Fallback xmlns="">
      <p:transition xmlns:p14="http://schemas.microsoft.com/office/powerpoint/2010/main" spd="slow" advTm="3454"/>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388424" y="6376243"/>
            <a:ext cx="576064" cy="365125"/>
          </a:xfrm>
        </p:spPr>
        <p:txBody>
          <a:bodyPr/>
          <a:lstStyle/>
          <a:p>
            <a:fld id="{BF9A1D82-A967-4BC1-A576-AD1CE0B149C9}" type="slidenum">
              <a:rPr lang="zh-CN" altLang="en-US" sz="1800" smtClean="0">
                <a:solidFill>
                  <a:schemeClr val="tx1"/>
                </a:solidFill>
                <a:latin typeface="Century Gothic" pitchFamily="34" charset="0"/>
              </a:rPr>
              <a:t>27</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244440" cy="1417638"/>
          </a:xfrm>
        </p:spPr>
        <p:txBody>
          <a:bodyPr vert="horz" lIns="91440" tIns="45720" rIns="91440" bIns="45720" rtlCol="0" anchor="ctr">
            <a:normAutofit/>
          </a:bodyPr>
          <a:lstStyle/>
          <a:p>
            <a:pPr algn="l"/>
            <a:r>
              <a:rPr lang="en-US" altLang="zh-CN" sz="3600" dirty="0" smtClean="0">
                <a:effectLst>
                  <a:outerShdw blurRad="38100" dist="38100" dir="2700000" algn="tl">
                    <a:srgbClr val="000000">
                      <a:alpha val="43137"/>
                    </a:srgbClr>
                  </a:outerShdw>
                </a:effectLst>
              </a:rPr>
              <a:t>Leverage the Sequence Number</a:t>
            </a:r>
            <a:endParaRPr lang="en-US" altLang="zh-CN" sz="3600" dirty="0">
              <a:effectLst>
                <a:outerShdw blurRad="38100" dist="38100" dir="2700000" algn="tl">
                  <a:srgbClr val="000000">
                    <a:alpha val="43137"/>
                  </a:srgbClr>
                </a:outerShdw>
              </a:effectLst>
            </a:endParaRPr>
          </a:p>
        </p:txBody>
      </p:sp>
      <p:graphicFrame>
        <p:nvGraphicFramePr>
          <p:cNvPr id="9" name="Table 87"/>
          <p:cNvGraphicFramePr>
            <a:graphicFrameLocks noGrp="1"/>
          </p:cNvGraphicFramePr>
          <p:nvPr>
            <p:extLst>
              <p:ext uri="{D42A27DB-BD31-4B8C-83A1-F6EECF244321}">
                <p14:modId xmlns:p14="http://schemas.microsoft.com/office/powerpoint/2010/main" val="952150636"/>
              </p:ext>
            </p:extLst>
          </p:nvPr>
        </p:nvGraphicFramePr>
        <p:xfrm>
          <a:off x="5311940" y="2204864"/>
          <a:ext cx="3796564" cy="972000"/>
        </p:xfrm>
        <a:graphic>
          <a:graphicData uri="http://schemas.openxmlformats.org/drawingml/2006/table">
            <a:tbl>
              <a:tblPr firstRow="1" bandRow="1">
                <a:effectLst/>
                <a:tableStyleId>{5C22544A-7EE6-4342-B048-85BDC9FD1C3A}</a:tableStyleId>
              </a:tblPr>
              <a:tblGrid>
                <a:gridCol w="2082668">
                  <a:extLst>
                    <a:ext uri="{9D8B030D-6E8A-4147-A177-3AD203B41FA5}">
                      <a16:colId xmlns="" xmlns:a16="http://schemas.microsoft.com/office/drawing/2014/main" val="20002"/>
                    </a:ext>
                  </a:extLst>
                </a:gridCol>
                <a:gridCol w="1713896">
                  <a:extLst>
                    <a:ext uri="{9D8B030D-6E8A-4147-A177-3AD203B41FA5}">
                      <a16:colId xmlns="" xmlns:a16="http://schemas.microsoft.com/office/drawing/2014/main" val="20003"/>
                    </a:ext>
                  </a:extLst>
                </a:gridCol>
              </a:tblGrid>
              <a:tr h="324000">
                <a:tc>
                  <a:txBody>
                    <a:bodyPr/>
                    <a:lstStyle/>
                    <a:p>
                      <a:pPr algn="ctr"/>
                      <a:r>
                        <a:rPr lang="en-US" altLang="zh-CN" sz="20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Update</a:t>
                      </a:r>
                      <a:endParaRPr lang="zh-CN" altLang="en-US" sz="20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zh-CN" altLang="en-US" sz="20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70904174"/>
                  </a:ext>
                </a:extLst>
              </a:tr>
              <a:tr h="324000">
                <a:tc>
                  <a:txBody>
                    <a:bodyPr/>
                    <a:lstStyle/>
                    <a:p>
                      <a:pPr algn="ctr"/>
                      <a:r>
                        <a:rPr lang="en-US" altLang="zh-CN" sz="2000" b="1" dirty="0" smtClean="0">
                          <a:solidFill>
                            <a:schemeClr val="tx1"/>
                          </a:solidFill>
                          <a:effectLst/>
                          <a:latin typeface="Century Gothic" pitchFamily="34" charset="0"/>
                          <a:ea typeface="Meiryo UI" pitchFamily="34" charset="-128"/>
                          <a:cs typeface="Meiryo UI" pitchFamily="34" charset="-128"/>
                        </a:rPr>
                        <a:t>L-WS</a:t>
                      </a:r>
                      <a:endParaRPr lang="zh-CN" altLang="en-US" sz="20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altLang="zh-CN" sz="2000" b="0" dirty="0" smtClean="0">
                          <a:solidFill>
                            <a:schemeClr val="tx1"/>
                          </a:solidFill>
                          <a:latin typeface="Century Gothic" pitchFamily="34" charset="0"/>
                          <a:ea typeface="Meiryo UI" pitchFamily="34" charset="-128"/>
                          <a:cs typeface="Meiryo UI" pitchFamily="34" charset="-128"/>
                        </a:rPr>
                        <a:t>SN +</a:t>
                      </a:r>
                      <a:r>
                        <a:rPr lang="en-US" altLang="zh-CN" sz="2000" b="0" baseline="0" dirty="0" smtClean="0">
                          <a:solidFill>
                            <a:schemeClr val="tx1"/>
                          </a:solidFill>
                          <a:latin typeface="Century Gothic" pitchFamily="34" charset="0"/>
                          <a:ea typeface="Meiryo UI" pitchFamily="34" charset="-128"/>
                          <a:cs typeface="Meiryo UI" pitchFamily="34" charset="-128"/>
                        </a:rPr>
                        <a:t> 1</a:t>
                      </a:r>
                      <a:endParaRPr lang="zh-CN" altLang="en-US" sz="20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24000">
                <a:tc>
                  <a:txBody>
                    <a:bodyPr/>
                    <a:lstStyle/>
                    <a:p>
                      <a:pPr algn="ctr"/>
                      <a:r>
                        <a:rPr lang="en-US" altLang="zh-CN" sz="2000" b="1" dirty="0" smtClean="0">
                          <a:solidFill>
                            <a:schemeClr val="tx1"/>
                          </a:solidFill>
                          <a:effectLst/>
                          <a:latin typeface="Century Gothic" pitchFamily="34" charset="0"/>
                          <a:ea typeface="Meiryo UI" pitchFamily="34" charset="-128"/>
                          <a:cs typeface="Meiryo UI" pitchFamily="34" charset="-128"/>
                        </a:rPr>
                        <a:t>R-WS</a:t>
                      </a:r>
                      <a:endParaRPr lang="zh-CN" altLang="en-US" sz="20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p>
                      <a:pPr algn="ctr"/>
                      <a:r>
                        <a:rPr lang="en-US" altLang="zh-CN" sz="2000" b="0" dirty="0" smtClean="0">
                          <a:latin typeface="Century Gothic" pitchFamily="34" charset="0"/>
                          <a:ea typeface="Meiryo UI" pitchFamily="34" charset="-128"/>
                          <a:cs typeface="Meiryo UI" pitchFamily="34" charset="-128"/>
                        </a:rPr>
                        <a:t>SN + 1</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graphicFrame>
        <p:nvGraphicFramePr>
          <p:cNvPr id="12" name="Table 87"/>
          <p:cNvGraphicFramePr>
            <a:graphicFrameLocks noGrp="1"/>
          </p:cNvGraphicFramePr>
          <p:nvPr>
            <p:extLst>
              <p:ext uri="{D42A27DB-BD31-4B8C-83A1-F6EECF244321}">
                <p14:modId xmlns:p14="http://schemas.microsoft.com/office/powerpoint/2010/main" val="3891685260"/>
              </p:ext>
            </p:extLst>
          </p:nvPr>
        </p:nvGraphicFramePr>
        <p:xfrm>
          <a:off x="5311940" y="3496146"/>
          <a:ext cx="3796564" cy="972000"/>
        </p:xfrm>
        <a:graphic>
          <a:graphicData uri="http://schemas.openxmlformats.org/drawingml/2006/table">
            <a:tbl>
              <a:tblPr firstRow="1" bandRow="1">
                <a:effectLst/>
                <a:tableStyleId>{5C22544A-7EE6-4342-B048-85BDC9FD1C3A}</a:tableStyleId>
              </a:tblPr>
              <a:tblGrid>
                <a:gridCol w="2082668">
                  <a:extLst>
                    <a:ext uri="{9D8B030D-6E8A-4147-A177-3AD203B41FA5}">
                      <a16:colId xmlns="" xmlns:a16="http://schemas.microsoft.com/office/drawing/2014/main" val="20002"/>
                    </a:ext>
                  </a:extLst>
                </a:gridCol>
                <a:gridCol w="1713896">
                  <a:extLst>
                    <a:ext uri="{9D8B030D-6E8A-4147-A177-3AD203B41FA5}">
                      <a16:colId xmlns="" xmlns:a16="http://schemas.microsoft.com/office/drawing/2014/main" val="20003"/>
                    </a:ext>
                  </a:extLst>
                </a:gridCol>
              </a:tblGrid>
              <a:tr h="324000">
                <a:tc>
                  <a:txBody>
                    <a:bodyPr/>
                    <a:lstStyle/>
                    <a:p>
                      <a:pPr algn="ctr"/>
                      <a:r>
                        <a:rPr lang="en-US" altLang="zh-CN" sz="20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Validate</a:t>
                      </a:r>
                      <a:endParaRPr lang="zh-CN" altLang="en-US" sz="20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zh-CN" altLang="en-US" sz="20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70904174"/>
                  </a:ext>
                </a:extLst>
              </a:tr>
              <a:tr h="324000">
                <a:tc>
                  <a:txBody>
                    <a:bodyPr/>
                    <a:lstStyle/>
                    <a:p>
                      <a:pPr algn="ctr"/>
                      <a:r>
                        <a:rPr lang="en-US" altLang="zh-CN" sz="2000" b="1" dirty="0" smtClean="0">
                          <a:solidFill>
                            <a:schemeClr val="tx1"/>
                          </a:solidFill>
                          <a:effectLst/>
                          <a:latin typeface="Century Gothic" pitchFamily="34" charset="0"/>
                          <a:ea typeface="Meiryo UI" pitchFamily="34" charset="-128"/>
                          <a:cs typeface="Meiryo UI" pitchFamily="34" charset="-128"/>
                        </a:rPr>
                        <a:t>R-RS</a:t>
                      </a:r>
                      <a:endParaRPr lang="zh-CN" altLang="en-US" sz="20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algn="ctr"/>
                      <a:r>
                        <a:rPr lang="en-US" altLang="zh-CN" sz="2000" b="0" dirty="0" smtClean="0">
                          <a:solidFill>
                            <a:schemeClr val="tx1"/>
                          </a:solidFill>
                          <a:latin typeface="Century Gothic" pitchFamily="34" charset="0"/>
                          <a:ea typeface="Meiryo UI" pitchFamily="34" charset="-128"/>
                          <a:cs typeface="Meiryo UI" pitchFamily="34" charset="-128"/>
                        </a:rPr>
                        <a:t>SN</a:t>
                      </a:r>
                      <a:r>
                        <a:rPr lang="en-US" altLang="zh-CN" sz="2000" b="0" baseline="-15000" dirty="0" smtClean="0">
                          <a:solidFill>
                            <a:schemeClr val="tx1"/>
                          </a:solidFill>
                          <a:latin typeface="Century Gothic" pitchFamily="34" charset="0"/>
                          <a:ea typeface="Meiryo UI" pitchFamily="34" charset="-128"/>
                          <a:cs typeface="Meiryo UI" pitchFamily="34" charset="-128"/>
                        </a:rPr>
                        <a:t>old</a:t>
                      </a:r>
                      <a:r>
                        <a:rPr lang="en-US" altLang="zh-CN" sz="2000" b="0" dirty="0" smtClean="0">
                          <a:solidFill>
                            <a:schemeClr val="tx1"/>
                          </a:solidFill>
                          <a:latin typeface="Century Gothic" pitchFamily="34" charset="0"/>
                          <a:ea typeface="Meiryo UI" pitchFamily="34" charset="-128"/>
                          <a:cs typeface="Meiryo UI" pitchFamily="34" charset="-128"/>
                        </a:rPr>
                        <a:t> =</a:t>
                      </a:r>
                      <a:r>
                        <a:rPr lang="en-US" altLang="zh-CN" sz="2000" b="0" baseline="0" dirty="0" smtClean="0">
                          <a:solidFill>
                            <a:schemeClr val="tx1"/>
                          </a:solidFill>
                          <a:latin typeface="Century Gothic" pitchFamily="34" charset="0"/>
                          <a:ea typeface="Meiryo UI" pitchFamily="34" charset="-128"/>
                          <a:cs typeface="Meiryo UI" pitchFamily="34" charset="-128"/>
                        </a:rPr>
                        <a:t> </a:t>
                      </a:r>
                      <a:r>
                        <a:rPr lang="en-US" altLang="zh-CN" sz="2000" b="0" dirty="0" smtClean="0">
                          <a:solidFill>
                            <a:schemeClr val="tx1"/>
                          </a:solidFill>
                          <a:latin typeface="Century Gothic" pitchFamily="34" charset="0"/>
                          <a:ea typeface="Meiryo UI" pitchFamily="34" charset="-128"/>
                          <a:cs typeface="Meiryo UI" pitchFamily="34" charset="-128"/>
                        </a:rPr>
                        <a:t>SN</a:t>
                      </a:r>
                      <a:r>
                        <a:rPr lang="en-US" altLang="zh-CN" sz="2000" b="0" baseline="-15000" dirty="0" smtClean="0">
                          <a:solidFill>
                            <a:schemeClr val="tx1"/>
                          </a:solidFill>
                          <a:latin typeface="Century Gothic" pitchFamily="34" charset="0"/>
                          <a:ea typeface="Meiryo UI" pitchFamily="34" charset="-128"/>
                          <a:cs typeface="Meiryo UI" pitchFamily="34" charset="-128"/>
                        </a:rPr>
                        <a:t>new</a:t>
                      </a:r>
                      <a:endParaRPr lang="zh-CN" altLang="en-US" sz="20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24000">
                <a:tc>
                  <a:txBody>
                    <a:bodyPr/>
                    <a:lstStyle/>
                    <a:p>
                      <a:pPr algn="ctr"/>
                      <a:r>
                        <a:rPr lang="en-US" altLang="zh-CN" sz="2000" b="1" dirty="0" smtClean="0">
                          <a:solidFill>
                            <a:schemeClr val="tx1"/>
                          </a:solidFill>
                          <a:effectLst/>
                          <a:latin typeface="Century Gothic" pitchFamily="34" charset="0"/>
                          <a:ea typeface="Meiryo UI" pitchFamily="34" charset="-128"/>
                          <a:cs typeface="Meiryo UI" pitchFamily="34" charset="-128"/>
                        </a:rPr>
                        <a:t>L-RS</a:t>
                      </a:r>
                      <a:endParaRPr lang="zh-CN" altLang="en-US" sz="20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4C1"/>
                    </a:solidFill>
                  </a:tcPr>
                </a:tc>
                <a:tc>
                  <a:txBody>
                    <a:bodyPr/>
                    <a:lstStyle/>
                    <a:p>
                      <a:pPr algn="ctr"/>
                      <a:r>
                        <a:rPr lang="en-US" altLang="zh-CN" sz="2000" b="0" dirty="0" smtClean="0">
                          <a:solidFill>
                            <a:schemeClr val="tx1"/>
                          </a:solidFill>
                          <a:latin typeface="Century Gothic" pitchFamily="34" charset="0"/>
                          <a:ea typeface="Meiryo UI" pitchFamily="34" charset="-128"/>
                          <a:cs typeface="Meiryo UI" pitchFamily="34" charset="-128"/>
                        </a:rPr>
                        <a:t>SN</a:t>
                      </a:r>
                      <a:r>
                        <a:rPr lang="en-US" altLang="zh-CN" sz="2000" b="0" baseline="-15000" dirty="0" smtClean="0">
                          <a:solidFill>
                            <a:schemeClr val="tx1"/>
                          </a:solidFill>
                          <a:latin typeface="Century Gothic" pitchFamily="34" charset="0"/>
                          <a:ea typeface="Meiryo UI" pitchFamily="34" charset="-128"/>
                          <a:cs typeface="Meiryo UI" pitchFamily="34" charset="-128"/>
                        </a:rPr>
                        <a:t>old</a:t>
                      </a:r>
                      <a:r>
                        <a:rPr lang="en-US" altLang="zh-CN" sz="2000" b="0" dirty="0" smtClean="0">
                          <a:solidFill>
                            <a:schemeClr val="tx1"/>
                          </a:solidFill>
                          <a:latin typeface="Century Gothic" pitchFamily="34" charset="0"/>
                          <a:ea typeface="Meiryo UI" pitchFamily="34" charset="-128"/>
                          <a:cs typeface="Meiryo UI" pitchFamily="34" charset="-128"/>
                        </a:rPr>
                        <a:t> =</a:t>
                      </a:r>
                      <a:r>
                        <a:rPr lang="en-US" altLang="zh-CN" sz="2000" b="0" baseline="0" dirty="0" smtClean="0">
                          <a:solidFill>
                            <a:schemeClr val="tx1"/>
                          </a:solidFill>
                          <a:latin typeface="Century Gothic" pitchFamily="34" charset="0"/>
                          <a:ea typeface="Meiryo UI" pitchFamily="34" charset="-128"/>
                          <a:cs typeface="Meiryo UI" pitchFamily="34" charset="-128"/>
                        </a:rPr>
                        <a:t> </a:t>
                      </a:r>
                      <a:r>
                        <a:rPr lang="en-US" altLang="zh-CN" sz="2000" b="0" dirty="0" smtClean="0">
                          <a:solidFill>
                            <a:schemeClr val="tx1"/>
                          </a:solidFill>
                          <a:latin typeface="Century Gothic" pitchFamily="34" charset="0"/>
                          <a:ea typeface="Meiryo UI" pitchFamily="34" charset="-128"/>
                          <a:cs typeface="Meiryo UI" pitchFamily="34" charset="-128"/>
                        </a:rPr>
                        <a:t>SN</a:t>
                      </a:r>
                      <a:r>
                        <a:rPr lang="en-US" altLang="zh-CN" sz="2000" b="0" baseline="-15000" dirty="0" smtClean="0">
                          <a:solidFill>
                            <a:schemeClr val="tx1"/>
                          </a:solidFill>
                          <a:latin typeface="Century Gothic" pitchFamily="34" charset="0"/>
                          <a:ea typeface="Meiryo UI" pitchFamily="34" charset="-128"/>
                          <a:cs typeface="Meiryo UI" pitchFamily="34" charset="-128"/>
                        </a:rPr>
                        <a:t>new</a:t>
                      </a:r>
                      <a:endParaRPr lang="zh-CN" altLang="en-US" sz="20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13" name="圆角矩形 12"/>
          <p:cNvSpPr/>
          <p:nvPr/>
        </p:nvSpPr>
        <p:spPr>
          <a:xfrm>
            <a:off x="3180251" y="2168252"/>
            <a:ext cx="864096" cy="996851"/>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056442" y="2060849"/>
            <a:ext cx="931381" cy="1095142"/>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a:stretch>
            <a:fillRect/>
          </a:stretch>
        </p:blipFill>
        <p:spPr>
          <a:xfrm>
            <a:off x="-53788" y="1354821"/>
            <a:ext cx="5391150" cy="5036080"/>
          </a:xfrm>
          <a:prstGeom prst="rect">
            <a:avLst/>
          </a:prstGeom>
        </p:spPr>
      </p:pic>
    </p:spTree>
    <p:extLst>
      <p:ext uri="{BB962C8B-B14F-4D97-AF65-F5344CB8AC3E}">
        <p14:creationId xmlns:p14="http://schemas.microsoft.com/office/powerpoint/2010/main" val="3581300292"/>
      </p:ext>
    </p:extLst>
  </p:cSld>
  <p:clrMapOvr>
    <a:masterClrMapping/>
  </p:clrMapOvr>
  <mc:AlternateContent xmlns:mc="http://schemas.openxmlformats.org/markup-compatibility/2006" xmlns:p14="http://schemas.microsoft.com/office/powerpoint/2010/main">
    <mc:Choice Requires="p14">
      <p:transition spd="slow" p14:dur="2000" advTm="3454"/>
    </mc:Choice>
    <mc:Fallback xmlns="">
      <p:transition xmlns:p14="http://schemas.microsoft.com/office/powerpoint/2010/main" spd="slow" advTm="34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8753" y="1185491"/>
            <a:ext cx="6145643" cy="5313746"/>
          </a:xfrm>
          <a:prstGeom prst="rect">
            <a:avLst/>
          </a:prstGeom>
        </p:spPr>
      </p:pic>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388424" y="6376243"/>
            <a:ext cx="576064" cy="365125"/>
          </a:xfrm>
        </p:spPr>
        <p:txBody>
          <a:bodyPr/>
          <a:lstStyle/>
          <a:p>
            <a:fld id="{BF9A1D82-A967-4BC1-A576-AD1CE0B149C9}" type="slidenum">
              <a:rPr lang="zh-CN" altLang="en-US" sz="1800" smtClean="0">
                <a:solidFill>
                  <a:schemeClr val="tx1"/>
                </a:solidFill>
                <a:latin typeface="Century Gothic" pitchFamily="34" charset="0"/>
              </a:rPr>
              <a:t>28</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244440" cy="1417638"/>
          </a:xfrm>
        </p:spPr>
        <p:txBody>
          <a:bodyPr vert="horz" lIns="91440" tIns="45720" rIns="91440" bIns="45720" rtlCol="0" anchor="ctr">
            <a:normAutofit/>
          </a:bodyPr>
          <a:lstStyle/>
          <a:p>
            <a:pPr algn="l"/>
            <a:r>
              <a:rPr lang="en-US" altLang="zh-CN" sz="3600" dirty="0" smtClean="0">
                <a:effectLst>
                  <a:outerShdw blurRad="38100" dist="38100" dir="2700000" algn="tl">
                    <a:srgbClr val="000000">
                      <a:alpha val="43137"/>
                    </a:srgbClr>
                  </a:outerShdw>
                </a:effectLst>
              </a:rPr>
              <a:t>Leverage the Sequence Number</a:t>
            </a:r>
            <a:endParaRPr lang="en-US" altLang="zh-CN" sz="3600" dirty="0">
              <a:effectLst>
                <a:outerShdw blurRad="38100" dist="38100" dir="2700000" algn="tl">
                  <a:srgbClr val="000000">
                    <a:alpha val="43137"/>
                  </a:srgbClr>
                </a:outerShdw>
              </a:effectLst>
            </a:endParaRPr>
          </a:p>
        </p:txBody>
      </p:sp>
      <p:graphicFrame>
        <p:nvGraphicFramePr>
          <p:cNvPr id="16" name="Table 87"/>
          <p:cNvGraphicFramePr>
            <a:graphicFrameLocks noGrp="1"/>
          </p:cNvGraphicFramePr>
          <p:nvPr>
            <p:extLst>
              <p:ext uri="{D42A27DB-BD31-4B8C-83A1-F6EECF244321}">
                <p14:modId xmlns:p14="http://schemas.microsoft.com/office/powerpoint/2010/main" val="2054188335"/>
              </p:ext>
            </p:extLst>
          </p:nvPr>
        </p:nvGraphicFramePr>
        <p:xfrm>
          <a:off x="6300192" y="1445640"/>
          <a:ext cx="2762378" cy="1200135"/>
        </p:xfrm>
        <a:graphic>
          <a:graphicData uri="http://schemas.openxmlformats.org/drawingml/2006/table">
            <a:tbl>
              <a:tblPr firstRow="1" bandRow="1">
                <a:effectLst/>
                <a:tableStyleId>{5C22544A-7EE6-4342-B048-85BDC9FD1C3A}</a:tableStyleId>
              </a:tblPr>
              <a:tblGrid>
                <a:gridCol w="936104">
                  <a:extLst>
                    <a:ext uri="{9D8B030D-6E8A-4147-A177-3AD203B41FA5}">
                      <a16:colId xmlns="" xmlns:a16="http://schemas.microsoft.com/office/drawing/2014/main" val="20002"/>
                    </a:ext>
                  </a:extLst>
                </a:gridCol>
                <a:gridCol w="1826274">
                  <a:extLst>
                    <a:ext uri="{9D8B030D-6E8A-4147-A177-3AD203B41FA5}">
                      <a16:colId xmlns="" xmlns:a16="http://schemas.microsoft.com/office/drawing/2014/main" val="20003"/>
                    </a:ext>
                  </a:extLst>
                </a:gridCol>
              </a:tblGrid>
              <a:tr h="240027">
                <a:tc>
                  <a:txBody>
                    <a:bodyPr/>
                    <a:lstStyle/>
                    <a:p>
                      <a:pPr algn="ctr"/>
                      <a:r>
                        <a:rPr lang="en-US" altLang="zh-CN" sz="14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Update</a:t>
                      </a:r>
                      <a:endParaRPr lang="zh-CN" altLang="en-US" sz="14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zh-CN" altLang="en-US" sz="14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70904174"/>
                  </a:ext>
                </a:extLst>
              </a:tr>
              <a:tr h="240027">
                <a:tc>
                  <a:txBody>
                    <a:bodyPr/>
                    <a:lstStyle/>
                    <a:p>
                      <a:pPr algn="ctr"/>
                      <a:r>
                        <a:rPr lang="en-US" altLang="zh-CN" sz="1400" b="1" dirty="0" smtClean="0">
                          <a:solidFill>
                            <a:schemeClr val="tx1"/>
                          </a:solidFill>
                          <a:effectLst/>
                          <a:latin typeface="Century Gothic" pitchFamily="34" charset="0"/>
                          <a:ea typeface="Meiryo UI" pitchFamily="34" charset="-128"/>
                          <a:cs typeface="Meiryo UI" pitchFamily="34" charset="-128"/>
                        </a:rPr>
                        <a:t>(P) L-WS</a:t>
                      </a:r>
                      <a:endParaRPr lang="zh-CN" altLang="en-US" sz="14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altLang="zh-CN" sz="1400" b="0" dirty="0" smtClean="0">
                          <a:solidFill>
                            <a:srgbClr val="FF0066"/>
                          </a:solidFill>
                          <a:latin typeface="Century Gothic" pitchFamily="34" charset="0"/>
                          <a:ea typeface="Meiryo UI" pitchFamily="34" charset="-128"/>
                          <a:cs typeface="Meiryo UI" pitchFamily="34" charset="-128"/>
                        </a:rPr>
                        <a:t>SN +</a:t>
                      </a:r>
                      <a:r>
                        <a:rPr lang="en-US" altLang="zh-CN" sz="1400" b="0" baseline="0" dirty="0" smtClean="0">
                          <a:solidFill>
                            <a:srgbClr val="FF0066"/>
                          </a:solidFill>
                          <a:latin typeface="Century Gothic" pitchFamily="34" charset="0"/>
                          <a:ea typeface="Meiryo UI" pitchFamily="34" charset="-128"/>
                          <a:cs typeface="Meiryo UI" pitchFamily="34" charset="-128"/>
                        </a:rPr>
                        <a:t> 1</a:t>
                      </a:r>
                      <a:endParaRPr lang="zh-CN" altLang="en-US" sz="1400" b="0" dirty="0">
                        <a:solidFill>
                          <a:srgbClr val="FF0066"/>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40027">
                <a:tc>
                  <a:txBody>
                    <a:bodyPr/>
                    <a:lstStyle/>
                    <a:p>
                      <a:pPr algn="ctr"/>
                      <a:r>
                        <a:rPr lang="en-US" altLang="zh-CN" sz="1400" b="1" dirty="0" smtClean="0">
                          <a:solidFill>
                            <a:schemeClr val="tx1"/>
                          </a:solidFill>
                          <a:effectLst/>
                          <a:latin typeface="Century Gothic" pitchFamily="34" charset="0"/>
                          <a:ea typeface="Meiryo UI" pitchFamily="34" charset="-128"/>
                          <a:cs typeface="Meiryo UI" pitchFamily="34" charset="-128"/>
                        </a:rPr>
                        <a:t>(B) L-WS</a:t>
                      </a:r>
                      <a:endParaRPr lang="zh-CN" altLang="en-US" sz="14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altLang="zh-CN" sz="1400" b="0" dirty="0" smtClean="0">
                          <a:latin typeface="Century Gothic" pitchFamily="34" charset="0"/>
                          <a:ea typeface="Meiryo UI" pitchFamily="34" charset="-128"/>
                          <a:cs typeface="Meiryo UI" pitchFamily="34" charset="-128"/>
                        </a:rPr>
                        <a:t>SN + 2</a:t>
                      </a:r>
                      <a:endParaRPr lang="zh-CN" altLang="en-US" sz="14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40027">
                <a:tc>
                  <a:txBody>
                    <a:bodyPr/>
                    <a:lstStyle/>
                    <a:p>
                      <a:pPr algn="ctr"/>
                      <a:r>
                        <a:rPr lang="en-US" altLang="zh-CN" sz="1400" b="1" dirty="0" smtClean="0">
                          <a:solidFill>
                            <a:schemeClr val="tx1"/>
                          </a:solidFill>
                          <a:effectLst/>
                          <a:latin typeface="Century Gothic" pitchFamily="34" charset="0"/>
                          <a:ea typeface="Meiryo UI" pitchFamily="34" charset="-128"/>
                          <a:cs typeface="Meiryo UI" pitchFamily="34" charset="-128"/>
                        </a:rPr>
                        <a:t>(B) R-WS</a:t>
                      </a:r>
                      <a:endParaRPr lang="zh-CN" altLang="en-US" sz="14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p>
                      <a:pPr algn="ctr"/>
                      <a:r>
                        <a:rPr lang="en-US" altLang="zh-CN" sz="1400" b="0" dirty="0" smtClean="0">
                          <a:latin typeface="Century Gothic" pitchFamily="34" charset="0"/>
                          <a:ea typeface="Meiryo UI" pitchFamily="34" charset="-128"/>
                          <a:cs typeface="Meiryo UI" pitchFamily="34" charset="-128"/>
                        </a:rPr>
                        <a:t>SN + 2</a:t>
                      </a:r>
                      <a:endParaRPr lang="zh-CN" altLang="en-US" sz="14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46880859"/>
                  </a:ext>
                </a:extLst>
              </a:tr>
              <a:tr h="240027">
                <a:tc>
                  <a:txBody>
                    <a:bodyPr/>
                    <a:lstStyle/>
                    <a:p>
                      <a:pPr algn="ctr"/>
                      <a:r>
                        <a:rPr lang="en-US" altLang="zh-CN" sz="1400" b="1" dirty="0" smtClean="0">
                          <a:solidFill>
                            <a:schemeClr val="tx1"/>
                          </a:solidFill>
                          <a:effectLst/>
                          <a:latin typeface="Century Gothic" pitchFamily="34" charset="0"/>
                          <a:ea typeface="Meiryo UI" pitchFamily="34" charset="-128"/>
                          <a:cs typeface="Meiryo UI" pitchFamily="34" charset="-128"/>
                        </a:rPr>
                        <a:t>(P) R-WS</a:t>
                      </a:r>
                      <a:endParaRPr lang="zh-CN" altLang="en-US" sz="14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p>
                      <a:pPr algn="ctr"/>
                      <a:r>
                        <a:rPr lang="en-US" altLang="zh-CN" sz="1400" b="0" dirty="0" smtClean="0">
                          <a:latin typeface="Century Gothic" pitchFamily="34" charset="0"/>
                          <a:ea typeface="Meiryo UI" pitchFamily="34" charset="-128"/>
                          <a:cs typeface="Meiryo UI" pitchFamily="34" charset="-128"/>
                        </a:rPr>
                        <a:t>SN + 2</a:t>
                      </a:r>
                      <a:endParaRPr lang="zh-CN" altLang="en-US" sz="14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785206763"/>
                  </a:ext>
                </a:extLst>
              </a:tr>
            </a:tbl>
          </a:graphicData>
        </a:graphic>
      </p:graphicFrame>
      <p:sp>
        <p:nvSpPr>
          <p:cNvPr id="17" name="圆角矩形 16"/>
          <p:cNvSpPr/>
          <p:nvPr/>
        </p:nvSpPr>
        <p:spPr>
          <a:xfrm>
            <a:off x="2955551" y="2060849"/>
            <a:ext cx="1800199" cy="936104"/>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1931301" y="1977041"/>
            <a:ext cx="815686" cy="1008113"/>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9" name="Table 87"/>
          <p:cNvGraphicFramePr>
            <a:graphicFrameLocks noGrp="1"/>
          </p:cNvGraphicFramePr>
          <p:nvPr>
            <p:extLst>
              <p:ext uri="{D42A27DB-BD31-4B8C-83A1-F6EECF244321}">
                <p14:modId xmlns:p14="http://schemas.microsoft.com/office/powerpoint/2010/main" val="3042088917"/>
              </p:ext>
            </p:extLst>
          </p:nvPr>
        </p:nvGraphicFramePr>
        <p:xfrm>
          <a:off x="6300192" y="2996953"/>
          <a:ext cx="2762378" cy="1200135"/>
        </p:xfrm>
        <a:graphic>
          <a:graphicData uri="http://schemas.openxmlformats.org/drawingml/2006/table">
            <a:tbl>
              <a:tblPr firstRow="1" bandRow="1">
                <a:effectLst/>
                <a:tableStyleId>{5C22544A-7EE6-4342-B048-85BDC9FD1C3A}</a:tableStyleId>
              </a:tblPr>
              <a:tblGrid>
                <a:gridCol w="936104">
                  <a:extLst>
                    <a:ext uri="{9D8B030D-6E8A-4147-A177-3AD203B41FA5}">
                      <a16:colId xmlns="" xmlns:a16="http://schemas.microsoft.com/office/drawing/2014/main" val="20002"/>
                    </a:ext>
                  </a:extLst>
                </a:gridCol>
                <a:gridCol w="1826274">
                  <a:extLst>
                    <a:ext uri="{9D8B030D-6E8A-4147-A177-3AD203B41FA5}">
                      <a16:colId xmlns="" xmlns:a16="http://schemas.microsoft.com/office/drawing/2014/main" val="20003"/>
                    </a:ext>
                  </a:extLst>
                </a:gridCol>
              </a:tblGrid>
              <a:tr h="240027">
                <a:tc>
                  <a:txBody>
                    <a:bodyPr/>
                    <a:lstStyle/>
                    <a:p>
                      <a:pPr algn="ctr"/>
                      <a:r>
                        <a:rPr lang="en-US" altLang="zh-CN" sz="14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Validate</a:t>
                      </a:r>
                      <a:endParaRPr lang="zh-CN" altLang="en-US" sz="14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zh-CN" altLang="en-US" sz="14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70904174"/>
                  </a:ext>
                </a:extLst>
              </a:tr>
              <a:tr h="240027">
                <a:tc>
                  <a:txBody>
                    <a:bodyPr/>
                    <a:lstStyle/>
                    <a:p>
                      <a:pPr algn="ctr"/>
                      <a:r>
                        <a:rPr lang="en-US" altLang="zh-CN" sz="1400" b="1" dirty="0" smtClean="0">
                          <a:solidFill>
                            <a:schemeClr val="tx1"/>
                          </a:solidFill>
                          <a:effectLst/>
                          <a:latin typeface="Century Gothic" pitchFamily="34" charset="0"/>
                          <a:ea typeface="Meiryo UI" pitchFamily="34" charset="-128"/>
                          <a:cs typeface="Meiryo UI" pitchFamily="34" charset="-128"/>
                        </a:rPr>
                        <a:t>R-RS</a:t>
                      </a:r>
                      <a:endParaRPr lang="zh-CN" altLang="en-US" sz="14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rgbClr val="00B050"/>
                          </a:solidFill>
                          <a:latin typeface="Century Gothic" pitchFamily="34" charset="0"/>
                          <a:ea typeface="Meiryo UI" pitchFamily="34" charset="-128"/>
                          <a:cs typeface="Meiryo UI" pitchFamily="34" charset="-128"/>
                        </a:rPr>
                        <a:t>SN</a:t>
                      </a:r>
                      <a:r>
                        <a:rPr lang="en-US" altLang="zh-CN" sz="1400" b="0" baseline="-15000" dirty="0" smtClean="0">
                          <a:solidFill>
                            <a:srgbClr val="00B050"/>
                          </a:solidFill>
                          <a:latin typeface="Century Gothic" pitchFamily="34" charset="0"/>
                          <a:ea typeface="Meiryo UI" pitchFamily="34" charset="-128"/>
                          <a:cs typeface="Meiryo UI" pitchFamily="34" charset="-128"/>
                        </a:rPr>
                        <a:t>old</a:t>
                      </a:r>
                      <a:r>
                        <a:rPr lang="en-US" altLang="zh-CN" sz="1400" b="0" dirty="0" smtClean="0">
                          <a:solidFill>
                            <a:srgbClr val="00B050"/>
                          </a:solidFill>
                          <a:latin typeface="Century Gothic" pitchFamily="34" charset="0"/>
                          <a:ea typeface="Meiryo UI" pitchFamily="34" charset="-128"/>
                          <a:cs typeface="Meiryo UI" pitchFamily="34" charset="-128"/>
                        </a:rPr>
                        <a:t> / 2 =</a:t>
                      </a:r>
                      <a:r>
                        <a:rPr lang="en-US" altLang="zh-CN" sz="1400" b="0" baseline="0" dirty="0" smtClean="0">
                          <a:solidFill>
                            <a:srgbClr val="00B050"/>
                          </a:solidFill>
                          <a:latin typeface="Century Gothic" pitchFamily="34" charset="0"/>
                          <a:ea typeface="Meiryo UI" pitchFamily="34" charset="-128"/>
                          <a:cs typeface="Meiryo UI" pitchFamily="34" charset="-128"/>
                        </a:rPr>
                        <a:t> </a:t>
                      </a:r>
                      <a:r>
                        <a:rPr lang="en-US" altLang="zh-CN" sz="1400" b="0" dirty="0" smtClean="0">
                          <a:solidFill>
                            <a:srgbClr val="00B050"/>
                          </a:solidFill>
                          <a:latin typeface="Century Gothic" pitchFamily="34" charset="0"/>
                          <a:ea typeface="Meiryo UI" pitchFamily="34" charset="-128"/>
                          <a:cs typeface="Meiryo UI" pitchFamily="34" charset="-128"/>
                        </a:rPr>
                        <a:t>SN</a:t>
                      </a:r>
                      <a:r>
                        <a:rPr lang="en-US" altLang="zh-CN" sz="1400" b="0" baseline="-15000" dirty="0" smtClean="0">
                          <a:solidFill>
                            <a:srgbClr val="00B050"/>
                          </a:solidFill>
                          <a:latin typeface="Century Gothic" pitchFamily="34" charset="0"/>
                          <a:ea typeface="Meiryo UI" pitchFamily="34" charset="-128"/>
                          <a:cs typeface="Meiryo UI" pitchFamily="34" charset="-128"/>
                        </a:rPr>
                        <a:t>cur</a:t>
                      </a:r>
                      <a:r>
                        <a:rPr lang="en-US" altLang="zh-CN" sz="1400" b="0" baseline="0" dirty="0" smtClean="0">
                          <a:solidFill>
                            <a:srgbClr val="00B050"/>
                          </a:solidFill>
                          <a:latin typeface="Century Gothic" pitchFamily="34" charset="0"/>
                          <a:ea typeface="Meiryo UI" pitchFamily="34" charset="-128"/>
                          <a:cs typeface="Meiryo UI" pitchFamily="34" charset="-128"/>
                        </a:rPr>
                        <a:t> / 2</a:t>
                      </a:r>
                      <a:endParaRPr lang="zh-CN" altLang="en-US" sz="1400" b="0" baseline="0" dirty="0" smtClean="0">
                        <a:solidFill>
                          <a:srgbClr val="00B050"/>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40027">
                <a:tc>
                  <a:txBody>
                    <a:bodyPr/>
                    <a:lstStyle/>
                    <a:p>
                      <a:pPr algn="ctr"/>
                      <a:r>
                        <a:rPr lang="en-US" altLang="zh-CN" sz="1400" b="1" dirty="0" smtClean="0">
                          <a:solidFill>
                            <a:schemeClr val="tx1"/>
                          </a:solidFill>
                          <a:effectLst/>
                          <a:latin typeface="Century Gothic" pitchFamily="34" charset="0"/>
                          <a:ea typeface="Meiryo UI" pitchFamily="34" charset="-128"/>
                          <a:cs typeface="Meiryo UI" pitchFamily="34" charset="-128"/>
                        </a:rPr>
                        <a:t>L-RS</a:t>
                      </a:r>
                      <a:endParaRPr lang="zh-CN" altLang="en-US" sz="14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84C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0" dirty="0" smtClean="0">
                          <a:solidFill>
                            <a:srgbClr val="00B050"/>
                          </a:solidFill>
                          <a:latin typeface="Century Gothic" pitchFamily="34" charset="0"/>
                          <a:ea typeface="Meiryo UI" pitchFamily="34" charset="-128"/>
                          <a:cs typeface="Meiryo UI" pitchFamily="34" charset="-128"/>
                        </a:rPr>
                        <a:t>SN</a:t>
                      </a:r>
                      <a:r>
                        <a:rPr lang="en-US" altLang="zh-CN" sz="1400" b="0" baseline="-15000" dirty="0" smtClean="0">
                          <a:solidFill>
                            <a:srgbClr val="00B050"/>
                          </a:solidFill>
                          <a:latin typeface="Century Gothic" pitchFamily="34" charset="0"/>
                          <a:ea typeface="Meiryo UI" pitchFamily="34" charset="-128"/>
                          <a:cs typeface="Meiryo UI" pitchFamily="34" charset="-128"/>
                        </a:rPr>
                        <a:t>old</a:t>
                      </a:r>
                      <a:r>
                        <a:rPr lang="en-US" altLang="zh-CN" sz="1400" b="0" dirty="0" smtClean="0">
                          <a:solidFill>
                            <a:srgbClr val="00B050"/>
                          </a:solidFill>
                          <a:latin typeface="Century Gothic" pitchFamily="34" charset="0"/>
                          <a:ea typeface="Meiryo UI" pitchFamily="34" charset="-128"/>
                          <a:cs typeface="Meiryo UI" pitchFamily="34" charset="-128"/>
                        </a:rPr>
                        <a:t> / 2 =</a:t>
                      </a:r>
                      <a:r>
                        <a:rPr lang="en-US" altLang="zh-CN" sz="1400" b="0" baseline="0" dirty="0" smtClean="0">
                          <a:solidFill>
                            <a:srgbClr val="00B050"/>
                          </a:solidFill>
                          <a:latin typeface="Century Gothic" pitchFamily="34" charset="0"/>
                          <a:ea typeface="Meiryo UI" pitchFamily="34" charset="-128"/>
                          <a:cs typeface="Meiryo UI" pitchFamily="34" charset="-128"/>
                        </a:rPr>
                        <a:t> </a:t>
                      </a:r>
                      <a:r>
                        <a:rPr lang="en-US" altLang="zh-CN" sz="1400" b="0" dirty="0" smtClean="0">
                          <a:solidFill>
                            <a:srgbClr val="00B050"/>
                          </a:solidFill>
                          <a:latin typeface="Century Gothic" pitchFamily="34" charset="0"/>
                          <a:ea typeface="Meiryo UI" pitchFamily="34" charset="-128"/>
                          <a:cs typeface="Meiryo UI" pitchFamily="34" charset="-128"/>
                        </a:rPr>
                        <a:t>SN</a:t>
                      </a:r>
                      <a:r>
                        <a:rPr lang="en-US" altLang="zh-CN" sz="1400" b="0" baseline="-15000" dirty="0" smtClean="0">
                          <a:solidFill>
                            <a:srgbClr val="00B050"/>
                          </a:solidFill>
                          <a:latin typeface="Century Gothic" pitchFamily="34" charset="0"/>
                          <a:ea typeface="Meiryo UI" pitchFamily="34" charset="-128"/>
                          <a:cs typeface="Meiryo UI" pitchFamily="34" charset="-128"/>
                        </a:rPr>
                        <a:t>cur</a:t>
                      </a:r>
                      <a:r>
                        <a:rPr lang="en-US" altLang="zh-CN" sz="1400" b="0" baseline="0" dirty="0" smtClean="0">
                          <a:solidFill>
                            <a:srgbClr val="00B050"/>
                          </a:solidFill>
                          <a:latin typeface="Century Gothic" pitchFamily="34" charset="0"/>
                          <a:ea typeface="Meiryo UI" pitchFamily="34" charset="-128"/>
                          <a:cs typeface="Meiryo UI" pitchFamily="34" charset="-128"/>
                        </a:rPr>
                        <a:t> / 2</a:t>
                      </a:r>
                      <a:endParaRPr lang="zh-CN" altLang="en-US" sz="1400" b="0" baseline="0" dirty="0" smtClean="0">
                        <a:solidFill>
                          <a:srgbClr val="00B050"/>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240027">
                <a:tc>
                  <a:txBody>
                    <a:bodyPr/>
                    <a:lstStyle/>
                    <a:p>
                      <a:pPr algn="ctr"/>
                      <a:r>
                        <a:rPr lang="en-US" altLang="zh-CN" sz="1400" b="1" dirty="0" smtClean="0">
                          <a:solidFill>
                            <a:schemeClr val="tx1"/>
                          </a:solidFill>
                          <a:effectLst/>
                          <a:latin typeface="Century Gothic" pitchFamily="34" charset="0"/>
                          <a:ea typeface="Meiryo UI" pitchFamily="34" charset="-128"/>
                          <a:cs typeface="Meiryo UI" pitchFamily="34" charset="-128"/>
                        </a:rPr>
                        <a:t>R-WS</a:t>
                      </a:r>
                      <a:endParaRPr lang="zh-CN" altLang="en-US" sz="14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FF"/>
                    </a:solidFill>
                  </a:tcPr>
                </a:tc>
                <a:tc>
                  <a:txBody>
                    <a:bodyPr/>
                    <a:lstStyle/>
                    <a:p>
                      <a:pPr algn="ctr"/>
                      <a:r>
                        <a:rPr lang="en-US" altLang="zh-CN" sz="1400" b="0" dirty="0" smtClean="0">
                          <a:solidFill>
                            <a:srgbClr val="FF0066"/>
                          </a:solidFill>
                          <a:latin typeface="Century Gothic" pitchFamily="34" charset="0"/>
                          <a:ea typeface="Meiryo UI" pitchFamily="34" charset="-128"/>
                          <a:cs typeface="Meiryo UI" pitchFamily="34" charset="-128"/>
                        </a:rPr>
                        <a:t>SN</a:t>
                      </a:r>
                      <a:r>
                        <a:rPr lang="en-US" altLang="zh-CN" sz="1400" b="0" baseline="-15000" dirty="0" smtClean="0">
                          <a:solidFill>
                            <a:srgbClr val="FF0066"/>
                          </a:solidFill>
                          <a:latin typeface="Century Gothic" pitchFamily="34" charset="0"/>
                          <a:ea typeface="Meiryo UI" pitchFamily="34" charset="-128"/>
                          <a:cs typeface="Meiryo UI" pitchFamily="34" charset="-128"/>
                        </a:rPr>
                        <a:t>cur</a:t>
                      </a:r>
                      <a:r>
                        <a:rPr lang="en-US" altLang="zh-CN" sz="1400" b="0" baseline="0" dirty="0" smtClean="0">
                          <a:solidFill>
                            <a:srgbClr val="FF0066"/>
                          </a:solidFill>
                          <a:latin typeface="Century Gothic" pitchFamily="34" charset="0"/>
                          <a:ea typeface="Meiryo UI" pitchFamily="34" charset="-128"/>
                          <a:cs typeface="Meiryo UI" pitchFamily="34" charset="-128"/>
                        </a:rPr>
                        <a:t> % 2 = 0</a:t>
                      </a:r>
                      <a:endParaRPr lang="zh-CN" altLang="en-US" sz="1400" b="0" baseline="0" dirty="0">
                        <a:solidFill>
                          <a:srgbClr val="FF0066"/>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746880859"/>
                  </a:ext>
                </a:extLst>
              </a:tr>
              <a:tr h="240027">
                <a:tc>
                  <a:txBody>
                    <a:bodyPr/>
                    <a:lstStyle/>
                    <a:p>
                      <a:pPr algn="ctr"/>
                      <a:r>
                        <a:rPr lang="en-US" altLang="zh-CN" sz="1400" b="1" dirty="0" smtClean="0">
                          <a:solidFill>
                            <a:schemeClr val="tx1"/>
                          </a:solidFill>
                          <a:effectLst/>
                          <a:latin typeface="Century Gothic" pitchFamily="34" charset="0"/>
                          <a:ea typeface="Meiryo UI" pitchFamily="34" charset="-128"/>
                          <a:cs typeface="Meiryo UI" pitchFamily="34" charset="-128"/>
                        </a:rPr>
                        <a:t>R-WS</a:t>
                      </a:r>
                      <a:endParaRPr lang="zh-CN" altLang="en-US" sz="14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altLang="zh-CN" sz="1400" b="0" dirty="0" smtClean="0">
                          <a:solidFill>
                            <a:srgbClr val="FF0066"/>
                          </a:solidFill>
                          <a:latin typeface="Century Gothic" pitchFamily="34" charset="0"/>
                          <a:ea typeface="Meiryo UI" pitchFamily="34" charset="-128"/>
                          <a:cs typeface="Meiryo UI" pitchFamily="34" charset="-128"/>
                        </a:rPr>
                        <a:t>SN</a:t>
                      </a:r>
                      <a:r>
                        <a:rPr lang="en-US" altLang="zh-CN" sz="1400" b="0" baseline="-15000" dirty="0" smtClean="0">
                          <a:solidFill>
                            <a:srgbClr val="FF0066"/>
                          </a:solidFill>
                          <a:latin typeface="Century Gothic" pitchFamily="34" charset="0"/>
                          <a:ea typeface="Meiryo UI" pitchFamily="34" charset="-128"/>
                          <a:cs typeface="Meiryo UI" pitchFamily="34" charset="-128"/>
                        </a:rPr>
                        <a:t>cur</a:t>
                      </a:r>
                      <a:r>
                        <a:rPr lang="en-US" altLang="zh-CN" sz="1400" b="0" baseline="0" dirty="0" smtClean="0">
                          <a:solidFill>
                            <a:srgbClr val="FF0066"/>
                          </a:solidFill>
                          <a:latin typeface="Century Gothic" pitchFamily="34" charset="0"/>
                          <a:ea typeface="Meiryo UI" pitchFamily="34" charset="-128"/>
                          <a:cs typeface="Meiryo UI" pitchFamily="34" charset="-128"/>
                        </a:rPr>
                        <a:t> % 2 = 0</a:t>
                      </a:r>
                      <a:endParaRPr lang="zh-CN" altLang="en-US" sz="1400" b="0" baseline="0" dirty="0">
                        <a:solidFill>
                          <a:srgbClr val="FF0066"/>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3785206763"/>
                  </a:ext>
                </a:extLst>
              </a:tr>
            </a:tbl>
          </a:graphicData>
        </a:graphic>
      </p:graphicFrame>
      <p:sp>
        <p:nvSpPr>
          <p:cNvPr id="20" name="圆角矩形 19"/>
          <p:cNvSpPr/>
          <p:nvPr/>
        </p:nvSpPr>
        <p:spPr>
          <a:xfrm>
            <a:off x="4952514" y="2037251"/>
            <a:ext cx="263221" cy="936104"/>
          </a:xfrm>
          <a:prstGeom prst="roundRect">
            <a:avLst/>
          </a:prstGeom>
          <a:no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1" name="Table 87"/>
          <p:cNvGraphicFramePr>
            <a:graphicFrameLocks noGrp="1"/>
          </p:cNvGraphicFramePr>
          <p:nvPr>
            <p:extLst>
              <p:ext uri="{D42A27DB-BD31-4B8C-83A1-F6EECF244321}">
                <p14:modId xmlns:p14="http://schemas.microsoft.com/office/powerpoint/2010/main" val="2542301036"/>
              </p:ext>
            </p:extLst>
          </p:nvPr>
        </p:nvGraphicFramePr>
        <p:xfrm>
          <a:off x="6302952" y="4476090"/>
          <a:ext cx="2762378" cy="480054"/>
        </p:xfrm>
        <a:graphic>
          <a:graphicData uri="http://schemas.openxmlformats.org/drawingml/2006/table">
            <a:tbl>
              <a:tblPr firstRow="1" bandRow="1">
                <a:effectLst/>
                <a:tableStyleId>{5C22544A-7EE6-4342-B048-85BDC9FD1C3A}</a:tableStyleId>
              </a:tblPr>
              <a:tblGrid>
                <a:gridCol w="936104">
                  <a:extLst>
                    <a:ext uri="{9D8B030D-6E8A-4147-A177-3AD203B41FA5}">
                      <a16:colId xmlns="" xmlns:a16="http://schemas.microsoft.com/office/drawing/2014/main" val="20002"/>
                    </a:ext>
                  </a:extLst>
                </a:gridCol>
                <a:gridCol w="1826274">
                  <a:extLst>
                    <a:ext uri="{9D8B030D-6E8A-4147-A177-3AD203B41FA5}">
                      <a16:colId xmlns="" xmlns:a16="http://schemas.microsoft.com/office/drawing/2014/main" val="20003"/>
                    </a:ext>
                  </a:extLst>
                </a:gridCol>
              </a:tblGrid>
              <a:tr h="240027">
                <a:tc>
                  <a:txBody>
                    <a:bodyPr/>
                    <a:lstStyle/>
                    <a:p>
                      <a:pPr algn="ctr"/>
                      <a:r>
                        <a:rPr lang="en-US" altLang="zh-CN" sz="1400" b="1"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Makeup</a:t>
                      </a:r>
                      <a:endParaRPr lang="zh-CN" altLang="en-US" sz="1400" b="1"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endParaRPr lang="zh-CN" altLang="en-US" sz="14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4270904174"/>
                  </a:ext>
                </a:extLst>
              </a:tr>
              <a:tr h="240027">
                <a:tc>
                  <a:txBody>
                    <a:bodyPr/>
                    <a:lstStyle/>
                    <a:p>
                      <a:pPr algn="ctr"/>
                      <a:r>
                        <a:rPr lang="en-US" altLang="zh-CN" sz="1400" b="1" dirty="0" smtClean="0">
                          <a:solidFill>
                            <a:schemeClr val="tx1"/>
                          </a:solidFill>
                          <a:effectLst/>
                          <a:latin typeface="Century Gothic" pitchFamily="34" charset="0"/>
                          <a:ea typeface="Meiryo UI" pitchFamily="34" charset="-128"/>
                          <a:cs typeface="Meiryo UI" pitchFamily="34" charset="-128"/>
                        </a:rPr>
                        <a:t>(P) L-WS</a:t>
                      </a:r>
                      <a:endParaRPr lang="zh-CN" altLang="en-US" sz="1400" b="1" dirty="0">
                        <a:solidFill>
                          <a:schemeClr val="tx1"/>
                        </a:solidFill>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altLang="zh-CN" sz="1400" b="0" dirty="0" smtClean="0">
                          <a:solidFill>
                            <a:srgbClr val="00B050"/>
                          </a:solidFill>
                          <a:latin typeface="Century Gothic" pitchFamily="34" charset="0"/>
                          <a:ea typeface="Meiryo UI" pitchFamily="34" charset="-128"/>
                          <a:cs typeface="Meiryo UI" pitchFamily="34" charset="-128"/>
                        </a:rPr>
                        <a:t>SN +</a:t>
                      </a:r>
                      <a:r>
                        <a:rPr lang="en-US" altLang="zh-CN" sz="1400" b="0" baseline="0" dirty="0" smtClean="0">
                          <a:solidFill>
                            <a:srgbClr val="00B050"/>
                          </a:solidFill>
                          <a:latin typeface="Century Gothic" pitchFamily="34" charset="0"/>
                          <a:ea typeface="Meiryo UI" pitchFamily="34" charset="-128"/>
                          <a:cs typeface="Meiryo UI" pitchFamily="34" charset="-128"/>
                        </a:rPr>
                        <a:t> 1</a:t>
                      </a:r>
                      <a:endParaRPr lang="zh-CN" altLang="en-US" sz="1400" b="0" dirty="0">
                        <a:solidFill>
                          <a:srgbClr val="00B050"/>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bl>
          </a:graphicData>
        </a:graphic>
      </p:graphicFrame>
      <p:sp>
        <p:nvSpPr>
          <p:cNvPr id="12" name="内容占位符 2"/>
          <p:cNvSpPr txBox="1">
            <a:spLocks/>
          </p:cNvSpPr>
          <p:nvPr/>
        </p:nvSpPr>
        <p:spPr>
          <a:xfrm>
            <a:off x="3131840" y="1185491"/>
            <a:ext cx="2592288" cy="659333"/>
          </a:xfrm>
          <a:prstGeom prst="rect">
            <a:avLst/>
          </a:prstGeom>
          <a:effectLst>
            <a:glow rad="127000">
              <a:srgbClr val="FFFFCC"/>
            </a:glow>
          </a:effectLst>
        </p:spPr>
        <p:txBody>
          <a:bodyPr vert="horz" lIns="91440" tIns="45720" rIns="91440" bIns="45720" rtlCol="0">
            <a:normAutofit fontScale="85000" lnSpcReduction="10000"/>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1800" b="1" dirty="0" smtClean="0">
                <a:solidFill>
                  <a:srgbClr val="0000FF"/>
                </a:solidFill>
                <a:effectLst>
                  <a:glow rad="254000">
                    <a:schemeClr val="bg1">
                      <a:lumMod val="95000"/>
                      <a:alpha val="40000"/>
                    </a:schemeClr>
                  </a:glow>
                </a:effectLst>
                <a:latin typeface="Century Gothic" pitchFamily="34" charset="0"/>
              </a:rPr>
              <a:t>Even</a:t>
            </a:r>
            <a:r>
              <a:rPr lang="en-US" altLang="zh-CN" sz="1800" dirty="0" smtClean="0">
                <a:solidFill>
                  <a:schemeClr val="tx1"/>
                </a:solidFill>
                <a:effectLst>
                  <a:glow rad="254000">
                    <a:schemeClr val="bg1">
                      <a:lumMod val="95000"/>
                      <a:alpha val="40000"/>
                    </a:schemeClr>
                  </a:glow>
                </a:effectLst>
                <a:latin typeface="Century Gothic" pitchFamily="34" charset="0"/>
              </a:rPr>
              <a:t> SN = </a:t>
            </a:r>
            <a:r>
              <a:rPr lang="en-US" altLang="zh-CN" sz="1800" b="1" dirty="0" smtClean="0">
                <a:solidFill>
                  <a:srgbClr val="00B050"/>
                </a:solidFill>
                <a:effectLst>
                  <a:glow rad="254000">
                    <a:schemeClr val="bg1">
                      <a:lumMod val="95000"/>
                      <a:alpha val="40000"/>
                    </a:schemeClr>
                  </a:glow>
                </a:effectLst>
                <a:latin typeface="Century Gothic" pitchFamily="34" charset="0"/>
              </a:rPr>
              <a:t>Committed</a:t>
            </a:r>
          </a:p>
          <a:p>
            <a:pPr marL="173038" lvl="2" indent="-173038">
              <a:buNone/>
            </a:pPr>
            <a:r>
              <a:rPr lang="en-US" altLang="zh-CN" sz="1800" b="1" dirty="0" smtClean="0">
                <a:solidFill>
                  <a:srgbClr val="0000FF"/>
                </a:solidFill>
                <a:effectLst>
                  <a:glow rad="254000">
                    <a:schemeClr val="bg1">
                      <a:lumMod val="95000"/>
                      <a:alpha val="40000"/>
                    </a:schemeClr>
                  </a:glow>
                </a:effectLst>
                <a:latin typeface="Century Gothic" pitchFamily="34" charset="0"/>
              </a:rPr>
              <a:t>Odd</a:t>
            </a:r>
            <a:r>
              <a:rPr lang="en-US" altLang="zh-CN" sz="1800" dirty="0" smtClean="0">
                <a:solidFill>
                  <a:schemeClr val="tx1"/>
                </a:solidFill>
                <a:effectLst>
                  <a:glow rad="254000">
                    <a:schemeClr val="bg1">
                      <a:lumMod val="95000"/>
                      <a:alpha val="40000"/>
                    </a:schemeClr>
                  </a:glow>
                </a:effectLst>
                <a:latin typeface="Century Gothic" pitchFamily="34" charset="0"/>
              </a:rPr>
              <a:t> SN = </a:t>
            </a:r>
            <a:r>
              <a:rPr lang="en-US" altLang="zh-CN" sz="1800" b="1" dirty="0" smtClean="0">
                <a:solidFill>
                  <a:srgbClr val="FF0066"/>
                </a:solidFill>
                <a:effectLst>
                  <a:glow rad="254000">
                    <a:schemeClr val="bg1">
                      <a:lumMod val="95000"/>
                      <a:alpha val="40000"/>
                    </a:schemeClr>
                  </a:glow>
                </a:effectLst>
                <a:latin typeface="Century Gothic" pitchFamily="34" charset="0"/>
              </a:rPr>
              <a:t>Uncommitted</a:t>
            </a:r>
            <a:endParaRPr lang="en-US" altLang="zh-CN" sz="1800" b="1" dirty="0" smtClean="0">
              <a:solidFill>
                <a:srgbClr val="FF0066"/>
              </a:solidFill>
              <a:effectLst>
                <a:glow rad="254000">
                  <a:schemeClr val="bg1">
                    <a:lumMod val="95000"/>
                    <a:alpha val="40000"/>
                  </a:schemeClr>
                </a:glow>
              </a:effectLst>
              <a:latin typeface="Bookman Old Style" panose="02050604050505020204" pitchFamily="18" charset="0"/>
            </a:endParaRPr>
          </a:p>
        </p:txBody>
      </p:sp>
      <p:sp>
        <p:nvSpPr>
          <p:cNvPr id="15" name="文本框 14"/>
          <p:cNvSpPr txBox="1"/>
          <p:nvPr/>
        </p:nvSpPr>
        <p:spPr>
          <a:xfrm>
            <a:off x="2614433" y="4503809"/>
            <a:ext cx="979755" cy="338554"/>
          </a:xfrm>
          <a:prstGeom prst="rect">
            <a:avLst/>
          </a:prstGeom>
          <a:noFill/>
        </p:spPr>
        <p:txBody>
          <a:bodyPr wrap="none" rtlCol="0">
            <a:spAutoFit/>
          </a:bodyPr>
          <a:lstStyle/>
          <a:p>
            <a:r>
              <a:rPr lang="en-US" altLang="zh-CN" sz="1600" b="1" dirty="0" smtClean="0">
                <a:solidFill>
                  <a:srgbClr val="00B050"/>
                </a:solidFill>
                <a:effectLst/>
              </a:rPr>
              <a:t>invisible</a:t>
            </a:r>
            <a:endParaRPr lang="zh-CN" altLang="en-US" sz="1600" b="1" dirty="0">
              <a:solidFill>
                <a:srgbClr val="00B050"/>
              </a:solidFill>
              <a:effectLst/>
            </a:endParaRPr>
          </a:p>
        </p:txBody>
      </p:sp>
      <p:sp>
        <p:nvSpPr>
          <p:cNvPr id="22" name="文本框 21"/>
          <p:cNvSpPr txBox="1"/>
          <p:nvPr/>
        </p:nvSpPr>
        <p:spPr>
          <a:xfrm>
            <a:off x="4188513" y="4502354"/>
            <a:ext cx="966931" cy="338554"/>
          </a:xfrm>
          <a:prstGeom prst="rect">
            <a:avLst/>
          </a:prstGeom>
          <a:noFill/>
        </p:spPr>
        <p:txBody>
          <a:bodyPr wrap="none" rtlCol="0">
            <a:spAutoFit/>
          </a:bodyPr>
          <a:lstStyle/>
          <a:p>
            <a:r>
              <a:rPr lang="en-US" altLang="zh-CN" sz="1600" b="1" dirty="0" smtClean="0">
                <a:solidFill>
                  <a:srgbClr val="00B050"/>
                </a:solidFill>
                <a:effectLst/>
              </a:rPr>
              <a:t>durable</a:t>
            </a:r>
            <a:endParaRPr lang="zh-CN" altLang="en-US" sz="1600" b="1" dirty="0">
              <a:solidFill>
                <a:srgbClr val="00B050"/>
              </a:solidFill>
              <a:effectLst/>
            </a:endParaRPr>
          </a:p>
        </p:txBody>
      </p:sp>
      <p:cxnSp>
        <p:nvCxnSpPr>
          <p:cNvPr id="23" name="直接连接符 22"/>
          <p:cNvCxnSpPr/>
          <p:nvPr/>
        </p:nvCxnSpPr>
        <p:spPr>
          <a:xfrm>
            <a:off x="3104963" y="4088874"/>
            <a:ext cx="1499310" cy="4411"/>
          </a:xfrm>
          <a:prstGeom prst="line">
            <a:avLst/>
          </a:prstGeom>
          <a:ln w="31750">
            <a:solidFill>
              <a:srgbClr val="00B050"/>
            </a:solidFill>
            <a:prstDash val="sysDot"/>
            <a:headEnd type="oval"/>
            <a:tailEnd type="ova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992999"/>
      </p:ext>
    </p:extLst>
  </p:cSld>
  <p:clrMapOvr>
    <a:masterClrMapping/>
  </p:clrMapOvr>
  <mc:AlternateContent xmlns:mc="http://schemas.openxmlformats.org/markup-compatibility/2006" xmlns:p14="http://schemas.microsoft.com/office/powerpoint/2010/main">
    <mc:Choice Requires="p14">
      <p:transition spd="slow" p14:dur="2000" advTm="3454"/>
    </mc:Choice>
    <mc:Fallback xmlns="">
      <p:transition xmlns:p14="http://schemas.microsoft.com/office/powerpoint/2010/main" spd="slow" advTm="34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12" grpId="0"/>
      <p:bldP spid="15"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6123" y="3675856"/>
            <a:ext cx="1977686" cy="545232"/>
          </a:xfrm>
          <a:prstGeom prst="roundRect">
            <a:avLst/>
          </a:prstGeom>
          <a:solidFill>
            <a:schemeClr val="bg1"/>
          </a:solid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2"/>
          <p:cNvSpPr txBox="1">
            <a:spLocks/>
          </p:cNvSpPr>
          <p:nvPr/>
        </p:nvSpPr>
        <p:spPr>
          <a:xfrm>
            <a:off x="827584" y="1371600"/>
            <a:ext cx="6624736" cy="4865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Concurrency Control</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Replication</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Recovery (skip)</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Evaluation</a:t>
            </a:r>
          </a:p>
          <a:p>
            <a:pPr marL="441325" lvl="1" indent="-400050">
              <a:buClr>
                <a:srgbClr val="FF0066"/>
              </a:buClr>
              <a:buNone/>
            </a:pPr>
            <a:endParaRPr lang="en-US" altLang="zh-CN" sz="7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2"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Agenda</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Tree>
    <p:extLst>
      <p:ext uri="{BB962C8B-B14F-4D97-AF65-F5344CB8AC3E}">
        <p14:creationId xmlns:p14="http://schemas.microsoft.com/office/powerpoint/2010/main" val="2402296535"/>
      </p:ext>
    </p:extLst>
  </p:cSld>
  <p:clrMapOvr>
    <a:masterClrMapping/>
  </p:clrMapOvr>
  <mc:AlternateContent xmlns:mc="http://schemas.openxmlformats.org/markup-compatibility/2006" xmlns:p14="http://schemas.microsoft.com/office/powerpoint/2010/main">
    <mc:Choice Requires="p14">
      <p:transition spd="slow" p14:dur="2000" advTm="514"/>
    </mc:Choice>
    <mc:Fallback xmlns="">
      <p:transition xmlns:p14="http://schemas.microsoft.com/office/powerpoint/2010/main" spd="slow" advTm="514"/>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532488" y="6376243"/>
            <a:ext cx="432000" cy="365125"/>
          </a:xfrm>
        </p:spPr>
        <p:txBody>
          <a:bodyPr/>
          <a:lstStyle/>
          <a:p>
            <a:fld id="{BF9A1D82-A967-4BC1-A576-AD1CE0B149C9}" type="slidenum">
              <a:rPr lang="zh-CN" altLang="en-US" sz="1800" smtClean="0">
                <a:solidFill>
                  <a:schemeClr val="tx1"/>
                </a:solidFill>
                <a:latin typeface="Century Gothic" pitchFamily="34" charset="0"/>
              </a:rPr>
              <a:t>3</a:t>
            </a:fld>
            <a:endParaRPr lang="zh-CN" altLang="en-US" sz="1800">
              <a:solidFill>
                <a:schemeClr val="tx1"/>
              </a:solidFill>
              <a:latin typeface="Century Gothic" pitchFamily="34" charset="0"/>
            </a:endParaRPr>
          </a:p>
        </p:txBody>
      </p:sp>
      <p:sp>
        <p:nvSpPr>
          <p:cNvPr id="6" name="内容占位符 2"/>
          <p:cNvSpPr txBox="1">
            <a:spLocks/>
          </p:cNvSpPr>
          <p:nvPr/>
        </p:nvSpPr>
        <p:spPr>
          <a:xfrm>
            <a:off x="516054" y="2781151"/>
            <a:ext cx="8520442" cy="1367929"/>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RDMA</a:t>
            </a:r>
            <a:r>
              <a:rPr lang="en-US" altLang="zh-CN" sz="2600" dirty="0" smtClean="0">
                <a:solidFill>
                  <a:schemeClr val="tx1"/>
                </a:solidFill>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R</a:t>
            </a:r>
            <a:r>
              <a:rPr lang="en-US" altLang="zh-CN" sz="2600" dirty="0" smtClean="0">
                <a:solidFill>
                  <a:schemeClr val="tx1"/>
                </a:solidFill>
                <a:latin typeface="Century Gothic" pitchFamily="34" charset="0"/>
              </a:rPr>
              <a:t>emote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D</a:t>
            </a:r>
            <a:r>
              <a:rPr lang="en-US" altLang="zh-CN" sz="2600" dirty="0" smtClean="0">
                <a:solidFill>
                  <a:schemeClr val="tx1"/>
                </a:solidFill>
                <a:latin typeface="Century Gothic" pitchFamily="34" charset="0"/>
              </a:rPr>
              <a:t>irect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M</a:t>
            </a:r>
            <a:r>
              <a:rPr lang="en-US" altLang="zh-CN" sz="2600" dirty="0" smtClean="0">
                <a:solidFill>
                  <a:schemeClr val="tx1"/>
                </a:solidFill>
                <a:latin typeface="Century Gothic" pitchFamily="34" charset="0"/>
              </a:rPr>
              <a:t>emory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A</a:t>
            </a:r>
            <a:r>
              <a:rPr lang="en-US" altLang="zh-CN" sz="2600" dirty="0" smtClean="0">
                <a:solidFill>
                  <a:schemeClr val="tx1"/>
                </a:solidFill>
                <a:latin typeface="Century Gothic" pitchFamily="34" charset="0"/>
              </a:rPr>
              <a:t>ccess</a:t>
            </a:r>
          </a:p>
          <a:p>
            <a:pPr marL="630238" lvl="2">
              <a:buSzPct val="80000"/>
              <a:buFont typeface="Wingdings" charset="2"/>
              <a:buChar char="q"/>
            </a:pPr>
            <a:r>
              <a:rPr lang="en-US" altLang="zh-CN" sz="2200" dirty="0" smtClean="0">
                <a:solidFill>
                  <a:schemeClr val="tx1"/>
                </a:solidFill>
                <a:latin typeface="Century Gothic" pitchFamily="34" charset="0"/>
              </a:rPr>
              <a:t>Provide </a:t>
            </a:r>
            <a:r>
              <a:rPr lang="en-US" altLang="zh-CN" sz="2200" dirty="0" smtClean="0">
                <a:solidFill>
                  <a:srgbClr val="FF0066"/>
                </a:solidFill>
                <a:latin typeface="Century Gothic" pitchFamily="34" charset="0"/>
              </a:rPr>
              <a:t>cross-machine</a:t>
            </a:r>
            <a:r>
              <a:rPr lang="en-US" altLang="zh-CN" sz="2200" dirty="0" smtClean="0">
                <a:solidFill>
                  <a:schemeClr val="tx1"/>
                </a:solidFill>
                <a:latin typeface="Century Gothic" pitchFamily="34" charset="0"/>
              </a:rPr>
              <a:t> </a:t>
            </a:r>
            <a:r>
              <a:rPr lang="en-US" altLang="zh-CN" sz="2200" dirty="0">
                <a:solidFill>
                  <a:schemeClr val="tx1"/>
                </a:solidFill>
                <a:latin typeface="Century Gothic" pitchFamily="34" charset="0"/>
              </a:rPr>
              <a:t>accesses with high speed, </a:t>
            </a:r>
            <a:r>
              <a:rPr lang="en-US" altLang="zh-CN" sz="2200" dirty="0" smtClean="0">
                <a:solidFill>
                  <a:schemeClr val="tx1"/>
                </a:solidFill>
                <a:latin typeface="Century Gothic" pitchFamily="34" charset="0"/>
              </a:rPr>
              <a:t/>
            </a:r>
            <a:br>
              <a:rPr lang="en-US" altLang="zh-CN" sz="2200" dirty="0" smtClean="0">
                <a:solidFill>
                  <a:schemeClr val="tx1"/>
                </a:solidFill>
                <a:latin typeface="Century Gothic" pitchFamily="34" charset="0"/>
              </a:rPr>
            </a:br>
            <a:r>
              <a:rPr lang="en-US" altLang="zh-CN" sz="2200" dirty="0" smtClean="0">
                <a:solidFill>
                  <a:schemeClr val="tx1"/>
                </a:solidFill>
                <a:latin typeface="Century Gothic" pitchFamily="34" charset="0"/>
              </a:rPr>
              <a:t>low </a:t>
            </a:r>
            <a:r>
              <a:rPr lang="en-US" altLang="zh-CN" sz="2200" dirty="0">
                <a:solidFill>
                  <a:schemeClr val="tx1"/>
                </a:solidFill>
                <a:latin typeface="Century Gothic" pitchFamily="34" charset="0"/>
              </a:rPr>
              <a:t>latency and low CPU </a:t>
            </a:r>
            <a:r>
              <a:rPr lang="en-US" altLang="zh-CN" sz="2200" dirty="0" smtClean="0">
                <a:solidFill>
                  <a:schemeClr val="tx1"/>
                </a:solidFill>
                <a:latin typeface="Century Gothic" pitchFamily="34" charset="0"/>
              </a:rPr>
              <a:t>overhead</a:t>
            </a:r>
          </a:p>
        </p:txBody>
      </p:sp>
      <p:sp>
        <p:nvSpPr>
          <p:cNvPr id="2" name="文本框 1"/>
          <p:cNvSpPr txBox="1"/>
          <p:nvPr/>
        </p:nvSpPr>
        <p:spPr>
          <a:xfrm>
            <a:off x="1079500" y="419100"/>
            <a:ext cx="184666" cy="369332"/>
          </a:xfrm>
          <a:prstGeom prst="rect">
            <a:avLst/>
          </a:prstGeom>
          <a:noFill/>
        </p:spPr>
        <p:txBody>
          <a:bodyPr wrap="none" rtlCol="0">
            <a:spAutoFit/>
          </a:bodyPr>
          <a:lstStyle/>
          <a:p>
            <a:endParaRPr kumimoji="1" lang="zh-CN" altLang="en-US" dirty="0"/>
          </a:p>
        </p:txBody>
      </p:sp>
      <p:sp>
        <p:nvSpPr>
          <p:cNvPr id="10" name="标题 1"/>
          <p:cNvSpPr txBox="1">
            <a:spLocks/>
          </p:cNvSpPr>
          <p:nvPr/>
        </p:nvSpPr>
        <p:spPr>
          <a:xfrm>
            <a:off x="288000" y="0"/>
            <a:ext cx="8856000" cy="14176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Opportunities:</a:t>
            </a:r>
            <a:r>
              <a:rPr lang="en-US" altLang="zh-TW" sz="34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 Hardware Trends</a:t>
            </a:r>
            <a:endParaRPr lang="zh-TW" altLang="en-US" sz="34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6" name="内容占位符 2"/>
          <p:cNvSpPr txBox="1">
            <a:spLocks/>
          </p:cNvSpPr>
          <p:nvPr/>
        </p:nvSpPr>
        <p:spPr>
          <a:xfrm>
            <a:off x="516054" y="1361357"/>
            <a:ext cx="8088394" cy="1563587"/>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HTM</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H</a:t>
            </a:r>
            <a:r>
              <a:rPr lang="en-US" altLang="zh-CN" sz="2600" dirty="0" smtClean="0">
                <a:solidFill>
                  <a:schemeClr val="tx1"/>
                </a:solidFill>
                <a:latin typeface="Century Gothic" pitchFamily="34" charset="0"/>
              </a:rPr>
              <a:t>ardware</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T</a:t>
            </a:r>
            <a:r>
              <a:rPr lang="en-US" altLang="zh-CN" sz="2600" dirty="0" smtClean="0">
                <a:solidFill>
                  <a:schemeClr val="tx1"/>
                </a:solidFill>
                <a:latin typeface="Century Gothic" pitchFamily="34" charset="0"/>
              </a:rPr>
              <a:t>ransaction</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M</a:t>
            </a:r>
            <a:r>
              <a:rPr lang="en-US" altLang="zh-CN" sz="2600" dirty="0" smtClean="0">
                <a:solidFill>
                  <a:schemeClr val="tx1"/>
                </a:solidFill>
                <a:latin typeface="Century Gothic" pitchFamily="34" charset="0"/>
              </a:rPr>
              <a:t>emory</a:t>
            </a:r>
          </a:p>
          <a:p>
            <a:pPr marL="630238" lvl="2">
              <a:buSzPct val="80000"/>
              <a:buFont typeface="Wingdings" charset="2"/>
              <a:buChar char="q"/>
            </a:pPr>
            <a:r>
              <a:rPr lang="en-US" altLang="zh-CN" sz="2200" dirty="0" smtClean="0">
                <a:solidFill>
                  <a:schemeClr val="tx1"/>
                </a:solidFill>
                <a:latin typeface="Century Gothic" pitchFamily="34" charset="0"/>
              </a:rPr>
              <a:t>Allow a </a:t>
            </a:r>
            <a:r>
              <a:rPr lang="en-US" altLang="zh-CN" sz="2200" dirty="0">
                <a:solidFill>
                  <a:schemeClr val="tx1"/>
                </a:solidFill>
                <a:latin typeface="Century Gothic" pitchFamily="34" charset="0"/>
              </a:rPr>
              <a:t>group of load </a:t>
            </a:r>
            <a:r>
              <a:rPr lang="en-US" altLang="zh-CN" sz="2200" dirty="0" smtClean="0">
                <a:solidFill>
                  <a:schemeClr val="tx1"/>
                </a:solidFill>
                <a:latin typeface="Century Gothic" pitchFamily="34" charset="0"/>
              </a:rPr>
              <a:t>&amp; store instructions </a:t>
            </a:r>
            <a:r>
              <a:rPr lang="en-US" altLang="zh-CN" sz="2200" dirty="0">
                <a:solidFill>
                  <a:schemeClr val="tx1"/>
                </a:solidFill>
                <a:latin typeface="Century Gothic" pitchFamily="34" charset="0"/>
              </a:rPr>
              <a:t>to execute in an </a:t>
            </a:r>
            <a:r>
              <a:rPr lang="en-US" altLang="zh-CN" sz="2200" dirty="0" smtClean="0">
                <a:solidFill>
                  <a:srgbClr val="FF0066"/>
                </a:solidFill>
                <a:latin typeface="Century Gothic" pitchFamily="34" charset="0"/>
              </a:rPr>
              <a:t>atomic</a:t>
            </a:r>
            <a:r>
              <a:rPr lang="en-US" altLang="zh-CN" sz="2200" dirty="0" smtClean="0">
                <a:solidFill>
                  <a:schemeClr val="tx1"/>
                </a:solidFill>
                <a:latin typeface="Century Gothic" pitchFamily="34" charset="0"/>
              </a:rPr>
              <a:t>, </a:t>
            </a:r>
            <a:r>
              <a:rPr lang="en-US" altLang="zh-CN" sz="2200" dirty="0" smtClean="0">
                <a:solidFill>
                  <a:srgbClr val="FF0066"/>
                </a:solidFill>
                <a:latin typeface="Century Gothic" pitchFamily="34" charset="0"/>
              </a:rPr>
              <a:t>consistent</a:t>
            </a:r>
            <a:r>
              <a:rPr lang="en-US" altLang="zh-CN" sz="2200" dirty="0" smtClean="0">
                <a:solidFill>
                  <a:schemeClr val="tx1"/>
                </a:solidFill>
                <a:latin typeface="Century Gothic" pitchFamily="34" charset="0"/>
              </a:rPr>
              <a:t> and </a:t>
            </a:r>
            <a:r>
              <a:rPr lang="en-US" altLang="zh-CN" sz="2200" dirty="0" smtClean="0">
                <a:solidFill>
                  <a:srgbClr val="FF0066"/>
                </a:solidFill>
                <a:latin typeface="Century Gothic" pitchFamily="34" charset="0"/>
              </a:rPr>
              <a:t>isolated</a:t>
            </a:r>
            <a:r>
              <a:rPr lang="en-US" altLang="zh-CN" sz="2200" dirty="0" smtClean="0">
                <a:solidFill>
                  <a:schemeClr val="tx1"/>
                </a:solidFill>
                <a:latin typeface="Century Gothic" pitchFamily="34" charset="0"/>
              </a:rPr>
              <a:t> (ACI) way</a:t>
            </a:r>
          </a:p>
        </p:txBody>
      </p:sp>
      <p:sp>
        <p:nvSpPr>
          <p:cNvPr id="12" name="内容占位符 2"/>
          <p:cNvSpPr txBox="1">
            <a:spLocks/>
          </p:cNvSpPr>
          <p:nvPr/>
        </p:nvSpPr>
        <p:spPr>
          <a:xfrm>
            <a:off x="516054" y="4286301"/>
            <a:ext cx="8520442" cy="1367929"/>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a:solidFill>
                  <a:schemeClr val="tx1"/>
                </a:solidFill>
                <a:effectLst>
                  <a:outerShdw blurRad="38100" dist="38100" dir="2700000" algn="tl">
                    <a:srgbClr val="000000">
                      <a:alpha val="43137"/>
                    </a:srgbClr>
                  </a:outerShdw>
                </a:effectLst>
                <a:latin typeface="Century Gothic" pitchFamily="34" charset="0"/>
              </a:rPr>
              <a:t>NVRAM</a:t>
            </a:r>
            <a:r>
              <a:rPr lang="en-US" altLang="zh-CN" sz="2600" dirty="0">
                <a:solidFill>
                  <a:schemeClr val="tx1"/>
                </a:solidFill>
                <a:latin typeface="Century Gothic" pitchFamily="34" charset="0"/>
              </a:rPr>
              <a:t>: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N</a:t>
            </a:r>
            <a:r>
              <a:rPr lang="en-US" altLang="zh-CN" sz="2600" dirty="0">
                <a:solidFill>
                  <a:schemeClr val="tx1"/>
                </a:solidFill>
                <a:latin typeface="Century Gothic" pitchFamily="34" charset="0"/>
              </a:rPr>
              <a:t>on-</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V</a:t>
            </a:r>
            <a:r>
              <a:rPr lang="en-US" altLang="zh-CN" sz="2600" dirty="0">
                <a:solidFill>
                  <a:schemeClr val="tx1"/>
                </a:solidFill>
                <a:latin typeface="Century Gothic" pitchFamily="34" charset="0"/>
              </a:rPr>
              <a:t>olatile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R</a:t>
            </a:r>
            <a:r>
              <a:rPr lang="en-US" altLang="zh-CN" sz="2600" dirty="0">
                <a:solidFill>
                  <a:schemeClr val="tx1"/>
                </a:solidFill>
                <a:latin typeface="Century Gothic" pitchFamily="34" charset="0"/>
              </a:rPr>
              <a:t>andom-</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A</a:t>
            </a:r>
            <a:r>
              <a:rPr lang="en-US" altLang="zh-CN" sz="2600" dirty="0">
                <a:solidFill>
                  <a:schemeClr val="tx1"/>
                </a:solidFill>
                <a:latin typeface="Century Gothic" pitchFamily="34" charset="0"/>
              </a:rPr>
              <a:t>ccess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M</a:t>
            </a:r>
            <a:r>
              <a:rPr lang="en-US" altLang="zh-CN" sz="2600" dirty="0" smtClean="0">
                <a:solidFill>
                  <a:schemeClr val="tx1"/>
                </a:solidFill>
                <a:latin typeface="Century Gothic" pitchFamily="34" charset="0"/>
              </a:rPr>
              <a:t>emory</a:t>
            </a:r>
          </a:p>
          <a:p>
            <a:pPr marL="630238" lvl="2">
              <a:buSzPct val="80000"/>
              <a:buFont typeface="Wingdings" charset="2"/>
              <a:buChar char="q"/>
            </a:pPr>
            <a:r>
              <a:rPr lang="en-US" altLang="zh-CN" sz="2200" dirty="0">
                <a:solidFill>
                  <a:schemeClr val="tx1"/>
                </a:solidFill>
                <a:latin typeface="Century Gothic" pitchFamily="34" charset="0"/>
              </a:rPr>
              <a:t>Provide random-access</a:t>
            </a:r>
            <a:r>
              <a:rPr lang="en-US" altLang="zh-CN" sz="2200" dirty="0">
                <a:solidFill>
                  <a:srgbClr val="FF0066"/>
                </a:solidFill>
                <a:latin typeface="Century Gothic" pitchFamily="34" charset="0"/>
              </a:rPr>
              <a:t> </a:t>
            </a:r>
            <a:r>
              <a:rPr lang="en-US" altLang="zh-CN" sz="2200" dirty="0">
                <a:solidFill>
                  <a:schemeClr val="tx1"/>
                </a:solidFill>
                <a:latin typeface="Century Gothic" pitchFamily="34" charset="0"/>
              </a:rPr>
              <a:t>memory that </a:t>
            </a:r>
            <a:r>
              <a:rPr lang="en-US" altLang="zh-CN" sz="2200" dirty="0">
                <a:solidFill>
                  <a:srgbClr val="FF0066"/>
                </a:solidFill>
                <a:latin typeface="Century Gothic" pitchFamily="34" charset="0"/>
              </a:rPr>
              <a:t>retains</a:t>
            </a:r>
            <a:r>
              <a:rPr lang="en-US" altLang="zh-CN" sz="2200" dirty="0">
                <a:solidFill>
                  <a:schemeClr val="tx1"/>
                </a:solidFill>
                <a:latin typeface="Century Gothic" pitchFamily="34" charset="0"/>
              </a:rPr>
              <a:t> its information when power is </a:t>
            </a:r>
            <a:r>
              <a:rPr lang="en-US" altLang="zh-CN" sz="2200" dirty="0">
                <a:solidFill>
                  <a:srgbClr val="FF0066"/>
                </a:solidFill>
                <a:latin typeface="Century Gothic" pitchFamily="34" charset="0"/>
              </a:rPr>
              <a:t>turned off</a:t>
            </a:r>
            <a:r>
              <a:rPr lang="en-US" altLang="zh-CN" sz="2200" dirty="0">
                <a:solidFill>
                  <a:schemeClr val="tx1"/>
                </a:solidFill>
                <a:latin typeface="Century Gothic" pitchFamily="34" charset="0"/>
              </a:rPr>
              <a:t> (non-volatile)</a:t>
            </a:r>
            <a:endParaRPr lang="en-US" altLang="zh-CN" sz="2200" dirty="0" smtClean="0">
              <a:solidFill>
                <a:schemeClr val="tx1"/>
              </a:solidFill>
              <a:latin typeface="Century Gothic" pitchFamily="34" charset="0"/>
            </a:endParaRPr>
          </a:p>
        </p:txBody>
      </p:sp>
    </p:spTree>
    <p:custDataLst>
      <p:tags r:id="rId1"/>
    </p:custDataLst>
    <p:extLst>
      <p:ext uri="{BB962C8B-B14F-4D97-AF65-F5344CB8AC3E}">
        <p14:creationId xmlns:p14="http://schemas.microsoft.com/office/powerpoint/2010/main" val="2614412062"/>
      </p:ext>
    </p:extLst>
  </p:cSld>
  <p:clrMapOvr>
    <a:masterClrMapping/>
  </p:clrMapOvr>
  <mc:AlternateContent xmlns:mc="http://schemas.openxmlformats.org/markup-compatibility/2006" xmlns:p14="http://schemas.microsoft.com/office/powerpoint/2010/main">
    <mc:Choice Requires="p14">
      <p:transition spd="slow" p14:dur="2000" advTm="3483"/>
    </mc:Choice>
    <mc:Fallback xmlns="">
      <p:transition xmlns:p14="http://schemas.microsoft.com/office/powerpoint/2010/main" spd="slow" advTm="34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Evaluation</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内容占位符 2"/>
          <p:cNvSpPr txBox="1">
            <a:spLocks/>
          </p:cNvSpPr>
          <p:nvPr/>
        </p:nvSpPr>
        <p:spPr>
          <a:xfrm>
            <a:off x="372038" y="1361358"/>
            <a:ext cx="8088394" cy="4515914"/>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531813" lvl="2" indent="-531813">
              <a:buNone/>
            </a:pPr>
            <a:r>
              <a:rPr lang="en-US" altLang="zh-CN"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Baseline: </a:t>
            </a:r>
            <a:r>
              <a:rPr lang="en-US" altLang="zh-CN" sz="2400" i="1" dirty="0" smtClean="0">
                <a:solidFill>
                  <a:srgbClr val="FF0066"/>
                </a:solidFill>
                <a:latin typeface="Century Gothic" pitchFamily="34" charset="0"/>
                <a:ea typeface="Meiryo UI" pitchFamily="34" charset="-128"/>
                <a:cs typeface="Meiryo UI" pitchFamily="34" charset="-128"/>
              </a:rPr>
              <a:t>Calvin</a:t>
            </a:r>
            <a:r>
              <a:rPr lang="en-US" altLang="zh-CN" sz="2400" dirty="0" smtClean="0">
                <a:solidFill>
                  <a:schemeClr val="tx1"/>
                </a:solidFill>
                <a:latin typeface="Century Gothic" pitchFamily="34" charset="0"/>
                <a:ea typeface="Meiryo UI" pitchFamily="34" charset="-128"/>
                <a:cs typeface="Meiryo UI" pitchFamily="34" charset="-128"/>
              </a:rPr>
              <a:t> </a:t>
            </a:r>
            <a:r>
              <a:rPr lang="en-US" altLang="zh-CN" sz="2200" dirty="0" smtClean="0">
                <a:solidFill>
                  <a:schemeClr val="tx1"/>
                </a:solidFill>
                <a:latin typeface="Century Gothic" pitchFamily="34" charset="0"/>
                <a:ea typeface="Meiryo UI" pitchFamily="34" charset="-128"/>
                <a:cs typeface="Meiryo UI" pitchFamily="34" charset="-128"/>
              </a:rPr>
              <a:t>(Mar. 2015)</a:t>
            </a:r>
          </a:p>
          <a:p>
            <a:pPr marL="531813" lvl="2" indent="-531813">
              <a:buNone/>
            </a:pPr>
            <a:r>
              <a:rPr lang="en-US" altLang="zh-CN" sz="2200" dirty="0">
                <a:solidFill>
                  <a:schemeClr val="tx1"/>
                </a:solidFill>
                <a:latin typeface="Century Gothic" pitchFamily="34" charset="0"/>
                <a:ea typeface="Meiryo UI" pitchFamily="34" charset="-128"/>
                <a:cs typeface="Meiryo UI" pitchFamily="34" charset="-128"/>
              </a:rPr>
              <a:t> </a:t>
            </a:r>
            <a:r>
              <a:rPr lang="en-US" altLang="zh-CN" sz="2200" dirty="0" smtClean="0">
                <a:solidFill>
                  <a:schemeClr val="tx1"/>
                </a:solidFill>
                <a:latin typeface="Century Gothic" pitchFamily="34" charset="0"/>
                <a:ea typeface="Meiryo UI" pitchFamily="34" charset="-128"/>
                <a:cs typeface="Meiryo UI" pitchFamily="34" charset="-128"/>
              </a:rPr>
              <a:t>                    </a:t>
            </a:r>
            <a:r>
              <a:rPr lang="en-US" altLang="zh-CN" sz="2400" i="1" dirty="0" smtClean="0">
                <a:solidFill>
                  <a:srgbClr val="FF0066"/>
                </a:solidFill>
                <a:latin typeface="Century Gothic" pitchFamily="34" charset="0"/>
                <a:ea typeface="Meiryo UI" pitchFamily="34" charset="-128"/>
                <a:cs typeface="Meiryo UI" pitchFamily="34" charset="-128"/>
              </a:rPr>
              <a:t>DrTM</a:t>
            </a:r>
            <a:r>
              <a:rPr lang="en-US" altLang="zh-CN" sz="2200" dirty="0" smtClean="0">
                <a:solidFill>
                  <a:schemeClr val="tx1"/>
                </a:solidFill>
                <a:latin typeface="Century Gothic" pitchFamily="34" charset="0"/>
                <a:ea typeface="Meiryo UI" pitchFamily="34" charset="-128"/>
                <a:cs typeface="Meiryo UI" pitchFamily="34" charset="-128"/>
              </a:rPr>
              <a:t> (SOSP’15)</a:t>
            </a:r>
            <a:endParaRPr lang="en-US" altLang="zh-CN" sz="1600"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p>
            <a:pPr marL="173038" lvl="2" indent="-173038">
              <a:buNone/>
            </a:pPr>
            <a:r>
              <a:rPr lang="en-US" altLang="zh-CN"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Platforms: </a:t>
            </a:r>
            <a:r>
              <a:rPr lang="en-US" altLang="zh-CN" sz="2600" dirty="0">
                <a:solidFill>
                  <a:schemeClr val="tx1"/>
                </a:solidFill>
                <a:latin typeface="Century Gothic" pitchFamily="34" charset="0"/>
                <a:ea typeface="Meiryo UI" pitchFamily="34" charset="-128"/>
                <a:cs typeface="Meiryo UI" pitchFamily="34" charset="-128"/>
              </a:rPr>
              <a:t>A small-scale 6-machine cluster</a:t>
            </a:r>
            <a:endParaRPr lang="en-US" altLang="zh-CN" sz="2600" dirty="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p>
            <a:pPr marL="630238" lvl="2"/>
            <a:r>
              <a:rPr lang="en-US" altLang="zh-CN" sz="2200" dirty="0" smtClean="0">
                <a:solidFill>
                  <a:schemeClr val="tx1"/>
                </a:solidFill>
                <a:latin typeface="Century Gothic" pitchFamily="34" charset="0"/>
                <a:ea typeface="Meiryo UI" pitchFamily="34" charset="-128"/>
                <a:cs typeface="Meiryo UI" pitchFamily="34" charset="-128"/>
              </a:rPr>
              <a:t>Each</a:t>
            </a:r>
            <a:r>
              <a:rPr lang="en-US" altLang="zh-CN" sz="2000" dirty="0" smtClean="0">
                <a:solidFill>
                  <a:schemeClr val="tx1"/>
                </a:solidFill>
                <a:latin typeface="Century Gothic" pitchFamily="34" charset="0"/>
                <a:ea typeface="Meiryo UI" pitchFamily="34" charset="-128"/>
                <a:cs typeface="Meiryo UI" pitchFamily="34" charset="-128"/>
              </a:rPr>
              <a:t>:  two 10-cores</a:t>
            </a:r>
            <a:r>
              <a:rPr lang="en-US" altLang="zh-CN" sz="2000" dirty="0">
                <a:solidFill>
                  <a:schemeClr val="tx1"/>
                </a:solidFill>
                <a:latin typeface="Century Gothic" pitchFamily="34" charset="0"/>
                <a:ea typeface="Meiryo UI" pitchFamily="34" charset="-128"/>
                <a:cs typeface="Meiryo UI" pitchFamily="34" charset="-128"/>
              </a:rPr>
              <a:t>, </a:t>
            </a:r>
            <a:r>
              <a:rPr lang="en-US" altLang="zh-CN" sz="2000" dirty="0" smtClean="0">
                <a:solidFill>
                  <a:srgbClr val="FF0066"/>
                </a:solidFill>
                <a:latin typeface="Century Gothic" pitchFamily="34" charset="0"/>
                <a:ea typeface="Meiryo UI" pitchFamily="34" charset="-128"/>
                <a:cs typeface="Meiryo UI" pitchFamily="34" charset="-128"/>
              </a:rPr>
              <a:t>RTM-enabled</a:t>
            </a:r>
            <a:r>
              <a:rPr lang="en-US" altLang="zh-CN" sz="2000" dirty="0" smtClean="0">
                <a:solidFill>
                  <a:schemeClr val="tx1"/>
                </a:solidFill>
                <a:latin typeface="Century Gothic" pitchFamily="34" charset="0"/>
                <a:ea typeface="Meiryo UI" pitchFamily="34" charset="-128"/>
                <a:cs typeface="Meiryo UI" pitchFamily="34" charset="-128"/>
              </a:rPr>
              <a:t> </a:t>
            </a:r>
            <a:r>
              <a:rPr lang="en-US" altLang="zh-CN" sz="2000" dirty="0">
                <a:solidFill>
                  <a:schemeClr val="tx1"/>
                </a:solidFill>
                <a:latin typeface="Century Gothic" pitchFamily="34" charset="0"/>
                <a:ea typeface="Meiryo UI" pitchFamily="34" charset="-128"/>
                <a:cs typeface="Meiryo UI" pitchFamily="34" charset="-128"/>
              </a:rPr>
              <a:t>Intel Xeon </a:t>
            </a:r>
            <a:r>
              <a:rPr lang="en-US" altLang="zh-CN" sz="2000" dirty="0" smtClean="0">
                <a:solidFill>
                  <a:schemeClr val="tx1"/>
                </a:solidFill>
                <a:latin typeface="Century Gothic" pitchFamily="34" charset="0"/>
                <a:ea typeface="Meiryo UI" pitchFamily="34" charset="-128"/>
                <a:cs typeface="Meiryo UI" pitchFamily="34" charset="-128"/>
              </a:rPr>
              <a:t>E5-2650</a:t>
            </a:r>
            <a:br>
              <a:rPr lang="en-US" altLang="zh-CN" sz="2000" dirty="0" smtClean="0">
                <a:solidFill>
                  <a:schemeClr val="tx1"/>
                </a:solidFill>
                <a:latin typeface="Century Gothic" pitchFamily="34" charset="0"/>
                <a:ea typeface="Meiryo UI" pitchFamily="34" charset="-128"/>
                <a:cs typeface="Meiryo UI" pitchFamily="34" charset="-128"/>
              </a:rPr>
            </a:br>
            <a:r>
              <a:rPr lang="en-US" altLang="zh-CN" sz="2000" dirty="0" smtClean="0">
                <a:solidFill>
                  <a:schemeClr val="tx1"/>
                </a:solidFill>
                <a:latin typeface="Century Gothic" pitchFamily="34" charset="0"/>
                <a:ea typeface="Meiryo UI" pitchFamily="34" charset="-128"/>
                <a:cs typeface="Meiryo UI" pitchFamily="34" charset="-128"/>
              </a:rPr>
              <a:t>(disabled HT), 64GB DRAM</a:t>
            </a:r>
            <a:r>
              <a:rPr lang="en-US" altLang="zh-CN" sz="2000" dirty="0">
                <a:solidFill>
                  <a:schemeClr val="tx1"/>
                </a:solidFill>
                <a:latin typeface="Century Gothic" pitchFamily="34" charset="0"/>
                <a:ea typeface="Meiryo UI" pitchFamily="34" charset="-128"/>
                <a:cs typeface="Meiryo UI" pitchFamily="34" charset="-128"/>
              </a:rPr>
              <a:t>, </a:t>
            </a:r>
            <a:r>
              <a:rPr lang="en-US" altLang="zh-CN" sz="2000" dirty="0" smtClean="0">
                <a:solidFill>
                  <a:schemeClr val="tx1"/>
                </a:solidFill>
                <a:latin typeface="Century Gothic" pitchFamily="34" charset="0"/>
                <a:ea typeface="Meiryo UI" pitchFamily="34" charset="-128"/>
                <a:cs typeface="Meiryo UI" pitchFamily="34" charset="-128"/>
              </a:rPr>
              <a:t>Mellanox</a:t>
            </a:r>
            <a:r>
              <a:rPr lang="en-US" altLang="zh-CN" sz="2000" dirty="0">
                <a:solidFill>
                  <a:schemeClr val="tx1"/>
                </a:solidFill>
                <a:latin typeface="Century Gothic" pitchFamily="34" charset="0"/>
                <a:ea typeface="Meiryo UI" pitchFamily="34" charset="-128"/>
                <a:cs typeface="Meiryo UI" pitchFamily="34" charset="-128"/>
              </a:rPr>
              <a:t> </a:t>
            </a:r>
            <a:r>
              <a:rPr lang="en-US" altLang="zh-CN" sz="2000" dirty="0" smtClean="0">
                <a:solidFill>
                  <a:schemeClr val="tx1"/>
                </a:solidFill>
                <a:latin typeface="Century Gothic" pitchFamily="34" charset="0"/>
                <a:ea typeface="Meiryo UI" pitchFamily="34" charset="-128"/>
                <a:cs typeface="Meiryo UI" pitchFamily="34" charset="-128"/>
              </a:rPr>
              <a:t>ConnectX-3 </a:t>
            </a:r>
            <a:r>
              <a:rPr lang="en-US" altLang="zh-CN" sz="2000" dirty="0">
                <a:solidFill>
                  <a:schemeClr val="tx1"/>
                </a:solidFill>
                <a:latin typeface="Century Gothic" pitchFamily="34" charset="0"/>
                <a:ea typeface="Meiryo UI" pitchFamily="34" charset="-128"/>
                <a:cs typeface="Meiryo UI" pitchFamily="34" charset="-128"/>
              </a:rPr>
              <a:t>MCX353A 56Gbps InfiniBand </a:t>
            </a:r>
            <a:r>
              <a:rPr lang="en-US" altLang="zh-CN" sz="2000" dirty="0" smtClean="0">
                <a:solidFill>
                  <a:schemeClr val="tx1"/>
                </a:solidFill>
                <a:latin typeface="Century Gothic" pitchFamily="34" charset="0"/>
                <a:ea typeface="Meiryo UI" pitchFamily="34" charset="-128"/>
                <a:cs typeface="Meiryo UI" pitchFamily="34" charset="-128"/>
              </a:rPr>
              <a:t>NIC w/ </a:t>
            </a:r>
            <a:r>
              <a:rPr lang="en-US" altLang="zh-CN" sz="2000" dirty="0" smtClean="0">
                <a:solidFill>
                  <a:srgbClr val="FF0066"/>
                </a:solidFill>
                <a:latin typeface="Century Gothic" pitchFamily="34" charset="0"/>
                <a:ea typeface="Meiryo UI" pitchFamily="34" charset="-128"/>
                <a:cs typeface="Meiryo UI" pitchFamily="34" charset="-128"/>
              </a:rPr>
              <a:t>RDMA</a:t>
            </a:r>
            <a:r>
              <a:rPr lang="en-US" altLang="zh-CN" sz="2000" baseline="30000" dirty="0" smtClean="0">
                <a:solidFill>
                  <a:srgbClr val="FF0066"/>
                </a:solidFill>
                <a:latin typeface="Century Gothic" pitchFamily="34" charset="0"/>
                <a:ea typeface="Meiryo UI" pitchFamily="34" charset="-128"/>
                <a:cs typeface="Meiryo UI" pitchFamily="34" charset="-128"/>
              </a:rPr>
              <a:t>1</a:t>
            </a:r>
            <a:endParaRPr lang="en-US" altLang="zh-CN" sz="1800" baseline="30000" dirty="0" smtClean="0">
              <a:solidFill>
                <a:schemeClr val="tx1"/>
              </a:solidFill>
              <a:latin typeface="Century Gothic" pitchFamily="34" charset="0"/>
              <a:ea typeface="Meiryo UI" pitchFamily="34" charset="-128"/>
              <a:cs typeface="Meiryo UI" pitchFamily="34" charset="-128"/>
            </a:endParaRPr>
          </a:p>
          <a:p>
            <a:pPr marL="173038" lvl="2" indent="-173038">
              <a:buNone/>
            </a:pPr>
            <a:endParaRPr lang="en-US" altLang="zh-CN" sz="1200"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p>
            <a:pPr marL="173038" lvl="2" indent="-173038">
              <a:buNone/>
            </a:pPr>
            <a:r>
              <a:rPr lang="en-US" altLang="zh-CN"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Benchmarks</a:t>
            </a:r>
            <a:r>
              <a:rPr lang="en-US" altLang="zh-CN" baseline="30000" dirty="0" smtClean="0">
                <a:solidFill>
                  <a:srgbClr val="FF0066"/>
                </a:solidFill>
                <a:latin typeface="Century Gothic" pitchFamily="34" charset="0"/>
                <a:ea typeface="Meiryo UI" pitchFamily="34" charset="-128"/>
                <a:cs typeface="Meiryo UI" pitchFamily="34" charset="-128"/>
              </a:rPr>
              <a:t>2</a:t>
            </a:r>
            <a:endParaRPr lang="en-US" altLang="zh-CN" baseline="30000" dirty="0">
              <a:solidFill>
                <a:srgbClr val="FF0066"/>
              </a:solidFill>
              <a:latin typeface="Century Gothic" pitchFamily="34" charset="0"/>
              <a:ea typeface="Meiryo UI" pitchFamily="34" charset="-128"/>
              <a:cs typeface="Meiryo UI" pitchFamily="34" charset="-128"/>
            </a:endParaRPr>
          </a:p>
          <a:p>
            <a:pPr marL="630238" lvl="2"/>
            <a:r>
              <a:rPr lang="en-US" altLang="zh-CN" sz="2200" dirty="0" smtClean="0">
                <a:solidFill>
                  <a:schemeClr val="tx1"/>
                </a:solidFill>
                <a:latin typeface="Century Gothic" pitchFamily="34" charset="0"/>
                <a:ea typeface="Meiryo UI" pitchFamily="34" charset="-128"/>
                <a:cs typeface="Meiryo UI" pitchFamily="34" charset="-128"/>
              </a:rPr>
              <a:t>TPC-C</a:t>
            </a:r>
          </a:p>
          <a:p>
            <a:pPr marL="630238" lvl="2"/>
            <a:r>
              <a:rPr lang="en-US" altLang="zh-CN" sz="2200" dirty="0" err="1" smtClean="0">
                <a:solidFill>
                  <a:schemeClr val="tx1"/>
                </a:solidFill>
                <a:latin typeface="Century Gothic" pitchFamily="34" charset="0"/>
                <a:ea typeface="Meiryo UI" pitchFamily="34" charset="-128"/>
                <a:cs typeface="Meiryo UI" pitchFamily="34" charset="-128"/>
              </a:rPr>
              <a:t>SmallBank</a:t>
            </a:r>
            <a:r>
              <a:rPr lang="en-US" altLang="zh-CN" sz="2200" dirty="0" smtClean="0">
                <a:solidFill>
                  <a:schemeClr val="tx1"/>
                </a:solidFill>
                <a:latin typeface="Century Gothic" pitchFamily="34" charset="0"/>
                <a:ea typeface="Meiryo UI" pitchFamily="34" charset="-128"/>
                <a:cs typeface="Meiryo UI" pitchFamily="34" charset="-128"/>
              </a:rPr>
              <a:t> (skip)</a:t>
            </a:r>
          </a:p>
        </p:txBody>
      </p:sp>
      <p:graphicFrame>
        <p:nvGraphicFramePr>
          <p:cNvPr id="6" name="Table 5"/>
          <p:cNvGraphicFramePr>
            <a:graphicFrameLocks noGrp="1"/>
          </p:cNvGraphicFramePr>
          <p:nvPr>
            <p:extLst>
              <p:ext uri="{D42A27DB-BD31-4B8C-83A1-F6EECF244321}">
                <p14:modId xmlns:p14="http://schemas.microsoft.com/office/powerpoint/2010/main" val="3605895788"/>
              </p:ext>
            </p:extLst>
          </p:nvPr>
        </p:nvGraphicFramePr>
        <p:xfrm>
          <a:off x="4032480" y="4050524"/>
          <a:ext cx="4176000" cy="9000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756000">
                  <a:extLst>
                    <a:ext uri="{9D8B030D-6E8A-4147-A177-3AD203B41FA5}">
                      <a16:colId xmlns="" xmlns:a16="http://schemas.microsoft.com/office/drawing/2014/main" val="20000"/>
                    </a:ext>
                  </a:extLst>
                </a:gridCol>
                <a:gridCol w="684000">
                  <a:extLst>
                    <a:ext uri="{9D8B030D-6E8A-4147-A177-3AD203B41FA5}">
                      <a16:colId xmlns="" xmlns:a16="http://schemas.microsoft.com/office/drawing/2014/main" val="20001"/>
                    </a:ext>
                  </a:extLst>
                </a:gridCol>
                <a:gridCol w="684000">
                  <a:extLst>
                    <a:ext uri="{9D8B030D-6E8A-4147-A177-3AD203B41FA5}">
                      <a16:colId xmlns="" xmlns:a16="http://schemas.microsoft.com/office/drawing/2014/main" val="20002"/>
                    </a:ext>
                  </a:extLst>
                </a:gridCol>
                <a:gridCol w="684000">
                  <a:extLst>
                    <a:ext uri="{9D8B030D-6E8A-4147-A177-3AD203B41FA5}">
                      <a16:colId xmlns="" xmlns:a16="http://schemas.microsoft.com/office/drawing/2014/main" val="20003"/>
                    </a:ext>
                  </a:extLst>
                </a:gridCol>
                <a:gridCol w="684000">
                  <a:extLst>
                    <a:ext uri="{9D8B030D-6E8A-4147-A177-3AD203B41FA5}">
                      <a16:colId xmlns="" xmlns:a16="http://schemas.microsoft.com/office/drawing/2014/main" val="20004"/>
                    </a:ext>
                  </a:extLst>
                </a:gridCol>
                <a:gridCol w="684000">
                  <a:extLst>
                    <a:ext uri="{9D8B030D-6E8A-4147-A177-3AD203B41FA5}">
                      <a16:colId xmlns="" xmlns:a16="http://schemas.microsoft.com/office/drawing/2014/main" val="20005"/>
                    </a:ext>
                  </a:extLst>
                </a:gridCol>
              </a:tblGrid>
              <a:tr h="324000">
                <a:tc>
                  <a:txBody>
                    <a:bodyPr/>
                    <a:lstStyle/>
                    <a:p>
                      <a:pPr algn="r"/>
                      <a:endParaRPr lang="zh-CN" altLang="en-US" sz="14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NEW</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PAY</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DLY</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OS</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SL</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288000">
                <a:tc>
                  <a:txBody>
                    <a:bodyPr/>
                    <a:lstStyle/>
                    <a:p>
                      <a:pPr algn="ctr"/>
                      <a:r>
                        <a:rPr lang="en-US" altLang="zh-CN" sz="1600" b="0" dirty="0" smtClean="0">
                          <a:latin typeface="Century Gothic" pitchFamily="34" charset="0"/>
                          <a:ea typeface="Meiryo UI" pitchFamily="34" charset="-128"/>
                          <a:cs typeface="Meiryo UI" pitchFamily="34" charset="-128"/>
                        </a:rPr>
                        <a:t>Ratio</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45%</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43%</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4%</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4%</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4%</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88000">
                <a:tc>
                  <a:txBody>
                    <a:bodyPr/>
                    <a:lstStyle/>
                    <a:p>
                      <a:pPr algn="ctr"/>
                      <a:r>
                        <a:rPr lang="en-US" altLang="zh-CN" sz="1600" b="0" dirty="0" smtClean="0">
                          <a:latin typeface="Century Gothic" pitchFamily="34" charset="0"/>
                          <a:ea typeface="Meiryo UI" pitchFamily="34" charset="-128"/>
                          <a:cs typeface="Meiryo UI" pitchFamily="34" charset="-128"/>
                        </a:rPr>
                        <a:t>Type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d+rw</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d+rw</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l+rw</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l+ro</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l+ro</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10" name="TextBox 9"/>
          <p:cNvSpPr txBox="1"/>
          <p:nvPr/>
        </p:nvSpPr>
        <p:spPr>
          <a:xfrm>
            <a:off x="35496" y="6309320"/>
            <a:ext cx="7776864" cy="523220"/>
          </a:xfrm>
          <a:prstGeom prst="rect">
            <a:avLst/>
          </a:prstGeom>
          <a:noFill/>
        </p:spPr>
        <p:txBody>
          <a:bodyPr wrap="square" rtlCol="0">
            <a:spAutoFit/>
          </a:bodyPr>
          <a:lstStyle/>
          <a:p>
            <a:pPr marL="95250" indent="-95250"/>
            <a:r>
              <a:rPr lang="en-US" altLang="zh-CN" sz="1400" baseline="30000" dirty="0" smtClean="0">
                <a:solidFill>
                  <a:srgbClr val="FF0066"/>
                </a:solidFill>
                <a:latin typeface="Century Gothic" pitchFamily="34" charset="0"/>
              </a:rPr>
              <a:t>1 </a:t>
            </a:r>
            <a:r>
              <a:rPr lang="en-US" altLang="zh-CN" sz="1400" dirty="0" smtClean="0">
                <a:latin typeface="Century Gothic" pitchFamily="34" charset="0"/>
              </a:rPr>
              <a:t>All </a:t>
            </a:r>
            <a:r>
              <a:rPr lang="en-US" altLang="zh-CN" sz="1400" dirty="0">
                <a:latin typeface="Century Gothic" pitchFamily="34" charset="0"/>
              </a:rPr>
              <a:t>machines run Ubuntu 14.04 with </a:t>
            </a:r>
            <a:r>
              <a:rPr lang="en-US" altLang="zh-CN" sz="1400" dirty="0" smtClean="0">
                <a:latin typeface="Century Gothic" pitchFamily="34" charset="0"/>
              </a:rPr>
              <a:t>Mellanox </a:t>
            </a:r>
            <a:r>
              <a:rPr lang="en-US" altLang="zh-CN" sz="1400" dirty="0">
                <a:latin typeface="Century Gothic" pitchFamily="34" charset="0"/>
              </a:rPr>
              <a:t>OFED v3.0-2.0.1 </a:t>
            </a:r>
            <a:r>
              <a:rPr lang="en-US" altLang="zh-CN" sz="1400" dirty="0" smtClean="0">
                <a:latin typeface="Century Gothic" pitchFamily="34" charset="0"/>
              </a:rPr>
              <a:t>stack.</a:t>
            </a:r>
          </a:p>
          <a:p>
            <a:pPr marL="95250" indent="-95250"/>
            <a:r>
              <a:rPr lang="en-US" altLang="zh-CN" sz="1400" baseline="30000" dirty="0" smtClean="0">
                <a:solidFill>
                  <a:srgbClr val="FF0066"/>
                </a:solidFill>
                <a:latin typeface="Century Gothic" pitchFamily="34" charset="0"/>
              </a:rPr>
              <a:t>2 </a:t>
            </a:r>
            <a:r>
              <a:rPr lang="en-US" altLang="zh-CN" sz="1400" b="1" dirty="0" smtClean="0">
                <a:latin typeface="Century Gothic" pitchFamily="34" charset="0"/>
              </a:rPr>
              <a:t>d</a:t>
            </a:r>
            <a:r>
              <a:rPr lang="en-US" altLang="zh-CN" sz="1400" dirty="0" smtClean="0">
                <a:latin typeface="Century Gothic" pitchFamily="34" charset="0"/>
              </a:rPr>
              <a:t> </a:t>
            </a:r>
            <a:r>
              <a:rPr lang="en-US" altLang="zh-CN" sz="1400" dirty="0">
                <a:latin typeface="Century Gothic" pitchFamily="34" charset="0"/>
              </a:rPr>
              <a:t>and </a:t>
            </a:r>
            <a:r>
              <a:rPr lang="en-US" altLang="zh-CN" sz="1400" b="1" dirty="0">
                <a:latin typeface="Century Gothic" pitchFamily="34" charset="0"/>
              </a:rPr>
              <a:t>l</a:t>
            </a:r>
            <a:r>
              <a:rPr lang="en-US" altLang="zh-CN" sz="1400" dirty="0">
                <a:latin typeface="Century Gothic" pitchFamily="34" charset="0"/>
              </a:rPr>
              <a:t> stand for distributed and local. </a:t>
            </a:r>
            <a:r>
              <a:rPr lang="en-US" altLang="zh-CN" sz="1400" b="1" dirty="0" err="1">
                <a:latin typeface="Century Gothic" pitchFamily="34" charset="0"/>
              </a:rPr>
              <a:t>rw</a:t>
            </a:r>
            <a:r>
              <a:rPr lang="en-US" altLang="zh-CN" sz="1400" dirty="0">
                <a:latin typeface="Century Gothic" pitchFamily="34" charset="0"/>
              </a:rPr>
              <a:t> and </a:t>
            </a:r>
            <a:r>
              <a:rPr lang="en-US" altLang="zh-CN" sz="1400" b="1" dirty="0" err="1">
                <a:latin typeface="Century Gothic" pitchFamily="34" charset="0"/>
              </a:rPr>
              <a:t>ro</a:t>
            </a:r>
            <a:r>
              <a:rPr lang="en-US" altLang="zh-CN" sz="1400" dirty="0">
                <a:latin typeface="Century Gothic" pitchFamily="34" charset="0"/>
              </a:rPr>
              <a:t> stand for </a:t>
            </a:r>
            <a:r>
              <a:rPr lang="en-US" altLang="zh-CN" sz="1400" dirty="0" smtClean="0">
                <a:latin typeface="Century Gothic" pitchFamily="34" charset="0"/>
              </a:rPr>
              <a:t>read-write </a:t>
            </a:r>
            <a:r>
              <a:rPr lang="en-US" altLang="zh-CN" sz="1400" dirty="0">
                <a:latin typeface="Century Gothic" pitchFamily="34" charset="0"/>
              </a:rPr>
              <a:t>and read-only.</a:t>
            </a:r>
          </a:p>
        </p:txBody>
      </p:sp>
      <p:sp>
        <p:nvSpPr>
          <p:cNvPr id="12" name="Slide Number Placeholder 3"/>
          <p:cNvSpPr>
            <a:spLocks noGrp="1"/>
          </p:cNvSpPr>
          <p:nvPr>
            <p:ph type="sldNum" sz="quarter" idx="12"/>
          </p:nvPr>
        </p:nvSpPr>
        <p:spPr>
          <a:xfrm>
            <a:off x="8532488" y="6376243"/>
            <a:ext cx="432000" cy="365125"/>
          </a:xfrm>
        </p:spPr>
        <p:txBody>
          <a:bodyPr wrap="none"/>
          <a:lstStyle/>
          <a:p>
            <a:fld id="{BF9A1D82-A967-4BC1-A576-AD1CE0B149C9}" type="slidenum">
              <a:rPr lang="zh-CN" altLang="en-US" sz="1800" smtClean="0">
                <a:solidFill>
                  <a:schemeClr val="tx1"/>
                </a:solidFill>
                <a:latin typeface="Century Gothic" pitchFamily="34" charset="0"/>
              </a:rPr>
              <a:t>30</a:t>
            </a:fld>
            <a:endParaRPr lang="zh-CN" altLang="en-US" sz="1800">
              <a:solidFill>
                <a:schemeClr val="tx1"/>
              </a:solidFill>
              <a:latin typeface="Century Gothic"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854185709"/>
              </p:ext>
            </p:extLst>
          </p:nvPr>
        </p:nvGraphicFramePr>
        <p:xfrm>
          <a:off x="4032480" y="5121288"/>
          <a:ext cx="4860000" cy="9000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756000">
                  <a:extLst>
                    <a:ext uri="{9D8B030D-6E8A-4147-A177-3AD203B41FA5}">
                      <a16:colId xmlns="" xmlns:a16="http://schemas.microsoft.com/office/drawing/2014/main" val="20000"/>
                    </a:ext>
                  </a:extLst>
                </a:gridCol>
                <a:gridCol w="684000">
                  <a:extLst>
                    <a:ext uri="{9D8B030D-6E8A-4147-A177-3AD203B41FA5}">
                      <a16:colId xmlns="" xmlns:a16="http://schemas.microsoft.com/office/drawing/2014/main" val="20001"/>
                    </a:ext>
                  </a:extLst>
                </a:gridCol>
                <a:gridCol w="684000">
                  <a:extLst>
                    <a:ext uri="{9D8B030D-6E8A-4147-A177-3AD203B41FA5}">
                      <a16:colId xmlns="" xmlns:a16="http://schemas.microsoft.com/office/drawing/2014/main" val="20002"/>
                    </a:ext>
                  </a:extLst>
                </a:gridCol>
                <a:gridCol w="684000">
                  <a:extLst>
                    <a:ext uri="{9D8B030D-6E8A-4147-A177-3AD203B41FA5}">
                      <a16:colId xmlns="" xmlns:a16="http://schemas.microsoft.com/office/drawing/2014/main" val="20003"/>
                    </a:ext>
                  </a:extLst>
                </a:gridCol>
                <a:gridCol w="684000">
                  <a:extLst>
                    <a:ext uri="{9D8B030D-6E8A-4147-A177-3AD203B41FA5}">
                      <a16:colId xmlns="" xmlns:a16="http://schemas.microsoft.com/office/drawing/2014/main" val="20004"/>
                    </a:ext>
                  </a:extLst>
                </a:gridCol>
                <a:gridCol w="684000">
                  <a:extLst>
                    <a:ext uri="{9D8B030D-6E8A-4147-A177-3AD203B41FA5}">
                      <a16:colId xmlns="" xmlns:a16="http://schemas.microsoft.com/office/drawing/2014/main" val="20005"/>
                    </a:ext>
                  </a:extLst>
                </a:gridCol>
                <a:gridCol w="684000">
                  <a:extLst>
                    <a:ext uri="{9D8B030D-6E8A-4147-A177-3AD203B41FA5}">
                      <a16:colId xmlns="" xmlns:a16="http://schemas.microsoft.com/office/drawing/2014/main" val="20006"/>
                    </a:ext>
                  </a:extLst>
                </a:gridCol>
              </a:tblGrid>
              <a:tr h="324000">
                <a:tc>
                  <a:txBody>
                    <a:bodyPr/>
                    <a:lstStyle/>
                    <a:p>
                      <a:pPr algn="r"/>
                      <a:endParaRPr lang="zh-CN" altLang="en-US" sz="16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SP</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AMG</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BAL</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DC</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WC</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1600" b="0" dirty="0" smtClean="0">
                          <a:solidFill>
                            <a:schemeClr val="bg1"/>
                          </a:solidFill>
                          <a:latin typeface="Century Gothic" pitchFamily="34" charset="0"/>
                          <a:ea typeface="Meiryo UI" pitchFamily="34" charset="-128"/>
                          <a:cs typeface="Meiryo UI" pitchFamily="34" charset="-128"/>
                        </a:rPr>
                        <a:t>TS</a:t>
                      </a:r>
                      <a:endParaRPr lang="zh-CN" altLang="en-US" sz="1600" b="0" dirty="0">
                        <a:solidFill>
                          <a:schemeClr val="bg1"/>
                        </a:solidFill>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288000">
                <a:tc>
                  <a:txBody>
                    <a:bodyPr/>
                    <a:lstStyle/>
                    <a:p>
                      <a:pPr algn="ctr"/>
                      <a:r>
                        <a:rPr lang="en-US" altLang="zh-CN" sz="1600" b="0" dirty="0" smtClean="0">
                          <a:latin typeface="Century Gothic" pitchFamily="34" charset="0"/>
                          <a:ea typeface="Meiryo UI" pitchFamily="34" charset="-128"/>
                          <a:cs typeface="Meiryo UI" pitchFamily="34" charset="-128"/>
                        </a:rPr>
                        <a:t>Ratio</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25%</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15%</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15%</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15%</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15%</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a:r>
                        <a:rPr lang="en-US" altLang="zh-CN" sz="1600" b="0" dirty="0" smtClean="0">
                          <a:latin typeface="Century Gothic" pitchFamily="34" charset="0"/>
                          <a:ea typeface="Meiryo UI" pitchFamily="34" charset="-128"/>
                          <a:cs typeface="Meiryo UI" pitchFamily="34" charset="-128"/>
                        </a:rPr>
                        <a:t>15%</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288000">
                <a:tc>
                  <a:txBody>
                    <a:bodyPr/>
                    <a:lstStyle/>
                    <a:p>
                      <a:pPr algn="ctr"/>
                      <a:r>
                        <a:rPr lang="en-US" altLang="zh-CN" sz="1600" b="0" dirty="0" smtClean="0">
                          <a:latin typeface="Century Gothic" pitchFamily="34" charset="0"/>
                          <a:ea typeface="Meiryo UI" pitchFamily="34" charset="-128"/>
                          <a:cs typeface="Meiryo UI" pitchFamily="34" charset="-128"/>
                        </a:rPr>
                        <a:t>Type</a:t>
                      </a: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d+rw</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d+rw</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l+ro</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l+rw</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l+rw</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1600" b="0" dirty="0" err="1" smtClean="0">
                          <a:latin typeface="Century Gothic" pitchFamily="34" charset="0"/>
                          <a:ea typeface="Meiryo UI" pitchFamily="34" charset="-128"/>
                          <a:cs typeface="Meiryo UI" pitchFamily="34" charset="-128"/>
                        </a:rPr>
                        <a:t>l+rw</a:t>
                      </a: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3923928" y="4005072"/>
            <a:ext cx="864096" cy="369332"/>
          </a:xfrm>
          <a:prstGeom prst="rect">
            <a:avLst/>
          </a:prstGeom>
          <a:noFill/>
        </p:spPr>
        <p:txBody>
          <a:bodyPr wrap="square" rtlCol="0">
            <a:spAutoFit/>
          </a:bodyPr>
          <a:lstStyle/>
          <a:p>
            <a:pPr algn="r"/>
            <a:r>
              <a:rPr lang="en-US" altLang="zh-CN" b="1" dirty="0" smtClean="0">
                <a:effectLst>
                  <a:outerShdw blurRad="38100" dist="38100" dir="2700000" algn="tl">
                    <a:srgbClr val="000000">
                      <a:alpha val="43137"/>
                    </a:srgbClr>
                  </a:outerShdw>
                </a:effectLst>
              </a:rPr>
              <a:t>TPC-C</a:t>
            </a:r>
            <a:endParaRPr lang="zh-CN" altLang="en-US" b="1" dirty="0">
              <a:effectLst>
                <a:outerShdw blurRad="38100" dist="38100" dir="2700000" algn="tl">
                  <a:srgbClr val="000000">
                    <a:alpha val="43137"/>
                  </a:srgbClr>
                </a:outerShdw>
              </a:effectLst>
            </a:endParaRPr>
          </a:p>
        </p:txBody>
      </p:sp>
      <p:sp>
        <p:nvSpPr>
          <p:cNvPr id="14" name="TextBox 13"/>
          <p:cNvSpPr txBox="1"/>
          <p:nvPr/>
        </p:nvSpPr>
        <p:spPr>
          <a:xfrm>
            <a:off x="3419872" y="5075900"/>
            <a:ext cx="1368152" cy="369332"/>
          </a:xfrm>
          <a:prstGeom prst="rect">
            <a:avLst/>
          </a:prstGeom>
          <a:noFill/>
        </p:spPr>
        <p:txBody>
          <a:bodyPr wrap="square" rtlCol="0">
            <a:spAutoFit/>
          </a:bodyPr>
          <a:lstStyle/>
          <a:p>
            <a:pPr algn="r"/>
            <a:r>
              <a:rPr lang="en-US" altLang="zh-CN" b="1" dirty="0" smtClean="0">
                <a:effectLst>
                  <a:outerShdw blurRad="38100" dist="38100" dir="2700000" algn="tl">
                    <a:srgbClr val="000000">
                      <a:alpha val="43137"/>
                    </a:srgbClr>
                  </a:outerShdw>
                </a:effectLst>
              </a:rPr>
              <a:t>SmallBank</a:t>
            </a:r>
            <a:endParaRPr lang="zh-CN" altLang="en-US" b="1" dirty="0">
              <a:effectLst>
                <a:outerShdw blurRad="38100" dist="38100" dir="2700000" algn="tl">
                  <a:srgbClr val="000000">
                    <a:alpha val="43137"/>
                  </a:srgbClr>
                </a:outerShdw>
              </a:effectLst>
            </a:endParaRPr>
          </a:p>
        </p:txBody>
      </p:sp>
      <p:grpSp>
        <p:nvGrpSpPr>
          <p:cNvPr id="7" name="Group 6"/>
          <p:cNvGrpSpPr/>
          <p:nvPr/>
        </p:nvGrpSpPr>
        <p:grpSpPr>
          <a:xfrm>
            <a:off x="6156176" y="260648"/>
            <a:ext cx="2736304" cy="1636582"/>
            <a:chOff x="6156176" y="260648"/>
            <a:chExt cx="2736304" cy="1636582"/>
          </a:xfrm>
        </p:grpSpPr>
        <p:cxnSp>
          <p:nvCxnSpPr>
            <p:cNvPr id="25" name="Straight Connector 24"/>
            <p:cNvCxnSpPr>
              <a:stCxn id="23" idx="0"/>
              <a:endCxn id="3" idx="2"/>
            </p:cNvCxnSpPr>
            <p:nvPr/>
          </p:nvCxnSpPr>
          <p:spPr>
            <a:xfrm flipV="1">
              <a:off x="7182176" y="1052648"/>
              <a:ext cx="630304" cy="504144"/>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6732480" y="260648"/>
              <a:ext cx="2160000" cy="792000"/>
            </a:xfrm>
            <a:prstGeom prst="rect">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6804488" y="332568"/>
              <a:ext cx="972000" cy="324000"/>
            </a:xfrm>
            <a:prstGeom prst="rect">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smtClean="0">
                  <a:solidFill>
                    <a:srgbClr val="FF0066"/>
                  </a:solidFill>
                </a:rPr>
                <a:t>10xCore</a:t>
              </a:r>
              <a:endParaRPr lang="zh-CN" altLang="en-US" dirty="0">
                <a:solidFill>
                  <a:srgbClr val="FF0066"/>
                </a:solidFill>
              </a:endParaRPr>
            </a:p>
          </p:txBody>
        </p:sp>
        <p:sp>
          <p:nvSpPr>
            <p:cNvPr id="16" name="Rectangle 15"/>
            <p:cNvSpPr/>
            <p:nvPr/>
          </p:nvSpPr>
          <p:spPr>
            <a:xfrm>
              <a:off x="7848484" y="332568"/>
              <a:ext cx="972000" cy="324000"/>
            </a:xfrm>
            <a:prstGeom prst="rect">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ltLang="zh-CN" dirty="0" smtClean="0">
                  <a:solidFill>
                    <a:srgbClr val="FF0066"/>
                  </a:solidFill>
                </a:rPr>
                <a:t>10xCore</a:t>
              </a:r>
              <a:endParaRPr lang="zh-CN" altLang="en-US" dirty="0">
                <a:solidFill>
                  <a:srgbClr val="FF0066"/>
                </a:solidFill>
              </a:endParaRPr>
            </a:p>
          </p:txBody>
        </p:sp>
        <p:sp>
          <p:nvSpPr>
            <p:cNvPr id="28" name="Rectangle 27"/>
            <p:cNvSpPr/>
            <p:nvPr/>
          </p:nvSpPr>
          <p:spPr>
            <a:xfrm>
              <a:off x="6804362" y="728576"/>
              <a:ext cx="2015996" cy="252000"/>
            </a:xfrm>
            <a:prstGeom prst="rect">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rgbClr val="FF0066"/>
                  </a:solidFill>
                </a:rPr>
                <a:t>56GBps IB NIC</a:t>
              </a:r>
              <a:endParaRPr lang="zh-CN" altLang="en-US" dirty="0">
                <a:solidFill>
                  <a:srgbClr val="FF0066"/>
                </a:solidFill>
              </a:endParaRPr>
            </a:p>
          </p:txBody>
        </p:sp>
        <p:cxnSp>
          <p:nvCxnSpPr>
            <p:cNvPr id="30" name="Straight Connector 29"/>
            <p:cNvCxnSpPr>
              <a:stCxn id="23" idx="0"/>
            </p:cNvCxnSpPr>
            <p:nvPr/>
          </p:nvCxnSpPr>
          <p:spPr>
            <a:xfrm flipV="1">
              <a:off x="7182176" y="1198081"/>
              <a:ext cx="230482" cy="358711"/>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3" idx="0"/>
            </p:cNvCxnSpPr>
            <p:nvPr/>
          </p:nvCxnSpPr>
          <p:spPr>
            <a:xfrm flipV="1">
              <a:off x="7182176" y="1204097"/>
              <a:ext cx="0" cy="352695"/>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3" idx="0"/>
            </p:cNvCxnSpPr>
            <p:nvPr/>
          </p:nvCxnSpPr>
          <p:spPr>
            <a:xfrm flipH="1" flipV="1">
              <a:off x="6948264" y="1198081"/>
              <a:ext cx="233912" cy="358711"/>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0"/>
            </p:cNvCxnSpPr>
            <p:nvPr/>
          </p:nvCxnSpPr>
          <p:spPr>
            <a:xfrm flipH="1" flipV="1">
              <a:off x="6717782" y="1198081"/>
              <a:ext cx="464394" cy="358711"/>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3" idx="0"/>
            </p:cNvCxnSpPr>
            <p:nvPr/>
          </p:nvCxnSpPr>
          <p:spPr>
            <a:xfrm flipH="1" flipV="1">
              <a:off x="6444208" y="1198081"/>
              <a:ext cx="737968" cy="358711"/>
            </a:xfrm>
            <a:prstGeom prst="line">
              <a:avLst/>
            </a:prstGeom>
            <a:ln w="76200" cap="sq">
              <a:solidFill>
                <a:schemeClr val="tx1"/>
              </a:solidFill>
              <a:miter lim="800000"/>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156176" y="1556792"/>
              <a:ext cx="2052000" cy="340438"/>
            </a:xfrm>
            <a:prstGeom prst="rect">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ltLang="zh-CN" dirty="0">
                  <a:solidFill>
                    <a:srgbClr val="FF0066"/>
                  </a:solidFill>
                </a:rPr>
                <a:t>40Gbps </a:t>
              </a:r>
              <a:r>
                <a:rPr lang="en-US" altLang="zh-CN" dirty="0" smtClean="0">
                  <a:solidFill>
                    <a:srgbClr val="FF0066"/>
                  </a:solidFill>
                </a:rPr>
                <a:t>IB </a:t>
              </a:r>
              <a:r>
                <a:rPr lang="en-US" altLang="zh-CN" dirty="0">
                  <a:solidFill>
                    <a:srgbClr val="FF0066"/>
                  </a:solidFill>
                </a:rPr>
                <a:t>Switch</a:t>
              </a:r>
              <a:endParaRPr lang="zh-CN" altLang="en-US" dirty="0">
                <a:solidFill>
                  <a:srgbClr val="FF0066"/>
                </a:solidFill>
              </a:endParaRPr>
            </a:p>
          </p:txBody>
        </p:sp>
        <p:sp>
          <p:nvSpPr>
            <p:cNvPr id="55" name="Rectangle 54"/>
            <p:cNvSpPr/>
            <p:nvPr/>
          </p:nvSpPr>
          <p:spPr>
            <a:xfrm>
              <a:off x="7694354" y="1128630"/>
              <a:ext cx="878767" cy="369332"/>
            </a:xfrm>
            <a:prstGeom prst="rect">
              <a:avLst/>
            </a:prstGeom>
            <a:effectLst>
              <a:outerShdw blurRad="63500" sx="102000" sy="102000" algn="ctr" rotWithShape="0">
                <a:prstClr val="black">
                  <a:alpha val="40000"/>
                </a:prstClr>
              </a:outerShdw>
            </a:effectLst>
          </p:spPr>
          <p:txBody>
            <a:bodyPr wrap="none">
              <a:spAutoFit/>
            </a:bodyPr>
            <a:lstStyle/>
            <a:p>
              <a:r>
                <a:rPr lang="en-US" altLang="zh-CN" dirty="0"/>
                <a:t>RDMA</a:t>
              </a:r>
              <a:endParaRPr lang="zh-CN" altLang="en-US" dirty="0"/>
            </a:p>
          </p:txBody>
        </p:sp>
        <p:sp>
          <p:nvSpPr>
            <p:cNvPr id="24" name="Oval 23"/>
            <p:cNvSpPr/>
            <p:nvPr/>
          </p:nvSpPr>
          <p:spPr>
            <a:xfrm>
              <a:off x="6300192" y="1052736"/>
              <a:ext cx="36000" cy="36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Oval 25"/>
            <p:cNvSpPr/>
            <p:nvPr/>
          </p:nvSpPr>
          <p:spPr>
            <a:xfrm>
              <a:off x="6444240" y="1052736"/>
              <a:ext cx="36000" cy="36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6"/>
            <p:cNvSpPr/>
            <p:nvPr/>
          </p:nvSpPr>
          <p:spPr>
            <a:xfrm>
              <a:off x="6588288" y="1052736"/>
              <a:ext cx="36000" cy="36000"/>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73037073"/>
      </p:ext>
    </p:extLst>
  </p:cSld>
  <p:clrMapOvr>
    <a:masterClrMapping/>
  </p:clrMapOvr>
  <mc:AlternateContent xmlns:mc="http://schemas.openxmlformats.org/markup-compatibility/2006" xmlns:p14="http://schemas.microsoft.com/office/powerpoint/2010/main">
    <mc:Choice Requires="p14">
      <p:transition spd="slow" p14:dur="2000" advTm="138"/>
    </mc:Choice>
    <mc:Fallback xmlns="">
      <p:transition xmlns:p14="http://schemas.microsoft.com/office/powerpoint/2010/main" spd="slow" advTm="138"/>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391"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Performance on TPC-C</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25" name="Chart 24"/>
          <p:cNvGraphicFramePr/>
          <p:nvPr>
            <p:extLst>
              <p:ext uri="{D42A27DB-BD31-4B8C-83A1-F6EECF244321}">
                <p14:modId xmlns:p14="http://schemas.microsoft.com/office/powerpoint/2010/main" val="627728308"/>
              </p:ext>
            </p:extLst>
          </p:nvPr>
        </p:nvGraphicFramePr>
        <p:xfrm>
          <a:off x="35496" y="1556792"/>
          <a:ext cx="4032448"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1547664" y="1556792"/>
            <a:ext cx="1872208" cy="400110"/>
          </a:xfrm>
          <a:prstGeom prst="rect">
            <a:avLst/>
          </a:prstGeom>
          <a:solidFill>
            <a:schemeClr val="bg1"/>
          </a:solidFill>
          <a:effectLst/>
        </p:spPr>
        <p:txBody>
          <a:bodyPr vert="horz" lIns="91440" tIns="45720" rIns="91440" bIns="45720" rtlCol="0" anchor="ctr">
            <a:noAutofit/>
          </a:bodyPr>
          <a:lstStyle>
            <a:defPPr>
              <a:defRPr lang="zh-CN"/>
            </a:defPPr>
            <a:lvl1pPr marL="177800" indent="-177800">
              <a:lnSpc>
                <a:spcPct val="110000"/>
              </a:lnSpc>
              <a:spcBef>
                <a:spcPct val="0"/>
              </a:spcBef>
              <a:buNone/>
              <a:defRPr sz="36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pPr algn="ctr"/>
            <a:r>
              <a:rPr lang="en-US" altLang="zh-CN" sz="2000" b="1" dirty="0" smtClean="0">
                <a:solidFill>
                  <a:schemeClr val="tx1"/>
                </a:solidFill>
              </a:rPr>
              <a:t>NewOrder TX</a:t>
            </a:r>
            <a:endParaRPr lang="en-US" altLang="zh-CN" sz="2000" b="1" dirty="0">
              <a:solidFill>
                <a:schemeClr val="tx1"/>
              </a:solidFill>
            </a:endParaRPr>
          </a:p>
        </p:txBody>
      </p:sp>
      <p:sp>
        <p:nvSpPr>
          <p:cNvPr id="28" name="Slide Number Placeholder 3"/>
          <p:cNvSpPr>
            <a:spLocks noGrp="1"/>
          </p:cNvSpPr>
          <p:nvPr>
            <p:ph type="sldNum" sz="quarter" idx="12"/>
          </p:nvPr>
        </p:nvSpPr>
        <p:spPr>
          <a:xfrm>
            <a:off x="8532488" y="6376243"/>
            <a:ext cx="432000" cy="365125"/>
          </a:xfrm>
        </p:spPr>
        <p:txBody>
          <a:bodyPr wrap="none"/>
          <a:lstStyle/>
          <a:p>
            <a:fld id="{BF9A1D82-A967-4BC1-A576-AD1CE0B149C9}" type="slidenum">
              <a:rPr lang="zh-CN" altLang="en-US" sz="1800" smtClean="0">
                <a:solidFill>
                  <a:schemeClr val="tx1"/>
                </a:solidFill>
                <a:latin typeface="Century Gothic" pitchFamily="34" charset="0"/>
              </a:rPr>
              <a:t>31</a:t>
            </a:fld>
            <a:endParaRPr lang="zh-CN" altLang="en-US" sz="1800">
              <a:solidFill>
                <a:schemeClr val="tx1"/>
              </a:solidFill>
              <a:latin typeface="Century Gothic" pitchFamily="34" charset="0"/>
            </a:endParaRPr>
          </a:p>
        </p:txBody>
      </p:sp>
      <p:sp>
        <p:nvSpPr>
          <p:cNvPr id="48" name="TextBox 47"/>
          <p:cNvSpPr txBox="1"/>
          <p:nvPr/>
        </p:nvSpPr>
        <p:spPr>
          <a:xfrm>
            <a:off x="4019116" y="2396385"/>
            <a:ext cx="949730" cy="273679"/>
          </a:xfrm>
          <a:prstGeom prst="rect">
            <a:avLst/>
          </a:prstGeom>
          <a:noFill/>
          <a:effectLst/>
        </p:spPr>
        <p:txBody>
          <a:bodyPr vert="horz" lIns="91440" tIns="45720" rIns="91440" bIns="45720" rtlCol="0" anchor="ctr">
            <a:noAutofit/>
          </a:bodyPr>
          <a:lstStyle>
            <a:defPPr>
              <a:defRPr lang="zh-CN"/>
            </a:defPPr>
            <a:lvl1pPr marL="177800" indent="-177800" algn="ctr">
              <a:lnSpc>
                <a:spcPct val="110000"/>
              </a:lnSpc>
              <a:spcBef>
                <a:spcPct val="0"/>
              </a:spcBef>
              <a:buNone/>
              <a:defRPr sz="2000" b="1">
                <a:effectLst>
                  <a:glow rad="254000">
                    <a:schemeClr val="bg1"/>
                  </a:glow>
                  <a:outerShdw blurRad="38100" dist="38100" dir="2700000" algn="tl">
                    <a:srgbClr val="000000">
                      <a:alpha val="43137"/>
                    </a:srgbClr>
                  </a:outerShdw>
                </a:effectLst>
                <a:latin typeface="Century Gothic" pitchFamily="34" charset="0"/>
              </a:defRPr>
            </a:lvl1pPr>
          </a:lstStyle>
          <a:p>
            <a:r>
              <a:rPr lang="en-US" altLang="zh-CN" sz="1800" b="0" dirty="0" smtClean="0">
                <a:solidFill>
                  <a:srgbClr val="FF0066"/>
                </a:solidFill>
              </a:rPr>
              <a:t>9.8%</a:t>
            </a:r>
            <a:endParaRPr lang="zh-CN" altLang="en-US" sz="1800" b="0" dirty="0">
              <a:solidFill>
                <a:srgbClr val="FF0066"/>
              </a:solidFill>
            </a:endParaRPr>
          </a:p>
        </p:txBody>
      </p:sp>
      <p:sp>
        <p:nvSpPr>
          <p:cNvPr id="68" name="TextBox 67"/>
          <p:cNvSpPr txBox="1"/>
          <p:nvPr/>
        </p:nvSpPr>
        <p:spPr>
          <a:xfrm>
            <a:off x="6300496" y="169712"/>
            <a:ext cx="2736000" cy="707886"/>
          </a:xfrm>
          <a:prstGeom prst="rect">
            <a:avLst/>
          </a:prstGeom>
          <a:noFill/>
        </p:spPr>
        <p:txBody>
          <a:bodyPr wrap="square" rtlCol="0">
            <a:spAutoFit/>
          </a:bodyPr>
          <a:lstStyle/>
          <a:p>
            <a:r>
              <a:rPr lang="en-US" altLang="zh-CN" sz="2000" dirty="0" smtClean="0"/>
              <a:t>NewOrder TX</a:t>
            </a:r>
            <a:br>
              <a:rPr lang="en-US" altLang="zh-CN" sz="2000" dirty="0" smtClean="0"/>
            </a:br>
            <a:r>
              <a:rPr lang="en-US" altLang="zh-CN" sz="2000" dirty="0" smtClean="0"/>
              <a:t>≈ Standard-mix </a:t>
            </a:r>
            <a:r>
              <a:rPr lang="en-US" altLang="zh-CN" sz="2000" dirty="0" smtClean="0">
                <a:solidFill>
                  <a:srgbClr val="FF0066"/>
                </a:solidFill>
              </a:rPr>
              <a:t>x45%</a:t>
            </a:r>
            <a:endParaRPr lang="zh-CN" altLang="en-US" sz="2000" dirty="0">
              <a:solidFill>
                <a:srgbClr val="FF0066"/>
              </a:solidFill>
            </a:endParaRPr>
          </a:p>
        </p:txBody>
      </p:sp>
      <p:sp>
        <p:nvSpPr>
          <p:cNvPr id="40" name="TextBox 12"/>
          <p:cNvSpPr txBox="1"/>
          <p:nvPr/>
        </p:nvSpPr>
        <p:spPr>
          <a:xfrm>
            <a:off x="4031940" y="3081427"/>
            <a:ext cx="877722" cy="165282"/>
          </a:xfrm>
          <a:prstGeom prst="rect">
            <a:avLst/>
          </a:prstGeom>
          <a:noFill/>
          <a:effectLst/>
        </p:spPr>
        <p:txBody>
          <a:bodyPr vert="horz" lIns="91440" tIns="45720" rIns="91440" bIns="45720" rtlCol="0" anchor="ctr">
            <a:noAutofit/>
          </a:bodyPr>
          <a:lstStyle>
            <a:defPPr>
              <a:defRPr lang="zh-CN"/>
            </a:defPPr>
            <a:lvl1pPr marL="177800" indent="-177800" algn="ctr">
              <a:lnSpc>
                <a:spcPct val="110000"/>
              </a:lnSpc>
              <a:spcBef>
                <a:spcPct val="0"/>
              </a:spcBef>
              <a:buNone/>
              <a:defRPr sz="2000" b="1">
                <a:effectLst>
                  <a:glow rad="254000">
                    <a:schemeClr val="bg1"/>
                  </a:glow>
                  <a:outerShdw blurRad="38100" dist="38100" dir="2700000" algn="tl">
                    <a:srgbClr val="000000">
                      <a:alpha val="43137"/>
                    </a:srgbClr>
                  </a:outerShdw>
                </a:effectLst>
                <a:latin typeface="Century Gothic" pitchFamily="34" charset="0"/>
              </a:defRPr>
            </a:lvl1pPr>
          </a:lstStyle>
          <a:p>
            <a:r>
              <a:rPr lang="en-US" altLang="zh-CN" sz="1800" b="0" dirty="0" smtClean="0">
                <a:solidFill>
                  <a:srgbClr val="FF0066"/>
                </a:solidFill>
              </a:rPr>
              <a:t>41%</a:t>
            </a:r>
            <a:endParaRPr lang="zh-CN" altLang="en-US" sz="1800" b="0" dirty="0">
              <a:solidFill>
                <a:srgbClr val="FF0066"/>
              </a:solidFill>
            </a:endParaRPr>
          </a:p>
        </p:txBody>
      </p:sp>
      <p:sp>
        <p:nvSpPr>
          <p:cNvPr id="13" name="TextBox 12"/>
          <p:cNvSpPr txBox="1"/>
          <p:nvPr/>
        </p:nvSpPr>
        <p:spPr>
          <a:xfrm>
            <a:off x="3995936" y="4035661"/>
            <a:ext cx="949730" cy="501387"/>
          </a:xfrm>
          <a:prstGeom prst="rect">
            <a:avLst/>
          </a:prstGeom>
          <a:noFill/>
          <a:effectLst/>
        </p:spPr>
        <p:txBody>
          <a:bodyPr vert="horz" lIns="91440" tIns="45720" rIns="91440" bIns="45720" rtlCol="0" anchor="ctr">
            <a:noAutofit/>
          </a:bodyPr>
          <a:lstStyle>
            <a:defPPr>
              <a:defRPr lang="zh-CN"/>
            </a:defPPr>
            <a:lvl1pPr marL="177800" indent="-177800" algn="ctr">
              <a:lnSpc>
                <a:spcPct val="110000"/>
              </a:lnSpc>
              <a:spcBef>
                <a:spcPct val="0"/>
              </a:spcBef>
              <a:buNone/>
              <a:defRPr sz="2000" b="1">
                <a:effectLst>
                  <a:glow rad="254000">
                    <a:schemeClr val="bg1"/>
                  </a:glow>
                  <a:outerShdw blurRad="38100" dist="38100" dir="2700000" algn="tl">
                    <a:srgbClr val="000000">
                      <a:alpha val="43137"/>
                    </a:srgbClr>
                  </a:outerShdw>
                </a:effectLst>
                <a:latin typeface="Century Gothic" pitchFamily="34" charset="0"/>
              </a:defRPr>
            </a:lvl1pPr>
          </a:lstStyle>
          <a:p>
            <a:r>
              <a:rPr lang="en-US" altLang="zh-CN" sz="1800" b="0" dirty="0" smtClean="0">
                <a:solidFill>
                  <a:srgbClr val="FF0066"/>
                </a:solidFill>
              </a:rPr>
              <a:t>21.5x</a:t>
            </a:r>
            <a:endParaRPr lang="zh-CN" altLang="en-US" sz="2400" b="0" dirty="0">
              <a:solidFill>
                <a:srgbClr val="FF0066"/>
              </a:solidFill>
            </a:endParaRPr>
          </a:p>
        </p:txBody>
      </p:sp>
      <p:cxnSp>
        <p:nvCxnSpPr>
          <p:cNvPr id="6" name="直接连接符 5"/>
          <p:cNvCxnSpPr/>
          <p:nvPr/>
        </p:nvCxnSpPr>
        <p:spPr>
          <a:xfrm>
            <a:off x="4067943" y="2368062"/>
            <a:ext cx="1" cy="320430"/>
          </a:xfrm>
          <a:prstGeom prst="line">
            <a:avLst/>
          </a:prstGeom>
          <a:ln w="25400">
            <a:solidFill>
              <a:srgbClr val="FF0066"/>
            </a:solidFill>
            <a:prstDash val="solid"/>
            <a:headEnd type="triangle" w="med" len="med"/>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p:nvCxnSpPr>
        <p:spPr>
          <a:xfrm>
            <a:off x="4008874" y="2688492"/>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a:off x="4010661" y="2383949"/>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4063768" y="2696308"/>
            <a:ext cx="3039" cy="944949"/>
          </a:xfrm>
          <a:prstGeom prst="line">
            <a:avLst/>
          </a:prstGeom>
          <a:ln w="25400">
            <a:solidFill>
              <a:srgbClr val="FF0066"/>
            </a:solidFill>
            <a:prstDash val="solid"/>
            <a:headEnd type="triangle" w="med" len="med"/>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7"/>
          <p:cNvCxnSpPr/>
          <p:nvPr/>
        </p:nvCxnSpPr>
        <p:spPr>
          <a:xfrm>
            <a:off x="4004037" y="3644207"/>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7"/>
          <p:cNvCxnSpPr/>
          <p:nvPr/>
        </p:nvCxnSpPr>
        <p:spPr>
          <a:xfrm>
            <a:off x="4005824" y="2685951"/>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7"/>
          <p:cNvCxnSpPr/>
          <p:nvPr/>
        </p:nvCxnSpPr>
        <p:spPr>
          <a:xfrm>
            <a:off x="4004188" y="3643209"/>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061982" y="3641969"/>
            <a:ext cx="4825" cy="1392556"/>
          </a:xfrm>
          <a:prstGeom prst="line">
            <a:avLst/>
          </a:prstGeom>
          <a:ln w="25400">
            <a:solidFill>
              <a:srgbClr val="FF0066"/>
            </a:solidFill>
            <a:prstDash val="solid"/>
            <a:headEnd type="triangle" w="med" len="med"/>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7"/>
          <p:cNvCxnSpPr/>
          <p:nvPr/>
        </p:nvCxnSpPr>
        <p:spPr>
          <a:xfrm>
            <a:off x="4005755" y="5038292"/>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95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0"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391"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Performance on TPC-C</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graphicFrame>
        <p:nvGraphicFramePr>
          <p:cNvPr id="25" name="Chart 24"/>
          <p:cNvGraphicFramePr/>
          <p:nvPr>
            <p:extLst/>
          </p:nvPr>
        </p:nvGraphicFramePr>
        <p:xfrm>
          <a:off x="35496" y="1556792"/>
          <a:ext cx="4032448"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1547664" y="1556792"/>
            <a:ext cx="1872208" cy="400110"/>
          </a:xfrm>
          <a:prstGeom prst="rect">
            <a:avLst/>
          </a:prstGeom>
          <a:solidFill>
            <a:schemeClr val="bg1"/>
          </a:solidFill>
          <a:effectLst/>
        </p:spPr>
        <p:txBody>
          <a:bodyPr vert="horz" lIns="91440" tIns="45720" rIns="91440" bIns="45720" rtlCol="0" anchor="ctr">
            <a:noAutofit/>
          </a:bodyPr>
          <a:lstStyle>
            <a:defPPr>
              <a:defRPr lang="zh-CN"/>
            </a:defPPr>
            <a:lvl1pPr marL="177800" indent="-177800">
              <a:lnSpc>
                <a:spcPct val="110000"/>
              </a:lnSpc>
              <a:spcBef>
                <a:spcPct val="0"/>
              </a:spcBef>
              <a:buNone/>
              <a:defRPr sz="36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pPr algn="ctr"/>
            <a:r>
              <a:rPr lang="en-US" altLang="zh-CN" sz="2000" b="1" dirty="0" smtClean="0">
                <a:solidFill>
                  <a:schemeClr val="tx1"/>
                </a:solidFill>
              </a:rPr>
              <a:t>NewOrder TX</a:t>
            </a:r>
            <a:endParaRPr lang="en-US" altLang="zh-CN" sz="2000" b="1" dirty="0">
              <a:solidFill>
                <a:schemeClr val="tx1"/>
              </a:solidFill>
            </a:endParaRPr>
          </a:p>
        </p:txBody>
      </p:sp>
      <p:sp>
        <p:nvSpPr>
          <p:cNvPr id="28" name="Slide Number Placeholder 3"/>
          <p:cNvSpPr>
            <a:spLocks noGrp="1"/>
          </p:cNvSpPr>
          <p:nvPr>
            <p:ph type="sldNum" sz="quarter" idx="12"/>
          </p:nvPr>
        </p:nvSpPr>
        <p:spPr>
          <a:xfrm>
            <a:off x="8532488" y="6376243"/>
            <a:ext cx="432000" cy="365125"/>
          </a:xfrm>
        </p:spPr>
        <p:txBody>
          <a:bodyPr wrap="none"/>
          <a:lstStyle/>
          <a:p>
            <a:fld id="{BF9A1D82-A967-4BC1-A576-AD1CE0B149C9}" type="slidenum">
              <a:rPr lang="zh-CN" altLang="en-US" sz="1800" smtClean="0">
                <a:solidFill>
                  <a:schemeClr val="tx1"/>
                </a:solidFill>
                <a:latin typeface="Century Gothic" pitchFamily="34" charset="0"/>
              </a:rPr>
              <a:t>32</a:t>
            </a:fld>
            <a:endParaRPr lang="zh-CN" altLang="en-US" sz="1800">
              <a:solidFill>
                <a:schemeClr val="tx1"/>
              </a:solidFill>
              <a:latin typeface="Century Gothic" pitchFamily="34" charset="0"/>
            </a:endParaRPr>
          </a:p>
        </p:txBody>
      </p:sp>
      <p:graphicFrame>
        <p:nvGraphicFramePr>
          <p:cNvPr id="30" name="Chart 29"/>
          <p:cNvGraphicFramePr/>
          <p:nvPr>
            <p:extLst/>
          </p:nvPr>
        </p:nvGraphicFramePr>
        <p:xfrm>
          <a:off x="4860032" y="1556792"/>
          <a:ext cx="4032448" cy="432048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6444208" y="1556792"/>
            <a:ext cx="1800248" cy="400110"/>
          </a:xfrm>
          <a:prstGeom prst="rect">
            <a:avLst/>
          </a:prstGeom>
          <a:solidFill>
            <a:schemeClr val="bg1"/>
          </a:solidFill>
          <a:effectLst/>
        </p:spPr>
        <p:txBody>
          <a:bodyPr vert="horz" lIns="91440" tIns="45720" rIns="91440" bIns="45720" rtlCol="0" anchor="ctr">
            <a:noAutofit/>
          </a:bodyPr>
          <a:lstStyle>
            <a:defPPr>
              <a:defRPr lang="zh-CN"/>
            </a:defPPr>
            <a:lvl1pPr marL="177800" indent="-177800">
              <a:lnSpc>
                <a:spcPct val="110000"/>
              </a:lnSpc>
              <a:spcBef>
                <a:spcPct val="0"/>
              </a:spcBef>
              <a:buNone/>
              <a:defRPr sz="36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pPr algn="ctr"/>
            <a:r>
              <a:rPr lang="en-US" altLang="zh-CN" sz="2000" b="1" dirty="0" smtClean="0">
                <a:solidFill>
                  <a:schemeClr val="tx1"/>
                </a:solidFill>
              </a:rPr>
              <a:t>NewOrder TX</a:t>
            </a:r>
            <a:endParaRPr lang="en-US" altLang="zh-CN" sz="2000" b="1" dirty="0">
              <a:solidFill>
                <a:schemeClr val="tx1"/>
              </a:solidFill>
            </a:endParaRPr>
          </a:p>
        </p:txBody>
      </p:sp>
      <p:sp>
        <p:nvSpPr>
          <p:cNvPr id="48" name="TextBox 47"/>
          <p:cNvSpPr txBox="1"/>
          <p:nvPr/>
        </p:nvSpPr>
        <p:spPr>
          <a:xfrm>
            <a:off x="4019116" y="2396385"/>
            <a:ext cx="949730" cy="273679"/>
          </a:xfrm>
          <a:prstGeom prst="rect">
            <a:avLst/>
          </a:prstGeom>
          <a:noFill/>
          <a:effectLst/>
        </p:spPr>
        <p:txBody>
          <a:bodyPr vert="horz" lIns="91440" tIns="45720" rIns="91440" bIns="45720" rtlCol="0" anchor="ctr">
            <a:noAutofit/>
          </a:bodyPr>
          <a:lstStyle>
            <a:defPPr>
              <a:defRPr lang="zh-CN"/>
            </a:defPPr>
            <a:lvl1pPr marL="177800" indent="-177800" algn="ctr">
              <a:lnSpc>
                <a:spcPct val="110000"/>
              </a:lnSpc>
              <a:spcBef>
                <a:spcPct val="0"/>
              </a:spcBef>
              <a:buNone/>
              <a:defRPr sz="2000" b="1">
                <a:effectLst>
                  <a:glow rad="254000">
                    <a:schemeClr val="bg1"/>
                  </a:glow>
                  <a:outerShdw blurRad="38100" dist="38100" dir="2700000" algn="tl">
                    <a:srgbClr val="000000">
                      <a:alpha val="43137"/>
                    </a:srgbClr>
                  </a:outerShdw>
                </a:effectLst>
                <a:latin typeface="Century Gothic" pitchFamily="34" charset="0"/>
              </a:defRPr>
            </a:lvl1pPr>
          </a:lstStyle>
          <a:p>
            <a:r>
              <a:rPr lang="en-US" altLang="zh-CN" sz="1800" b="0" dirty="0" smtClean="0">
                <a:solidFill>
                  <a:srgbClr val="FF0066"/>
                </a:solidFill>
              </a:rPr>
              <a:t>9.8%</a:t>
            </a:r>
            <a:endParaRPr lang="zh-CN" altLang="en-US" sz="1800" b="0" dirty="0">
              <a:solidFill>
                <a:srgbClr val="FF0066"/>
              </a:solidFill>
            </a:endParaRPr>
          </a:p>
        </p:txBody>
      </p:sp>
      <p:sp>
        <p:nvSpPr>
          <p:cNvPr id="68" name="TextBox 67"/>
          <p:cNvSpPr txBox="1"/>
          <p:nvPr/>
        </p:nvSpPr>
        <p:spPr>
          <a:xfrm>
            <a:off x="6300496" y="169712"/>
            <a:ext cx="2736000" cy="707886"/>
          </a:xfrm>
          <a:prstGeom prst="rect">
            <a:avLst/>
          </a:prstGeom>
          <a:noFill/>
        </p:spPr>
        <p:txBody>
          <a:bodyPr wrap="square" rtlCol="0">
            <a:spAutoFit/>
          </a:bodyPr>
          <a:lstStyle/>
          <a:p>
            <a:r>
              <a:rPr lang="en-US" altLang="zh-CN" sz="2000" dirty="0" smtClean="0"/>
              <a:t>NewOrder TX</a:t>
            </a:r>
            <a:br>
              <a:rPr lang="en-US" altLang="zh-CN" sz="2000" dirty="0" smtClean="0"/>
            </a:br>
            <a:r>
              <a:rPr lang="en-US" altLang="zh-CN" sz="2000" dirty="0" smtClean="0"/>
              <a:t>≈ Standard-mix </a:t>
            </a:r>
            <a:r>
              <a:rPr lang="en-US" altLang="zh-CN" sz="2000" dirty="0" smtClean="0">
                <a:solidFill>
                  <a:srgbClr val="FF0066"/>
                </a:solidFill>
              </a:rPr>
              <a:t>x45%</a:t>
            </a:r>
            <a:endParaRPr lang="zh-CN" altLang="en-US" sz="2000" dirty="0">
              <a:solidFill>
                <a:srgbClr val="FF0066"/>
              </a:solidFill>
            </a:endParaRPr>
          </a:p>
        </p:txBody>
      </p:sp>
      <p:sp>
        <p:nvSpPr>
          <p:cNvPr id="40" name="TextBox 12"/>
          <p:cNvSpPr txBox="1"/>
          <p:nvPr/>
        </p:nvSpPr>
        <p:spPr>
          <a:xfrm>
            <a:off x="4031940" y="3081427"/>
            <a:ext cx="877722" cy="165282"/>
          </a:xfrm>
          <a:prstGeom prst="rect">
            <a:avLst/>
          </a:prstGeom>
          <a:noFill/>
          <a:effectLst/>
        </p:spPr>
        <p:txBody>
          <a:bodyPr vert="horz" lIns="91440" tIns="45720" rIns="91440" bIns="45720" rtlCol="0" anchor="ctr">
            <a:noAutofit/>
          </a:bodyPr>
          <a:lstStyle>
            <a:defPPr>
              <a:defRPr lang="zh-CN"/>
            </a:defPPr>
            <a:lvl1pPr marL="177800" indent="-177800" algn="ctr">
              <a:lnSpc>
                <a:spcPct val="110000"/>
              </a:lnSpc>
              <a:spcBef>
                <a:spcPct val="0"/>
              </a:spcBef>
              <a:buNone/>
              <a:defRPr sz="2000" b="1">
                <a:effectLst>
                  <a:glow rad="254000">
                    <a:schemeClr val="bg1"/>
                  </a:glow>
                  <a:outerShdw blurRad="38100" dist="38100" dir="2700000" algn="tl">
                    <a:srgbClr val="000000">
                      <a:alpha val="43137"/>
                    </a:srgbClr>
                  </a:outerShdw>
                </a:effectLst>
                <a:latin typeface="Century Gothic" pitchFamily="34" charset="0"/>
              </a:defRPr>
            </a:lvl1pPr>
          </a:lstStyle>
          <a:p>
            <a:r>
              <a:rPr lang="en-US" altLang="zh-CN" sz="1800" b="0" dirty="0" smtClean="0">
                <a:solidFill>
                  <a:srgbClr val="FF0066"/>
                </a:solidFill>
              </a:rPr>
              <a:t>41%</a:t>
            </a:r>
            <a:endParaRPr lang="zh-CN" altLang="en-US" sz="1800" b="0" dirty="0">
              <a:solidFill>
                <a:srgbClr val="FF0066"/>
              </a:solidFill>
            </a:endParaRPr>
          </a:p>
        </p:txBody>
      </p:sp>
      <p:sp>
        <p:nvSpPr>
          <p:cNvPr id="13" name="TextBox 12"/>
          <p:cNvSpPr txBox="1"/>
          <p:nvPr/>
        </p:nvSpPr>
        <p:spPr>
          <a:xfrm>
            <a:off x="3995936" y="4035661"/>
            <a:ext cx="949730" cy="501387"/>
          </a:xfrm>
          <a:prstGeom prst="rect">
            <a:avLst/>
          </a:prstGeom>
          <a:noFill/>
          <a:effectLst/>
        </p:spPr>
        <p:txBody>
          <a:bodyPr vert="horz" lIns="91440" tIns="45720" rIns="91440" bIns="45720" rtlCol="0" anchor="ctr">
            <a:noAutofit/>
          </a:bodyPr>
          <a:lstStyle>
            <a:defPPr>
              <a:defRPr lang="zh-CN"/>
            </a:defPPr>
            <a:lvl1pPr marL="177800" indent="-177800" algn="ctr">
              <a:lnSpc>
                <a:spcPct val="110000"/>
              </a:lnSpc>
              <a:spcBef>
                <a:spcPct val="0"/>
              </a:spcBef>
              <a:buNone/>
              <a:defRPr sz="2000" b="1">
                <a:effectLst>
                  <a:glow rad="254000">
                    <a:schemeClr val="bg1"/>
                  </a:glow>
                  <a:outerShdw blurRad="38100" dist="38100" dir="2700000" algn="tl">
                    <a:srgbClr val="000000">
                      <a:alpha val="43137"/>
                    </a:srgbClr>
                  </a:outerShdw>
                </a:effectLst>
                <a:latin typeface="Century Gothic" pitchFamily="34" charset="0"/>
              </a:defRPr>
            </a:lvl1pPr>
          </a:lstStyle>
          <a:p>
            <a:r>
              <a:rPr lang="en-US" altLang="zh-CN" sz="1800" b="0" dirty="0" smtClean="0">
                <a:solidFill>
                  <a:srgbClr val="FF0066"/>
                </a:solidFill>
              </a:rPr>
              <a:t>21.5x</a:t>
            </a:r>
            <a:endParaRPr lang="zh-CN" altLang="en-US" sz="2400" b="0" dirty="0">
              <a:solidFill>
                <a:srgbClr val="FF0066"/>
              </a:solidFill>
            </a:endParaRPr>
          </a:p>
        </p:txBody>
      </p:sp>
      <p:cxnSp>
        <p:nvCxnSpPr>
          <p:cNvPr id="6" name="直接连接符 5"/>
          <p:cNvCxnSpPr/>
          <p:nvPr/>
        </p:nvCxnSpPr>
        <p:spPr>
          <a:xfrm>
            <a:off x="4067943" y="2368062"/>
            <a:ext cx="1" cy="320430"/>
          </a:xfrm>
          <a:prstGeom prst="line">
            <a:avLst/>
          </a:prstGeom>
          <a:ln w="25400">
            <a:solidFill>
              <a:srgbClr val="FF0066"/>
            </a:solidFill>
            <a:prstDash val="solid"/>
            <a:headEnd type="triangle" w="med" len="med"/>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2" name="Straight Connector 7"/>
          <p:cNvCxnSpPr/>
          <p:nvPr/>
        </p:nvCxnSpPr>
        <p:spPr>
          <a:xfrm>
            <a:off x="4008874" y="2688492"/>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3" name="Straight Connector 7"/>
          <p:cNvCxnSpPr/>
          <p:nvPr/>
        </p:nvCxnSpPr>
        <p:spPr>
          <a:xfrm>
            <a:off x="4010661" y="2383949"/>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a:off x="4063768" y="2696308"/>
            <a:ext cx="3039" cy="944949"/>
          </a:xfrm>
          <a:prstGeom prst="line">
            <a:avLst/>
          </a:prstGeom>
          <a:ln w="25400">
            <a:solidFill>
              <a:srgbClr val="FF0066"/>
            </a:solidFill>
            <a:prstDash val="solid"/>
            <a:headEnd type="triangle" w="med" len="med"/>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6" name="Straight Connector 7"/>
          <p:cNvCxnSpPr/>
          <p:nvPr/>
        </p:nvCxnSpPr>
        <p:spPr>
          <a:xfrm>
            <a:off x="4004037" y="3644207"/>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9" name="Straight Connector 7"/>
          <p:cNvCxnSpPr/>
          <p:nvPr/>
        </p:nvCxnSpPr>
        <p:spPr>
          <a:xfrm>
            <a:off x="4005824" y="2685951"/>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1" name="Straight Connector 7"/>
          <p:cNvCxnSpPr/>
          <p:nvPr/>
        </p:nvCxnSpPr>
        <p:spPr>
          <a:xfrm>
            <a:off x="4004188" y="3643209"/>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061982" y="3641969"/>
            <a:ext cx="4825" cy="1392556"/>
          </a:xfrm>
          <a:prstGeom prst="line">
            <a:avLst/>
          </a:prstGeom>
          <a:ln w="25400">
            <a:solidFill>
              <a:srgbClr val="FF0066"/>
            </a:solidFill>
            <a:prstDash val="solid"/>
            <a:headEnd type="triangle" w="med" len="med"/>
            <a:tailEnd type="triangle"/>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7"/>
          <p:cNvCxnSpPr/>
          <p:nvPr/>
        </p:nvCxnSpPr>
        <p:spPr>
          <a:xfrm>
            <a:off x="4005755" y="5038292"/>
            <a:ext cx="115889" cy="817"/>
          </a:xfrm>
          <a:prstGeom prst="line">
            <a:avLst/>
          </a:prstGeom>
          <a:ln w="25400">
            <a:solidFill>
              <a:srgbClr val="FF0066"/>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72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graphicEl>
                                              <a:chart seriesIdx="4"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0" grpId="0">
        <p:bldSub>
          <a:bldChart bld="series"/>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33</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Impact from Replication</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graphicFrame>
        <p:nvGraphicFramePr>
          <p:cNvPr id="88" name="Table 87"/>
          <p:cNvGraphicFramePr>
            <a:graphicFrameLocks noGrp="1"/>
          </p:cNvGraphicFramePr>
          <p:nvPr>
            <p:extLst>
              <p:ext uri="{D42A27DB-BD31-4B8C-83A1-F6EECF244321}">
                <p14:modId xmlns:p14="http://schemas.microsoft.com/office/powerpoint/2010/main" val="374848144"/>
              </p:ext>
            </p:extLst>
          </p:nvPr>
        </p:nvGraphicFramePr>
        <p:xfrm>
          <a:off x="611560" y="2053044"/>
          <a:ext cx="6624368" cy="2628000"/>
        </p:xfrm>
        <a:graphic>
          <a:graphicData uri="http://schemas.openxmlformats.org/drawingml/2006/table">
            <a:tbl>
              <a:tblPr firstRow="1" bandRow="1">
                <a:effectLst/>
                <a:tableStyleId>{5C22544A-7EE6-4342-B048-85BDC9FD1C3A}</a:tableStyleId>
              </a:tblPr>
              <a:tblGrid>
                <a:gridCol w="1584176">
                  <a:extLst>
                    <a:ext uri="{9D8B030D-6E8A-4147-A177-3AD203B41FA5}">
                      <a16:colId xmlns="" xmlns:a16="http://schemas.microsoft.com/office/drawing/2014/main" val="20000"/>
                    </a:ext>
                  </a:extLst>
                </a:gridCol>
                <a:gridCol w="1728192">
                  <a:extLst>
                    <a:ext uri="{9D8B030D-6E8A-4147-A177-3AD203B41FA5}">
                      <a16:colId xmlns="" xmlns:a16="http://schemas.microsoft.com/office/drawing/2014/main" val="20001"/>
                    </a:ext>
                  </a:extLst>
                </a:gridCol>
                <a:gridCol w="1656000">
                  <a:extLst>
                    <a:ext uri="{9D8B030D-6E8A-4147-A177-3AD203B41FA5}">
                      <a16:colId xmlns="" xmlns:a16="http://schemas.microsoft.com/office/drawing/2014/main" val="20002"/>
                    </a:ext>
                  </a:extLst>
                </a:gridCol>
                <a:gridCol w="1656000">
                  <a:extLst>
                    <a:ext uri="{9D8B030D-6E8A-4147-A177-3AD203B41FA5}">
                      <a16:colId xmlns="" xmlns:a16="http://schemas.microsoft.com/office/drawing/2014/main" val="20003"/>
                    </a:ext>
                  </a:extLst>
                </a:gridCol>
              </a:tblGrid>
              <a:tr h="360000">
                <a:tc gridSpan="2">
                  <a:txBody>
                    <a:bodyPr/>
                    <a:lstStyle/>
                    <a:p>
                      <a:pPr algn="r"/>
                      <a:endParaRPr lang="zh-CN" altLang="en-US" sz="20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r"/>
                      <a:endParaRPr lang="zh-CN" altLang="en-US" sz="1600" b="0" dirty="0">
                        <a:solidFill>
                          <a:schemeClr val="tx1"/>
                        </a:solidFill>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1" baseline="0" dirty="0" err="1"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DrTM+R</a:t>
                      </a:r>
                      <a:endParaRPr lang="zh-CN" altLang="en-US" sz="2000" b="1" baseline="0"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altLang="zh-CN" sz="2000" b="1" baseline="0" dirty="0" err="1"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DrTM+R</a:t>
                      </a:r>
                      <a:r>
                        <a:rPr lang="en-US" altLang="zh-CN" sz="2000" b="1" baseline="0" dirty="0" smtClean="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=3</a:t>
                      </a:r>
                      <a:endParaRPr lang="zh-CN" altLang="en-US" sz="2000" b="1" baseline="30000" dirty="0">
                        <a:solidFill>
                          <a:schemeClr val="bg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 xmlns:a16="http://schemas.microsoft.com/office/drawing/2014/main" val="10000"/>
                  </a:ext>
                </a:extLst>
              </a:tr>
              <a:tr h="324000">
                <a:tc gridSpan="2">
                  <a:txBody>
                    <a:bodyPr/>
                    <a:lstStyle/>
                    <a:p>
                      <a:pPr algn="ctr"/>
                      <a:r>
                        <a:rPr lang="en-US" altLang="zh-CN" sz="2000" b="1" dirty="0" smtClean="0">
                          <a:latin typeface="Century Gothic" pitchFamily="34" charset="0"/>
                          <a:ea typeface="Meiryo UI" pitchFamily="34" charset="-128"/>
                          <a:cs typeface="Meiryo UI" pitchFamily="34" charset="-128"/>
                        </a:rPr>
                        <a:t>Standard-mix</a:t>
                      </a:r>
                      <a:r>
                        <a:rPr lang="en-US" altLang="zh-CN" sz="2000" b="1" baseline="0" dirty="0" smtClean="0">
                          <a:latin typeface="Century Gothic" pitchFamily="34" charset="0"/>
                          <a:ea typeface="Meiryo UI" pitchFamily="34" charset="-128"/>
                          <a:cs typeface="Meiryo UI" pitchFamily="34" charset="-128"/>
                        </a:rPr>
                        <a:t> (</a:t>
                      </a:r>
                      <a:r>
                        <a:rPr lang="en-US" altLang="zh-CN" sz="2000" b="1" baseline="0" dirty="0" err="1" smtClean="0">
                          <a:latin typeface="Century Gothic" pitchFamily="34" charset="0"/>
                          <a:ea typeface="Meiryo UI" pitchFamily="34" charset="-128"/>
                          <a:cs typeface="Meiryo UI" pitchFamily="34" charset="-128"/>
                        </a:rPr>
                        <a:t>txns</a:t>
                      </a:r>
                      <a:r>
                        <a:rPr lang="en-US" altLang="zh-CN" sz="2000" b="1" baseline="0" dirty="0" smtClean="0">
                          <a:latin typeface="Century Gothic" pitchFamily="34" charset="0"/>
                          <a:ea typeface="Meiryo UI" pitchFamily="34" charset="-128"/>
                          <a:cs typeface="Meiryo UI" pitchFamily="34" charset="-128"/>
                        </a:rPr>
                        <a:t>/sec)</a:t>
                      </a:r>
                      <a:endParaRPr lang="zh-CN" altLang="en-US" sz="2000" b="1"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3,308,555</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1,849,224</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1"/>
                  </a:ext>
                </a:extLst>
              </a:tr>
              <a:tr h="324000">
                <a:tc gridSpan="2">
                  <a:txBody>
                    <a:bodyPr/>
                    <a:lstStyle/>
                    <a:p>
                      <a:pPr algn="ctr"/>
                      <a:r>
                        <a:rPr lang="en-US" altLang="zh-CN" sz="2000" b="1" dirty="0" smtClean="0">
                          <a:latin typeface="Century Gothic" pitchFamily="34" charset="0"/>
                          <a:ea typeface="Meiryo UI" pitchFamily="34" charset="-128"/>
                          <a:cs typeface="Meiryo UI" pitchFamily="34" charset="-128"/>
                        </a:rPr>
                        <a:t>New-order</a:t>
                      </a:r>
                      <a:r>
                        <a:rPr lang="en-US" altLang="zh-CN" sz="2000" b="1" baseline="0" dirty="0" smtClean="0">
                          <a:latin typeface="Century Gothic" pitchFamily="34" charset="0"/>
                          <a:ea typeface="Meiryo UI" pitchFamily="34" charset="-128"/>
                          <a:cs typeface="Meiryo UI" pitchFamily="34" charset="-128"/>
                        </a:rPr>
                        <a:t> (</a:t>
                      </a:r>
                      <a:r>
                        <a:rPr lang="en-US" altLang="zh-CN" sz="2000" b="1" baseline="0" dirty="0" err="1" smtClean="0">
                          <a:latin typeface="Century Gothic" pitchFamily="34" charset="0"/>
                          <a:ea typeface="Meiryo UI" pitchFamily="34" charset="-128"/>
                          <a:cs typeface="Meiryo UI" pitchFamily="34" charset="-128"/>
                        </a:rPr>
                        <a:t>txns</a:t>
                      </a:r>
                      <a:r>
                        <a:rPr lang="en-US" altLang="zh-CN" sz="2000" b="1" baseline="0" dirty="0" smtClean="0">
                          <a:latin typeface="Century Gothic" pitchFamily="34" charset="0"/>
                          <a:ea typeface="Meiryo UI" pitchFamily="34" charset="-128"/>
                          <a:cs typeface="Meiryo UI" pitchFamily="34" charset="-128"/>
                        </a:rPr>
                        <a:t>/sec)</a:t>
                      </a:r>
                      <a:endParaRPr lang="zh-CN" altLang="en-US" sz="2000" b="1"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1,488,850</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902,924</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2"/>
                  </a:ext>
                </a:extLst>
              </a:tr>
              <a:tr h="324000">
                <a:tc rowSpan="3">
                  <a:txBody>
                    <a:bodyPr/>
                    <a:lstStyle/>
                    <a:p>
                      <a:pPr algn="ctr"/>
                      <a:r>
                        <a:rPr lang="en-US" altLang="zh-CN" sz="2000" b="1" dirty="0" smtClean="0">
                          <a:latin typeface="Century Gothic" pitchFamily="34" charset="0"/>
                          <a:ea typeface="Meiryo UI" pitchFamily="34" charset="-128"/>
                          <a:cs typeface="Meiryo UI" pitchFamily="34" charset="-128"/>
                        </a:rPr>
                        <a:t>Latency</a:t>
                      </a:r>
                      <a:r>
                        <a:rPr lang="en-US" altLang="zh-CN" sz="2000" b="1" baseline="0" dirty="0" smtClean="0">
                          <a:latin typeface="Century Gothic" pitchFamily="34" charset="0"/>
                          <a:ea typeface="Meiryo UI" pitchFamily="34" charset="-128"/>
                          <a:cs typeface="Meiryo UI" pitchFamily="34" charset="-128"/>
                        </a:rPr>
                        <a:t> (</a:t>
                      </a:r>
                      <a:r>
                        <a:rPr lang="el-GR" altLang="zh-CN" sz="2000" b="1" baseline="0" dirty="0" smtClean="0">
                          <a:latin typeface="Century Gothic" pitchFamily="34" charset="0"/>
                          <a:ea typeface="Meiryo UI" pitchFamily="34" charset="-128"/>
                          <a:cs typeface="Meiryo UI" pitchFamily="34" charset="-128"/>
                        </a:rPr>
                        <a:t>μ</a:t>
                      </a:r>
                      <a:r>
                        <a:rPr lang="en-US" altLang="zh-CN" sz="2000" b="1" baseline="0" dirty="0" smtClean="0">
                          <a:latin typeface="Century Gothic" pitchFamily="34" charset="0"/>
                          <a:ea typeface="Meiryo UI" pitchFamily="34" charset="-128"/>
                          <a:cs typeface="Meiryo UI" pitchFamily="34" charset="-128"/>
                        </a:rPr>
                        <a:t>s)</a:t>
                      </a:r>
                      <a:endParaRPr lang="zh-CN" altLang="en-US" sz="2000" b="1"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1" dirty="0" smtClean="0">
                          <a:latin typeface="Century Gothic" pitchFamily="34" charset="0"/>
                          <a:ea typeface="Meiryo UI" pitchFamily="34" charset="-128"/>
                          <a:cs typeface="Meiryo UI" pitchFamily="34" charset="-128"/>
                        </a:rPr>
                        <a:t>50%</a:t>
                      </a:r>
                      <a:endParaRPr lang="zh-CN" altLang="en-US" sz="2000" b="1"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8.93</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18.98</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4"/>
                  </a:ext>
                </a:extLst>
              </a:tr>
              <a:tr h="324000">
                <a:tc vMerge="1">
                  <a:txBody>
                    <a:bodyPr/>
                    <a:lstStyle/>
                    <a:p>
                      <a:pPr algn="ct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1" dirty="0" smtClean="0">
                          <a:latin typeface="Century Gothic" pitchFamily="34" charset="0"/>
                          <a:ea typeface="Meiryo UI" pitchFamily="34" charset="-128"/>
                          <a:cs typeface="Meiryo UI" pitchFamily="34" charset="-128"/>
                        </a:rPr>
                        <a:t>90%</a:t>
                      </a:r>
                      <a:endParaRPr lang="zh-CN" altLang="en-US" sz="2000" b="1"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26.24</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55.33</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5"/>
                  </a:ext>
                </a:extLst>
              </a:tr>
              <a:tr h="324000">
                <a:tc vMerge="1">
                  <a:txBody>
                    <a:bodyPr/>
                    <a:lstStyle/>
                    <a:p>
                      <a:pPr algn="ct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1" dirty="0" smtClean="0">
                          <a:latin typeface="Century Gothic" pitchFamily="34" charset="0"/>
                          <a:ea typeface="Meiryo UI" pitchFamily="34" charset="-128"/>
                          <a:cs typeface="Meiryo UI" pitchFamily="34" charset="-128"/>
                        </a:rPr>
                        <a:t>99%</a:t>
                      </a:r>
                      <a:endParaRPr lang="zh-CN" altLang="en-US" sz="2000" b="1"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80.95</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91.51</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6"/>
                  </a:ext>
                </a:extLst>
              </a:tr>
              <a:tr h="324000">
                <a:tc gridSpan="2">
                  <a:txBody>
                    <a:bodyPr/>
                    <a:lstStyle/>
                    <a:p>
                      <a:pPr algn="ctr"/>
                      <a:r>
                        <a:rPr lang="en-US" altLang="zh-CN" sz="2000" b="1" dirty="0" smtClean="0">
                          <a:latin typeface="Century Gothic" pitchFamily="34" charset="0"/>
                          <a:ea typeface="Meiryo UI" pitchFamily="34" charset="-128"/>
                          <a:cs typeface="Meiryo UI" pitchFamily="34" charset="-128"/>
                        </a:rPr>
                        <a:t>Capacity</a:t>
                      </a:r>
                      <a:r>
                        <a:rPr lang="en-US" altLang="zh-CN" sz="2000" b="1" baseline="0" dirty="0" smtClean="0">
                          <a:latin typeface="Century Gothic" pitchFamily="34" charset="0"/>
                          <a:ea typeface="Meiryo UI" pitchFamily="34" charset="-128"/>
                          <a:cs typeface="Meiryo UI" pitchFamily="34" charset="-128"/>
                        </a:rPr>
                        <a:t> Abort Rate (%)</a:t>
                      </a:r>
                      <a:endParaRPr lang="zh-CN" altLang="en-US" sz="2000" b="1"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3.50</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3.90</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7"/>
                  </a:ext>
                </a:extLst>
              </a:tr>
              <a:tr h="324000">
                <a:tc gridSpan="2">
                  <a:txBody>
                    <a:bodyPr/>
                    <a:lstStyle/>
                    <a:p>
                      <a:pPr algn="ctr"/>
                      <a:r>
                        <a:rPr lang="en-US" altLang="zh-CN" sz="2000" b="1" dirty="0" smtClean="0">
                          <a:latin typeface="Century Gothic" pitchFamily="34" charset="0"/>
                          <a:ea typeface="Meiryo UI" pitchFamily="34" charset="-128"/>
                          <a:cs typeface="Meiryo UI" pitchFamily="34" charset="-128"/>
                        </a:rPr>
                        <a:t>Fallback Path Rate (%)</a:t>
                      </a:r>
                      <a:endParaRPr lang="zh-CN" altLang="en-US" sz="2000" b="1"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zh-CN" altLang="en-US" sz="16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0.67</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altLang="zh-CN" sz="2000" b="0" dirty="0" smtClean="0">
                          <a:latin typeface="Century Gothic" pitchFamily="34" charset="0"/>
                          <a:ea typeface="Meiryo UI" pitchFamily="34" charset="-128"/>
                          <a:cs typeface="Meiryo UI" pitchFamily="34" charset="-128"/>
                        </a:rPr>
                        <a:t>0,68</a:t>
                      </a:r>
                      <a:endParaRPr lang="zh-CN" altLang="en-US" sz="2000" b="0" dirty="0">
                        <a:latin typeface="Century Gothic" pitchFamily="34" charset="0"/>
                        <a:ea typeface="Meiryo UI" pitchFamily="34" charset="-128"/>
                        <a:cs typeface="Meiryo UI" pitchFamily="34" charset="-128"/>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10008"/>
                  </a:ext>
                </a:extLst>
              </a:tr>
            </a:tbl>
          </a:graphicData>
        </a:graphic>
      </p:graphicFrame>
      <p:sp>
        <p:nvSpPr>
          <p:cNvPr id="123" name="TextBox 122"/>
          <p:cNvSpPr txBox="1"/>
          <p:nvPr/>
        </p:nvSpPr>
        <p:spPr>
          <a:xfrm>
            <a:off x="611560" y="4757082"/>
            <a:ext cx="4536552" cy="400110"/>
          </a:xfrm>
          <a:prstGeom prst="rect">
            <a:avLst/>
          </a:prstGeom>
          <a:noFill/>
        </p:spPr>
        <p:txBody>
          <a:bodyPr wrap="square" rtlCol="0">
            <a:spAutoFit/>
          </a:bodyPr>
          <a:lstStyle/>
          <a:p>
            <a:r>
              <a:rPr lang="en-US" altLang="zh-CN" sz="2000" dirty="0" smtClean="0"/>
              <a:t>Setting: 6 machines with 8 threads</a:t>
            </a:r>
            <a:endParaRPr lang="zh-CN" altLang="en-US" sz="2000" dirty="0"/>
          </a:p>
        </p:txBody>
      </p:sp>
      <p:sp>
        <p:nvSpPr>
          <p:cNvPr id="7" name="TextBox 12"/>
          <p:cNvSpPr txBox="1"/>
          <p:nvPr/>
        </p:nvSpPr>
        <p:spPr>
          <a:xfrm>
            <a:off x="7308304" y="3454079"/>
            <a:ext cx="1363468" cy="118937"/>
          </a:xfrm>
          <a:prstGeom prst="rect">
            <a:avLst/>
          </a:prstGeom>
          <a:noFill/>
          <a:effectLst/>
        </p:spPr>
        <p:txBody>
          <a:bodyPr vert="horz" lIns="91440" tIns="45720" rIns="91440" bIns="45720" rtlCol="0" anchor="ctr">
            <a:noAutofit/>
          </a:bodyPr>
          <a:lstStyle>
            <a:defPPr>
              <a:defRPr lang="zh-CN"/>
            </a:defPPr>
            <a:lvl1pPr marL="177800" indent="-177800" algn="ctr">
              <a:lnSpc>
                <a:spcPct val="110000"/>
              </a:lnSpc>
              <a:spcBef>
                <a:spcPct val="0"/>
              </a:spcBef>
              <a:buNone/>
              <a:defRPr sz="2000" b="1">
                <a:effectLst>
                  <a:glow rad="254000">
                    <a:schemeClr val="bg1"/>
                  </a:glow>
                  <a:outerShdw blurRad="38100" dist="38100" dir="2700000" algn="tl">
                    <a:srgbClr val="000000">
                      <a:alpha val="43137"/>
                    </a:srgbClr>
                  </a:outerShdw>
                </a:effectLst>
                <a:latin typeface="Century Gothic" pitchFamily="34" charset="0"/>
              </a:defRPr>
            </a:lvl1pPr>
          </a:lstStyle>
          <a:p>
            <a:r>
              <a:rPr lang="en-US" altLang="zh-CN" sz="1800" b="0" dirty="0" smtClean="0">
                <a:solidFill>
                  <a:srgbClr val="FF0066"/>
                </a:solidFill>
                <a:effectLst>
                  <a:glow rad="254000">
                    <a:schemeClr val="bg1"/>
                  </a:glow>
                </a:effectLst>
              </a:rPr>
              <a:t>Overhead</a:t>
            </a:r>
          </a:p>
          <a:p>
            <a:r>
              <a:rPr lang="en-US" altLang="zh-CN" sz="1800" b="0" dirty="0" smtClean="0">
                <a:solidFill>
                  <a:srgbClr val="FF0066"/>
                </a:solidFill>
                <a:effectLst>
                  <a:glow rad="254000">
                    <a:schemeClr val="bg1"/>
                  </a:glow>
                </a:effectLst>
              </a:rPr>
              <a:t>10 ~ 20 </a:t>
            </a:r>
            <a:r>
              <a:rPr lang="el-GR" altLang="zh-CN" sz="1800" b="0" dirty="0" smtClean="0">
                <a:solidFill>
                  <a:srgbClr val="FF0066"/>
                </a:solidFill>
                <a:effectLst>
                  <a:glow rad="254000">
                    <a:schemeClr val="bg1"/>
                  </a:glow>
                </a:effectLst>
                <a:ea typeface="Meiryo UI" pitchFamily="34" charset="-128"/>
                <a:cs typeface="Meiryo UI" pitchFamily="34" charset="-128"/>
              </a:rPr>
              <a:t>μ</a:t>
            </a:r>
            <a:r>
              <a:rPr lang="en-US" altLang="zh-CN" sz="1800" b="0" dirty="0" smtClean="0">
                <a:solidFill>
                  <a:srgbClr val="FF0066"/>
                </a:solidFill>
                <a:effectLst>
                  <a:glow rad="254000">
                    <a:schemeClr val="bg1"/>
                  </a:glow>
                </a:effectLst>
                <a:ea typeface="Meiryo UI" pitchFamily="34" charset="-128"/>
                <a:cs typeface="Meiryo UI" pitchFamily="34" charset="-128"/>
              </a:rPr>
              <a:t>s</a:t>
            </a:r>
            <a:endParaRPr lang="zh-CN" altLang="en-US" sz="1800" b="0" dirty="0">
              <a:solidFill>
                <a:srgbClr val="FF0066"/>
              </a:solidFill>
              <a:effectLst>
                <a:glow rad="254000">
                  <a:schemeClr val="bg1"/>
                </a:glow>
              </a:effectLst>
            </a:endParaRPr>
          </a:p>
        </p:txBody>
      </p:sp>
      <p:sp>
        <p:nvSpPr>
          <p:cNvPr id="2" name="Rectangle 1"/>
          <p:cNvSpPr/>
          <p:nvPr/>
        </p:nvSpPr>
        <p:spPr>
          <a:xfrm>
            <a:off x="611560" y="3068959"/>
            <a:ext cx="6624368" cy="944949"/>
          </a:xfrm>
          <a:prstGeom prst="rect">
            <a:avLst/>
          </a:prstGeom>
          <a:no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4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Conclusion</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内容占位符 2"/>
          <p:cNvSpPr txBox="1">
            <a:spLocks/>
          </p:cNvSpPr>
          <p:nvPr/>
        </p:nvSpPr>
        <p:spPr>
          <a:xfrm>
            <a:off x="683568" y="2281734"/>
            <a:ext cx="8380468" cy="2731442"/>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355600" lvl="2" indent="-355600">
              <a:buNone/>
            </a:pPr>
            <a:r>
              <a:rPr lang="en-US" altLang="zh-CN" b="1" dirty="0" smtClean="0">
                <a:solidFill>
                  <a:schemeClr val="tx1"/>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rPr>
              <a:t>              </a:t>
            </a:r>
            <a:r>
              <a:rPr lang="en-US" altLang="zh-CN" sz="2400" dirty="0" smtClean="0">
                <a:solidFill>
                  <a:schemeClr val="tx1"/>
                </a:solidFill>
                <a:latin typeface="Century Gothic" pitchFamily="34" charset="0"/>
                <a:ea typeface="Meiryo UI" pitchFamily="34" charset="-128"/>
                <a:cs typeface="Meiryo UI" pitchFamily="34" charset="-128"/>
              </a:rPr>
              <a:t>: </a:t>
            </a:r>
            <a:r>
              <a:rPr lang="en-US" altLang="zh-CN" sz="2400" dirty="0" smtClean="0">
                <a:solidFill>
                  <a:schemeClr val="tx1"/>
                </a:solidFill>
                <a:latin typeface="Century Gothic" pitchFamily="34" charset="0"/>
              </a:rPr>
              <a:t>In-memory </a:t>
            </a:r>
            <a:r>
              <a:rPr lang="en-US" altLang="zh-CN" sz="2400" dirty="0">
                <a:solidFill>
                  <a:schemeClr val="tx1"/>
                </a:solidFill>
                <a:latin typeface="Century Gothic" pitchFamily="34" charset="0"/>
              </a:rPr>
              <a:t>transaction system </a:t>
            </a:r>
            <a:r>
              <a:rPr lang="en-US" altLang="zh-CN" sz="2400" dirty="0" smtClean="0">
                <a:solidFill>
                  <a:schemeClr val="tx1"/>
                </a:solidFill>
                <a:latin typeface="Century Gothic" pitchFamily="34" charset="0"/>
              </a:rPr>
              <a:t>leverages advanced hardware features like </a:t>
            </a:r>
            <a:r>
              <a:rPr lang="en-US" altLang="zh-CN" sz="2400" dirty="0" smtClean="0">
                <a:solidFill>
                  <a:srgbClr val="FF0066"/>
                </a:solidFill>
                <a:latin typeface="Century Gothic" pitchFamily="34" charset="0"/>
              </a:rPr>
              <a:t>HTM</a:t>
            </a:r>
            <a:r>
              <a:rPr lang="en-US" altLang="zh-CN" sz="2400" dirty="0" smtClean="0">
                <a:solidFill>
                  <a:schemeClr val="tx1"/>
                </a:solidFill>
                <a:latin typeface="Century Gothic" pitchFamily="34" charset="0"/>
              </a:rPr>
              <a:t> and </a:t>
            </a:r>
            <a:r>
              <a:rPr lang="en-US" altLang="zh-CN" sz="2400" dirty="0" smtClean="0">
                <a:solidFill>
                  <a:srgbClr val="FF0066"/>
                </a:solidFill>
                <a:latin typeface="Century Gothic" pitchFamily="34" charset="0"/>
              </a:rPr>
              <a:t>RDMA</a:t>
            </a:r>
            <a:endParaRPr lang="en-US" altLang="zh-CN" sz="1600" dirty="0" smtClean="0">
              <a:solidFill>
                <a:schemeClr val="tx1"/>
              </a:solidFill>
              <a:latin typeface="Century Gothic" pitchFamily="34" charset="0"/>
              <a:ea typeface="Meiryo UI" pitchFamily="34" charset="-128"/>
              <a:cs typeface="Meiryo UI" pitchFamily="34" charset="-128"/>
            </a:endParaRPr>
          </a:p>
          <a:p>
            <a:pPr marL="450850" lvl="2" indent="-450850">
              <a:spcBef>
                <a:spcPts val="0"/>
              </a:spcBef>
              <a:buClrTx/>
              <a:buNone/>
            </a:pPr>
            <a:endParaRPr lang="en-US" altLang="zh-CN" sz="2000" b="1" dirty="0" smtClean="0">
              <a:solidFill>
                <a:srgbClr val="000000"/>
              </a:solidFill>
              <a:effectLst>
                <a:outerShdw blurRad="38100" dist="38100" dir="2700000" algn="tl">
                  <a:srgbClr val="000000">
                    <a:alpha val="43137"/>
                  </a:srgbClr>
                </a:outerShdw>
              </a:effectLst>
              <a:latin typeface="Century Gothic" pitchFamily="34" charset="0"/>
              <a:ea typeface="Meiryo UI" pitchFamily="34" charset="-128"/>
              <a:cs typeface="Meiryo UI" pitchFamily="34" charset="-128"/>
            </a:endParaRPr>
          </a:p>
          <a:p>
            <a:pPr marL="450850" lvl="2" indent="-450850">
              <a:spcBef>
                <a:spcPts val="0"/>
              </a:spcBef>
              <a:buClrTx/>
              <a:buNone/>
            </a:pPr>
            <a:r>
              <a:rPr lang="en-US" altLang="zh-CN" sz="2400" dirty="0" smtClean="0">
                <a:solidFill>
                  <a:srgbClr val="000000"/>
                </a:solidFill>
                <a:latin typeface="Century Gothic" pitchFamily="34" charset="0"/>
                <a:ea typeface="微软雅黑"/>
                <a:cs typeface="+mn-cs"/>
              </a:rPr>
              <a:t>Preserving </a:t>
            </a:r>
            <a:r>
              <a:rPr lang="en-US" altLang="zh-CN" sz="2400" dirty="0" smtClean="0">
                <a:solidFill>
                  <a:srgbClr val="FF0066"/>
                </a:solidFill>
                <a:latin typeface="Century Gothic" pitchFamily="34" charset="0"/>
                <a:ea typeface="微软雅黑"/>
                <a:cs typeface="+mn-cs"/>
              </a:rPr>
              <a:t>generality</a:t>
            </a:r>
            <a:r>
              <a:rPr lang="en-US" altLang="zh-CN" sz="2400" dirty="0" smtClean="0">
                <a:solidFill>
                  <a:srgbClr val="000000"/>
                </a:solidFill>
                <a:latin typeface="Century Gothic" pitchFamily="34" charset="0"/>
                <a:ea typeface="微软雅黑"/>
                <a:cs typeface="+mn-cs"/>
              </a:rPr>
              <a:t> and providing </a:t>
            </a:r>
            <a:r>
              <a:rPr lang="en-US" altLang="zh-CN" sz="2400" dirty="0" smtClean="0">
                <a:solidFill>
                  <a:srgbClr val="FF0066"/>
                </a:solidFill>
                <a:latin typeface="Century Gothic" pitchFamily="34" charset="0"/>
                <a:ea typeface="微软雅黑"/>
                <a:cs typeface="+mn-cs"/>
              </a:rPr>
              <a:t>high-availability</a:t>
            </a:r>
          </a:p>
          <a:p>
            <a:pPr marL="858837" lvl="1" indent="-457200">
              <a:buClr>
                <a:srgbClr val="FF0066"/>
              </a:buClr>
              <a:buSzPct val="80000"/>
              <a:buFont typeface="+mj-lt"/>
              <a:buAutoNum type="arabicPeriod"/>
            </a:pPr>
            <a:r>
              <a:rPr lang="en-US" altLang="zh-CN" sz="2200" dirty="0" smtClean="0">
                <a:solidFill>
                  <a:srgbClr val="FF0066"/>
                </a:solidFill>
                <a:latin typeface="Century Gothic" pitchFamily="34" charset="0"/>
              </a:rPr>
              <a:t>Hybrid</a:t>
            </a:r>
            <a:r>
              <a:rPr lang="zh-CN" altLang="en-US" sz="2200" dirty="0" smtClean="0">
                <a:solidFill>
                  <a:srgbClr val="FF0066"/>
                </a:solidFill>
                <a:latin typeface="Century Gothic" pitchFamily="34" charset="0"/>
              </a:rPr>
              <a:t> </a:t>
            </a:r>
            <a:r>
              <a:rPr lang="en-US" altLang="zh-CN" sz="2200" dirty="0">
                <a:solidFill>
                  <a:srgbClr val="FF0066"/>
                </a:solidFill>
                <a:latin typeface="Century Gothic" pitchFamily="34" charset="0"/>
              </a:rPr>
              <a:t>OCC</a:t>
            </a:r>
            <a:r>
              <a:rPr lang="zh-CN" altLang="en-US" sz="2200" dirty="0">
                <a:solidFill>
                  <a:srgbClr val="FF0066"/>
                </a:solidFill>
                <a:latin typeface="Century Gothic" pitchFamily="34" charset="0"/>
              </a:rPr>
              <a:t> </a:t>
            </a:r>
            <a:r>
              <a:rPr lang="en-US" altLang="zh-CN" sz="2200" dirty="0" smtClean="0">
                <a:solidFill>
                  <a:srgbClr val="FF0066"/>
                </a:solidFill>
                <a:latin typeface="Century Gothic" pitchFamily="34" charset="0"/>
              </a:rPr>
              <a:t>Protocol</a:t>
            </a:r>
            <a:endParaRPr lang="en-US" altLang="zh-CN" sz="2200" dirty="0">
              <a:latin typeface="Century Gothic" pitchFamily="34" charset="0"/>
            </a:endParaRPr>
          </a:p>
          <a:p>
            <a:pPr marL="858837" lvl="1" indent="-457200">
              <a:buClr>
                <a:srgbClr val="FF0066"/>
              </a:buClr>
              <a:buSzPct val="80000"/>
              <a:buFont typeface="+mj-lt"/>
              <a:buAutoNum type="arabicPeriod"/>
            </a:pPr>
            <a:r>
              <a:rPr lang="en-US" altLang="zh-CN" sz="2200" dirty="0" smtClean="0">
                <a:solidFill>
                  <a:srgbClr val="FF0066"/>
                </a:solidFill>
                <a:latin typeface="Century Gothic" pitchFamily="34" charset="0"/>
              </a:rPr>
              <a:t>Optimistic Replication</a:t>
            </a:r>
            <a:endParaRPr lang="en-US" altLang="zh-CN" sz="2200" dirty="0" smtClean="0">
              <a:solidFill>
                <a:srgbClr val="FF0066"/>
              </a:solidFill>
              <a:latin typeface="Century Gothic" pitchFamily="34" charset="0"/>
              <a:ea typeface="微软雅黑"/>
              <a:cs typeface="+mn-cs"/>
            </a:endParaRPr>
          </a:p>
        </p:txBody>
      </p:sp>
      <p:sp>
        <p:nvSpPr>
          <p:cNvPr id="6" name="Slide Number Placeholder 3"/>
          <p:cNvSpPr>
            <a:spLocks noGrp="1"/>
          </p:cNvSpPr>
          <p:nvPr>
            <p:ph type="sldNum" sz="quarter" idx="12"/>
          </p:nvPr>
        </p:nvSpPr>
        <p:spPr>
          <a:xfrm>
            <a:off x="8532488" y="6376243"/>
            <a:ext cx="432000" cy="365125"/>
          </a:xfrm>
        </p:spPr>
        <p:txBody>
          <a:bodyPr wrap="none"/>
          <a:lstStyle/>
          <a:p>
            <a:fld id="{BF9A1D82-A967-4BC1-A576-AD1CE0B149C9}" type="slidenum">
              <a:rPr lang="zh-CN" altLang="en-US" sz="1800" smtClean="0">
                <a:solidFill>
                  <a:schemeClr val="tx1"/>
                </a:solidFill>
                <a:latin typeface="Century Gothic" pitchFamily="34" charset="0"/>
              </a:rPr>
              <a:t>34</a:t>
            </a:fld>
            <a:endParaRPr lang="zh-CN" altLang="en-US" sz="1800">
              <a:solidFill>
                <a:schemeClr val="tx1"/>
              </a:solidFill>
              <a:latin typeface="Century Gothic" pitchFamily="34" charset="0"/>
            </a:endParaRPr>
          </a:p>
        </p:txBody>
      </p:sp>
      <p:sp>
        <p:nvSpPr>
          <p:cNvPr id="7" name="标题 4"/>
          <p:cNvSpPr txBox="1">
            <a:spLocks/>
          </p:cNvSpPr>
          <p:nvPr/>
        </p:nvSpPr>
        <p:spPr>
          <a:xfrm>
            <a:off x="539552" y="2204864"/>
            <a:ext cx="1660808" cy="681038"/>
          </a:xfrm>
          <a:prstGeom prst="rect">
            <a:avLst/>
          </a:prstGeom>
          <a:effectLst/>
        </p:spPr>
        <p:txBody>
          <a:bodyPr vert="horz" lIns="91440" tIns="45720" rIns="91440" bIns="45720" rtlCol="0" anchor="ctr">
            <a:noAutofit/>
          </a:bodyPr>
          <a:lstStyle>
            <a:lvl1pPr marL="177800" indent="-177800">
              <a:lnSpc>
                <a:spcPct val="110000"/>
              </a:lnSpc>
              <a:spcBef>
                <a:spcPct val="0"/>
              </a:spcBef>
              <a:buNone/>
              <a:defRPr sz="44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r>
              <a:rPr lang="en-US" altLang="zh-TW" sz="3200" dirty="0" smtClean="0"/>
              <a:t>DrTM+R</a:t>
            </a:r>
            <a:endParaRPr lang="zh-TW" altLang="en-US" sz="3200" dirty="0"/>
          </a:p>
        </p:txBody>
      </p:sp>
      <p:sp>
        <p:nvSpPr>
          <p:cNvPr id="8" name="内容占位符 2"/>
          <p:cNvSpPr txBox="1">
            <a:spLocks/>
          </p:cNvSpPr>
          <p:nvPr/>
        </p:nvSpPr>
        <p:spPr>
          <a:xfrm>
            <a:off x="732078" y="4941168"/>
            <a:ext cx="8232410" cy="1224136"/>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400" dirty="0">
                <a:solidFill>
                  <a:srgbClr val="000000"/>
                </a:solidFill>
                <a:latin typeface="Century Gothic" pitchFamily="34" charset="0"/>
                <a:ea typeface="微软雅黑"/>
              </a:rPr>
              <a:t>Achieving </a:t>
            </a:r>
            <a:r>
              <a:rPr lang="en-US" altLang="zh-CN" sz="2400" dirty="0">
                <a:solidFill>
                  <a:srgbClr val="FF0066"/>
                </a:solidFill>
                <a:latin typeface="Century Gothic" pitchFamily="34" charset="0"/>
                <a:ea typeface="微软雅黑"/>
              </a:rPr>
              <a:t>orders-of-magnitude</a:t>
            </a:r>
            <a:r>
              <a:rPr lang="en-US" altLang="zh-CN" sz="2400" dirty="0">
                <a:solidFill>
                  <a:srgbClr val="000000"/>
                </a:solidFill>
                <a:latin typeface="Century Gothic" pitchFamily="34" charset="0"/>
                <a:ea typeface="微软雅黑"/>
              </a:rPr>
              <a:t> higher throughput </a:t>
            </a:r>
            <a:br>
              <a:rPr lang="en-US" altLang="zh-CN" sz="2400" dirty="0">
                <a:solidFill>
                  <a:srgbClr val="000000"/>
                </a:solidFill>
                <a:latin typeface="Century Gothic" pitchFamily="34" charset="0"/>
                <a:ea typeface="微软雅黑"/>
              </a:rPr>
            </a:br>
            <a:r>
              <a:rPr lang="en-US" altLang="zh-CN" sz="2400" dirty="0">
                <a:solidFill>
                  <a:srgbClr val="000000"/>
                </a:solidFill>
                <a:latin typeface="Century Gothic" pitchFamily="34" charset="0"/>
                <a:ea typeface="微软雅黑"/>
              </a:rPr>
              <a:t>and lower latency than prior general </a:t>
            </a:r>
            <a:r>
              <a:rPr lang="en-US" altLang="zh-CN" sz="2400" dirty="0" smtClean="0">
                <a:solidFill>
                  <a:srgbClr val="000000"/>
                </a:solidFill>
                <a:latin typeface="Century Gothic" pitchFamily="34" charset="0"/>
                <a:ea typeface="微软雅黑"/>
              </a:rPr>
              <a:t>designs</a:t>
            </a:r>
            <a:endParaRPr lang="en-US" altLang="zh-CN" sz="2400" dirty="0" smtClean="0">
              <a:solidFill>
                <a:schemeClr val="tx1"/>
              </a:solidFill>
              <a:latin typeface="Century Gothic" pitchFamily="34" charset="0"/>
            </a:endParaRPr>
          </a:p>
        </p:txBody>
      </p:sp>
      <p:sp>
        <p:nvSpPr>
          <p:cNvPr id="9" name="文本框 8"/>
          <p:cNvSpPr txBox="1"/>
          <p:nvPr/>
        </p:nvSpPr>
        <p:spPr>
          <a:xfrm>
            <a:off x="683568" y="1424389"/>
            <a:ext cx="7872418" cy="492443"/>
          </a:xfrm>
          <a:prstGeom prst="rect">
            <a:avLst/>
          </a:prstGeom>
          <a:solidFill>
            <a:srgbClr val="FFFFCC"/>
          </a:solidFill>
        </p:spPr>
        <p:txBody>
          <a:bodyPr wrap="square" rtlCol="0">
            <a:spAutoFit/>
          </a:bodyPr>
          <a:lstStyle/>
          <a:p>
            <a:pPr algn="ctr"/>
            <a:r>
              <a:rPr kumimoji="1" lang="en-US" altLang="zh-CN" sz="2600" dirty="0" smtClean="0">
                <a:solidFill>
                  <a:srgbClr val="FF0066"/>
                </a:solidFill>
                <a:latin typeface="Century Gothic"/>
                <a:cs typeface="Century Gothic"/>
              </a:rPr>
              <a:t>New</a:t>
            </a:r>
            <a:r>
              <a:rPr kumimoji="1" lang="en-US" altLang="zh-CN" sz="2600" dirty="0" smtClean="0">
                <a:latin typeface="Century Gothic"/>
                <a:cs typeface="Century Gothic"/>
              </a:rPr>
              <a:t> </a:t>
            </a:r>
            <a:r>
              <a:rPr kumimoji="1" lang="en-US" altLang="zh-CN" sz="2600" dirty="0" smtClean="0">
                <a:solidFill>
                  <a:srgbClr val="000000"/>
                </a:solidFill>
                <a:latin typeface="Century Gothic"/>
                <a:cs typeface="Century Gothic"/>
              </a:rPr>
              <a:t>hardware </a:t>
            </a:r>
            <a:r>
              <a:rPr kumimoji="1" lang="en-US" altLang="zh-CN" sz="2600" dirty="0" smtClean="0">
                <a:latin typeface="Century Gothic"/>
                <a:cs typeface="Century Gothic"/>
              </a:rPr>
              <a:t>technologies open opportunities</a:t>
            </a:r>
            <a:endParaRPr kumimoji="1" lang="zh-CN" altLang="en-US" sz="2600" dirty="0">
              <a:latin typeface="Century Gothic"/>
              <a:cs typeface="Century Gothic"/>
            </a:endParaRPr>
          </a:p>
        </p:txBody>
      </p:sp>
    </p:spTree>
    <p:extLst>
      <p:ext uri="{BB962C8B-B14F-4D97-AF65-F5344CB8AC3E}">
        <p14:creationId xmlns:p14="http://schemas.microsoft.com/office/powerpoint/2010/main" val="99659081"/>
      </p:ext>
    </p:extLst>
  </p:cSld>
  <p:clrMapOvr>
    <a:masterClrMapping/>
  </p:clrMapOvr>
  <mc:AlternateContent xmlns:mc="http://schemas.openxmlformats.org/markup-compatibility/2006" xmlns:p14="http://schemas.microsoft.com/office/powerpoint/2010/main">
    <mc:Choice Requires="p14">
      <p:transition spd="slow" p14:dur="2000" advTm="1625"/>
    </mc:Choice>
    <mc:Fallback xmlns="">
      <p:transition xmlns:p14="http://schemas.microsoft.com/office/powerpoint/2010/main" spd="slow" advTm="1625"/>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305" y="2276872"/>
            <a:ext cx="3043607" cy="3043607"/>
          </a:xfrm>
          <a:prstGeom prst="rect">
            <a:avLst/>
          </a:prstGeom>
          <a:ln>
            <a:noFill/>
          </a:ln>
          <a:effectLst>
            <a:outerShdw dist="35921" dir="2700000" algn="ctr" rotWithShape="0">
              <a:schemeClr val="bg2"/>
            </a:outerShdw>
            <a:softEdge rad="6350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标题 4"/>
          <p:cNvSpPr txBox="1">
            <a:spLocks/>
          </p:cNvSpPr>
          <p:nvPr/>
        </p:nvSpPr>
        <p:spPr>
          <a:xfrm>
            <a:off x="5083728" y="1556792"/>
            <a:ext cx="3124200" cy="6810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i="0" kern="1200" cap="all">
                <a:solidFill>
                  <a:srgbClr val="3366FF"/>
                </a:solidFill>
                <a:latin typeface="Tahoma"/>
                <a:ea typeface="+mj-ea"/>
                <a:cs typeface="Tahoma"/>
              </a:defRPr>
            </a:lvl1pPr>
          </a:lstStyle>
          <a:p>
            <a:pPr algn="ctr"/>
            <a:r>
              <a:rPr lang="en-US" altLang="zh-TW" sz="4400" b="0" cap="none" dirty="0" smtClean="0">
                <a:solidFill>
                  <a:srgbClr val="FF0066"/>
                </a:solidFill>
                <a:effectLst>
                  <a:outerShdw blurRad="38100" dist="38100" dir="2700000" algn="tl">
                    <a:srgbClr val="000000">
                      <a:alpha val="43137"/>
                    </a:srgbClr>
                  </a:outerShdw>
                </a:effectLst>
                <a:latin typeface="Century Gothic" pitchFamily="34" charset="0"/>
                <a:cs typeface="MV Boli" pitchFamily="2" charset="0"/>
              </a:rPr>
              <a:t>Questions</a:t>
            </a:r>
            <a:endParaRPr lang="zh-TW" altLang="en-US" sz="4400" b="0" cap="none" dirty="0">
              <a:solidFill>
                <a:srgbClr val="FF0066"/>
              </a:solidFill>
              <a:effectLst>
                <a:outerShdw blurRad="38100" dist="38100" dir="2700000" algn="tl">
                  <a:srgbClr val="000000">
                    <a:alpha val="43137"/>
                  </a:srgbClr>
                </a:outerShdw>
              </a:effectLst>
              <a:latin typeface="Century Gothic" pitchFamily="34" charset="0"/>
              <a:cs typeface="MV Boli" pitchFamily="2" charset="0"/>
            </a:endParaRPr>
          </a:p>
        </p:txBody>
      </p:sp>
      <p:sp>
        <p:nvSpPr>
          <p:cNvPr id="13" name="Rectangle 12"/>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14" name="标题 1"/>
          <p:cNvSpPr txBox="1">
            <a:spLocks/>
          </p:cNvSpPr>
          <p:nvPr/>
        </p:nvSpPr>
        <p:spPr>
          <a:xfrm>
            <a:off x="288000" y="0"/>
            <a:ext cx="8856000" cy="1417638"/>
          </a:xfrm>
          <a:prstGeom prst="rect">
            <a:avLst/>
          </a:prstGeom>
        </p:spPr>
        <p:txBody>
          <a:bodyPr vert="horz" lIns="91440" tIns="45720" rIns="91440" bIns="45720" rtlCol="0" anchor="ctr">
            <a:normAutofit/>
          </a:bodyPr>
          <a:lstStyle>
            <a:lvl1pPr>
              <a:spcBef>
                <a:spcPct val="0"/>
              </a:spcBef>
              <a:buNone/>
              <a:defRPr sz="3600">
                <a:effectLst>
                  <a:outerShdw blurRad="38100" dist="38100" dir="2700000" algn="tl">
                    <a:srgbClr val="000000">
                      <a:alpha val="43137"/>
                    </a:srgbClr>
                  </a:outerShdw>
                </a:effectLst>
                <a:latin typeface="Century Gothic" pitchFamily="34" charset="0"/>
                <a:ea typeface="Verdana" pitchFamily="34" charset="0"/>
                <a:cs typeface="Verdana" pitchFamily="34" charset="0"/>
              </a:defRPr>
            </a:lvl1pPr>
          </a:lstStyle>
          <a:p>
            <a:r>
              <a:rPr lang="en-US" altLang="zh-TW" dirty="0"/>
              <a:t>Thanks</a:t>
            </a:r>
            <a:endParaRPr lang="zh-TW" altLang="en-US" dirty="0"/>
          </a:p>
        </p:txBody>
      </p:sp>
      <p:sp>
        <p:nvSpPr>
          <p:cNvPr id="35" name="Rectangle 5"/>
          <p:cNvSpPr txBox="1">
            <a:spLocks noChangeArrowheads="1"/>
          </p:cNvSpPr>
          <p:nvPr/>
        </p:nvSpPr>
        <p:spPr>
          <a:xfrm>
            <a:off x="683568" y="2844810"/>
            <a:ext cx="4500024" cy="136012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80000"/>
              </a:lnSpc>
              <a:buNone/>
            </a:pPr>
            <a:r>
              <a:rPr lang="en-US" altLang="zh-TW" sz="2200" dirty="0" smtClean="0">
                <a:solidFill>
                  <a:srgbClr val="002060"/>
                </a:solidFill>
                <a:latin typeface="Century Gothic" pitchFamily="34" charset="0"/>
                <a:ea typeface="Verdana" pitchFamily="34" charset="0"/>
                <a:cs typeface="Verdana" pitchFamily="34" charset="0"/>
                <a:hlinkClick r:id="rId4"/>
              </a:rPr>
              <a:t>http://ipads.se.sjtu.edu.cn/drtm</a:t>
            </a:r>
            <a:endParaRPr lang="en-US" altLang="zh-TW" sz="2200" dirty="0" smtClean="0">
              <a:solidFill>
                <a:srgbClr val="002060"/>
              </a:solidFill>
              <a:latin typeface="Century Gothic" pitchFamily="34" charset="0"/>
              <a:ea typeface="Verdana" pitchFamily="34" charset="0"/>
              <a:cs typeface="Verdana" pitchFamily="34" charset="0"/>
            </a:endParaRPr>
          </a:p>
          <a:p>
            <a:pPr marL="0" indent="0" algn="r">
              <a:lnSpc>
                <a:spcPct val="80000"/>
              </a:lnSpc>
              <a:buNone/>
            </a:pPr>
            <a:r>
              <a:rPr lang="en-US" altLang="zh-TW" sz="2200" dirty="0" smtClean="0">
                <a:solidFill>
                  <a:srgbClr val="002060"/>
                </a:solidFill>
                <a:latin typeface="Century Gothic" pitchFamily="34" charset="0"/>
                <a:ea typeface="Verdana" pitchFamily="34" charset="0"/>
                <a:cs typeface="Verdana" pitchFamily="34" charset="0"/>
              </a:rPr>
              <a:t>Institute of Parallel and Distributed Systems</a:t>
            </a:r>
          </a:p>
        </p:txBody>
      </p:sp>
      <p:pic>
        <p:nvPicPr>
          <p:cNvPr id="7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9841" y="3930097"/>
            <a:ext cx="778176" cy="100800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315" name="Picture 3" descr="Z:\Research\B.photos\Students\yanzhe-small.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25" t="-486" r="2425" b="486"/>
          <a:stretch/>
        </p:blipFill>
        <p:spPr bwMode="auto">
          <a:xfrm>
            <a:off x="1216353" y="3922477"/>
            <a:ext cx="757290" cy="100800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13319" name="Picture 7" descr="Z:\Research\B.photos\Rong\rong-sma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85382" y="3931622"/>
            <a:ext cx="788998" cy="1008000"/>
          </a:xfrm>
          <a:prstGeom prst="roundRect">
            <a:avLst/>
          </a:prstGeom>
          <a:noFill/>
          <a:extLst>
            <a:ext uri="{909E8E84-426E-40dd-AFC4-6F175D3DCCD1}">
              <a14:hiddenFill xmlns:a14="http://schemas.microsoft.com/office/drawing/2010/main" xmlns="">
                <a:solidFill>
                  <a:srgbClr val="FFFFFF"/>
                </a:solidFill>
              </a14:hiddenFill>
            </a:ext>
          </a:extLst>
        </p:spPr>
      </p:pic>
      <p:pic>
        <p:nvPicPr>
          <p:cNvPr id="7171" name="Picture 3" descr="Z:\Research\B.photos\Students\jiaxin-small.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3816" y="3924002"/>
            <a:ext cx="762000" cy="1006475"/>
          </a:xfrm>
          <a:prstGeom prst="roundRect">
            <a:avLst/>
          </a:prstGeom>
          <a:noFill/>
          <a:extLst>
            <a:ext uri="{909E8E84-426E-40dd-AFC4-6F175D3DCCD1}">
              <a14:hiddenFill xmlns:a14="http://schemas.microsoft.com/office/drawing/2010/main" xmlns="">
                <a:solidFill>
                  <a:srgbClr val="FFFFFF"/>
                </a:solidFill>
              </a14:hiddenFill>
            </a:ext>
          </a:extLst>
        </p:spPr>
      </p:pic>
      <p:sp>
        <p:nvSpPr>
          <p:cNvPr id="16" name="标题 4"/>
          <p:cNvSpPr txBox="1">
            <a:spLocks/>
          </p:cNvSpPr>
          <p:nvPr/>
        </p:nvSpPr>
        <p:spPr>
          <a:xfrm>
            <a:off x="1583192" y="1980714"/>
            <a:ext cx="1899993" cy="681038"/>
          </a:xfrm>
          <a:prstGeom prst="rect">
            <a:avLst/>
          </a:prstGeom>
          <a:effectLst/>
        </p:spPr>
        <p:txBody>
          <a:bodyPr vert="horz" lIns="91440" tIns="45720" rIns="91440" bIns="45720" rtlCol="0" anchor="ctr">
            <a:noAutofit/>
          </a:bodyPr>
          <a:lstStyle>
            <a:lvl1pPr marL="177800" indent="-177800">
              <a:lnSpc>
                <a:spcPct val="110000"/>
              </a:lnSpc>
              <a:spcBef>
                <a:spcPct val="0"/>
              </a:spcBef>
              <a:buNone/>
              <a:defRPr sz="44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pPr algn="r"/>
            <a:r>
              <a:rPr lang="en-US" altLang="zh-TW" sz="3600" dirty="0" smtClean="0"/>
              <a:t>DrTM+R</a:t>
            </a:r>
            <a:endParaRPr lang="zh-TW" altLang="en-US" sz="3600" baseline="30000" dirty="0"/>
          </a:p>
        </p:txBody>
      </p:sp>
      <p:grpSp>
        <p:nvGrpSpPr>
          <p:cNvPr id="15" name="Group 14"/>
          <p:cNvGrpSpPr/>
          <p:nvPr/>
        </p:nvGrpSpPr>
        <p:grpSpPr>
          <a:xfrm>
            <a:off x="3383568" y="1700808"/>
            <a:ext cx="1584000" cy="770865"/>
            <a:chOff x="6840256" y="1700808"/>
            <a:chExt cx="1584000" cy="770865"/>
          </a:xfrm>
        </p:grpSpPr>
        <p:sp>
          <p:nvSpPr>
            <p:cNvPr id="17" name="Can 16"/>
            <p:cNvSpPr/>
            <p:nvPr/>
          </p:nvSpPr>
          <p:spPr>
            <a:xfrm>
              <a:off x="7272256" y="1866310"/>
              <a:ext cx="720000" cy="576000"/>
            </a:xfrm>
            <a:prstGeom prst="can">
              <a:avLst>
                <a:gd name="adj" fmla="val 43377"/>
              </a:avLst>
            </a:prstGeom>
            <a:solidFill>
              <a:schemeClr val="tx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Diamond 17"/>
            <p:cNvSpPr/>
            <p:nvPr/>
          </p:nvSpPr>
          <p:spPr>
            <a:xfrm>
              <a:off x="6840256" y="1700808"/>
              <a:ext cx="1584000" cy="504000"/>
            </a:xfrm>
            <a:prstGeom prst="diamond">
              <a:avLst/>
            </a:prstGeom>
            <a:solidFill>
              <a:schemeClr val="tx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Straight Connector 18"/>
            <p:cNvCxnSpPr/>
            <p:nvPr/>
          </p:nvCxnSpPr>
          <p:spPr>
            <a:xfrm>
              <a:off x="7272256" y="2116384"/>
              <a:ext cx="360000" cy="108000"/>
            </a:xfrm>
            <a:prstGeom prst="line">
              <a:avLst/>
            </a:prstGeom>
            <a:ln w="57150" cap="rnd">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272256" y="2116383"/>
              <a:ext cx="0" cy="234000"/>
            </a:xfrm>
            <a:prstGeom prst="line">
              <a:avLst/>
            </a:prstGeom>
            <a:ln w="57150" cap="rnd">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992256" y="2116383"/>
              <a:ext cx="0" cy="234000"/>
            </a:xfrm>
            <a:prstGeom prst="line">
              <a:avLst/>
            </a:prstGeom>
            <a:ln w="57150" cap="rnd">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632256" y="2116384"/>
              <a:ext cx="360000" cy="108001"/>
            </a:xfrm>
            <a:prstGeom prst="line">
              <a:avLst/>
            </a:prstGeom>
            <a:ln w="57150" cap="rnd">
              <a:solidFill>
                <a:srgbClr val="FF0066"/>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6984256" y="2204864"/>
              <a:ext cx="144000" cy="266809"/>
              <a:chOff x="6985607" y="2212545"/>
              <a:chExt cx="144000" cy="266809"/>
            </a:xfrm>
          </p:grpSpPr>
          <p:sp>
            <p:nvSpPr>
              <p:cNvPr id="26" name="Oval 25"/>
              <p:cNvSpPr/>
              <p:nvPr/>
            </p:nvSpPr>
            <p:spPr>
              <a:xfrm>
                <a:off x="6985607" y="2212545"/>
                <a:ext cx="144000" cy="144000"/>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Isosceles Triangle 26"/>
              <p:cNvSpPr/>
              <p:nvPr/>
            </p:nvSpPr>
            <p:spPr>
              <a:xfrm>
                <a:off x="6985607" y="2299354"/>
                <a:ext cx="144000" cy="180000"/>
              </a:xfrm>
              <a:prstGeom prst="triangl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Freeform 23"/>
            <p:cNvSpPr/>
            <p:nvPr/>
          </p:nvSpPr>
          <p:spPr>
            <a:xfrm flipH="1">
              <a:off x="7056257" y="1931150"/>
              <a:ext cx="576000" cy="293234"/>
            </a:xfrm>
            <a:custGeom>
              <a:avLst/>
              <a:gdLst>
                <a:gd name="connsiteX0" fmla="*/ 0 w 703939"/>
                <a:gd name="connsiteY0" fmla="*/ 3483 h 325217"/>
                <a:gd name="connsiteX1" fmla="*/ 592667 w 703939"/>
                <a:gd name="connsiteY1" fmla="*/ 45817 h 325217"/>
                <a:gd name="connsiteX2" fmla="*/ 702733 w 703939"/>
                <a:gd name="connsiteY2" fmla="*/ 325217 h 325217"/>
              </a:gdLst>
              <a:ahLst/>
              <a:cxnLst>
                <a:cxn ang="0">
                  <a:pos x="connsiteX0" y="connsiteY0"/>
                </a:cxn>
                <a:cxn ang="0">
                  <a:pos x="connsiteX1" y="connsiteY1"/>
                </a:cxn>
                <a:cxn ang="0">
                  <a:pos x="connsiteX2" y="connsiteY2"/>
                </a:cxn>
              </a:cxnLst>
              <a:rect l="l" t="t" r="r" b="b"/>
              <a:pathLst>
                <a:path w="703939" h="325217">
                  <a:moveTo>
                    <a:pt x="0" y="3483"/>
                  </a:moveTo>
                  <a:cubicBezTo>
                    <a:pt x="237772" y="-2161"/>
                    <a:pt x="475545" y="-7805"/>
                    <a:pt x="592667" y="45817"/>
                  </a:cubicBezTo>
                  <a:cubicBezTo>
                    <a:pt x="709789" y="99439"/>
                    <a:pt x="706261" y="212328"/>
                    <a:pt x="702733" y="325217"/>
                  </a:cubicBezTo>
                </a:path>
              </a:pathLst>
            </a:custGeom>
            <a:ln w="57150" cap="rnd">
              <a:solidFill>
                <a:srgbClr val="FF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cxnSp>
          <p:nvCxnSpPr>
            <p:cNvPr id="25" name="Straight Connector 24"/>
            <p:cNvCxnSpPr/>
            <p:nvPr/>
          </p:nvCxnSpPr>
          <p:spPr>
            <a:xfrm flipH="1" flipV="1">
              <a:off x="6840256" y="1972384"/>
              <a:ext cx="792000" cy="252000"/>
            </a:xfrm>
            <a:prstGeom prst="line">
              <a:avLst/>
            </a:prstGeom>
            <a:ln w="57150" cap="rnd">
              <a:solidFill>
                <a:srgbClr val="FF0066"/>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rotWithShape="1">
          <a:blip r:embed="rId9" cstate="print">
            <a:extLst>
              <a:ext uri="{28A0092B-C50C-407E-A947-70E740481C1C}">
                <a14:useLocalDpi xmlns:a14="http://schemas.microsoft.com/office/drawing/2010/main" val="0"/>
              </a:ext>
            </a:extLst>
          </a:blip>
          <a:srcRect l="27795" r="24030" b="3416"/>
          <a:stretch/>
        </p:blipFill>
        <p:spPr>
          <a:xfrm>
            <a:off x="1972346" y="3922477"/>
            <a:ext cx="755354" cy="1008000"/>
          </a:xfrm>
          <a:prstGeom prst="roundRect">
            <a:avLst/>
          </a:prstGeom>
          <a:noFill/>
        </p:spPr>
      </p:pic>
      <p:sp>
        <p:nvSpPr>
          <p:cNvPr id="28" name="TextBox 11"/>
          <p:cNvSpPr txBox="1"/>
          <p:nvPr/>
        </p:nvSpPr>
        <p:spPr>
          <a:xfrm>
            <a:off x="4442020" y="1758805"/>
            <a:ext cx="413497" cy="400110"/>
          </a:xfrm>
          <a:prstGeom prst="rect">
            <a:avLst/>
          </a:prstGeom>
          <a:noFill/>
          <a:effectLst/>
        </p:spPr>
        <p:txBody>
          <a:bodyPr wrap="square" rtlCol="0">
            <a:spAutoFit/>
          </a:bodyPr>
          <a:lstStyle/>
          <a:p>
            <a:r>
              <a:rPr lang="en-US" sz="500" b="1" dirty="0" smtClean="0">
                <a:solidFill>
                  <a:srgbClr val="FF0066"/>
                </a:solidFill>
              </a:rPr>
              <a:t> </a:t>
            </a:r>
            <a:r>
              <a:rPr lang="en-US" sz="2000" b="1" dirty="0">
                <a:solidFill>
                  <a:srgbClr val="FF0066"/>
                </a:solidFill>
              </a:rPr>
              <a:t>R</a:t>
            </a:r>
            <a:endParaRPr lang="en-US" b="1" dirty="0">
              <a:solidFill>
                <a:srgbClr val="FF0066"/>
              </a:solidFill>
            </a:endParaRPr>
          </a:p>
        </p:txBody>
      </p:sp>
    </p:spTree>
    <p:extLst>
      <p:ext uri="{BB962C8B-B14F-4D97-AF65-F5344CB8AC3E}">
        <p14:creationId xmlns:p14="http://schemas.microsoft.com/office/powerpoint/2010/main" val="1361658677"/>
      </p:ext>
    </p:extLst>
  </p:cSld>
  <p:clrMapOvr>
    <a:masterClrMapping/>
  </p:clrMapOvr>
  <mc:AlternateContent xmlns:mc="http://schemas.openxmlformats.org/markup-compatibility/2006" xmlns:p14="http://schemas.microsoft.com/office/powerpoint/2010/main">
    <mc:Choice Requires="p14">
      <p:transition spd="slow" p14:dur="2000" advTm="4080"/>
    </mc:Choice>
    <mc:Fallback xmlns="">
      <p:transition xmlns:p14="http://schemas.microsoft.com/office/powerpoint/2010/main" spd="slow" advTm="408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Backup</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Tree>
    <p:extLst>
      <p:ext uri="{BB962C8B-B14F-4D97-AF65-F5344CB8AC3E}">
        <p14:creationId xmlns:p14="http://schemas.microsoft.com/office/powerpoint/2010/main" val="3261484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接连接符 26"/>
          <p:cNvCxnSpPr/>
          <p:nvPr/>
        </p:nvCxnSpPr>
        <p:spPr>
          <a:xfrm>
            <a:off x="4229724" y="1554209"/>
            <a:ext cx="0" cy="338179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99992" y="1554209"/>
            <a:ext cx="0" cy="338179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989495" y="1554209"/>
            <a:ext cx="0" cy="3381793"/>
          </a:xfrm>
          <a:prstGeom prst="line">
            <a:avLst/>
          </a:prstGeom>
          <a:ln w="22225">
            <a:prstDash val="dash"/>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3347864" y="3933056"/>
            <a:ext cx="881860" cy="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4499992" y="3356992"/>
            <a:ext cx="792088" cy="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287391"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Recovery</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8" name="Slide Number Placeholder 3"/>
          <p:cNvSpPr>
            <a:spLocks noGrp="1"/>
          </p:cNvSpPr>
          <p:nvPr>
            <p:ph type="sldNum" sz="quarter" idx="12"/>
          </p:nvPr>
        </p:nvSpPr>
        <p:spPr>
          <a:xfrm>
            <a:off x="8532488" y="6376243"/>
            <a:ext cx="432000" cy="365125"/>
          </a:xfrm>
        </p:spPr>
        <p:txBody>
          <a:bodyPr wrap="none"/>
          <a:lstStyle/>
          <a:p>
            <a:fld id="{BF9A1D82-A967-4BC1-A576-AD1CE0B149C9}" type="slidenum">
              <a:rPr lang="zh-CN" altLang="en-US" sz="1800" smtClean="0">
                <a:solidFill>
                  <a:schemeClr val="tx1"/>
                </a:solidFill>
                <a:latin typeface="Century Gothic" pitchFamily="34" charset="0"/>
              </a:rPr>
              <a:t>37</a:t>
            </a:fld>
            <a:endParaRPr lang="zh-CN" altLang="en-US" sz="1800">
              <a:solidFill>
                <a:schemeClr val="tx1"/>
              </a:solidFill>
              <a:latin typeface="Century Gothic" pitchFamily="34" charset="0"/>
            </a:endParaRPr>
          </a:p>
        </p:txBody>
      </p:sp>
      <p:graphicFrame>
        <p:nvGraphicFramePr>
          <p:cNvPr id="9" name="图表 8"/>
          <p:cNvGraphicFramePr>
            <a:graphicFrameLocks/>
          </p:cNvGraphicFramePr>
          <p:nvPr>
            <p:extLst>
              <p:ext uri="{D42A27DB-BD31-4B8C-83A1-F6EECF244321}">
                <p14:modId xmlns:p14="http://schemas.microsoft.com/office/powerpoint/2010/main" val="1360167722"/>
              </p:ext>
            </p:extLst>
          </p:nvPr>
        </p:nvGraphicFramePr>
        <p:xfrm>
          <a:off x="755576" y="1340768"/>
          <a:ext cx="7344816" cy="4459634"/>
        </p:xfrm>
        <a:graphic>
          <a:graphicData uri="http://schemas.openxmlformats.org/drawingml/2006/chart">
            <c:chart xmlns:c="http://schemas.openxmlformats.org/drawingml/2006/chart" xmlns:r="http://schemas.openxmlformats.org/officeDocument/2006/relationships" r:id="rId4"/>
          </a:graphicData>
        </a:graphic>
      </p:graphicFrame>
      <p:sp>
        <p:nvSpPr>
          <p:cNvPr id="29" name="文本框 28"/>
          <p:cNvSpPr txBox="1"/>
          <p:nvPr/>
        </p:nvSpPr>
        <p:spPr>
          <a:xfrm>
            <a:off x="2311650" y="3730806"/>
            <a:ext cx="1040670" cy="369332"/>
          </a:xfrm>
          <a:prstGeom prst="rect">
            <a:avLst/>
          </a:prstGeom>
          <a:noFill/>
        </p:spPr>
        <p:txBody>
          <a:bodyPr wrap="none" rtlCol="0">
            <a:spAutoFit/>
          </a:bodyPr>
          <a:lstStyle/>
          <a:p>
            <a:r>
              <a:rPr lang="en-US" altLang="zh-CN" b="1" dirty="0" smtClean="0">
                <a:solidFill>
                  <a:schemeClr val="tx1">
                    <a:lumMod val="50000"/>
                    <a:lumOff val="50000"/>
                  </a:schemeClr>
                </a:solidFill>
              </a:rPr>
              <a:t>suspect</a:t>
            </a:r>
            <a:endParaRPr lang="zh-CN" altLang="en-US" b="1" dirty="0">
              <a:solidFill>
                <a:schemeClr val="tx1">
                  <a:lumMod val="50000"/>
                  <a:lumOff val="50000"/>
                </a:schemeClr>
              </a:solidFill>
            </a:endParaRPr>
          </a:p>
        </p:txBody>
      </p:sp>
      <p:cxnSp>
        <p:nvCxnSpPr>
          <p:cNvPr id="34" name="直接箭头连接符 33"/>
          <p:cNvCxnSpPr/>
          <p:nvPr/>
        </p:nvCxnSpPr>
        <p:spPr>
          <a:xfrm flipH="1">
            <a:off x="4989495" y="2204864"/>
            <a:ext cx="792088" cy="0"/>
          </a:xfrm>
          <a:prstGeom prst="straightConnector1">
            <a:avLst/>
          </a:prstGeom>
          <a:ln w="31750">
            <a:tailEnd type="stealth" w="lg" len="med"/>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5781583" y="1999639"/>
            <a:ext cx="1853392" cy="369332"/>
          </a:xfrm>
          <a:prstGeom prst="rect">
            <a:avLst/>
          </a:prstGeom>
          <a:noFill/>
        </p:spPr>
        <p:txBody>
          <a:bodyPr wrap="none" rtlCol="0">
            <a:spAutoFit/>
          </a:bodyPr>
          <a:lstStyle/>
          <a:p>
            <a:r>
              <a:rPr lang="en-US" altLang="zh-CN" b="1" dirty="0">
                <a:solidFill>
                  <a:schemeClr val="tx1">
                    <a:lumMod val="50000"/>
                    <a:lumOff val="50000"/>
                  </a:schemeClr>
                </a:solidFill>
              </a:rPr>
              <a:t>r</a:t>
            </a:r>
            <a:r>
              <a:rPr lang="en-US" altLang="zh-CN" b="1" dirty="0" smtClean="0">
                <a:solidFill>
                  <a:schemeClr val="tx1">
                    <a:lumMod val="50000"/>
                    <a:lumOff val="50000"/>
                  </a:schemeClr>
                </a:solidFill>
              </a:rPr>
              <a:t>ecovery-done</a:t>
            </a:r>
            <a:endParaRPr lang="zh-CN" altLang="en-US" b="1" dirty="0">
              <a:solidFill>
                <a:schemeClr val="tx1">
                  <a:lumMod val="50000"/>
                  <a:lumOff val="50000"/>
                </a:schemeClr>
              </a:solidFill>
            </a:endParaRPr>
          </a:p>
        </p:txBody>
      </p:sp>
      <p:sp>
        <p:nvSpPr>
          <p:cNvPr id="32" name="文本框 31"/>
          <p:cNvSpPr txBox="1"/>
          <p:nvPr/>
        </p:nvSpPr>
        <p:spPr>
          <a:xfrm>
            <a:off x="5296535" y="3159071"/>
            <a:ext cx="1834156" cy="369332"/>
          </a:xfrm>
          <a:prstGeom prst="rect">
            <a:avLst/>
          </a:prstGeom>
          <a:noFill/>
        </p:spPr>
        <p:txBody>
          <a:bodyPr wrap="none" rtlCol="0">
            <a:spAutoFit/>
          </a:bodyPr>
          <a:lstStyle/>
          <a:p>
            <a:r>
              <a:rPr lang="en-US" altLang="zh-CN" b="1" dirty="0">
                <a:solidFill>
                  <a:schemeClr val="tx1">
                    <a:lumMod val="50000"/>
                    <a:lumOff val="50000"/>
                  </a:schemeClr>
                </a:solidFill>
              </a:rPr>
              <a:t>c</a:t>
            </a:r>
            <a:r>
              <a:rPr lang="en-US" altLang="zh-CN" b="1" dirty="0" smtClean="0">
                <a:solidFill>
                  <a:schemeClr val="tx1">
                    <a:lumMod val="50000"/>
                    <a:lumOff val="50000"/>
                  </a:schemeClr>
                </a:solidFill>
              </a:rPr>
              <a:t>onfig-commit</a:t>
            </a:r>
            <a:endParaRPr lang="zh-CN" altLang="en-US" b="1" dirty="0">
              <a:solidFill>
                <a:schemeClr val="tx1">
                  <a:lumMod val="50000"/>
                  <a:lumOff val="50000"/>
                </a:schemeClr>
              </a:solidFill>
            </a:endParaRPr>
          </a:p>
        </p:txBody>
      </p:sp>
      <p:sp>
        <p:nvSpPr>
          <p:cNvPr id="3" name="文本框 2"/>
          <p:cNvSpPr txBox="1"/>
          <p:nvPr/>
        </p:nvSpPr>
        <p:spPr>
          <a:xfrm>
            <a:off x="3968071" y="2368971"/>
            <a:ext cx="761747" cy="369332"/>
          </a:xfrm>
          <a:prstGeom prst="rect">
            <a:avLst/>
          </a:prstGeom>
          <a:noFill/>
        </p:spPr>
        <p:txBody>
          <a:bodyPr wrap="none" rtlCol="0">
            <a:spAutoFit/>
          </a:bodyPr>
          <a:lstStyle/>
          <a:p>
            <a:r>
              <a:rPr lang="en-US" altLang="zh-CN" b="1" dirty="0" smtClean="0">
                <a:solidFill>
                  <a:srgbClr val="FF0066"/>
                </a:solidFill>
              </a:rPr>
              <a:t>12ms</a:t>
            </a:r>
            <a:endParaRPr lang="zh-CN" altLang="en-US" sz="1600" b="1" dirty="0">
              <a:solidFill>
                <a:srgbClr val="FF0066"/>
              </a:solidFill>
            </a:endParaRPr>
          </a:p>
        </p:txBody>
      </p:sp>
      <p:sp>
        <p:nvSpPr>
          <p:cNvPr id="16" name="文本框 15"/>
          <p:cNvSpPr txBox="1"/>
          <p:nvPr/>
        </p:nvSpPr>
        <p:spPr>
          <a:xfrm>
            <a:off x="4370351" y="1671426"/>
            <a:ext cx="761747" cy="369332"/>
          </a:xfrm>
          <a:prstGeom prst="rect">
            <a:avLst/>
          </a:prstGeom>
          <a:noFill/>
        </p:spPr>
        <p:txBody>
          <a:bodyPr wrap="none" rtlCol="0">
            <a:spAutoFit/>
          </a:bodyPr>
          <a:lstStyle/>
          <a:p>
            <a:r>
              <a:rPr lang="en-US" altLang="zh-CN" b="1" dirty="0" smtClean="0">
                <a:solidFill>
                  <a:srgbClr val="FF0066"/>
                </a:solidFill>
              </a:rPr>
              <a:t>20ms</a:t>
            </a:r>
            <a:endParaRPr lang="zh-CN" altLang="en-US" sz="1600" b="1" dirty="0">
              <a:solidFill>
                <a:srgbClr val="FF0066"/>
              </a:solidFill>
            </a:endParaRPr>
          </a:p>
        </p:txBody>
      </p:sp>
    </p:spTree>
    <p:custDataLst>
      <p:tags r:id="rId1"/>
    </p:custDataLst>
    <p:extLst>
      <p:ext uri="{BB962C8B-B14F-4D97-AF65-F5344CB8AC3E}">
        <p14:creationId xmlns:p14="http://schemas.microsoft.com/office/powerpoint/2010/main" val="4071572188"/>
      </p:ext>
    </p:extLst>
  </p:cSld>
  <p:clrMapOvr>
    <a:masterClrMapping/>
  </p:clrMapOvr>
  <mc:AlternateContent xmlns:mc="http://schemas.openxmlformats.org/markup-compatibility/2006" xmlns:p14="http://schemas.microsoft.com/office/powerpoint/2010/main">
    <mc:Choice Requires="p14">
      <p:transition spd="slow" p14:dur="2000" advTm="1306"/>
    </mc:Choice>
    <mc:Fallback xmlns="">
      <p:transition xmlns:p14="http://schemas.microsoft.com/office/powerpoint/2010/main" spd="slow" advTm="1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391"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Scalability on TPC-C</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8" name="Slide Number Placeholder 3"/>
          <p:cNvSpPr>
            <a:spLocks noGrp="1"/>
          </p:cNvSpPr>
          <p:nvPr>
            <p:ph type="sldNum" sz="quarter" idx="12"/>
          </p:nvPr>
        </p:nvSpPr>
        <p:spPr>
          <a:xfrm>
            <a:off x="8532488" y="6376243"/>
            <a:ext cx="432000" cy="365125"/>
          </a:xfrm>
        </p:spPr>
        <p:txBody>
          <a:bodyPr wrap="none"/>
          <a:lstStyle/>
          <a:p>
            <a:fld id="{BF9A1D82-A967-4BC1-A576-AD1CE0B149C9}" type="slidenum">
              <a:rPr lang="zh-CN" altLang="en-US" sz="1800" smtClean="0">
                <a:solidFill>
                  <a:schemeClr val="tx1"/>
                </a:solidFill>
                <a:latin typeface="Century Gothic" pitchFamily="34" charset="0"/>
              </a:rPr>
              <a:t>38</a:t>
            </a:fld>
            <a:endParaRPr lang="zh-CN" altLang="en-US" sz="1800">
              <a:solidFill>
                <a:schemeClr val="tx1"/>
              </a:solidFill>
              <a:latin typeface="Century Gothic" pitchFamily="34" charset="0"/>
            </a:endParaRPr>
          </a:p>
        </p:txBody>
      </p:sp>
      <p:graphicFrame>
        <p:nvGraphicFramePr>
          <p:cNvPr id="30" name="Chart 29"/>
          <p:cNvGraphicFramePr/>
          <p:nvPr>
            <p:extLst>
              <p:ext uri="{D42A27DB-BD31-4B8C-83A1-F6EECF244321}">
                <p14:modId xmlns:p14="http://schemas.microsoft.com/office/powerpoint/2010/main" val="96605243"/>
              </p:ext>
            </p:extLst>
          </p:nvPr>
        </p:nvGraphicFramePr>
        <p:xfrm>
          <a:off x="1079904" y="1268760"/>
          <a:ext cx="6840760" cy="4320480"/>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p:cNvSpPr txBox="1"/>
          <p:nvPr/>
        </p:nvSpPr>
        <p:spPr>
          <a:xfrm>
            <a:off x="4032232" y="1453044"/>
            <a:ext cx="1872208" cy="400110"/>
          </a:xfrm>
          <a:prstGeom prst="rect">
            <a:avLst/>
          </a:prstGeom>
          <a:solidFill>
            <a:schemeClr val="bg1"/>
          </a:solidFill>
          <a:effectLst/>
        </p:spPr>
        <p:txBody>
          <a:bodyPr vert="horz" lIns="91440" tIns="45720" rIns="91440" bIns="45720" rtlCol="0" anchor="ctr">
            <a:noAutofit/>
          </a:bodyPr>
          <a:lstStyle>
            <a:defPPr>
              <a:defRPr lang="zh-CN"/>
            </a:defPPr>
            <a:lvl1pPr marL="177800" indent="-177800">
              <a:lnSpc>
                <a:spcPct val="110000"/>
              </a:lnSpc>
              <a:spcBef>
                <a:spcPct val="0"/>
              </a:spcBef>
              <a:buNone/>
              <a:defRPr sz="36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pPr algn="ctr"/>
            <a:r>
              <a:rPr lang="en-US" altLang="zh-CN" sz="2000" b="1" dirty="0" smtClean="0">
                <a:solidFill>
                  <a:schemeClr val="tx1"/>
                </a:solidFill>
              </a:rPr>
              <a:t>NewOrder TX</a:t>
            </a:r>
            <a:endParaRPr lang="en-US" altLang="zh-CN" sz="2000" b="1" dirty="0">
              <a:solidFill>
                <a:schemeClr val="tx1"/>
              </a:solidFill>
            </a:endParaRPr>
          </a:p>
        </p:txBody>
      </p:sp>
      <p:sp>
        <p:nvSpPr>
          <p:cNvPr id="29" name="TextBox 28"/>
          <p:cNvSpPr txBox="1"/>
          <p:nvPr/>
        </p:nvSpPr>
        <p:spPr>
          <a:xfrm>
            <a:off x="6372200" y="46365"/>
            <a:ext cx="2628000" cy="646331"/>
          </a:xfrm>
          <a:prstGeom prst="rect">
            <a:avLst/>
          </a:prstGeom>
          <a:solidFill>
            <a:schemeClr val="bg1"/>
          </a:solidFill>
        </p:spPr>
        <p:txBody>
          <a:bodyPr wrap="square" rtlCol="0">
            <a:spAutoFit/>
          </a:bodyPr>
          <a:lstStyle/>
          <a:p>
            <a:pPr algn="ctr"/>
            <a:r>
              <a:rPr lang="en-US" altLang="zh-CN" dirty="0" smtClean="0"/>
              <a:t>Each logical machine has fixed </a:t>
            </a:r>
            <a:r>
              <a:rPr lang="en-US" altLang="zh-CN" dirty="0"/>
              <a:t>4 threads</a:t>
            </a:r>
            <a:endParaRPr lang="zh-CN" altLang="en-US" dirty="0"/>
          </a:p>
        </p:txBody>
      </p:sp>
      <p:grpSp>
        <p:nvGrpSpPr>
          <p:cNvPr id="3" name="Group 2"/>
          <p:cNvGrpSpPr/>
          <p:nvPr/>
        </p:nvGrpSpPr>
        <p:grpSpPr>
          <a:xfrm>
            <a:off x="6588224" y="836712"/>
            <a:ext cx="2160000" cy="792088"/>
            <a:chOff x="5904440" y="3717032"/>
            <a:chExt cx="2160000" cy="792088"/>
          </a:xfrm>
        </p:grpSpPr>
        <p:sp>
          <p:nvSpPr>
            <p:cNvPr id="32" name="Rectangle 31"/>
            <p:cNvSpPr/>
            <p:nvPr/>
          </p:nvSpPr>
          <p:spPr>
            <a:xfrm>
              <a:off x="5904440" y="3717032"/>
              <a:ext cx="2160000" cy="792000"/>
            </a:xfrm>
            <a:prstGeom prst="rect">
              <a:avLst/>
            </a:prstGeom>
            <a:solidFill>
              <a:schemeClr val="bg1"/>
            </a:solid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Rectangle 32"/>
            <p:cNvSpPr/>
            <p:nvPr/>
          </p:nvSpPr>
          <p:spPr>
            <a:xfrm>
              <a:off x="5976448" y="4185120"/>
              <a:ext cx="972000" cy="324000"/>
            </a:xfrm>
            <a:prstGeom prst="rect">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dirty="0" smtClean="0">
                  <a:solidFill>
                    <a:srgbClr val="FF0066"/>
                  </a:solidFill>
                </a:rPr>
                <a:t>10xCore</a:t>
              </a:r>
              <a:endParaRPr lang="zh-CN" altLang="en-US" dirty="0">
                <a:solidFill>
                  <a:srgbClr val="FF0066"/>
                </a:solidFill>
              </a:endParaRPr>
            </a:p>
          </p:txBody>
        </p:sp>
        <p:sp>
          <p:nvSpPr>
            <p:cNvPr id="36" name="Rectangle 35"/>
            <p:cNvSpPr/>
            <p:nvPr/>
          </p:nvSpPr>
          <p:spPr>
            <a:xfrm>
              <a:off x="7020444" y="4185120"/>
              <a:ext cx="972000" cy="324000"/>
            </a:xfrm>
            <a:prstGeom prst="rect">
              <a:avLst/>
            </a:prstGeom>
            <a:noFill/>
            <a:ln>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r>
                <a:rPr lang="en-US" altLang="zh-CN" dirty="0" smtClean="0">
                  <a:solidFill>
                    <a:srgbClr val="FF0066"/>
                  </a:solidFill>
                </a:rPr>
                <a:t>10xCore</a:t>
              </a:r>
              <a:endParaRPr lang="zh-CN" altLang="en-US" dirty="0">
                <a:solidFill>
                  <a:srgbClr val="FF0066"/>
                </a:solidFill>
              </a:endParaRPr>
            </a:p>
          </p:txBody>
        </p:sp>
        <p:sp>
          <p:nvSpPr>
            <p:cNvPr id="39" name="Rectangle 38"/>
            <p:cNvSpPr/>
            <p:nvPr/>
          </p:nvSpPr>
          <p:spPr>
            <a:xfrm>
              <a:off x="5976448" y="3789040"/>
              <a:ext cx="432000" cy="324000"/>
            </a:xfrm>
            <a:prstGeom prst="rect">
              <a:avLst/>
            </a:prstGeom>
            <a:solidFill>
              <a:srgbClr val="FF00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b="1" dirty="0" smtClean="0">
                  <a:solidFill>
                    <a:schemeClr val="bg1"/>
                  </a:solidFill>
                </a:rPr>
                <a:t>LM</a:t>
              </a:r>
              <a:endParaRPr lang="zh-CN" altLang="en-US" b="1" dirty="0">
                <a:solidFill>
                  <a:schemeClr val="bg1"/>
                </a:solidFill>
              </a:endParaRPr>
            </a:p>
          </p:txBody>
        </p:sp>
        <p:sp>
          <p:nvSpPr>
            <p:cNvPr id="40" name="Rectangle 39"/>
            <p:cNvSpPr/>
            <p:nvPr/>
          </p:nvSpPr>
          <p:spPr>
            <a:xfrm>
              <a:off x="6516448" y="3789040"/>
              <a:ext cx="432000" cy="324000"/>
            </a:xfrm>
            <a:prstGeom prst="rect">
              <a:avLst/>
            </a:prstGeom>
            <a:solidFill>
              <a:srgbClr val="FF00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rPr>
                <a:t>LM</a:t>
              </a:r>
              <a:endParaRPr lang="zh-CN" altLang="en-US" b="1" dirty="0">
                <a:solidFill>
                  <a:schemeClr val="bg1"/>
                </a:solidFill>
              </a:endParaRPr>
            </a:p>
          </p:txBody>
        </p:sp>
        <p:sp>
          <p:nvSpPr>
            <p:cNvPr id="41" name="Rectangle 40"/>
            <p:cNvSpPr/>
            <p:nvPr/>
          </p:nvSpPr>
          <p:spPr>
            <a:xfrm>
              <a:off x="7020444" y="3789040"/>
              <a:ext cx="432000" cy="324000"/>
            </a:xfrm>
            <a:prstGeom prst="rect">
              <a:avLst/>
            </a:prstGeom>
            <a:solidFill>
              <a:srgbClr val="FF00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rPr>
                <a:t>LM</a:t>
              </a:r>
              <a:endParaRPr lang="zh-CN" altLang="en-US" b="1" dirty="0">
                <a:solidFill>
                  <a:schemeClr val="bg1"/>
                </a:solidFill>
              </a:endParaRPr>
            </a:p>
          </p:txBody>
        </p:sp>
        <p:sp>
          <p:nvSpPr>
            <p:cNvPr id="42" name="Rectangle 41"/>
            <p:cNvSpPr/>
            <p:nvPr/>
          </p:nvSpPr>
          <p:spPr>
            <a:xfrm>
              <a:off x="7560444" y="3789040"/>
              <a:ext cx="432000" cy="324000"/>
            </a:xfrm>
            <a:prstGeom prst="rect">
              <a:avLst/>
            </a:prstGeom>
            <a:solidFill>
              <a:srgbClr val="FF0066"/>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b="1" dirty="0">
                  <a:solidFill>
                    <a:schemeClr val="bg1"/>
                  </a:solidFill>
                </a:rPr>
                <a:t>LM</a:t>
              </a:r>
              <a:endParaRPr lang="zh-CN" altLang="en-US" b="1" dirty="0">
                <a:solidFill>
                  <a:schemeClr val="bg1"/>
                </a:solidFill>
              </a:endParaRPr>
            </a:p>
          </p:txBody>
        </p:sp>
      </p:grpSp>
      <p:sp>
        <p:nvSpPr>
          <p:cNvPr id="9" name="Rectangle 8"/>
          <p:cNvSpPr/>
          <p:nvPr/>
        </p:nvSpPr>
        <p:spPr>
          <a:xfrm>
            <a:off x="1200853" y="5662556"/>
            <a:ext cx="7187571" cy="707886"/>
          </a:xfrm>
          <a:prstGeom prst="rect">
            <a:avLst/>
          </a:prstGeom>
          <a:solidFill>
            <a:srgbClr val="CCFFFF"/>
          </a:solidFill>
        </p:spPr>
        <p:txBody>
          <a:bodyPr wrap="square">
            <a:spAutoFit/>
          </a:bodyPr>
          <a:lstStyle/>
          <a:p>
            <a:r>
              <a:rPr lang="en-US" altLang="zh-CN" sz="2000" dirty="0" smtClean="0"/>
              <a:t>NOTE: the </a:t>
            </a:r>
            <a:r>
              <a:rPr lang="en-US" altLang="zh-CN" sz="2000" dirty="0" smtClean="0">
                <a:solidFill>
                  <a:srgbClr val="FF0066"/>
                </a:solidFill>
              </a:rPr>
              <a:t>interaction</a:t>
            </a:r>
            <a:r>
              <a:rPr lang="en-US" altLang="zh-CN" sz="2000" dirty="0" smtClean="0"/>
              <a:t> btw. </a:t>
            </a:r>
            <a:r>
              <a:rPr lang="en-US" altLang="zh-CN" sz="2000" dirty="0"/>
              <a:t>two logical nodes sharing the same </a:t>
            </a:r>
            <a:r>
              <a:rPr lang="en-US" altLang="zh-CN" sz="2000" dirty="0" smtClean="0"/>
              <a:t>machine </a:t>
            </a:r>
            <a:r>
              <a:rPr lang="en-US" altLang="zh-CN" sz="2000" dirty="0"/>
              <a:t>still uses our </a:t>
            </a:r>
            <a:r>
              <a:rPr lang="en-US" altLang="zh-CN" sz="2000" dirty="0" smtClean="0">
                <a:solidFill>
                  <a:srgbClr val="FF0066"/>
                </a:solidFill>
              </a:rPr>
              <a:t>RDMA-friendly OCC protocol</a:t>
            </a:r>
            <a:endParaRPr lang="zh-CN" altLang="en-US" sz="2000" dirty="0">
              <a:solidFill>
                <a:srgbClr val="FF0066"/>
              </a:solidFill>
            </a:endParaRPr>
          </a:p>
        </p:txBody>
      </p:sp>
      <p:cxnSp>
        <p:nvCxnSpPr>
          <p:cNvPr id="43" name="Straight Arrow Connector 42"/>
          <p:cNvCxnSpPr/>
          <p:nvPr/>
        </p:nvCxnSpPr>
        <p:spPr>
          <a:xfrm>
            <a:off x="6876232" y="620688"/>
            <a:ext cx="36" cy="251984"/>
          </a:xfrm>
          <a:prstGeom prst="straightConnector1">
            <a:avLst/>
          </a:prstGeom>
          <a:ln w="127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91652550"/>
      </p:ext>
    </p:extLst>
  </p:cSld>
  <p:clrMapOvr>
    <a:masterClrMapping/>
  </p:clrMapOvr>
  <mc:AlternateContent xmlns:mc="http://schemas.openxmlformats.org/markup-compatibility/2006" xmlns:p14="http://schemas.microsoft.com/office/powerpoint/2010/main">
    <mc:Choice Requires="p14">
      <p:transition spd="slow" p14:dur="2000" advTm="1306"/>
    </mc:Choice>
    <mc:Fallback xmlns="">
      <p:transition xmlns:p14="http://schemas.microsoft.com/office/powerpoint/2010/main" spd="slow" advTm="1306"/>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391"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Impact from Distributed Transaction</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8" name="Slide Number Placeholder 3"/>
          <p:cNvSpPr>
            <a:spLocks noGrp="1"/>
          </p:cNvSpPr>
          <p:nvPr>
            <p:ph type="sldNum" sz="quarter" idx="12"/>
          </p:nvPr>
        </p:nvSpPr>
        <p:spPr>
          <a:xfrm>
            <a:off x="8532488" y="6376243"/>
            <a:ext cx="432000" cy="365125"/>
          </a:xfrm>
        </p:spPr>
        <p:txBody>
          <a:bodyPr wrap="none"/>
          <a:lstStyle/>
          <a:p>
            <a:fld id="{BF9A1D82-A967-4BC1-A576-AD1CE0B149C9}" type="slidenum">
              <a:rPr lang="zh-CN" altLang="en-US" sz="1800" smtClean="0">
                <a:solidFill>
                  <a:schemeClr val="tx1"/>
                </a:solidFill>
                <a:latin typeface="Century Gothic" pitchFamily="34" charset="0"/>
              </a:rPr>
              <a:t>39</a:t>
            </a:fld>
            <a:endParaRPr lang="zh-CN" altLang="en-US" sz="1800">
              <a:solidFill>
                <a:schemeClr val="tx1"/>
              </a:solidFill>
              <a:latin typeface="Century Gothic" pitchFamily="34" charset="0"/>
            </a:endParaRPr>
          </a:p>
        </p:txBody>
      </p:sp>
      <p:graphicFrame>
        <p:nvGraphicFramePr>
          <p:cNvPr id="30" name="Chart 29"/>
          <p:cNvGraphicFramePr/>
          <p:nvPr>
            <p:extLst>
              <p:ext uri="{D42A27DB-BD31-4B8C-83A1-F6EECF244321}">
                <p14:modId xmlns:p14="http://schemas.microsoft.com/office/powerpoint/2010/main" val="131748835"/>
              </p:ext>
            </p:extLst>
          </p:nvPr>
        </p:nvGraphicFramePr>
        <p:xfrm>
          <a:off x="1079904" y="1268760"/>
          <a:ext cx="6840760" cy="432048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596179818"/>
      </p:ext>
    </p:extLst>
  </p:cSld>
  <p:clrMapOvr>
    <a:masterClrMapping/>
  </p:clrMapOvr>
  <mc:AlternateContent xmlns:mc="http://schemas.openxmlformats.org/markup-compatibility/2006" xmlns:p14="http://schemas.microsoft.com/office/powerpoint/2010/main">
    <mc:Choice Requires="p14">
      <p:transition spd="slow" p14:dur="2000" advTm="1306"/>
    </mc:Choice>
    <mc:Fallback xmlns="">
      <p:transition xmlns:p14="http://schemas.microsoft.com/office/powerpoint/2010/main" spd="slow" advTm="130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516054" y="1361357"/>
            <a:ext cx="8088394" cy="1563587"/>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HTM</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H</a:t>
            </a:r>
            <a:r>
              <a:rPr lang="en-US" altLang="zh-CN" sz="2600" dirty="0" smtClean="0">
                <a:solidFill>
                  <a:schemeClr val="tx1"/>
                </a:solidFill>
                <a:latin typeface="Century Gothic" pitchFamily="34" charset="0"/>
              </a:rPr>
              <a:t>ardware</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T</a:t>
            </a:r>
            <a:r>
              <a:rPr lang="en-US" altLang="zh-CN" sz="2600" dirty="0" smtClean="0">
                <a:solidFill>
                  <a:schemeClr val="tx1"/>
                </a:solidFill>
                <a:latin typeface="Century Gothic" pitchFamily="34" charset="0"/>
              </a:rPr>
              <a:t>ransaction</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M</a:t>
            </a:r>
            <a:r>
              <a:rPr lang="en-US" altLang="zh-CN" sz="2600" dirty="0" smtClean="0">
                <a:solidFill>
                  <a:schemeClr val="tx1"/>
                </a:solidFill>
                <a:latin typeface="Century Gothic" pitchFamily="34" charset="0"/>
              </a:rPr>
              <a:t>emory</a:t>
            </a:r>
          </a:p>
        </p:txBody>
      </p:sp>
      <p:sp>
        <p:nvSpPr>
          <p:cNvPr id="4" name="Slide Number Placeholder 3"/>
          <p:cNvSpPr>
            <a:spLocks noGrp="1"/>
          </p:cNvSpPr>
          <p:nvPr>
            <p:ph type="sldNum" sz="quarter" idx="12"/>
          </p:nvPr>
        </p:nvSpPr>
        <p:spPr>
          <a:xfrm>
            <a:off x="8532488" y="6376243"/>
            <a:ext cx="432000" cy="365125"/>
          </a:xfrm>
        </p:spPr>
        <p:txBody>
          <a:bodyPr/>
          <a:lstStyle/>
          <a:p>
            <a:r>
              <a:rPr lang="en-US" altLang="zh-CN" sz="1800" dirty="0">
                <a:solidFill>
                  <a:schemeClr val="tx1"/>
                </a:solidFill>
                <a:latin typeface="Century Gothic" pitchFamily="34" charset="0"/>
              </a:rPr>
              <a:t>4</a:t>
            </a:r>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Opportunities</a:t>
            </a:r>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 with New Hardware</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6" name="内容占位符 2"/>
          <p:cNvSpPr txBox="1">
            <a:spLocks/>
          </p:cNvSpPr>
          <p:nvPr/>
        </p:nvSpPr>
        <p:spPr>
          <a:xfrm>
            <a:off x="516054" y="2780928"/>
            <a:ext cx="8520442" cy="1367929"/>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RDMA</a:t>
            </a:r>
            <a:r>
              <a:rPr lang="en-US" altLang="zh-CN" sz="2600" dirty="0">
                <a:solidFill>
                  <a:schemeClr val="tx1"/>
                </a:solidFill>
                <a:latin typeface="Century Gothic" pitchFamily="34" charset="0"/>
              </a:rPr>
              <a:t>: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R</a:t>
            </a:r>
            <a:r>
              <a:rPr lang="en-US" altLang="zh-CN" sz="2600" dirty="0">
                <a:solidFill>
                  <a:schemeClr val="tx1"/>
                </a:solidFill>
                <a:latin typeface="Century Gothic" pitchFamily="34" charset="0"/>
              </a:rPr>
              <a:t>emote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D</a:t>
            </a:r>
            <a:r>
              <a:rPr lang="en-US" altLang="zh-CN" sz="2600" dirty="0" smtClean="0">
                <a:solidFill>
                  <a:schemeClr val="tx1"/>
                </a:solidFill>
                <a:latin typeface="Century Gothic" pitchFamily="34" charset="0"/>
              </a:rPr>
              <a:t>irect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M</a:t>
            </a:r>
            <a:r>
              <a:rPr lang="en-US" altLang="zh-CN" sz="2600" dirty="0" smtClean="0">
                <a:solidFill>
                  <a:schemeClr val="tx1"/>
                </a:solidFill>
                <a:latin typeface="Century Gothic" pitchFamily="34" charset="0"/>
              </a:rPr>
              <a:t>emory </a:t>
            </a:r>
            <a:r>
              <a:rPr lang="en-US" altLang="zh-CN" sz="2600" b="1" dirty="0" smtClean="0">
                <a:solidFill>
                  <a:schemeClr val="tx1"/>
                </a:solidFill>
                <a:latin typeface="Century Gothic" pitchFamily="34" charset="0"/>
              </a:rPr>
              <a:t>A</a:t>
            </a:r>
            <a:r>
              <a:rPr lang="en-US" altLang="zh-CN" sz="2600" dirty="0" smtClean="0">
                <a:solidFill>
                  <a:schemeClr val="tx1"/>
                </a:solidFill>
                <a:latin typeface="Century Gothic" pitchFamily="34" charset="0"/>
              </a:rPr>
              <a:t>ccess</a:t>
            </a:r>
          </a:p>
        </p:txBody>
      </p:sp>
      <p:sp>
        <p:nvSpPr>
          <p:cNvPr id="50" name="Rectangle 9"/>
          <p:cNvSpPr/>
          <p:nvPr/>
        </p:nvSpPr>
        <p:spPr>
          <a:xfrm>
            <a:off x="827584" y="1867471"/>
            <a:ext cx="7272000" cy="769441"/>
          </a:xfrm>
          <a:prstGeom prst="rect">
            <a:avLst/>
          </a:prstGeom>
          <a:ln w="12700">
            <a:solidFill>
              <a:schemeClr val="tx1"/>
            </a:solidFill>
          </a:ln>
        </p:spPr>
        <p:txBody>
          <a:bodyPr wrap="square">
            <a:spAutoFit/>
          </a:bodyPr>
          <a:lstStyle/>
          <a:p>
            <a:pPr marL="363538" lvl="1" indent="-322263">
              <a:buClr>
                <a:srgbClr val="FF0066"/>
              </a:buClr>
              <a:buNone/>
            </a:pPr>
            <a:r>
              <a:rPr lang="en-US" altLang="zh-CN" sz="2200" i="1" dirty="0" smtClean="0">
                <a:solidFill>
                  <a:srgbClr val="FF0066"/>
                </a:solidFill>
                <a:latin typeface="Century Gothic" pitchFamily="34" charset="0"/>
              </a:rPr>
              <a:t>non-transactional</a:t>
            </a:r>
            <a:r>
              <a:rPr lang="en-US" altLang="zh-CN" sz="2200" i="1" dirty="0" smtClean="0">
                <a:latin typeface="Century Gothic" pitchFamily="34" charset="0"/>
              </a:rPr>
              <a:t> </a:t>
            </a:r>
            <a:r>
              <a:rPr lang="en-US" altLang="zh-CN" sz="2200" i="1" dirty="0">
                <a:latin typeface="Century Gothic" pitchFamily="34" charset="0"/>
              </a:rPr>
              <a:t>code will unconditionally abort </a:t>
            </a:r>
            <a:r>
              <a:rPr lang="en-US" altLang="zh-CN" sz="2200" i="1" dirty="0" smtClean="0">
                <a:latin typeface="Century Gothic" pitchFamily="34" charset="0"/>
              </a:rPr>
              <a:t>a </a:t>
            </a:r>
            <a:r>
              <a:rPr lang="en-US" altLang="zh-CN" sz="2200" i="1" dirty="0">
                <a:latin typeface="Century Gothic" pitchFamily="34" charset="0"/>
              </a:rPr>
              <a:t>transaction when their accesses </a:t>
            </a:r>
            <a:r>
              <a:rPr lang="en-US" altLang="zh-CN" sz="2200" i="1" dirty="0" smtClean="0">
                <a:latin typeface="Century Gothic" pitchFamily="34" charset="0"/>
              </a:rPr>
              <a:t>conflict</a:t>
            </a:r>
            <a:endParaRPr lang="en-US" altLang="zh-CN" sz="2200" dirty="0">
              <a:solidFill>
                <a:srgbClr val="FF0066"/>
              </a:solidFill>
              <a:latin typeface="Century Gothic" pitchFamily="34" charset="0"/>
              <a:ea typeface="Verdana" pitchFamily="34" charset="0"/>
              <a:cs typeface="Verdana" pitchFamily="34" charset="0"/>
            </a:endParaRPr>
          </a:p>
        </p:txBody>
      </p:sp>
      <p:sp>
        <p:nvSpPr>
          <p:cNvPr id="9" name="Rectangle 16"/>
          <p:cNvSpPr/>
          <p:nvPr/>
        </p:nvSpPr>
        <p:spPr>
          <a:xfrm>
            <a:off x="827584" y="3307631"/>
            <a:ext cx="7272000" cy="769441"/>
          </a:xfrm>
          <a:prstGeom prst="rect">
            <a:avLst/>
          </a:prstGeom>
          <a:ln w="12700">
            <a:solidFill>
              <a:schemeClr val="tx1"/>
            </a:solidFill>
          </a:ln>
        </p:spPr>
        <p:txBody>
          <a:bodyPr wrap="square">
            <a:spAutoFit/>
          </a:bodyPr>
          <a:lstStyle/>
          <a:p>
            <a:pPr marL="363538" lvl="1" indent="-322263">
              <a:buClr>
                <a:srgbClr val="FF0066"/>
              </a:buClr>
              <a:buNone/>
            </a:pPr>
            <a:r>
              <a:rPr lang="en-US" altLang="zh-CN" sz="2200" i="1" dirty="0">
                <a:latin typeface="Century Gothic" pitchFamily="34" charset="0"/>
              </a:rPr>
              <a:t>one-sided RDMA </a:t>
            </a:r>
            <a:r>
              <a:rPr lang="en-US" altLang="zh-CN" sz="2200" i="1" dirty="0" smtClean="0">
                <a:latin typeface="Century Gothic" pitchFamily="34" charset="0"/>
              </a:rPr>
              <a:t>operations </a:t>
            </a:r>
            <a:r>
              <a:rPr lang="en-US" altLang="zh-CN" sz="2200" i="1" dirty="0">
                <a:latin typeface="Century Gothic" pitchFamily="34" charset="0"/>
              </a:rPr>
              <a:t>are </a:t>
            </a:r>
            <a:r>
              <a:rPr lang="en-US" altLang="zh-CN" sz="2200" i="1" dirty="0" smtClean="0">
                <a:solidFill>
                  <a:srgbClr val="FF0066"/>
                </a:solidFill>
                <a:latin typeface="Century Gothic" pitchFamily="34" charset="0"/>
              </a:rPr>
              <a:t>cache-coherent</a:t>
            </a:r>
            <a:r>
              <a:rPr lang="en-US" altLang="zh-CN" sz="2200" i="1" dirty="0" smtClean="0">
                <a:latin typeface="Century Gothic" pitchFamily="34" charset="0"/>
              </a:rPr>
              <a:t> </a:t>
            </a:r>
            <a:br>
              <a:rPr lang="en-US" altLang="zh-CN" sz="2200" i="1" dirty="0" smtClean="0">
                <a:latin typeface="Century Gothic" pitchFamily="34" charset="0"/>
              </a:rPr>
            </a:br>
            <a:r>
              <a:rPr lang="en-US" altLang="zh-CN" sz="2200" i="1" dirty="0" smtClean="0">
                <a:latin typeface="Century Gothic" pitchFamily="34" charset="0"/>
              </a:rPr>
              <a:t>with local accesses</a:t>
            </a:r>
            <a:endParaRPr lang="en-US" altLang="zh-CN" sz="2200" dirty="0">
              <a:solidFill>
                <a:srgbClr val="FF0066"/>
              </a:solidFill>
              <a:latin typeface="Century Gothic" pitchFamily="34" charset="0"/>
              <a:ea typeface="Verdana" pitchFamily="34" charset="0"/>
              <a:cs typeface="Verdana" pitchFamily="34" charset="0"/>
            </a:endParaRPr>
          </a:p>
        </p:txBody>
      </p:sp>
      <p:sp>
        <p:nvSpPr>
          <p:cNvPr id="12" name="TextBox 19"/>
          <p:cNvSpPr txBox="1"/>
          <p:nvPr/>
        </p:nvSpPr>
        <p:spPr>
          <a:xfrm>
            <a:off x="6779181" y="2237963"/>
            <a:ext cx="1753259" cy="830997"/>
          </a:xfrm>
          <a:prstGeom prst="rect">
            <a:avLst/>
          </a:prstGeom>
          <a:noFill/>
          <a:ln w="12700">
            <a:noFill/>
          </a:ln>
          <a:effectLst/>
        </p:spPr>
        <p:txBody>
          <a:bodyPr wrap="square" lIns="36000" rIns="36000" rtlCol="0">
            <a:spAutoFit/>
          </a:bodyPr>
          <a:lstStyle/>
          <a:p>
            <a:pPr algn="r"/>
            <a:r>
              <a:rPr lang="en-US" altLang="zh-CN" sz="2400" b="1" dirty="0" smtClean="0">
                <a:effectLst>
                  <a:glow rad="190500">
                    <a:schemeClr val="bg1">
                      <a:lumMod val="95000"/>
                    </a:schemeClr>
                  </a:glow>
                  <a:outerShdw blurRad="63500" sx="102000" sy="102000" algn="ctr" rotWithShape="0">
                    <a:prstClr val="black">
                      <a:alpha val="40000"/>
                    </a:prstClr>
                  </a:outerShdw>
                </a:effectLst>
              </a:rPr>
              <a:t>Strong Atomicity</a:t>
            </a:r>
            <a:endParaRPr lang="zh-CN" altLang="en-US" sz="2400" b="1" dirty="0">
              <a:effectLst>
                <a:glow rad="190500">
                  <a:schemeClr val="bg1">
                    <a:lumMod val="95000"/>
                  </a:schemeClr>
                </a:glow>
                <a:outerShdw blurRad="63500" sx="102000" sy="102000" algn="ctr" rotWithShape="0">
                  <a:prstClr val="black">
                    <a:alpha val="40000"/>
                  </a:prstClr>
                </a:outerShdw>
              </a:effectLst>
            </a:endParaRPr>
          </a:p>
        </p:txBody>
      </p:sp>
      <p:sp>
        <p:nvSpPr>
          <p:cNvPr id="13" name="TextBox 20"/>
          <p:cNvSpPr txBox="1"/>
          <p:nvPr/>
        </p:nvSpPr>
        <p:spPr>
          <a:xfrm>
            <a:off x="6635165" y="3573016"/>
            <a:ext cx="1897275" cy="830997"/>
          </a:xfrm>
          <a:prstGeom prst="rect">
            <a:avLst/>
          </a:prstGeom>
          <a:noFill/>
          <a:ln w="12700">
            <a:noFill/>
          </a:ln>
          <a:effectLst/>
        </p:spPr>
        <p:txBody>
          <a:bodyPr wrap="square" lIns="36000" rIns="36000" rtlCol="0">
            <a:spAutoFit/>
          </a:bodyPr>
          <a:lstStyle/>
          <a:p>
            <a:pPr algn="r"/>
            <a:r>
              <a:rPr lang="en-US" altLang="zh-CN" sz="2400" b="1" dirty="0" smtClean="0">
                <a:effectLst>
                  <a:glow rad="190500">
                    <a:schemeClr val="bg1">
                      <a:lumMod val="95000"/>
                    </a:schemeClr>
                  </a:glow>
                  <a:outerShdw blurRad="38100" dist="38100" dir="2700000" algn="tl">
                    <a:srgbClr val="000000">
                      <a:alpha val="43137"/>
                    </a:srgbClr>
                  </a:outerShdw>
                </a:effectLst>
              </a:rPr>
              <a:t>Strong Consistency</a:t>
            </a:r>
            <a:endParaRPr lang="zh-CN" altLang="en-US" sz="2400" b="1" dirty="0">
              <a:effectLst>
                <a:glow rad="190500">
                  <a:schemeClr val="bg1">
                    <a:lumMod val="95000"/>
                  </a:schemeClr>
                </a:glow>
                <a:outerShdw blurRad="38100" dist="38100" dir="2700000" algn="tl">
                  <a:srgbClr val="000000">
                    <a:alpha val="43137"/>
                  </a:srgbClr>
                </a:outerShdw>
              </a:effectLst>
            </a:endParaRPr>
          </a:p>
        </p:txBody>
      </p:sp>
      <p:sp>
        <p:nvSpPr>
          <p:cNvPr id="17" name="内容占位符 2"/>
          <p:cNvSpPr txBox="1">
            <a:spLocks/>
          </p:cNvSpPr>
          <p:nvPr/>
        </p:nvSpPr>
        <p:spPr>
          <a:xfrm>
            <a:off x="516054" y="4296707"/>
            <a:ext cx="8520442" cy="1504722"/>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NVRAM</a:t>
            </a:r>
            <a:r>
              <a:rPr lang="en-US" altLang="zh-CN" sz="2600" dirty="0" smtClean="0">
                <a:solidFill>
                  <a:schemeClr val="tx1"/>
                </a:solidFill>
                <a:latin typeface="Century Gothic" pitchFamily="34" charset="0"/>
              </a:rPr>
              <a:t>: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N</a:t>
            </a:r>
            <a:r>
              <a:rPr lang="en-US" altLang="zh-CN" sz="2600" dirty="0">
                <a:solidFill>
                  <a:schemeClr val="tx1"/>
                </a:solidFill>
                <a:latin typeface="Century Gothic" pitchFamily="34" charset="0"/>
              </a:rPr>
              <a:t>on-</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V</a:t>
            </a:r>
            <a:r>
              <a:rPr lang="en-US" altLang="zh-CN" sz="2600" dirty="0">
                <a:solidFill>
                  <a:schemeClr val="tx1"/>
                </a:solidFill>
                <a:latin typeface="Century Gothic" pitchFamily="34" charset="0"/>
              </a:rPr>
              <a:t>olatile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R</a:t>
            </a:r>
            <a:r>
              <a:rPr lang="en-US" altLang="zh-CN" sz="2600" dirty="0">
                <a:solidFill>
                  <a:schemeClr val="tx1"/>
                </a:solidFill>
                <a:latin typeface="Century Gothic" pitchFamily="34" charset="0"/>
              </a:rPr>
              <a:t>andom-</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A</a:t>
            </a:r>
            <a:r>
              <a:rPr lang="en-US" altLang="zh-CN" sz="2600" dirty="0">
                <a:solidFill>
                  <a:schemeClr val="tx1"/>
                </a:solidFill>
                <a:latin typeface="Century Gothic" pitchFamily="34" charset="0"/>
              </a:rPr>
              <a:t>ccess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M</a:t>
            </a:r>
            <a:r>
              <a:rPr lang="en-US" altLang="zh-CN" sz="2600" dirty="0">
                <a:solidFill>
                  <a:schemeClr val="tx1"/>
                </a:solidFill>
                <a:latin typeface="Century Gothic" pitchFamily="34" charset="0"/>
              </a:rPr>
              <a:t>emory</a:t>
            </a:r>
            <a:endParaRPr lang="en-US" altLang="zh-CN" sz="2600" dirty="0" smtClean="0">
              <a:solidFill>
                <a:schemeClr val="tx1"/>
              </a:solidFill>
              <a:latin typeface="Century Gothic" pitchFamily="34" charset="0"/>
            </a:endParaRPr>
          </a:p>
        </p:txBody>
      </p:sp>
      <p:sp>
        <p:nvSpPr>
          <p:cNvPr id="18" name="Rectangle 16"/>
          <p:cNvSpPr/>
          <p:nvPr/>
        </p:nvSpPr>
        <p:spPr>
          <a:xfrm>
            <a:off x="827584" y="4853335"/>
            <a:ext cx="7272000" cy="430887"/>
          </a:xfrm>
          <a:prstGeom prst="rect">
            <a:avLst/>
          </a:prstGeom>
          <a:ln w="12700">
            <a:solidFill>
              <a:schemeClr val="tx1"/>
            </a:solidFill>
          </a:ln>
        </p:spPr>
        <p:txBody>
          <a:bodyPr wrap="square">
            <a:spAutoFit/>
          </a:bodyPr>
          <a:lstStyle/>
          <a:p>
            <a:pPr marL="363538" lvl="1" indent="-322263">
              <a:buClr>
                <a:srgbClr val="FF0066"/>
              </a:buClr>
              <a:buNone/>
            </a:pPr>
            <a:r>
              <a:rPr lang="en-US" altLang="zh-CN" sz="2200" i="1" dirty="0" smtClean="0">
                <a:latin typeface="Century Gothic" pitchFamily="34" charset="0"/>
              </a:rPr>
              <a:t>data are </a:t>
            </a:r>
            <a:r>
              <a:rPr lang="en-US" altLang="zh-CN" sz="2200" i="1" dirty="0" smtClean="0">
                <a:solidFill>
                  <a:srgbClr val="FF0066"/>
                </a:solidFill>
                <a:latin typeface="Century Gothic" pitchFamily="34" charset="0"/>
              </a:rPr>
              <a:t>durable</a:t>
            </a:r>
            <a:r>
              <a:rPr lang="en-US" altLang="zh-CN" sz="2200" i="1" dirty="0" smtClean="0">
                <a:latin typeface="Century Gothic" pitchFamily="34" charset="0"/>
              </a:rPr>
              <a:t> after written to NVRAM</a:t>
            </a:r>
            <a:endParaRPr lang="en-US" altLang="zh-CN" sz="2200" dirty="0">
              <a:solidFill>
                <a:srgbClr val="FF0066"/>
              </a:solidFill>
              <a:latin typeface="Century Gothic" pitchFamily="34" charset="0"/>
              <a:ea typeface="Verdana" pitchFamily="34" charset="0"/>
              <a:cs typeface="Verdana" pitchFamily="34" charset="0"/>
            </a:endParaRPr>
          </a:p>
        </p:txBody>
      </p:sp>
      <p:sp>
        <p:nvSpPr>
          <p:cNvPr id="19" name="TextBox 20"/>
          <p:cNvSpPr txBox="1"/>
          <p:nvPr/>
        </p:nvSpPr>
        <p:spPr>
          <a:xfrm>
            <a:off x="6635165" y="4834924"/>
            <a:ext cx="1897275" cy="755453"/>
          </a:xfrm>
          <a:prstGeom prst="rect">
            <a:avLst/>
          </a:prstGeom>
          <a:noFill/>
          <a:ln w="12700">
            <a:noFill/>
          </a:ln>
          <a:effectLst/>
        </p:spPr>
        <p:txBody>
          <a:bodyPr wrap="square" lIns="36000" rIns="36000" rtlCol="0">
            <a:spAutoFit/>
          </a:bodyPr>
          <a:lstStyle/>
          <a:p>
            <a:pPr algn="r"/>
            <a:r>
              <a:rPr lang="en-US" altLang="zh-CN" sz="2400" b="1" dirty="0" smtClean="0">
                <a:effectLst>
                  <a:glow rad="190500">
                    <a:schemeClr val="bg1">
                      <a:lumMod val="95000"/>
                    </a:schemeClr>
                  </a:glow>
                  <a:outerShdw blurRad="38100" dist="38100" dir="2700000" algn="tl">
                    <a:srgbClr val="000000">
                      <a:alpha val="43137"/>
                    </a:srgbClr>
                  </a:outerShdw>
                </a:effectLst>
              </a:rPr>
              <a:t>Strong Durability</a:t>
            </a:r>
            <a:endParaRPr lang="zh-CN" altLang="en-US" sz="2400" b="1" dirty="0">
              <a:effectLst>
                <a:glow rad="190500">
                  <a:schemeClr val="bg1">
                    <a:lumMod val="95000"/>
                  </a:schemeClr>
                </a:glow>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411230256"/>
      </p:ext>
    </p:extLst>
  </p:cSld>
  <p:clrMapOvr>
    <a:masterClrMapping/>
  </p:clrMapOvr>
  <mc:AlternateContent xmlns:mc="http://schemas.openxmlformats.org/markup-compatibility/2006" xmlns:p14="http://schemas.microsoft.com/office/powerpoint/2010/main">
    <mc:Choice Requires="p14">
      <p:transition spd="slow" p14:dur="2000" advTm="3483"/>
    </mc:Choice>
    <mc:Fallback xmlns="">
      <p:transition xmlns:p14="http://schemas.microsoft.com/office/powerpoint/2010/main" spd="slow" advTm="34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p:bldP spid="50" grpId="0" animBg="1"/>
      <p:bldP spid="9" grpId="0" animBg="1"/>
      <p:bldP spid="12" grpId="0"/>
      <p:bldP spid="13" grpId="0"/>
      <p:bldP spid="17" grpId="0"/>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372038" y="1269686"/>
            <a:ext cx="8771962" cy="1415473"/>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dirty="0" smtClean="0">
                <a:solidFill>
                  <a:schemeClr val="tx1"/>
                </a:solidFill>
                <a:effectLst>
                  <a:outerShdw blurRad="38100" dist="38100" dir="2700000" algn="tl">
                    <a:srgbClr val="000000">
                      <a:alpha val="43137"/>
                    </a:srgbClr>
                  </a:outerShdw>
                </a:effectLst>
                <a:latin typeface="Century Gothic" pitchFamily="34" charset="0"/>
              </a:rPr>
              <a:t>            General TX processing with high availability</a:t>
            </a:r>
          </a:p>
          <a:p>
            <a:pPr marL="630238" lvl="2">
              <a:buSzPct val="80000"/>
              <a:buFont typeface="Wingdings" charset="2"/>
              <a:buChar char="q"/>
            </a:pPr>
            <a:r>
              <a:rPr lang="en-US" altLang="zh-CN" sz="2400" dirty="0">
                <a:solidFill>
                  <a:schemeClr val="tx1"/>
                </a:solidFill>
                <a:latin typeface="Century Gothic" pitchFamily="34" charset="0"/>
              </a:rPr>
              <a:t>Target: </a:t>
            </a:r>
            <a:r>
              <a:rPr lang="en-US" altLang="zh-CN" sz="2400" dirty="0">
                <a:solidFill>
                  <a:srgbClr val="FF0066"/>
                </a:solidFill>
                <a:latin typeface="Century Gothic" pitchFamily="34" charset="0"/>
              </a:rPr>
              <a:t>OLTP </a:t>
            </a:r>
            <a:r>
              <a:rPr lang="en-US" altLang="zh-CN" sz="2400" dirty="0">
                <a:solidFill>
                  <a:schemeClr val="tx1"/>
                </a:solidFill>
                <a:latin typeface="Century Gothic" pitchFamily="34" charset="0"/>
              </a:rPr>
              <a:t>workloads over </a:t>
            </a:r>
            <a:r>
              <a:rPr lang="en-US" altLang="zh-CN" sz="2400" dirty="0" smtClean="0">
                <a:solidFill>
                  <a:schemeClr val="tx1"/>
                </a:solidFill>
                <a:latin typeface="Century Gothic" pitchFamily="34" charset="0"/>
              </a:rPr>
              <a:t>large </a:t>
            </a:r>
            <a:r>
              <a:rPr lang="en-US" altLang="zh-CN" sz="2400" dirty="0">
                <a:solidFill>
                  <a:schemeClr val="tx1"/>
                </a:solidFill>
                <a:latin typeface="Century Gothic" pitchFamily="34" charset="0"/>
              </a:rPr>
              <a:t>volume of data</a:t>
            </a:r>
          </a:p>
          <a:p>
            <a:pPr marL="630238" lvl="2">
              <a:buSzPct val="80000"/>
              <a:buFont typeface="Wingdings" charset="2"/>
              <a:buChar char="q"/>
            </a:pPr>
            <a:r>
              <a:rPr lang="en-US" altLang="zh-CN" sz="2400" dirty="0" smtClean="0">
                <a:solidFill>
                  <a:schemeClr val="tx1"/>
                </a:solidFill>
                <a:latin typeface="Century Gothic" pitchFamily="34" charset="0"/>
              </a:rPr>
              <a:t>Two independent components using HTM &amp; RDMA</a:t>
            </a:r>
          </a:p>
        </p:txBody>
      </p:sp>
      <p:sp>
        <p:nvSpPr>
          <p:cNvPr id="4" name="Slide Number Placeholder 3"/>
          <p:cNvSpPr>
            <a:spLocks noGrp="1"/>
          </p:cNvSpPr>
          <p:nvPr>
            <p:ph type="sldNum" sz="quarter" idx="12"/>
          </p:nvPr>
        </p:nvSpPr>
        <p:spPr>
          <a:xfrm>
            <a:off x="8316416" y="6376243"/>
            <a:ext cx="648072" cy="365125"/>
          </a:xfrm>
        </p:spPr>
        <p:txBody>
          <a:bodyPr/>
          <a:lstStyle/>
          <a:p>
            <a:fld id="{BF9A1D82-A967-4BC1-A576-AD1CE0B149C9}" type="slidenum">
              <a:rPr lang="zh-CN" altLang="en-US" sz="1800" smtClean="0">
                <a:solidFill>
                  <a:schemeClr val="tx1"/>
                </a:solidFill>
                <a:latin typeface="Century Gothic" pitchFamily="34" charset="0"/>
              </a:rPr>
              <a:t>40</a:t>
            </a:fld>
            <a:endParaRPr lang="zh-CN" altLang="en-US" sz="180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System Overview</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56" name="标题 4"/>
          <p:cNvSpPr txBox="1">
            <a:spLocks/>
          </p:cNvSpPr>
          <p:nvPr/>
        </p:nvSpPr>
        <p:spPr>
          <a:xfrm>
            <a:off x="0" y="1077119"/>
            <a:ext cx="2572417" cy="681038"/>
          </a:xfrm>
          <a:prstGeom prst="rect">
            <a:avLst/>
          </a:prstGeom>
          <a:effectLst/>
        </p:spPr>
        <p:txBody>
          <a:bodyPr vert="horz" lIns="91440" tIns="45720" rIns="91440" bIns="45720" rtlCol="0" anchor="ctr">
            <a:noAutofit/>
          </a:bodyPr>
          <a:lstStyle>
            <a:lvl1pPr marL="177800" indent="-177800">
              <a:lnSpc>
                <a:spcPct val="110000"/>
              </a:lnSpc>
              <a:spcBef>
                <a:spcPct val="0"/>
              </a:spcBef>
              <a:buNone/>
              <a:defRPr sz="4400">
                <a:solidFill>
                  <a:srgbClr val="FF0066"/>
                </a:solidFill>
                <a:effectLst>
                  <a:glow rad="254000">
                    <a:schemeClr val="bg1"/>
                  </a:glow>
                  <a:outerShdw blurRad="38100" dist="38100" dir="2700000" algn="tl">
                    <a:srgbClr val="000000">
                      <a:alpha val="43137"/>
                    </a:srgbClr>
                  </a:outerShdw>
                </a:effectLst>
                <a:latin typeface="Century Gothic" pitchFamily="34" charset="0"/>
              </a:defRPr>
            </a:lvl1pPr>
          </a:lstStyle>
          <a:p>
            <a:r>
              <a:rPr lang="en-US" altLang="zh-TW" sz="3200" dirty="0" err="1" smtClean="0"/>
              <a:t>DrTM+R</a:t>
            </a:r>
            <a:endParaRPr lang="zh-TW" altLang="en-US" sz="2800" dirty="0"/>
          </a:p>
        </p:txBody>
      </p:sp>
      <p:graphicFrame>
        <p:nvGraphicFramePr>
          <p:cNvPr id="2" name="对象 1"/>
          <p:cNvGraphicFramePr>
            <a:graphicFrameLocks noChangeAspect="1"/>
          </p:cNvGraphicFramePr>
          <p:nvPr>
            <p:extLst>
              <p:ext uri="{D42A27DB-BD31-4B8C-83A1-F6EECF244321}">
                <p14:modId xmlns:p14="http://schemas.microsoft.com/office/powerpoint/2010/main" val="2929372508"/>
              </p:ext>
            </p:extLst>
          </p:nvPr>
        </p:nvGraphicFramePr>
        <p:xfrm>
          <a:off x="1115616" y="2820399"/>
          <a:ext cx="6480720" cy="3522130"/>
        </p:xfrm>
        <a:graphic>
          <a:graphicData uri="http://schemas.openxmlformats.org/presentationml/2006/ole">
            <mc:AlternateContent xmlns:mc="http://schemas.openxmlformats.org/markup-compatibility/2006">
              <mc:Choice xmlns:v="urn:schemas-microsoft-com:vml" Requires="v">
                <p:oleObj spid="_x0000_s23980" name="Visio" r:id="rId4" imgW="5038740" imgH="2738518" progId="Visio.Drawing.15">
                  <p:embed/>
                </p:oleObj>
              </mc:Choice>
              <mc:Fallback>
                <p:oleObj name="Visio" r:id="rId4" imgW="5038740" imgH="2738518" progId="Visio.Drawing.15">
                  <p:embed/>
                  <p:pic>
                    <p:nvPicPr>
                      <p:cNvPr id="0" name=""/>
                      <p:cNvPicPr/>
                      <p:nvPr/>
                    </p:nvPicPr>
                    <p:blipFill>
                      <a:blip r:embed="rId5"/>
                      <a:stretch>
                        <a:fillRect/>
                      </a:stretch>
                    </p:blipFill>
                    <p:spPr>
                      <a:xfrm>
                        <a:off x="1115616" y="2820399"/>
                        <a:ext cx="6480720" cy="3522130"/>
                      </a:xfrm>
                      <a:prstGeom prst="rect">
                        <a:avLst/>
                      </a:prstGeom>
                    </p:spPr>
                  </p:pic>
                </p:oleObj>
              </mc:Fallback>
            </mc:AlternateContent>
          </a:graphicData>
        </a:graphic>
      </p:graphicFrame>
    </p:spTree>
    <p:extLst>
      <p:ext uri="{BB962C8B-B14F-4D97-AF65-F5344CB8AC3E}">
        <p14:creationId xmlns:p14="http://schemas.microsoft.com/office/powerpoint/2010/main" val="239753826"/>
      </p:ext>
    </p:extLst>
  </p:cSld>
  <p:clrMapOvr>
    <a:masterClrMapping/>
  </p:clrMapOvr>
  <mc:AlternateContent xmlns:mc="http://schemas.openxmlformats.org/markup-compatibility/2006" xmlns:p14="http://schemas.microsoft.com/office/powerpoint/2010/main">
    <mc:Choice Requires="p14">
      <p:transition spd="slow" p14:dur="2000" advTm="699"/>
    </mc:Choice>
    <mc:Fallback xmlns="">
      <p:transition spd="slow" advTm="699"/>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7391"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Impact from Data Size</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8" name="Slide Number Placeholder 3"/>
          <p:cNvSpPr>
            <a:spLocks noGrp="1"/>
          </p:cNvSpPr>
          <p:nvPr>
            <p:ph type="sldNum" sz="quarter" idx="12"/>
          </p:nvPr>
        </p:nvSpPr>
        <p:spPr>
          <a:xfrm>
            <a:off x="8532488" y="6376243"/>
            <a:ext cx="432000" cy="365125"/>
          </a:xfrm>
        </p:spPr>
        <p:txBody>
          <a:bodyPr wrap="none"/>
          <a:lstStyle/>
          <a:p>
            <a:fld id="{BF9A1D82-A967-4BC1-A576-AD1CE0B149C9}" type="slidenum">
              <a:rPr lang="zh-CN" altLang="en-US" sz="1800" smtClean="0">
                <a:solidFill>
                  <a:schemeClr val="tx1"/>
                </a:solidFill>
                <a:latin typeface="Century Gothic" pitchFamily="34" charset="0"/>
              </a:rPr>
              <a:t>41</a:t>
            </a:fld>
            <a:endParaRPr lang="zh-CN" altLang="en-US" sz="1800">
              <a:solidFill>
                <a:schemeClr val="tx1"/>
              </a:solidFill>
              <a:latin typeface="Century Gothic" pitchFamily="34" charset="0"/>
            </a:endParaRPr>
          </a:p>
        </p:txBody>
      </p:sp>
      <p:graphicFrame>
        <p:nvGraphicFramePr>
          <p:cNvPr id="30" name="Chart 29"/>
          <p:cNvGraphicFramePr/>
          <p:nvPr>
            <p:extLst>
              <p:ext uri="{D42A27DB-BD31-4B8C-83A1-F6EECF244321}">
                <p14:modId xmlns:p14="http://schemas.microsoft.com/office/powerpoint/2010/main" val="3237337556"/>
              </p:ext>
            </p:extLst>
          </p:nvPr>
        </p:nvGraphicFramePr>
        <p:xfrm>
          <a:off x="1079904" y="1268760"/>
          <a:ext cx="6840760" cy="432048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115613588"/>
      </p:ext>
    </p:extLst>
  </p:cSld>
  <p:clrMapOvr>
    <a:masterClrMapping/>
  </p:clrMapOvr>
  <mc:AlternateContent xmlns:mc="http://schemas.openxmlformats.org/markup-compatibility/2006" xmlns:p14="http://schemas.microsoft.com/office/powerpoint/2010/main">
    <mc:Choice Requires="p14">
      <p:transition spd="slow" p14:dur="2000" advTm="1306"/>
    </mc:Choice>
    <mc:Fallback xmlns="">
      <p:transition xmlns:p14="http://schemas.microsoft.com/office/powerpoint/2010/main" spd="slow" advTm="1306"/>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516054" y="1361357"/>
            <a:ext cx="8088394" cy="1563587"/>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HTM</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H</a:t>
            </a:r>
            <a:r>
              <a:rPr lang="en-US" altLang="zh-CN" sz="2600" dirty="0" smtClean="0">
                <a:solidFill>
                  <a:schemeClr val="tx1"/>
                </a:solidFill>
                <a:latin typeface="Century Gothic" pitchFamily="34" charset="0"/>
              </a:rPr>
              <a:t>ardware</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T</a:t>
            </a:r>
            <a:r>
              <a:rPr lang="en-US" altLang="zh-CN" sz="2600" dirty="0" smtClean="0">
                <a:solidFill>
                  <a:schemeClr val="tx1"/>
                </a:solidFill>
                <a:latin typeface="Century Gothic" pitchFamily="34" charset="0"/>
              </a:rPr>
              <a:t>ransaction</a:t>
            </a:r>
            <a:r>
              <a:rPr lang="en-US" altLang="zh-CN" sz="2600" dirty="0" smtClean="0">
                <a:solidFill>
                  <a:schemeClr val="tx1"/>
                </a:solidFill>
                <a:effectLst>
                  <a:outerShdw blurRad="38100" dist="38100" dir="2700000" algn="tl">
                    <a:srgbClr val="000000">
                      <a:alpha val="43137"/>
                    </a:srgbClr>
                  </a:outerShdw>
                </a:effectLst>
                <a:latin typeface="Century Gothic" pitchFamily="34" charset="0"/>
              </a:rPr>
              <a: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M</a:t>
            </a:r>
            <a:r>
              <a:rPr lang="en-US" altLang="zh-CN" sz="2600" dirty="0" smtClean="0">
                <a:solidFill>
                  <a:schemeClr val="tx1"/>
                </a:solidFill>
                <a:latin typeface="Century Gothic" pitchFamily="34" charset="0"/>
              </a:rPr>
              <a:t>emory</a:t>
            </a:r>
          </a:p>
        </p:txBody>
      </p:sp>
      <p:sp>
        <p:nvSpPr>
          <p:cNvPr id="4" name="Slide Number Placeholder 3"/>
          <p:cNvSpPr>
            <a:spLocks noGrp="1"/>
          </p:cNvSpPr>
          <p:nvPr>
            <p:ph type="sldNum" sz="quarter" idx="12"/>
          </p:nvPr>
        </p:nvSpPr>
        <p:spPr>
          <a:xfrm>
            <a:off x="8532488" y="6376243"/>
            <a:ext cx="432000" cy="365125"/>
          </a:xfrm>
        </p:spPr>
        <p:txBody>
          <a:bodyPr/>
          <a:lstStyle/>
          <a:p>
            <a:r>
              <a:rPr lang="en-US" altLang="zh-CN" sz="1800" dirty="0">
                <a:solidFill>
                  <a:schemeClr val="tx1"/>
                </a:solidFill>
                <a:latin typeface="Century Gothic" pitchFamily="34" charset="0"/>
              </a:rPr>
              <a:t>4</a:t>
            </a:r>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Opportunities</a:t>
            </a:r>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 with New Hardware</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6" name="内容占位符 2"/>
          <p:cNvSpPr txBox="1">
            <a:spLocks/>
          </p:cNvSpPr>
          <p:nvPr/>
        </p:nvSpPr>
        <p:spPr>
          <a:xfrm>
            <a:off x="516054" y="2780928"/>
            <a:ext cx="8520442" cy="1367929"/>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RDMA</a:t>
            </a:r>
            <a:r>
              <a:rPr lang="en-US" altLang="zh-CN" sz="2600" dirty="0">
                <a:solidFill>
                  <a:schemeClr val="tx1"/>
                </a:solidFill>
                <a:latin typeface="Century Gothic" pitchFamily="34" charset="0"/>
              </a:rPr>
              <a:t>: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R</a:t>
            </a:r>
            <a:r>
              <a:rPr lang="en-US" altLang="zh-CN" sz="2600" dirty="0">
                <a:solidFill>
                  <a:schemeClr val="tx1"/>
                </a:solidFill>
                <a:latin typeface="Century Gothic" pitchFamily="34" charset="0"/>
              </a:rPr>
              <a:t>emote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D</a:t>
            </a:r>
            <a:r>
              <a:rPr lang="en-US" altLang="zh-CN" sz="2600" dirty="0" smtClean="0">
                <a:solidFill>
                  <a:schemeClr val="tx1"/>
                </a:solidFill>
                <a:latin typeface="Century Gothic" pitchFamily="34" charset="0"/>
              </a:rPr>
              <a:t>irect </a:t>
            </a: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M</a:t>
            </a:r>
            <a:r>
              <a:rPr lang="en-US" altLang="zh-CN" sz="2600" dirty="0" smtClean="0">
                <a:solidFill>
                  <a:schemeClr val="tx1"/>
                </a:solidFill>
                <a:latin typeface="Century Gothic" pitchFamily="34" charset="0"/>
              </a:rPr>
              <a:t>emory </a:t>
            </a:r>
            <a:r>
              <a:rPr lang="en-US" altLang="zh-CN" sz="2600" b="1" dirty="0" smtClean="0">
                <a:solidFill>
                  <a:schemeClr val="tx1"/>
                </a:solidFill>
                <a:latin typeface="Century Gothic" pitchFamily="34" charset="0"/>
              </a:rPr>
              <a:t>A</a:t>
            </a:r>
            <a:r>
              <a:rPr lang="en-US" altLang="zh-CN" sz="2600" dirty="0" smtClean="0">
                <a:solidFill>
                  <a:schemeClr val="tx1"/>
                </a:solidFill>
                <a:latin typeface="Century Gothic" pitchFamily="34" charset="0"/>
              </a:rPr>
              <a:t>ccess</a:t>
            </a:r>
          </a:p>
        </p:txBody>
      </p:sp>
      <p:sp>
        <p:nvSpPr>
          <p:cNvPr id="50" name="Rectangle 9"/>
          <p:cNvSpPr/>
          <p:nvPr/>
        </p:nvSpPr>
        <p:spPr>
          <a:xfrm>
            <a:off x="827584" y="1867471"/>
            <a:ext cx="7272000" cy="769441"/>
          </a:xfrm>
          <a:prstGeom prst="rect">
            <a:avLst/>
          </a:prstGeom>
          <a:ln w="12700">
            <a:solidFill>
              <a:schemeClr val="tx1"/>
            </a:solidFill>
          </a:ln>
        </p:spPr>
        <p:txBody>
          <a:bodyPr wrap="square">
            <a:spAutoFit/>
          </a:bodyPr>
          <a:lstStyle/>
          <a:p>
            <a:pPr marL="363538" lvl="1" indent="-322263">
              <a:buClr>
                <a:srgbClr val="FF0066"/>
              </a:buClr>
              <a:buNone/>
            </a:pPr>
            <a:r>
              <a:rPr lang="en-US" altLang="zh-CN" sz="2200" i="1" dirty="0" smtClean="0">
                <a:solidFill>
                  <a:srgbClr val="FF0066"/>
                </a:solidFill>
                <a:latin typeface="Century Gothic" pitchFamily="34" charset="0"/>
              </a:rPr>
              <a:t>non-transactional</a:t>
            </a:r>
            <a:r>
              <a:rPr lang="en-US" altLang="zh-CN" sz="2200" i="1" dirty="0" smtClean="0">
                <a:latin typeface="Century Gothic" pitchFamily="34" charset="0"/>
              </a:rPr>
              <a:t> </a:t>
            </a:r>
            <a:r>
              <a:rPr lang="en-US" altLang="zh-CN" sz="2200" i="1" dirty="0">
                <a:latin typeface="Century Gothic" pitchFamily="34" charset="0"/>
              </a:rPr>
              <a:t>code will unconditionally abort </a:t>
            </a:r>
            <a:r>
              <a:rPr lang="en-US" altLang="zh-CN" sz="2200" i="1" dirty="0" smtClean="0">
                <a:latin typeface="Century Gothic" pitchFamily="34" charset="0"/>
              </a:rPr>
              <a:t>a </a:t>
            </a:r>
            <a:r>
              <a:rPr lang="en-US" altLang="zh-CN" sz="2200" i="1" dirty="0">
                <a:latin typeface="Century Gothic" pitchFamily="34" charset="0"/>
              </a:rPr>
              <a:t>transaction when their accesses </a:t>
            </a:r>
            <a:r>
              <a:rPr lang="en-US" altLang="zh-CN" sz="2200" i="1" dirty="0" smtClean="0">
                <a:latin typeface="Century Gothic" pitchFamily="34" charset="0"/>
              </a:rPr>
              <a:t>conflict</a:t>
            </a:r>
            <a:endParaRPr lang="en-US" altLang="zh-CN" sz="2200" dirty="0">
              <a:solidFill>
                <a:srgbClr val="FF0066"/>
              </a:solidFill>
              <a:latin typeface="Century Gothic" pitchFamily="34" charset="0"/>
              <a:ea typeface="Verdana" pitchFamily="34" charset="0"/>
              <a:cs typeface="Verdana" pitchFamily="34" charset="0"/>
            </a:endParaRPr>
          </a:p>
        </p:txBody>
      </p:sp>
      <p:sp>
        <p:nvSpPr>
          <p:cNvPr id="9" name="Rectangle 16"/>
          <p:cNvSpPr/>
          <p:nvPr/>
        </p:nvSpPr>
        <p:spPr>
          <a:xfrm>
            <a:off x="827584" y="3307631"/>
            <a:ext cx="7272000" cy="769441"/>
          </a:xfrm>
          <a:prstGeom prst="rect">
            <a:avLst/>
          </a:prstGeom>
          <a:ln w="12700">
            <a:solidFill>
              <a:schemeClr val="tx1"/>
            </a:solidFill>
          </a:ln>
        </p:spPr>
        <p:txBody>
          <a:bodyPr wrap="square">
            <a:spAutoFit/>
          </a:bodyPr>
          <a:lstStyle/>
          <a:p>
            <a:pPr marL="363538" lvl="1" indent="-322263">
              <a:buClr>
                <a:srgbClr val="FF0066"/>
              </a:buClr>
              <a:buNone/>
            </a:pPr>
            <a:r>
              <a:rPr lang="en-US" altLang="zh-CN" sz="2200" i="1" dirty="0">
                <a:latin typeface="Century Gothic" pitchFamily="34" charset="0"/>
              </a:rPr>
              <a:t>one-sided RDMA </a:t>
            </a:r>
            <a:r>
              <a:rPr lang="en-US" altLang="zh-CN" sz="2200" i="1" dirty="0" smtClean="0">
                <a:latin typeface="Century Gothic" pitchFamily="34" charset="0"/>
              </a:rPr>
              <a:t>operations </a:t>
            </a:r>
            <a:r>
              <a:rPr lang="en-US" altLang="zh-CN" sz="2200" i="1" dirty="0">
                <a:latin typeface="Century Gothic" pitchFamily="34" charset="0"/>
              </a:rPr>
              <a:t>are </a:t>
            </a:r>
            <a:r>
              <a:rPr lang="en-US" altLang="zh-CN" sz="2200" i="1" dirty="0" smtClean="0">
                <a:solidFill>
                  <a:srgbClr val="FF0066"/>
                </a:solidFill>
                <a:latin typeface="Century Gothic" pitchFamily="34" charset="0"/>
              </a:rPr>
              <a:t>cache-coherent</a:t>
            </a:r>
            <a:r>
              <a:rPr lang="en-US" altLang="zh-CN" sz="2200" i="1" dirty="0" smtClean="0">
                <a:latin typeface="Century Gothic" pitchFamily="34" charset="0"/>
              </a:rPr>
              <a:t> </a:t>
            </a:r>
            <a:br>
              <a:rPr lang="en-US" altLang="zh-CN" sz="2200" i="1" dirty="0" smtClean="0">
                <a:latin typeface="Century Gothic" pitchFamily="34" charset="0"/>
              </a:rPr>
            </a:br>
            <a:r>
              <a:rPr lang="en-US" altLang="zh-CN" sz="2200" i="1" dirty="0" smtClean="0">
                <a:latin typeface="Century Gothic" pitchFamily="34" charset="0"/>
              </a:rPr>
              <a:t>with local accesses</a:t>
            </a:r>
            <a:endParaRPr lang="en-US" altLang="zh-CN" sz="2200" dirty="0">
              <a:solidFill>
                <a:srgbClr val="FF0066"/>
              </a:solidFill>
              <a:latin typeface="Century Gothic" pitchFamily="34" charset="0"/>
              <a:ea typeface="Verdana" pitchFamily="34" charset="0"/>
              <a:cs typeface="Verdana" pitchFamily="34" charset="0"/>
            </a:endParaRPr>
          </a:p>
        </p:txBody>
      </p:sp>
      <p:sp>
        <p:nvSpPr>
          <p:cNvPr id="12" name="TextBox 19"/>
          <p:cNvSpPr txBox="1"/>
          <p:nvPr/>
        </p:nvSpPr>
        <p:spPr>
          <a:xfrm>
            <a:off x="6779181" y="2237963"/>
            <a:ext cx="1753259" cy="830997"/>
          </a:xfrm>
          <a:prstGeom prst="rect">
            <a:avLst/>
          </a:prstGeom>
          <a:noFill/>
          <a:ln w="12700">
            <a:noFill/>
          </a:ln>
          <a:effectLst/>
        </p:spPr>
        <p:txBody>
          <a:bodyPr wrap="square" lIns="36000" rIns="36000" rtlCol="0">
            <a:spAutoFit/>
          </a:bodyPr>
          <a:lstStyle/>
          <a:p>
            <a:pPr algn="r"/>
            <a:r>
              <a:rPr lang="en-US" altLang="zh-CN" sz="2400" b="1" dirty="0" smtClean="0">
                <a:effectLst>
                  <a:glow rad="139700">
                    <a:schemeClr val="bg1">
                      <a:alpha val="40000"/>
                    </a:schemeClr>
                  </a:glow>
                  <a:outerShdw blurRad="63500" sx="102000" sy="102000" algn="ctr" rotWithShape="0">
                    <a:prstClr val="black">
                      <a:alpha val="40000"/>
                    </a:prstClr>
                  </a:outerShdw>
                </a:effectLst>
              </a:rPr>
              <a:t>Strong</a:t>
            </a:r>
            <a:r>
              <a:rPr lang="en-US" altLang="zh-CN" sz="2400" b="1" dirty="0" smtClean="0">
                <a:solidFill>
                  <a:srgbClr val="FF0066"/>
                </a:solidFill>
                <a:effectLst>
                  <a:glow rad="139700">
                    <a:schemeClr val="bg1">
                      <a:alpha val="40000"/>
                    </a:schemeClr>
                  </a:glow>
                  <a:outerShdw blurRad="63500" sx="102000" sy="102000" algn="ctr" rotWithShape="0">
                    <a:prstClr val="black">
                      <a:alpha val="40000"/>
                    </a:prstClr>
                  </a:outerShdw>
                </a:effectLst>
              </a:rPr>
              <a:t> Atomicity</a:t>
            </a:r>
            <a:endParaRPr lang="zh-CN" altLang="en-US" sz="2400" b="1" dirty="0">
              <a:solidFill>
                <a:srgbClr val="FF0066"/>
              </a:solidFill>
              <a:effectLst>
                <a:glow rad="139700">
                  <a:schemeClr val="bg1">
                    <a:alpha val="40000"/>
                  </a:schemeClr>
                </a:glow>
                <a:outerShdw blurRad="63500" sx="102000" sy="102000" algn="ctr" rotWithShape="0">
                  <a:prstClr val="black">
                    <a:alpha val="40000"/>
                  </a:prstClr>
                </a:outerShdw>
              </a:effectLst>
            </a:endParaRPr>
          </a:p>
        </p:txBody>
      </p:sp>
      <p:sp>
        <p:nvSpPr>
          <p:cNvPr id="13" name="TextBox 20"/>
          <p:cNvSpPr txBox="1"/>
          <p:nvPr/>
        </p:nvSpPr>
        <p:spPr>
          <a:xfrm>
            <a:off x="6635165" y="3573016"/>
            <a:ext cx="1897275" cy="830997"/>
          </a:xfrm>
          <a:prstGeom prst="rect">
            <a:avLst/>
          </a:prstGeom>
          <a:noFill/>
          <a:ln w="12700">
            <a:noFill/>
          </a:ln>
          <a:effectLst/>
        </p:spPr>
        <p:txBody>
          <a:bodyPr wrap="square" lIns="36000" rIns="36000" rtlCol="0">
            <a:spAutoFit/>
          </a:bodyPr>
          <a:lstStyle/>
          <a:p>
            <a:pPr algn="r"/>
            <a:r>
              <a:rPr lang="en-US" altLang="zh-CN" sz="2400" b="1" dirty="0" smtClean="0">
                <a:effectLst>
                  <a:glow rad="139700">
                    <a:schemeClr val="bg1">
                      <a:alpha val="40000"/>
                    </a:schemeClr>
                  </a:glow>
                  <a:outerShdw blurRad="38100" dist="38100" dir="2700000" algn="tl">
                    <a:srgbClr val="000000">
                      <a:alpha val="43137"/>
                    </a:srgbClr>
                  </a:outerShdw>
                </a:effectLst>
              </a:rPr>
              <a:t>Strong</a:t>
            </a:r>
            <a:r>
              <a:rPr lang="en-US" altLang="zh-CN" sz="2400" b="1" dirty="0" smtClean="0">
                <a:solidFill>
                  <a:srgbClr val="FF0066"/>
                </a:solidFill>
                <a:effectLst>
                  <a:glow rad="139700">
                    <a:schemeClr val="bg1">
                      <a:alpha val="40000"/>
                    </a:schemeClr>
                  </a:glow>
                  <a:outerShdw blurRad="38100" dist="38100" dir="2700000" algn="tl">
                    <a:srgbClr val="000000">
                      <a:alpha val="43137"/>
                    </a:srgbClr>
                  </a:outerShdw>
                </a:effectLst>
              </a:rPr>
              <a:t> Consistency</a:t>
            </a:r>
            <a:endParaRPr lang="zh-CN" altLang="en-US" sz="2400" b="1" dirty="0">
              <a:solidFill>
                <a:srgbClr val="FF0066"/>
              </a:solidFill>
              <a:effectLst>
                <a:glow rad="139700">
                  <a:schemeClr val="bg1">
                    <a:alpha val="40000"/>
                  </a:schemeClr>
                </a:glow>
                <a:outerShdw blurRad="38100" dist="38100" dir="2700000" algn="tl">
                  <a:srgbClr val="000000">
                    <a:alpha val="43137"/>
                  </a:srgbClr>
                </a:outerShdw>
              </a:effectLst>
            </a:endParaRPr>
          </a:p>
        </p:txBody>
      </p:sp>
      <p:sp>
        <p:nvSpPr>
          <p:cNvPr id="17" name="内容占位符 2"/>
          <p:cNvSpPr txBox="1">
            <a:spLocks/>
          </p:cNvSpPr>
          <p:nvPr/>
        </p:nvSpPr>
        <p:spPr>
          <a:xfrm>
            <a:off x="516054" y="4296707"/>
            <a:ext cx="8520442" cy="1504722"/>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b="1" dirty="0" smtClean="0">
                <a:solidFill>
                  <a:schemeClr val="tx1"/>
                </a:solidFill>
                <a:effectLst>
                  <a:outerShdw blurRad="38100" dist="38100" dir="2700000" algn="tl">
                    <a:srgbClr val="000000">
                      <a:alpha val="43137"/>
                    </a:srgbClr>
                  </a:outerShdw>
                </a:effectLst>
                <a:latin typeface="Century Gothic" pitchFamily="34" charset="0"/>
              </a:rPr>
              <a:t>NVRAM</a:t>
            </a:r>
            <a:r>
              <a:rPr lang="en-US" altLang="zh-CN" sz="2600" dirty="0" smtClean="0">
                <a:solidFill>
                  <a:schemeClr val="tx1"/>
                </a:solidFill>
                <a:latin typeface="Century Gothic" pitchFamily="34" charset="0"/>
              </a:rPr>
              <a:t>: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N</a:t>
            </a:r>
            <a:r>
              <a:rPr lang="en-US" altLang="zh-CN" sz="2600" dirty="0">
                <a:solidFill>
                  <a:schemeClr val="tx1"/>
                </a:solidFill>
                <a:latin typeface="Century Gothic" pitchFamily="34" charset="0"/>
              </a:rPr>
              <a:t>on-</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V</a:t>
            </a:r>
            <a:r>
              <a:rPr lang="en-US" altLang="zh-CN" sz="2600" dirty="0">
                <a:solidFill>
                  <a:schemeClr val="tx1"/>
                </a:solidFill>
                <a:latin typeface="Century Gothic" pitchFamily="34" charset="0"/>
              </a:rPr>
              <a:t>olatile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R</a:t>
            </a:r>
            <a:r>
              <a:rPr lang="en-US" altLang="zh-CN" sz="2600" dirty="0">
                <a:solidFill>
                  <a:schemeClr val="tx1"/>
                </a:solidFill>
                <a:latin typeface="Century Gothic" pitchFamily="34" charset="0"/>
              </a:rPr>
              <a:t>andom-</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A</a:t>
            </a:r>
            <a:r>
              <a:rPr lang="en-US" altLang="zh-CN" sz="2600" dirty="0">
                <a:solidFill>
                  <a:schemeClr val="tx1"/>
                </a:solidFill>
                <a:latin typeface="Century Gothic" pitchFamily="34" charset="0"/>
              </a:rPr>
              <a:t>ccess </a:t>
            </a:r>
            <a:r>
              <a:rPr lang="en-US" altLang="zh-CN" sz="2600" b="1" dirty="0">
                <a:solidFill>
                  <a:schemeClr val="tx1"/>
                </a:solidFill>
                <a:effectLst>
                  <a:outerShdw blurRad="38100" dist="38100" dir="2700000" algn="tl">
                    <a:srgbClr val="000000">
                      <a:alpha val="43137"/>
                    </a:srgbClr>
                  </a:outerShdw>
                </a:effectLst>
                <a:latin typeface="Century Gothic" pitchFamily="34" charset="0"/>
              </a:rPr>
              <a:t>M</a:t>
            </a:r>
            <a:r>
              <a:rPr lang="en-US" altLang="zh-CN" sz="2600" dirty="0">
                <a:solidFill>
                  <a:schemeClr val="tx1"/>
                </a:solidFill>
                <a:latin typeface="Century Gothic" pitchFamily="34" charset="0"/>
              </a:rPr>
              <a:t>emory</a:t>
            </a:r>
            <a:endParaRPr lang="en-US" altLang="zh-CN" sz="2600" dirty="0" smtClean="0">
              <a:solidFill>
                <a:schemeClr val="tx1"/>
              </a:solidFill>
              <a:latin typeface="Century Gothic" pitchFamily="34" charset="0"/>
            </a:endParaRPr>
          </a:p>
        </p:txBody>
      </p:sp>
      <p:sp>
        <p:nvSpPr>
          <p:cNvPr id="18" name="Rectangle 16"/>
          <p:cNvSpPr/>
          <p:nvPr/>
        </p:nvSpPr>
        <p:spPr>
          <a:xfrm>
            <a:off x="827584" y="4853335"/>
            <a:ext cx="7272000" cy="430887"/>
          </a:xfrm>
          <a:prstGeom prst="rect">
            <a:avLst/>
          </a:prstGeom>
          <a:ln w="12700">
            <a:solidFill>
              <a:schemeClr val="tx1"/>
            </a:solidFill>
          </a:ln>
        </p:spPr>
        <p:txBody>
          <a:bodyPr wrap="square">
            <a:spAutoFit/>
          </a:bodyPr>
          <a:lstStyle/>
          <a:p>
            <a:pPr marL="363538" lvl="1" indent="-322263">
              <a:buClr>
                <a:srgbClr val="FF0066"/>
              </a:buClr>
              <a:buNone/>
            </a:pPr>
            <a:r>
              <a:rPr lang="en-US" altLang="zh-CN" sz="2200" i="1" dirty="0" smtClean="0">
                <a:latin typeface="Century Gothic" pitchFamily="34" charset="0"/>
              </a:rPr>
              <a:t>data are </a:t>
            </a:r>
            <a:r>
              <a:rPr lang="en-US" altLang="zh-CN" sz="2200" i="1" dirty="0" smtClean="0">
                <a:solidFill>
                  <a:srgbClr val="FF0066"/>
                </a:solidFill>
                <a:latin typeface="Century Gothic" pitchFamily="34" charset="0"/>
              </a:rPr>
              <a:t>durable</a:t>
            </a:r>
            <a:r>
              <a:rPr lang="en-US" altLang="zh-CN" sz="2200" i="1" dirty="0" smtClean="0">
                <a:latin typeface="Century Gothic" pitchFamily="34" charset="0"/>
              </a:rPr>
              <a:t> after written to NVRAM</a:t>
            </a:r>
            <a:endParaRPr lang="en-US" altLang="zh-CN" sz="2200" dirty="0">
              <a:solidFill>
                <a:srgbClr val="FF0066"/>
              </a:solidFill>
              <a:latin typeface="Century Gothic" pitchFamily="34" charset="0"/>
              <a:ea typeface="Verdana" pitchFamily="34" charset="0"/>
              <a:cs typeface="Verdana" pitchFamily="34" charset="0"/>
            </a:endParaRPr>
          </a:p>
        </p:txBody>
      </p:sp>
      <p:sp>
        <p:nvSpPr>
          <p:cNvPr id="19" name="TextBox 20"/>
          <p:cNvSpPr txBox="1"/>
          <p:nvPr/>
        </p:nvSpPr>
        <p:spPr>
          <a:xfrm>
            <a:off x="6635165" y="4834924"/>
            <a:ext cx="1897275" cy="830997"/>
          </a:xfrm>
          <a:prstGeom prst="rect">
            <a:avLst/>
          </a:prstGeom>
          <a:noFill/>
          <a:ln w="12700">
            <a:noFill/>
          </a:ln>
          <a:effectLst/>
        </p:spPr>
        <p:txBody>
          <a:bodyPr wrap="square" lIns="36000" rIns="36000" rtlCol="0">
            <a:spAutoFit/>
          </a:bodyPr>
          <a:lstStyle/>
          <a:p>
            <a:pPr algn="r"/>
            <a:r>
              <a:rPr lang="en-US" altLang="zh-CN" sz="2400" b="1" dirty="0" smtClean="0">
                <a:effectLst>
                  <a:glow rad="139700">
                    <a:schemeClr val="bg1">
                      <a:alpha val="40000"/>
                    </a:schemeClr>
                  </a:glow>
                  <a:outerShdw blurRad="38100" dist="38100" dir="2700000" algn="tl">
                    <a:srgbClr val="000000">
                      <a:alpha val="43137"/>
                    </a:srgbClr>
                  </a:outerShdw>
                </a:effectLst>
              </a:rPr>
              <a:t>Strong</a:t>
            </a:r>
            <a:r>
              <a:rPr lang="en-US" altLang="zh-CN" sz="2400" b="1" dirty="0" smtClean="0">
                <a:solidFill>
                  <a:srgbClr val="FF0066"/>
                </a:solidFill>
                <a:effectLst>
                  <a:glow rad="139700">
                    <a:schemeClr val="bg1">
                      <a:alpha val="40000"/>
                    </a:schemeClr>
                  </a:glow>
                  <a:outerShdw blurRad="38100" dist="38100" dir="2700000" algn="tl">
                    <a:srgbClr val="000000">
                      <a:alpha val="43137"/>
                    </a:srgbClr>
                  </a:outerShdw>
                </a:effectLst>
              </a:rPr>
              <a:t> Durability</a:t>
            </a:r>
            <a:endParaRPr lang="zh-CN" altLang="en-US" sz="2400" b="1" dirty="0">
              <a:solidFill>
                <a:srgbClr val="FF0066"/>
              </a:solidFill>
              <a:effectLst>
                <a:glow rad="139700">
                  <a:schemeClr val="bg1">
                    <a:alpha val="40000"/>
                  </a:schemeClr>
                </a:glow>
                <a:outerShdw blurRad="38100" dist="38100" dir="2700000" algn="tl">
                  <a:srgbClr val="000000">
                    <a:alpha val="43137"/>
                  </a:srgbClr>
                </a:outerShdw>
              </a:effectLst>
            </a:endParaRPr>
          </a:p>
        </p:txBody>
      </p:sp>
      <p:sp>
        <p:nvSpPr>
          <p:cNvPr id="2" name="矩形 1"/>
          <p:cNvSpPr/>
          <p:nvPr/>
        </p:nvSpPr>
        <p:spPr>
          <a:xfrm>
            <a:off x="971600" y="5805264"/>
            <a:ext cx="7056784" cy="523220"/>
          </a:xfrm>
          <a:prstGeom prst="rect">
            <a:avLst/>
          </a:prstGeom>
        </p:spPr>
        <p:txBody>
          <a:bodyPr wrap="square">
            <a:spAutoFit/>
          </a:bodyPr>
          <a:lstStyle/>
          <a:p>
            <a:r>
              <a:rPr lang="en-US" altLang="zh-CN" sz="2800" b="1" dirty="0">
                <a:solidFill>
                  <a:srgbClr val="FF0066"/>
                </a:solidFill>
                <a:effectLst>
                  <a:glow rad="190500">
                    <a:schemeClr val="bg1">
                      <a:lumMod val="95000"/>
                    </a:schemeClr>
                  </a:glow>
                  <a:outerShdw blurRad="63500" sx="102000" sy="102000" algn="ctr" rotWithShape="0">
                    <a:prstClr val="black">
                      <a:alpha val="40000"/>
                    </a:prstClr>
                  </a:outerShdw>
                </a:effectLst>
              </a:rPr>
              <a:t>Fast</a:t>
            </a:r>
            <a:r>
              <a:rPr lang="en-US" altLang="zh-CN" sz="2800" b="1" dirty="0">
                <a:effectLst>
                  <a:glow rad="190500">
                    <a:schemeClr val="bg1">
                      <a:lumMod val="95000"/>
                    </a:schemeClr>
                  </a:glow>
                  <a:outerShdw blurRad="63500" sx="102000" sy="102000" algn="ctr" rotWithShape="0">
                    <a:prstClr val="black">
                      <a:alpha val="40000"/>
                    </a:prstClr>
                  </a:outerShdw>
                </a:effectLst>
              </a:rPr>
              <a:t> Distributed </a:t>
            </a:r>
            <a:r>
              <a:rPr lang="en-US" altLang="zh-CN" sz="2800" b="1" dirty="0" smtClean="0">
                <a:effectLst>
                  <a:glow rad="190500">
                    <a:schemeClr val="bg1">
                      <a:lumMod val="95000"/>
                    </a:schemeClr>
                  </a:glow>
                  <a:outerShdw blurRad="63500" sx="102000" sy="102000" algn="ctr" rotWithShape="0">
                    <a:prstClr val="black">
                      <a:alpha val="40000"/>
                    </a:prstClr>
                  </a:outerShdw>
                </a:effectLst>
              </a:rPr>
              <a:t>TX with </a:t>
            </a:r>
            <a:r>
              <a:rPr lang="en-US" altLang="zh-CN" sz="2800" b="1" dirty="0">
                <a:solidFill>
                  <a:srgbClr val="FF0066"/>
                </a:solidFill>
                <a:effectLst>
                  <a:glow rad="190500">
                    <a:schemeClr val="bg1">
                      <a:lumMod val="95000"/>
                    </a:schemeClr>
                  </a:glow>
                  <a:outerShdw blurRad="63500" sx="102000" sy="102000" algn="ctr" rotWithShape="0">
                    <a:prstClr val="black">
                      <a:alpha val="40000"/>
                    </a:prstClr>
                  </a:outerShdw>
                </a:effectLst>
              </a:rPr>
              <a:t>High Availability</a:t>
            </a:r>
            <a:endParaRPr lang="zh-CN" altLang="en-US" sz="2800" dirty="0">
              <a:solidFill>
                <a:srgbClr val="FF0066"/>
              </a:solidFill>
            </a:endParaRPr>
          </a:p>
        </p:txBody>
      </p:sp>
    </p:spTree>
    <p:custDataLst>
      <p:tags r:id="rId1"/>
    </p:custDataLst>
    <p:extLst>
      <p:ext uri="{BB962C8B-B14F-4D97-AF65-F5344CB8AC3E}">
        <p14:creationId xmlns:p14="http://schemas.microsoft.com/office/powerpoint/2010/main" val="1611607203"/>
      </p:ext>
    </p:extLst>
  </p:cSld>
  <p:clrMapOvr>
    <a:masterClrMapping/>
  </p:clrMapOvr>
  <mc:AlternateContent xmlns:mc="http://schemas.openxmlformats.org/markup-compatibility/2006" xmlns:p14="http://schemas.microsoft.com/office/powerpoint/2010/main">
    <mc:Choice Requires="p14">
      <p:transition spd="slow" p14:dur="2000" advTm="3483"/>
    </mc:Choice>
    <mc:Fallback xmlns="">
      <p:transition xmlns:p14="http://schemas.microsoft.com/office/powerpoint/2010/main" spd="slow" advTm="3483"/>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532488" y="6376243"/>
            <a:ext cx="432000" cy="365125"/>
          </a:xfrm>
        </p:spPr>
        <p:txBody>
          <a:bodyPr/>
          <a:lstStyle/>
          <a:p>
            <a:r>
              <a:rPr lang="en-US" altLang="zh-CN" sz="1800" dirty="0" smtClean="0">
                <a:solidFill>
                  <a:schemeClr val="tx1"/>
                </a:solidFill>
                <a:latin typeface="Century Gothic" pitchFamily="34" charset="0"/>
              </a:rPr>
              <a:t>6</a:t>
            </a:r>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Previous Work: DrTM</a:t>
            </a:r>
            <a:r>
              <a:rPr lang="en-US" altLang="zh-TW" sz="3600" baseline="300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SOSP’15</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22" name="内容占位符 2"/>
          <p:cNvSpPr txBox="1">
            <a:spLocks/>
          </p:cNvSpPr>
          <p:nvPr/>
        </p:nvSpPr>
        <p:spPr>
          <a:xfrm>
            <a:off x="444046" y="1340768"/>
            <a:ext cx="8304418" cy="2575423"/>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65113" lvl="2" indent="-265113">
              <a:buNone/>
            </a:pPr>
            <a:r>
              <a:rPr lang="en-US" altLang="zh-CN" dirty="0" smtClean="0">
                <a:solidFill>
                  <a:schemeClr val="tx1"/>
                </a:solidFill>
                <a:effectLst>
                  <a:outerShdw blurRad="38100" dist="38100" dir="2700000" algn="tl">
                    <a:srgbClr val="000000">
                      <a:alpha val="43137"/>
                    </a:srgbClr>
                  </a:outerShdw>
                </a:effectLst>
                <a:latin typeface="Century Gothic" pitchFamily="34" charset="0"/>
              </a:rPr>
              <a:t>Combining HTM with 2PL </a:t>
            </a:r>
            <a:endParaRPr lang="en-US" altLang="zh-CN" dirty="0">
              <a:solidFill>
                <a:schemeClr val="tx1"/>
              </a:solidFill>
              <a:effectLst>
                <a:outerShdw blurRad="38100" dist="38100" dir="2700000" algn="tl">
                  <a:srgbClr val="000000">
                    <a:alpha val="43137"/>
                  </a:srgbClr>
                </a:outerShdw>
              </a:effectLst>
              <a:latin typeface="Century Gothic" pitchFamily="34" charset="0"/>
            </a:endParaRPr>
          </a:p>
          <a:p>
            <a:pPr marL="630238" lvl="2">
              <a:buSzPct val="80000"/>
              <a:buFont typeface="Wingdings" charset="2"/>
              <a:buChar char="q"/>
            </a:pPr>
            <a:r>
              <a:rPr lang="en-US" altLang="zh-CN" sz="2400" dirty="0" smtClean="0">
                <a:solidFill>
                  <a:schemeClr val="tx1"/>
                </a:solidFill>
                <a:latin typeface="Century Gothic" pitchFamily="34" charset="0"/>
              </a:rPr>
              <a:t>Using 2PL to accumulate all remote records </a:t>
            </a:r>
            <a:r>
              <a:rPr lang="en-US" altLang="zh-CN" sz="2400" dirty="0" smtClean="0">
                <a:solidFill>
                  <a:srgbClr val="FF0066"/>
                </a:solidFill>
                <a:latin typeface="Century Gothic" pitchFamily="34" charset="0"/>
              </a:rPr>
              <a:t>prior to</a:t>
            </a:r>
            <a:r>
              <a:rPr lang="en-US" altLang="zh-CN" sz="2400" dirty="0" smtClean="0">
                <a:solidFill>
                  <a:schemeClr val="tx1"/>
                </a:solidFill>
                <a:latin typeface="Century Gothic" pitchFamily="34" charset="0"/>
              </a:rPr>
              <a:t> accesses in an HTM transaction</a:t>
            </a:r>
            <a:endParaRPr lang="en-US" altLang="zh-CN" sz="2000" dirty="0" smtClean="0">
              <a:solidFill>
                <a:schemeClr val="tx1"/>
              </a:solidFill>
              <a:latin typeface="Century Gothic" pitchFamily="34" charset="0"/>
            </a:endParaRPr>
          </a:p>
          <a:p>
            <a:pPr marL="630238" lvl="2">
              <a:buSzPct val="80000"/>
              <a:buFont typeface="Wingdings" charset="2"/>
              <a:buChar char="q"/>
            </a:pPr>
            <a:r>
              <a:rPr lang="en-US" altLang="zh-CN" sz="2400" dirty="0">
                <a:solidFill>
                  <a:schemeClr val="tx1"/>
                </a:solidFill>
                <a:latin typeface="Century Gothic" pitchFamily="34" charset="0"/>
              </a:rPr>
              <a:t>Low </a:t>
            </a:r>
            <a:r>
              <a:rPr lang="en-US" altLang="zh-CN" sz="2400" dirty="0">
                <a:solidFill>
                  <a:srgbClr val="FF0066"/>
                </a:solidFill>
                <a:latin typeface="Century Gothic" pitchFamily="34" charset="0"/>
              </a:rPr>
              <a:t>COST</a:t>
            </a:r>
            <a:r>
              <a:rPr lang="en-US" altLang="zh-CN" sz="2400" dirty="0">
                <a:solidFill>
                  <a:schemeClr val="tx1"/>
                </a:solidFill>
                <a:latin typeface="Century Gothic" pitchFamily="34" charset="0"/>
              </a:rPr>
              <a:t> distributed </a:t>
            </a:r>
            <a:r>
              <a:rPr lang="en-US" altLang="zh-CN" sz="2400" dirty="0" smtClean="0">
                <a:solidFill>
                  <a:schemeClr val="tx1"/>
                </a:solidFill>
                <a:latin typeface="Century Gothic" pitchFamily="34" charset="0"/>
              </a:rPr>
              <a:t>TX</a:t>
            </a:r>
          </a:p>
          <a:p>
            <a:pPr marL="1011238" lvl="1">
              <a:buClr>
                <a:srgbClr val="FF0066"/>
              </a:buClr>
              <a:buSzPct val="80000"/>
              <a:buFont typeface="Wingdings" charset="2"/>
              <a:buChar char="v"/>
            </a:pPr>
            <a:r>
              <a:rPr lang="en-US" altLang="zh-CN" sz="2000" dirty="0">
                <a:latin typeface="Century Gothic" pitchFamily="34" charset="0"/>
              </a:rPr>
              <a:t>Achieve over </a:t>
            </a:r>
            <a:r>
              <a:rPr lang="en-US" altLang="zh-CN" sz="2000" dirty="0">
                <a:solidFill>
                  <a:srgbClr val="FF0066"/>
                </a:solidFill>
                <a:latin typeface="Century Gothic" pitchFamily="34" charset="0"/>
              </a:rPr>
              <a:t>5.52 million</a:t>
            </a:r>
            <a:r>
              <a:rPr lang="en-US" altLang="zh-CN" sz="2000" dirty="0">
                <a:latin typeface="Century Gothic" pitchFamily="34" charset="0"/>
              </a:rPr>
              <a:t> TXs/sec for TPC-C on 6 nodes</a:t>
            </a:r>
            <a:endParaRPr lang="en-US" altLang="zh-CN" sz="2000" dirty="0" smtClean="0">
              <a:solidFill>
                <a:schemeClr val="tx1"/>
              </a:solidFill>
              <a:latin typeface="Century Gothic" pitchFamily="34" charset="0"/>
            </a:endParaRPr>
          </a:p>
          <a:p>
            <a:pPr marL="630238" lvl="2"/>
            <a:endParaRPr lang="en-US" altLang="zh-CN" sz="2400" dirty="0">
              <a:solidFill>
                <a:schemeClr val="tx1"/>
              </a:solidFill>
              <a:latin typeface="Century Gothic" pitchFamily="34" charset="0"/>
            </a:endParaRPr>
          </a:p>
        </p:txBody>
      </p:sp>
      <p:sp>
        <p:nvSpPr>
          <p:cNvPr id="88" name="内容占位符 2"/>
          <p:cNvSpPr txBox="1">
            <a:spLocks/>
          </p:cNvSpPr>
          <p:nvPr/>
        </p:nvSpPr>
        <p:spPr>
          <a:xfrm>
            <a:off x="444046" y="3861048"/>
            <a:ext cx="8304418" cy="2321120"/>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65113" lvl="2" indent="-265113">
              <a:buNone/>
            </a:pPr>
            <a:r>
              <a:rPr lang="en-US" altLang="zh-CN" dirty="0" smtClean="0">
                <a:solidFill>
                  <a:schemeClr val="tx1"/>
                </a:solidFill>
                <a:effectLst>
                  <a:outerShdw blurRad="38100" dist="38100" dir="2700000" algn="tl">
                    <a:srgbClr val="000000">
                      <a:alpha val="43137"/>
                    </a:srgbClr>
                  </a:outerShdw>
                </a:effectLst>
                <a:latin typeface="Century Gothic" pitchFamily="34" charset="0"/>
              </a:rPr>
              <a:t>Limitations of DrTM</a:t>
            </a:r>
            <a:endParaRPr lang="en-US" altLang="zh-CN" dirty="0">
              <a:solidFill>
                <a:schemeClr val="tx1"/>
              </a:solidFill>
              <a:effectLst>
                <a:outerShdw blurRad="38100" dist="38100" dir="2700000" algn="tl">
                  <a:srgbClr val="000000">
                    <a:alpha val="43137"/>
                  </a:srgbClr>
                </a:outerShdw>
              </a:effectLst>
              <a:latin typeface="Century Gothic" pitchFamily="34" charset="0"/>
            </a:endParaRPr>
          </a:p>
          <a:p>
            <a:pPr marL="630238" lvl="2">
              <a:buSzPct val="80000"/>
              <a:buFont typeface="Wingdings" charset="2"/>
              <a:buChar char="q"/>
            </a:pPr>
            <a:r>
              <a:rPr lang="en-US" altLang="zh-CN" sz="2400" dirty="0">
                <a:solidFill>
                  <a:schemeClr val="tx1"/>
                </a:solidFill>
                <a:latin typeface="Century Gothic" pitchFamily="34" charset="0"/>
              </a:rPr>
              <a:t>Require </a:t>
            </a:r>
            <a:r>
              <a:rPr lang="en-US" altLang="zh-CN" sz="2400" dirty="0">
                <a:solidFill>
                  <a:srgbClr val="FF0066"/>
                </a:solidFill>
                <a:latin typeface="Century Gothic" pitchFamily="34" charset="0"/>
              </a:rPr>
              <a:t>advanced knowledge</a:t>
            </a:r>
            <a:r>
              <a:rPr lang="en-US" altLang="zh-CN" sz="2400" dirty="0">
                <a:solidFill>
                  <a:schemeClr val="tx1"/>
                </a:solidFill>
                <a:latin typeface="Century Gothic" pitchFamily="34" charset="0"/>
              </a:rPr>
              <a:t> of read/write sets of </a:t>
            </a:r>
            <a:r>
              <a:rPr lang="en-US" altLang="zh-CN" sz="2400" dirty="0" smtClean="0">
                <a:solidFill>
                  <a:schemeClr val="tx1"/>
                </a:solidFill>
                <a:latin typeface="Century Gothic" pitchFamily="34" charset="0"/>
              </a:rPr>
              <a:t>transactions</a:t>
            </a:r>
            <a:endParaRPr lang="en-US" altLang="zh-CN" sz="2000" dirty="0" smtClean="0">
              <a:solidFill>
                <a:schemeClr val="tx1"/>
              </a:solidFill>
              <a:latin typeface="Century Gothic" pitchFamily="34" charset="0"/>
            </a:endParaRPr>
          </a:p>
          <a:p>
            <a:pPr marL="630238" lvl="2">
              <a:buSzPct val="80000"/>
              <a:buFont typeface="Wingdings" charset="2"/>
              <a:buChar char="q"/>
            </a:pPr>
            <a:r>
              <a:rPr lang="en-US" altLang="zh-CN" sz="2400" dirty="0">
                <a:solidFill>
                  <a:srgbClr val="000000"/>
                </a:solidFill>
                <a:latin typeface="Century Gothic" pitchFamily="34" charset="0"/>
              </a:rPr>
              <a:t>Preserve durability rather than </a:t>
            </a:r>
            <a:r>
              <a:rPr lang="en-US" altLang="zh-CN" sz="2400" dirty="0">
                <a:solidFill>
                  <a:srgbClr val="FF0066"/>
                </a:solidFill>
                <a:latin typeface="Century Gothic" pitchFamily="34" charset="0"/>
              </a:rPr>
              <a:t>availability </a:t>
            </a:r>
            <a:r>
              <a:rPr lang="en-US" altLang="zh-CN" sz="2400" dirty="0">
                <a:solidFill>
                  <a:schemeClr val="tx1"/>
                </a:solidFill>
                <a:latin typeface="Century Gothic" pitchFamily="34" charset="0"/>
              </a:rPr>
              <a:t>in case of machine </a:t>
            </a:r>
            <a:r>
              <a:rPr lang="en-US" altLang="zh-CN" sz="2400" dirty="0" smtClean="0">
                <a:solidFill>
                  <a:schemeClr val="tx1"/>
                </a:solidFill>
                <a:latin typeface="Century Gothic" pitchFamily="34" charset="0"/>
              </a:rPr>
              <a:t>failures</a:t>
            </a:r>
          </a:p>
        </p:txBody>
      </p:sp>
    </p:spTree>
    <p:custDataLst>
      <p:tags r:id="rId1"/>
    </p:custDataLst>
    <p:extLst>
      <p:ext uri="{BB962C8B-B14F-4D97-AF65-F5344CB8AC3E}">
        <p14:creationId xmlns:p14="http://schemas.microsoft.com/office/powerpoint/2010/main" val="750126190"/>
      </p:ext>
    </p:extLst>
  </p:cSld>
  <p:clrMapOvr>
    <a:masterClrMapping/>
  </p:clrMapOvr>
  <mc:AlternateContent xmlns:mc="http://schemas.openxmlformats.org/markup-compatibility/2006" xmlns:p14="http://schemas.microsoft.com/office/powerpoint/2010/main">
    <mc:Choice Requires="p14">
      <p:transition spd="slow" p14:dur="2000" advTm="3483"/>
    </mc:Choice>
    <mc:Fallback xmlns="">
      <p:transition xmlns:p14="http://schemas.microsoft.com/office/powerpoint/2010/main" spd="slow" advTm="3483"/>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4" name="Slide Number Placeholder 3"/>
          <p:cNvSpPr>
            <a:spLocks noGrp="1"/>
          </p:cNvSpPr>
          <p:nvPr>
            <p:ph type="sldNum" sz="quarter" idx="12"/>
          </p:nvPr>
        </p:nvSpPr>
        <p:spPr>
          <a:xfrm>
            <a:off x="8316416" y="6376243"/>
            <a:ext cx="648072" cy="365125"/>
          </a:xfrm>
        </p:spPr>
        <p:txBody>
          <a:bodyPr/>
          <a:lstStyle/>
          <a:p>
            <a:fld id="{BF9A1D82-A967-4BC1-A576-AD1CE0B149C9}" type="slidenum">
              <a:rPr lang="zh-CN" altLang="en-US" sz="1800" smtClean="0">
                <a:solidFill>
                  <a:schemeClr val="tx1"/>
                </a:solidFill>
                <a:latin typeface="Century Gothic" pitchFamily="34" charset="0"/>
              </a:rPr>
              <a:t>7</a:t>
            </a:fld>
            <a:endParaRPr lang="zh-CN" altLang="en-US" sz="1800">
              <a:solidFill>
                <a:schemeClr val="tx1"/>
              </a:solidFill>
              <a:latin typeface="Century Gothic" pitchFamily="34" charset="0"/>
            </a:endParaRPr>
          </a:p>
        </p:txBody>
      </p:sp>
      <p:sp>
        <p:nvSpPr>
          <p:cNvPr id="18"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Overall Idea</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21" name="内容占位符 2"/>
          <p:cNvSpPr txBox="1">
            <a:spLocks/>
          </p:cNvSpPr>
          <p:nvPr/>
        </p:nvSpPr>
        <p:spPr>
          <a:xfrm>
            <a:off x="179512" y="1319252"/>
            <a:ext cx="9361040" cy="3600400"/>
          </a:xfrm>
          <a:prstGeom prst="rect">
            <a:avLst/>
          </a:prstGeom>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268288" lvl="2" indent="0">
              <a:buNone/>
            </a:pPr>
            <a:r>
              <a:rPr lang="en-US" altLang="zh-CN" dirty="0" smtClean="0">
                <a:solidFill>
                  <a:schemeClr val="tx1"/>
                </a:solidFill>
                <a:latin typeface="Century Gothic" pitchFamily="34" charset="0"/>
              </a:rPr>
              <a:t>Inherit </a:t>
            </a:r>
            <a:r>
              <a:rPr lang="en-US" altLang="zh-CN" dirty="0">
                <a:solidFill>
                  <a:schemeClr val="tx1"/>
                </a:solidFill>
                <a:latin typeface="Century Gothic" pitchFamily="34" charset="0"/>
              </a:rPr>
              <a:t>DrTM’s High Performance</a:t>
            </a:r>
            <a:endParaRPr lang="en-US" altLang="zh-CN" dirty="0">
              <a:solidFill>
                <a:srgbClr val="000000"/>
              </a:solidFill>
              <a:latin typeface="Century Gothic" pitchFamily="34" charset="0"/>
            </a:endParaRPr>
          </a:p>
          <a:p>
            <a:pPr marL="1106488" lvl="1" indent="-457200">
              <a:buClr>
                <a:srgbClr val="FF0066"/>
              </a:buClr>
              <a:buSzPct val="80000"/>
              <a:buFont typeface="Wingdings" charset="2"/>
              <a:buChar char="q"/>
            </a:pPr>
            <a:r>
              <a:rPr lang="en-US" altLang="zh-CN" dirty="0">
                <a:latin typeface="Century Gothic" pitchFamily="34" charset="0"/>
              </a:rPr>
              <a:t>Use </a:t>
            </a:r>
            <a:r>
              <a:rPr lang="en-US" altLang="zh-CN" dirty="0">
                <a:solidFill>
                  <a:srgbClr val="FF0066"/>
                </a:solidFill>
                <a:latin typeface="Century Gothic" pitchFamily="34" charset="0"/>
              </a:rPr>
              <a:t>HTM</a:t>
            </a:r>
            <a:r>
              <a:rPr lang="en-US" altLang="zh-CN" dirty="0">
                <a:latin typeface="Century Gothic" pitchFamily="34" charset="0"/>
              </a:rPr>
              <a:t>’s ACI properties for local TX </a:t>
            </a:r>
            <a:r>
              <a:rPr lang="en-US" altLang="zh-CN" dirty="0" smtClean="0">
                <a:latin typeface="Century Gothic" pitchFamily="34" charset="0"/>
              </a:rPr>
              <a:t>execution</a:t>
            </a:r>
          </a:p>
          <a:p>
            <a:pPr marL="1106488" lvl="1" indent="-457200">
              <a:buClr>
                <a:srgbClr val="FF0066"/>
              </a:buClr>
              <a:buSzPct val="80000"/>
              <a:buFont typeface="Wingdings" charset="2"/>
              <a:buChar char="q"/>
            </a:pPr>
            <a:r>
              <a:rPr lang="en-US" altLang="zh-CN" dirty="0">
                <a:solidFill>
                  <a:srgbClr val="000000"/>
                </a:solidFill>
                <a:latin typeface="Century Gothic" pitchFamily="34" charset="0"/>
              </a:rPr>
              <a:t>Use one-sided </a:t>
            </a:r>
            <a:r>
              <a:rPr lang="en-US" altLang="zh-CN" dirty="0">
                <a:solidFill>
                  <a:srgbClr val="FF0066"/>
                </a:solidFill>
                <a:latin typeface="Century Gothic" pitchFamily="34" charset="0"/>
              </a:rPr>
              <a:t>RDMA</a:t>
            </a:r>
            <a:r>
              <a:rPr lang="en-US" altLang="zh-CN" dirty="0">
                <a:solidFill>
                  <a:srgbClr val="000000"/>
                </a:solidFill>
                <a:latin typeface="Century Gothic" pitchFamily="34" charset="0"/>
              </a:rPr>
              <a:t> to glue multiple HTM </a:t>
            </a:r>
            <a:r>
              <a:rPr lang="en-US" altLang="zh-CN" dirty="0" smtClean="0">
                <a:solidFill>
                  <a:srgbClr val="000000"/>
                </a:solidFill>
                <a:latin typeface="Century Gothic" pitchFamily="34" charset="0"/>
              </a:rPr>
              <a:t>TXs</a:t>
            </a:r>
            <a:endParaRPr lang="en-US" altLang="zh-CN" dirty="0" smtClean="0">
              <a:solidFill>
                <a:schemeClr val="tx1"/>
              </a:solidFill>
              <a:latin typeface="Century Gothic" pitchFamily="34" charset="0"/>
            </a:endParaRPr>
          </a:p>
          <a:p>
            <a:pPr marL="268288" lvl="2" indent="0">
              <a:buNone/>
            </a:pPr>
            <a:endParaRPr lang="en-US" altLang="zh-CN" dirty="0" smtClean="0">
              <a:solidFill>
                <a:schemeClr val="tx1"/>
              </a:solidFill>
              <a:latin typeface="Century Gothic" pitchFamily="34" charset="0"/>
            </a:endParaRPr>
          </a:p>
          <a:p>
            <a:pPr marL="268288" lvl="2" indent="0">
              <a:buNone/>
            </a:pPr>
            <a:r>
              <a:rPr lang="en-US" altLang="zh-CN" dirty="0" smtClean="0">
                <a:solidFill>
                  <a:schemeClr val="tx1"/>
                </a:solidFill>
                <a:latin typeface="Century Gothic" pitchFamily="34" charset="0"/>
              </a:rPr>
              <a:t>Overcome DrTM’s Limitations</a:t>
            </a:r>
            <a:endParaRPr lang="en-US" altLang="zh-CN" dirty="0">
              <a:solidFill>
                <a:srgbClr val="000000"/>
              </a:solidFill>
              <a:latin typeface="Century Gothic" pitchFamily="34" charset="0"/>
            </a:endParaRPr>
          </a:p>
          <a:p>
            <a:pPr marL="1106488" lvl="1" indent="-457200">
              <a:buClr>
                <a:srgbClr val="FF0066"/>
              </a:buClr>
              <a:buSzPct val="80000"/>
              <a:buFont typeface="Wingdings" charset="2"/>
              <a:buChar char="q"/>
            </a:pPr>
            <a:r>
              <a:rPr lang="en-US" altLang="zh-CN" dirty="0">
                <a:latin typeface="Century Gothic" pitchFamily="34" charset="0"/>
              </a:rPr>
              <a:t>Use</a:t>
            </a:r>
            <a:r>
              <a:rPr lang="zh-CN" altLang="en-US" dirty="0">
                <a:latin typeface="Century Gothic" pitchFamily="34" charset="0"/>
              </a:rPr>
              <a:t> </a:t>
            </a:r>
            <a:r>
              <a:rPr lang="en-US" altLang="zh-CN" dirty="0">
                <a:solidFill>
                  <a:srgbClr val="FF0066"/>
                </a:solidFill>
                <a:latin typeface="Century Gothic" pitchFamily="34" charset="0"/>
              </a:rPr>
              <a:t>Hybrid</a:t>
            </a:r>
            <a:r>
              <a:rPr lang="zh-CN" altLang="en-US" dirty="0">
                <a:solidFill>
                  <a:srgbClr val="FF0066"/>
                </a:solidFill>
                <a:latin typeface="Century Gothic" pitchFamily="34" charset="0"/>
              </a:rPr>
              <a:t> </a:t>
            </a:r>
            <a:r>
              <a:rPr lang="en-US" altLang="zh-CN" dirty="0">
                <a:solidFill>
                  <a:srgbClr val="FF0066"/>
                </a:solidFill>
                <a:latin typeface="Century Gothic" pitchFamily="34" charset="0"/>
              </a:rPr>
              <a:t>OCC</a:t>
            </a:r>
            <a:r>
              <a:rPr lang="zh-CN" altLang="en-US" dirty="0">
                <a:solidFill>
                  <a:srgbClr val="FF0066"/>
                </a:solidFill>
                <a:latin typeface="Century Gothic" pitchFamily="34" charset="0"/>
              </a:rPr>
              <a:t> </a:t>
            </a:r>
            <a:r>
              <a:rPr lang="en-US" altLang="zh-CN" dirty="0">
                <a:solidFill>
                  <a:srgbClr val="FF0066"/>
                </a:solidFill>
                <a:latin typeface="Century Gothic" pitchFamily="34" charset="0"/>
              </a:rPr>
              <a:t>Protocol</a:t>
            </a:r>
            <a:r>
              <a:rPr lang="zh-CN" altLang="en-US" dirty="0">
                <a:solidFill>
                  <a:srgbClr val="FF0066"/>
                </a:solidFill>
                <a:latin typeface="Century Gothic" pitchFamily="34" charset="0"/>
              </a:rPr>
              <a:t> </a:t>
            </a:r>
            <a:r>
              <a:rPr lang="en-US" altLang="zh-CN" dirty="0">
                <a:latin typeface="Century Gothic" pitchFamily="34" charset="0"/>
              </a:rPr>
              <a:t>to</a:t>
            </a:r>
            <a:r>
              <a:rPr lang="zh-CN" altLang="en-US" dirty="0">
                <a:latin typeface="Century Gothic" pitchFamily="34" charset="0"/>
              </a:rPr>
              <a:t> </a:t>
            </a:r>
            <a:r>
              <a:rPr lang="en-US" altLang="zh-CN" dirty="0">
                <a:latin typeface="Century Gothic" pitchFamily="34" charset="0"/>
              </a:rPr>
              <a:t>probe</a:t>
            </a:r>
            <a:r>
              <a:rPr lang="zh-CN" altLang="en-US" dirty="0">
                <a:latin typeface="Century Gothic" pitchFamily="34" charset="0"/>
              </a:rPr>
              <a:t> </a:t>
            </a:r>
            <a:r>
              <a:rPr lang="en-US" altLang="zh-CN" dirty="0">
                <a:latin typeface="Century Gothic" pitchFamily="34" charset="0"/>
              </a:rPr>
              <a:t>read/write</a:t>
            </a:r>
            <a:r>
              <a:rPr lang="zh-CN" altLang="en-US" dirty="0">
                <a:latin typeface="Century Gothic" pitchFamily="34" charset="0"/>
              </a:rPr>
              <a:t> </a:t>
            </a:r>
            <a:r>
              <a:rPr lang="en-US" altLang="zh-CN" dirty="0" smtClean="0">
                <a:latin typeface="Century Gothic" pitchFamily="34" charset="0"/>
              </a:rPr>
              <a:t>sets</a:t>
            </a:r>
          </a:p>
          <a:p>
            <a:pPr marL="1106488" lvl="1" indent="-457200">
              <a:buClr>
                <a:srgbClr val="FF0066"/>
              </a:buClr>
              <a:buSzPct val="80000"/>
              <a:buFont typeface="Wingdings" charset="2"/>
              <a:buChar char="q"/>
            </a:pPr>
            <a:r>
              <a:rPr lang="en-US" altLang="zh-CN" dirty="0">
                <a:latin typeface="Century Gothic" pitchFamily="34" charset="0"/>
              </a:rPr>
              <a:t>Use </a:t>
            </a:r>
            <a:r>
              <a:rPr lang="en-US" altLang="zh-CN" dirty="0">
                <a:solidFill>
                  <a:srgbClr val="FF0066"/>
                </a:solidFill>
                <a:latin typeface="Century Gothic" pitchFamily="34" charset="0"/>
              </a:rPr>
              <a:t>Optimistic Replication</a:t>
            </a:r>
            <a:r>
              <a:rPr lang="en-US" altLang="zh-CN" dirty="0">
                <a:latin typeface="Century Gothic" pitchFamily="34" charset="0"/>
              </a:rPr>
              <a:t> to ensure high </a:t>
            </a:r>
            <a:r>
              <a:rPr lang="en-US" altLang="zh-CN" dirty="0" smtClean="0">
                <a:latin typeface="Century Gothic" pitchFamily="34" charset="0"/>
              </a:rPr>
              <a:t>availability</a:t>
            </a:r>
            <a:endParaRPr lang="en-US" altLang="zh-CN" dirty="0">
              <a:latin typeface="Century Gothic" pitchFamily="34" charset="0"/>
            </a:endParaRPr>
          </a:p>
          <a:p>
            <a:pPr marL="268288" lvl="2" indent="0">
              <a:buNone/>
            </a:pPr>
            <a:endParaRPr lang="en-US" altLang="zh-CN" dirty="0" smtClean="0">
              <a:solidFill>
                <a:schemeClr val="tx1"/>
              </a:solidFill>
              <a:latin typeface="Century Gothic" pitchFamily="34" charset="0"/>
            </a:endParaRPr>
          </a:p>
          <a:p>
            <a:pPr marL="268288" lvl="2" indent="0">
              <a:buNone/>
            </a:pPr>
            <a:endParaRPr lang="en-US" altLang="zh-CN" sz="2700" dirty="0" smtClean="0">
              <a:solidFill>
                <a:schemeClr val="tx1"/>
              </a:solidFill>
              <a:latin typeface="Century Gothic" pitchFamily="34" charset="0"/>
            </a:endParaRPr>
          </a:p>
        </p:txBody>
      </p:sp>
    </p:spTree>
    <p:extLst>
      <p:ext uri="{BB962C8B-B14F-4D97-AF65-F5344CB8AC3E}">
        <p14:creationId xmlns:p14="http://schemas.microsoft.com/office/powerpoint/2010/main" val="2156455962"/>
      </p:ext>
    </p:extLst>
  </p:cSld>
  <p:clrMapOvr>
    <a:masterClrMapping/>
  </p:clrMapOvr>
  <mc:AlternateContent xmlns:mc="http://schemas.openxmlformats.org/markup-compatibility/2006" xmlns:p14="http://schemas.microsoft.com/office/powerpoint/2010/main">
    <mc:Choice Requires="p14">
      <p:transition spd="slow" p14:dur="2000" advTm="699"/>
    </mc:Choice>
    <mc:Fallback xmlns="">
      <p:transition xmlns:p14="http://schemas.microsoft.com/office/powerpoint/2010/main" spd="slow" advTm="69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866123" y="1484784"/>
            <a:ext cx="3872302" cy="545232"/>
          </a:xfrm>
          <a:prstGeom prst="roundRect">
            <a:avLst/>
          </a:prstGeom>
          <a:solidFill>
            <a:schemeClr val="bg1"/>
          </a:solidFill>
          <a:ln>
            <a:solidFill>
              <a:srgbClr val="FF006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2"/>
          <p:cNvSpPr txBox="1">
            <a:spLocks/>
          </p:cNvSpPr>
          <p:nvPr/>
        </p:nvSpPr>
        <p:spPr>
          <a:xfrm>
            <a:off x="827584" y="1371600"/>
            <a:ext cx="6624736" cy="48657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Concurrency Control</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Replication</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Recovery (skip)</a:t>
            </a:r>
          </a:p>
          <a:p>
            <a:pPr marL="441325" lvl="1" indent="-400050">
              <a:lnSpc>
                <a:spcPct val="150000"/>
              </a:lnSpc>
              <a:buClr>
                <a:srgbClr val="FF0066"/>
              </a:buClr>
              <a:buNone/>
            </a:pPr>
            <a:r>
              <a:rPr lang="en-US" altLang="zh-CN" sz="28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Evaluation</a:t>
            </a:r>
          </a:p>
          <a:p>
            <a:pPr marL="441325" lvl="1" indent="-400050">
              <a:buClr>
                <a:srgbClr val="FF0066"/>
              </a:buClr>
              <a:buNone/>
            </a:pPr>
            <a:endParaRPr lang="en-US" altLang="zh-CN" sz="7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2"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rPr>
              <a:t>Agenda</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Tree>
    <p:extLst>
      <p:ext uri="{BB962C8B-B14F-4D97-AF65-F5344CB8AC3E}">
        <p14:creationId xmlns:p14="http://schemas.microsoft.com/office/powerpoint/2010/main" val="576797612"/>
      </p:ext>
    </p:extLst>
  </p:cSld>
  <p:clrMapOvr>
    <a:masterClrMapping/>
  </p:clrMapOvr>
  <mc:AlternateContent xmlns:mc="http://schemas.openxmlformats.org/markup-compatibility/2006" xmlns:p14="http://schemas.microsoft.com/office/powerpoint/2010/main">
    <mc:Choice Requires="p14">
      <p:transition spd="slow" p14:dur="2000" advTm="514"/>
    </mc:Choice>
    <mc:Fallback xmlns="">
      <p:transition xmlns:p14="http://schemas.microsoft.com/office/powerpoint/2010/main" spd="slow" advTm="51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420787"/>
            <a:ext cx="288000" cy="576064"/>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b="1">
              <a:latin typeface="Consolas" pitchFamily="49" charset="0"/>
              <a:cs typeface="Consolas" pitchFamily="49" charset="0"/>
            </a:endParaRPr>
          </a:p>
        </p:txBody>
      </p:sp>
      <p:sp>
        <p:nvSpPr>
          <p:cNvPr id="23" name="内容占位符 2"/>
          <p:cNvSpPr txBox="1">
            <a:spLocks/>
          </p:cNvSpPr>
          <p:nvPr/>
        </p:nvSpPr>
        <p:spPr>
          <a:xfrm>
            <a:off x="447341" y="1349411"/>
            <a:ext cx="8448434" cy="1597049"/>
          </a:xfrm>
          <a:prstGeom prst="rect">
            <a:avLst/>
          </a:prstGeom>
        </p:spPr>
        <p:txBody>
          <a:bodyPr vert="horz" lIns="91440" tIns="45720" rIns="91440" bIns="45720" rtlCol="0">
            <a:normAutofit lnSpcReduction="10000"/>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buNone/>
            </a:pPr>
            <a:r>
              <a:rPr lang="en-US" altLang="zh-CN" sz="2600" dirty="0" smtClean="0">
                <a:solidFill>
                  <a:schemeClr val="tx1"/>
                </a:solidFill>
                <a:latin typeface="Century Gothic" pitchFamily="34" charset="0"/>
              </a:rPr>
              <a:t>Read/write sets are </a:t>
            </a:r>
            <a:r>
              <a:rPr lang="en-US" altLang="zh-CN" sz="2600" dirty="0" smtClean="0">
                <a:solidFill>
                  <a:srgbClr val="FF0066"/>
                </a:solidFill>
                <a:latin typeface="Century Gothic" pitchFamily="34" charset="0"/>
              </a:rPr>
              <a:t>known</a:t>
            </a:r>
            <a:r>
              <a:rPr lang="en-US" altLang="zh-CN" sz="2600" dirty="0" smtClean="0">
                <a:solidFill>
                  <a:srgbClr val="FF0000"/>
                </a:solidFill>
                <a:latin typeface="Century Gothic" pitchFamily="34" charset="0"/>
              </a:rPr>
              <a:t> </a:t>
            </a:r>
            <a:r>
              <a:rPr lang="en-US" altLang="zh-CN" sz="2600" dirty="0" smtClean="0">
                <a:solidFill>
                  <a:schemeClr val="tx1"/>
                </a:solidFill>
                <a:latin typeface="Century Gothic" pitchFamily="34" charset="0"/>
              </a:rPr>
              <a:t>after the </a:t>
            </a:r>
            <a:r>
              <a:rPr lang="en-US" altLang="zh-CN" sz="2600" dirty="0" smtClean="0">
                <a:solidFill>
                  <a:srgbClr val="FF0066"/>
                </a:solidFill>
                <a:latin typeface="Century Gothic" pitchFamily="34" charset="0"/>
              </a:rPr>
              <a:t>execution phase</a:t>
            </a:r>
            <a:r>
              <a:rPr lang="en-US" altLang="zh-CN" sz="2600" dirty="0" smtClean="0">
                <a:solidFill>
                  <a:schemeClr val="tx1"/>
                </a:solidFill>
                <a:latin typeface="Century Gothic" pitchFamily="34" charset="0"/>
              </a:rPr>
              <a:t> in </a:t>
            </a:r>
            <a:r>
              <a:rPr lang="en-US" altLang="zh-CN" sz="2600" dirty="0" smtClean="0">
                <a:solidFill>
                  <a:srgbClr val="FF0066"/>
                </a:solidFill>
                <a:latin typeface="Century Gothic" pitchFamily="34" charset="0"/>
              </a:rPr>
              <a:t>Optimistic Concurrency Control</a:t>
            </a:r>
          </a:p>
          <a:p>
            <a:pPr marL="630238" lvl="2">
              <a:buSzPct val="80000"/>
              <a:buFont typeface="Wingdings" charset="2"/>
              <a:buChar char="q"/>
            </a:pPr>
            <a:r>
              <a:rPr lang="en-US" altLang="zh-CN" sz="2400" dirty="0" smtClean="0">
                <a:solidFill>
                  <a:schemeClr val="tx1"/>
                </a:solidFill>
                <a:latin typeface="Century Gothic" pitchFamily="34" charset="0"/>
              </a:rPr>
              <a:t>Do not require </a:t>
            </a:r>
            <a:r>
              <a:rPr lang="en-US" altLang="zh-CN" sz="2400" dirty="0" smtClean="0">
                <a:solidFill>
                  <a:srgbClr val="FF0066"/>
                </a:solidFill>
                <a:latin typeface="Century Gothic" pitchFamily="34" charset="0"/>
              </a:rPr>
              <a:t>advanced knowledge </a:t>
            </a:r>
            <a:r>
              <a:rPr lang="en-US" altLang="zh-CN" sz="2400" dirty="0" smtClean="0">
                <a:solidFill>
                  <a:schemeClr val="tx1"/>
                </a:solidFill>
                <a:latin typeface="Century Gothic" pitchFamily="34" charset="0"/>
              </a:rPr>
              <a:t>of read/write sets of transactions</a:t>
            </a:r>
          </a:p>
        </p:txBody>
      </p:sp>
      <p:sp>
        <p:nvSpPr>
          <p:cNvPr id="4" name="Slide Number Placeholder 3"/>
          <p:cNvSpPr>
            <a:spLocks noGrp="1"/>
          </p:cNvSpPr>
          <p:nvPr>
            <p:ph type="sldNum" sz="quarter" idx="12"/>
          </p:nvPr>
        </p:nvSpPr>
        <p:spPr>
          <a:xfrm>
            <a:off x="8460432" y="6376243"/>
            <a:ext cx="504056" cy="365125"/>
          </a:xfrm>
        </p:spPr>
        <p:txBody>
          <a:bodyPr/>
          <a:lstStyle/>
          <a:p>
            <a:fld id="{BF9A1D82-A967-4BC1-A576-AD1CE0B149C9}" type="slidenum">
              <a:rPr lang="zh-CN" altLang="en-US" sz="1800" smtClean="0">
                <a:solidFill>
                  <a:schemeClr val="tx1"/>
                </a:solidFill>
                <a:latin typeface="Century Gothic" pitchFamily="34" charset="0"/>
              </a:rPr>
              <a:t>9</a:t>
            </a:fld>
            <a:endParaRPr lang="zh-CN" altLang="en-US" sz="1800" dirty="0">
              <a:solidFill>
                <a:schemeClr val="tx1"/>
              </a:solidFill>
              <a:latin typeface="Century Gothic" pitchFamily="34" charset="0"/>
            </a:endParaRPr>
          </a:p>
        </p:txBody>
      </p:sp>
      <p:sp>
        <p:nvSpPr>
          <p:cNvPr id="14" name="标题 1"/>
          <p:cNvSpPr>
            <a:spLocks noGrp="1"/>
          </p:cNvSpPr>
          <p:nvPr>
            <p:ph type="title"/>
          </p:nvPr>
        </p:nvSpPr>
        <p:spPr>
          <a:xfrm>
            <a:off x="288000" y="0"/>
            <a:ext cx="8856000" cy="1417638"/>
          </a:xfrm>
        </p:spPr>
        <p:txBody>
          <a:bodyPr vert="horz" lIns="91440" tIns="45720" rIns="91440" bIns="45720" rtlCol="0" anchor="ctr">
            <a:normAutofit/>
          </a:bodyPr>
          <a:lstStyle/>
          <a:p>
            <a:pPr algn="l"/>
            <a:r>
              <a:rPr lang="en-US" altLang="zh-TW" sz="3600" dirty="0" smtClean="0">
                <a:effectLst>
                  <a:outerShdw blurRad="38100" dist="38100" dir="2700000" algn="tl">
                    <a:srgbClr val="000000">
                      <a:alpha val="43137"/>
                    </a:srgbClr>
                  </a:outerShdw>
                </a:effectLst>
                <a:latin typeface="Century Gothic" pitchFamily="34" charset="0"/>
                <a:ea typeface="Verdana" pitchFamily="34" charset="0"/>
                <a:cs typeface="Verdana" pitchFamily="34" charset="0"/>
              </a:rPr>
              <a:t>Main Observation</a:t>
            </a:r>
            <a:endParaRPr lang="zh-TW" altLang="en-US" sz="3600" dirty="0">
              <a:effectLst>
                <a:outerShdw blurRad="38100" dist="38100" dir="2700000" algn="tl">
                  <a:srgbClr val="000000">
                    <a:alpha val="43137"/>
                  </a:srgbClr>
                </a:outerShdw>
              </a:effectLst>
              <a:latin typeface="Century Gothic" pitchFamily="34" charset="0"/>
              <a:ea typeface="Verdana" pitchFamily="34" charset="0"/>
              <a:cs typeface="Verdana" pitchFamily="34" charset="0"/>
            </a:endParaRPr>
          </a:p>
        </p:txBody>
      </p:sp>
      <p:sp>
        <p:nvSpPr>
          <p:cNvPr id="8" name="内容占位符 2"/>
          <p:cNvSpPr txBox="1">
            <a:spLocks/>
          </p:cNvSpPr>
          <p:nvPr/>
        </p:nvSpPr>
        <p:spPr>
          <a:xfrm>
            <a:off x="581809" y="3359262"/>
            <a:ext cx="8028892" cy="1075357"/>
          </a:xfrm>
          <a:prstGeom prst="rect">
            <a:avLst/>
          </a:prstGeom>
          <a:effectLst>
            <a:glow rad="127000">
              <a:srgbClr val="FFFFCC"/>
            </a:glow>
          </a:effectLst>
        </p:spPr>
        <p:txBody>
          <a:bodyPr vert="horz" lIns="91440" tIns="45720" rIns="91440" bIns="45720" rtlCol="0">
            <a:normAutofit/>
          </a:bodyPr>
          <a:lstStyle>
            <a:defPPr>
              <a:defRPr lang="zh-CN"/>
            </a:defPPr>
            <a:lvl1pPr marL="342900" indent="-342900">
              <a:spcBef>
                <a:spcPct val="20000"/>
              </a:spcBef>
              <a:buFont typeface="Arial" pitchFamily="34" charset="0"/>
              <a:buChar char="•"/>
              <a:defRPr sz="2800">
                <a:latin typeface="Arial"/>
                <a:cs typeface="Arial"/>
              </a:defRPr>
            </a:lvl1pPr>
            <a:lvl2pPr marL="742950" indent="-285750">
              <a:spcBef>
                <a:spcPct val="20000"/>
              </a:spcBef>
              <a:buFont typeface="Arial" pitchFamily="34" charset="0"/>
              <a:buChar char="–"/>
              <a:defRPr sz="2400">
                <a:latin typeface="Arial"/>
                <a:cs typeface="Arial"/>
              </a:defRPr>
            </a:lvl2pPr>
            <a:lvl3pPr marL="361950" lvl="2" indent="-361950">
              <a:spcBef>
                <a:spcPct val="20000"/>
              </a:spcBef>
              <a:buClr>
                <a:srgbClr val="FF0066"/>
              </a:buClr>
              <a:buFont typeface="Verdana" pitchFamily="34" charset="0"/>
              <a:buChar char="□"/>
              <a:defRPr sz="2800">
                <a:solidFill>
                  <a:prstClr val="black"/>
                </a:solidFill>
                <a:latin typeface="Eras Medium ITC" pitchFamily="34" charset="0"/>
                <a:ea typeface="Verdana" pitchFamily="34" charset="0"/>
                <a:cs typeface="Verdana" pitchFamily="34" charset="0"/>
              </a:defRPr>
            </a:lvl3pPr>
            <a:lvl4pPr marL="1600200" indent="-228600">
              <a:spcBef>
                <a:spcPct val="20000"/>
              </a:spcBef>
              <a:buFont typeface="Arial" pitchFamily="34" charset="0"/>
              <a:buChar char="–"/>
              <a:defRPr>
                <a:latin typeface="Arial"/>
                <a:cs typeface="Arial"/>
              </a:defRPr>
            </a:lvl4pPr>
            <a:lvl5pPr marL="2057400" indent="-228600">
              <a:spcBef>
                <a:spcPct val="20000"/>
              </a:spcBef>
              <a:buFont typeface="Arial" pitchFamily="34" charset="0"/>
              <a:buChar char="»"/>
              <a:defRPr>
                <a:latin typeface="Arial"/>
                <a:cs typeface="Aria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73038" lvl="2" indent="-173038" algn="ctr">
              <a:buNone/>
            </a:pPr>
            <a:r>
              <a:rPr lang="en-US" altLang="zh-CN" sz="2600" dirty="0" smtClean="0">
                <a:solidFill>
                  <a:schemeClr val="tx1"/>
                </a:solidFill>
                <a:effectLst>
                  <a:glow rad="254000">
                    <a:schemeClr val="bg1">
                      <a:lumMod val="95000"/>
                      <a:alpha val="40000"/>
                    </a:schemeClr>
                  </a:glow>
                </a:effectLst>
                <a:latin typeface="Century Gothic" pitchFamily="34" charset="0"/>
              </a:rPr>
              <a:t>How to design a </a:t>
            </a:r>
            <a:r>
              <a:rPr lang="en-US" altLang="zh-CN" sz="2600" dirty="0" smtClean="0">
                <a:solidFill>
                  <a:srgbClr val="FF0066"/>
                </a:solidFill>
                <a:effectLst>
                  <a:glow rad="254000">
                    <a:schemeClr val="bg1">
                      <a:lumMod val="95000"/>
                      <a:alpha val="40000"/>
                    </a:schemeClr>
                  </a:glow>
                </a:effectLst>
                <a:latin typeface="Century Gothic" pitchFamily="34" charset="0"/>
              </a:rPr>
              <a:t>HTM &amp; RDMA friendly</a:t>
            </a:r>
            <a:r>
              <a:rPr lang="en-US" altLang="zh-CN" sz="2600" dirty="0" smtClean="0">
                <a:solidFill>
                  <a:schemeClr val="tx1"/>
                </a:solidFill>
                <a:effectLst>
                  <a:glow rad="254000">
                    <a:schemeClr val="bg1">
                      <a:lumMod val="95000"/>
                      <a:alpha val="40000"/>
                    </a:schemeClr>
                  </a:glow>
                </a:effectLst>
                <a:latin typeface="Century Gothic" pitchFamily="34" charset="0"/>
              </a:rPr>
              <a:t> Optimistic Concurrency Control </a:t>
            </a:r>
            <a:r>
              <a:rPr lang="en-US" altLang="zh-CN" sz="2600" dirty="0" smtClean="0">
                <a:solidFill>
                  <a:schemeClr val="tx1"/>
                </a:solidFill>
                <a:effectLst>
                  <a:glow rad="254000">
                    <a:schemeClr val="bg1">
                      <a:lumMod val="95000"/>
                      <a:alpha val="40000"/>
                    </a:schemeClr>
                  </a:glow>
                </a:effectLst>
                <a:latin typeface="Bookman Old Style" panose="02050604050505020204" pitchFamily="18" charset="0"/>
              </a:rPr>
              <a:t>?</a:t>
            </a:r>
            <a:endParaRPr lang="en-US" altLang="zh-CN" sz="2600" dirty="0" smtClean="0">
              <a:solidFill>
                <a:srgbClr val="FF0066"/>
              </a:solidFill>
              <a:effectLst>
                <a:glow rad="254000">
                  <a:schemeClr val="bg1">
                    <a:lumMod val="95000"/>
                    <a:alpha val="40000"/>
                  </a:schemeClr>
                </a:glow>
              </a:effectLst>
              <a:latin typeface="Bookman Old Style" panose="02050604050505020204" pitchFamily="18" charset="0"/>
            </a:endParaRPr>
          </a:p>
        </p:txBody>
      </p:sp>
    </p:spTree>
    <p:custDataLst>
      <p:tags r:id="rId1"/>
    </p:custDataLst>
    <p:extLst>
      <p:ext uri="{BB962C8B-B14F-4D97-AF65-F5344CB8AC3E}">
        <p14:creationId xmlns:p14="http://schemas.microsoft.com/office/powerpoint/2010/main" val="2551563094"/>
      </p:ext>
    </p:extLst>
  </p:cSld>
  <p:clrMapOvr>
    <a:masterClrMapping/>
  </p:clrMapOvr>
  <mc:AlternateContent xmlns:mc="http://schemas.openxmlformats.org/markup-compatibility/2006" xmlns:p14="http://schemas.microsoft.com/office/powerpoint/2010/main">
    <mc:Choice Requires="p14">
      <p:transition spd="slow" p14:dur="2000" advTm="18587"/>
    </mc:Choice>
    <mc:Fallback xmlns="">
      <p:transition xmlns:p14="http://schemas.microsoft.com/office/powerpoint/2010/main" spd="slow" advTm="18587"/>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10.xml><?xml version="1.0" encoding="utf-8"?>
<p:tagLst xmlns:a="http://schemas.openxmlformats.org/drawingml/2006/main" xmlns:r="http://schemas.openxmlformats.org/officeDocument/2006/relationships" xmlns:p="http://schemas.openxmlformats.org/presentationml/2006/main">
  <p:tag name="TIMING" val="|13.7|0.9"/>
</p:tagLst>
</file>

<file path=ppt/tags/tag11.xml><?xml version="1.0" encoding="utf-8"?>
<p:tagLst xmlns:a="http://schemas.openxmlformats.org/drawingml/2006/main" xmlns:r="http://schemas.openxmlformats.org/officeDocument/2006/relationships" xmlns:p="http://schemas.openxmlformats.org/presentationml/2006/main">
  <p:tag name="TIMING" val="|13.7|0.9"/>
</p:tagLst>
</file>

<file path=ppt/tags/tag12.xml><?xml version="1.0" encoding="utf-8"?>
<p:tagLst xmlns:a="http://schemas.openxmlformats.org/drawingml/2006/main" xmlns:r="http://schemas.openxmlformats.org/officeDocument/2006/relationships" xmlns:p="http://schemas.openxmlformats.org/presentationml/2006/main">
  <p:tag name="TIMING" val="|13.7|0.9"/>
</p:tagLst>
</file>

<file path=ppt/tags/tag13.xml><?xml version="1.0" encoding="utf-8"?>
<p:tagLst xmlns:a="http://schemas.openxmlformats.org/drawingml/2006/main" xmlns:r="http://schemas.openxmlformats.org/officeDocument/2006/relationships" xmlns:p="http://schemas.openxmlformats.org/presentationml/2006/main">
  <p:tag name="TIMING" val="|13.7|0.9"/>
</p:tagLst>
</file>

<file path=ppt/tags/tag14.xml><?xml version="1.0" encoding="utf-8"?>
<p:tagLst xmlns:a="http://schemas.openxmlformats.org/drawingml/2006/main" xmlns:r="http://schemas.openxmlformats.org/officeDocument/2006/relationships" xmlns:p="http://schemas.openxmlformats.org/presentationml/2006/main">
  <p:tag name="TIMING" val="|13.7|0.9"/>
</p:tagLst>
</file>

<file path=ppt/tags/tag15.xml><?xml version="1.0" encoding="utf-8"?>
<p:tagLst xmlns:a="http://schemas.openxmlformats.org/drawingml/2006/main" xmlns:r="http://schemas.openxmlformats.org/officeDocument/2006/relationships" xmlns:p="http://schemas.openxmlformats.org/presentationml/2006/main">
  <p:tag name="TIMING" val="|13.7|0.9"/>
</p:tagLst>
</file>

<file path=ppt/tags/tag16.xml><?xml version="1.0" encoding="utf-8"?>
<p:tagLst xmlns:a="http://schemas.openxmlformats.org/drawingml/2006/main" xmlns:r="http://schemas.openxmlformats.org/officeDocument/2006/relationships" xmlns:p="http://schemas.openxmlformats.org/presentationml/2006/main">
  <p:tag name="TIMING" val="|13.7|0.9"/>
</p:tagLst>
</file>

<file path=ppt/tags/tag17.xml><?xml version="1.0" encoding="utf-8"?>
<p:tagLst xmlns:a="http://schemas.openxmlformats.org/drawingml/2006/main" xmlns:r="http://schemas.openxmlformats.org/officeDocument/2006/relationships" xmlns:p="http://schemas.openxmlformats.org/presentationml/2006/main">
  <p:tag name="TIMING" val="|10.7|0.6|1.4"/>
</p:tagLst>
</file>

<file path=ppt/tags/tag18.xml><?xml version="1.0" encoding="utf-8"?>
<p:tagLst xmlns:a="http://schemas.openxmlformats.org/drawingml/2006/main" xmlns:r="http://schemas.openxmlformats.org/officeDocument/2006/relationships" xmlns:p="http://schemas.openxmlformats.org/presentationml/2006/main">
  <p:tag name="TIMING" val="|10.7|0.6|1.4"/>
</p:tagLst>
</file>

<file path=ppt/tags/tag19.xml><?xml version="1.0" encoding="utf-8"?>
<p:tagLst xmlns:a="http://schemas.openxmlformats.org/drawingml/2006/main" xmlns:r="http://schemas.openxmlformats.org/officeDocument/2006/relationships" xmlns:p="http://schemas.openxmlformats.org/presentationml/2006/main">
  <p:tag name="TIMING" val="|13.7|0.9"/>
</p:tagLst>
</file>

<file path=ppt/tags/tag2.xml><?xml version="1.0" encoding="utf-8"?>
<p:tagLst xmlns:a="http://schemas.openxmlformats.org/drawingml/2006/main" xmlns:r="http://schemas.openxmlformats.org/officeDocument/2006/relationships" xmlns:p="http://schemas.openxmlformats.org/presentationml/2006/main">
  <p:tag name="TIMING" val="|0.5|0.5|0.3"/>
</p:tagLst>
</file>

<file path=ppt/tags/tag20.xml><?xml version="1.0" encoding="utf-8"?>
<p:tagLst xmlns:a="http://schemas.openxmlformats.org/drawingml/2006/main" xmlns:r="http://schemas.openxmlformats.org/officeDocument/2006/relationships" xmlns:p="http://schemas.openxmlformats.org/presentationml/2006/main">
  <p:tag name="TIMING" val="|13.7|0.9"/>
</p:tagLst>
</file>

<file path=ppt/tags/tag21.xml><?xml version="1.0" encoding="utf-8"?>
<p:tagLst xmlns:a="http://schemas.openxmlformats.org/drawingml/2006/main" xmlns:r="http://schemas.openxmlformats.org/officeDocument/2006/relationships" xmlns:p="http://schemas.openxmlformats.org/presentationml/2006/main">
  <p:tag name="TIMING" val="|0.3|0.5|0.2"/>
</p:tagLst>
</file>

<file path=ppt/tags/tag22.xml><?xml version="1.0" encoding="utf-8"?>
<p:tagLst xmlns:a="http://schemas.openxmlformats.org/drawingml/2006/main" xmlns:r="http://schemas.openxmlformats.org/officeDocument/2006/relationships" xmlns:p="http://schemas.openxmlformats.org/presentationml/2006/main">
  <p:tag name="TIMING" val="|0.3|0.5|0.2"/>
</p:tagLst>
</file>

<file path=ppt/tags/tag23.xml><?xml version="1.0" encoding="utf-8"?>
<p:tagLst xmlns:a="http://schemas.openxmlformats.org/drawingml/2006/main" xmlns:r="http://schemas.openxmlformats.org/officeDocument/2006/relationships" xmlns:p="http://schemas.openxmlformats.org/presentationml/2006/main">
  <p:tag name="TIMING" val="|0.3|0.5|0.2"/>
</p:tagLst>
</file>

<file path=ppt/tags/tag24.xml><?xml version="1.0" encoding="utf-8"?>
<p:tagLst xmlns:a="http://schemas.openxmlformats.org/drawingml/2006/main" xmlns:r="http://schemas.openxmlformats.org/officeDocument/2006/relationships" xmlns:p="http://schemas.openxmlformats.org/presentationml/2006/main">
  <p:tag name="TIMING" val="|0.3|0.5|0.2"/>
</p:tagLst>
</file>

<file path=ppt/tags/tag3.xml><?xml version="1.0" encoding="utf-8"?>
<p:tagLst xmlns:a="http://schemas.openxmlformats.org/drawingml/2006/main" xmlns:r="http://schemas.openxmlformats.org/officeDocument/2006/relationships" xmlns:p="http://schemas.openxmlformats.org/presentationml/2006/main">
  <p:tag name="TIMING" val="|0.5|0.5|0.3"/>
</p:tagLst>
</file>

<file path=ppt/tags/tag4.xml><?xml version="1.0" encoding="utf-8"?>
<p:tagLst xmlns:a="http://schemas.openxmlformats.org/drawingml/2006/main" xmlns:r="http://schemas.openxmlformats.org/officeDocument/2006/relationships" xmlns:p="http://schemas.openxmlformats.org/presentationml/2006/main">
  <p:tag name="TIMING" val="|0.5|0.5|0.3"/>
</p:tagLst>
</file>

<file path=ppt/tags/tag5.xml><?xml version="1.0" encoding="utf-8"?>
<p:tagLst xmlns:a="http://schemas.openxmlformats.org/drawingml/2006/main" xmlns:r="http://schemas.openxmlformats.org/officeDocument/2006/relationships" xmlns:p="http://schemas.openxmlformats.org/presentationml/2006/main">
  <p:tag name="TIMING" val="|0.5|0.5|0.3"/>
</p:tagLst>
</file>

<file path=ppt/tags/tag6.xml><?xml version="1.0" encoding="utf-8"?>
<p:tagLst xmlns:a="http://schemas.openxmlformats.org/drawingml/2006/main" xmlns:r="http://schemas.openxmlformats.org/officeDocument/2006/relationships" xmlns:p="http://schemas.openxmlformats.org/presentationml/2006/main">
  <p:tag name="TIMING" val="|13.7|0.9"/>
</p:tagLst>
</file>

<file path=ppt/tags/tag7.xml><?xml version="1.0" encoding="utf-8"?>
<p:tagLst xmlns:a="http://schemas.openxmlformats.org/drawingml/2006/main" xmlns:r="http://schemas.openxmlformats.org/officeDocument/2006/relationships" xmlns:p="http://schemas.openxmlformats.org/presentationml/2006/main">
  <p:tag name="TIMING" val="|13.7|0.9"/>
</p:tagLst>
</file>

<file path=ppt/tags/tag8.xml><?xml version="1.0" encoding="utf-8"?>
<p:tagLst xmlns:a="http://schemas.openxmlformats.org/drawingml/2006/main" xmlns:r="http://schemas.openxmlformats.org/officeDocument/2006/relationships" xmlns:p="http://schemas.openxmlformats.org/presentationml/2006/main">
  <p:tag name="TIMING" val="|13.7|0.9"/>
</p:tagLst>
</file>

<file path=ppt/tags/tag9.xml><?xml version="1.0" encoding="utf-8"?>
<p:tagLst xmlns:a="http://schemas.openxmlformats.org/drawingml/2006/main" xmlns:r="http://schemas.openxmlformats.org/officeDocument/2006/relationships" xmlns:p="http://schemas.openxmlformats.org/presentationml/2006/main">
  <p:tag name="TIMING" val="|13.7|0.9"/>
</p:tagLst>
</file>

<file path=ppt/theme/theme1.xml><?xml version="1.0" encoding="utf-8"?>
<a:theme xmlns:a="http://schemas.openxmlformats.org/drawingml/2006/main" name="Office Theme">
  <a:themeElements>
    <a:clrScheme name="Rong-CN">
      <a:dk1>
        <a:srgbClr val="000000"/>
      </a:dk1>
      <a:lt1>
        <a:srgbClr val="FFFFFF"/>
      </a:lt1>
      <a:dk2>
        <a:srgbClr val="434342"/>
      </a:dk2>
      <a:lt2>
        <a:srgbClr val="CDD7D9"/>
      </a:lt2>
      <a:accent1>
        <a:srgbClr val="797B7E"/>
      </a:accent1>
      <a:accent2>
        <a:srgbClr val="FF0066"/>
      </a:accent2>
      <a:accent3>
        <a:srgbClr val="08A1D9"/>
      </a:accent3>
      <a:accent4>
        <a:srgbClr val="7C984A"/>
      </a:accent4>
      <a:accent5>
        <a:srgbClr val="C2AD8D"/>
      </a:accent5>
      <a:accent6>
        <a:srgbClr val="506E94"/>
      </a:accent6>
      <a:hlink>
        <a:srgbClr val="5F5F5F"/>
      </a:hlink>
      <a:folHlink>
        <a:srgbClr val="969696"/>
      </a:folHlink>
    </a:clrScheme>
    <a:fontScheme name="Rong-CN">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91264</TotalTime>
  <Words>3547</Words>
  <Application>Microsoft Macintosh PowerPoint</Application>
  <PresentationFormat>On-screen Show (4:3)</PresentationFormat>
  <Paragraphs>620</Paragraphs>
  <Slides>41</Slides>
  <Notes>41</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6" baseType="lpstr">
      <vt:lpstr>Bookman Old Style</vt:lpstr>
      <vt:lpstr>Calibri</vt:lpstr>
      <vt:lpstr>Century Gothic</vt:lpstr>
      <vt:lpstr>Consolas</vt:lpstr>
      <vt:lpstr>Meiryo UI</vt:lpstr>
      <vt:lpstr>MV Boli</vt:lpstr>
      <vt:lpstr>Times New Roman</vt:lpstr>
      <vt:lpstr>Verdana</vt:lpstr>
      <vt:lpstr>Wingdings</vt:lpstr>
      <vt:lpstr>宋体</vt:lpstr>
      <vt:lpstr>微软雅黑</vt:lpstr>
      <vt:lpstr>新細明體</vt:lpstr>
      <vt:lpstr>Arial</vt:lpstr>
      <vt:lpstr>Office Theme</vt:lpstr>
      <vt:lpstr>Visio</vt:lpstr>
      <vt:lpstr>DrTM+R </vt:lpstr>
      <vt:lpstr>Transaction: Key Pillar for Many Systems</vt:lpstr>
      <vt:lpstr>PowerPoint Presentation</vt:lpstr>
      <vt:lpstr>Opportunities with New Hardware</vt:lpstr>
      <vt:lpstr>Opportunities with New Hardware</vt:lpstr>
      <vt:lpstr>Previous Work: DrTMSOSP’15</vt:lpstr>
      <vt:lpstr>Overall Idea</vt:lpstr>
      <vt:lpstr>Agenda</vt:lpstr>
      <vt:lpstr>Main Observation</vt:lpstr>
      <vt:lpstr>Previous Work: DBXEuroSys’14</vt:lpstr>
      <vt:lpstr>First Attempt</vt:lpstr>
      <vt:lpstr>Challenge #1: Restriction of HTM</vt:lpstr>
      <vt:lpstr>Challenge #1: Restriction of HTM</vt:lpstr>
      <vt:lpstr>Combining OCC with locking</vt:lpstr>
      <vt:lpstr>Challenge #2: Consistency of RDMA</vt:lpstr>
      <vt:lpstr>Challenge #2: Consistency of RDMA</vt:lpstr>
      <vt:lpstr>Challenge #2: Local Read Consistency</vt:lpstr>
      <vt:lpstr>Check the lock in Local Read</vt:lpstr>
      <vt:lpstr>Challenge #2: Remote Read Consistency</vt:lpstr>
      <vt:lpstr>Concurrency Control Summary</vt:lpstr>
      <vt:lpstr>Agenda</vt:lpstr>
      <vt:lpstr>Primary-backup Replication</vt:lpstr>
      <vt:lpstr>Challenge #1: Restriction of HTM</vt:lpstr>
      <vt:lpstr>Revision #1: Restriction of HTM</vt:lpstr>
      <vt:lpstr>Challenge #2: Visibility of Commit</vt:lpstr>
      <vt:lpstr>Optimistic Replication Scheme</vt:lpstr>
      <vt:lpstr>Leverage the Sequence Number</vt:lpstr>
      <vt:lpstr>Leverage the Sequence Number</vt:lpstr>
      <vt:lpstr>Agenda</vt:lpstr>
      <vt:lpstr>Evaluation</vt:lpstr>
      <vt:lpstr>Performance on TPC-C</vt:lpstr>
      <vt:lpstr>Performance on TPC-C</vt:lpstr>
      <vt:lpstr>Impact from Replication</vt:lpstr>
      <vt:lpstr>Conclusion</vt:lpstr>
      <vt:lpstr>PowerPoint Presentation</vt:lpstr>
      <vt:lpstr>Backup</vt:lpstr>
      <vt:lpstr>Recovery</vt:lpstr>
      <vt:lpstr>Scalability on TPC-C</vt:lpstr>
      <vt:lpstr>Impact from Distributed Transaction</vt:lpstr>
      <vt:lpstr>System Overview</vt:lpstr>
      <vt:lpstr>Impact from Data Size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 and Communication Efficient  Graph Processing with Distributed Immutable Vies</dc:title>
  <dc:creator>Rong</dc:creator>
  <cp:lastModifiedBy>Microsoft Office User</cp:lastModifiedBy>
  <cp:revision>4694</cp:revision>
  <dcterms:created xsi:type="dcterms:W3CDTF">2014-06-08T07:41:21Z</dcterms:created>
  <dcterms:modified xsi:type="dcterms:W3CDTF">2016-04-20T07:38:42Z</dcterms:modified>
</cp:coreProperties>
</file>