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notesSlides/notesSlide3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3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35.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5.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6.xml" ContentType="application/vnd.openxmlformats-officedocument.drawingml.chart+xml"/>
  <Override PartName="/ppt/notesSlides/notesSlide43.xml" ContentType="application/vnd.openxmlformats-officedocument.presentationml.notesSlide+xml"/>
  <Override PartName="/ppt/charts/chart17.xml" ContentType="application/vnd.openxmlformats-officedocument.drawingml.chart+xml"/>
  <Override PartName="/ppt/notesSlides/notesSlide44.xml" ContentType="application/vnd.openxmlformats-officedocument.presentationml.notesSlide+xml"/>
  <Override PartName="/ppt/charts/chart18.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4"/>
  </p:notesMasterIdLst>
  <p:handoutMasterIdLst>
    <p:handoutMasterId r:id="rId55"/>
  </p:handoutMasterIdLst>
  <p:sldIdLst>
    <p:sldId id="257" r:id="rId2"/>
    <p:sldId id="259" r:id="rId3"/>
    <p:sldId id="260" r:id="rId4"/>
    <p:sldId id="261" r:id="rId5"/>
    <p:sldId id="336" r:id="rId6"/>
    <p:sldId id="273" r:id="rId7"/>
    <p:sldId id="275" r:id="rId8"/>
    <p:sldId id="315" r:id="rId9"/>
    <p:sldId id="317" r:id="rId10"/>
    <p:sldId id="316" r:id="rId11"/>
    <p:sldId id="281" r:id="rId12"/>
    <p:sldId id="318" r:id="rId13"/>
    <p:sldId id="283" r:id="rId14"/>
    <p:sldId id="284" r:id="rId15"/>
    <p:sldId id="285" r:id="rId16"/>
    <p:sldId id="286" r:id="rId17"/>
    <p:sldId id="287" r:id="rId18"/>
    <p:sldId id="299" r:id="rId19"/>
    <p:sldId id="300" r:id="rId20"/>
    <p:sldId id="321" r:id="rId21"/>
    <p:sldId id="290" r:id="rId22"/>
    <p:sldId id="292" r:id="rId23"/>
    <p:sldId id="293" r:id="rId24"/>
    <p:sldId id="296" r:id="rId25"/>
    <p:sldId id="301" r:id="rId26"/>
    <p:sldId id="297" r:id="rId27"/>
    <p:sldId id="302" r:id="rId28"/>
    <p:sldId id="303" r:id="rId29"/>
    <p:sldId id="322" r:id="rId30"/>
    <p:sldId id="288" r:id="rId31"/>
    <p:sldId id="294" r:id="rId32"/>
    <p:sldId id="330" r:id="rId33"/>
    <p:sldId id="310" r:id="rId34"/>
    <p:sldId id="311" r:id="rId35"/>
    <p:sldId id="307" r:id="rId36"/>
    <p:sldId id="291" r:id="rId37"/>
    <p:sldId id="270" r:id="rId38"/>
    <p:sldId id="319" r:id="rId39"/>
    <p:sldId id="323" r:id="rId40"/>
    <p:sldId id="329" r:id="rId41"/>
    <p:sldId id="326" r:id="rId42"/>
    <p:sldId id="312" r:id="rId43"/>
    <p:sldId id="306" r:id="rId44"/>
    <p:sldId id="304" r:id="rId45"/>
    <p:sldId id="308" r:id="rId46"/>
    <p:sldId id="309" r:id="rId47"/>
    <p:sldId id="332" r:id="rId48"/>
    <p:sldId id="335" r:id="rId49"/>
    <p:sldId id="331" r:id="rId50"/>
    <p:sldId id="320" r:id="rId51"/>
    <p:sldId id="333" r:id="rId52"/>
    <p:sldId id="334" r:id="rId53"/>
  </p:sldIdLst>
  <p:sldSz cx="9144000" cy="6858000" type="screen4x3"/>
  <p:notesSz cx="7099300" cy="10234613"/>
  <p:embeddedFontLst>
    <p:embeddedFont>
      <p:font typeface="Verdana" pitchFamily="34" charset="0"/>
      <p:regular r:id="rId56"/>
      <p:bold r:id="rId57"/>
      <p:italic r:id="rId58"/>
      <p:boldItalic r:id="rId59"/>
    </p:embeddedFont>
    <p:embeddedFont>
      <p:font typeface="MV Boli" pitchFamily="2" charset="0"/>
      <p:regular r:id="rId60"/>
    </p:embeddedFont>
    <p:embeddedFont>
      <p:font typeface="Calibri" pitchFamily="34" charset="0"/>
      <p:regular r:id="rId61"/>
      <p:bold r:id="rId62"/>
      <p:italic r:id="rId63"/>
      <p:boldItalic r:id="rId64"/>
    </p:embeddedFont>
    <p:embeddedFont>
      <p:font typeface="Bookman Old Style" pitchFamily="18" charset="0"/>
      <p:regular r:id="rId65"/>
      <p:bold r:id="rId66"/>
      <p:italic r:id="rId67"/>
      <p:boldItalic r:id="rId68"/>
    </p:embeddedFont>
    <p:embeddedFont>
      <p:font typeface="Cambria Math" pitchFamily="18" charset="0"/>
      <p:regular r:id="rId69"/>
    </p:embeddedFont>
    <p:embeddedFont>
      <p:font typeface="Eras Medium ITC" pitchFamily="34" charset="0"/>
      <p:regular r:id="rId70"/>
    </p:embeddedFont>
    <p:embeddedFont>
      <p:font typeface="Eras Light ITC" pitchFamily="34" charset="0"/>
      <p:regular r:id="rId71"/>
    </p:embeddedFont>
    <p:embeddedFont>
      <p:font typeface="新細明體" pitchFamily="18" charset="-120"/>
      <p:regular r:id="rId72"/>
    </p:embeddedFont>
    <p:embeddedFont>
      <p:font typeface="Tahoma" pitchFamily="34" charset="0"/>
      <p:regular r:id="rId73"/>
      <p:bold r:id="rId74"/>
    </p:embeddedFont>
    <p:embeddedFont>
      <p:font typeface="Ebrima" pitchFamily="2" charset="0"/>
      <p:regular r:id="rId75"/>
      <p:bold r:id="rId76"/>
    </p:embeddedFont>
    <p:embeddedFont>
      <p:font typeface="Kristen ITC" pitchFamily="66" charset="0"/>
      <p:regular r:id="rId77"/>
    </p:embeddedFont>
    <p:embeddedFont>
      <p:font typeface="Consolas" pitchFamily="49" charset="0"/>
      <p:regular r:id="rId78"/>
      <p:bold r:id="rId79"/>
      <p:italic r:id="rId80"/>
      <p:boldItalic r:id="rId81"/>
    </p:embeddedFont>
    <p:embeddedFont>
      <p:font typeface="MingLiU" pitchFamily="49" charset="-120"/>
      <p:regular r:id="rId8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C06F331-50C1-44D4-8474-FF688F1521A5}">
          <p14:sldIdLst>
            <p14:sldId id="257"/>
            <p14:sldId id="259"/>
            <p14:sldId id="260"/>
            <p14:sldId id="261"/>
            <p14:sldId id="336"/>
            <p14:sldId id="273"/>
            <p14:sldId id="275"/>
            <p14:sldId id="315"/>
            <p14:sldId id="317"/>
            <p14:sldId id="316"/>
            <p14:sldId id="281"/>
            <p14:sldId id="318"/>
            <p14:sldId id="283"/>
            <p14:sldId id="284"/>
            <p14:sldId id="285"/>
            <p14:sldId id="286"/>
            <p14:sldId id="287"/>
            <p14:sldId id="299"/>
            <p14:sldId id="300"/>
            <p14:sldId id="321"/>
            <p14:sldId id="290"/>
            <p14:sldId id="292"/>
            <p14:sldId id="293"/>
            <p14:sldId id="296"/>
            <p14:sldId id="301"/>
            <p14:sldId id="297"/>
            <p14:sldId id="302"/>
            <p14:sldId id="303"/>
            <p14:sldId id="322"/>
            <p14:sldId id="288"/>
            <p14:sldId id="294"/>
            <p14:sldId id="330"/>
            <p14:sldId id="310"/>
            <p14:sldId id="311"/>
            <p14:sldId id="307"/>
            <p14:sldId id="291"/>
            <p14:sldId id="270"/>
            <p14:sldId id="319"/>
          </p14:sldIdLst>
        </p14:section>
        <p14:section name="backup slides" id="{D2A0DE6A-6060-4FC4-B6C4-B46DCA55F5E7}">
          <p14:sldIdLst>
            <p14:sldId id="323"/>
            <p14:sldId id="329"/>
            <p14:sldId id="326"/>
            <p14:sldId id="312"/>
            <p14:sldId id="306"/>
            <p14:sldId id="304"/>
            <p14:sldId id="308"/>
            <p14:sldId id="309"/>
            <p14:sldId id="332"/>
            <p14:sldId id="335"/>
            <p14:sldId id="331"/>
            <p14:sldId id="320"/>
            <p14:sldId id="333"/>
            <p14:sldId id="33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FF"/>
    <a:srgbClr val="00FFFF"/>
    <a:srgbClr val="00FF00"/>
    <a:srgbClr val="00CCFF"/>
    <a:srgbClr val="FCD5B5"/>
    <a:srgbClr val="FFFF85"/>
    <a:srgbClr val="660033"/>
    <a:srgbClr val="FDEADA"/>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67" autoAdjust="0"/>
  </p:normalViewPr>
  <p:slideViewPr>
    <p:cSldViewPr>
      <p:cViewPr>
        <p:scale>
          <a:sx n="60" d="100"/>
          <a:sy n="60" d="100"/>
        </p:scale>
        <p:origin x="-498" y="-210"/>
      </p:cViewPr>
      <p:guideLst>
        <p:guide orient="horz" pos="2160"/>
        <p:guide pos="2880"/>
      </p:guideLst>
    </p:cSldViewPr>
  </p:slideViewPr>
  <p:notesTextViewPr>
    <p:cViewPr>
      <p:scale>
        <a:sx n="1" d="1"/>
        <a:sy n="1" d="1"/>
      </p:scale>
      <p:origin x="0" y="0"/>
    </p:cViewPr>
  </p:notesTextViewPr>
  <p:notesViewPr>
    <p:cSldViewPr>
      <p:cViewPr>
        <p:scale>
          <a:sx n="84" d="100"/>
          <a:sy n="84" d="100"/>
        </p:scale>
        <p:origin x="-1620" y="73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63" Type="http://schemas.openxmlformats.org/officeDocument/2006/relationships/font" Target="fonts/font8.fntdata"/><Relationship Id="rId68" Type="http://schemas.openxmlformats.org/officeDocument/2006/relationships/font" Target="fonts/font13.fntdata"/><Relationship Id="rId76" Type="http://schemas.openxmlformats.org/officeDocument/2006/relationships/font" Target="fonts/font21.fntdata"/><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font" Target="fonts/font19.fntdata"/><Relationship Id="rId79" Type="http://schemas.openxmlformats.org/officeDocument/2006/relationships/font" Target="fonts/font24.fntdata"/><Relationship Id="rId5" Type="http://schemas.openxmlformats.org/officeDocument/2006/relationships/slide" Target="slides/slide4.xml"/><Relationship Id="rId61" Type="http://schemas.openxmlformats.org/officeDocument/2006/relationships/font" Target="fonts/font6.fntdata"/><Relationship Id="rId82" Type="http://schemas.openxmlformats.org/officeDocument/2006/relationships/font" Target="fonts/font27.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7.fntdata"/><Relationship Id="rId80" Type="http://schemas.openxmlformats.org/officeDocument/2006/relationships/font" Target="fonts/font25.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font" Target="fonts/font20.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font" Target="fonts/font18.fntdata"/><Relationship Id="rId78" Type="http://schemas.openxmlformats.org/officeDocument/2006/relationships/font" Target="fonts/font23.fntdata"/><Relationship Id="rId81" Type="http://schemas.openxmlformats.org/officeDocument/2006/relationships/font" Target="fonts/font26.fntdata"/><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98366394399067"/>
          <c:y val="7.8934914129586267E-2"/>
          <c:w val="0.81562097306072756"/>
          <c:h val="0.71015205299769557"/>
        </c:manualLayout>
      </c:layout>
      <c:barChart>
        <c:barDir val="col"/>
        <c:grouping val="clustered"/>
        <c:varyColors val="0"/>
        <c:ser>
          <c:idx val="0"/>
          <c:order val="0"/>
          <c:tx>
            <c:strRef>
              <c:f>Sheet1!$B$1</c:f>
              <c:strCache>
                <c:ptCount val="1"/>
                <c:pt idx="0">
                  <c:v>Hama</c:v>
                </c:pt>
              </c:strCache>
            </c:strRef>
          </c:tx>
          <c:spPr>
            <a:solidFill>
              <a:schemeClr val="tx1"/>
            </a:solidFill>
            <a:ln w="12700">
              <a:noFill/>
            </a:ln>
            <a:effectLst>
              <a:outerShdw blurRad="63500" sx="102000" sy="102000" algn="ctr" rotWithShape="0">
                <a:prstClr val="black">
                  <a:alpha val="40000"/>
                </a:prstClr>
              </a:outerShdw>
            </a:effectLst>
          </c:spPr>
          <c:invertIfNegative val="0"/>
          <c:cat>
            <c:strRef>
              <c:f>Sheet1!$A$2:$A$8</c:f>
              <c:strCache>
                <c:ptCount val="7"/>
                <c:pt idx="0">
                  <c:v>Amazon</c:v>
                </c:pt>
                <c:pt idx="1">
                  <c:v>Gweb</c:v>
                </c:pt>
                <c:pt idx="2">
                  <c:v>LJournal</c:v>
                </c:pt>
                <c:pt idx="3">
                  <c:v>Wiki</c:v>
                </c:pt>
                <c:pt idx="4">
                  <c:v>SYN-GL</c:v>
                </c:pt>
                <c:pt idx="5">
                  <c:v>DBLP</c:v>
                </c:pt>
                <c:pt idx="6">
                  <c:v>RoadCA</c:v>
                </c:pt>
              </c:strCache>
            </c:strRef>
          </c:cat>
          <c:val>
            <c:numRef>
              <c:f>Sheet1!$B$2:$B$8</c:f>
              <c:numCache>
                <c:formatCode>General</c:formatCode>
                <c:ptCount val="7"/>
                <c:pt idx="0">
                  <c:v>1</c:v>
                </c:pt>
                <c:pt idx="1">
                  <c:v>1</c:v>
                </c:pt>
                <c:pt idx="2">
                  <c:v>1</c:v>
                </c:pt>
                <c:pt idx="3">
                  <c:v>1</c:v>
                </c:pt>
                <c:pt idx="4">
                  <c:v>1</c:v>
                </c:pt>
                <c:pt idx="5">
                  <c:v>1</c:v>
                </c:pt>
                <c:pt idx="6">
                  <c:v>1</c:v>
                </c:pt>
              </c:numCache>
            </c:numRef>
          </c:val>
        </c:ser>
        <c:ser>
          <c:idx val="1"/>
          <c:order val="1"/>
          <c:tx>
            <c:strRef>
              <c:f>Sheet1!$C$1</c:f>
              <c:strCache>
                <c:ptCount val="1"/>
                <c:pt idx="0">
                  <c:v>Cyclops</c:v>
                </c:pt>
              </c:strCache>
            </c:strRef>
          </c:tx>
          <c:spPr>
            <a:solidFill>
              <a:srgbClr val="FF0066"/>
            </a:solidFill>
            <a:ln w="12700">
              <a:noFill/>
            </a:ln>
            <a:effectLst>
              <a:outerShdw blurRad="63500" sx="102000" sy="102000" algn="ctr" rotWithShape="0">
                <a:prstClr val="black">
                  <a:alpha val="40000"/>
                </a:prstClr>
              </a:outerShdw>
            </a:effectLst>
          </c:spPr>
          <c:invertIfNegative val="0"/>
          <c:cat>
            <c:strRef>
              <c:f>Sheet1!$A$2:$A$8</c:f>
              <c:strCache>
                <c:ptCount val="7"/>
                <c:pt idx="0">
                  <c:v>Amazon</c:v>
                </c:pt>
                <c:pt idx="1">
                  <c:v>Gweb</c:v>
                </c:pt>
                <c:pt idx="2">
                  <c:v>LJournal</c:v>
                </c:pt>
                <c:pt idx="3">
                  <c:v>Wiki</c:v>
                </c:pt>
                <c:pt idx="4">
                  <c:v>SYN-GL</c:v>
                </c:pt>
                <c:pt idx="5">
                  <c:v>DBLP</c:v>
                </c:pt>
                <c:pt idx="6">
                  <c:v>RoadCA</c:v>
                </c:pt>
              </c:strCache>
            </c:strRef>
          </c:cat>
          <c:val>
            <c:numRef>
              <c:f>Sheet1!$C$2:$C$8</c:f>
              <c:numCache>
                <c:formatCode>General</c:formatCode>
                <c:ptCount val="7"/>
                <c:pt idx="0">
                  <c:v>1.51</c:v>
                </c:pt>
                <c:pt idx="1">
                  <c:v>1.88</c:v>
                </c:pt>
                <c:pt idx="2">
                  <c:v>3.57</c:v>
                </c:pt>
                <c:pt idx="3">
                  <c:v>5.03</c:v>
                </c:pt>
                <c:pt idx="4">
                  <c:v>3.48</c:v>
                </c:pt>
                <c:pt idx="5">
                  <c:v>2.5499999999999998</c:v>
                </c:pt>
                <c:pt idx="6">
                  <c:v>1.33</c:v>
                </c:pt>
              </c:numCache>
            </c:numRef>
          </c:val>
        </c:ser>
        <c:ser>
          <c:idx val="2"/>
          <c:order val="2"/>
          <c:tx>
            <c:strRef>
              <c:f>Sheet1!$D$1</c:f>
              <c:strCache>
                <c:ptCount val="1"/>
                <c:pt idx="0">
                  <c:v>CyclopsMT</c:v>
                </c:pt>
              </c:strCache>
            </c:strRef>
          </c:tx>
          <c:spPr>
            <a:solidFill>
              <a:srgbClr val="FFC000"/>
            </a:solidFill>
            <a:ln w="12700">
              <a:noFill/>
            </a:ln>
            <a:effectLst>
              <a:outerShdw blurRad="63500" sx="102000" sy="102000" algn="ctr" rotWithShape="0">
                <a:prstClr val="black">
                  <a:alpha val="40000"/>
                </a:prstClr>
              </a:outerShdw>
            </a:effectLst>
          </c:spPr>
          <c:invertIfNegative val="0"/>
          <c:cat>
            <c:strRef>
              <c:f>Sheet1!$A$2:$A$8</c:f>
              <c:strCache>
                <c:ptCount val="7"/>
                <c:pt idx="0">
                  <c:v>Amazon</c:v>
                </c:pt>
                <c:pt idx="1">
                  <c:v>Gweb</c:v>
                </c:pt>
                <c:pt idx="2">
                  <c:v>LJournal</c:v>
                </c:pt>
                <c:pt idx="3">
                  <c:v>Wiki</c:v>
                </c:pt>
                <c:pt idx="4">
                  <c:v>SYN-GL</c:v>
                </c:pt>
                <c:pt idx="5">
                  <c:v>DBLP</c:v>
                </c:pt>
                <c:pt idx="6">
                  <c:v>RoadCA</c:v>
                </c:pt>
              </c:strCache>
            </c:strRef>
          </c:cat>
          <c:val>
            <c:numRef>
              <c:f>Sheet1!$D$2:$D$8</c:f>
              <c:numCache>
                <c:formatCode>General</c:formatCode>
                <c:ptCount val="7"/>
                <c:pt idx="0">
                  <c:v>2.62</c:v>
                </c:pt>
                <c:pt idx="1">
                  <c:v>3.1</c:v>
                </c:pt>
                <c:pt idx="2">
                  <c:v>5.38</c:v>
                </c:pt>
                <c:pt idx="3">
                  <c:v>8.69</c:v>
                </c:pt>
                <c:pt idx="4">
                  <c:v>5.6</c:v>
                </c:pt>
                <c:pt idx="5">
                  <c:v>5.54</c:v>
                </c:pt>
                <c:pt idx="6">
                  <c:v>2.06</c:v>
                </c:pt>
              </c:numCache>
            </c:numRef>
          </c:val>
        </c:ser>
        <c:dLbls>
          <c:showLegendKey val="0"/>
          <c:showVal val="0"/>
          <c:showCatName val="0"/>
          <c:showSerName val="0"/>
          <c:showPercent val="0"/>
          <c:showBubbleSize val="0"/>
        </c:dLbls>
        <c:gapWidth val="150"/>
        <c:axId val="169470592"/>
        <c:axId val="169472384"/>
      </c:barChart>
      <c:catAx>
        <c:axId val="169470592"/>
        <c:scaling>
          <c:orientation val="minMax"/>
        </c:scaling>
        <c:delete val="0"/>
        <c:axPos val="b"/>
        <c:majorTickMark val="none"/>
        <c:minorTickMark val="none"/>
        <c:tickLblPos val="nextTo"/>
        <c:spPr>
          <a:ln>
            <a:solidFill>
              <a:schemeClr val="tx1"/>
            </a:solidFill>
          </a:ln>
        </c:spPr>
        <c:txPr>
          <a:bodyPr/>
          <a:lstStyle/>
          <a:p>
            <a:pPr>
              <a:defRPr sz="1800">
                <a:effectLst/>
                <a:latin typeface="Eras Medium ITC" pitchFamily="34" charset="0"/>
              </a:defRPr>
            </a:pPr>
            <a:endParaRPr lang="zh-CN"/>
          </a:p>
        </c:txPr>
        <c:crossAx val="169472384"/>
        <c:crosses val="autoZero"/>
        <c:auto val="1"/>
        <c:lblAlgn val="ctr"/>
        <c:lblOffset val="0"/>
        <c:noMultiLvlLbl val="0"/>
      </c:catAx>
      <c:valAx>
        <c:axId val="169472384"/>
        <c:scaling>
          <c:orientation val="minMax"/>
        </c:scaling>
        <c:delete val="0"/>
        <c:axPos val="l"/>
        <c:majorGridlines>
          <c:spPr>
            <a:ln>
              <a:noFill/>
              <a:prstDash val="dash"/>
            </a:ln>
          </c:spPr>
        </c:majorGridlines>
        <c:title>
          <c:tx>
            <c:rich>
              <a:bodyPr rot="-5400000" vert="horz"/>
              <a:lstStyle/>
              <a:p>
                <a:pPr>
                  <a:defRPr sz="2200" u="none">
                    <a:effectLst>
                      <a:outerShdw blurRad="38100" dist="38100" dir="2700000" algn="tl">
                        <a:srgbClr val="000000">
                          <a:alpha val="43137"/>
                        </a:srgbClr>
                      </a:outerShdw>
                    </a:effectLst>
                    <a:latin typeface="Eras Medium ITC" pitchFamily="34" charset="0"/>
                  </a:defRPr>
                </a:pPr>
                <a:r>
                  <a:rPr lang="en-US" altLang="en-US" sz="2200" b="0" u="none"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Normalized</a:t>
                </a:r>
                <a:r>
                  <a:rPr lang="en-US" altLang="en-US" sz="2200" b="0" u="none" baseline="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 Speedup</a:t>
                </a:r>
                <a:endParaRPr lang="en-US" altLang="en-US" sz="2200" b="0" u="none" dirty="0">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c:rich>
          </c:tx>
          <c:layout>
            <c:manualLayout>
              <c:xMode val="edge"/>
              <c:yMode val="edge"/>
              <c:x val="1.92760387600832E-2"/>
              <c:y val="0.15344700262062386"/>
            </c:manualLayout>
          </c:layout>
          <c:overlay val="0"/>
        </c:title>
        <c:numFmt formatCode="General" sourceLinked="1"/>
        <c:majorTickMark val="in"/>
        <c:minorTickMark val="none"/>
        <c:tickLblPos val="nextTo"/>
        <c:spPr>
          <a:ln cap="flat">
            <a:solidFill>
              <a:schemeClr val="tx1"/>
            </a:solidFill>
          </a:ln>
        </c:spPr>
        <c:txPr>
          <a:bodyPr/>
          <a:lstStyle/>
          <a:p>
            <a:pPr>
              <a:defRPr sz="1800">
                <a:effectLst/>
                <a:latin typeface="Verdana" pitchFamily="34" charset="0"/>
                <a:ea typeface="Verdana" pitchFamily="34" charset="0"/>
                <a:cs typeface="Verdana" pitchFamily="34" charset="0"/>
              </a:defRPr>
            </a:pPr>
            <a:endParaRPr lang="zh-CN"/>
          </a:p>
        </c:txPr>
        <c:crossAx val="169470592"/>
        <c:crosses val="autoZero"/>
        <c:crossBetween val="between"/>
        <c:majorUnit val="1"/>
      </c:valAx>
      <c:spPr>
        <a:ln>
          <a:noFill/>
        </a:ln>
      </c:spPr>
    </c:plotArea>
    <c:legend>
      <c:legendPos val="r"/>
      <c:layout>
        <c:manualLayout>
          <c:xMode val="edge"/>
          <c:yMode val="edge"/>
          <c:x val="0.16017756582618842"/>
          <c:y val="3.9825324067935104E-2"/>
          <c:w val="0.20891608746385268"/>
          <c:h val="0.2627167769889367"/>
        </c:manualLayout>
      </c:layout>
      <c:overlay val="0"/>
      <c:spPr>
        <a:noFill/>
        <a:ln>
          <a:noFill/>
          <a:prstDash val="dash"/>
        </a:ln>
      </c:spPr>
      <c:txPr>
        <a:bodyPr/>
        <a:lstStyle/>
        <a:p>
          <a:pPr>
            <a:defRPr sz="2000">
              <a:effectLst>
                <a:outerShdw blurRad="38100" dist="38100" dir="2700000" algn="tl">
                  <a:srgbClr val="000000">
                    <a:alpha val="43137"/>
                  </a:srgbClr>
                </a:outerShdw>
              </a:effectLst>
              <a:latin typeface="Eras Medium ITC" pitchFamily="34" charset="0"/>
            </a:defRPr>
          </a:pPr>
          <a:endParaRPr lang="zh-CN"/>
        </a:p>
      </c:txPr>
    </c:legend>
    <c:plotVisOnly val="1"/>
    <c:dispBlanksAs val="gap"/>
    <c:showDLblsOverMax val="0"/>
  </c:chart>
  <c:txPr>
    <a:bodyPr/>
    <a:lstStyle/>
    <a:p>
      <a:pPr>
        <a:defRPr sz="1800"/>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046321380920441"/>
          <c:y val="5.814816444222784E-2"/>
          <c:w val="0.46578511478522588"/>
          <c:h val="0.65445496965852024"/>
        </c:manualLayout>
      </c:layout>
      <c:lineChart>
        <c:grouping val="standard"/>
        <c:varyColors val="0"/>
        <c:ser>
          <c:idx val="0"/>
          <c:order val="0"/>
          <c:tx>
            <c:strRef>
              <c:f>Sheet1!$B$1</c:f>
              <c:strCache>
                <c:ptCount val="1"/>
                <c:pt idx="0">
                  <c:v>Cyclops</c:v>
                </c:pt>
              </c:strCache>
            </c:strRef>
          </c:tx>
          <c:spPr>
            <a:ln w="12700">
              <a:solidFill>
                <a:schemeClr val="tx1"/>
              </a:solidFill>
            </a:ln>
            <a:effectLst>
              <a:outerShdw blurRad="63500" sx="102000" sy="102000" algn="ctr" rotWithShape="0">
                <a:prstClr val="black">
                  <a:alpha val="40000"/>
                </a:prstClr>
              </a:outerShdw>
            </a:effectLst>
          </c:spPr>
          <c:marker>
            <c:symbol val="circle"/>
            <c:size val="7"/>
            <c:spPr>
              <a:solidFill>
                <a:schemeClr val="bg1"/>
              </a:solidFill>
              <a:ln w="25400">
                <a:solidFill>
                  <a:schemeClr val="tx1"/>
                </a:solidFill>
              </a:ln>
              <a:effectLst>
                <a:outerShdw blurRad="63500" sx="102000" sy="102000" algn="ctr" rotWithShape="0">
                  <a:prstClr val="black">
                    <a:alpha val="40000"/>
                  </a:prstClr>
                </a:outerShdw>
              </a:effectLst>
            </c:spPr>
          </c:marker>
          <c:cat>
            <c:numRef>
              <c:f>Sheet1!$A$2:$A$34</c:f>
              <c:numCache>
                <c:formatCode>General</c:formatCode>
                <c:ptCount val="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numCache>
            </c:numRef>
          </c:cat>
          <c:val>
            <c:numRef>
              <c:f>Sheet1!$B$2:$B$34</c:f>
              <c:numCache>
                <c:formatCode>General</c:formatCode>
                <c:ptCount val="33"/>
                <c:pt idx="0">
                  <c:v>5105.0389999999998</c:v>
                </c:pt>
                <c:pt idx="1">
                  <c:v>5105.0389999999998</c:v>
                </c:pt>
                <c:pt idx="2">
                  <c:v>5105.0389999999998</c:v>
                </c:pt>
                <c:pt idx="3">
                  <c:v>5105.0389999999998</c:v>
                </c:pt>
                <c:pt idx="4">
                  <c:v>5105.0389999999998</c:v>
                </c:pt>
                <c:pt idx="5">
                  <c:v>5105.0389999999998</c:v>
                </c:pt>
                <c:pt idx="6">
                  <c:v>5105.0389999999998</c:v>
                </c:pt>
                <c:pt idx="7">
                  <c:v>5105.0389999999998</c:v>
                </c:pt>
                <c:pt idx="8">
                  <c:v>5105.0389999999998</c:v>
                </c:pt>
                <c:pt idx="9">
                  <c:v>5105.0389999999998</c:v>
                </c:pt>
                <c:pt idx="10">
                  <c:v>5105.0389999999998</c:v>
                </c:pt>
                <c:pt idx="11">
                  <c:v>5105.0389999999998</c:v>
                </c:pt>
                <c:pt idx="12">
                  <c:v>5105.0389999999998</c:v>
                </c:pt>
                <c:pt idx="13">
                  <c:v>5105.0389999999998</c:v>
                </c:pt>
                <c:pt idx="14">
                  <c:v>5105.0389999999998</c:v>
                </c:pt>
                <c:pt idx="15">
                  <c:v>5105.0389999999998</c:v>
                </c:pt>
                <c:pt idx="16">
                  <c:v>5105.0389999999998</c:v>
                </c:pt>
                <c:pt idx="17">
                  <c:v>5105.0389999999998</c:v>
                </c:pt>
                <c:pt idx="18">
                  <c:v>5105.0389999999998</c:v>
                </c:pt>
                <c:pt idx="19">
                  <c:v>5105.0389999999998</c:v>
                </c:pt>
                <c:pt idx="20">
                  <c:v>5105.0389999999998</c:v>
                </c:pt>
                <c:pt idx="21">
                  <c:v>5105.0389999999998</c:v>
                </c:pt>
                <c:pt idx="22">
                  <c:v>5105.0389999999998</c:v>
                </c:pt>
                <c:pt idx="23">
                  <c:v>5105.0389999999998</c:v>
                </c:pt>
                <c:pt idx="24">
                  <c:v>5105.0389999999998</c:v>
                </c:pt>
                <c:pt idx="25">
                  <c:v>5105.0389999999998</c:v>
                </c:pt>
                <c:pt idx="26">
                  <c:v>5105.0389999999998</c:v>
                </c:pt>
                <c:pt idx="27">
                  <c:v>5105.0389999999998</c:v>
                </c:pt>
                <c:pt idx="28">
                  <c:v>5105.0389999999998</c:v>
                </c:pt>
                <c:pt idx="29">
                  <c:v>5105.0389999999998</c:v>
                </c:pt>
                <c:pt idx="30">
                  <c:v>5105.0389999999998</c:v>
                </c:pt>
                <c:pt idx="31">
                  <c:v>5105.0389999999998</c:v>
                </c:pt>
                <c:pt idx="32">
                  <c:v>5105.0389999999998</c:v>
                </c:pt>
              </c:numCache>
            </c:numRef>
          </c:val>
          <c:smooth val="0"/>
        </c:ser>
        <c:ser>
          <c:idx val="1"/>
          <c:order val="1"/>
          <c:tx>
            <c:strRef>
              <c:f>Sheet1!$C$1</c:f>
              <c:strCache>
                <c:ptCount val="1"/>
                <c:pt idx="0">
                  <c:v>Hama</c:v>
                </c:pt>
              </c:strCache>
            </c:strRef>
          </c:tx>
          <c:spPr>
            <a:ln w="12700">
              <a:solidFill>
                <a:srgbClr val="FF0066"/>
              </a:solidFill>
            </a:ln>
            <a:effectLst>
              <a:outerShdw blurRad="63500" sx="102000" sy="102000" algn="ctr" rotWithShape="0">
                <a:prstClr val="black">
                  <a:alpha val="40000"/>
                </a:prstClr>
              </a:outerShdw>
            </a:effectLst>
          </c:spPr>
          <c:marker>
            <c:symbol val="diamond"/>
            <c:size val="9"/>
            <c:spPr>
              <a:solidFill>
                <a:schemeClr val="bg1"/>
              </a:solidFill>
              <a:ln w="25400">
                <a:solidFill>
                  <a:srgbClr val="FF0066"/>
                </a:solidFill>
              </a:ln>
              <a:effectLst>
                <a:outerShdw blurRad="63500" sx="102000" sy="102000" algn="ctr" rotWithShape="0">
                  <a:prstClr val="black">
                    <a:alpha val="40000"/>
                  </a:prstClr>
                </a:outerShdw>
              </a:effectLst>
            </c:spPr>
          </c:marker>
          <c:cat>
            <c:numRef>
              <c:f>Sheet1!$A$2:$A$34</c:f>
              <c:numCache>
                <c:formatCode>General</c:formatCode>
                <c:ptCount val="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numCache>
            </c:numRef>
          </c:cat>
          <c:val>
            <c:numRef>
              <c:f>Sheet1!$C$2:$C$34</c:f>
              <c:numCache>
                <c:formatCode>General</c:formatCode>
                <c:ptCount val="33"/>
                <c:pt idx="0">
                  <c:v>4445.4930000000004</c:v>
                </c:pt>
                <c:pt idx="1">
                  <c:v>4423.9780000000001</c:v>
                </c:pt>
                <c:pt idx="2">
                  <c:v>3738.2159999999999</c:v>
                </c:pt>
                <c:pt idx="3">
                  <c:v>3633.5830000000001</c:v>
                </c:pt>
                <c:pt idx="4">
                  <c:v>3608.1280000000002</c:v>
                </c:pt>
                <c:pt idx="5">
                  <c:v>3585.848</c:v>
                </c:pt>
                <c:pt idx="6">
                  <c:v>3549.5920000000001</c:v>
                </c:pt>
                <c:pt idx="7">
                  <c:v>3509.0120000000002</c:v>
                </c:pt>
                <c:pt idx="8">
                  <c:v>3461.4340000000002</c:v>
                </c:pt>
                <c:pt idx="9">
                  <c:v>3417.1260000000002</c:v>
                </c:pt>
                <c:pt idx="10">
                  <c:v>3364.402</c:v>
                </c:pt>
                <c:pt idx="11">
                  <c:v>3310.1979999999999</c:v>
                </c:pt>
                <c:pt idx="12">
                  <c:v>3232.3240000000001</c:v>
                </c:pt>
                <c:pt idx="13">
                  <c:v>3157.5169999999998</c:v>
                </c:pt>
                <c:pt idx="14">
                  <c:v>3061.5990000000002</c:v>
                </c:pt>
                <c:pt idx="15">
                  <c:v>2967.8969999999999</c:v>
                </c:pt>
                <c:pt idx="16">
                  <c:v>2851.605</c:v>
                </c:pt>
                <c:pt idx="17">
                  <c:v>2731.0680000000002</c:v>
                </c:pt>
                <c:pt idx="18">
                  <c:v>2589.7269999999999</c:v>
                </c:pt>
                <c:pt idx="19">
                  <c:v>2446.88</c:v>
                </c:pt>
                <c:pt idx="20">
                  <c:v>2282.645</c:v>
                </c:pt>
                <c:pt idx="21">
                  <c:v>2118.67</c:v>
                </c:pt>
                <c:pt idx="22">
                  <c:v>1939.9</c:v>
                </c:pt>
                <c:pt idx="23">
                  <c:v>1766.7909999999999</c:v>
                </c:pt>
                <c:pt idx="24">
                  <c:v>1580.8030000000001</c:v>
                </c:pt>
                <c:pt idx="25">
                  <c:v>1398.2</c:v>
                </c:pt>
                <c:pt idx="26">
                  <c:v>1220.723</c:v>
                </c:pt>
                <c:pt idx="27">
                  <c:v>1052.336</c:v>
                </c:pt>
                <c:pt idx="28">
                  <c:v>885.22299999999996</c:v>
                </c:pt>
                <c:pt idx="29">
                  <c:v>731.94399999999996</c:v>
                </c:pt>
                <c:pt idx="30">
                  <c:v>581.74199999999996</c:v>
                </c:pt>
                <c:pt idx="31">
                  <c:v>448.30900000000003</c:v>
                </c:pt>
                <c:pt idx="32">
                  <c:v>340.84199999999998</c:v>
                </c:pt>
              </c:numCache>
            </c:numRef>
          </c:val>
          <c:smooth val="0"/>
        </c:ser>
        <c:dLbls>
          <c:showLegendKey val="0"/>
          <c:showVal val="0"/>
          <c:showCatName val="0"/>
          <c:showSerName val="0"/>
          <c:showPercent val="0"/>
          <c:showBubbleSize val="0"/>
        </c:dLbls>
        <c:marker val="1"/>
        <c:smooth val="0"/>
        <c:axId val="169712640"/>
        <c:axId val="169715200"/>
      </c:lineChart>
      <c:catAx>
        <c:axId val="169712640"/>
        <c:scaling>
          <c:orientation val="minMax"/>
        </c:scaling>
        <c:delete val="0"/>
        <c:axPos val="b"/>
        <c:title>
          <c:tx>
            <c:rich>
              <a:bodyPr/>
              <a:lstStyle/>
              <a:p>
                <a:pPr>
                  <a:defRPr sz="2000" b="0">
                    <a:effectLst>
                      <a:outerShdw blurRad="38100" dist="38100" dir="2700000" algn="tl">
                        <a:srgbClr val="000000">
                          <a:alpha val="43137"/>
                        </a:srgbClr>
                      </a:outerShdw>
                    </a:effectLst>
                  </a:defRPr>
                </a:pPr>
                <a:r>
                  <a:rPr lang="en-US" altLang="en-US" sz="2000" b="0" dirty="0" smtClean="0">
                    <a:effectLst>
                      <a:outerShdw blurRad="38100" dist="38100" dir="2700000" algn="tl">
                        <a:srgbClr val="000000">
                          <a:alpha val="43137"/>
                        </a:srgbClr>
                      </a:outerShdw>
                    </a:effectLst>
                    <a:latin typeface="Eras Medium ITC" pitchFamily="34" charset="0"/>
                  </a:rPr>
                  <a:t>Iteration</a:t>
                </a:r>
                <a:endParaRPr lang="en-US" altLang="en-US" sz="2000" b="0" dirty="0">
                  <a:effectLst>
                    <a:outerShdw blurRad="38100" dist="38100" dir="2700000" algn="tl">
                      <a:srgbClr val="000000">
                        <a:alpha val="43137"/>
                      </a:srgbClr>
                    </a:outerShdw>
                  </a:effectLst>
                  <a:latin typeface="Eras Medium ITC" pitchFamily="34" charset="0"/>
                </a:endParaRPr>
              </a:p>
            </c:rich>
          </c:tx>
          <c:layout/>
          <c:overlay val="0"/>
        </c:title>
        <c:numFmt formatCode="General" sourceLinked="1"/>
        <c:majorTickMark val="none"/>
        <c:minorTickMark val="none"/>
        <c:tickLblPos val="nextTo"/>
        <c:spPr>
          <a:noFill/>
          <a:ln w="9525">
            <a:solidFill>
              <a:schemeClr val="tx1"/>
            </a:solidFill>
          </a:ln>
        </c:spPr>
        <c:txPr>
          <a:bodyPr/>
          <a:lstStyle/>
          <a:p>
            <a:pPr>
              <a:defRPr sz="1600">
                <a:latin typeface="Verdana" pitchFamily="34" charset="0"/>
                <a:ea typeface="Verdana" pitchFamily="34" charset="0"/>
                <a:cs typeface="Verdana" pitchFamily="34" charset="0"/>
              </a:defRPr>
            </a:pPr>
            <a:endParaRPr lang="zh-CN"/>
          </a:p>
        </c:txPr>
        <c:crossAx val="169715200"/>
        <c:crosses val="autoZero"/>
        <c:auto val="1"/>
        <c:lblAlgn val="ctr"/>
        <c:lblOffset val="0"/>
        <c:tickLblSkip val="5"/>
        <c:tickMarkSkip val="5"/>
        <c:noMultiLvlLbl val="0"/>
      </c:catAx>
      <c:valAx>
        <c:axId val="169715200"/>
        <c:scaling>
          <c:orientation val="minMax"/>
        </c:scaling>
        <c:delete val="0"/>
        <c:axPos val="l"/>
        <c:majorGridlines>
          <c:spPr>
            <a:ln>
              <a:noFill/>
            </a:ln>
          </c:spPr>
        </c:majorGridlines>
        <c:title>
          <c:tx>
            <c:rich>
              <a:bodyPr rot="-5400000" vert="horz"/>
              <a:lstStyle/>
              <a:p>
                <a:pPr>
                  <a:defRPr sz="2000"/>
                </a:pPr>
                <a:r>
                  <a:rPr lang="en-US" altLang="en-US" sz="2000" b="0" dirty="0" smtClean="0">
                    <a:effectLst>
                      <a:outerShdw blurRad="38100" dist="38100" dir="2700000" algn="tl">
                        <a:srgbClr val="000000">
                          <a:alpha val="43137"/>
                        </a:srgbClr>
                      </a:outerShdw>
                    </a:effectLst>
                    <a:latin typeface="Eras Medium ITC" pitchFamily="34" charset="0"/>
                  </a:rPr>
                  <a:t>#Messages (K)</a:t>
                </a:r>
                <a:endParaRPr lang="en-US" altLang="en-US" sz="2000" b="0" dirty="0">
                  <a:effectLst>
                    <a:outerShdw blurRad="38100" dist="38100" dir="2700000" algn="tl">
                      <a:srgbClr val="000000">
                        <a:alpha val="43137"/>
                      </a:srgbClr>
                    </a:outerShdw>
                  </a:effectLst>
                  <a:latin typeface="Eras Medium ITC" pitchFamily="34" charset="0"/>
                </a:endParaRPr>
              </a:p>
            </c:rich>
          </c:tx>
          <c:layout>
            <c:manualLayout>
              <c:xMode val="edge"/>
              <c:yMode val="edge"/>
              <c:x val="0"/>
              <c:y val="8.2302303111102135E-2"/>
            </c:manualLayout>
          </c:layout>
          <c:overlay val="0"/>
        </c:title>
        <c:numFmt formatCode="General" sourceLinked="1"/>
        <c:majorTickMark val="in"/>
        <c:minorTickMark val="none"/>
        <c:tickLblPos val="nextTo"/>
        <c:spPr>
          <a:ln w="9525">
            <a:solidFill>
              <a:schemeClr val="tx1"/>
            </a:solidFill>
          </a:ln>
        </c:spPr>
        <c:txPr>
          <a:bodyPr/>
          <a:lstStyle/>
          <a:p>
            <a:pPr>
              <a:defRPr sz="1600">
                <a:latin typeface="Verdana" pitchFamily="34" charset="0"/>
                <a:ea typeface="Verdana" pitchFamily="34" charset="0"/>
                <a:cs typeface="Verdana" pitchFamily="34" charset="0"/>
              </a:defRPr>
            </a:pPr>
            <a:endParaRPr lang="zh-CN"/>
          </a:p>
        </c:txPr>
        <c:crossAx val="169712640"/>
        <c:crosses val="autoZero"/>
        <c:crossBetween val="between"/>
        <c:majorUnit val="1000"/>
      </c:valAx>
      <c:spPr>
        <a:noFill/>
        <a:ln>
          <a:noFill/>
        </a:ln>
      </c:spPr>
    </c:plotArea>
    <c:plotVisOnly val="1"/>
    <c:dispBlanksAs val="gap"/>
    <c:showDLblsOverMax val="0"/>
  </c:chart>
  <c:txPr>
    <a:bodyPr/>
    <a:lstStyle/>
    <a:p>
      <a:pPr>
        <a:defRPr sz="1800"/>
      </a:pPr>
      <a:endParaRPr lang="zh-CN"/>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046321380920441"/>
          <c:y val="5.814816444222784E-2"/>
          <c:w val="0.46578511478522588"/>
          <c:h val="0.65445496965852024"/>
        </c:manualLayout>
      </c:layout>
      <c:lineChart>
        <c:grouping val="standard"/>
        <c:varyColors val="0"/>
        <c:ser>
          <c:idx val="0"/>
          <c:order val="0"/>
          <c:tx>
            <c:strRef>
              <c:f>Sheet1!$B$1</c:f>
              <c:strCache>
                <c:ptCount val="1"/>
                <c:pt idx="0">
                  <c:v>Hama</c:v>
                </c:pt>
              </c:strCache>
            </c:strRef>
          </c:tx>
          <c:spPr>
            <a:ln w="12700">
              <a:solidFill>
                <a:schemeClr val="tx1"/>
              </a:solidFill>
            </a:ln>
            <a:effectLst>
              <a:outerShdw blurRad="63500" sx="102000" sy="102000" algn="ctr" rotWithShape="0">
                <a:prstClr val="black">
                  <a:alpha val="40000"/>
                </a:prstClr>
              </a:outerShdw>
            </a:effectLst>
          </c:spPr>
          <c:marker>
            <c:symbol val="circle"/>
            <c:size val="7"/>
            <c:spPr>
              <a:solidFill>
                <a:schemeClr val="bg1"/>
              </a:solidFill>
              <a:ln w="25400">
                <a:solidFill>
                  <a:schemeClr val="tx1"/>
                </a:solidFill>
              </a:ln>
              <a:effectLst>
                <a:outerShdw blurRad="63500" sx="102000" sy="102000" algn="ctr" rotWithShape="0">
                  <a:prstClr val="black">
                    <a:alpha val="40000"/>
                  </a:prstClr>
                </a:outerShdw>
              </a:effectLst>
            </c:spPr>
          </c:marker>
          <c:cat>
            <c:numRef>
              <c:f>Sheet1!$A$2:$A$34</c:f>
              <c:numCache>
                <c:formatCode>General</c:formatCode>
                <c:ptCount val="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numCache>
            </c:numRef>
          </c:cat>
          <c:val>
            <c:numRef>
              <c:f>Sheet1!$B$2:$B$34</c:f>
              <c:numCache>
                <c:formatCode>General</c:formatCode>
                <c:ptCount val="33"/>
                <c:pt idx="0">
                  <c:v>875.71299999999997</c:v>
                </c:pt>
                <c:pt idx="1">
                  <c:v>875.71299999999997</c:v>
                </c:pt>
                <c:pt idx="2">
                  <c:v>875.71299999999997</c:v>
                </c:pt>
                <c:pt idx="3">
                  <c:v>875.71299999999997</c:v>
                </c:pt>
                <c:pt idx="4">
                  <c:v>875.71299999999997</c:v>
                </c:pt>
                <c:pt idx="5">
                  <c:v>875.71299999999997</c:v>
                </c:pt>
                <c:pt idx="6">
                  <c:v>875.71299999999997</c:v>
                </c:pt>
                <c:pt idx="7">
                  <c:v>875.71299999999997</c:v>
                </c:pt>
                <c:pt idx="8">
                  <c:v>875.71299999999997</c:v>
                </c:pt>
                <c:pt idx="9">
                  <c:v>875.71299999999997</c:v>
                </c:pt>
                <c:pt idx="10">
                  <c:v>875.71299999999997</c:v>
                </c:pt>
                <c:pt idx="11">
                  <c:v>875.71299999999997</c:v>
                </c:pt>
                <c:pt idx="12">
                  <c:v>875.71299999999997</c:v>
                </c:pt>
                <c:pt idx="13">
                  <c:v>875.71299999999997</c:v>
                </c:pt>
                <c:pt idx="14">
                  <c:v>875.71299999999997</c:v>
                </c:pt>
                <c:pt idx="15">
                  <c:v>875.71299999999997</c:v>
                </c:pt>
                <c:pt idx="16">
                  <c:v>875.71299999999997</c:v>
                </c:pt>
                <c:pt idx="17">
                  <c:v>875.71299999999997</c:v>
                </c:pt>
                <c:pt idx="18">
                  <c:v>875.71299999999997</c:v>
                </c:pt>
                <c:pt idx="19">
                  <c:v>875.71299999999997</c:v>
                </c:pt>
                <c:pt idx="20">
                  <c:v>875.71299999999997</c:v>
                </c:pt>
                <c:pt idx="21">
                  <c:v>875.71299999999997</c:v>
                </c:pt>
                <c:pt idx="22">
                  <c:v>875.71299999999997</c:v>
                </c:pt>
                <c:pt idx="23">
                  <c:v>875.71299999999997</c:v>
                </c:pt>
                <c:pt idx="24">
                  <c:v>875.71299999999997</c:v>
                </c:pt>
                <c:pt idx="25">
                  <c:v>875.71299999999997</c:v>
                </c:pt>
                <c:pt idx="26">
                  <c:v>875.71299999999997</c:v>
                </c:pt>
                <c:pt idx="27">
                  <c:v>875.71299999999997</c:v>
                </c:pt>
                <c:pt idx="28">
                  <c:v>875.71299999999997</c:v>
                </c:pt>
                <c:pt idx="29">
                  <c:v>875.71299999999997</c:v>
                </c:pt>
                <c:pt idx="30">
                  <c:v>875.71299999999997</c:v>
                </c:pt>
                <c:pt idx="31">
                  <c:v>875.71299999999997</c:v>
                </c:pt>
                <c:pt idx="32">
                  <c:v>875.71299999999997</c:v>
                </c:pt>
              </c:numCache>
            </c:numRef>
          </c:val>
          <c:smooth val="0"/>
        </c:ser>
        <c:ser>
          <c:idx val="1"/>
          <c:order val="1"/>
          <c:tx>
            <c:strRef>
              <c:f>Sheet1!$C$1</c:f>
              <c:strCache>
                <c:ptCount val="1"/>
                <c:pt idx="0">
                  <c:v>Cyclops</c:v>
                </c:pt>
              </c:strCache>
            </c:strRef>
          </c:tx>
          <c:spPr>
            <a:ln w="12700">
              <a:solidFill>
                <a:srgbClr val="FF0066"/>
              </a:solidFill>
            </a:ln>
            <a:effectLst>
              <a:outerShdw blurRad="63500" sx="102000" sy="102000" algn="ctr" rotWithShape="0">
                <a:prstClr val="black">
                  <a:alpha val="40000"/>
                </a:prstClr>
              </a:outerShdw>
            </a:effectLst>
          </c:spPr>
          <c:marker>
            <c:symbol val="diamond"/>
            <c:size val="9"/>
            <c:spPr>
              <a:solidFill>
                <a:schemeClr val="bg1"/>
              </a:solidFill>
              <a:ln w="25400">
                <a:solidFill>
                  <a:srgbClr val="FF0066"/>
                </a:solidFill>
              </a:ln>
              <a:effectLst>
                <a:outerShdw blurRad="63500" sx="102000" sy="102000" algn="ctr" rotWithShape="0">
                  <a:prstClr val="black">
                    <a:alpha val="40000"/>
                  </a:prstClr>
                </a:outerShdw>
              </a:effectLst>
            </c:spPr>
          </c:marker>
          <c:cat>
            <c:numRef>
              <c:f>Sheet1!$A$2:$A$34</c:f>
              <c:numCache>
                <c:formatCode>General</c:formatCode>
                <c:ptCount val="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numCache>
            </c:numRef>
          </c:cat>
          <c:val>
            <c:numRef>
              <c:f>Sheet1!$C$2:$C$34</c:f>
              <c:numCache>
                <c:formatCode>General</c:formatCode>
                <c:ptCount val="33"/>
                <c:pt idx="0">
                  <c:v>875.71299999999997</c:v>
                </c:pt>
                <c:pt idx="1">
                  <c:v>865.70499999999993</c:v>
                </c:pt>
                <c:pt idx="2">
                  <c:v>709.00700000000006</c:v>
                </c:pt>
                <c:pt idx="3">
                  <c:v>664.75599999999997</c:v>
                </c:pt>
                <c:pt idx="4">
                  <c:v>652.51499999999999</c:v>
                </c:pt>
                <c:pt idx="5">
                  <c:v>645.63599999999997</c:v>
                </c:pt>
                <c:pt idx="6">
                  <c:v>636.05100000000004</c:v>
                </c:pt>
                <c:pt idx="7">
                  <c:v>625.31999999999994</c:v>
                </c:pt>
                <c:pt idx="8">
                  <c:v>610.93200000000002</c:v>
                </c:pt>
                <c:pt idx="9">
                  <c:v>599.23300000000006</c:v>
                </c:pt>
                <c:pt idx="10">
                  <c:v>583.48500000000001</c:v>
                </c:pt>
                <c:pt idx="11">
                  <c:v>568.96899999999994</c:v>
                </c:pt>
                <c:pt idx="12">
                  <c:v>548.45399999999995</c:v>
                </c:pt>
                <c:pt idx="13">
                  <c:v>530.80000000000007</c:v>
                </c:pt>
                <c:pt idx="14">
                  <c:v>505.30799999999999</c:v>
                </c:pt>
                <c:pt idx="15">
                  <c:v>483.43399999999997</c:v>
                </c:pt>
                <c:pt idx="16">
                  <c:v>455.28200000000004</c:v>
                </c:pt>
                <c:pt idx="17">
                  <c:v>430.98500000000001</c:v>
                </c:pt>
                <c:pt idx="18">
                  <c:v>399.95399999999995</c:v>
                </c:pt>
                <c:pt idx="19">
                  <c:v>372.82500000000005</c:v>
                </c:pt>
                <c:pt idx="20">
                  <c:v>340.39799999999997</c:v>
                </c:pt>
                <c:pt idx="21">
                  <c:v>312.40000000000003</c:v>
                </c:pt>
                <c:pt idx="22">
                  <c:v>279.94599999999997</c:v>
                </c:pt>
                <c:pt idx="23">
                  <c:v>253.10700000000003</c:v>
                </c:pt>
                <c:pt idx="24">
                  <c:v>222.62</c:v>
                </c:pt>
                <c:pt idx="25">
                  <c:v>196.92399999999998</c:v>
                </c:pt>
                <c:pt idx="26">
                  <c:v>169.01900000000001</c:v>
                </c:pt>
                <c:pt idx="27">
                  <c:v>147.024</c:v>
                </c:pt>
                <c:pt idx="28">
                  <c:v>122.84399999999999</c:v>
                </c:pt>
                <c:pt idx="29">
                  <c:v>103.535</c:v>
                </c:pt>
                <c:pt idx="30">
                  <c:v>83.429000000000002</c:v>
                </c:pt>
                <c:pt idx="31">
                  <c:v>67.207999999999998</c:v>
                </c:pt>
                <c:pt idx="32">
                  <c:v>53.32</c:v>
                </c:pt>
              </c:numCache>
            </c:numRef>
          </c:val>
          <c:smooth val="0"/>
        </c:ser>
        <c:dLbls>
          <c:showLegendKey val="0"/>
          <c:showVal val="0"/>
          <c:showCatName val="0"/>
          <c:showSerName val="0"/>
          <c:showPercent val="0"/>
          <c:showBubbleSize val="0"/>
        </c:dLbls>
        <c:marker val="1"/>
        <c:smooth val="0"/>
        <c:axId val="169620992"/>
        <c:axId val="169631744"/>
      </c:lineChart>
      <c:catAx>
        <c:axId val="169620992"/>
        <c:scaling>
          <c:orientation val="minMax"/>
        </c:scaling>
        <c:delete val="0"/>
        <c:axPos val="b"/>
        <c:title>
          <c:tx>
            <c:rich>
              <a:bodyPr/>
              <a:lstStyle/>
              <a:p>
                <a:pPr>
                  <a:defRPr sz="2000" b="0">
                    <a:effectLst>
                      <a:outerShdw blurRad="38100" dist="38100" dir="2700000" algn="tl">
                        <a:srgbClr val="000000">
                          <a:alpha val="43137"/>
                        </a:srgbClr>
                      </a:outerShdw>
                    </a:effectLst>
                  </a:defRPr>
                </a:pPr>
                <a:r>
                  <a:rPr lang="en-US" altLang="en-US" sz="2000" b="0" dirty="0" smtClean="0">
                    <a:effectLst>
                      <a:outerShdw blurRad="38100" dist="38100" dir="2700000" algn="tl">
                        <a:srgbClr val="000000">
                          <a:alpha val="43137"/>
                        </a:srgbClr>
                      </a:outerShdw>
                    </a:effectLst>
                    <a:latin typeface="Eras Medium ITC" pitchFamily="34" charset="0"/>
                  </a:rPr>
                  <a:t>Iteration</a:t>
                </a:r>
                <a:endParaRPr lang="en-US" altLang="en-US" sz="2000" b="0" dirty="0">
                  <a:effectLst>
                    <a:outerShdw blurRad="38100" dist="38100" dir="2700000" algn="tl">
                      <a:srgbClr val="000000">
                        <a:alpha val="43137"/>
                      </a:srgbClr>
                    </a:outerShdw>
                  </a:effectLst>
                  <a:latin typeface="Eras Medium ITC" pitchFamily="34" charset="0"/>
                </a:endParaRPr>
              </a:p>
            </c:rich>
          </c:tx>
          <c:layout/>
          <c:overlay val="0"/>
        </c:title>
        <c:numFmt formatCode="General" sourceLinked="1"/>
        <c:majorTickMark val="none"/>
        <c:minorTickMark val="none"/>
        <c:tickLblPos val="nextTo"/>
        <c:spPr>
          <a:noFill/>
          <a:ln w="9525">
            <a:solidFill>
              <a:schemeClr val="tx1"/>
            </a:solidFill>
          </a:ln>
        </c:spPr>
        <c:txPr>
          <a:bodyPr/>
          <a:lstStyle/>
          <a:p>
            <a:pPr>
              <a:defRPr sz="1600">
                <a:latin typeface="Verdana" pitchFamily="34" charset="0"/>
                <a:ea typeface="Verdana" pitchFamily="34" charset="0"/>
                <a:cs typeface="Verdana" pitchFamily="34" charset="0"/>
              </a:defRPr>
            </a:pPr>
            <a:endParaRPr lang="zh-CN"/>
          </a:p>
        </c:txPr>
        <c:crossAx val="169631744"/>
        <c:crosses val="autoZero"/>
        <c:auto val="1"/>
        <c:lblAlgn val="ctr"/>
        <c:lblOffset val="0"/>
        <c:tickLblSkip val="5"/>
        <c:tickMarkSkip val="5"/>
        <c:noMultiLvlLbl val="0"/>
      </c:catAx>
      <c:valAx>
        <c:axId val="169631744"/>
        <c:scaling>
          <c:orientation val="minMax"/>
        </c:scaling>
        <c:delete val="0"/>
        <c:axPos val="l"/>
        <c:majorGridlines>
          <c:spPr>
            <a:ln>
              <a:noFill/>
            </a:ln>
          </c:spPr>
        </c:majorGridlines>
        <c:title>
          <c:tx>
            <c:rich>
              <a:bodyPr rot="-5400000" vert="horz"/>
              <a:lstStyle/>
              <a:p>
                <a:pPr>
                  <a:defRPr sz="2000"/>
                </a:pPr>
                <a:r>
                  <a:rPr lang="en-US" altLang="en-US" sz="2000" b="0" dirty="0" smtClean="0">
                    <a:effectLst>
                      <a:outerShdw blurRad="38100" dist="38100" dir="2700000" algn="tl">
                        <a:srgbClr val="000000">
                          <a:alpha val="43137"/>
                        </a:srgbClr>
                      </a:outerShdw>
                    </a:effectLst>
                    <a:latin typeface="Eras Medium ITC" pitchFamily="34" charset="0"/>
                  </a:rPr>
                  <a:t>#Vertices (K)</a:t>
                </a:r>
                <a:endParaRPr lang="en-US" altLang="en-US" sz="2000" b="0" dirty="0">
                  <a:effectLst>
                    <a:outerShdw blurRad="38100" dist="38100" dir="2700000" algn="tl">
                      <a:srgbClr val="000000">
                        <a:alpha val="43137"/>
                      </a:srgbClr>
                    </a:outerShdw>
                  </a:effectLst>
                  <a:latin typeface="Eras Medium ITC" pitchFamily="34" charset="0"/>
                </a:endParaRPr>
              </a:p>
            </c:rich>
          </c:tx>
          <c:layout>
            <c:manualLayout>
              <c:xMode val="edge"/>
              <c:yMode val="edge"/>
              <c:x val="3.5993733122623565E-3"/>
              <c:y val="0.10368023624615186"/>
            </c:manualLayout>
          </c:layout>
          <c:overlay val="0"/>
        </c:title>
        <c:numFmt formatCode="General" sourceLinked="1"/>
        <c:majorTickMark val="in"/>
        <c:minorTickMark val="none"/>
        <c:tickLblPos val="nextTo"/>
        <c:spPr>
          <a:ln w="9525">
            <a:solidFill>
              <a:schemeClr val="tx1"/>
            </a:solidFill>
          </a:ln>
        </c:spPr>
        <c:txPr>
          <a:bodyPr/>
          <a:lstStyle/>
          <a:p>
            <a:pPr>
              <a:defRPr sz="1600">
                <a:latin typeface="Verdana" pitchFamily="34" charset="0"/>
                <a:ea typeface="Verdana" pitchFamily="34" charset="0"/>
                <a:cs typeface="Verdana" pitchFamily="34" charset="0"/>
              </a:defRPr>
            </a:pPr>
            <a:endParaRPr lang="zh-CN"/>
          </a:p>
        </c:txPr>
        <c:crossAx val="169620992"/>
        <c:crosses val="autoZero"/>
        <c:crossBetween val="between"/>
        <c:majorUnit val="200"/>
      </c:valAx>
      <c:spPr>
        <a:noFill/>
        <a:ln>
          <a:noFill/>
        </a:ln>
      </c:spPr>
    </c:plotArea>
    <c:legend>
      <c:legendPos val="r"/>
      <c:layout>
        <c:manualLayout>
          <c:xMode val="edge"/>
          <c:yMode val="edge"/>
          <c:x val="0.69813024890238529"/>
          <c:y val="0.21346961805555559"/>
          <c:w val="0.29729695671674339"/>
          <c:h val="0.3010179003679726"/>
        </c:manualLayout>
      </c:layout>
      <c:overlay val="0"/>
      <c:txPr>
        <a:bodyPr/>
        <a:lstStyle/>
        <a:p>
          <a:pPr>
            <a:defRPr>
              <a:effectLst>
                <a:outerShdw blurRad="38100" dist="38100" dir="2700000" algn="tl">
                  <a:srgbClr val="000000">
                    <a:alpha val="43137"/>
                  </a:srgbClr>
                </a:outerShdw>
              </a:effectLst>
              <a:latin typeface="Eras Medium ITC" pitchFamily="34" charset="0"/>
            </a:defRPr>
          </a:pPr>
          <a:endParaRPr lang="zh-CN"/>
        </a:p>
      </c:txPr>
    </c:legend>
    <c:plotVisOnly val="1"/>
    <c:dispBlanksAs val="gap"/>
    <c:showDLblsOverMax val="0"/>
  </c:chart>
  <c:txPr>
    <a:bodyPr/>
    <a:lstStyle/>
    <a:p>
      <a:pPr>
        <a:defRPr sz="1800"/>
      </a:pPr>
      <a:endParaRPr lang="zh-CN"/>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018649006873009"/>
          <c:y val="8.1779667850525553E-2"/>
          <c:w val="0.75131006397052214"/>
          <c:h val="0.70730738699284312"/>
        </c:manualLayout>
      </c:layout>
      <c:barChart>
        <c:barDir val="col"/>
        <c:grouping val="clustered"/>
        <c:varyColors val="0"/>
        <c:ser>
          <c:idx val="0"/>
          <c:order val="0"/>
          <c:tx>
            <c:strRef>
              <c:f>Sheet1!$B$1</c:f>
              <c:strCache>
                <c:ptCount val="1"/>
                <c:pt idx="0">
                  <c:v>CyclopsMT</c:v>
                </c:pt>
              </c:strCache>
            </c:strRef>
          </c:tx>
          <c:spPr>
            <a:solidFill>
              <a:srgbClr val="FF0066"/>
            </a:solidFill>
            <a:ln w="12700">
              <a:noFill/>
            </a:ln>
            <a:effectLst>
              <a:outerShdw blurRad="63500" sx="102000" sy="102000" algn="ctr" rotWithShape="0">
                <a:prstClr val="black">
                  <a:alpha val="40000"/>
                </a:prstClr>
              </a:outerShdw>
            </a:effectLst>
          </c:spPr>
          <c:invertIfNegative val="0"/>
          <c:cat>
            <c:strRef>
              <c:f>Sheet1!$A$2:$A$5</c:f>
              <c:strCache>
                <c:ptCount val="4"/>
                <c:pt idx="0">
                  <c:v>Amazon</c:v>
                </c:pt>
                <c:pt idx="1">
                  <c:v>GWeb</c:v>
                </c:pt>
                <c:pt idx="2">
                  <c:v>LJournal</c:v>
                </c:pt>
                <c:pt idx="3">
                  <c:v>Wiki</c:v>
                </c:pt>
              </c:strCache>
            </c:strRef>
          </c:cat>
          <c:val>
            <c:numRef>
              <c:f>Sheet1!$B$2:$B$5</c:f>
              <c:numCache>
                <c:formatCode>General</c:formatCode>
                <c:ptCount val="4"/>
                <c:pt idx="0">
                  <c:v>10.5</c:v>
                </c:pt>
                <c:pt idx="1">
                  <c:v>11.4</c:v>
                </c:pt>
                <c:pt idx="2">
                  <c:v>97.1</c:v>
                </c:pt>
                <c:pt idx="3">
                  <c:v>75.599999999999994</c:v>
                </c:pt>
              </c:numCache>
            </c:numRef>
          </c:val>
        </c:ser>
        <c:ser>
          <c:idx val="1"/>
          <c:order val="1"/>
          <c:tx>
            <c:strRef>
              <c:f>Sheet1!$C$1</c:f>
              <c:strCache>
                <c:ptCount val="1"/>
                <c:pt idx="0">
                  <c:v>PowerGraph</c:v>
                </c:pt>
              </c:strCache>
            </c:strRef>
          </c:tx>
          <c:spPr>
            <a:solidFill>
              <a:schemeClr val="tx1"/>
            </a:solidFill>
            <a:ln w="12700">
              <a:noFill/>
            </a:ln>
            <a:effectLst>
              <a:outerShdw blurRad="63500" sx="102000" sy="102000" algn="ctr" rotWithShape="0">
                <a:prstClr val="black">
                  <a:alpha val="40000"/>
                </a:prstClr>
              </a:outerShdw>
            </a:effectLst>
          </c:spPr>
          <c:invertIfNegative val="0"/>
          <c:cat>
            <c:strRef>
              <c:f>Sheet1!$A$2:$A$5</c:f>
              <c:strCache>
                <c:ptCount val="4"/>
                <c:pt idx="0">
                  <c:v>Amazon</c:v>
                </c:pt>
                <c:pt idx="1">
                  <c:v>GWeb</c:v>
                </c:pt>
                <c:pt idx="2">
                  <c:v>LJournal</c:v>
                </c:pt>
                <c:pt idx="3">
                  <c:v>Wiki</c:v>
                </c:pt>
              </c:strCache>
            </c:strRef>
          </c:cat>
          <c:val>
            <c:numRef>
              <c:f>Sheet1!$C$2:$C$5</c:f>
              <c:numCache>
                <c:formatCode>General</c:formatCode>
                <c:ptCount val="4"/>
                <c:pt idx="0">
                  <c:v>14.8</c:v>
                </c:pt>
                <c:pt idx="1">
                  <c:v>15.2</c:v>
                </c:pt>
                <c:pt idx="2">
                  <c:v>72.900000000000006</c:v>
                </c:pt>
                <c:pt idx="3">
                  <c:v>61.9</c:v>
                </c:pt>
              </c:numCache>
            </c:numRef>
          </c:val>
        </c:ser>
        <c:dLbls>
          <c:showLegendKey val="0"/>
          <c:showVal val="0"/>
          <c:showCatName val="0"/>
          <c:showSerName val="0"/>
          <c:showPercent val="0"/>
          <c:showBubbleSize val="0"/>
        </c:dLbls>
        <c:gapWidth val="150"/>
        <c:axId val="170480000"/>
        <c:axId val="170481536"/>
      </c:barChart>
      <c:catAx>
        <c:axId val="170480000"/>
        <c:scaling>
          <c:orientation val="minMax"/>
        </c:scaling>
        <c:delete val="0"/>
        <c:axPos val="b"/>
        <c:majorTickMark val="none"/>
        <c:minorTickMark val="none"/>
        <c:tickLblPos val="nextTo"/>
        <c:spPr>
          <a:ln>
            <a:solidFill>
              <a:schemeClr val="tx1"/>
            </a:solidFill>
          </a:ln>
        </c:spPr>
        <c:txPr>
          <a:bodyPr/>
          <a:lstStyle/>
          <a:p>
            <a:pPr>
              <a:defRPr sz="1800">
                <a:effectLst/>
                <a:latin typeface="Eras Medium ITC" pitchFamily="34" charset="0"/>
              </a:defRPr>
            </a:pPr>
            <a:endParaRPr lang="zh-CN"/>
          </a:p>
        </c:txPr>
        <c:crossAx val="170481536"/>
        <c:crosses val="autoZero"/>
        <c:auto val="1"/>
        <c:lblAlgn val="ctr"/>
        <c:lblOffset val="0"/>
        <c:noMultiLvlLbl val="0"/>
      </c:catAx>
      <c:valAx>
        <c:axId val="170481536"/>
        <c:scaling>
          <c:orientation val="minMax"/>
        </c:scaling>
        <c:delete val="0"/>
        <c:axPos val="l"/>
        <c:majorGridlines>
          <c:spPr>
            <a:ln>
              <a:noFill/>
              <a:prstDash val="dash"/>
            </a:ln>
          </c:spPr>
        </c:majorGridlines>
        <c:title>
          <c:tx>
            <c:rich>
              <a:bodyPr rot="-5400000" vert="horz"/>
              <a:lstStyle/>
              <a:p>
                <a:pPr>
                  <a:defRPr sz="2200" u="none">
                    <a:effectLst>
                      <a:outerShdw blurRad="38100" dist="38100" dir="2700000" algn="tl">
                        <a:srgbClr val="000000">
                          <a:alpha val="43137"/>
                        </a:srgbClr>
                      </a:outerShdw>
                    </a:effectLst>
                    <a:latin typeface="Eras Medium ITC" pitchFamily="34" charset="0"/>
                  </a:defRPr>
                </a:pPr>
                <a:r>
                  <a:rPr lang="en-US" altLang="en-US" sz="2200" b="0" u="none"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Exec-</a:t>
                </a:r>
                <a:r>
                  <a:rPr lang="en-US" altLang="en-US" sz="2200" b="0" u="none" baseline="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Time (Sec)</a:t>
                </a:r>
                <a:endParaRPr lang="en-US" altLang="en-US" sz="2200" b="0" u="none" dirty="0">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c:rich>
          </c:tx>
          <c:layout>
            <c:manualLayout>
              <c:xMode val="edge"/>
              <c:yMode val="edge"/>
              <c:x val="4.2645044766757394E-3"/>
              <c:y val="4.9925914028876028E-2"/>
            </c:manualLayout>
          </c:layout>
          <c:overlay val="0"/>
        </c:title>
        <c:numFmt formatCode="General" sourceLinked="1"/>
        <c:majorTickMark val="in"/>
        <c:minorTickMark val="none"/>
        <c:tickLblPos val="nextTo"/>
        <c:spPr>
          <a:ln cap="flat">
            <a:solidFill>
              <a:schemeClr val="tx1"/>
            </a:solidFill>
          </a:ln>
        </c:spPr>
        <c:txPr>
          <a:bodyPr/>
          <a:lstStyle/>
          <a:p>
            <a:pPr>
              <a:defRPr sz="1800">
                <a:effectLst/>
                <a:latin typeface="Verdana" pitchFamily="34" charset="0"/>
                <a:ea typeface="Verdana" pitchFamily="34" charset="0"/>
                <a:cs typeface="Verdana" pitchFamily="34" charset="0"/>
              </a:defRPr>
            </a:pPr>
            <a:endParaRPr lang="zh-CN"/>
          </a:p>
        </c:txPr>
        <c:crossAx val="170480000"/>
        <c:crosses val="autoZero"/>
        <c:crossBetween val="between"/>
      </c:valAx>
      <c:spPr>
        <a:ln>
          <a:noFill/>
        </a:ln>
      </c:spPr>
    </c:plotArea>
    <c:legend>
      <c:legendPos val="r"/>
      <c:layout>
        <c:manualLayout>
          <c:xMode val="edge"/>
          <c:yMode val="edge"/>
          <c:x val="0.27438270410225973"/>
          <c:y val="2.925988703957819E-2"/>
          <c:w val="0.30912266780212128"/>
          <c:h val="0.3218043340529731"/>
        </c:manualLayout>
      </c:layout>
      <c:overlay val="0"/>
      <c:txPr>
        <a:bodyPr/>
        <a:lstStyle/>
        <a:p>
          <a:pPr>
            <a:defRPr sz="2000">
              <a:effectLst>
                <a:outerShdw blurRad="38100" dist="38100" dir="2700000" algn="tl">
                  <a:srgbClr val="000000">
                    <a:alpha val="43137"/>
                  </a:srgbClr>
                </a:outerShdw>
              </a:effectLst>
              <a:latin typeface="Eras Medium ITC" pitchFamily="34" charset="0"/>
            </a:defRPr>
          </a:pPr>
          <a:endParaRPr lang="zh-CN"/>
        </a:p>
      </c:txPr>
    </c:legend>
    <c:plotVisOnly val="1"/>
    <c:dispBlanksAs val="gap"/>
    <c:showDLblsOverMax val="0"/>
  </c:chart>
  <c:txPr>
    <a:bodyPr/>
    <a:lstStyle/>
    <a:p>
      <a:pPr>
        <a:defRPr sz="1800"/>
      </a:pPr>
      <a:endParaRPr lang="zh-CN"/>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018649006873009"/>
          <c:y val="8.1779667850525553E-2"/>
          <c:w val="0.75131006397052214"/>
          <c:h val="0.70730738699284312"/>
        </c:manualLayout>
      </c:layout>
      <c:barChart>
        <c:barDir val="col"/>
        <c:grouping val="clustered"/>
        <c:varyColors val="0"/>
        <c:ser>
          <c:idx val="0"/>
          <c:order val="0"/>
          <c:tx>
            <c:strRef>
              <c:f>Sheet1!$B$1</c:f>
              <c:strCache>
                <c:ptCount val="1"/>
                <c:pt idx="0">
                  <c:v>CyclopsMT</c:v>
                </c:pt>
              </c:strCache>
            </c:strRef>
          </c:tx>
          <c:spPr>
            <a:solidFill>
              <a:srgbClr val="FF0066"/>
            </a:solidFill>
            <a:ln w="12700">
              <a:noFill/>
            </a:ln>
            <a:effectLst>
              <a:outerShdw blurRad="63500" sx="102000" sy="102000" algn="ctr" rotWithShape="0">
                <a:prstClr val="black">
                  <a:alpha val="40000"/>
                </a:prstClr>
              </a:outerShdw>
            </a:effectLst>
          </c:spPr>
          <c:invertIfNegative val="0"/>
          <c:cat>
            <c:strRef>
              <c:f>Sheet1!$A$2:$A$5</c:f>
              <c:strCache>
                <c:ptCount val="4"/>
                <c:pt idx="0">
                  <c:v>Amazon</c:v>
                </c:pt>
                <c:pt idx="1">
                  <c:v>GWeb</c:v>
                </c:pt>
                <c:pt idx="2">
                  <c:v>LJournal</c:v>
                </c:pt>
                <c:pt idx="3">
                  <c:v>Wiki</c:v>
                </c:pt>
              </c:strCache>
            </c:strRef>
          </c:cat>
          <c:val>
            <c:numRef>
              <c:f>Sheet1!$B$2:$B$5</c:f>
              <c:numCache>
                <c:formatCode>General</c:formatCode>
                <c:ptCount val="4"/>
                <c:pt idx="0">
                  <c:v>38</c:v>
                </c:pt>
                <c:pt idx="1">
                  <c:v>38</c:v>
                </c:pt>
                <c:pt idx="2">
                  <c:v>353</c:v>
                </c:pt>
                <c:pt idx="3">
                  <c:v>218</c:v>
                </c:pt>
              </c:numCache>
            </c:numRef>
          </c:val>
        </c:ser>
        <c:ser>
          <c:idx val="1"/>
          <c:order val="1"/>
          <c:tx>
            <c:strRef>
              <c:f>Sheet1!$C$1</c:f>
              <c:strCache>
                <c:ptCount val="1"/>
                <c:pt idx="0">
                  <c:v>PowerGraph</c:v>
                </c:pt>
              </c:strCache>
            </c:strRef>
          </c:tx>
          <c:spPr>
            <a:solidFill>
              <a:schemeClr val="tx1"/>
            </a:solidFill>
            <a:ln w="12700">
              <a:noFill/>
            </a:ln>
            <a:effectLst>
              <a:outerShdw blurRad="63500" sx="102000" sy="102000" algn="ctr" rotWithShape="0">
                <a:prstClr val="black">
                  <a:alpha val="40000"/>
                </a:prstClr>
              </a:outerShdw>
            </a:effectLst>
          </c:spPr>
          <c:invertIfNegative val="0"/>
          <c:cat>
            <c:strRef>
              <c:f>Sheet1!$A$2:$A$5</c:f>
              <c:strCache>
                <c:ptCount val="4"/>
                <c:pt idx="0">
                  <c:v>Amazon</c:v>
                </c:pt>
                <c:pt idx="1">
                  <c:v>GWeb</c:v>
                </c:pt>
                <c:pt idx="2">
                  <c:v>LJournal</c:v>
                </c:pt>
                <c:pt idx="3">
                  <c:v>Wiki</c:v>
                </c:pt>
              </c:strCache>
            </c:strRef>
          </c:cat>
          <c:val>
            <c:numRef>
              <c:f>Sheet1!$C$2:$C$5</c:f>
              <c:numCache>
                <c:formatCode>General</c:formatCode>
                <c:ptCount val="4"/>
                <c:pt idx="0">
                  <c:v>192</c:v>
                </c:pt>
                <c:pt idx="1">
                  <c:v>212</c:v>
                </c:pt>
                <c:pt idx="2">
                  <c:v>1873</c:v>
                </c:pt>
                <c:pt idx="3">
                  <c:v>1366</c:v>
                </c:pt>
              </c:numCache>
            </c:numRef>
          </c:val>
        </c:ser>
        <c:dLbls>
          <c:showLegendKey val="0"/>
          <c:showVal val="0"/>
          <c:showCatName val="0"/>
          <c:showSerName val="0"/>
          <c:showPercent val="0"/>
          <c:showBubbleSize val="0"/>
        </c:dLbls>
        <c:gapWidth val="150"/>
        <c:axId val="170506880"/>
        <c:axId val="170512768"/>
      </c:barChart>
      <c:catAx>
        <c:axId val="170506880"/>
        <c:scaling>
          <c:orientation val="minMax"/>
        </c:scaling>
        <c:delete val="0"/>
        <c:axPos val="b"/>
        <c:majorTickMark val="none"/>
        <c:minorTickMark val="none"/>
        <c:tickLblPos val="nextTo"/>
        <c:spPr>
          <a:ln>
            <a:solidFill>
              <a:schemeClr val="tx1"/>
            </a:solidFill>
          </a:ln>
        </c:spPr>
        <c:txPr>
          <a:bodyPr/>
          <a:lstStyle/>
          <a:p>
            <a:pPr>
              <a:defRPr sz="1800">
                <a:effectLst/>
                <a:latin typeface="Eras Medium ITC" pitchFamily="34" charset="0"/>
              </a:defRPr>
            </a:pPr>
            <a:endParaRPr lang="zh-CN"/>
          </a:p>
        </c:txPr>
        <c:crossAx val="170512768"/>
        <c:crosses val="autoZero"/>
        <c:auto val="1"/>
        <c:lblAlgn val="ctr"/>
        <c:lblOffset val="0"/>
        <c:noMultiLvlLbl val="0"/>
      </c:catAx>
      <c:valAx>
        <c:axId val="170512768"/>
        <c:scaling>
          <c:orientation val="minMax"/>
        </c:scaling>
        <c:delete val="0"/>
        <c:axPos val="l"/>
        <c:majorGridlines>
          <c:spPr>
            <a:ln>
              <a:noFill/>
              <a:prstDash val="dash"/>
            </a:ln>
          </c:spPr>
        </c:majorGridlines>
        <c:title>
          <c:tx>
            <c:rich>
              <a:bodyPr rot="-5400000" vert="horz"/>
              <a:lstStyle/>
              <a:p>
                <a:pPr>
                  <a:defRPr sz="2200" u="none">
                    <a:effectLst>
                      <a:outerShdw blurRad="38100" dist="38100" dir="2700000" algn="tl">
                        <a:srgbClr val="000000">
                          <a:alpha val="43137"/>
                        </a:srgbClr>
                      </a:outerShdw>
                    </a:effectLst>
                    <a:latin typeface="Eras Medium ITC" pitchFamily="34" charset="0"/>
                  </a:defRPr>
                </a:pPr>
                <a:r>
                  <a:rPr lang="en-US" altLang="en-US" sz="2200" b="0" u="none" baseline="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#Messages (M)</a:t>
                </a:r>
                <a:endParaRPr lang="en-US" altLang="en-US" sz="2200" b="0" u="none" dirty="0">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c:rich>
          </c:tx>
          <c:layout>
            <c:manualLayout>
              <c:xMode val="edge"/>
              <c:yMode val="edge"/>
              <c:x val="4.2645044766757394E-3"/>
              <c:y val="4.9925914028876028E-2"/>
            </c:manualLayout>
          </c:layout>
          <c:overlay val="0"/>
        </c:title>
        <c:numFmt formatCode="General" sourceLinked="1"/>
        <c:majorTickMark val="in"/>
        <c:minorTickMark val="none"/>
        <c:tickLblPos val="nextTo"/>
        <c:spPr>
          <a:ln cap="flat">
            <a:solidFill>
              <a:schemeClr val="tx1"/>
            </a:solidFill>
          </a:ln>
        </c:spPr>
        <c:txPr>
          <a:bodyPr/>
          <a:lstStyle/>
          <a:p>
            <a:pPr>
              <a:defRPr sz="1800">
                <a:effectLst/>
                <a:latin typeface="Verdana" pitchFamily="34" charset="0"/>
                <a:ea typeface="Verdana" pitchFamily="34" charset="0"/>
                <a:cs typeface="Verdana" pitchFamily="34" charset="0"/>
              </a:defRPr>
            </a:pPr>
            <a:endParaRPr lang="zh-CN"/>
          </a:p>
        </c:txPr>
        <c:crossAx val="170506880"/>
        <c:crosses val="autoZero"/>
        <c:crossBetween val="between"/>
      </c:valAx>
      <c:spPr>
        <a:ln>
          <a:noFill/>
        </a:ln>
      </c:spPr>
    </c:plotArea>
    <c:plotVisOnly val="1"/>
    <c:dispBlanksAs val="gap"/>
    <c:showDLblsOverMax val="0"/>
  </c:chart>
  <c:txPr>
    <a:bodyPr/>
    <a:lstStyle/>
    <a:p>
      <a:pPr>
        <a:defRPr sz="1800"/>
      </a:pPr>
      <a:endParaRPr lang="zh-CN"/>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233484473947338"/>
          <c:y val="0.16227475044750167"/>
          <c:w val="0.64916181188201316"/>
          <c:h val="0.62681238838867182"/>
        </c:manualLayout>
      </c:layout>
      <c:barChart>
        <c:barDir val="col"/>
        <c:grouping val="clustered"/>
        <c:varyColors val="0"/>
        <c:ser>
          <c:idx val="0"/>
          <c:order val="0"/>
          <c:tx>
            <c:strRef>
              <c:f>Sheet1!$B$1</c:f>
              <c:strCache>
                <c:ptCount val="1"/>
                <c:pt idx="0">
                  <c:v>Cyclops</c:v>
                </c:pt>
              </c:strCache>
            </c:strRef>
          </c:tx>
          <c:spPr>
            <a:solidFill>
              <a:srgbClr val="FF0066"/>
            </a:solidFill>
            <a:ln w="12700">
              <a:noFill/>
            </a:ln>
            <a:effectLst>
              <a:outerShdw blurRad="63500" sx="102000" sy="102000" algn="ctr" rotWithShape="0">
                <a:prstClr val="black">
                  <a:alpha val="40000"/>
                </a:prstClr>
              </a:outerShdw>
            </a:effectLst>
          </c:spPr>
          <c:invertIfNegative val="0"/>
          <c:cat>
            <c:strRef>
              <c:f>Sheet1!$A$2:$A$3</c:f>
              <c:strCache>
                <c:ptCount val="2"/>
                <c:pt idx="0">
                  <c:v>Regular</c:v>
                </c:pt>
                <c:pt idx="1">
                  <c:v>Natural</c:v>
                </c:pt>
              </c:strCache>
            </c:strRef>
          </c:cat>
          <c:val>
            <c:numRef>
              <c:f>Sheet1!$B$2:$B$3</c:f>
              <c:numCache>
                <c:formatCode>General</c:formatCode>
                <c:ptCount val="2"/>
                <c:pt idx="0">
                  <c:v>1.78</c:v>
                </c:pt>
                <c:pt idx="1">
                  <c:v>12.95</c:v>
                </c:pt>
              </c:numCache>
            </c:numRef>
          </c:val>
        </c:ser>
        <c:ser>
          <c:idx val="1"/>
          <c:order val="1"/>
          <c:tx>
            <c:strRef>
              <c:f>Sheet1!$C$1</c:f>
              <c:strCache>
                <c:ptCount val="1"/>
                <c:pt idx="0">
                  <c:v>PowerGraph</c:v>
                </c:pt>
              </c:strCache>
            </c:strRef>
          </c:tx>
          <c:spPr>
            <a:solidFill>
              <a:schemeClr val="tx1"/>
            </a:solidFill>
            <a:ln w="12700">
              <a:noFill/>
            </a:ln>
            <a:effectLst>
              <a:outerShdw blurRad="63500" sx="102000" sy="102000" algn="ctr" rotWithShape="0">
                <a:prstClr val="black">
                  <a:alpha val="40000"/>
                </a:prstClr>
              </a:outerShdw>
            </a:effectLst>
          </c:spPr>
          <c:invertIfNegative val="0"/>
          <c:cat>
            <c:strRef>
              <c:f>Sheet1!$A$2:$A$3</c:f>
              <c:strCache>
                <c:ptCount val="2"/>
                <c:pt idx="0">
                  <c:v>Regular</c:v>
                </c:pt>
                <c:pt idx="1">
                  <c:v>Natural</c:v>
                </c:pt>
              </c:strCache>
            </c:strRef>
          </c:cat>
          <c:val>
            <c:numRef>
              <c:f>Sheet1!$C$2:$C$3</c:f>
              <c:numCache>
                <c:formatCode>General</c:formatCode>
                <c:ptCount val="2"/>
                <c:pt idx="0">
                  <c:v>4.29</c:v>
                </c:pt>
                <c:pt idx="1">
                  <c:v>6.75</c:v>
                </c:pt>
              </c:numCache>
            </c:numRef>
          </c:val>
        </c:ser>
        <c:dLbls>
          <c:showLegendKey val="0"/>
          <c:showVal val="0"/>
          <c:showCatName val="0"/>
          <c:showSerName val="0"/>
          <c:showPercent val="0"/>
          <c:showBubbleSize val="0"/>
        </c:dLbls>
        <c:gapWidth val="150"/>
        <c:axId val="170382464"/>
        <c:axId val="170384000"/>
      </c:barChart>
      <c:catAx>
        <c:axId val="170382464"/>
        <c:scaling>
          <c:orientation val="minMax"/>
        </c:scaling>
        <c:delete val="0"/>
        <c:axPos val="b"/>
        <c:majorTickMark val="none"/>
        <c:minorTickMark val="none"/>
        <c:tickLblPos val="nextTo"/>
        <c:spPr>
          <a:ln>
            <a:solidFill>
              <a:schemeClr val="tx1"/>
            </a:solidFill>
          </a:ln>
        </c:spPr>
        <c:txPr>
          <a:bodyPr/>
          <a:lstStyle/>
          <a:p>
            <a:pPr>
              <a:defRPr sz="1400">
                <a:latin typeface="Eras Medium ITC" pitchFamily="34" charset="0"/>
              </a:defRPr>
            </a:pPr>
            <a:endParaRPr lang="zh-CN"/>
          </a:p>
        </c:txPr>
        <c:crossAx val="170384000"/>
        <c:crosses val="autoZero"/>
        <c:auto val="1"/>
        <c:lblAlgn val="ctr"/>
        <c:lblOffset val="0"/>
        <c:noMultiLvlLbl val="0"/>
      </c:catAx>
      <c:valAx>
        <c:axId val="170384000"/>
        <c:scaling>
          <c:orientation val="minMax"/>
        </c:scaling>
        <c:delete val="0"/>
        <c:axPos val="l"/>
        <c:majorGridlines>
          <c:spPr>
            <a:ln>
              <a:noFill/>
              <a:prstDash val="dash"/>
            </a:ln>
          </c:spPr>
        </c:majorGridlines>
        <c:title>
          <c:tx>
            <c:rich>
              <a:bodyPr rot="-5400000" vert="horz"/>
              <a:lstStyle/>
              <a:p>
                <a:pPr>
                  <a:defRPr b="0">
                    <a:latin typeface="Eras Medium ITC" pitchFamily="34" charset="0"/>
                  </a:defRPr>
                </a:pPr>
                <a:r>
                  <a:rPr lang="en-US" b="0" dirty="0" smtClean="0">
                    <a:latin typeface="Eras Medium ITC" pitchFamily="34" charset="0"/>
                  </a:rPr>
                  <a:t>Exec-Time </a:t>
                </a:r>
                <a:r>
                  <a:rPr lang="en-US" b="0" dirty="0">
                    <a:latin typeface="Eras Medium ITC" pitchFamily="34" charset="0"/>
                  </a:rPr>
                  <a:t>(Sec)</a:t>
                </a:r>
              </a:p>
            </c:rich>
          </c:tx>
          <c:layout>
            <c:manualLayout>
              <c:xMode val="edge"/>
              <c:yMode val="edge"/>
              <c:x val="1.5287363904010665E-2"/>
              <c:y val="8.2291715633482282E-2"/>
            </c:manualLayout>
          </c:layout>
          <c:overlay val="0"/>
        </c:title>
        <c:numFmt formatCode="General" sourceLinked="1"/>
        <c:majorTickMark val="in"/>
        <c:minorTickMark val="none"/>
        <c:tickLblPos val="nextTo"/>
        <c:spPr>
          <a:ln cap="flat">
            <a:solidFill>
              <a:schemeClr val="tx1"/>
            </a:solidFill>
          </a:ln>
        </c:spPr>
        <c:txPr>
          <a:bodyPr/>
          <a:lstStyle/>
          <a:p>
            <a:pPr>
              <a:defRPr sz="1400">
                <a:latin typeface="Verdana" pitchFamily="34" charset="0"/>
                <a:ea typeface="Verdana" pitchFamily="34" charset="0"/>
                <a:cs typeface="Verdana" pitchFamily="34" charset="0"/>
              </a:defRPr>
            </a:pPr>
            <a:endParaRPr lang="zh-CN"/>
          </a:p>
        </c:txPr>
        <c:crossAx val="170382464"/>
        <c:crosses val="autoZero"/>
        <c:crossBetween val="between"/>
        <c:majorUnit val="2"/>
      </c:valAx>
      <c:spPr>
        <a:ln>
          <a:noFill/>
        </a:ln>
      </c:spPr>
    </c:plotArea>
    <c:plotVisOnly val="1"/>
    <c:dispBlanksAs val="gap"/>
    <c:showDLblsOverMax val="0"/>
  </c:chart>
  <c:txPr>
    <a:bodyPr/>
    <a:lstStyle/>
    <a:p>
      <a:pPr>
        <a:defRPr sz="1600"/>
      </a:pPr>
      <a:endParaRPr lang="zh-CN"/>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233484473947338"/>
          <c:y val="0.28842096689604757"/>
          <c:w val="0.64916181188201316"/>
          <c:h val="0.50066599256233812"/>
        </c:manualLayout>
      </c:layout>
      <c:barChart>
        <c:barDir val="col"/>
        <c:grouping val="clustered"/>
        <c:varyColors val="0"/>
        <c:ser>
          <c:idx val="0"/>
          <c:order val="0"/>
          <c:tx>
            <c:strRef>
              <c:f>Sheet1!$B$1</c:f>
              <c:strCache>
                <c:ptCount val="1"/>
                <c:pt idx="0">
                  <c:v>Cyclops</c:v>
                </c:pt>
              </c:strCache>
            </c:strRef>
          </c:tx>
          <c:spPr>
            <a:solidFill>
              <a:srgbClr val="FF0066"/>
            </a:solidFill>
            <a:ln w="12700">
              <a:noFill/>
            </a:ln>
            <a:effectLst>
              <a:outerShdw blurRad="63500" sx="102000" sy="102000" algn="ctr" rotWithShape="0">
                <a:prstClr val="black">
                  <a:alpha val="40000"/>
                </a:prstClr>
              </a:outerShdw>
            </a:effectLst>
          </c:spPr>
          <c:invertIfNegative val="0"/>
          <c:cat>
            <c:strRef>
              <c:f>Sheet1!$A$2:$A$3</c:f>
              <c:strCache>
                <c:ptCount val="2"/>
                <c:pt idx="0">
                  <c:v>Regular</c:v>
                </c:pt>
                <c:pt idx="1">
                  <c:v>Natural</c:v>
                </c:pt>
              </c:strCache>
            </c:strRef>
          </c:cat>
          <c:val>
            <c:numRef>
              <c:f>Sheet1!$B$2:$B$3</c:f>
              <c:numCache>
                <c:formatCode>General</c:formatCode>
                <c:ptCount val="2"/>
                <c:pt idx="0">
                  <c:v>1.78</c:v>
                </c:pt>
                <c:pt idx="1">
                  <c:v>12.95</c:v>
                </c:pt>
              </c:numCache>
            </c:numRef>
          </c:val>
        </c:ser>
        <c:ser>
          <c:idx val="1"/>
          <c:order val="1"/>
          <c:tx>
            <c:strRef>
              <c:f>Sheet1!$C$1</c:f>
              <c:strCache>
                <c:ptCount val="1"/>
                <c:pt idx="0">
                  <c:v>PowerGraph</c:v>
                </c:pt>
              </c:strCache>
            </c:strRef>
          </c:tx>
          <c:spPr>
            <a:solidFill>
              <a:schemeClr val="tx1"/>
            </a:solidFill>
            <a:ln w="12700">
              <a:noFill/>
            </a:ln>
            <a:effectLst>
              <a:outerShdw blurRad="63500" sx="102000" sy="102000" algn="ctr" rotWithShape="0">
                <a:prstClr val="black">
                  <a:alpha val="40000"/>
                </a:prstClr>
              </a:outerShdw>
            </a:effectLst>
          </c:spPr>
          <c:invertIfNegative val="0"/>
          <c:cat>
            <c:strRef>
              <c:f>Sheet1!$A$2:$A$3</c:f>
              <c:strCache>
                <c:ptCount val="2"/>
                <c:pt idx="0">
                  <c:v>Regular</c:v>
                </c:pt>
                <c:pt idx="1">
                  <c:v>Natural</c:v>
                </c:pt>
              </c:strCache>
            </c:strRef>
          </c:cat>
          <c:val>
            <c:numRef>
              <c:f>Sheet1!$C$2:$C$3</c:f>
              <c:numCache>
                <c:formatCode>General</c:formatCode>
                <c:ptCount val="2"/>
                <c:pt idx="0">
                  <c:v>4.29</c:v>
                </c:pt>
                <c:pt idx="1">
                  <c:v>6.75</c:v>
                </c:pt>
              </c:numCache>
            </c:numRef>
          </c:val>
        </c:ser>
        <c:ser>
          <c:idx val="2"/>
          <c:order val="2"/>
          <c:tx>
            <c:strRef>
              <c:f>Sheet1!$D$1</c:f>
              <c:strCache>
                <c:ptCount val="1"/>
                <c:pt idx="0">
                  <c:v>PowerLyra</c:v>
                </c:pt>
              </c:strCache>
            </c:strRef>
          </c:tx>
          <c:spPr>
            <a:solidFill>
              <a:srgbClr val="00FFFF"/>
            </a:solidFill>
            <a:effectLst>
              <a:outerShdw blurRad="63500" sx="102000" sy="102000" algn="ctr" rotWithShape="0">
                <a:prstClr val="black">
                  <a:alpha val="40000"/>
                </a:prstClr>
              </a:outerShdw>
            </a:effectLst>
          </c:spPr>
          <c:invertIfNegative val="0"/>
          <c:cat>
            <c:strRef>
              <c:f>Sheet1!$A$2:$A$3</c:f>
              <c:strCache>
                <c:ptCount val="2"/>
                <c:pt idx="0">
                  <c:v>Regular</c:v>
                </c:pt>
                <c:pt idx="1">
                  <c:v>Natural</c:v>
                </c:pt>
              </c:strCache>
            </c:strRef>
          </c:cat>
          <c:val>
            <c:numRef>
              <c:f>Sheet1!$D$2:$D$3</c:f>
              <c:numCache>
                <c:formatCode>General</c:formatCode>
                <c:ptCount val="2"/>
                <c:pt idx="0">
                  <c:v>1.7</c:v>
                </c:pt>
                <c:pt idx="1">
                  <c:v>2.79</c:v>
                </c:pt>
              </c:numCache>
            </c:numRef>
          </c:val>
        </c:ser>
        <c:dLbls>
          <c:showLegendKey val="0"/>
          <c:showVal val="0"/>
          <c:showCatName val="0"/>
          <c:showSerName val="0"/>
          <c:showPercent val="0"/>
          <c:showBubbleSize val="0"/>
        </c:dLbls>
        <c:gapWidth val="150"/>
        <c:axId val="170863232"/>
        <c:axId val="171095552"/>
      </c:barChart>
      <c:catAx>
        <c:axId val="170863232"/>
        <c:scaling>
          <c:orientation val="minMax"/>
        </c:scaling>
        <c:delete val="0"/>
        <c:axPos val="b"/>
        <c:majorTickMark val="none"/>
        <c:minorTickMark val="none"/>
        <c:tickLblPos val="nextTo"/>
        <c:spPr>
          <a:ln>
            <a:solidFill>
              <a:schemeClr val="tx1"/>
            </a:solidFill>
          </a:ln>
        </c:spPr>
        <c:txPr>
          <a:bodyPr/>
          <a:lstStyle/>
          <a:p>
            <a:pPr>
              <a:defRPr sz="1400">
                <a:latin typeface="Eras Medium ITC" pitchFamily="34" charset="0"/>
              </a:defRPr>
            </a:pPr>
            <a:endParaRPr lang="zh-CN"/>
          </a:p>
        </c:txPr>
        <c:crossAx val="171095552"/>
        <c:crosses val="autoZero"/>
        <c:auto val="1"/>
        <c:lblAlgn val="ctr"/>
        <c:lblOffset val="0"/>
        <c:noMultiLvlLbl val="0"/>
      </c:catAx>
      <c:valAx>
        <c:axId val="171095552"/>
        <c:scaling>
          <c:orientation val="minMax"/>
        </c:scaling>
        <c:delete val="0"/>
        <c:axPos val="l"/>
        <c:majorGridlines>
          <c:spPr>
            <a:ln>
              <a:noFill/>
              <a:prstDash val="dash"/>
            </a:ln>
          </c:spPr>
        </c:majorGridlines>
        <c:title>
          <c:tx>
            <c:rich>
              <a:bodyPr rot="-5400000" vert="horz"/>
              <a:lstStyle/>
              <a:p>
                <a:pPr>
                  <a:defRPr sz="1400" b="0">
                    <a:latin typeface="Eras Medium ITC" pitchFamily="34" charset="0"/>
                  </a:defRPr>
                </a:pPr>
                <a:r>
                  <a:rPr lang="en-US" sz="1400" b="0">
                    <a:latin typeface="Eras Medium ITC" pitchFamily="34" charset="0"/>
                  </a:rPr>
                  <a:t>Exec-Time (Sec)</a:t>
                </a:r>
              </a:p>
            </c:rich>
          </c:tx>
          <c:layout>
            <c:manualLayout>
              <c:xMode val="edge"/>
              <c:yMode val="edge"/>
              <c:x val="2.7539169670102361E-3"/>
              <c:y val="0.1958231687936049"/>
            </c:manualLayout>
          </c:layout>
          <c:overlay val="0"/>
        </c:title>
        <c:numFmt formatCode="General" sourceLinked="1"/>
        <c:majorTickMark val="in"/>
        <c:minorTickMark val="none"/>
        <c:tickLblPos val="nextTo"/>
        <c:spPr>
          <a:ln cap="flat">
            <a:solidFill>
              <a:schemeClr val="tx1"/>
            </a:solidFill>
          </a:ln>
        </c:spPr>
        <c:txPr>
          <a:bodyPr/>
          <a:lstStyle/>
          <a:p>
            <a:pPr>
              <a:defRPr sz="1400">
                <a:latin typeface="Verdana" pitchFamily="34" charset="0"/>
                <a:ea typeface="Verdana" pitchFamily="34" charset="0"/>
                <a:cs typeface="Verdana" pitchFamily="34" charset="0"/>
              </a:defRPr>
            </a:pPr>
            <a:endParaRPr lang="zh-CN"/>
          </a:p>
        </c:txPr>
        <c:crossAx val="170863232"/>
        <c:crosses val="autoZero"/>
        <c:crossBetween val="between"/>
        <c:majorUnit val="4"/>
      </c:valAx>
      <c:spPr>
        <a:ln>
          <a:noFill/>
        </a:ln>
      </c:spPr>
    </c:plotArea>
    <c:plotVisOnly val="1"/>
    <c:dispBlanksAs val="gap"/>
    <c:showDLblsOverMax val="0"/>
  </c:chart>
  <c:txPr>
    <a:bodyPr/>
    <a:lstStyle/>
    <a:p>
      <a:pPr>
        <a:defRPr sz="1600"/>
      </a:pPr>
      <a:endParaRPr lang="zh-CN"/>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915230166166394"/>
          <c:y val="5.869772639641347E-2"/>
          <c:w val="0.77035983219170334"/>
          <c:h val="0.61200554218930137"/>
        </c:manualLayout>
      </c:layout>
      <c:barChart>
        <c:barDir val="col"/>
        <c:grouping val="stacked"/>
        <c:varyColors val="0"/>
        <c:ser>
          <c:idx val="0"/>
          <c:order val="0"/>
          <c:tx>
            <c:strRef>
              <c:f>Sheet1!$B$1</c:f>
              <c:strCache>
                <c:ptCount val="1"/>
                <c:pt idx="0">
                  <c:v>SYNC</c:v>
                </c:pt>
              </c:strCache>
            </c:strRef>
          </c:tx>
          <c:spPr>
            <a:solidFill>
              <a:srgbClr val="FFC000"/>
            </a:solidFill>
            <a:ln w="12700">
              <a:noFill/>
            </a:ln>
            <a:effectLst>
              <a:outerShdw blurRad="63500" sx="102000" sy="102000" algn="ctr" rotWithShape="0">
                <a:prstClr val="black">
                  <a:alpha val="40000"/>
                </a:prstClr>
              </a:outerShdw>
            </a:effectLst>
          </c:spPr>
          <c:invertIfNegative val="0"/>
          <c:cat>
            <c:strRef>
              <c:f>Sheet1!$A$2:$A$15</c:f>
              <c:strCache>
                <c:ptCount val="14"/>
                <c:pt idx="0">
                  <c:v>6x1x1/1</c:v>
                </c:pt>
                <c:pt idx="1">
                  <c:v>6x2x1/1</c:v>
                </c:pt>
                <c:pt idx="2">
                  <c:v>6x4x1/1</c:v>
                </c:pt>
                <c:pt idx="3">
                  <c:v>6x8x1/1</c:v>
                </c:pt>
                <c:pt idx="5">
                  <c:v>6x1x1/1</c:v>
                </c:pt>
                <c:pt idx="6">
                  <c:v>6x1x2/2</c:v>
                </c:pt>
                <c:pt idx="7">
                  <c:v>6x1x4/4</c:v>
                </c:pt>
                <c:pt idx="8">
                  <c:v>6x1x8/8</c:v>
                </c:pt>
                <c:pt idx="10">
                  <c:v>6x1x8/1</c:v>
                </c:pt>
                <c:pt idx="11">
                  <c:v>6x1x8/2</c:v>
                </c:pt>
                <c:pt idx="12">
                  <c:v>6x1x8/4</c:v>
                </c:pt>
                <c:pt idx="13">
                  <c:v>6x1x8/8</c:v>
                </c:pt>
              </c:strCache>
            </c:strRef>
          </c:cat>
          <c:val>
            <c:numRef>
              <c:f>Sheet1!$B$2:$B$15</c:f>
              <c:numCache>
                <c:formatCode>General</c:formatCode>
                <c:ptCount val="14"/>
                <c:pt idx="0">
                  <c:v>1.9159999999999999</c:v>
                </c:pt>
                <c:pt idx="1">
                  <c:v>2.1110000000000002</c:v>
                </c:pt>
                <c:pt idx="2">
                  <c:v>4.444</c:v>
                </c:pt>
                <c:pt idx="3">
                  <c:v>7.681</c:v>
                </c:pt>
                <c:pt idx="5">
                  <c:v>1.9159999999999999</c:v>
                </c:pt>
                <c:pt idx="6">
                  <c:v>2.4710000000000001</c:v>
                </c:pt>
                <c:pt idx="7">
                  <c:v>3.1469999999999998</c:v>
                </c:pt>
                <c:pt idx="8">
                  <c:v>3.0510000000000002</c:v>
                </c:pt>
                <c:pt idx="10">
                  <c:v>2.5579999999999998</c:v>
                </c:pt>
                <c:pt idx="11">
                  <c:v>3.0510000000000002</c:v>
                </c:pt>
                <c:pt idx="12">
                  <c:v>3.9649999999999999</c:v>
                </c:pt>
                <c:pt idx="13">
                  <c:v>2.7669999999999999</c:v>
                </c:pt>
              </c:numCache>
            </c:numRef>
          </c:val>
        </c:ser>
        <c:ser>
          <c:idx val="1"/>
          <c:order val="1"/>
          <c:tx>
            <c:strRef>
              <c:f>Sheet1!$C$1</c:f>
              <c:strCache>
                <c:ptCount val="1"/>
                <c:pt idx="0">
                  <c:v>COMP</c:v>
                </c:pt>
              </c:strCache>
            </c:strRef>
          </c:tx>
          <c:spPr>
            <a:solidFill>
              <a:srgbClr val="FF0066"/>
            </a:solidFill>
            <a:ln w="12700">
              <a:noFill/>
            </a:ln>
            <a:effectLst>
              <a:outerShdw blurRad="63500" sx="102000" sy="102000" algn="ctr" rotWithShape="0">
                <a:prstClr val="black">
                  <a:alpha val="40000"/>
                </a:prstClr>
              </a:outerShdw>
            </a:effectLst>
          </c:spPr>
          <c:invertIfNegative val="0"/>
          <c:cat>
            <c:strRef>
              <c:f>Sheet1!$A$2:$A$15</c:f>
              <c:strCache>
                <c:ptCount val="14"/>
                <c:pt idx="0">
                  <c:v>6x1x1/1</c:v>
                </c:pt>
                <c:pt idx="1">
                  <c:v>6x2x1/1</c:v>
                </c:pt>
                <c:pt idx="2">
                  <c:v>6x4x1/1</c:v>
                </c:pt>
                <c:pt idx="3">
                  <c:v>6x8x1/1</c:v>
                </c:pt>
                <c:pt idx="5">
                  <c:v>6x1x1/1</c:v>
                </c:pt>
                <c:pt idx="6">
                  <c:v>6x1x2/2</c:v>
                </c:pt>
                <c:pt idx="7">
                  <c:v>6x1x4/4</c:v>
                </c:pt>
                <c:pt idx="8">
                  <c:v>6x1x8/8</c:v>
                </c:pt>
                <c:pt idx="10">
                  <c:v>6x1x8/1</c:v>
                </c:pt>
                <c:pt idx="11">
                  <c:v>6x1x8/2</c:v>
                </c:pt>
                <c:pt idx="12">
                  <c:v>6x1x8/4</c:v>
                </c:pt>
                <c:pt idx="13">
                  <c:v>6x1x8/8</c:v>
                </c:pt>
              </c:strCache>
            </c:strRef>
          </c:cat>
          <c:val>
            <c:numRef>
              <c:f>Sheet1!$C$2:$C$15</c:f>
              <c:numCache>
                <c:formatCode>General</c:formatCode>
                <c:ptCount val="14"/>
                <c:pt idx="0">
                  <c:v>9.9870000000000001</c:v>
                </c:pt>
                <c:pt idx="1">
                  <c:v>4.6139999999999999</c:v>
                </c:pt>
                <c:pt idx="2">
                  <c:v>2.8170000000000002</c:v>
                </c:pt>
                <c:pt idx="3">
                  <c:v>1.5429999999999999</c:v>
                </c:pt>
                <c:pt idx="5">
                  <c:v>9.9870000000000001</c:v>
                </c:pt>
                <c:pt idx="6">
                  <c:v>5.37</c:v>
                </c:pt>
                <c:pt idx="7">
                  <c:v>2.8929999999999998</c:v>
                </c:pt>
                <c:pt idx="8">
                  <c:v>1.7410000000000001</c:v>
                </c:pt>
                <c:pt idx="10">
                  <c:v>1.79</c:v>
                </c:pt>
                <c:pt idx="11">
                  <c:v>1.7410000000000001</c:v>
                </c:pt>
                <c:pt idx="12">
                  <c:v>1.6859999999999999</c:v>
                </c:pt>
                <c:pt idx="13">
                  <c:v>1.798</c:v>
                </c:pt>
              </c:numCache>
            </c:numRef>
          </c:val>
        </c:ser>
        <c:ser>
          <c:idx val="2"/>
          <c:order val="2"/>
          <c:tx>
            <c:strRef>
              <c:f>Sheet1!$D$1</c:f>
              <c:strCache>
                <c:ptCount val="1"/>
                <c:pt idx="0">
                  <c:v>SEND</c:v>
                </c:pt>
              </c:strCache>
            </c:strRef>
          </c:tx>
          <c:spPr>
            <a:solidFill>
              <a:srgbClr val="0066FF"/>
            </a:solidFill>
            <a:ln w="12700">
              <a:noFill/>
            </a:ln>
            <a:effectLst>
              <a:outerShdw blurRad="63500" sx="102000" sy="102000" algn="ctr" rotWithShape="0">
                <a:prstClr val="black">
                  <a:alpha val="40000"/>
                </a:prstClr>
              </a:outerShdw>
            </a:effectLst>
          </c:spPr>
          <c:invertIfNegative val="0"/>
          <c:cat>
            <c:strRef>
              <c:f>Sheet1!$A$2:$A$15</c:f>
              <c:strCache>
                <c:ptCount val="14"/>
                <c:pt idx="0">
                  <c:v>6x1x1/1</c:v>
                </c:pt>
                <c:pt idx="1">
                  <c:v>6x2x1/1</c:v>
                </c:pt>
                <c:pt idx="2">
                  <c:v>6x4x1/1</c:v>
                </c:pt>
                <c:pt idx="3">
                  <c:v>6x8x1/1</c:v>
                </c:pt>
                <c:pt idx="5">
                  <c:v>6x1x1/1</c:v>
                </c:pt>
                <c:pt idx="6">
                  <c:v>6x1x2/2</c:v>
                </c:pt>
                <c:pt idx="7">
                  <c:v>6x1x4/4</c:v>
                </c:pt>
                <c:pt idx="8">
                  <c:v>6x1x8/8</c:v>
                </c:pt>
                <c:pt idx="10">
                  <c:v>6x1x8/1</c:v>
                </c:pt>
                <c:pt idx="11">
                  <c:v>6x1x8/2</c:v>
                </c:pt>
                <c:pt idx="12">
                  <c:v>6x1x8/4</c:v>
                </c:pt>
                <c:pt idx="13">
                  <c:v>6x1x8/8</c:v>
                </c:pt>
              </c:strCache>
            </c:strRef>
          </c:cat>
          <c:val>
            <c:numRef>
              <c:f>Sheet1!$D$2:$D$15</c:f>
              <c:numCache>
                <c:formatCode>General</c:formatCode>
                <c:ptCount val="14"/>
                <c:pt idx="0">
                  <c:v>15.356</c:v>
                </c:pt>
                <c:pt idx="1">
                  <c:v>11.801</c:v>
                </c:pt>
                <c:pt idx="2">
                  <c:v>9.0920000000000005</c:v>
                </c:pt>
                <c:pt idx="3">
                  <c:v>9.6270000000000007</c:v>
                </c:pt>
                <c:pt idx="5">
                  <c:v>15.356</c:v>
                </c:pt>
                <c:pt idx="6">
                  <c:v>9.4580000000000002</c:v>
                </c:pt>
                <c:pt idx="7">
                  <c:v>7.0570000000000004</c:v>
                </c:pt>
                <c:pt idx="8">
                  <c:v>6.633</c:v>
                </c:pt>
                <c:pt idx="10">
                  <c:v>9.1280000000000001</c:v>
                </c:pt>
                <c:pt idx="11">
                  <c:v>6.633</c:v>
                </c:pt>
                <c:pt idx="12">
                  <c:v>7.1909999999999998</c:v>
                </c:pt>
                <c:pt idx="13">
                  <c:v>9.9760000000000009</c:v>
                </c:pt>
              </c:numCache>
            </c:numRef>
          </c:val>
        </c:ser>
        <c:dLbls>
          <c:showLegendKey val="0"/>
          <c:showVal val="0"/>
          <c:showCatName val="0"/>
          <c:showSerName val="0"/>
          <c:showPercent val="0"/>
          <c:showBubbleSize val="0"/>
        </c:dLbls>
        <c:gapWidth val="150"/>
        <c:overlap val="100"/>
        <c:axId val="175395968"/>
        <c:axId val="175397504"/>
      </c:barChart>
      <c:catAx>
        <c:axId val="175395968"/>
        <c:scaling>
          <c:orientation val="minMax"/>
        </c:scaling>
        <c:delete val="0"/>
        <c:axPos val="b"/>
        <c:majorTickMark val="none"/>
        <c:minorTickMark val="none"/>
        <c:tickLblPos val="nextTo"/>
        <c:spPr>
          <a:ln>
            <a:solidFill>
              <a:schemeClr val="tx1"/>
            </a:solidFill>
          </a:ln>
        </c:spPr>
        <c:txPr>
          <a:bodyPr rot="5400000"/>
          <a:lstStyle/>
          <a:p>
            <a:pPr>
              <a:defRPr sz="2000">
                <a:effectLst/>
                <a:latin typeface="Verdana" pitchFamily="34" charset="0"/>
                <a:ea typeface="Verdana" pitchFamily="34" charset="0"/>
                <a:cs typeface="Verdana" pitchFamily="34" charset="0"/>
              </a:defRPr>
            </a:pPr>
            <a:endParaRPr lang="zh-CN"/>
          </a:p>
        </c:txPr>
        <c:crossAx val="175397504"/>
        <c:crosses val="autoZero"/>
        <c:auto val="1"/>
        <c:lblAlgn val="ctr"/>
        <c:lblOffset val="100"/>
        <c:noMultiLvlLbl val="0"/>
      </c:catAx>
      <c:valAx>
        <c:axId val="175397504"/>
        <c:scaling>
          <c:orientation val="minMax"/>
          <c:max val="30"/>
          <c:min val="0"/>
        </c:scaling>
        <c:delete val="0"/>
        <c:axPos val="l"/>
        <c:majorGridlines>
          <c:spPr>
            <a:ln>
              <a:noFill/>
              <a:prstDash val="dash"/>
            </a:ln>
          </c:spPr>
        </c:majorGridlines>
        <c:title>
          <c:tx>
            <c:rich>
              <a:bodyPr rot="-5400000" vert="horz"/>
              <a:lstStyle/>
              <a:p>
                <a:pPr>
                  <a:defRPr sz="2200" u="none">
                    <a:effectLst>
                      <a:outerShdw blurRad="38100" dist="38100" dir="2700000" algn="tl">
                        <a:srgbClr val="000000">
                          <a:alpha val="43137"/>
                        </a:srgbClr>
                      </a:outerShdw>
                    </a:effectLst>
                    <a:latin typeface="Eras Medium ITC" pitchFamily="34" charset="0"/>
                  </a:defRPr>
                </a:pPr>
                <a:r>
                  <a:rPr lang="en-US" altLang="en-US" sz="2200" b="0" u="none"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Execution Time (Sec)</a:t>
                </a:r>
                <a:endParaRPr lang="en-US" altLang="en-US" sz="2200" b="0" u="none" dirty="0">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c:rich>
          </c:tx>
          <c:layout>
            <c:manualLayout>
              <c:xMode val="edge"/>
              <c:yMode val="edge"/>
              <c:x val="0"/>
              <c:y val="9.9792418328746718E-2"/>
            </c:manualLayout>
          </c:layout>
          <c:overlay val="0"/>
        </c:title>
        <c:numFmt formatCode="#,##0.0_);[Red]\(#,##0.0\)" sourceLinked="0"/>
        <c:majorTickMark val="in"/>
        <c:minorTickMark val="none"/>
        <c:tickLblPos val="nextTo"/>
        <c:spPr>
          <a:ln cap="flat">
            <a:solidFill>
              <a:schemeClr val="tx1"/>
            </a:solidFill>
          </a:ln>
        </c:spPr>
        <c:txPr>
          <a:bodyPr/>
          <a:lstStyle/>
          <a:p>
            <a:pPr>
              <a:defRPr sz="1800">
                <a:effectLst/>
                <a:latin typeface="Verdana" pitchFamily="34" charset="0"/>
                <a:ea typeface="Verdana" pitchFamily="34" charset="0"/>
                <a:cs typeface="Verdana" pitchFamily="34" charset="0"/>
              </a:defRPr>
            </a:pPr>
            <a:endParaRPr lang="zh-CN"/>
          </a:p>
        </c:txPr>
        <c:crossAx val="175395968"/>
        <c:crosses val="autoZero"/>
        <c:crossBetween val="between"/>
        <c:majorUnit val="5"/>
      </c:valAx>
      <c:spPr>
        <a:ln>
          <a:noFill/>
        </a:ln>
      </c:spPr>
    </c:plotArea>
    <c:legend>
      <c:legendPos val="r"/>
      <c:layout>
        <c:manualLayout>
          <c:xMode val="edge"/>
          <c:yMode val="edge"/>
          <c:x val="0.56359200010225019"/>
          <c:y val="2.7456193391991058E-2"/>
          <c:w val="0.38953280019034264"/>
          <c:h val="0.12159737260522968"/>
        </c:manualLayout>
      </c:layout>
      <c:overlay val="0"/>
      <c:spPr>
        <a:noFill/>
        <a:ln>
          <a:noFill/>
          <a:prstDash val="dash"/>
        </a:ln>
      </c:spPr>
      <c:txPr>
        <a:bodyPr/>
        <a:lstStyle/>
        <a:p>
          <a:pPr>
            <a:defRPr sz="2000">
              <a:effectLst>
                <a:outerShdw blurRad="38100" dist="38100" dir="2700000" algn="tl">
                  <a:srgbClr val="000000">
                    <a:alpha val="43137"/>
                  </a:srgbClr>
                </a:outerShdw>
              </a:effectLst>
              <a:latin typeface="Eras Medium ITC" pitchFamily="34" charset="0"/>
            </a:defRPr>
          </a:pPr>
          <a:endParaRPr lang="zh-CN"/>
        </a:p>
      </c:txPr>
    </c:legend>
    <c:plotVisOnly val="1"/>
    <c:dispBlanksAs val="gap"/>
    <c:showDLblsOverMax val="0"/>
  </c:chart>
  <c:txPr>
    <a:bodyPr/>
    <a:lstStyle/>
    <a:p>
      <a:pPr>
        <a:defRPr sz="1800"/>
      </a:pPr>
      <a:endParaRPr lang="zh-CN"/>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1124803666055456"/>
          <c:y val="0.17117254267345558"/>
          <c:w val="0.60978227189843326"/>
          <c:h val="0.75455373931198422"/>
        </c:manualLayout>
      </c:layout>
      <c:barChart>
        <c:barDir val="bar"/>
        <c:grouping val="stacked"/>
        <c:varyColors val="0"/>
        <c:ser>
          <c:idx val="0"/>
          <c:order val="0"/>
          <c:tx>
            <c:strRef>
              <c:f>Sheet1!$B$1</c:f>
              <c:strCache>
                <c:ptCount val="1"/>
                <c:pt idx="0">
                  <c:v>SEND</c:v>
                </c:pt>
              </c:strCache>
            </c:strRef>
          </c:tx>
          <c:spPr>
            <a:solidFill>
              <a:srgbClr val="0066FF"/>
            </a:solidFill>
            <a:ln w="12700">
              <a:noFill/>
            </a:ln>
            <a:effectLst>
              <a:outerShdw blurRad="63500" sx="102000" sy="102000" algn="ctr" rotWithShape="0">
                <a:prstClr val="black">
                  <a:alpha val="40000"/>
                </a:prstClr>
              </a:outerShdw>
            </a:effectLst>
          </c:spPr>
          <c:invertIfNegative val="0"/>
          <c:cat>
            <c:strRef>
              <c:f>Sheet1!$A$2:$A$12</c:f>
              <c:strCache>
                <c:ptCount val="11"/>
                <c:pt idx="0">
                  <c:v>Hama</c:v>
                </c:pt>
                <c:pt idx="1">
                  <c:v>PowerGraph</c:v>
                </c:pt>
                <c:pt idx="2">
                  <c:v>Cyclops</c:v>
                </c:pt>
                <c:pt idx="4">
                  <c:v>Hama</c:v>
                </c:pt>
                <c:pt idx="5">
                  <c:v>PowerGraph</c:v>
                </c:pt>
                <c:pt idx="6">
                  <c:v>Cyclops</c:v>
                </c:pt>
                <c:pt idx="8">
                  <c:v>Hama</c:v>
                </c:pt>
                <c:pt idx="9">
                  <c:v>PowerGraph</c:v>
                </c:pt>
                <c:pt idx="10">
                  <c:v>Cyclops</c:v>
                </c:pt>
              </c:strCache>
            </c:strRef>
          </c:cat>
          <c:val>
            <c:numRef>
              <c:f>Sheet1!$B$2:$B$12</c:f>
              <c:numCache>
                <c:formatCode>General</c:formatCode>
                <c:ptCount val="11"/>
                <c:pt idx="0">
                  <c:v>9.6999999999999993</c:v>
                </c:pt>
                <c:pt idx="1">
                  <c:v>0.7</c:v>
                </c:pt>
                <c:pt idx="2">
                  <c:v>1</c:v>
                </c:pt>
                <c:pt idx="4">
                  <c:v>56.4</c:v>
                </c:pt>
                <c:pt idx="5">
                  <c:v>3.4</c:v>
                </c:pt>
                <c:pt idx="6">
                  <c:v>5.6</c:v>
                </c:pt>
                <c:pt idx="8">
                  <c:v>183.4</c:v>
                </c:pt>
                <c:pt idx="9">
                  <c:v>6.9</c:v>
                </c:pt>
                <c:pt idx="10">
                  <c:v>9.6</c:v>
                </c:pt>
              </c:numCache>
            </c:numRef>
          </c:val>
        </c:ser>
        <c:ser>
          <c:idx val="1"/>
          <c:order val="1"/>
          <c:tx>
            <c:strRef>
              <c:f>Sheet1!$C$1</c:f>
              <c:strCache>
                <c:ptCount val="1"/>
                <c:pt idx="0">
                  <c:v>PARSE</c:v>
                </c:pt>
              </c:strCache>
            </c:strRef>
          </c:tx>
          <c:spPr>
            <a:solidFill>
              <a:srgbClr val="002060"/>
            </a:solidFill>
            <a:ln w="12700">
              <a:noFill/>
            </a:ln>
            <a:effectLst>
              <a:outerShdw blurRad="63500" sx="102000" sy="102000" algn="ctr" rotWithShape="0">
                <a:prstClr val="black">
                  <a:alpha val="40000"/>
                </a:prstClr>
              </a:outerShdw>
            </a:effectLst>
          </c:spPr>
          <c:invertIfNegative val="0"/>
          <c:cat>
            <c:strRef>
              <c:f>Sheet1!$A$2:$A$12</c:f>
              <c:strCache>
                <c:ptCount val="11"/>
                <c:pt idx="0">
                  <c:v>Hama</c:v>
                </c:pt>
                <c:pt idx="1">
                  <c:v>PowerGraph</c:v>
                </c:pt>
                <c:pt idx="2">
                  <c:v>Cyclops</c:v>
                </c:pt>
                <c:pt idx="4">
                  <c:v>Hama</c:v>
                </c:pt>
                <c:pt idx="5">
                  <c:v>PowerGraph</c:v>
                </c:pt>
                <c:pt idx="6">
                  <c:v>Cyclops</c:v>
                </c:pt>
                <c:pt idx="8">
                  <c:v>Hama</c:v>
                </c:pt>
                <c:pt idx="9">
                  <c:v>PowerGraph</c:v>
                </c:pt>
                <c:pt idx="10">
                  <c:v>Cyclops</c:v>
                </c:pt>
              </c:strCache>
            </c:strRef>
          </c:cat>
          <c:val>
            <c:numRef>
              <c:f>Sheet1!$C$2:$C$12</c:f>
              <c:numCache>
                <c:formatCode>General</c:formatCode>
                <c:ptCount val="11"/>
                <c:pt idx="0">
                  <c:v>0.4</c:v>
                </c:pt>
                <c:pt idx="1">
                  <c:v>0.1</c:v>
                </c:pt>
                <c:pt idx="2">
                  <c:v>0</c:v>
                </c:pt>
                <c:pt idx="4">
                  <c:v>1.9</c:v>
                </c:pt>
                <c:pt idx="5">
                  <c:v>0.2</c:v>
                </c:pt>
                <c:pt idx="6">
                  <c:v>0</c:v>
                </c:pt>
                <c:pt idx="8">
                  <c:v>3.8</c:v>
                </c:pt>
                <c:pt idx="9">
                  <c:v>0.4</c:v>
                </c:pt>
                <c:pt idx="10">
                  <c:v>0</c:v>
                </c:pt>
              </c:numCache>
            </c:numRef>
          </c:val>
        </c:ser>
        <c:dLbls>
          <c:showLegendKey val="0"/>
          <c:showVal val="0"/>
          <c:showCatName val="0"/>
          <c:showSerName val="0"/>
          <c:showPercent val="0"/>
          <c:showBubbleSize val="0"/>
        </c:dLbls>
        <c:gapWidth val="150"/>
        <c:overlap val="100"/>
        <c:axId val="175520768"/>
        <c:axId val="175526656"/>
      </c:barChart>
      <c:catAx>
        <c:axId val="175520768"/>
        <c:scaling>
          <c:orientation val="minMax"/>
        </c:scaling>
        <c:delete val="0"/>
        <c:axPos val="l"/>
        <c:majorTickMark val="none"/>
        <c:minorTickMark val="none"/>
        <c:tickLblPos val="low"/>
        <c:spPr>
          <a:ln>
            <a:solidFill>
              <a:schemeClr val="tx1"/>
            </a:solidFill>
          </a:ln>
        </c:spPr>
        <c:txPr>
          <a:bodyPr/>
          <a:lstStyle/>
          <a:p>
            <a:pPr>
              <a:defRPr sz="2000">
                <a:effectLst>
                  <a:outerShdw blurRad="38100" dist="38100" dir="2700000" algn="tl">
                    <a:srgbClr val="000000">
                      <a:alpha val="43137"/>
                    </a:srgbClr>
                  </a:outerShdw>
                </a:effectLst>
                <a:latin typeface="Eras Medium ITC" pitchFamily="34" charset="0"/>
              </a:defRPr>
            </a:pPr>
            <a:endParaRPr lang="zh-CN"/>
          </a:p>
        </c:txPr>
        <c:crossAx val="175526656"/>
        <c:crossesAt val="0.1"/>
        <c:auto val="1"/>
        <c:lblAlgn val="ctr"/>
        <c:lblOffset val="0"/>
        <c:noMultiLvlLbl val="0"/>
      </c:catAx>
      <c:valAx>
        <c:axId val="175526656"/>
        <c:scaling>
          <c:logBase val="10"/>
          <c:orientation val="minMax"/>
        </c:scaling>
        <c:delete val="0"/>
        <c:axPos val="t"/>
        <c:majorGridlines>
          <c:spPr>
            <a:ln>
              <a:noFill/>
              <a:prstDash val="dash"/>
            </a:ln>
          </c:spPr>
        </c:majorGridlines>
        <c:title>
          <c:tx>
            <c:rich>
              <a:bodyPr/>
              <a:lstStyle/>
              <a:p>
                <a:pPr>
                  <a:defRPr sz="2200">
                    <a:effectLst>
                      <a:outerShdw blurRad="38100" dist="38100" dir="2700000" algn="tl">
                        <a:srgbClr val="000000">
                          <a:alpha val="43137"/>
                        </a:srgbClr>
                      </a:outerShdw>
                    </a:effectLst>
                  </a:defRPr>
                </a:pPr>
                <a:r>
                  <a:rPr lang="en-US" altLang="en-US" sz="2200" b="0" dirty="0" smtClean="0">
                    <a:effectLst>
                      <a:outerShdw blurRad="38100" dist="38100" dir="2700000" algn="tl">
                        <a:srgbClr val="000000">
                          <a:alpha val="43137"/>
                        </a:srgbClr>
                      </a:outerShdw>
                    </a:effectLst>
                    <a:latin typeface="Eras Medium ITC" pitchFamily="34" charset="0"/>
                  </a:rPr>
                  <a:t>Exec-Time (Sec)</a:t>
                </a:r>
                <a:endParaRPr lang="en-US" altLang="en-US" sz="2200" b="0" dirty="0">
                  <a:effectLst>
                    <a:outerShdw blurRad="38100" dist="38100" dir="2700000" algn="tl">
                      <a:srgbClr val="000000">
                        <a:alpha val="43137"/>
                      </a:srgbClr>
                    </a:outerShdw>
                  </a:effectLst>
                  <a:latin typeface="Eras Medium ITC" pitchFamily="34" charset="0"/>
                </a:endParaRPr>
              </a:p>
            </c:rich>
          </c:tx>
          <c:layout>
            <c:manualLayout>
              <c:xMode val="edge"/>
              <c:yMode val="edge"/>
              <c:x val="5.0516813116585483E-4"/>
              <c:y val="3.9583128080108498E-2"/>
            </c:manualLayout>
          </c:layout>
          <c:overlay val="0"/>
        </c:title>
        <c:numFmt formatCode="#,##0.0_);[Red]\(#,##0.0\)" sourceLinked="0"/>
        <c:majorTickMark val="in"/>
        <c:minorTickMark val="none"/>
        <c:tickLblPos val="high"/>
        <c:spPr>
          <a:ln cap="flat">
            <a:solidFill>
              <a:schemeClr val="tx1"/>
            </a:solidFill>
          </a:ln>
        </c:spPr>
        <c:txPr>
          <a:bodyPr/>
          <a:lstStyle/>
          <a:p>
            <a:pPr>
              <a:defRPr sz="1800">
                <a:effectLst/>
                <a:latin typeface="Verdana" pitchFamily="34" charset="0"/>
                <a:ea typeface="Verdana" pitchFamily="34" charset="0"/>
                <a:cs typeface="Verdana" pitchFamily="34" charset="0"/>
              </a:defRPr>
            </a:pPr>
            <a:endParaRPr lang="zh-CN"/>
          </a:p>
        </c:txPr>
        <c:crossAx val="175520768"/>
        <c:crosses val="max"/>
        <c:crossBetween val="between"/>
      </c:valAx>
      <c:spPr>
        <a:ln>
          <a:noFill/>
        </a:ln>
      </c:spPr>
    </c:plotArea>
    <c:legend>
      <c:legendPos val="r"/>
      <c:layout>
        <c:manualLayout>
          <c:xMode val="edge"/>
          <c:yMode val="edge"/>
          <c:x val="0.79427797496184638"/>
          <c:y val="0.74644955591936324"/>
          <c:w val="0.1645041478571698"/>
          <c:h val="0.19457927106631759"/>
        </c:manualLayout>
      </c:layout>
      <c:overlay val="0"/>
      <c:spPr>
        <a:noFill/>
        <a:ln>
          <a:noFill/>
          <a:prstDash val="dash"/>
        </a:ln>
      </c:spPr>
      <c:txPr>
        <a:bodyPr/>
        <a:lstStyle/>
        <a:p>
          <a:pPr>
            <a:defRPr sz="2000">
              <a:effectLst>
                <a:outerShdw blurRad="38100" dist="38100" dir="2700000" algn="tl">
                  <a:srgbClr val="000000">
                    <a:alpha val="43137"/>
                  </a:srgbClr>
                </a:outerShdw>
              </a:effectLst>
              <a:latin typeface="Eras Medium ITC" pitchFamily="34" charset="0"/>
            </a:defRPr>
          </a:pPr>
          <a:endParaRPr lang="zh-CN"/>
        </a:p>
      </c:txPr>
    </c:legend>
    <c:plotVisOnly val="1"/>
    <c:dispBlanksAs val="gap"/>
    <c:showDLblsOverMax val="0"/>
  </c:chart>
  <c:txPr>
    <a:bodyPr/>
    <a:lstStyle/>
    <a:p>
      <a:pPr>
        <a:defRPr sz="1800"/>
      </a:pPr>
      <a:endParaRPr lang="zh-CN"/>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98366394399067"/>
          <c:y val="7.8934914129586267E-2"/>
          <c:w val="0.81562097306072756"/>
          <c:h val="0.71015205299769557"/>
        </c:manualLayout>
      </c:layout>
      <c:barChart>
        <c:barDir val="col"/>
        <c:grouping val="clustered"/>
        <c:varyColors val="0"/>
        <c:ser>
          <c:idx val="0"/>
          <c:order val="0"/>
          <c:tx>
            <c:strRef>
              <c:f>Sheet1!$B$1</c:f>
              <c:strCache>
                <c:ptCount val="1"/>
                <c:pt idx="0">
                  <c:v>Hama</c:v>
                </c:pt>
              </c:strCache>
            </c:strRef>
          </c:tx>
          <c:spPr>
            <a:solidFill>
              <a:schemeClr val="tx1"/>
            </a:solidFill>
            <a:ln w="12700">
              <a:noFill/>
            </a:ln>
            <a:effectLst>
              <a:outerShdw blurRad="63500" sx="102000" sy="102000" algn="ctr" rotWithShape="0">
                <a:prstClr val="black">
                  <a:alpha val="40000"/>
                </a:prstClr>
              </a:outerShdw>
            </a:effectLst>
          </c:spPr>
          <c:invertIfNegative val="0"/>
          <c:cat>
            <c:strRef>
              <c:f>Sheet1!$A$2:$A$8</c:f>
              <c:strCache>
                <c:ptCount val="7"/>
                <c:pt idx="0">
                  <c:v>Amazon</c:v>
                </c:pt>
                <c:pt idx="1">
                  <c:v>Gweb</c:v>
                </c:pt>
                <c:pt idx="2">
                  <c:v>LJournal</c:v>
                </c:pt>
                <c:pt idx="3">
                  <c:v>Wiki</c:v>
                </c:pt>
                <c:pt idx="4">
                  <c:v>SYN-GL</c:v>
                </c:pt>
                <c:pt idx="5">
                  <c:v>DBLP</c:v>
                </c:pt>
                <c:pt idx="6">
                  <c:v>RoadCA</c:v>
                </c:pt>
              </c:strCache>
            </c:strRef>
          </c:cat>
          <c:val>
            <c:numRef>
              <c:f>Sheet1!$B$2:$B$8</c:f>
              <c:numCache>
                <c:formatCode>General</c:formatCode>
                <c:ptCount val="7"/>
                <c:pt idx="0">
                  <c:v>1</c:v>
                </c:pt>
                <c:pt idx="1">
                  <c:v>1</c:v>
                </c:pt>
                <c:pt idx="2">
                  <c:v>1</c:v>
                </c:pt>
                <c:pt idx="3">
                  <c:v>1</c:v>
                </c:pt>
                <c:pt idx="4">
                  <c:v>1</c:v>
                </c:pt>
                <c:pt idx="5">
                  <c:v>1</c:v>
                </c:pt>
                <c:pt idx="6">
                  <c:v>1</c:v>
                </c:pt>
              </c:numCache>
            </c:numRef>
          </c:val>
        </c:ser>
        <c:ser>
          <c:idx val="1"/>
          <c:order val="1"/>
          <c:tx>
            <c:strRef>
              <c:f>Sheet1!$C$1</c:f>
              <c:strCache>
                <c:ptCount val="1"/>
                <c:pt idx="0">
                  <c:v>Cyclops</c:v>
                </c:pt>
              </c:strCache>
            </c:strRef>
          </c:tx>
          <c:spPr>
            <a:solidFill>
              <a:srgbClr val="FF0066"/>
            </a:solidFill>
            <a:ln w="12700">
              <a:noFill/>
            </a:ln>
            <a:effectLst>
              <a:outerShdw blurRad="63500" sx="102000" sy="102000" algn="ctr" rotWithShape="0">
                <a:prstClr val="black">
                  <a:alpha val="40000"/>
                </a:prstClr>
              </a:outerShdw>
            </a:effectLst>
          </c:spPr>
          <c:invertIfNegative val="0"/>
          <c:cat>
            <c:strRef>
              <c:f>Sheet1!$A$2:$A$8</c:f>
              <c:strCache>
                <c:ptCount val="7"/>
                <c:pt idx="0">
                  <c:v>Amazon</c:v>
                </c:pt>
                <c:pt idx="1">
                  <c:v>Gweb</c:v>
                </c:pt>
                <c:pt idx="2">
                  <c:v>LJournal</c:v>
                </c:pt>
                <c:pt idx="3">
                  <c:v>Wiki</c:v>
                </c:pt>
                <c:pt idx="4">
                  <c:v>SYN-GL</c:v>
                </c:pt>
                <c:pt idx="5">
                  <c:v>DBLP</c:v>
                </c:pt>
                <c:pt idx="6">
                  <c:v>RoadCA</c:v>
                </c:pt>
              </c:strCache>
            </c:strRef>
          </c:cat>
          <c:val>
            <c:numRef>
              <c:f>Sheet1!$C$2:$C$8</c:f>
              <c:numCache>
                <c:formatCode>General</c:formatCode>
                <c:ptCount val="7"/>
                <c:pt idx="0">
                  <c:v>3.22</c:v>
                </c:pt>
                <c:pt idx="1">
                  <c:v>5.08</c:v>
                </c:pt>
                <c:pt idx="2">
                  <c:v>11.48</c:v>
                </c:pt>
                <c:pt idx="3">
                  <c:v>13.69</c:v>
                </c:pt>
                <c:pt idx="4">
                  <c:v>9.0299999999999994</c:v>
                </c:pt>
                <c:pt idx="5">
                  <c:v>2.34</c:v>
                </c:pt>
                <c:pt idx="6">
                  <c:v>3.96</c:v>
                </c:pt>
              </c:numCache>
            </c:numRef>
          </c:val>
        </c:ser>
        <c:ser>
          <c:idx val="2"/>
          <c:order val="2"/>
          <c:tx>
            <c:strRef>
              <c:f>Sheet1!$D$1</c:f>
              <c:strCache>
                <c:ptCount val="1"/>
                <c:pt idx="0">
                  <c:v>CyclopsMT</c:v>
                </c:pt>
              </c:strCache>
            </c:strRef>
          </c:tx>
          <c:spPr>
            <a:solidFill>
              <a:srgbClr val="FFC000"/>
            </a:solidFill>
            <a:ln w="12700">
              <a:noFill/>
            </a:ln>
            <a:effectLst>
              <a:outerShdw blurRad="63500" sx="102000" sy="102000" algn="ctr" rotWithShape="0">
                <a:prstClr val="black">
                  <a:alpha val="40000"/>
                </a:prstClr>
              </a:outerShdw>
            </a:effectLst>
          </c:spPr>
          <c:invertIfNegative val="0"/>
          <c:cat>
            <c:strRef>
              <c:f>Sheet1!$A$2:$A$8</c:f>
              <c:strCache>
                <c:ptCount val="7"/>
                <c:pt idx="0">
                  <c:v>Amazon</c:v>
                </c:pt>
                <c:pt idx="1">
                  <c:v>Gweb</c:v>
                </c:pt>
                <c:pt idx="2">
                  <c:v>LJournal</c:v>
                </c:pt>
                <c:pt idx="3">
                  <c:v>Wiki</c:v>
                </c:pt>
                <c:pt idx="4">
                  <c:v>SYN-GL</c:v>
                </c:pt>
                <c:pt idx="5">
                  <c:v>DBLP</c:v>
                </c:pt>
                <c:pt idx="6">
                  <c:v>RoadCA</c:v>
                </c:pt>
              </c:strCache>
            </c:strRef>
          </c:cat>
          <c:val>
            <c:numRef>
              <c:f>Sheet1!$D$2:$D$8</c:f>
              <c:numCache>
                <c:formatCode>General</c:formatCode>
                <c:ptCount val="7"/>
                <c:pt idx="0">
                  <c:v>6.37</c:v>
                </c:pt>
                <c:pt idx="1">
                  <c:v>8.19</c:v>
                </c:pt>
                <c:pt idx="2">
                  <c:v>16.86</c:v>
                </c:pt>
                <c:pt idx="3">
                  <c:v>23.04</c:v>
                </c:pt>
                <c:pt idx="4">
                  <c:v>11.28</c:v>
                </c:pt>
                <c:pt idx="5">
                  <c:v>6.09</c:v>
                </c:pt>
                <c:pt idx="6">
                  <c:v>5.95</c:v>
                </c:pt>
              </c:numCache>
            </c:numRef>
          </c:val>
        </c:ser>
        <c:dLbls>
          <c:showLegendKey val="0"/>
          <c:showVal val="0"/>
          <c:showCatName val="0"/>
          <c:showSerName val="0"/>
          <c:showPercent val="0"/>
          <c:showBubbleSize val="0"/>
        </c:dLbls>
        <c:gapWidth val="150"/>
        <c:axId val="175851776"/>
        <c:axId val="175857664"/>
      </c:barChart>
      <c:catAx>
        <c:axId val="175851776"/>
        <c:scaling>
          <c:orientation val="minMax"/>
        </c:scaling>
        <c:delete val="0"/>
        <c:axPos val="b"/>
        <c:majorTickMark val="none"/>
        <c:minorTickMark val="none"/>
        <c:tickLblPos val="nextTo"/>
        <c:spPr>
          <a:ln>
            <a:solidFill>
              <a:schemeClr val="tx1"/>
            </a:solidFill>
          </a:ln>
        </c:spPr>
        <c:txPr>
          <a:bodyPr/>
          <a:lstStyle/>
          <a:p>
            <a:pPr>
              <a:defRPr sz="1800">
                <a:effectLst/>
                <a:latin typeface="Eras Medium ITC" pitchFamily="34" charset="0"/>
              </a:defRPr>
            </a:pPr>
            <a:endParaRPr lang="zh-CN"/>
          </a:p>
        </c:txPr>
        <c:crossAx val="175857664"/>
        <c:crosses val="autoZero"/>
        <c:auto val="1"/>
        <c:lblAlgn val="ctr"/>
        <c:lblOffset val="0"/>
        <c:noMultiLvlLbl val="0"/>
      </c:catAx>
      <c:valAx>
        <c:axId val="175857664"/>
        <c:scaling>
          <c:orientation val="minMax"/>
        </c:scaling>
        <c:delete val="0"/>
        <c:axPos val="l"/>
        <c:majorGridlines>
          <c:spPr>
            <a:ln>
              <a:noFill/>
              <a:prstDash val="dash"/>
            </a:ln>
          </c:spPr>
        </c:majorGridlines>
        <c:title>
          <c:tx>
            <c:rich>
              <a:bodyPr rot="-5400000" vert="horz"/>
              <a:lstStyle/>
              <a:p>
                <a:pPr>
                  <a:defRPr sz="2200" u="none">
                    <a:effectLst>
                      <a:outerShdw blurRad="38100" dist="38100" dir="2700000" algn="tl">
                        <a:srgbClr val="000000">
                          <a:alpha val="43137"/>
                        </a:srgbClr>
                      </a:outerShdw>
                    </a:effectLst>
                    <a:latin typeface="Eras Medium ITC" pitchFamily="34" charset="0"/>
                  </a:defRPr>
                </a:pPr>
                <a:r>
                  <a:rPr lang="en-US" altLang="en-US" sz="2200" b="0" u="none"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Normalized</a:t>
                </a:r>
                <a:r>
                  <a:rPr lang="en-US" altLang="en-US" sz="2200" b="0" u="none" baseline="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 Speedup</a:t>
                </a:r>
                <a:endParaRPr lang="en-US" altLang="en-US" sz="2200" b="0" u="none" dirty="0">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c:rich>
          </c:tx>
          <c:layout>
            <c:manualLayout>
              <c:xMode val="edge"/>
              <c:yMode val="edge"/>
              <c:x val="1.92760387600832E-2"/>
              <c:y val="0.15344700262062386"/>
            </c:manualLayout>
          </c:layout>
          <c:overlay val="0"/>
        </c:title>
        <c:numFmt formatCode="General" sourceLinked="1"/>
        <c:majorTickMark val="in"/>
        <c:minorTickMark val="none"/>
        <c:tickLblPos val="nextTo"/>
        <c:spPr>
          <a:ln cap="flat">
            <a:solidFill>
              <a:schemeClr val="tx1"/>
            </a:solidFill>
          </a:ln>
        </c:spPr>
        <c:txPr>
          <a:bodyPr/>
          <a:lstStyle/>
          <a:p>
            <a:pPr>
              <a:defRPr sz="1800">
                <a:effectLst/>
                <a:latin typeface="Verdana" pitchFamily="34" charset="0"/>
                <a:ea typeface="Verdana" pitchFamily="34" charset="0"/>
                <a:cs typeface="Verdana" pitchFamily="34" charset="0"/>
              </a:defRPr>
            </a:pPr>
            <a:endParaRPr lang="zh-CN"/>
          </a:p>
        </c:txPr>
        <c:crossAx val="175851776"/>
        <c:crosses val="autoZero"/>
        <c:crossBetween val="between"/>
      </c:valAx>
      <c:spPr>
        <a:ln>
          <a:noFill/>
        </a:ln>
      </c:spPr>
    </c:plotArea>
    <c:legend>
      <c:legendPos val="r"/>
      <c:layout>
        <c:manualLayout>
          <c:xMode val="edge"/>
          <c:yMode val="edge"/>
          <c:x val="0.16017756582618842"/>
          <c:y val="3.9825324067935104E-2"/>
          <c:w val="0.20891608746385268"/>
          <c:h val="0.2627167769889367"/>
        </c:manualLayout>
      </c:layout>
      <c:overlay val="0"/>
      <c:spPr>
        <a:noFill/>
        <a:ln>
          <a:noFill/>
          <a:prstDash val="dash"/>
        </a:ln>
      </c:spPr>
      <c:txPr>
        <a:bodyPr/>
        <a:lstStyle/>
        <a:p>
          <a:pPr>
            <a:defRPr sz="2000">
              <a:effectLst>
                <a:outerShdw blurRad="38100" dist="38100" dir="2700000" algn="tl">
                  <a:srgbClr val="000000">
                    <a:alpha val="43137"/>
                  </a:srgbClr>
                </a:outerShdw>
              </a:effectLst>
              <a:latin typeface="Eras Medium ITC" pitchFamily="34" charset="0"/>
            </a:defRPr>
          </a:pPr>
          <a:endParaRPr lang="zh-CN"/>
        </a:p>
      </c:txPr>
    </c:legend>
    <c:plotVisOnly val="1"/>
    <c:dispBlanksAs val="gap"/>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300498329246323"/>
          <c:y val="7.8934914129586267E-2"/>
          <c:w val="0.65161696985942219"/>
          <c:h val="0.70035389586342256"/>
        </c:manualLayout>
      </c:layout>
      <c:barChart>
        <c:barDir val="col"/>
        <c:grouping val="clustered"/>
        <c:varyColors val="0"/>
        <c:ser>
          <c:idx val="0"/>
          <c:order val="0"/>
          <c:tx>
            <c:strRef>
              <c:f>Sheet1!$B$1</c:f>
              <c:strCache>
                <c:ptCount val="1"/>
                <c:pt idx="0">
                  <c:v>Hama</c:v>
                </c:pt>
              </c:strCache>
            </c:strRef>
          </c:tx>
          <c:spPr>
            <a:solidFill>
              <a:schemeClr val="tx1"/>
            </a:solidFill>
            <a:ln w="12700">
              <a:noFill/>
            </a:ln>
            <a:effectLst>
              <a:outerShdw blurRad="63500" sx="102000" sy="102000" algn="ctr" rotWithShape="0">
                <a:prstClr val="black">
                  <a:alpha val="40000"/>
                </a:prstClr>
              </a:outerShdw>
            </a:effectLst>
          </c:spPr>
          <c:invertIfNegative val="0"/>
          <c:cat>
            <c:numRef>
              <c:f>Sheet1!$A$2:$A$5</c:f>
              <c:numCache>
                <c:formatCode>General</c:formatCode>
                <c:ptCount val="4"/>
                <c:pt idx="0">
                  <c:v>6</c:v>
                </c:pt>
                <c:pt idx="1">
                  <c:v>12</c:v>
                </c:pt>
                <c:pt idx="2">
                  <c:v>24</c:v>
                </c:pt>
                <c:pt idx="3">
                  <c:v>48</c:v>
                </c:pt>
              </c:numCache>
            </c:numRef>
          </c:cat>
          <c:val>
            <c:numRef>
              <c:f>Sheet1!$B$2:$B$5</c:f>
              <c:numCache>
                <c:formatCode>General</c:formatCode>
                <c:ptCount val="4"/>
                <c:pt idx="0">
                  <c:v>1</c:v>
                </c:pt>
                <c:pt idx="1">
                  <c:v>2.56</c:v>
                </c:pt>
                <c:pt idx="2">
                  <c:v>3.69</c:v>
                </c:pt>
                <c:pt idx="3">
                  <c:v>4.04</c:v>
                </c:pt>
              </c:numCache>
            </c:numRef>
          </c:val>
        </c:ser>
        <c:ser>
          <c:idx val="1"/>
          <c:order val="1"/>
          <c:tx>
            <c:strRef>
              <c:f>Sheet1!$C$1</c:f>
              <c:strCache>
                <c:ptCount val="1"/>
                <c:pt idx="0">
                  <c:v>Cyclops</c:v>
                </c:pt>
              </c:strCache>
            </c:strRef>
          </c:tx>
          <c:spPr>
            <a:solidFill>
              <a:srgbClr val="FF0066"/>
            </a:solidFill>
            <a:effectLst>
              <a:outerShdw blurRad="63500" sx="102000" sy="102000" algn="ctr" rotWithShape="0">
                <a:prstClr val="black">
                  <a:alpha val="40000"/>
                </a:prstClr>
              </a:outerShdw>
            </a:effectLst>
          </c:spPr>
          <c:invertIfNegative val="0"/>
          <c:cat>
            <c:numRef>
              <c:f>Sheet1!$A$2:$A$5</c:f>
              <c:numCache>
                <c:formatCode>General</c:formatCode>
                <c:ptCount val="4"/>
                <c:pt idx="0">
                  <c:v>6</c:v>
                </c:pt>
                <c:pt idx="1">
                  <c:v>12</c:v>
                </c:pt>
                <c:pt idx="2">
                  <c:v>24</c:v>
                </c:pt>
                <c:pt idx="3">
                  <c:v>48</c:v>
                </c:pt>
              </c:numCache>
            </c:numRef>
          </c:cat>
          <c:val>
            <c:numRef>
              <c:f>Sheet1!$C$2:$C$5</c:f>
              <c:numCache>
                <c:formatCode>General</c:formatCode>
                <c:ptCount val="4"/>
                <c:pt idx="0">
                  <c:v>5.03</c:v>
                </c:pt>
                <c:pt idx="1">
                  <c:v>6.31</c:v>
                </c:pt>
                <c:pt idx="2">
                  <c:v>7.09</c:v>
                </c:pt>
                <c:pt idx="3">
                  <c:v>6.09</c:v>
                </c:pt>
              </c:numCache>
            </c:numRef>
          </c:val>
        </c:ser>
        <c:ser>
          <c:idx val="2"/>
          <c:order val="2"/>
          <c:tx>
            <c:strRef>
              <c:f>Sheet1!$D$1</c:f>
              <c:strCache>
                <c:ptCount val="1"/>
                <c:pt idx="0">
                  <c:v>CyclopsMT</c:v>
                </c:pt>
              </c:strCache>
            </c:strRef>
          </c:tx>
          <c:spPr>
            <a:solidFill>
              <a:srgbClr val="FFC000"/>
            </a:solidFill>
            <a:effectLst>
              <a:outerShdw blurRad="63500" sx="102000" sy="102000" algn="ctr" rotWithShape="0">
                <a:prstClr val="black">
                  <a:alpha val="40000"/>
                </a:prstClr>
              </a:outerShdw>
            </a:effectLst>
          </c:spPr>
          <c:invertIfNegative val="0"/>
          <c:cat>
            <c:numRef>
              <c:f>Sheet1!$A$2:$A$5</c:f>
              <c:numCache>
                <c:formatCode>General</c:formatCode>
                <c:ptCount val="4"/>
                <c:pt idx="0">
                  <c:v>6</c:v>
                </c:pt>
                <c:pt idx="1">
                  <c:v>12</c:v>
                </c:pt>
                <c:pt idx="2">
                  <c:v>24</c:v>
                </c:pt>
                <c:pt idx="3">
                  <c:v>48</c:v>
                </c:pt>
              </c:numCache>
            </c:numRef>
          </c:cat>
          <c:val>
            <c:numRef>
              <c:f>Sheet1!$D$2:$D$5</c:f>
              <c:numCache>
                <c:formatCode>General</c:formatCode>
                <c:ptCount val="4"/>
                <c:pt idx="0">
                  <c:v>5.03</c:v>
                </c:pt>
                <c:pt idx="1">
                  <c:v>7.59</c:v>
                </c:pt>
                <c:pt idx="2">
                  <c:v>10.59</c:v>
                </c:pt>
                <c:pt idx="3">
                  <c:v>10.59</c:v>
                </c:pt>
              </c:numCache>
            </c:numRef>
          </c:val>
        </c:ser>
        <c:dLbls>
          <c:showLegendKey val="0"/>
          <c:showVal val="0"/>
          <c:showCatName val="0"/>
          <c:showSerName val="0"/>
          <c:showPercent val="0"/>
          <c:showBubbleSize val="0"/>
        </c:dLbls>
        <c:gapWidth val="150"/>
        <c:axId val="168823808"/>
        <c:axId val="168739584"/>
      </c:barChart>
      <c:catAx>
        <c:axId val="168823808"/>
        <c:scaling>
          <c:orientation val="minMax"/>
        </c:scaling>
        <c:delete val="0"/>
        <c:axPos val="b"/>
        <c:numFmt formatCode="General" sourceLinked="1"/>
        <c:majorTickMark val="none"/>
        <c:minorTickMark val="none"/>
        <c:tickLblPos val="nextTo"/>
        <c:spPr>
          <a:ln>
            <a:solidFill>
              <a:schemeClr val="tx1"/>
            </a:solidFill>
          </a:ln>
        </c:spPr>
        <c:txPr>
          <a:bodyPr/>
          <a:lstStyle/>
          <a:p>
            <a:pPr>
              <a:defRPr sz="1600">
                <a:effectLst/>
                <a:latin typeface="Eras Medium ITC" pitchFamily="34" charset="0"/>
              </a:defRPr>
            </a:pPr>
            <a:endParaRPr lang="zh-CN"/>
          </a:p>
        </c:txPr>
        <c:crossAx val="168739584"/>
        <c:crosses val="autoZero"/>
        <c:auto val="1"/>
        <c:lblAlgn val="ctr"/>
        <c:lblOffset val="0"/>
        <c:noMultiLvlLbl val="0"/>
      </c:catAx>
      <c:valAx>
        <c:axId val="168739584"/>
        <c:scaling>
          <c:orientation val="minMax"/>
          <c:max val="35"/>
        </c:scaling>
        <c:delete val="0"/>
        <c:axPos val="l"/>
        <c:majorGridlines>
          <c:spPr>
            <a:ln>
              <a:noFill/>
              <a:prstDash val="dash"/>
            </a:ln>
          </c:spPr>
        </c:majorGridlines>
        <c:title>
          <c:tx>
            <c:rich>
              <a:bodyPr rot="-5400000" vert="horz"/>
              <a:lstStyle/>
              <a:p>
                <a:pPr>
                  <a:defRPr sz="1600" u="none">
                    <a:effectLst>
                      <a:outerShdw blurRad="38100" dist="38100" dir="2700000" algn="tl">
                        <a:srgbClr val="000000">
                          <a:alpha val="43137"/>
                        </a:srgbClr>
                      </a:outerShdw>
                    </a:effectLst>
                    <a:latin typeface="Eras Medium ITC" pitchFamily="34" charset="0"/>
                  </a:defRPr>
                </a:pPr>
                <a:r>
                  <a:rPr lang="en-US" altLang="en-US" sz="1600" b="0" u="none"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Normalized</a:t>
                </a:r>
                <a:r>
                  <a:rPr lang="en-US" altLang="en-US" sz="1600" b="0" u="none" baseline="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 Speedup</a:t>
                </a:r>
                <a:endParaRPr lang="en-US" altLang="en-US" sz="1600" b="0" u="none" dirty="0">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c:rich>
          </c:tx>
          <c:layout>
            <c:manualLayout>
              <c:xMode val="edge"/>
              <c:yMode val="edge"/>
              <c:x val="5.9783454687219705E-3"/>
              <c:y val="6.7781820538458687E-2"/>
            </c:manualLayout>
          </c:layout>
          <c:overlay val="0"/>
        </c:title>
        <c:numFmt formatCode="General" sourceLinked="1"/>
        <c:majorTickMark val="in"/>
        <c:minorTickMark val="none"/>
        <c:tickLblPos val="nextTo"/>
        <c:spPr>
          <a:ln cap="flat">
            <a:solidFill>
              <a:schemeClr val="tx1"/>
            </a:solidFill>
          </a:ln>
        </c:spPr>
        <c:txPr>
          <a:bodyPr/>
          <a:lstStyle/>
          <a:p>
            <a:pPr>
              <a:defRPr sz="1600">
                <a:effectLst/>
                <a:latin typeface="Verdana" pitchFamily="34" charset="0"/>
                <a:ea typeface="Verdana" pitchFamily="34" charset="0"/>
                <a:cs typeface="Verdana" pitchFamily="34" charset="0"/>
              </a:defRPr>
            </a:pPr>
            <a:endParaRPr lang="zh-CN"/>
          </a:p>
        </c:txPr>
        <c:crossAx val="168823808"/>
        <c:crosses val="autoZero"/>
        <c:crossBetween val="between"/>
        <c:majorUnit val="5"/>
      </c:valAx>
      <c:spPr>
        <a:ln>
          <a:noFill/>
        </a:ln>
      </c:spPr>
    </c:plotArea>
    <c:legend>
      <c:legendPos val="r"/>
      <c:layout>
        <c:manualLayout>
          <c:xMode val="edge"/>
          <c:yMode val="edge"/>
          <c:x val="0.38969376281085183"/>
          <c:y val="1.7583694404325445E-2"/>
          <c:w val="0.61030623718914812"/>
          <c:h val="0.44875299349455"/>
        </c:manualLayout>
      </c:layout>
      <c:overlay val="1"/>
      <c:txPr>
        <a:bodyPr/>
        <a:lstStyle/>
        <a:p>
          <a:pPr>
            <a:defRPr sz="2000">
              <a:effectLst>
                <a:outerShdw blurRad="38100" dist="38100" dir="2700000" algn="tl">
                  <a:srgbClr val="000000">
                    <a:alpha val="43137"/>
                  </a:srgbClr>
                </a:outerShdw>
              </a:effectLst>
              <a:latin typeface="Eras Medium ITC" pitchFamily="34" charset="0"/>
            </a:defRPr>
          </a:pPr>
          <a:endParaRPr lang="zh-CN"/>
        </a:p>
      </c:txPr>
    </c:legend>
    <c:plotVisOnly val="1"/>
    <c:dispBlanksAs val="gap"/>
    <c:showDLblsOverMax val="0"/>
  </c:chart>
  <c:txPr>
    <a:bodyPr/>
    <a:lstStyle/>
    <a:p>
      <a:pPr>
        <a:defRPr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300498329246323"/>
          <c:y val="7.8934914129586267E-2"/>
          <c:w val="0.65161696985942219"/>
          <c:h val="0.70035389586342256"/>
        </c:manualLayout>
      </c:layout>
      <c:barChart>
        <c:barDir val="col"/>
        <c:grouping val="clustered"/>
        <c:varyColors val="0"/>
        <c:ser>
          <c:idx val="0"/>
          <c:order val="0"/>
          <c:tx>
            <c:strRef>
              <c:f>Sheet1!$B$1</c:f>
              <c:strCache>
                <c:ptCount val="1"/>
                <c:pt idx="0">
                  <c:v>Hama</c:v>
                </c:pt>
              </c:strCache>
            </c:strRef>
          </c:tx>
          <c:spPr>
            <a:solidFill>
              <a:schemeClr val="tx1"/>
            </a:solidFill>
            <a:ln w="12700">
              <a:noFill/>
            </a:ln>
            <a:effectLst>
              <a:outerShdw blurRad="63500" sx="102000" sy="102000" algn="ctr" rotWithShape="0">
                <a:prstClr val="black">
                  <a:alpha val="40000"/>
                </a:prstClr>
              </a:outerShdw>
            </a:effectLst>
          </c:spPr>
          <c:invertIfNegative val="0"/>
          <c:cat>
            <c:numRef>
              <c:f>Sheet1!$A$2:$A$5</c:f>
              <c:numCache>
                <c:formatCode>General</c:formatCode>
                <c:ptCount val="4"/>
                <c:pt idx="0">
                  <c:v>6</c:v>
                </c:pt>
                <c:pt idx="1">
                  <c:v>12</c:v>
                </c:pt>
                <c:pt idx="2">
                  <c:v>24</c:v>
                </c:pt>
                <c:pt idx="3">
                  <c:v>48</c:v>
                </c:pt>
              </c:numCache>
            </c:numRef>
          </c:cat>
          <c:val>
            <c:numRef>
              <c:f>Sheet1!$B$2:$B$5</c:f>
              <c:numCache>
                <c:formatCode>General</c:formatCode>
                <c:ptCount val="4"/>
                <c:pt idx="0">
                  <c:v>1</c:v>
                </c:pt>
                <c:pt idx="1">
                  <c:v>2.91</c:v>
                </c:pt>
                <c:pt idx="2">
                  <c:v>4.58</c:v>
                </c:pt>
                <c:pt idx="3">
                  <c:v>5.38</c:v>
                </c:pt>
              </c:numCache>
            </c:numRef>
          </c:val>
        </c:ser>
        <c:ser>
          <c:idx val="1"/>
          <c:order val="1"/>
          <c:tx>
            <c:strRef>
              <c:f>Sheet1!$C$1</c:f>
              <c:strCache>
                <c:ptCount val="1"/>
                <c:pt idx="0">
                  <c:v>Cyclops</c:v>
                </c:pt>
              </c:strCache>
            </c:strRef>
          </c:tx>
          <c:spPr>
            <a:solidFill>
              <a:srgbClr val="FF0066"/>
            </a:solidFill>
            <a:effectLst>
              <a:outerShdw blurRad="63500" sx="102000" sy="102000" algn="ctr" rotWithShape="0">
                <a:prstClr val="black">
                  <a:alpha val="40000"/>
                </a:prstClr>
              </a:outerShdw>
            </a:effectLst>
          </c:spPr>
          <c:invertIfNegative val="0"/>
          <c:cat>
            <c:numRef>
              <c:f>Sheet1!$A$2:$A$5</c:f>
              <c:numCache>
                <c:formatCode>General</c:formatCode>
                <c:ptCount val="4"/>
                <c:pt idx="0">
                  <c:v>6</c:v>
                </c:pt>
                <c:pt idx="1">
                  <c:v>12</c:v>
                </c:pt>
                <c:pt idx="2">
                  <c:v>24</c:v>
                </c:pt>
                <c:pt idx="3">
                  <c:v>48</c:v>
                </c:pt>
              </c:numCache>
            </c:numRef>
          </c:cat>
          <c:val>
            <c:numRef>
              <c:f>Sheet1!$C$2:$C$5</c:f>
              <c:numCache>
                <c:formatCode>General</c:formatCode>
                <c:ptCount val="4"/>
                <c:pt idx="0">
                  <c:v>6.99</c:v>
                </c:pt>
                <c:pt idx="1">
                  <c:v>10.29</c:v>
                </c:pt>
                <c:pt idx="2">
                  <c:v>11.65</c:v>
                </c:pt>
                <c:pt idx="3">
                  <c:v>10.11</c:v>
                </c:pt>
              </c:numCache>
            </c:numRef>
          </c:val>
        </c:ser>
        <c:ser>
          <c:idx val="2"/>
          <c:order val="2"/>
          <c:tx>
            <c:strRef>
              <c:f>Sheet1!$D$1</c:f>
              <c:strCache>
                <c:ptCount val="1"/>
                <c:pt idx="0">
                  <c:v>CyclopsMT</c:v>
                </c:pt>
              </c:strCache>
            </c:strRef>
          </c:tx>
          <c:spPr>
            <a:solidFill>
              <a:srgbClr val="FFC000"/>
            </a:solidFill>
            <a:effectLst>
              <a:outerShdw blurRad="63500" sx="102000" sy="102000" algn="ctr" rotWithShape="0">
                <a:prstClr val="black">
                  <a:alpha val="40000"/>
                </a:prstClr>
              </a:outerShdw>
            </a:effectLst>
          </c:spPr>
          <c:invertIfNegative val="0"/>
          <c:cat>
            <c:numRef>
              <c:f>Sheet1!$A$2:$A$5</c:f>
              <c:numCache>
                <c:formatCode>General</c:formatCode>
                <c:ptCount val="4"/>
                <c:pt idx="0">
                  <c:v>6</c:v>
                </c:pt>
                <c:pt idx="1">
                  <c:v>12</c:v>
                </c:pt>
                <c:pt idx="2">
                  <c:v>24</c:v>
                </c:pt>
                <c:pt idx="3">
                  <c:v>48</c:v>
                </c:pt>
              </c:numCache>
            </c:numRef>
          </c:cat>
          <c:val>
            <c:numRef>
              <c:f>Sheet1!$D$2:$D$5</c:f>
              <c:numCache>
                <c:formatCode>General</c:formatCode>
                <c:ptCount val="4"/>
                <c:pt idx="0">
                  <c:v>6.99</c:v>
                </c:pt>
                <c:pt idx="1">
                  <c:v>11.02</c:v>
                </c:pt>
                <c:pt idx="2">
                  <c:v>14.55</c:v>
                </c:pt>
                <c:pt idx="3">
                  <c:v>16.68</c:v>
                </c:pt>
              </c:numCache>
            </c:numRef>
          </c:val>
        </c:ser>
        <c:dLbls>
          <c:showLegendKey val="0"/>
          <c:showVal val="0"/>
          <c:showCatName val="0"/>
          <c:showSerName val="0"/>
          <c:showPercent val="0"/>
          <c:showBubbleSize val="0"/>
        </c:dLbls>
        <c:gapWidth val="150"/>
        <c:axId val="168765696"/>
        <c:axId val="168767488"/>
      </c:barChart>
      <c:catAx>
        <c:axId val="168765696"/>
        <c:scaling>
          <c:orientation val="minMax"/>
        </c:scaling>
        <c:delete val="0"/>
        <c:axPos val="b"/>
        <c:numFmt formatCode="General" sourceLinked="1"/>
        <c:majorTickMark val="none"/>
        <c:minorTickMark val="none"/>
        <c:tickLblPos val="nextTo"/>
        <c:spPr>
          <a:ln>
            <a:solidFill>
              <a:schemeClr val="tx1"/>
            </a:solidFill>
          </a:ln>
        </c:spPr>
        <c:txPr>
          <a:bodyPr/>
          <a:lstStyle/>
          <a:p>
            <a:pPr>
              <a:defRPr sz="1600">
                <a:effectLst/>
                <a:latin typeface="Eras Medium ITC" pitchFamily="34" charset="0"/>
              </a:defRPr>
            </a:pPr>
            <a:endParaRPr lang="zh-CN"/>
          </a:p>
        </c:txPr>
        <c:crossAx val="168767488"/>
        <c:crosses val="autoZero"/>
        <c:auto val="1"/>
        <c:lblAlgn val="ctr"/>
        <c:lblOffset val="0"/>
        <c:noMultiLvlLbl val="0"/>
      </c:catAx>
      <c:valAx>
        <c:axId val="168767488"/>
        <c:scaling>
          <c:orientation val="minMax"/>
          <c:max val="35"/>
        </c:scaling>
        <c:delete val="1"/>
        <c:axPos val="l"/>
        <c:majorGridlines>
          <c:spPr>
            <a:ln>
              <a:noFill/>
              <a:prstDash val="dash"/>
            </a:ln>
          </c:spPr>
        </c:majorGridlines>
        <c:numFmt formatCode="General" sourceLinked="1"/>
        <c:majorTickMark val="in"/>
        <c:minorTickMark val="none"/>
        <c:tickLblPos val="nextTo"/>
        <c:crossAx val="168765696"/>
        <c:crosses val="autoZero"/>
        <c:crossBetween val="between"/>
        <c:majorUnit val="5"/>
      </c:valAx>
      <c:spPr>
        <a:ln>
          <a:noFill/>
        </a:ln>
      </c:spPr>
    </c:plotArea>
    <c:plotVisOnly val="1"/>
    <c:dispBlanksAs val="gap"/>
    <c:showDLblsOverMax val="0"/>
  </c:chart>
  <c:txPr>
    <a:bodyPr/>
    <a:lstStyle/>
    <a:p>
      <a:pPr>
        <a:defRPr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300498329246323"/>
          <c:y val="7.8934914129586267E-2"/>
          <c:w val="0.65161696985942219"/>
          <c:h val="0.70035389586342256"/>
        </c:manualLayout>
      </c:layout>
      <c:barChart>
        <c:barDir val="col"/>
        <c:grouping val="clustered"/>
        <c:varyColors val="0"/>
        <c:ser>
          <c:idx val="0"/>
          <c:order val="0"/>
          <c:tx>
            <c:strRef>
              <c:f>Sheet1!$B$1</c:f>
              <c:strCache>
                <c:ptCount val="1"/>
                <c:pt idx="0">
                  <c:v>Hama</c:v>
                </c:pt>
              </c:strCache>
            </c:strRef>
          </c:tx>
          <c:spPr>
            <a:solidFill>
              <a:schemeClr val="tx1"/>
            </a:solidFill>
            <a:ln w="12700">
              <a:noFill/>
            </a:ln>
            <a:effectLst>
              <a:outerShdw blurRad="63500" sx="102000" sy="102000" algn="ctr" rotWithShape="0">
                <a:prstClr val="black">
                  <a:alpha val="40000"/>
                </a:prstClr>
              </a:outerShdw>
            </a:effectLst>
          </c:spPr>
          <c:invertIfNegative val="0"/>
          <c:cat>
            <c:numRef>
              <c:f>Sheet1!$A$2:$A$5</c:f>
              <c:numCache>
                <c:formatCode>General</c:formatCode>
                <c:ptCount val="4"/>
                <c:pt idx="0">
                  <c:v>6</c:v>
                </c:pt>
                <c:pt idx="1">
                  <c:v>12</c:v>
                </c:pt>
                <c:pt idx="2">
                  <c:v>24</c:v>
                </c:pt>
                <c:pt idx="3">
                  <c:v>48</c:v>
                </c:pt>
              </c:numCache>
            </c:numRef>
          </c:cat>
          <c:val>
            <c:numRef>
              <c:f>Sheet1!$B$2:$B$5</c:f>
              <c:numCache>
                <c:formatCode>General</c:formatCode>
                <c:ptCount val="4"/>
                <c:pt idx="0">
                  <c:v>1</c:v>
                </c:pt>
                <c:pt idx="1">
                  <c:v>1.81</c:v>
                </c:pt>
                <c:pt idx="2">
                  <c:v>3.16</c:v>
                </c:pt>
                <c:pt idx="3">
                  <c:v>5.58</c:v>
                </c:pt>
              </c:numCache>
            </c:numRef>
          </c:val>
        </c:ser>
        <c:ser>
          <c:idx val="1"/>
          <c:order val="1"/>
          <c:tx>
            <c:strRef>
              <c:f>Sheet1!$C$1</c:f>
              <c:strCache>
                <c:ptCount val="1"/>
                <c:pt idx="0">
                  <c:v>Cyclops</c:v>
                </c:pt>
              </c:strCache>
            </c:strRef>
          </c:tx>
          <c:spPr>
            <a:solidFill>
              <a:srgbClr val="FF0066"/>
            </a:solidFill>
            <a:effectLst>
              <a:outerShdw blurRad="63500" sx="102000" sy="102000" algn="ctr" rotWithShape="0">
                <a:prstClr val="black">
                  <a:alpha val="40000"/>
                </a:prstClr>
              </a:outerShdw>
            </a:effectLst>
          </c:spPr>
          <c:invertIfNegative val="0"/>
          <c:cat>
            <c:numRef>
              <c:f>Sheet1!$A$2:$A$5</c:f>
              <c:numCache>
                <c:formatCode>General</c:formatCode>
                <c:ptCount val="4"/>
                <c:pt idx="0">
                  <c:v>6</c:v>
                </c:pt>
                <c:pt idx="1">
                  <c:v>12</c:v>
                </c:pt>
                <c:pt idx="2">
                  <c:v>24</c:v>
                </c:pt>
                <c:pt idx="3">
                  <c:v>48</c:v>
                </c:pt>
              </c:numCache>
            </c:numRef>
          </c:cat>
          <c:val>
            <c:numRef>
              <c:f>Sheet1!$C$2:$C$5</c:f>
              <c:numCache>
                <c:formatCode>General</c:formatCode>
                <c:ptCount val="4"/>
                <c:pt idx="0">
                  <c:v>7.8</c:v>
                </c:pt>
                <c:pt idx="1">
                  <c:v>11.93</c:v>
                </c:pt>
                <c:pt idx="2">
                  <c:v>15.92</c:v>
                </c:pt>
                <c:pt idx="3">
                  <c:v>19.91</c:v>
                </c:pt>
              </c:numCache>
            </c:numRef>
          </c:val>
        </c:ser>
        <c:ser>
          <c:idx val="2"/>
          <c:order val="2"/>
          <c:tx>
            <c:strRef>
              <c:f>Sheet1!$D$1</c:f>
              <c:strCache>
                <c:ptCount val="1"/>
                <c:pt idx="0">
                  <c:v>CyclopsMT</c:v>
                </c:pt>
              </c:strCache>
            </c:strRef>
          </c:tx>
          <c:spPr>
            <a:solidFill>
              <a:srgbClr val="FFC000"/>
            </a:solidFill>
            <a:effectLst>
              <a:outerShdw blurRad="63500" sx="102000" sy="102000" algn="ctr" rotWithShape="0">
                <a:prstClr val="black">
                  <a:alpha val="40000"/>
                </a:prstClr>
              </a:outerShdw>
            </a:effectLst>
          </c:spPr>
          <c:invertIfNegative val="0"/>
          <c:cat>
            <c:numRef>
              <c:f>Sheet1!$A$2:$A$5</c:f>
              <c:numCache>
                <c:formatCode>General</c:formatCode>
                <c:ptCount val="4"/>
                <c:pt idx="0">
                  <c:v>6</c:v>
                </c:pt>
                <c:pt idx="1">
                  <c:v>12</c:v>
                </c:pt>
                <c:pt idx="2">
                  <c:v>24</c:v>
                </c:pt>
                <c:pt idx="3">
                  <c:v>48</c:v>
                </c:pt>
              </c:numCache>
            </c:numRef>
          </c:cat>
          <c:val>
            <c:numRef>
              <c:f>Sheet1!$D$2:$D$5</c:f>
              <c:numCache>
                <c:formatCode>General</c:formatCode>
                <c:ptCount val="4"/>
                <c:pt idx="0">
                  <c:v>7.8</c:v>
                </c:pt>
                <c:pt idx="1">
                  <c:v>13.66</c:v>
                </c:pt>
                <c:pt idx="2">
                  <c:v>20.94</c:v>
                </c:pt>
                <c:pt idx="3">
                  <c:v>29.97</c:v>
                </c:pt>
              </c:numCache>
            </c:numRef>
          </c:val>
        </c:ser>
        <c:dLbls>
          <c:showLegendKey val="0"/>
          <c:showVal val="0"/>
          <c:showCatName val="0"/>
          <c:showSerName val="0"/>
          <c:showPercent val="0"/>
          <c:showBubbleSize val="0"/>
        </c:dLbls>
        <c:gapWidth val="150"/>
        <c:axId val="168809216"/>
        <c:axId val="168810752"/>
      </c:barChart>
      <c:catAx>
        <c:axId val="168809216"/>
        <c:scaling>
          <c:orientation val="minMax"/>
        </c:scaling>
        <c:delete val="0"/>
        <c:axPos val="b"/>
        <c:numFmt formatCode="General" sourceLinked="1"/>
        <c:majorTickMark val="none"/>
        <c:minorTickMark val="none"/>
        <c:tickLblPos val="nextTo"/>
        <c:spPr>
          <a:ln>
            <a:solidFill>
              <a:schemeClr val="tx1"/>
            </a:solidFill>
          </a:ln>
        </c:spPr>
        <c:txPr>
          <a:bodyPr/>
          <a:lstStyle/>
          <a:p>
            <a:pPr>
              <a:defRPr sz="1600">
                <a:effectLst/>
                <a:latin typeface="Eras Medium ITC" pitchFamily="34" charset="0"/>
              </a:defRPr>
            </a:pPr>
            <a:endParaRPr lang="zh-CN"/>
          </a:p>
        </c:txPr>
        <c:crossAx val="168810752"/>
        <c:crosses val="autoZero"/>
        <c:auto val="1"/>
        <c:lblAlgn val="ctr"/>
        <c:lblOffset val="0"/>
        <c:noMultiLvlLbl val="0"/>
      </c:catAx>
      <c:valAx>
        <c:axId val="168810752"/>
        <c:scaling>
          <c:orientation val="minMax"/>
          <c:max val="35"/>
        </c:scaling>
        <c:delete val="1"/>
        <c:axPos val="l"/>
        <c:majorGridlines>
          <c:spPr>
            <a:ln>
              <a:noFill/>
              <a:prstDash val="dash"/>
            </a:ln>
          </c:spPr>
        </c:majorGridlines>
        <c:numFmt formatCode="General" sourceLinked="1"/>
        <c:majorTickMark val="in"/>
        <c:minorTickMark val="none"/>
        <c:tickLblPos val="nextTo"/>
        <c:crossAx val="168809216"/>
        <c:crosses val="autoZero"/>
        <c:crossBetween val="between"/>
        <c:majorUnit val="5"/>
      </c:valAx>
      <c:spPr>
        <a:ln>
          <a:noFill/>
        </a:ln>
      </c:spPr>
    </c:plotArea>
    <c:plotVisOnly val="1"/>
    <c:dispBlanksAs val="gap"/>
    <c:showDLblsOverMax val="0"/>
  </c:chart>
  <c:txPr>
    <a:bodyPr/>
    <a:lstStyle/>
    <a:p>
      <a:pPr>
        <a:defRPr sz="18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300498329246323"/>
          <c:y val="7.8934914129586267E-2"/>
          <c:w val="0.65161696985942219"/>
          <c:h val="0.70035389586342256"/>
        </c:manualLayout>
      </c:layout>
      <c:barChart>
        <c:barDir val="col"/>
        <c:grouping val="clustered"/>
        <c:varyColors val="0"/>
        <c:ser>
          <c:idx val="0"/>
          <c:order val="0"/>
          <c:tx>
            <c:strRef>
              <c:f>Sheet1!$B$1</c:f>
              <c:strCache>
                <c:ptCount val="1"/>
                <c:pt idx="0">
                  <c:v>Hama</c:v>
                </c:pt>
              </c:strCache>
            </c:strRef>
          </c:tx>
          <c:spPr>
            <a:solidFill>
              <a:schemeClr val="tx1"/>
            </a:solidFill>
            <a:ln w="12700">
              <a:noFill/>
            </a:ln>
            <a:effectLst>
              <a:outerShdw blurRad="63500" sx="102000" sy="102000" algn="ctr" rotWithShape="0">
                <a:prstClr val="black">
                  <a:alpha val="40000"/>
                </a:prstClr>
              </a:outerShdw>
            </a:effectLst>
          </c:spPr>
          <c:invertIfNegative val="0"/>
          <c:cat>
            <c:numRef>
              <c:f>Sheet1!$A$2:$A$5</c:f>
              <c:numCache>
                <c:formatCode>General</c:formatCode>
                <c:ptCount val="4"/>
                <c:pt idx="0">
                  <c:v>6</c:v>
                </c:pt>
                <c:pt idx="1">
                  <c:v>12</c:v>
                </c:pt>
                <c:pt idx="2">
                  <c:v>24</c:v>
                </c:pt>
                <c:pt idx="3">
                  <c:v>48</c:v>
                </c:pt>
              </c:numCache>
            </c:numRef>
          </c:cat>
          <c:val>
            <c:numRef>
              <c:f>Sheet1!$B$2:$B$5</c:f>
              <c:numCache>
                <c:formatCode>General</c:formatCode>
                <c:ptCount val="4"/>
                <c:pt idx="0">
                  <c:v>1</c:v>
                </c:pt>
                <c:pt idx="1">
                  <c:v>1.8</c:v>
                </c:pt>
                <c:pt idx="2">
                  <c:v>3.13</c:v>
                </c:pt>
                <c:pt idx="3">
                  <c:v>5.78</c:v>
                </c:pt>
              </c:numCache>
            </c:numRef>
          </c:val>
        </c:ser>
        <c:ser>
          <c:idx val="1"/>
          <c:order val="1"/>
          <c:tx>
            <c:strRef>
              <c:f>Sheet1!$C$1</c:f>
              <c:strCache>
                <c:ptCount val="1"/>
                <c:pt idx="0">
                  <c:v>Cyclops</c:v>
                </c:pt>
              </c:strCache>
            </c:strRef>
          </c:tx>
          <c:spPr>
            <a:solidFill>
              <a:srgbClr val="FF0066"/>
            </a:solidFill>
            <a:effectLst>
              <a:outerShdw blurRad="63500" sx="102000" sy="102000" algn="ctr" rotWithShape="0">
                <a:prstClr val="black">
                  <a:alpha val="40000"/>
                </a:prstClr>
              </a:outerShdw>
            </a:effectLst>
          </c:spPr>
          <c:invertIfNegative val="0"/>
          <c:cat>
            <c:numRef>
              <c:f>Sheet1!$A$2:$A$5</c:f>
              <c:numCache>
                <c:formatCode>General</c:formatCode>
                <c:ptCount val="4"/>
                <c:pt idx="0">
                  <c:v>6</c:v>
                </c:pt>
                <c:pt idx="1">
                  <c:v>12</c:v>
                </c:pt>
                <c:pt idx="2">
                  <c:v>24</c:v>
                </c:pt>
                <c:pt idx="3">
                  <c:v>48</c:v>
                </c:pt>
              </c:numCache>
            </c:numRef>
          </c:cat>
          <c:val>
            <c:numRef>
              <c:f>Sheet1!$C$2:$C$5</c:f>
              <c:numCache>
                <c:formatCode>General</c:formatCode>
                <c:ptCount val="4"/>
                <c:pt idx="0">
                  <c:v>11.06</c:v>
                </c:pt>
                <c:pt idx="1">
                  <c:v>16.93</c:v>
                </c:pt>
                <c:pt idx="2">
                  <c:v>24.46</c:v>
                </c:pt>
                <c:pt idx="3">
                  <c:v>29.08</c:v>
                </c:pt>
              </c:numCache>
            </c:numRef>
          </c:val>
        </c:ser>
        <c:ser>
          <c:idx val="2"/>
          <c:order val="2"/>
          <c:tx>
            <c:strRef>
              <c:f>Sheet1!$D$1</c:f>
              <c:strCache>
                <c:ptCount val="1"/>
                <c:pt idx="0">
                  <c:v>CyclopsMT</c:v>
                </c:pt>
              </c:strCache>
            </c:strRef>
          </c:tx>
          <c:spPr>
            <a:solidFill>
              <a:srgbClr val="FFC000"/>
            </a:solidFill>
            <a:effectLst>
              <a:outerShdw blurRad="63500" sx="102000" sy="102000" algn="ctr" rotWithShape="0">
                <a:prstClr val="black">
                  <a:alpha val="40000"/>
                </a:prstClr>
              </a:outerShdw>
            </a:effectLst>
          </c:spPr>
          <c:invertIfNegative val="0"/>
          <c:cat>
            <c:numRef>
              <c:f>Sheet1!$A$2:$A$5</c:f>
              <c:numCache>
                <c:formatCode>General</c:formatCode>
                <c:ptCount val="4"/>
                <c:pt idx="0">
                  <c:v>6</c:v>
                </c:pt>
                <c:pt idx="1">
                  <c:v>12</c:v>
                </c:pt>
                <c:pt idx="2">
                  <c:v>24</c:v>
                </c:pt>
                <c:pt idx="3">
                  <c:v>48</c:v>
                </c:pt>
              </c:numCache>
            </c:numRef>
          </c:cat>
          <c:val>
            <c:numRef>
              <c:f>Sheet1!$D$2:$D$5</c:f>
              <c:numCache>
                <c:formatCode>General</c:formatCode>
                <c:ptCount val="4"/>
                <c:pt idx="0">
                  <c:v>11.06</c:v>
                </c:pt>
                <c:pt idx="1">
                  <c:v>19.48</c:v>
                </c:pt>
                <c:pt idx="2">
                  <c:v>34.01</c:v>
                </c:pt>
                <c:pt idx="3">
                  <c:v>50.19</c:v>
                </c:pt>
              </c:numCache>
            </c:numRef>
          </c:val>
        </c:ser>
        <c:dLbls>
          <c:showLegendKey val="0"/>
          <c:showVal val="0"/>
          <c:showCatName val="0"/>
          <c:showSerName val="0"/>
          <c:showPercent val="0"/>
          <c:showBubbleSize val="0"/>
        </c:dLbls>
        <c:gapWidth val="150"/>
        <c:axId val="168631296"/>
        <c:axId val="168669952"/>
      </c:barChart>
      <c:catAx>
        <c:axId val="168631296"/>
        <c:scaling>
          <c:orientation val="minMax"/>
        </c:scaling>
        <c:delete val="0"/>
        <c:axPos val="b"/>
        <c:numFmt formatCode="General" sourceLinked="1"/>
        <c:majorTickMark val="none"/>
        <c:minorTickMark val="none"/>
        <c:tickLblPos val="nextTo"/>
        <c:spPr>
          <a:ln>
            <a:solidFill>
              <a:schemeClr val="tx1"/>
            </a:solidFill>
          </a:ln>
        </c:spPr>
        <c:txPr>
          <a:bodyPr/>
          <a:lstStyle/>
          <a:p>
            <a:pPr>
              <a:defRPr sz="1600">
                <a:effectLst/>
                <a:latin typeface="Eras Medium ITC" pitchFamily="34" charset="0"/>
              </a:defRPr>
            </a:pPr>
            <a:endParaRPr lang="zh-CN"/>
          </a:p>
        </c:txPr>
        <c:crossAx val="168669952"/>
        <c:crosses val="autoZero"/>
        <c:auto val="1"/>
        <c:lblAlgn val="ctr"/>
        <c:lblOffset val="0"/>
        <c:noMultiLvlLbl val="0"/>
      </c:catAx>
      <c:valAx>
        <c:axId val="168669952"/>
        <c:scaling>
          <c:orientation val="minMax"/>
          <c:max val="35"/>
        </c:scaling>
        <c:delete val="1"/>
        <c:axPos val="l"/>
        <c:majorGridlines>
          <c:spPr>
            <a:ln>
              <a:noFill/>
              <a:prstDash val="dash"/>
            </a:ln>
          </c:spPr>
        </c:majorGridlines>
        <c:numFmt formatCode="General" sourceLinked="1"/>
        <c:majorTickMark val="in"/>
        <c:minorTickMark val="none"/>
        <c:tickLblPos val="nextTo"/>
        <c:crossAx val="168631296"/>
        <c:crosses val="autoZero"/>
        <c:crossBetween val="between"/>
        <c:majorUnit val="5"/>
      </c:valAx>
      <c:spPr>
        <a:ln>
          <a:noFill/>
        </a:ln>
      </c:spPr>
    </c:plotArea>
    <c:plotVisOnly val="1"/>
    <c:dispBlanksAs val="gap"/>
    <c:showDLblsOverMax val="0"/>
  </c:chart>
  <c:txPr>
    <a:bodyPr/>
    <a:lstStyle/>
    <a:p>
      <a:pPr>
        <a:defRPr sz="1800"/>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300498329246323"/>
          <c:y val="7.8934914129586267E-2"/>
          <c:w val="0.65161696985942219"/>
          <c:h val="0.70035389586342256"/>
        </c:manualLayout>
      </c:layout>
      <c:barChart>
        <c:barDir val="col"/>
        <c:grouping val="clustered"/>
        <c:varyColors val="0"/>
        <c:ser>
          <c:idx val="0"/>
          <c:order val="0"/>
          <c:tx>
            <c:strRef>
              <c:f>Sheet1!$B$1</c:f>
              <c:strCache>
                <c:ptCount val="1"/>
                <c:pt idx="0">
                  <c:v>Hama</c:v>
                </c:pt>
              </c:strCache>
            </c:strRef>
          </c:tx>
          <c:spPr>
            <a:solidFill>
              <a:schemeClr val="tx1"/>
            </a:solidFill>
            <a:ln w="12700">
              <a:noFill/>
            </a:ln>
            <a:effectLst>
              <a:outerShdw blurRad="63500" sx="102000" sy="102000" algn="ctr" rotWithShape="0">
                <a:prstClr val="black">
                  <a:alpha val="40000"/>
                </a:prstClr>
              </a:outerShdw>
            </a:effectLst>
          </c:spPr>
          <c:invertIfNegative val="0"/>
          <c:cat>
            <c:numRef>
              <c:f>Sheet1!$A$2:$A$5</c:f>
              <c:numCache>
                <c:formatCode>General</c:formatCode>
                <c:ptCount val="4"/>
                <c:pt idx="0">
                  <c:v>6</c:v>
                </c:pt>
                <c:pt idx="1">
                  <c:v>12</c:v>
                </c:pt>
                <c:pt idx="2">
                  <c:v>24</c:v>
                </c:pt>
                <c:pt idx="3">
                  <c:v>48</c:v>
                </c:pt>
              </c:numCache>
            </c:numRef>
          </c:cat>
          <c:val>
            <c:numRef>
              <c:f>Sheet1!$B$2:$B$5</c:f>
              <c:numCache>
                <c:formatCode>General</c:formatCode>
                <c:ptCount val="4"/>
                <c:pt idx="0">
                  <c:v>1</c:v>
                </c:pt>
                <c:pt idx="1">
                  <c:v>1.94</c:v>
                </c:pt>
                <c:pt idx="2">
                  <c:v>2.76</c:v>
                </c:pt>
                <c:pt idx="3">
                  <c:v>3.27</c:v>
                </c:pt>
              </c:numCache>
            </c:numRef>
          </c:val>
        </c:ser>
        <c:ser>
          <c:idx val="1"/>
          <c:order val="1"/>
          <c:tx>
            <c:strRef>
              <c:f>Sheet1!$C$1</c:f>
              <c:strCache>
                <c:ptCount val="1"/>
                <c:pt idx="0">
                  <c:v>Cyclops</c:v>
                </c:pt>
              </c:strCache>
            </c:strRef>
          </c:tx>
          <c:spPr>
            <a:solidFill>
              <a:srgbClr val="FF0066"/>
            </a:solidFill>
            <a:effectLst>
              <a:outerShdw blurRad="63500" sx="102000" sy="102000" algn="ctr" rotWithShape="0">
                <a:prstClr val="black">
                  <a:alpha val="40000"/>
                </a:prstClr>
              </a:outerShdw>
            </a:effectLst>
          </c:spPr>
          <c:invertIfNegative val="0"/>
          <c:cat>
            <c:numRef>
              <c:f>Sheet1!$A$2:$A$5</c:f>
              <c:numCache>
                <c:formatCode>General</c:formatCode>
                <c:ptCount val="4"/>
                <c:pt idx="0">
                  <c:v>6</c:v>
                </c:pt>
                <c:pt idx="1">
                  <c:v>12</c:v>
                </c:pt>
                <c:pt idx="2">
                  <c:v>24</c:v>
                </c:pt>
                <c:pt idx="3">
                  <c:v>48</c:v>
                </c:pt>
              </c:numCache>
            </c:numRef>
          </c:cat>
          <c:val>
            <c:numRef>
              <c:f>Sheet1!$C$2:$C$5</c:f>
              <c:numCache>
                <c:formatCode>General</c:formatCode>
                <c:ptCount val="4"/>
                <c:pt idx="0">
                  <c:v>6.32</c:v>
                </c:pt>
                <c:pt idx="1">
                  <c:v>11.98</c:v>
                </c:pt>
                <c:pt idx="2">
                  <c:v>14.82</c:v>
                </c:pt>
                <c:pt idx="3">
                  <c:v>11.36</c:v>
                </c:pt>
              </c:numCache>
            </c:numRef>
          </c:val>
        </c:ser>
        <c:ser>
          <c:idx val="2"/>
          <c:order val="2"/>
          <c:tx>
            <c:strRef>
              <c:f>Sheet1!$D$1</c:f>
              <c:strCache>
                <c:ptCount val="1"/>
                <c:pt idx="0">
                  <c:v>CyclopsMT</c:v>
                </c:pt>
              </c:strCache>
            </c:strRef>
          </c:tx>
          <c:spPr>
            <a:solidFill>
              <a:srgbClr val="FFC000"/>
            </a:solidFill>
            <a:effectLst>
              <a:outerShdw blurRad="63500" sx="102000" sy="102000" algn="ctr" rotWithShape="0">
                <a:prstClr val="black">
                  <a:alpha val="40000"/>
                </a:prstClr>
              </a:outerShdw>
            </a:effectLst>
          </c:spPr>
          <c:invertIfNegative val="0"/>
          <c:cat>
            <c:numRef>
              <c:f>Sheet1!$A$2:$A$5</c:f>
              <c:numCache>
                <c:formatCode>General</c:formatCode>
                <c:ptCount val="4"/>
                <c:pt idx="0">
                  <c:v>6</c:v>
                </c:pt>
                <c:pt idx="1">
                  <c:v>12</c:v>
                </c:pt>
                <c:pt idx="2">
                  <c:v>24</c:v>
                </c:pt>
                <c:pt idx="3">
                  <c:v>48</c:v>
                </c:pt>
              </c:numCache>
            </c:numRef>
          </c:cat>
          <c:val>
            <c:numRef>
              <c:f>Sheet1!$D$2:$D$5</c:f>
              <c:numCache>
                <c:formatCode>General</c:formatCode>
                <c:ptCount val="4"/>
                <c:pt idx="0">
                  <c:v>6.32</c:v>
                </c:pt>
                <c:pt idx="1">
                  <c:v>11.98</c:v>
                </c:pt>
                <c:pt idx="2">
                  <c:v>15.7</c:v>
                </c:pt>
                <c:pt idx="3">
                  <c:v>18.28</c:v>
                </c:pt>
              </c:numCache>
            </c:numRef>
          </c:val>
        </c:ser>
        <c:dLbls>
          <c:showLegendKey val="0"/>
          <c:showVal val="0"/>
          <c:showCatName val="0"/>
          <c:showSerName val="0"/>
          <c:showPercent val="0"/>
          <c:showBubbleSize val="0"/>
        </c:dLbls>
        <c:gapWidth val="150"/>
        <c:axId val="169367040"/>
        <c:axId val="169368576"/>
      </c:barChart>
      <c:catAx>
        <c:axId val="169367040"/>
        <c:scaling>
          <c:orientation val="minMax"/>
        </c:scaling>
        <c:delete val="0"/>
        <c:axPos val="b"/>
        <c:numFmt formatCode="General" sourceLinked="1"/>
        <c:majorTickMark val="none"/>
        <c:minorTickMark val="none"/>
        <c:tickLblPos val="nextTo"/>
        <c:spPr>
          <a:ln>
            <a:solidFill>
              <a:schemeClr val="tx1"/>
            </a:solidFill>
          </a:ln>
        </c:spPr>
        <c:txPr>
          <a:bodyPr/>
          <a:lstStyle/>
          <a:p>
            <a:pPr>
              <a:defRPr sz="1600">
                <a:effectLst/>
                <a:latin typeface="Eras Medium ITC" pitchFamily="34" charset="0"/>
              </a:defRPr>
            </a:pPr>
            <a:endParaRPr lang="zh-CN"/>
          </a:p>
        </c:txPr>
        <c:crossAx val="169368576"/>
        <c:crosses val="autoZero"/>
        <c:auto val="1"/>
        <c:lblAlgn val="ctr"/>
        <c:lblOffset val="0"/>
        <c:noMultiLvlLbl val="0"/>
      </c:catAx>
      <c:valAx>
        <c:axId val="169368576"/>
        <c:scaling>
          <c:orientation val="minMax"/>
          <c:max val="35"/>
        </c:scaling>
        <c:delete val="0"/>
        <c:axPos val="l"/>
        <c:majorGridlines>
          <c:spPr>
            <a:ln>
              <a:noFill/>
              <a:prstDash val="dash"/>
            </a:ln>
          </c:spPr>
        </c:majorGridlines>
        <c:title>
          <c:tx>
            <c:rich>
              <a:bodyPr rot="-5400000" vert="horz"/>
              <a:lstStyle/>
              <a:p>
                <a:pPr>
                  <a:defRPr sz="1600" u="none">
                    <a:effectLst>
                      <a:outerShdw blurRad="38100" dist="38100" dir="2700000" algn="tl">
                        <a:srgbClr val="000000">
                          <a:alpha val="43137"/>
                        </a:srgbClr>
                      </a:outerShdw>
                    </a:effectLst>
                    <a:latin typeface="Eras Medium ITC" pitchFamily="34" charset="0"/>
                  </a:defRPr>
                </a:pPr>
                <a:r>
                  <a:rPr lang="en-US" altLang="en-US" sz="1600" b="0" u="none"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Normalized</a:t>
                </a:r>
                <a:r>
                  <a:rPr lang="en-US" altLang="en-US" sz="1600" b="0" u="none" baseline="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 Speedup</a:t>
                </a:r>
                <a:endParaRPr lang="en-US" altLang="en-US" sz="1600" b="0" u="none" dirty="0">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c:rich>
          </c:tx>
          <c:layout>
            <c:manualLayout>
              <c:xMode val="edge"/>
              <c:yMode val="edge"/>
              <c:x val="5.9783454687219705E-3"/>
              <c:y val="6.7781820538458687E-2"/>
            </c:manualLayout>
          </c:layout>
          <c:overlay val="0"/>
        </c:title>
        <c:numFmt formatCode="General" sourceLinked="1"/>
        <c:majorTickMark val="in"/>
        <c:minorTickMark val="none"/>
        <c:tickLblPos val="nextTo"/>
        <c:spPr>
          <a:ln cap="flat">
            <a:solidFill>
              <a:schemeClr val="tx1"/>
            </a:solidFill>
          </a:ln>
        </c:spPr>
        <c:txPr>
          <a:bodyPr/>
          <a:lstStyle/>
          <a:p>
            <a:pPr>
              <a:defRPr sz="1600">
                <a:effectLst/>
                <a:latin typeface="Verdana" pitchFamily="34" charset="0"/>
                <a:ea typeface="Verdana" pitchFamily="34" charset="0"/>
                <a:cs typeface="Verdana" pitchFamily="34" charset="0"/>
              </a:defRPr>
            </a:pPr>
            <a:endParaRPr lang="zh-CN"/>
          </a:p>
        </c:txPr>
        <c:crossAx val="169367040"/>
        <c:crosses val="autoZero"/>
        <c:crossBetween val="between"/>
        <c:majorUnit val="5"/>
      </c:valAx>
      <c:spPr>
        <a:ln>
          <a:noFill/>
        </a:ln>
      </c:spPr>
    </c:plotArea>
    <c:plotVisOnly val="1"/>
    <c:dispBlanksAs val="gap"/>
    <c:showDLblsOverMax val="0"/>
  </c:chart>
  <c:txPr>
    <a:bodyPr/>
    <a:lstStyle/>
    <a:p>
      <a:pPr>
        <a:defRPr sz="1800"/>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300498329246323"/>
          <c:y val="7.8934914129586267E-2"/>
          <c:w val="0.65161696985942219"/>
          <c:h val="0.70035389586342256"/>
        </c:manualLayout>
      </c:layout>
      <c:barChart>
        <c:barDir val="col"/>
        <c:grouping val="clustered"/>
        <c:varyColors val="0"/>
        <c:ser>
          <c:idx val="0"/>
          <c:order val="0"/>
          <c:tx>
            <c:strRef>
              <c:f>Sheet1!$B$1</c:f>
              <c:strCache>
                <c:ptCount val="1"/>
                <c:pt idx="0">
                  <c:v>Hama</c:v>
                </c:pt>
              </c:strCache>
            </c:strRef>
          </c:tx>
          <c:spPr>
            <a:solidFill>
              <a:schemeClr val="tx1"/>
            </a:solidFill>
            <a:ln w="12700">
              <a:noFill/>
            </a:ln>
            <a:effectLst>
              <a:outerShdw blurRad="63500" sx="102000" sy="102000" algn="ctr" rotWithShape="0">
                <a:prstClr val="black">
                  <a:alpha val="40000"/>
                </a:prstClr>
              </a:outerShdw>
            </a:effectLst>
          </c:spPr>
          <c:invertIfNegative val="0"/>
          <c:cat>
            <c:numRef>
              <c:f>Sheet1!$A$2:$A$5</c:f>
              <c:numCache>
                <c:formatCode>General</c:formatCode>
                <c:ptCount val="4"/>
                <c:pt idx="0">
                  <c:v>6</c:v>
                </c:pt>
                <c:pt idx="1">
                  <c:v>12</c:v>
                </c:pt>
                <c:pt idx="2">
                  <c:v>24</c:v>
                </c:pt>
                <c:pt idx="3">
                  <c:v>48</c:v>
                </c:pt>
              </c:numCache>
            </c:numRef>
          </c:cat>
          <c:val>
            <c:numRef>
              <c:f>Sheet1!$B$2:$B$5</c:f>
              <c:numCache>
                <c:formatCode>General</c:formatCode>
                <c:ptCount val="4"/>
                <c:pt idx="0">
                  <c:v>1</c:v>
                </c:pt>
                <c:pt idx="1">
                  <c:v>1.93</c:v>
                </c:pt>
                <c:pt idx="2">
                  <c:v>2.83</c:v>
                </c:pt>
                <c:pt idx="3">
                  <c:v>2.41</c:v>
                </c:pt>
              </c:numCache>
            </c:numRef>
          </c:val>
        </c:ser>
        <c:ser>
          <c:idx val="1"/>
          <c:order val="1"/>
          <c:tx>
            <c:strRef>
              <c:f>Sheet1!$C$1</c:f>
              <c:strCache>
                <c:ptCount val="1"/>
                <c:pt idx="0">
                  <c:v>Cyclops</c:v>
                </c:pt>
              </c:strCache>
            </c:strRef>
          </c:tx>
          <c:spPr>
            <a:solidFill>
              <a:srgbClr val="FF0066"/>
            </a:solidFill>
            <a:effectLst>
              <a:outerShdw blurRad="63500" sx="102000" sy="102000" algn="ctr" rotWithShape="0">
                <a:prstClr val="black">
                  <a:alpha val="40000"/>
                </a:prstClr>
              </a:outerShdw>
            </a:effectLst>
          </c:spPr>
          <c:invertIfNegative val="0"/>
          <c:cat>
            <c:numRef>
              <c:f>Sheet1!$A$2:$A$5</c:f>
              <c:numCache>
                <c:formatCode>General</c:formatCode>
                <c:ptCount val="4"/>
                <c:pt idx="0">
                  <c:v>6</c:v>
                </c:pt>
                <c:pt idx="1">
                  <c:v>12</c:v>
                </c:pt>
                <c:pt idx="2">
                  <c:v>24</c:v>
                </c:pt>
                <c:pt idx="3">
                  <c:v>48</c:v>
                </c:pt>
              </c:numCache>
            </c:numRef>
          </c:cat>
          <c:val>
            <c:numRef>
              <c:f>Sheet1!$C$2:$C$5</c:f>
              <c:numCache>
                <c:formatCode>General</c:formatCode>
                <c:ptCount val="4"/>
                <c:pt idx="0">
                  <c:v>5.46</c:v>
                </c:pt>
                <c:pt idx="1">
                  <c:v>7.95</c:v>
                </c:pt>
                <c:pt idx="2">
                  <c:v>5.66</c:v>
                </c:pt>
                <c:pt idx="3">
                  <c:v>6.13</c:v>
                </c:pt>
              </c:numCache>
            </c:numRef>
          </c:val>
        </c:ser>
        <c:ser>
          <c:idx val="2"/>
          <c:order val="2"/>
          <c:tx>
            <c:strRef>
              <c:f>Sheet1!$D$1</c:f>
              <c:strCache>
                <c:ptCount val="1"/>
                <c:pt idx="0">
                  <c:v>CyclopsMT</c:v>
                </c:pt>
              </c:strCache>
            </c:strRef>
          </c:tx>
          <c:spPr>
            <a:solidFill>
              <a:srgbClr val="FFC000"/>
            </a:solidFill>
            <a:effectLst>
              <a:outerShdw blurRad="63500" sx="102000" sy="102000" algn="ctr" rotWithShape="0">
                <a:prstClr val="black">
                  <a:alpha val="40000"/>
                </a:prstClr>
              </a:outerShdw>
            </a:effectLst>
          </c:spPr>
          <c:invertIfNegative val="0"/>
          <c:cat>
            <c:numRef>
              <c:f>Sheet1!$A$2:$A$5</c:f>
              <c:numCache>
                <c:formatCode>General</c:formatCode>
                <c:ptCount val="4"/>
                <c:pt idx="0">
                  <c:v>6</c:v>
                </c:pt>
                <c:pt idx="1">
                  <c:v>12</c:v>
                </c:pt>
                <c:pt idx="2">
                  <c:v>24</c:v>
                </c:pt>
                <c:pt idx="3">
                  <c:v>48</c:v>
                </c:pt>
              </c:numCache>
            </c:numRef>
          </c:cat>
          <c:val>
            <c:numRef>
              <c:f>Sheet1!$D$2:$D$5</c:f>
              <c:numCache>
                <c:formatCode>General</c:formatCode>
                <c:ptCount val="4"/>
                <c:pt idx="0">
                  <c:v>5.46</c:v>
                </c:pt>
                <c:pt idx="1">
                  <c:v>8.66</c:v>
                </c:pt>
                <c:pt idx="2">
                  <c:v>10.77</c:v>
                </c:pt>
                <c:pt idx="3">
                  <c:v>13.35</c:v>
                </c:pt>
              </c:numCache>
            </c:numRef>
          </c:val>
        </c:ser>
        <c:dLbls>
          <c:showLegendKey val="0"/>
          <c:showVal val="0"/>
          <c:showCatName val="0"/>
          <c:showSerName val="0"/>
          <c:showPercent val="0"/>
          <c:showBubbleSize val="0"/>
        </c:dLbls>
        <c:gapWidth val="150"/>
        <c:axId val="169398656"/>
        <c:axId val="169400192"/>
      </c:barChart>
      <c:catAx>
        <c:axId val="169398656"/>
        <c:scaling>
          <c:orientation val="minMax"/>
        </c:scaling>
        <c:delete val="0"/>
        <c:axPos val="b"/>
        <c:numFmt formatCode="General" sourceLinked="1"/>
        <c:majorTickMark val="none"/>
        <c:minorTickMark val="none"/>
        <c:tickLblPos val="nextTo"/>
        <c:spPr>
          <a:ln>
            <a:solidFill>
              <a:schemeClr val="tx1"/>
            </a:solidFill>
          </a:ln>
        </c:spPr>
        <c:txPr>
          <a:bodyPr/>
          <a:lstStyle/>
          <a:p>
            <a:pPr>
              <a:defRPr sz="1600">
                <a:effectLst/>
                <a:latin typeface="Eras Medium ITC" pitchFamily="34" charset="0"/>
              </a:defRPr>
            </a:pPr>
            <a:endParaRPr lang="zh-CN"/>
          </a:p>
        </c:txPr>
        <c:crossAx val="169400192"/>
        <c:crosses val="autoZero"/>
        <c:auto val="1"/>
        <c:lblAlgn val="ctr"/>
        <c:lblOffset val="0"/>
        <c:noMultiLvlLbl val="0"/>
      </c:catAx>
      <c:valAx>
        <c:axId val="169400192"/>
        <c:scaling>
          <c:orientation val="minMax"/>
          <c:max val="35"/>
        </c:scaling>
        <c:delete val="1"/>
        <c:axPos val="l"/>
        <c:majorGridlines>
          <c:spPr>
            <a:ln>
              <a:noFill/>
              <a:prstDash val="dash"/>
            </a:ln>
          </c:spPr>
        </c:majorGridlines>
        <c:numFmt formatCode="General" sourceLinked="1"/>
        <c:majorTickMark val="in"/>
        <c:minorTickMark val="none"/>
        <c:tickLblPos val="nextTo"/>
        <c:crossAx val="169398656"/>
        <c:crosses val="autoZero"/>
        <c:crossBetween val="between"/>
        <c:majorUnit val="5"/>
      </c:valAx>
      <c:spPr>
        <a:ln>
          <a:noFill/>
        </a:ln>
      </c:spPr>
    </c:plotArea>
    <c:plotVisOnly val="1"/>
    <c:dispBlanksAs val="gap"/>
    <c:showDLblsOverMax val="0"/>
  </c:chart>
  <c:txPr>
    <a:bodyPr/>
    <a:lstStyle/>
    <a:p>
      <a:pPr>
        <a:defRPr sz="1800"/>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300498329246323"/>
          <c:y val="7.8934914129586267E-2"/>
          <c:w val="0.65161696985942219"/>
          <c:h val="0.70035389586342256"/>
        </c:manualLayout>
      </c:layout>
      <c:barChart>
        <c:barDir val="col"/>
        <c:grouping val="clustered"/>
        <c:varyColors val="0"/>
        <c:ser>
          <c:idx val="0"/>
          <c:order val="0"/>
          <c:tx>
            <c:strRef>
              <c:f>Sheet1!$B$1</c:f>
              <c:strCache>
                <c:ptCount val="1"/>
                <c:pt idx="0">
                  <c:v>Hama</c:v>
                </c:pt>
              </c:strCache>
            </c:strRef>
          </c:tx>
          <c:spPr>
            <a:solidFill>
              <a:schemeClr val="tx1"/>
            </a:solidFill>
            <a:ln w="12700">
              <a:noFill/>
            </a:ln>
            <a:effectLst>
              <a:outerShdw blurRad="63500" sx="102000" sy="102000" algn="ctr" rotWithShape="0">
                <a:prstClr val="black">
                  <a:alpha val="40000"/>
                </a:prstClr>
              </a:outerShdw>
            </a:effectLst>
          </c:spPr>
          <c:invertIfNegative val="0"/>
          <c:cat>
            <c:numRef>
              <c:f>Sheet1!$A$2:$A$5</c:f>
              <c:numCache>
                <c:formatCode>General</c:formatCode>
                <c:ptCount val="4"/>
                <c:pt idx="0">
                  <c:v>6</c:v>
                </c:pt>
                <c:pt idx="1">
                  <c:v>12</c:v>
                </c:pt>
                <c:pt idx="2">
                  <c:v>24</c:v>
                </c:pt>
                <c:pt idx="3">
                  <c:v>48</c:v>
                </c:pt>
              </c:numCache>
            </c:numRef>
          </c:cat>
          <c:val>
            <c:numRef>
              <c:f>Sheet1!$B$2:$B$5</c:f>
              <c:numCache>
                <c:formatCode>General</c:formatCode>
                <c:ptCount val="4"/>
                <c:pt idx="0">
                  <c:v>1</c:v>
                </c:pt>
                <c:pt idx="1">
                  <c:v>1.52</c:v>
                </c:pt>
                <c:pt idx="2">
                  <c:v>1.68</c:v>
                </c:pt>
                <c:pt idx="3">
                  <c:v>1.57</c:v>
                </c:pt>
              </c:numCache>
            </c:numRef>
          </c:val>
        </c:ser>
        <c:ser>
          <c:idx val="1"/>
          <c:order val="1"/>
          <c:tx>
            <c:strRef>
              <c:f>Sheet1!$C$1</c:f>
              <c:strCache>
                <c:ptCount val="1"/>
                <c:pt idx="0">
                  <c:v>Cyclops</c:v>
                </c:pt>
              </c:strCache>
            </c:strRef>
          </c:tx>
          <c:spPr>
            <a:solidFill>
              <a:srgbClr val="FF0066"/>
            </a:solidFill>
            <a:effectLst>
              <a:outerShdw blurRad="63500" sx="102000" sy="102000" algn="ctr" rotWithShape="0">
                <a:prstClr val="black">
                  <a:alpha val="40000"/>
                </a:prstClr>
              </a:outerShdw>
            </a:effectLst>
          </c:spPr>
          <c:invertIfNegative val="0"/>
          <c:cat>
            <c:numRef>
              <c:f>Sheet1!$A$2:$A$5</c:f>
              <c:numCache>
                <c:formatCode>General</c:formatCode>
                <c:ptCount val="4"/>
                <c:pt idx="0">
                  <c:v>6</c:v>
                </c:pt>
                <c:pt idx="1">
                  <c:v>12</c:v>
                </c:pt>
                <c:pt idx="2">
                  <c:v>24</c:v>
                </c:pt>
                <c:pt idx="3">
                  <c:v>48</c:v>
                </c:pt>
              </c:numCache>
            </c:numRef>
          </c:cat>
          <c:val>
            <c:numRef>
              <c:f>Sheet1!$C$2:$C$5</c:f>
              <c:numCache>
                <c:formatCode>General</c:formatCode>
                <c:ptCount val="4"/>
                <c:pt idx="0">
                  <c:v>1.78</c:v>
                </c:pt>
                <c:pt idx="1">
                  <c:v>2.27</c:v>
                </c:pt>
                <c:pt idx="2">
                  <c:v>2.61</c:v>
                </c:pt>
                <c:pt idx="3">
                  <c:v>2.09</c:v>
                </c:pt>
              </c:numCache>
            </c:numRef>
          </c:val>
        </c:ser>
        <c:ser>
          <c:idx val="2"/>
          <c:order val="2"/>
          <c:tx>
            <c:strRef>
              <c:f>Sheet1!$D$1</c:f>
              <c:strCache>
                <c:ptCount val="1"/>
                <c:pt idx="0">
                  <c:v>CyclopsMT</c:v>
                </c:pt>
              </c:strCache>
            </c:strRef>
          </c:tx>
          <c:spPr>
            <a:solidFill>
              <a:srgbClr val="FFC000"/>
            </a:solidFill>
            <a:effectLst>
              <a:outerShdw blurRad="63500" sx="102000" sy="102000" algn="ctr" rotWithShape="0">
                <a:prstClr val="black">
                  <a:alpha val="40000"/>
                </a:prstClr>
              </a:outerShdw>
            </a:effectLst>
          </c:spPr>
          <c:invertIfNegative val="0"/>
          <c:cat>
            <c:numRef>
              <c:f>Sheet1!$A$2:$A$5</c:f>
              <c:numCache>
                <c:formatCode>General</c:formatCode>
                <c:ptCount val="4"/>
                <c:pt idx="0">
                  <c:v>6</c:v>
                </c:pt>
                <c:pt idx="1">
                  <c:v>12</c:v>
                </c:pt>
                <c:pt idx="2">
                  <c:v>24</c:v>
                </c:pt>
                <c:pt idx="3">
                  <c:v>48</c:v>
                </c:pt>
              </c:numCache>
            </c:numRef>
          </c:cat>
          <c:val>
            <c:numRef>
              <c:f>Sheet1!$D$2:$D$5</c:f>
              <c:numCache>
                <c:formatCode>General</c:formatCode>
                <c:ptCount val="4"/>
                <c:pt idx="0">
                  <c:v>1.78</c:v>
                </c:pt>
                <c:pt idx="1">
                  <c:v>2.6</c:v>
                </c:pt>
                <c:pt idx="2">
                  <c:v>2.97</c:v>
                </c:pt>
                <c:pt idx="3">
                  <c:v>3.23</c:v>
                </c:pt>
              </c:numCache>
            </c:numRef>
          </c:val>
        </c:ser>
        <c:dLbls>
          <c:showLegendKey val="0"/>
          <c:showVal val="0"/>
          <c:showCatName val="0"/>
          <c:showSerName val="0"/>
          <c:showPercent val="0"/>
          <c:showBubbleSize val="0"/>
        </c:dLbls>
        <c:gapWidth val="150"/>
        <c:axId val="170056320"/>
        <c:axId val="2752896"/>
      </c:barChart>
      <c:catAx>
        <c:axId val="170056320"/>
        <c:scaling>
          <c:orientation val="minMax"/>
        </c:scaling>
        <c:delete val="0"/>
        <c:axPos val="b"/>
        <c:numFmt formatCode="General" sourceLinked="1"/>
        <c:majorTickMark val="none"/>
        <c:minorTickMark val="none"/>
        <c:tickLblPos val="nextTo"/>
        <c:spPr>
          <a:ln>
            <a:solidFill>
              <a:schemeClr val="tx1"/>
            </a:solidFill>
          </a:ln>
        </c:spPr>
        <c:txPr>
          <a:bodyPr/>
          <a:lstStyle/>
          <a:p>
            <a:pPr>
              <a:defRPr sz="1600">
                <a:effectLst/>
                <a:latin typeface="Eras Medium ITC" pitchFamily="34" charset="0"/>
              </a:defRPr>
            </a:pPr>
            <a:endParaRPr lang="zh-CN"/>
          </a:p>
        </c:txPr>
        <c:crossAx val="2752896"/>
        <c:crosses val="autoZero"/>
        <c:auto val="1"/>
        <c:lblAlgn val="ctr"/>
        <c:lblOffset val="0"/>
        <c:noMultiLvlLbl val="0"/>
      </c:catAx>
      <c:valAx>
        <c:axId val="2752896"/>
        <c:scaling>
          <c:orientation val="minMax"/>
          <c:max val="35"/>
        </c:scaling>
        <c:delete val="1"/>
        <c:axPos val="l"/>
        <c:majorGridlines>
          <c:spPr>
            <a:ln>
              <a:noFill/>
              <a:prstDash val="dash"/>
            </a:ln>
          </c:spPr>
        </c:majorGridlines>
        <c:numFmt formatCode="General" sourceLinked="1"/>
        <c:majorTickMark val="in"/>
        <c:minorTickMark val="none"/>
        <c:tickLblPos val="nextTo"/>
        <c:crossAx val="170056320"/>
        <c:crosses val="autoZero"/>
        <c:crossBetween val="between"/>
        <c:majorUnit val="5"/>
      </c:valAx>
      <c:spPr>
        <a:ln>
          <a:noFill/>
        </a:ln>
      </c:spPr>
    </c:plotArea>
    <c:plotVisOnly val="1"/>
    <c:dispBlanksAs val="gap"/>
    <c:showDLblsOverMax val="0"/>
  </c:chart>
  <c:txPr>
    <a:bodyPr/>
    <a:lstStyle/>
    <a:p>
      <a:pPr>
        <a:defRPr sz="1800"/>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98366394399067"/>
          <c:y val="9.4103239174975373E-2"/>
          <c:w val="0.70168507846954198"/>
          <c:h val="0.62345688980294167"/>
        </c:manualLayout>
      </c:layout>
      <c:barChart>
        <c:barDir val="col"/>
        <c:grouping val="stacked"/>
        <c:varyColors val="0"/>
        <c:ser>
          <c:idx val="0"/>
          <c:order val="0"/>
          <c:tx>
            <c:strRef>
              <c:f>Sheet1!$B$1</c:f>
              <c:strCache>
                <c:ptCount val="1"/>
                <c:pt idx="0">
                  <c:v>SYNC</c:v>
                </c:pt>
              </c:strCache>
            </c:strRef>
          </c:tx>
          <c:spPr>
            <a:solidFill>
              <a:srgbClr val="FFC000"/>
            </a:solidFill>
            <a:ln w="12700">
              <a:noFill/>
            </a:ln>
            <a:effectLst>
              <a:outerShdw blurRad="63500" sx="102000" sy="102000" algn="ctr" rotWithShape="0">
                <a:prstClr val="black">
                  <a:alpha val="40000"/>
                </a:prstClr>
              </a:outerShdw>
            </a:effectLst>
          </c:spPr>
          <c:invertIfNegative val="0"/>
          <c:cat>
            <c:strRef>
              <c:f>Sheet1!$A$2:$A$28</c:f>
              <c:strCache>
                <c:ptCount val="26"/>
                <c:pt idx="1">
                  <c:v>Amazon</c:v>
                </c:pt>
                <c:pt idx="5">
                  <c:v>GWeb</c:v>
                </c:pt>
                <c:pt idx="9">
                  <c:v>Ljournal</c:v>
                </c:pt>
                <c:pt idx="13">
                  <c:v>Wiki</c:v>
                </c:pt>
                <c:pt idx="17">
                  <c:v>SYN-GL</c:v>
                </c:pt>
                <c:pt idx="21">
                  <c:v>DBLP</c:v>
                </c:pt>
                <c:pt idx="25">
                  <c:v>RoadCA</c:v>
                </c:pt>
              </c:strCache>
            </c:strRef>
          </c:cat>
          <c:val>
            <c:numRef>
              <c:f>Sheet1!$B$2:$B$28</c:f>
              <c:numCache>
                <c:formatCode>General</c:formatCode>
                <c:ptCount val="27"/>
                <c:pt idx="0">
                  <c:v>0.35</c:v>
                </c:pt>
                <c:pt idx="1">
                  <c:v>0.28999999999999998</c:v>
                </c:pt>
                <c:pt idx="2">
                  <c:v>0.1</c:v>
                </c:pt>
                <c:pt idx="4">
                  <c:v>0.32</c:v>
                </c:pt>
                <c:pt idx="5">
                  <c:v>0.21</c:v>
                </c:pt>
                <c:pt idx="6">
                  <c:v>0.08</c:v>
                </c:pt>
                <c:pt idx="8">
                  <c:v>0.3</c:v>
                </c:pt>
                <c:pt idx="9">
                  <c:v>0.05</c:v>
                </c:pt>
                <c:pt idx="10">
                  <c:v>0.02</c:v>
                </c:pt>
                <c:pt idx="12">
                  <c:v>0.28000000000000003</c:v>
                </c:pt>
                <c:pt idx="13">
                  <c:v>0.03</c:v>
                </c:pt>
                <c:pt idx="14">
                  <c:v>0.01</c:v>
                </c:pt>
                <c:pt idx="16">
                  <c:v>0.66</c:v>
                </c:pt>
                <c:pt idx="17">
                  <c:v>0.13</c:v>
                </c:pt>
                <c:pt idx="18">
                  <c:v>0.06</c:v>
                </c:pt>
                <c:pt idx="20">
                  <c:v>0.34</c:v>
                </c:pt>
                <c:pt idx="21">
                  <c:v>0.15</c:v>
                </c:pt>
                <c:pt idx="22">
                  <c:v>0.06</c:v>
                </c:pt>
                <c:pt idx="24">
                  <c:v>0.6</c:v>
                </c:pt>
                <c:pt idx="25">
                  <c:v>0.37</c:v>
                </c:pt>
                <c:pt idx="26">
                  <c:v>0.21</c:v>
                </c:pt>
              </c:numCache>
            </c:numRef>
          </c:val>
        </c:ser>
        <c:ser>
          <c:idx val="1"/>
          <c:order val="1"/>
          <c:tx>
            <c:strRef>
              <c:f>Sheet1!$C$1</c:f>
              <c:strCache>
                <c:ptCount val="1"/>
                <c:pt idx="0">
                  <c:v>COMP</c:v>
                </c:pt>
              </c:strCache>
            </c:strRef>
          </c:tx>
          <c:spPr>
            <a:solidFill>
              <a:srgbClr val="FF0066"/>
            </a:solidFill>
            <a:ln w="12700">
              <a:noFill/>
            </a:ln>
            <a:effectLst>
              <a:outerShdw blurRad="63500" sx="102000" sy="102000" algn="ctr" rotWithShape="0">
                <a:prstClr val="black">
                  <a:alpha val="40000"/>
                </a:prstClr>
              </a:outerShdw>
            </a:effectLst>
          </c:spPr>
          <c:invertIfNegative val="0"/>
          <c:cat>
            <c:strRef>
              <c:f>Sheet1!$A$2:$A$28</c:f>
              <c:strCache>
                <c:ptCount val="26"/>
                <c:pt idx="1">
                  <c:v>Amazon</c:v>
                </c:pt>
                <c:pt idx="5">
                  <c:v>GWeb</c:v>
                </c:pt>
                <c:pt idx="9">
                  <c:v>Ljournal</c:v>
                </c:pt>
                <c:pt idx="13">
                  <c:v>Wiki</c:v>
                </c:pt>
                <c:pt idx="17">
                  <c:v>SYN-GL</c:v>
                </c:pt>
                <c:pt idx="21">
                  <c:v>DBLP</c:v>
                </c:pt>
                <c:pt idx="25">
                  <c:v>RoadCA</c:v>
                </c:pt>
              </c:strCache>
            </c:strRef>
          </c:cat>
          <c:val>
            <c:numRef>
              <c:f>Sheet1!$C$2:$C$28</c:f>
              <c:numCache>
                <c:formatCode>General</c:formatCode>
                <c:ptCount val="27"/>
                <c:pt idx="0">
                  <c:v>0.08</c:v>
                </c:pt>
                <c:pt idx="1">
                  <c:v>0.03</c:v>
                </c:pt>
                <c:pt idx="2">
                  <c:v>0.04</c:v>
                </c:pt>
                <c:pt idx="4">
                  <c:v>0.09</c:v>
                </c:pt>
                <c:pt idx="5">
                  <c:v>0.04</c:v>
                </c:pt>
                <c:pt idx="6">
                  <c:v>0.05</c:v>
                </c:pt>
                <c:pt idx="8">
                  <c:v>0.1</c:v>
                </c:pt>
                <c:pt idx="9">
                  <c:v>0.04</c:v>
                </c:pt>
                <c:pt idx="10">
                  <c:v>0.05</c:v>
                </c:pt>
                <c:pt idx="12">
                  <c:v>0.1</c:v>
                </c:pt>
                <c:pt idx="13">
                  <c:v>0.04</c:v>
                </c:pt>
                <c:pt idx="14">
                  <c:v>0.05</c:v>
                </c:pt>
                <c:pt idx="16">
                  <c:v>0.1</c:v>
                </c:pt>
                <c:pt idx="17">
                  <c:v>0.04</c:v>
                </c:pt>
                <c:pt idx="18">
                  <c:v>0.05</c:v>
                </c:pt>
                <c:pt idx="20">
                  <c:v>7.0000000000000007E-2</c:v>
                </c:pt>
                <c:pt idx="21">
                  <c:v>0.04</c:v>
                </c:pt>
                <c:pt idx="22">
                  <c:v>0.05</c:v>
                </c:pt>
                <c:pt idx="24">
                  <c:v>0.08</c:v>
                </c:pt>
                <c:pt idx="25">
                  <c:v>0.05</c:v>
                </c:pt>
                <c:pt idx="26">
                  <c:v>0.05</c:v>
                </c:pt>
              </c:numCache>
            </c:numRef>
          </c:val>
        </c:ser>
        <c:ser>
          <c:idx val="2"/>
          <c:order val="2"/>
          <c:tx>
            <c:strRef>
              <c:f>Sheet1!$D$1</c:f>
              <c:strCache>
                <c:ptCount val="1"/>
                <c:pt idx="0">
                  <c:v>SEND</c:v>
                </c:pt>
              </c:strCache>
            </c:strRef>
          </c:tx>
          <c:spPr>
            <a:solidFill>
              <a:srgbClr val="0066FF"/>
            </a:solidFill>
            <a:ln w="12700">
              <a:noFill/>
            </a:ln>
            <a:effectLst>
              <a:outerShdw blurRad="63500" sx="102000" sy="102000" algn="ctr" rotWithShape="0">
                <a:prstClr val="black">
                  <a:alpha val="40000"/>
                </a:prstClr>
              </a:outerShdw>
            </a:effectLst>
          </c:spPr>
          <c:invertIfNegative val="0"/>
          <c:cat>
            <c:strRef>
              <c:f>Sheet1!$A$2:$A$28</c:f>
              <c:strCache>
                <c:ptCount val="26"/>
                <c:pt idx="1">
                  <c:v>Amazon</c:v>
                </c:pt>
                <c:pt idx="5">
                  <c:v>GWeb</c:v>
                </c:pt>
                <c:pt idx="9">
                  <c:v>Ljournal</c:v>
                </c:pt>
                <c:pt idx="13">
                  <c:v>Wiki</c:v>
                </c:pt>
                <c:pt idx="17">
                  <c:v>SYN-GL</c:v>
                </c:pt>
                <c:pt idx="21">
                  <c:v>DBLP</c:v>
                </c:pt>
                <c:pt idx="25">
                  <c:v>RoadCA</c:v>
                </c:pt>
              </c:strCache>
            </c:strRef>
          </c:cat>
          <c:val>
            <c:numRef>
              <c:f>Sheet1!$D$2:$D$28</c:f>
              <c:numCache>
                <c:formatCode>General</c:formatCode>
                <c:ptCount val="27"/>
                <c:pt idx="0">
                  <c:v>0.27</c:v>
                </c:pt>
                <c:pt idx="1">
                  <c:v>0.33</c:v>
                </c:pt>
                <c:pt idx="2">
                  <c:v>0.24</c:v>
                </c:pt>
                <c:pt idx="4">
                  <c:v>0.31</c:v>
                </c:pt>
                <c:pt idx="5">
                  <c:v>0.27</c:v>
                </c:pt>
                <c:pt idx="6">
                  <c:v>0.18</c:v>
                </c:pt>
                <c:pt idx="8">
                  <c:v>0.45</c:v>
                </c:pt>
                <c:pt idx="9">
                  <c:v>0.2</c:v>
                </c:pt>
                <c:pt idx="10">
                  <c:v>0.12</c:v>
                </c:pt>
                <c:pt idx="12">
                  <c:v>0.49</c:v>
                </c:pt>
                <c:pt idx="13">
                  <c:v>0.14000000000000001</c:v>
                </c:pt>
                <c:pt idx="14">
                  <c:v>0.06</c:v>
                </c:pt>
                <c:pt idx="16">
                  <c:v>0.15</c:v>
                </c:pt>
                <c:pt idx="17">
                  <c:v>0.12</c:v>
                </c:pt>
                <c:pt idx="18">
                  <c:v>7.0000000000000007E-2</c:v>
                </c:pt>
                <c:pt idx="20">
                  <c:v>0.56000000000000005</c:v>
                </c:pt>
                <c:pt idx="21">
                  <c:v>0.19</c:v>
                </c:pt>
                <c:pt idx="22">
                  <c:v>7.0000000000000007E-2</c:v>
                </c:pt>
                <c:pt idx="24">
                  <c:v>0.3</c:v>
                </c:pt>
                <c:pt idx="25">
                  <c:v>0.4</c:v>
                </c:pt>
                <c:pt idx="26">
                  <c:v>0.27</c:v>
                </c:pt>
              </c:numCache>
            </c:numRef>
          </c:val>
        </c:ser>
        <c:ser>
          <c:idx val="3"/>
          <c:order val="3"/>
          <c:tx>
            <c:strRef>
              <c:f>Sheet1!$E$1</c:f>
              <c:strCache>
                <c:ptCount val="1"/>
                <c:pt idx="0">
                  <c:v>PARSE</c:v>
                </c:pt>
              </c:strCache>
            </c:strRef>
          </c:tx>
          <c:spPr>
            <a:solidFill>
              <a:srgbClr val="002060"/>
            </a:solidFill>
            <a:ln>
              <a:noFill/>
            </a:ln>
            <a:effectLst>
              <a:outerShdw blurRad="63500" sx="102000" sy="102000" algn="ctr" rotWithShape="0">
                <a:prstClr val="black">
                  <a:alpha val="40000"/>
                </a:prstClr>
              </a:outerShdw>
            </a:effectLst>
          </c:spPr>
          <c:invertIfNegative val="0"/>
          <c:cat>
            <c:strRef>
              <c:f>Sheet1!$A$2:$A$28</c:f>
              <c:strCache>
                <c:ptCount val="26"/>
                <c:pt idx="1">
                  <c:v>Amazon</c:v>
                </c:pt>
                <c:pt idx="5">
                  <c:v>GWeb</c:v>
                </c:pt>
                <c:pt idx="9">
                  <c:v>Ljournal</c:v>
                </c:pt>
                <c:pt idx="13">
                  <c:v>Wiki</c:v>
                </c:pt>
                <c:pt idx="17">
                  <c:v>SYN-GL</c:v>
                </c:pt>
                <c:pt idx="21">
                  <c:v>DBLP</c:v>
                </c:pt>
                <c:pt idx="25">
                  <c:v>RoadCA</c:v>
                </c:pt>
              </c:strCache>
            </c:strRef>
          </c:cat>
          <c:val>
            <c:numRef>
              <c:f>Sheet1!$E$2:$E$28</c:f>
              <c:numCache>
                <c:formatCode>General</c:formatCode>
                <c:ptCount val="27"/>
                <c:pt idx="0">
                  <c:v>0.3</c:v>
                </c:pt>
                <c:pt idx="1">
                  <c:v>0</c:v>
                </c:pt>
                <c:pt idx="2">
                  <c:v>0</c:v>
                </c:pt>
                <c:pt idx="4">
                  <c:v>0.28000000000000003</c:v>
                </c:pt>
                <c:pt idx="5">
                  <c:v>0</c:v>
                </c:pt>
                <c:pt idx="6">
                  <c:v>0</c:v>
                </c:pt>
                <c:pt idx="8">
                  <c:v>0.14000000000000001</c:v>
                </c:pt>
                <c:pt idx="9">
                  <c:v>0</c:v>
                </c:pt>
                <c:pt idx="10">
                  <c:v>0</c:v>
                </c:pt>
                <c:pt idx="12">
                  <c:v>0.13</c:v>
                </c:pt>
                <c:pt idx="13">
                  <c:v>0</c:v>
                </c:pt>
                <c:pt idx="14">
                  <c:v>0</c:v>
                </c:pt>
                <c:pt idx="16">
                  <c:v>0.08</c:v>
                </c:pt>
                <c:pt idx="17">
                  <c:v>0</c:v>
                </c:pt>
                <c:pt idx="18">
                  <c:v>0</c:v>
                </c:pt>
                <c:pt idx="20">
                  <c:v>0.03</c:v>
                </c:pt>
                <c:pt idx="21">
                  <c:v>0</c:v>
                </c:pt>
                <c:pt idx="22">
                  <c:v>0</c:v>
                </c:pt>
                <c:pt idx="24">
                  <c:v>0.02</c:v>
                </c:pt>
                <c:pt idx="25">
                  <c:v>0</c:v>
                </c:pt>
                <c:pt idx="26">
                  <c:v>0</c:v>
                </c:pt>
              </c:numCache>
            </c:numRef>
          </c:val>
        </c:ser>
        <c:dLbls>
          <c:showLegendKey val="0"/>
          <c:showVal val="0"/>
          <c:showCatName val="0"/>
          <c:showSerName val="0"/>
          <c:showPercent val="0"/>
          <c:showBubbleSize val="0"/>
        </c:dLbls>
        <c:gapWidth val="150"/>
        <c:overlap val="100"/>
        <c:axId val="169583744"/>
        <c:axId val="169585280"/>
      </c:barChart>
      <c:catAx>
        <c:axId val="169583744"/>
        <c:scaling>
          <c:orientation val="minMax"/>
        </c:scaling>
        <c:delete val="0"/>
        <c:axPos val="b"/>
        <c:majorTickMark val="none"/>
        <c:minorTickMark val="none"/>
        <c:tickLblPos val="nextTo"/>
        <c:spPr>
          <a:ln>
            <a:solidFill>
              <a:schemeClr val="tx1"/>
            </a:solidFill>
          </a:ln>
        </c:spPr>
        <c:txPr>
          <a:bodyPr/>
          <a:lstStyle/>
          <a:p>
            <a:pPr>
              <a:defRPr sz="1800">
                <a:effectLst/>
                <a:latin typeface="Eras Medium ITC" pitchFamily="34" charset="0"/>
              </a:defRPr>
            </a:pPr>
            <a:endParaRPr lang="zh-CN"/>
          </a:p>
        </c:txPr>
        <c:crossAx val="169585280"/>
        <c:crosses val="autoZero"/>
        <c:auto val="1"/>
        <c:lblAlgn val="ctr"/>
        <c:lblOffset val="0"/>
        <c:noMultiLvlLbl val="0"/>
      </c:catAx>
      <c:valAx>
        <c:axId val="169585280"/>
        <c:scaling>
          <c:orientation val="minMax"/>
          <c:max val="1"/>
          <c:min val="0"/>
        </c:scaling>
        <c:delete val="0"/>
        <c:axPos val="l"/>
        <c:majorGridlines>
          <c:spPr>
            <a:ln>
              <a:noFill/>
              <a:prstDash val="dash"/>
            </a:ln>
          </c:spPr>
        </c:majorGridlines>
        <c:title>
          <c:tx>
            <c:rich>
              <a:bodyPr rot="-5400000" vert="horz"/>
              <a:lstStyle/>
              <a:p>
                <a:pPr>
                  <a:defRPr sz="2200" u="none">
                    <a:effectLst>
                      <a:outerShdw blurRad="38100" dist="38100" dir="2700000" algn="tl">
                        <a:srgbClr val="000000">
                          <a:alpha val="43137"/>
                        </a:srgbClr>
                      </a:outerShdw>
                    </a:effectLst>
                    <a:latin typeface="Eras Medium ITC" pitchFamily="34" charset="0"/>
                  </a:defRPr>
                </a:pPr>
                <a:r>
                  <a:rPr lang="en-US" altLang="en-US" sz="2200" b="0" u="none"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Ratio of Exec-Time</a:t>
                </a:r>
                <a:endParaRPr lang="en-US" altLang="en-US" sz="2200" b="0" u="none" dirty="0">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c:rich>
          </c:tx>
          <c:layout>
            <c:manualLayout>
              <c:xMode val="edge"/>
              <c:yMode val="edge"/>
              <c:x val="0"/>
              <c:y val="7.7579881305177983E-2"/>
            </c:manualLayout>
          </c:layout>
          <c:overlay val="0"/>
        </c:title>
        <c:numFmt formatCode="#,##0.0_);[Red]\(#,##0.0\)" sourceLinked="0"/>
        <c:majorTickMark val="in"/>
        <c:minorTickMark val="none"/>
        <c:tickLblPos val="nextTo"/>
        <c:spPr>
          <a:ln cap="flat">
            <a:solidFill>
              <a:schemeClr val="tx1"/>
            </a:solidFill>
          </a:ln>
        </c:spPr>
        <c:txPr>
          <a:bodyPr/>
          <a:lstStyle/>
          <a:p>
            <a:pPr>
              <a:defRPr sz="1800">
                <a:effectLst/>
                <a:latin typeface="Verdana" pitchFamily="34" charset="0"/>
                <a:ea typeface="Verdana" pitchFamily="34" charset="0"/>
                <a:cs typeface="Verdana" pitchFamily="34" charset="0"/>
              </a:defRPr>
            </a:pPr>
            <a:endParaRPr lang="zh-CN"/>
          </a:p>
        </c:txPr>
        <c:crossAx val="169583744"/>
        <c:crosses val="autoZero"/>
        <c:crossBetween val="between"/>
        <c:majorUnit val="0.2"/>
      </c:valAx>
      <c:spPr>
        <a:ln>
          <a:noFill/>
        </a:ln>
      </c:spPr>
    </c:plotArea>
    <c:legend>
      <c:legendPos val="r"/>
      <c:layout>
        <c:manualLayout>
          <c:xMode val="edge"/>
          <c:yMode val="edge"/>
          <c:x val="0.86967209848531013"/>
          <c:y val="0.36848231333469406"/>
          <c:w val="0.13032790151468981"/>
          <c:h val="0.49368739390713695"/>
        </c:manualLayout>
      </c:layout>
      <c:overlay val="0"/>
      <c:spPr>
        <a:noFill/>
        <a:ln>
          <a:noFill/>
          <a:prstDash val="dash"/>
        </a:ln>
      </c:spPr>
      <c:txPr>
        <a:bodyPr/>
        <a:lstStyle/>
        <a:p>
          <a:pPr>
            <a:defRPr sz="2000">
              <a:effectLst>
                <a:outerShdw blurRad="38100" dist="38100" dir="2700000" algn="tl">
                  <a:srgbClr val="000000">
                    <a:alpha val="43137"/>
                  </a:srgbClr>
                </a:outerShdw>
              </a:effectLst>
              <a:latin typeface="Eras Medium ITC" pitchFamily="34" charset="0"/>
            </a:defRPr>
          </a:pPr>
          <a:endParaRPr lang="zh-CN"/>
        </a:p>
      </c:txPr>
    </c:legend>
    <c:plotVisOnly val="1"/>
    <c:dispBlanksAs val="gap"/>
    <c:showDLblsOverMax val="0"/>
  </c:chart>
  <c:txPr>
    <a:bodyPr/>
    <a:lstStyle/>
    <a:p>
      <a:pPr>
        <a:defRPr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1"/>
          </a:xfrm>
          <a:prstGeom prst="rect">
            <a:avLst/>
          </a:prstGeom>
        </p:spPr>
        <p:txBody>
          <a:bodyPr vert="horz" lIns="99048" tIns="49524" rIns="99048" bIns="49524" rtlCol="0"/>
          <a:lstStyle>
            <a:lvl1pPr algn="l">
              <a:defRPr sz="1300"/>
            </a:lvl1pPr>
          </a:lstStyle>
          <a:p>
            <a:endParaRPr lang="zh-CN" altLang="en-US"/>
          </a:p>
        </p:txBody>
      </p:sp>
      <p:sp>
        <p:nvSpPr>
          <p:cNvPr id="3" name="Date Placeholder 2"/>
          <p:cNvSpPr>
            <a:spLocks noGrp="1"/>
          </p:cNvSpPr>
          <p:nvPr>
            <p:ph type="dt" sz="quarter" idx="1"/>
          </p:nvPr>
        </p:nvSpPr>
        <p:spPr>
          <a:xfrm>
            <a:off x="4021295" y="1"/>
            <a:ext cx="3076363" cy="511731"/>
          </a:xfrm>
          <a:prstGeom prst="rect">
            <a:avLst/>
          </a:prstGeom>
        </p:spPr>
        <p:txBody>
          <a:bodyPr vert="horz" lIns="99048" tIns="49524" rIns="99048" bIns="49524" rtlCol="0"/>
          <a:lstStyle>
            <a:lvl1pPr algn="r">
              <a:defRPr sz="1300"/>
            </a:lvl1pPr>
          </a:lstStyle>
          <a:p>
            <a:fld id="{3C41AD6A-4BB0-440A-8DD1-608BFD4747CB}" type="datetimeFigureOut">
              <a:rPr lang="zh-CN" altLang="en-US" smtClean="0"/>
              <a:t>2014-06-27</a:t>
            </a:fld>
            <a:endParaRPr lang="zh-CN" altLang="en-US"/>
          </a:p>
        </p:txBody>
      </p:sp>
      <p:sp>
        <p:nvSpPr>
          <p:cNvPr id="4" name="Footer Placeholder 3"/>
          <p:cNvSpPr>
            <a:spLocks noGrp="1"/>
          </p:cNvSpPr>
          <p:nvPr>
            <p:ph type="ftr" sz="quarter" idx="2"/>
          </p:nvPr>
        </p:nvSpPr>
        <p:spPr>
          <a:xfrm>
            <a:off x="1" y="9721107"/>
            <a:ext cx="3076363" cy="511731"/>
          </a:xfrm>
          <a:prstGeom prst="rect">
            <a:avLst/>
          </a:prstGeom>
        </p:spPr>
        <p:txBody>
          <a:bodyPr vert="horz" lIns="99048" tIns="49524" rIns="99048" bIns="49524" rtlCol="0" anchor="b"/>
          <a:lstStyle>
            <a:lvl1pPr algn="l">
              <a:defRPr sz="1300"/>
            </a:lvl1pPr>
          </a:lstStyle>
          <a:p>
            <a:endParaRPr lang="zh-CN" altLang="en-US"/>
          </a:p>
        </p:txBody>
      </p:sp>
      <p:sp>
        <p:nvSpPr>
          <p:cNvPr id="5" name="Slide Number Placeholder 4"/>
          <p:cNvSpPr>
            <a:spLocks noGrp="1"/>
          </p:cNvSpPr>
          <p:nvPr>
            <p:ph type="sldNum" sz="quarter" idx="3"/>
          </p:nvPr>
        </p:nvSpPr>
        <p:spPr>
          <a:xfrm>
            <a:off x="4021295" y="9721107"/>
            <a:ext cx="3076363" cy="511731"/>
          </a:xfrm>
          <a:prstGeom prst="rect">
            <a:avLst/>
          </a:prstGeom>
        </p:spPr>
        <p:txBody>
          <a:bodyPr vert="horz" lIns="99048" tIns="49524" rIns="99048" bIns="49524" rtlCol="0" anchor="b"/>
          <a:lstStyle>
            <a:lvl1pPr algn="r">
              <a:defRPr sz="1300"/>
            </a:lvl1pPr>
          </a:lstStyle>
          <a:p>
            <a:fld id="{E4CB138C-6F80-4B6E-A014-C120560A5307}" type="slidenum">
              <a:rPr lang="zh-CN" altLang="en-US" smtClean="0"/>
              <a:t>‹#›</a:t>
            </a:fld>
            <a:endParaRPr lang="zh-CN" altLang="en-US"/>
          </a:p>
        </p:txBody>
      </p:sp>
    </p:spTree>
    <p:extLst>
      <p:ext uri="{BB962C8B-B14F-4D97-AF65-F5344CB8AC3E}">
        <p14:creationId xmlns:p14="http://schemas.microsoft.com/office/powerpoint/2010/main" val="2660187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1"/>
          </a:xfrm>
          <a:prstGeom prst="rect">
            <a:avLst/>
          </a:prstGeom>
        </p:spPr>
        <p:txBody>
          <a:bodyPr vert="horz" lIns="99048" tIns="49524" rIns="99048" bIns="49524" rtlCol="0"/>
          <a:lstStyle>
            <a:lvl1pPr algn="l">
              <a:defRPr sz="1300"/>
            </a:lvl1pPr>
          </a:lstStyle>
          <a:p>
            <a:endParaRPr lang="zh-CN" altLang="en-US"/>
          </a:p>
        </p:txBody>
      </p:sp>
      <p:sp>
        <p:nvSpPr>
          <p:cNvPr id="3" name="Date Placeholder 2"/>
          <p:cNvSpPr>
            <a:spLocks noGrp="1"/>
          </p:cNvSpPr>
          <p:nvPr>
            <p:ph type="dt" idx="1"/>
          </p:nvPr>
        </p:nvSpPr>
        <p:spPr>
          <a:xfrm>
            <a:off x="4021295" y="1"/>
            <a:ext cx="3076363" cy="511731"/>
          </a:xfrm>
          <a:prstGeom prst="rect">
            <a:avLst/>
          </a:prstGeom>
        </p:spPr>
        <p:txBody>
          <a:bodyPr vert="horz" lIns="99048" tIns="49524" rIns="99048" bIns="49524" rtlCol="0"/>
          <a:lstStyle>
            <a:lvl1pPr algn="r">
              <a:defRPr sz="1300"/>
            </a:lvl1pPr>
          </a:lstStyle>
          <a:p>
            <a:fld id="{4D9148D7-FB2B-4957-8C67-CD2B50AD8679}" type="datetimeFigureOut">
              <a:rPr lang="zh-CN" altLang="en-US" smtClean="0"/>
              <a:t>2014-06-27</a:t>
            </a:fld>
            <a:endParaRPr lang="zh-CN" alt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zh-CN" alt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1" y="9721107"/>
            <a:ext cx="3076363" cy="511731"/>
          </a:xfrm>
          <a:prstGeom prst="rect">
            <a:avLst/>
          </a:prstGeom>
        </p:spPr>
        <p:txBody>
          <a:bodyPr vert="horz" lIns="99048" tIns="49524" rIns="99048" bIns="49524" rtlCol="0" anchor="b"/>
          <a:lstStyle>
            <a:lvl1pPr algn="l">
              <a:defRPr sz="1300"/>
            </a:lvl1pPr>
          </a:lstStyle>
          <a:p>
            <a:endParaRPr lang="zh-CN" altLang="en-US"/>
          </a:p>
        </p:txBody>
      </p:sp>
      <p:sp>
        <p:nvSpPr>
          <p:cNvPr id="7" name="Slide Number Placeholder 6"/>
          <p:cNvSpPr>
            <a:spLocks noGrp="1"/>
          </p:cNvSpPr>
          <p:nvPr>
            <p:ph type="sldNum" sz="quarter" idx="5"/>
          </p:nvPr>
        </p:nvSpPr>
        <p:spPr>
          <a:xfrm>
            <a:off x="4021295" y="9721107"/>
            <a:ext cx="3076363" cy="511731"/>
          </a:xfrm>
          <a:prstGeom prst="rect">
            <a:avLst/>
          </a:prstGeom>
        </p:spPr>
        <p:txBody>
          <a:bodyPr vert="horz" lIns="99048" tIns="49524" rIns="99048" bIns="49524" rtlCol="0" anchor="b"/>
          <a:lstStyle>
            <a:lvl1pPr algn="r">
              <a:defRPr sz="1300"/>
            </a:lvl1pPr>
          </a:lstStyle>
          <a:p>
            <a:fld id="{8C3C408C-91E2-4EF7-92A9-F4885029B1B9}" type="slidenum">
              <a:rPr lang="zh-CN" altLang="en-US" smtClean="0"/>
              <a:t>‹#›</a:t>
            </a:fld>
            <a:endParaRPr lang="zh-CN" altLang="en-US"/>
          </a:p>
        </p:txBody>
      </p:sp>
    </p:spTree>
    <p:extLst>
      <p:ext uri="{BB962C8B-B14F-4D97-AF65-F5344CB8AC3E}">
        <p14:creationId xmlns:p14="http://schemas.microsoft.com/office/powerpoint/2010/main" val="20576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14AC6D9-6B5C-45FD-8360-091FBE43F8FE}" type="slidenum">
              <a:rPr lang="en-US" altLang="zh-TW"/>
              <a:pPr/>
              <a:t>1</a:t>
            </a:fld>
            <a:endParaRPr lang="en-US" altLang="zh-TW"/>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r>
              <a:rPr lang="en-US" altLang="zh-CN" baseline="0" dirty="0" smtClean="0"/>
              <a:t>Thank you for the introduction</a:t>
            </a:r>
          </a:p>
          <a:p>
            <a:r>
              <a:rPr lang="en-US" altLang="zh-CN" baseline="0" dirty="0" smtClean="0"/>
              <a:t>Hi everyone, I’m glad to introduce our work, an efficient graph processing system based on distributed immutable view, which is joint work with my students and colleagues from shanghai Jiao Tong university. </a:t>
            </a:r>
            <a:endParaRPr lang="en-US" altLang="zh-CN" dirty="0" smtClean="0"/>
          </a:p>
          <a:p>
            <a:pPr eaLnBrk="1" hangingPunct="1"/>
            <a:endParaRPr lang="zh-TW" altLang="zh-TW"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r>
              <a:rPr lang="en-US" altLang="zh-CN" baseline="0" dirty="0" smtClean="0"/>
              <a:t>PowerGraph (the latest version of </a:t>
            </a:r>
            <a:r>
              <a:rPr lang="en-US" altLang="zh-CN" baseline="0" dirty="0" err="1" smtClean="0"/>
              <a:t>graphlab</a:t>
            </a:r>
            <a:r>
              <a:rPr lang="en-US" altLang="zh-CN" baseline="0" dirty="0" smtClean="0"/>
              <a:t>) proposes vertex-cut to avoid duplicated edges, and GAS model to address load imbalance problem for power-law graph which splits the workload on single vertex into multiple machines. So replicas can take part in the computation to aggregate and activate neighbors. However, the distribution of computation will also cause heavy communication cost and increase the contention issue, since each replica will incurs up to 5 messages in each iteration, and 2 of them are from replicas to master. (3 for dynamic computation).</a:t>
            </a:r>
          </a:p>
          <a:p>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10</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To remedy these issues, we propose a new</a:t>
            </a:r>
            <a:r>
              <a:rPr lang="en-US" altLang="zh-CN" baseline="0" dirty="0" smtClean="0"/>
              <a:t> graph-parallel model, namely Cyclops, which makes </a:t>
            </a:r>
            <a:r>
              <a:rPr lang="en-US" altLang="zh-CN" dirty="0" smtClean="0"/>
              <a:t>two major contributions</a:t>
            </a:r>
          </a:p>
          <a:p>
            <a:r>
              <a:rPr lang="en-US" altLang="zh-CN" dirty="0" smtClean="0"/>
              <a:t>First, we design a distributed immutable view abstraction, which</a:t>
            </a:r>
            <a:r>
              <a:rPr lang="en-US" altLang="zh-CN" baseline="0" dirty="0" smtClean="0"/>
              <a:t> </a:t>
            </a:r>
            <a:r>
              <a:rPr lang="en-US" altLang="zh-CN" dirty="0" smtClean="0"/>
              <a:t>is easy to program and support</a:t>
            </a:r>
            <a:r>
              <a:rPr lang="en-US" altLang="zh-CN" baseline="0" dirty="0" smtClean="0"/>
              <a:t> dynamic computation</a:t>
            </a:r>
            <a:r>
              <a:rPr lang="en-US" altLang="zh-CN" dirty="0" smtClean="0"/>
              <a:t> with minimized communication</a:t>
            </a:r>
            <a:r>
              <a:rPr lang="en-US" altLang="zh-CN" baseline="0" dirty="0" smtClean="0"/>
              <a:t> cost,</a:t>
            </a:r>
            <a:r>
              <a:rPr lang="en-US" altLang="zh-CN" dirty="0" smtClean="0"/>
              <a:t> and naturally</a:t>
            </a:r>
            <a:r>
              <a:rPr lang="en-US" altLang="zh-CN" baseline="0" dirty="0" smtClean="0"/>
              <a:t> </a:t>
            </a:r>
            <a:r>
              <a:rPr lang="en-US" altLang="zh-CN" dirty="0" smtClean="0"/>
              <a:t>contention immunity.</a:t>
            </a:r>
          </a:p>
          <a:p>
            <a:endParaRPr lang="en-US" altLang="zh-CN" dirty="0" smtClean="0"/>
          </a:p>
          <a:p>
            <a:r>
              <a:rPr lang="en-US" altLang="zh-CN" dirty="0" smtClean="0"/>
              <a:t>Second, we further</a:t>
            </a:r>
            <a:r>
              <a:rPr lang="en-US" altLang="zh-CN" baseline="0" dirty="0" smtClean="0"/>
              <a:t> provide </a:t>
            </a:r>
            <a:r>
              <a:rPr lang="en-US" altLang="zh-CN" dirty="0" smtClean="0"/>
              <a:t>an optimization for multicore</a:t>
            </a:r>
            <a:r>
              <a:rPr lang="en-US" altLang="zh-CN" baseline="0" dirty="0" smtClean="0"/>
              <a:t>-based cluster </a:t>
            </a:r>
            <a:r>
              <a:rPr lang="en-US" altLang="zh-CN" dirty="0" smtClean="0"/>
              <a:t>that preserves the synchronous and deterministic computation</a:t>
            </a:r>
            <a:r>
              <a:rPr lang="en-US" altLang="zh-CN" baseline="0" dirty="0" smtClean="0"/>
              <a:t> nature in hierarchical environment, and </a:t>
            </a:r>
            <a:r>
              <a:rPr lang="en-US" altLang="zh-CN" dirty="0" smtClean="0"/>
              <a:t>improves parallelism and locality.</a:t>
            </a:r>
          </a:p>
          <a:p>
            <a:endParaRPr lang="en-US" altLang="zh-CN"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11</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We start from the</a:t>
            </a:r>
            <a:r>
              <a:rPr lang="en-US" altLang="zh-CN" baseline="0" dirty="0" smtClean="0"/>
              <a:t> introduction of </a:t>
            </a:r>
            <a:r>
              <a:rPr lang="en-US" altLang="zh-CN" dirty="0" smtClean="0"/>
              <a:t>distributed immutable view</a:t>
            </a:r>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12</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The key</a:t>
            </a:r>
            <a:r>
              <a:rPr lang="en-US" altLang="zh-CN" baseline="0" dirty="0" smtClean="0"/>
              <a:t> observation to drive our work is that …</a:t>
            </a:r>
          </a:p>
          <a:p>
            <a:r>
              <a:rPr lang="en-US" altLang="zh-CN" baseline="0" dirty="0" smtClean="0"/>
              <a:t>Based on this observation, we design a new synchronous model, that adopts local aggregation/update and distributed activation.</a:t>
            </a:r>
          </a:p>
          <a:p>
            <a:r>
              <a:rPr lang="en-US" altLang="zh-CN" baseline="0" dirty="0" smtClean="0"/>
              <a:t>I will provide detail explanation from partitioning, computation and communication in the following talk, to show how new model addresses all issues mentioned above.</a:t>
            </a:r>
          </a:p>
          <a:p>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13</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For partitioning, we still use</a:t>
            </a:r>
            <a:r>
              <a:rPr lang="en-US" altLang="zh-CN" baseline="0" dirty="0" smtClean="0"/>
              <a:t> randomized or heuristic edge-cut to evenly assign vertices to multiple machines, but we only create one direction edges for each vertex to avoid redundant edges, for example, in-edges.</a:t>
            </a:r>
          </a:p>
          <a:p>
            <a:r>
              <a:rPr lang="en-US" altLang="zh-CN" baseline="0" dirty="0" smtClean="0"/>
              <a:t>and read-only replicas are created for edges spanning two machines to construct one-way local sub-graph. The “one-way” in here means that vertex only can pull data from one direction neighbors in local.</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solidFill>
                  <a:prstClr val="black"/>
                </a:solidFill>
                <a:latin typeface="Eras Medium ITC" pitchFamily="34" charset="0"/>
                <a:ea typeface="Verdana" pitchFamily="34" charset="0"/>
                <a:cs typeface="Verdana" pitchFamily="34" charset="0"/>
              </a:rPr>
              <a:t>(for example, the vertex 1</a:t>
            </a:r>
            <a:r>
              <a:rPr lang="en-US" altLang="zh-CN" sz="1200" baseline="0" dirty="0" smtClean="0">
                <a:solidFill>
                  <a:prstClr val="black"/>
                </a:solidFill>
                <a:latin typeface="Eras Medium ITC" pitchFamily="34" charset="0"/>
                <a:ea typeface="Verdana" pitchFamily="34" charset="0"/>
                <a:cs typeface="Verdana" pitchFamily="34" charset="0"/>
              </a:rPr>
              <a:t> </a:t>
            </a:r>
            <a:r>
              <a:rPr lang="en-US" altLang="zh-CN" sz="1200" dirty="0" smtClean="0">
                <a:solidFill>
                  <a:prstClr val="black"/>
                </a:solidFill>
                <a:latin typeface="Eras Medium ITC" pitchFamily="34" charset="0"/>
                <a:ea typeface="Verdana" pitchFamily="34" charset="0"/>
                <a:cs typeface="Verdana" pitchFamily="34" charset="0"/>
              </a:rPr>
              <a:t>can pull data from vertex</a:t>
            </a:r>
            <a:r>
              <a:rPr lang="en-US" altLang="zh-CN" sz="1200" baseline="0" dirty="0" smtClean="0">
                <a:solidFill>
                  <a:prstClr val="black"/>
                </a:solidFill>
                <a:latin typeface="Eras Medium ITC" pitchFamily="34" charset="0"/>
                <a:ea typeface="Verdana" pitchFamily="34" charset="0"/>
                <a:cs typeface="Verdana" pitchFamily="34" charset="0"/>
              </a:rPr>
              <a:t> 2/3/4 but not 5</a:t>
            </a:r>
            <a:r>
              <a:rPr lang="en-US" altLang="zh-CN" sz="1200" dirty="0" smtClean="0">
                <a:solidFill>
                  <a:prstClr val="black"/>
                </a:solidFill>
                <a:latin typeface="Eras Medium ITC" pitchFamily="34" charset="0"/>
                <a:ea typeface="Verdana" pitchFamily="34" charset="0"/>
                <a:cs typeface="Verdana" pitchFamily="34" charset="0"/>
              </a:rPr>
              <a:t>).</a:t>
            </a:r>
          </a:p>
          <a:p>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14</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Then for computation,</a:t>
            </a:r>
            <a:r>
              <a:rPr lang="en-US" altLang="zh-CN" baseline="0" dirty="0" smtClean="0"/>
              <a:t> </a:t>
            </a:r>
            <a:r>
              <a:rPr lang="en-US" altLang="zh-CN" dirty="0" smtClean="0"/>
              <a:t>since</a:t>
            </a:r>
            <a:r>
              <a:rPr lang="en-US" altLang="zh-CN" baseline="0" dirty="0" smtClean="0"/>
              <a:t> </a:t>
            </a:r>
            <a:r>
              <a:rPr lang="en-US" altLang="zh-CN" sz="1300" dirty="0">
                <a:solidFill>
                  <a:prstClr val="black"/>
                </a:solidFill>
                <a:latin typeface="Eras Medium ITC" pitchFamily="34" charset="0"/>
                <a:ea typeface="Verdana" pitchFamily="34" charset="0"/>
                <a:cs typeface="Verdana" pitchFamily="34" charset="0"/>
              </a:rPr>
              <a:t>vertex only aggregates </a:t>
            </a:r>
            <a:r>
              <a:rPr lang="en-US" altLang="zh-CN" sz="1300" dirty="0" err="1">
                <a:solidFill>
                  <a:prstClr val="black"/>
                </a:solidFill>
                <a:latin typeface="Eras Medium ITC" pitchFamily="34" charset="0"/>
                <a:ea typeface="Verdana" pitchFamily="34" charset="0"/>
                <a:cs typeface="Verdana" pitchFamily="34" charset="0"/>
              </a:rPr>
              <a:t>neighbors’data</a:t>
            </a:r>
            <a:r>
              <a:rPr lang="en-US" altLang="zh-CN" sz="1300" dirty="0">
                <a:solidFill>
                  <a:prstClr val="black"/>
                </a:solidFill>
                <a:latin typeface="Eras Medium ITC" pitchFamily="34" charset="0"/>
                <a:ea typeface="Verdana" pitchFamily="34" charset="0"/>
                <a:cs typeface="Verdana" pitchFamily="34" charset="0"/>
              </a:rPr>
              <a:t> in </a:t>
            </a:r>
            <a:r>
              <a:rPr lang="en-US" altLang="zh-CN" sz="1300" dirty="0">
                <a:solidFill>
                  <a:srgbClr val="FF0066"/>
                </a:solidFill>
                <a:latin typeface="Eras Medium ITC" pitchFamily="34" charset="0"/>
                <a:ea typeface="Verdana" pitchFamily="34" charset="0"/>
                <a:cs typeface="Verdana" pitchFamily="34" charset="0"/>
              </a:rPr>
              <a:t>one</a:t>
            </a:r>
            <a:r>
              <a:rPr lang="en-US" altLang="zh-CN" sz="1300" dirty="0">
                <a:solidFill>
                  <a:prstClr val="black"/>
                </a:solidFill>
                <a:latin typeface="Eras Medium ITC" pitchFamily="34" charset="0"/>
                <a:ea typeface="Verdana" pitchFamily="34" charset="0"/>
                <a:cs typeface="Verdana" pitchFamily="34" charset="0"/>
              </a:rPr>
              <a:t> direction, our one-way local sub-graph is enough to support dynamic </a:t>
            </a:r>
            <a:r>
              <a:rPr lang="en-US" altLang="zh-CN" sz="1300" dirty="0" smtClean="0">
                <a:solidFill>
                  <a:prstClr val="black"/>
                </a:solidFill>
                <a:latin typeface="Eras Medium ITC" pitchFamily="34" charset="0"/>
                <a:ea typeface="Verdana" pitchFamily="34" charset="0"/>
                <a:cs typeface="Verdana" pitchFamily="34" charset="0"/>
              </a:rPr>
              <a:t>computation.</a:t>
            </a:r>
          </a:p>
          <a:p>
            <a:r>
              <a:rPr lang="en-US" altLang="zh-CN" sz="1300" dirty="0" smtClean="0">
                <a:solidFill>
                  <a:prstClr val="black"/>
                </a:solidFill>
                <a:latin typeface="Eras Medium ITC" pitchFamily="34" charset="0"/>
                <a:ea typeface="Verdana" pitchFamily="34" charset="0"/>
                <a:cs typeface="Verdana" pitchFamily="34" charset="0"/>
              </a:rPr>
              <a:t>Further</a:t>
            </a:r>
            <a:r>
              <a:rPr lang="en-US" altLang="zh-CN" sz="1300" dirty="0">
                <a:solidFill>
                  <a:prstClr val="black"/>
                </a:solidFill>
                <a:latin typeface="Eras Medium ITC" pitchFamily="34" charset="0"/>
                <a:ea typeface="Verdana" pitchFamily="34" charset="0"/>
                <a:cs typeface="Verdana" pitchFamily="34" charset="0"/>
              </a:rPr>
              <a:t>, the computation on immutable </a:t>
            </a:r>
            <a:r>
              <a:rPr lang="en-US" altLang="zh-CN" sz="1300" dirty="0" smtClean="0">
                <a:solidFill>
                  <a:prstClr val="black"/>
                </a:solidFill>
                <a:latin typeface="Eras Medium ITC" pitchFamily="34" charset="0"/>
                <a:ea typeface="Verdana" pitchFamily="34" charset="0"/>
                <a:cs typeface="Verdana" pitchFamily="34" charset="0"/>
              </a:rPr>
              <a:t>view constructed by read-only</a:t>
            </a:r>
            <a:r>
              <a:rPr lang="en-US" altLang="zh-CN" sz="1300" baseline="0" dirty="0" smtClean="0">
                <a:solidFill>
                  <a:prstClr val="black"/>
                </a:solidFill>
                <a:latin typeface="Eras Medium ITC" pitchFamily="34" charset="0"/>
                <a:ea typeface="Verdana" pitchFamily="34" charset="0"/>
                <a:cs typeface="Verdana" pitchFamily="34" charset="0"/>
              </a:rPr>
              <a:t> replicas</a:t>
            </a:r>
            <a:r>
              <a:rPr lang="en-US" altLang="zh-CN" sz="1300" dirty="0" smtClean="0">
                <a:solidFill>
                  <a:prstClr val="black"/>
                </a:solidFill>
                <a:latin typeface="Eras Medium ITC" pitchFamily="34" charset="0"/>
                <a:ea typeface="Verdana" pitchFamily="34" charset="0"/>
                <a:cs typeface="Verdana" pitchFamily="34" charset="0"/>
              </a:rPr>
              <a:t> </a:t>
            </a:r>
            <a:r>
              <a:rPr lang="en-US" altLang="zh-CN" sz="1300" dirty="0">
                <a:solidFill>
                  <a:prstClr val="black"/>
                </a:solidFill>
                <a:latin typeface="Eras Medium ITC" pitchFamily="34" charset="0"/>
                <a:ea typeface="Verdana" pitchFamily="34" charset="0"/>
                <a:cs typeface="Verdana" pitchFamily="34" charset="0"/>
              </a:rPr>
              <a:t>can freely </a:t>
            </a:r>
            <a:r>
              <a:rPr lang="en-US" altLang="zh-CN" sz="1300" dirty="0" smtClean="0">
                <a:solidFill>
                  <a:prstClr val="black"/>
                </a:solidFill>
                <a:latin typeface="Eras Medium ITC" pitchFamily="34" charset="0"/>
                <a:ea typeface="Verdana" pitchFamily="34" charset="0"/>
                <a:cs typeface="Verdana" pitchFamily="34" charset="0"/>
              </a:rPr>
              <a:t>access neighbors without </a:t>
            </a:r>
            <a:r>
              <a:rPr lang="en-US" altLang="zh-CN" sz="1300" dirty="0">
                <a:solidFill>
                  <a:prstClr val="black"/>
                </a:solidFill>
                <a:latin typeface="Eras Medium ITC" pitchFamily="34" charset="0"/>
                <a:ea typeface="Verdana" pitchFamily="34" charset="0"/>
                <a:cs typeface="Verdana" pitchFamily="34" charset="0"/>
              </a:rPr>
              <a:t>worrying about contention on vertex and consistency issues.</a:t>
            </a:r>
          </a:p>
          <a:p>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15</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In communication, we use one message to act as two different roles, </a:t>
            </a:r>
            <a:r>
              <a:rPr lang="en-US" altLang="zh-CN" baseline="0" dirty="0" smtClean="0"/>
              <a:t>updating replica and activating neighbors. For example, the master of vertex 4 sends one message to update its replica’s state. The last field of message is used to present whether to activate neighbors. </a:t>
            </a:r>
          </a:p>
          <a:p>
            <a:r>
              <a:rPr lang="en-US" altLang="zh-CN" baseline="0" dirty="0" smtClean="0"/>
              <a:t>Both master and replicas are responsible to activate local neighbors.</a:t>
            </a:r>
          </a:p>
          <a:p>
            <a:endParaRPr lang="en-US" altLang="zh-CN" baseline="0" dirty="0" smtClean="0"/>
          </a:p>
          <a:p>
            <a:r>
              <a:rPr lang="en-US" altLang="zh-CN" baseline="0" dirty="0" smtClean="0"/>
              <a:t>--</a:t>
            </a:r>
          </a:p>
          <a:p>
            <a:r>
              <a:rPr lang="en-US" altLang="zh-CN" baseline="0" dirty="0" smtClean="0"/>
              <a:t>Specially, for the algorithms need selective activation, for example ALS (Alternating Least Squares), we use an optional field in message to store the list of activated neighbors, and we have further optimized this case to remove unnecessary messages.</a:t>
            </a:r>
          </a:p>
          <a:p>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16</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r>
              <a:rPr lang="en-US" altLang="zh-CN" baseline="0" dirty="0" smtClean="0"/>
              <a:t>Compared to GraphLab/PowerGraph, replica in our design will never be activated, since there is no edge from the direction for activation. For example, replicas have no </a:t>
            </a:r>
            <a:r>
              <a:rPr lang="en-US" altLang="zh-CN" baseline="0" dirty="0" smtClean="0"/>
              <a:t>in-edges under our partitioning.</a:t>
            </a:r>
            <a:endParaRPr lang="en-US" altLang="zh-CN" baseline="0" dirty="0" smtClean="0"/>
          </a:p>
          <a:p>
            <a:pPr defTabSz="990478"/>
            <a:r>
              <a:rPr lang="en-US" altLang="zh-CN" baseline="0" dirty="0" smtClean="0"/>
              <a:t>So we don’t need additional messages from replicas to master to take back activation state.</a:t>
            </a:r>
            <a:r>
              <a:rPr lang="en-US" altLang="zh-CN" dirty="0" smtClean="0"/>
              <a:t> In other</a:t>
            </a:r>
            <a:r>
              <a:rPr lang="en-US" altLang="zh-CN" baseline="0" dirty="0" smtClean="0"/>
              <a:t> words</a:t>
            </a:r>
            <a:r>
              <a:rPr lang="en-US" altLang="zh-CN" dirty="0" smtClean="0"/>
              <a:t>, the communication between master and replica is unidirectional, and</a:t>
            </a:r>
            <a:r>
              <a:rPr lang="en-US" altLang="zh-CN" baseline="0" dirty="0" smtClean="0"/>
              <a:t> always from master to replicas.</a:t>
            </a:r>
            <a:r>
              <a:rPr lang="en-US" altLang="zh-CN" dirty="0" smtClean="0"/>
              <a:t> Further, each replica will only</a:t>
            </a:r>
            <a:r>
              <a:rPr lang="en-US" altLang="zh-CN" baseline="0" dirty="0" smtClean="0"/>
              <a:t> receive one message from one source, its master, which implies that our communication is contention immunity.</a:t>
            </a:r>
          </a:p>
          <a:p>
            <a:pPr defTabSz="990478"/>
            <a:endParaRPr lang="en-US" altLang="zh-CN" baseline="0" dirty="0" smtClean="0"/>
          </a:p>
          <a:p>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17</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At last, we summarize </a:t>
            </a:r>
            <a:r>
              <a:rPr lang="en-US" altLang="zh-CN" baseline="0" dirty="0" smtClean="0"/>
              <a:t>the change of execution flow. For original model, in each iteration, one worker sequentially runs user-defined compute function on all active vertices and buffers the messages in out queues according to destination. After that, all messages are batched and sent. In the receiving end, multiple RPC threads will simultaneously receive and buffer these messages to one in-queue. So there is high contention on the buffer. These messages will be further parsed to the message set of each vertex, which will cause additional overhead in memory and CPU.</a:t>
            </a:r>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18</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The</a:t>
            </a:r>
            <a:r>
              <a:rPr lang="en-US" altLang="zh-CN" baseline="0" dirty="0" smtClean="0"/>
              <a:t> computation and sending end of communication phase in new model is similar, except the cached messages in message set are replaced by read-only replicas and messages are used to synchronize replicas. </a:t>
            </a:r>
          </a:p>
          <a:p>
            <a:r>
              <a:rPr lang="en-US" altLang="zh-CN" baseline="0" dirty="0" smtClean="0"/>
              <a:t>But in receiving end, </a:t>
            </a:r>
            <a:r>
              <a:rPr lang="en-US" altLang="zh-CN" dirty="0" smtClean="0"/>
              <a:t>inspired by active message, </a:t>
            </a:r>
            <a:r>
              <a:rPr lang="en-US" altLang="zh-CN" baseline="0" dirty="0" smtClean="0"/>
              <a:t>multiple RPC threads will directly update replicas in parallel without any blocking, since each replica will be updated at most once. Thus, there is no contention and low overhead in memory and CPU.</a:t>
            </a:r>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19</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smtClean="0"/>
              <a:t>(Since the description to Big data has been mentioned in everywhere, I will keep this short.)</a:t>
            </a:r>
          </a:p>
          <a:p>
            <a:r>
              <a:rPr lang="en-US" altLang="zh-CN" baseline="0" dirty="0" smtClean="0"/>
              <a:t>Nowadays, We live in an era of Big Data. </a:t>
            </a:r>
            <a:endParaRPr lang="en-US" altLang="zh-CN" dirty="0" smtClean="0"/>
          </a:p>
          <a:p>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a:t>
            </a:fld>
            <a:endParaRPr lang="en-US" altLang="zh-TW"/>
          </a:p>
        </p:txBody>
      </p:sp>
    </p:spTree>
    <p:extLst>
      <p:ext uri="{BB962C8B-B14F-4D97-AF65-F5344CB8AC3E}">
        <p14:creationId xmlns:p14="http://schemas.microsoft.com/office/powerpoint/2010/main" val="2307955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We further discuss how to support multicore-based cluster</a:t>
            </a:r>
          </a:p>
          <a:p>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20</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With the prevalence of multicore-based clusters, graph-parallel</a:t>
            </a:r>
            <a:r>
              <a:rPr lang="en-US" altLang="zh-CN" baseline="0" dirty="0" smtClean="0"/>
              <a:t> systems require to </a:t>
            </a:r>
            <a:r>
              <a:rPr lang="en-US" altLang="zh-CN" sz="1200" kern="1200" dirty="0" smtClean="0">
                <a:solidFill>
                  <a:schemeClr val="tx1"/>
                </a:solidFill>
                <a:latin typeface="+mn-lt"/>
                <a:ea typeface="+mn-ea"/>
                <a:cs typeface="+mn-cs"/>
              </a:rPr>
              <a:t>sufficiently </a:t>
            </a:r>
            <a:r>
              <a:rPr lang="en-US" altLang="zh-CN" baseline="0" dirty="0" smtClean="0"/>
              <a:t>utilize this resource. </a:t>
            </a:r>
            <a:r>
              <a:rPr lang="en-US" altLang="zh-CN" dirty="0" smtClean="0"/>
              <a:t>the two-level hierarchical organization raises new challenges and opportunities.</a:t>
            </a:r>
            <a:r>
              <a:rPr lang="en-US" altLang="zh-CN" baseline="0" dirty="0" smtClean="0"/>
              <a:t> The first is how to preserve synchronous and deterministic computation nature. The second is how to efficiently parallelize tasks with low contention and good locality. </a:t>
            </a:r>
          </a:p>
          <a:p>
            <a:endParaRPr lang="en-US" altLang="zh-CN" baseline="0" dirty="0" smtClean="0"/>
          </a:p>
          <a:p>
            <a:r>
              <a:rPr lang="en-US" altLang="zh-CN" baseline="0" dirty="0" smtClean="0"/>
              <a:t>--</a:t>
            </a:r>
          </a:p>
          <a:p>
            <a:r>
              <a:rPr lang="en-US" altLang="zh-CN" baseline="0" dirty="0" smtClean="0"/>
              <a:t>We also need to consider the asymmetric degree of parallelism for CPUs and NICs.</a:t>
            </a:r>
          </a:p>
          <a:p>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21</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We first apply a hierarchical design to schedule tasks,</a:t>
            </a:r>
            <a:r>
              <a:rPr lang="en-US" altLang="zh-CN" baseline="0" dirty="0" smtClean="0"/>
              <a:t> which uses a three-level schema: the main task in iteration(level 0) is first partitioned into machines in cluster (level 1), and the worker on each machine further partitions the sub-task to multiple threads running on multicore hardware (level 2). The scheduling rule of our synchronous engine is that, at any time, only the last-level threads perform tasks. Their parents, i.e., the workers in higher levels, just wait until all child threads finish their tasks. </a:t>
            </a:r>
            <a:r>
              <a:rPr lang="en-US" altLang="zh-CN" baseline="0" dirty="0" smtClean="0"/>
              <a:t>Finally, a </a:t>
            </a:r>
            <a:r>
              <a:rPr lang="en-US" altLang="zh-CN" baseline="0" dirty="0" smtClean="0"/>
              <a:t>hierarchical barrier is used to replace original single global barrier </a:t>
            </a:r>
            <a:r>
              <a:rPr lang="en-US" altLang="zh-CN" baseline="0" dirty="0" smtClean="0"/>
              <a:t>for </a:t>
            </a:r>
            <a:r>
              <a:rPr lang="en-US" altLang="zh-CN" baseline="0" dirty="0" smtClean="0"/>
              <a:t>preserving synchronous and deterministic computation nature. </a:t>
            </a:r>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22</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On</a:t>
            </a:r>
            <a:r>
              <a:rPr lang="en-US" altLang="zh-CN" baseline="0" dirty="0" smtClean="0"/>
              <a:t> the other hand, it is non-trivial to parallelize tasks in each iteration using multi-thread for BSP-like model</a:t>
            </a:r>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23</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Since</a:t>
            </a:r>
            <a:r>
              <a:rPr lang="en-US" altLang="zh-CN" baseline="0" dirty="0" smtClean="0"/>
              <a:t> even </a:t>
            </a:r>
            <a:r>
              <a:rPr lang="en-US" altLang="zh-CN" dirty="0" smtClean="0"/>
              <a:t>the computation phase can be simply</a:t>
            </a:r>
            <a:r>
              <a:rPr lang="en-US" altLang="zh-CN" baseline="0" dirty="0" smtClean="0"/>
              <a:t> parallelized using data-parallel and multiple private out-queues, however, in receiving end, using multiple threads to simultaneously parse messages will result in high contention on the message set of vertex, and random accesses also causes poor </a:t>
            </a:r>
            <a:r>
              <a:rPr lang="en-US" altLang="zh-CN" baseline="0" dirty="0" smtClean="0"/>
              <a:t>locality and interference.</a:t>
            </a:r>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24</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Fortunately,</a:t>
            </a:r>
            <a:r>
              <a:rPr lang="en-US" altLang="zh-CN" baseline="0" dirty="0" smtClean="0"/>
              <a:t> </a:t>
            </a:r>
            <a:r>
              <a:rPr lang="en-US" altLang="zh-CN" dirty="0" smtClean="0"/>
              <a:t>our distributed immutable view opens</a:t>
            </a:r>
            <a:r>
              <a:rPr lang="en-US" altLang="zh-CN" baseline="0" dirty="0" smtClean="0"/>
              <a:t> an opportunity to efficiently parallelize receiving </a:t>
            </a:r>
            <a:r>
              <a:rPr lang="en-US" altLang="zh-CN" baseline="0" dirty="0" smtClean="0"/>
              <a:t>tasks without contention, </a:t>
            </a:r>
            <a:r>
              <a:rPr lang="en-US" altLang="zh-CN" baseline="0" dirty="0" smtClean="0"/>
              <a:t>since we don’t need locks to protect replicas when </a:t>
            </a:r>
            <a:r>
              <a:rPr lang="en-US" altLang="zh-CN" baseline="0" dirty="0" smtClean="0"/>
              <a:t>updating.</a:t>
            </a:r>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25</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r>
              <a:rPr lang="en-US" altLang="zh-CN" baseline="0" dirty="0" smtClean="0"/>
              <a:t>However, the locality issue still exists, since the </a:t>
            </a:r>
            <a:r>
              <a:rPr lang="en-US" altLang="zh-CN" baseline="0" dirty="0" smtClean="0"/>
              <a:t>order </a:t>
            </a:r>
            <a:r>
              <a:rPr lang="en-US" altLang="zh-CN" baseline="0" dirty="0" smtClean="0"/>
              <a:t>to </a:t>
            </a:r>
            <a:r>
              <a:rPr lang="en-US" altLang="zh-CN" baseline="0" dirty="0" smtClean="0"/>
              <a:t>update replicas </a:t>
            </a:r>
            <a:r>
              <a:rPr lang="en-US" altLang="zh-CN" baseline="0" dirty="0" smtClean="0"/>
              <a:t>is still random.</a:t>
            </a:r>
            <a:endParaRPr lang="zh-CN" altLang="en-US"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26</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To remedy this issue, we first group replicas according to the location of their</a:t>
            </a:r>
            <a:r>
              <a:rPr lang="en-US" altLang="zh-CN" baseline="0" dirty="0" smtClean="0"/>
              <a:t> </a:t>
            </a:r>
            <a:r>
              <a:rPr lang="en-US" altLang="zh-CN" dirty="0" smtClean="0"/>
              <a:t>masters to eliminate interference between receiving</a:t>
            </a:r>
            <a:r>
              <a:rPr lang="en-US" altLang="zh-CN" baseline="0" dirty="0" smtClean="0"/>
              <a:t> threads. For example, the replica of vertex 1/4/7 in machine 3 are grouped together, and the footprint of corresponding receiving thread is limited within the group, so no interference.</a:t>
            </a:r>
            <a:r>
              <a:rPr lang="en-US" altLang="zh-CN" dirty="0" smtClean="0"/>
              <a:t> </a:t>
            </a:r>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27</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Then,</a:t>
            </a:r>
            <a:r>
              <a:rPr lang="en-US" altLang="zh-CN" baseline="0" dirty="0" smtClean="0"/>
              <a:t> </a:t>
            </a:r>
            <a:r>
              <a:rPr lang="en-US" altLang="zh-CN" dirty="0" smtClean="0"/>
              <a:t>we further sort replicas within the group according to the global</a:t>
            </a:r>
            <a:r>
              <a:rPr lang="en-US" altLang="zh-CN" baseline="0" dirty="0" smtClean="0"/>
              <a:t> vertex-id </a:t>
            </a:r>
            <a:r>
              <a:rPr lang="en-US" altLang="zh-CN" dirty="0" smtClean="0"/>
              <a:t>when graph ingress. After that,</a:t>
            </a:r>
            <a:r>
              <a:rPr lang="en-US" altLang="zh-CN" baseline="0" dirty="0" smtClean="0"/>
              <a:t> the order of </a:t>
            </a:r>
            <a:r>
              <a:rPr lang="en-US" altLang="zh-CN" dirty="0" smtClean="0"/>
              <a:t>masters, messages and replicas are matched,</a:t>
            </a:r>
            <a:r>
              <a:rPr lang="en-US" altLang="zh-CN" baseline="0" dirty="0" smtClean="0"/>
              <a:t> which implies good locality with a sequential update to replicas.</a:t>
            </a:r>
            <a:endParaRPr lang="zh-CN" altLang="en-US" dirty="0" smtClean="0"/>
          </a:p>
          <a:p>
            <a:endParaRPr lang="en-US" altLang="zh-CN" dirty="0" smtClean="0"/>
          </a:p>
          <a:p>
            <a:r>
              <a:rPr lang="en-US" altLang="zh-CN" dirty="0" smtClean="0"/>
              <a:t>--</a:t>
            </a:r>
          </a:p>
          <a:p>
            <a:r>
              <a:rPr lang="en-US" altLang="zh-CN" dirty="0" smtClean="0"/>
              <a:t>Finally, distributed immutable view also supports separately configure the number of thread for computation</a:t>
            </a:r>
            <a:r>
              <a:rPr lang="en-US" altLang="zh-CN" baseline="0" dirty="0" smtClean="0"/>
              <a:t> </a:t>
            </a:r>
            <a:r>
              <a:rPr lang="en-US" altLang="zh-CN" dirty="0" smtClean="0"/>
              <a:t>and communication according to different degree of parallelism</a:t>
            </a:r>
            <a:r>
              <a:rPr lang="en-US" altLang="zh-CN" baseline="0" dirty="0" smtClean="0"/>
              <a:t> for CPUs and NICs</a:t>
            </a:r>
            <a:r>
              <a:rPr lang="en-US" altLang="zh-CN" dirty="0" smtClean="0"/>
              <a:t>. For example</a:t>
            </a:r>
            <a:r>
              <a:rPr lang="en-US" altLang="zh-CN" baseline="0" dirty="0" smtClean="0"/>
              <a:t>, we can use 16 threads for computation, but just 2 RPC threads.</a:t>
            </a:r>
            <a:endParaRPr lang="en-US" altLang="zh-CN" dirty="0" smtClean="0"/>
          </a:p>
          <a:p>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28</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smtClean="0"/>
          </a:p>
          <a:p>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29</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r>
              <a:rPr lang="en-US" altLang="zh-CN" dirty="0" smtClean="0"/>
              <a:t>T</a:t>
            </a:r>
            <a:r>
              <a:rPr lang="en-US" altLang="zh-CN" baseline="0" dirty="0" smtClean="0"/>
              <a:t>he value behind big data attracts </a:t>
            </a:r>
            <a:r>
              <a:rPr lang="en-US" altLang="zh-CN" dirty="0" smtClean="0"/>
              <a:t>data scientists to design a lot of data</a:t>
            </a:r>
            <a:r>
              <a:rPr lang="en-US" altLang="zh-CN" baseline="0" dirty="0" smtClean="0"/>
              <a:t> mining and machine learning algorithms to understand them. They </a:t>
            </a:r>
            <a:r>
              <a:rPr lang="en-US" altLang="zh-CN" dirty="0" smtClean="0"/>
              <a:t>have been widely used to</a:t>
            </a:r>
            <a:r>
              <a:rPr lang="en-US" altLang="zh-CN" baseline="0" dirty="0" smtClean="0"/>
              <a:t> serve </a:t>
            </a:r>
            <a:r>
              <a:rPr lang="en-US" altLang="zh-CN" dirty="0" smtClean="0"/>
              <a:t>social network,</a:t>
            </a:r>
            <a:r>
              <a:rPr lang="en-US" altLang="zh-CN" baseline="0" dirty="0" smtClean="0"/>
              <a:t> </a:t>
            </a:r>
            <a:r>
              <a:rPr lang="en-US" altLang="zh-CN" dirty="0" smtClean="0"/>
              <a:t>recommendation system</a:t>
            </a:r>
            <a:r>
              <a:rPr lang="en-US" altLang="zh-CN" baseline="0" dirty="0" smtClean="0"/>
              <a:t>, </a:t>
            </a:r>
            <a:r>
              <a:rPr lang="en-US" altLang="zh-CN" dirty="0" smtClean="0"/>
              <a:t>and so on</a:t>
            </a:r>
            <a:r>
              <a:rPr lang="en-US" altLang="zh-CN" baseline="0" dirty="0" smtClean="0"/>
              <a:t>.</a:t>
            </a:r>
          </a:p>
          <a:p>
            <a:endParaRPr lang="en-US" altLang="zh-CN"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3</a:t>
            </a:fld>
            <a:endParaRPr lang="en-US" altLang="zh-TW"/>
          </a:p>
        </p:txBody>
      </p:sp>
    </p:spTree>
    <p:extLst>
      <p:ext uri="{BB962C8B-B14F-4D97-AF65-F5344CB8AC3E}">
        <p14:creationId xmlns:p14="http://schemas.microsoft.com/office/powerpoint/2010/main" val="2307955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We have implemented our system, namely Cyclops and its optimizations based on Apache Hama, which uses</a:t>
            </a:r>
            <a:r>
              <a:rPr lang="en-US" altLang="zh-CN" baseline="0" dirty="0" smtClean="0"/>
              <a:t> Java language and Apache platform libraries.</a:t>
            </a:r>
            <a:endParaRPr lang="en-US" altLang="zh-CN" dirty="0" smtClean="0"/>
          </a:p>
          <a:p>
            <a:r>
              <a:rPr lang="en-US" altLang="zh-CN" dirty="0" smtClean="0"/>
              <a:t>Cyclops</a:t>
            </a:r>
            <a:r>
              <a:rPr lang="en-US" altLang="zh-CN" baseline="0" dirty="0" smtClean="0"/>
              <a:t> provides mostly compatible user interface. We also preserve the I/O-interface in graph ingress and only use an additional phase to build replicas for Cyclops.</a:t>
            </a:r>
          </a:p>
          <a:p>
            <a:r>
              <a:rPr lang="en-US" altLang="zh-CN" baseline="0" dirty="0" smtClean="0"/>
              <a:t>In addition, Cyclops also provides fault tolerance using incremental checkpoint or replication-based solution</a:t>
            </a:r>
          </a:p>
          <a:p>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30</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(Due to the</a:t>
            </a:r>
            <a:r>
              <a:rPr lang="en-US" altLang="zh-CN" baseline="0" dirty="0" smtClean="0"/>
              <a:t> time limit, I have to bypass the evaluation</a:t>
            </a:r>
            <a:r>
              <a:rPr lang="en-US" altLang="zh-CN" dirty="0" smtClean="0"/>
              <a:t>)</a:t>
            </a:r>
          </a:p>
          <a:p>
            <a:r>
              <a:rPr lang="en-US" altLang="zh-CN" dirty="0" smtClean="0"/>
              <a:t>All experiments are performed on an in-house 6-machine multicore cluster. </a:t>
            </a:r>
          </a:p>
          <a:p>
            <a:r>
              <a:rPr lang="en-US" altLang="zh-CN" dirty="0" smtClean="0"/>
              <a:t>We evaluate our systems against the baseline system Hama using four typical graph algorithms with a collection</a:t>
            </a:r>
            <a:r>
              <a:rPr lang="en-US" altLang="zh-CN" baseline="0" dirty="0" smtClean="0"/>
              <a:t> of large scale real-world and synthetic graphs.</a:t>
            </a:r>
            <a:endParaRPr lang="en-US" altLang="zh-CN" dirty="0" smtClean="0"/>
          </a:p>
          <a:p>
            <a:endParaRPr lang="en-US" altLang="zh-CN"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31</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First, we evaluate the overall speedup of Cyclops and</a:t>
            </a:r>
            <a:r>
              <a:rPr lang="en-US" altLang="zh-CN" baseline="0" dirty="0" smtClean="0"/>
              <a:t> multi-thread version </a:t>
            </a:r>
            <a:r>
              <a:rPr lang="en-US" altLang="zh-CN" dirty="0" smtClean="0"/>
              <a:t>over Hama using 48 workers. </a:t>
            </a:r>
            <a:r>
              <a:rPr lang="en-US" altLang="zh-CN" dirty="0" err="1" smtClean="0"/>
              <a:t>CyclopsMT</a:t>
            </a:r>
            <a:r>
              <a:rPr lang="en-US" altLang="zh-CN" dirty="0" smtClean="0"/>
              <a:t> runs</a:t>
            </a:r>
            <a:r>
              <a:rPr lang="en-US" altLang="zh-CN" baseline="0" dirty="0" smtClean="0"/>
              <a:t> 6 workers (one per machines) and </a:t>
            </a:r>
            <a:r>
              <a:rPr lang="en-US" altLang="zh-CN" baseline="0" dirty="0" err="1" smtClean="0"/>
              <a:t>configues</a:t>
            </a:r>
            <a:r>
              <a:rPr lang="en-US" altLang="zh-CN" baseline="0" dirty="0" smtClean="0"/>
              <a:t> 8 threads in each worker. The Y-axis is the normalized speedup to Hama. For PageRank, the speedup increases with the growing size of input graph, and reaches more than 8 times for Wiki. For SSSP with </a:t>
            </a:r>
            <a:r>
              <a:rPr lang="en-US" altLang="zh-CN" baseline="0" dirty="0" err="1" smtClean="0"/>
              <a:t>RoadCA</a:t>
            </a:r>
            <a:r>
              <a:rPr lang="en-US" altLang="zh-CN" baseline="0" dirty="0" smtClean="0"/>
              <a:t>, the performance improvement is relative small. Because SSSP is a typical push-mode algorithm, and can not benefit from dynamic computation.</a:t>
            </a:r>
            <a:endParaRPr lang="zh-CN" altLang="en-US" dirty="0" smtClean="0"/>
          </a:p>
          <a:p>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32</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To evaluate scalability, we increase the number of workers for Hama and Cyclops, and the number</a:t>
            </a:r>
            <a:r>
              <a:rPr lang="en-US" altLang="zh-CN" baseline="0" dirty="0" smtClean="0"/>
              <a:t> of </a:t>
            </a:r>
            <a:r>
              <a:rPr lang="en-US" altLang="zh-CN" dirty="0" smtClean="0"/>
              <a:t>threads for </a:t>
            </a:r>
            <a:r>
              <a:rPr lang="en-US" altLang="zh-CN" dirty="0" err="1" smtClean="0"/>
              <a:t>CyclopsMT</a:t>
            </a:r>
            <a:r>
              <a:rPr lang="en-US" altLang="zh-CN" dirty="0" smtClean="0"/>
              <a:t>.</a:t>
            </a:r>
            <a:r>
              <a:rPr lang="en-US" altLang="zh-CN" baseline="0" dirty="0" smtClean="0"/>
              <a:t> The Y-axis is normalized speedup to Hama using 6 workers.</a:t>
            </a:r>
            <a:endParaRPr lang="en-US" altLang="zh-CN" dirty="0" smtClean="0"/>
          </a:p>
          <a:p>
            <a:r>
              <a:rPr lang="en-US" altLang="zh-CN" dirty="0" smtClean="0"/>
              <a:t>due to exploiting the parallelism</a:t>
            </a:r>
            <a:r>
              <a:rPr lang="en-US" altLang="zh-CN" baseline="0" dirty="0" smtClean="0"/>
              <a:t> and </a:t>
            </a:r>
            <a:r>
              <a:rPr lang="en-US" altLang="zh-CN" dirty="0" smtClean="0"/>
              <a:t>locality of communication, </a:t>
            </a:r>
            <a:r>
              <a:rPr lang="en-US" altLang="zh-CN" dirty="0" err="1" smtClean="0"/>
              <a:t>CyclopsMT</a:t>
            </a:r>
            <a:r>
              <a:rPr lang="en-US" altLang="zh-CN" dirty="0" smtClean="0"/>
              <a:t> has</a:t>
            </a:r>
            <a:r>
              <a:rPr lang="en-US" altLang="zh-CN" baseline="0" dirty="0" smtClean="0"/>
              <a:t> better scalability than Hama and Cyclops with the increase of threads.</a:t>
            </a:r>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33</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Further, we categorize the source of performance improvement</a:t>
            </a:r>
            <a:r>
              <a:rPr lang="en-US" altLang="zh-CN" baseline="0" dirty="0" smtClean="0"/>
              <a:t> </a:t>
            </a:r>
            <a:r>
              <a:rPr lang="en-US" altLang="zh-CN" dirty="0" smtClean="0"/>
              <a:t>through a breakdown of execution time.</a:t>
            </a:r>
            <a:r>
              <a:rPr lang="en-US" altLang="zh-CN" baseline="0" dirty="0" smtClean="0"/>
              <a:t> </a:t>
            </a:r>
            <a:r>
              <a:rPr lang="en-US" altLang="zh-CN" dirty="0" smtClean="0"/>
              <a:t>Cyclops and </a:t>
            </a:r>
            <a:r>
              <a:rPr lang="en-US" altLang="zh-CN" dirty="0" err="1" smtClean="0"/>
              <a:t>CyclopsMT</a:t>
            </a:r>
            <a:r>
              <a:rPr lang="en-US" altLang="zh-CN" dirty="0" smtClean="0"/>
              <a:t> significantly outperform Hama for pull-mode applications because of two major benefits.</a:t>
            </a:r>
          </a:p>
          <a:p>
            <a:r>
              <a:rPr lang="en-US" altLang="zh-CN" dirty="0" smtClean="0"/>
              <a:t>The first is from the elimination of redundant computation and messages for converged vertices by dynamic computation</a:t>
            </a:r>
            <a:r>
              <a:rPr lang="en-US" altLang="zh-CN" dirty="0" smtClean="0"/>
              <a:t>. You can find that the number of active vertices</a:t>
            </a:r>
            <a:r>
              <a:rPr lang="en-US" altLang="zh-CN" baseline="0" dirty="0" smtClean="0"/>
              <a:t> and messages in each iteration is obviously decreased in </a:t>
            </a:r>
            <a:r>
              <a:rPr lang="en-US" altLang="zh-CN" baseline="0" dirty="0" err="1" smtClean="0"/>
              <a:t>cyclops</a:t>
            </a:r>
            <a:r>
              <a:rPr lang="en-US" altLang="zh-CN" baseline="0" dirty="0" smtClean="0"/>
              <a:t>, but fixed in </a:t>
            </a:r>
            <a:r>
              <a:rPr lang="en-US" altLang="zh-CN" baseline="0" dirty="0" err="1" smtClean="0"/>
              <a:t>hama</a:t>
            </a:r>
            <a:r>
              <a:rPr lang="en-US" altLang="zh-CN" baseline="0" dirty="0" smtClean="0"/>
              <a:t>.</a:t>
            </a:r>
            <a:endParaRPr lang="en-US" altLang="zh-CN" dirty="0" smtClean="0"/>
          </a:p>
          <a:p>
            <a:r>
              <a:rPr lang="en-US" altLang="zh-CN" dirty="0" smtClean="0"/>
              <a:t>The</a:t>
            </a:r>
            <a:r>
              <a:rPr lang="en-US" altLang="zh-CN" baseline="0" dirty="0" smtClean="0"/>
              <a:t> second is due to </a:t>
            </a:r>
            <a:r>
              <a:rPr lang="en-US" altLang="zh-CN" dirty="0" smtClean="0"/>
              <a:t>exploit the parallelism and locality of communication and eliminates heavy contention on </a:t>
            </a:r>
            <a:r>
              <a:rPr lang="en-US" altLang="zh-CN" dirty="0" smtClean="0"/>
              <a:t>messages, which is also effective for push-mode</a:t>
            </a:r>
            <a:r>
              <a:rPr lang="en-US" altLang="zh-CN" baseline="0" dirty="0" smtClean="0"/>
              <a:t> algorithms, like </a:t>
            </a:r>
            <a:r>
              <a:rPr lang="en-US" altLang="zh-CN" dirty="0" err="1" smtClean="0"/>
              <a:t>sssp</a:t>
            </a:r>
            <a:r>
              <a:rPr lang="en-US" altLang="zh-CN" dirty="0" smtClean="0"/>
              <a:t>.</a:t>
            </a:r>
          </a:p>
          <a:p>
            <a:endParaRPr lang="en-US" altLang="zh-CN" dirty="0" smtClean="0"/>
          </a:p>
          <a:p>
            <a:r>
              <a:rPr lang="en-US" altLang="zh-CN" dirty="0" smtClean="0"/>
              <a:t>--</a:t>
            </a:r>
            <a:endParaRPr lang="en-US" altLang="zh-CN" dirty="0" smtClean="0"/>
          </a:p>
          <a:p>
            <a:r>
              <a:rPr lang="en-US" altLang="zh-CN" dirty="0" smtClean="0"/>
              <a:t>The significant improvement in sync phase also benefits from the load balance in each iteration</a:t>
            </a:r>
            <a:r>
              <a:rPr lang="en-US" altLang="zh-CN" baseline="0" dirty="0" smtClean="0"/>
              <a:t> and </a:t>
            </a:r>
            <a:r>
              <a:rPr lang="en-US" altLang="zh-CN" dirty="0" smtClean="0"/>
              <a:t>hierarchical barrier.</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34</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90478">
              <a:defRPr/>
            </a:pPr>
            <a:r>
              <a:rPr lang="en-US" altLang="zh-CN" sz="2600" dirty="0" smtClean="0">
                <a:solidFill>
                  <a:prstClr val="black"/>
                </a:solidFill>
                <a:latin typeface="Eras Medium ITC" pitchFamily="34" charset="0"/>
                <a:ea typeface="Verdana" pitchFamily="34" charset="0"/>
                <a:cs typeface="Verdana" pitchFamily="34" charset="0"/>
              </a:rPr>
              <a:t>Finally,</a:t>
            </a:r>
            <a:r>
              <a:rPr lang="en-US" altLang="zh-CN" sz="2600" baseline="0" dirty="0" smtClean="0">
                <a:solidFill>
                  <a:prstClr val="black"/>
                </a:solidFill>
                <a:latin typeface="Eras Medium ITC" pitchFamily="34" charset="0"/>
                <a:ea typeface="Verdana" pitchFamily="34" charset="0"/>
                <a:cs typeface="Verdana" pitchFamily="34" charset="0"/>
              </a:rPr>
              <a:t> we compare Cyclops with PowerGraph using PageRank, which is developed by much efficient C++ language and Boost libraries. </a:t>
            </a:r>
            <a:r>
              <a:rPr lang="en-US" altLang="zh-CN" sz="2600" dirty="0" smtClean="0">
                <a:solidFill>
                  <a:srgbClr val="FF3399"/>
                </a:solidFill>
                <a:latin typeface="Eras Medium ITC" pitchFamily="34" charset="0"/>
                <a:ea typeface="Verdana" pitchFamily="34" charset="0"/>
                <a:cs typeface="Verdana" pitchFamily="34" charset="0"/>
              </a:rPr>
              <a:t>In </a:t>
            </a:r>
            <a:r>
              <a:rPr lang="en-US" altLang="zh-CN" sz="2600" dirty="0" smtClean="0">
                <a:solidFill>
                  <a:prstClr val="black"/>
                </a:solidFill>
                <a:latin typeface="Eras Medium ITC" pitchFamily="34" charset="0"/>
                <a:ea typeface="Verdana" pitchFamily="34" charset="0"/>
                <a:cs typeface="Verdana" pitchFamily="34" charset="0"/>
              </a:rPr>
              <a:t>despite of the language </a:t>
            </a:r>
            <a:r>
              <a:rPr lang="en-US" altLang="zh-CN" sz="2800" dirty="0" smtClean="0">
                <a:solidFill>
                  <a:prstClr val="black"/>
                </a:solidFill>
                <a:latin typeface="Eras Medium ITC" pitchFamily="34" charset="0"/>
                <a:ea typeface="Verdana" pitchFamily="34" charset="0"/>
                <a:cs typeface="Verdana" pitchFamily="34" charset="0"/>
              </a:rPr>
              <a:t>(Java vs. C++) </a:t>
            </a:r>
            <a:r>
              <a:rPr lang="en-US" altLang="zh-CN" sz="2600" dirty="0" smtClean="0">
                <a:solidFill>
                  <a:prstClr val="black"/>
                </a:solidFill>
                <a:latin typeface="Eras Medium ITC" pitchFamily="34" charset="0"/>
                <a:ea typeface="Verdana" pitchFamily="34" charset="0"/>
                <a:cs typeface="Verdana" pitchFamily="34" charset="0"/>
              </a:rPr>
              <a:t>and platform differences, </a:t>
            </a:r>
            <a:r>
              <a:rPr lang="en-US" altLang="zh-CN" sz="2600" dirty="0" err="1" smtClean="0">
                <a:solidFill>
                  <a:prstClr val="black"/>
                </a:solidFill>
                <a:latin typeface="Eras Medium ITC" pitchFamily="34" charset="0"/>
                <a:ea typeface="Verdana" pitchFamily="34" charset="0"/>
                <a:cs typeface="Verdana" pitchFamily="34" charset="0"/>
              </a:rPr>
              <a:t>CyclopsMT</a:t>
            </a:r>
            <a:r>
              <a:rPr lang="en-US" altLang="zh-CN" sz="2600" dirty="0" smtClean="0">
                <a:solidFill>
                  <a:prstClr val="black"/>
                </a:solidFill>
                <a:latin typeface="Eras Medium ITC" pitchFamily="34" charset="0"/>
                <a:ea typeface="Verdana" pitchFamily="34" charset="0"/>
                <a:cs typeface="Verdana" pitchFamily="34" charset="0"/>
              </a:rPr>
              <a:t> can provide</a:t>
            </a:r>
            <a:r>
              <a:rPr lang="en-US" altLang="zh-CN" sz="2600" baseline="0" dirty="0" smtClean="0">
                <a:solidFill>
                  <a:prstClr val="black"/>
                </a:solidFill>
                <a:latin typeface="Eras Medium ITC" pitchFamily="34" charset="0"/>
                <a:ea typeface="Verdana" pitchFamily="34" charset="0"/>
                <a:cs typeface="Verdana" pitchFamily="34" charset="0"/>
              </a:rPr>
              <a:t> </a:t>
            </a:r>
            <a:r>
              <a:rPr lang="en-US" altLang="zh-CN" sz="2600" dirty="0" smtClean="0">
                <a:solidFill>
                  <a:prstClr val="black"/>
                </a:solidFill>
                <a:latin typeface="Eras Medium ITC" pitchFamily="34" charset="0"/>
                <a:ea typeface="Verdana" pitchFamily="34" charset="0"/>
                <a:cs typeface="Verdana" pitchFamily="34" charset="0"/>
              </a:rPr>
              <a:t>comparable performance with </a:t>
            </a:r>
            <a:r>
              <a:rPr lang="en-US" altLang="zh-CN" sz="2600" dirty="0" smtClean="0">
                <a:solidFill>
                  <a:srgbClr val="FF3399"/>
                </a:solidFill>
                <a:latin typeface="Eras Medium ITC" pitchFamily="34" charset="0"/>
                <a:ea typeface="Verdana" pitchFamily="34" charset="0"/>
                <a:cs typeface="Verdana" pitchFamily="34" charset="0"/>
              </a:rPr>
              <a:t>PowerGraph</a:t>
            </a:r>
            <a:r>
              <a:rPr lang="en-US" altLang="zh-CN" sz="2600" dirty="0" smtClean="0">
                <a:solidFill>
                  <a:prstClr val="black"/>
                </a:solidFill>
                <a:latin typeface="Eras Medium ITC" pitchFamily="34" charset="0"/>
                <a:ea typeface="Verdana" pitchFamily="34" charset="0"/>
                <a:cs typeface="Verdana" pitchFamily="34" charset="0"/>
              </a:rPr>
              <a:t>,</a:t>
            </a:r>
            <a:r>
              <a:rPr lang="en-US" altLang="zh-CN" sz="2600" baseline="0" dirty="0" smtClean="0">
                <a:solidFill>
                  <a:prstClr val="black"/>
                </a:solidFill>
                <a:latin typeface="Eras Medium ITC" pitchFamily="34" charset="0"/>
                <a:ea typeface="Verdana" pitchFamily="34" charset="0"/>
                <a:cs typeface="Verdana" pitchFamily="34" charset="0"/>
              </a:rPr>
              <a:t> </a:t>
            </a:r>
            <a:r>
              <a:rPr lang="en-US" altLang="zh-CN" sz="2600" dirty="0" smtClean="0">
                <a:solidFill>
                  <a:prstClr val="black"/>
                </a:solidFill>
                <a:latin typeface="Eras Medium ITC" pitchFamily="34" charset="0"/>
                <a:ea typeface="Verdana" pitchFamily="34" charset="0"/>
                <a:cs typeface="Verdana" pitchFamily="34" charset="0"/>
              </a:rPr>
              <a:t>especially for the cases </a:t>
            </a:r>
            <a:r>
              <a:rPr lang="en-US" altLang="zh-CN" sz="2600" dirty="0" smtClean="0">
                <a:solidFill>
                  <a:prstClr val="black"/>
                </a:solidFill>
                <a:latin typeface="Eras Medium ITC" pitchFamily="34" charset="0"/>
                <a:ea typeface="Verdana" pitchFamily="34" charset="0"/>
                <a:cs typeface="Verdana" pitchFamily="34" charset="0"/>
              </a:rPr>
              <a:t>that the percent</a:t>
            </a:r>
            <a:r>
              <a:rPr lang="en-US" altLang="zh-CN" sz="2600" baseline="0" dirty="0" smtClean="0">
                <a:solidFill>
                  <a:prstClr val="black"/>
                </a:solidFill>
                <a:latin typeface="Eras Medium ITC" pitchFamily="34" charset="0"/>
                <a:ea typeface="Verdana" pitchFamily="34" charset="0"/>
                <a:cs typeface="Verdana" pitchFamily="34" charset="0"/>
              </a:rPr>
              <a:t> </a:t>
            </a:r>
            <a:r>
              <a:rPr lang="en-US" altLang="zh-CN" sz="2600" baseline="0" dirty="0" smtClean="0">
                <a:solidFill>
                  <a:prstClr val="black"/>
                </a:solidFill>
                <a:latin typeface="Eras Medium ITC" pitchFamily="34" charset="0"/>
                <a:ea typeface="Verdana" pitchFamily="34" charset="0"/>
                <a:cs typeface="Verdana" pitchFamily="34" charset="0"/>
              </a:rPr>
              <a:t>of</a:t>
            </a:r>
            <a:r>
              <a:rPr lang="en-US" altLang="zh-CN" sz="2600" dirty="0" smtClean="0">
                <a:solidFill>
                  <a:prstClr val="black"/>
                </a:solidFill>
                <a:latin typeface="Eras Medium ITC" pitchFamily="34" charset="0"/>
                <a:ea typeface="Verdana" pitchFamily="34" charset="0"/>
                <a:cs typeface="Verdana" pitchFamily="34" charset="0"/>
              </a:rPr>
              <a:t> </a:t>
            </a:r>
            <a:r>
              <a:rPr lang="en-US" altLang="zh-CN" sz="2600" dirty="0" smtClean="0">
                <a:solidFill>
                  <a:prstClr val="black"/>
                </a:solidFill>
                <a:latin typeface="Eras Medium ITC" pitchFamily="34" charset="0"/>
                <a:ea typeface="Verdana" pitchFamily="34" charset="0"/>
                <a:cs typeface="Verdana" pitchFamily="34" charset="0"/>
              </a:rPr>
              <a:t>computation time is lower, </a:t>
            </a:r>
            <a:r>
              <a:rPr lang="en-US" altLang="zh-CN" sz="2600" dirty="0" smtClean="0">
                <a:solidFill>
                  <a:prstClr val="black"/>
                </a:solidFill>
                <a:latin typeface="Eras Medium ITC" pitchFamily="34" charset="0"/>
                <a:ea typeface="Verdana" pitchFamily="34" charset="0"/>
                <a:cs typeface="Verdana" pitchFamily="34" charset="0"/>
              </a:rPr>
              <a:t>such as Amazon and GWeb dataset.</a:t>
            </a:r>
          </a:p>
          <a:p>
            <a:r>
              <a:rPr lang="en-US" altLang="zh-CN" dirty="0" smtClean="0"/>
              <a:t>The</a:t>
            </a:r>
            <a:r>
              <a:rPr lang="en-US" altLang="zh-CN" baseline="0" dirty="0" smtClean="0"/>
              <a:t> main improvement is from communication phase with significant fewer </a:t>
            </a:r>
            <a:r>
              <a:rPr lang="en-US" altLang="zh-CN" baseline="0" dirty="0" smtClean="0"/>
              <a:t>messages, fewer than one fifth.</a:t>
            </a:r>
            <a:endParaRPr lang="en-US" altLang="zh-CN" baseline="0" dirty="0" smtClean="0"/>
          </a:p>
          <a:p>
            <a:endParaRPr lang="en-US" altLang="zh-CN" baseline="0" dirty="0" smtClean="0"/>
          </a:p>
          <a:p>
            <a:r>
              <a:rPr lang="en-US" altLang="zh-CN" baseline="0" dirty="0" smtClean="0"/>
              <a:t>We also implement </a:t>
            </a:r>
            <a:r>
              <a:rPr lang="en-US" altLang="zh-CN" baseline="0" dirty="0" err="1" smtClean="0"/>
              <a:t>cyclops</a:t>
            </a:r>
            <a:r>
              <a:rPr lang="en-US" altLang="zh-CN" baseline="0" dirty="0" smtClean="0"/>
              <a:t>-like engine on GraphLab </a:t>
            </a:r>
            <a:r>
              <a:rPr lang="en-US" altLang="zh-CN" baseline="0" dirty="0" smtClean="0"/>
              <a:t>platform for apple to apple comparison. The preliminary results shows that Cyclops </a:t>
            </a:r>
            <a:r>
              <a:rPr lang="en-US" altLang="zh-CN" baseline="0" dirty="0" smtClean="0"/>
              <a:t>can obviously outperform PowerGraph for regular graphs. </a:t>
            </a:r>
            <a:endParaRPr lang="en-US" altLang="zh-CN" baseline="0" dirty="0" smtClean="0"/>
          </a:p>
          <a:p>
            <a:r>
              <a:rPr lang="en-US" altLang="zh-CN" baseline="0" dirty="0" smtClean="0"/>
              <a:t>--</a:t>
            </a:r>
          </a:p>
          <a:p>
            <a:r>
              <a:rPr lang="en-US" altLang="zh-CN" baseline="0" dirty="0" smtClean="0"/>
              <a:t>No </a:t>
            </a:r>
            <a:r>
              <a:rPr lang="en-US" altLang="zh-CN" baseline="0" dirty="0" smtClean="0"/>
              <a:t>surprise, the performance of Cyclops for skewed natural graph is worse than PowerGraph due to load imbalance and poor partitioning.</a:t>
            </a:r>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35</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At</a:t>
            </a:r>
            <a:r>
              <a:rPr lang="en-US" altLang="zh-CN" baseline="0" dirty="0" smtClean="0"/>
              <a:t> the end of my talk, </a:t>
            </a:r>
            <a:r>
              <a:rPr lang="en-US" altLang="zh-CN" dirty="0" smtClean="0"/>
              <a:t>to conclude our work, we propose a new synchronous graph-parallel system that is easy to program and provide efficient computation and communication </a:t>
            </a:r>
            <a:r>
              <a:rPr lang="en-US" altLang="zh-CN" baseline="0" dirty="0" smtClean="0"/>
              <a:t>relying on distributed immutable view. We </a:t>
            </a:r>
            <a:r>
              <a:rPr lang="en-US" altLang="zh-CN" dirty="0" smtClean="0"/>
              <a:t>further</a:t>
            </a:r>
            <a:r>
              <a:rPr lang="en-US" altLang="zh-CN" baseline="0" dirty="0" smtClean="0"/>
              <a:t> optimize Cyclops to support multicore-based cluster with hierarchical model and high parallelism.</a:t>
            </a:r>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36</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r>
              <a:rPr lang="en-US" altLang="zh-CN" dirty="0" smtClean="0"/>
              <a:t>That’s all.</a:t>
            </a:r>
            <a:r>
              <a:rPr lang="en-US" altLang="zh-CN" baseline="0" dirty="0" smtClean="0"/>
              <a:t> Thank you for your attention, I’d like to take any questions</a:t>
            </a:r>
            <a:endParaRPr lang="zh-CN" altLang="en-US" dirty="0" smtClean="0"/>
          </a:p>
        </p:txBody>
      </p:sp>
      <p:sp>
        <p:nvSpPr>
          <p:cNvPr id="4" name="Slide Number Placeholder 3"/>
          <p:cNvSpPr>
            <a:spLocks noGrp="1"/>
          </p:cNvSpPr>
          <p:nvPr>
            <p:ph type="sldNum" sz="quarter" idx="10"/>
          </p:nvPr>
        </p:nvSpPr>
        <p:spPr/>
        <p:txBody>
          <a:bodyPr/>
          <a:lstStyle/>
          <a:p>
            <a:fld id="{8C3C408C-91E2-4EF7-92A9-F4885029B1B9}" type="slidenum">
              <a:rPr lang="zh-CN" altLang="en-US" smtClean="0"/>
              <a:t>37</a:t>
            </a:fld>
            <a:endParaRPr lang="zh-CN" altLang="en-US"/>
          </a:p>
        </p:txBody>
      </p:sp>
    </p:spTree>
    <p:extLst>
      <p:ext uri="{BB962C8B-B14F-4D97-AF65-F5344CB8AC3E}">
        <p14:creationId xmlns:p14="http://schemas.microsoft.com/office/powerpoint/2010/main" val="5150750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What’s</a:t>
            </a:r>
            <a:r>
              <a:rPr lang="en-US" altLang="zh-CN" baseline="0" dirty="0" smtClean="0"/>
              <a:t> the next? Cyclops is a graph-parallel system for regular graphs. (Cyclops is a research project to show how efficient we can do for </a:t>
            </a:r>
            <a:r>
              <a:rPr lang="en-US" altLang="zh-CN" baseline="0" dirty="0" smtClean="0"/>
              <a:t>general graphs, without considering special features). </a:t>
            </a:r>
          </a:p>
          <a:p>
            <a:r>
              <a:rPr lang="en-US" altLang="zh-CN" baseline="0" dirty="0" smtClean="0"/>
              <a:t>In </a:t>
            </a:r>
            <a:r>
              <a:rPr lang="en-US" altLang="zh-CN" baseline="0" dirty="0" smtClean="0"/>
              <a:t>practical, </a:t>
            </a:r>
            <a:r>
              <a:rPr lang="en-US" altLang="zh-CN" baseline="0" dirty="0" smtClean="0"/>
              <a:t>we </a:t>
            </a:r>
            <a:r>
              <a:rPr lang="en-US" altLang="zh-CN" baseline="0" dirty="0" smtClean="0"/>
              <a:t>need further exploit typical and important graph features to provide optimal performance, such as power-law and bipartite. Cyclops is not efficient for them, but we also believe PowerGraph is also not the best choice due to inefficient computation and communication on low-degree vertex. We designed and implemented a prototype on GraphLab platform, which follows a differentiated computation and partitioning philosophy. Welcome to visit our project homepage and try it, which is absolutely compatible to all GraphLab applications. Further discussion is also welcome with me in offline.</a:t>
            </a:r>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38</a:t>
            </a:fld>
            <a:endParaRPr lang="en-US" altLang="zh-TW"/>
          </a:p>
        </p:txBody>
      </p:sp>
    </p:spTree>
    <p:extLst>
      <p:ext uri="{BB962C8B-B14F-4D97-AF65-F5344CB8AC3E}">
        <p14:creationId xmlns:p14="http://schemas.microsoft.com/office/powerpoint/2010/main" val="2307955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39</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Most of these algorithms could</a:t>
            </a:r>
            <a:r>
              <a:rPr lang="en-US" altLang="zh-CN" baseline="0" dirty="0" smtClean="0"/>
              <a:t> be abstracted as the computation on graphs.</a:t>
            </a:r>
          </a:p>
          <a:p>
            <a:r>
              <a:rPr lang="en-US" altLang="zh-CN" baseline="0" dirty="0" smtClean="0"/>
              <a:t>Thus, how to make the analysis on big graph efficient has become an important and hot topic.</a:t>
            </a:r>
            <a:endParaRPr lang="zh-CN" altLang="en-US" dirty="0" smtClean="0"/>
          </a:p>
          <a:p>
            <a:endParaRPr lang="zh-CN" altLang="en-US" dirty="0"/>
          </a:p>
        </p:txBody>
      </p:sp>
      <p:sp>
        <p:nvSpPr>
          <p:cNvPr id="4" name="Slide Number Placeholder 3"/>
          <p:cNvSpPr>
            <a:spLocks noGrp="1"/>
          </p:cNvSpPr>
          <p:nvPr>
            <p:ph type="sldNum" sz="quarter" idx="10"/>
          </p:nvPr>
        </p:nvSpPr>
        <p:spPr/>
        <p:txBody>
          <a:bodyPr/>
          <a:lstStyle/>
          <a:p>
            <a:fld id="{8C3C408C-91E2-4EF7-92A9-F4885029B1B9}" type="slidenum">
              <a:rPr lang="zh-CN" altLang="en-US" smtClean="0"/>
              <a:t>4</a:t>
            </a:fld>
            <a:endParaRPr lang="zh-CN" altLang="en-US"/>
          </a:p>
        </p:txBody>
      </p:sp>
    </p:spTree>
    <p:extLst>
      <p:ext uri="{BB962C8B-B14F-4D97-AF65-F5344CB8AC3E}">
        <p14:creationId xmlns:p14="http://schemas.microsoft.com/office/powerpoint/2010/main" val="15361295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40</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41</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To illustrate the effect of hierarchical Cyclops (</a:t>
            </a:r>
            <a:r>
              <a:rPr lang="en-US" altLang="zh-CN" dirty="0" err="1" smtClean="0"/>
              <a:t>CyclopsMT</a:t>
            </a:r>
            <a:r>
              <a:rPr lang="en-US" altLang="zh-CN" dirty="0" smtClean="0"/>
              <a:t>) on multicore-based clusters, we evaluate PageRank algorithm on</a:t>
            </a:r>
            <a:r>
              <a:rPr lang="en-US" altLang="zh-CN" baseline="0" dirty="0" smtClean="0"/>
              <a:t> Cyclops </a:t>
            </a:r>
            <a:r>
              <a:rPr lang="en-US" altLang="zh-CN" dirty="0" smtClean="0"/>
              <a:t>with different configurations. </a:t>
            </a:r>
          </a:p>
          <a:p>
            <a:r>
              <a:rPr lang="en-US" altLang="zh-CN" dirty="0" smtClean="0"/>
              <a:t>The configuration labeled on X-axis </a:t>
            </a:r>
            <a:r>
              <a:rPr lang="en-US" altLang="zh-CN" baseline="0" dirty="0" smtClean="0"/>
              <a:t>corresponds to the number of machines, workers, threads and RPC receivers, respectively. The Y-axis is execution time.</a:t>
            </a:r>
            <a:endParaRPr lang="en-US" altLang="zh-CN" dirty="0" smtClean="0"/>
          </a:p>
          <a:p>
            <a:r>
              <a:rPr lang="en-US" altLang="zh-CN" baseline="0" dirty="0" smtClean="0"/>
              <a:t>Cyclops with single thread configuration can efficiently parallelize computation phase, but not for communication and synchronization due to the increase of messages and machines. It incurs performance degradation when the number of workers exceed 24. </a:t>
            </a:r>
          </a:p>
          <a:p>
            <a:r>
              <a:rPr lang="en-US" altLang="zh-CN" baseline="0" dirty="0" smtClean="0"/>
              <a:t>The overhead of communication and synchronization for </a:t>
            </a:r>
            <a:r>
              <a:rPr lang="en-US" altLang="zh-CN" baseline="0" dirty="0" err="1" smtClean="0"/>
              <a:t>CyclopsMT</a:t>
            </a:r>
            <a:r>
              <a:rPr lang="en-US" altLang="zh-CN" baseline="0" dirty="0" smtClean="0"/>
              <a:t> is stable due to fixed number of workers.</a:t>
            </a:r>
          </a:p>
          <a:p>
            <a:r>
              <a:rPr lang="en-US" altLang="zh-CN" dirty="0" smtClean="0"/>
              <a:t>The only contention in </a:t>
            </a:r>
            <a:r>
              <a:rPr lang="en-US" altLang="zh-CN" dirty="0" err="1" smtClean="0"/>
              <a:t>CyclopsMT</a:t>
            </a:r>
            <a:r>
              <a:rPr lang="en-US" altLang="zh-CN" dirty="0" smtClean="0"/>
              <a:t> is from the underlying hardware. Too many receiving threads would contend on network resources. </a:t>
            </a:r>
            <a:r>
              <a:rPr lang="en-US" altLang="zh-CN" dirty="0" err="1" smtClean="0"/>
              <a:t>CyclopsMT</a:t>
            </a:r>
            <a:r>
              <a:rPr lang="en-US" altLang="zh-CN" baseline="0" dirty="0" smtClean="0"/>
              <a:t> provides separate configuration, and achieve best performance with only 2 receiving threads.</a:t>
            </a:r>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42</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To show</a:t>
            </a:r>
            <a:r>
              <a:rPr lang="en-US" altLang="zh-CN" baseline="0" dirty="0" smtClean="0"/>
              <a:t> the efficiency of our communication mechanism, we design </a:t>
            </a:r>
            <a:r>
              <a:rPr lang="en-US" altLang="zh-CN" dirty="0" smtClean="0"/>
              <a:t>a </a:t>
            </a:r>
            <a:r>
              <a:rPr lang="en-US" altLang="zh-CN" dirty="0" err="1" smtClean="0"/>
              <a:t>microbenchmark</a:t>
            </a:r>
            <a:r>
              <a:rPr lang="en-US" altLang="zh-CN" dirty="0" smtClean="0"/>
              <a:t>, which launches five workers to concurrently send messages to update the element of an array in master worker. Both Hama and PowerGraph use the original design for message passing, </a:t>
            </a:r>
            <a:r>
              <a:rPr lang="en-US" altLang="zh-CN" baseline="0" dirty="0" smtClean="0"/>
              <a:t>while </a:t>
            </a:r>
            <a:r>
              <a:rPr lang="en-US" altLang="zh-CN" baseline="0" dirty="0" err="1" smtClean="0"/>
              <a:t>cyclops</a:t>
            </a:r>
            <a:r>
              <a:rPr lang="en-US" altLang="zh-CN" baseline="0" dirty="0" smtClean="0"/>
              <a:t> adopts our new contention immunity design. The implementation of Hama and Cyclops are based on Hadoop RPC lib, while PowerGraph uses Boost RPC lib. There is one order of magnitude performance slowdown between the implementations on Hama and PowerGraph. However, Cyclops can provide comparable performance to PowerGraph due to the elimination of buffering and contention.</a:t>
            </a:r>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43</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Hama can not obviously benefit from the heuristic partitioning algorithms,</a:t>
            </a:r>
            <a:r>
              <a:rPr lang="en-US" altLang="zh-CN" baseline="0" dirty="0" smtClean="0"/>
              <a:t> since heuristic edge-cut only focus on reduce the number of edges spanning machines, which may result in load imbalance and high contention on partial workers. Dynamic computation can reduce these issues.</a:t>
            </a:r>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44</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Max usage of Cyclops is large since replicas, which is reached after graph ingress (we use an additional round</a:t>
            </a:r>
            <a:r>
              <a:rPr lang="en-US" altLang="zh-CN" baseline="0" dirty="0" smtClean="0"/>
              <a:t> to create replica</a:t>
            </a:r>
            <a:r>
              <a:rPr lang="en-US" altLang="zh-CN" dirty="0" smtClean="0"/>
              <a:t>).</a:t>
            </a:r>
          </a:p>
          <a:p>
            <a:r>
              <a:rPr lang="en-US" altLang="zh-CN" dirty="0" smtClean="0"/>
              <a:t>However, the number of Young and Full GC in Cyclops is actually less than Hama due to the elimination of redundant messages.</a:t>
            </a:r>
            <a:r>
              <a:rPr lang="en-US" altLang="zh-CN" baseline="0" dirty="0" smtClean="0"/>
              <a:t> </a:t>
            </a:r>
          </a:p>
          <a:p>
            <a:r>
              <a:rPr lang="en-US" altLang="zh-CN" baseline="0" dirty="0" err="1" smtClean="0"/>
              <a:t>CyclopsMT</a:t>
            </a:r>
            <a:r>
              <a:rPr lang="en-US" altLang="zh-CN" baseline="0" dirty="0" smtClean="0"/>
              <a:t> overall consumes much less memory than Cyclops and Hama, since it shares replicas among threads.</a:t>
            </a:r>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45</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Long</a:t>
            </a:r>
            <a:r>
              <a:rPr lang="en-US" altLang="zh-CN" baseline="0" dirty="0" smtClean="0"/>
              <a:t> graph ingress time is due to an additional round to create replicas.</a:t>
            </a:r>
          </a:p>
          <a:p>
            <a:r>
              <a:rPr lang="en-US" altLang="zh-CN" baseline="0" dirty="0" smtClean="0"/>
              <a:t>Currently, we reuse all existing ingress code of Hama, We believe it can be optimized if we rewrite this code from scratch.</a:t>
            </a:r>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46</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smtClean="0"/>
              <a:t>Specially, for the algorithms need selective activation, for example ALS (Alternating Least Squares), we use an optional field in message to store the list of activated neighbors, and we have further optimized this case to remove unnecessary messages.</a:t>
            </a:r>
          </a:p>
          <a:p>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47</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Finally, distributed immutable view also supports separately configure the number of thread for computation</a:t>
            </a:r>
            <a:r>
              <a:rPr lang="en-US" altLang="zh-CN" baseline="0" dirty="0" smtClean="0"/>
              <a:t> </a:t>
            </a:r>
            <a:r>
              <a:rPr lang="en-US" altLang="zh-CN" dirty="0" smtClean="0"/>
              <a:t>and communication according to different degree of parallelism</a:t>
            </a:r>
            <a:r>
              <a:rPr lang="en-US" altLang="zh-CN" baseline="0" dirty="0" smtClean="0"/>
              <a:t> for CPUs and NICs</a:t>
            </a:r>
            <a:r>
              <a:rPr lang="en-US" altLang="zh-CN" dirty="0" smtClean="0"/>
              <a:t>. For example</a:t>
            </a:r>
            <a:r>
              <a:rPr lang="en-US" altLang="zh-CN" baseline="0" dirty="0" smtClean="0"/>
              <a:t>, we can use 16 threads for computation, but just 2 RPC threads.</a:t>
            </a:r>
            <a:endParaRPr lang="en-US" altLang="zh-CN" dirty="0" smtClean="0"/>
          </a:p>
          <a:p>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48</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49</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US" altLang="zh-CN" baseline="0" dirty="0" smtClean="0"/>
              <a:t>We use PageRank as an example to reveal the key properties of graph algorithms</a:t>
            </a:r>
          </a:p>
          <a:p>
            <a:pPr defTabSz="990478">
              <a:defRPr/>
            </a:pPr>
            <a:r>
              <a:rPr lang="en-US" altLang="zh-CN" baseline="0" dirty="0" smtClean="0"/>
              <a:t>It can be expressed as an iterative computation on vertex. Each vertex updates its rank as a weighted sum of its neighbors’ rank. The new rank will trigger the re-execution on neighbors until all vertices reached convergence. Convergence in here means the change of vertex data is lower than user-define threshold.</a:t>
            </a:r>
            <a:endParaRPr lang="zh-CN" altLang="en-US" dirty="0" smtClean="0"/>
          </a:p>
          <a:p>
            <a:pPr defTabSz="990478">
              <a:defRPr/>
            </a:pPr>
            <a:endParaRPr lang="en-US" altLang="zh-CN" baseline="0" dirty="0" smtClean="0"/>
          </a:p>
          <a:p>
            <a:pPr defTabSz="990478">
              <a:defRPr/>
            </a:pPr>
            <a:r>
              <a:rPr lang="en-US" altLang="zh-CN" dirty="0" smtClean="0"/>
              <a:t>Compared to data-parallel algorithms,</a:t>
            </a:r>
            <a:r>
              <a:rPr lang="en-US" altLang="zh-CN" baseline="0" dirty="0" smtClean="0"/>
              <a:t> such as </a:t>
            </a:r>
            <a:r>
              <a:rPr lang="en-US" altLang="zh-CN" baseline="0" dirty="0" err="1" smtClean="0"/>
              <a:t>wordcount</a:t>
            </a:r>
            <a:r>
              <a:rPr lang="en-US" altLang="zh-CN" baseline="0" dirty="0" smtClean="0"/>
              <a:t> on MapReduce</a:t>
            </a:r>
            <a:r>
              <a:rPr lang="en-US" altLang="zh-CN" dirty="0" smtClean="0"/>
              <a:t>, the properties of graph algorithms</a:t>
            </a:r>
            <a:r>
              <a:rPr lang="en-US" altLang="zh-CN" baseline="0" dirty="0" smtClean="0"/>
              <a:t> can be summarized as data dependence (along edges), local accesses (to neighbors) and iterative computation (until convergence). </a:t>
            </a:r>
          </a:p>
          <a:p>
            <a:pPr defTabSz="990478">
              <a:defRPr/>
            </a:pPr>
            <a:endParaRPr lang="en-US" altLang="zh-CN" baseline="0" dirty="0" smtClean="0"/>
          </a:p>
          <a:p>
            <a:r>
              <a:rPr lang="en-US" altLang="zh-CN" dirty="0" smtClean="0"/>
              <a:t>--</a:t>
            </a:r>
          </a:p>
          <a:p>
            <a:r>
              <a:rPr lang="en-US" altLang="zh-CN" dirty="0" smtClean="0"/>
              <a:t>α is the random reset probability</a:t>
            </a:r>
          </a:p>
          <a:p>
            <a:r>
              <a:rPr lang="en-US" altLang="zh-CN" dirty="0" err="1" smtClean="0"/>
              <a:t>wij</a:t>
            </a:r>
            <a:r>
              <a:rPr lang="en-US" altLang="zh-CN" dirty="0" smtClean="0"/>
              <a:t> is the prob. Transitioning (similarity) form j to </a:t>
            </a:r>
            <a:r>
              <a:rPr lang="en-US" altLang="zh-CN" dirty="0" err="1" smtClean="0"/>
              <a:t>i</a:t>
            </a:r>
            <a:endParaRPr lang="en-US" altLang="zh-CN" dirty="0" smtClean="0"/>
          </a:p>
          <a:p>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5</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50</a:t>
            </a:fld>
            <a:endParaRPr lang="en-US" altLang="zh-TW"/>
          </a:p>
        </p:txBody>
      </p:sp>
    </p:spTree>
    <p:extLst>
      <p:ext uri="{BB962C8B-B14F-4D97-AF65-F5344CB8AC3E}">
        <p14:creationId xmlns:p14="http://schemas.microsoft.com/office/powerpoint/2010/main" val="23079550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With the prevalence of multicore-based clusters, graph-parallel</a:t>
            </a:r>
            <a:r>
              <a:rPr lang="en-US" altLang="zh-CN" baseline="0" dirty="0" smtClean="0"/>
              <a:t> systems require to </a:t>
            </a:r>
            <a:r>
              <a:rPr lang="en-US" altLang="zh-CN" sz="1200" kern="1200" dirty="0" smtClean="0">
                <a:solidFill>
                  <a:schemeClr val="tx1"/>
                </a:solidFill>
                <a:latin typeface="+mn-lt"/>
                <a:ea typeface="+mn-ea"/>
                <a:cs typeface="+mn-cs"/>
              </a:rPr>
              <a:t>sufficiently </a:t>
            </a:r>
            <a:r>
              <a:rPr lang="en-US" altLang="zh-CN" baseline="0" dirty="0" smtClean="0"/>
              <a:t>utilize this resource. </a:t>
            </a:r>
            <a:r>
              <a:rPr lang="en-US" altLang="zh-CN" dirty="0" smtClean="0"/>
              <a:t>the two-level hierarchical organization raises new challenges and opportunities.</a:t>
            </a:r>
            <a:r>
              <a:rPr lang="en-US" altLang="zh-CN" baseline="0" dirty="0" smtClean="0"/>
              <a:t> The first is how to preserve synchronous and deterministic computation nature. The second is how to efficiently parallelize tasks with low contention and good locality. We also need to consider the asymmetric degree of parallelism for CPUs and NICs.</a:t>
            </a:r>
          </a:p>
          <a:p>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52</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smtClean="0"/>
              <a:t>Aim to these properties, most of existing graph-parallel systems follow “think as a vertex” philosophy.</a:t>
            </a:r>
          </a:p>
          <a:p>
            <a:r>
              <a:rPr lang="en-US" altLang="zh-CN" baseline="0" dirty="0" smtClean="0"/>
              <a:t>It means the programmer only need provide a vertex-centric program to model the algorithm, which is executed on vertex in parallel and communicates along edges.</a:t>
            </a:r>
          </a:p>
          <a:p>
            <a:r>
              <a:rPr lang="en-US" altLang="zh-CN" baseline="0" dirty="0" smtClean="0"/>
              <a:t>A typical vertex-centric program consists of three steps: 1, 2, and 3.</a:t>
            </a:r>
          </a:p>
          <a:p>
            <a:endParaRPr lang="en-US" altLang="zh-CN" dirty="0" smtClean="0"/>
          </a:p>
          <a:p>
            <a:endParaRPr lang="zh-CN" altLang="en-US" dirty="0" smtClean="0"/>
          </a:p>
          <a:p>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6</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To classify </a:t>
            </a:r>
            <a:r>
              <a:rPr lang="en-US" altLang="zh-CN" baseline="0" dirty="0" smtClean="0"/>
              <a:t>existing graph-parallel systems, we introduce two main design </a:t>
            </a:r>
            <a:r>
              <a:rPr lang="en-US" altLang="zh-CN" baseline="0" dirty="0" smtClean="0"/>
              <a:t>choices.</a:t>
            </a:r>
            <a:endParaRPr lang="en-US" altLang="zh-CN" baseline="0" dirty="0" smtClean="0"/>
          </a:p>
          <a:p>
            <a:r>
              <a:rPr lang="en-US" altLang="zh-CN" dirty="0" smtClean="0"/>
              <a:t>The first one is execution engine</a:t>
            </a:r>
            <a:r>
              <a:rPr lang="en-US" altLang="zh-CN" baseline="0" dirty="0" smtClean="0"/>
              <a:t>.</a:t>
            </a:r>
          </a:p>
          <a:p>
            <a:r>
              <a:rPr lang="en-US" altLang="zh-CN" baseline="0" dirty="0" smtClean="0"/>
              <a:t>The synchronous engine schedules the task as a sequence of iterations. Each iteration consists of three phases: computation (to update vertex in parallel), communication (to exchange messages among workers) and a global barrier (to synchronize the progress of workers). </a:t>
            </a:r>
          </a:p>
          <a:p>
            <a:r>
              <a:rPr lang="en-US" altLang="zh-CN" baseline="0" dirty="0" smtClean="0"/>
              <a:t>And yet, the asynchronous engine uses distributed scheduling queues to maintain all active vertices in different machines, and simultaneously invokes computation and communication on these vertices without barrier.</a:t>
            </a:r>
          </a:p>
          <a:p>
            <a:endParaRPr lang="en-US" altLang="zh-CN" baseline="0" dirty="0" smtClean="0"/>
          </a:p>
          <a:p>
            <a:pPr defTabSz="990478"/>
            <a:r>
              <a:rPr lang="en-US" altLang="zh-CN" dirty="0" smtClean="0"/>
              <a:t>For communication</a:t>
            </a:r>
            <a:r>
              <a:rPr lang="en-US" altLang="zh-CN" baseline="0" dirty="0" smtClean="0"/>
              <a:t> mechanism</a:t>
            </a:r>
            <a:r>
              <a:rPr lang="en-US" altLang="zh-CN" dirty="0" smtClean="0"/>
              <a:t>,</a:t>
            </a:r>
            <a:r>
              <a:rPr lang="en-US" altLang="zh-CN" baseline="0" dirty="0" smtClean="0"/>
              <a:t> there are also two choices.</a:t>
            </a:r>
          </a:p>
          <a:p>
            <a:r>
              <a:rPr lang="en-US" altLang="zh-CN" baseline="0" dirty="0" smtClean="0"/>
              <a:t>One is message passing, in which the vertex need actively push a messages to its neighbors, </a:t>
            </a:r>
          </a:p>
          <a:p>
            <a:r>
              <a:rPr lang="en-US" altLang="zh-CN" baseline="0" dirty="0" smtClean="0"/>
              <a:t>Another one is DSM, in which the vertex only synchronous with its replicas, and neighbors need actively pull data from the replica in local by shared memory.</a:t>
            </a:r>
          </a:p>
          <a:p>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7</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Before</a:t>
            </a:r>
            <a:r>
              <a:rPr lang="en-US" altLang="zh-CN" baseline="0" dirty="0" smtClean="0"/>
              <a:t> introducing our work, </a:t>
            </a:r>
            <a:r>
              <a:rPr lang="en-US" altLang="zh-CN" dirty="0" smtClean="0"/>
              <a:t>we</a:t>
            </a:r>
            <a:r>
              <a:rPr lang="en-US" altLang="zh-CN" baseline="0" dirty="0" smtClean="0"/>
              <a:t> use three representative graph-parallel systems to illustrate main issues of existing design and </a:t>
            </a:r>
            <a:r>
              <a:rPr lang="en-US" altLang="zh-CN" baseline="0" dirty="0" err="1" smtClean="0"/>
              <a:t>impl</a:t>
            </a:r>
            <a:r>
              <a:rPr lang="en-US" altLang="zh-CN" baseline="0" dirty="0" smtClean="0"/>
              <a:t>.</a:t>
            </a:r>
            <a:endParaRPr lang="en-US" altLang="zh-CN" dirty="0" smtClean="0"/>
          </a:p>
          <a:p>
            <a:r>
              <a:rPr lang="en-US" altLang="zh-CN" baseline="0" dirty="0" smtClean="0"/>
              <a:t>The pioneer system, Pregel from Google and its Apache open source alternatives adopt BSP-like model, which uses sync engine for easy to program and debug because of its synchronous and deterministic computation natural</a:t>
            </a:r>
          </a:p>
          <a:p>
            <a:r>
              <a:rPr lang="en-US" altLang="zh-CN" baseline="0" dirty="0" err="1" smtClean="0"/>
              <a:t>Pregal</a:t>
            </a:r>
            <a:r>
              <a:rPr lang="en-US" altLang="zh-CN" baseline="0" dirty="0" smtClean="0"/>
              <a:t> uses edge-cut to evenly assign vertices to multiple machines, and message passing is used to ensure all resources have been accumulated in local before computation in next iteration.</a:t>
            </a:r>
          </a:p>
          <a:p>
            <a:r>
              <a:rPr lang="en-US" altLang="zh-CN" baseline="0" dirty="0" smtClean="0"/>
              <a:t>However, this design can not support dynamic computation for pull-mode algorithms for example PageRank,</a:t>
            </a:r>
          </a:p>
          <a:p>
            <a:r>
              <a:rPr lang="en-US" altLang="zh-CN" baseline="0" dirty="0" smtClean="0"/>
              <a:t>since all vertices must keep alive for supplying messages to their neighbors even converged. For example, even there is only one vertex is not converged, all vertices must take part in computation and send messages. It would result in very high computation and communication overhead.</a:t>
            </a:r>
          </a:p>
          <a:p>
            <a:r>
              <a:rPr lang="en-US" altLang="zh-CN" baseline="0" dirty="0" smtClean="0"/>
              <a:t>In addition, multiple vertices can simultaneously send messages to the same vertex, which will cause high contention in the receiving end.</a:t>
            </a:r>
          </a:p>
          <a:p>
            <a:endParaRPr lang="zh-CN" altLang="en-US" dirty="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8</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r>
              <a:rPr lang="en-US" altLang="zh-CN" baseline="0" dirty="0" smtClean="0"/>
              <a:t>GraphLab adopts asynchronous engine to speedup convergence, but incurs burden to programmers and high performance overhead for distributed consistent scheduling.</a:t>
            </a:r>
          </a:p>
          <a:p>
            <a:pPr defTabSz="990478"/>
            <a:r>
              <a:rPr lang="en-US" altLang="zh-CN" baseline="0" dirty="0" smtClean="0"/>
              <a:t> </a:t>
            </a:r>
          </a:p>
          <a:p>
            <a:pPr defTabSz="990478"/>
            <a:r>
              <a:rPr lang="en-US" altLang="zh-CN" baseline="0" dirty="0" smtClean="0"/>
              <a:t>To support dynamic computation, GraphLab introduces replication to implement DSM for actively pull-mode accesses, and then the vertex can do all three steps in </a:t>
            </a:r>
            <a:r>
              <a:rPr lang="en-US" altLang="zh-CN" baseline="0" dirty="0" smtClean="0"/>
              <a:t>local by itself, </a:t>
            </a:r>
            <a:r>
              <a:rPr lang="en-US" altLang="zh-CN" baseline="0" dirty="0" smtClean="0"/>
              <a:t>including aggregation, update and activation.</a:t>
            </a:r>
          </a:p>
          <a:p>
            <a:pPr defTabSz="990478"/>
            <a:r>
              <a:rPr lang="en-US" altLang="zh-CN" baseline="0" dirty="0" smtClean="0"/>
              <a:t>(For </a:t>
            </a:r>
            <a:r>
              <a:rPr lang="en-US" altLang="zh-CN" baseline="0" dirty="0" smtClean="0"/>
              <a:t>example, vertex 1 can aggregate value from vertex 2/3/4 and activate vertex 5 in </a:t>
            </a:r>
            <a:r>
              <a:rPr lang="en-US" altLang="zh-CN" baseline="0" dirty="0" smtClean="0"/>
              <a:t>local.)</a:t>
            </a:r>
            <a:endParaRPr lang="en-US" altLang="zh-CN" baseline="0" dirty="0" smtClean="0"/>
          </a:p>
          <a:p>
            <a:pPr defTabSz="990478"/>
            <a:r>
              <a:rPr lang="en-US" altLang="zh-CN" baseline="0" dirty="0" smtClean="0"/>
              <a:t>However, this design causes that the edges spanning two machines need to be duplicated to provide full local semantic for two endpoint vertices. For example, the edge from vertex 2 to vertex 1 appear in two </a:t>
            </a:r>
            <a:r>
              <a:rPr lang="en-US" altLang="zh-CN" baseline="0" dirty="0" smtClean="0"/>
              <a:t>machines.</a:t>
            </a:r>
            <a:endParaRPr lang="en-US" altLang="zh-CN" baseline="0" dirty="0" smtClean="0"/>
          </a:p>
          <a:p>
            <a:pPr defTabSz="990478"/>
            <a:endParaRPr lang="en-US" altLang="zh-CN" baseline="0" dirty="0" smtClean="0"/>
          </a:p>
          <a:p>
            <a:pPr defTabSz="990478"/>
            <a:r>
              <a:rPr lang="en-US" altLang="zh-CN" baseline="0" dirty="0" smtClean="0"/>
              <a:t>Furthermore, since the replica can be activated, one additional message must be used to take back activation state from replica to master. It will incurs more communication cost and high contention on the master.</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9</a:t>
            </a:fld>
            <a:endParaRPr lang="en-US" altLang="zh-TW"/>
          </a:p>
        </p:txBody>
      </p:sp>
    </p:spTree>
    <p:extLst>
      <p:ext uri="{BB962C8B-B14F-4D97-AF65-F5344CB8AC3E}">
        <p14:creationId xmlns:p14="http://schemas.microsoft.com/office/powerpoint/2010/main" val="641977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fld id="{472FBAEB-7FAF-4AAB-8862-686055D8E884}" type="datetimeFigureOut">
              <a:rPr lang="zh-CN" altLang="en-US" smtClean="0"/>
              <a:t>2014-06-27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72677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472FBAEB-7FAF-4AAB-8862-686055D8E884}" type="datetimeFigureOut">
              <a:rPr lang="zh-CN" altLang="en-US" smtClean="0"/>
              <a:t>2014-06-27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3145512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472FBAEB-7FAF-4AAB-8862-686055D8E884}" type="datetimeFigureOut">
              <a:rPr lang="zh-CN" altLang="en-US" smtClean="0"/>
              <a:t>2014-06-27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20717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472FBAEB-7FAF-4AAB-8862-686055D8E884}" type="datetimeFigureOut">
              <a:rPr lang="zh-CN" altLang="en-US" smtClean="0"/>
              <a:t>2014-06-27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18380382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472FBAEB-7FAF-4AAB-8862-686055D8E884}" type="datetimeFigureOut">
              <a:rPr lang="zh-CN" altLang="en-US" smtClean="0"/>
              <a:t>2014-06-27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4029804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p>
            <a:fld id="{472FBAEB-7FAF-4AAB-8862-686055D8E884}" type="datetimeFigureOut">
              <a:rPr lang="zh-CN" altLang="en-US" smtClean="0"/>
              <a:t>2014-06-27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1532064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p>
            <a:fld id="{472FBAEB-7FAF-4AAB-8862-686055D8E884}" type="datetimeFigureOut">
              <a:rPr lang="zh-CN" altLang="en-US" smtClean="0"/>
              <a:t>2014-06-27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72961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fld id="{472FBAEB-7FAF-4AAB-8862-686055D8E884}" type="datetimeFigureOut">
              <a:rPr lang="zh-CN" altLang="en-US" smtClean="0"/>
              <a:t>2014-06-27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1642654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FBAEB-7FAF-4AAB-8862-686055D8E884}" type="datetimeFigureOut">
              <a:rPr lang="zh-CN" altLang="en-US" smtClean="0"/>
              <a:t>2014-06-27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2029961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472FBAEB-7FAF-4AAB-8862-686055D8E884}" type="datetimeFigureOut">
              <a:rPr lang="zh-CN" altLang="en-US" smtClean="0"/>
              <a:t>2014-06-27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1639015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472FBAEB-7FAF-4AAB-8862-686055D8E884}" type="datetimeFigureOut">
              <a:rPr lang="zh-CN" altLang="en-US" smtClean="0"/>
              <a:t>2014-06-27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1832108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FBAEB-7FAF-4AAB-8862-686055D8E884}" type="datetimeFigureOut">
              <a:rPr lang="zh-CN" altLang="en-US" smtClean="0"/>
              <a:t>2014-06-27</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266180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microsoft.com/office/2007/relationships/hdphoto" Target="../media/hdphoto1.wdp"/><Relationship Id="rId12"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9.jpeg"/><Relationship Id="rId5" Type="http://schemas.openxmlformats.org/officeDocument/2006/relationships/image" Target="../media/image5.jpeg"/><Relationship Id="rId10" Type="http://schemas.microsoft.com/office/2007/relationships/hdphoto" Target="../media/hdphoto2.wdp"/><Relationship Id="rId4" Type="http://schemas.openxmlformats.org/officeDocument/2006/relationships/image" Target="../media/image4.jpe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hyperlink" Target="http://snap.stanford.edu/data/"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graphlab.org/" TargetMode="Externa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 Id="rId9" Type="http://schemas.openxmlformats.org/officeDocument/2006/relationships/chart" Target="../charts/chart8.xml"/></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3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graphlab.org/" TargetMode="External"/><Relationship Id="rId5" Type="http://schemas.openxmlformats.org/officeDocument/2006/relationships/chart" Target="../charts/chart14.xml"/><Relationship Id="rId4" Type="http://schemas.openxmlformats.org/officeDocument/2006/relationships/chart" Target="../charts/chart13.xml"/></Relationships>
</file>

<file path=ppt/slides/_rels/slide36.xml.rels><?xml version="1.0" encoding="UTF-8" standalone="yes"?>
<Relationships xmlns="http://schemas.openxmlformats.org/package/2006/relationships"><Relationship Id="rId3" Type="http://schemas.openxmlformats.org/officeDocument/2006/relationships/hyperlink" Target="http://ipads.se.sjtu.edu.cn/projects/cyclop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8" Type="http://schemas.openxmlformats.org/officeDocument/2006/relationships/hyperlink" Target="http://ipads.se.sjtu.edu.cn/projects/powerlyra.html" TargetMode="External"/><Relationship Id="rId13"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26.png"/><Relationship Id="rId12"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jpeg"/></Relationships>
</file>

<file path=ppt/slides/_rels/slide3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ipads.se.sjtu.edu.cn/projects/powerlyra.html" TargetMode="External"/><Relationship Id="rId7" Type="http://schemas.openxmlformats.org/officeDocument/2006/relationships/image" Target="../media/image37.png"/><Relationship Id="rId12"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chart" Target="../charts/chart15.xml"/><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14.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ipads.se.sjtu.edu.cn/projects/powerlyra.html"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a:stCxn id="13" idx="14"/>
          </p:cNvCxnSpPr>
          <p:nvPr/>
        </p:nvCxnSpPr>
        <p:spPr>
          <a:xfrm flipH="1">
            <a:off x="3708161" y="2582252"/>
            <a:ext cx="3482942" cy="486708"/>
          </a:xfrm>
          <a:prstGeom prst="line">
            <a:avLst/>
          </a:prstGeom>
          <a:noFill/>
          <a:ln w="3175">
            <a:solidFill>
              <a:srgbClr val="FF0066"/>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5362" name="Rectangle 4"/>
          <p:cNvSpPr>
            <a:spLocks noGrp="1" noChangeArrowheads="1"/>
          </p:cNvSpPr>
          <p:nvPr>
            <p:ph type="ctrTitle"/>
          </p:nvPr>
        </p:nvSpPr>
        <p:spPr>
          <a:xfrm>
            <a:off x="1440160" y="2967087"/>
            <a:ext cx="7703840" cy="1470025"/>
          </a:xfrm>
        </p:spPr>
        <p:txBody>
          <a:bodyPr>
            <a:noAutofit/>
          </a:bodyPr>
          <a:lstStyle/>
          <a:p>
            <a:pPr algn="l">
              <a:lnSpc>
                <a:spcPct val="110000"/>
              </a:lnSpc>
            </a:pPr>
            <a:r>
              <a:rPr lang="en-US" altLang="zh-TW" sz="3600" dirty="0" smtClean="0">
                <a:solidFill>
                  <a:schemeClr val="tx1"/>
                </a:solidFill>
                <a:effectLst>
                  <a:outerShdw blurRad="38100" dist="38100" dir="2700000" algn="tl">
                    <a:srgbClr val="000000">
                      <a:alpha val="43137"/>
                    </a:srgbClr>
                  </a:outerShdw>
                </a:effectLst>
                <a:latin typeface="Kristen ITC" pitchFamily="66" charset="0"/>
              </a:rPr>
              <a:t>Efficient  </a:t>
            </a:r>
            <a:r>
              <a:rPr lang="en-US" altLang="zh-TW" sz="3200" dirty="0" smtClean="0">
                <a:solidFill>
                  <a:schemeClr val="tx1"/>
                </a:solidFill>
                <a:effectLst>
                  <a:outerShdw blurRad="38100" dist="38100" dir="2700000" algn="tl">
                    <a:srgbClr val="000000">
                      <a:alpha val="43137"/>
                    </a:srgbClr>
                  </a:outerShdw>
                </a:effectLst>
                <a:latin typeface="Kristen ITC" pitchFamily="66" charset="0"/>
              </a:rPr>
              <a:t>Graph </a:t>
            </a:r>
            <a:r>
              <a:rPr lang="en-US" altLang="zh-TW" sz="3200" dirty="0">
                <a:solidFill>
                  <a:schemeClr val="tx1"/>
                </a:solidFill>
                <a:effectLst>
                  <a:outerShdw blurRad="38100" dist="38100" dir="2700000" algn="tl">
                    <a:srgbClr val="000000">
                      <a:alpha val="43137"/>
                    </a:srgbClr>
                  </a:outerShdw>
                </a:effectLst>
                <a:latin typeface="Kristen ITC" pitchFamily="66" charset="0"/>
              </a:rPr>
              <a:t>Processing </a:t>
            </a:r>
            <a:r>
              <a:rPr lang="en-US" altLang="zh-TW" sz="3200" dirty="0" smtClean="0">
                <a:solidFill>
                  <a:schemeClr val="tx1"/>
                </a:solidFill>
                <a:effectLst>
                  <a:outerShdw blurRad="38100" dist="38100" dir="2700000" algn="tl">
                    <a:srgbClr val="000000">
                      <a:alpha val="43137"/>
                    </a:srgbClr>
                  </a:outerShdw>
                </a:effectLst>
                <a:latin typeface="Kristen ITC" pitchFamily="66" charset="0"/>
              </a:rPr>
              <a:t/>
            </a:r>
            <a:br>
              <a:rPr lang="en-US" altLang="zh-TW" sz="3200" dirty="0" smtClean="0">
                <a:solidFill>
                  <a:schemeClr val="tx1"/>
                </a:solidFill>
                <a:effectLst>
                  <a:outerShdw blurRad="38100" dist="38100" dir="2700000" algn="tl">
                    <a:srgbClr val="000000">
                      <a:alpha val="43137"/>
                    </a:srgbClr>
                  </a:outerShdw>
                </a:effectLst>
                <a:latin typeface="Kristen ITC" pitchFamily="66" charset="0"/>
              </a:rPr>
            </a:br>
            <a:r>
              <a:rPr lang="en-US" altLang="zh-TW" sz="3600" dirty="0" smtClean="0">
                <a:solidFill>
                  <a:schemeClr val="tx1"/>
                </a:solidFill>
                <a:effectLst>
                  <a:outerShdw blurRad="38100" dist="38100" dir="2700000" algn="tl">
                    <a:srgbClr val="000000">
                      <a:alpha val="43137"/>
                    </a:srgbClr>
                  </a:outerShdw>
                </a:effectLst>
                <a:latin typeface="Kristen ITC" pitchFamily="66" charset="0"/>
              </a:rPr>
              <a:t>    </a:t>
            </a:r>
            <a:r>
              <a:rPr lang="en-US" altLang="zh-TW" sz="3200" dirty="0" smtClean="0">
                <a:solidFill>
                  <a:schemeClr val="tx1"/>
                </a:solidFill>
                <a:effectLst>
                  <a:outerShdw blurRad="38100" dist="38100" dir="2700000" algn="tl">
                    <a:srgbClr val="000000">
                      <a:alpha val="43137"/>
                    </a:srgbClr>
                  </a:outerShdw>
                </a:effectLst>
                <a:latin typeface="Kristen ITC" pitchFamily="66" charset="0"/>
              </a:rPr>
              <a:t>with Distributed Immutable View</a:t>
            </a:r>
          </a:p>
        </p:txBody>
      </p:sp>
      <p:sp>
        <p:nvSpPr>
          <p:cNvPr id="15363" name="Rectangle 5"/>
          <p:cNvSpPr>
            <a:spLocks noGrp="1" noChangeArrowheads="1"/>
          </p:cNvSpPr>
          <p:nvPr>
            <p:ph type="subTitle" idx="1"/>
          </p:nvPr>
        </p:nvSpPr>
        <p:spPr>
          <a:xfrm>
            <a:off x="0" y="4653136"/>
            <a:ext cx="9144000" cy="1872208"/>
          </a:xfrm>
        </p:spPr>
        <p:txBody>
          <a:bodyPr>
            <a:normAutofit/>
          </a:bodyPr>
          <a:lstStyle/>
          <a:p>
            <a:r>
              <a:rPr lang="en-US" altLang="zh-TW" sz="2400" u="sng" dirty="0" smtClean="0">
                <a:solidFill>
                  <a:schemeClr val="tx1"/>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Rong Chen</a:t>
            </a:r>
            <a:r>
              <a:rPr lang="en-US" altLang="zh-TW" sz="2400" baseline="30000" dirty="0" smtClean="0">
                <a:solidFill>
                  <a:schemeClr val="tx1"/>
                </a:solidFill>
                <a:latin typeface="Eras Medium ITC" pitchFamily="34" charset="0"/>
                <a:ea typeface="Verdana" pitchFamily="34" charset="0"/>
                <a:cs typeface="Verdana" pitchFamily="34" charset="0"/>
              </a:rPr>
              <a:t>+</a:t>
            </a:r>
            <a:r>
              <a:rPr lang="en-US" altLang="zh-TW" sz="2400" dirty="0" smtClean="0">
                <a:solidFill>
                  <a:schemeClr val="tx1"/>
                </a:solidFill>
                <a:latin typeface="Eras Medium ITC" pitchFamily="34" charset="0"/>
                <a:ea typeface="Verdana" pitchFamily="34" charset="0"/>
                <a:cs typeface="Verdana" pitchFamily="34" charset="0"/>
              </a:rPr>
              <a:t>, </a:t>
            </a:r>
            <a:r>
              <a:rPr lang="en-US" altLang="zh-TW" sz="2400" dirty="0" err="1" smtClean="0">
                <a:solidFill>
                  <a:schemeClr val="tx1"/>
                </a:solidFill>
                <a:latin typeface="Eras Medium ITC" pitchFamily="34" charset="0"/>
                <a:ea typeface="Verdana" pitchFamily="34" charset="0"/>
                <a:cs typeface="Verdana" pitchFamily="34" charset="0"/>
              </a:rPr>
              <a:t>Xin</a:t>
            </a:r>
            <a:r>
              <a:rPr lang="en-US" altLang="zh-TW" sz="2400" dirty="0" smtClean="0">
                <a:solidFill>
                  <a:schemeClr val="tx1"/>
                </a:solidFill>
                <a:latin typeface="Eras Medium ITC" pitchFamily="34" charset="0"/>
                <a:ea typeface="Verdana" pitchFamily="34" charset="0"/>
                <a:cs typeface="Verdana" pitchFamily="34" charset="0"/>
              </a:rPr>
              <a:t> Ding</a:t>
            </a:r>
            <a:r>
              <a:rPr lang="en-US" altLang="zh-TW" sz="2400" baseline="30000" dirty="0" smtClean="0">
                <a:solidFill>
                  <a:schemeClr val="tx1"/>
                </a:solidFill>
                <a:latin typeface="Eras Medium ITC" pitchFamily="34" charset="0"/>
                <a:ea typeface="Verdana" pitchFamily="34" charset="0"/>
                <a:cs typeface="Verdana" pitchFamily="34" charset="0"/>
              </a:rPr>
              <a:t>+</a:t>
            </a:r>
            <a:r>
              <a:rPr lang="en-US" altLang="zh-TW" sz="2400" dirty="0" smtClean="0">
                <a:solidFill>
                  <a:schemeClr val="tx1"/>
                </a:solidFill>
                <a:latin typeface="Eras Medium ITC" pitchFamily="34" charset="0"/>
                <a:ea typeface="Verdana" pitchFamily="34" charset="0"/>
                <a:cs typeface="Verdana" pitchFamily="34" charset="0"/>
              </a:rPr>
              <a:t>, </a:t>
            </a:r>
            <a:r>
              <a:rPr lang="en-US" altLang="zh-TW" sz="2400" dirty="0" err="1" smtClean="0">
                <a:solidFill>
                  <a:schemeClr val="tx1"/>
                </a:solidFill>
                <a:latin typeface="Eras Medium ITC" pitchFamily="34" charset="0"/>
                <a:ea typeface="Verdana" pitchFamily="34" charset="0"/>
                <a:cs typeface="Verdana" pitchFamily="34" charset="0"/>
              </a:rPr>
              <a:t>Peng</a:t>
            </a:r>
            <a:r>
              <a:rPr lang="en-US" altLang="zh-TW" sz="2400" dirty="0" smtClean="0">
                <a:solidFill>
                  <a:schemeClr val="tx1"/>
                </a:solidFill>
                <a:latin typeface="Eras Medium ITC" pitchFamily="34" charset="0"/>
                <a:ea typeface="Verdana" pitchFamily="34" charset="0"/>
                <a:cs typeface="Verdana" pitchFamily="34" charset="0"/>
              </a:rPr>
              <a:t> Wang</a:t>
            </a:r>
            <a:r>
              <a:rPr lang="en-US" altLang="zh-TW" sz="2400" baseline="30000" dirty="0" smtClean="0">
                <a:solidFill>
                  <a:schemeClr val="tx1"/>
                </a:solidFill>
                <a:latin typeface="Eras Medium ITC" pitchFamily="34" charset="0"/>
                <a:ea typeface="Verdana" pitchFamily="34" charset="0"/>
                <a:cs typeface="Verdana" pitchFamily="34" charset="0"/>
              </a:rPr>
              <a:t>+</a:t>
            </a:r>
            <a:r>
              <a:rPr lang="en-US" altLang="zh-TW" sz="2400" dirty="0" smtClean="0">
                <a:solidFill>
                  <a:schemeClr val="tx1"/>
                </a:solidFill>
                <a:latin typeface="Eras Medium ITC" pitchFamily="34" charset="0"/>
                <a:ea typeface="Verdana" pitchFamily="34" charset="0"/>
                <a:cs typeface="Verdana" pitchFamily="34" charset="0"/>
              </a:rPr>
              <a:t>, Haibo Chen</a:t>
            </a:r>
            <a:r>
              <a:rPr lang="en-US" altLang="zh-TW" sz="2400" baseline="30000" dirty="0" smtClean="0">
                <a:solidFill>
                  <a:schemeClr val="tx1"/>
                </a:solidFill>
                <a:latin typeface="Eras Medium ITC" pitchFamily="34" charset="0"/>
                <a:ea typeface="Verdana" pitchFamily="34" charset="0"/>
                <a:cs typeface="Verdana" pitchFamily="34" charset="0"/>
              </a:rPr>
              <a:t>+</a:t>
            </a:r>
            <a:r>
              <a:rPr lang="en-US" altLang="zh-TW" sz="2400" dirty="0" smtClean="0">
                <a:solidFill>
                  <a:schemeClr val="tx1"/>
                </a:solidFill>
                <a:latin typeface="Eras Medium ITC" pitchFamily="34" charset="0"/>
                <a:ea typeface="Verdana" pitchFamily="34" charset="0"/>
                <a:cs typeface="Verdana" pitchFamily="34" charset="0"/>
              </a:rPr>
              <a:t>, </a:t>
            </a:r>
            <a:br>
              <a:rPr lang="en-US" altLang="zh-TW" sz="2400" dirty="0" smtClean="0">
                <a:solidFill>
                  <a:schemeClr val="tx1"/>
                </a:solidFill>
                <a:latin typeface="Eras Medium ITC" pitchFamily="34" charset="0"/>
                <a:ea typeface="Verdana" pitchFamily="34" charset="0"/>
                <a:cs typeface="Verdana" pitchFamily="34" charset="0"/>
              </a:rPr>
            </a:br>
            <a:r>
              <a:rPr lang="en-US" altLang="zh-TW" sz="2400" dirty="0" smtClean="0">
                <a:solidFill>
                  <a:schemeClr val="tx1"/>
                </a:solidFill>
                <a:latin typeface="Eras Medium ITC" pitchFamily="34" charset="0"/>
                <a:ea typeface="Verdana" pitchFamily="34" charset="0"/>
                <a:cs typeface="Verdana" pitchFamily="34" charset="0"/>
              </a:rPr>
              <a:t>Binyu </a:t>
            </a:r>
            <a:r>
              <a:rPr lang="en-US" altLang="zh-TW" sz="2400" dirty="0" err="1" smtClean="0">
                <a:solidFill>
                  <a:schemeClr val="tx1"/>
                </a:solidFill>
                <a:latin typeface="Eras Medium ITC" pitchFamily="34" charset="0"/>
                <a:ea typeface="Verdana" pitchFamily="34" charset="0"/>
                <a:cs typeface="Verdana" pitchFamily="34" charset="0"/>
              </a:rPr>
              <a:t>Zang</a:t>
            </a:r>
            <a:r>
              <a:rPr lang="en-US" altLang="zh-TW" sz="2400" baseline="30000" dirty="0" smtClean="0">
                <a:solidFill>
                  <a:schemeClr val="tx1"/>
                </a:solidFill>
                <a:latin typeface="Eras Medium ITC" pitchFamily="34" charset="0"/>
                <a:ea typeface="Verdana" pitchFamily="34" charset="0"/>
                <a:cs typeface="Verdana" pitchFamily="34" charset="0"/>
              </a:rPr>
              <a:t>+</a:t>
            </a:r>
            <a:r>
              <a:rPr lang="en-US" altLang="zh-TW" sz="2400" dirty="0" smtClean="0">
                <a:solidFill>
                  <a:schemeClr val="tx1"/>
                </a:solidFill>
                <a:latin typeface="Eras Medium ITC" pitchFamily="34" charset="0"/>
                <a:ea typeface="Verdana" pitchFamily="34" charset="0"/>
                <a:cs typeface="Verdana" pitchFamily="34" charset="0"/>
              </a:rPr>
              <a:t> and Haibing Guan</a:t>
            </a:r>
            <a:r>
              <a:rPr lang="en-US" altLang="zh-TW" sz="2400" baseline="30000" dirty="0" smtClean="0">
                <a:solidFill>
                  <a:schemeClr val="tx1"/>
                </a:solidFill>
                <a:latin typeface="Eras Medium ITC" pitchFamily="34" charset="0"/>
                <a:ea typeface="Verdana" pitchFamily="34" charset="0"/>
                <a:cs typeface="Verdana" pitchFamily="34" charset="0"/>
              </a:rPr>
              <a:t>*</a:t>
            </a:r>
          </a:p>
          <a:p>
            <a:endParaRPr lang="en-US" altLang="zh-TW" sz="400" dirty="0">
              <a:solidFill>
                <a:schemeClr val="tx1"/>
              </a:solidFill>
              <a:latin typeface="Eras Medium ITC" pitchFamily="34" charset="0"/>
              <a:ea typeface="Verdana" pitchFamily="34" charset="0"/>
              <a:cs typeface="Verdana" pitchFamily="34" charset="0"/>
            </a:endParaRPr>
          </a:p>
          <a:p>
            <a:pPr>
              <a:lnSpc>
                <a:spcPct val="80000"/>
              </a:lnSpc>
            </a:pPr>
            <a:r>
              <a:rPr lang="en-US" altLang="zh-TW" sz="2000" dirty="0" smtClean="0">
                <a:solidFill>
                  <a:schemeClr val="bg2">
                    <a:lumMod val="25000"/>
                  </a:schemeClr>
                </a:solidFill>
                <a:latin typeface="Eras Medium ITC" pitchFamily="34" charset="0"/>
                <a:ea typeface="Verdana" pitchFamily="34" charset="0"/>
                <a:cs typeface="Verdana" pitchFamily="34" charset="0"/>
              </a:rPr>
              <a:t>Institute of Parallel and Distributed Systems</a:t>
            </a:r>
            <a:r>
              <a:rPr lang="en-US" altLang="zh-TW" sz="2000" baseline="30000" dirty="0" smtClean="0">
                <a:solidFill>
                  <a:schemeClr val="bg2">
                    <a:lumMod val="25000"/>
                  </a:schemeClr>
                </a:solidFill>
                <a:latin typeface="Eras Medium ITC" pitchFamily="34" charset="0"/>
                <a:ea typeface="Verdana" pitchFamily="34" charset="0"/>
                <a:cs typeface="Verdana" pitchFamily="34" charset="0"/>
              </a:rPr>
              <a:t> +</a:t>
            </a:r>
            <a:endParaRPr lang="en-US" altLang="zh-TW" sz="2000" dirty="0" smtClean="0">
              <a:solidFill>
                <a:schemeClr val="bg2">
                  <a:lumMod val="25000"/>
                </a:schemeClr>
              </a:solidFill>
              <a:latin typeface="Eras Medium ITC" pitchFamily="34" charset="0"/>
              <a:ea typeface="Verdana" pitchFamily="34" charset="0"/>
              <a:cs typeface="Verdana" pitchFamily="34" charset="0"/>
            </a:endParaRPr>
          </a:p>
          <a:p>
            <a:pPr>
              <a:lnSpc>
                <a:spcPct val="80000"/>
              </a:lnSpc>
            </a:pPr>
            <a:r>
              <a:rPr lang="en-US" altLang="zh-TW" sz="2000" dirty="0" smtClean="0">
                <a:solidFill>
                  <a:schemeClr val="bg2">
                    <a:lumMod val="25000"/>
                  </a:schemeClr>
                </a:solidFill>
                <a:latin typeface="Eras Medium ITC" pitchFamily="34" charset="0"/>
                <a:ea typeface="Verdana" pitchFamily="34" charset="0"/>
                <a:cs typeface="Verdana" pitchFamily="34" charset="0"/>
              </a:rPr>
              <a:t>Department of Computer Science</a:t>
            </a:r>
            <a:r>
              <a:rPr lang="en-US" altLang="zh-TW" sz="2000" baseline="30000" dirty="0" smtClean="0">
                <a:solidFill>
                  <a:schemeClr val="bg2">
                    <a:lumMod val="25000"/>
                  </a:schemeClr>
                </a:solidFill>
                <a:latin typeface="Eras Medium ITC" pitchFamily="34" charset="0"/>
                <a:ea typeface="Verdana" pitchFamily="34" charset="0"/>
                <a:cs typeface="Verdana" pitchFamily="34" charset="0"/>
              </a:rPr>
              <a:t> *</a:t>
            </a:r>
            <a:endParaRPr lang="en-US" altLang="zh-TW" sz="2000" dirty="0" smtClean="0">
              <a:solidFill>
                <a:schemeClr val="bg2">
                  <a:lumMod val="25000"/>
                </a:schemeClr>
              </a:solidFill>
              <a:latin typeface="Eras Medium ITC" pitchFamily="34" charset="0"/>
              <a:ea typeface="Verdana" pitchFamily="34" charset="0"/>
              <a:cs typeface="Verdana" pitchFamily="34" charset="0"/>
            </a:endParaRPr>
          </a:p>
          <a:p>
            <a:pPr>
              <a:lnSpc>
                <a:spcPct val="80000"/>
              </a:lnSpc>
            </a:pPr>
            <a:r>
              <a:rPr lang="en-US" altLang="zh-TW" sz="2000" dirty="0" smtClean="0">
                <a:solidFill>
                  <a:schemeClr val="bg2">
                    <a:lumMod val="25000"/>
                  </a:schemeClr>
                </a:solidFill>
                <a:latin typeface="Eras Medium ITC" pitchFamily="34" charset="0"/>
                <a:ea typeface="Verdana" pitchFamily="34" charset="0"/>
                <a:cs typeface="Verdana" pitchFamily="34" charset="0"/>
              </a:rPr>
              <a:t>Shanghai Jiao Tong University</a:t>
            </a:r>
          </a:p>
        </p:txBody>
      </p:sp>
      <p:sp>
        <p:nvSpPr>
          <p:cNvPr id="15" name="Rectangle 14"/>
          <p:cNvSpPr/>
          <p:nvPr/>
        </p:nvSpPr>
        <p:spPr>
          <a:xfrm>
            <a:off x="7668344" y="1"/>
            <a:ext cx="756000" cy="900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16" name="Rectangle 15"/>
          <p:cNvSpPr/>
          <p:nvPr/>
        </p:nvSpPr>
        <p:spPr>
          <a:xfrm>
            <a:off x="7687272" y="888975"/>
            <a:ext cx="718145" cy="307777"/>
          </a:xfrm>
          <a:prstGeom prst="rect">
            <a:avLst/>
          </a:prstGeom>
        </p:spPr>
        <p:txBody>
          <a:bodyPr wrap="none" lIns="0" tIns="0" rIns="0" bIns="0">
            <a:spAutoFit/>
          </a:bodyPr>
          <a:lstStyle/>
          <a:p>
            <a:r>
              <a:rPr lang="en-US" altLang="zh-CN" sz="2000" b="1" spc="300" dirty="0">
                <a:effectLst>
                  <a:outerShdw blurRad="38100" dist="38100" dir="2700000" algn="tl">
                    <a:srgbClr val="000000">
                      <a:alpha val="43137"/>
                    </a:srgbClr>
                  </a:outerShdw>
                </a:effectLst>
                <a:latin typeface="Consolas" pitchFamily="49" charset="0"/>
                <a:ea typeface="Verdana" pitchFamily="34" charset="0"/>
                <a:cs typeface="Consolas" pitchFamily="49" charset="0"/>
              </a:rPr>
              <a:t>2014</a:t>
            </a:r>
            <a:endParaRPr lang="zh-CN" altLang="en-US" sz="2000" b="1" spc="300" dirty="0">
              <a:effectLst>
                <a:outerShdw blurRad="38100" dist="38100" dir="2700000" algn="tl">
                  <a:srgbClr val="000000">
                    <a:alpha val="43137"/>
                  </a:srgbClr>
                </a:outerShdw>
              </a:effectLst>
              <a:latin typeface="Consolas" pitchFamily="49" charset="0"/>
              <a:ea typeface="MingLiU" pitchFamily="49" charset="-120"/>
              <a:cs typeface="Consolas" pitchFamily="49" charset="0"/>
            </a:endParaRPr>
          </a:p>
        </p:txBody>
      </p:sp>
      <p:sp>
        <p:nvSpPr>
          <p:cNvPr id="17" name="Rectangle 16"/>
          <p:cNvSpPr/>
          <p:nvPr/>
        </p:nvSpPr>
        <p:spPr>
          <a:xfrm>
            <a:off x="7706508" y="548680"/>
            <a:ext cx="679673" cy="369332"/>
          </a:xfrm>
          <a:prstGeom prst="rect">
            <a:avLst/>
          </a:prstGeom>
        </p:spPr>
        <p:txBody>
          <a:bodyPr wrap="none" lIns="0" tIns="0" rIns="0" bIns="0">
            <a:spAutoFit/>
          </a:bodyPr>
          <a:lstStyle/>
          <a:p>
            <a:pPr algn="dist"/>
            <a:r>
              <a:rPr lang="en-US" altLang="zh-CN" sz="2400" dirty="0" smtClean="0">
                <a:solidFill>
                  <a:schemeClr val="bg1"/>
                </a:solidFill>
                <a:effectLst>
                  <a:outerShdw blurRad="38100" dist="38100" dir="2700000" algn="tl">
                    <a:srgbClr val="000000">
                      <a:alpha val="43137"/>
                    </a:srgbClr>
                  </a:outerShdw>
                </a:effectLst>
                <a:latin typeface="Consolas" pitchFamily="49" charset="0"/>
                <a:ea typeface="Tahoma" pitchFamily="34" charset="0"/>
                <a:cs typeface="Consolas" pitchFamily="49" charset="0"/>
              </a:rPr>
              <a:t>HPDC</a:t>
            </a:r>
            <a:endParaRPr lang="zh-CN" altLang="en-US" sz="2400" dirty="0">
              <a:solidFill>
                <a:schemeClr val="bg1"/>
              </a:solidFill>
              <a:effectLst>
                <a:outerShdw blurRad="38100" dist="38100" dir="2700000" algn="tl">
                  <a:srgbClr val="000000">
                    <a:alpha val="43137"/>
                  </a:srgbClr>
                </a:outerShdw>
              </a:effectLst>
              <a:latin typeface="Consolas" pitchFamily="49" charset="0"/>
              <a:ea typeface="MingLiU" pitchFamily="49" charset="-120"/>
              <a:cs typeface="Consolas" pitchFamily="49" charset="0"/>
            </a:endParaRPr>
          </a:p>
        </p:txBody>
      </p:sp>
      <p:grpSp>
        <p:nvGrpSpPr>
          <p:cNvPr id="2" name="Group 1"/>
          <p:cNvGrpSpPr/>
          <p:nvPr/>
        </p:nvGrpSpPr>
        <p:grpSpPr>
          <a:xfrm>
            <a:off x="586622" y="1824124"/>
            <a:ext cx="7584408" cy="680921"/>
            <a:chOff x="586622" y="1824124"/>
            <a:chExt cx="7584408" cy="680921"/>
          </a:xfrm>
        </p:grpSpPr>
        <p:pic>
          <p:nvPicPr>
            <p:cNvPr id="1041" name="Picture 17" descr="Z:\Research\0.IPADS\slides\1.ds\graph-parallel\plu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0470" y="1824124"/>
              <a:ext cx="667032" cy="6670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355976" y="1844824"/>
              <a:ext cx="3815054" cy="646331"/>
            </a:xfrm>
            <a:prstGeom prst="rect">
              <a:avLst/>
            </a:prstGeom>
          </p:spPr>
          <p:txBody>
            <a:bodyPr wrap="square">
              <a:spAutoFit/>
            </a:bodyPr>
            <a:lstStyle/>
            <a:p>
              <a:pPr algn="ctr"/>
              <a:r>
                <a:rPr lang="en-US" altLang="zh-TW" sz="3600" dirty="0">
                  <a:solidFill>
                    <a:prstClr val="black"/>
                  </a:solidFill>
                  <a:effectLst>
                    <a:glow rad="152400">
                      <a:schemeClr val="bg1">
                        <a:lumMod val="75000"/>
                        <a:alpha val="20000"/>
                      </a:schemeClr>
                    </a:glow>
                    <a:outerShdw blurRad="38100" dist="38100" dir="2700000" algn="tl">
                      <a:srgbClr val="000000">
                        <a:alpha val="43137"/>
                      </a:srgbClr>
                    </a:outerShdw>
                  </a:effectLst>
                  <a:latin typeface="Kristen ITC" pitchFamily="66" charset="0"/>
                  <a:cs typeface="+mj-cs"/>
                </a:rPr>
                <a:t>Communication</a:t>
              </a:r>
              <a:endParaRPr lang="zh-CN" altLang="en-US" sz="3600" dirty="0">
                <a:solidFill>
                  <a:prstClr val="black"/>
                </a:solidFill>
                <a:effectLst>
                  <a:glow rad="152400">
                    <a:schemeClr val="bg1">
                      <a:lumMod val="75000"/>
                      <a:alpha val="20000"/>
                    </a:schemeClr>
                  </a:glow>
                  <a:outerShdw blurRad="38100" dist="38100" dir="2700000" algn="tl">
                    <a:srgbClr val="000000">
                      <a:alpha val="43137"/>
                    </a:srgbClr>
                  </a:outerShdw>
                </a:effectLst>
                <a:latin typeface="Kristen ITC" pitchFamily="66" charset="0"/>
                <a:cs typeface="+mj-cs"/>
              </a:endParaRPr>
            </a:p>
          </p:txBody>
        </p:sp>
        <p:sp>
          <p:nvSpPr>
            <p:cNvPr id="8" name="Rectangle 7"/>
            <p:cNvSpPr/>
            <p:nvPr/>
          </p:nvSpPr>
          <p:spPr>
            <a:xfrm>
              <a:off x="586622" y="1858714"/>
              <a:ext cx="3316935" cy="646331"/>
            </a:xfrm>
            <a:prstGeom prst="rect">
              <a:avLst/>
            </a:prstGeom>
          </p:spPr>
          <p:txBody>
            <a:bodyPr wrap="square">
              <a:spAutoFit/>
            </a:bodyPr>
            <a:lstStyle/>
            <a:p>
              <a:pPr algn="ctr"/>
              <a:r>
                <a:rPr lang="en-US" altLang="zh-TW" sz="3600" dirty="0">
                  <a:solidFill>
                    <a:prstClr val="black"/>
                  </a:solidFill>
                  <a:effectLst>
                    <a:glow rad="152400">
                      <a:schemeClr val="bg1">
                        <a:lumMod val="75000"/>
                        <a:alpha val="20000"/>
                      </a:schemeClr>
                    </a:glow>
                    <a:outerShdw blurRad="38100" dist="38100" dir="2700000" algn="tl">
                      <a:srgbClr val="000000">
                        <a:alpha val="43137"/>
                      </a:srgbClr>
                    </a:outerShdw>
                  </a:effectLst>
                  <a:latin typeface="Kristen ITC" pitchFamily="66" charset="0"/>
                  <a:cs typeface="+mj-cs"/>
                </a:rPr>
                <a:t>Computation</a:t>
              </a:r>
              <a:r>
                <a:rPr lang="zh-CN" altLang="en-US" sz="3600" dirty="0">
                  <a:solidFill>
                    <a:prstClr val="black"/>
                  </a:solidFill>
                  <a:effectLst>
                    <a:glow rad="152400">
                      <a:schemeClr val="bg1">
                        <a:lumMod val="75000"/>
                        <a:alpha val="20000"/>
                      </a:schemeClr>
                    </a:glow>
                    <a:outerShdw blurRad="38100" dist="38100" dir="2700000" algn="tl">
                      <a:srgbClr val="000000">
                        <a:alpha val="43137"/>
                      </a:srgbClr>
                    </a:outerShdw>
                  </a:effectLst>
                  <a:latin typeface="Kristen ITC" pitchFamily="66" charset="0"/>
                  <a:cs typeface="+mj-cs"/>
                </a:rPr>
                <a:t> </a:t>
              </a:r>
            </a:p>
          </p:txBody>
        </p:sp>
      </p:grpSp>
      <p:sp>
        <p:nvSpPr>
          <p:cNvPr id="13" name="Freeform 12"/>
          <p:cNvSpPr/>
          <p:nvPr/>
        </p:nvSpPr>
        <p:spPr>
          <a:xfrm>
            <a:off x="576432" y="1772816"/>
            <a:ext cx="7812000" cy="885102"/>
          </a:xfrm>
          <a:custGeom>
            <a:avLst/>
            <a:gdLst>
              <a:gd name="connsiteX0" fmla="*/ 560 w 8108094"/>
              <a:gd name="connsiteY0" fmla="*/ 290821 h 885102"/>
              <a:gd name="connsiteX1" fmla="*/ 82446 w 8108094"/>
              <a:gd name="connsiteY1" fmla="*/ 45162 h 885102"/>
              <a:gd name="connsiteX2" fmla="*/ 382697 w 8108094"/>
              <a:gd name="connsiteY2" fmla="*/ 4218 h 885102"/>
              <a:gd name="connsiteX3" fmla="*/ 546470 w 8108094"/>
              <a:gd name="connsiteY3" fmla="*/ 99753 h 885102"/>
              <a:gd name="connsiteX4" fmla="*/ 860368 w 8108094"/>
              <a:gd name="connsiteY4" fmla="*/ 99753 h 885102"/>
              <a:gd name="connsiteX5" fmla="*/ 1283449 w 8108094"/>
              <a:gd name="connsiteY5" fmla="*/ 140696 h 885102"/>
              <a:gd name="connsiteX6" fmla="*/ 1856655 w 8108094"/>
              <a:gd name="connsiteY6" fmla="*/ 31514 h 885102"/>
              <a:gd name="connsiteX7" fmla="*/ 2443509 w 8108094"/>
              <a:gd name="connsiteY7" fmla="*/ 31514 h 885102"/>
              <a:gd name="connsiteX8" fmla="*/ 3030362 w 8108094"/>
              <a:gd name="connsiteY8" fmla="*/ 99753 h 885102"/>
              <a:gd name="connsiteX9" fmla="*/ 5200357 w 8108094"/>
              <a:gd name="connsiteY9" fmla="*/ 4218 h 885102"/>
              <a:gd name="connsiteX10" fmla="*/ 5022936 w 8108094"/>
              <a:gd name="connsiteY10" fmla="*/ 58809 h 885102"/>
              <a:gd name="connsiteX11" fmla="*/ 6892679 w 8108094"/>
              <a:gd name="connsiteY11" fmla="*/ 58809 h 885102"/>
              <a:gd name="connsiteX12" fmla="*/ 7957204 w 8108094"/>
              <a:gd name="connsiteY12" fmla="*/ 127048 h 885102"/>
              <a:gd name="connsiteX13" fmla="*/ 7984500 w 8108094"/>
              <a:gd name="connsiteY13" fmla="*/ 495538 h 885102"/>
              <a:gd name="connsiteX14" fmla="*/ 6865383 w 8108094"/>
              <a:gd name="connsiteY14" fmla="*/ 809436 h 885102"/>
              <a:gd name="connsiteX15" fmla="*/ 6019222 w 8108094"/>
              <a:gd name="connsiteY15" fmla="*/ 754845 h 885102"/>
              <a:gd name="connsiteX16" fmla="*/ 4395139 w 8108094"/>
              <a:gd name="connsiteY16" fmla="*/ 823084 h 885102"/>
              <a:gd name="connsiteX17" fmla="*/ 3371557 w 8108094"/>
              <a:gd name="connsiteY17" fmla="*/ 754845 h 885102"/>
              <a:gd name="connsiteX18" fmla="*/ 2143258 w 8108094"/>
              <a:gd name="connsiteY18" fmla="*/ 809436 h 885102"/>
              <a:gd name="connsiteX19" fmla="*/ 546470 w 8108094"/>
              <a:gd name="connsiteY19" fmla="*/ 877675 h 885102"/>
              <a:gd name="connsiteX20" fmla="*/ 109742 w 8108094"/>
              <a:gd name="connsiteY20" fmla="*/ 618368 h 885102"/>
              <a:gd name="connsiteX21" fmla="*/ 560 w 8108094"/>
              <a:gd name="connsiteY21" fmla="*/ 290821 h 88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08094" h="885102">
                <a:moveTo>
                  <a:pt x="560" y="290821"/>
                </a:moveTo>
                <a:cubicBezTo>
                  <a:pt x="-3989" y="195287"/>
                  <a:pt x="18757" y="92929"/>
                  <a:pt x="82446" y="45162"/>
                </a:cubicBezTo>
                <a:cubicBezTo>
                  <a:pt x="146136" y="-2605"/>
                  <a:pt x="305360" y="-4880"/>
                  <a:pt x="382697" y="4218"/>
                </a:cubicBezTo>
                <a:cubicBezTo>
                  <a:pt x="460034" y="13316"/>
                  <a:pt x="466858" y="83831"/>
                  <a:pt x="546470" y="99753"/>
                </a:cubicBezTo>
                <a:cubicBezTo>
                  <a:pt x="626082" y="115675"/>
                  <a:pt x="737538" y="92929"/>
                  <a:pt x="860368" y="99753"/>
                </a:cubicBezTo>
                <a:cubicBezTo>
                  <a:pt x="983198" y="106577"/>
                  <a:pt x="1117401" y="152069"/>
                  <a:pt x="1283449" y="140696"/>
                </a:cubicBezTo>
                <a:cubicBezTo>
                  <a:pt x="1449497" y="129323"/>
                  <a:pt x="1663312" y="49711"/>
                  <a:pt x="1856655" y="31514"/>
                </a:cubicBezTo>
                <a:cubicBezTo>
                  <a:pt x="2049998" y="13317"/>
                  <a:pt x="2247891" y="20141"/>
                  <a:pt x="2443509" y="31514"/>
                </a:cubicBezTo>
                <a:cubicBezTo>
                  <a:pt x="2639127" y="42887"/>
                  <a:pt x="2570887" y="104302"/>
                  <a:pt x="3030362" y="99753"/>
                </a:cubicBezTo>
                <a:cubicBezTo>
                  <a:pt x="3489837" y="95204"/>
                  <a:pt x="4868261" y="11042"/>
                  <a:pt x="5200357" y="4218"/>
                </a:cubicBezTo>
                <a:cubicBezTo>
                  <a:pt x="5532453" y="-2606"/>
                  <a:pt x="4740882" y="49710"/>
                  <a:pt x="5022936" y="58809"/>
                </a:cubicBezTo>
                <a:cubicBezTo>
                  <a:pt x="5304990" y="67907"/>
                  <a:pt x="6403634" y="47436"/>
                  <a:pt x="6892679" y="58809"/>
                </a:cubicBezTo>
                <a:cubicBezTo>
                  <a:pt x="7381724" y="70182"/>
                  <a:pt x="7775234" y="54260"/>
                  <a:pt x="7957204" y="127048"/>
                </a:cubicBezTo>
                <a:cubicBezTo>
                  <a:pt x="8139174" y="199836"/>
                  <a:pt x="8166470" y="381807"/>
                  <a:pt x="7984500" y="495538"/>
                </a:cubicBezTo>
                <a:cubicBezTo>
                  <a:pt x="7802530" y="609269"/>
                  <a:pt x="7192929" y="766218"/>
                  <a:pt x="6865383" y="809436"/>
                </a:cubicBezTo>
                <a:cubicBezTo>
                  <a:pt x="6537837" y="852654"/>
                  <a:pt x="6430929" y="752570"/>
                  <a:pt x="6019222" y="754845"/>
                </a:cubicBezTo>
                <a:cubicBezTo>
                  <a:pt x="5607515" y="757120"/>
                  <a:pt x="4836416" y="823084"/>
                  <a:pt x="4395139" y="823084"/>
                </a:cubicBezTo>
                <a:cubicBezTo>
                  <a:pt x="3953862" y="823084"/>
                  <a:pt x="3746870" y="757120"/>
                  <a:pt x="3371557" y="754845"/>
                </a:cubicBezTo>
                <a:cubicBezTo>
                  <a:pt x="2996244" y="752570"/>
                  <a:pt x="2143258" y="809436"/>
                  <a:pt x="2143258" y="809436"/>
                </a:cubicBezTo>
                <a:cubicBezTo>
                  <a:pt x="1672410" y="829908"/>
                  <a:pt x="885389" y="909520"/>
                  <a:pt x="546470" y="877675"/>
                </a:cubicBezTo>
                <a:cubicBezTo>
                  <a:pt x="207551" y="845830"/>
                  <a:pt x="200727" y="718451"/>
                  <a:pt x="109742" y="618368"/>
                </a:cubicBezTo>
                <a:cubicBezTo>
                  <a:pt x="18757" y="518285"/>
                  <a:pt x="5109" y="386355"/>
                  <a:pt x="560" y="290821"/>
                </a:cubicBezTo>
                <a:close/>
              </a:path>
            </a:pathLst>
          </a:custGeom>
          <a:noFill/>
          <a:ln w="12700">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Straight Connector 17"/>
          <p:cNvCxnSpPr/>
          <p:nvPr/>
        </p:nvCxnSpPr>
        <p:spPr>
          <a:xfrm flipH="1" flipV="1">
            <a:off x="863080" y="2594258"/>
            <a:ext cx="577080" cy="474702"/>
          </a:xfrm>
          <a:prstGeom prst="line">
            <a:avLst/>
          </a:prstGeom>
          <a:noFill/>
          <a:ln w="3175">
            <a:solidFill>
              <a:srgbClr val="FF0066"/>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6" name="Rectangle 25"/>
          <p:cNvSpPr/>
          <p:nvPr/>
        </p:nvSpPr>
        <p:spPr>
          <a:xfrm>
            <a:off x="1440160" y="3068960"/>
            <a:ext cx="2268000" cy="648072"/>
          </a:xfrm>
          <a:prstGeom prst="rect">
            <a:avLst/>
          </a:prstGeom>
          <a:noFill/>
          <a:ln w="12700">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81585">
            <a:off x="323171" y="365180"/>
            <a:ext cx="2664000" cy="122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331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par>
                                <p:cTn id="12" presetID="22" presetClass="entr" presetSubtype="4" fill="hold" nodeType="with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wipe(down)">
                                      <p:cBhvr>
                                        <p:cTn id="14" dur="500"/>
                                        <p:tgtEl>
                                          <p:spTgt spid="5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8" name="Straight Arrow Connector 297"/>
          <p:cNvCxnSpPr>
            <a:stCxn id="255" idx="0"/>
            <a:endCxn id="297" idx="4"/>
          </p:cNvCxnSpPr>
          <p:nvPr/>
        </p:nvCxnSpPr>
        <p:spPr>
          <a:xfrm flipV="1">
            <a:off x="7452692" y="5085144"/>
            <a:ext cx="2861" cy="342064"/>
          </a:xfrm>
          <a:prstGeom prst="straightConnector1">
            <a:avLst/>
          </a:prstGeom>
          <a:ln w="28575">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302" name="Straight Arrow Connector 301"/>
          <p:cNvCxnSpPr>
            <a:stCxn id="72" idx="0"/>
            <a:endCxn id="301" idx="4"/>
          </p:cNvCxnSpPr>
          <p:nvPr/>
        </p:nvCxnSpPr>
        <p:spPr>
          <a:xfrm flipV="1">
            <a:off x="1922326" y="5085144"/>
            <a:ext cx="0" cy="342064"/>
          </a:xfrm>
          <a:prstGeom prst="straightConnector1">
            <a:avLst/>
          </a:prstGeom>
          <a:ln w="28575">
            <a:solidFill>
              <a:schemeClr val="tx1"/>
            </a:solidFill>
            <a:prstDash val="sysDot"/>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Issues of Existing Systems</a:t>
            </a:r>
            <a:endParaRPr lang="zh-TW" altLang="en-US" sz="4000" dirty="0">
              <a:effectLst>
                <a:outerShdw blurRad="38100" dist="38100" dir="2700000" algn="tl">
                  <a:srgbClr val="000000">
                    <a:alpha val="43137"/>
                  </a:srgbClr>
                </a:outerShdw>
              </a:effectLst>
              <a:latin typeface="Eras Medium ITC"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4" name="内容占位符 2"/>
          <p:cNvSpPr txBox="1">
            <a:spLocks/>
          </p:cNvSpPr>
          <p:nvPr/>
        </p:nvSpPr>
        <p:spPr>
          <a:xfrm>
            <a:off x="611560" y="1412776"/>
            <a:ext cx="3053195" cy="1602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1275" lvl="1" indent="0">
              <a:buClr>
                <a:srgbClr val="FF0066"/>
              </a:buClr>
              <a:buNone/>
            </a:pPr>
            <a:r>
              <a:rPr lang="en-US" altLang="zh-CN"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Pregel</a:t>
            </a:r>
            <a:r>
              <a:rPr lang="en-US" altLang="zh-CN" sz="2000" dirty="0" smtClean="0">
                <a:solidFill>
                  <a:prstClr val="black"/>
                </a:solidFill>
                <a:latin typeface="Eras Medium ITC" pitchFamily="34" charset="0"/>
                <a:ea typeface="Verdana" pitchFamily="34" charset="0"/>
                <a:cs typeface="Verdana" pitchFamily="34" charset="0"/>
              </a:rPr>
              <a:t>[SIGMOD’09]</a:t>
            </a:r>
            <a:endParaRPr lang="en-US" altLang="zh-CN" sz="2000" dirty="0" smtClean="0">
              <a:solidFill>
                <a:prstClr val="black"/>
              </a:solidFill>
              <a:latin typeface="Eras Medium ITC" pitchFamily="34" charset="0"/>
              <a:ea typeface="Verdana" pitchFamily="34" charset="0"/>
              <a:cs typeface="Verdana" pitchFamily="34" charset="0"/>
            </a:endParaRPr>
          </a:p>
          <a:p>
            <a:pPr marL="450850" lvl="2" indent="-368300">
              <a:spcBef>
                <a:spcPts val="0"/>
              </a:spcBef>
              <a:buClr>
                <a:srgbClr val="FF0066"/>
              </a:buClr>
              <a:buFont typeface="Calibri" pitchFamily="34" charset="0"/>
              <a:buChar char="→"/>
            </a:pPr>
            <a:r>
              <a:rPr lang="en-US" altLang="zh-CN" dirty="0" smtClean="0">
                <a:solidFill>
                  <a:prstClr val="black"/>
                </a:solidFill>
                <a:latin typeface="Eras Medium ITC" pitchFamily="34" charset="0"/>
                <a:ea typeface="Verdana" pitchFamily="34" charset="0"/>
                <a:cs typeface="Verdana" pitchFamily="34" charset="0"/>
              </a:rPr>
              <a:t>Sync engine</a:t>
            </a:r>
          </a:p>
          <a:p>
            <a:pPr marL="450850" lvl="2" indent="-368300">
              <a:spcBef>
                <a:spcPts val="0"/>
              </a:spcBef>
              <a:buClr>
                <a:srgbClr val="FF0066"/>
              </a:buClr>
              <a:buFont typeface="Calibri" pitchFamily="34" charset="0"/>
              <a:buChar char="→"/>
            </a:pPr>
            <a:r>
              <a:rPr lang="en-US" altLang="zh-CN" dirty="0" smtClean="0">
                <a:solidFill>
                  <a:prstClr val="black"/>
                </a:solidFill>
                <a:latin typeface="Eras Medium ITC" pitchFamily="34" charset="0"/>
                <a:ea typeface="Verdana" pitchFamily="34" charset="0"/>
                <a:cs typeface="Verdana" pitchFamily="34" charset="0"/>
              </a:rPr>
              <a:t>Edge-cut  </a:t>
            </a:r>
            <a:br>
              <a:rPr lang="en-US" altLang="zh-CN" dirty="0" smtClean="0">
                <a:solidFill>
                  <a:prstClr val="black"/>
                </a:solidFill>
                <a:latin typeface="Eras Medium ITC" pitchFamily="34" charset="0"/>
                <a:ea typeface="Verdana" pitchFamily="34" charset="0"/>
                <a:cs typeface="Verdana" pitchFamily="34" charset="0"/>
              </a:rPr>
            </a:br>
            <a:r>
              <a:rPr lang="en-US" altLang="zh-CN" dirty="0" smtClean="0">
                <a:solidFill>
                  <a:prstClr val="black"/>
                </a:solidFill>
                <a:latin typeface="Eras Medium ITC" pitchFamily="34" charset="0"/>
                <a:ea typeface="Verdana" pitchFamily="34" charset="0"/>
                <a:cs typeface="Verdana" pitchFamily="34" charset="0"/>
              </a:rPr>
              <a:t>+ Message Passing</a:t>
            </a:r>
            <a:endParaRPr lang="en-US" altLang="zh-CN" dirty="0">
              <a:solidFill>
                <a:prstClr val="black"/>
              </a:solidFill>
              <a:latin typeface="Eras Medium ITC" pitchFamily="34" charset="0"/>
              <a:ea typeface="Verdana" pitchFamily="34" charset="0"/>
              <a:cs typeface="Verdana" pitchFamily="34" charset="0"/>
            </a:endParaRPr>
          </a:p>
          <a:p>
            <a:pPr marL="41275" lvl="1" indent="0">
              <a:buClr>
                <a:srgbClr val="FF0066"/>
              </a:buClr>
              <a:buNone/>
            </a:pPr>
            <a:endParaRPr lang="en-US" altLang="zh-CN" sz="600" dirty="0">
              <a:solidFill>
                <a:prstClr val="black"/>
              </a:solidFill>
              <a:latin typeface="Eras Medium ITC" pitchFamily="34" charset="0"/>
              <a:ea typeface="Verdana" pitchFamily="34" charset="0"/>
              <a:cs typeface="Verdana" pitchFamily="34" charset="0"/>
            </a:endParaRPr>
          </a:p>
        </p:txBody>
      </p:sp>
      <p:sp>
        <p:nvSpPr>
          <p:cNvPr id="45" name="内容占位符 2"/>
          <p:cNvSpPr txBox="1">
            <a:spLocks/>
          </p:cNvSpPr>
          <p:nvPr/>
        </p:nvSpPr>
        <p:spPr>
          <a:xfrm>
            <a:off x="3347864" y="1412776"/>
            <a:ext cx="2808312" cy="1602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1275" lvl="1" indent="0">
              <a:buClr>
                <a:srgbClr val="FF0066"/>
              </a:buClr>
              <a:buNone/>
            </a:pPr>
            <a:r>
              <a:rPr lang="en-US" altLang="zh-CN"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GraphLab</a:t>
            </a:r>
            <a:r>
              <a:rPr lang="en-US" altLang="zh-CN" sz="2000" dirty="0" smtClean="0">
                <a:solidFill>
                  <a:prstClr val="black"/>
                </a:solidFill>
                <a:latin typeface="Eras Medium ITC" pitchFamily="34" charset="0"/>
                <a:ea typeface="Verdana" pitchFamily="34" charset="0"/>
                <a:cs typeface="Verdana" pitchFamily="34" charset="0"/>
              </a:rPr>
              <a:t>[VLDB’12]</a:t>
            </a:r>
            <a:endParaRPr lang="en-US" altLang="zh-CN" dirty="0" smtClean="0">
              <a:solidFill>
                <a:prstClr val="black"/>
              </a:solidFill>
              <a:latin typeface="Eras Medium ITC" pitchFamily="34" charset="0"/>
              <a:ea typeface="Verdana" pitchFamily="34" charset="0"/>
              <a:cs typeface="Verdana" pitchFamily="34" charset="0"/>
            </a:endParaRPr>
          </a:p>
          <a:p>
            <a:pPr marL="450850" lvl="2" indent="-368300">
              <a:spcBef>
                <a:spcPts val="0"/>
              </a:spcBef>
              <a:buClr>
                <a:srgbClr val="FF0066"/>
              </a:buClr>
              <a:buFont typeface="Calibri" pitchFamily="34" charset="0"/>
              <a:buChar char="→"/>
            </a:pPr>
            <a:r>
              <a:rPr lang="en-US" altLang="zh-CN" dirty="0" smtClean="0">
                <a:solidFill>
                  <a:prstClr val="black"/>
                </a:solidFill>
                <a:latin typeface="Eras Medium ITC" pitchFamily="34" charset="0"/>
                <a:ea typeface="Verdana" pitchFamily="34" charset="0"/>
                <a:cs typeface="Verdana" pitchFamily="34" charset="0"/>
              </a:rPr>
              <a:t>Async </a:t>
            </a:r>
            <a:r>
              <a:rPr lang="en-US" altLang="zh-CN" dirty="0">
                <a:solidFill>
                  <a:prstClr val="black"/>
                </a:solidFill>
                <a:latin typeface="Eras Medium ITC" pitchFamily="34" charset="0"/>
                <a:ea typeface="Verdana" pitchFamily="34" charset="0"/>
                <a:cs typeface="Verdana" pitchFamily="34" charset="0"/>
              </a:rPr>
              <a:t>engine</a:t>
            </a:r>
          </a:p>
          <a:p>
            <a:pPr marL="450850" lvl="2" indent="-368300">
              <a:spcBef>
                <a:spcPts val="0"/>
              </a:spcBef>
              <a:buClr>
                <a:srgbClr val="FF0066"/>
              </a:buClr>
              <a:buFont typeface="Calibri" pitchFamily="34" charset="0"/>
              <a:buChar char="→"/>
            </a:pPr>
            <a:r>
              <a:rPr lang="en-US" altLang="zh-CN" dirty="0" smtClean="0">
                <a:solidFill>
                  <a:prstClr val="black"/>
                </a:solidFill>
                <a:latin typeface="Eras Medium ITC" pitchFamily="34" charset="0"/>
                <a:ea typeface="Verdana" pitchFamily="34" charset="0"/>
                <a:cs typeface="Verdana" pitchFamily="34" charset="0"/>
              </a:rPr>
              <a:t>Edge-cut </a:t>
            </a:r>
            <a:r>
              <a:rPr lang="en-US" altLang="zh-CN" dirty="0">
                <a:solidFill>
                  <a:prstClr val="black"/>
                </a:solidFill>
                <a:latin typeface="Eras Medium ITC" pitchFamily="34" charset="0"/>
                <a:ea typeface="Verdana" pitchFamily="34" charset="0"/>
                <a:cs typeface="Verdana" pitchFamily="34" charset="0"/>
              </a:rPr>
              <a:t/>
            </a:r>
            <a:br>
              <a:rPr lang="en-US" altLang="zh-CN" dirty="0">
                <a:solidFill>
                  <a:prstClr val="black"/>
                </a:solidFill>
                <a:latin typeface="Eras Medium ITC" pitchFamily="34" charset="0"/>
                <a:ea typeface="Verdana" pitchFamily="34" charset="0"/>
                <a:cs typeface="Verdana" pitchFamily="34" charset="0"/>
              </a:rPr>
            </a:br>
            <a:r>
              <a:rPr lang="en-US" altLang="zh-CN" dirty="0" smtClean="0">
                <a:solidFill>
                  <a:prstClr val="black"/>
                </a:solidFill>
                <a:latin typeface="Eras Medium ITC" pitchFamily="34" charset="0"/>
                <a:ea typeface="Verdana" pitchFamily="34" charset="0"/>
                <a:cs typeface="Verdana" pitchFamily="34" charset="0"/>
              </a:rPr>
              <a:t>+ DSM (replicas)</a:t>
            </a:r>
            <a:endParaRPr lang="en-US" altLang="zh-CN" dirty="0">
              <a:solidFill>
                <a:prstClr val="black"/>
              </a:solidFill>
              <a:latin typeface="Eras Medium ITC" pitchFamily="34" charset="0"/>
              <a:ea typeface="Verdana" pitchFamily="34" charset="0"/>
              <a:cs typeface="Verdana" pitchFamily="34" charset="0"/>
            </a:endParaRPr>
          </a:p>
        </p:txBody>
      </p:sp>
      <p:sp>
        <p:nvSpPr>
          <p:cNvPr id="97" name="内容占位符 2"/>
          <p:cNvSpPr txBox="1">
            <a:spLocks/>
          </p:cNvSpPr>
          <p:nvPr/>
        </p:nvSpPr>
        <p:spPr>
          <a:xfrm>
            <a:off x="6012160" y="1412776"/>
            <a:ext cx="3131840" cy="1602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1275" lvl="1" indent="0">
              <a:buClr>
                <a:srgbClr val="FF0066"/>
              </a:buClr>
              <a:buNone/>
            </a:pPr>
            <a:r>
              <a:rPr lang="en-US" altLang="zh-CN"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PowerGraph</a:t>
            </a:r>
            <a:r>
              <a:rPr lang="en-US" altLang="zh-CN" sz="2000" dirty="0" smtClean="0">
                <a:solidFill>
                  <a:prstClr val="black"/>
                </a:solidFill>
                <a:latin typeface="Eras Medium ITC" pitchFamily="34" charset="0"/>
                <a:ea typeface="Verdana" pitchFamily="34" charset="0"/>
                <a:cs typeface="Verdana" pitchFamily="34" charset="0"/>
              </a:rPr>
              <a:t>[OSDI’12]</a:t>
            </a:r>
            <a:endParaRPr lang="en-US" altLang="zh-CN" dirty="0" smtClean="0">
              <a:solidFill>
                <a:prstClr val="black"/>
              </a:solidFill>
              <a:latin typeface="Eras Medium ITC" pitchFamily="34" charset="0"/>
              <a:ea typeface="Verdana" pitchFamily="34" charset="0"/>
              <a:cs typeface="Verdana" pitchFamily="34" charset="0"/>
            </a:endParaRPr>
          </a:p>
          <a:p>
            <a:pPr marL="450850" lvl="2" indent="-368300">
              <a:spcBef>
                <a:spcPts val="0"/>
              </a:spcBef>
              <a:buClr>
                <a:srgbClr val="FF0066"/>
              </a:buClr>
              <a:buFont typeface="Calibri" pitchFamily="34" charset="0"/>
              <a:buChar char="→"/>
            </a:pPr>
            <a:r>
              <a:rPr lang="en-US" altLang="zh-CN" dirty="0" smtClean="0">
                <a:solidFill>
                  <a:prstClr val="black"/>
                </a:solidFill>
                <a:latin typeface="Eras Medium ITC" pitchFamily="34" charset="0"/>
                <a:ea typeface="Verdana" pitchFamily="34" charset="0"/>
                <a:cs typeface="Verdana" pitchFamily="34" charset="0"/>
              </a:rPr>
              <a:t>(</a:t>
            </a:r>
            <a:r>
              <a:rPr lang="en-US" altLang="zh-CN" dirty="0">
                <a:solidFill>
                  <a:prstClr val="black"/>
                </a:solidFill>
                <a:latin typeface="Eras Medium ITC" pitchFamily="34" charset="0"/>
                <a:ea typeface="Verdana" pitchFamily="34" charset="0"/>
                <a:cs typeface="Verdana" pitchFamily="34" charset="0"/>
              </a:rPr>
              <a:t>A)Sync engine </a:t>
            </a:r>
          </a:p>
          <a:p>
            <a:pPr marL="450850" lvl="2" indent="-368300">
              <a:spcBef>
                <a:spcPts val="0"/>
              </a:spcBef>
              <a:buClr>
                <a:srgbClr val="FF0066"/>
              </a:buClr>
              <a:buFont typeface="Calibri" pitchFamily="34" charset="0"/>
              <a:buChar char="→"/>
            </a:pPr>
            <a:r>
              <a:rPr lang="en-US" altLang="zh-CN" dirty="0" smtClean="0">
                <a:solidFill>
                  <a:prstClr val="black"/>
                </a:solidFill>
                <a:latin typeface="Eras Medium ITC" pitchFamily="34" charset="0"/>
                <a:ea typeface="Verdana" pitchFamily="34" charset="0"/>
                <a:cs typeface="Verdana" pitchFamily="34" charset="0"/>
              </a:rPr>
              <a:t>Vertex-cut </a:t>
            </a:r>
            <a:r>
              <a:rPr lang="en-US" altLang="zh-CN" dirty="0">
                <a:solidFill>
                  <a:prstClr val="black"/>
                </a:solidFill>
                <a:latin typeface="Eras Medium ITC" pitchFamily="34" charset="0"/>
                <a:ea typeface="Verdana" pitchFamily="34" charset="0"/>
                <a:cs typeface="Verdana" pitchFamily="34" charset="0"/>
              </a:rPr>
              <a:t/>
            </a:r>
            <a:br>
              <a:rPr lang="en-US" altLang="zh-CN" dirty="0">
                <a:solidFill>
                  <a:prstClr val="black"/>
                </a:solidFill>
                <a:latin typeface="Eras Medium ITC" pitchFamily="34" charset="0"/>
                <a:ea typeface="Verdana" pitchFamily="34" charset="0"/>
                <a:cs typeface="Verdana" pitchFamily="34" charset="0"/>
              </a:rPr>
            </a:br>
            <a:r>
              <a:rPr lang="en-US" altLang="zh-CN" dirty="0" smtClean="0">
                <a:solidFill>
                  <a:prstClr val="black"/>
                </a:solidFill>
                <a:latin typeface="Eras Medium ITC" pitchFamily="34" charset="0"/>
                <a:ea typeface="Verdana" pitchFamily="34" charset="0"/>
                <a:cs typeface="Verdana" pitchFamily="34" charset="0"/>
              </a:rPr>
              <a:t>+ GAS (replicas)</a:t>
            </a:r>
            <a:endParaRPr lang="en-US" altLang="zh-CN" dirty="0">
              <a:solidFill>
                <a:prstClr val="black"/>
              </a:solidFill>
              <a:latin typeface="Eras Medium ITC" pitchFamily="34" charset="0"/>
              <a:ea typeface="Verdana" pitchFamily="34" charset="0"/>
              <a:cs typeface="Verdana" pitchFamily="34" charset="0"/>
            </a:endParaRPr>
          </a:p>
        </p:txBody>
      </p:sp>
      <p:sp>
        <p:nvSpPr>
          <p:cNvPr id="59" name="Rectangle 58"/>
          <p:cNvSpPr/>
          <p:nvPr/>
        </p:nvSpPr>
        <p:spPr>
          <a:xfrm>
            <a:off x="825772" y="2888976"/>
            <a:ext cx="2412000" cy="324000"/>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smtClean="0">
                <a:solidFill>
                  <a:srgbClr val="FFFF00"/>
                </a:solidFill>
                <a:latin typeface="Eras Medium ITC" pitchFamily="34" charset="0"/>
                <a:ea typeface="Verdana" pitchFamily="34" charset="0"/>
                <a:cs typeface="Verdana" pitchFamily="34" charset="0"/>
              </a:rPr>
              <a:t>w/o</a:t>
            </a:r>
            <a:r>
              <a:rPr lang="en-US" altLang="zh-CN" sz="2000" kern="0" dirty="0" smtClean="0">
                <a:solidFill>
                  <a:schemeClr val="bg1"/>
                </a:solidFill>
                <a:latin typeface="Eras Medium ITC" pitchFamily="34" charset="0"/>
                <a:ea typeface="Verdana" pitchFamily="34" charset="0"/>
                <a:cs typeface="Verdana" pitchFamily="34" charset="0"/>
              </a:rPr>
              <a:t> dynamic comp.</a:t>
            </a:r>
            <a:endParaRPr lang="en-US" altLang="zh-CN" sz="2000" kern="0" dirty="0">
              <a:solidFill>
                <a:srgbClr val="FFFF00"/>
              </a:solidFill>
              <a:latin typeface="Eras Medium ITC" pitchFamily="34" charset="0"/>
              <a:ea typeface="Verdana" pitchFamily="34" charset="0"/>
              <a:cs typeface="Verdana" pitchFamily="34" charset="0"/>
            </a:endParaRPr>
          </a:p>
        </p:txBody>
      </p:sp>
      <p:sp>
        <p:nvSpPr>
          <p:cNvPr id="60" name="Rectangle 59"/>
          <p:cNvSpPr/>
          <p:nvPr/>
        </p:nvSpPr>
        <p:spPr>
          <a:xfrm>
            <a:off x="825772" y="3321024"/>
            <a:ext cx="2412000" cy="324000"/>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smtClean="0">
                <a:solidFill>
                  <a:srgbClr val="FFFF00"/>
                </a:solidFill>
                <a:latin typeface="Eras Medium ITC" pitchFamily="34" charset="0"/>
                <a:ea typeface="Verdana" pitchFamily="34" charset="0"/>
                <a:cs typeface="Verdana" pitchFamily="34" charset="0"/>
              </a:rPr>
              <a:t>high</a:t>
            </a:r>
            <a:r>
              <a:rPr lang="en-US" altLang="zh-CN" sz="2000" kern="0" dirty="0" smtClean="0">
                <a:solidFill>
                  <a:schemeClr val="bg1"/>
                </a:solidFill>
                <a:latin typeface="Eras Medium ITC" pitchFamily="34" charset="0"/>
                <a:ea typeface="Verdana" pitchFamily="34" charset="0"/>
                <a:cs typeface="Verdana" pitchFamily="34" charset="0"/>
              </a:rPr>
              <a:t> contention</a:t>
            </a:r>
            <a:endParaRPr lang="en-US" altLang="zh-CN" sz="2000" kern="0" dirty="0">
              <a:solidFill>
                <a:srgbClr val="FFFF00"/>
              </a:solidFill>
              <a:latin typeface="Eras Medium ITC" pitchFamily="34" charset="0"/>
              <a:ea typeface="Verdana" pitchFamily="34" charset="0"/>
              <a:cs typeface="Verdana" pitchFamily="34" charset="0"/>
            </a:endParaRPr>
          </a:p>
        </p:txBody>
      </p:sp>
      <p:sp>
        <p:nvSpPr>
          <p:cNvPr id="62" name="Rectangle 61"/>
          <p:cNvSpPr/>
          <p:nvPr/>
        </p:nvSpPr>
        <p:spPr>
          <a:xfrm>
            <a:off x="3635896" y="4185120"/>
            <a:ext cx="2160000" cy="324000"/>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a:solidFill>
                  <a:srgbClr val="FFFF00"/>
                </a:solidFill>
                <a:latin typeface="Eras Medium ITC" pitchFamily="34" charset="0"/>
                <a:ea typeface="Verdana" pitchFamily="34" charset="0"/>
                <a:cs typeface="Verdana" pitchFamily="34" charset="0"/>
              </a:rPr>
              <a:t>high</a:t>
            </a:r>
            <a:r>
              <a:rPr lang="en-US" altLang="zh-CN" sz="2000" kern="0" dirty="0">
                <a:solidFill>
                  <a:schemeClr val="bg1"/>
                </a:solidFill>
                <a:latin typeface="Eras Medium ITC" pitchFamily="34" charset="0"/>
                <a:ea typeface="Verdana" pitchFamily="34" charset="0"/>
                <a:cs typeface="Verdana" pitchFamily="34" charset="0"/>
              </a:rPr>
              <a:t> contention</a:t>
            </a:r>
            <a:endParaRPr lang="en-US" altLang="zh-CN" sz="2000" kern="0" dirty="0">
              <a:solidFill>
                <a:srgbClr val="FFFF00"/>
              </a:solidFill>
              <a:latin typeface="Eras Medium ITC" pitchFamily="34" charset="0"/>
              <a:ea typeface="Verdana" pitchFamily="34" charset="0"/>
              <a:cs typeface="Verdana" pitchFamily="34" charset="0"/>
            </a:endParaRPr>
          </a:p>
        </p:txBody>
      </p:sp>
      <p:sp>
        <p:nvSpPr>
          <p:cNvPr id="63" name="Rectangle 62"/>
          <p:cNvSpPr/>
          <p:nvPr/>
        </p:nvSpPr>
        <p:spPr>
          <a:xfrm>
            <a:off x="3635896" y="2888976"/>
            <a:ext cx="2160000" cy="324000"/>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smtClean="0">
                <a:solidFill>
                  <a:srgbClr val="FFFF00"/>
                </a:solidFill>
                <a:latin typeface="Eras Medium ITC" pitchFamily="34" charset="0"/>
                <a:ea typeface="Verdana" pitchFamily="34" charset="0"/>
                <a:cs typeface="Verdana" pitchFamily="34" charset="0"/>
              </a:rPr>
              <a:t>hard</a:t>
            </a:r>
            <a:r>
              <a:rPr lang="en-US" altLang="zh-CN" sz="2000" kern="0" dirty="0" smtClean="0">
                <a:solidFill>
                  <a:schemeClr val="bg1"/>
                </a:solidFill>
                <a:latin typeface="Eras Medium ITC" pitchFamily="34" charset="0"/>
                <a:ea typeface="Verdana" pitchFamily="34" charset="0"/>
                <a:cs typeface="Verdana" pitchFamily="34" charset="0"/>
              </a:rPr>
              <a:t> to program</a:t>
            </a:r>
            <a:endParaRPr lang="en-US" altLang="zh-CN" sz="2000" kern="0" dirty="0">
              <a:solidFill>
                <a:srgbClr val="FFFF00"/>
              </a:solidFill>
              <a:latin typeface="Eras Medium ITC" pitchFamily="34" charset="0"/>
              <a:ea typeface="Verdana" pitchFamily="34" charset="0"/>
              <a:cs typeface="Verdana" pitchFamily="34" charset="0"/>
            </a:endParaRPr>
          </a:p>
        </p:txBody>
      </p:sp>
      <p:sp>
        <p:nvSpPr>
          <p:cNvPr id="64" name="Rectangle 63"/>
          <p:cNvSpPr/>
          <p:nvPr/>
        </p:nvSpPr>
        <p:spPr>
          <a:xfrm>
            <a:off x="3635896" y="3321024"/>
            <a:ext cx="2160000" cy="324000"/>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smtClean="0">
                <a:solidFill>
                  <a:srgbClr val="FFFF00"/>
                </a:solidFill>
                <a:latin typeface="Eras Medium ITC" pitchFamily="34" charset="0"/>
                <a:ea typeface="Verdana" pitchFamily="34" charset="0"/>
                <a:cs typeface="Verdana" pitchFamily="34" charset="0"/>
              </a:rPr>
              <a:t>duplicated</a:t>
            </a:r>
            <a:r>
              <a:rPr lang="en-US" altLang="zh-CN" sz="2000" kern="0" dirty="0" smtClean="0">
                <a:solidFill>
                  <a:schemeClr val="bg1"/>
                </a:solidFill>
                <a:latin typeface="Eras Medium ITC" pitchFamily="34" charset="0"/>
                <a:ea typeface="Verdana" pitchFamily="34" charset="0"/>
                <a:cs typeface="Verdana" pitchFamily="34" charset="0"/>
              </a:rPr>
              <a:t> edges</a:t>
            </a:r>
            <a:endParaRPr lang="en-US" altLang="zh-CN" sz="2000" kern="0" dirty="0">
              <a:solidFill>
                <a:srgbClr val="FFFF00"/>
              </a:solidFill>
              <a:latin typeface="Eras Medium ITC" pitchFamily="34" charset="0"/>
              <a:ea typeface="Verdana" pitchFamily="34" charset="0"/>
              <a:cs typeface="Verdana" pitchFamily="34" charset="0"/>
            </a:endParaRPr>
          </a:p>
        </p:txBody>
      </p:sp>
      <p:sp>
        <p:nvSpPr>
          <p:cNvPr id="65" name="Rectangle 64"/>
          <p:cNvSpPr/>
          <p:nvPr/>
        </p:nvSpPr>
        <p:spPr>
          <a:xfrm>
            <a:off x="6228183" y="2888976"/>
            <a:ext cx="2160000" cy="324000"/>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smtClean="0">
                <a:solidFill>
                  <a:srgbClr val="FFFF00"/>
                </a:solidFill>
                <a:latin typeface="Eras Medium ITC" pitchFamily="34" charset="0"/>
                <a:ea typeface="Verdana" pitchFamily="34" charset="0"/>
                <a:cs typeface="Verdana" pitchFamily="34" charset="0"/>
              </a:rPr>
              <a:t>heavy</a:t>
            </a:r>
            <a:r>
              <a:rPr lang="en-US" altLang="zh-CN" sz="2000" kern="0" dirty="0" smtClean="0">
                <a:solidFill>
                  <a:srgbClr val="FF0000"/>
                </a:solidFill>
                <a:latin typeface="Eras Medium ITC" pitchFamily="34" charset="0"/>
                <a:ea typeface="Verdana" pitchFamily="34" charset="0"/>
                <a:cs typeface="Verdana" pitchFamily="34" charset="0"/>
              </a:rPr>
              <a:t> </a:t>
            </a:r>
            <a:r>
              <a:rPr lang="en-US" altLang="zh-CN" sz="2000" kern="0" dirty="0" smtClean="0">
                <a:solidFill>
                  <a:schemeClr val="bg1"/>
                </a:solidFill>
                <a:latin typeface="Eras Medium ITC" pitchFamily="34" charset="0"/>
                <a:ea typeface="Verdana" pitchFamily="34" charset="0"/>
                <a:cs typeface="Verdana" pitchFamily="34" charset="0"/>
              </a:rPr>
              <a:t>comm. cost</a:t>
            </a:r>
            <a:endParaRPr lang="en-US" altLang="zh-CN" sz="2000" kern="0" dirty="0">
              <a:solidFill>
                <a:schemeClr val="bg1"/>
              </a:solidFill>
              <a:latin typeface="Eras Medium ITC" pitchFamily="34" charset="0"/>
              <a:ea typeface="Verdana" pitchFamily="34" charset="0"/>
              <a:cs typeface="Verdana" pitchFamily="34" charset="0"/>
            </a:endParaRPr>
          </a:p>
        </p:txBody>
      </p:sp>
      <p:sp>
        <p:nvSpPr>
          <p:cNvPr id="67" name="Rectangle 66"/>
          <p:cNvSpPr/>
          <p:nvPr/>
        </p:nvSpPr>
        <p:spPr>
          <a:xfrm>
            <a:off x="6228184" y="3321024"/>
            <a:ext cx="2160000" cy="324000"/>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smtClean="0">
                <a:solidFill>
                  <a:srgbClr val="FFFF00"/>
                </a:solidFill>
                <a:latin typeface="Eras Medium ITC" pitchFamily="34" charset="0"/>
                <a:ea typeface="Verdana" pitchFamily="34" charset="0"/>
                <a:cs typeface="Verdana" pitchFamily="34" charset="0"/>
              </a:rPr>
              <a:t>high</a:t>
            </a:r>
            <a:r>
              <a:rPr lang="en-US" altLang="zh-CN" sz="2000" kern="0" dirty="0" smtClean="0">
                <a:solidFill>
                  <a:schemeClr val="bg1"/>
                </a:solidFill>
                <a:latin typeface="Eras Medium ITC" pitchFamily="34" charset="0"/>
                <a:ea typeface="Verdana" pitchFamily="34" charset="0"/>
                <a:cs typeface="Verdana" pitchFamily="34" charset="0"/>
              </a:rPr>
              <a:t> contention</a:t>
            </a:r>
            <a:endParaRPr lang="en-US" altLang="zh-CN" sz="2000" kern="0" dirty="0">
              <a:solidFill>
                <a:srgbClr val="FFFF00"/>
              </a:solidFill>
              <a:latin typeface="Eras Medium ITC" pitchFamily="34" charset="0"/>
              <a:ea typeface="Verdana" pitchFamily="34" charset="0"/>
              <a:cs typeface="Verdana" pitchFamily="34" charset="0"/>
            </a:endParaRPr>
          </a:p>
        </p:txBody>
      </p:sp>
      <p:sp>
        <p:nvSpPr>
          <p:cNvPr id="68" name="Rectangle 67"/>
          <p:cNvSpPr/>
          <p:nvPr/>
        </p:nvSpPr>
        <p:spPr>
          <a:xfrm>
            <a:off x="3635896" y="3753072"/>
            <a:ext cx="2160000" cy="324000"/>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smtClean="0">
                <a:solidFill>
                  <a:srgbClr val="FFFF00"/>
                </a:solidFill>
                <a:latin typeface="Eras Medium ITC" pitchFamily="34" charset="0"/>
                <a:ea typeface="Verdana" pitchFamily="34" charset="0"/>
                <a:cs typeface="Verdana" pitchFamily="34" charset="0"/>
              </a:rPr>
              <a:t>heavy </a:t>
            </a:r>
            <a:r>
              <a:rPr lang="en-US" altLang="zh-CN" sz="2000" kern="0" dirty="0" smtClean="0">
                <a:solidFill>
                  <a:schemeClr val="bg1"/>
                </a:solidFill>
                <a:latin typeface="Eras Medium ITC" pitchFamily="34" charset="0"/>
                <a:ea typeface="Verdana" pitchFamily="34" charset="0"/>
                <a:cs typeface="Verdana" pitchFamily="34" charset="0"/>
              </a:rPr>
              <a:t>comm. cost</a:t>
            </a:r>
            <a:endParaRPr lang="en-US" altLang="zh-CN" sz="2000" kern="0" dirty="0">
              <a:solidFill>
                <a:schemeClr val="bg1"/>
              </a:solidFill>
              <a:latin typeface="Eras Medium ITC" pitchFamily="34" charset="0"/>
              <a:ea typeface="Verdana" pitchFamily="34" charset="0"/>
              <a:cs typeface="Verdana" pitchFamily="34" charset="0"/>
            </a:endParaRPr>
          </a:p>
        </p:txBody>
      </p:sp>
      <p:cxnSp>
        <p:nvCxnSpPr>
          <p:cNvPr id="75" name="Straight Arrow Connector 74"/>
          <p:cNvCxnSpPr>
            <a:stCxn id="73" idx="2"/>
            <a:endCxn id="72" idx="6"/>
          </p:cNvCxnSpPr>
          <p:nvPr/>
        </p:nvCxnSpPr>
        <p:spPr>
          <a:xfrm flipH="1">
            <a:off x="2102326" y="5607208"/>
            <a:ext cx="453490" cy="0"/>
          </a:xfrm>
          <a:prstGeom prst="straightConnector1">
            <a:avLst/>
          </a:prstGeom>
          <a:ln w="28575">
            <a:solidFill>
              <a:schemeClr val="tx1"/>
            </a:solidFill>
            <a:prstDash val="sysDot"/>
            <a:headEnd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72" idx="2"/>
            <a:endCxn id="82" idx="6"/>
          </p:cNvCxnSpPr>
          <p:nvPr/>
        </p:nvCxnSpPr>
        <p:spPr>
          <a:xfrm flipH="1">
            <a:off x="1294616" y="5607208"/>
            <a:ext cx="447710" cy="0"/>
          </a:xfrm>
          <a:prstGeom prst="straightConnector1">
            <a:avLst/>
          </a:prstGeom>
          <a:ln w="28575">
            <a:solidFill>
              <a:schemeClr val="tx1"/>
            </a:solidFill>
            <a:prstDash val="sysDot"/>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2" name="Oval 81"/>
          <p:cNvSpPr/>
          <p:nvPr/>
        </p:nvSpPr>
        <p:spPr>
          <a:xfrm>
            <a:off x="934616" y="5427208"/>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cxnSp>
        <p:nvCxnSpPr>
          <p:cNvPr id="4" name="Straight Connector 3"/>
          <p:cNvCxnSpPr/>
          <p:nvPr/>
        </p:nvCxnSpPr>
        <p:spPr>
          <a:xfrm>
            <a:off x="1508246" y="4797304"/>
            <a:ext cx="0" cy="1692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372342" y="4797304"/>
            <a:ext cx="0" cy="1692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54" name="Picture 4" descr="Z:\Documents\Research\lyra\socc13\figures\lo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6326" y="5913815"/>
            <a:ext cx="432000" cy="432000"/>
          </a:xfrm>
          <a:prstGeom prst="rect">
            <a:avLst/>
          </a:prstGeom>
          <a:noFill/>
          <a:extLst>
            <a:ext uri="{909E8E84-426E-40DD-AFC4-6F175D3DCCD1}">
              <a14:hiddenFill xmlns:a14="http://schemas.microsoft.com/office/drawing/2010/main">
                <a:solidFill>
                  <a:srgbClr val="FFFFFF"/>
                </a:solidFill>
              </a14:hiddenFill>
            </a:ext>
          </a:extLst>
        </p:spPr>
      </p:pic>
      <p:sp>
        <p:nvSpPr>
          <p:cNvPr id="155" name="Rectangle 154"/>
          <p:cNvSpPr/>
          <p:nvPr/>
        </p:nvSpPr>
        <p:spPr>
          <a:xfrm>
            <a:off x="428126" y="6029118"/>
            <a:ext cx="795297" cy="496226"/>
          </a:xfrm>
          <a:prstGeom prst="rect">
            <a:avLst/>
          </a:prstGeom>
        </p:spPr>
        <p:txBody>
          <a:bodyPr wrap="square" lIns="0" tIns="0" rIns="0" bIns="0">
            <a:spAutoFit/>
          </a:bodyPr>
          <a:lstStyle/>
          <a:p>
            <a:pPr algn="ctr">
              <a:lnSpc>
                <a:spcPct val="80000"/>
              </a:lnSpc>
            </a:pPr>
            <a:r>
              <a:rPr lang="en-US" altLang="zh-CN" sz="2000" dirty="0">
                <a:solidFill>
                  <a:srgbClr val="0000FF"/>
                </a:solidFill>
                <a:latin typeface="Eras Medium ITC" pitchFamily="34" charset="0"/>
                <a:cs typeface="Verdana" pitchFamily="34" charset="0"/>
              </a:rPr>
              <a:t>k</a:t>
            </a:r>
            <a:r>
              <a:rPr lang="en-US" altLang="zh-CN" sz="2000" dirty="0" smtClean="0">
                <a:solidFill>
                  <a:srgbClr val="0000FF"/>
                </a:solidFill>
                <a:latin typeface="Eras Medium ITC" pitchFamily="34" charset="0"/>
                <a:cs typeface="Verdana" pitchFamily="34" charset="0"/>
              </a:rPr>
              <a:t>eep alive</a:t>
            </a:r>
            <a:endParaRPr lang="zh-CN" altLang="en-US" sz="2000" dirty="0">
              <a:solidFill>
                <a:srgbClr val="0000FF"/>
              </a:solidFill>
              <a:latin typeface="Eras Medium ITC" pitchFamily="34" charset="0"/>
              <a:cs typeface="Verdana" pitchFamily="34" charset="0"/>
            </a:endParaRPr>
          </a:p>
        </p:txBody>
      </p:sp>
      <p:cxnSp>
        <p:nvCxnSpPr>
          <p:cNvPr id="156" name="Straight Arrow Connector 155"/>
          <p:cNvCxnSpPr>
            <a:stCxn id="155" idx="0"/>
            <a:endCxn id="82" idx="3"/>
          </p:cNvCxnSpPr>
          <p:nvPr/>
        </p:nvCxnSpPr>
        <p:spPr>
          <a:xfrm flipV="1">
            <a:off x="825775" y="5734487"/>
            <a:ext cx="161562" cy="294631"/>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2555816" y="5427208"/>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241" name="Straight Connector 240"/>
          <p:cNvCxnSpPr/>
          <p:nvPr/>
        </p:nvCxnSpPr>
        <p:spPr>
          <a:xfrm>
            <a:off x="6985024" y="4736354"/>
            <a:ext cx="0" cy="172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7904170" y="4725144"/>
            <a:ext cx="0" cy="172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9" name="Oval 248"/>
          <p:cNvSpPr/>
          <p:nvPr/>
        </p:nvSpPr>
        <p:spPr>
          <a:xfrm>
            <a:off x="6375409" y="6093336"/>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cxnSp>
        <p:nvCxnSpPr>
          <p:cNvPr id="250" name="Straight Arrow Connector 249"/>
          <p:cNvCxnSpPr>
            <a:stCxn id="257" idx="2"/>
            <a:endCxn id="255" idx="6"/>
          </p:cNvCxnSpPr>
          <p:nvPr/>
        </p:nvCxnSpPr>
        <p:spPr>
          <a:xfrm flipH="1">
            <a:off x="7632692" y="5607208"/>
            <a:ext cx="542957" cy="0"/>
          </a:xfrm>
          <a:prstGeom prst="straightConnector1">
            <a:avLst/>
          </a:prstGeom>
          <a:ln w="38100">
            <a:solidFill>
              <a:schemeClr val="tx1"/>
            </a:solidFill>
            <a:prstDash val="sysDot"/>
            <a:headEnd type="arrow" w="sm" len="sm"/>
            <a:tailEnd type="arrow" w="sm" len="sm"/>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52" name="Straight Arrow Connector 251"/>
          <p:cNvCxnSpPr>
            <a:stCxn id="255" idx="2"/>
            <a:endCxn id="253" idx="6"/>
          </p:cNvCxnSpPr>
          <p:nvPr/>
        </p:nvCxnSpPr>
        <p:spPr>
          <a:xfrm flipH="1">
            <a:off x="6735449" y="5607208"/>
            <a:ext cx="537243" cy="0"/>
          </a:xfrm>
          <a:prstGeom prst="straightConnector1">
            <a:avLst/>
          </a:prstGeom>
          <a:ln w="38100">
            <a:solidFill>
              <a:schemeClr val="tx1"/>
            </a:solidFill>
            <a:prstDash val="sysDot"/>
            <a:headEnd type="arrow" w="sm" len="sm"/>
            <a:tailEnd type="arrow" w="sm" len="sm"/>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53" name="Oval 252"/>
          <p:cNvSpPr/>
          <p:nvPr/>
        </p:nvSpPr>
        <p:spPr>
          <a:xfrm>
            <a:off x="6375449" y="5427208"/>
            <a:ext cx="360000" cy="360000"/>
          </a:xfrm>
          <a:prstGeom prst="ellipse">
            <a:avLst/>
          </a:prstGeom>
          <a:solidFill>
            <a:srgbClr val="FFBDD8"/>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257" name="Oval 256"/>
          <p:cNvSpPr/>
          <p:nvPr/>
        </p:nvSpPr>
        <p:spPr>
          <a:xfrm>
            <a:off x="8175649" y="5427208"/>
            <a:ext cx="360000" cy="360000"/>
          </a:xfrm>
          <a:prstGeom prst="ellipse">
            <a:avLst/>
          </a:prstGeom>
          <a:solidFill>
            <a:srgbClr val="FFBDD8"/>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cxnSp>
        <p:nvCxnSpPr>
          <p:cNvPr id="258" name="Straight Arrow Connector 257"/>
          <p:cNvCxnSpPr>
            <a:stCxn id="257" idx="4"/>
            <a:endCxn id="262" idx="0"/>
          </p:cNvCxnSpPr>
          <p:nvPr/>
        </p:nvCxnSpPr>
        <p:spPr>
          <a:xfrm>
            <a:off x="8355649" y="5787208"/>
            <a:ext cx="0" cy="306128"/>
          </a:xfrm>
          <a:prstGeom prst="straightConnector1">
            <a:avLst/>
          </a:prstGeom>
          <a:ln w="28575">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60" name="Straight Arrow Connector 259"/>
          <p:cNvCxnSpPr/>
          <p:nvPr/>
        </p:nvCxnSpPr>
        <p:spPr>
          <a:xfrm flipV="1">
            <a:off x="6516216" y="5787208"/>
            <a:ext cx="40" cy="306128"/>
          </a:xfrm>
          <a:prstGeom prst="straightConnector1">
            <a:avLst/>
          </a:prstGeom>
          <a:ln w="28575">
            <a:solidFill>
              <a:schemeClr val="tx1"/>
            </a:solidFill>
            <a:headEnd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62" name="Oval 261"/>
          <p:cNvSpPr/>
          <p:nvPr/>
        </p:nvSpPr>
        <p:spPr>
          <a:xfrm>
            <a:off x="8175649" y="6093336"/>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pic>
        <p:nvPicPr>
          <p:cNvPr id="268" name="Picture 4" descr="Z:\Documents\Research\lyra\socc13\figures\lo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553" y="5913815"/>
            <a:ext cx="432000" cy="432000"/>
          </a:xfrm>
          <a:prstGeom prst="rect">
            <a:avLst/>
          </a:prstGeom>
          <a:solidFill>
            <a:schemeClr val="bg1"/>
          </a:solidFill>
          <a:extLst/>
        </p:spPr>
      </p:pic>
      <p:sp>
        <p:nvSpPr>
          <p:cNvPr id="255" name="Oval 254"/>
          <p:cNvSpPr/>
          <p:nvPr/>
        </p:nvSpPr>
        <p:spPr>
          <a:xfrm>
            <a:off x="7272692" y="5427208"/>
            <a:ext cx="360000" cy="360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269" name="32-Point Star 268"/>
          <p:cNvSpPr/>
          <p:nvPr/>
        </p:nvSpPr>
        <p:spPr>
          <a:xfrm>
            <a:off x="7146692" y="5301208"/>
            <a:ext cx="612000" cy="612000"/>
          </a:xfrm>
          <a:prstGeom prst="star32">
            <a:avLst/>
          </a:prstGeom>
          <a:noFill/>
          <a:ln w="12700">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zh-CN" altLang="en-US">
              <a:solidFill>
                <a:schemeClr val="tx1"/>
              </a:solidFill>
              <a:latin typeface="Eras Medium ITC" pitchFamily="34" charset="0"/>
            </a:endParaRPr>
          </a:p>
        </p:txBody>
      </p:sp>
      <p:grpSp>
        <p:nvGrpSpPr>
          <p:cNvPr id="7" name="Group 6"/>
          <p:cNvGrpSpPr/>
          <p:nvPr/>
        </p:nvGrpSpPr>
        <p:grpSpPr>
          <a:xfrm>
            <a:off x="6874373" y="5024234"/>
            <a:ext cx="254667" cy="432048"/>
            <a:chOff x="6874373" y="5024234"/>
            <a:chExt cx="254667" cy="432048"/>
          </a:xfrm>
        </p:grpSpPr>
        <p:sp>
          <p:nvSpPr>
            <p:cNvPr id="265" name="Rectangle 264"/>
            <p:cNvSpPr/>
            <p:nvPr/>
          </p:nvSpPr>
          <p:spPr>
            <a:xfrm>
              <a:off x="6874373" y="5024234"/>
              <a:ext cx="254667" cy="224998"/>
            </a:xfrm>
            <a:prstGeom prst="rect">
              <a:avLst/>
            </a:prstGeom>
            <a:solidFill>
              <a:schemeClr val="bg1"/>
            </a:solidFill>
          </p:spPr>
          <p:txBody>
            <a:bodyPr wrap="square" lIns="0" tIns="0" rIns="0" bIns="0">
              <a:spAutoFit/>
            </a:bodyPr>
            <a:lstStyle/>
            <a:p>
              <a:pPr algn="ctr">
                <a:lnSpc>
                  <a:spcPct val="80000"/>
                </a:lnSpc>
              </a:pPr>
              <a:r>
                <a:rPr lang="en-US" altLang="zh-CN" dirty="0" smtClean="0">
                  <a:solidFill>
                    <a:srgbClr val="0000FF"/>
                  </a:solidFill>
                  <a:latin typeface="Eras Medium ITC" pitchFamily="34" charset="0"/>
                  <a:cs typeface="Verdana" pitchFamily="34" charset="0"/>
                </a:rPr>
                <a:t>x5</a:t>
              </a:r>
              <a:endParaRPr lang="zh-CN" altLang="en-US" dirty="0">
                <a:solidFill>
                  <a:srgbClr val="0000FF"/>
                </a:solidFill>
                <a:latin typeface="Eras Medium ITC" pitchFamily="34" charset="0"/>
                <a:cs typeface="Verdana" pitchFamily="34" charset="0"/>
              </a:endParaRPr>
            </a:p>
          </p:txBody>
        </p:sp>
        <p:pic>
          <p:nvPicPr>
            <p:cNvPr id="25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7582" y="5204282"/>
              <a:ext cx="251458"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p:nvPr/>
        </p:nvGrpSpPr>
        <p:grpSpPr>
          <a:xfrm>
            <a:off x="7783629" y="5024234"/>
            <a:ext cx="254667" cy="432048"/>
            <a:chOff x="7783629" y="5024234"/>
            <a:chExt cx="254667" cy="432048"/>
          </a:xfrm>
        </p:grpSpPr>
        <p:sp>
          <p:nvSpPr>
            <p:cNvPr id="267" name="Rectangle 266"/>
            <p:cNvSpPr/>
            <p:nvPr/>
          </p:nvSpPr>
          <p:spPr>
            <a:xfrm>
              <a:off x="7783629" y="5024234"/>
              <a:ext cx="254667" cy="224998"/>
            </a:xfrm>
            <a:prstGeom prst="rect">
              <a:avLst/>
            </a:prstGeom>
            <a:solidFill>
              <a:schemeClr val="bg1"/>
            </a:solidFill>
          </p:spPr>
          <p:txBody>
            <a:bodyPr wrap="square" lIns="0" tIns="0" rIns="0" bIns="0">
              <a:spAutoFit/>
            </a:bodyPr>
            <a:lstStyle/>
            <a:p>
              <a:pPr algn="ctr">
                <a:lnSpc>
                  <a:spcPct val="80000"/>
                </a:lnSpc>
              </a:pPr>
              <a:r>
                <a:rPr lang="en-US" altLang="zh-CN" dirty="0" smtClean="0">
                  <a:solidFill>
                    <a:srgbClr val="0000FF"/>
                  </a:solidFill>
                  <a:latin typeface="Eras Medium ITC" pitchFamily="34" charset="0"/>
                  <a:cs typeface="Verdana" pitchFamily="34" charset="0"/>
                </a:rPr>
                <a:t>x5</a:t>
              </a:r>
              <a:endParaRPr lang="zh-CN" altLang="en-US" dirty="0">
                <a:solidFill>
                  <a:srgbClr val="0000FF"/>
                </a:solidFill>
                <a:latin typeface="Eras Medium ITC" pitchFamily="34" charset="0"/>
                <a:cs typeface="Verdana" pitchFamily="34" charset="0"/>
              </a:endParaRPr>
            </a:p>
          </p:txBody>
        </p:sp>
        <p:pic>
          <p:nvPicPr>
            <p:cNvPr id="26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6838" y="5204282"/>
              <a:ext cx="251458"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2" name="Oval 71"/>
          <p:cNvSpPr/>
          <p:nvPr/>
        </p:nvSpPr>
        <p:spPr>
          <a:xfrm>
            <a:off x="1742326" y="5427208"/>
            <a:ext cx="360000" cy="360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185" name="32-Point Star 184"/>
          <p:cNvSpPr/>
          <p:nvPr/>
        </p:nvSpPr>
        <p:spPr>
          <a:xfrm>
            <a:off x="1616326" y="5301208"/>
            <a:ext cx="612000" cy="612000"/>
          </a:xfrm>
          <a:prstGeom prst="star32">
            <a:avLst/>
          </a:prstGeom>
          <a:noFill/>
          <a:ln w="12700">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zh-CN" altLang="en-US">
              <a:solidFill>
                <a:schemeClr val="tx1"/>
              </a:solidFill>
              <a:latin typeface="Eras Medium ITC" pitchFamily="34" charset="0"/>
            </a:endParaRPr>
          </a:p>
        </p:txBody>
      </p:sp>
      <p:sp>
        <p:nvSpPr>
          <p:cNvPr id="297" name="Oval 296"/>
          <p:cNvSpPr/>
          <p:nvPr/>
        </p:nvSpPr>
        <p:spPr>
          <a:xfrm>
            <a:off x="7275553" y="4725144"/>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301" name="Oval 300"/>
          <p:cNvSpPr/>
          <p:nvPr/>
        </p:nvSpPr>
        <p:spPr>
          <a:xfrm>
            <a:off x="1742326" y="4725144"/>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grpSp>
        <p:nvGrpSpPr>
          <p:cNvPr id="3" name="Group 2"/>
          <p:cNvGrpSpPr/>
          <p:nvPr/>
        </p:nvGrpSpPr>
        <p:grpSpPr>
          <a:xfrm>
            <a:off x="1403648" y="5013176"/>
            <a:ext cx="254667" cy="432048"/>
            <a:chOff x="1403648" y="5013176"/>
            <a:chExt cx="254667" cy="432048"/>
          </a:xfrm>
        </p:grpSpPr>
        <p:sp>
          <p:nvSpPr>
            <p:cNvPr id="117" name="Rectangle 116"/>
            <p:cNvSpPr/>
            <p:nvPr/>
          </p:nvSpPr>
          <p:spPr>
            <a:xfrm>
              <a:off x="1403648" y="5013176"/>
              <a:ext cx="254667" cy="224998"/>
            </a:xfrm>
            <a:prstGeom prst="rect">
              <a:avLst/>
            </a:prstGeom>
            <a:solidFill>
              <a:schemeClr val="bg1"/>
            </a:solidFill>
          </p:spPr>
          <p:txBody>
            <a:bodyPr wrap="square" lIns="0" tIns="0" rIns="0" bIns="0">
              <a:spAutoFit/>
            </a:bodyPr>
            <a:lstStyle/>
            <a:p>
              <a:pPr algn="ctr">
                <a:lnSpc>
                  <a:spcPct val="80000"/>
                </a:lnSpc>
              </a:pPr>
              <a:r>
                <a:rPr lang="en-US" altLang="zh-CN" dirty="0" smtClean="0">
                  <a:solidFill>
                    <a:srgbClr val="0000FF"/>
                  </a:solidFill>
                  <a:latin typeface="Eras Medium ITC" pitchFamily="34" charset="0"/>
                  <a:cs typeface="Verdana" pitchFamily="34" charset="0"/>
                </a:rPr>
                <a:t>x1</a:t>
              </a:r>
              <a:endParaRPr lang="zh-CN" altLang="en-US" dirty="0">
                <a:solidFill>
                  <a:srgbClr val="0000FF"/>
                </a:solidFill>
                <a:latin typeface="Eras Medium ITC" pitchFamily="34" charset="0"/>
                <a:cs typeface="Verdana" pitchFamily="34" charset="0"/>
              </a:endParaRPr>
            </a:p>
          </p:txBody>
        </p:sp>
        <p:pic>
          <p:nvPicPr>
            <p:cNvPr id="1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5252" y="5193224"/>
              <a:ext cx="251458"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2267744" y="5013176"/>
            <a:ext cx="254667" cy="432048"/>
            <a:chOff x="2267744" y="5013176"/>
            <a:chExt cx="254667" cy="432048"/>
          </a:xfrm>
        </p:grpSpPr>
        <p:sp>
          <p:nvSpPr>
            <p:cNvPr id="119" name="Rectangle 118"/>
            <p:cNvSpPr/>
            <p:nvPr/>
          </p:nvSpPr>
          <p:spPr>
            <a:xfrm>
              <a:off x="2267744" y="5013176"/>
              <a:ext cx="254667" cy="224998"/>
            </a:xfrm>
            <a:prstGeom prst="rect">
              <a:avLst/>
            </a:prstGeom>
            <a:solidFill>
              <a:schemeClr val="bg1"/>
            </a:solidFill>
          </p:spPr>
          <p:txBody>
            <a:bodyPr wrap="square" lIns="0" tIns="0" rIns="0" bIns="0">
              <a:spAutoFit/>
            </a:bodyPr>
            <a:lstStyle/>
            <a:p>
              <a:pPr algn="ctr">
                <a:lnSpc>
                  <a:spcPct val="80000"/>
                </a:lnSpc>
              </a:pPr>
              <a:r>
                <a:rPr lang="en-US" altLang="zh-CN" dirty="0" smtClean="0">
                  <a:solidFill>
                    <a:srgbClr val="0000FF"/>
                  </a:solidFill>
                  <a:latin typeface="Eras Medium ITC" pitchFamily="34" charset="0"/>
                  <a:cs typeface="Verdana" pitchFamily="34" charset="0"/>
                </a:rPr>
                <a:t>x1</a:t>
              </a:r>
              <a:endParaRPr lang="zh-CN" altLang="en-US" dirty="0">
                <a:solidFill>
                  <a:srgbClr val="0000FF"/>
                </a:solidFill>
                <a:latin typeface="Eras Medium ITC" pitchFamily="34" charset="0"/>
                <a:cs typeface="Verdana" pitchFamily="34" charset="0"/>
              </a:endParaRPr>
            </a:p>
          </p:txBody>
        </p:sp>
        <p:pic>
          <p:nvPicPr>
            <p:cNvPr id="11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9348" y="5193224"/>
              <a:ext cx="251458"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85" name="Straight Arrow Connector 84"/>
          <p:cNvCxnSpPr>
            <a:stCxn id="110" idx="7"/>
            <a:endCxn id="127" idx="3"/>
          </p:cNvCxnSpPr>
          <p:nvPr/>
        </p:nvCxnSpPr>
        <p:spPr>
          <a:xfrm flipV="1">
            <a:off x="4771659" y="5032423"/>
            <a:ext cx="324343" cy="447506"/>
          </a:xfrm>
          <a:prstGeom prst="straightConnector1">
            <a:avLst/>
          </a:prstGeom>
          <a:ln w="28575">
            <a:solidFill>
              <a:schemeClr val="tx1"/>
            </a:solidFill>
            <a:headEnd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87" name="Group 86"/>
          <p:cNvGrpSpPr/>
          <p:nvPr/>
        </p:nvGrpSpPr>
        <p:grpSpPr>
          <a:xfrm>
            <a:off x="5148064" y="4725144"/>
            <a:ext cx="396064" cy="1800208"/>
            <a:chOff x="5148064" y="4725144"/>
            <a:chExt cx="396064" cy="1800208"/>
          </a:xfrm>
        </p:grpSpPr>
        <p:cxnSp>
          <p:nvCxnSpPr>
            <p:cNvPr id="88" name="Straight Connector 87"/>
            <p:cNvCxnSpPr/>
            <p:nvPr/>
          </p:nvCxnSpPr>
          <p:spPr>
            <a:xfrm flipH="1">
              <a:off x="5148064" y="5373216"/>
              <a:ext cx="0" cy="504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5164746" y="5895216"/>
              <a:ext cx="163358" cy="12613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328104" y="6021352"/>
              <a:ext cx="0" cy="504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5164746" y="5229200"/>
              <a:ext cx="379382" cy="1440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544128" y="4725144"/>
              <a:ext cx="0" cy="504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93" name="Straight Arrow Connector 92"/>
          <p:cNvCxnSpPr>
            <a:stCxn id="110" idx="0"/>
            <a:endCxn id="112" idx="4"/>
          </p:cNvCxnSpPr>
          <p:nvPr/>
        </p:nvCxnSpPr>
        <p:spPr>
          <a:xfrm flipV="1">
            <a:off x="4644380" y="5085144"/>
            <a:ext cx="0" cy="342064"/>
          </a:xfrm>
          <a:prstGeom prst="straightConnector1">
            <a:avLst/>
          </a:prstGeom>
          <a:ln w="28575">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4" name="Oval 93"/>
          <p:cNvSpPr/>
          <p:nvPr/>
        </p:nvSpPr>
        <p:spPr>
          <a:xfrm>
            <a:off x="4863281" y="6093336"/>
            <a:ext cx="360000" cy="360000"/>
          </a:xfrm>
          <a:prstGeom prst="ellipse">
            <a:avLst/>
          </a:prstGeom>
          <a:solidFill>
            <a:srgbClr val="A3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sp>
        <p:nvSpPr>
          <p:cNvPr id="95" name="Oval 94"/>
          <p:cNvSpPr/>
          <p:nvPr/>
        </p:nvSpPr>
        <p:spPr>
          <a:xfrm>
            <a:off x="4071153" y="6093336"/>
            <a:ext cx="360000" cy="360000"/>
          </a:xfrm>
          <a:prstGeom prst="ellipse">
            <a:avLst/>
          </a:prstGeom>
          <a:solidFill>
            <a:srgbClr val="A3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3</a:t>
            </a:r>
            <a:endParaRPr lang="zh-CN" altLang="en-US" dirty="0">
              <a:solidFill>
                <a:schemeClr val="tx1"/>
              </a:solidFill>
              <a:latin typeface="Eras Medium ITC" pitchFamily="34" charset="0"/>
            </a:endParaRPr>
          </a:p>
        </p:txBody>
      </p:sp>
      <p:cxnSp>
        <p:nvCxnSpPr>
          <p:cNvPr id="96" name="Straight Arrow Connector 95"/>
          <p:cNvCxnSpPr>
            <a:stCxn id="95" idx="0"/>
            <a:endCxn id="110" idx="3"/>
          </p:cNvCxnSpPr>
          <p:nvPr/>
        </p:nvCxnSpPr>
        <p:spPr>
          <a:xfrm flipV="1">
            <a:off x="4251153" y="5734487"/>
            <a:ext cx="265948" cy="358849"/>
          </a:xfrm>
          <a:prstGeom prst="straightConnector1">
            <a:avLst/>
          </a:prstGeom>
          <a:ln w="28575">
            <a:solidFill>
              <a:schemeClr val="tx1"/>
            </a:solidFill>
            <a:headEnd type="arrow"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a:stCxn id="110" idx="5"/>
            <a:endCxn id="94" idx="0"/>
          </p:cNvCxnSpPr>
          <p:nvPr/>
        </p:nvCxnSpPr>
        <p:spPr>
          <a:xfrm>
            <a:off x="4771659" y="5734487"/>
            <a:ext cx="271622" cy="358849"/>
          </a:xfrm>
          <a:prstGeom prst="straightConnector1">
            <a:avLst/>
          </a:prstGeom>
          <a:ln w="28575">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9" name="Oval 98"/>
          <p:cNvSpPr/>
          <p:nvPr/>
        </p:nvSpPr>
        <p:spPr>
          <a:xfrm>
            <a:off x="3495089" y="6093336"/>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cxnSp>
        <p:nvCxnSpPr>
          <p:cNvPr id="100" name="Straight Arrow Connector 99"/>
          <p:cNvCxnSpPr>
            <a:stCxn id="103" idx="2"/>
            <a:endCxn id="110" idx="6"/>
          </p:cNvCxnSpPr>
          <p:nvPr/>
        </p:nvCxnSpPr>
        <p:spPr>
          <a:xfrm flipH="1">
            <a:off x="4824380" y="5607208"/>
            <a:ext cx="614965" cy="0"/>
          </a:xfrm>
          <a:prstGeom prst="straightConnector1">
            <a:avLst/>
          </a:prstGeom>
          <a:ln w="38100">
            <a:solidFill>
              <a:schemeClr val="tx1"/>
            </a:solidFill>
            <a:prstDash val="sysDot"/>
            <a:headEnd type="arrow" w="sm" len="sm"/>
            <a:tailEnd type="arrow" w="sm" len="sm"/>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a:stCxn id="110" idx="2"/>
            <a:endCxn id="102" idx="6"/>
          </p:cNvCxnSpPr>
          <p:nvPr/>
        </p:nvCxnSpPr>
        <p:spPr>
          <a:xfrm flipH="1">
            <a:off x="3855089" y="5607208"/>
            <a:ext cx="609291" cy="0"/>
          </a:xfrm>
          <a:prstGeom prst="straightConnector1">
            <a:avLst/>
          </a:prstGeom>
          <a:ln w="38100">
            <a:solidFill>
              <a:schemeClr val="tx1"/>
            </a:solidFill>
            <a:prstDash val="sysDot"/>
            <a:headEnd type="arrow" w="sm" len="sm"/>
            <a:tailEnd type="arrow" w="sm" len="sm"/>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2" name="Oval 101"/>
          <p:cNvSpPr/>
          <p:nvPr/>
        </p:nvSpPr>
        <p:spPr>
          <a:xfrm>
            <a:off x="3495089" y="5427208"/>
            <a:ext cx="360000" cy="360000"/>
          </a:xfrm>
          <a:prstGeom prst="ellipse">
            <a:avLst/>
          </a:prstGeom>
          <a:solidFill>
            <a:srgbClr val="FFBDD8"/>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103" name="Oval 102"/>
          <p:cNvSpPr/>
          <p:nvPr/>
        </p:nvSpPr>
        <p:spPr>
          <a:xfrm>
            <a:off x="5439345" y="5427208"/>
            <a:ext cx="360000" cy="360000"/>
          </a:xfrm>
          <a:prstGeom prst="ellipse">
            <a:avLst/>
          </a:prstGeom>
          <a:solidFill>
            <a:srgbClr val="FFBDD8"/>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cxnSp>
        <p:nvCxnSpPr>
          <p:cNvPr id="104" name="Straight Arrow Connector 103"/>
          <p:cNvCxnSpPr>
            <a:stCxn id="103" idx="4"/>
            <a:endCxn id="106" idx="0"/>
          </p:cNvCxnSpPr>
          <p:nvPr/>
        </p:nvCxnSpPr>
        <p:spPr>
          <a:xfrm>
            <a:off x="5619345" y="5787208"/>
            <a:ext cx="0" cy="306128"/>
          </a:xfrm>
          <a:prstGeom prst="straightConnector1">
            <a:avLst/>
          </a:prstGeom>
          <a:ln w="28575">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stCxn id="99" idx="0"/>
            <a:endCxn id="102" idx="4"/>
          </p:cNvCxnSpPr>
          <p:nvPr/>
        </p:nvCxnSpPr>
        <p:spPr>
          <a:xfrm flipV="1">
            <a:off x="3675089" y="5787208"/>
            <a:ext cx="0" cy="306128"/>
          </a:xfrm>
          <a:prstGeom prst="straightConnector1">
            <a:avLst/>
          </a:prstGeom>
          <a:ln w="28575">
            <a:solidFill>
              <a:schemeClr val="tx1"/>
            </a:solidFill>
            <a:headEnd type="arrow"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6" name="Oval 105"/>
          <p:cNvSpPr/>
          <p:nvPr/>
        </p:nvSpPr>
        <p:spPr>
          <a:xfrm>
            <a:off x="5439345" y="6093336"/>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sp>
        <p:nvSpPr>
          <p:cNvPr id="107" name="Rectangle 106"/>
          <p:cNvSpPr/>
          <p:nvPr/>
        </p:nvSpPr>
        <p:spPr>
          <a:xfrm>
            <a:off x="3131840" y="4835179"/>
            <a:ext cx="795297" cy="250005"/>
          </a:xfrm>
          <a:prstGeom prst="rect">
            <a:avLst/>
          </a:prstGeom>
        </p:spPr>
        <p:txBody>
          <a:bodyPr wrap="square" lIns="0" tIns="0" rIns="0" bIns="0">
            <a:spAutoFit/>
          </a:bodyPr>
          <a:lstStyle/>
          <a:p>
            <a:pPr algn="ctr">
              <a:lnSpc>
                <a:spcPct val="80000"/>
              </a:lnSpc>
            </a:pPr>
            <a:r>
              <a:rPr lang="en-US" altLang="zh-CN" sz="2000" dirty="0" smtClean="0">
                <a:solidFill>
                  <a:srgbClr val="FF0066"/>
                </a:solidFill>
                <a:latin typeface="Eras Medium ITC" pitchFamily="34" charset="0"/>
                <a:cs typeface="Verdana" pitchFamily="34" charset="0"/>
              </a:rPr>
              <a:t>replica</a:t>
            </a:r>
            <a:endParaRPr lang="zh-CN" altLang="en-US" sz="2000" dirty="0">
              <a:solidFill>
                <a:srgbClr val="FF0066"/>
              </a:solidFill>
              <a:latin typeface="Eras Medium ITC" pitchFamily="34" charset="0"/>
              <a:cs typeface="Verdana" pitchFamily="34" charset="0"/>
            </a:endParaRPr>
          </a:p>
        </p:txBody>
      </p:sp>
      <p:cxnSp>
        <p:nvCxnSpPr>
          <p:cNvPr id="108" name="Straight Arrow Connector 107"/>
          <p:cNvCxnSpPr>
            <a:endCxn id="102" idx="0"/>
          </p:cNvCxnSpPr>
          <p:nvPr/>
        </p:nvCxnSpPr>
        <p:spPr>
          <a:xfrm>
            <a:off x="3675049" y="5085184"/>
            <a:ext cx="40" cy="342024"/>
          </a:xfrm>
          <a:prstGeom prst="straightConnector1">
            <a:avLst/>
          </a:prstGeom>
          <a:ln w="3175">
            <a:solidFill>
              <a:srgbClr val="FF0066"/>
            </a:solidFill>
            <a:prstDash val="solid"/>
            <a:tailEnd type="stealth" w="lg" len="lg"/>
          </a:ln>
        </p:spPr>
        <p:style>
          <a:lnRef idx="1">
            <a:schemeClr val="accent1"/>
          </a:lnRef>
          <a:fillRef idx="0">
            <a:schemeClr val="accent1"/>
          </a:fillRef>
          <a:effectRef idx="0">
            <a:schemeClr val="accent1"/>
          </a:effectRef>
          <a:fontRef idx="minor">
            <a:schemeClr val="tx1"/>
          </a:fontRef>
        </p:style>
      </p:cxnSp>
      <p:pic>
        <p:nvPicPr>
          <p:cNvPr id="109" name="Picture 4" descr="Z:\Documents\Research\lyra\socc13\figures\lo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13" y="5913815"/>
            <a:ext cx="432000" cy="432000"/>
          </a:xfrm>
          <a:prstGeom prst="rect">
            <a:avLst/>
          </a:prstGeom>
          <a:noFill/>
          <a:extLst/>
        </p:spPr>
      </p:pic>
      <p:sp>
        <p:nvSpPr>
          <p:cNvPr id="110" name="Oval 109"/>
          <p:cNvSpPr/>
          <p:nvPr/>
        </p:nvSpPr>
        <p:spPr>
          <a:xfrm>
            <a:off x="4464380" y="5427208"/>
            <a:ext cx="360000" cy="360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111" name="32-Point Star 110"/>
          <p:cNvSpPr/>
          <p:nvPr/>
        </p:nvSpPr>
        <p:spPr>
          <a:xfrm>
            <a:off x="4338380" y="5301208"/>
            <a:ext cx="612000" cy="612000"/>
          </a:xfrm>
          <a:prstGeom prst="star32">
            <a:avLst/>
          </a:prstGeom>
          <a:noFill/>
          <a:ln w="12700">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zh-CN" altLang="en-US">
              <a:solidFill>
                <a:schemeClr val="tx1"/>
              </a:solidFill>
              <a:latin typeface="Eras Medium ITC" pitchFamily="34" charset="0"/>
            </a:endParaRPr>
          </a:p>
        </p:txBody>
      </p:sp>
      <p:sp>
        <p:nvSpPr>
          <p:cNvPr id="112" name="Oval 111"/>
          <p:cNvSpPr/>
          <p:nvPr/>
        </p:nvSpPr>
        <p:spPr>
          <a:xfrm>
            <a:off x="4464380" y="4725144"/>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grpSp>
        <p:nvGrpSpPr>
          <p:cNvPr id="113" name="Group 112"/>
          <p:cNvGrpSpPr/>
          <p:nvPr/>
        </p:nvGrpSpPr>
        <p:grpSpPr>
          <a:xfrm>
            <a:off x="3963121" y="4833032"/>
            <a:ext cx="184940" cy="1692320"/>
            <a:chOff x="3963121" y="4833032"/>
            <a:chExt cx="184940" cy="1692320"/>
          </a:xfrm>
        </p:grpSpPr>
        <p:cxnSp>
          <p:nvCxnSpPr>
            <p:cNvPr id="114" name="Straight Connector 113"/>
            <p:cNvCxnSpPr/>
            <p:nvPr/>
          </p:nvCxnSpPr>
          <p:spPr>
            <a:xfrm>
              <a:off x="4143161" y="4833032"/>
              <a:ext cx="0" cy="1044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3963121" y="6021352"/>
              <a:ext cx="0" cy="504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3963121" y="5877272"/>
              <a:ext cx="184940" cy="1440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4032510" y="5013176"/>
            <a:ext cx="254667" cy="432048"/>
            <a:chOff x="4032510" y="5013176"/>
            <a:chExt cx="254667" cy="432048"/>
          </a:xfrm>
        </p:grpSpPr>
        <p:sp>
          <p:nvSpPr>
            <p:cNvPr id="122" name="Rectangle 121"/>
            <p:cNvSpPr/>
            <p:nvPr/>
          </p:nvSpPr>
          <p:spPr>
            <a:xfrm>
              <a:off x="4032510" y="5013176"/>
              <a:ext cx="254667" cy="224998"/>
            </a:xfrm>
            <a:prstGeom prst="rect">
              <a:avLst/>
            </a:prstGeom>
            <a:solidFill>
              <a:schemeClr val="bg1"/>
            </a:solidFill>
          </p:spPr>
          <p:txBody>
            <a:bodyPr wrap="square" lIns="0" tIns="0" rIns="0" bIns="0">
              <a:spAutoFit/>
            </a:bodyPr>
            <a:lstStyle/>
            <a:p>
              <a:pPr algn="ctr">
                <a:lnSpc>
                  <a:spcPct val="80000"/>
                </a:lnSpc>
              </a:pPr>
              <a:r>
                <a:rPr lang="en-US" altLang="zh-CN" dirty="0" smtClean="0">
                  <a:solidFill>
                    <a:srgbClr val="0000FF"/>
                  </a:solidFill>
                  <a:latin typeface="Eras Medium ITC" pitchFamily="34" charset="0"/>
                  <a:cs typeface="Verdana" pitchFamily="34" charset="0"/>
                </a:rPr>
                <a:t>x2</a:t>
              </a:r>
              <a:endParaRPr lang="zh-CN" altLang="en-US" dirty="0">
                <a:solidFill>
                  <a:srgbClr val="0000FF"/>
                </a:solidFill>
                <a:latin typeface="Eras Medium ITC" pitchFamily="34" charset="0"/>
                <a:cs typeface="Verdana" pitchFamily="34" charset="0"/>
              </a:endParaRPr>
            </a:p>
          </p:txBody>
        </p:sp>
        <p:pic>
          <p:nvPicPr>
            <p:cNvPr id="12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4114" y="5193224"/>
              <a:ext cx="251458"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4" name="Group 123"/>
          <p:cNvGrpSpPr/>
          <p:nvPr/>
        </p:nvGrpSpPr>
        <p:grpSpPr>
          <a:xfrm>
            <a:off x="5042226" y="5220226"/>
            <a:ext cx="537886" cy="297006"/>
            <a:chOff x="5042226" y="5148218"/>
            <a:chExt cx="537886" cy="297006"/>
          </a:xfrm>
        </p:grpSpPr>
        <p:sp>
          <p:nvSpPr>
            <p:cNvPr id="125" name="Rectangle 124"/>
            <p:cNvSpPr/>
            <p:nvPr/>
          </p:nvSpPr>
          <p:spPr>
            <a:xfrm>
              <a:off x="5325445" y="5148218"/>
              <a:ext cx="254667" cy="180000"/>
            </a:xfrm>
            <a:prstGeom prst="rect">
              <a:avLst/>
            </a:prstGeom>
            <a:solidFill>
              <a:schemeClr val="bg1"/>
            </a:solidFill>
          </p:spPr>
          <p:txBody>
            <a:bodyPr wrap="square" lIns="0" tIns="0" rIns="0" bIns="0">
              <a:spAutoFit/>
            </a:bodyPr>
            <a:lstStyle/>
            <a:p>
              <a:pPr algn="ctr">
                <a:lnSpc>
                  <a:spcPct val="80000"/>
                </a:lnSpc>
              </a:pPr>
              <a:r>
                <a:rPr lang="en-US" altLang="zh-CN" dirty="0" smtClean="0">
                  <a:solidFill>
                    <a:srgbClr val="0000FF"/>
                  </a:solidFill>
                  <a:latin typeface="Eras Medium ITC" pitchFamily="34" charset="0"/>
                  <a:cs typeface="Verdana" pitchFamily="34" charset="0"/>
                </a:rPr>
                <a:t>x2</a:t>
              </a:r>
              <a:endParaRPr lang="zh-CN" altLang="en-US" dirty="0">
                <a:solidFill>
                  <a:srgbClr val="0000FF"/>
                </a:solidFill>
                <a:latin typeface="Eras Medium ITC" pitchFamily="34" charset="0"/>
                <a:cs typeface="Verdana" pitchFamily="34" charset="0"/>
              </a:endParaRPr>
            </a:p>
          </p:txBody>
        </p:sp>
        <p:pic>
          <p:nvPicPr>
            <p:cNvPr id="12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2226" y="5193224"/>
              <a:ext cx="251458"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7" name="Oval 126"/>
          <p:cNvSpPr/>
          <p:nvPr/>
        </p:nvSpPr>
        <p:spPr>
          <a:xfrm>
            <a:off x="5043281" y="4725144"/>
            <a:ext cx="360000" cy="360000"/>
          </a:xfrm>
          <a:prstGeom prst="ellipse">
            <a:avLst/>
          </a:prstGeom>
          <a:solidFill>
            <a:srgbClr val="A3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grpSp>
        <p:nvGrpSpPr>
          <p:cNvPr id="9" name="Group 8"/>
          <p:cNvGrpSpPr/>
          <p:nvPr/>
        </p:nvGrpSpPr>
        <p:grpSpPr>
          <a:xfrm>
            <a:off x="144000" y="3789040"/>
            <a:ext cx="1386981" cy="936000"/>
            <a:chOff x="144000" y="3789040"/>
            <a:chExt cx="1386981" cy="936000"/>
          </a:xfrm>
        </p:grpSpPr>
        <p:sp>
          <p:nvSpPr>
            <p:cNvPr id="130" name="Oval 129"/>
            <p:cNvSpPr/>
            <p:nvPr/>
          </p:nvSpPr>
          <p:spPr>
            <a:xfrm>
              <a:off x="251544" y="3868258"/>
              <a:ext cx="216000" cy="216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2</a:t>
              </a:r>
              <a:endParaRPr lang="zh-CN" altLang="en-US" sz="1600" dirty="0">
                <a:solidFill>
                  <a:schemeClr val="tx1"/>
                </a:solidFill>
                <a:latin typeface="Eras Medium ITC" pitchFamily="34" charset="0"/>
              </a:endParaRPr>
            </a:p>
          </p:txBody>
        </p:sp>
        <p:sp>
          <p:nvSpPr>
            <p:cNvPr id="131" name="Oval 130"/>
            <p:cNvSpPr/>
            <p:nvPr/>
          </p:nvSpPr>
          <p:spPr>
            <a:xfrm>
              <a:off x="524922" y="3868258"/>
              <a:ext cx="216000" cy="216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600" dirty="0" smtClean="0">
                  <a:solidFill>
                    <a:schemeClr val="tx1"/>
                  </a:solidFill>
                  <a:latin typeface="Eras Medium ITC" pitchFamily="34" charset="0"/>
                </a:rPr>
                <a:t>1</a:t>
              </a:r>
              <a:endParaRPr lang="zh-CN" altLang="en-US" sz="1600" dirty="0">
                <a:solidFill>
                  <a:schemeClr val="tx1"/>
                </a:solidFill>
                <a:latin typeface="Eras Medium ITC" pitchFamily="34" charset="0"/>
              </a:endParaRPr>
            </a:p>
          </p:txBody>
        </p:sp>
        <p:sp>
          <p:nvSpPr>
            <p:cNvPr id="132" name="Rectangle 131"/>
            <p:cNvSpPr/>
            <p:nvPr/>
          </p:nvSpPr>
          <p:spPr>
            <a:xfrm>
              <a:off x="828644" y="3861048"/>
              <a:ext cx="679602" cy="200055"/>
            </a:xfrm>
            <a:prstGeom prst="rect">
              <a:avLst/>
            </a:prstGeom>
            <a:solidFill>
              <a:schemeClr val="bg1"/>
            </a:solidFill>
          </p:spPr>
          <p:txBody>
            <a:bodyPr wrap="square" lIns="0" tIns="0" rIns="0" bIns="0">
              <a:spAutoFit/>
            </a:bodyPr>
            <a:lstStyle/>
            <a:p>
              <a:pPr>
                <a:lnSpc>
                  <a:spcPct val="80000"/>
                </a:lnSpc>
              </a:pPr>
              <a:r>
                <a:rPr lang="en-US" altLang="zh-CN" sz="1600" dirty="0" smtClean="0">
                  <a:latin typeface="Eras Medium ITC" pitchFamily="34" charset="0"/>
                  <a:cs typeface="Verdana" pitchFamily="34" charset="0"/>
                </a:rPr>
                <a:t>master</a:t>
              </a:r>
              <a:endParaRPr lang="zh-CN" altLang="en-US" sz="1600" dirty="0">
                <a:latin typeface="Eras Medium ITC" pitchFamily="34" charset="0"/>
                <a:cs typeface="Verdana" pitchFamily="34" charset="0"/>
              </a:endParaRPr>
            </a:p>
          </p:txBody>
        </p:sp>
        <p:sp>
          <p:nvSpPr>
            <p:cNvPr id="133" name="Oval 132"/>
            <p:cNvSpPr/>
            <p:nvPr/>
          </p:nvSpPr>
          <p:spPr>
            <a:xfrm>
              <a:off x="251544" y="4163476"/>
              <a:ext cx="216000" cy="216000"/>
            </a:xfrm>
            <a:prstGeom prst="ellipse">
              <a:avLst/>
            </a:prstGeom>
            <a:solidFill>
              <a:srgbClr val="A3FFFF"/>
            </a:solidFill>
            <a:ln w="12700">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a:solidFill>
                    <a:schemeClr val="tx1"/>
                  </a:solidFill>
                  <a:latin typeface="Eras Medium ITC" pitchFamily="34" charset="0"/>
                </a:rPr>
                <a:t>2</a:t>
              </a:r>
              <a:endParaRPr lang="zh-CN" altLang="en-US" sz="1600" dirty="0">
                <a:solidFill>
                  <a:schemeClr val="tx1"/>
                </a:solidFill>
                <a:latin typeface="Eras Medium ITC" pitchFamily="34" charset="0"/>
              </a:endParaRPr>
            </a:p>
          </p:txBody>
        </p:sp>
        <p:sp>
          <p:nvSpPr>
            <p:cNvPr id="134" name="Oval 133"/>
            <p:cNvSpPr/>
            <p:nvPr/>
          </p:nvSpPr>
          <p:spPr>
            <a:xfrm>
              <a:off x="524922" y="4163476"/>
              <a:ext cx="216000" cy="216000"/>
            </a:xfrm>
            <a:prstGeom prst="ellipse">
              <a:avLst/>
            </a:prstGeom>
            <a:solidFill>
              <a:srgbClr val="FFBDD8"/>
            </a:solidFill>
            <a:ln w="12700">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600" dirty="0">
                  <a:solidFill>
                    <a:schemeClr val="tx1"/>
                  </a:solidFill>
                  <a:latin typeface="Eras Medium ITC" pitchFamily="34" charset="0"/>
                </a:rPr>
                <a:t>1</a:t>
              </a:r>
              <a:endParaRPr lang="zh-CN" altLang="en-US" sz="1600" dirty="0">
                <a:solidFill>
                  <a:schemeClr val="tx1"/>
                </a:solidFill>
                <a:latin typeface="Eras Medium ITC" pitchFamily="34" charset="0"/>
              </a:endParaRPr>
            </a:p>
          </p:txBody>
        </p:sp>
        <p:sp>
          <p:nvSpPr>
            <p:cNvPr id="135" name="Rectangle 134"/>
            <p:cNvSpPr/>
            <p:nvPr/>
          </p:nvSpPr>
          <p:spPr>
            <a:xfrm>
              <a:off x="828644" y="4156266"/>
              <a:ext cx="702337" cy="200055"/>
            </a:xfrm>
            <a:prstGeom prst="rect">
              <a:avLst/>
            </a:prstGeom>
            <a:solidFill>
              <a:schemeClr val="bg1"/>
            </a:solidFill>
          </p:spPr>
          <p:txBody>
            <a:bodyPr wrap="square" lIns="0" tIns="0" rIns="0" bIns="0">
              <a:spAutoFit/>
            </a:bodyPr>
            <a:lstStyle/>
            <a:p>
              <a:pPr>
                <a:lnSpc>
                  <a:spcPct val="80000"/>
                </a:lnSpc>
              </a:pPr>
              <a:r>
                <a:rPr lang="en-US" altLang="zh-CN" sz="1600" dirty="0" smtClean="0">
                  <a:latin typeface="Eras Medium ITC" pitchFamily="34" charset="0"/>
                  <a:cs typeface="Verdana" pitchFamily="34" charset="0"/>
                </a:rPr>
                <a:t>replica</a:t>
              </a:r>
              <a:endParaRPr lang="zh-CN" altLang="en-US" sz="1600" dirty="0">
                <a:latin typeface="Eras Medium ITC" pitchFamily="34" charset="0"/>
                <a:cs typeface="Verdana" pitchFamily="34" charset="0"/>
              </a:endParaRPr>
            </a:p>
          </p:txBody>
        </p:sp>
        <p:pic>
          <p:nvPicPr>
            <p:cNvPr id="13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831" y="4437112"/>
              <a:ext cx="251458"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 name="Rectangle 136"/>
            <p:cNvSpPr/>
            <p:nvPr/>
          </p:nvSpPr>
          <p:spPr>
            <a:xfrm>
              <a:off x="828644" y="4452904"/>
              <a:ext cx="683356" cy="200055"/>
            </a:xfrm>
            <a:prstGeom prst="rect">
              <a:avLst/>
            </a:prstGeom>
            <a:solidFill>
              <a:schemeClr val="bg1"/>
            </a:solidFill>
          </p:spPr>
          <p:txBody>
            <a:bodyPr wrap="square" lIns="0" tIns="0" rIns="0" bIns="0">
              <a:spAutoFit/>
            </a:bodyPr>
            <a:lstStyle/>
            <a:p>
              <a:pPr>
                <a:lnSpc>
                  <a:spcPct val="80000"/>
                </a:lnSpc>
              </a:pPr>
              <a:r>
                <a:rPr lang="en-US" altLang="zh-CN" sz="1600" dirty="0" err="1" smtClean="0">
                  <a:latin typeface="Eras Medium ITC" pitchFamily="34" charset="0"/>
                  <a:cs typeface="Verdana" pitchFamily="34" charset="0"/>
                </a:rPr>
                <a:t>msg</a:t>
              </a:r>
              <a:endParaRPr lang="zh-CN" altLang="en-US" sz="1600" dirty="0">
                <a:latin typeface="Eras Medium ITC" pitchFamily="34" charset="0"/>
                <a:cs typeface="Verdana" pitchFamily="34" charset="0"/>
              </a:endParaRPr>
            </a:p>
          </p:txBody>
        </p:sp>
        <p:sp>
          <p:nvSpPr>
            <p:cNvPr id="8" name="Rectangle 7"/>
            <p:cNvSpPr/>
            <p:nvPr/>
          </p:nvSpPr>
          <p:spPr>
            <a:xfrm>
              <a:off x="144000" y="3789040"/>
              <a:ext cx="1368000" cy="936000"/>
            </a:xfrm>
            <a:prstGeom prst="rect">
              <a:avLst/>
            </a:prstGeom>
            <a:noFill/>
            <a:ln w="31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8" name="Oval 137"/>
          <p:cNvSpPr/>
          <p:nvPr/>
        </p:nvSpPr>
        <p:spPr>
          <a:xfrm>
            <a:off x="8175649" y="4725040"/>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cxnSp>
        <p:nvCxnSpPr>
          <p:cNvPr id="139" name="Straight Arrow Connector 138"/>
          <p:cNvCxnSpPr>
            <a:stCxn id="138" idx="4"/>
            <a:endCxn id="257" idx="0"/>
          </p:cNvCxnSpPr>
          <p:nvPr/>
        </p:nvCxnSpPr>
        <p:spPr>
          <a:xfrm>
            <a:off x="8355649" y="5085040"/>
            <a:ext cx="0" cy="342168"/>
          </a:xfrm>
          <a:prstGeom prst="straightConnector1">
            <a:avLst/>
          </a:prstGeom>
          <a:ln w="28575">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4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7216" y="332656"/>
            <a:ext cx="1723256" cy="103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 name="Freeform 142"/>
          <p:cNvSpPr/>
          <p:nvPr/>
        </p:nvSpPr>
        <p:spPr>
          <a:xfrm>
            <a:off x="4968112" y="5877272"/>
            <a:ext cx="648000" cy="106463"/>
          </a:xfrm>
          <a:custGeom>
            <a:avLst/>
            <a:gdLst>
              <a:gd name="connsiteX0" fmla="*/ 0 w 616689"/>
              <a:gd name="connsiteY0" fmla="*/ 106463 h 106463"/>
              <a:gd name="connsiteX1" fmla="*/ 276447 w 616689"/>
              <a:gd name="connsiteY1" fmla="*/ 138 h 106463"/>
              <a:gd name="connsiteX2" fmla="*/ 616689 w 616689"/>
              <a:gd name="connsiteY2" fmla="*/ 85198 h 106463"/>
            </a:gdLst>
            <a:ahLst/>
            <a:cxnLst>
              <a:cxn ang="0">
                <a:pos x="connsiteX0" y="connsiteY0"/>
              </a:cxn>
              <a:cxn ang="0">
                <a:pos x="connsiteX1" y="connsiteY1"/>
              </a:cxn>
              <a:cxn ang="0">
                <a:pos x="connsiteX2" y="connsiteY2"/>
              </a:cxn>
            </a:cxnLst>
            <a:rect l="l" t="t" r="r" b="b"/>
            <a:pathLst>
              <a:path w="616689" h="106463">
                <a:moveTo>
                  <a:pt x="0" y="106463"/>
                </a:moveTo>
                <a:cubicBezTo>
                  <a:pt x="86833" y="55072"/>
                  <a:pt x="173666" y="3682"/>
                  <a:pt x="276447" y="138"/>
                </a:cubicBezTo>
                <a:cubicBezTo>
                  <a:pt x="379228" y="-3406"/>
                  <a:pt x="554666" y="62161"/>
                  <a:pt x="616689" y="85198"/>
                </a:cubicBezTo>
              </a:path>
            </a:pathLst>
          </a:custGeom>
          <a:noFill/>
          <a:ln>
            <a:solidFill>
              <a:srgbClr val="FF0066"/>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Rectangle 143"/>
          <p:cNvSpPr/>
          <p:nvPr/>
        </p:nvSpPr>
        <p:spPr>
          <a:xfrm>
            <a:off x="5697872" y="5805264"/>
            <a:ext cx="458304" cy="246221"/>
          </a:xfrm>
          <a:prstGeom prst="rect">
            <a:avLst/>
          </a:prstGeom>
        </p:spPr>
        <p:txBody>
          <a:bodyPr wrap="square" lIns="0" tIns="0" rIns="0" bIns="0">
            <a:spAutoFit/>
          </a:bodyPr>
          <a:lstStyle/>
          <a:p>
            <a:pPr algn="ctr">
              <a:lnSpc>
                <a:spcPct val="80000"/>
              </a:lnSpc>
            </a:pPr>
            <a:r>
              <a:rPr lang="en-US" altLang="zh-CN" sz="2000" dirty="0" smtClean="0">
                <a:solidFill>
                  <a:srgbClr val="FF0066"/>
                </a:solidFill>
                <a:latin typeface="Eras Medium ITC" pitchFamily="34" charset="0"/>
                <a:cs typeface="Verdana" pitchFamily="34" charset="0"/>
              </a:rPr>
              <a:t>dup</a:t>
            </a:r>
            <a:endParaRPr lang="zh-CN" altLang="en-US" sz="2000" dirty="0">
              <a:solidFill>
                <a:srgbClr val="FF0066"/>
              </a:solidFill>
              <a:latin typeface="Eras Medium ITC" pitchFamily="34" charset="0"/>
              <a:cs typeface="Verdana" pitchFamily="34" charset="0"/>
            </a:endParaRPr>
          </a:p>
        </p:txBody>
      </p:sp>
      <p:cxnSp>
        <p:nvCxnSpPr>
          <p:cNvPr id="145" name="Straight Arrow Connector 144"/>
          <p:cNvCxnSpPr/>
          <p:nvPr/>
        </p:nvCxnSpPr>
        <p:spPr>
          <a:xfrm flipV="1">
            <a:off x="6621039" y="5805264"/>
            <a:ext cx="40" cy="306128"/>
          </a:xfrm>
          <a:prstGeom prst="straightConnector1">
            <a:avLst/>
          </a:prstGeom>
          <a:ln w="28575">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542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7">
                                            <p:txEl>
                                              <p:pRg st="1" end="1"/>
                                            </p:txEl>
                                          </p:spTgt>
                                        </p:tgtEl>
                                        <p:attrNameLst>
                                          <p:attrName>style.visibility</p:attrName>
                                        </p:attrNameLst>
                                      </p:cBhvr>
                                      <p:to>
                                        <p:strVal val="visible"/>
                                      </p:to>
                                    </p:set>
                                    <p:animEffect transition="in" filter="fade">
                                      <p:cBhvr>
                                        <p:cTn id="7" dur="500"/>
                                        <p:tgtEl>
                                          <p:spTgt spid="9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7">
                                            <p:txEl>
                                              <p:pRg st="2" end="2"/>
                                            </p:txEl>
                                          </p:spTgt>
                                        </p:tgtEl>
                                        <p:attrNameLst>
                                          <p:attrName>style.visibility</p:attrName>
                                        </p:attrNameLst>
                                      </p:cBhvr>
                                      <p:to>
                                        <p:strVal val="visible"/>
                                      </p:to>
                                    </p:set>
                                    <p:animEffect transition="in" filter="fade">
                                      <p:cBhvr>
                                        <p:cTn id="10" dur="500"/>
                                        <p:tgtEl>
                                          <p:spTgt spid="97">
                                            <p:txEl>
                                              <p:pRg st="2" end="2"/>
                                            </p:tx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2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2"/>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98"/>
                                        </p:tgtEl>
                                        <p:attrNameLst>
                                          <p:attrName>style.visibility</p:attrName>
                                        </p:attrNameLst>
                                      </p:cBhvr>
                                      <p:to>
                                        <p:strVal val="visible"/>
                                      </p:to>
                                    </p:set>
                                    <p:animEffect transition="in" filter="fade">
                                      <p:cBhvr>
                                        <p:cTn id="17" dur="500"/>
                                        <p:tgtEl>
                                          <p:spTgt spid="298"/>
                                        </p:tgtEl>
                                      </p:cBhvr>
                                    </p:animEffect>
                                  </p:childTnLst>
                                </p:cTn>
                              </p:par>
                              <p:par>
                                <p:cTn id="18" presetID="10" presetClass="entr" presetSubtype="0" fill="hold" nodeType="withEffect">
                                  <p:stCondLst>
                                    <p:cond delay="0"/>
                                  </p:stCondLst>
                                  <p:childTnLst>
                                    <p:set>
                                      <p:cBhvr>
                                        <p:cTn id="19" dur="1" fill="hold">
                                          <p:stCondLst>
                                            <p:cond delay="0"/>
                                          </p:stCondLst>
                                        </p:cTn>
                                        <p:tgtEl>
                                          <p:spTgt spid="260"/>
                                        </p:tgtEl>
                                        <p:attrNameLst>
                                          <p:attrName>style.visibility</p:attrName>
                                        </p:attrNameLst>
                                      </p:cBhvr>
                                      <p:to>
                                        <p:strVal val="visible"/>
                                      </p:to>
                                    </p:set>
                                    <p:animEffect transition="in" filter="fade">
                                      <p:cBhvr>
                                        <p:cTn id="20" dur="500"/>
                                        <p:tgtEl>
                                          <p:spTgt spid="260"/>
                                        </p:tgtEl>
                                      </p:cBhvr>
                                    </p:animEffect>
                                  </p:childTnLst>
                                </p:cTn>
                              </p:par>
                              <p:par>
                                <p:cTn id="21" presetID="10" presetClass="entr" presetSubtype="0" fill="hold" nodeType="withEffect">
                                  <p:stCondLst>
                                    <p:cond delay="0"/>
                                  </p:stCondLst>
                                  <p:childTnLst>
                                    <p:set>
                                      <p:cBhvr>
                                        <p:cTn id="22" dur="1" fill="hold">
                                          <p:stCondLst>
                                            <p:cond delay="0"/>
                                          </p:stCondLst>
                                        </p:cTn>
                                        <p:tgtEl>
                                          <p:spTgt spid="258"/>
                                        </p:tgtEl>
                                        <p:attrNameLst>
                                          <p:attrName>style.visibility</p:attrName>
                                        </p:attrNameLst>
                                      </p:cBhvr>
                                      <p:to>
                                        <p:strVal val="visible"/>
                                      </p:to>
                                    </p:set>
                                    <p:animEffect transition="in" filter="fade">
                                      <p:cBhvr>
                                        <p:cTn id="23" dur="500"/>
                                        <p:tgtEl>
                                          <p:spTgt spid="258"/>
                                        </p:tgtEl>
                                      </p:cBhvr>
                                    </p:animEffect>
                                  </p:childTnLst>
                                </p:cTn>
                              </p:par>
                              <p:par>
                                <p:cTn id="24" presetID="10" presetClass="entr" presetSubtype="0" fill="hold" nodeType="with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fade">
                                      <p:cBhvr>
                                        <p:cTn id="26" dur="500"/>
                                        <p:tgtEl>
                                          <p:spTgt spid="145"/>
                                        </p:tgtEl>
                                      </p:cBhvr>
                                    </p:animEffect>
                                  </p:childTnLst>
                                </p:cTn>
                              </p:par>
                              <p:par>
                                <p:cTn id="27" presetID="10" presetClass="entr" presetSubtype="0" fill="hold" nodeType="withEffect">
                                  <p:stCondLst>
                                    <p:cond delay="0"/>
                                  </p:stCondLst>
                                  <p:childTnLst>
                                    <p:set>
                                      <p:cBhvr>
                                        <p:cTn id="28" dur="1" fill="hold">
                                          <p:stCondLst>
                                            <p:cond delay="0"/>
                                          </p:stCondLst>
                                        </p:cTn>
                                        <p:tgtEl>
                                          <p:spTgt spid="139"/>
                                        </p:tgtEl>
                                        <p:attrNameLst>
                                          <p:attrName>style.visibility</p:attrName>
                                        </p:attrNameLst>
                                      </p:cBhvr>
                                      <p:to>
                                        <p:strVal val="visible"/>
                                      </p:to>
                                    </p:set>
                                    <p:animEffect transition="in" filter="fade">
                                      <p:cBhvr>
                                        <p:cTn id="29" dur="500"/>
                                        <p:tgtEl>
                                          <p:spTgt spid="139"/>
                                        </p:tgtEl>
                                      </p:cBhvr>
                                    </p:animEffect>
                                  </p:childTnLst>
                                </p:cTn>
                              </p:par>
                            </p:childTnLst>
                          </p:cTn>
                        </p:par>
                        <p:par>
                          <p:cTn id="30" fill="hold">
                            <p:stCondLst>
                              <p:cond delay="500"/>
                            </p:stCondLst>
                            <p:childTnLst>
                              <p:par>
                                <p:cTn id="31" presetID="10" presetClass="entr" presetSubtype="0" fill="hold" grpId="0" nodeType="afterEffect">
                                  <p:stCondLst>
                                    <p:cond delay="250"/>
                                  </p:stCondLst>
                                  <p:childTnLst>
                                    <p:set>
                                      <p:cBhvr>
                                        <p:cTn id="32" dur="1" fill="hold">
                                          <p:stCondLst>
                                            <p:cond delay="0"/>
                                          </p:stCondLst>
                                        </p:cTn>
                                        <p:tgtEl>
                                          <p:spTgt spid="253"/>
                                        </p:tgtEl>
                                        <p:attrNameLst>
                                          <p:attrName>style.visibility</p:attrName>
                                        </p:attrNameLst>
                                      </p:cBhvr>
                                      <p:to>
                                        <p:strVal val="visible"/>
                                      </p:to>
                                    </p:set>
                                    <p:animEffect transition="in" filter="fade">
                                      <p:cBhvr>
                                        <p:cTn id="33" dur="500"/>
                                        <p:tgtEl>
                                          <p:spTgt spid="253"/>
                                        </p:tgtEl>
                                      </p:cBhvr>
                                    </p:animEffect>
                                  </p:childTnLst>
                                </p:cTn>
                              </p:par>
                              <p:par>
                                <p:cTn id="34" presetID="10" presetClass="entr" presetSubtype="0" fill="hold" grpId="0" nodeType="withEffect">
                                  <p:stCondLst>
                                    <p:cond delay="250"/>
                                  </p:stCondLst>
                                  <p:childTnLst>
                                    <p:set>
                                      <p:cBhvr>
                                        <p:cTn id="35" dur="1" fill="hold">
                                          <p:stCondLst>
                                            <p:cond delay="0"/>
                                          </p:stCondLst>
                                        </p:cTn>
                                        <p:tgtEl>
                                          <p:spTgt spid="249"/>
                                        </p:tgtEl>
                                        <p:attrNameLst>
                                          <p:attrName>style.visibility</p:attrName>
                                        </p:attrNameLst>
                                      </p:cBhvr>
                                      <p:to>
                                        <p:strVal val="visible"/>
                                      </p:to>
                                    </p:set>
                                    <p:animEffect transition="in" filter="fade">
                                      <p:cBhvr>
                                        <p:cTn id="36" dur="500"/>
                                        <p:tgtEl>
                                          <p:spTgt spid="249"/>
                                        </p:tgtEl>
                                      </p:cBhvr>
                                    </p:animEffect>
                                  </p:childTnLst>
                                </p:cTn>
                              </p:par>
                              <p:par>
                                <p:cTn id="37" presetID="10" presetClass="entr" presetSubtype="0" fill="hold" grpId="0" nodeType="withEffect">
                                  <p:stCondLst>
                                    <p:cond delay="250"/>
                                  </p:stCondLst>
                                  <p:childTnLst>
                                    <p:set>
                                      <p:cBhvr>
                                        <p:cTn id="38" dur="1" fill="hold">
                                          <p:stCondLst>
                                            <p:cond delay="0"/>
                                          </p:stCondLst>
                                        </p:cTn>
                                        <p:tgtEl>
                                          <p:spTgt spid="255"/>
                                        </p:tgtEl>
                                        <p:attrNameLst>
                                          <p:attrName>style.visibility</p:attrName>
                                        </p:attrNameLst>
                                      </p:cBhvr>
                                      <p:to>
                                        <p:strVal val="visible"/>
                                      </p:to>
                                    </p:set>
                                    <p:animEffect transition="in" filter="fade">
                                      <p:cBhvr>
                                        <p:cTn id="39" dur="500"/>
                                        <p:tgtEl>
                                          <p:spTgt spid="255"/>
                                        </p:tgtEl>
                                      </p:cBhvr>
                                    </p:animEffect>
                                  </p:childTnLst>
                                </p:cTn>
                              </p:par>
                              <p:par>
                                <p:cTn id="40" presetID="10" presetClass="entr" presetSubtype="0" fill="hold" grpId="0" nodeType="withEffect">
                                  <p:stCondLst>
                                    <p:cond delay="250"/>
                                  </p:stCondLst>
                                  <p:childTnLst>
                                    <p:set>
                                      <p:cBhvr>
                                        <p:cTn id="41" dur="1" fill="hold">
                                          <p:stCondLst>
                                            <p:cond delay="0"/>
                                          </p:stCondLst>
                                        </p:cTn>
                                        <p:tgtEl>
                                          <p:spTgt spid="297"/>
                                        </p:tgtEl>
                                        <p:attrNameLst>
                                          <p:attrName>style.visibility</p:attrName>
                                        </p:attrNameLst>
                                      </p:cBhvr>
                                      <p:to>
                                        <p:strVal val="visible"/>
                                      </p:to>
                                    </p:set>
                                    <p:animEffect transition="in" filter="fade">
                                      <p:cBhvr>
                                        <p:cTn id="42" dur="500"/>
                                        <p:tgtEl>
                                          <p:spTgt spid="297"/>
                                        </p:tgtEl>
                                      </p:cBhvr>
                                    </p:animEffect>
                                  </p:childTnLst>
                                </p:cTn>
                              </p:par>
                              <p:par>
                                <p:cTn id="43" presetID="10" presetClass="entr" presetSubtype="0" fill="hold" grpId="0" nodeType="withEffect">
                                  <p:stCondLst>
                                    <p:cond delay="250"/>
                                  </p:stCondLst>
                                  <p:childTnLst>
                                    <p:set>
                                      <p:cBhvr>
                                        <p:cTn id="44" dur="1" fill="hold">
                                          <p:stCondLst>
                                            <p:cond delay="0"/>
                                          </p:stCondLst>
                                        </p:cTn>
                                        <p:tgtEl>
                                          <p:spTgt spid="257"/>
                                        </p:tgtEl>
                                        <p:attrNameLst>
                                          <p:attrName>style.visibility</p:attrName>
                                        </p:attrNameLst>
                                      </p:cBhvr>
                                      <p:to>
                                        <p:strVal val="visible"/>
                                      </p:to>
                                    </p:set>
                                    <p:animEffect transition="in" filter="fade">
                                      <p:cBhvr>
                                        <p:cTn id="45" dur="500"/>
                                        <p:tgtEl>
                                          <p:spTgt spid="257"/>
                                        </p:tgtEl>
                                      </p:cBhvr>
                                    </p:animEffect>
                                  </p:childTnLst>
                                </p:cTn>
                              </p:par>
                              <p:par>
                                <p:cTn id="46" presetID="10" presetClass="entr" presetSubtype="0" fill="hold" grpId="0" nodeType="withEffect">
                                  <p:stCondLst>
                                    <p:cond delay="250"/>
                                  </p:stCondLst>
                                  <p:childTnLst>
                                    <p:set>
                                      <p:cBhvr>
                                        <p:cTn id="47" dur="1" fill="hold">
                                          <p:stCondLst>
                                            <p:cond delay="0"/>
                                          </p:stCondLst>
                                        </p:cTn>
                                        <p:tgtEl>
                                          <p:spTgt spid="262"/>
                                        </p:tgtEl>
                                        <p:attrNameLst>
                                          <p:attrName>style.visibility</p:attrName>
                                        </p:attrNameLst>
                                      </p:cBhvr>
                                      <p:to>
                                        <p:strVal val="visible"/>
                                      </p:to>
                                    </p:set>
                                    <p:animEffect transition="in" filter="fade">
                                      <p:cBhvr>
                                        <p:cTn id="48" dur="500"/>
                                        <p:tgtEl>
                                          <p:spTgt spid="262"/>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138"/>
                                        </p:tgtEl>
                                        <p:attrNameLst>
                                          <p:attrName>style.visibility</p:attrName>
                                        </p:attrNameLst>
                                      </p:cBhvr>
                                      <p:to>
                                        <p:strVal val="visible"/>
                                      </p:to>
                                    </p:set>
                                    <p:animEffect transition="in" filter="fade">
                                      <p:cBhvr>
                                        <p:cTn id="51" dur="500"/>
                                        <p:tgtEl>
                                          <p:spTgt spid="138"/>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32" fill="hold" nodeType="clickEffect">
                                  <p:stCondLst>
                                    <p:cond delay="0"/>
                                  </p:stCondLst>
                                  <p:childTnLst>
                                    <p:set>
                                      <p:cBhvr>
                                        <p:cTn id="55" dur="1" fill="hold">
                                          <p:stCondLst>
                                            <p:cond delay="0"/>
                                          </p:stCondLst>
                                        </p:cTn>
                                        <p:tgtEl>
                                          <p:spTgt spid="252"/>
                                        </p:tgtEl>
                                        <p:attrNameLst>
                                          <p:attrName>style.visibility</p:attrName>
                                        </p:attrNameLst>
                                      </p:cBhvr>
                                      <p:to>
                                        <p:strVal val="visible"/>
                                      </p:to>
                                    </p:set>
                                    <p:animEffect transition="in" filter="circle(out)">
                                      <p:cBhvr>
                                        <p:cTn id="56" dur="500"/>
                                        <p:tgtEl>
                                          <p:spTgt spid="252"/>
                                        </p:tgtEl>
                                      </p:cBhvr>
                                    </p:animEffect>
                                  </p:childTnLst>
                                </p:cTn>
                              </p:par>
                              <p:par>
                                <p:cTn id="57" presetID="6" presetClass="entr" presetSubtype="32" fill="hold" nodeType="withEffect">
                                  <p:stCondLst>
                                    <p:cond delay="0"/>
                                  </p:stCondLst>
                                  <p:childTnLst>
                                    <p:set>
                                      <p:cBhvr>
                                        <p:cTn id="58" dur="1" fill="hold">
                                          <p:stCondLst>
                                            <p:cond delay="0"/>
                                          </p:stCondLst>
                                        </p:cTn>
                                        <p:tgtEl>
                                          <p:spTgt spid="250"/>
                                        </p:tgtEl>
                                        <p:attrNameLst>
                                          <p:attrName>style.visibility</p:attrName>
                                        </p:attrNameLst>
                                      </p:cBhvr>
                                      <p:to>
                                        <p:strVal val="visible"/>
                                      </p:to>
                                    </p:set>
                                    <p:animEffect transition="in" filter="circle(out)">
                                      <p:cBhvr>
                                        <p:cTn id="59" dur="500"/>
                                        <p:tgtEl>
                                          <p:spTgt spid="250"/>
                                        </p:tgtEl>
                                      </p:cBhvr>
                                    </p:animEffect>
                                  </p:childTnLst>
                                </p:cTn>
                              </p:par>
                              <p:par>
                                <p:cTn id="60" presetID="10" presetClass="entr" presetSubtype="0" fill="hold" nodeType="withEffect">
                                  <p:stCondLst>
                                    <p:cond delay="25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500"/>
                                        <p:tgtEl>
                                          <p:spTgt spid="6"/>
                                        </p:tgtEl>
                                      </p:cBhvr>
                                    </p:animEffect>
                                  </p:childTnLst>
                                </p:cTn>
                              </p:par>
                              <p:par>
                                <p:cTn id="63" presetID="10" presetClass="entr" presetSubtype="0" fill="hold" nodeType="withEffect">
                                  <p:stCondLst>
                                    <p:cond delay="25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cTn>
                              </p:par>
                            </p:childTnLst>
                          </p:cTn>
                        </p:par>
                        <p:par>
                          <p:cTn id="66" fill="hold">
                            <p:stCondLst>
                              <p:cond delay="750"/>
                            </p:stCondLst>
                            <p:childTnLst>
                              <p:par>
                                <p:cTn id="67" presetID="53" presetClass="entr" presetSubtype="16" fill="hold" grpId="0" nodeType="afterEffect">
                                  <p:stCondLst>
                                    <p:cond delay="0"/>
                                  </p:stCondLst>
                                  <p:childTnLst>
                                    <p:set>
                                      <p:cBhvr>
                                        <p:cTn id="68" dur="1" fill="hold">
                                          <p:stCondLst>
                                            <p:cond delay="0"/>
                                          </p:stCondLst>
                                        </p:cTn>
                                        <p:tgtEl>
                                          <p:spTgt spid="65"/>
                                        </p:tgtEl>
                                        <p:attrNameLst>
                                          <p:attrName>style.visibility</p:attrName>
                                        </p:attrNameLst>
                                      </p:cBhvr>
                                      <p:to>
                                        <p:strVal val="visible"/>
                                      </p:to>
                                    </p:set>
                                    <p:anim calcmode="lin" valueType="num">
                                      <p:cBhvr>
                                        <p:cTn id="69" dur="500" fill="hold"/>
                                        <p:tgtEl>
                                          <p:spTgt spid="65"/>
                                        </p:tgtEl>
                                        <p:attrNameLst>
                                          <p:attrName>ppt_w</p:attrName>
                                        </p:attrNameLst>
                                      </p:cBhvr>
                                      <p:tavLst>
                                        <p:tav tm="0">
                                          <p:val>
                                            <p:fltVal val="0"/>
                                          </p:val>
                                        </p:tav>
                                        <p:tav tm="100000">
                                          <p:val>
                                            <p:strVal val="#ppt_w"/>
                                          </p:val>
                                        </p:tav>
                                      </p:tavLst>
                                    </p:anim>
                                    <p:anim calcmode="lin" valueType="num">
                                      <p:cBhvr>
                                        <p:cTn id="70" dur="500" fill="hold"/>
                                        <p:tgtEl>
                                          <p:spTgt spid="65"/>
                                        </p:tgtEl>
                                        <p:attrNameLst>
                                          <p:attrName>ppt_h</p:attrName>
                                        </p:attrNameLst>
                                      </p:cBhvr>
                                      <p:tavLst>
                                        <p:tav tm="0">
                                          <p:val>
                                            <p:fltVal val="0"/>
                                          </p:val>
                                        </p:tav>
                                        <p:tav tm="100000">
                                          <p:val>
                                            <p:strVal val="#ppt_h"/>
                                          </p:val>
                                        </p:tav>
                                      </p:tavLst>
                                    </p:anim>
                                    <p:animEffect transition="in" filter="fade">
                                      <p:cBhvr>
                                        <p:cTn id="71" dur="500"/>
                                        <p:tgtEl>
                                          <p:spTgt spid="65"/>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mph" presetSubtype="0" fill="hold" grpId="1" nodeType="clickEffect">
                                  <p:stCondLst>
                                    <p:cond delay="0"/>
                                  </p:stCondLst>
                                  <p:childTnLst>
                                    <p:animEffect transition="out" filter="fade">
                                      <p:cBhvr>
                                        <p:cTn id="75" dur="500" tmFilter="0, 0; .2, .5; .8, .5; 1, 0"/>
                                        <p:tgtEl>
                                          <p:spTgt spid="255"/>
                                        </p:tgtEl>
                                      </p:cBhvr>
                                    </p:animEffect>
                                    <p:animScale>
                                      <p:cBhvr>
                                        <p:cTn id="76" dur="250" autoRev="1" fill="hold"/>
                                        <p:tgtEl>
                                          <p:spTgt spid="255"/>
                                        </p:tgtEl>
                                      </p:cBhvr>
                                      <p:by x="105000" y="105000"/>
                                    </p:animScale>
                                  </p:childTnLst>
                                </p:cTn>
                              </p:par>
                            </p:childTnLst>
                          </p:cTn>
                        </p:par>
                        <p:par>
                          <p:cTn id="77" fill="hold">
                            <p:stCondLst>
                              <p:cond delay="500"/>
                            </p:stCondLst>
                            <p:childTnLst>
                              <p:par>
                                <p:cTn id="78" presetID="53" presetClass="entr" presetSubtype="16" fill="hold" grpId="0" nodeType="afterEffect">
                                  <p:stCondLst>
                                    <p:cond delay="0"/>
                                  </p:stCondLst>
                                  <p:childTnLst>
                                    <p:set>
                                      <p:cBhvr>
                                        <p:cTn id="79" dur="1" fill="hold">
                                          <p:stCondLst>
                                            <p:cond delay="0"/>
                                          </p:stCondLst>
                                        </p:cTn>
                                        <p:tgtEl>
                                          <p:spTgt spid="269"/>
                                        </p:tgtEl>
                                        <p:attrNameLst>
                                          <p:attrName>style.visibility</p:attrName>
                                        </p:attrNameLst>
                                      </p:cBhvr>
                                      <p:to>
                                        <p:strVal val="visible"/>
                                      </p:to>
                                    </p:set>
                                    <p:anim calcmode="lin" valueType="num">
                                      <p:cBhvr>
                                        <p:cTn id="80" dur="500" fill="hold"/>
                                        <p:tgtEl>
                                          <p:spTgt spid="269"/>
                                        </p:tgtEl>
                                        <p:attrNameLst>
                                          <p:attrName>ppt_w</p:attrName>
                                        </p:attrNameLst>
                                      </p:cBhvr>
                                      <p:tavLst>
                                        <p:tav tm="0">
                                          <p:val>
                                            <p:fltVal val="0"/>
                                          </p:val>
                                        </p:tav>
                                        <p:tav tm="100000">
                                          <p:val>
                                            <p:strVal val="#ppt_w"/>
                                          </p:val>
                                        </p:tav>
                                      </p:tavLst>
                                    </p:anim>
                                    <p:anim calcmode="lin" valueType="num">
                                      <p:cBhvr>
                                        <p:cTn id="81" dur="500" fill="hold"/>
                                        <p:tgtEl>
                                          <p:spTgt spid="269"/>
                                        </p:tgtEl>
                                        <p:attrNameLst>
                                          <p:attrName>ppt_h</p:attrName>
                                        </p:attrNameLst>
                                      </p:cBhvr>
                                      <p:tavLst>
                                        <p:tav tm="0">
                                          <p:val>
                                            <p:fltVal val="0"/>
                                          </p:val>
                                        </p:tav>
                                        <p:tav tm="100000">
                                          <p:val>
                                            <p:strVal val="#ppt_h"/>
                                          </p:val>
                                        </p:tav>
                                      </p:tavLst>
                                    </p:anim>
                                    <p:animEffect transition="in" filter="fade">
                                      <p:cBhvr>
                                        <p:cTn id="82" dur="500"/>
                                        <p:tgtEl>
                                          <p:spTgt spid="269"/>
                                        </p:tgtEl>
                                      </p:cBhvr>
                                    </p:animEffect>
                                  </p:childTnLst>
                                </p:cTn>
                              </p:par>
                            </p:childTnLst>
                          </p:cTn>
                        </p:par>
                        <p:par>
                          <p:cTn id="83" fill="hold">
                            <p:stCondLst>
                              <p:cond delay="1000"/>
                            </p:stCondLst>
                            <p:childTnLst>
                              <p:par>
                                <p:cTn id="84" presetID="26" presetClass="emph" presetSubtype="0" fill="hold" grpId="1" nodeType="afterEffect">
                                  <p:stCondLst>
                                    <p:cond delay="0"/>
                                  </p:stCondLst>
                                  <p:childTnLst>
                                    <p:animEffect transition="out" filter="fade">
                                      <p:cBhvr>
                                        <p:cTn id="85" dur="500" tmFilter="0, 0; .2, .5; .8, .5; 1, 0"/>
                                        <p:tgtEl>
                                          <p:spTgt spid="269"/>
                                        </p:tgtEl>
                                      </p:cBhvr>
                                    </p:animEffect>
                                    <p:animScale>
                                      <p:cBhvr>
                                        <p:cTn id="86" dur="250" autoRev="1" fill="hold"/>
                                        <p:tgtEl>
                                          <p:spTgt spid="269"/>
                                        </p:tgtEl>
                                      </p:cBhvr>
                                      <p:by x="105000" y="105000"/>
                                    </p:animScale>
                                  </p:childTnLst>
                                </p:cTn>
                              </p:par>
                              <p:par>
                                <p:cTn id="87" presetID="47" presetClass="entr" presetSubtype="0" fill="hold" nodeType="withEffect">
                                  <p:stCondLst>
                                    <p:cond delay="0"/>
                                  </p:stCondLst>
                                  <p:childTnLst>
                                    <p:set>
                                      <p:cBhvr>
                                        <p:cTn id="88" dur="1" fill="hold">
                                          <p:stCondLst>
                                            <p:cond delay="0"/>
                                          </p:stCondLst>
                                        </p:cTn>
                                        <p:tgtEl>
                                          <p:spTgt spid="268"/>
                                        </p:tgtEl>
                                        <p:attrNameLst>
                                          <p:attrName>style.visibility</p:attrName>
                                        </p:attrNameLst>
                                      </p:cBhvr>
                                      <p:to>
                                        <p:strVal val="visible"/>
                                      </p:to>
                                    </p:set>
                                    <p:animEffect transition="in" filter="fade">
                                      <p:cBhvr>
                                        <p:cTn id="89" dur="500"/>
                                        <p:tgtEl>
                                          <p:spTgt spid="268"/>
                                        </p:tgtEl>
                                      </p:cBhvr>
                                    </p:animEffect>
                                    <p:anim calcmode="lin" valueType="num">
                                      <p:cBhvr>
                                        <p:cTn id="90" dur="500" fill="hold"/>
                                        <p:tgtEl>
                                          <p:spTgt spid="268"/>
                                        </p:tgtEl>
                                        <p:attrNameLst>
                                          <p:attrName>ppt_x</p:attrName>
                                        </p:attrNameLst>
                                      </p:cBhvr>
                                      <p:tavLst>
                                        <p:tav tm="0">
                                          <p:val>
                                            <p:strVal val="#ppt_x"/>
                                          </p:val>
                                        </p:tav>
                                        <p:tav tm="100000">
                                          <p:val>
                                            <p:strVal val="#ppt_x"/>
                                          </p:val>
                                        </p:tav>
                                      </p:tavLst>
                                    </p:anim>
                                    <p:anim calcmode="lin" valueType="num">
                                      <p:cBhvr>
                                        <p:cTn id="91" dur="500" fill="hold"/>
                                        <p:tgtEl>
                                          <p:spTgt spid="268"/>
                                        </p:tgtEl>
                                        <p:attrNameLst>
                                          <p:attrName>ppt_y</p:attrName>
                                        </p:attrNameLst>
                                      </p:cBhvr>
                                      <p:tavLst>
                                        <p:tav tm="0">
                                          <p:val>
                                            <p:strVal val="#ppt_y-.1"/>
                                          </p:val>
                                        </p:tav>
                                        <p:tav tm="100000">
                                          <p:val>
                                            <p:strVal val="#ppt_y"/>
                                          </p:val>
                                        </p:tav>
                                      </p:tavLst>
                                    </p:anim>
                                  </p:childTnLst>
                                </p:cTn>
                              </p:par>
                            </p:childTnLst>
                          </p:cTn>
                        </p:par>
                        <p:par>
                          <p:cTn id="92" fill="hold">
                            <p:stCondLst>
                              <p:cond delay="1500"/>
                            </p:stCondLst>
                            <p:childTnLst>
                              <p:par>
                                <p:cTn id="93" presetID="53" presetClass="entr" presetSubtype="16" fill="hold" grpId="0" nodeType="afterEffect">
                                  <p:stCondLst>
                                    <p:cond delay="0"/>
                                  </p:stCondLst>
                                  <p:childTnLst>
                                    <p:set>
                                      <p:cBhvr>
                                        <p:cTn id="94" dur="1" fill="hold">
                                          <p:stCondLst>
                                            <p:cond delay="0"/>
                                          </p:stCondLst>
                                        </p:cTn>
                                        <p:tgtEl>
                                          <p:spTgt spid="67"/>
                                        </p:tgtEl>
                                        <p:attrNameLst>
                                          <p:attrName>style.visibility</p:attrName>
                                        </p:attrNameLst>
                                      </p:cBhvr>
                                      <p:to>
                                        <p:strVal val="visible"/>
                                      </p:to>
                                    </p:set>
                                    <p:anim calcmode="lin" valueType="num">
                                      <p:cBhvr>
                                        <p:cTn id="95" dur="500" fill="hold"/>
                                        <p:tgtEl>
                                          <p:spTgt spid="67"/>
                                        </p:tgtEl>
                                        <p:attrNameLst>
                                          <p:attrName>ppt_w</p:attrName>
                                        </p:attrNameLst>
                                      </p:cBhvr>
                                      <p:tavLst>
                                        <p:tav tm="0">
                                          <p:val>
                                            <p:fltVal val="0"/>
                                          </p:val>
                                        </p:tav>
                                        <p:tav tm="100000">
                                          <p:val>
                                            <p:strVal val="#ppt_w"/>
                                          </p:val>
                                        </p:tav>
                                      </p:tavLst>
                                    </p:anim>
                                    <p:anim calcmode="lin" valueType="num">
                                      <p:cBhvr>
                                        <p:cTn id="96" dur="500" fill="hold"/>
                                        <p:tgtEl>
                                          <p:spTgt spid="67"/>
                                        </p:tgtEl>
                                        <p:attrNameLst>
                                          <p:attrName>ppt_h</p:attrName>
                                        </p:attrNameLst>
                                      </p:cBhvr>
                                      <p:tavLst>
                                        <p:tav tm="0">
                                          <p:val>
                                            <p:fltVal val="0"/>
                                          </p:val>
                                        </p:tav>
                                        <p:tav tm="100000">
                                          <p:val>
                                            <p:strVal val="#ppt_h"/>
                                          </p:val>
                                        </p:tav>
                                      </p:tavLst>
                                    </p:anim>
                                    <p:animEffect transition="in" filter="fade">
                                      <p:cBhvr>
                                        <p:cTn id="9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7" grpId="0" animBg="1"/>
      <p:bldP spid="249" grpId="0" animBg="1"/>
      <p:bldP spid="253" grpId="0" animBg="1"/>
      <p:bldP spid="257" grpId="0" animBg="1"/>
      <p:bldP spid="262" grpId="0" animBg="1"/>
      <p:bldP spid="255" grpId="0" animBg="1"/>
      <p:bldP spid="255" grpId="1" animBg="1"/>
      <p:bldP spid="269" grpId="0" animBg="1"/>
      <p:bldP spid="269" grpId="1" animBg="1"/>
      <p:bldP spid="297" grpId="0" animBg="1"/>
      <p:bldP spid="1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Contributions</a:t>
            </a:r>
            <a:endParaRPr lang="zh-TW" altLang="en-US" sz="4000" dirty="0">
              <a:solidFill>
                <a:schemeClr val="tx1"/>
              </a:solidFill>
              <a:effectLst>
                <a:outerShdw blurRad="38100" dist="38100" dir="2700000" algn="tl">
                  <a:srgbClr val="000000">
                    <a:alpha val="43137"/>
                  </a:srgbClr>
                </a:outerShdw>
              </a:effectLst>
              <a:latin typeface="Eras Medium ITC" pitchFamily="34" charset="0"/>
              <a:cs typeface="Verdana" pitchFamily="34" charset="0"/>
            </a:endParaRPr>
          </a:p>
        </p:txBody>
      </p:sp>
      <p:sp>
        <p:nvSpPr>
          <p:cNvPr id="56" name="内容占位符 2"/>
          <p:cNvSpPr txBox="1">
            <a:spLocks/>
          </p:cNvSpPr>
          <p:nvPr/>
        </p:nvSpPr>
        <p:spPr>
          <a:xfrm>
            <a:off x="457200" y="1371600"/>
            <a:ext cx="8291264" cy="2489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1275" lvl="1" indent="0">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Distributed Immutable View</a:t>
            </a:r>
            <a:endParaRPr lang="en-US" altLang="zh-CN" sz="800" dirty="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a:p>
            <a:pPr marL="898525" lvl="2" indent="-457200">
              <a:buClr>
                <a:srgbClr val="FF0066"/>
              </a:buClr>
              <a:buFont typeface="Verdana" pitchFamily="34" charset="0"/>
              <a:buChar char="□"/>
            </a:pPr>
            <a:r>
              <a:rPr lang="en-US" altLang="zh-CN" sz="2400" dirty="0">
                <a:solidFill>
                  <a:srgbClr val="FF0066"/>
                </a:solidFill>
                <a:latin typeface="Eras Medium ITC" pitchFamily="34" charset="0"/>
                <a:ea typeface="Verdana" pitchFamily="34" charset="0"/>
                <a:cs typeface="Verdana" pitchFamily="34" charset="0"/>
              </a:rPr>
              <a:t>Easy</a:t>
            </a:r>
            <a:r>
              <a:rPr lang="en-US" altLang="zh-CN" sz="2400" dirty="0">
                <a:latin typeface="Eras Medium ITC" pitchFamily="34" charset="0"/>
                <a:ea typeface="Verdana" pitchFamily="34" charset="0"/>
                <a:cs typeface="Verdana" pitchFamily="34" charset="0"/>
              </a:rPr>
              <a:t> to program/debug</a:t>
            </a:r>
          </a:p>
          <a:p>
            <a:pPr marL="898525" lvl="2" indent="-457200">
              <a:buClr>
                <a:srgbClr val="FF0066"/>
              </a:buClr>
              <a:buFont typeface="Verdana" pitchFamily="34" charset="0"/>
              <a:buChar char="□"/>
            </a:pPr>
            <a:r>
              <a:rPr lang="en-US" altLang="zh-CN" sz="2400" dirty="0">
                <a:latin typeface="Eras Medium ITC" pitchFamily="34" charset="0"/>
                <a:ea typeface="Verdana" pitchFamily="34" charset="0"/>
                <a:cs typeface="Verdana" pitchFamily="34" charset="0"/>
              </a:rPr>
              <a:t>Support </a:t>
            </a:r>
            <a:r>
              <a:rPr lang="en-US" altLang="zh-CN" sz="2400" dirty="0">
                <a:solidFill>
                  <a:srgbClr val="FF0066"/>
                </a:solidFill>
                <a:latin typeface="Eras Medium ITC" pitchFamily="34" charset="0"/>
                <a:ea typeface="Verdana" pitchFamily="34" charset="0"/>
                <a:cs typeface="Verdana" pitchFamily="34" charset="0"/>
              </a:rPr>
              <a:t>dynamic</a:t>
            </a:r>
            <a:r>
              <a:rPr lang="en-US" altLang="zh-CN" sz="2400" dirty="0">
                <a:latin typeface="Eras Medium ITC" pitchFamily="34" charset="0"/>
                <a:ea typeface="Verdana" pitchFamily="34" charset="0"/>
                <a:cs typeface="Verdana" pitchFamily="34" charset="0"/>
              </a:rPr>
              <a:t> </a:t>
            </a:r>
            <a:r>
              <a:rPr lang="en-US" altLang="zh-CN" sz="2400" dirty="0" smtClean="0">
                <a:latin typeface="Eras Medium ITC" pitchFamily="34" charset="0"/>
                <a:ea typeface="Verdana" pitchFamily="34" charset="0"/>
                <a:cs typeface="Verdana" pitchFamily="34" charset="0"/>
              </a:rPr>
              <a:t>computation</a:t>
            </a:r>
            <a:endParaRPr lang="en-US" altLang="zh-CN" sz="2400" dirty="0">
              <a:latin typeface="Eras Medium ITC" pitchFamily="34" charset="0"/>
              <a:ea typeface="Verdana" pitchFamily="34" charset="0"/>
              <a:cs typeface="Verdana" pitchFamily="34" charset="0"/>
            </a:endParaRPr>
          </a:p>
          <a:p>
            <a:pPr marL="898525" lvl="2" indent="-457200">
              <a:buClr>
                <a:srgbClr val="FF0066"/>
              </a:buClr>
              <a:buFont typeface="Verdana" pitchFamily="34" charset="0"/>
              <a:buChar char="□"/>
            </a:pPr>
            <a:r>
              <a:rPr lang="en-US" altLang="zh-CN" sz="2400" dirty="0" smtClean="0">
                <a:solidFill>
                  <a:srgbClr val="FF0066"/>
                </a:solidFill>
                <a:latin typeface="Eras Medium ITC" pitchFamily="34" charset="0"/>
                <a:ea typeface="Verdana" pitchFamily="34" charset="0"/>
                <a:cs typeface="Verdana" pitchFamily="34" charset="0"/>
              </a:rPr>
              <a:t>Minimized</a:t>
            </a:r>
            <a:r>
              <a:rPr lang="en-US" altLang="zh-CN" sz="2400" dirty="0" smtClean="0">
                <a:latin typeface="Eras Medium ITC" pitchFamily="34" charset="0"/>
                <a:ea typeface="Verdana" pitchFamily="34" charset="0"/>
                <a:cs typeface="Verdana" pitchFamily="34" charset="0"/>
              </a:rPr>
              <a:t> communication </a:t>
            </a:r>
            <a:r>
              <a:rPr lang="en-US" altLang="zh-CN" sz="2400" dirty="0">
                <a:latin typeface="Eras Medium ITC" pitchFamily="34" charset="0"/>
                <a:ea typeface="Verdana" pitchFamily="34" charset="0"/>
                <a:cs typeface="Verdana" pitchFamily="34" charset="0"/>
              </a:rPr>
              <a:t>cost (</a:t>
            </a:r>
            <a:r>
              <a:rPr lang="en-US" altLang="zh-CN" sz="2400" dirty="0" smtClean="0">
                <a:solidFill>
                  <a:srgbClr val="FF0066"/>
                </a:solidFill>
                <a:latin typeface="Eras Medium ITC" pitchFamily="34" charset="0"/>
                <a:ea typeface="Verdana" pitchFamily="34" charset="0"/>
                <a:cs typeface="Verdana" pitchFamily="34" charset="0"/>
              </a:rPr>
              <a:t>x1</a:t>
            </a:r>
            <a:r>
              <a:rPr lang="en-US" altLang="zh-CN" sz="2400" dirty="0" smtClean="0">
                <a:latin typeface="Eras Medium ITC" pitchFamily="34" charset="0"/>
                <a:ea typeface="Verdana" pitchFamily="34" charset="0"/>
                <a:cs typeface="Verdana" pitchFamily="34" charset="0"/>
              </a:rPr>
              <a:t>     /</a:t>
            </a:r>
            <a:r>
              <a:rPr lang="en-US" altLang="zh-CN" sz="2400" dirty="0">
                <a:latin typeface="Eras Medium ITC" pitchFamily="34" charset="0"/>
                <a:ea typeface="Verdana" pitchFamily="34" charset="0"/>
                <a:cs typeface="Verdana" pitchFamily="34" charset="0"/>
              </a:rPr>
              <a:t>replica)</a:t>
            </a:r>
          </a:p>
          <a:p>
            <a:pPr marL="898525" lvl="2" indent="-457200">
              <a:buClr>
                <a:srgbClr val="FF0066"/>
              </a:buClr>
              <a:buFont typeface="Verdana" pitchFamily="34" charset="0"/>
              <a:buChar char="□"/>
            </a:pPr>
            <a:r>
              <a:rPr lang="en-US" altLang="zh-CN" sz="2400" dirty="0" smtClean="0">
                <a:latin typeface="Eras Medium ITC" pitchFamily="34" charset="0"/>
                <a:ea typeface="Verdana" pitchFamily="34" charset="0"/>
                <a:cs typeface="Verdana" pitchFamily="34" charset="0"/>
              </a:rPr>
              <a:t>Contention</a:t>
            </a:r>
            <a:r>
              <a:rPr lang="en-US" altLang="zh-CN" sz="2400" dirty="0" smtClean="0">
                <a:solidFill>
                  <a:srgbClr val="FF0066"/>
                </a:solidFill>
                <a:latin typeface="Eras Medium ITC" pitchFamily="34" charset="0"/>
                <a:ea typeface="Verdana" pitchFamily="34" charset="0"/>
                <a:cs typeface="Verdana" pitchFamily="34" charset="0"/>
              </a:rPr>
              <a:t> </a:t>
            </a:r>
            <a:r>
              <a:rPr lang="en-US" altLang="zh-CN" sz="2400" dirty="0" smtClean="0">
                <a:latin typeface="Eras Medium ITC" pitchFamily="34" charset="0"/>
                <a:ea typeface="Verdana" pitchFamily="34" charset="0"/>
                <a:cs typeface="Verdana" pitchFamily="34" charset="0"/>
              </a:rPr>
              <a:t>(comp</a:t>
            </a:r>
            <a:r>
              <a:rPr lang="en-US" altLang="zh-CN" sz="2400" dirty="0">
                <a:latin typeface="Eras Medium ITC" pitchFamily="34" charset="0"/>
                <a:ea typeface="Verdana" pitchFamily="34" charset="0"/>
                <a:cs typeface="Verdana" pitchFamily="34" charset="0"/>
              </a:rPr>
              <a:t>. &amp; comm</a:t>
            </a:r>
            <a:r>
              <a:rPr lang="en-US" altLang="zh-CN" sz="2400" dirty="0" smtClean="0">
                <a:latin typeface="Eras Medium ITC" pitchFamily="34" charset="0"/>
                <a:ea typeface="Verdana" pitchFamily="34" charset="0"/>
                <a:cs typeface="Verdana" pitchFamily="34" charset="0"/>
              </a:rPr>
              <a:t>.)</a:t>
            </a:r>
            <a:r>
              <a:rPr lang="en-US" altLang="zh-CN" sz="2400" dirty="0" smtClean="0">
                <a:solidFill>
                  <a:srgbClr val="FF0066"/>
                </a:solidFill>
                <a:latin typeface="Eras Medium ITC" pitchFamily="34" charset="0"/>
                <a:ea typeface="Verdana" pitchFamily="34" charset="0"/>
                <a:cs typeface="Verdana" pitchFamily="34" charset="0"/>
              </a:rPr>
              <a:t> immunity</a:t>
            </a:r>
            <a:endParaRPr lang="en-US" altLang="zh-CN" sz="2400" dirty="0">
              <a:solidFill>
                <a:srgbClr val="FF0066"/>
              </a:solidFill>
              <a:latin typeface="Eras Medium ITC" pitchFamily="34" charset="0"/>
              <a:ea typeface="Verdana"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21" name="内容占位符 2"/>
          <p:cNvSpPr txBox="1">
            <a:spLocks/>
          </p:cNvSpPr>
          <p:nvPr/>
        </p:nvSpPr>
        <p:spPr>
          <a:xfrm>
            <a:off x="467543" y="4005064"/>
            <a:ext cx="8424937" cy="23762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1275" lvl="1" indent="0">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Multicore-based Cluster Support</a:t>
            </a:r>
            <a:endParaRPr lang="en-US" altLang="zh-CN" sz="800" dirty="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a:p>
            <a:pPr marL="898525" lvl="2" indent="-457200">
              <a:buClr>
                <a:srgbClr val="FF0066"/>
              </a:buClr>
              <a:buFont typeface="Verdana" pitchFamily="34" charset="0"/>
              <a:buChar char="□"/>
            </a:pPr>
            <a:r>
              <a:rPr lang="en-US" altLang="zh-CN" sz="2400" dirty="0" smtClean="0">
                <a:solidFill>
                  <a:srgbClr val="FF0066"/>
                </a:solidFill>
                <a:latin typeface="Eras Medium ITC" pitchFamily="34" charset="0"/>
                <a:ea typeface="Verdana" pitchFamily="34" charset="0"/>
                <a:cs typeface="Verdana" pitchFamily="34" charset="0"/>
              </a:rPr>
              <a:t>Hierarchical</a:t>
            </a:r>
            <a:r>
              <a:rPr lang="en-US" altLang="zh-CN" sz="2400" dirty="0" smtClean="0">
                <a:solidFill>
                  <a:prstClr val="black"/>
                </a:solidFill>
                <a:latin typeface="Eras Medium ITC" pitchFamily="34" charset="0"/>
                <a:ea typeface="Verdana" pitchFamily="34" charset="0"/>
                <a:cs typeface="Verdana" pitchFamily="34" charset="0"/>
              </a:rPr>
              <a:t> sync. &amp; deterministic execution</a:t>
            </a:r>
          </a:p>
          <a:p>
            <a:pPr marL="898525" lvl="2" indent="-457200">
              <a:buClr>
                <a:srgbClr val="FF0066"/>
              </a:buClr>
              <a:buFont typeface="Verdana" pitchFamily="34" charset="0"/>
              <a:buChar char="□"/>
            </a:pPr>
            <a:r>
              <a:rPr lang="en-US" altLang="zh-CN" sz="2400" dirty="0" smtClean="0">
                <a:latin typeface="Eras Medium ITC" pitchFamily="34" charset="0"/>
                <a:ea typeface="Verdana" pitchFamily="34" charset="0"/>
                <a:cs typeface="Verdana" pitchFamily="34" charset="0"/>
              </a:rPr>
              <a:t>Improve </a:t>
            </a:r>
            <a:r>
              <a:rPr lang="en-US" altLang="zh-CN" sz="2400" dirty="0" smtClean="0">
                <a:solidFill>
                  <a:srgbClr val="FF0066"/>
                </a:solidFill>
                <a:latin typeface="Eras Medium ITC" pitchFamily="34" charset="0"/>
                <a:ea typeface="Verdana" pitchFamily="34" charset="0"/>
                <a:cs typeface="Verdana" pitchFamily="34" charset="0"/>
              </a:rPr>
              <a:t>parallelism </a:t>
            </a:r>
            <a:r>
              <a:rPr lang="en-US" altLang="zh-CN" sz="2400" dirty="0" smtClean="0">
                <a:latin typeface="Eras Medium ITC" pitchFamily="34" charset="0"/>
                <a:ea typeface="Verdana" pitchFamily="34" charset="0"/>
                <a:cs typeface="Verdana" pitchFamily="34" charset="0"/>
              </a:rPr>
              <a:t>and</a:t>
            </a:r>
            <a:r>
              <a:rPr lang="en-US" altLang="zh-CN" sz="2400" dirty="0" smtClean="0">
                <a:solidFill>
                  <a:srgbClr val="FF0066"/>
                </a:solidFill>
                <a:latin typeface="Eras Medium ITC" pitchFamily="34" charset="0"/>
                <a:ea typeface="Verdana" pitchFamily="34" charset="0"/>
                <a:cs typeface="Verdana" pitchFamily="34" charset="0"/>
              </a:rPr>
              <a:t> locality</a:t>
            </a:r>
            <a:endParaRPr lang="en-US" altLang="zh-CN" sz="2400" dirty="0">
              <a:solidFill>
                <a:prstClr val="black"/>
              </a:solidFill>
              <a:latin typeface="Eras Medium ITC" pitchFamily="34" charset="0"/>
              <a:ea typeface="Verdana" pitchFamily="34" charset="0"/>
              <a:cs typeface="Verdana" pitchFamily="34" charset="0"/>
            </a:endParaRPr>
          </a:p>
        </p:txBody>
      </p:sp>
      <p:pic>
        <p:nvPicPr>
          <p:cNvPr id="3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2852936"/>
            <a:ext cx="28738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175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Outline</a:t>
            </a:r>
            <a:endParaRPr lang="zh-TW" altLang="en-US" sz="4000" dirty="0">
              <a:solidFill>
                <a:schemeClr val="tx1"/>
              </a:solidFill>
              <a:effectLst>
                <a:outerShdw blurRad="38100" dist="38100" dir="2700000" algn="tl">
                  <a:srgbClr val="000000">
                    <a:alpha val="43137"/>
                  </a:srgbClr>
                </a:outerShdw>
              </a:effectLst>
              <a:latin typeface="Eras Medium ITC" pitchFamily="34" charset="0"/>
              <a:cs typeface="Verdana" pitchFamily="34" charset="0"/>
            </a:endParaRPr>
          </a:p>
        </p:txBody>
      </p:sp>
      <p:sp>
        <p:nvSpPr>
          <p:cNvPr id="56" name="内容占位符 2"/>
          <p:cNvSpPr txBox="1">
            <a:spLocks/>
          </p:cNvSpPr>
          <p:nvPr/>
        </p:nvSpPr>
        <p:spPr>
          <a:xfrm>
            <a:off x="457200" y="1371600"/>
            <a:ext cx="8291264" cy="2489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1275" lvl="1" indent="0">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Distributed Immutable View</a:t>
            </a:r>
            <a:endParaRPr lang="en-US" altLang="zh-CN" sz="800" dirty="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a:p>
            <a:pPr marL="898525" lvl="2" indent="-457200">
              <a:buClr>
                <a:srgbClr val="FF0066"/>
              </a:buClr>
              <a:buFont typeface="Calibri" pitchFamily="34" charset="0"/>
              <a:buChar char="→"/>
            </a:pPr>
            <a:r>
              <a:rPr lang="en-US" altLang="zh-CN" sz="2400" dirty="0" smtClean="0">
                <a:latin typeface="Eras Medium ITC" pitchFamily="34" charset="0"/>
                <a:ea typeface="Verdana" pitchFamily="34" charset="0"/>
                <a:cs typeface="Verdana" pitchFamily="34" charset="0"/>
              </a:rPr>
              <a:t>Graph organization</a:t>
            </a:r>
            <a:endParaRPr lang="en-US" altLang="zh-CN" sz="2400" dirty="0">
              <a:latin typeface="Eras Medium ITC" pitchFamily="34" charset="0"/>
              <a:ea typeface="Verdana" pitchFamily="34" charset="0"/>
              <a:cs typeface="Verdana" pitchFamily="34" charset="0"/>
            </a:endParaRPr>
          </a:p>
          <a:p>
            <a:pPr marL="898525" lvl="2" indent="-457200">
              <a:buClr>
                <a:srgbClr val="FF0066"/>
              </a:buClr>
              <a:buFont typeface="Calibri" pitchFamily="34" charset="0"/>
              <a:buChar char="→"/>
            </a:pPr>
            <a:r>
              <a:rPr lang="en-US" altLang="zh-CN" sz="2400" dirty="0" smtClean="0">
                <a:latin typeface="Eras Medium ITC" pitchFamily="34" charset="0"/>
                <a:ea typeface="Verdana" pitchFamily="34" charset="0"/>
                <a:cs typeface="Verdana" pitchFamily="34" charset="0"/>
              </a:rPr>
              <a:t>Vertex computation</a:t>
            </a:r>
            <a:endParaRPr lang="en-US" altLang="zh-CN" sz="2400" dirty="0">
              <a:latin typeface="Eras Medium ITC" pitchFamily="34" charset="0"/>
              <a:ea typeface="Verdana" pitchFamily="34" charset="0"/>
              <a:cs typeface="Verdana" pitchFamily="34" charset="0"/>
            </a:endParaRPr>
          </a:p>
          <a:p>
            <a:pPr marL="898525" lvl="2" indent="-457200">
              <a:buClr>
                <a:srgbClr val="FF0066"/>
              </a:buClr>
              <a:buFont typeface="Calibri" pitchFamily="34" charset="0"/>
              <a:buChar char="→"/>
            </a:pPr>
            <a:r>
              <a:rPr lang="en-US" altLang="zh-CN" sz="2400" dirty="0" smtClean="0">
                <a:latin typeface="Eras Medium ITC" pitchFamily="34" charset="0"/>
                <a:ea typeface="Verdana" pitchFamily="34" charset="0"/>
                <a:cs typeface="Verdana" pitchFamily="34" charset="0"/>
              </a:rPr>
              <a:t>Message passing</a:t>
            </a:r>
            <a:endParaRPr lang="en-US" altLang="zh-CN" sz="2400" dirty="0">
              <a:latin typeface="Eras Medium ITC" pitchFamily="34" charset="0"/>
              <a:ea typeface="Verdana" pitchFamily="34" charset="0"/>
              <a:cs typeface="Verdana" pitchFamily="34" charset="0"/>
            </a:endParaRPr>
          </a:p>
          <a:p>
            <a:pPr marL="898525" lvl="2" indent="-457200">
              <a:buClr>
                <a:srgbClr val="FF0066"/>
              </a:buClr>
              <a:buFont typeface="Calibri" pitchFamily="34" charset="0"/>
              <a:buChar char="→"/>
            </a:pPr>
            <a:r>
              <a:rPr lang="en-US" altLang="zh-CN" sz="2400" dirty="0" smtClean="0">
                <a:latin typeface="Eras Medium ITC" pitchFamily="34" charset="0"/>
                <a:ea typeface="Verdana" pitchFamily="34" charset="0"/>
                <a:cs typeface="Verdana" pitchFamily="34" charset="0"/>
              </a:rPr>
              <a:t>Change of execution flow</a:t>
            </a:r>
            <a:endParaRPr lang="en-US" altLang="zh-CN" sz="2400" dirty="0">
              <a:latin typeface="Eras Medium ITC" pitchFamily="34" charset="0"/>
              <a:ea typeface="Verdana"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21" name="内容占位符 2"/>
          <p:cNvSpPr txBox="1">
            <a:spLocks/>
          </p:cNvSpPr>
          <p:nvPr/>
        </p:nvSpPr>
        <p:spPr>
          <a:xfrm>
            <a:off x="467543" y="3789040"/>
            <a:ext cx="8424937" cy="15121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1275" lvl="1" indent="0">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Multicore-based Cluster Support</a:t>
            </a:r>
            <a:endParaRPr lang="en-US" altLang="zh-CN" sz="800" dirty="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a:p>
            <a:pPr marL="898525" lvl="2" indent="-457200">
              <a:buClr>
                <a:srgbClr val="FF0066"/>
              </a:buClr>
              <a:buFont typeface="Calibri" pitchFamily="34" charset="0"/>
              <a:buChar char="→"/>
            </a:pPr>
            <a:r>
              <a:rPr lang="en-US" altLang="zh-CN" sz="2400" dirty="0">
                <a:latin typeface="Eras Medium ITC" pitchFamily="34" charset="0"/>
                <a:ea typeface="Verdana" pitchFamily="34" charset="0"/>
                <a:cs typeface="Verdana" pitchFamily="34" charset="0"/>
              </a:rPr>
              <a:t>Hierarchical model</a:t>
            </a:r>
          </a:p>
          <a:p>
            <a:pPr marL="898525" lvl="2" indent="-457200">
              <a:buClr>
                <a:srgbClr val="FF0066"/>
              </a:buClr>
              <a:buFont typeface="Calibri" pitchFamily="34" charset="0"/>
              <a:buChar char="→"/>
            </a:pPr>
            <a:r>
              <a:rPr lang="en-US" altLang="zh-CN" sz="2400" dirty="0" smtClean="0">
                <a:latin typeface="Eras Medium ITC" pitchFamily="34" charset="0"/>
                <a:ea typeface="Verdana" pitchFamily="34" charset="0"/>
                <a:cs typeface="Verdana" pitchFamily="34" charset="0"/>
              </a:rPr>
              <a:t>Parallelism improvement</a:t>
            </a:r>
            <a:endParaRPr lang="en-US" altLang="zh-CN" sz="2400" dirty="0">
              <a:latin typeface="Eras Medium ITC" pitchFamily="34" charset="0"/>
              <a:ea typeface="Verdana" pitchFamily="34" charset="0"/>
              <a:cs typeface="Verdana" pitchFamily="34" charset="0"/>
            </a:endParaRPr>
          </a:p>
        </p:txBody>
      </p:sp>
      <p:sp>
        <p:nvSpPr>
          <p:cNvPr id="7" name="内容占位符 2"/>
          <p:cNvSpPr txBox="1">
            <a:spLocks/>
          </p:cNvSpPr>
          <p:nvPr/>
        </p:nvSpPr>
        <p:spPr>
          <a:xfrm>
            <a:off x="467544" y="5373216"/>
            <a:ext cx="8424937"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1275" lvl="1" indent="0">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Evaluation</a:t>
            </a:r>
          </a:p>
        </p:txBody>
      </p:sp>
      <p:sp>
        <p:nvSpPr>
          <p:cNvPr id="4" name="Rounded Rectangle 3"/>
          <p:cNvSpPr/>
          <p:nvPr/>
        </p:nvSpPr>
        <p:spPr>
          <a:xfrm>
            <a:off x="483674" y="1371600"/>
            <a:ext cx="4736398" cy="545232"/>
          </a:xfrm>
          <a:prstGeom prst="roundRect">
            <a:avLst/>
          </a:prstGeom>
          <a:noFill/>
          <a:ln>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0777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General Idea</a:t>
            </a:r>
            <a:endParaRPr lang="zh-TW" altLang="en-US" sz="4000" dirty="0">
              <a:solidFill>
                <a:schemeClr val="tx1"/>
              </a:solidFill>
              <a:effectLst>
                <a:outerShdw blurRad="38100" dist="38100" dir="2700000" algn="tl">
                  <a:srgbClr val="000000">
                    <a:alpha val="43137"/>
                  </a:srgbClr>
                </a:outerShdw>
              </a:effectLst>
              <a:latin typeface="Eras Medium ITC" pitchFamily="34" charset="0"/>
              <a:cs typeface="Verdana" pitchFamily="34" charset="0"/>
            </a:endParaRPr>
          </a:p>
        </p:txBody>
      </p:sp>
      <p:sp>
        <p:nvSpPr>
          <p:cNvPr id="56" name="内容占位符 2"/>
          <p:cNvSpPr txBox="1">
            <a:spLocks/>
          </p:cNvSpPr>
          <p:nvPr/>
        </p:nvSpPr>
        <p:spPr>
          <a:xfrm>
            <a:off x="457200" y="1371600"/>
            <a:ext cx="8291264" cy="2057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lvl="1" indent="-231775">
              <a:buClr>
                <a:srgbClr val="FF0066"/>
              </a:buClr>
              <a:buNone/>
            </a:pPr>
            <a:r>
              <a:rPr lang="en-US" altLang="zh-CN" sz="2800" dirty="0" smtClean="0">
                <a:solidFill>
                  <a:prstClr val="black"/>
                </a:solidFill>
                <a:latin typeface="Eras Medium ITC" pitchFamily="34" charset="0"/>
                <a:ea typeface="Verdana" pitchFamily="34" charset="0"/>
                <a:cs typeface="Verdana" pitchFamily="34" charset="0"/>
              </a:rPr>
              <a:t>                       : For most graph algorithms, vertex only aggregates neighbors’ data in </a:t>
            </a:r>
            <a:r>
              <a:rPr lang="en-US" altLang="zh-CN" sz="2800" dirty="0" smtClean="0">
                <a:solidFill>
                  <a:srgbClr val="FF0066"/>
                </a:solidFill>
                <a:latin typeface="Eras Medium ITC" pitchFamily="34" charset="0"/>
                <a:ea typeface="Verdana" pitchFamily="34" charset="0"/>
                <a:cs typeface="Verdana" pitchFamily="34" charset="0"/>
              </a:rPr>
              <a:t>one</a:t>
            </a:r>
            <a:r>
              <a:rPr lang="en-US" altLang="zh-CN" sz="2800" dirty="0" smtClean="0">
                <a:solidFill>
                  <a:prstClr val="black"/>
                </a:solidFill>
                <a:latin typeface="Eras Medium ITC" pitchFamily="34" charset="0"/>
                <a:ea typeface="Verdana" pitchFamily="34" charset="0"/>
                <a:cs typeface="Verdana" pitchFamily="34" charset="0"/>
              </a:rPr>
              <a:t> direction and activates in </a:t>
            </a:r>
            <a:r>
              <a:rPr lang="en-US" altLang="zh-CN" sz="2800" dirty="0" smtClean="0">
                <a:solidFill>
                  <a:srgbClr val="FF0066"/>
                </a:solidFill>
                <a:latin typeface="Eras Medium ITC" pitchFamily="34" charset="0"/>
                <a:ea typeface="Verdana" pitchFamily="34" charset="0"/>
                <a:cs typeface="Verdana" pitchFamily="34" charset="0"/>
              </a:rPr>
              <a:t>another</a:t>
            </a:r>
            <a:r>
              <a:rPr lang="en-US" altLang="zh-CN" sz="2800" dirty="0" smtClean="0">
                <a:solidFill>
                  <a:prstClr val="black"/>
                </a:solidFill>
                <a:latin typeface="Eras Medium ITC" pitchFamily="34" charset="0"/>
                <a:ea typeface="Verdana" pitchFamily="34" charset="0"/>
                <a:cs typeface="Verdana" pitchFamily="34" charset="0"/>
              </a:rPr>
              <a:t> direction</a:t>
            </a:r>
            <a:endParaRPr lang="en-US" altLang="zh-CN" sz="700" dirty="0">
              <a:solidFill>
                <a:prstClr val="black"/>
              </a:solidFill>
              <a:latin typeface="Eras Medium ITC" pitchFamily="34" charset="0"/>
              <a:ea typeface="Verdana" pitchFamily="34" charset="0"/>
              <a:cs typeface="Verdana" pitchFamily="34" charset="0"/>
            </a:endParaRPr>
          </a:p>
          <a:p>
            <a:pPr marL="898525" lvl="2" indent="-457200">
              <a:buClr>
                <a:srgbClr val="FF0066"/>
              </a:buClr>
              <a:buFont typeface="Verdana" pitchFamily="34" charset="0"/>
              <a:buChar char="□"/>
            </a:pPr>
            <a:r>
              <a:rPr lang="en-US" altLang="zh-CN" sz="2400" dirty="0" smtClean="0">
                <a:latin typeface="Eras Medium ITC" pitchFamily="34" charset="0"/>
                <a:ea typeface="Verdana" pitchFamily="34" charset="0"/>
                <a:cs typeface="Verdana" pitchFamily="34" charset="0"/>
              </a:rPr>
              <a:t>e.g. PageRank, SSSP, Community Detection, …</a:t>
            </a:r>
            <a:endParaRPr lang="en-US" altLang="zh-CN" sz="2400" dirty="0">
              <a:latin typeface="Eras Medium ITC" pitchFamily="34" charset="0"/>
              <a:ea typeface="Verdana"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9" name="Rectangle 8"/>
          <p:cNvSpPr/>
          <p:nvPr/>
        </p:nvSpPr>
        <p:spPr>
          <a:xfrm>
            <a:off x="457200" y="1453952"/>
            <a:ext cx="2088000" cy="432048"/>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800" kern="0" dirty="0" smtClean="0">
                <a:solidFill>
                  <a:srgbClr val="FFFF00"/>
                </a:solidFill>
                <a:latin typeface="Eras Medium ITC" pitchFamily="34" charset="0"/>
                <a:ea typeface="Verdana" pitchFamily="34" charset="0"/>
                <a:cs typeface="Verdana" pitchFamily="34" charset="0"/>
              </a:rPr>
              <a:t>Observation</a:t>
            </a:r>
            <a:endParaRPr lang="en-US" altLang="zh-CN" sz="2800" kern="0" dirty="0">
              <a:solidFill>
                <a:srgbClr val="FFFF00"/>
              </a:solidFill>
              <a:latin typeface="Eras Medium ITC" pitchFamily="34" charset="0"/>
              <a:ea typeface="Verdana" pitchFamily="34" charset="0"/>
              <a:cs typeface="Verdana" pitchFamily="34" charset="0"/>
            </a:endParaRPr>
          </a:p>
        </p:txBody>
      </p:sp>
      <p:sp>
        <p:nvSpPr>
          <p:cNvPr id="10" name="内容占位符 2"/>
          <p:cNvSpPr txBox="1">
            <a:spLocks/>
          </p:cNvSpPr>
          <p:nvPr/>
        </p:nvSpPr>
        <p:spPr>
          <a:xfrm>
            <a:off x="457200" y="3501008"/>
            <a:ext cx="8291264" cy="2088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lvl="1" indent="-231775">
              <a:buClr>
                <a:srgbClr val="FF0066"/>
              </a:buClr>
              <a:buNone/>
            </a:pPr>
            <a:r>
              <a:rPr lang="en-US" altLang="zh-CN" sz="2800" dirty="0" smtClean="0">
                <a:solidFill>
                  <a:srgbClr val="FF0066"/>
                </a:solidFill>
                <a:latin typeface="Eras Medium ITC" pitchFamily="34" charset="0"/>
                <a:ea typeface="Verdana" pitchFamily="34" charset="0"/>
                <a:cs typeface="Verdana" pitchFamily="34" charset="0"/>
              </a:rPr>
              <a:t>Local</a:t>
            </a:r>
            <a:r>
              <a:rPr lang="en-US" altLang="zh-CN" sz="2800" dirty="0" smtClean="0">
                <a:solidFill>
                  <a:prstClr val="black"/>
                </a:solidFill>
                <a:latin typeface="Eras Medium ITC" pitchFamily="34" charset="0"/>
                <a:ea typeface="Verdana" pitchFamily="34" charset="0"/>
                <a:cs typeface="Verdana" pitchFamily="34" charset="0"/>
              </a:rPr>
              <a:t> </a:t>
            </a: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aggregation/update </a:t>
            </a:r>
            <a:r>
              <a:rPr lang="en-US" altLang="zh-CN" sz="2800" dirty="0" smtClean="0">
                <a:solidFill>
                  <a:prstClr val="black"/>
                </a:solidFill>
                <a:latin typeface="Eras Medium ITC" pitchFamily="34" charset="0"/>
                <a:ea typeface="Verdana" pitchFamily="34" charset="0"/>
                <a:cs typeface="Verdana" pitchFamily="34" charset="0"/>
              </a:rPr>
              <a:t>&amp; </a:t>
            </a:r>
            <a:r>
              <a:rPr lang="en-US" altLang="zh-CN" sz="2800" dirty="0" smtClean="0">
                <a:solidFill>
                  <a:srgbClr val="FF0066"/>
                </a:solidFill>
                <a:latin typeface="Eras Medium ITC" pitchFamily="34" charset="0"/>
                <a:ea typeface="Verdana" pitchFamily="34" charset="0"/>
                <a:cs typeface="Verdana" pitchFamily="34" charset="0"/>
              </a:rPr>
              <a:t>distributed</a:t>
            </a:r>
            <a:r>
              <a:rPr lang="en-US" altLang="zh-CN" sz="2800" dirty="0" smtClean="0">
                <a:solidFill>
                  <a:prstClr val="black"/>
                </a:solidFill>
                <a:latin typeface="Eras Medium ITC" pitchFamily="34" charset="0"/>
                <a:ea typeface="Verdana" pitchFamily="34" charset="0"/>
                <a:cs typeface="Verdana" pitchFamily="34" charset="0"/>
              </a:rPr>
              <a:t> </a:t>
            </a: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activation</a:t>
            </a:r>
            <a:endParaRPr lang="en-US" altLang="zh-CN" sz="7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a:p>
            <a:pPr marL="898525" lvl="2" indent="-457200">
              <a:buClr>
                <a:srgbClr val="FF0066"/>
              </a:buClr>
              <a:buFont typeface="Verdana" pitchFamily="34" charset="0"/>
              <a:buChar char="□"/>
            </a:pPr>
            <a:r>
              <a:rPr lang="en-US" altLang="zh-CN" sz="2400" u="sng" dirty="0" smtClean="0">
                <a:latin typeface="Eras Medium ITC" pitchFamily="34" charset="0"/>
                <a:ea typeface="Verdana" pitchFamily="34" charset="0"/>
                <a:cs typeface="Verdana" pitchFamily="34" charset="0"/>
              </a:rPr>
              <a:t>Partitioning</a:t>
            </a:r>
            <a:r>
              <a:rPr lang="en-US" altLang="zh-CN" sz="2400" dirty="0" smtClean="0">
                <a:latin typeface="Eras Medium ITC" pitchFamily="34" charset="0"/>
                <a:ea typeface="Verdana" pitchFamily="34" charset="0"/>
                <a:cs typeface="Verdana" pitchFamily="34" charset="0"/>
              </a:rPr>
              <a:t>: avoid duplicate edges</a:t>
            </a:r>
          </a:p>
          <a:p>
            <a:pPr marL="898525" lvl="2" indent="-457200">
              <a:buClr>
                <a:srgbClr val="FF0066"/>
              </a:buClr>
              <a:buFont typeface="Verdana" pitchFamily="34" charset="0"/>
              <a:buChar char="□"/>
            </a:pPr>
            <a:r>
              <a:rPr lang="en-US" altLang="zh-CN" sz="2400" u="sng" dirty="0" smtClean="0">
                <a:latin typeface="Eras Medium ITC" pitchFamily="34" charset="0"/>
                <a:ea typeface="Verdana" pitchFamily="34" charset="0"/>
                <a:cs typeface="Verdana" pitchFamily="34" charset="0"/>
              </a:rPr>
              <a:t>Computation</a:t>
            </a:r>
            <a:r>
              <a:rPr lang="en-US" altLang="zh-CN" sz="2400" dirty="0" smtClean="0">
                <a:latin typeface="Eras Medium ITC" pitchFamily="34" charset="0"/>
                <a:ea typeface="Verdana" pitchFamily="34" charset="0"/>
                <a:cs typeface="Verdana" pitchFamily="34" charset="0"/>
              </a:rPr>
              <a:t>: one-way local semantics</a:t>
            </a:r>
          </a:p>
          <a:p>
            <a:pPr marL="898525" lvl="2" indent="-457200">
              <a:buClr>
                <a:srgbClr val="FF0066"/>
              </a:buClr>
              <a:buFont typeface="Verdana" pitchFamily="34" charset="0"/>
              <a:buChar char="□"/>
            </a:pPr>
            <a:r>
              <a:rPr lang="en-US" altLang="zh-CN" sz="2400" u="sng" dirty="0" smtClean="0">
                <a:latin typeface="Eras Medium ITC" pitchFamily="34" charset="0"/>
                <a:ea typeface="Verdana" pitchFamily="34" charset="0"/>
                <a:cs typeface="Verdana" pitchFamily="34" charset="0"/>
              </a:rPr>
              <a:t>Communication</a:t>
            </a:r>
            <a:r>
              <a:rPr lang="en-US" altLang="zh-CN" sz="2400" dirty="0" smtClean="0">
                <a:latin typeface="Eras Medium ITC" pitchFamily="34" charset="0"/>
                <a:ea typeface="Verdana" pitchFamily="34" charset="0"/>
                <a:cs typeface="Verdana" pitchFamily="34" charset="0"/>
              </a:rPr>
              <a:t>: merge update &amp; activate messages</a:t>
            </a:r>
          </a:p>
        </p:txBody>
      </p:sp>
    </p:spTree>
    <p:extLst>
      <p:ext uri="{BB962C8B-B14F-4D97-AF65-F5344CB8AC3E}">
        <p14:creationId xmlns:p14="http://schemas.microsoft.com/office/powerpoint/2010/main" val="2223898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Graph Organization</a:t>
            </a:r>
            <a:endParaRPr lang="zh-TW" altLang="en-US" sz="4000" dirty="0">
              <a:solidFill>
                <a:schemeClr val="tx1"/>
              </a:solidFill>
              <a:effectLst>
                <a:outerShdw blurRad="38100" dist="38100" dir="2700000" algn="tl">
                  <a:srgbClr val="000000">
                    <a:alpha val="43137"/>
                  </a:srgbClr>
                </a:outerShdw>
              </a:effectLst>
              <a:latin typeface="Eras Medium ITC" pitchFamily="34" charset="0"/>
              <a:cs typeface="Verdana" pitchFamily="34" charset="0"/>
            </a:endParaRPr>
          </a:p>
        </p:txBody>
      </p:sp>
      <p:sp>
        <p:nvSpPr>
          <p:cNvPr id="56" name="内容占位符 2"/>
          <p:cNvSpPr txBox="1">
            <a:spLocks/>
          </p:cNvSpPr>
          <p:nvPr/>
        </p:nvSpPr>
        <p:spPr>
          <a:xfrm>
            <a:off x="457200" y="1371600"/>
            <a:ext cx="8579296" cy="28155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lvl="1" indent="-231775">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Partitioning graph and build local sub-graph</a:t>
            </a:r>
            <a:endParaRPr lang="en-US" altLang="zh-CN" sz="800" dirty="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a:p>
            <a:pPr marL="898525" lvl="2" indent="-457200">
              <a:buClr>
                <a:srgbClr val="FF0066"/>
              </a:buClr>
              <a:buFont typeface="Verdana" pitchFamily="34" charset="0"/>
              <a:buChar char="□"/>
            </a:pPr>
            <a:r>
              <a:rPr lang="en-US" altLang="zh-CN" sz="2400" dirty="0" smtClean="0">
                <a:latin typeface="Eras Medium ITC" pitchFamily="34" charset="0"/>
                <a:ea typeface="Verdana" pitchFamily="34" charset="0"/>
                <a:cs typeface="Verdana" pitchFamily="34" charset="0"/>
              </a:rPr>
              <a:t>Normal </a:t>
            </a:r>
            <a:r>
              <a:rPr lang="en-US" altLang="zh-CN" sz="2400" dirty="0" smtClean="0">
                <a:solidFill>
                  <a:srgbClr val="FF0066"/>
                </a:solidFill>
                <a:latin typeface="Eras Medium ITC" pitchFamily="34" charset="0"/>
                <a:ea typeface="Verdana" pitchFamily="34" charset="0"/>
                <a:cs typeface="Verdana" pitchFamily="34" charset="0"/>
              </a:rPr>
              <a:t>edge-cut</a:t>
            </a:r>
            <a:r>
              <a:rPr lang="en-US" altLang="zh-CN" sz="2400" dirty="0" smtClean="0">
                <a:latin typeface="Eras Medium ITC" pitchFamily="34" charset="0"/>
                <a:ea typeface="Verdana" pitchFamily="34" charset="0"/>
                <a:cs typeface="Verdana" pitchFamily="34" charset="0"/>
              </a:rPr>
              <a:t>: randomized (e.g., hash-based) or heuristic (e.g., Metis)</a:t>
            </a:r>
            <a:endParaRPr lang="en-US" altLang="zh-CN" sz="2400" dirty="0">
              <a:latin typeface="Eras Medium ITC" pitchFamily="34" charset="0"/>
              <a:ea typeface="Verdana" pitchFamily="34" charset="0"/>
              <a:cs typeface="Verdana" pitchFamily="34" charset="0"/>
            </a:endParaRPr>
          </a:p>
          <a:p>
            <a:pPr marL="898525" lvl="2" indent="-457200">
              <a:buClr>
                <a:srgbClr val="FF0066"/>
              </a:buClr>
              <a:buFont typeface="Verdana" pitchFamily="34" charset="0"/>
              <a:buChar char="□"/>
            </a:pPr>
            <a:r>
              <a:rPr lang="en-US" altLang="zh-CN" sz="2400" dirty="0" smtClean="0">
                <a:latin typeface="Eras Medium ITC" pitchFamily="34" charset="0"/>
                <a:ea typeface="Verdana" pitchFamily="34" charset="0"/>
                <a:cs typeface="Verdana" pitchFamily="34" charset="0"/>
              </a:rPr>
              <a:t>Only create </a:t>
            </a:r>
            <a:r>
              <a:rPr lang="en-US" altLang="zh-CN" sz="2400" dirty="0" smtClean="0">
                <a:solidFill>
                  <a:srgbClr val="FF0066"/>
                </a:solidFill>
                <a:latin typeface="Eras Medium ITC" pitchFamily="34" charset="0"/>
                <a:ea typeface="Verdana" pitchFamily="34" charset="0"/>
                <a:cs typeface="Verdana" pitchFamily="34" charset="0"/>
              </a:rPr>
              <a:t>one direction </a:t>
            </a:r>
            <a:r>
              <a:rPr lang="en-US" altLang="zh-CN" sz="2400" dirty="0" smtClean="0">
                <a:latin typeface="Eras Medium ITC" pitchFamily="34" charset="0"/>
                <a:ea typeface="Verdana" pitchFamily="34" charset="0"/>
                <a:cs typeface="Verdana" pitchFamily="34" charset="0"/>
              </a:rPr>
              <a:t>edges (e.g., in-edges)</a:t>
            </a:r>
          </a:p>
          <a:p>
            <a:pPr marL="1355725" lvl="3" indent="-457200">
              <a:spcBef>
                <a:spcPts val="0"/>
              </a:spcBef>
              <a:buClr>
                <a:srgbClr val="FF0066"/>
              </a:buClr>
              <a:buFont typeface="Calibri" pitchFamily="34" charset="0"/>
              <a:buChar char="→"/>
            </a:pPr>
            <a:r>
              <a:rPr lang="en-US" altLang="zh-CN" sz="2200" dirty="0" smtClean="0">
                <a:solidFill>
                  <a:prstClr val="black"/>
                </a:solidFill>
                <a:latin typeface="Eras Medium ITC" pitchFamily="34" charset="0"/>
                <a:ea typeface="Verdana" pitchFamily="34" charset="0"/>
                <a:cs typeface="Verdana" pitchFamily="34" charset="0"/>
              </a:rPr>
              <a:t>Avoid duplicated edges</a:t>
            </a:r>
            <a:endParaRPr lang="en-US" altLang="zh-CN" sz="2400" dirty="0" smtClean="0">
              <a:latin typeface="Eras Medium ITC" pitchFamily="34" charset="0"/>
              <a:ea typeface="Verdana" pitchFamily="34" charset="0"/>
              <a:cs typeface="Verdana" pitchFamily="34" charset="0"/>
            </a:endParaRPr>
          </a:p>
          <a:p>
            <a:pPr marL="898525" lvl="2" indent="-457200">
              <a:buClr>
                <a:srgbClr val="FF0066"/>
              </a:buClr>
              <a:buFont typeface="Verdana" pitchFamily="34" charset="0"/>
              <a:buChar char="□"/>
            </a:pPr>
            <a:r>
              <a:rPr lang="en-US" altLang="zh-CN" sz="2400" dirty="0" smtClean="0">
                <a:latin typeface="Eras Medium ITC" pitchFamily="34" charset="0"/>
                <a:ea typeface="Verdana" pitchFamily="34" charset="0"/>
                <a:cs typeface="Verdana" pitchFamily="34" charset="0"/>
              </a:rPr>
              <a:t>Create </a:t>
            </a:r>
            <a:r>
              <a:rPr lang="en-US" altLang="zh-CN" sz="2400" dirty="0" smtClean="0">
                <a:solidFill>
                  <a:srgbClr val="FF0066"/>
                </a:solidFill>
                <a:latin typeface="Eras Medium ITC" pitchFamily="34" charset="0"/>
                <a:ea typeface="Verdana" pitchFamily="34" charset="0"/>
                <a:cs typeface="Verdana" pitchFamily="34" charset="0"/>
              </a:rPr>
              <a:t>read-only</a:t>
            </a:r>
            <a:r>
              <a:rPr lang="en-US" altLang="zh-CN" sz="2400" dirty="0" smtClean="0">
                <a:latin typeface="Eras Medium ITC" pitchFamily="34" charset="0"/>
                <a:ea typeface="Verdana" pitchFamily="34" charset="0"/>
                <a:cs typeface="Verdana" pitchFamily="34" charset="0"/>
              </a:rPr>
              <a:t> replicas for edges spanning machines</a:t>
            </a:r>
            <a:endParaRPr lang="en-US" altLang="zh-CN" sz="2400" dirty="0">
              <a:latin typeface="Eras Medium ITC" pitchFamily="34" charset="0"/>
              <a:ea typeface="Verdana"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grpSp>
        <p:nvGrpSpPr>
          <p:cNvPr id="3" name="Group 2"/>
          <p:cNvGrpSpPr/>
          <p:nvPr/>
        </p:nvGrpSpPr>
        <p:grpSpPr>
          <a:xfrm>
            <a:off x="467544" y="4468429"/>
            <a:ext cx="2264015" cy="1177166"/>
            <a:chOff x="467544" y="4468429"/>
            <a:chExt cx="2264015" cy="1177166"/>
          </a:xfrm>
        </p:grpSpPr>
        <p:sp>
          <p:nvSpPr>
            <p:cNvPr id="6" name="Oval 5"/>
            <p:cNvSpPr/>
            <p:nvPr/>
          </p:nvSpPr>
          <p:spPr>
            <a:xfrm>
              <a:off x="1433586" y="4468429"/>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7" name="Oval 6"/>
            <p:cNvSpPr/>
            <p:nvPr/>
          </p:nvSpPr>
          <p:spPr>
            <a:xfrm>
              <a:off x="2371559" y="4468429"/>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9" name="Oval 8"/>
            <p:cNvSpPr/>
            <p:nvPr/>
          </p:nvSpPr>
          <p:spPr>
            <a:xfrm>
              <a:off x="2371559" y="5285595"/>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10" name="Straight Arrow Connector 9"/>
            <p:cNvCxnSpPr>
              <a:stCxn id="7" idx="3"/>
              <a:endCxn id="8" idx="7"/>
            </p:cNvCxnSpPr>
            <p:nvPr/>
          </p:nvCxnSpPr>
          <p:spPr>
            <a:xfrm flipH="1">
              <a:off x="1740865" y="4775708"/>
              <a:ext cx="683415" cy="562608"/>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9" idx="2"/>
              <a:endCxn id="8" idx="6"/>
            </p:cNvCxnSpPr>
            <p:nvPr/>
          </p:nvCxnSpPr>
          <p:spPr>
            <a:xfrm flipH="1">
              <a:off x="1793586" y="5465595"/>
              <a:ext cx="577973"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8" idx="0"/>
              <a:endCxn id="6" idx="4"/>
            </p:cNvCxnSpPr>
            <p:nvPr/>
          </p:nvCxnSpPr>
          <p:spPr>
            <a:xfrm flipV="1">
              <a:off x="1613586" y="4828429"/>
              <a:ext cx="0" cy="457166"/>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820032" y="5410429"/>
              <a:ext cx="655584"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778002" y="5562829"/>
              <a:ext cx="655584" cy="0"/>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475402" y="4828429"/>
              <a:ext cx="0" cy="457166"/>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2627802" y="4828469"/>
              <a:ext cx="0" cy="457166"/>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467544" y="5285595"/>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cxnSp>
          <p:nvCxnSpPr>
            <p:cNvPr id="20" name="Curved Connector 19"/>
            <p:cNvCxnSpPr>
              <a:stCxn id="6" idx="2"/>
              <a:endCxn id="18" idx="0"/>
            </p:cNvCxnSpPr>
            <p:nvPr/>
          </p:nvCxnSpPr>
          <p:spPr>
            <a:xfrm rot="10800000" flipV="1">
              <a:off x="647544" y="4648429"/>
              <a:ext cx="786042" cy="637166"/>
            </a:xfrm>
            <a:prstGeom prst="curvedConnector2">
              <a:avLst/>
            </a:prstGeom>
            <a:ln>
              <a:solidFill>
                <a:schemeClr val="tx1"/>
              </a:solidFill>
              <a:headEnd type="none"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1433586" y="5285595"/>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grpSp>
      <p:cxnSp>
        <p:nvCxnSpPr>
          <p:cNvPr id="4" name="Straight Connector 3"/>
          <p:cNvCxnSpPr/>
          <p:nvPr/>
        </p:nvCxnSpPr>
        <p:spPr>
          <a:xfrm>
            <a:off x="778002" y="4331123"/>
            <a:ext cx="655584" cy="1800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43767" y="4331123"/>
            <a:ext cx="0" cy="1800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4171799" y="4691203"/>
            <a:ext cx="360000" cy="360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4</a:t>
            </a:r>
            <a:endParaRPr lang="zh-CN" altLang="en-US" dirty="0">
              <a:solidFill>
                <a:schemeClr val="tx1"/>
              </a:solidFill>
              <a:latin typeface="Eras Medium ITC" pitchFamily="34" charset="0"/>
            </a:endParaRPr>
          </a:p>
        </p:txBody>
      </p:sp>
      <p:cxnSp>
        <p:nvCxnSpPr>
          <p:cNvPr id="47" name="Straight Arrow Connector 46"/>
          <p:cNvCxnSpPr>
            <a:stCxn id="53" idx="2"/>
            <a:endCxn id="51" idx="6"/>
          </p:cNvCxnSpPr>
          <p:nvPr/>
        </p:nvCxnSpPr>
        <p:spPr>
          <a:xfrm flipH="1">
            <a:off x="3779872" y="5518316"/>
            <a:ext cx="391927"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3419872" y="5338316"/>
            <a:ext cx="360000" cy="360000"/>
          </a:xfrm>
          <a:prstGeom prst="ellipse">
            <a:avLst/>
          </a:prstGeom>
          <a:solidFill>
            <a:srgbClr val="FFC000"/>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cxnSp>
        <p:nvCxnSpPr>
          <p:cNvPr id="52" name="Curved Connector 51"/>
          <p:cNvCxnSpPr>
            <a:stCxn id="41" idx="2"/>
            <a:endCxn id="51" idx="0"/>
          </p:cNvCxnSpPr>
          <p:nvPr/>
        </p:nvCxnSpPr>
        <p:spPr>
          <a:xfrm rot="10800000" flipV="1">
            <a:off x="3599873" y="4871202"/>
            <a:ext cx="571927" cy="467113"/>
          </a:xfrm>
          <a:prstGeom prst="curvedConnector2">
            <a:avLst/>
          </a:prstGeom>
          <a:ln>
            <a:solidFill>
              <a:schemeClr val="tx1"/>
            </a:solidFill>
            <a:headEnd type="none"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53" name="Oval 52"/>
          <p:cNvSpPr/>
          <p:nvPr/>
        </p:nvSpPr>
        <p:spPr>
          <a:xfrm>
            <a:off x="4171799" y="5338316"/>
            <a:ext cx="360000" cy="360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58" name="Oval 57"/>
          <p:cNvSpPr/>
          <p:nvPr/>
        </p:nvSpPr>
        <p:spPr>
          <a:xfrm>
            <a:off x="5834067" y="4691203"/>
            <a:ext cx="360000" cy="360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60" name="Oval 59"/>
          <p:cNvSpPr/>
          <p:nvPr/>
        </p:nvSpPr>
        <p:spPr>
          <a:xfrm>
            <a:off x="6516256" y="5340007"/>
            <a:ext cx="360000" cy="360000"/>
          </a:xfrm>
          <a:prstGeom prst="ellipse">
            <a:avLst/>
          </a:prstGeom>
          <a:solidFill>
            <a:srgbClr val="9F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62" name="Straight Arrow Connector 61"/>
          <p:cNvCxnSpPr>
            <a:stCxn id="60" idx="2"/>
            <a:endCxn id="70" idx="6"/>
          </p:cNvCxnSpPr>
          <p:nvPr/>
        </p:nvCxnSpPr>
        <p:spPr>
          <a:xfrm flipH="1">
            <a:off x="6194067" y="5520007"/>
            <a:ext cx="322189"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70" idx="0"/>
            <a:endCxn id="58" idx="4"/>
          </p:cNvCxnSpPr>
          <p:nvPr/>
        </p:nvCxnSpPr>
        <p:spPr>
          <a:xfrm flipV="1">
            <a:off x="6014067" y="5051203"/>
            <a:ext cx="0" cy="288804"/>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70" idx="2"/>
            <a:endCxn id="68" idx="6"/>
          </p:cNvCxnSpPr>
          <p:nvPr/>
        </p:nvCxnSpPr>
        <p:spPr>
          <a:xfrm flipH="1">
            <a:off x="5508144" y="5520007"/>
            <a:ext cx="325923" cy="0"/>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68" name="Oval 67"/>
          <p:cNvSpPr/>
          <p:nvPr/>
        </p:nvSpPr>
        <p:spPr>
          <a:xfrm>
            <a:off x="5148144" y="5340007"/>
            <a:ext cx="360000" cy="360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3</a:t>
            </a:r>
            <a:endParaRPr lang="zh-CN" altLang="en-US" dirty="0">
              <a:solidFill>
                <a:schemeClr val="tx1"/>
              </a:solidFill>
              <a:latin typeface="Eras Medium ITC" pitchFamily="34" charset="0"/>
            </a:endParaRPr>
          </a:p>
        </p:txBody>
      </p:sp>
      <p:sp>
        <p:nvSpPr>
          <p:cNvPr id="70" name="Oval 69"/>
          <p:cNvSpPr/>
          <p:nvPr/>
        </p:nvSpPr>
        <p:spPr>
          <a:xfrm>
            <a:off x="5834067" y="5340007"/>
            <a:ext cx="360000" cy="360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90" name="Oval 89"/>
          <p:cNvSpPr/>
          <p:nvPr/>
        </p:nvSpPr>
        <p:spPr>
          <a:xfrm>
            <a:off x="8100584" y="4691163"/>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91" name="Oval 90"/>
          <p:cNvSpPr/>
          <p:nvPr/>
        </p:nvSpPr>
        <p:spPr>
          <a:xfrm>
            <a:off x="8100584" y="5339275"/>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92" name="Straight Arrow Connector 91"/>
          <p:cNvCxnSpPr>
            <a:stCxn id="90" idx="3"/>
            <a:endCxn id="97" idx="7"/>
          </p:cNvCxnSpPr>
          <p:nvPr/>
        </p:nvCxnSpPr>
        <p:spPr>
          <a:xfrm flipH="1">
            <a:off x="7757922" y="4998442"/>
            <a:ext cx="395383" cy="393554"/>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flipV="1">
            <a:off x="8204427" y="5051203"/>
            <a:ext cx="0" cy="28800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V="1">
            <a:off x="8356827" y="5051243"/>
            <a:ext cx="0" cy="288000"/>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7" name="Oval 96"/>
          <p:cNvSpPr/>
          <p:nvPr/>
        </p:nvSpPr>
        <p:spPr>
          <a:xfrm>
            <a:off x="7450643" y="5339275"/>
            <a:ext cx="360000" cy="360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cxnSp>
        <p:nvCxnSpPr>
          <p:cNvPr id="102" name="Straight Arrow Connector 101"/>
          <p:cNvCxnSpPr>
            <a:endCxn id="51" idx="3"/>
          </p:cNvCxnSpPr>
          <p:nvPr/>
        </p:nvCxnSpPr>
        <p:spPr>
          <a:xfrm flipV="1">
            <a:off x="3135049" y="5645595"/>
            <a:ext cx="337544" cy="348422"/>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2480559" y="5994017"/>
            <a:ext cx="795297" cy="250005"/>
          </a:xfrm>
          <a:prstGeom prst="rect">
            <a:avLst/>
          </a:prstGeom>
        </p:spPr>
        <p:txBody>
          <a:bodyPr wrap="square" lIns="0" tIns="0" rIns="0" bIns="0">
            <a:spAutoFit/>
          </a:bodyPr>
          <a:lstStyle/>
          <a:p>
            <a:pPr algn="ctr">
              <a:lnSpc>
                <a:spcPct val="80000"/>
              </a:lnSpc>
            </a:pPr>
            <a:r>
              <a:rPr lang="en-US" altLang="zh-CN" sz="2000" dirty="0" smtClean="0">
                <a:solidFill>
                  <a:srgbClr val="0000FF"/>
                </a:solidFill>
                <a:latin typeface="Eras Medium ITC" pitchFamily="34" charset="0"/>
                <a:cs typeface="Verdana" pitchFamily="34" charset="0"/>
              </a:rPr>
              <a:t>master</a:t>
            </a:r>
            <a:endParaRPr lang="zh-CN" altLang="en-US" sz="2000" dirty="0">
              <a:solidFill>
                <a:srgbClr val="0000FF"/>
              </a:solidFill>
              <a:latin typeface="Eras Medium ITC" pitchFamily="34" charset="0"/>
              <a:cs typeface="Verdana" pitchFamily="34" charset="0"/>
            </a:endParaRPr>
          </a:p>
        </p:txBody>
      </p:sp>
      <p:sp>
        <p:nvSpPr>
          <p:cNvPr id="111" name="Rectangle 110"/>
          <p:cNvSpPr/>
          <p:nvPr/>
        </p:nvSpPr>
        <p:spPr>
          <a:xfrm>
            <a:off x="4211960" y="6059315"/>
            <a:ext cx="795297" cy="250005"/>
          </a:xfrm>
          <a:prstGeom prst="rect">
            <a:avLst/>
          </a:prstGeom>
        </p:spPr>
        <p:txBody>
          <a:bodyPr wrap="square" lIns="0" tIns="0" rIns="0" bIns="0">
            <a:spAutoFit/>
          </a:bodyPr>
          <a:lstStyle/>
          <a:p>
            <a:pPr algn="ctr">
              <a:lnSpc>
                <a:spcPct val="80000"/>
              </a:lnSpc>
            </a:pPr>
            <a:r>
              <a:rPr lang="en-US" altLang="zh-CN" sz="2000" dirty="0" smtClean="0">
                <a:solidFill>
                  <a:srgbClr val="0000FF"/>
                </a:solidFill>
                <a:latin typeface="Eras Medium ITC" pitchFamily="34" charset="0"/>
                <a:cs typeface="Verdana" pitchFamily="34" charset="0"/>
              </a:rPr>
              <a:t>replica</a:t>
            </a:r>
            <a:endParaRPr lang="zh-CN" altLang="en-US" sz="2000" dirty="0">
              <a:solidFill>
                <a:srgbClr val="0000FF"/>
              </a:solidFill>
              <a:latin typeface="Eras Medium ITC" pitchFamily="34" charset="0"/>
              <a:cs typeface="Verdana" pitchFamily="34" charset="0"/>
            </a:endParaRPr>
          </a:p>
        </p:txBody>
      </p:sp>
      <p:cxnSp>
        <p:nvCxnSpPr>
          <p:cNvPr id="112" name="Straight Arrow Connector 111"/>
          <p:cNvCxnSpPr>
            <a:endCxn id="68" idx="3"/>
          </p:cNvCxnSpPr>
          <p:nvPr/>
        </p:nvCxnSpPr>
        <p:spPr>
          <a:xfrm flipV="1">
            <a:off x="4932040" y="5647286"/>
            <a:ext cx="268825" cy="412029"/>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203848" y="4540437"/>
            <a:ext cx="1512000" cy="1332000"/>
            <a:chOff x="3203848" y="4540437"/>
            <a:chExt cx="1512000" cy="1446870"/>
          </a:xfrm>
        </p:grpSpPr>
        <p:sp>
          <p:nvSpPr>
            <p:cNvPr id="98" name="Rounded Rectangle 97"/>
            <p:cNvSpPr/>
            <p:nvPr/>
          </p:nvSpPr>
          <p:spPr>
            <a:xfrm>
              <a:off x="3203848" y="4540437"/>
              <a:ext cx="1512000" cy="1446870"/>
            </a:xfrm>
            <a:prstGeom prst="roundRect">
              <a:avLst/>
            </a:prstGeom>
            <a:no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Rectangle 115"/>
            <p:cNvSpPr/>
            <p:nvPr/>
          </p:nvSpPr>
          <p:spPr>
            <a:xfrm>
              <a:off x="3275856" y="4653136"/>
              <a:ext cx="507225" cy="271565"/>
            </a:xfrm>
            <a:prstGeom prst="rect">
              <a:avLst/>
            </a:prstGeom>
          </p:spPr>
          <p:txBody>
            <a:bodyPr wrap="square" lIns="0" tIns="0" rIns="0" bIns="0">
              <a:spAutoFit/>
            </a:bodyPr>
            <a:lstStyle/>
            <a:p>
              <a:pPr algn="ctr">
                <a:lnSpc>
                  <a:spcPct val="80000"/>
                </a:lnSpc>
              </a:pPr>
              <a:r>
                <a:rPr lang="en-US" altLang="zh-CN" sz="2000" dirty="0" smtClean="0">
                  <a:latin typeface="Eras Medium ITC" pitchFamily="34" charset="0"/>
                  <a:cs typeface="Verdana" pitchFamily="34" charset="0"/>
                </a:rPr>
                <a:t>M1</a:t>
              </a:r>
              <a:endParaRPr lang="zh-CN" altLang="en-US" sz="2000" dirty="0">
                <a:latin typeface="Eras Medium ITC" pitchFamily="34" charset="0"/>
                <a:cs typeface="Verdana" pitchFamily="34" charset="0"/>
              </a:endParaRPr>
            </a:p>
          </p:txBody>
        </p:sp>
      </p:grpSp>
      <p:grpSp>
        <p:nvGrpSpPr>
          <p:cNvPr id="19" name="Group 18"/>
          <p:cNvGrpSpPr/>
          <p:nvPr/>
        </p:nvGrpSpPr>
        <p:grpSpPr>
          <a:xfrm>
            <a:off x="4932040" y="4547147"/>
            <a:ext cx="2124000" cy="1332000"/>
            <a:chOff x="4932040" y="4547147"/>
            <a:chExt cx="2124000" cy="1446870"/>
          </a:xfrm>
        </p:grpSpPr>
        <p:sp>
          <p:nvSpPr>
            <p:cNvPr id="99" name="Rounded Rectangle 98"/>
            <p:cNvSpPr/>
            <p:nvPr/>
          </p:nvSpPr>
          <p:spPr>
            <a:xfrm>
              <a:off x="4932040" y="4547147"/>
              <a:ext cx="2124000" cy="1446870"/>
            </a:xfrm>
            <a:prstGeom prst="roundRect">
              <a:avLst/>
            </a:prstGeom>
            <a:no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Rectangle 116"/>
            <p:cNvSpPr/>
            <p:nvPr/>
          </p:nvSpPr>
          <p:spPr>
            <a:xfrm>
              <a:off x="6441039" y="4653136"/>
              <a:ext cx="507225" cy="271565"/>
            </a:xfrm>
            <a:prstGeom prst="rect">
              <a:avLst/>
            </a:prstGeom>
          </p:spPr>
          <p:txBody>
            <a:bodyPr wrap="square" lIns="0" tIns="0" rIns="0" bIns="0">
              <a:spAutoFit/>
            </a:bodyPr>
            <a:lstStyle/>
            <a:p>
              <a:pPr algn="ctr">
                <a:lnSpc>
                  <a:spcPct val="80000"/>
                </a:lnSpc>
              </a:pPr>
              <a:r>
                <a:rPr lang="en-US" altLang="zh-CN" sz="2000" dirty="0" smtClean="0">
                  <a:latin typeface="Eras Medium ITC" pitchFamily="34" charset="0"/>
                  <a:cs typeface="Verdana" pitchFamily="34" charset="0"/>
                </a:rPr>
                <a:t>M2</a:t>
              </a:r>
              <a:endParaRPr lang="zh-CN" altLang="en-US" sz="2000" dirty="0">
                <a:latin typeface="Eras Medium ITC" pitchFamily="34" charset="0"/>
                <a:cs typeface="Verdana" pitchFamily="34" charset="0"/>
              </a:endParaRPr>
            </a:p>
          </p:txBody>
        </p:sp>
      </p:grpSp>
      <p:grpSp>
        <p:nvGrpSpPr>
          <p:cNvPr id="21" name="Group 20"/>
          <p:cNvGrpSpPr/>
          <p:nvPr/>
        </p:nvGrpSpPr>
        <p:grpSpPr>
          <a:xfrm>
            <a:off x="7308456" y="4547147"/>
            <a:ext cx="1368000" cy="1332000"/>
            <a:chOff x="7308456" y="4547147"/>
            <a:chExt cx="1368000" cy="1446870"/>
          </a:xfrm>
        </p:grpSpPr>
        <p:sp>
          <p:nvSpPr>
            <p:cNvPr id="100" name="Rounded Rectangle 99"/>
            <p:cNvSpPr/>
            <p:nvPr/>
          </p:nvSpPr>
          <p:spPr>
            <a:xfrm>
              <a:off x="7308456" y="4547147"/>
              <a:ext cx="1368000" cy="1446870"/>
            </a:xfrm>
            <a:prstGeom prst="roundRect">
              <a:avLst/>
            </a:prstGeom>
            <a:no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Rectangle 117"/>
            <p:cNvSpPr/>
            <p:nvPr/>
          </p:nvSpPr>
          <p:spPr>
            <a:xfrm>
              <a:off x="7380312" y="4653136"/>
              <a:ext cx="507225" cy="271565"/>
            </a:xfrm>
            <a:prstGeom prst="rect">
              <a:avLst/>
            </a:prstGeom>
          </p:spPr>
          <p:txBody>
            <a:bodyPr wrap="square" lIns="0" tIns="0" rIns="0" bIns="0">
              <a:spAutoFit/>
            </a:bodyPr>
            <a:lstStyle/>
            <a:p>
              <a:pPr algn="ctr">
                <a:lnSpc>
                  <a:spcPct val="80000"/>
                </a:lnSpc>
              </a:pPr>
              <a:r>
                <a:rPr lang="en-US" altLang="zh-CN" sz="2000" dirty="0" smtClean="0">
                  <a:latin typeface="Eras Medium ITC" pitchFamily="34" charset="0"/>
                  <a:cs typeface="Verdana" pitchFamily="34" charset="0"/>
                </a:rPr>
                <a:t>M3</a:t>
              </a:r>
              <a:endParaRPr lang="zh-CN" altLang="en-US" sz="2000" dirty="0">
                <a:latin typeface="Eras Medium ITC" pitchFamily="34" charset="0"/>
                <a:cs typeface="Verdana" pitchFamily="34" charset="0"/>
              </a:endParaRPr>
            </a:p>
          </p:txBody>
        </p:sp>
      </p:grpSp>
    </p:spTree>
    <p:extLst>
      <p:ext uri="{BB962C8B-B14F-4D97-AF65-F5344CB8AC3E}">
        <p14:creationId xmlns:p14="http://schemas.microsoft.com/office/powerpoint/2010/main" val="17486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par>
                          <p:cTn id="8" fill="hold">
                            <p:stCondLst>
                              <p:cond delay="25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par>
                                <p:cTn id="12" presetID="22" presetClass="entr" presetSubtype="1"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up)">
                                      <p:cBhvr>
                                        <p:cTn id="14" dur="500"/>
                                        <p:tgtEl>
                                          <p:spTgt spid="22"/>
                                        </p:tgtEl>
                                      </p:cBhvr>
                                    </p:animEffect>
                                  </p:childTnLst>
                                </p:cTn>
                              </p:par>
                            </p:childTnLst>
                          </p:cTn>
                        </p:par>
                        <p:par>
                          <p:cTn id="15" fill="hold">
                            <p:stCondLst>
                              <p:cond delay="750"/>
                            </p:stCondLst>
                            <p:childTnLst>
                              <p:par>
                                <p:cTn id="16" presetID="1"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par>
                          <p:cTn id="22" fill="hold">
                            <p:stCondLst>
                              <p:cond delay="750"/>
                            </p:stCondLst>
                            <p:childTnLst>
                              <p:par>
                                <p:cTn id="23" presetID="53" presetClass="entr" presetSubtype="16"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500" fill="hold"/>
                                        <p:tgtEl>
                                          <p:spTgt spid="51"/>
                                        </p:tgtEl>
                                        <p:attrNameLst>
                                          <p:attrName>ppt_w</p:attrName>
                                        </p:attrNameLst>
                                      </p:cBhvr>
                                      <p:tavLst>
                                        <p:tav tm="0">
                                          <p:val>
                                            <p:fltVal val="0"/>
                                          </p:val>
                                        </p:tav>
                                        <p:tav tm="100000">
                                          <p:val>
                                            <p:strVal val="#ppt_w"/>
                                          </p:val>
                                        </p:tav>
                                      </p:tavLst>
                                    </p:anim>
                                    <p:anim calcmode="lin" valueType="num">
                                      <p:cBhvr>
                                        <p:cTn id="26" dur="500" fill="hold"/>
                                        <p:tgtEl>
                                          <p:spTgt spid="51"/>
                                        </p:tgtEl>
                                        <p:attrNameLst>
                                          <p:attrName>ppt_h</p:attrName>
                                        </p:attrNameLst>
                                      </p:cBhvr>
                                      <p:tavLst>
                                        <p:tav tm="0">
                                          <p:val>
                                            <p:fltVal val="0"/>
                                          </p:val>
                                        </p:tav>
                                        <p:tav tm="100000">
                                          <p:val>
                                            <p:strVal val="#ppt_h"/>
                                          </p:val>
                                        </p:tav>
                                      </p:tavLst>
                                    </p:anim>
                                    <p:animEffect transition="in" filter="fade">
                                      <p:cBhvr>
                                        <p:cTn id="27" dur="500"/>
                                        <p:tgtEl>
                                          <p:spTgt spid="5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70"/>
                                        </p:tgtEl>
                                        <p:attrNameLst>
                                          <p:attrName>style.visibility</p:attrName>
                                        </p:attrNameLst>
                                      </p:cBhvr>
                                      <p:to>
                                        <p:strVal val="visible"/>
                                      </p:to>
                                    </p:set>
                                    <p:anim calcmode="lin" valueType="num">
                                      <p:cBhvr>
                                        <p:cTn id="30" dur="500" fill="hold"/>
                                        <p:tgtEl>
                                          <p:spTgt spid="70"/>
                                        </p:tgtEl>
                                        <p:attrNameLst>
                                          <p:attrName>ppt_w</p:attrName>
                                        </p:attrNameLst>
                                      </p:cBhvr>
                                      <p:tavLst>
                                        <p:tav tm="0">
                                          <p:val>
                                            <p:fltVal val="0"/>
                                          </p:val>
                                        </p:tav>
                                        <p:tav tm="100000">
                                          <p:val>
                                            <p:strVal val="#ppt_w"/>
                                          </p:val>
                                        </p:tav>
                                      </p:tavLst>
                                    </p:anim>
                                    <p:anim calcmode="lin" valueType="num">
                                      <p:cBhvr>
                                        <p:cTn id="31" dur="500" fill="hold"/>
                                        <p:tgtEl>
                                          <p:spTgt spid="70"/>
                                        </p:tgtEl>
                                        <p:attrNameLst>
                                          <p:attrName>ppt_h</p:attrName>
                                        </p:attrNameLst>
                                      </p:cBhvr>
                                      <p:tavLst>
                                        <p:tav tm="0">
                                          <p:val>
                                            <p:fltVal val="0"/>
                                          </p:val>
                                        </p:tav>
                                        <p:tav tm="100000">
                                          <p:val>
                                            <p:strVal val="#ppt_h"/>
                                          </p:val>
                                        </p:tav>
                                      </p:tavLst>
                                    </p:anim>
                                    <p:animEffect transition="in" filter="fade">
                                      <p:cBhvr>
                                        <p:cTn id="32" dur="500"/>
                                        <p:tgtEl>
                                          <p:spTgt spid="7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500" fill="hold"/>
                                        <p:tgtEl>
                                          <p:spTgt spid="58"/>
                                        </p:tgtEl>
                                        <p:attrNameLst>
                                          <p:attrName>ppt_w</p:attrName>
                                        </p:attrNameLst>
                                      </p:cBhvr>
                                      <p:tavLst>
                                        <p:tav tm="0">
                                          <p:val>
                                            <p:fltVal val="0"/>
                                          </p:val>
                                        </p:tav>
                                        <p:tav tm="100000">
                                          <p:val>
                                            <p:strVal val="#ppt_w"/>
                                          </p:val>
                                        </p:tav>
                                      </p:tavLst>
                                    </p:anim>
                                    <p:anim calcmode="lin" valueType="num">
                                      <p:cBhvr>
                                        <p:cTn id="36" dur="500" fill="hold"/>
                                        <p:tgtEl>
                                          <p:spTgt spid="58"/>
                                        </p:tgtEl>
                                        <p:attrNameLst>
                                          <p:attrName>ppt_h</p:attrName>
                                        </p:attrNameLst>
                                      </p:cBhvr>
                                      <p:tavLst>
                                        <p:tav tm="0">
                                          <p:val>
                                            <p:fltVal val="0"/>
                                          </p:val>
                                        </p:tav>
                                        <p:tav tm="100000">
                                          <p:val>
                                            <p:strVal val="#ppt_h"/>
                                          </p:val>
                                        </p:tav>
                                      </p:tavLst>
                                    </p:anim>
                                    <p:animEffect transition="in" filter="fade">
                                      <p:cBhvr>
                                        <p:cTn id="37" dur="500"/>
                                        <p:tgtEl>
                                          <p:spTgt spid="58"/>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90"/>
                                        </p:tgtEl>
                                        <p:attrNameLst>
                                          <p:attrName>style.visibility</p:attrName>
                                        </p:attrNameLst>
                                      </p:cBhvr>
                                      <p:to>
                                        <p:strVal val="visible"/>
                                      </p:to>
                                    </p:set>
                                    <p:anim calcmode="lin" valueType="num">
                                      <p:cBhvr>
                                        <p:cTn id="40" dur="500" fill="hold"/>
                                        <p:tgtEl>
                                          <p:spTgt spid="90"/>
                                        </p:tgtEl>
                                        <p:attrNameLst>
                                          <p:attrName>ppt_w</p:attrName>
                                        </p:attrNameLst>
                                      </p:cBhvr>
                                      <p:tavLst>
                                        <p:tav tm="0">
                                          <p:val>
                                            <p:fltVal val="0"/>
                                          </p:val>
                                        </p:tav>
                                        <p:tav tm="100000">
                                          <p:val>
                                            <p:strVal val="#ppt_w"/>
                                          </p:val>
                                        </p:tav>
                                      </p:tavLst>
                                    </p:anim>
                                    <p:anim calcmode="lin" valueType="num">
                                      <p:cBhvr>
                                        <p:cTn id="41" dur="500" fill="hold"/>
                                        <p:tgtEl>
                                          <p:spTgt spid="90"/>
                                        </p:tgtEl>
                                        <p:attrNameLst>
                                          <p:attrName>ppt_h</p:attrName>
                                        </p:attrNameLst>
                                      </p:cBhvr>
                                      <p:tavLst>
                                        <p:tav tm="0">
                                          <p:val>
                                            <p:fltVal val="0"/>
                                          </p:val>
                                        </p:tav>
                                        <p:tav tm="100000">
                                          <p:val>
                                            <p:strVal val="#ppt_h"/>
                                          </p:val>
                                        </p:tav>
                                      </p:tavLst>
                                    </p:anim>
                                    <p:animEffect transition="in" filter="fade">
                                      <p:cBhvr>
                                        <p:cTn id="42" dur="500"/>
                                        <p:tgtEl>
                                          <p:spTgt spid="90"/>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1250"/>
                            </p:stCondLst>
                            <p:childTnLst>
                              <p:par>
                                <p:cTn id="49" presetID="10" presetClass="entr" presetSubtype="0" fill="hold" grpId="0" nodeType="afterEffect">
                                  <p:stCondLst>
                                    <p:cond delay="0"/>
                                  </p:stCondLst>
                                  <p:childTnLst>
                                    <p:set>
                                      <p:cBhvr>
                                        <p:cTn id="50" dur="1" fill="hold">
                                          <p:stCondLst>
                                            <p:cond delay="0"/>
                                          </p:stCondLst>
                                        </p:cTn>
                                        <p:tgtEl>
                                          <p:spTgt spid="108"/>
                                        </p:tgtEl>
                                        <p:attrNameLst>
                                          <p:attrName>style.visibility</p:attrName>
                                        </p:attrNameLst>
                                      </p:cBhvr>
                                      <p:to>
                                        <p:strVal val="visible"/>
                                      </p:to>
                                    </p:set>
                                    <p:animEffect transition="in" filter="fade">
                                      <p:cBhvr>
                                        <p:cTn id="51" dur="250"/>
                                        <p:tgtEl>
                                          <p:spTgt spid="108"/>
                                        </p:tgtEl>
                                      </p:cBhvr>
                                    </p:animEffect>
                                  </p:childTnLst>
                                </p:cTn>
                              </p:par>
                            </p:childTnLst>
                          </p:cTn>
                        </p:par>
                        <p:par>
                          <p:cTn id="52" fill="hold">
                            <p:stCondLst>
                              <p:cond delay="1500"/>
                            </p:stCondLst>
                            <p:childTnLst>
                              <p:par>
                                <p:cTn id="53" presetID="22" presetClass="entr" presetSubtype="4" fill="hold" nodeType="afterEffect">
                                  <p:stCondLst>
                                    <p:cond delay="0"/>
                                  </p:stCondLst>
                                  <p:childTnLst>
                                    <p:set>
                                      <p:cBhvr>
                                        <p:cTn id="54" dur="1" fill="hold">
                                          <p:stCondLst>
                                            <p:cond delay="0"/>
                                          </p:stCondLst>
                                        </p:cTn>
                                        <p:tgtEl>
                                          <p:spTgt spid="102"/>
                                        </p:tgtEl>
                                        <p:attrNameLst>
                                          <p:attrName>style.visibility</p:attrName>
                                        </p:attrNameLst>
                                      </p:cBhvr>
                                      <p:to>
                                        <p:strVal val="visible"/>
                                      </p:to>
                                    </p:set>
                                    <p:animEffect transition="in" filter="wipe(down)">
                                      <p:cBhvr>
                                        <p:cTn id="55" dur="250"/>
                                        <p:tgtEl>
                                          <p:spTgt spid="10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6">
                                            <p:txEl>
                                              <p:pRg st="2" end="2"/>
                                            </p:txEl>
                                          </p:spTgt>
                                        </p:tgtEl>
                                        <p:attrNameLst>
                                          <p:attrName>style.visibility</p:attrName>
                                        </p:attrNameLst>
                                      </p:cBhvr>
                                      <p:to>
                                        <p:strVal val="visible"/>
                                      </p:to>
                                    </p:set>
                                    <p:animEffect transition="in" filter="fade">
                                      <p:cBhvr>
                                        <p:cTn id="60" dur="250"/>
                                        <p:tgtEl>
                                          <p:spTgt spid="56">
                                            <p:txEl>
                                              <p:pRg st="2" end="2"/>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56">
                                            <p:txEl>
                                              <p:pRg st="3" end="3"/>
                                            </p:txEl>
                                          </p:spTgt>
                                        </p:tgtEl>
                                        <p:attrNameLst>
                                          <p:attrName>style.visibility</p:attrName>
                                        </p:attrNameLst>
                                      </p:cBhvr>
                                      <p:to>
                                        <p:strVal val="visible"/>
                                      </p:to>
                                    </p:set>
                                    <p:animEffect transition="in" filter="fade">
                                      <p:cBhvr>
                                        <p:cTn id="63" dur="250"/>
                                        <p:tgtEl>
                                          <p:spTgt spid="56">
                                            <p:txEl>
                                              <p:pRg st="3" end="3"/>
                                            </p:txEl>
                                          </p:spTgt>
                                        </p:tgtEl>
                                      </p:cBhvr>
                                    </p:animEffect>
                                  </p:childTnLst>
                                </p:cTn>
                              </p:par>
                            </p:childTnLst>
                          </p:cTn>
                        </p:par>
                        <p:par>
                          <p:cTn id="64" fill="hold">
                            <p:stCondLst>
                              <p:cond delay="250"/>
                            </p:stCondLst>
                            <p:childTnLst>
                              <p:par>
                                <p:cTn id="65" presetID="22" presetClass="entr" presetSubtype="8" fill="hold"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left)">
                                      <p:cBhvr>
                                        <p:cTn id="67" dur="500"/>
                                        <p:tgtEl>
                                          <p:spTgt spid="65"/>
                                        </p:tgtEl>
                                      </p:cBhvr>
                                    </p:animEffect>
                                  </p:childTnLst>
                                </p:cTn>
                              </p:par>
                              <p:par>
                                <p:cTn id="68" presetID="22" presetClass="entr" presetSubtype="2" fill="hold" nodeType="withEffect">
                                  <p:stCondLst>
                                    <p:cond delay="250"/>
                                  </p:stCondLst>
                                  <p:childTnLst>
                                    <p:set>
                                      <p:cBhvr>
                                        <p:cTn id="69" dur="1" fill="hold">
                                          <p:stCondLst>
                                            <p:cond delay="0"/>
                                          </p:stCondLst>
                                        </p:cTn>
                                        <p:tgtEl>
                                          <p:spTgt spid="62"/>
                                        </p:tgtEl>
                                        <p:attrNameLst>
                                          <p:attrName>style.visibility</p:attrName>
                                        </p:attrNameLst>
                                      </p:cBhvr>
                                      <p:to>
                                        <p:strVal val="visible"/>
                                      </p:to>
                                    </p:set>
                                    <p:animEffect transition="in" filter="wipe(right)">
                                      <p:cBhvr>
                                        <p:cTn id="70" dur="500"/>
                                        <p:tgtEl>
                                          <p:spTgt spid="62"/>
                                        </p:tgtEl>
                                      </p:cBhvr>
                                    </p:animEffect>
                                  </p:childTnLst>
                                </p:cTn>
                              </p:par>
                              <p:par>
                                <p:cTn id="71" presetID="22" presetClass="entr" presetSubtype="1" fill="hold" nodeType="withEffect">
                                  <p:stCondLst>
                                    <p:cond delay="250"/>
                                  </p:stCondLst>
                                  <p:childTnLst>
                                    <p:set>
                                      <p:cBhvr>
                                        <p:cTn id="72" dur="1" fill="hold">
                                          <p:stCondLst>
                                            <p:cond delay="0"/>
                                          </p:stCondLst>
                                        </p:cTn>
                                        <p:tgtEl>
                                          <p:spTgt spid="63"/>
                                        </p:tgtEl>
                                        <p:attrNameLst>
                                          <p:attrName>style.visibility</p:attrName>
                                        </p:attrNameLst>
                                      </p:cBhvr>
                                      <p:to>
                                        <p:strVal val="visible"/>
                                      </p:to>
                                    </p:set>
                                    <p:animEffect transition="in" filter="wipe(up)">
                                      <p:cBhvr>
                                        <p:cTn id="73" dur="500"/>
                                        <p:tgtEl>
                                          <p:spTgt spid="63"/>
                                        </p:tgtEl>
                                      </p:cBhvr>
                                    </p:animEffect>
                                  </p:childTnLst>
                                </p:cTn>
                              </p:par>
                              <p:par>
                                <p:cTn id="74" presetID="22" presetClass="entr" presetSubtype="1" fill="hold" nodeType="withEffect">
                                  <p:stCondLst>
                                    <p:cond delay="250"/>
                                  </p:stCondLst>
                                  <p:childTnLst>
                                    <p:set>
                                      <p:cBhvr>
                                        <p:cTn id="75" dur="1" fill="hold">
                                          <p:stCondLst>
                                            <p:cond delay="0"/>
                                          </p:stCondLst>
                                        </p:cTn>
                                        <p:tgtEl>
                                          <p:spTgt spid="52"/>
                                        </p:tgtEl>
                                        <p:attrNameLst>
                                          <p:attrName>style.visibility</p:attrName>
                                        </p:attrNameLst>
                                      </p:cBhvr>
                                      <p:to>
                                        <p:strVal val="visible"/>
                                      </p:to>
                                    </p:set>
                                    <p:animEffect transition="in" filter="wipe(up)">
                                      <p:cBhvr>
                                        <p:cTn id="76" dur="500"/>
                                        <p:tgtEl>
                                          <p:spTgt spid="52"/>
                                        </p:tgtEl>
                                      </p:cBhvr>
                                    </p:animEffect>
                                  </p:childTnLst>
                                </p:cTn>
                              </p:par>
                              <p:par>
                                <p:cTn id="77" presetID="22" presetClass="entr" presetSubtype="2" fill="hold" nodeType="withEffect">
                                  <p:stCondLst>
                                    <p:cond delay="250"/>
                                  </p:stCondLst>
                                  <p:childTnLst>
                                    <p:set>
                                      <p:cBhvr>
                                        <p:cTn id="78" dur="1" fill="hold">
                                          <p:stCondLst>
                                            <p:cond delay="0"/>
                                          </p:stCondLst>
                                        </p:cTn>
                                        <p:tgtEl>
                                          <p:spTgt spid="47"/>
                                        </p:tgtEl>
                                        <p:attrNameLst>
                                          <p:attrName>style.visibility</p:attrName>
                                        </p:attrNameLst>
                                      </p:cBhvr>
                                      <p:to>
                                        <p:strVal val="visible"/>
                                      </p:to>
                                    </p:set>
                                    <p:animEffect transition="in" filter="wipe(right)">
                                      <p:cBhvr>
                                        <p:cTn id="79" dur="500"/>
                                        <p:tgtEl>
                                          <p:spTgt spid="47"/>
                                        </p:tgtEl>
                                      </p:cBhvr>
                                    </p:animEffect>
                                  </p:childTnLst>
                                </p:cTn>
                              </p:par>
                              <p:par>
                                <p:cTn id="80" presetID="22" presetClass="entr" presetSubtype="4" fill="hold" nodeType="withEffect">
                                  <p:stCondLst>
                                    <p:cond delay="250"/>
                                  </p:stCondLst>
                                  <p:childTnLst>
                                    <p:set>
                                      <p:cBhvr>
                                        <p:cTn id="81" dur="1" fill="hold">
                                          <p:stCondLst>
                                            <p:cond delay="0"/>
                                          </p:stCondLst>
                                        </p:cTn>
                                        <p:tgtEl>
                                          <p:spTgt spid="92"/>
                                        </p:tgtEl>
                                        <p:attrNameLst>
                                          <p:attrName>style.visibility</p:attrName>
                                        </p:attrNameLst>
                                      </p:cBhvr>
                                      <p:to>
                                        <p:strVal val="visible"/>
                                      </p:to>
                                    </p:set>
                                    <p:animEffect transition="in" filter="wipe(down)">
                                      <p:cBhvr>
                                        <p:cTn id="82" dur="500"/>
                                        <p:tgtEl>
                                          <p:spTgt spid="92"/>
                                        </p:tgtEl>
                                      </p:cBhvr>
                                    </p:animEffect>
                                  </p:childTnLst>
                                </p:cTn>
                              </p:par>
                              <p:par>
                                <p:cTn id="83" presetID="22" presetClass="entr" presetSubtype="4" fill="hold" nodeType="withEffect">
                                  <p:stCondLst>
                                    <p:cond delay="250"/>
                                  </p:stCondLst>
                                  <p:childTnLst>
                                    <p:set>
                                      <p:cBhvr>
                                        <p:cTn id="84" dur="1" fill="hold">
                                          <p:stCondLst>
                                            <p:cond delay="0"/>
                                          </p:stCondLst>
                                        </p:cTn>
                                        <p:tgtEl>
                                          <p:spTgt spid="95"/>
                                        </p:tgtEl>
                                        <p:attrNameLst>
                                          <p:attrName>style.visibility</p:attrName>
                                        </p:attrNameLst>
                                      </p:cBhvr>
                                      <p:to>
                                        <p:strVal val="visible"/>
                                      </p:to>
                                    </p:set>
                                    <p:animEffect transition="in" filter="wipe(down)">
                                      <p:cBhvr>
                                        <p:cTn id="85" dur="500"/>
                                        <p:tgtEl>
                                          <p:spTgt spid="95"/>
                                        </p:tgtEl>
                                      </p:cBhvr>
                                    </p:animEffect>
                                  </p:childTnLst>
                                </p:cTn>
                              </p:par>
                              <p:par>
                                <p:cTn id="86" presetID="22" presetClass="entr" presetSubtype="1" fill="hold" nodeType="withEffect">
                                  <p:stCondLst>
                                    <p:cond delay="250"/>
                                  </p:stCondLst>
                                  <p:childTnLst>
                                    <p:set>
                                      <p:cBhvr>
                                        <p:cTn id="87" dur="1" fill="hold">
                                          <p:stCondLst>
                                            <p:cond delay="0"/>
                                          </p:stCondLst>
                                        </p:cTn>
                                        <p:tgtEl>
                                          <p:spTgt spid="96"/>
                                        </p:tgtEl>
                                        <p:attrNameLst>
                                          <p:attrName>style.visibility</p:attrName>
                                        </p:attrNameLst>
                                      </p:cBhvr>
                                      <p:to>
                                        <p:strVal val="visible"/>
                                      </p:to>
                                    </p:set>
                                    <p:animEffect transition="in" filter="wipe(up)">
                                      <p:cBhvr>
                                        <p:cTn id="88" dur="500"/>
                                        <p:tgtEl>
                                          <p:spTgt spid="9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56">
                                            <p:txEl>
                                              <p:pRg st="4" end="4"/>
                                            </p:txEl>
                                          </p:spTgt>
                                        </p:tgtEl>
                                        <p:attrNameLst>
                                          <p:attrName>style.visibility</p:attrName>
                                        </p:attrNameLst>
                                      </p:cBhvr>
                                      <p:to>
                                        <p:strVal val="visible"/>
                                      </p:to>
                                    </p:set>
                                    <p:animEffect transition="in" filter="fade">
                                      <p:cBhvr>
                                        <p:cTn id="93" dur="250"/>
                                        <p:tgtEl>
                                          <p:spTgt spid="56">
                                            <p:txEl>
                                              <p:pRg st="4" end="4"/>
                                            </p:txEl>
                                          </p:spTgt>
                                        </p:tgtEl>
                                      </p:cBhvr>
                                    </p:animEffect>
                                  </p:childTnLst>
                                </p:cTn>
                              </p:par>
                            </p:childTnLst>
                          </p:cTn>
                        </p:par>
                        <p:par>
                          <p:cTn id="94" fill="hold">
                            <p:stCondLst>
                              <p:cond delay="250"/>
                            </p:stCondLst>
                            <p:childTnLst>
                              <p:par>
                                <p:cTn id="95" presetID="10" presetClass="entr" presetSubtype="0" fill="hold" grpId="0"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fade">
                                      <p:cBhvr>
                                        <p:cTn id="100" dur="500"/>
                                        <p:tgtEl>
                                          <p:spTgt spid="5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8"/>
                                        </p:tgtEl>
                                        <p:attrNameLst>
                                          <p:attrName>style.visibility</p:attrName>
                                        </p:attrNameLst>
                                      </p:cBhvr>
                                      <p:to>
                                        <p:strVal val="visible"/>
                                      </p:to>
                                    </p:set>
                                    <p:animEffect transition="in" filter="fade">
                                      <p:cBhvr>
                                        <p:cTn id="103" dur="500"/>
                                        <p:tgtEl>
                                          <p:spTgt spid="6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fade">
                                      <p:cBhvr>
                                        <p:cTn id="106" dur="500"/>
                                        <p:tgtEl>
                                          <p:spTgt spid="6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97"/>
                                        </p:tgtEl>
                                        <p:attrNameLst>
                                          <p:attrName>style.visibility</p:attrName>
                                        </p:attrNameLst>
                                      </p:cBhvr>
                                      <p:to>
                                        <p:strVal val="visible"/>
                                      </p:to>
                                    </p:set>
                                    <p:animEffect transition="in" filter="fade">
                                      <p:cBhvr>
                                        <p:cTn id="109" dur="500"/>
                                        <p:tgtEl>
                                          <p:spTgt spid="97"/>
                                        </p:tgtEl>
                                      </p:cBhvr>
                                    </p:animEffect>
                                  </p:childTnLst>
                                </p:cTn>
                              </p:par>
                            </p:childTnLst>
                          </p:cTn>
                        </p:par>
                        <p:par>
                          <p:cTn id="110" fill="hold">
                            <p:stCondLst>
                              <p:cond delay="750"/>
                            </p:stCondLst>
                            <p:childTnLst>
                              <p:par>
                                <p:cTn id="111" presetID="10" presetClass="entr" presetSubtype="0" fill="hold" grpId="0" nodeType="afterEffect">
                                  <p:stCondLst>
                                    <p:cond delay="0"/>
                                  </p:stCondLst>
                                  <p:childTnLst>
                                    <p:set>
                                      <p:cBhvr>
                                        <p:cTn id="112" dur="1" fill="hold">
                                          <p:stCondLst>
                                            <p:cond delay="0"/>
                                          </p:stCondLst>
                                        </p:cTn>
                                        <p:tgtEl>
                                          <p:spTgt spid="111"/>
                                        </p:tgtEl>
                                        <p:attrNameLst>
                                          <p:attrName>style.visibility</p:attrName>
                                        </p:attrNameLst>
                                      </p:cBhvr>
                                      <p:to>
                                        <p:strVal val="visible"/>
                                      </p:to>
                                    </p:set>
                                    <p:animEffect transition="in" filter="fade">
                                      <p:cBhvr>
                                        <p:cTn id="113" dur="250"/>
                                        <p:tgtEl>
                                          <p:spTgt spid="111"/>
                                        </p:tgtEl>
                                      </p:cBhvr>
                                    </p:animEffect>
                                  </p:childTnLst>
                                </p:cTn>
                              </p:par>
                            </p:childTnLst>
                          </p:cTn>
                        </p:par>
                        <p:par>
                          <p:cTn id="114" fill="hold">
                            <p:stCondLst>
                              <p:cond delay="1000"/>
                            </p:stCondLst>
                            <p:childTnLst>
                              <p:par>
                                <p:cTn id="115" presetID="22" presetClass="entr" presetSubtype="4" fill="hold" nodeType="afterEffect">
                                  <p:stCondLst>
                                    <p:cond delay="0"/>
                                  </p:stCondLst>
                                  <p:childTnLst>
                                    <p:set>
                                      <p:cBhvr>
                                        <p:cTn id="116" dur="1" fill="hold">
                                          <p:stCondLst>
                                            <p:cond delay="0"/>
                                          </p:stCondLst>
                                        </p:cTn>
                                        <p:tgtEl>
                                          <p:spTgt spid="112"/>
                                        </p:tgtEl>
                                        <p:attrNameLst>
                                          <p:attrName>style.visibility</p:attrName>
                                        </p:attrNameLst>
                                      </p:cBhvr>
                                      <p:to>
                                        <p:strVal val="visible"/>
                                      </p:to>
                                    </p:set>
                                    <p:animEffect transition="in" filter="wipe(down)">
                                      <p:cBhvr>
                                        <p:cTn id="117" dur="25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1" grpId="0" animBg="1"/>
      <p:bldP spid="53" grpId="0" animBg="1"/>
      <p:bldP spid="58" grpId="0" animBg="1"/>
      <p:bldP spid="60" grpId="0" animBg="1"/>
      <p:bldP spid="68" grpId="0" animBg="1"/>
      <p:bldP spid="70" grpId="0" animBg="1"/>
      <p:bldP spid="90" grpId="0" animBg="1"/>
      <p:bldP spid="91" grpId="0" animBg="1"/>
      <p:bldP spid="97" grpId="0" animBg="1"/>
      <p:bldP spid="108" grpId="0"/>
      <p:bldP spid="1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Vertex Computation</a:t>
            </a:r>
            <a:endParaRPr lang="zh-TW" altLang="en-US" sz="4000" dirty="0">
              <a:solidFill>
                <a:schemeClr val="tx1"/>
              </a:solidFill>
              <a:effectLst>
                <a:outerShdw blurRad="38100" dist="38100" dir="2700000" algn="tl">
                  <a:srgbClr val="000000">
                    <a:alpha val="43137"/>
                  </a:srgbClr>
                </a:outerShdw>
              </a:effectLst>
              <a:latin typeface="Eras Medium ITC" pitchFamily="34" charset="0"/>
              <a:cs typeface="Verdana" pitchFamily="34" charset="0"/>
            </a:endParaRPr>
          </a:p>
        </p:txBody>
      </p:sp>
      <p:sp>
        <p:nvSpPr>
          <p:cNvPr id="56" name="内容占位符 2"/>
          <p:cNvSpPr txBox="1">
            <a:spLocks/>
          </p:cNvSpPr>
          <p:nvPr/>
        </p:nvSpPr>
        <p:spPr>
          <a:xfrm>
            <a:off x="457200" y="1371599"/>
            <a:ext cx="8579296" cy="39139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lvl="1" indent="-231775">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Local aggregation/update</a:t>
            </a:r>
            <a:endParaRPr lang="en-US" altLang="zh-CN" sz="800" dirty="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a:p>
            <a:pPr marL="898525" lvl="2" indent="-457200">
              <a:buClr>
                <a:srgbClr val="FF0066"/>
              </a:buClr>
              <a:buFont typeface="Verdana" pitchFamily="34" charset="0"/>
              <a:buChar char="□"/>
            </a:pPr>
            <a:r>
              <a:rPr lang="en-US" altLang="zh-CN" sz="2400" dirty="0" smtClean="0">
                <a:latin typeface="Eras Medium ITC" pitchFamily="34" charset="0"/>
                <a:ea typeface="Verdana" pitchFamily="34" charset="0"/>
                <a:cs typeface="Verdana" pitchFamily="34" charset="0"/>
              </a:rPr>
              <a:t>Support </a:t>
            </a:r>
            <a:r>
              <a:rPr lang="en-US" altLang="zh-CN" sz="24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dynamic computation</a:t>
            </a:r>
            <a:endParaRPr lang="en-US" altLang="zh-CN" sz="2400" dirty="0">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a:p>
            <a:pPr marL="1355725" lvl="3" indent="-457200">
              <a:buClr>
                <a:srgbClr val="FF0066"/>
              </a:buClr>
              <a:buFont typeface="Calibri" pitchFamily="34" charset="0"/>
              <a:buChar char="→"/>
            </a:pPr>
            <a:r>
              <a:rPr lang="en-US" altLang="zh-CN" sz="2200" dirty="0" smtClean="0">
                <a:solidFill>
                  <a:srgbClr val="FF0066"/>
                </a:solidFill>
                <a:latin typeface="Eras Medium ITC" pitchFamily="34" charset="0"/>
                <a:ea typeface="Verdana" pitchFamily="34" charset="0"/>
                <a:cs typeface="Verdana" pitchFamily="34" charset="0"/>
              </a:rPr>
              <a:t>one-way local </a:t>
            </a:r>
            <a:r>
              <a:rPr lang="en-US" altLang="zh-CN" sz="2200" dirty="0" smtClean="0">
                <a:latin typeface="Eras Medium ITC" pitchFamily="34" charset="0"/>
                <a:ea typeface="Verdana" pitchFamily="34" charset="0"/>
                <a:cs typeface="Verdana" pitchFamily="34" charset="0"/>
              </a:rPr>
              <a:t>semantic</a:t>
            </a:r>
          </a:p>
          <a:p>
            <a:pPr marL="898525" lvl="2" indent="-457200">
              <a:buClr>
                <a:srgbClr val="FF0066"/>
              </a:buClr>
              <a:buFont typeface="Verdana" pitchFamily="34" charset="0"/>
              <a:buChar char="□"/>
            </a:pPr>
            <a:r>
              <a:rPr lang="en-US" altLang="zh-CN" sz="2400" dirty="0" smtClean="0">
                <a:solidFill>
                  <a:srgbClr val="FF0066"/>
                </a:solidFill>
                <a:latin typeface="Eras Medium ITC" pitchFamily="34" charset="0"/>
                <a:ea typeface="Verdana" pitchFamily="34" charset="0"/>
                <a:cs typeface="Verdana" pitchFamily="34" charset="0"/>
              </a:rPr>
              <a:t>Immutable</a:t>
            </a:r>
            <a:r>
              <a:rPr lang="en-US" altLang="zh-CN" sz="2400" dirty="0" smtClean="0">
                <a:latin typeface="Eras Medium ITC" pitchFamily="34" charset="0"/>
                <a:ea typeface="Verdana" pitchFamily="34" charset="0"/>
                <a:cs typeface="Verdana" pitchFamily="34" charset="0"/>
              </a:rPr>
              <a:t> view:</a:t>
            </a:r>
            <a:r>
              <a:rPr lang="en-US" altLang="zh-CN" sz="2400" dirty="0" smtClean="0">
                <a:solidFill>
                  <a:srgbClr val="FF0066"/>
                </a:solidFill>
                <a:latin typeface="Eras Medium ITC" pitchFamily="34" charset="0"/>
                <a:ea typeface="Verdana" pitchFamily="34" charset="0"/>
                <a:cs typeface="Verdana" pitchFamily="34" charset="0"/>
              </a:rPr>
              <a:t> read-only</a:t>
            </a:r>
            <a:r>
              <a:rPr lang="en-US" altLang="zh-CN" sz="2400" dirty="0" smtClean="0">
                <a:latin typeface="Eras Medium ITC" pitchFamily="34" charset="0"/>
                <a:ea typeface="Verdana" pitchFamily="34" charset="0"/>
                <a:cs typeface="Verdana" pitchFamily="34" charset="0"/>
              </a:rPr>
              <a:t> access neighbors</a:t>
            </a:r>
            <a:endParaRPr lang="en-US" altLang="zh-CN" sz="2400" dirty="0">
              <a:latin typeface="Eras Medium ITC" pitchFamily="34" charset="0"/>
              <a:ea typeface="Verdana" pitchFamily="34" charset="0"/>
              <a:cs typeface="Verdana" pitchFamily="34" charset="0"/>
            </a:endParaRPr>
          </a:p>
          <a:p>
            <a:pPr marL="1355725" lvl="3" indent="-457200">
              <a:buClr>
                <a:srgbClr val="FF0066"/>
              </a:buClr>
              <a:buFont typeface="Calibri" pitchFamily="34" charset="0"/>
              <a:buChar char="→"/>
            </a:pPr>
            <a:r>
              <a:rPr lang="en-US" altLang="zh-CN" sz="2200" dirty="0" smtClean="0">
                <a:latin typeface="Eras Medium ITC" pitchFamily="34" charset="0"/>
                <a:ea typeface="Verdana" pitchFamily="34" charset="0"/>
                <a:cs typeface="Verdana" pitchFamily="34" charset="0"/>
              </a:rPr>
              <a:t>Eliminate contention on vertex</a:t>
            </a:r>
            <a:endParaRPr lang="en-US" altLang="zh-CN" sz="2200" dirty="0">
              <a:latin typeface="Eras Medium ITC" pitchFamily="34" charset="0"/>
              <a:ea typeface="Verdana"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103" name="Oval 102"/>
          <p:cNvSpPr/>
          <p:nvPr/>
        </p:nvSpPr>
        <p:spPr>
          <a:xfrm>
            <a:off x="1433586" y="4468429"/>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104" name="Oval 103"/>
          <p:cNvSpPr/>
          <p:nvPr/>
        </p:nvSpPr>
        <p:spPr>
          <a:xfrm>
            <a:off x="2371559" y="4468429"/>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105" name="Oval 104"/>
          <p:cNvSpPr/>
          <p:nvPr/>
        </p:nvSpPr>
        <p:spPr>
          <a:xfrm>
            <a:off x="2371559" y="5285595"/>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106" name="Straight Arrow Connector 105"/>
          <p:cNvCxnSpPr>
            <a:stCxn id="104" idx="3"/>
            <a:endCxn id="115" idx="7"/>
          </p:cNvCxnSpPr>
          <p:nvPr/>
        </p:nvCxnSpPr>
        <p:spPr>
          <a:xfrm flipH="1">
            <a:off x="1740865" y="4775708"/>
            <a:ext cx="683415" cy="562608"/>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a:stCxn id="105" idx="2"/>
            <a:endCxn id="115" idx="6"/>
          </p:cNvCxnSpPr>
          <p:nvPr/>
        </p:nvCxnSpPr>
        <p:spPr>
          <a:xfrm flipH="1">
            <a:off x="1793586" y="5465595"/>
            <a:ext cx="577973"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115" idx="0"/>
            <a:endCxn id="103" idx="4"/>
          </p:cNvCxnSpPr>
          <p:nvPr/>
        </p:nvCxnSpPr>
        <p:spPr>
          <a:xfrm flipV="1">
            <a:off x="1613586" y="4828429"/>
            <a:ext cx="0" cy="457166"/>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flipH="1">
            <a:off x="820032" y="5410429"/>
            <a:ext cx="655584"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flipH="1">
            <a:off x="778002" y="5562829"/>
            <a:ext cx="655584" cy="0"/>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p:nvPr/>
        </p:nvCxnSpPr>
        <p:spPr>
          <a:xfrm flipV="1">
            <a:off x="2475402" y="4828429"/>
            <a:ext cx="0" cy="457166"/>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p:nvPr/>
        </p:nvCxnSpPr>
        <p:spPr>
          <a:xfrm flipV="1">
            <a:off x="2627802" y="4828469"/>
            <a:ext cx="0" cy="457166"/>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13" name="Oval 112"/>
          <p:cNvSpPr/>
          <p:nvPr/>
        </p:nvSpPr>
        <p:spPr>
          <a:xfrm>
            <a:off x="467544" y="5285595"/>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cxnSp>
        <p:nvCxnSpPr>
          <p:cNvPr id="114" name="Curved Connector 113"/>
          <p:cNvCxnSpPr>
            <a:stCxn id="103" idx="2"/>
            <a:endCxn id="113" idx="0"/>
          </p:cNvCxnSpPr>
          <p:nvPr/>
        </p:nvCxnSpPr>
        <p:spPr>
          <a:xfrm rot="10800000" flipV="1">
            <a:off x="647544" y="4648429"/>
            <a:ext cx="786042" cy="637166"/>
          </a:xfrm>
          <a:prstGeom prst="curvedConnector2">
            <a:avLst/>
          </a:prstGeom>
          <a:ln>
            <a:solidFill>
              <a:schemeClr val="tx1"/>
            </a:solidFill>
            <a:headEnd type="none"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15" name="Oval 114"/>
          <p:cNvSpPr/>
          <p:nvPr/>
        </p:nvSpPr>
        <p:spPr>
          <a:xfrm>
            <a:off x="1433586" y="5285595"/>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cxnSp>
        <p:nvCxnSpPr>
          <p:cNvPr id="116" name="Straight Connector 115"/>
          <p:cNvCxnSpPr/>
          <p:nvPr/>
        </p:nvCxnSpPr>
        <p:spPr>
          <a:xfrm>
            <a:off x="778002" y="4331123"/>
            <a:ext cx="655584" cy="1800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043767" y="4331123"/>
            <a:ext cx="0" cy="1800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8" name="Oval 117"/>
          <p:cNvSpPr/>
          <p:nvPr/>
        </p:nvSpPr>
        <p:spPr>
          <a:xfrm>
            <a:off x="4171799" y="4691203"/>
            <a:ext cx="360000" cy="360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4</a:t>
            </a:r>
            <a:endParaRPr lang="zh-CN" altLang="en-US" dirty="0">
              <a:solidFill>
                <a:schemeClr val="tx1"/>
              </a:solidFill>
              <a:latin typeface="Eras Medium ITC" pitchFamily="34" charset="0"/>
            </a:endParaRPr>
          </a:p>
        </p:txBody>
      </p:sp>
      <p:cxnSp>
        <p:nvCxnSpPr>
          <p:cNvPr id="119" name="Straight Arrow Connector 118"/>
          <p:cNvCxnSpPr>
            <a:stCxn id="122" idx="2"/>
            <a:endCxn id="120" idx="6"/>
          </p:cNvCxnSpPr>
          <p:nvPr/>
        </p:nvCxnSpPr>
        <p:spPr>
          <a:xfrm flipH="1">
            <a:off x="3779872" y="5518316"/>
            <a:ext cx="391927"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20" name="Oval 119"/>
          <p:cNvSpPr/>
          <p:nvPr/>
        </p:nvSpPr>
        <p:spPr>
          <a:xfrm>
            <a:off x="3419872" y="5338316"/>
            <a:ext cx="360000" cy="360000"/>
          </a:xfrm>
          <a:prstGeom prst="ellipse">
            <a:avLst/>
          </a:prstGeom>
          <a:solidFill>
            <a:srgbClr val="FFC000"/>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cxnSp>
        <p:nvCxnSpPr>
          <p:cNvPr id="121" name="Curved Connector 120"/>
          <p:cNvCxnSpPr>
            <a:stCxn id="118" idx="2"/>
            <a:endCxn id="120" idx="0"/>
          </p:cNvCxnSpPr>
          <p:nvPr/>
        </p:nvCxnSpPr>
        <p:spPr>
          <a:xfrm rot="10800000" flipV="1">
            <a:off x="3599873" y="4871202"/>
            <a:ext cx="571927" cy="467113"/>
          </a:xfrm>
          <a:prstGeom prst="curvedConnector2">
            <a:avLst/>
          </a:prstGeom>
          <a:ln>
            <a:solidFill>
              <a:schemeClr val="tx1"/>
            </a:solidFill>
            <a:headEnd type="none"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22" name="Oval 121"/>
          <p:cNvSpPr/>
          <p:nvPr/>
        </p:nvSpPr>
        <p:spPr>
          <a:xfrm>
            <a:off x="4171799" y="5338316"/>
            <a:ext cx="360000" cy="360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123" name="Oval 122"/>
          <p:cNvSpPr/>
          <p:nvPr/>
        </p:nvSpPr>
        <p:spPr>
          <a:xfrm>
            <a:off x="5834067" y="4691203"/>
            <a:ext cx="360000" cy="360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124" name="Oval 123"/>
          <p:cNvSpPr/>
          <p:nvPr/>
        </p:nvSpPr>
        <p:spPr>
          <a:xfrm>
            <a:off x="6516256" y="5340007"/>
            <a:ext cx="360000" cy="360000"/>
          </a:xfrm>
          <a:prstGeom prst="ellipse">
            <a:avLst/>
          </a:prstGeom>
          <a:solidFill>
            <a:srgbClr val="9F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125" name="Straight Arrow Connector 124"/>
          <p:cNvCxnSpPr>
            <a:stCxn id="124" idx="2"/>
            <a:endCxn id="129" idx="6"/>
          </p:cNvCxnSpPr>
          <p:nvPr/>
        </p:nvCxnSpPr>
        <p:spPr>
          <a:xfrm flipH="1">
            <a:off x="6194067" y="5520007"/>
            <a:ext cx="322189"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a:stCxn id="129" idx="0"/>
            <a:endCxn id="123" idx="4"/>
          </p:cNvCxnSpPr>
          <p:nvPr/>
        </p:nvCxnSpPr>
        <p:spPr>
          <a:xfrm flipV="1">
            <a:off x="6014067" y="5051203"/>
            <a:ext cx="0" cy="288804"/>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a:stCxn id="129" idx="2"/>
            <a:endCxn id="128" idx="6"/>
          </p:cNvCxnSpPr>
          <p:nvPr/>
        </p:nvCxnSpPr>
        <p:spPr>
          <a:xfrm flipH="1">
            <a:off x="5508144" y="5520007"/>
            <a:ext cx="325923" cy="0"/>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28" name="Oval 127"/>
          <p:cNvSpPr/>
          <p:nvPr/>
        </p:nvSpPr>
        <p:spPr>
          <a:xfrm>
            <a:off x="5148144" y="5340007"/>
            <a:ext cx="360000" cy="360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3</a:t>
            </a:r>
            <a:endParaRPr lang="zh-CN" altLang="en-US" dirty="0">
              <a:solidFill>
                <a:schemeClr val="tx1"/>
              </a:solidFill>
              <a:latin typeface="Eras Medium ITC" pitchFamily="34" charset="0"/>
            </a:endParaRPr>
          </a:p>
        </p:txBody>
      </p:sp>
      <p:sp>
        <p:nvSpPr>
          <p:cNvPr id="129" name="Oval 128"/>
          <p:cNvSpPr/>
          <p:nvPr/>
        </p:nvSpPr>
        <p:spPr>
          <a:xfrm>
            <a:off x="5834067" y="5340007"/>
            <a:ext cx="360000" cy="360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130" name="Oval 129"/>
          <p:cNvSpPr/>
          <p:nvPr/>
        </p:nvSpPr>
        <p:spPr>
          <a:xfrm>
            <a:off x="8100584" y="4691163"/>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131" name="Oval 130"/>
          <p:cNvSpPr/>
          <p:nvPr/>
        </p:nvSpPr>
        <p:spPr>
          <a:xfrm>
            <a:off x="8100584" y="5339275"/>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132" name="Straight Arrow Connector 131"/>
          <p:cNvCxnSpPr>
            <a:stCxn id="130" idx="3"/>
            <a:endCxn id="135" idx="7"/>
          </p:cNvCxnSpPr>
          <p:nvPr/>
        </p:nvCxnSpPr>
        <p:spPr>
          <a:xfrm flipH="1">
            <a:off x="7757922" y="4998442"/>
            <a:ext cx="395383" cy="393554"/>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flipV="1">
            <a:off x="8204427" y="5051203"/>
            <a:ext cx="0" cy="28800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flipV="1">
            <a:off x="8356827" y="5051243"/>
            <a:ext cx="0" cy="288000"/>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35" name="Oval 134"/>
          <p:cNvSpPr/>
          <p:nvPr/>
        </p:nvSpPr>
        <p:spPr>
          <a:xfrm>
            <a:off x="7450643" y="5339275"/>
            <a:ext cx="360000" cy="360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136" name="Rounded Rectangle 135"/>
          <p:cNvSpPr/>
          <p:nvPr/>
        </p:nvSpPr>
        <p:spPr>
          <a:xfrm>
            <a:off x="3203848" y="4540437"/>
            <a:ext cx="1512000" cy="1332000"/>
          </a:xfrm>
          <a:prstGeom prst="roundRect">
            <a:avLst/>
          </a:prstGeom>
          <a:no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Rounded Rectangle 136"/>
          <p:cNvSpPr/>
          <p:nvPr/>
        </p:nvSpPr>
        <p:spPr>
          <a:xfrm>
            <a:off x="4932040" y="4547147"/>
            <a:ext cx="2124000" cy="1332000"/>
          </a:xfrm>
          <a:prstGeom prst="roundRect">
            <a:avLst/>
          </a:prstGeom>
          <a:no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Rounded Rectangle 137"/>
          <p:cNvSpPr/>
          <p:nvPr/>
        </p:nvSpPr>
        <p:spPr>
          <a:xfrm>
            <a:off x="7308456" y="4547147"/>
            <a:ext cx="1368000" cy="1332000"/>
          </a:xfrm>
          <a:prstGeom prst="roundRect">
            <a:avLst/>
          </a:prstGeom>
          <a:no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Rectangle 142"/>
          <p:cNvSpPr/>
          <p:nvPr/>
        </p:nvSpPr>
        <p:spPr>
          <a:xfrm>
            <a:off x="3275856" y="4653136"/>
            <a:ext cx="507225" cy="250005"/>
          </a:xfrm>
          <a:prstGeom prst="rect">
            <a:avLst/>
          </a:prstGeom>
        </p:spPr>
        <p:txBody>
          <a:bodyPr wrap="square" lIns="0" tIns="0" rIns="0" bIns="0">
            <a:spAutoFit/>
          </a:bodyPr>
          <a:lstStyle/>
          <a:p>
            <a:pPr algn="ctr">
              <a:lnSpc>
                <a:spcPct val="80000"/>
              </a:lnSpc>
            </a:pPr>
            <a:r>
              <a:rPr lang="en-US" altLang="zh-CN" sz="2000" dirty="0" smtClean="0">
                <a:latin typeface="Eras Medium ITC" pitchFamily="34" charset="0"/>
                <a:cs typeface="Verdana" pitchFamily="34" charset="0"/>
              </a:rPr>
              <a:t>M1</a:t>
            </a:r>
            <a:endParaRPr lang="zh-CN" altLang="en-US" sz="2000" dirty="0">
              <a:latin typeface="Eras Medium ITC" pitchFamily="34" charset="0"/>
              <a:cs typeface="Verdana" pitchFamily="34" charset="0"/>
            </a:endParaRPr>
          </a:p>
        </p:txBody>
      </p:sp>
      <p:sp>
        <p:nvSpPr>
          <p:cNvPr id="144" name="Rectangle 143"/>
          <p:cNvSpPr/>
          <p:nvPr/>
        </p:nvSpPr>
        <p:spPr>
          <a:xfrm>
            <a:off x="6441039" y="4653136"/>
            <a:ext cx="507225" cy="250005"/>
          </a:xfrm>
          <a:prstGeom prst="rect">
            <a:avLst/>
          </a:prstGeom>
        </p:spPr>
        <p:txBody>
          <a:bodyPr wrap="square" lIns="0" tIns="0" rIns="0" bIns="0">
            <a:spAutoFit/>
          </a:bodyPr>
          <a:lstStyle/>
          <a:p>
            <a:pPr algn="ctr">
              <a:lnSpc>
                <a:spcPct val="80000"/>
              </a:lnSpc>
            </a:pPr>
            <a:r>
              <a:rPr lang="en-US" altLang="zh-CN" sz="2000" dirty="0">
                <a:latin typeface="Eras Medium ITC" pitchFamily="34" charset="0"/>
                <a:cs typeface="Verdana" pitchFamily="34" charset="0"/>
              </a:rPr>
              <a:t>M</a:t>
            </a:r>
            <a:r>
              <a:rPr lang="en-US" altLang="zh-CN" sz="2000" dirty="0" smtClean="0">
                <a:latin typeface="Eras Medium ITC" pitchFamily="34" charset="0"/>
                <a:cs typeface="Verdana" pitchFamily="34" charset="0"/>
              </a:rPr>
              <a:t>2</a:t>
            </a:r>
            <a:endParaRPr lang="zh-CN" altLang="en-US" sz="2000" dirty="0">
              <a:latin typeface="Eras Medium ITC" pitchFamily="34" charset="0"/>
              <a:cs typeface="Verdana" pitchFamily="34" charset="0"/>
            </a:endParaRPr>
          </a:p>
        </p:txBody>
      </p:sp>
      <p:sp>
        <p:nvSpPr>
          <p:cNvPr id="145" name="Rectangle 144"/>
          <p:cNvSpPr/>
          <p:nvPr/>
        </p:nvSpPr>
        <p:spPr>
          <a:xfrm>
            <a:off x="7380312" y="4653136"/>
            <a:ext cx="507225" cy="250005"/>
          </a:xfrm>
          <a:prstGeom prst="rect">
            <a:avLst/>
          </a:prstGeom>
        </p:spPr>
        <p:txBody>
          <a:bodyPr wrap="square" lIns="0" tIns="0" rIns="0" bIns="0">
            <a:spAutoFit/>
          </a:bodyPr>
          <a:lstStyle/>
          <a:p>
            <a:pPr algn="ctr">
              <a:lnSpc>
                <a:spcPct val="80000"/>
              </a:lnSpc>
            </a:pPr>
            <a:r>
              <a:rPr lang="en-US" altLang="zh-CN" sz="2000" dirty="0" smtClean="0">
                <a:latin typeface="Eras Medium ITC" pitchFamily="34" charset="0"/>
                <a:cs typeface="Verdana" pitchFamily="34" charset="0"/>
              </a:rPr>
              <a:t>M3</a:t>
            </a:r>
            <a:endParaRPr lang="zh-CN" altLang="en-US" sz="2000" dirty="0">
              <a:latin typeface="Eras Medium ITC" pitchFamily="34" charset="0"/>
              <a:cs typeface="Verdana" pitchFamily="34" charset="0"/>
            </a:endParaRPr>
          </a:p>
        </p:txBody>
      </p:sp>
      <p:sp>
        <p:nvSpPr>
          <p:cNvPr id="44" name="Rectangle 43"/>
          <p:cNvSpPr/>
          <p:nvPr/>
        </p:nvSpPr>
        <p:spPr>
          <a:xfrm>
            <a:off x="4235344" y="6059315"/>
            <a:ext cx="1128744" cy="246221"/>
          </a:xfrm>
          <a:prstGeom prst="rect">
            <a:avLst/>
          </a:prstGeom>
        </p:spPr>
        <p:txBody>
          <a:bodyPr wrap="square" lIns="0" tIns="0" rIns="0" bIns="0">
            <a:spAutoFit/>
          </a:bodyPr>
          <a:lstStyle/>
          <a:p>
            <a:pPr algn="ctr">
              <a:lnSpc>
                <a:spcPct val="80000"/>
              </a:lnSpc>
            </a:pPr>
            <a:r>
              <a:rPr lang="en-US" altLang="zh-CN" sz="2000" dirty="0">
                <a:solidFill>
                  <a:srgbClr val="0000FF"/>
                </a:solidFill>
                <a:latin typeface="Eras Medium ITC" pitchFamily="34" charset="0"/>
                <a:cs typeface="Verdana" pitchFamily="34" charset="0"/>
              </a:rPr>
              <a:t>r</a:t>
            </a:r>
            <a:r>
              <a:rPr lang="en-US" altLang="zh-CN" sz="2000" dirty="0" smtClean="0">
                <a:solidFill>
                  <a:srgbClr val="0000FF"/>
                </a:solidFill>
                <a:latin typeface="Eras Medium ITC" pitchFamily="34" charset="0"/>
                <a:cs typeface="Verdana" pitchFamily="34" charset="0"/>
              </a:rPr>
              <a:t>ead-only</a:t>
            </a:r>
            <a:endParaRPr lang="zh-CN" altLang="en-US" sz="2000" dirty="0">
              <a:solidFill>
                <a:srgbClr val="0000FF"/>
              </a:solidFill>
              <a:latin typeface="Eras Medium ITC" pitchFamily="34" charset="0"/>
              <a:cs typeface="Verdana" pitchFamily="34" charset="0"/>
            </a:endParaRPr>
          </a:p>
        </p:txBody>
      </p:sp>
      <p:cxnSp>
        <p:nvCxnSpPr>
          <p:cNvPr id="45" name="Straight Arrow Connector 44"/>
          <p:cNvCxnSpPr/>
          <p:nvPr/>
        </p:nvCxnSpPr>
        <p:spPr>
          <a:xfrm flipV="1">
            <a:off x="4955424" y="5647286"/>
            <a:ext cx="268825" cy="412029"/>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5112144" y="4869208"/>
            <a:ext cx="432000" cy="432000"/>
            <a:chOff x="7164288" y="3573016"/>
            <a:chExt cx="432000" cy="432000"/>
          </a:xfrm>
        </p:grpSpPr>
        <p:pic>
          <p:nvPicPr>
            <p:cNvPr id="47" name="Picture 4" descr="Z:\Documents\Research\lyra\socc13\figures\lo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3573016"/>
              <a:ext cx="432000" cy="432000"/>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Group 47"/>
            <p:cNvGrpSpPr/>
            <p:nvPr/>
          </p:nvGrpSpPr>
          <p:grpSpPr>
            <a:xfrm>
              <a:off x="7254288" y="3645016"/>
              <a:ext cx="252000" cy="324000"/>
              <a:chOff x="8028352" y="2420888"/>
              <a:chExt cx="914400" cy="918006"/>
            </a:xfrm>
          </p:grpSpPr>
          <p:cxnSp>
            <p:nvCxnSpPr>
              <p:cNvPr id="49" name="Straight Connector 48"/>
              <p:cNvCxnSpPr/>
              <p:nvPr/>
            </p:nvCxnSpPr>
            <p:spPr>
              <a:xfrm flipH="1">
                <a:off x="8028352" y="2420888"/>
                <a:ext cx="914400" cy="9180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28352" y="2420888"/>
                <a:ext cx="914400" cy="9180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1729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xEl>
                                              <p:pRg st="3" end="3"/>
                                            </p:txEl>
                                          </p:spTgt>
                                        </p:tgtEl>
                                        <p:attrNameLst>
                                          <p:attrName>style.visibility</p:attrName>
                                        </p:attrNameLst>
                                      </p:cBhvr>
                                      <p:to>
                                        <p:strVal val="visible"/>
                                      </p:to>
                                    </p:set>
                                    <p:animEffect transition="in" filter="fade">
                                      <p:cBhvr>
                                        <p:cTn id="7" dur="250"/>
                                        <p:tgtEl>
                                          <p:spTgt spid="56">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6">
                                            <p:txEl>
                                              <p:pRg st="4" end="4"/>
                                            </p:txEl>
                                          </p:spTgt>
                                        </p:tgtEl>
                                        <p:attrNameLst>
                                          <p:attrName>style.visibility</p:attrName>
                                        </p:attrNameLst>
                                      </p:cBhvr>
                                      <p:to>
                                        <p:strVal val="visible"/>
                                      </p:to>
                                    </p:set>
                                    <p:animEffect transition="in" filter="fade">
                                      <p:cBhvr>
                                        <p:cTn id="10" dur="250"/>
                                        <p:tgtEl>
                                          <p:spTgt spid="56">
                                            <p:txEl>
                                              <p:pRg st="4" end="4"/>
                                            </p:txEl>
                                          </p:spTgt>
                                        </p:tgtEl>
                                      </p:cBhvr>
                                    </p:animEffect>
                                  </p:childTnLst>
                                </p:cTn>
                              </p:par>
                            </p:childTnLst>
                          </p:cTn>
                        </p:par>
                        <p:par>
                          <p:cTn id="11" fill="hold">
                            <p:stCondLst>
                              <p:cond delay="250"/>
                            </p:stCondLst>
                            <p:childTnLst>
                              <p:par>
                                <p:cTn id="12" presetID="22" presetClass="entr" presetSubtype="1" fill="hold" nodeType="afterEffect">
                                  <p:stCondLst>
                                    <p:cond delay="0"/>
                                  </p:stCondLst>
                                  <p:childTnLst>
                                    <p:set>
                                      <p:cBhvr>
                                        <p:cTn id="13" dur="1" fill="hold">
                                          <p:stCondLst>
                                            <p:cond delay="0"/>
                                          </p:stCondLst>
                                        </p:cTn>
                                        <p:tgtEl>
                                          <p:spTgt spid="126"/>
                                        </p:tgtEl>
                                        <p:attrNameLst>
                                          <p:attrName>style.visibility</p:attrName>
                                        </p:attrNameLst>
                                      </p:cBhvr>
                                      <p:to>
                                        <p:strVal val="visible"/>
                                      </p:to>
                                    </p:set>
                                    <p:animEffect transition="in" filter="wipe(up)">
                                      <p:cBhvr>
                                        <p:cTn id="14" dur="500"/>
                                        <p:tgtEl>
                                          <p:spTgt spid="126"/>
                                        </p:tgtEl>
                                      </p:cBhvr>
                                    </p:animEffect>
                                  </p:childTnLst>
                                </p:cTn>
                              </p:par>
                              <p:par>
                                <p:cTn id="15" presetID="22" presetClass="entr" presetSubtype="8" fill="hold" nodeType="with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wipe(left)">
                                      <p:cBhvr>
                                        <p:cTn id="17" dur="500"/>
                                        <p:tgtEl>
                                          <p:spTgt spid="127"/>
                                        </p:tgtEl>
                                      </p:cBhvr>
                                    </p:animEffect>
                                  </p:childTnLst>
                                </p:cTn>
                              </p:par>
                              <p:par>
                                <p:cTn id="18" presetID="22" presetClass="entr" presetSubtype="2" fill="hold" nodeType="withEffect">
                                  <p:stCondLst>
                                    <p:cond delay="0"/>
                                  </p:stCondLst>
                                  <p:childTnLst>
                                    <p:set>
                                      <p:cBhvr>
                                        <p:cTn id="19" dur="1" fill="hold">
                                          <p:stCondLst>
                                            <p:cond delay="0"/>
                                          </p:stCondLst>
                                        </p:cTn>
                                        <p:tgtEl>
                                          <p:spTgt spid="125"/>
                                        </p:tgtEl>
                                        <p:attrNameLst>
                                          <p:attrName>style.visibility</p:attrName>
                                        </p:attrNameLst>
                                      </p:cBhvr>
                                      <p:to>
                                        <p:strVal val="visible"/>
                                      </p:to>
                                    </p:set>
                                    <p:animEffect transition="in" filter="wipe(right)">
                                      <p:cBhvr>
                                        <p:cTn id="20" dur="500"/>
                                        <p:tgtEl>
                                          <p:spTgt spid="125"/>
                                        </p:tgtEl>
                                      </p:cBhvr>
                                    </p:animEffect>
                                  </p:childTnLst>
                                </p:cTn>
                              </p:par>
                            </p:childTnLst>
                          </p:cTn>
                        </p:par>
                        <p:par>
                          <p:cTn id="21" fill="hold">
                            <p:stCondLst>
                              <p:cond delay="750"/>
                            </p:stCondLst>
                            <p:childTnLst>
                              <p:par>
                                <p:cTn id="22" presetID="26" presetClass="emph" presetSubtype="0" fill="hold" grpId="0" nodeType="afterEffect">
                                  <p:stCondLst>
                                    <p:cond delay="0"/>
                                  </p:stCondLst>
                                  <p:childTnLst>
                                    <p:animEffect transition="out" filter="fade">
                                      <p:cBhvr>
                                        <p:cTn id="23" dur="750" tmFilter="0, 0; .2, .5; .8, .5; 1, 0"/>
                                        <p:tgtEl>
                                          <p:spTgt spid="129"/>
                                        </p:tgtEl>
                                      </p:cBhvr>
                                    </p:animEffect>
                                    <p:animScale>
                                      <p:cBhvr>
                                        <p:cTn id="24" dur="375" autoRev="1" fill="hold"/>
                                        <p:tgtEl>
                                          <p:spTgt spid="129"/>
                                        </p:tgtEl>
                                      </p:cBhvr>
                                      <p:by x="105000" y="105000"/>
                                    </p:animScale>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250"/>
                                        <p:tgtEl>
                                          <p:spTgt spid="44"/>
                                        </p:tgtEl>
                                      </p:cBhvr>
                                    </p:animEffect>
                                  </p:childTnLst>
                                </p:cTn>
                              </p:par>
                            </p:childTnLst>
                          </p:cTn>
                        </p:par>
                        <p:par>
                          <p:cTn id="29" fill="hold">
                            <p:stCondLst>
                              <p:cond delay="1750"/>
                            </p:stCondLst>
                            <p:childTnLst>
                              <p:par>
                                <p:cTn id="30" presetID="22" presetClass="entr" presetSubtype="4" fill="hold"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down)">
                                      <p:cBhvr>
                                        <p:cTn id="32" dur="250"/>
                                        <p:tgtEl>
                                          <p:spTgt spid="45"/>
                                        </p:tgtEl>
                                      </p:cBhvr>
                                    </p:animEffect>
                                  </p:childTnLst>
                                </p:cTn>
                              </p:par>
                              <p:par>
                                <p:cTn id="33" presetID="10"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a:normAutofit/>
          </a:bodyPr>
          <a:lstStyle/>
          <a:p>
            <a:pPr algn="l"/>
            <a:r>
              <a:rPr lang="en-US" altLang="zh-TW" sz="4000" dirty="0">
                <a:effectLst>
                  <a:outerShdw blurRad="38100" dist="38100" dir="2700000" algn="tl">
                    <a:srgbClr val="000000">
                      <a:alpha val="43137"/>
                    </a:srgbClr>
                  </a:outerShdw>
                </a:effectLst>
                <a:latin typeface="Eras Medium ITC" pitchFamily="34" charset="0"/>
                <a:ea typeface="Verdana" pitchFamily="34" charset="0"/>
                <a:cs typeface="Verdana" pitchFamily="34" charset="0"/>
              </a:rPr>
              <a:t>Communication</a:t>
            </a:r>
            <a:endParaRPr lang="zh-TW" altLang="en-US" sz="4000" dirty="0">
              <a:solidFill>
                <a:schemeClr val="tx1"/>
              </a:solidFill>
              <a:effectLst>
                <a:outerShdw blurRad="38100" dist="38100" dir="2700000" algn="tl">
                  <a:srgbClr val="000000">
                    <a:alpha val="43137"/>
                  </a:srgbClr>
                </a:outerShdw>
              </a:effectLst>
              <a:latin typeface="Eras Medium ITC" pitchFamily="34" charset="0"/>
              <a:cs typeface="Verdana" pitchFamily="34" charset="0"/>
            </a:endParaRPr>
          </a:p>
        </p:txBody>
      </p:sp>
      <p:sp>
        <p:nvSpPr>
          <p:cNvPr id="56" name="内容占位符 2"/>
          <p:cNvSpPr txBox="1">
            <a:spLocks/>
          </p:cNvSpPr>
          <p:nvPr/>
        </p:nvSpPr>
        <p:spPr>
          <a:xfrm>
            <a:off x="457199" y="1371600"/>
            <a:ext cx="7353443" cy="20196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lvl="1" indent="-231775">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Sync. &amp; Distributed Activation</a:t>
            </a:r>
            <a:endParaRPr lang="en-US" altLang="zh-CN" sz="800" dirty="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a:p>
            <a:pPr marL="898525" lvl="2" indent="-457200">
              <a:buClr>
                <a:srgbClr val="FF0066"/>
              </a:buClr>
              <a:buFont typeface="Verdana" pitchFamily="34" charset="0"/>
              <a:buChar char="□"/>
            </a:pPr>
            <a:r>
              <a:rPr lang="en-US" altLang="zh-CN" sz="2400" dirty="0" smtClean="0">
                <a:latin typeface="Eras Medium ITC" pitchFamily="34" charset="0"/>
                <a:ea typeface="Verdana" pitchFamily="34" charset="0"/>
                <a:cs typeface="Verdana" pitchFamily="34" charset="0"/>
              </a:rPr>
              <a:t>Merge </a:t>
            </a:r>
            <a:r>
              <a:rPr lang="en-US" altLang="zh-CN" sz="2400" dirty="0" smtClean="0">
                <a:solidFill>
                  <a:srgbClr val="FF0066"/>
                </a:solidFill>
                <a:latin typeface="Eras Medium ITC" pitchFamily="34" charset="0"/>
                <a:ea typeface="Verdana" pitchFamily="34" charset="0"/>
                <a:cs typeface="Verdana" pitchFamily="34" charset="0"/>
              </a:rPr>
              <a:t>update</a:t>
            </a:r>
            <a:r>
              <a:rPr lang="en-US" altLang="zh-CN" sz="2400" dirty="0" smtClean="0">
                <a:latin typeface="Eras Medium ITC" pitchFamily="34" charset="0"/>
                <a:ea typeface="Verdana" pitchFamily="34" charset="0"/>
                <a:cs typeface="Verdana" pitchFamily="34" charset="0"/>
              </a:rPr>
              <a:t> &amp; </a:t>
            </a:r>
            <a:r>
              <a:rPr lang="en-US" altLang="zh-CN" sz="2400" dirty="0" smtClean="0">
                <a:solidFill>
                  <a:srgbClr val="FF0066"/>
                </a:solidFill>
                <a:latin typeface="Eras Medium ITC" pitchFamily="34" charset="0"/>
                <a:ea typeface="Verdana" pitchFamily="34" charset="0"/>
                <a:cs typeface="Verdana" pitchFamily="34" charset="0"/>
              </a:rPr>
              <a:t>activate</a:t>
            </a:r>
            <a:r>
              <a:rPr lang="en-US" altLang="zh-CN" sz="2400" dirty="0" smtClean="0">
                <a:latin typeface="Eras Medium ITC" pitchFamily="34" charset="0"/>
                <a:ea typeface="Verdana" pitchFamily="34" charset="0"/>
                <a:cs typeface="Verdana" pitchFamily="34" charset="0"/>
              </a:rPr>
              <a:t> messages</a:t>
            </a:r>
            <a:endParaRPr lang="en-US" altLang="zh-CN" sz="2400" dirty="0">
              <a:latin typeface="Eras Medium ITC" pitchFamily="34" charset="0"/>
              <a:ea typeface="Verdana" pitchFamily="34" charset="0"/>
              <a:cs typeface="Verdana" pitchFamily="34" charset="0"/>
            </a:endParaRPr>
          </a:p>
          <a:p>
            <a:pPr marL="1355725" lvl="3" indent="-457200">
              <a:buClr>
                <a:srgbClr val="FF0066"/>
              </a:buClr>
              <a:buFont typeface="+mj-lt"/>
              <a:buAutoNum type="arabicPeriod"/>
            </a:pPr>
            <a:r>
              <a:rPr lang="en-US" altLang="zh-CN" sz="2200" dirty="0" smtClean="0">
                <a:latin typeface="Eras Medium ITC" pitchFamily="34" charset="0"/>
                <a:ea typeface="Verdana" pitchFamily="34" charset="0"/>
                <a:cs typeface="Verdana" pitchFamily="34" charset="0"/>
              </a:rPr>
              <a:t>Update value of replicas</a:t>
            </a:r>
          </a:p>
          <a:p>
            <a:pPr marL="1355725" lvl="3" indent="-457200">
              <a:buClr>
                <a:srgbClr val="FF0066"/>
              </a:buClr>
              <a:buFont typeface="+mj-lt"/>
              <a:buAutoNum type="arabicPeriod"/>
            </a:pPr>
            <a:r>
              <a:rPr lang="en-US" altLang="zh-CN" sz="2200" dirty="0" smtClean="0">
                <a:latin typeface="Eras Medium ITC" pitchFamily="34" charset="0"/>
                <a:ea typeface="Verdana" pitchFamily="34" charset="0"/>
                <a:cs typeface="Verdana" pitchFamily="34" charset="0"/>
              </a:rPr>
              <a:t>Invite replicas to activate neighbors</a:t>
            </a:r>
            <a:endParaRPr lang="en-US" altLang="zh-CN" sz="2200" dirty="0">
              <a:latin typeface="Eras Medium ITC" pitchFamily="34" charset="0"/>
              <a:ea typeface="Verdana"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1" name="Oval 40"/>
          <p:cNvSpPr/>
          <p:nvPr/>
        </p:nvSpPr>
        <p:spPr>
          <a:xfrm>
            <a:off x="1433586" y="4468429"/>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47" name="Oval 46"/>
          <p:cNvSpPr/>
          <p:nvPr/>
        </p:nvSpPr>
        <p:spPr>
          <a:xfrm>
            <a:off x="2371559" y="4468429"/>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51" name="Oval 50"/>
          <p:cNvSpPr/>
          <p:nvPr/>
        </p:nvSpPr>
        <p:spPr>
          <a:xfrm>
            <a:off x="2371559" y="5285595"/>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52" name="Straight Arrow Connector 51"/>
          <p:cNvCxnSpPr>
            <a:stCxn id="47" idx="3"/>
            <a:endCxn id="90" idx="7"/>
          </p:cNvCxnSpPr>
          <p:nvPr/>
        </p:nvCxnSpPr>
        <p:spPr>
          <a:xfrm flipH="1">
            <a:off x="1740865" y="4775708"/>
            <a:ext cx="683415" cy="562608"/>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51" idx="2"/>
            <a:endCxn id="90" idx="6"/>
          </p:cNvCxnSpPr>
          <p:nvPr/>
        </p:nvCxnSpPr>
        <p:spPr>
          <a:xfrm flipH="1">
            <a:off x="1793586" y="5465595"/>
            <a:ext cx="577973"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90" idx="0"/>
            <a:endCxn id="41" idx="4"/>
          </p:cNvCxnSpPr>
          <p:nvPr/>
        </p:nvCxnSpPr>
        <p:spPr>
          <a:xfrm flipV="1">
            <a:off x="1613586" y="4828429"/>
            <a:ext cx="0" cy="457166"/>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H="1">
            <a:off x="820032" y="5410429"/>
            <a:ext cx="655584"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H="1">
            <a:off x="778002" y="5562829"/>
            <a:ext cx="655584" cy="0"/>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2475402" y="4828429"/>
            <a:ext cx="0" cy="457166"/>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V="1">
            <a:off x="2627802" y="4828469"/>
            <a:ext cx="0" cy="457166"/>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68" name="Oval 67"/>
          <p:cNvSpPr/>
          <p:nvPr/>
        </p:nvSpPr>
        <p:spPr>
          <a:xfrm>
            <a:off x="467544" y="5285595"/>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cxnSp>
        <p:nvCxnSpPr>
          <p:cNvPr id="70" name="Curved Connector 69"/>
          <p:cNvCxnSpPr>
            <a:stCxn id="41" idx="2"/>
            <a:endCxn id="68" idx="0"/>
          </p:cNvCxnSpPr>
          <p:nvPr/>
        </p:nvCxnSpPr>
        <p:spPr>
          <a:xfrm rot="10800000" flipV="1">
            <a:off x="647544" y="4648429"/>
            <a:ext cx="786042" cy="637166"/>
          </a:xfrm>
          <a:prstGeom prst="curvedConnector2">
            <a:avLst/>
          </a:prstGeom>
          <a:ln>
            <a:solidFill>
              <a:schemeClr val="tx1"/>
            </a:solidFill>
            <a:headEnd type="none"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0" name="Oval 89"/>
          <p:cNvSpPr/>
          <p:nvPr/>
        </p:nvSpPr>
        <p:spPr>
          <a:xfrm>
            <a:off x="1433586" y="5285595"/>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cxnSp>
        <p:nvCxnSpPr>
          <p:cNvPr id="91" name="Straight Connector 90"/>
          <p:cNvCxnSpPr/>
          <p:nvPr/>
        </p:nvCxnSpPr>
        <p:spPr>
          <a:xfrm>
            <a:off x="778002" y="4331123"/>
            <a:ext cx="655584" cy="1800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043767" y="4331123"/>
            <a:ext cx="0" cy="1800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4171799" y="4691203"/>
            <a:ext cx="360000" cy="360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4</a:t>
            </a:r>
            <a:endParaRPr lang="zh-CN" altLang="en-US" dirty="0">
              <a:solidFill>
                <a:schemeClr val="tx1"/>
              </a:solidFill>
              <a:latin typeface="Eras Medium ITC" pitchFamily="34" charset="0"/>
            </a:endParaRPr>
          </a:p>
        </p:txBody>
      </p:sp>
      <p:cxnSp>
        <p:nvCxnSpPr>
          <p:cNvPr id="94" name="Straight Arrow Connector 93"/>
          <p:cNvCxnSpPr>
            <a:stCxn id="97" idx="2"/>
            <a:endCxn id="95" idx="6"/>
          </p:cNvCxnSpPr>
          <p:nvPr/>
        </p:nvCxnSpPr>
        <p:spPr>
          <a:xfrm flipH="1">
            <a:off x="3779872" y="5518316"/>
            <a:ext cx="391927"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5" name="Oval 94"/>
          <p:cNvSpPr/>
          <p:nvPr/>
        </p:nvSpPr>
        <p:spPr>
          <a:xfrm>
            <a:off x="3419872" y="5338316"/>
            <a:ext cx="360000" cy="360000"/>
          </a:xfrm>
          <a:prstGeom prst="ellipse">
            <a:avLst/>
          </a:prstGeom>
          <a:solidFill>
            <a:srgbClr val="FFC000"/>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cxnSp>
        <p:nvCxnSpPr>
          <p:cNvPr id="96" name="Curved Connector 95"/>
          <p:cNvCxnSpPr>
            <a:stCxn id="93" idx="2"/>
            <a:endCxn id="95" idx="0"/>
          </p:cNvCxnSpPr>
          <p:nvPr/>
        </p:nvCxnSpPr>
        <p:spPr>
          <a:xfrm rot="10800000" flipV="1">
            <a:off x="3599873" y="4871202"/>
            <a:ext cx="571927" cy="467113"/>
          </a:xfrm>
          <a:prstGeom prst="curvedConnector2">
            <a:avLst/>
          </a:prstGeom>
          <a:ln>
            <a:solidFill>
              <a:schemeClr val="tx1"/>
            </a:solidFill>
            <a:headEnd type="none"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7" name="Oval 96"/>
          <p:cNvSpPr/>
          <p:nvPr/>
        </p:nvSpPr>
        <p:spPr>
          <a:xfrm>
            <a:off x="4171799" y="5338316"/>
            <a:ext cx="360000" cy="360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98" name="Oval 97"/>
          <p:cNvSpPr/>
          <p:nvPr/>
        </p:nvSpPr>
        <p:spPr>
          <a:xfrm>
            <a:off x="5834067" y="4691203"/>
            <a:ext cx="360000" cy="360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99" name="Oval 98"/>
          <p:cNvSpPr/>
          <p:nvPr/>
        </p:nvSpPr>
        <p:spPr>
          <a:xfrm>
            <a:off x="6516256" y="5340007"/>
            <a:ext cx="360000" cy="360000"/>
          </a:xfrm>
          <a:prstGeom prst="ellipse">
            <a:avLst/>
          </a:prstGeom>
          <a:solidFill>
            <a:srgbClr val="9F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100" name="Straight Arrow Connector 99"/>
          <p:cNvCxnSpPr>
            <a:stCxn id="99" idx="2"/>
            <a:endCxn id="104" idx="6"/>
          </p:cNvCxnSpPr>
          <p:nvPr/>
        </p:nvCxnSpPr>
        <p:spPr>
          <a:xfrm flipH="1">
            <a:off x="6194067" y="5520007"/>
            <a:ext cx="322189"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a:stCxn id="104" idx="0"/>
            <a:endCxn id="98" idx="4"/>
          </p:cNvCxnSpPr>
          <p:nvPr/>
        </p:nvCxnSpPr>
        <p:spPr>
          <a:xfrm flipV="1">
            <a:off x="6014067" y="5051203"/>
            <a:ext cx="0" cy="288804"/>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a:stCxn id="104" idx="2"/>
            <a:endCxn id="103" idx="6"/>
          </p:cNvCxnSpPr>
          <p:nvPr/>
        </p:nvCxnSpPr>
        <p:spPr>
          <a:xfrm flipH="1">
            <a:off x="5508144" y="5520007"/>
            <a:ext cx="325923" cy="0"/>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3" name="Oval 102"/>
          <p:cNvSpPr/>
          <p:nvPr/>
        </p:nvSpPr>
        <p:spPr>
          <a:xfrm>
            <a:off x="5148144" y="5340007"/>
            <a:ext cx="360000" cy="360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3</a:t>
            </a:r>
            <a:endParaRPr lang="zh-CN" altLang="en-US" dirty="0">
              <a:solidFill>
                <a:schemeClr val="tx1"/>
              </a:solidFill>
              <a:latin typeface="Eras Medium ITC" pitchFamily="34" charset="0"/>
            </a:endParaRPr>
          </a:p>
        </p:txBody>
      </p:sp>
      <p:sp>
        <p:nvSpPr>
          <p:cNvPr id="104" name="Oval 103"/>
          <p:cNvSpPr/>
          <p:nvPr/>
        </p:nvSpPr>
        <p:spPr>
          <a:xfrm>
            <a:off x="5834067" y="5340007"/>
            <a:ext cx="360000" cy="360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105" name="Oval 104"/>
          <p:cNvSpPr/>
          <p:nvPr/>
        </p:nvSpPr>
        <p:spPr>
          <a:xfrm>
            <a:off x="8100584" y="4691163"/>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106" name="Oval 105"/>
          <p:cNvSpPr/>
          <p:nvPr/>
        </p:nvSpPr>
        <p:spPr>
          <a:xfrm>
            <a:off x="8100584" y="5339275"/>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107" name="Straight Arrow Connector 106"/>
          <p:cNvCxnSpPr>
            <a:stCxn id="105" idx="3"/>
            <a:endCxn id="110" idx="7"/>
          </p:cNvCxnSpPr>
          <p:nvPr/>
        </p:nvCxnSpPr>
        <p:spPr>
          <a:xfrm flipH="1">
            <a:off x="7757922" y="4998442"/>
            <a:ext cx="395383" cy="393554"/>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flipV="1">
            <a:off x="8204427" y="5051203"/>
            <a:ext cx="0" cy="28800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flipV="1">
            <a:off x="8356827" y="5051243"/>
            <a:ext cx="0" cy="288000"/>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10" name="Oval 109"/>
          <p:cNvSpPr/>
          <p:nvPr/>
        </p:nvSpPr>
        <p:spPr>
          <a:xfrm>
            <a:off x="7450643" y="5339275"/>
            <a:ext cx="360000" cy="360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111" name="Rounded Rectangle 110"/>
          <p:cNvSpPr/>
          <p:nvPr/>
        </p:nvSpPr>
        <p:spPr>
          <a:xfrm>
            <a:off x="3203848" y="4540437"/>
            <a:ext cx="1512000" cy="1332000"/>
          </a:xfrm>
          <a:prstGeom prst="roundRect">
            <a:avLst/>
          </a:prstGeom>
          <a:no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Rounded Rectangle 111"/>
          <p:cNvSpPr/>
          <p:nvPr/>
        </p:nvSpPr>
        <p:spPr>
          <a:xfrm>
            <a:off x="4932040" y="4547147"/>
            <a:ext cx="2124000" cy="1332000"/>
          </a:xfrm>
          <a:prstGeom prst="roundRect">
            <a:avLst/>
          </a:prstGeom>
          <a:no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Rounded Rectangle 112"/>
          <p:cNvSpPr/>
          <p:nvPr/>
        </p:nvSpPr>
        <p:spPr>
          <a:xfrm>
            <a:off x="7308456" y="4547147"/>
            <a:ext cx="1368000" cy="1332000"/>
          </a:xfrm>
          <a:prstGeom prst="roundRect">
            <a:avLst/>
          </a:prstGeom>
          <a:no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Curved Connector 3"/>
          <p:cNvCxnSpPr>
            <a:stCxn id="98" idx="1"/>
            <a:endCxn id="93" idx="7"/>
          </p:cNvCxnSpPr>
          <p:nvPr/>
        </p:nvCxnSpPr>
        <p:spPr>
          <a:xfrm rot="16200000" flipV="1">
            <a:off x="5182933" y="4040069"/>
            <a:ext cx="12700" cy="1407710"/>
          </a:xfrm>
          <a:prstGeom prst="curvedConnector3">
            <a:avLst>
              <a:gd name="adj1" fmla="val 2215126"/>
            </a:avLst>
          </a:prstGeom>
          <a:ln>
            <a:solidFill>
              <a:schemeClr val="tx1"/>
            </a:solidFill>
            <a:prstDash val="sysDot"/>
            <a:headEnd type="none" w="lg" len="lg"/>
            <a:tailEnd type="triangle" w="lg" len="lg"/>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121" name="Group 120"/>
          <p:cNvGrpSpPr/>
          <p:nvPr/>
        </p:nvGrpSpPr>
        <p:grpSpPr>
          <a:xfrm>
            <a:off x="5037413" y="4113112"/>
            <a:ext cx="324000" cy="324000"/>
            <a:chOff x="6876256" y="3268430"/>
            <a:chExt cx="2953118" cy="2953118"/>
          </a:xfrm>
        </p:grpSpPr>
        <p:sp>
          <p:nvSpPr>
            <p:cNvPr id="122" name="Rounded Rectangle 121"/>
            <p:cNvSpPr/>
            <p:nvPr/>
          </p:nvSpPr>
          <p:spPr>
            <a:xfrm>
              <a:off x="7085420" y="3928632"/>
              <a:ext cx="2556000" cy="1620000"/>
            </a:xfrm>
            <a:prstGeom prst="roundRect">
              <a:avLst>
                <a:gd name="adj" fmla="val 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3" name="Picture 122"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34" name="Rectangle 133"/>
          <p:cNvSpPr/>
          <p:nvPr/>
        </p:nvSpPr>
        <p:spPr>
          <a:xfrm>
            <a:off x="6624368" y="3284984"/>
            <a:ext cx="1260000" cy="995451"/>
          </a:xfrm>
          <a:prstGeom prst="rect">
            <a:avLst/>
          </a:prstGeom>
          <a:ln>
            <a:solidFill>
              <a:schemeClr val="tx1"/>
            </a:solidFill>
            <a:prstDash val="dash"/>
          </a:ln>
        </p:spPr>
        <p:txBody>
          <a:bodyPr wrap="square" lIns="36000" tIns="72000" rIns="36000" bIns="36000">
            <a:spAutoFit/>
          </a:bodyPr>
          <a:lstStyle/>
          <a:p>
            <a:pPr algn="ctr">
              <a:lnSpc>
                <a:spcPct val="80000"/>
              </a:lnSpc>
            </a:pPr>
            <a:r>
              <a:rPr lang="en-US" altLang="zh-CN" dirty="0">
                <a:solidFill>
                  <a:srgbClr val="FF0066"/>
                </a:solidFill>
                <a:latin typeface="Consolas" pitchFamily="49" charset="0"/>
                <a:cs typeface="Consolas" pitchFamily="49" charset="0"/>
              </a:rPr>
              <a:t>rlist:W1</a:t>
            </a:r>
            <a:r>
              <a:rPr lang="en-US" altLang="zh-CN" dirty="0">
                <a:latin typeface="Consolas" pitchFamily="49" charset="0"/>
                <a:cs typeface="Consolas" pitchFamily="49" charset="0"/>
              </a:rPr>
              <a:t> </a:t>
            </a:r>
            <a:endParaRPr lang="en-US" altLang="zh-CN" dirty="0" smtClean="0">
              <a:latin typeface="Consolas" pitchFamily="49" charset="0"/>
              <a:cs typeface="Consolas" pitchFamily="49" charset="0"/>
            </a:endParaRPr>
          </a:p>
          <a:p>
            <a:pPr algn="ctr">
              <a:lnSpc>
                <a:spcPct val="80000"/>
              </a:lnSpc>
            </a:pPr>
            <a:r>
              <a:rPr lang="en-US" altLang="zh-CN" dirty="0" smtClean="0">
                <a:latin typeface="Consolas" pitchFamily="49" charset="0"/>
                <a:cs typeface="Consolas" pitchFamily="49" charset="0"/>
              </a:rPr>
              <a:t>l-act: 1</a:t>
            </a:r>
            <a:endParaRPr lang="en-US" altLang="zh-CN" dirty="0">
              <a:latin typeface="Consolas" pitchFamily="49" charset="0"/>
              <a:cs typeface="Consolas" pitchFamily="49" charset="0"/>
            </a:endParaRPr>
          </a:p>
          <a:p>
            <a:pPr algn="ctr">
              <a:lnSpc>
                <a:spcPct val="80000"/>
              </a:lnSpc>
            </a:pPr>
            <a:r>
              <a:rPr lang="en-US" altLang="zh-CN" dirty="0" smtClean="0">
                <a:latin typeface="Consolas" pitchFamily="49" charset="0"/>
                <a:cs typeface="Consolas" pitchFamily="49" charset="0"/>
              </a:rPr>
              <a:t>value: </a:t>
            </a:r>
            <a:r>
              <a:rPr lang="en-US" altLang="zh-CN" dirty="0">
                <a:latin typeface="Consolas" pitchFamily="49" charset="0"/>
                <a:cs typeface="Consolas" pitchFamily="49" charset="0"/>
              </a:rPr>
              <a:t>8</a:t>
            </a:r>
          </a:p>
          <a:p>
            <a:pPr algn="ctr">
              <a:lnSpc>
                <a:spcPct val="80000"/>
              </a:lnSpc>
            </a:pPr>
            <a:r>
              <a:rPr lang="en-US" altLang="zh-CN" dirty="0">
                <a:latin typeface="Consolas" pitchFamily="49" charset="0"/>
                <a:cs typeface="Consolas" pitchFamily="49" charset="0"/>
              </a:rPr>
              <a:t>  </a:t>
            </a:r>
            <a:r>
              <a:rPr lang="en-US" altLang="zh-CN" dirty="0" err="1">
                <a:latin typeface="Consolas" pitchFamily="49" charset="0"/>
                <a:cs typeface="Consolas" pitchFamily="49" charset="0"/>
              </a:rPr>
              <a:t>msg</a:t>
            </a:r>
            <a:r>
              <a:rPr lang="en-US" altLang="zh-CN" dirty="0">
                <a:latin typeface="Consolas" pitchFamily="49" charset="0"/>
                <a:cs typeface="Consolas" pitchFamily="49" charset="0"/>
              </a:rPr>
              <a:t>: </a:t>
            </a:r>
            <a:r>
              <a:rPr lang="en-US" altLang="zh-CN" dirty="0" smtClean="0">
                <a:latin typeface="Consolas" pitchFamily="49" charset="0"/>
                <a:cs typeface="Consolas" pitchFamily="49" charset="0"/>
              </a:rPr>
              <a:t>4</a:t>
            </a:r>
            <a:endParaRPr lang="en-US" altLang="zh-CN" dirty="0">
              <a:latin typeface="Consolas" pitchFamily="49" charset="0"/>
              <a:cs typeface="Consolas" pitchFamily="49" charset="0"/>
            </a:endParaRPr>
          </a:p>
        </p:txBody>
      </p:sp>
      <p:sp>
        <p:nvSpPr>
          <p:cNvPr id="136" name="Rectangle 135"/>
          <p:cNvSpPr/>
          <p:nvPr/>
        </p:nvSpPr>
        <p:spPr>
          <a:xfrm>
            <a:off x="2699792" y="3501008"/>
            <a:ext cx="1111759" cy="773852"/>
          </a:xfrm>
          <a:prstGeom prst="rect">
            <a:avLst/>
          </a:prstGeom>
          <a:ln>
            <a:solidFill>
              <a:schemeClr val="tx1"/>
            </a:solidFill>
            <a:prstDash val="dash"/>
          </a:ln>
        </p:spPr>
        <p:txBody>
          <a:bodyPr wrap="square" lIns="36000" tIns="72000" rIns="36000" bIns="36000">
            <a:spAutoFit/>
          </a:bodyPr>
          <a:lstStyle/>
          <a:p>
            <a:pPr algn="ctr">
              <a:lnSpc>
                <a:spcPct val="80000"/>
              </a:lnSpc>
            </a:pPr>
            <a:r>
              <a:rPr lang="en-US" altLang="zh-CN" dirty="0" smtClean="0">
                <a:latin typeface="Consolas" pitchFamily="49" charset="0"/>
                <a:cs typeface="Consolas" pitchFamily="49" charset="0"/>
              </a:rPr>
              <a:t>l-act:3</a:t>
            </a:r>
            <a:endParaRPr lang="zh-CN" altLang="en-US" dirty="0">
              <a:latin typeface="Consolas" pitchFamily="49" charset="0"/>
              <a:cs typeface="Consolas" pitchFamily="49" charset="0"/>
            </a:endParaRPr>
          </a:p>
          <a:p>
            <a:pPr algn="ctr">
              <a:lnSpc>
                <a:spcPct val="80000"/>
              </a:lnSpc>
            </a:pPr>
            <a:r>
              <a:rPr lang="en-US" altLang="zh-CN" dirty="0" smtClean="0">
                <a:latin typeface="Consolas" pitchFamily="49" charset="0"/>
                <a:cs typeface="Consolas" pitchFamily="49" charset="0"/>
              </a:rPr>
              <a:t>value:6</a:t>
            </a:r>
          </a:p>
          <a:p>
            <a:pPr algn="ctr">
              <a:lnSpc>
                <a:spcPct val="80000"/>
              </a:lnSpc>
            </a:pPr>
            <a:r>
              <a:rPr lang="en-US" altLang="zh-CN" dirty="0" smtClean="0">
                <a:latin typeface="Consolas" pitchFamily="49" charset="0"/>
                <a:cs typeface="Consolas" pitchFamily="49" charset="0"/>
              </a:rPr>
              <a:t>  msg:3</a:t>
            </a:r>
          </a:p>
        </p:txBody>
      </p:sp>
      <p:grpSp>
        <p:nvGrpSpPr>
          <p:cNvPr id="7" name="Group 6"/>
          <p:cNvGrpSpPr/>
          <p:nvPr/>
        </p:nvGrpSpPr>
        <p:grpSpPr>
          <a:xfrm>
            <a:off x="4412999" y="3284984"/>
            <a:ext cx="1440001" cy="597250"/>
            <a:chOff x="4412999" y="3284984"/>
            <a:chExt cx="1440001" cy="597250"/>
          </a:xfrm>
        </p:grpSpPr>
        <p:sp>
          <p:nvSpPr>
            <p:cNvPr id="137" name="Rectangle 136"/>
            <p:cNvSpPr/>
            <p:nvPr/>
          </p:nvSpPr>
          <p:spPr>
            <a:xfrm>
              <a:off x="4413000" y="3284984"/>
              <a:ext cx="1440000" cy="334629"/>
            </a:xfrm>
            <a:prstGeom prst="rect">
              <a:avLst/>
            </a:prstGeom>
            <a:ln>
              <a:noFill/>
              <a:prstDash val="dash"/>
            </a:ln>
          </p:spPr>
          <p:txBody>
            <a:bodyPr wrap="square" lIns="90000" tIns="72000" rIns="36000" bIns="36000">
              <a:spAutoFit/>
            </a:bodyPr>
            <a:lstStyle/>
            <a:p>
              <a:pPr>
                <a:lnSpc>
                  <a:spcPct val="80000"/>
                </a:lnSpc>
              </a:pPr>
              <a:r>
                <a:rPr lang="en-US" altLang="zh-CN" dirty="0" err="1">
                  <a:latin typeface="Consolas" pitchFamily="49" charset="0"/>
                  <a:cs typeface="Consolas" pitchFamily="49" charset="0"/>
                </a:rPr>
                <a:t>msg</a:t>
              </a:r>
              <a:r>
                <a:rPr lang="en-US" altLang="zh-CN" dirty="0">
                  <a:latin typeface="Consolas" pitchFamily="49" charset="0"/>
                  <a:cs typeface="Consolas" pitchFamily="49" charset="0"/>
                </a:rPr>
                <a:t>: </a:t>
              </a:r>
              <a:r>
                <a:rPr lang="en-US" altLang="zh-CN" dirty="0" err="1" smtClean="0">
                  <a:latin typeface="Consolas" pitchFamily="49" charset="0"/>
                  <a:cs typeface="Consolas" pitchFamily="49" charset="0"/>
                </a:rPr>
                <a:t>v|m|s</a:t>
              </a:r>
              <a:endParaRPr lang="en-US" altLang="zh-CN" dirty="0">
                <a:latin typeface="Consolas" pitchFamily="49" charset="0"/>
                <a:cs typeface="Consolas" pitchFamily="49" charset="0"/>
              </a:endParaRPr>
            </a:p>
          </p:txBody>
        </p:sp>
        <p:sp>
          <p:nvSpPr>
            <p:cNvPr id="138" name="Rectangle 137"/>
            <p:cNvSpPr/>
            <p:nvPr/>
          </p:nvSpPr>
          <p:spPr>
            <a:xfrm>
              <a:off x="4412999" y="3547605"/>
              <a:ext cx="1440000" cy="334629"/>
            </a:xfrm>
            <a:prstGeom prst="rect">
              <a:avLst/>
            </a:prstGeom>
            <a:ln>
              <a:noFill/>
              <a:prstDash val="dash"/>
            </a:ln>
          </p:spPr>
          <p:txBody>
            <a:bodyPr wrap="square" lIns="90000" tIns="72000" rIns="36000" bIns="36000">
              <a:spAutoFit/>
            </a:bodyPr>
            <a:lstStyle/>
            <a:p>
              <a:pPr>
                <a:lnSpc>
                  <a:spcPct val="80000"/>
                </a:lnSpc>
              </a:pPr>
              <a:r>
                <a:rPr lang="en-US" altLang="zh-CN" dirty="0" smtClean="0">
                  <a:latin typeface="Consolas" pitchFamily="49" charset="0"/>
                  <a:cs typeface="Consolas" pitchFamily="49" charset="0"/>
                </a:rPr>
                <a:t>e.g. 8 4 0</a:t>
              </a:r>
            </a:p>
          </p:txBody>
        </p:sp>
      </p:grpSp>
      <p:grpSp>
        <p:nvGrpSpPr>
          <p:cNvPr id="3" name="Group 2"/>
          <p:cNvGrpSpPr/>
          <p:nvPr/>
        </p:nvGrpSpPr>
        <p:grpSpPr>
          <a:xfrm>
            <a:off x="6141346" y="3297734"/>
            <a:ext cx="483022" cy="1446190"/>
            <a:chOff x="6141346" y="3297734"/>
            <a:chExt cx="483022" cy="1446190"/>
          </a:xfrm>
        </p:grpSpPr>
        <p:cxnSp>
          <p:nvCxnSpPr>
            <p:cNvPr id="18" name="Straight Connector 17"/>
            <p:cNvCxnSpPr>
              <a:stCxn id="98" idx="7"/>
              <a:endCxn id="134" idx="1"/>
            </p:cNvCxnSpPr>
            <p:nvPr/>
          </p:nvCxnSpPr>
          <p:spPr>
            <a:xfrm flipV="1">
              <a:off x="6141346" y="3782710"/>
              <a:ext cx="483022" cy="9612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6624368" y="3297734"/>
              <a:ext cx="0" cy="9827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3801612" y="3501008"/>
            <a:ext cx="550187" cy="1190195"/>
            <a:chOff x="3801612" y="3501008"/>
            <a:chExt cx="550187" cy="1190195"/>
          </a:xfrm>
        </p:grpSpPr>
        <p:cxnSp>
          <p:nvCxnSpPr>
            <p:cNvPr id="140" name="Straight Connector 139"/>
            <p:cNvCxnSpPr/>
            <p:nvPr/>
          </p:nvCxnSpPr>
          <p:spPr>
            <a:xfrm flipV="1">
              <a:off x="3801612" y="3501008"/>
              <a:ext cx="0" cy="7738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93" idx="0"/>
              <a:endCxn id="136" idx="3"/>
            </p:cNvCxnSpPr>
            <p:nvPr/>
          </p:nvCxnSpPr>
          <p:spPr>
            <a:xfrm flipH="1" flipV="1">
              <a:off x="3811551" y="3887934"/>
              <a:ext cx="540248" cy="8032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4412999" y="3882234"/>
            <a:ext cx="1440000" cy="230878"/>
            <a:chOff x="4412999" y="3882234"/>
            <a:chExt cx="1440000" cy="230878"/>
          </a:xfrm>
        </p:grpSpPr>
        <p:cxnSp>
          <p:nvCxnSpPr>
            <p:cNvPr id="142" name="Straight Connector 141"/>
            <p:cNvCxnSpPr/>
            <p:nvPr/>
          </p:nvCxnSpPr>
          <p:spPr>
            <a:xfrm>
              <a:off x="4412999" y="3893509"/>
              <a:ext cx="144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23" idx="0"/>
              <a:endCxn id="138" idx="2"/>
            </p:cNvCxnSpPr>
            <p:nvPr/>
          </p:nvCxnSpPr>
          <p:spPr>
            <a:xfrm flipH="1" flipV="1">
              <a:off x="5132999" y="3882234"/>
              <a:ext cx="66414" cy="2308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6" name="Rectangle 155"/>
          <p:cNvSpPr/>
          <p:nvPr/>
        </p:nvSpPr>
        <p:spPr>
          <a:xfrm>
            <a:off x="3275856" y="4653136"/>
            <a:ext cx="507225" cy="250005"/>
          </a:xfrm>
          <a:prstGeom prst="rect">
            <a:avLst/>
          </a:prstGeom>
        </p:spPr>
        <p:txBody>
          <a:bodyPr wrap="square" lIns="0" tIns="0" rIns="0" bIns="0">
            <a:spAutoFit/>
          </a:bodyPr>
          <a:lstStyle/>
          <a:p>
            <a:pPr algn="ctr">
              <a:lnSpc>
                <a:spcPct val="80000"/>
              </a:lnSpc>
            </a:pPr>
            <a:r>
              <a:rPr lang="en-US" altLang="zh-CN" sz="2000" dirty="0" smtClean="0">
                <a:latin typeface="Eras Medium ITC" pitchFamily="34" charset="0"/>
                <a:cs typeface="Verdana" pitchFamily="34" charset="0"/>
              </a:rPr>
              <a:t>M1</a:t>
            </a:r>
            <a:endParaRPr lang="zh-CN" altLang="en-US" sz="2000" dirty="0">
              <a:latin typeface="Eras Medium ITC" pitchFamily="34" charset="0"/>
              <a:cs typeface="Verdana" pitchFamily="34" charset="0"/>
            </a:endParaRPr>
          </a:p>
        </p:txBody>
      </p:sp>
      <p:sp>
        <p:nvSpPr>
          <p:cNvPr id="157" name="Rectangle 156"/>
          <p:cNvSpPr/>
          <p:nvPr/>
        </p:nvSpPr>
        <p:spPr>
          <a:xfrm>
            <a:off x="6441039" y="4653136"/>
            <a:ext cx="507225" cy="250005"/>
          </a:xfrm>
          <a:prstGeom prst="rect">
            <a:avLst/>
          </a:prstGeom>
        </p:spPr>
        <p:txBody>
          <a:bodyPr wrap="square" lIns="0" tIns="0" rIns="0" bIns="0">
            <a:spAutoFit/>
          </a:bodyPr>
          <a:lstStyle/>
          <a:p>
            <a:pPr algn="ctr">
              <a:lnSpc>
                <a:spcPct val="80000"/>
              </a:lnSpc>
            </a:pPr>
            <a:r>
              <a:rPr lang="en-US" altLang="zh-CN" sz="2000" dirty="0" smtClean="0">
                <a:latin typeface="Eras Medium ITC" pitchFamily="34" charset="0"/>
                <a:cs typeface="Verdana" pitchFamily="34" charset="0"/>
              </a:rPr>
              <a:t>M2</a:t>
            </a:r>
            <a:endParaRPr lang="zh-CN" altLang="en-US" sz="2000" dirty="0">
              <a:latin typeface="Eras Medium ITC" pitchFamily="34" charset="0"/>
              <a:cs typeface="Verdana" pitchFamily="34" charset="0"/>
            </a:endParaRPr>
          </a:p>
        </p:txBody>
      </p:sp>
      <p:sp>
        <p:nvSpPr>
          <p:cNvPr id="158" name="Rectangle 157"/>
          <p:cNvSpPr/>
          <p:nvPr/>
        </p:nvSpPr>
        <p:spPr>
          <a:xfrm>
            <a:off x="7380312" y="4653136"/>
            <a:ext cx="507225" cy="250005"/>
          </a:xfrm>
          <a:prstGeom prst="rect">
            <a:avLst/>
          </a:prstGeom>
        </p:spPr>
        <p:txBody>
          <a:bodyPr wrap="square" lIns="0" tIns="0" rIns="0" bIns="0">
            <a:spAutoFit/>
          </a:bodyPr>
          <a:lstStyle/>
          <a:p>
            <a:pPr algn="ctr">
              <a:lnSpc>
                <a:spcPct val="80000"/>
              </a:lnSpc>
            </a:pPr>
            <a:r>
              <a:rPr lang="en-US" altLang="zh-CN" sz="2000" dirty="0" smtClean="0">
                <a:latin typeface="Eras Medium ITC" pitchFamily="34" charset="0"/>
                <a:cs typeface="Verdana" pitchFamily="34" charset="0"/>
              </a:rPr>
              <a:t>M3</a:t>
            </a:r>
            <a:endParaRPr lang="zh-CN" altLang="en-US" sz="2000" dirty="0">
              <a:latin typeface="Eras Medium ITC" pitchFamily="34" charset="0"/>
              <a:cs typeface="Verdana" pitchFamily="34" charset="0"/>
            </a:endParaRPr>
          </a:p>
        </p:txBody>
      </p:sp>
      <p:grpSp>
        <p:nvGrpSpPr>
          <p:cNvPr id="10" name="Group 9"/>
          <p:cNvGrpSpPr/>
          <p:nvPr/>
        </p:nvGrpSpPr>
        <p:grpSpPr>
          <a:xfrm>
            <a:off x="3563888" y="3774234"/>
            <a:ext cx="126638" cy="446878"/>
            <a:chOff x="3563888" y="3774234"/>
            <a:chExt cx="126638" cy="446878"/>
          </a:xfrm>
        </p:grpSpPr>
        <p:sp>
          <p:nvSpPr>
            <p:cNvPr id="9" name="Rectangle 8"/>
            <p:cNvSpPr/>
            <p:nvPr/>
          </p:nvSpPr>
          <p:spPr>
            <a:xfrm>
              <a:off x="3563888" y="3774234"/>
              <a:ext cx="126638" cy="216000"/>
            </a:xfrm>
            <a:prstGeom prst="rect">
              <a:avLst/>
            </a:prstGeom>
            <a:solidFill>
              <a:schemeClr val="bg1"/>
            </a:solidFill>
          </p:spPr>
          <p:txBody>
            <a:bodyPr wrap="none" lIns="0" tIns="0" rIns="0" bIns="0" anchor="ctr" anchorCtr="0">
              <a:noAutofit/>
            </a:bodyPr>
            <a:lstStyle/>
            <a:p>
              <a:r>
                <a:rPr lang="en-US" altLang="zh-CN" dirty="0" smtClean="0">
                  <a:solidFill>
                    <a:srgbClr val="FF0066"/>
                  </a:solidFill>
                  <a:latin typeface="Consolas" pitchFamily="49" charset="0"/>
                  <a:cs typeface="Consolas" pitchFamily="49" charset="0"/>
                </a:rPr>
                <a:t>8</a:t>
              </a:r>
              <a:endParaRPr lang="zh-CN" altLang="en-US" dirty="0">
                <a:solidFill>
                  <a:srgbClr val="FF0066"/>
                </a:solidFill>
              </a:endParaRPr>
            </a:p>
          </p:txBody>
        </p:sp>
        <p:sp>
          <p:nvSpPr>
            <p:cNvPr id="71" name="Rectangle 70"/>
            <p:cNvSpPr/>
            <p:nvPr/>
          </p:nvSpPr>
          <p:spPr>
            <a:xfrm>
              <a:off x="3563888" y="4005112"/>
              <a:ext cx="126638" cy="216000"/>
            </a:xfrm>
            <a:prstGeom prst="rect">
              <a:avLst/>
            </a:prstGeom>
            <a:solidFill>
              <a:schemeClr val="bg1"/>
            </a:solidFill>
          </p:spPr>
          <p:txBody>
            <a:bodyPr wrap="none" lIns="0" tIns="0" rIns="0" bIns="0" anchor="ctr" anchorCtr="0">
              <a:noAutofit/>
            </a:bodyPr>
            <a:lstStyle/>
            <a:p>
              <a:r>
                <a:rPr lang="en-US" altLang="zh-CN" dirty="0">
                  <a:solidFill>
                    <a:srgbClr val="FF0066"/>
                  </a:solidFill>
                  <a:latin typeface="Consolas" pitchFamily="49" charset="0"/>
                  <a:cs typeface="Consolas" pitchFamily="49" charset="0"/>
                </a:rPr>
                <a:t>4</a:t>
              </a:r>
              <a:endParaRPr lang="zh-CN" altLang="en-US" dirty="0">
                <a:solidFill>
                  <a:srgbClr val="FF0066"/>
                </a:solidFill>
                <a:latin typeface="Consolas" pitchFamily="49" charset="0"/>
                <a:cs typeface="Consolas" pitchFamily="49" charset="0"/>
              </a:endParaRPr>
            </a:p>
          </p:txBody>
        </p:sp>
      </p:grpSp>
      <p:sp>
        <p:nvSpPr>
          <p:cNvPr id="72" name="Rectangle 71"/>
          <p:cNvSpPr/>
          <p:nvPr/>
        </p:nvSpPr>
        <p:spPr>
          <a:xfrm>
            <a:off x="3131928" y="5771283"/>
            <a:ext cx="792000" cy="250005"/>
          </a:xfrm>
          <a:prstGeom prst="rect">
            <a:avLst/>
          </a:prstGeom>
          <a:solidFill>
            <a:schemeClr val="bg1"/>
          </a:solidFill>
        </p:spPr>
        <p:txBody>
          <a:bodyPr wrap="square" lIns="0" tIns="0" rIns="0" bIns="0">
            <a:spAutoFit/>
          </a:bodyPr>
          <a:lstStyle/>
          <a:p>
            <a:pPr algn="ctr">
              <a:lnSpc>
                <a:spcPct val="80000"/>
              </a:lnSpc>
            </a:pPr>
            <a:r>
              <a:rPr lang="en-US" altLang="zh-CN" sz="2000" dirty="0">
                <a:solidFill>
                  <a:srgbClr val="0000FF"/>
                </a:solidFill>
                <a:latin typeface="Eras Medium ITC" pitchFamily="34" charset="0"/>
                <a:cs typeface="Verdana" pitchFamily="34" charset="0"/>
              </a:rPr>
              <a:t>a</a:t>
            </a:r>
            <a:r>
              <a:rPr lang="en-US" altLang="zh-CN" sz="2000" dirty="0" smtClean="0">
                <a:solidFill>
                  <a:srgbClr val="0000FF"/>
                </a:solidFill>
                <a:latin typeface="Eras Medium ITC" pitchFamily="34" charset="0"/>
                <a:cs typeface="Verdana" pitchFamily="34" charset="0"/>
              </a:rPr>
              <a:t>ctive</a:t>
            </a:r>
            <a:endParaRPr lang="zh-CN" altLang="en-US" sz="2000" dirty="0">
              <a:solidFill>
                <a:srgbClr val="0000FF"/>
              </a:solidFill>
              <a:latin typeface="Eras Medium ITC" pitchFamily="34" charset="0"/>
              <a:cs typeface="Verdana" pitchFamily="34" charset="0"/>
            </a:endParaRPr>
          </a:p>
        </p:txBody>
      </p:sp>
      <p:grpSp>
        <p:nvGrpSpPr>
          <p:cNvPr id="74" name="Group 73"/>
          <p:cNvGrpSpPr/>
          <p:nvPr/>
        </p:nvGrpSpPr>
        <p:grpSpPr>
          <a:xfrm>
            <a:off x="5616135" y="3284984"/>
            <a:ext cx="180001" cy="514621"/>
            <a:chOff x="4412999" y="3284984"/>
            <a:chExt cx="180001" cy="514621"/>
          </a:xfrm>
          <a:solidFill>
            <a:schemeClr val="bg1"/>
          </a:solidFill>
        </p:grpSpPr>
        <p:sp>
          <p:nvSpPr>
            <p:cNvPr id="75" name="Rectangle 74"/>
            <p:cNvSpPr/>
            <p:nvPr/>
          </p:nvSpPr>
          <p:spPr>
            <a:xfrm>
              <a:off x="4413000" y="3284984"/>
              <a:ext cx="180000" cy="288000"/>
            </a:xfrm>
            <a:prstGeom prst="rect">
              <a:avLst/>
            </a:prstGeom>
            <a:grpFill/>
            <a:ln>
              <a:noFill/>
              <a:prstDash val="dash"/>
            </a:ln>
          </p:spPr>
          <p:txBody>
            <a:bodyPr wrap="square" lIns="0" tIns="72000" rIns="0" bIns="36000">
              <a:spAutoFit/>
            </a:bodyPr>
            <a:lstStyle/>
            <a:p>
              <a:pPr>
                <a:lnSpc>
                  <a:spcPct val="80000"/>
                </a:lnSpc>
              </a:pPr>
              <a:r>
                <a:rPr lang="en-US" altLang="zh-CN" dirty="0" smtClean="0">
                  <a:solidFill>
                    <a:srgbClr val="FF0066"/>
                  </a:solidFill>
                  <a:latin typeface="Consolas" pitchFamily="49" charset="0"/>
                  <a:cs typeface="Consolas" pitchFamily="49" charset="0"/>
                </a:rPr>
                <a:t>s</a:t>
              </a:r>
              <a:endParaRPr lang="en-US" altLang="zh-CN" dirty="0">
                <a:solidFill>
                  <a:srgbClr val="FF0066"/>
                </a:solidFill>
                <a:latin typeface="Consolas" pitchFamily="49" charset="0"/>
                <a:cs typeface="Consolas" pitchFamily="49" charset="0"/>
              </a:endParaRPr>
            </a:p>
          </p:txBody>
        </p:sp>
        <p:sp>
          <p:nvSpPr>
            <p:cNvPr id="76" name="Rectangle 75"/>
            <p:cNvSpPr/>
            <p:nvPr/>
          </p:nvSpPr>
          <p:spPr>
            <a:xfrm>
              <a:off x="4412999" y="3547605"/>
              <a:ext cx="180000" cy="252000"/>
            </a:xfrm>
            <a:prstGeom prst="rect">
              <a:avLst/>
            </a:prstGeom>
            <a:grpFill/>
            <a:ln>
              <a:noFill/>
              <a:prstDash val="dash"/>
            </a:ln>
          </p:spPr>
          <p:txBody>
            <a:bodyPr wrap="square" lIns="0" tIns="72000" rIns="0" bIns="36000">
              <a:spAutoFit/>
            </a:bodyPr>
            <a:lstStyle/>
            <a:p>
              <a:pPr>
                <a:lnSpc>
                  <a:spcPct val="80000"/>
                </a:lnSpc>
              </a:pPr>
              <a:r>
                <a:rPr lang="en-US" altLang="zh-CN" dirty="0" smtClean="0">
                  <a:solidFill>
                    <a:srgbClr val="FF0066"/>
                  </a:solidFill>
                  <a:latin typeface="Consolas" pitchFamily="49" charset="0"/>
                  <a:cs typeface="Consolas" pitchFamily="49" charset="0"/>
                </a:rPr>
                <a:t>0</a:t>
              </a:r>
            </a:p>
          </p:txBody>
        </p:sp>
      </p:grpSp>
    </p:spTree>
    <p:extLst>
      <p:ext uri="{BB962C8B-B14F-4D97-AF65-F5344CB8AC3E}">
        <p14:creationId xmlns:p14="http://schemas.microsoft.com/office/powerpoint/2010/main" val="11939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25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250"/>
                                        <p:tgtEl>
                                          <p:spTgt spid="3"/>
                                        </p:tgtEl>
                                      </p:cBhvr>
                                    </p:animEffect>
                                  </p:childTnLst>
                                </p:cTn>
                              </p:par>
                            </p:childTnLst>
                          </p:cTn>
                        </p:par>
                        <p:par>
                          <p:cTn id="17" fill="hold">
                            <p:stCondLst>
                              <p:cond delay="250"/>
                            </p:stCondLst>
                            <p:childTnLst>
                              <p:par>
                                <p:cTn id="18" presetID="22" presetClass="entr" presetSubtype="8" fill="hold" grpId="0" nodeType="afterEffect">
                                  <p:stCondLst>
                                    <p:cond delay="0"/>
                                  </p:stCondLst>
                                  <p:childTnLst>
                                    <p:set>
                                      <p:cBhvr>
                                        <p:cTn id="19" dur="1" fill="hold">
                                          <p:stCondLst>
                                            <p:cond delay="0"/>
                                          </p:stCondLst>
                                        </p:cTn>
                                        <p:tgtEl>
                                          <p:spTgt spid="134"/>
                                        </p:tgtEl>
                                        <p:attrNameLst>
                                          <p:attrName>style.visibility</p:attrName>
                                        </p:attrNameLst>
                                      </p:cBhvr>
                                      <p:to>
                                        <p:strVal val="visible"/>
                                      </p:to>
                                    </p:set>
                                    <p:animEffect transition="in" filter="wipe(left)">
                                      <p:cBhvr>
                                        <p:cTn id="20" dur="500"/>
                                        <p:tgtEl>
                                          <p:spTgt spid="134"/>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36"/>
                                        </p:tgtEl>
                                        <p:attrNameLst>
                                          <p:attrName>style.visibility</p:attrName>
                                        </p:attrNameLst>
                                      </p:cBhvr>
                                      <p:to>
                                        <p:strVal val="visible"/>
                                      </p:to>
                                    </p:set>
                                    <p:animEffect transition="in" filter="wipe(right)">
                                      <p:cBhvr>
                                        <p:cTn id="23" dur="500"/>
                                        <p:tgtEl>
                                          <p:spTgt spid="13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right)">
                                      <p:cBhvr>
                                        <p:cTn id="28" dur="500"/>
                                        <p:tgtEl>
                                          <p:spTgt spid="4"/>
                                        </p:tgtEl>
                                      </p:cBhvr>
                                    </p:animEffect>
                                  </p:childTnLst>
                                </p:cTn>
                              </p:par>
                              <p:par>
                                <p:cTn id="29" presetID="10" presetClass="entr" presetSubtype="0" fill="hold" nodeType="withEffect">
                                  <p:stCondLst>
                                    <p:cond delay="250"/>
                                  </p:stCondLst>
                                  <p:childTnLst>
                                    <p:set>
                                      <p:cBhvr>
                                        <p:cTn id="30" dur="1" fill="hold">
                                          <p:stCondLst>
                                            <p:cond delay="0"/>
                                          </p:stCondLst>
                                        </p:cTn>
                                        <p:tgtEl>
                                          <p:spTgt spid="121"/>
                                        </p:tgtEl>
                                        <p:attrNameLst>
                                          <p:attrName>style.visibility</p:attrName>
                                        </p:attrNameLst>
                                      </p:cBhvr>
                                      <p:to>
                                        <p:strVal val="visible"/>
                                      </p:to>
                                    </p:set>
                                    <p:animEffect transition="in" filter="fade">
                                      <p:cBhvr>
                                        <p:cTn id="31" dur="250"/>
                                        <p:tgtEl>
                                          <p:spTgt spid="121"/>
                                        </p:tgtEl>
                                      </p:cBhvr>
                                    </p:animEffec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250"/>
                                        <p:tgtEl>
                                          <p:spTgt spid="6"/>
                                        </p:tgtEl>
                                      </p:cBhvr>
                                    </p:animEffect>
                                  </p:childTnLst>
                                </p:cTn>
                              </p:par>
                            </p:childTnLst>
                          </p:cTn>
                        </p:par>
                        <p:par>
                          <p:cTn id="36" fill="hold">
                            <p:stCondLst>
                              <p:cond delay="750"/>
                            </p:stCondLst>
                            <p:childTnLst>
                              <p:par>
                                <p:cTn id="37" presetID="1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50"/>
                                        <p:tgtEl>
                                          <p:spTgt spid="7"/>
                                        </p:tgtEl>
                                      </p:cBhvr>
                                    </p:animEffect>
                                  </p:childTnLst>
                                </p:cTn>
                              </p:par>
                            </p:childTnLst>
                          </p:cTn>
                        </p:par>
                        <p:par>
                          <p:cTn id="40" fill="hold">
                            <p:stCondLst>
                              <p:cond delay="1000"/>
                            </p:stCondLst>
                            <p:childTnLst>
                              <p:par>
                                <p:cTn id="41" presetID="1"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26" presetClass="emph" presetSubtype="0" fill="hold" grpId="0" nodeType="withEffect">
                                  <p:stCondLst>
                                    <p:cond delay="0"/>
                                  </p:stCondLst>
                                  <p:childTnLst>
                                    <p:animEffect transition="out" filter="fade">
                                      <p:cBhvr>
                                        <p:cTn id="44" dur="500" tmFilter="0, 0; .2, .5; .8, .5; 1, 0"/>
                                        <p:tgtEl>
                                          <p:spTgt spid="93"/>
                                        </p:tgtEl>
                                      </p:cBhvr>
                                    </p:animEffect>
                                    <p:animScale>
                                      <p:cBhvr>
                                        <p:cTn id="45" dur="250" autoRev="1" fill="hold"/>
                                        <p:tgtEl>
                                          <p:spTgt spid="93"/>
                                        </p:tgtEl>
                                      </p:cBhvr>
                                      <p:by x="105000" y="105000"/>
                                    </p:animScale>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50"/>
                                        <p:tgtEl>
                                          <p:spTgt spid="7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wipe(right)">
                                      <p:cBhvr>
                                        <p:cTn id="55" dur="500"/>
                                        <p:tgtEl>
                                          <p:spTgt spid="96"/>
                                        </p:tgtEl>
                                      </p:cBhvr>
                                    </p:animEffect>
                                  </p:childTnLst>
                                </p:cTn>
                              </p:par>
                              <p:par>
                                <p:cTn id="56" presetID="22" presetClass="entr" presetSubtype="1" fill="hold" nodeType="withEffect">
                                  <p:stCondLst>
                                    <p:cond delay="0"/>
                                  </p:stCondLst>
                                  <p:childTnLst>
                                    <p:set>
                                      <p:cBhvr>
                                        <p:cTn id="57" dur="1" fill="hold">
                                          <p:stCondLst>
                                            <p:cond delay="0"/>
                                          </p:stCondLst>
                                        </p:cTn>
                                        <p:tgtEl>
                                          <p:spTgt spid="101"/>
                                        </p:tgtEl>
                                        <p:attrNameLst>
                                          <p:attrName>style.visibility</p:attrName>
                                        </p:attrNameLst>
                                      </p:cBhvr>
                                      <p:to>
                                        <p:strVal val="visible"/>
                                      </p:to>
                                    </p:set>
                                    <p:animEffect transition="in" filter="wipe(up)">
                                      <p:cBhvr>
                                        <p:cTn id="58" dur="500"/>
                                        <p:tgtEl>
                                          <p:spTgt spid="101"/>
                                        </p:tgtEl>
                                      </p:cBhvr>
                                    </p:animEffect>
                                  </p:childTnLst>
                                </p:cTn>
                              </p:par>
                            </p:childTnLst>
                          </p:cTn>
                        </p:par>
                        <p:par>
                          <p:cTn id="59" fill="hold">
                            <p:stCondLst>
                              <p:cond delay="500"/>
                            </p:stCondLst>
                            <p:childTnLst>
                              <p:par>
                                <p:cTn id="60" presetID="26" presetClass="emph" presetSubtype="0" fill="hold" grpId="0" nodeType="afterEffect">
                                  <p:stCondLst>
                                    <p:cond delay="0"/>
                                  </p:stCondLst>
                                  <p:childTnLst>
                                    <p:animEffect transition="out" filter="fade">
                                      <p:cBhvr>
                                        <p:cTn id="61" dur="500" tmFilter="0, 0; .2, .5; .8, .5; 1, 0"/>
                                        <p:tgtEl>
                                          <p:spTgt spid="95"/>
                                        </p:tgtEl>
                                      </p:cBhvr>
                                    </p:animEffect>
                                    <p:animScale>
                                      <p:cBhvr>
                                        <p:cTn id="62" dur="250" autoRev="1" fill="hold"/>
                                        <p:tgtEl>
                                          <p:spTgt spid="95"/>
                                        </p:tgtEl>
                                      </p:cBhvr>
                                      <p:by x="105000" y="105000"/>
                                    </p:animScale>
                                  </p:childTnLst>
                                </p:cTn>
                              </p:par>
                              <p:par>
                                <p:cTn id="63" presetID="26" presetClass="emph" presetSubtype="0" fill="hold" grpId="0" nodeType="withEffect">
                                  <p:stCondLst>
                                    <p:cond delay="0"/>
                                  </p:stCondLst>
                                  <p:childTnLst>
                                    <p:animEffect transition="out" filter="fade">
                                      <p:cBhvr>
                                        <p:cTn id="64" dur="500" tmFilter="0, 0; .2, .5; .8, .5; 1, 0"/>
                                        <p:tgtEl>
                                          <p:spTgt spid="104"/>
                                        </p:tgtEl>
                                      </p:cBhvr>
                                    </p:animEffect>
                                    <p:animScale>
                                      <p:cBhvr>
                                        <p:cTn id="65" dur="250" autoRev="1" fill="hold"/>
                                        <p:tgtEl>
                                          <p:spTgt spid="104"/>
                                        </p:tgtEl>
                                      </p:cBhvr>
                                      <p:by x="105000" y="105000"/>
                                    </p:animScale>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fade">
                                      <p:cBhvr>
                                        <p:cTn id="6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5" grpId="0" animBg="1"/>
      <p:bldP spid="104" grpId="0" animBg="1"/>
      <p:bldP spid="134" grpId="0" animBg="1"/>
      <p:bldP spid="136"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Communication</a:t>
            </a:r>
            <a:endParaRPr lang="zh-TW" altLang="en-US" sz="4000" dirty="0">
              <a:solidFill>
                <a:schemeClr val="tx1"/>
              </a:solidFill>
              <a:effectLst>
                <a:outerShdw blurRad="38100" dist="38100" dir="2700000" algn="tl">
                  <a:srgbClr val="000000">
                    <a:alpha val="43137"/>
                  </a:srgbClr>
                </a:outerShdw>
              </a:effectLst>
              <a:latin typeface="Eras Medium ITC" pitchFamily="34" charset="0"/>
              <a:cs typeface="Verdana" pitchFamily="34" charset="0"/>
            </a:endParaRPr>
          </a:p>
        </p:txBody>
      </p:sp>
      <p:sp>
        <p:nvSpPr>
          <p:cNvPr id="56" name="内容占位符 2"/>
          <p:cNvSpPr txBox="1">
            <a:spLocks/>
          </p:cNvSpPr>
          <p:nvPr/>
        </p:nvSpPr>
        <p:spPr>
          <a:xfrm>
            <a:off x="457200" y="1371600"/>
            <a:ext cx="8579296" cy="2705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lvl="1" indent="-231775">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Distributed Activation</a:t>
            </a:r>
            <a:endParaRPr lang="en-US" altLang="zh-CN" sz="800" dirty="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a:p>
            <a:pPr marL="898525" lvl="2" indent="-457200">
              <a:buClr>
                <a:srgbClr val="FF0066"/>
              </a:buClr>
              <a:buFont typeface="Verdana" pitchFamily="34" charset="0"/>
              <a:buChar char="□"/>
            </a:pPr>
            <a:r>
              <a:rPr lang="en-US" altLang="zh-CN" sz="2400" dirty="0" smtClean="0">
                <a:solidFill>
                  <a:srgbClr val="FF0066"/>
                </a:solidFill>
                <a:latin typeface="Eras Medium ITC" pitchFamily="34" charset="0"/>
                <a:ea typeface="Verdana" pitchFamily="34" charset="0"/>
                <a:cs typeface="Verdana" pitchFamily="34" charset="0"/>
              </a:rPr>
              <a:t>Uni</a:t>
            </a:r>
            <a:r>
              <a:rPr lang="en-US" altLang="zh-CN" sz="2400" dirty="0" smtClean="0">
                <a:latin typeface="Eras Medium ITC" pitchFamily="34" charset="0"/>
                <a:ea typeface="Verdana" pitchFamily="34" charset="0"/>
                <a:cs typeface="Verdana" pitchFamily="34" charset="0"/>
              </a:rPr>
              <a:t>directional message passing</a:t>
            </a:r>
          </a:p>
          <a:p>
            <a:pPr marL="1355725" lvl="3" indent="-457200">
              <a:buClr>
                <a:srgbClr val="FF0066"/>
              </a:buClr>
              <a:buFont typeface="Calibri" pitchFamily="34" charset="0"/>
              <a:buChar char="→"/>
            </a:pPr>
            <a:r>
              <a:rPr lang="en-US" altLang="zh-CN" sz="2200" dirty="0" smtClean="0">
                <a:latin typeface="Eras Medium ITC" pitchFamily="34" charset="0"/>
                <a:ea typeface="Verdana" pitchFamily="34" charset="0"/>
                <a:cs typeface="Verdana" pitchFamily="34" charset="0"/>
              </a:rPr>
              <a:t>Replica will </a:t>
            </a:r>
            <a:r>
              <a:rPr lang="en-US" altLang="zh-CN" sz="2200" dirty="0" smtClean="0">
                <a:solidFill>
                  <a:srgbClr val="FF0066"/>
                </a:solidFill>
                <a:latin typeface="Eras Medium ITC" pitchFamily="34" charset="0"/>
                <a:ea typeface="Verdana" pitchFamily="34" charset="0"/>
                <a:cs typeface="Verdana" pitchFamily="34" charset="0"/>
              </a:rPr>
              <a:t>never</a:t>
            </a:r>
            <a:r>
              <a:rPr lang="en-US" altLang="zh-CN" sz="2200" dirty="0" smtClean="0">
                <a:latin typeface="Eras Medium ITC" pitchFamily="34" charset="0"/>
                <a:ea typeface="Verdana" pitchFamily="34" charset="0"/>
                <a:cs typeface="Verdana" pitchFamily="34" charset="0"/>
              </a:rPr>
              <a:t> be activated</a:t>
            </a:r>
          </a:p>
          <a:p>
            <a:pPr marL="1355725" lvl="3" indent="-457200">
              <a:buClr>
                <a:srgbClr val="FF0066"/>
              </a:buClr>
              <a:buFont typeface="Calibri" pitchFamily="34" charset="0"/>
              <a:buChar char="→"/>
            </a:pPr>
            <a:r>
              <a:rPr lang="en-US" altLang="zh-CN" sz="2200" dirty="0">
                <a:latin typeface="Eras Medium ITC" pitchFamily="34" charset="0"/>
                <a:ea typeface="Verdana" pitchFamily="34" charset="0"/>
                <a:cs typeface="Verdana" pitchFamily="34" charset="0"/>
              </a:rPr>
              <a:t>Always </a:t>
            </a:r>
            <a:r>
              <a:rPr lang="en-US" altLang="zh-CN" sz="2200" dirty="0">
                <a:solidFill>
                  <a:srgbClr val="FF0066"/>
                </a:solidFill>
                <a:latin typeface="Eras Medium ITC" pitchFamily="34" charset="0"/>
                <a:ea typeface="Verdana" pitchFamily="34" charset="0"/>
                <a:cs typeface="Verdana" pitchFamily="34" charset="0"/>
              </a:rPr>
              <a:t>master </a:t>
            </a:r>
            <a:r>
              <a:rPr lang="en-US" altLang="zh-CN" sz="2200" dirty="0">
                <a:solidFill>
                  <a:srgbClr val="FF0066"/>
                </a:solidFill>
                <a:latin typeface="Eras Medium ITC" pitchFamily="34" charset="0"/>
                <a:ea typeface="Verdana" pitchFamily="34" charset="0"/>
                <a:cs typeface="Verdana" pitchFamily="34" charset="0"/>
                <a:sym typeface="Wingdings" pitchFamily="2" charset="2"/>
              </a:rPr>
              <a:t></a:t>
            </a:r>
            <a:r>
              <a:rPr lang="en-US" altLang="zh-CN" sz="2200" dirty="0">
                <a:solidFill>
                  <a:srgbClr val="FF0066"/>
                </a:solidFill>
                <a:latin typeface="Eras Medium ITC" pitchFamily="34" charset="0"/>
                <a:ea typeface="Verdana" pitchFamily="34" charset="0"/>
                <a:cs typeface="Verdana" pitchFamily="34" charset="0"/>
              </a:rPr>
              <a:t> replicas </a:t>
            </a:r>
          </a:p>
          <a:p>
            <a:pPr marL="1355725" lvl="3" indent="-457200">
              <a:buClr>
                <a:srgbClr val="FF0066"/>
              </a:buClr>
              <a:buFont typeface="Calibri" pitchFamily="34" charset="0"/>
              <a:buChar char="→"/>
            </a:pPr>
            <a:r>
              <a:rPr lang="en-US" altLang="zh-CN" sz="2200" dirty="0" smtClean="0">
                <a:solidFill>
                  <a:srgbClr val="FF0066"/>
                </a:solidFill>
                <a:latin typeface="Eras Medium ITC" pitchFamily="34" charset="0"/>
                <a:ea typeface="Verdana" pitchFamily="34" charset="0"/>
                <a:cs typeface="Verdana" pitchFamily="34" charset="0"/>
              </a:rPr>
              <a:t>Contention </a:t>
            </a:r>
            <a:r>
              <a:rPr lang="en-US" altLang="zh-CN" sz="2200" dirty="0" smtClean="0">
                <a:latin typeface="Eras Medium ITC" pitchFamily="34" charset="0"/>
                <a:ea typeface="Verdana" pitchFamily="34" charset="0"/>
                <a:cs typeface="Verdana" pitchFamily="34" charset="0"/>
              </a:rPr>
              <a:t>immunity</a:t>
            </a: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1" name="Oval 40"/>
          <p:cNvSpPr/>
          <p:nvPr/>
        </p:nvSpPr>
        <p:spPr>
          <a:xfrm>
            <a:off x="1433586" y="4468429"/>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47" name="Oval 46"/>
          <p:cNvSpPr/>
          <p:nvPr/>
        </p:nvSpPr>
        <p:spPr>
          <a:xfrm>
            <a:off x="2371559" y="4468429"/>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51" name="Oval 50"/>
          <p:cNvSpPr/>
          <p:nvPr/>
        </p:nvSpPr>
        <p:spPr>
          <a:xfrm>
            <a:off x="2371559" y="5285595"/>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52" name="Straight Arrow Connector 51"/>
          <p:cNvCxnSpPr>
            <a:stCxn id="47" idx="3"/>
            <a:endCxn id="90" idx="7"/>
          </p:cNvCxnSpPr>
          <p:nvPr/>
        </p:nvCxnSpPr>
        <p:spPr>
          <a:xfrm flipH="1">
            <a:off x="1740865" y="4775708"/>
            <a:ext cx="683415" cy="562608"/>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51" idx="2"/>
            <a:endCxn id="90" idx="6"/>
          </p:cNvCxnSpPr>
          <p:nvPr/>
        </p:nvCxnSpPr>
        <p:spPr>
          <a:xfrm flipH="1">
            <a:off x="1793586" y="5465595"/>
            <a:ext cx="577973"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90" idx="0"/>
            <a:endCxn id="41" idx="4"/>
          </p:cNvCxnSpPr>
          <p:nvPr/>
        </p:nvCxnSpPr>
        <p:spPr>
          <a:xfrm flipV="1">
            <a:off x="1613586" y="4828429"/>
            <a:ext cx="0" cy="457166"/>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H="1">
            <a:off x="820032" y="5410429"/>
            <a:ext cx="655584"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H="1">
            <a:off x="778002" y="5562829"/>
            <a:ext cx="655584" cy="0"/>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2475402" y="4828429"/>
            <a:ext cx="0" cy="457166"/>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V="1">
            <a:off x="2627802" y="4828469"/>
            <a:ext cx="0" cy="457166"/>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68" name="Oval 67"/>
          <p:cNvSpPr/>
          <p:nvPr/>
        </p:nvSpPr>
        <p:spPr>
          <a:xfrm>
            <a:off x="467544" y="5285595"/>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cxnSp>
        <p:nvCxnSpPr>
          <p:cNvPr id="70" name="Curved Connector 69"/>
          <p:cNvCxnSpPr>
            <a:stCxn id="41" idx="2"/>
            <a:endCxn id="68" idx="0"/>
          </p:cNvCxnSpPr>
          <p:nvPr/>
        </p:nvCxnSpPr>
        <p:spPr>
          <a:xfrm rot="10800000" flipV="1">
            <a:off x="647544" y="4648429"/>
            <a:ext cx="786042" cy="637166"/>
          </a:xfrm>
          <a:prstGeom prst="curvedConnector2">
            <a:avLst/>
          </a:prstGeom>
          <a:ln>
            <a:solidFill>
              <a:schemeClr val="tx1"/>
            </a:solidFill>
            <a:headEnd type="none"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0" name="Oval 89"/>
          <p:cNvSpPr/>
          <p:nvPr/>
        </p:nvSpPr>
        <p:spPr>
          <a:xfrm>
            <a:off x="1433586" y="5285595"/>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cxnSp>
        <p:nvCxnSpPr>
          <p:cNvPr id="91" name="Straight Connector 90"/>
          <p:cNvCxnSpPr/>
          <p:nvPr/>
        </p:nvCxnSpPr>
        <p:spPr>
          <a:xfrm>
            <a:off x="778002" y="4331123"/>
            <a:ext cx="655584" cy="1800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043767" y="4331123"/>
            <a:ext cx="0" cy="1800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4171799" y="4691203"/>
            <a:ext cx="360000" cy="360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4</a:t>
            </a:r>
            <a:endParaRPr lang="zh-CN" altLang="en-US" dirty="0">
              <a:solidFill>
                <a:schemeClr val="tx1"/>
              </a:solidFill>
              <a:latin typeface="Eras Medium ITC" pitchFamily="34" charset="0"/>
            </a:endParaRPr>
          </a:p>
        </p:txBody>
      </p:sp>
      <p:cxnSp>
        <p:nvCxnSpPr>
          <p:cNvPr id="94" name="Straight Arrow Connector 93"/>
          <p:cNvCxnSpPr>
            <a:stCxn id="97" idx="2"/>
            <a:endCxn id="95" idx="6"/>
          </p:cNvCxnSpPr>
          <p:nvPr/>
        </p:nvCxnSpPr>
        <p:spPr>
          <a:xfrm flipH="1">
            <a:off x="3779872" y="5518316"/>
            <a:ext cx="391927"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5" name="Oval 94"/>
          <p:cNvSpPr/>
          <p:nvPr/>
        </p:nvSpPr>
        <p:spPr>
          <a:xfrm>
            <a:off x="3419872" y="5338316"/>
            <a:ext cx="360000" cy="360000"/>
          </a:xfrm>
          <a:prstGeom prst="ellipse">
            <a:avLst/>
          </a:prstGeom>
          <a:solidFill>
            <a:srgbClr val="FFC000"/>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cxnSp>
        <p:nvCxnSpPr>
          <p:cNvPr id="96" name="Curved Connector 95"/>
          <p:cNvCxnSpPr>
            <a:stCxn id="93" idx="2"/>
            <a:endCxn id="95" idx="0"/>
          </p:cNvCxnSpPr>
          <p:nvPr/>
        </p:nvCxnSpPr>
        <p:spPr>
          <a:xfrm rot="10800000" flipV="1">
            <a:off x="3599873" y="4871202"/>
            <a:ext cx="571927" cy="467113"/>
          </a:xfrm>
          <a:prstGeom prst="curvedConnector2">
            <a:avLst/>
          </a:prstGeom>
          <a:ln>
            <a:solidFill>
              <a:schemeClr val="tx1"/>
            </a:solidFill>
            <a:headEnd type="none"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7" name="Oval 96"/>
          <p:cNvSpPr/>
          <p:nvPr/>
        </p:nvSpPr>
        <p:spPr>
          <a:xfrm>
            <a:off x="4171799" y="5338316"/>
            <a:ext cx="360000" cy="360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98" name="Oval 97"/>
          <p:cNvSpPr/>
          <p:nvPr/>
        </p:nvSpPr>
        <p:spPr>
          <a:xfrm>
            <a:off x="5834067" y="4691203"/>
            <a:ext cx="360000" cy="360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99" name="Oval 98"/>
          <p:cNvSpPr/>
          <p:nvPr/>
        </p:nvSpPr>
        <p:spPr>
          <a:xfrm>
            <a:off x="6516256" y="5340007"/>
            <a:ext cx="360000" cy="360000"/>
          </a:xfrm>
          <a:prstGeom prst="ellipse">
            <a:avLst/>
          </a:prstGeom>
          <a:solidFill>
            <a:srgbClr val="9F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100" name="Straight Arrow Connector 99"/>
          <p:cNvCxnSpPr>
            <a:stCxn id="99" idx="2"/>
            <a:endCxn id="104" idx="6"/>
          </p:cNvCxnSpPr>
          <p:nvPr/>
        </p:nvCxnSpPr>
        <p:spPr>
          <a:xfrm flipH="1">
            <a:off x="6194067" y="5520007"/>
            <a:ext cx="322189"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a:stCxn id="104" idx="0"/>
            <a:endCxn id="98" idx="4"/>
          </p:cNvCxnSpPr>
          <p:nvPr/>
        </p:nvCxnSpPr>
        <p:spPr>
          <a:xfrm flipV="1">
            <a:off x="6014067" y="5051203"/>
            <a:ext cx="0" cy="288804"/>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a:stCxn id="104" idx="2"/>
            <a:endCxn id="103" idx="6"/>
          </p:cNvCxnSpPr>
          <p:nvPr/>
        </p:nvCxnSpPr>
        <p:spPr>
          <a:xfrm flipH="1">
            <a:off x="5508144" y="5520007"/>
            <a:ext cx="325923" cy="0"/>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3" name="Oval 102"/>
          <p:cNvSpPr/>
          <p:nvPr/>
        </p:nvSpPr>
        <p:spPr>
          <a:xfrm>
            <a:off x="5148144" y="5340007"/>
            <a:ext cx="360000" cy="360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3</a:t>
            </a:r>
            <a:endParaRPr lang="zh-CN" altLang="en-US" dirty="0">
              <a:solidFill>
                <a:schemeClr val="tx1"/>
              </a:solidFill>
              <a:latin typeface="Eras Medium ITC" pitchFamily="34" charset="0"/>
            </a:endParaRPr>
          </a:p>
        </p:txBody>
      </p:sp>
      <p:sp>
        <p:nvSpPr>
          <p:cNvPr id="104" name="Oval 103"/>
          <p:cNvSpPr/>
          <p:nvPr/>
        </p:nvSpPr>
        <p:spPr>
          <a:xfrm>
            <a:off x="5834067" y="5340007"/>
            <a:ext cx="360000" cy="360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105" name="Oval 104"/>
          <p:cNvSpPr/>
          <p:nvPr/>
        </p:nvSpPr>
        <p:spPr>
          <a:xfrm>
            <a:off x="8100584" y="4691163"/>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106" name="Oval 105"/>
          <p:cNvSpPr/>
          <p:nvPr/>
        </p:nvSpPr>
        <p:spPr>
          <a:xfrm>
            <a:off x="8100584" y="5339275"/>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107" name="Straight Arrow Connector 106"/>
          <p:cNvCxnSpPr>
            <a:stCxn id="105" idx="3"/>
            <a:endCxn id="110" idx="7"/>
          </p:cNvCxnSpPr>
          <p:nvPr/>
        </p:nvCxnSpPr>
        <p:spPr>
          <a:xfrm flipH="1">
            <a:off x="7757922" y="4998442"/>
            <a:ext cx="395383" cy="393554"/>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flipV="1">
            <a:off x="8204427" y="5051203"/>
            <a:ext cx="0" cy="28800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flipV="1">
            <a:off x="8356827" y="5051243"/>
            <a:ext cx="0" cy="288000"/>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10" name="Oval 109"/>
          <p:cNvSpPr/>
          <p:nvPr/>
        </p:nvSpPr>
        <p:spPr>
          <a:xfrm>
            <a:off x="7450643" y="5339275"/>
            <a:ext cx="360000" cy="360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111" name="Rounded Rectangle 110"/>
          <p:cNvSpPr/>
          <p:nvPr/>
        </p:nvSpPr>
        <p:spPr>
          <a:xfrm>
            <a:off x="3203848" y="4540437"/>
            <a:ext cx="1512000" cy="1332000"/>
          </a:xfrm>
          <a:prstGeom prst="roundRect">
            <a:avLst/>
          </a:prstGeom>
          <a:no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Rounded Rectangle 111"/>
          <p:cNvSpPr/>
          <p:nvPr/>
        </p:nvSpPr>
        <p:spPr>
          <a:xfrm>
            <a:off x="4932040" y="4547147"/>
            <a:ext cx="2124000" cy="1332000"/>
          </a:xfrm>
          <a:prstGeom prst="roundRect">
            <a:avLst/>
          </a:prstGeom>
          <a:no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Rounded Rectangle 112"/>
          <p:cNvSpPr/>
          <p:nvPr/>
        </p:nvSpPr>
        <p:spPr>
          <a:xfrm>
            <a:off x="7308456" y="4547147"/>
            <a:ext cx="1368000" cy="1332000"/>
          </a:xfrm>
          <a:prstGeom prst="roundRect">
            <a:avLst/>
          </a:prstGeom>
          <a:no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Rectangle 56"/>
          <p:cNvSpPr/>
          <p:nvPr/>
        </p:nvSpPr>
        <p:spPr>
          <a:xfrm>
            <a:off x="3275856" y="4653136"/>
            <a:ext cx="507225" cy="250005"/>
          </a:xfrm>
          <a:prstGeom prst="rect">
            <a:avLst/>
          </a:prstGeom>
        </p:spPr>
        <p:txBody>
          <a:bodyPr wrap="square" lIns="0" tIns="0" rIns="0" bIns="0">
            <a:spAutoFit/>
          </a:bodyPr>
          <a:lstStyle/>
          <a:p>
            <a:pPr algn="ctr">
              <a:lnSpc>
                <a:spcPct val="80000"/>
              </a:lnSpc>
            </a:pPr>
            <a:r>
              <a:rPr lang="en-US" altLang="zh-CN" sz="2000" dirty="0">
                <a:latin typeface="Eras Medium ITC" pitchFamily="34" charset="0"/>
                <a:cs typeface="Verdana" pitchFamily="34" charset="0"/>
              </a:rPr>
              <a:t>M</a:t>
            </a:r>
            <a:r>
              <a:rPr lang="en-US" altLang="zh-CN" sz="2000" dirty="0" smtClean="0">
                <a:latin typeface="Eras Medium ITC" pitchFamily="34" charset="0"/>
                <a:cs typeface="Verdana" pitchFamily="34" charset="0"/>
              </a:rPr>
              <a:t>1</a:t>
            </a:r>
            <a:endParaRPr lang="zh-CN" altLang="en-US" sz="2000" dirty="0">
              <a:latin typeface="Eras Medium ITC" pitchFamily="34" charset="0"/>
              <a:cs typeface="Verdana" pitchFamily="34" charset="0"/>
            </a:endParaRPr>
          </a:p>
        </p:txBody>
      </p:sp>
      <p:sp>
        <p:nvSpPr>
          <p:cNvPr id="59" name="Rectangle 58"/>
          <p:cNvSpPr/>
          <p:nvPr/>
        </p:nvSpPr>
        <p:spPr>
          <a:xfrm>
            <a:off x="6441039" y="4653136"/>
            <a:ext cx="507225" cy="250005"/>
          </a:xfrm>
          <a:prstGeom prst="rect">
            <a:avLst/>
          </a:prstGeom>
        </p:spPr>
        <p:txBody>
          <a:bodyPr wrap="square" lIns="0" tIns="0" rIns="0" bIns="0">
            <a:spAutoFit/>
          </a:bodyPr>
          <a:lstStyle/>
          <a:p>
            <a:pPr algn="ctr">
              <a:lnSpc>
                <a:spcPct val="80000"/>
              </a:lnSpc>
            </a:pPr>
            <a:r>
              <a:rPr lang="en-US" altLang="zh-CN" sz="2000" dirty="0" smtClean="0">
                <a:latin typeface="Eras Medium ITC" pitchFamily="34" charset="0"/>
                <a:cs typeface="Verdana" pitchFamily="34" charset="0"/>
              </a:rPr>
              <a:t>M2</a:t>
            </a:r>
            <a:endParaRPr lang="zh-CN" altLang="en-US" sz="2000" dirty="0">
              <a:latin typeface="Eras Medium ITC" pitchFamily="34" charset="0"/>
              <a:cs typeface="Verdana" pitchFamily="34" charset="0"/>
            </a:endParaRPr>
          </a:p>
        </p:txBody>
      </p:sp>
      <p:sp>
        <p:nvSpPr>
          <p:cNvPr id="61" name="Rectangle 60"/>
          <p:cNvSpPr/>
          <p:nvPr/>
        </p:nvSpPr>
        <p:spPr>
          <a:xfrm>
            <a:off x="7380312" y="4653136"/>
            <a:ext cx="507225" cy="250005"/>
          </a:xfrm>
          <a:prstGeom prst="rect">
            <a:avLst/>
          </a:prstGeom>
        </p:spPr>
        <p:txBody>
          <a:bodyPr wrap="square" lIns="0" tIns="0" rIns="0" bIns="0">
            <a:spAutoFit/>
          </a:bodyPr>
          <a:lstStyle/>
          <a:p>
            <a:pPr algn="ctr">
              <a:lnSpc>
                <a:spcPct val="80000"/>
              </a:lnSpc>
            </a:pPr>
            <a:r>
              <a:rPr lang="en-US" altLang="zh-CN" sz="2000" dirty="0" smtClean="0">
                <a:latin typeface="Eras Medium ITC" pitchFamily="34" charset="0"/>
                <a:cs typeface="Verdana" pitchFamily="34" charset="0"/>
              </a:rPr>
              <a:t>M3</a:t>
            </a:r>
            <a:endParaRPr lang="zh-CN" altLang="en-US" sz="2000" dirty="0">
              <a:latin typeface="Eras Medium ITC" pitchFamily="34" charset="0"/>
              <a:cs typeface="Verdana" pitchFamily="34" charset="0"/>
            </a:endParaRPr>
          </a:p>
        </p:txBody>
      </p:sp>
      <p:cxnSp>
        <p:nvCxnSpPr>
          <p:cNvPr id="64" name="Curved Connector 63"/>
          <p:cNvCxnSpPr>
            <a:stCxn id="104" idx="4"/>
            <a:endCxn id="97" idx="5"/>
          </p:cNvCxnSpPr>
          <p:nvPr/>
        </p:nvCxnSpPr>
        <p:spPr>
          <a:xfrm rot="5400000" flipH="1">
            <a:off x="5219367" y="4905307"/>
            <a:ext cx="54412" cy="1534989"/>
          </a:xfrm>
          <a:prstGeom prst="curvedConnector3">
            <a:avLst>
              <a:gd name="adj1" fmla="val -670959"/>
            </a:avLst>
          </a:prstGeom>
          <a:ln>
            <a:solidFill>
              <a:schemeClr val="tx1"/>
            </a:solidFill>
            <a:prstDash val="sysDot"/>
            <a:headEnd type="none" w="lg" len="lg"/>
            <a:tailEnd type="triangle" w="lg" len="lg"/>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6" name="Curved Connector 65"/>
          <p:cNvCxnSpPr>
            <a:stCxn id="104" idx="4"/>
            <a:endCxn id="110" idx="3"/>
          </p:cNvCxnSpPr>
          <p:nvPr/>
        </p:nvCxnSpPr>
        <p:spPr>
          <a:xfrm rot="5400000" flipH="1" flipV="1">
            <a:off x="6731988" y="4928632"/>
            <a:ext cx="53453" cy="1489297"/>
          </a:xfrm>
          <a:prstGeom prst="curvedConnector3">
            <a:avLst>
              <a:gd name="adj1" fmla="val -657456"/>
            </a:avLst>
          </a:prstGeom>
          <a:ln>
            <a:solidFill>
              <a:schemeClr val="tx1"/>
            </a:solidFill>
            <a:prstDash val="sysDot"/>
            <a:headEnd type="none" w="lg" len="lg"/>
            <a:tailEnd type="triangle" w="lg" len="lg"/>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72" name="Group 71"/>
          <p:cNvGrpSpPr/>
          <p:nvPr/>
        </p:nvGrpSpPr>
        <p:grpSpPr>
          <a:xfrm>
            <a:off x="5112096" y="6129336"/>
            <a:ext cx="324000" cy="324000"/>
            <a:chOff x="6876256" y="3268430"/>
            <a:chExt cx="2953118" cy="2953118"/>
          </a:xfrm>
        </p:grpSpPr>
        <p:sp>
          <p:nvSpPr>
            <p:cNvPr id="73" name="Rounded Rectangle 72"/>
            <p:cNvSpPr/>
            <p:nvPr/>
          </p:nvSpPr>
          <p:spPr>
            <a:xfrm>
              <a:off x="7085420" y="3928632"/>
              <a:ext cx="2556000" cy="1620000"/>
            </a:xfrm>
            <a:prstGeom prst="roundRect">
              <a:avLst>
                <a:gd name="adj" fmla="val 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4" name="Picture 73"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grpSp>
        <p:nvGrpSpPr>
          <p:cNvPr id="78" name="Group 77"/>
          <p:cNvGrpSpPr/>
          <p:nvPr/>
        </p:nvGrpSpPr>
        <p:grpSpPr>
          <a:xfrm>
            <a:off x="6588224" y="6129336"/>
            <a:ext cx="324000" cy="324000"/>
            <a:chOff x="6876256" y="3268430"/>
            <a:chExt cx="2953118" cy="2953118"/>
          </a:xfrm>
        </p:grpSpPr>
        <p:sp>
          <p:nvSpPr>
            <p:cNvPr id="79" name="Rounded Rectangle 78"/>
            <p:cNvSpPr/>
            <p:nvPr/>
          </p:nvSpPr>
          <p:spPr>
            <a:xfrm>
              <a:off x="7085420" y="3928632"/>
              <a:ext cx="2556000" cy="1620000"/>
            </a:xfrm>
            <a:prstGeom prst="roundRect">
              <a:avLst>
                <a:gd name="adj" fmla="val 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0" name="Picture 79"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grpSp>
        <p:nvGrpSpPr>
          <p:cNvPr id="54" name="Group 53"/>
          <p:cNvGrpSpPr/>
          <p:nvPr/>
        </p:nvGrpSpPr>
        <p:grpSpPr>
          <a:xfrm>
            <a:off x="3995936" y="5733256"/>
            <a:ext cx="432000" cy="432000"/>
            <a:chOff x="7164288" y="3573016"/>
            <a:chExt cx="432000" cy="432000"/>
          </a:xfrm>
        </p:grpSpPr>
        <p:pic>
          <p:nvPicPr>
            <p:cNvPr id="55" name="Picture 4" descr="Z:\Documents\Research\lyra\socc13\figures\lo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3573016"/>
              <a:ext cx="432000" cy="432000"/>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6"/>
            <p:cNvGrpSpPr/>
            <p:nvPr/>
          </p:nvGrpSpPr>
          <p:grpSpPr>
            <a:xfrm>
              <a:off x="7254288" y="3645016"/>
              <a:ext cx="252000" cy="324000"/>
              <a:chOff x="8028352" y="2420888"/>
              <a:chExt cx="914400" cy="918006"/>
            </a:xfrm>
          </p:grpSpPr>
          <p:cxnSp>
            <p:nvCxnSpPr>
              <p:cNvPr id="69" name="Straight Connector 68"/>
              <p:cNvCxnSpPr/>
              <p:nvPr/>
            </p:nvCxnSpPr>
            <p:spPr>
              <a:xfrm flipH="1">
                <a:off x="8028352" y="2420888"/>
                <a:ext cx="914400" cy="9180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8028352" y="2420888"/>
                <a:ext cx="914400" cy="9180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75" name="Group 74"/>
          <p:cNvGrpSpPr/>
          <p:nvPr/>
        </p:nvGrpSpPr>
        <p:grpSpPr>
          <a:xfrm>
            <a:off x="7524376" y="5733304"/>
            <a:ext cx="432000" cy="432000"/>
            <a:chOff x="7164288" y="3573016"/>
            <a:chExt cx="432000" cy="432000"/>
          </a:xfrm>
        </p:grpSpPr>
        <p:pic>
          <p:nvPicPr>
            <p:cNvPr id="76" name="Picture 4" descr="Z:\Documents\Research\lyra\socc13\figures\lo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3573016"/>
              <a:ext cx="432000" cy="432000"/>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p:cNvGrpSpPr/>
            <p:nvPr/>
          </p:nvGrpSpPr>
          <p:grpSpPr>
            <a:xfrm>
              <a:off x="7254288" y="3645016"/>
              <a:ext cx="252000" cy="324000"/>
              <a:chOff x="8028352" y="2420888"/>
              <a:chExt cx="914400" cy="918006"/>
            </a:xfrm>
          </p:grpSpPr>
          <p:cxnSp>
            <p:nvCxnSpPr>
              <p:cNvPr id="81" name="Straight Connector 80"/>
              <p:cNvCxnSpPr/>
              <p:nvPr/>
            </p:nvCxnSpPr>
            <p:spPr>
              <a:xfrm flipH="1">
                <a:off x="8028352" y="2420888"/>
                <a:ext cx="914400" cy="9180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8028352" y="2420888"/>
                <a:ext cx="914400" cy="9180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19590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xEl>
                                              <p:pRg st="3" end="3"/>
                                            </p:txEl>
                                          </p:spTgt>
                                        </p:tgtEl>
                                        <p:attrNameLst>
                                          <p:attrName>style.visibility</p:attrName>
                                        </p:attrNameLst>
                                      </p:cBhvr>
                                      <p:to>
                                        <p:strVal val="visible"/>
                                      </p:to>
                                    </p:set>
                                    <p:animEffect transition="in" filter="fade">
                                      <p:cBhvr>
                                        <p:cTn id="7" dur="500"/>
                                        <p:tgtEl>
                                          <p:spTgt spid="56">
                                            <p:txEl>
                                              <p:pRg st="3" end="3"/>
                                            </p:txEl>
                                          </p:spTgt>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ipe(right)">
                                      <p:cBhvr>
                                        <p:cTn id="11" dur="500"/>
                                        <p:tgtEl>
                                          <p:spTgt spid="64"/>
                                        </p:tgtEl>
                                      </p:cBhvr>
                                    </p:animEffect>
                                  </p:childTnLst>
                                </p:cTn>
                              </p:par>
                              <p:par>
                                <p:cTn id="12" presetID="22" presetClass="entr" presetSubtype="8" fill="hold" nodeType="withEffect">
                                  <p:stCondLst>
                                    <p:cond delay="0"/>
                                  </p:stCondLst>
                                  <p:childTnLst>
                                    <p:set>
                                      <p:cBhvr>
                                        <p:cTn id="13" dur="1" fill="hold">
                                          <p:stCondLst>
                                            <p:cond delay="0"/>
                                          </p:stCondLst>
                                        </p:cTn>
                                        <p:tgtEl>
                                          <p:spTgt spid="66"/>
                                        </p:tgtEl>
                                        <p:attrNameLst>
                                          <p:attrName>style.visibility</p:attrName>
                                        </p:attrNameLst>
                                      </p:cBhvr>
                                      <p:to>
                                        <p:strVal val="visible"/>
                                      </p:to>
                                    </p:set>
                                    <p:animEffect transition="in" filter="wipe(left)">
                                      <p:cBhvr>
                                        <p:cTn id="14" dur="500"/>
                                        <p:tgtEl>
                                          <p:spTgt spid="66"/>
                                        </p:tgtEl>
                                      </p:cBhvr>
                                    </p:animEffect>
                                  </p:childTnLst>
                                </p:cTn>
                              </p:par>
                              <p:par>
                                <p:cTn id="15" presetID="10" presetClass="entr" presetSubtype="0" fill="hold" nodeType="withEffect">
                                  <p:stCondLst>
                                    <p:cond delay="25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500"/>
                                        <p:tgtEl>
                                          <p:spTgt spid="72"/>
                                        </p:tgtEl>
                                      </p:cBhvr>
                                    </p:animEffect>
                                  </p:childTnLst>
                                </p:cTn>
                              </p:par>
                              <p:par>
                                <p:cTn id="18" presetID="10" presetClass="entr" presetSubtype="0" fill="hold" nodeType="withEffect">
                                  <p:stCondLst>
                                    <p:cond delay="250"/>
                                  </p:stCondLst>
                                  <p:childTnLst>
                                    <p:set>
                                      <p:cBhvr>
                                        <p:cTn id="19" dur="1" fill="hold">
                                          <p:stCondLst>
                                            <p:cond delay="0"/>
                                          </p:stCondLst>
                                        </p:cTn>
                                        <p:tgtEl>
                                          <p:spTgt spid="78"/>
                                        </p:tgtEl>
                                        <p:attrNameLst>
                                          <p:attrName>style.visibility</p:attrName>
                                        </p:attrNameLst>
                                      </p:cBhvr>
                                      <p:to>
                                        <p:strVal val="visible"/>
                                      </p:to>
                                    </p:set>
                                    <p:animEffect transition="in" filter="fade">
                                      <p:cBhvr>
                                        <p:cTn id="20" dur="500"/>
                                        <p:tgtEl>
                                          <p:spTgt spid="78"/>
                                        </p:tgtEl>
                                      </p:cBhvr>
                                    </p:animEffect>
                                  </p:childTnLst>
                                </p:cTn>
                              </p:par>
                            </p:childTnLst>
                          </p:cTn>
                        </p:par>
                        <p:par>
                          <p:cTn id="21" fill="hold">
                            <p:stCondLst>
                              <p:cond delay="1250"/>
                            </p:stCondLst>
                            <p:childTnLst>
                              <p:par>
                                <p:cTn id="22" presetID="26" presetClass="emph" presetSubtype="0" fill="hold" grpId="0" nodeType="afterEffect">
                                  <p:stCondLst>
                                    <p:cond delay="0"/>
                                  </p:stCondLst>
                                  <p:childTnLst>
                                    <p:animEffect transition="out" filter="fade">
                                      <p:cBhvr>
                                        <p:cTn id="23" dur="500" tmFilter="0, 0; .2, .5; .8, .5; 1, 0"/>
                                        <p:tgtEl>
                                          <p:spTgt spid="97"/>
                                        </p:tgtEl>
                                      </p:cBhvr>
                                    </p:animEffect>
                                    <p:animScale>
                                      <p:cBhvr>
                                        <p:cTn id="24" dur="250" autoRev="1" fill="hold"/>
                                        <p:tgtEl>
                                          <p:spTgt spid="97"/>
                                        </p:tgtEl>
                                      </p:cBhvr>
                                      <p:by x="105000" y="105000"/>
                                    </p:animScale>
                                  </p:childTnLst>
                                </p:cTn>
                              </p:par>
                              <p:par>
                                <p:cTn id="25" presetID="26" presetClass="emph" presetSubtype="0" fill="hold" grpId="0" nodeType="withEffect">
                                  <p:stCondLst>
                                    <p:cond delay="0"/>
                                  </p:stCondLst>
                                  <p:childTnLst>
                                    <p:animEffect transition="out" filter="fade">
                                      <p:cBhvr>
                                        <p:cTn id="26" dur="500" tmFilter="0, 0; .2, .5; .8, .5; 1, 0"/>
                                        <p:tgtEl>
                                          <p:spTgt spid="110"/>
                                        </p:tgtEl>
                                      </p:cBhvr>
                                    </p:animEffect>
                                    <p:animScale>
                                      <p:cBhvr>
                                        <p:cTn id="27" dur="250" autoRev="1" fill="hold"/>
                                        <p:tgtEl>
                                          <p:spTgt spid="110"/>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6">
                                            <p:txEl>
                                              <p:pRg st="4" end="4"/>
                                            </p:txEl>
                                          </p:spTgt>
                                        </p:tgtEl>
                                        <p:attrNameLst>
                                          <p:attrName>style.visibility</p:attrName>
                                        </p:attrNameLst>
                                      </p:cBhvr>
                                      <p:to>
                                        <p:strVal val="visible"/>
                                      </p:to>
                                    </p:set>
                                    <p:animEffect transition="in" filter="fade">
                                      <p:cBhvr>
                                        <p:cTn id="32" dur="500"/>
                                        <p:tgtEl>
                                          <p:spTgt spid="56">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par>
                                <p:cTn id="36" presetID="10" presetClass="entr" presetSubtype="0" fill="hold" nodeType="with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fade">
                                      <p:cBhvr>
                                        <p:cTn id="3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0" name="Straight Connector 189"/>
          <p:cNvCxnSpPr/>
          <p:nvPr/>
        </p:nvCxnSpPr>
        <p:spPr>
          <a:xfrm>
            <a:off x="5244194" y="2348880"/>
            <a:ext cx="0" cy="35640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H="1">
            <a:off x="3131840" y="4692077"/>
            <a:ext cx="2112355" cy="96917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5943926" y="3645024"/>
            <a:ext cx="788266" cy="1509274"/>
            <a:chOff x="5943926" y="3645024"/>
            <a:chExt cx="788266" cy="1509274"/>
          </a:xfrm>
        </p:grpSpPr>
        <p:grpSp>
          <p:nvGrpSpPr>
            <p:cNvPr id="87" name="Group 86"/>
            <p:cNvGrpSpPr/>
            <p:nvPr/>
          </p:nvGrpSpPr>
          <p:grpSpPr>
            <a:xfrm rot="5400000">
              <a:off x="5778951" y="4166265"/>
              <a:ext cx="1474482" cy="432000"/>
              <a:chOff x="2051720" y="3789024"/>
              <a:chExt cx="1061881" cy="288048"/>
            </a:xfrm>
            <a:effectLst>
              <a:outerShdw blurRad="63500" sx="102000" sy="102000" algn="ctr" rotWithShape="0">
                <a:prstClr val="black">
                  <a:alpha val="40000"/>
                </a:prstClr>
              </a:outerShdw>
            </a:effectLst>
          </p:grpSpPr>
          <p:cxnSp>
            <p:nvCxnSpPr>
              <p:cNvPr id="88" name="Straight Connector 87"/>
              <p:cNvCxnSpPr/>
              <p:nvPr/>
            </p:nvCxnSpPr>
            <p:spPr>
              <a:xfrm>
                <a:off x="2051720" y="3789024"/>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p:cNvCxnSpPr/>
              <p:nvPr/>
            </p:nvCxnSpPr>
            <p:spPr>
              <a:xfrm>
                <a:off x="2051720" y="4077072"/>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p:cNvCxnSpPr/>
              <p:nvPr/>
            </p:nvCxnSpPr>
            <p:spPr>
              <a:xfrm>
                <a:off x="3113601" y="3789024"/>
                <a:ext cx="0" cy="288048"/>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sp>
          <p:nvSpPr>
            <p:cNvPr id="126" name="TextBox 125"/>
            <p:cNvSpPr txBox="1"/>
            <p:nvPr/>
          </p:nvSpPr>
          <p:spPr>
            <a:xfrm rot="16200000">
              <a:off x="5486185" y="4480533"/>
              <a:ext cx="1131506"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effectLst>
                    <a:outerShdw blurRad="38100" dist="38100" dir="2700000" algn="tl">
                      <a:srgbClr val="000000">
                        <a:alpha val="43137"/>
                      </a:srgbClr>
                    </a:outerShdw>
                  </a:effectLst>
                </a:rPr>
                <a:t>in-queues</a:t>
              </a:r>
              <a:endParaRPr lang="zh-CN" altLang="en-US" dirty="0">
                <a:solidFill>
                  <a:schemeClr val="tx1"/>
                </a:solidFill>
                <a:effectLst>
                  <a:outerShdw blurRad="38100" dist="38100" dir="2700000" algn="tl">
                    <a:srgbClr val="000000">
                      <a:alpha val="43137"/>
                    </a:srgbClr>
                  </a:outerShdw>
                </a:effectLst>
              </a:endParaRPr>
            </a:p>
          </p:txBody>
        </p:sp>
      </p:grpSp>
      <p:grpSp>
        <p:nvGrpSpPr>
          <p:cNvPr id="19" name="Group 18"/>
          <p:cNvGrpSpPr/>
          <p:nvPr/>
        </p:nvGrpSpPr>
        <p:grpSpPr>
          <a:xfrm>
            <a:off x="2699790" y="2708920"/>
            <a:ext cx="1656186" cy="1109772"/>
            <a:chOff x="2699790" y="2708920"/>
            <a:chExt cx="1656186" cy="1109772"/>
          </a:xfrm>
        </p:grpSpPr>
        <p:sp>
          <p:nvSpPr>
            <p:cNvPr id="22" name="TextBox 21"/>
            <p:cNvSpPr txBox="1"/>
            <p:nvPr/>
          </p:nvSpPr>
          <p:spPr>
            <a:xfrm>
              <a:off x="3995936" y="3530644"/>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M1</a:t>
              </a:r>
              <a:endParaRPr lang="zh-CN" altLang="en-US" dirty="0">
                <a:solidFill>
                  <a:schemeClr val="tx1"/>
                </a:solidFill>
              </a:endParaRPr>
            </a:p>
          </p:txBody>
        </p:sp>
        <p:grpSp>
          <p:nvGrpSpPr>
            <p:cNvPr id="52" name="Group 51"/>
            <p:cNvGrpSpPr/>
            <p:nvPr/>
          </p:nvGrpSpPr>
          <p:grpSpPr>
            <a:xfrm>
              <a:off x="2699790" y="3028322"/>
              <a:ext cx="1224000" cy="324000"/>
              <a:chOff x="2051720" y="3789024"/>
              <a:chExt cx="1061881" cy="288048"/>
            </a:xfrm>
            <a:effectLst>
              <a:outerShdw blurRad="63500" sx="102000" sy="102000" algn="ctr" rotWithShape="0">
                <a:prstClr val="black">
                  <a:alpha val="40000"/>
                </a:prstClr>
              </a:outerShdw>
            </a:effectLst>
          </p:grpSpPr>
          <p:cxnSp>
            <p:nvCxnSpPr>
              <p:cNvPr id="45" name="Straight Connector 44"/>
              <p:cNvCxnSpPr/>
              <p:nvPr/>
            </p:nvCxnSpPr>
            <p:spPr>
              <a:xfrm>
                <a:off x="2051720" y="3789024"/>
                <a:ext cx="1061881" cy="0"/>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a:off x="2051720" y="4077072"/>
                <a:ext cx="1061881" cy="0"/>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a:off x="3113601" y="3789024"/>
                <a:ext cx="0" cy="288048"/>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65" name="Group 64"/>
            <p:cNvGrpSpPr/>
            <p:nvPr/>
          </p:nvGrpSpPr>
          <p:grpSpPr>
            <a:xfrm>
              <a:off x="2699928" y="3494692"/>
              <a:ext cx="1224000" cy="324000"/>
              <a:chOff x="2051720" y="3789024"/>
              <a:chExt cx="1061881" cy="288048"/>
            </a:xfrm>
            <a:effectLst>
              <a:outerShdw blurRad="63500" sx="102000" sy="102000" algn="ctr" rotWithShape="0">
                <a:prstClr val="black">
                  <a:alpha val="40000"/>
                </a:prstClr>
              </a:outerShdw>
            </a:effectLst>
          </p:grpSpPr>
          <p:cxnSp>
            <p:nvCxnSpPr>
              <p:cNvPr id="66" name="Straight Connector 65"/>
              <p:cNvCxnSpPr/>
              <p:nvPr/>
            </p:nvCxnSpPr>
            <p:spPr>
              <a:xfrm>
                <a:off x="2051720" y="3789024"/>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p:cNvCxnSpPr/>
              <p:nvPr/>
            </p:nvCxnSpPr>
            <p:spPr>
              <a:xfrm>
                <a:off x="2051720" y="4077072"/>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p:cNvCxnSpPr/>
              <p:nvPr/>
            </p:nvCxnSpPr>
            <p:spPr>
              <a:xfrm>
                <a:off x="3113601" y="3789024"/>
                <a:ext cx="0" cy="288048"/>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sp>
          <p:nvSpPr>
            <p:cNvPr id="69" name="TextBox 68"/>
            <p:cNvSpPr txBox="1"/>
            <p:nvPr/>
          </p:nvSpPr>
          <p:spPr>
            <a:xfrm>
              <a:off x="3995936" y="3100416"/>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M3</a:t>
              </a:r>
              <a:endParaRPr lang="zh-CN" altLang="en-US" dirty="0">
                <a:solidFill>
                  <a:schemeClr val="tx1"/>
                </a:solidFill>
              </a:endParaRPr>
            </a:p>
          </p:txBody>
        </p:sp>
        <p:sp>
          <p:nvSpPr>
            <p:cNvPr id="77" name="TextBox 76"/>
            <p:cNvSpPr txBox="1"/>
            <p:nvPr/>
          </p:nvSpPr>
          <p:spPr>
            <a:xfrm>
              <a:off x="2790038" y="2708920"/>
              <a:ext cx="1131506"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effectLst>
                    <a:outerShdw blurRad="38100" dist="38100" dir="2700000" algn="tl">
                      <a:srgbClr val="000000">
                        <a:alpha val="43137"/>
                      </a:srgbClr>
                    </a:outerShdw>
                  </a:effectLst>
                </a:rPr>
                <a:t>out-queues</a:t>
              </a:r>
              <a:endParaRPr lang="zh-CN" altLang="en-US" dirty="0">
                <a:solidFill>
                  <a:schemeClr val="tx1"/>
                </a:solidFill>
                <a:effectLst>
                  <a:outerShdw blurRad="38100" dist="38100" dir="2700000" algn="tl">
                    <a:srgbClr val="000000">
                      <a:alpha val="43137"/>
                    </a:srgbClr>
                  </a:outerShdw>
                </a:effectLst>
              </a:endParaRPr>
            </a:p>
          </p:txBody>
        </p:sp>
      </p:grpSp>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Change of Execution Flow</a:t>
            </a:r>
            <a:endParaRPr lang="zh-TW" altLang="en-US" sz="4000" dirty="0">
              <a:effectLst>
                <a:outerShdw blurRad="38100" dist="38100" dir="2700000" algn="tl">
                  <a:srgbClr val="000000">
                    <a:alpha val="43137"/>
                  </a:srgbClr>
                </a:outerShdw>
              </a:effectLst>
              <a:latin typeface="Eras Medium ITC" pitchFamily="34" charset="0"/>
              <a:cs typeface="Verdana" pitchFamily="34" charset="0"/>
            </a:endParaRPr>
          </a:p>
        </p:txBody>
      </p:sp>
      <p:sp>
        <p:nvSpPr>
          <p:cNvPr id="56" name="内容占位符 2"/>
          <p:cNvSpPr txBox="1">
            <a:spLocks/>
          </p:cNvSpPr>
          <p:nvPr/>
        </p:nvSpPr>
        <p:spPr>
          <a:xfrm>
            <a:off x="0" y="1515616"/>
            <a:ext cx="9144000" cy="8332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lvl="1" indent="-231775" algn="ctr">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Original Execution Flow </a:t>
            </a:r>
            <a:r>
              <a:rPr lang="en-US" altLang="zh-CN" dirty="0" smtClean="0">
                <a:solidFill>
                  <a:prstClr val="black"/>
                </a:solidFill>
                <a:latin typeface="Eras Medium ITC" pitchFamily="34" charset="0"/>
                <a:ea typeface="Verdana" pitchFamily="34" charset="0"/>
                <a:cs typeface="Verdana" pitchFamily="34" charset="0"/>
              </a:rPr>
              <a:t>(e.g. Pregel)</a:t>
            </a:r>
            <a:endParaRPr lang="en-US" altLang="zh-CN" sz="700" dirty="0">
              <a:solidFill>
                <a:srgbClr val="FF0066"/>
              </a:solidFill>
              <a:latin typeface="Eras Medium ITC" pitchFamily="34" charset="0"/>
              <a:ea typeface="Verdana"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12" name="Oval 11"/>
          <p:cNvSpPr/>
          <p:nvPr/>
        </p:nvSpPr>
        <p:spPr>
          <a:xfrm>
            <a:off x="1434452" y="5023914"/>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13" name="Oval 12"/>
          <p:cNvSpPr/>
          <p:nvPr/>
        </p:nvSpPr>
        <p:spPr>
          <a:xfrm>
            <a:off x="1434452" y="5275946"/>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14" name="Oval 13"/>
          <p:cNvSpPr/>
          <p:nvPr/>
        </p:nvSpPr>
        <p:spPr>
          <a:xfrm>
            <a:off x="1434452" y="5527978"/>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cxnSp>
        <p:nvCxnSpPr>
          <p:cNvPr id="10" name="Curved Connector 9"/>
          <p:cNvCxnSpPr>
            <a:stCxn id="5" idx="6"/>
            <a:endCxn id="6" idx="6"/>
          </p:cNvCxnSpPr>
          <p:nvPr/>
        </p:nvCxnSpPr>
        <p:spPr>
          <a:xfrm>
            <a:off x="1614452" y="3152132"/>
            <a:ext cx="12700" cy="479919"/>
          </a:xfrm>
          <a:prstGeom prst="curvedConnector3">
            <a:avLst>
              <a:gd name="adj1" fmla="val 1800000"/>
            </a:avLst>
          </a:prstGeom>
          <a:ln w="19050">
            <a:solidFill>
              <a:srgbClr val="0000FF"/>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6" idx="6"/>
            <a:endCxn id="7" idx="6"/>
          </p:cNvCxnSpPr>
          <p:nvPr/>
        </p:nvCxnSpPr>
        <p:spPr>
          <a:xfrm>
            <a:off x="1614452" y="3632051"/>
            <a:ext cx="12700" cy="515919"/>
          </a:xfrm>
          <a:prstGeom prst="curvedConnector3">
            <a:avLst>
              <a:gd name="adj1" fmla="val 1800000"/>
            </a:avLst>
          </a:prstGeom>
          <a:ln w="19050">
            <a:solidFill>
              <a:srgbClr val="0000FF"/>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7" idx="6"/>
            <a:endCxn id="8" idx="6"/>
          </p:cNvCxnSpPr>
          <p:nvPr/>
        </p:nvCxnSpPr>
        <p:spPr>
          <a:xfrm>
            <a:off x="1614452" y="4147970"/>
            <a:ext cx="12700" cy="497920"/>
          </a:xfrm>
          <a:prstGeom prst="curvedConnector3">
            <a:avLst>
              <a:gd name="adj1" fmla="val 1800000"/>
            </a:avLst>
          </a:prstGeom>
          <a:ln w="19050">
            <a:solidFill>
              <a:srgbClr val="0000FF"/>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158979" y="3028322"/>
            <a:ext cx="324000" cy="324000"/>
            <a:chOff x="3158979" y="3028322"/>
            <a:chExt cx="324000" cy="324000"/>
          </a:xfrm>
        </p:grpSpPr>
        <p:grpSp>
          <p:nvGrpSpPr>
            <p:cNvPr id="38" name="Group 37"/>
            <p:cNvGrpSpPr/>
            <p:nvPr/>
          </p:nvGrpSpPr>
          <p:grpSpPr>
            <a:xfrm>
              <a:off x="3158979" y="3028322"/>
              <a:ext cx="324000" cy="324000"/>
              <a:chOff x="6876256" y="3268430"/>
              <a:chExt cx="2953118" cy="2953118"/>
            </a:xfrm>
          </p:grpSpPr>
          <p:sp>
            <p:nvSpPr>
              <p:cNvPr id="39" name="Rounded Rectangle 38"/>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 name="Picture 39"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92" name="Oval 91"/>
            <p:cNvSpPr/>
            <p:nvPr/>
          </p:nvSpPr>
          <p:spPr>
            <a:xfrm>
              <a:off x="3286280" y="3153625"/>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nvGrpSpPr>
          <p:cNvPr id="3" name="Group 2"/>
          <p:cNvGrpSpPr/>
          <p:nvPr/>
        </p:nvGrpSpPr>
        <p:grpSpPr>
          <a:xfrm>
            <a:off x="3527919" y="3028322"/>
            <a:ext cx="324000" cy="324000"/>
            <a:chOff x="3527919" y="3028322"/>
            <a:chExt cx="324000" cy="324000"/>
          </a:xfrm>
        </p:grpSpPr>
        <p:grpSp>
          <p:nvGrpSpPr>
            <p:cNvPr id="41" name="Group 40"/>
            <p:cNvGrpSpPr/>
            <p:nvPr/>
          </p:nvGrpSpPr>
          <p:grpSpPr>
            <a:xfrm>
              <a:off x="3527919" y="3028322"/>
              <a:ext cx="324000" cy="324000"/>
              <a:chOff x="6876256" y="3268430"/>
              <a:chExt cx="2953118" cy="2953118"/>
            </a:xfrm>
          </p:grpSpPr>
          <p:sp>
            <p:nvSpPr>
              <p:cNvPr id="42" name="Rounded Rectangle 41"/>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42"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93" name="Oval 92"/>
            <p:cNvSpPr/>
            <p:nvPr/>
          </p:nvSpPr>
          <p:spPr>
            <a:xfrm>
              <a:off x="3655220" y="3153625"/>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nvGrpSpPr>
          <p:cNvPr id="18" name="Group 17"/>
          <p:cNvGrpSpPr/>
          <p:nvPr/>
        </p:nvGrpSpPr>
        <p:grpSpPr>
          <a:xfrm>
            <a:off x="2790176" y="3494692"/>
            <a:ext cx="324000" cy="324000"/>
            <a:chOff x="2790176" y="3494692"/>
            <a:chExt cx="324000" cy="324000"/>
          </a:xfrm>
        </p:grpSpPr>
        <p:grpSp>
          <p:nvGrpSpPr>
            <p:cNvPr id="55" name="Group 54"/>
            <p:cNvGrpSpPr/>
            <p:nvPr/>
          </p:nvGrpSpPr>
          <p:grpSpPr>
            <a:xfrm>
              <a:off x="2790176" y="3494692"/>
              <a:ext cx="324000" cy="324000"/>
              <a:chOff x="6876256" y="3268430"/>
              <a:chExt cx="2953118" cy="2953118"/>
            </a:xfrm>
          </p:grpSpPr>
          <p:sp>
            <p:nvSpPr>
              <p:cNvPr id="63" name="Rounded Rectangle 62"/>
              <p:cNvSpPr/>
              <p:nvPr/>
            </p:nvSpPr>
            <p:spPr>
              <a:xfrm>
                <a:off x="7085420" y="3928632"/>
                <a:ext cx="2556000" cy="1620000"/>
              </a:xfrm>
              <a:prstGeom prst="roundRect">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4" name="Picture 63"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94" name="Oval 93"/>
            <p:cNvSpPr/>
            <p:nvPr/>
          </p:nvSpPr>
          <p:spPr>
            <a:xfrm>
              <a:off x="2917339" y="3619995"/>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nvGrpSpPr>
          <p:cNvPr id="16" name="Group 15"/>
          <p:cNvGrpSpPr/>
          <p:nvPr/>
        </p:nvGrpSpPr>
        <p:grpSpPr>
          <a:xfrm>
            <a:off x="3159117" y="3494692"/>
            <a:ext cx="324000" cy="324000"/>
            <a:chOff x="3159117" y="3494692"/>
            <a:chExt cx="324000" cy="324000"/>
          </a:xfrm>
        </p:grpSpPr>
        <p:grpSp>
          <p:nvGrpSpPr>
            <p:cNvPr id="57" name="Group 56"/>
            <p:cNvGrpSpPr/>
            <p:nvPr/>
          </p:nvGrpSpPr>
          <p:grpSpPr>
            <a:xfrm>
              <a:off x="3159117" y="3494692"/>
              <a:ext cx="324000" cy="324000"/>
              <a:chOff x="6876256" y="3268430"/>
              <a:chExt cx="2953118" cy="2953118"/>
            </a:xfrm>
          </p:grpSpPr>
          <p:sp>
            <p:nvSpPr>
              <p:cNvPr id="61" name="Rounded Rectangle 60"/>
              <p:cNvSpPr/>
              <p:nvPr/>
            </p:nvSpPr>
            <p:spPr>
              <a:xfrm>
                <a:off x="7085420" y="3928632"/>
                <a:ext cx="2556000" cy="1620000"/>
              </a:xfrm>
              <a:prstGeom prst="roundRect">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Picture 61"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95" name="Oval 94"/>
            <p:cNvSpPr/>
            <p:nvPr/>
          </p:nvSpPr>
          <p:spPr>
            <a:xfrm>
              <a:off x="3285117" y="3619995"/>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nvGrpSpPr>
          <p:cNvPr id="15" name="Group 14"/>
          <p:cNvGrpSpPr/>
          <p:nvPr/>
        </p:nvGrpSpPr>
        <p:grpSpPr>
          <a:xfrm>
            <a:off x="3528057" y="3494692"/>
            <a:ext cx="324000" cy="324000"/>
            <a:chOff x="3528057" y="3494692"/>
            <a:chExt cx="324000" cy="324000"/>
          </a:xfrm>
        </p:grpSpPr>
        <p:grpSp>
          <p:nvGrpSpPr>
            <p:cNvPr id="58" name="Group 57"/>
            <p:cNvGrpSpPr/>
            <p:nvPr/>
          </p:nvGrpSpPr>
          <p:grpSpPr>
            <a:xfrm>
              <a:off x="3528057" y="3494692"/>
              <a:ext cx="324000" cy="324000"/>
              <a:chOff x="6876256" y="3268430"/>
              <a:chExt cx="2953118" cy="2953118"/>
            </a:xfrm>
          </p:grpSpPr>
          <p:sp>
            <p:nvSpPr>
              <p:cNvPr id="59" name="Rounded Rectangle 58"/>
              <p:cNvSpPr/>
              <p:nvPr/>
            </p:nvSpPr>
            <p:spPr>
              <a:xfrm>
                <a:off x="7085420" y="3928632"/>
                <a:ext cx="2556000" cy="1620000"/>
              </a:xfrm>
              <a:prstGeom prst="roundRect">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0" name="Picture 59"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96" name="Oval 95"/>
            <p:cNvSpPr/>
            <p:nvPr/>
          </p:nvSpPr>
          <p:spPr>
            <a:xfrm>
              <a:off x="3653919" y="3619995"/>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nvGrpSpPr>
          <p:cNvPr id="115" name="Group 114"/>
          <p:cNvGrpSpPr/>
          <p:nvPr/>
        </p:nvGrpSpPr>
        <p:grpSpPr>
          <a:xfrm>
            <a:off x="6354192" y="4795506"/>
            <a:ext cx="324000" cy="324000"/>
            <a:chOff x="5707717" y="4761184"/>
            <a:chExt cx="324000" cy="324000"/>
          </a:xfrm>
        </p:grpSpPr>
        <p:grpSp>
          <p:nvGrpSpPr>
            <p:cNvPr id="78" name="Group 77"/>
            <p:cNvGrpSpPr/>
            <p:nvPr/>
          </p:nvGrpSpPr>
          <p:grpSpPr>
            <a:xfrm>
              <a:off x="5707717" y="4761184"/>
              <a:ext cx="324000" cy="324000"/>
              <a:chOff x="6876256" y="3268430"/>
              <a:chExt cx="2953118" cy="2953118"/>
            </a:xfrm>
          </p:grpSpPr>
          <p:sp>
            <p:nvSpPr>
              <p:cNvPr id="79" name="Rounded Rectangle 78"/>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0" name="Picture 79"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97" name="Oval 96"/>
            <p:cNvSpPr/>
            <p:nvPr/>
          </p:nvSpPr>
          <p:spPr>
            <a:xfrm>
              <a:off x="5832120" y="4886487"/>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nvGrpSpPr>
          <p:cNvPr id="114" name="Group 113"/>
          <p:cNvGrpSpPr/>
          <p:nvPr/>
        </p:nvGrpSpPr>
        <p:grpSpPr>
          <a:xfrm>
            <a:off x="6354192" y="4530025"/>
            <a:ext cx="324000" cy="324000"/>
            <a:chOff x="5706120" y="4491351"/>
            <a:chExt cx="324000" cy="324000"/>
          </a:xfrm>
        </p:grpSpPr>
        <p:grpSp>
          <p:nvGrpSpPr>
            <p:cNvPr id="81" name="Group 80"/>
            <p:cNvGrpSpPr/>
            <p:nvPr/>
          </p:nvGrpSpPr>
          <p:grpSpPr>
            <a:xfrm>
              <a:off x="5706120" y="4491351"/>
              <a:ext cx="324000" cy="324000"/>
              <a:chOff x="6876256" y="3268430"/>
              <a:chExt cx="2953118" cy="2953118"/>
            </a:xfrm>
          </p:grpSpPr>
          <p:sp>
            <p:nvSpPr>
              <p:cNvPr id="82" name="Rounded Rectangle 81"/>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3" name="Picture 82"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98" name="Oval 97"/>
            <p:cNvSpPr/>
            <p:nvPr/>
          </p:nvSpPr>
          <p:spPr>
            <a:xfrm>
              <a:off x="5832120" y="4617351"/>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nvGrpSpPr>
          <p:cNvPr id="113" name="Group 112"/>
          <p:cNvGrpSpPr/>
          <p:nvPr/>
        </p:nvGrpSpPr>
        <p:grpSpPr>
          <a:xfrm>
            <a:off x="6354192" y="4264545"/>
            <a:ext cx="324000" cy="324000"/>
            <a:chOff x="5706120" y="4221518"/>
            <a:chExt cx="324000" cy="324000"/>
          </a:xfrm>
        </p:grpSpPr>
        <p:grpSp>
          <p:nvGrpSpPr>
            <p:cNvPr id="84" name="Group 83"/>
            <p:cNvGrpSpPr/>
            <p:nvPr/>
          </p:nvGrpSpPr>
          <p:grpSpPr>
            <a:xfrm>
              <a:off x="5706120" y="4221518"/>
              <a:ext cx="324000" cy="324000"/>
              <a:chOff x="6876256" y="3268430"/>
              <a:chExt cx="2953118" cy="2953118"/>
            </a:xfrm>
          </p:grpSpPr>
          <p:sp>
            <p:nvSpPr>
              <p:cNvPr id="85" name="Rounded Rectangle 84"/>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6" name="Picture 85"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99" name="Oval 98"/>
            <p:cNvSpPr/>
            <p:nvPr/>
          </p:nvSpPr>
          <p:spPr>
            <a:xfrm>
              <a:off x="5832120" y="4346821"/>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nvGrpSpPr>
          <p:cNvPr id="9" name="Group 8"/>
          <p:cNvGrpSpPr/>
          <p:nvPr/>
        </p:nvGrpSpPr>
        <p:grpSpPr>
          <a:xfrm>
            <a:off x="2790038" y="3028322"/>
            <a:ext cx="324000" cy="324000"/>
            <a:chOff x="2790038" y="3028322"/>
            <a:chExt cx="324000" cy="324000"/>
          </a:xfrm>
        </p:grpSpPr>
        <p:grpSp>
          <p:nvGrpSpPr>
            <p:cNvPr id="28" name="Group 27"/>
            <p:cNvGrpSpPr/>
            <p:nvPr/>
          </p:nvGrpSpPr>
          <p:grpSpPr>
            <a:xfrm>
              <a:off x="2790038" y="3028322"/>
              <a:ext cx="324000" cy="324000"/>
              <a:chOff x="6876256" y="3268430"/>
              <a:chExt cx="2953118" cy="2953118"/>
            </a:xfrm>
          </p:grpSpPr>
          <p:sp>
            <p:nvSpPr>
              <p:cNvPr id="29" name="Rounded Rectangle 28"/>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Picture 29"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02" name="Oval 101"/>
            <p:cNvSpPr/>
            <p:nvPr/>
          </p:nvSpPr>
          <p:spPr>
            <a:xfrm>
              <a:off x="2916038" y="3153625"/>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nvGrpSpPr>
          <p:cNvPr id="111" name="Group 110"/>
          <p:cNvGrpSpPr/>
          <p:nvPr/>
        </p:nvGrpSpPr>
        <p:grpSpPr>
          <a:xfrm>
            <a:off x="6354192" y="3999065"/>
            <a:ext cx="324000" cy="324000"/>
            <a:chOff x="5724128" y="3969096"/>
            <a:chExt cx="324000" cy="324000"/>
          </a:xfrm>
        </p:grpSpPr>
        <p:grpSp>
          <p:nvGrpSpPr>
            <p:cNvPr id="103" name="Group 102"/>
            <p:cNvGrpSpPr/>
            <p:nvPr/>
          </p:nvGrpSpPr>
          <p:grpSpPr>
            <a:xfrm>
              <a:off x="5724128" y="3969096"/>
              <a:ext cx="324000" cy="324000"/>
              <a:chOff x="6876256" y="3268430"/>
              <a:chExt cx="2953118" cy="2953118"/>
            </a:xfrm>
          </p:grpSpPr>
          <p:sp>
            <p:nvSpPr>
              <p:cNvPr id="104" name="Rounded Rectangle 103"/>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5" name="Picture 104"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09" name="Oval 108"/>
            <p:cNvSpPr/>
            <p:nvPr/>
          </p:nvSpPr>
          <p:spPr>
            <a:xfrm>
              <a:off x="5850128" y="4095096"/>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nvGrpSpPr>
          <p:cNvPr id="112" name="Group 111"/>
          <p:cNvGrpSpPr/>
          <p:nvPr/>
        </p:nvGrpSpPr>
        <p:grpSpPr>
          <a:xfrm>
            <a:off x="6354192" y="3733585"/>
            <a:ext cx="324000" cy="324000"/>
            <a:chOff x="5724128" y="3699263"/>
            <a:chExt cx="324000" cy="324000"/>
          </a:xfrm>
        </p:grpSpPr>
        <p:grpSp>
          <p:nvGrpSpPr>
            <p:cNvPr id="106" name="Group 105"/>
            <p:cNvGrpSpPr/>
            <p:nvPr/>
          </p:nvGrpSpPr>
          <p:grpSpPr>
            <a:xfrm>
              <a:off x="5724128" y="3699263"/>
              <a:ext cx="324000" cy="324000"/>
              <a:chOff x="6876256" y="3268430"/>
              <a:chExt cx="2953118" cy="2953118"/>
            </a:xfrm>
          </p:grpSpPr>
          <p:sp>
            <p:nvSpPr>
              <p:cNvPr id="107" name="Rounded Rectangle 106"/>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8" name="Picture 107"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10" name="Oval 109"/>
            <p:cNvSpPr/>
            <p:nvPr/>
          </p:nvSpPr>
          <p:spPr>
            <a:xfrm>
              <a:off x="5850128" y="3824566"/>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sp>
        <p:nvSpPr>
          <p:cNvPr id="128" name="Oval 127"/>
          <p:cNvSpPr/>
          <p:nvPr/>
        </p:nvSpPr>
        <p:spPr>
          <a:xfrm>
            <a:off x="8316448" y="3852373"/>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131" name="Oval 130"/>
          <p:cNvSpPr/>
          <p:nvPr/>
        </p:nvSpPr>
        <p:spPr>
          <a:xfrm>
            <a:off x="8424448" y="5373216"/>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132" name="Oval 131"/>
          <p:cNvSpPr/>
          <p:nvPr/>
        </p:nvSpPr>
        <p:spPr>
          <a:xfrm>
            <a:off x="8424448" y="5625248"/>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133" name="Oval 132"/>
          <p:cNvSpPr/>
          <p:nvPr/>
        </p:nvSpPr>
        <p:spPr>
          <a:xfrm>
            <a:off x="8424448" y="5877280"/>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cxnSp>
        <p:nvCxnSpPr>
          <p:cNvPr id="138" name="Straight Arrow Connector 137"/>
          <p:cNvCxnSpPr/>
          <p:nvPr/>
        </p:nvCxnSpPr>
        <p:spPr>
          <a:xfrm flipV="1">
            <a:off x="6876256" y="4530025"/>
            <a:ext cx="0" cy="610647"/>
          </a:xfrm>
          <a:prstGeom prst="straightConnector1">
            <a:avLst/>
          </a:prstGeom>
          <a:ln w="19050">
            <a:solidFill>
              <a:srgbClr val="0000FF"/>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6876256" y="5229200"/>
            <a:ext cx="771776"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60000"/>
              </a:lnSpc>
            </a:pPr>
            <a:r>
              <a:rPr lang="en-US" altLang="zh-CN" dirty="0" smtClean="0">
                <a:solidFill>
                  <a:schemeClr val="tx1"/>
                </a:solidFill>
              </a:rPr>
              <a:t>parsing</a:t>
            </a:r>
            <a:endParaRPr lang="zh-CN" altLang="en-US" dirty="0">
              <a:solidFill>
                <a:schemeClr val="tx1"/>
              </a:solidFill>
            </a:endParaRPr>
          </a:p>
        </p:txBody>
      </p:sp>
      <p:grpSp>
        <p:nvGrpSpPr>
          <p:cNvPr id="142" name="Group 141"/>
          <p:cNvGrpSpPr/>
          <p:nvPr/>
        </p:nvGrpSpPr>
        <p:grpSpPr>
          <a:xfrm>
            <a:off x="7848400" y="3343963"/>
            <a:ext cx="324000" cy="324000"/>
            <a:chOff x="5724128" y="3699263"/>
            <a:chExt cx="324000" cy="324000"/>
          </a:xfrm>
        </p:grpSpPr>
        <p:grpSp>
          <p:nvGrpSpPr>
            <p:cNvPr id="143" name="Group 142"/>
            <p:cNvGrpSpPr/>
            <p:nvPr/>
          </p:nvGrpSpPr>
          <p:grpSpPr>
            <a:xfrm>
              <a:off x="5724128" y="3699263"/>
              <a:ext cx="324000" cy="324000"/>
              <a:chOff x="6876256" y="3268430"/>
              <a:chExt cx="2953118" cy="2953118"/>
            </a:xfrm>
          </p:grpSpPr>
          <p:sp>
            <p:nvSpPr>
              <p:cNvPr id="145" name="Rounded Rectangle 144"/>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6" name="Picture 145"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44" name="Oval 143"/>
            <p:cNvSpPr/>
            <p:nvPr/>
          </p:nvSpPr>
          <p:spPr>
            <a:xfrm>
              <a:off x="5850128" y="3824566"/>
              <a:ext cx="72000" cy="72000"/>
            </a:xfrm>
            <a:prstGeom prst="ellipse">
              <a:avLst/>
            </a:prstGeom>
            <a:solidFill>
              <a:srgbClr val="FF0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nvGrpSpPr>
          <p:cNvPr id="147" name="Group 146"/>
          <p:cNvGrpSpPr/>
          <p:nvPr/>
        </p:nvGrpSpPr>
        <p:grpSpPr>
          <a:xfrm>
            <a:off x="7488360" y="3343963"/>
            <a:ext cx="324000" cy="324000"/>
            <a:chOff x="5706120" y="4221518"/>
            <a:chExt cx="324000" cy="324000"/>
          </a:xfrm>
        </p:grpSpPr>
        <p:grpSp>
          <p:nvGrpSpPr>
            <p:cNvPr id="148" name="Group 147"/>
            <p:cNvGrpSpPr/>
            <p:nvPr/>
          </p:nvGrpSpPr>
          <p:grpSpPr>
            <a:xfrm>
              <a:off x="5706120" y="4221518"/>
              <a:ext cx="324000" cy="324000"/>
              <a:chOff x="6876256" y="3268430"/>
              <a:chExt cx="2953118" cy="2953118"/>
            </a:xfrm>
          </p:grpSpPr>
          <p:sp>
            <p:nvSpPr>
              <p:cNvPr id="150" name="Rounded Rectangle 149"/>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1" name="Picture 150"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49" name="Oval 148"/>
            <p:cNvSpPr/>
            <p:nvPr/>
          </p:nvSpPr>
          <p:spPr>
            <a:xfrm>
              <a:off x="5832120" y="4346821"/>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sp>
        <p:nvSpPr>
          <p:cNvPr id="130" name="Oval 129"/>
          <p:cNvSpPr/>
          <p:nvPr/>
        </p:nvSpPr>
        <p:spPr>
          <a:xfrm>
            <a:off x="8316448" y="4851192"/>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54000" rIns="43200" bIns="36000" rtlCol="0" anchor="ctr"/>
          <a:lstStyle/>
          <a:p>
            <a:pPr algn="ctr"/>
            <a:r>
              <a:rPr lang="en-US" altLang="zh-CN" spc="-300" dirty="0" smtClean="0">
                <a:solidFill>
                  <a:schemeClr val="tx1"/>
                </a:solidFill>
                <a:latin typeface="Eras Medium ITC" pitchFamily="34" charset="0"/>
              </a:rPr>
              <a:t>11</a:t>
            </a:r>
            <a:endParaRPr lang="zh-CN" altLang="en-US" spc="-300" dirty="0">
              <a:solidFill>
                <a:schemeClr val="tx1"/>
              </a:solidFill>
              <a:latin typeface="Eras Medium ITC" pitchFamily="34" charset="0"/>
            </a:endParaRPr>
          </a:p>
        </p:txBody>
      </p:sp>
      <p:grpSp>
        <p:nvGrpSpPr>
          <p:cNvPr id="162" name="Group 161"/>
          <p:cNvGrpSpPr/>
          <p:nvPr/>
        </p:nvGrpSpPr>
        <p:grpSpPr>
          <a:xfrm>
            <a:off x="7848400" y="3825080"/>
            <a:ext cx="324000" cy="324000"/>
            <a:chOff x="5706120" y="4221518"/>
            <a:chExt cx="324000" cy="324000"/>
          </a:xfrm>
        </p:grpSpPr>
        <p:grpSp>
          <p:nvGrpSpPr>
            <p:cNvPr id="163" name="Group 162"/>
            <p:cNvGrpSpPr/>
            <p:nvPr/>
          </p:nvGrpSpPr>
          <p:grpSpPr>
            <a:xfrm>
              <a:off x="5706120" y="4221518"/>
              <a:ext cx="324000" cy="324000"/>
              <a:chOff x="6876256" y="3268430"/>
              <a:chExt cx="2953118" cy="2953118"/>
            </a:xfrm>
          </p:grpSpPr>
          <p:sp>
            <p:nvSpPr>
              <p:cNvPr id="165" name="Rounded Rectangle 164"/>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6" name="Picture 165"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64" name="Oval 163"/>
            <p:cNvSpPr/>
            <p:nvPr/>
          </p:nvSpPr>
          <p:spPr>
            <a:xfrm>
              <a:off x="5832120" y="4346821"/>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sp>
        <p:nvSpPr>
          <p:cNvPr id="129" name="Oval 128"/>
          <p:cNvSpPr/>
          <p:nvPr/>
        </p:nvSpPr>
        <p:spPr>
          <a:xfrm>
            <a:off x="8316448" y="4342783"/>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8</a:t>
            </a:r>
            <a:endParaRPr lang="zh-CN" altLang="en-US" dirty="0">
              <a:solidFill>
                <a:schemeClr val="tx1"/>
              </a:solidFill>
              <a:latin typeface="Eras Medium ITC" pitchFamily="34" charset="0"/>
            </a:endParaRPr>
          </a:p>
        </p:txBody>
      </p:sp>
      <p:grpSp>
        <p:nvGrpSpPr>
          <p:cNvPr id="157" name="Group 156"/>
          <p:cNvGrpSpPr/>
          <p:nvPr/>
        </p:nvGrpSpPr>
        <p:grpSpPr>
          <a:xfrm>
            <a:off x="7848400" y="4324783"/>
            <a:ext cx="324000" cy="324000"/>
            <a:chOff x="5706120" y="4221518"/>
            <a:chExt cx="324000" cy="324000"/>
          </a:xfrm>
        </p:grpSpPr>
        <p:grpSp>
          <p:nvGrpSpPr>
            <p:cNvPr id="158" name="Group 157"/>
            <p:cNvGrpSpPr/>
            <p:nvPr/>
          </p:nvGrpSpPr>
          <p:grpSpPr>
            <a:xfrm>
              <a:off x="5706120" y="4221518"/>
              <a:ext cx="324000" cy="324000"/>
              <a:chOff x="6876256" y="3268430"/>
              <a:chExt cx="2953118" cy="2953118"/>
            </a:xfrm>
          </p:grpSpPr>
          <p:sp>
            <p:nvSpPr>
              <p:cNvPr id="160" name="Rounded Rectangle 159"/>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1" name="Picture 160"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59" name="Oval 158"/>
            <p:cNvSpPr/>
            <p:nvPr/>
          </p:nvSpPr>
          <p:spPr>
            <a:xfrm>
              <a:off x="5832120" y="4346821"/>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nvGrpSpPr>
          <p:cNvPr id="167" name="Group 166"/>
          <p:cNvGrpSpPr/>
          <p:nvPr/>
        </p:nvGrpSpPr>
        <p:grpSpPr>
          <a:xfrm>
            <a:off x="7488360" y="4324783"/>
            <a:ext cx="324000" cy="324000"/>
            <a:chOff x="5724128" y="3699263"/>
            <a:chExt cx="324000" cy="324000"/>
          </a:xfrm>
        </p:grpSpPr>
        <p:grpSp>
          <p:nvGrpSpPr>
            <p:cNvPr id="168" name="Group 167"/>
            <p:cNvGrpSpPr/>
            <p:nvPr/>
          </p:nvGrpSpPr>
          <p:grpSpPr>
            <a:xfrm>
              <a:off x="5724128" y="3699263"/>
              <a:ext cx="324000" cy="324000"/>
              <a:chOff x="6876256" y="3268430"/>
              <a:chExt cx="2953118" cy="2953118"/>
            </a:xfrm>
          </p:grpSpPr>
          <p:sp>
            <p:nvSpPr>
              <p:cNvPr id="170" name="Rounded Rectangle 169"/>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1" name="Picture 170"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69" name="Oval 168"/>
            <p:cNvSpPr/>
            <p:nvPr/>
          </p:nvSpPr>
          <p:spPr>
            <a:xfrm>
              <a:off x="5850128" y="3824566"/>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sp>
        <p:nvSpPr>
          <p:cNvPr id="173" name="TextBox 172"/>
          <p:cNvSpPr txBox="1"/>
          <p:nvPr/>
        </p:nvSpPr>
        <p:spPr>
          <a:xfrm>
            <a:off x="539552" y="2564904"/>
            <a:ext cx="1352806"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computation</a:t>
            </a:r>
            <a:endParaRPr lang="zh-CN" altLang="en-US" dirty="0">
              <a:solidFill>
                <a:schemeClr val="tx1"/>
              </a:solidFill>
            </a:endParaRPr>
          </a:p>
        </p:txBody>
      </p:sp>
      <p:sp>
        <p:nvSpPr>
          <p:cNvPr id="174" name="TextBox 173"/>
          <p:cNvSpPr txBox="1"/>
          <p:nvPr/>
        </p:nvSpPr>
        <p:spPr>
          <a:xfrm>
            <a:off x="4067944" y="2492896"/>
            <a:ext cx="1059808"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sending</a:t>
            </a:r>
            <a:endParaRPr lang="zh-CN" altLang="en-US" dirty="0">
              <a:solidFill>
                <a:schemeClr val="tx1"/>
              </a:solidFill>
            </a:endParaRPr>
          </a:p>
        </p:txBody>
      </p:sp>
      <p:grpSp>
        <p:nvGrpSpPr>
          <p:cNvPr id="232" name="Group 231"/>
          <p:cNvGrpSpPr/>
          <p:nvPr/>
        </p:nvGrpSpPr>
        <p:grpSpPr>
          <a:xfrm>
            <a:off x="827584" y="2990132"/>
            <a:ext cx="786868" cy="324000"/>
            <a:chOff x="827584" y="3267426"/>
            <a:chExt cx="786868" cy="324000"/>
          </a:xfrm>
        </p:grpSpPr>
        <p:sp>
          <p:nvSpPr>
            <p:cNvPr id="5" name="Oval 4"/>
            <p:cNvSpPr/>
            <p:nvPr/>
          </p:nvSpPr>
          <p:spPr>
            <a:xfrm>
              <a:off x="1326452" y="3285426"/>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cxnSp>
          <p:nvCxnSpPr>
            <p:cNvPr id="191" name="Straight Arrow Connector 190"/>
            <p:cNvCxnSpPr/>
            <p:nvPr/>
          </p:nvCxnSpPr>
          <p:spPr>
            <a:xfrm>
              <a:off x="827584" y="3429426"/>
              <a:ext cx="498868"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83" name="Group 182"/>
            <p:cNvGrpSpPr/>
            <p:nvPr/>
          </p:nvGrpSpPr>
          <p:grpSpPr>
            <a:xfrm>
              <a:off x="827584" y="3267426"/>
              <a:ext cx="324000" cy="324000"/>
              <a:chOff x="5706120" y="4221518"/>
              <a:chExt cx="324000" cy="324000"/>
            </a:xfrm>
          </p:grpSpPr>
          <p:grpSp>
            <p:nvGrpSpPr>
              <p:cNvPr id="184" name="Group 183"/>
              <p:cNvGrpSpPr/>
              <p:nvPr/>
            </p:nvGrpSpPr>
            <p:grpSpPr>
              <a:xfrm>
                <a:off x="5706120" y="4221518"/>
                <a:ext cx="324000" cy="324000"/>
                <a:chOff x="6876256" y="3268430"/>
                <a:chExt cx="2953118" cy="2953118"/>
              </a:xfrm>
            </p:grpSpPr>
            <p:sp>
              <p:nvSpPr>
                <p:cNvPr id="186" name="Rounded Rectangle 185"/>
                <p:cNvSpPr/>
                <p:nvPr/>
              </p:nvSpPr>
              <p:spPr>
                <a:xfrm>
                  <a:off x="7085420" y="3928632"/>
                  <a:ext cx="2556000" cy="1620000"/>
                </a:xfrm>
                <a:prstGeom prst="roundRect">
                  <a:avLst>
                    <a:gd name="adj" fmla="val 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7" name="Picture 186"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85" name="Oval 184"/>
              <p:cNvSpPr/>
              <p:nvPr/>
            </p:nvSpPr>
            <p:spPr>
              <a:xfrm>
                <a:off x="5832120" y="4346821"/>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grpSp>
        <p:nvGrpSpPr>
          <p:cNvPr id="233" name="Group 232"/>
          <p:cNvGrpSpPr/>
          <p:nvPr/>
        </p:nvGrpSpPr>
        <p:grpSpPr>
          <a:xfrm>
            <a:off x="467544" y="3488051"/>
            <a:ext cx="1146908" cy="324000"/>
            <a:chOff x="467544" y="3645024"/>
            <a:chExt cx="1146908" cy="324000"/>
          </a:xfrm>
        </p:grpSpPr>
        <p:sp>
          <p:nvSpPr>
            <p:cNvPr id="6" name="Oval 5"/>
            <p:cNvSpPr/>
            <p:nvPr/>
          </p:nvSpPr>
          <p:spPr>
            <a:xfrm>
              <a:off x="1326452" y="3645024"/>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cxnSp>
          <p:nvCxnSpPr>
            <p:cNvPr id="195" name="Straight Arrow Connector 194"/>
            <p:cNvCxnSpPr/>
            <p:nvPr/>
          </p:nvCxnSpPr>
          <p:spPr>
            <a:xfrm>
              <a:off x="467544" y="3789024"/>
              <a:ext cx="858908"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96" name="Group 195"/>
            <p:cNvGrpSpPr/>
            <p:nvPr/>
          </p:nvGrpSpPr>
          <p:grpSpPr>
            <a:xfrm>
              <a:off x="827584" y="3645024"/>
              <a:ext cx="324000" cy="324000"/>
              <a:chOff x="5724128" y="3699263"/>
              <a:chExt cx="324000" cy="324000"/>
            </a:xfrm>
          </p:grpSpPr>
          <p:grpSp>
            <p:nvGrpSpPr>
              <p:cNvPr id="197" name="Group 196"/>
              <p:cNvGrpSpPr/>
              <p:nvPr/>
            </p:nvGrpSpPr>
            <p:grpSpPr>
              <a:xfrm>
                <a:off x="5724128" y="3699263"/>
                <a:ext cx="324000" cy="324000"/>
                <a:chOff x="6876256" y="3268430"/>
                <a:chExt cx="2953118" cy="2953118"/>
              </a:xfrm>
            </p:grpSpPr>
            <p:sp>
              <p:nvSpPr>
                <p:cNvPr id="199" name="Rounded Rectangle 198"/>
                <p:cNvSpPr/>
                <p:nvPr/>
              </p:nvSpPr>
              <p:spPr>
                <a:xfrm>
                  <a:off x="7085420" y="3928632"/>
                  <a:ext cx="2556000" cy="1620000"/>
                </a:xfrm>
                <a:prstGeom prst="roundRect">
                  <a:avLst>
                    <a:gd name="adj" fmla="val 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0" name="Picture 199"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98" name="Oval 197"/>
              <p:cNvSpPr/>
              <p:nvPr/>
            </p:nvSpPr>
            <p:spPr>
              <a:xfrm>
                <a:off x="5850128" y="3824566"/>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nvGrpSpPr>
            <p:cNvPr id="201" name="Group 200"/>
            <p:cNvGrpSpPr/>
            <p:nvPr/>
          </p:nvGrpSpPr>
          <p:grpSpPr>
            <a:xfrm>
              <a:off x="467544" y="3645024"/>
              <a:ext cx="324000" cy="324000"/>
              <a:chOff x="5706120" y="4221518"/>
              <a:chExt cx="324000" cy="324000"/>
            </a:xfrm>
          </p:grpSpPr>
          <p:grpSp>
            <p:nvGrpSpPr>
              <p:cNvPr id="202" name="Group 201"/>
              <p:cNvGrpSpPr/>
              <p:nvPr/>
            </p:nvGrpSpPr>
            <p:grpSpPr>
              <a:xfrm>
                <a:off x="5706120" y="4221518"/>
                <a:ext cx="324000" cy="324000"/>
                <a:chOff x="6876256" y="3268430"/>
                <a:chExt cx="2953118" cy="2953118"/>
              </a:xfrm>
            </p:grpSpPr>
            <p:sp>
              <p:nvSpPr>
                <p:cNvPr id="204" name="Rounded Rectangle 203"/>
                <p:cNvSpPr/>
                <p:nvPr/>
              </p:nvSpPr>
              <p:spPr>
                <a:xfrm>
                  <a:off x="7085420" y="3928632"/>
                  <a:ext cx="2556000" cy="1620000"/>
                </a:xfrm>
                <a:prstGeom prst="roundRect">
                  <a:avLst>
                    <a:gd name="adj" fmla="val 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 name="Picture 204"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203" name="Oval 202"/>
              <p:cNvSpPr/>
              <p:nvPr/>
            </p:nvSpPr>
            <p:spPr>
              <a:xfrm>
                <a:off x="5832120" y="4346821"/>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grpSp>
        <p:nvGrpSpPr>
          <p:cNvPr id="234" name="Group 233"/>
          <p:cNvGrpSpPr/>
          <p:nvPr/>
        </p:nvGrpSpPr>
        <p:grpSpPr>
          <a:xfrm>
            <a:off x="827584" y="3985970"/>
            <a:ext cx="786868" cy="324000"/>
            <a:chOff x="827584" y="4005048"/>
            <a:chExt cx="786868" cy="324000"/>
          </a:xfrm>
        </p:grpSpPr>
        <p:sp>
          <p:nvSpPr>
            <p:cNvPr id="7" name="Oval 6"/>
            <p:cNvSpPr/>
            <p:nvPr/>
          </p:nvSpPr>
          <p:spPr>
            <a:xfrm>
              <a:off x="1326452" y="4023048"/>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7</a:t>
              </a:r>
              <a:endParaRPr lang="zh-CN" altLang="en-US" dirty="0">
                <a:solidFill>
                  <a:schemeClr val="tx1"/>
                </a:solidFill>
                <a:latin typeface="Eras Medium ITC" pitchFamily="34" charset="0"/>
              </a:endParaRPr>
            </a:p>
          </p:txBody>
        </p:sp>
        <p:cxnSp>
          <p:nvCxnSpPr>
            <p:cNvPr id="206" name="Straight Arrow Connector 205"/>
            <p:cNvCxnSpPr/>
            <p:nvPr/>
          </p:nvCxnSpPr>
          <p:spPr>
            <a:xfrm>
              <a:off x="850532" y="4166700"/>
              <a:ext cx="475920" cy="697"/>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a:off x="827584" y="4005048"/>
              <a:ext cx="324000" cy="324000"/>
              <a:chOff x="5724128" y="3699263"/>
              <a:chExt cx="324000" cy="324000"/>
            </a:xfrm>
          </p:grpSpPr>
          <p:grpSp>
            <p:nvGrpSpPr>
              <p:cNvPr id="208" name="Group 207"/>
              <p:cNvGrpSpPr/>
              <p:nvPr/>
            </p:nvGrpSpPr>
            <p:grpSpPr>
              <a:xfrm>
                <a:off x="5724128" y="3699263"/>
                <a:ext cx="324000" cy="324000"/>
                <a:chOff x="6876256" y="3268430"/>
                <a:chExt cx="2953118" cy="2953118"/>
              </a:xfrm>
            </p:grpSpPr>
            <p:sp>
              <p:nvSpPr>
                <p:cNvPr id="210" name="Rounded Rectangle 209"/>
                <p:cNvSpPr/>
                <p:nvPr/>
              </p:nvSpPr>
              <p:spPr>
                <a:xfrm>
                  <a:off x="7085420" y="3928632"/>
                  <a:ext cx="2556000" cy="1620000"/>
                </a:xfrm>
                <a:prstGeom prst="roundRect">
                  <a:avLst>
                    <a:gd name="adj" fmla="val 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1" name="Picture 210"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209" name="Oval 208"/>
              <p:cNvSpPr/>
              <p:nvPr/>
            </p:nvSpPr>
            <p:spPr>
              <a:xfrm>
                <a:off x="5850128" y="3824566"/>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grpSp>
        <p:nvGrpSpPr>
          <p:cNvPr id="235" name="Group 234"/>
          <p:cNvGrpSpPr/>
          <p:nvPr/>
        </p:nvGrpSpPr>
        <p:grpSpPr>
          <a:xfrm>
            <a:off x="827584" y="4483890"/>
            <a:ext cx="786868" cy="324000"/>
            <a:chOff x="827584" y="4365104"/>
            <a:chExt cx="786868" cy="324000"/>
          </a:xfrm>
        </p:grpSpPr>
        <p:sp>
          <p:nvSpPr>
            <p:cNvPr id="8" name="Oval 7"/>
            <p:cNvSpPr/>
            <p:nvPr/>
          </p:nvSpPr>
          <p:spPr>
            <a:xfrm>
              <a:off x="1326452" y="4383104"/>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r>
                <a:rPr lang="en-US" altLang="zh-CN" spc="-300" dirty="0" smtClean="0">
                  <a:solidFill>
                    <a:schemeClr val="tx1"/>
                  </a:solidFill>
                  <a:latin typeface="Eras Medium ITC" pitchFamily="34" charset="0"/>
                </a:rPr>
                <a:t>10</a:t>
              </a:r>
              <a:endParaRPr lang="zh-CN" altLang="en-US" spc="-300" dirty="0">
                <a:solidFill>
                  <a:schemeClr val="tx1"/>
                </a:solidFill>
                <a:latin typeface="Eras Medium ITC" pitchFamily="34" charset="0"/>
              </a:endParaRPr>
            </a:p>
          </p:txBody>
        </p:sp>
        <p:cxnSp>
          <p:nvCxnSpPr>
            <p:cNvPr id="217" name="Straight Arrow Connector 216"/>
            <p:cNvCxnSpPr/>
            <p:nvPr/>
          </p:nvCxnSpPr>
          <p:spPr>
            <a:xfrm>
              <a:off x="827584" y="4527104"/>
              <a:ext cx="498868"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23" name="Group 222"/>
            <p:cNvGrpSpPr/>
            <p:nvPr/>
          </p:nvGrpSpPr>
          <p:grpSpPr>
            <a:xfrm>
              <a:off x="827584" y="4365104"/>
              <a:ext cx="324000" cy="324000"/>
              <a:chOff x="5706120" y="4221518"/>
              <a:chExt cx="324000" cy="324000"/>
            </a:xfrm>
          </p:grpSpPr>
          <p:grpSp>
            <p:nvGrpSpPr>
              <p:cNvPr id="224" name="Group 223"/>
              <p:cNvGrpSpPr/>
              <p:nvPr/>
            </p:nvGrpSpPr>
            <p:grpSpPr>
              <a:xfrm>
                <a:off x="5706120" y="4221518"/>
                <a:ext cx="324000" cy="324000"/>
                <a:chOff x="6876256" y="3268430"/>
                <a:chExt cx="2953118" cy="2953118"/>
              </a:xfrm>
            </p:grpSpPr>
            <p:sp>
              <p:nvSpPr>
                <p:cNvPr id="226" name="Rounded Rectangle 225"/>
                <p:cNvSpPr/>
                <p:nvPr/>
              </p:nvSpPr>
              <p:spPr>
                <a:xfrm>
                  <a:off x="7085420" y="3928632"/>
                  <a:ext cx="2556000" cy="1620000"/>
                </a:xfrm>
                <a:prstGeom prst="roundRect">
                  <a:avLst>
                    <a:gd name="adj" fmla="val 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7" name="Picture 226"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225" name="Oval 224"/>
              <p:cNvSpPr/>
              <p:nvPr/>
            </p:nvSpPr>
            <p:spPr>
              <a:xfrm>
                <a:off x="5832120" y="4346821"/>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sp>
        <p:nvSpPr>
          <p:cNvPr id="282" name="Freeform 281"/>
          <p:cNvSpPr/>
          <p:nvPr/>
        </p:nvSpPr>
        <p:spPr>
          <a:xfrm flipV="1">
            <a:off x="1835696" y="2852984"/>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Freeform 282"/>
          <p:cNvSpPr/>
          <p:nvPr/>
        </p:nvSpPr>
        <p:spPr>
          <a:xfrm flipV="1">
            <a:off x="6771036" y="2910643"/>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Freeform 283"/>
          <p:cNvSpPr/>
          <p:nvPr/>
        </p:nvSpPr>
        <p:spPr>
          <a:xfrm flipV="1">
            <a:off x="4414946" y="2814900"/>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Freeform 284"/>
          <p:cNvSpPr/>
          <p:nvPr/>
        </p:nvSpPr>
        <p:spPr>
          <a:xfrm flipV="1">
            <a:off x="7020288" y="4725144"/>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TextBox 285"/>
          <p:cNvSpPr txBox="1"/>
          <p:nvPr/>
        </p:nvSpPr>
        <p:spPr>
          <a:xfrm>
            <a:off x="6193457" y="2653787"/>
            <a:ext cx="771776"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60000"/>
              </a:lnSpc>
            </a:pPr>
            <a:r>
              <a:rPr lang="en-US" altLang="zh-CN" dirty="0" smtClean="0">
                <a:solidFill>
                  <a:schemeClr val="tx1"/>
                </a:solidFill>
              </a:rPr>
              <a:t>receiving</a:t>
            </a:r>
            <a:endParaRPr lang="zh-CN" altLang="en-US" dirty="0">
              <a:solidFill>
                <a:schemeClr val="tx1"/>
              </a:solidFill>
            </a:endParaRPr>
          </a:p>
        </p:txBody>
      </p:sp>
      <p:sp>
        <p:nvSpPr>
          <p:cNvPr id="287" name="Freeform 286"/>
          <p:cNvSpPr/>
          <p:nvPr/>
        </p:nvSpPr>
        <p:spPr>
          <a:xfrm>
            <a:off x="4918264" y="2985084"/>
            <a:ext cx="1754511" cy="2783274"/>
          </a:xfrm>
          <a:custGeom>
            <a:avLst/>
            <a:gdLst>
              <a:gd name="connsiteX0" fmla="*/ 8578 w 1754511"/>
              <a:gd name="connsiteY0" fmla="*/ 3060874 h 3060874"/>
              <a:gd name="connsiteX1" fmla="*/ 22226 w 1754511"/>
              <a:gd name="connsiteY1" fmla="*/ 1696098 h 3060874"/>
              <a:gd name="connsiteX2" fmla="*/ 199646 w 1754511"/>
              <a:gd name="connsiteY2" fmla="*/ 713459 h 3060874"/>
              <a:gd name="connsiteX3" fmla="*/ 445306 w 1754511"/>
              <a:gd name="connsiteY3" fmla="*/ 1027358 h 3060874"/>
              <a:gd name="connsiteX4" fmla="*/ 677318 w 1754511"/>
              <a:gd name="connsiteY4" fmla="*/ 317674 h 3060874"/>
              <a:gd name="connsiteX5" fmla="*/ 1659957 w 1754511"/>
              <a:gd name="connsiteY5" fmla="*/ 3776 h 3060874"/>
              <a:gd name="connsiteX6" fmla="*/ 1659957 w 1754511"/>
              <a:gd name="connsiteY6" fmla="*/ 508743 h 306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4511" h="3060874">
                <a:moveTo>
                  <a:pt x="8578" y="3060874"/>
                </a:moveTo>
                <a:cubicBezTo>
                  <a:pt x="-521" y="2574104"/>
                  <a:pt x="-9619" y="2087334"/>
                  <a:pt x="22226" y="1696098"/>
                </a:cubicBezTo>
                <a:cubicBezTo>
                  <a:pt x="54071" y="1304862"/>
                  <a:pt x="129133" y="824916"/>
                  <a:pt x="199646" y="713459"/>
                </a:cubicBezTo>
                <a:cubicBezTo>
                  <a:pt x="270159" y="602002"/>
                  <a:pt x="365694" y="1093322"/>
                  <a:pt x="445306" y="1027358"/>
                </a:cubicBezTo>
                <a:cubicBezTo>
                  <a:pt x="524918" y="961394"/>
                  <a:pt x="474876" y="488271"/>
                  <a:pt x="677318" y="317674"/>
                </a:cubicBezTo>
                <a:cubicBezTo>
                  <a:pt x="879760" y="147077"/>
                  <a:pt x="1496184" y="-28069"/>
                  <a:pt x="1659957" y="3776"/>
                </a:cubicBezTo>
                <a:cubicBezTo>
                  <a:pt x="1823730" y="35621"/>
                  <a:pt x="1741843" y="272182"/>
                  <a:pt x="1659957" y="508743"/>
                </a:cubicBezTo>
              </a:path>
            </a:pathLst>
          </a:custGeom>
          <a:ln w="12700">
            <a:solidFill>
              <a:srgbClr val="996633"/>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294" name="Freeform 293"/>
          <p:cNvSpPr/>
          <p:nvPr/>
        </p:nvSpPr>
        <p:spPr>
          <a:xfrm>
            <a:off x="1937982" y="3212976"/>
            <a:ext cx="682388" cy="234915"/>
          </a:xfrm>
          <a:custGeom>
            <a:avLst/>
            <a:gdLst>
              <a:gd name="connsiteX0" fmla="*/ 0 w 682388"/>
              <a:gd name="connsiteY0" fmla="*/ 234915 h 234915"/>
              <a:gd name="connsiteX1" fmla="*/ 232012 w 682388"/>
              <a:gd name="connsiteY1" fmla="*/ 2903 h 234915"/>
              <a:gd name="connsiteX2" fmla="*/ 682388 w 682388"/>
              <a:gd name="connsiteY2" fmla="*/ 125733 h 234915"/>
            </a:gdLst>
            <a:ahLst/>
            <a:cxnLst>
              <a:cxn ang="0">
                <a:pos x="connsiteX0" y="connsiteY0"/>
              </a:cxn>
              <a:cxn ang="0">
                <a:pos x="connsiteX1" y="connsiteY1"/>
              </a:cxn>
              <a:cxn ang="0">
                <a:pos x="connsiteX2" y="connsiteY2"/>
              </a:cxn>
            </a:cxnLst>
            <a:rect l="l" t="t" r="r" b="b"/>
            <a:pathLst>
              <a:path w="682388" h="234915">
                <a:moveTo>
                  <a:pt x="0" y="234915"/>
                </a:moveTo>
                <a:cubicBezTo>
                  <a:pt x="59140" y="128007"/>
                  <a:pt x="118281" y="21100"/>
                  <a:pt x="232012" y="2903"/>
                </a:cubicBezTo>
                <a:cubicBezTo>
                  <a:pt x="345743" y="-15294"/>
                  <a:pt x="514065" y="55219"/>
                  <a:pt x="682388" y="125733"/>
                </a:cubicBezTo>
              </a:path>
            </a:pathLst>
          </a:custGeom>
          <a:ln w="12700">
            <a:solidFill>
              <a:srgbClr val="FF0066"/>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295" name="Freeform 294"/>
          <p:cNvSpPr/>
          <p:nvPr/>
        </p:nvSpPr>
        <p:spPr>
          <a:xfrm>
            <a:off x="7164288" y="4149128"/>
            <a:ext cx="627450" cy="504008"/>
          </a:xfrm>
          <a:custGeom>
            <a:avLst/>
            <a:gdLst>
              <a:gd name="connsiteX0" fmla="*/ 0 w 552893"/>
              <a:gd name="connsiteY0" fmla="*/ 584791 h 584791"/>
              <a:gd name="connsiteX1" fmla="*/ 159488 w 552893"/>
              <a:gd name="connsiteY1" fmla="*/ 116959 h 584791"/>
              <a:gd name="connsiteX2" fmla="*/ 552893 w 552893"/>
              <a:gd name="connsiteY2" fmla="*/ 0 h 584791"/>
            </a:gdLst>
            <a:ahLst/>
            <a:cxnLst>
              <a:cxn ang="0">
                <a:pos x="connsiteX0" y="connsiteY0"/>
              </a:cxn>
              <a:cxn ang="0">
                <a:pos x="connsiteX1" y="connsiteY1"/>
              </a:cxn>
              <a:cxn ang="0">
                <a:pos x="connsiteX2" y="connsiteY2"/>
              </a:cxn>
            </a:cxnLst>
            <a:rect l="l" t="t" r="r" b="b"/>
            <a:pathLst>
              <a:path w="552893" h="584791">
                <a:moveTo>
                  <a:pt x="0" y="584791"/>
                </a:moveTo>
                <a:cubicBezTo>
                  <a:pt x="33669" y="399607"/>
                  <a:pt x="67339" y="214424"/>
                  <a:pt x="159488" y="116959"/>
                </a:cubicBezTo>
                <a:cubicBezTo>
                  <a:pt x="251637" y="19494"/>
                  <a:pt x="402265" y="9747"/>
                  <a:pt x="552893" y="0"/>
                </a:cubicBezTo>
              </a:path>
            </a:pathLst>
          </a:custGeom>
          <a:ln w="12700">
            <a:solidFill>
              <a:srgbClr val="00A6A2"/>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pic>
        <p:nvPicPr>
          <p:cNvPr id="172" name="Picture 4" descr="Z:\Documents\Research\lyra\socc13\figures\lo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92" y="3501056"/>
            <a:ext cx="432000" cy="432000"/>
          </a:xfrm>
          <a:prstGeom prst="rect">
            <a:avLst/>
          </a:prstGeom>
          <a:noFill/>
          <a:extLst>
            <a:ext uri="{909E8E84-426E-40DD-AFC4-6F175D3DCCD1}">
              <a14:hiddenFill xmlns:a14="http://schemas.microsoft.com/office/drawing/2010/main">
                <a:solidFill>
                  <a:srgbClr val="FFFFFF"/>
                </a:solidFill>
              </a14:hiddenFill>
            </a:ext>
          </a:extLst>
        </p:spPr>
      </p:pic>
      <p:sp>
        <p:nvSpPr>
          <p:cNvPr id="175" name="Rectangle 174"/>
          <p:cNvSpPr/>
          <p:nvPr/>
        </p:nvSpPr>
        <p:spPr>
          <a:xfrm>
            <a:off x="5832344" y="5553272"/>
            <a:ext cx="1836000" cy="324000"/>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smtClean="0">
                <a:solidFill>
                  <a:srgbClr val="FFFF00"/>
                </a:solidFill>
                <a:latin typeface="Eras Medium ITC" pitchFamily="34" charset="0"/>
                <a:ea typeface="Verdana" pitchFamily="34" charset="0"/>
                <a:cs typeface="Verdana" pitchFamily="34" charset="0"/>
              </a:rPr>
              <a:t>high</a:t>
            </a:r>
            <a:r>
              <a:rPr lang="en-US" altLang="zh-CN" sz="2000" kern="0" dirty="0" smtClean="0">
                <a:solidFill>
                  <a:schemeClr val="bg1"/>
                </a:solidFill>
                <a:latin typeface="Eras Medium ITC" pitchFamily="34" charset="0"/>
                <a:ea typeface="Verdana" pitchFamily="34" charset="0"/>
                <a:cs typeface="Verdana" pitchFamily="34" charset="0"/>
              </a:rPr>
              <a:t> overhead</a:t>
            </a:r>
            <a:endParaRPr lang="zh-CN" altLang="en-US" sz="2000" kern="0" dirty="0">
              <a:solidFill>
                <a:schemeClr val="bg1"/>
              </a:solidFill>
              <a:latin typeface="Eras Medium ITC" pitchFamily="34" charset="0"/>
              <a:ea typeface="Verdana" pitchFamily="34" charset="0"/>
              <a:cs typeface="Verdana" pitchFamily="34" charset="0"/>
            </a:endParaRPr>
          </a:p>
        </p:txBody>
      </p:sp>
      <p:sp>
        <p:nvSpPr>
          <p:cNvPr id="289" name="Rectangle 288"/>
          <p:cNvSpPr/>
          <p:nvPr/>
        </p:nvSpPr>
        <p:spPr>
          <a:xfrm>
            <a:off x="4851779" y="4087237"/>
            <a:ext cx="1944000" cy="324000"/>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smtClean="0">
                <a:solidFill>
                  <a:srgbClr val="FFFF00"/>
                </a:solidFill>
                <a:latin typeface="Eras Medium ITC" pitchFamily="34" charset="0"/>
                <a:ea typeface="Verdana" pitchFamily="34" charset="0"/>
                <a:cs typeface="Verdana" pitchFamily="34" charset="0"/>
              </a:rPr>
              <a:t>high </a:t>
            </a:r>
            <a:r>
              <a:rPr lang="en-US" altLang="zh-CN" sz="2000" kern="0" dirty="0" smtClean="0">
                <a:solidFill>
                  <a:schemeClr val="bg1"/>
                </a:solidFill>
                <a:latin typeface="Eras Medium ITC" pitchFamily="34" charset="0"/>
                <a:ea typeface="Verdana" pitchFamily="34" charset="0"/>
                <a:cs typeface="Verdana" pitchFamily="34" charset="0"/>
              </a:rPr>
              <a:t>contention</a:t>
            </a:r>
            <a:endParaRPr lang="zh-CN" altLang="en-US" sz="2000" kern="0" dirty="0">
              <a:solidFill>
                <a:schemeClr val="bg1"/>
              </a:solidFill>
              <a:latin typeface="Eras Medium ITC" pitchFamily="34" charset="0"/>
              <a:ea typeface="Verdana" pitchFamily="34" charset="0"/>
              <a:cs typeface="Verdana" pitchFamily="34" charset="0"/>
            </a:endParaRPr>
          </a:p>
        </p:txBody>
      </p:sp>
      <p:sp>
        <p:nvSpPr>
          <p:cNvPr id="176" name="Freeform 175"/>
          <p:cNvSpPr/>
          <p:nvPr/>
        </p:nvSpPr>
        <p:spPr>
          <a:xfrm flipV="1">
            <a:off x="6228184" y="3140968"/>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TextBox 179"/>
          <p:cNvSpPr txBox="1"/>
          <p:nvPr/>
        </p:nvSpPr>
        <p:spPr>
          <a:xfrm>
            <a:off x="2099156" y="2348880"/>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000" dirty="0" smtClean="0">
                <a:solidFill>
                  <a:schemeClr val="tx1"/>
                </a:solidFill>
                <a:effectLst>
                  <a:outerShdw blurRad="38100" dist="38100" dir="2700000" algn="tl">
                    <a:srgbClr val="000000">
                      <a:alpha val="43137"/>
                    </a:srgbClr>
                  </a:outerShdw>
                </a:effectLst>
              </a:rPr>
              <a:t>M2</a:t>
            </a:r>
            <a:endParaRPr lang="zh-CN" altLang="en-US" sz="2000" dirty="0">
              <a:solidFill>
                <a:schemeClr val="tx1"/>
              </a:solidFill>
              <a:effectLst>
                <a:outerShdw blurRad="38100" dist="38100" dir="2700000" algn="tl">
                  <a:srgbClr val="000000">
                    <a:alpha val="43137"/>
                  </a:srgbClr>
                </a:outerShdw>
              </a:effectLst>
            </a:endParaRPr>
          </a:p>
        </p:txBody>
      </p:sp>
      <p:sp>
        <p:nvSpPr>
          <p:cNvPr id="21" name="Freeform 20"/>
          <p:cNvSpPr/>
          <p:nvPr/>
        </p:nvSpPr>
        <p:spPr>
          <a:xfrm>
            <a:off x="4445876" y="3006059"/>
            <a:ext cx="2049517" cy="493886"/>
          </a:xfrm>
          <a:custGeom>
            <a:avLst/>
            <a:gdLst>
              <a:gd name="connsiteX0" fmla="*/ 0 w 2049517"/>
              <a:gd name="connsiteY0" fmla="*/ 304700 h 493886"/>
              <a:gd name="connsiteX1" fmla="*/ 283779 w 2049517"/>
              <a:gd name="connsiteY1" fmla="*/ 147044 h 493886"/>
              <a:gd name="connsiteX2" fmla="*/ 930165 w 2049517"/>
              <a:gd name="connsiteY2" fmla="*/ 36686 h 493886"/>
              <a:gd name="connsiteX3" fmla="*/ 772510 w 2049517"/>
              <a:gd name="connsiteY3" fmla="*/ 225872 h 493886"/>
              <a:gd name="connsiteX4" fmla="*/ 1813034 w 2049517"/>
              <a:gd name="connsiteY4" fmla="*/ 5155 h 493886"/>
              <a:gd name="connsiteX5" fmla="*/ 2049517 w 2049517"/>
              <a:gd name="connsiteY5" fmla="*/ 493886 h 4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517" h="493886">
                <a:moveTo>
                  <a:pt x="0" y="304700"/>
                </a:moveTo>
                <a:cubicBezTo>
                  <a:pt x="64376" y="248206"/>
                  <a:pt x="128752" y="191713"/>
                  <a:pt x="283779" y="147044"/>
                </a:cubicBezTo>
                <a:cubicBezTo>
                  <a:pt x="438806" y="102375"/>
                  <a:pt x="848710" y="23548"/>
                  <a:pt x="930165" y="36686"/>
                </a:cubicBezTo>
                <a:cubicBezTo>
                  <a:pt x="1011620" y="49824"/>
                  <a:pt x="625365" y="231127"/>
                  <a:pt x="772510" y="225872"/>
                </a:cubicBezTo>
                <a:cubicBezTo>
                  <a:pt x="919655" y="220617"/>
                  <a:pt x="1600200" y="-39514"/>
                  <a:pt x="1813034" y="5155"/>
                </a:cubicBezTo>
                <a:cubicBezTo>
                  <a:pt x="2025868" y="49824"/>
                  <a:pt x="2037692" y="271855"/>
                  <a:pt x="2049517" y="493886"/>
                </a:cubicBezTo>
              </a:path>
            </a:pathLst>
          </a:custGeom>
          <a:ln w="12700">
            <a:solidFill>
              <a:srgbClr val="FF0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89" name="TextBox 188"/>
          <p:cNvSpPr txBox="1"/>
          <p:nvPr/>
        </p:nvSpPr>
        <p:spPr>
          <a:xfrm>
            <a:off x="7020272" y="2348880"/>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000" dirty="0" smtClean="0">
                <a:solidFill>
                  <a:schemeClr val="tx1"/>
                </a:solidFill>
                <a:effectLst>
                  <a:outerShdw blurRad="38100" dist="38100" dir="2700000" algn="tl">
                    <a:srgbClr val="000000">
                      <a:alpha val="43137"/>
                    </a:srgbClr>
                  </a:outerShdw>
                </a:effectLst>
              </a:rPr>
              <a:t>M3</a:t>
            </a:r>
            <a:endParaRPr lang="zh-CN" altLang="en-US" sz="2000" dirty="0">
              <a:solidFill>
                <a:schemeClr val="tx1"/>
              </a:solidFill>
              <a:effectLst>
                <a:outerShdw blurRad="38100" dist="38100" dir="2700000" algn="tl">
                  <a:srgbClr val="000000">
                    <a:alpha val="43137"/>
                  </a:srgbClr>
                </a:outerShdw>
              </a:effectLst>
            </a:endParaRPr>
          </a:p>
        </p:txBody>
      </p:sp>
      <p:grpSp>
        <p:nvGrpSpPr>
          <p:cNvPr id="192" name="Group 191"/>
          <p:cNvGrpSpPr/>
          <p:nvPr/>
        </p:nvGrpSpPr>
        <p:grpSpPr>
          <a:xfrm>
            <a:off x="8623068" y="1096637"/>
            <a:ext cx="324000" cy="324000"/>
            <a:chOff x="3527919" y="3028322"/>
            <a:chExt cx="324000" cy="324000"/>
          </a:xfrm>
        </p:grpSpPr>
        <p:grpSp>
          <p:nvGrpSpPr>
            <p:cNvPr id="193" name="Group 192"/>
            <p:cNvGrpSpPr/>
            <p:nvPr/>
          </p:nvGrpSpPr>
          <p:grpSpPr>
            <a:xfrm>
              <a:off x="3527919" y="3028322"/>
              <a:ext cx="324000" cy="324000"/>
              <a:chOff x="6876256" y="3268430"/>
              <a:chExt cx="2953118" cy="2953118"/>
            </a:xfrm>
          </p:grpSpPr>
          <p:sp>
            <p:nvSpPr>
              <p:cNvPr id="212" name="Rounded Rectangle 211"/>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3" name="Picture 212"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94" name="Oval 193"/>
            <p:cNvSpPr/>
            <p:nvPr/>
          </p:nvSpPr>
          <p:spPr>
            <a:xfrm>
              <a:off x="3655220" y="3153625"/>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sp>
        <p:nvSpPr>
          <p:cNvPr id="218" name="TextBox 217"/>
          <p:cNvSpPr txBox="1"/>
          <p:nvPr/>
        </p:nvSpPr>
        <p:spPr>
          <a:xfrm>
            <a:off x="4355976" y="5445224"/>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000" dirty="0" smtClean="0">
                <a:solidFill>
                  <a:schemeClr val="tx1"/>
                </a:solidFill>
                <a:effectLst>
                  <a:outerShdw blurRad="38100" dist="38100" dir="2700000" algn="tl">
                    <a:srgbClr val="000000">
                      <a:alpha val="43137"/>
                    </a:srgbClr>
                  </a:outerShdw>
                </a:effectLst>
              </a:rPr>
              <a:t>M1</a:t>
            </a:r>
            <a:endParaRPr lang="zh-CN" altLang="en-US" sz="2000" dirty="0">
              <a:solidFill>
                <a:schemeClr val="tx1"/>
              </a:solidFill>
              <a:effectLst>
                <a:outerShdw blurRad="38100" dist="38100" dir="2700000" algn="tl">
                  <a:srgbClr val="000000">
                    <a:alpha val="43137"/>
                  </a:srgbClr>
                </a:outerShdw>
              </a:effectLst>
            </a:endParaRPr>
          </a:p>
        </p:txBody>
      </p:sp>
      <p:sp>
        <p:nvSpPr>
          <p:cNvPr id="221" name="Freeform 220"/>
          <p:cNvSpPr/>
          <p:nvPr/>
        </p:nvSpPr>
        <p:spPr>
          <a:xfrm flipV="1">
            <a:off x="8604448" y="188640"/>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2" name="TextBox 221"/>
          <p:cNvSpPr txBox="1"/>
          <p:nvPr/>
        </p:nvSpPr>
        <p:spPr>
          <a:xfrm>
            <a:off x="7380311" y="290655"/>
            <a:ext cx="1105175"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chemeClr val="tx1"/>
                </a:solidFill>
              </a:rPr>
              <a:t>thread</a:t>
            </a:r>
            <a:endParaRPr lang="zh-CN" altLang="en-US" dirty="0">
              <a:solidFill>
                <a:schemeClr val="tx1"/>
              </a:solidFill>
            </a:endParaRPr>
          </a:p>
        </p:txBody>
      </p:sp>
      <p:sp>
        <p:nvSpPr>
          <p:cNvPr id="228" name="TextBox 227"/>
          <p:cNvSpPr txBox="1"/>
          <p:nvPr/>
        </p:nvSpPr>
        <p:spPr>
          <a:xfrm>
            <a:off x="7380311" y="707676"/>
            <a:ext cx="1105175"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chemeClr val="tx1"/>
                </a:solidFill>
              </a:rPr>
              <a:t>vertex</a:t>
            </a:r>
            <a:endParaRPr lang="zh-CN" altLang="en-US" dirty="0">
              <a:solidFill>
                <a:schemeClr val="tx1"/>
              </a:solidFill>
            </a:endParaRPr>
          </a:p>
        </p:txBody>
      </p:sp>
      <p:sp>
        <p:nvSpPr>
          <p:cNvPr id="230" name="TextBox 229"/>
          <p:cNvSpPr txBox="1"/>
          <p:nvPr/>
        </p:nvSpPr>
        <p:spPr>
          <a:xfrm>
            <a:off x="7380311" y="1124696"/>
            <a:ext cx="1105175"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chemeClr val="tx1"/>
                </a:solidFill>
              </a:rPr>
              <a:t>message</a:t>
            </a:r>
            <a:endParaRPr lang="zh-CN" altLang="en-US" dirty="0">
              <a:solidFill>
                <a:schemeClr val="tx1"/>
              </a:solidFill>
            </a:endParaRPr>
          </a:p>
        </p:txBody>
      </p:sp>
      <p:sp>
        <p:nvSpPr>
          <p:cNvPr id="231" name="Oval 230"/>
          <p:cNvSpPr/>
          <p:nvPr/>
        </p:nvSpPr>
        <p:spPr>
          <a:xfrm>
            <a:off x="8604448" y="708851"/>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188" name="Oval 187"/>
          <p:cNvSpPr/>
          <p:nvPr/>
        </p:nvSpPr>
        <p:spPr>
          <a:xfrm>
            <a:off x="8316448" y="3361963"/>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spTree>
    <p:extLst>
      <p:ext uri="{BB962C8B-B14F-4D97-AF65-F5344CB8AC3E}">
        <p14:creationId xmlns:p14="http://schemas.microsoft.com/office/powerpoint/2010/main" val="76649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500"/>
                                        <p:tgtEl>
                                          <p:spTgt spid="173"/>
                                        </p:tgtEl>
                                      </p:cBhvr>
                                    </p:animEffect>
                                  </p:childTnLst>
                                </p:cTn>
                              </p:par>
                              <p:par>
                                <p:cTn id="8" presetID="26" presetClass="emph" presetSubtype="0" fill="hold" grpId="0" nodeType="withEffect">
                                  <p:stCondLst>
                                    <p:cond delay="0"/>
                                  </p:stCondLst>
                                  <p:childTnLst>
                                    <p:animEffect transition="out" filter="fade">
                                      <p:cBhvr>
                                        <p:cTn id="9" dur="500" tmFilter="0, 0; .2, .5; .8, .5; 1, 0"/>
                                        <p:tgtEl>
                                          <p:spTgt spid="282"/>
                                        </p:tgtEl>
                                      </p:cBhvr>
                                    </p:animEffect>
                                    <p:animScale>
                                      <p:cBhvr>
                                        <p:cTn id="10" dur="250" autoRev="1" fill="hold"/>
                                        <p:tgtEl>
                                          <p:spTgt spid="282"/>
                                        </p:tgtEl>
                                      </p:cBhvr>
                                      <p:by x="105000" y="105000"/>
                                    </p:animScale>
                                  </p:childTnLst>
                                </p:cTn>
                              </p:par>
                            </p:childTnLst>
                          </p:cTn>
                        </p:par>
                        <p:par>
                          <p:cTn id="11" fill="hold">
                            <p:stCondLst>
                              <p:cond delay="500"/>
                            </p:stCondLst>
                            <p:childTnLst>
                              <p:par>
                                <p:cTn id="12" presetID="26" presetClass="emph" presetSubtype="0" fill="hold" nodeType="afterEffect">
                                  <p:stCondLst>
                                    <p:cond delay="0"/>
                                  </p:stCondLst>
                                  <p:childTnLst>
                                    <p:animEffect transition="out" filter="fade">
                                      <p:cBhvr>
                                        <p:cTn id="13" dur="500" tmFilter="0, 0; .2, .5; .8, .5; 1, 0"/>
                                        <p:tgtEl>
                                          <p:spTgt spid="232"/>
                                        </p:tgtEl>
                                      </p:cBhvr>
                                    </p:animEffect>
                                    <p:animScale>
                                      <p:cBhvr>
                                        <p:cTn id="14" dur="250" autoRev="1" fill="hold"/>
                                        <p:tgtEl>
                                          <p:spTgt spid="232"/>
                                        </p:tgtEl>
                                      </p:cBhvr>
                                      <p:by x="105000" y="105000"/>
                                    </p:animScale>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94"/>
                                        </p:tgtEl>
                                        <p:attrNameLst>
                                          <p:attrName>style.visibility</p:attrName>
                                        </p:attrNameLst>
                                      </p:cBhvr>
                                      <p:to>
                                        <p:strVal val="visible"/>
                                      </p:to>
                                    </p:set>
                                    <p:animEffect transition="in" filter="wipe(left)">
                                      <p:cBhvr>
                                        <p:cTn id="24" dur="500"/>
                                        <p:tgtEl>
                                          <p:spTgt spid="294"/>
                                        </p:tgtEl>
                                      </p:cBhvr>
                                    </p:animEffec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1500"/>
                            </p:stCondLst>
                            <p:childTnLst>
                              <p:par>
                                <p:cTn id="32" presetID="26" presetClass="emph" presetSubtype="0" fill="hold" nodeType="afterEffect">
                                  <p:stCondLst>
                                    <p:cond delay="0"/>
                                  </p:stCondLst>
                                  <p:childTnLst>
                                    <p:animEffect transition="out" filter="fade">
                                      <p:cBhvr>
                                        <p:cTn id="33" dur="500" tmFilter="0, 0; .2, .5; .8, .5; 1, 0"/>
                                        <p:tgtEl>
                                          <p:spTgt spid="233"/>
                                        </p:tgtEl>
                                      </p:cBhvr>
                                    </p:animEffect>
                                    <p:animScale>
                                      <p:cBhvr>
                                        <p:cTn id="34" dur="250" autoRev="1" fill="hold"/>
                                        <p:tgtEl>
                                          <p:spTgt spid="233"/>
                                        </p:tgtEl>
                                      </p:cBhvr>
                                      <p:by x="105000" y="105000"/>
                                    </p:animScale>
                                  </p:childTnLst>
                                </p:cTn>
                              </p:par>
                            </p:childTnLst>
                          </p:cTn>
                        </p:par>
                        <p:par>
                          <p:cTn id="35" fill="hold">
                            <p:stCondLst>
                              <p:cond delay="2000"/>
                            </p:stCondLst>
                            <p:childTnLst>
                              <p:par>
                                <p:cTn id="36" presetID="22" presetClass="entr" presetSubtype="1"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up)">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par>
                          <p:cTn id="42" fill="hold">
                            <p:stCondLst>
                              <p:cond delay="2500"/>
                            </p:stCondLst>
                            <p:childTnLst>
                              <p:par>
                                <p:cTn id="43" presetID="26" presetClass="emph" presetSubtype="0" fill="hold" nodeType="afterEffect">
                                  <p:stCondLst>
                                    <p:cond delay="0"/>
                                  </p:stCondLst>
                                  <p:childTnLst>
                                    <p:animEffect transition="out" filter="fade">
                                      <p:cBhvr>
                                        <p:cTn id="44" dur="500" tmFilter="0, 0; .2, .5; .8, .5; 1, 0"/>
                                        <p:tgtEl>
                                          <p:spTgt spid="234"/>
                                        </p:tgtEl>
                                      </p:cBhvr>
                                    </p:animEffect>
                                    <p:animScale>
                                      <p:cBhvr>
                                        <p:cTn id="45" dur="250" autoRev="1" fill="hold"/>
                                        <p:tgtEl>
                                          <p:spTgt spid="234"/>
                                        </p:tgtEl>
                                      </p:cBhvr>
                                      <p:by x="105000" y="105000"/>
                                    </p:animScale>
                                  </p:childTnLst>
                                </p:cTn>
                              </p:par>
                            </p:childTnLst>
                          </p:cTn>
                        </p:par>
                        <p:par>
                          <p:cTn id="46" fill="hold">
                            <p:stCondLst>
                              <p:cond delay="3000"/>
                            </p:stCondLst>
                            <p:childTnLst>
                              <p:par>
                                <p:cTn id="47" presetID="22" presetClass="entr" presetSubtype="1"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par>
                          <p:cTn id="56" fill="hold">
                            <p:stCondLst>
                              <p:cond delay="3500"/>
                            </p:stCondLst>
                            <p:childTnLst>
                              <p:par>
                                <p:cTn id="57" presetID="26" presetClass="emph" presetSubtype="0" fill="hold" nodeType="afterEffect">
                                  <p:stCondLst>
                                    <p:cond delay="0"/>
                                  </p:stCondLst>
                                  <p:childTnLst>
                                    <p:animEffect transition="out" filter="fade">
                                      <p:cBhvr>
                                        <p:cTn id="58" dur="500" tmFilter="0, 0; .2, .5; .8, .5; 1, 0"/>
                                        <p:tgtEl>
                                          <p:spTgt spid="235"/>
                                        </p:tgtEl>
                                      </p:cBhvr>
                                    </p:animEffect>
                                    <p:animScale>
                                      <p:cBhvr>
                                        <p:cTn id="59" dur="250" autoRev="1" fill="hold"/>
                                        <p:tgtEl>
                                          <p:spTgt spid="235"/>
                                        </p:tgtEl>
                                      </p:cBhvr>
                                      <p:by x="105000" y="105000"/>
                                    </p:animScale>
                                  </p:childTnLst>
                                </p:cTn>
                              </p:par>
                              <p:par>
                                <p:cTn id="60" presetID="10"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4"/>
                                        </p:tgtEl>
                                        <p:attrNameLst>
                                          <p:attrName>style.visibility</p:attrName>
                                        </p:attrNameLst>
                                      </p:cBhvr>
                                      <p:to>
                                        <p:strVal val="visible"/>
                                      </p:to>
                                    </p:set>
                                    <p:animEffect transition="in" filter="fade">
                                      <p:cBhvr>
                                        <p:cTn id="67" dur="500"/>
                                        <p:tgtEl>
                                          <p:spTgt spid="174"/>
                                        </p:tgtEl>
                                      </p:cBhvr>
                                    </p:animEffect>
                                  </p:childTnLst>
                                </p:cTn>
                              </p:par>
                              <p:par>
                                <p:cTn id="68" presetID="10" presetClass="entr" presetSubtype="0" fill="hold" grpId="1" nodeType="withEffect">
                                  <p:stCondLst>
                                    <p:cond delay="0"/>
                                  </p:stCondLst>
                                  <p:childTnLst>
                                    <p:set>
                                      <p:cBhvr>
                                        <p:cTn id="69" dur="1" fill="hold">
                                          <p:stCondLst>
                                            <p:cond delay="0"/>
                                          </p:stCondLst>
                                        </p:cTn>
                                        <p:tgtEl>
                                          <p:spTgt spid="284"/>
                                        </p:tgtEl>
                                        <p:attrNameLst>
                                          <p:attrName>style.visibility</p:attrName>
                                        </p:attrNameLst>
                                      </p:cBhvr>
                                      <p:to>
                                        <p:strVal val="visible"/>
                                      </p:to>
                                    </p:set>
                                    <p:animEffect transition="in" filter="fade">
                                      <p:cBhvr>
                                        <p:cTn id="70" dur="500"/>
                                        <p:tgtEl>
                                          <p:spTgt spid="284"/>
                                        </p:tgtEl>
                                      </p:cBhvr>
                                    </p:animEffect>
                                  </p:childTnLst>
                                </p:cTn>
                              </p:par>
                            </p:childTnLst>
                          </p:cTn>
                        </p:par>
                        <p:par>
                          <p:cTn id="71" fill="hold">
                            <p:stCondLst>
                              <p:cond delay="500"/>
                            </p:stCondLst>
                            <p:childTnLst>
                              <p:par>
                                <p:cTn id="72" presetID="26" presetClass="emph" presetSubtype="0" fill="hold" grpId="0" nodeType="afterEffect">
                                  <p:stCondLst>
                                    <p:cond delay="0"/>
                                  </p:stCondLst>
                                  <p:childTnLst>
                                    <p:animEffect transition="out" filter="fade">
                                      <p:cBhvr>
                                        <p:cTn id="73" dur="500" tmFilter="0, 0; .2, .5; .8, .5; 1, 0"/>
                                        <p:tgtEl>
                                          <p:spTgt spid="284"/>
                                        </p:tgtEl>
                                      </p:cBhvr>
                                    </p:animEffect>
                                    <p:animScale>
                                      <p:cBhvr>
                                        <p:cTn id="74" dur="250" autoRev="1" fill="hold"/>
                                        <p:tgtEl>
                                          <p:spTgt spid="284"/>
                                        </p:tgtEl>
                                      </p:cBhvr>
                                      <p:by x="105000" y="105000"/>
                                    </p:animScale>
                                  </p:childTnLst>
                                </p:cTn>
                              </p:par>
                            </p:childTnLst>
                          </p:cTn>
                        </p:par>
                        <p:par>
                          <p:cTn id="75" fill="hold">
                            <p:stCondLst>
                              <p:cond delay="1000"/>
                            </p:stCondLst>
                            <p:childTnLst>
                              <p:par>
                                <p:cTn id="76" presetID="22" presetClass="entr" presetSubtype="8" fill="hold" grpId="0" nodeType="afterEffect">
                                  <p:stCondLst>
                                    <p:cond delay="250"/>
                                  </p:stCondLst>
                                  <p:childTnLst>
                                    <p:set>
                                      <p:cBhvr>
                                        <p:cTn id="77" dur="1" fill="hold">
                                          <p:stCondLst>
                                            <p:cond delay="0"/>
                                          </p:stCondLst>
                                        </p:cTn>
                                        <p:tgtEl>
                                          <p:spTgt spid="21"/>
                                        </p:tgtEl>
                                        <p:attrNameLst>
                                          <p:attrName>style.visibility</p:attrName>
                                        </p:attrNameLst>
                                      </p:cBhvr>
                                      <p:to>
                                        <p:strVal val="visible"/>
                                      </p:to>
                                    </p:set>
                                    <p:animEffect transition="in" filter="wipe(left)">
                                      <p:cBhvr>
                                        <p:cTn id="78" dur="500"/>
                                        <p:tgtEl>
                                          <p:spTgt spid="21"/>
                                        </p:tgtEl>
                                      </p:cBhvr>
                                    </p:animEffect>
                                  </p:childTnLst>
                                </p:cTn>
                              </p:par>
                              <p:par>
                                <p:cTn id="79" presetID="22" presetClass="entr" presetSubtype="8" fill="hold" grpId="0" nodeType="withEffect">
                                  <p:stCondLst>
                                    <p:cond delay="250"/>
                                  </p:stCondLst>
                                  <p:childTnLst>
                                    <p:set>
                                      <p:cBhvr>
                                        <p:cTn id="80" dur="1" fill="hold">
                                          <p:stCondLst>
                                            <p:cond delay="0"/>
                                          </p:stCondLst>
                                        </p:cTn>
                                        <p:tgtEl>
                                          <p:spTgt spid="287"/>
                                        </p:tgtEl>
                                        <p:attrNameLst>
                                          <p:attrName>style.visibility</p:attrName>
                                        </p:attrNameLst>
                                      </p:cBhvr>
                                      <p:to>
                                        <p:strVal val="visible"/>
                                      </p:to>
                                    </p:set>
                                    <p:animEffect transition="in" filter="wipe(left)">
                                      <p:cBhvr>
                                        <p:cTn id="81" dur="500"/>
                                        <p:tgtEl>
                                          <p:spTgt spid="287"/>
                                        </p:tgtEl>
                                      </p:cBhvr>
                                    </p:animEffect>
                                  </p:childTnLst>
                                </p:cTn>
                              </p:par>
                            </p:childTnLst>
                          </p:cTn>
                        </p:par>
                        <p:par>
                          <p:cTn id="82" fill="hold">
                            <p:stCondLst>
                              <p:cond delay="1750"/>
                            </p:stCondLst>
                            <p:childTnLst>
                              <p:par>
                                <p:cTn id="83" presetID="10" presetClass="entr" presetSubtype="0" fill="hold" grpId="0" nodeType="afterEffect">
                                  <p:stCondLst>
                                    <p:cond delay="0"/>
                                  </p:stCondLst>
                                  <p:childTnLst>
                                    <p:set>
                                      <p:cBhvr>
                                        <p:cTn id="84" dur="1" fill="hold">
                                          <p:stCondLst>
                                            <p:cond delay="0"/>
                                          </p:stCondLst>
                                        </p:cTn>
                                        <p:tgtEl>
                                          <p:spTgt spid="286"/>
                                        </p:tgtEl>
                                        <p:attrNameLst>
                                          <p:attrName>style.visibility</p:attrName>
                                        </p:attrNameLst>
                                      </p:cBhvr>
                                      <p:to>
                                        <p:strVal val="visible"/>
                                      </p:to>
                                    </p:set>
                                    <p:animEffect transition="in" filter="fade">
                                      <p:cBhvr>
                                        <p:cTn id="85" dur="500"/>
                                        <p:tgtEl>
                                          <p:spTgt spid="286"/>
                                        </p:tgtEl>
                                      </p:cBhvr>
                                    </p:animEffect>
                                  </p:childTnLst>
                                </p:cTn>
                              </p:par>
                              <p:par>
                                <p:cTn id="86" presetID="10" presetClass="entr" presetSubtype="0" fill="hold" grpId="1" nodeType="withEffect">
                                  <p:stCondLst>
                                    <p:cond delay="0"/>
                                  </p:stCondLst>
                                  <p:childTnLst>
                                    <p:set>
                                      <p:cBhvr>
                                        <p:cTn id="87" dur="1" fill="hold">
                                          <p:stCondLst>
                                            <p:cond delay="0"/>
                                          </p:stCondLst>
                                        </p:cTn>
                                        <p:tgtEl>
                                          <p:spTgt spid="176"/>
                                        </p:tgtEl>
                                        <p:attrNameLst>
                                          <p:attrName>style.visibility</p:attrName>
                                        </p:attrNameLst>
                                      </p:cBhvr>
                                      <p:to>
                                        <p:strVal val="visible"/>
                                      </p:to>
                                    </p:set>
                                    <p:animEffect transition="in" filter="fade">
                                      <p:cBhvr>
                                        <p:cTn id="88" dur="500"/>
                                        <p:tgtEl>
                                          <p:spTgt spid="176"/>
                                        </p:tgtEl>
                                      </p:cBhvr>
                                    </p:animEffect>
                                  </p:childTnLst>
                                </p:cTn>
                              </p:par>
                              <p:par>
                                <p:cTn id="89" presetID="10" presetClass="entr" presetSubtype="0" fill="hold" grpId="1" nodeType="withEffect">
                                  <p:stCondLst>
                                    <p:cond delay="0"/>
                                  </p:stCondLst>
                                  <p:childTnLst>
                                    <p:set>
                                      <p:cBhvr>
                                        <p:cTn id="90" dur="1" fill="hold">
                                          <p:stCondLst>
                                            <p:cond delay="0"/>
                                          </p:stCondLst>
                                        </p:cTn>
                                        <p:tgtEl>
                                          <p:spTgt spid="283"/>
                                        </p:tgtEl>
                                        <p:attrNameLst>
                                          <p:attrName>style.visibility</p:attrName>
                                        </p:attrNameLst>
                                      </p:cBhvr>
                                      <p:to>
                                        <p:strVal val="visible"/>
                                      </p:to>
                                    </p:set>
                                    <p:animEffect transition="in" filter="fade">
                                      <p:cBhvr>
                                        <p:cTn id="91" dur="500"/>
                                        <p:tgtEl>
                                          <p:spTgt spid="283"/>
                                        </p:tgtEl>
                                      </p:cBhvr>
                                    </p:animEffect>
                                  </p:childTnLst>
                                </p:cTn>
                              </p:par>
                            </p:childTnLst>
                          </p:cTn>
                        </p:par>
                        <p:par>
                          <p:cTn id="92" fill="hold">
                            <p:stCondLst>
                              <p:cond delay="2250"/>
                            </p:stCondLst>
                            <p:childTnLst>
                              <p:par>
                                <p:cTn id="93" presetID="26" presetClass="emph" presetSubtype="0" fill="hold" grpId="0" nodeType="afterEffect">
                                  <p:stCondLst>
                                    <p:cond delay="0"/>
                                  </p:stCondLst>
                                  <p:childTnLst>
                                    <p:animEffect transition="out" filter="fade">
                                      <p:cBhvr>
                                        <p:cTn id="94" dur="500" tmFilter="0, 0; .2, .5; .8, .5; 1, 0"/>
                                        <p:tgtEl>
                                          <p:spTgt spid="176"/>
                                        </p:tgtEl>
                                      </p:cBhvr>
                                    </p:animEffect>
                                    <p:animScale>
                                      <p:cBhvr>
                                        <p:cTn id="95" dur="250" autoRev="1" fill="hold"/>
                                        <p:tgtEl>
                                          <p:spTgt spid="176"/>
                                        </p:tgtEl>
                                      </p:cBhvr>
                                      <p:by x="105000" y="105000"/>
                                    </p:animScale>
                                  </p:childTnLst>
                                </p:cTn>
                              </p:par>
                              <p:par>
                                <p:cTn id="96" presetID="26" presetClass="emph" presetSubtype="0" fill="hold" grpId="0" nodeType="withEffect">
                                  <p:stCondLst>
                                    <p:cond delay="0"/>
                                  </p:stCondLst>
                                  <p:childTnLst>
                                    <p:animEffect transition="out" filter="fade">
                                      <p:cBhvr>
                                        <p:cTn id="97" dur="500" tmFilter="0, 0; .2, .5; .8, .5; 1, 0"/>
                                        <p:tgtEl>
                                          <p:spTgt spid="283"/>
                                        </p:tgtEl>
                                      </p:cBhvr>
                                    </p:animEffect>
                                    <p:animScale>
                                      <p:cBhvr>
                                        <p:cTn id="98" dur="250" autoRev="1" fill="hold"/>
                                        <p:tgtEl>
                                          <p:spTgt spid="283"/>
                                        </p:tgtEl>
                                      </p:cBhvr>
                                      <p:by x="105000" y="105000"/>
                                    </p:animScale>
                                  </p:childTnLst>
                                </p:cTn>
                              </p:par>
                            </p:childTnLst>
                          </p:cTn>
                        </p:par>
                        <p:par>
                          <p:cTn id="99" fill="hold">
                            <p:stCondLst>
                              <p:cond delay="2750"/>
                            </p:stCondLst>
                            <p:childTnLst>
                              <p:par>
                                <p:cTn id="100" presetID="10" presetClass="entr" presetSubtype="0" fill="hold"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500"/>
                                        <p:tgtEl>
                                          <p:spTgt spid="23"/>
                                        </p:tgtEl>
                                      </p:cBhvr>
                                    </p:animEffect>
                                  </p:childTnLst>
                                </p:cTn>
                              </p:par>
                              <p:par>
                                <p:cTn id="103" presetID="10" presetClass="entr" presetSubtype="0" fill="hold" nodeType="withEffect">
                                  <p:stCondLst>
                                    <p:cond delay="0"/>
                                  </p:stCondLst>
                                  <p:childTnLst>
                                    <p:set>
                                      <p:cBhvr>
                                        <p:cTn id="104" dur="1" fill="hold">
                                          <p:stCondLst>
                                            <p:cond delay="0"/>
                                          </p:stCondLst>
                                        </p:cTn>
                                        <p:tgtEl>
                                          <p:spTgt spid="172"/>
                                        </p:tgtEl>
                                        <p:attrNameLst>
                                          <p:attrName>style.visibility</p:attrName>
                                        </p:attrNameLst>
                                      </p:cBhvr>
                                      <p:to>
                                        <p:strVal val="visible"/>
                                      </p:to>
                                    </p:set>
                                    <p:animEffect transition="in" filter="fade">
                                      <p:cBhvr>
                                        <p:cTn id="105" dur="500"/>
                                        <p:tgtEl>
                                          <p:spTgt spid="172"/>
                                        </p:tgtEl>
                                      </p:cBhvr>
                                    </p:animEffect>
                                  </p:childTnLst>
                                </p:cTn>
                              </p:par>
                            </p:childTnLst>
                          </p:cTn>
                        </p:par>
                      </p:childTnLst>
                    </p:cTn>
                  </p:par>
                  <p:par>
                    <p:cTn id="106" fill="hold">
                      <p:stCondLst>
                        <p:cond delay="indefinite"/>
                      </p:stCondLst>
                      <p:childTnLst>
                        <p:par>
                          <p:cTn id="107" fill="hold">
                            <p:stCondLst>
                              <p:cond delay="0"/>
                            </p:stCondLst>
                            <p:childTnLst>
                              <p:par>
                                <p:cTn id="108" presetID="26" presetClass="emph" presetSubtype="0" fill="hold" nodeType="clickEffect">
                                  <p:stCondLst>
                                    <p:cond delay="0"/>
                                  </p:stCondLst>
                                  <p:childTnLst>
                                    <p:animEffect transition="out" filter="fade">
                                      <p:cBhvr>
                                        <p:cTn id="109" dur="500" tmFilter="0, 0; .2, .5; .8, .5; 1, 0"/>
                                        <p:tgtEl>
                                          <p:spTgt spid="172"/>
                                        </p:tgtEl>
                                      </p:cBhvr>
                                    </p:animEffect>
                                    <p:animScale>
                                      <p:cBhvr>
                                        <p:cTn id="110" dur="250" autoRev="1" fill="hold"/>
                                        <p:tgtEl>
                                          <p:spTgt spid="172"/>
                                        </p:tgtEl>
                                      </p:cBhvr>
                                      <p:by x="105000" y="105000"/>
                                    </p:animScale>
                                  </p:childTnLst>
                                </p:cTn>
                              </p:par>
                            </p:childTnLst>
                          </p:cTn>
                        </p:par>
                        <p:par>
                          <p:cTn id="111" fill="hold">
                            <p:stCondLst>
                              <p:cond delay="500"/>
                            </p:stCondLst>
                            <p:childTnLst>
                              <p:par>
                                <p:cTn id="112" presetID="10" presetClass="entr" presetSubtype="0" fill="hold" nodeType="afterEffect">
                                  <p:stCondLst>
                                    <p:cond delay="0"/>
                                  </p:stCondLst>
                                  <p:childTnLst>
                                    <p:set>
                                      <p:cBhvr>
                                        <p:cTn id="113" dur="1" fill="hold">
                                          <p:stCondLst>
                                            <p:cond delay="0"/>
                                          </p:stCondLst>
                                        </p:cTn>
                                        <p:tgtEl>
                                          <p:spTgt spid="115"/>
                                        </p:tgtEl>
                                        <p:attrNameLst>
                                          <p:attrName>style.visibility</p:attrName>
                                        </p:attrNameLst>
                                      </p:cBhvr>
                                      <p:to>
                                        <p:strVal val="visible"/>
                                      </p:to>
                                    </p:set>
                                    <p:animEffect transition="in" filter="fade">
                                      <p:cBhvr>
                                        <p:cTn id="114" dur="500"/>
                                        <p:tgtEl>
                                          <p:spTgt spid="115"/>
                                        </p:tgtEl>
                                      </p:cBhvr>
                                    </p:animEffect>
                                  </p:childTnLst>
                                </p:cTn>
                              </p:par>
                            </p:childTnLst>
                          </p:cTn>
                        </p:par>
                        <p:par>
                          <p:cTn id="115" fill="hold">
                            <p:stCondLst>
                              <p:cond delay="1000"/>
                            </p:stCondLst>
                            <p:childTnLst>
                              <p:par>
                                <p:cTn id="116" presetID="10" presetClass="entr" presetSubtype="0" fill="hold" nodeType="afterEffect">
                                  <p:stCondLst>
                                    <p:cond delay="0"/>
                                  </p:stCondLst>
                                  <p:childTnLst>
                                    <p:set>
                                      <p:cBhvr>
                                        <p:cTn id="117" dur="1" fill="hold">
                                          <p:stCondLst>
                                            <p:cond delay="0"/>
                                          </p:stCondLst>
                                        </p:cTn>
                                        <p:tgtEl>
                                          <p:spTgt spid="114"/>
                                        </p:tgtEl>
                                        <p:attrNameLst>
                                          <p:attrName>style.visibility</p:attrName>
                                        </p:attrNameLst>
                                      </p:cBhvr>
                                      <p:to>
                                        <p:strVal val="visible"/>
                                      </p:to>
                                    </p:set>
                                    <p:animEffect transition="in" filter="fade">
                                      <p:cBhvr>
                                        <p:cTn id="118" dur="500"/>
                                        <p:tgtEl>
                                          <p:spTgt spid="114"/>
                                        </p:tgtEl>
                                      </p:cBhvr>
                                    </p:animEffect>
                                  </p:childTnLst>
                                </p:cTn>
                              </p:par>
                            </p:childTnLst>
                          </p:cTn>
                        </p:par>
                        <p:par>
                          <p:cTn id="119" fill="hold">
                            <p:stCondLst>
                              <p:cond delay="1500"/>
                            </p:stCondLst>
                            <p:childTnLst>
                              <p:par>
                                <p:cTn id="120" presetID="10" presetClass="entr" presetSubtype="0" fill="hold" nodeType="afterEffect">
                                  <p:stCondLst>
                                    <p:cond delay="0"/>
                                  </p:stCondLst>
                                  <p:childTnLst>
                                    <p:set>
                                      <p:cBhvr>
                                        <p:cTn id="121" dur="1" fill="hold">
                                          <p:stCondLst>
                                            <p:cond delay="0"/>
                                          </p:stCondLst>
                                        </p:cTn>
                                        <p:tgtEl>
                                          <p:spTgt spid="113"/>
                                        </p:tgtEl>
                                        <p:attrNameLst>
                                          <p:attrName>style.visibility</p:attrName>
                                        </p:attrNameLst>
                                      </p:cBhvr>
                                      <p:to>
                                        <p:strVal val="visible"/>
                                      </p:to>
                                    </p:set>
                                    <p:animEffect transition="in" filter="fade">
                                      <p:cBhvr>
                                        <p:cTn id="122" dur="500"/>
                                        <p:tgtEl>
                                          <p:spTgt spid="113"/>
                                        </p:tgtEl>
                                      </p:cBhvr>
                                    </p:animEffect>
                                  </p:childTnLst>
                                </p:cTn>
                              </p:par>
                            </p:childTnLst>
                          </p:cTn>
                        </p:par>
                        <p:par>
                          <p:cTn id="123" fill="hold">
                            <p:stCondLst>
                              <p:cond delay="2000"/>
                            </p:stCondLst>
                            <p:childTnLst>
                              <p:par>
                                <p:cTn id="124" presetID="26" presetClass="emph" presetSubtype="0" fill="hold" nodeType="afterEffect">
                                  <p:stCondLst>
                                    <p:cond delay="250"/>
                                  </p:stCondLst>
                                  <p:childTnLst>
                                    <p:animEffect transition="out" filter="fade">
                                      <p:cBhvr>
                                        <p:cTn id="125" dur="500" tmFilter="0, 0; .2, .5; .8, .5; 1, 0"/>
                                        <p:tgtEl>
                                          <p:spTgt spid="172"/>
                                        </p:tgtEl>
                                      </p:cBhvr>
                                    </p:animEffect>
                                    <p:animScale>
                                      <p:cBhvr>
                                        <p:cTn id="126" dur="250" autoRev="1" fill="hold"/>
                                        <p:tgtEl>
                                          <p:spTgt spid="172"/>
                                        </p:tgtEl>
                                      </p:cBhvr>
                                      <p:by x="105000" y="105000"/>
                                    </p:animScale>
                                  </p:childTnLst>
                                </p:cTn>
                              </p:par>
                            </p:childTnLst>
                          </p:cTn>
                        </p:par>
                        <p:par>
                          <p:cTn id="127" fill="hold">
                            <p:stCondLst>
                              <p:cond delay="2750"/>
                            </p:stCondLst>
                            <p:childTnLst>
                              <p:par>
                                <p:cTn id="128" presetID="10" presetClass="entr" presetSubtype="0" fill="hold" nodeType="afterEffect">
                                  <p:stCondLst>
                                    <p:cond delay="0"/>
                                  </p:stCondLst>
                                  <p:childTnLst>
                                    <p:set>
                                      <p:cBhvr>
                                        <p:cTn id="129" dur="1" fill="hold">
                                          <p:stCondLst>
                                            <p:cond delay="0"/>
                                          </p:stCondLst>
                                        </p:cTn>
                                        <p:tgtEl>
                                          <p:spTgt spid="111"/>
                                        </p:tgtEl>
                                        <p:attrNameLst>
                                          <p:attrName>style.visibility</p:attrName>
                                        </p:attrNameLst>
                                      </p:cBhvr>
                                      <p:to>
                                        <p:strVal val="visible"/>
                                      </p:to>
                                    </p:set>
                                    <p:animEffect transition="in" filter="fade">
                                      <p:cBhvr>
                                        <p:cTn id="130" dur="500"/>
                                        <p:tgtEl>
                                          <p:spTgt spid="111"/>
                                        </p:tgtEl>
                                      </p:cBhvr>
                                    </p:animEffect>
                                  </p:childTnLst>
                                </p:cTn>
                              </p:par>
                            </p:childTnLst>
                          </p:cTn>
                        </p:par>
                        <p:par>
                          <p:cTn id="131" fill="hold">
                            <p:stCondLst>
                              <p:cond delay="3250"/>
                            </p:stCondLst>
                            <p:childTnLst>
                              <p:par>
                                <p:cTn id="132" presetID="10" presetClass="entr" presetSubtype="0" fill="hold" nodeType="afterEffect">
                                  <p:stCondLst>
                                    <p:cond delay="0"/>
                                  </p:stCondLst>
                                  <p:childTnLst>
                                    <p:set>
                                      <p:cBhvr>
                                        <p:cTn id="133" dur="1" fill="hold">
                                          <p:stCondLst>
                                            <p:cond delay="0"/>
                                          </p:stCondLst>
                                        </p:cTn>
                                        <p:tgtEl>
                                          <p:spTgt spid="112"/>
                                        </p:tgtEl>
                                        <p:attrNameLst>
                                          <p:attrName>style.visibility</p:attrName>
                                        </p:attrNameLst>
                                      </p:cBhvr>
                                      <p:to>
                                        <p:strVal val="visible"/>
                                      </p:to>
                                    </p:set>
                                    <p:animEffect transition="in" filter="fade">
                                      <p:cBhvr>
                                        <p:cTn id="134" dur="500"/>
                                        <p:tgtEl>
                                          <p:spTgt spid="112"/>
                                        </p:tgtEl>
                                      </p:cBhvr>
                                    </p:animEffect>
                                  </p:childTnLst>
                                </p:cTn>
                              </p:par>
                            </p:childTnLst>
                          </p:cTn>
                        </p:par>
                        <p:par>
                          <p:cTn id="135" fill="hold">
                            <p:stCondLst>
                              <p:cond delay="3750"/>
                            </p:stCondLst>
                            <p:childTnLst>
                              <p:par>
                                <p:cTn id="136" presetID="53" presetClass="entr" presetSubtype="16" fill="hold" grpId="0" nodeType="afterEffect">
                                  <p:stCondLst>
                                    <p:cond delay="0"/>
                                  </p:stCondLst>
                                  <p:childTnLst>
                                    <p:set>
                                      <p:cBhvr>
                                        <p:cTn id="137" dur="1" fill="hold">
                                          <p:stCondLst>
                                            <p:cond delay="0"/>
                                          </p:stCondLst>
                                        </p:cTn>
                                        <p:tgtEl>
                                          <p:spTgt spid="289"/>
                                        </p:tgtEl>
                                        <p:attrNameLst>
                                          <p:attrName>style.visibility</p:attrName>
                                        </p:attrNameLst>
                                      </p:cBhvr>
                                      <p:to>
                                        <p:strVal val="visible"/>
                                      </p:to>
                                    </p:set>
                                    <p:anim calcmode="lin" valueType="num">
                                      <p:cBhvr>
                                        <p:cTn id="138" dur="500" fill="hold"/>
                                        <p:tgtEl>
                                          <p:spTgt spid="289"/>
                                        </p:tgtEl>
                                        <p:attrNameLst>
                                          <p:attrName>ppt_w</p:attrName>
                                        </p:attrNameLst>
                                      </p:cBhvr>
                                      <p:tavLst>
                                        <p:tav tm="0">
                                          <p:val>
                                            <p:fltVal val="0"/>
                                          </p:val>
                                        </p:tav>
                                        <p:tav tm="100000">
                                          <p:val>
                                            <p:strVal val="#ppt_w"/>
                                          </p:val>
                                        </p:tav>
                                      </p:tavLst>
                                    </p:anim>
                                    <p:anim calcmode="lin" valueType="num">
                                      <p:cBhvr>
                                        <p:cTn id="139" dur="500" fill="hold"/>
                                        <p:tgtEl>
                                          <p:spTgt spid="289"/>
                                        </p:tgtEl>
                                        <p:attrNameLst>
                                          <p:attrName>ppt_h</p:attrName>
                                        </p:attrNameLst>
                                      </p:cBhvr>
                                      <p:tavLst>
                                        <p:tav tm="0">
                                          <p:val>
                                            <p:fltVal val="0"/>
                                          </p:val>
                                        </p:tav>
                                        <p:tav tm="100000">
                                          <p:val>
                                            <p:strVal val="#ppt_h"/>
                                          </p:val>
                                        </p:tav>
                                      </p:tavLst>
                                    </p:anim>
                                    <p:animEffect transition="in" filter="fade">
                                      <p:cBhvr>
                                        <p:cTn id="140" dur="500"/>
                                        <p:tgtEl>
                                          <p:spTgt spid="289"/>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141"/>
                                        </p:tgtEl>
                                        <p:attrNameLst>
                                          <p:attrName>style.visibility</p:attrName>
                                        </p:attrNameLst>
                                      </p:cBhvr>
                                      <p:to>
                                        <p:strVal val="visible"/>
                                      </p:to>
                                    </p:set>
                                    <p:animEffect transition="in" filter="fade">
                                      <p:cBhvr>
                                        <p:cTn id="145" dur="500"/>
                                        <p:tgtEl>
                                          <p:spTgt spid="141"/>
                                        </p:tgtEl>
                                      </p:cBhvr>
                                    </p:animEffect>
                                  </p:childTnLst>
                                </p:cTn>
                              </p:par>
                              <p:par>
                                <p:cTn id="146" presetID="10" presetClass="entr" presetSubtype="0" fill="hold" grpId="1" nodeType="withEffect">
                                  <p:stCondLst>
                                    <p:cond delay="0"/>
                                  </p:stCondLst>
                                  <p:childTnLst>
                                    <p:set>
                                      <p:cBhvr>
                                        <p:cTn id="147" dur="1" fill="hold">
                                          <p:stCondLst>
                                            <p:cond delay="0"/>
                                          </p:stCondLst>
                                        </p:cTn>
                                        <p:tgtEl>
                                          <p:spTgt spid="285"/>
                                        </p:tgtEl>
                                        <p:attrNameLst>
                                          <p:attrName>style.visibility</p:attrName>
                                        </p:attrNameLst>
                                      </p:cBhvr>
                                      <p:to>
                                        <p:strVal val="visible"/>
                                      </p:to>
                                    </p:set>
                                    <p:animEffect transition="in" filter="fade">
                                      <p:cBhvr>
                                        <p:cTn id="148" dur="500"/>
                                        <p:tgtEl>
                                          <p:spTgt spid="285"/>
                                        </p:tgtEl>
                                      </p:cBhvr>
                                    </p:animEffect>
                                  </p:childTnLst>
                                </p:cTn>
                              </p:par>
                            </p:childTnLst>
                          </p:cTn>
                        </p:par>
                        <p:par>
                          <p:cTn id="149" fill="hold">
                            <p:stCondLst>
                              <p:cond delay="500"/>
                            </p:stCondLst>
                            <p:childTnLst>
                              <p:par>
                                <p:cTn id="150" presetID="26" presetClass="emph" presetSubtype="0" fill="hold" grpId="0" nodeType="afterEffect">
                                  <p:stCondLst>
                                    <p:cond delay="0"/>
                                  </p:stCondLst>
                                  <p:childTnLst>
                                    <p:animEffect transition="out" filter="fade">
                                      <p:cBhvr>
                                        <p:cTn id="151" dur="500" tmFilter="0, 0; .2, .5; .8, .5; 1, 0"/>
                                        <p:tgtEl>
                                          <p:spTgt spid="285"/>
                                        </p:tgtEl>
                                      </p:cBhvr>
                                    </p:animEffect>
                                    <p:animScale>
                                      <p:cBhvr>
                                        <p:cTn id="152" dur="250" autoRev="1" fill="hold"/>
                                        <p:tgtEl>
                                          <p:spTgt spid="285"/>
                                        </p:tgtEl>
                                      </p:cBhvr>
                                      <p:by x="105000" y="105000"/>
                                    </p:animScale>
                                  </p:childTnLst>
                                </p:cTn>
                              </p:par>
                            </p:childTnLst>
                          </p:cTn>
                        </p:par>
                        <p:par>
                          <p:cTn id="153" fill="hold">
                            <p:stCondLst>
                              <p:cond delay="1000"/>
                            </p:stCondLst>
                            <p:childTnLst>
                              <p:par>
                                <p:cTn id="154" presetID="22" presetClass="entr" presetSubtype="4"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wipe(down)">
                                      <p:cBhvr>
                                        <p:cTn id="156" dur="500"/>
                                        <p:tgtEl>
                                          <p:spTgt spid="138"/>
                                        </p:tgtEl>
                                      </p:cBhvr>
                                    </p:animEffect>
                                  </p:childTnLst>
                                </p:cTn>
                              </p:par>
                            </p:childTnLst>
                          </p:cTn>
                        </p:par>
                        <p:par>
                          <p:cTn id="157" fill="hold">
                            <p:stCondLst>
                              <p:cond delay="1500"/>
                            </p:stCondLst>
                            <p:childTnLst>
                              <p:par>
                                <p:cTn id="158" presetID="22" presetClass="entr" presetSubtype="8" fill="hold" grpId="0" nodeType="afterEffect">
                                  <p:stCondLst>
                                    <p:cond delay="0"/>
                                  </p:stCondLst>
                                  <p:childTnLst>
                                    <p:set>
                                      <p:cBhvr>
                                        <p:cTn id="159" dur="1" fill="hold">
                                          <p:stCondLst>
                                            <p:cond delay="0"/>
                                          </p:stCondLst>
                                        </p:cTn>
                                        <p:tgtEl>
                                          <p:spTgt spid="295"/>
                                        </p:tgtEl>
                                        <p:attrNameLst>
                                          <p:attrName>style.visibility</p:attrName>
                                        </p:attrNameLst>
                                      </p:cBhvr>
                                      <p:to>
                                        <p:strVal val="visible"/>
                                      </p:to>
                                    </p:set>
                                    <p:animEffect transition="in" filter="wipe(left)">
                                      <p:cBhvr>
                                        <p:cTn id="160" dur="500"/>
                                        <p:tgtEl>
                                          <p:spTgt spid="295"/>
                                        </p:tgtEl>
                                      </p:cBhvr>
                                    </p:animEffect>
                                  </p:childTnLst>
                                </p:cTn>
                              </p:par>
                            </p:childTnLst>
                          </p:cTn>
                        </p:par>
                        <p:par>
                          <p:cTn id="161" fill="hold">
                            <p:stCondLst>
                              <p:cond delay="2000"/>
                            </p:stCondLst>
                            <p:childTnLst>
                              <p:par>
                                <p:cTn id="162" presetID="10" presetClass="entr" presetSubtype="0" fill="hold" nodeType="afterEffect">
                                  <p:stCondLst>
                                    <p:cond delay="0"/>
                                  </p:stCondLst>
                                  <p:childTnLst>
                                    <p:set>
                                      <p:cBhvr>
                                        <p:cTn id="163" dur="1" fill="hold">
                                          <p:stCondLst>
                                            <p:cond delay="0"/>
                                          </p:stCondLst>
                                        </p:cTn>
                                        <p:tgtEl>
                                          <p:spTgt spid="142"/>
                                        </p:tgtEl>
                                        <p:attrNameLst>
                                          <p:attrName>style.visibility</p:attrName>
                                        </p:attrNameLst>
                                      </p:cBhvr>
                                      <p:to>
                                        <p:strVal val="visible"/>
                                      </p:to>
                                    </p:set>
                                    <p:animEffect transition="in" filter="fade">
                                      <p:cBhvr>
                                        <p:cTn id="164" dur="500"/>
                                        <p:tgtEl>
                                          <p:spTgt spid="142"/>
                                        </p:tgtEl>
                                      </p:cBhvr>
                                    </p:animEffect>
                                  </p:childTnLst>
                                </p:cTn>
                              </p:par>
                            </p:childTnLst>
                          </p:cTn>
                        </p:par>
                        <p:par>
                          <p:cTn id="165" fill="hold">
                            <p:stCondLst>
                              <p:cond delay="2500"/>
                            </p:stCondLst>
                            <p:childTnLst>
                              <p:par>
                                <p:cTn id="166" presetID="10" presetClass="entr" presetSubtype="0" fill="hold" nodeType="afterEffect">
                                  <p:stCondLst>
                                    <p:cond delay="0"/>
                                  </p:stCondLst>
                                  <p:childTnLst>
                                    <p:set>
                                      <p:cBhvr>
                                        <p:cTn id="167" dur="1" fill="hold">
                                          <p:stCondLst>
                                            <p:cond delay="0"/>
                                          </p:stCondLst>
                                        </p:cTn>
                                        <p:tgtEl>
                                          <p:spTgt spid="157"/>
                                        </p:tgtEl>
                                        <p:attrNameLst>
                                          <p:attrName>style.visibility</p:attrName>
                                        </p:attrNameLst>
                                      </p:cBhvr>
                                      <p:to>
                                        <p:strVal val="visible"/>
                                      </p:to>
                                    </p:set>
                                    <p:animEffect transition="in" filter="fade">
                                      <p:cBhvr>
                                        <p:cTn id="168" dur="500"/>
                                        <p:tgtEl>
                                          <p:spTgt spid="157"/>
                                        </p:tgtEl>
                                      </p:cBhvr>
                                    </p:animEffect>
                                  </p:childTnLst>
                                </p:cTn>
                              </p:par>
                            </p:childTnLst>
                          </p:cTn>
                        </p:par>
                        <p:par>
                          <p:cTn id="169" fill="hold">
                            <p:stCondLst>
                              <p:cond delay="3000"/>
                            </p:stCondLst>
                            <p:childTnLst>
                              <p:par>
                                <p:cTn id="170" presetID="10" presetClass="entr" presetSubtype="0" fill="hold" nodeType="afterEffect">
                                  <p:stCondLst>
                                    <p:cond delay="0"/>
                                  </p:stCondLst>
                                  <p:childTnLst>
                                    <p:set>
                                      <p:cBhvr>
                                        <p:cTn id="171" dur="1" fill="hold">
                                          <p:stCondLst>
                                            <p:cond delay="0"/>
                                          </p:stCondLst>
                                        </p:cTn>
                                        <p:tgtEl>
                                          <p:spTgt spid="162"/>
                                        </p:tgtEl>
                                        <p:attrNameLst>
                                          <p:attrName>style.visibility</p:attrName>
                                        </p:attrNameLst>
                                      </p:cBhvr>
                                      <p:to>
                                        <p:strVal val="visible"/>
                                      </p:to>
                                    </p:set>
                                    <p:animEffect transition="in" filter="fade">
                                      <p:cBhvr>
                                        <p:cTn id="172" dur="500"/>
                                        <p:tgtEl>
                                          <p:spTgt spid="162"/>
                                        </p:tgtEl>
                                      </p:cBhvr>
                                    </p:animEffect>
                                  </p:childTnLst>
                                </p:cTn>
                              </p:par>
                            </p:childTnLst>
                          </p:cTn>
                        </p:par>
                        <p:par>
                          <p:cTn id="173" fill="hold">
                            <p:stCondLst>
                              <p:cond delay="3500"/>
                            </p:stCondLst>
                            <p:childTnLst>
                              <p:par>
                                <p:cTn id="174" presetID="10" presetClass="entr" presetSubtype="0" fill="hold" nodeType="afterEffect">
                                  <p:stCondLst>
                                    <p:cond delay="0"/>
                                  </p:stCondLst>
                                  <p:childTnLst>
                                    <p:set>
                                      <p:cBhvr>
                                        <p:cTn id="175" dur="1" fill="hold">
                                          <p:stCondLst>
                                            <p:cond delay="0"/>
                                          </p:stCondLst>
                                        </p:cTn>
                                        <p:tgtEl>
                                          <p:spTgt spid="147"/>
                                        </p:tgtEl>
                                        <p:attrNameLst>
                                          <p:attrName>style.visibility</p:attrName>
                                        </p:attrNameLst>
                                      </p:cBhvr>
                                      <p:to>
                                        <p:strVal val="visible"/>
                                      </p:to>
                                    </p:set>
                                    <p:animEffect transition="in" filter="fade">
                                      <p:cBhvr>
                                        <p:cTn id="176" dur="500"/>
                                        <p:tgtEl>
                                          <p:spTgt spid="147"/>
                                        </p:tgtEl>
                                      </p:cBhvr>
                                    </p:animEffect>
                                  </p:childTnLst>
                                </p:cTn>
                              </p:par>
                            </p:childTnLst>
                          </p:cTn>
                        </p:par>
                        <p:par>
                          <p:cTn id="177" fill="hold">
                            <p:stCondLst>
                              <p:cond delay="4000"/>
                            </p:stCondLst>
                            <p:childTnLst>
                              <p:par>
                                <p:cTn id="178" presetID="10" presetClass="entr" presetSubtype="0" fill="hold" nodeType="afterEffect">
                                  <p:stCondLst>
                                    <p:cond delay="0"/>
                                  </p:stCondLst>
                                  <p:childTnLst>
                                    <p:set>
                                      <p:cBhvr>
                                        <p:cTn id="179" dur="1" fill="hold">
                                          <p:stCondLst>
                                            <p:cond delay="0"/>
                                          </p:stCondLst>
                                        </p:cTn>
                                        <p:tgtEl>
                                          <p:spTgt spid="167"/>
                                        </p:tgtEl>
                                        <p:attrNameLst>
                                          <p:attrName>style.visibility</p:attrName>
                                        </p:attrNameLst>
                                      </p:cBhvr>
                                      <p:to>
                                        <p:strVal val="visible"/>
                                      </p:to>
                                    </p:set>
                                    <p:animEffect transition="in" filter="fade">
                                      <p:cBhvr>
                                        <p:cTn id="180" dur="500"/>
                                        <p:tgtEl>
                                          <p:spTgt spid="167"/>
                                        </p:tgtEl>
                                      </p:cBhvr>
                                    </p:animEffect>
                                  </p:childTnLst>
                                </p:cTn>
                              </p:par>
                            </p:childTnLst>
                          </p:cTn>
                        </p:par>
                        <p:par>
                          <p:cTn id="181" fill="hold">
                            <p:stCondLst>
                              <p:cond delay="4500"/>
                            </p:stCondLst>
                            <p:childTnLst>
                              <p:par>
                                <p:cTn id="182" presetID="53" presetClass="entr" presetSubtype="16" fill="hold" grpId="0" nodeType="afterEffect">
                                  <p:stCondLst>
                                    <p:cond delay="0"/>
                                  </p:stCondLst>
                                  <p:childTnLst>
                                    <p:set>
                                      <p:cBhvr>
                                        <p:cTn id="183" dur="1" fill="hold">
                                          <p:stCondLst>
                                            <p:cond delay="0"/>
                                          </p:stCondLst>
                                        </p:cTn>
                                        <p:tgtEl>
                                          <p:spTgt spid="175"/>
                                        </p:tgtEl>
                                        <p:attrNameLst>
                                          <p:attrName>style.visibility</p:attrName>
                                        </p:attrNameLst>
                                      </p:cBhvr>
                                      <p:to>
                                        <p:strVal val="visible"/>
                                      </p:to>
                                    </p:set>
                                    <p:anim calcmode="lin" valueType="num">
                                      <p:cBhvr>
                                        <p:cTn id="184" dur="500" fill="hold"/>
                                        <p:tgtEl>
                                          <p:spTgt spid="175"/>
                                        </p:tgtEl>
                                        <p:attrNameLst>
                                          <p:attrName>ppt_w</p:attrName>
                                        </p:attrNameLst>
                                      </p:cBhvr>
                                      <p:tavLst>
                                        <p:tav tm="0">
                                          <p:val>
                                            <p:fltVal val="0"/>
                                          </p:val>
                                        </p:tav>
                                        <p:tav tm="100000">
                                          <p:val>
                                            <p:strVal val="#ppt_w"/>
                                          </p:val>
                                        </p:tav>
                                      </p:tavLst>
                                    </p:anim>
                                    <p:anim calcmode="lin" valueType="num">
                                      <p:cBhvr>
                                        <p:cTn id="185" dur="500" fill="hold"/>
                                        <p:tgtEl>
                                          <p:spTgt spid="175"/>
                                        </p:tgtEl>
                                        <p:attrNameLst>
                                          <p:attrName>ppt_h</p:attrName>
                                        </p:attrNameLst>
                                      </p:cBhvr>
                                      <p:tavLst>
                                        <p:tav tm="0">
                                          <p:val>
                                            <p:fltVal val="0"/>
                                          </p:val>
                                        </p:tav>
                                        <p:tav tm="100000">
                                          <p:val>
                                            <p:strVal val="#ppt_h"/>
                                          </p:val>
                                        </p:tav>
                                      </p:tavLst>
                                    </p:anim>
                                    <p:animEffect transition="in" filter="fade">
                                      <p:cBhvr>
                                        <p:cTn id="186"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73" grpId="0"/>
      <p:bldP spid="174" grpId="0"/>
      <p:bldP spid="282" grpId="0" animBg="1"/>
      <p:bldP spid="283" grpId="0" animBg="1"/>
      <p:bldP spid="283" grpId="1" animBg="1"/>
      <p:bldP spid="284" grpId="0" animBg="1"/>
      <p:bldP spid="284" grpId="1" animBg="1"/>
      <p:bldP spid="285" grpId="0" animBg="1"/>
      <p:bldP spid="285" grpId="1" animBg="1"/>
      <p:bldP spid="286" grpId="0"/>
      <p:bldP spid="287" grpId="0" animBg="1"/>
      <p:bldP spid="294" grpId="0" animBg="1"/>
      <p:bldP spid="295" grpId="0" animBg="1"/>
      <p:bldP spid="175" grpId="0" animBg="1"/>
      <p:bldP spid="289" grpId="0" animBg="1"/>
      <p:bldP spid="176" grpId="0" animBg="1"/>
      <p:bldP spid="176" grpId="1"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a:normAutofit/>
          </a:bodyPr>
          <a:lstStyle/>
          <a:p>
            <a:pPr algn="l"/>
            <a:r>
              <a:rPr lang="en-US" altLang="zh-TW" sz="4000" dirty="0">
                <a:effectLst>
                  <a:outerShdw blurRad="38100" dist="38100" dir="2700000" algn="tl">
                    <a:srgbClr val="000000">
                      <a:alpha val="43137"/>
                    </a:srgbClr>
                  </a:outerShdw>
                </a:effectLst>
                <a:latin typeface="Eras Medium ITC" pitchFamily="34" charset="0"/>
                <a:ea typeface="Verdana" pitchFamily="34" charset="0"/>
                <a:cs typeface="Verdana" pitchFamily="34" charset="0"/>
              </a:rPr>
              <a:t>Change of Execution Flow</a:t>
            </a:r>
            <a:endParaRPr lang="zh-TW" altLang="en-US" sz="4000" dirty="0">
              <a:solidFill>
                <a:schemeClr val="tx1"/>
              </a:solidFill>
              <a:effectLst>
                <a:outerShdw blurRad="38100" dist="38100" dir="2700000" algn="tl">
                  <a:srgbClr val="000000">
                    <a:alpha val="43137"/>
                  </a:srgbClr>
                </a:outerShdw>
              </a:effectLst>
              <a:latin typeface="Eras Medium ITC"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12" name="Oval 11"/>
          <p:cNvSpPr/>
          <p:nvPr/>
        </p:nvSpPr>
        <p:spPr>
          <a:xfrm>
            <a:off x="1434452" y="5023914"/>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13" name="Oval 12"/>
          <p:cNvSpPr/>
          <p:nvPr/>
        </p:nvSpPr>
        <p:spPr>
          <a:xfrm>
            <a:off x="1434452" y="5275946"/>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14" name="Oval 13"/>
          <p:cNvSpPr/>
          <p:nvPr/>
        </p:nvSpPr>
        <p:spPr>
          <a:xfrm>
            <a:off x="1434452" y="5527978"/>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cxnSp>
        <p:nvCxnSpPr>
          <p:cNvPr id="10" name="Curved Connector 9"/>
          <p:cNvCxnSpPr>
            <a:stCxn id="5" idx="6"/>
            <a:endCxn id="6" idx="6"/>
          </p:cNvCxnSpPr>
          <p:nvPr/>
        </p:nvCxnSpPr>
        <p:spPr>
          <a:xfrm>
            <a:off x="1614452" y="3152132"/>
            <a:ext cx="12700" cy="479919"/>
          </a:xfrm>
          <a:prstGeom prst="curvedConnector3">
            <a:avLst>
              <a:gd name="adj1" fmla="val 1800000"/>
            </a:avLst>
          </a:prstGeom>
          <a:ln w="19050">
            <a:solidFill>
              <a:srgbClr val="0000FF"/>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7" idx="6"/>
            <a:endCxn id="8" idx="6"/>
          </p:cNvCxnSpPr>
          <p:nvPr/>
        </p:nvCxnSpPr>
        <p:spPr>
          <a:xfrm>
            <a:off x="1614452" y="4147970"/>
            <a:ext cx="12700" cy="497920"/>
          </a:xfrm>
          <a:prstGeom prst="curvedConnector3">
            <a:avLst>
              <a:gd name="adj1" fmla="val 1800000"/>
            </a:avLst>
          </a:prstGeom>
          <a:ln w="19050">
            <a:solidFill>
              <a:srgbClr val="0000FF"/>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995936" y="3530644"/>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M1</a:t>
            </a:r>
            <a:endParaRPr lang="zh-CN" altLang="en-US" dirty="0">
              <a:solidFill>
                <a:schemeClr val="tx1"/>
              </a:solidFill>
            </a:endParaRPr>
          </a:p>
        </p:txBody>
      </p:sp>
      <p:grpSp>
        <p:nvGrpSpPr>
          <p:cNvPr id="52" name="Group 51"/>
          <p:cNvGrpSpPr/>
          <p:nvPr/>
        </p:nvGrpSpPr>
        <p:grpSpPr>
          <a:xfrm>
            <a:off x="2699790" y="3028322"/>
            <a:ext cx="1224000" cy="324000"/>
            <a:chOff x="2051720" y="3789024"/>
            <a:chExt cx="1061881" cy="288048"/>
          </a:xfrm>
          <a:effectLst>
            <a:outerShdw blurRad="63500" sx="102000" sy="102000" algn="ctr" rotWithShape="0">
              <a:prstClr val="black">
                <a:alpha val="40000"/>
              </a:prstClr>
            </a:outerShdw>
          </a:effectLst>
        </p:grpSpPr>
        <p:cxnSp>
          <p:nvCxnSpPr>
            <p:cNvPr id="45" name="Straight Connector 44"/>
            <p:cNvCxnSpPr/>
            <p:nvPr/>
          </p:nvCxnSpPr>
          <p:spPr>
            <a:xfrm>
              <a:off x="2051720" y="3789024"/>
              <a:ext cx="1061881" cy="0"/>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a:off x="2051720" y="4077072"/>
              <a:ext cx="1061881" cy="0"/>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a:off x="3113601" y="3789024"/>
              <a:ext cx="0" cy="288048"/>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65" name="Group 64"/>
          <p:cNvGrpSpPr/>
          <p:nvPr/>
        </p:nvGrpSpPr>
        <p:grpSpPr>
          <a:xfrm>
            <a:off x="2699928" y="3494692"/>
            <a:ext cx="1224000" cy="324000"/>
            <a:chOff x="2051720" y="3789024"/>
            <a:chExt cx="1061881" cy="288048"/>
          </a:xfrm>
          <a:effectLst>
            <a:outerShdw blurRad="63500" sx="102000" sy="102000" algn="ctr" rotWithShape="0">
              <a:prstClr val="black">
                <a:alpha val="40000"/>
              </a:prstClr>
            </a:outerShdw>
          </a:effectLst>
        </p:grpSpPr>
        <p:cxnSp>
          <p:nvCxnSpPr>
            <p:cNvPr id="66" name="Straight Connector 65"/>
            <p:cNvCxnSpPr/>
            <p:nvPr/>
          </p:nvCxnSpPr>
          <p:spPr>
            <a:xfrm>
              <a:off x="2051720" y="3789024"/>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p:cNvCxnSpPr/>
            <p:nvPr/>
          </p:nvCxnSpPr>
          <p:spPr>
            <a:xfrm>
              <a:off x="2051720" y="4077072"/>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p:cNvCxnSpPr/>
            <p:nvPr/>
          </p:nvCxnSpPr>
          <p:spPr>
            <a:xfrm>
              <a:off x="3113601" y="3789024"/>
              <a:ext cx="0" cy="288048"/>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sp>
        <p:nvSpPr>
          <p:cNvPr id="69" name="TextBox 68"/>
          <p:cNvSpPr txBox="1"/>
          <p:nvPr/>
        </p:nvSpPr>
        <p:spPr>
          <a:xfrm>
            <a:off x="3995936" y="3100416"/>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M3</a:t>
            </a:r>
            <a:endParaRPr lang="zh-CN" altLang="en-US" dirty="0">
              <a:solidFill>
                <a:schemeClr val="tx1"/>
              </a:solidFill>
            </a:endParaRPr>
          </a:p>
        </p:txBody>
      </p:sp>
      <p:sp>
        <p:nvSpPr>
          <p:cNvPr id="77" name="TextBox 76"/>
          <p:cNvSpPr txBox="1"/>
          <p:nvPr/>
        </p:nvSpPr>
        <p:spPr>
          <a:xfrm>
            <a:off x="2790038" y="2708920"/>
            <a:ext cx="1131506"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effectLst>
                  <a:outerShdw blurRad="38100" dist="38100" dir="2700000" algn="tl">
                    <a:srgbClr val="000000">
                      <a:alpha val="43137"/>
                    </a:srgbClr>
                  </a:outerShdw>
                </a:effectLst>
              </a:rPr>
              <a:t>out-queues</a:t>
            </a:r>
            <a:endParaRPr lang="zh-CN" altLang="en-US" dirty="0">
              <a:solidFill>
                <a:schemeClr val="tx1"/>
              </a:solidFill>
              <a:effectLst>
                <a:outerShdw blurRad="38100" dist="38100" dir="2700000" algn="tl">
                  <a:srgbClr val="000000">
                    <a:alpha val="43137"/>
                  </a:srgbClr>
                </a:outerShdw>
              </a:effectLst>
            </a:endParaRPr>
          </a:p>
        </p:txBody>
      </p:sp>
      <p:sp>
        <p:nvSpPr>
          <p:cNvPr id="173" name="TextBox 172"/>
          <p:cNvSpPr txBox="1"/>
          <p:nvPr/>
        </p:nvSpPr>
        <p:spPr>
          <a:xfrm>
            <a:off x="539552" y="2564904"/>
            <a:ext cx="1352806"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computation</a:t>
            </a:r>
            <a:endParaRPr lang="zh-CN" altLang="en-US" dirty="0">
              <a:solidFill>
                <a:schemeClr val="tx1"/>
              </a:solidFill>
            </a:endParaRPr>
          </a:p>
        </p:txBody>
      </p:sp>
      <p:sp>
        <p:nvSpPr>
          <p:cNvPr id="174" name="TextBox 173"/>
          <p:cNvSpPr txBox="1"/>
          <p:nvPr/>
        </p:nvSpPr>
        <p:spPr>
          <a:xfrm>
            <a:off x="4067944" y="2492896"/>
            <a:ext cx="1059808"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sending</a:t>
            </a:r>
            <a:endParaRPr lang="zh-CN" altLang="en-US" dirty="0">
              <a:solidFill>
                <a:schemeClr val="tx1"/>
              </a:solidFill>
            </a:endParaRPr>
          </a:p>
        </p:txBody>
      </p:sp>
      <p:cxnSp>
        <p:nvCxnSpPr>
          <p:cNvPr id="191" name="Straight Arrow Connector 190"/>
          <p:cNvCxnSpPr>
            <a:stCxn id="256" idx="6"/>
            <a:endCxn id="5" idx="2"/>
          </p:cNvCxnSpPr>
          <p:nvPr/>
        </p:nvCxnSpPr>
        <p:spPr>
          <a:xfrm>
            <a:off x="1043576" y="3152132"/>
            <a:ext cx="282876"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257" idx="6"/>
            <a:endCxn id="6" idx="2"/>
          </p:cNvCxnSpPr>
          <p:nvPr/>
        </p:nvCxnSpPr>
        <p:spPr>
          <a:xfrm>
            <a:off x="1043576" y="3632051"/>
            <a:ext cx="282876"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a:stCxn id="265" idx="6"/>
            <a:endCxn id="7" idx="2"/>
          </p:cNvCxnSpPr>
          <p:nvPr/>
        </p:nvCxnSpPr>
        <p:spPr>
          <a:xfrm>
            <a:off x="1043576" y="4147970"/>
            <a:ext cx="282876"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69" name="Group 268"/>
          <p:cNvGrpSpPr/>
          <p:nvPr/>
        </p:nvGrpSpPr>
        <p:grpSpPr>
          <a:xfrm>
            <a:off x="1326452" y="3008132"/>
            <a:ext cx="288000" cy="1781758"/>
            <a:chOff x="1326452" y="3008132"/>
            <a:chExt cx="288000" cy="1781758"/>
          </a:xfrm>
        </p:grpSpPr>
        <p:sp>
          <p:nvSpPr>
            <p:cNvPr id="5" name="Oval 4"/>
            <p:cNvSpPr/>
            <p:nvPr/>
          </p:nvSpPr>
          <p:spPr>
            <a:xfrm>
              <a:off x="1326452" y="3008132"/>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6" name="Oval 5"/>
            <p:cNvSpPr/>
            <p:nvPr/>
          </p:nvSpPr>
          <p:spPr>
            <a:xfrm>
              <a:off x="1326452" y="3488051"/>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7" name="Oval 6"/>
            <p:cNvSpPr/>
            <p:nvPr/>
          </p:nvSpPr>
          <p:spPr>
            <a:xfrm>
              <a:off x="1326452" y="4003970"/>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7</a:t>
              </a:r>
              <a:endParaRPr lang="zh-CN" altLang="en-US" dirty="0">
                <a:solidFill>
                  <a:schemeClr val="tx1"/>
                </a:solidFill>
                <a:latin typeface="Eras Medium ITC" pitchFamily="34" charset="0"/>
              </a:endParaRPr>
            </a:p>
          </p:txBody>
        </p:sp>
        <p:sp>
          <p:nvSpPr>
            <p:cNvPr id="8" name="Oval 7"/>
            <p:cNvSpPr/>
            <p:nvPr/>
          </p:nvSpPr>
          <p:spPr>
            <a:xfrm>
              <a:off x="1326452" y="4501890"/>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r>
                <a:rPr lang="en-US" altLang="zh-CN" spc="-300" dirty="0" smtClean="0">
                  <a:solidFill>
                    <a:schemeClr val="tx1"/>
                  </a:solidFill>
                  <a:latin typeface="Eras Medium ITC" pitchFamily="34" charset="0"/>
                </a:rPr>
                <a:t>10</a:t>
              </a:r>
              <a:endParaRPr lang="zh-CN" altLang="en-US" spc="-300" dirty="0">
                <a:solidFill>
                  <a:schemeClr val="tx1"/>
                </a:solidFill>
                <a:latin typeface="Eras Medium ITC" pitchFamily="34" charset="0"/>
              </a:endParaRPr>
            </a:p>
          </p:txBody>
        </p:sp>
      </p:grpSp>
      <p:cxnSp>
        <p:nvCxnSpPr>
          <p:cNvPr id="217" name="Straight Arrow Connector 216"/>
          <p:cNvCxnSpPr>
            <a:stCxn id="266" idx="6"/>
            <a:endCxn id="8" idx="2"/>
          </p:cNvCxnSpPr>
          <p:nvPr/>
        </p:nvCxnSpPr>
        <p:spPr>
          <a:xfrm>
            <a:off x="1043576" y="4645890"/>
            <a:ext cx="282876"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2" name="Freeform 281"/>
          <p:cNvSpPr/>
          <p:nvPr/>
        </p:nvSpPr>
        <p:spPr>
          <a:xfrm flipV="1">
            <a:off x="1835696" y="2852984"/>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Freeform 282"/>
          <p:cNvSpPr/>
          <p:nvPr/>
        </p:nvSpPr>
        <p:spPr>
          <a:xfrm flipV="1">
            <a:off x="6156176" y="3356992"/>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Freeform 283"/>
          <p:cNvSpPr/>
          <p:nvPr/>
        </p:nvSpPr>
        <p:spPr>
          <a:xfrm flipV="1">
            <a:off x="4414946" y="2814900"/>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TextBox 285"/>
          <p:cNvSpPr txBox="1"/>
          <p:nvPr/>
        </p:nvSpPr>
        <p:spPr>
          <a:xfrm>
            <a:off x="6193457" y="2653787"/>
            <a:ext cx="771776"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60000"/>
              </a:lnSpc>
            </a:pPr>
            <a:r>
              <a:rPr lang="en-US" altLang="zh-CN" dirty="0" smtClean="0">
                <a:solidFill>
                  <a:schemeClr val="tx1"/>
                </a:solidFill>
              </a:rPr>
              <a:t>receiving</a:t>
            </a:r>
            <a:endParaRPr lang="zh-CN" altLang="en-US" dirty="0">
              <a:solidFill>
                <a:schemeClr val="tx1"/>
              </a:solidFill>
            </a:endParaRPr>
          </a:p>
        </p:txBody>
      </p:sp>
      <p:sp>
        <p:nvSpPr>
          <p:cNvPr id="253" name="Freeform 252"/>
          <p:cNvSpPr/>
          <p:nvPr/>
        </p:nvSpPr>
        <p:spPr>
          <a:xfrm flipV="1">
            <a:off x="6804248" y="3140968"/>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2"/>
          <p:cNvSpPr/>
          <p:nvPr/>
        </p:nvSpPr>
        <p:spPr>
          <a:xfrm>
            <a:off x="1937982" y="3212976"/>
            <a:ext cx="682388" cy="234915"/>
          </a:xfrm>
          <a:custGeom>
            <a:avLst/>
            <a:gdLst>
              <a:gd name="connsiteX0" fmla="*/ 0 w 682388"/>
              <a:gd name="connsiteY0" fmla="*/ 234915 h 234915"/>
              <a:gd name="connsiteX1" fmla="*/ 232012 w 682388"/>
              <a:gd name="connsiteY1" fmla="*/ 2903 h 234915"/>
              <a:gd name="connsiteX2" fmla="*/ 682388 w 682388"/>
              <a:gd name="connsiteY2" fmla="*/ 125733 h 234915"/>
            </a:gdLst>
            <a:ahLst/>
            <a:cxnLst>
              <a:cxn ang="0">
                <a:pos x="connsiteX0" y="connsiteY0"/>
              </a:cxn>
              <a:cxn ang="0">
                <a:pos x="connsiteX1" y="connsiteY1"/>
              </a:cxn>
              <a:cxn ang="0">
                <a:pos x="connsiteX2" y="connsiteY2"/>
              </a:cxn>
            </a:cxnLst>
            <a:rect l="l" t="t" r="r" b="b"/>
            <a:pathLst>
              <a:path w="682388" h="234915">
                <a:moveTo>
                  <a:pt x="0" y="234915"/>
                </a:moveTo>
                <a:cubicBezTo>
                  <a:pt x="59140" y="128007"/>
                  <a:pt x="118281" y="21100"/>
                  <a:pt x="232012" y="2903"/>
                </a:cubicBezTo>
                <a:cubicBezTo>
                  <a:pt x="345743" y="-15294"/>
                  <a:pt x="514065" y="55219"/>
                  <a:pt x="682388" y="125733"/>
                </a:cubicBezTo>
              </a:path>
            </a:pathLst>
          </a:custGeom>
          <a:ln w="12700">
            <a:solidFill>
              <a:srgbClr val="FF0066"/>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9" name="Freeform 8"/>
          <p:cNvSpPr/>
          <p:nvPr/>
        </p:nvSpPr>
        <p:spPr>
          <a:xfrm>
            <a:off x="6919416" y="4121624"/>
            <a:ext cx="676920" cy="408712"/>
          </a:xfrm>
          <a:custGeom>
            <a:avLst/>
            <a:gdLst>
              <a:gd name="connsiteX0" fmla="*/ 0 w 723331"/>
              <a:gd name="connsiteY0" fmla="*/ 0 h 408712"/>
              <a:gd name="connsiteX1" fmla="*/ 286603 w 723331"/>
              <a:gd name="connsiteY1" fmla="*/ 368489 h 408712"/>
              <a:gd name="connsiteX2" fmla="*/ 723331 w 723331"/>
              <a:gd name="connsiteY2" fmla="*/ 382137 h 408712"/>
            </a:gdLst>
            <a:ahLst/>
            <a:cxnLst>
              <a:cxn ang="0">
                <a:pos x="connsiteX0" y="connsiteY0"/>
              </a:cxn>
              <a:cxn ang="0">
                <a:pos x="connsiteX1" y="connsiteY1"/>
              </a:cxn>
              <a:cxn ang="0">
                <a:pos x="connsiteX2" y="connsiteY2"/>
              </a:cxn>
            </a:cxnLst>
            <a:rect l="l" t="t" r="r" b="b"/>
            <a:pathLst>
              <a:path w="723331" h="408712">
                <a:moveTo>
                  <a:pt x="0" y="0"/>
                </a:moveTo>
                <a:cubicBezTo>
                  <a:pt x="83024" y="152400"/>
                  <a:pt x="166048" y="304800"/>
                  <a:pt x="286603" y="368489"/>
                </a:cubicBezTo>
                <a:cubicBezTo>
                  <a:pt x="407158" y="432178"/>
                  <a:pt x="565244" y="407157"/>
                  <a:pt x="723331" y="382137"/>
                </a:cubicBezTo>
              </a:path>
            </a:pathLst>
          </a:custGeom>
          <a:ln w="12700">
            <a:solidFill>
              <a:srgbClr val="996633"/>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5" name="Freeform 14"/>
          <p:cNvSpPr/>
          <p:nvPr/>
        </p:nvSpPr>
        <p:spPr>
          <a:xfrm>
            <a:off x="6490868" y="4149080"/>
            <a:ext cx="1181614" cy="589612"/>
          </a:xfrm>
          <a:custGeom>
            <a:avLst/>
            <a:gdLst>
              <a:gd name="connsiteX0" fmla="*/ 0 w 1105469"/>
              <a:gd name="connsiteY0" fmla="*/ 464024 h 589612"/>
              <a:gd name="connsiteX1" fmla="*/ 341194 w 1105469"/>
              <a:gd name="connsiteY1" fmla="*/ 559559 h 589612"/>
              <a:gd name="connsiteX2" fmla="*/ 1105469 w 1105469"/>
              <a:gd name="connsiteY2" fmla="*/ 0 h 589612"/>
            </a:gdLst>
            <a:ahLst/>
            <a:cxnLst>
              <a:cxn ang="0">
                <a:pos x="connsiteX0" y="connsiteY0"/>
              </a:cxn>
              <a:cxn ang="0">
                <a:pos x="connsiteX1" y="connsiteY1"/>
              </a:cxn>
              <a:cxn ang="0">
                <a:pos x="connsiteX2" y="connsiteY2"/>
              </a:cxn>
            </a:cxnLst>
            <a:rect l="l" t="t" r="r" b="b"/>
            <a:pathLst>
              <a:path w="1105469" h="589612">
                <a:moveTo>
                  <a:pt x="0" y="464024"/>
                </a:moveTo>
                <a:cubicBezTo>
                  <a:pt x="78474" y="550460"/>
                  <a:pt x="156949" y="636896"/>
                  <a:pt x="341194" y="559559"/>
                </a:cubicBezTo>
                <a:cubicBezTo>
                  <a:pt x="525439" y="482222"/>
                  <a:pt x="815454" y="241111"/>
                  <a:pt x="1105469" y="0"/>
                </a:cubicBezTo>
              </a:path>
            </a:pathLst>
          </a:custGeom>
          <a:ln w="12700">
            <a:solidFill>
              <a:srgbClr val="FF0066"/>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4" name="Group 3"/>
          <p:cNvGrpSpPr/>
          <p:nvPr/>
        </p:nvGrpSpPr>
        <p:grpSpPr>
          <a:xfrm>
            <a:off x="7452320" y="2636960"/>
            <a:ext cx="771776" cy="648024"/>
            <a:chOff x="7400624" y="2564952"/>
            <a:chExt cx="771776" cy="648024"/>
          </a:xfrm>
        </p:grpSpPr>
        <p:grpSp>
          <p:nvGrpSpPr>
            <p:cNvPr id="32" name="Group 31"/>
            <p:cNvGrpSpPr/>
            <p:nvPr/>
          </p:nvGrpSpPr>
          <p:grpSpPr>
            <a:xfrm>
              <a:off x="7596336" y="2780976"/>
              <a:ext cx="432000" cy="432000"/>
              <a:chOff x="7164288" y="3573016"/>
              <a:chExt cx="432000" cy="432000"/>
            </a:xfrm>
          </p:grpSpPr>
          <p:pic>
            <p:nvPicPr>
              <p:cNvPr id="239" name="Picture 4" descr="Z:\Documents\Research\lyra\socc13\figures\lo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3573016"/>
                <a:ext cx="432000" cy="432000"/>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7254288" y="3645016"/>
                <a:ext cx="252000" cy="324000"/>
                <a:chOff x="8028352" y="2420888"/>
                <a:chExt cx="914400" cy="918006"/>
              </a:xfrm>
            </p:grpSpPr>
            <p:cxnSp>
              <p:nvCxnSpPr>
                <p:cNvPr id="23" name="Straight Connector 22"/>
                <p:cNvCxnSpPr/>
                <p:nvPr/>
              </p:nvCxnSpPr>
              <p:spPr>
                <a:xfrm flipH="1">
                  <a:off x="8028352" y="2420888"/>
                  <a:ext cx="914400" cy="9180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8028352" y="2420888"/>
                  <a:ext cx="914400" cy="9180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50" name="TextBox 249"/>
            <p:cNvSpPr txBox="1"/>
            <p:nvPr/>
          </p:nvSpPr>
          <p:spPr>
            <a:xfrm>
              <a:off x="7400624" y="2564952"/>
              <a:ext cx="771776"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60000"/>
                </a:lnSpc>
              </a:pPr>
              <a:r>
                <a:rPr lang="en-US" altLang="zh-CN" sz="1600" dirty="0" smtClean="0">
                  <a:solidFill>
                    <a:schemeClr val="tx1"/>
                  </a:solidFill>
                </a:rPr>
                <a:t>lock-free</a:t>
              </a:r>
              <a:endParaRPr lang="zh-CN" altLang="en-US" sz="1600" dirty="0">
                <a:solidFill>
                  <a:schemeClr val="tx1"/>
                </a:solidFill>
              </a:endParaRPr>
            </a:p>
          </p:txBody>
        </p:sp>
      </p:grpSp>
      <p:sp>
        <p:nvSpPr>
          <p:cNvPr id="256" name="Oval 255"/>
          <p:cNvSpPr/>
          <p:nvPr/>
        </p:nvSpPr>
        <p:spPr>
          <a:xfrm>
            <a:off x="755576" y="3008132"/>
            <a:ext cx="288000" cy="288000"/>
          </a:xfrm>
          <a:prstGeom prst="ellipse">
            <a:avLst/>
          </a:prstGeom>
          <a:solidFill>
            <a:srgbClr val="9F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2</a:t>
            </a:r>
            <a:endParaRPr lang="zh-CN" altLang="en-US" dirty="0">
              <a:solidFill>
                <a:schemeClr val="tx1"/>
              </a:solidFill>
              <a:latin typeface="Eras Medium ITC" pitchFamily="34" charset="0"/>
            </a:endParaRPr>
          </a:p>
        </p:txBody>
      </p:sp>
      <p:sp>
        <p:nvSpPr>
          <p:cNvPr id="257" name="Oval 256"/>
          <p:cNvSpPr/>
          <p:nvPr/>
        </p:nvSpPr>
        <p:spPr>
          <a:xfrm>
            <a:off x="755576" y="3488051"/>
            <a:ext cx="288000" cy="288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3</a:t>
            </a:r>
            <a:endParaRPr lang="zh-CN" altLang="en-US" dirty="0">
              <a:solidFill>
                <a:schemeClr val="tx1"/>
              </a:solidFill>
              <a:latin typeface="Eras Medium ITC" pitchFamily="34" charset="0"/>
            </a:endParaRPr>
          </a:p>
        </p:txBody>
      </p:sp>
      <p:sp>
        <p:nvSpPr>
          <p:cNvPr id="265" name="Oval 264"/>
          <p:cNvSpPr/>
          <p:nvPr/>
        </p:nvSpPr>
        <p:spPr>
          <a:xfrm>
            <a:off x="755576" y="4003970"/>
            <a:ext cx="288000" cy="288000"/>
          </a:xfrm>
          <a:prstGeom prst="ellipse">
            <a:avLst/>
          </a:prstGeom>
          <a:solidFill>
            <a:srgbClr val="9F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8</a:t>
            </a:r>
            <a:endParaRPr lang="zh-CN" altLang="en-US" dirty="0">
              <a:solidFill>
                <a:schemeClr val="tx1"/>
              </a:solidFill>
              <a:latin typeface="Eras Medium ITC" pitchFamily="34" charset="0"/>
            </a:endParaRPr>
          </a:p>
        </p:txBody>
      </p:sp>
      <p:sp>
        <p:nvSpPr>
          <p:cNvPr id="266" name="Oval 265"/>
          <p:cNvSpPr/>
          <p:nvPr/>
        </p:nvSpPr>
        <p:spPr>
          <a:xfrm>
            <a:off x="755576" y="4501890"/>
            <a:ext cx="288000" cy="288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9</a:t>
            </a:r>
            <a:endParaRPr lang="zh-CN" altLang="en-US" dirty="0">
              <a:solidFill>
                <a:schemeClr val="tx1"/>
              </a:solidFill>
              <a:latin typeface="Eras Medium ITC" pitchFamily="34" charset="0"/>
            </a:endParaRPr>
          </a:p>
        </p:txBody>
      </p:sp>
      <p:cxnSp>
        <p:nvCxnSpPr>
          <p:cNvPr id="270" name="Straight Arrow Connector 269"/>
          <p:cNvCxnSpPr>
            <a:stCxn id="256" idx="5"/>
            <a:endCxn id="6" idx="1"/>
          </p:cNvCxnSpPr>
          <p:nvPr/>
        </p:nvCxnSpPr>
        <p:spPr>
          <a:xfrm>
            <a:off x="1001399" y="3253955"/>
            <a:ext cx="367230" cy="276273"/>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a:stCxn id="265" idx="7"/>
            <a:endCxn id="6" idx="3"/>
          </p:cNvCxnSpPr>
          <p:nvPr/>
        </p:nvCxnSpPr>
        <p:spPr>
          <a:xfrm flipV="1">
            <a:off x="1001399" y="3733874"/>
            <a:ext cx="367230" cy="312273"/>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a:stCxn id="257" idx="5"/>
            <a:endCxn id="8" idx="1"/>
          </p:cNvCxnSpPr>
          <p:nvPr/>
        </p:nvCxnSpPr>
        <p:spPr>
          <a:xfrm>
            <a:off x="1001399" y="3733874"/>
            <a:ext cx="367230" cy="810193"/>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1" name="Oval 280"/>
          <p:cNvSpPr/>
          <p:nvPr/>
        </p:nvSpPr>
        <p:spPr>
          <a:xfrm>
            <a:off x="863576" y="5013176"/>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87" name="Oval 286"/>
          <p:cNvSpPr/>
          <p:nvPr/>
        </p:nvSpPr>
        <p:spPr>
          <a:xfrm>
            <a:off x="863576" y="5265208"/>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88" name="Oval 287"/>
          <p:cNvSpPr/>
          <p:nvPr/>
        </p:nvSpPr>
        <p:spPr>
          <a:xfrm>
            <a:off x="863576" y="5517240"/>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90" name="Oval 289"/>
          <p:cNvSpPr/>
          <p:nvPr/>
        </p:nvSpPr>
        <p:spPr>
          <a:xfrm>
            <a:off x="8424448" y="5373216"/>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91" name="Oval 290"/>
          <p:cNvSpPr/>
          <p:nvPr/>
        </p:nvSpPr>
        <p:spPr>
          <a:xfrm>
            <a:off x="8424448" y="5625248"/>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92" name="Oval 291"/>
          <p:cNvSpPr/>
          <p:nvPr/>
        </p:nvSpPr>
        <p:spPr>
          <a:xfrm>
            <a:off x="8424448" y="5877280"/>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89" name="Oval 288"/>
          <p:cNvSpPr/>
          <p:nvPr/>
        </p:nvSpPr>
        <p:spPr>
          <a:xfrm>
            <a:off x="8316448" y="3852373"/>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293" name="Oval 292"/>
          <p:cNvSpPr/>
          <p:nvPr/>
        </p:nvSpPr>
        <p:spPr>
          <a:xfrm>
            <a:off x="8316448" y="3361963"/>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sp>
        <p:nvSpPr>
          <p:cNvPr id="294" name="Oval 293"/>
          <p:cNvSpPr/>
          <p:nvPr/>
        </p:nvSpPr>
        <p:spPr>
          <a:xfrm>
            <a:off x="8316448" y="4851192"/>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54000" rIns="43200" bIns="36000" rtlCol="0" anchor="ctr"/>
          <a:lstStyle/>
          <a:p>
            <a:pPr algn="ctr"/>
            <a:r>
              <a:rPr lang="en-US" altLang="zh-CN" spc="-300" dirty="0" smtClean="0">
                <a:solidFill>
                  <a:schemeClr val="tx1"/>
                </a:solidFill>
                <a:latin typeface="Eras Medium ITC" pitchFamily="34" charset="0"/>
              </a:rPr>
              <a:t>11</a:t>
            </a:r>
            <a:endParaRPr lang="zh-CN" altLang="en-US" spc="-300" dirty="0">
              <a:solidFill>
                <a:schemeClr val="tx1"/>
              </a:solidFill>
              <a:latin typeface="Eras Medium ITC" pitchFamily="34" charset="0"/>
            </a:endParaRPr>
          </a:p>
        </p:txBody>
      </p:sp>
      <p:sp>
        <p:nvSpPr>
          <p:cNvPr id="295" name="Oval 294"/>
          <p:cNvSpPr/>
          <p:nvPr/>
        </p:nvSpPr>
        <p:spPr>
          <a:xfrm>
            <a:off x="8316448" y="4342783"/>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8</a:t>
            </a:r>
            <a:endParaRPr lang="zh-CN" altLang="en-US" dirty="0">
              <a:solidFill>
                <a:schemeClr val="tx1"/>
              </a:solidFill>
              <a:latin typeface="Eras Medium ITC" pitchFamily="34" charset="0"/>
            </a:endParaRPr>
          </a:p>
        </p:txBody>
      </p:sp>
      <p:sp>
        <p:nvSpPr>
          <p:cNvPr id="296" name="Oval 295"/>
          <p:cNvSpPr/>
          <p:nvPr/>
        </p:nvSpPr>
        <p:spPr>
          <a:xfrm>
            <a:off x="7704336" y="3852373"/>
            <a:ext cx="288000" cy="288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297" name="Oval 296"/>
          <p:cNvSpPr/>
          <p:nvPr/>
        </p:nvSpPr>
        <p:spPr>
          <a:xfrm>
            <a:off x="7704336" y="3361963"/>
            <a:ext cx="288000" cy="288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3</a:t>
            </a:r>
            <a:endParaRPr lang="zh-CN" altLang="en-US" dirty="0">
              <a:solidFill>
                <a:schemeClr val="tx1"/>
              </a:solidFill>
              <a:latin typeface="Eras Medium ITC" pitchFamily="34" charset="0"/>
            </a:endParaRPr>
          </a:p>
        </p:txBody>
      </p:sp>
      <p:sp>
        <p:nvSpPr>
          <p:cNvPr id="298" name="Oval 297"/>
          <p:cNvSpPr/>
          <p:nvPr/>
        </p:nvSpPr>
        <p:spPr>
          <a:xfrm>
            <a:off x="7704336" y="4851192"/>
            <a:ext cx="288000" cy="288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299" name="Oval 298"/>
          <p:cNvSpPr/>
          <p:nvPr/>
        </p:nvSpPr>
        <p:spPr>
          <a:xfrm>
            <a:off x="7704336" y="4342783"/>
            <a:ext cx="288000" cy="288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algn="ctr"/>
            <a:r>
              <a:rPr lang="en-US" altLang="zh-CN" dirty="0">
                <a:solidFill>
                  <a:schemeClr val="tx1"/>
                </a:solidFill>
                <a:latin typeface="Eras Medium ITC" pitchFamily="34" charset="0"/>
              </a:rPr>
              <a:t>6</a:t>
            </a:r>
            <a:endParaRPr lang="zh-CN" altLang="en-US" dirty="0">
              <a:solidFill>
                <a:schemeClr val="tx1"/>
              </a:solidFill>
              <a:latin typeface="Eras Medium ITC" pitchFamily="34" charset="0"/>
            </a:endParaRPr>
          </a:p>
        </p:txBody>
      </p:sp>
      <p:sp>
        <p:nvSpPr>
          <p:cNvPr id="300" name="Oval 299"/>
          <p:cNvSpPr/>
          <p:nvPr/>
        </p:nvSpPr>
        <p:spPr>
          <a:xfrm>
            <a:off x="7812336" y="5373216"/>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301" name="Oval 300"/>
          <p:cNvSpPr/>
          <p:nvPr/>
        </p:nvSpPr>
        <p:spPr>
          <a:xfrm>
            <a:off x="7812336" y="5625248"/>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302" name="Oval 301"/>
          <p:cNvSpPr/>
          <p:nvPr/>
        </p:nvSpPr>
        <p:spPr>
          <a:xfrm>
            <a:off x="7812336" y="5877280"/>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nvGrpSpPr>
          <p:cNvPr id="73" name="Group 72"/>
          <p:cNvGrpSpPr/>
          <p:nvPr/>
        </p:nvGrpSpPr>
        <p:grpSpPr>
          <a:xfrm>
            <a:off x="3511220" y="3080110"/>
            <a:ext cx="324000" cy="216000"/>
            <a:chOff x="9396536" y="1987150"/>
            <a:chExt cx="324000" cy="208674"/>
          </a:xfrm>
        </p:grpSpPr>
        <p:sp>
          <p:nvSpPr>
            <p:cNvPr id="72" name="Rectangle 71"/>
            <p:cNvSpPr/>
            <p:nvPr/>
          </p:nvSpPr>
          <p:spPr>
            <a:xfrm>
              <a:off x="9396536" y="1987150"/>
              <a:ext cx="324000" cy="20698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Oval 302"/>
            <p:cNvSpPr/>
            <p:nvPr/>
          </p:nvSpPr>
          <p:spPr>
            <a:xfrm>
              <a:off x="9450536" y="1988840"/>
              <a:ext cx="216000" cy="206984"/>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1</a:t>
              </a:r>
              <a:endParaRPr lang="zh-CN" altLang="en-US" sz="1600" dirty="0">
                <a:solidFill>
                  <a:schemeClr val="tx1"/>
                </a:solidFill>
                <a:latin typeface="Eras Medium ITC" pitchFamily="34" charset="0"/>
              </a:endParaRPr>
            </a:p>
          </p:txBody>
        </p:sp>
      </p:grpSp>
      <p:grpSp>
        <p:nvGrpSpPr>
          <p:cNvPr id="304" name="Group 303"/>
          <p:cNvGrpSpPr/>
          <p:nvPr/>
        </p:nvGrpSpPr>
        <p:grpSpPr>
          <a:xfrm>
            <a:off x="2716730" y="3080108"/>
            <a:ext cx="324000" cy="216024"/>
            <a:chOff x="9396536" y="1988840"/>
            <a:chExt cx="324000" cy="216024"/>
          </a:xfrm>
        </p:grpSpPr>
        <p:sp>
          <p:nvSpPr>
            <p:cNvPr id="305" name="Rectangle 304"/>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Oval 305"/>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7</a:t>
              </a:r>
              <a:endParaRPr lang="zh-CN" altLang="en-US" sz="1600" dirty="0">
                <a:solidFill>
                  <a:schemeClr val="tx1"/>
                </a:solidFill>
                <a:latin typeface="Eras Medium ITC" pitchFamily="34" charset="0"/>
              </a:endParaRPr>
            </a:p>
          </p:txBody>
        </p:sp>
      </p:grpSp>
      <p:grpSp>
        <p:nvGrpSpPr>
          <p:cNvPr id="307" name="Group 306"/>
          <p:cNvGrpSpPr/>
          <p:nvPr/>
        </p:nvGrpSpPr>
        <p:grpSpPr>
          <a:xfrm>
            <a:off x="3095872" y="3081872"/>
            <a:ext cx="324000" cy="216024"/>
            <a:chOff x="9396536" y="1988840"/>
            <a:chExt cx="324000" cy="216024"/>
          </a:xfrm>
        </p:grpSpPr>
        <p:sp>
          <p:nvSpPr>
            <p:cNvPr id="308" name="Rectangle 307"/>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Oval 308"/>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4</a:t>
              </a:r>
              <a:endParaRPr lang="zh-CN" altLang="en-US" sz="1600" dirty="0">
                <a:solidFill>
                  <a:schemeClr val="tx1"/>
                </a:solidFill>
                <a:latin typeface="Eras Medium ITC" pitchFamily="34" charset="0"/>
              </a:endParaRPr>
            </a:p>
          </p:txBody>
        </p:sp>
      </p:grpSp>
      <p:grpSp>
        <p:nvGrpSpPr>
          <p:cNvPr id="310" name="Group 309"/>
          <p:cNvGrpSpPr/>
          <p:nvPr/>
        </p:nvGrpSpPr>
        <p:grpSpPr>
          <a:xfrm>
            <a:off x="3511220" y="3548680"/>
            <a:ext cx="324000" cy="216024"/>
            <a:chOff x="9396536" y="1988840"/>
            <a:chExt cx="324000" cy="216024"/>
          </a:xfrm>
        </p:grpSpPr>
        <p:sp>
          <p:nvSpPr>
            <p:cNvPr id="311" name="Rectangle 310"/>
            <p:cNvSpPr/>
            <p:nvPr/>
          </p:nvSpPr>
          <p:spPr>
            <a:xfrm>
              <a:off x="9396536" y="1988840"/>
              <a:ext cx="324000" cy="216024"/>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Oval 311"/>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4</a:t>
              </a:r>
              <a:endParaRPr lang="zh-CN" altLang="en-US" sz="1600" dirty="0">
                <a:solidFill>
                  <a:schemeClr val="tx1"/>
                </a:solidFill>
                <a:latin typeface="Eras Medium ITC" pitchFamily="34" charset="0"/>
              </a:endParaRPr>
            </a:p>
          </p:txBody>
        </p:sp>
      </p:grpSp>
      <p:grpSp>
        <p:nvGrpSpPr>
          <p:cNvPr id="313" name="Group 312"/>
          <p:cNvGrpSpPr/>
          <p:nvPr/>
        </p:nvGrpSpPr>
        <p:grpSpPr>
          <a:xfrm>
            <a:off x="3095872" y="3548656"/>
            <a:ext cx="324000" cy="216024"/>
            <a:chOff x="9396536" y="1988840"/>
            <a:chExt cx="324000" cy="216024"/>
          </a:xfrm>
        </p:grpSpPr>
        <p:sp>
          <p:nvSpPr>
            <p:cNvPr id="314" name="Rectangle 313"/>
            <p:cNvSpPr/>
            <p:nvPr/>
          </p:nvSpPr>
          <p:spPr>
            <a:xfrm>
              <a:off x="9396536" y="1988840"/>
              <a:ext cx="324000" cy="216024"/>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Oval 314"/>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7</a:t>
              </a:r>
              <a:endParaRPr lang="zh-CN" altLang="en-US" sz="1600" dirty="0">
                <a:solidFill>
                  <a:schemeClr val="tx1"/>
                </a:solidFill>
                <a:latin typeface="Eras Medium ITC" pitchFamily="34" charset="0"/>
              </a:endParaRPr>
            </a:p>
          </p:txBody>
        </p:sp>
      </p:grpSp>
      <p:grpSp>
        <p:nvGrpSpPr>
          <p:cNvPr id="325" name="Group 324"/>
          <p:cNvGrpSpPr/>
          <p:nvPr/>
        </p:nvGrpSpPr>
        <p:grpSpPr>
          <a:xfrm>
            <a:off x="6066176" y="4474047"/>
            <a:ext cx="324000" cy="216024"/>
            <a:chOff x="9396536" y="1988840"/>
            <a:chExt cx="324000" cy="216024"/>
          </a:xfrm>
        </p:grpSpPr>
        <p:sp>
          <p:nvSpPr>
            <p:cNvPr id="326" name="Rectangle 325"/>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7" name="Oval 326"/>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4</a:t>
              </a:r>
              <a:endParaRPr lang="zh-CN" altLang="en-US" sz="1600" dirty="0">
                <a:solidFill>
                  <a:schemeClr val="tx1"/>
                </a:solidFill>
                <a:latin typeface="Eras Medium ITC" pitchFamily="34" charset="0"/>
              </a:endParaRPr>
            </a:p>
          </p:txBody>
        </p:sp>
      </p:grpSp>
      <p:grpSp>
        <p:nvGrpSpPr>
          <p:cNvPr id="328" name="Group 327"/>
          <p:cNvGrpSpPr/>
          <p:nvPr/>
        </p:nvGrpSpPr>
        <p:grpSpPr>
          <a:xfrm>
            <a:off x="6066176" y="3845486"/>
            <a:ext cx="324000" cy="216024"/>
            <a:chOff x="9396536" y="1988840"/>
            <a:chExt cx="324000" cy="216024"/>
          </a:xfrm>
        </p:grpSpPr>
        <p:sp>
          <p:nvSpPr>
            <p:cNvPr id="329" name="Rectangle 328"/>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0" name="Oval 329"/>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7</a:t>
              </a:r>
              <a:endParaRPr lang="zh-CN" altLang="en-US" sz="1600" dirty="0">
                <a:solidFill>
                  <a:schemeClr val="tx1"/>
                </a:solidFill>
                <a:latin typeface="Eras Medium ITC" pitchFamily="34" charset="0"/>
              </a:endParaRPr>
            </a:p>
          </p:txBody>
        </p:sp>
      </p:grpSp>
      <p:grpSp>
        <p:nvGrpSpPr>
          <p:cNvPr id="331" name="Group 330"/>
          <p:cNvGrpSpPr/>
          <p:nvPr/>
        </p:nvGrpSpPr>
        <p:grpSpPr>
          <a:xfrm>
            <a:off x="6066176" y="4159767"/>
            <a:ext cx="324000" cy="216024"/>
            <a:chOff x="9396536" y="1988840"/>
            <a:chExt cx="324000" cy="216024"/>
          </a:xfrm>
        </p:grpSpPr>
        <p:sp>
          <p:nvSpPr>
            <p:cNvPr id="332" name="Rectangle 331"/>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3" name="Oval 332"/>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a:solidFill>
                    <a:schemeClr val="tx1"/>
                  </a:solidFill>
                  <a:latin typeface="Eras Medium ITC" pitchFamily="34" charset="0"/>
                </a:rPr>
                <a:t>1</a:t>
              </a:r>
              <a:endParaRPr lang="zh-CN" altLang="en-US" sz="1600" dirty="0">
                <a:solidFill>
                  <a:schemeClr val="tx1"/>
                </a:solidFill>
                <a:latin typeface="Eras Medium ITC" pitchFamily="34" charset="0"/>
              </a:endParaRPr>
            </a:p>
          </p:txBody>
        </p:sp>
      </p:grpSp>
      <p:grpSp>
        <p:nvGrpSpPr>
          <p:cNvPr id="334" name="Group 333"/>
          <p:cNvGrpSpPr/>
          <p:nvPr/>
        </p:nvGrpSpPr>
        <p:grpSpPr>
          <a:xfrm>
            <a:off x="6480248" y="3618775"/>
            <a:ext cx="324000" cy="216024"/>
            <a:chOff x="9396536" y="1988840"/>
            <a:chExt cx="324000" cy="216024"/>
          </a:xfrm>
        </p:grpSpPr>
        <p:sp>
          <p:nvSpPr>
            <p:cNvPr id="335" name="Rectangle 334"/>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6" name="Oval 335"/>
            <p:cNvSpPr/>
            <p:nvPr/>
          </p:nvSpPr>
          <p:spPr>
            <a:xfrm>
              <a:off x="9450536" y="1988840"/>
              <a:ext cx="216000" cy="216000"/>
            </a:xfrm>
            <a:prstGeom prst="ellipse">
              <a:avLst/>
            </a:prstGeom>
            <a:solidFill>
              <a:srgbClr val="FFE389"/>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3</a:t>
              </a:r>
              <a:endParaRPr lang="zh-CN" altLang="en-US" sz="1600" dirty="0">
                <a:solidFill>
                  <a:schemeClr val="tx1"/>
                </a:solidFill>
                <a:latin typeface="Eras Medium ITC" pitchFamily="34" charset="0"/>
              </a:endParaRPr>
            </a:p>
          </p:txBody>
        </p:sp>
      </p:grpSp>
      <p:grpSp>
        <p:nvGrpSpPr>
          <p:cNvPr id="337" name="Group 336"/>
          <p:cNvGrpSpPr/>
          <p:nvPr/>
        </p:nvGrpSpPr>
        <p:grpSpPr>
          <a:xfrm>
            <a:off x="6480248" y="3933056"/>
            <a:ext cx="324000" cy="216024"/>
            <a:chOff x="9396536" y="1988840"/>
            <a:chExt cx="324000" cy="216024"/>
          </a:xfrm>
        </p:grpSpPr>
        <p:sp>
          <p:nvSpPr>
            <p:cNvPr id="338" name="Rectangle 337"/>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9" name="Oval 338"/>
            <p:cNvSpPr/>
            <p:nvPr/>
          </p:nvSpPr>
          <p:spPr>
            <a:xfrm>
              <a:off x="9450536" y="1988840"/>
              <a:ext cx="216000" cy="216000"/>
            </a:xfrm>
            <a:prstGeom prst="ellipse">
              <a:avLst/>
            </a:prstGeom>
            <a:solidFill>
              <a:srgbClr val="FFE389"/>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6</a:t>
              </a:r>
              <a:endParaRPr lang="zh-CN" altLang="en-US" sz="1600" dirty="0">
                <a:solidFill>
                  <a:schemeClr val="tx1"/>
                </a:solidFill>
                <a:latin typeface="Eras Medium ITC" pitchFamily="34" charset="0"/>
              </a:endParaRPr>
            </a:p>
          </p:txBody>
        </p:sp>
      </p:grpSp>
      <p:cxnSp>
        <p:nvCxnSpPr>
          <p:cNvPr id="120" name="Curved Connector 119"/>
          <p:cNvCxnSpPr>
            <a:stCxn id="6" idx="6"/>
            <a:endCxn id="7" idx="6"/>
          </p:cNvCxnSpPr>
          <p:nvPr/>
        </p:nvCxnSpPr>
        <p:spPr>
          <a:xfrm>
            <a:off x="1614452" y="3632051"/>
            <a:ext cx="12700" cy="515919"/>
          </a:xfrm>
          <a:prstGeom prst="curvedConnector3">
            <a:avLst>
              <a:gd name="adj1" fmla="val 1800000"/>
            </a:avLst>
          </a:prstGeom>
          <a:ln w="19050">
            <a:solidFill>
              <a:srgbClr val="0000FF"/>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124" name="内容占位符 2"/>
          <p:cNvSpPr txBox="1">
            <a:spLocks/>
          </p:cNvSpPr>
          <p:nvPr/>
        </p:nvSpPr>
        <p:spPr>
          <a:xfrm>
            <a:off x="0" y="1515616"/>
            <a:ext cx="9144000" cy="8332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lvl="1" indent="-231775" algn="ctr">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Execution Flow on Distributed Immutable View</a:t>
            </a:r>
            <a:endParaRPr lang="en-US" altLang="zh-CN" sz="800" dirty="0">
              <a:solidFill>
                <a:srgbClr val="FF0066"/>
              </a:solidFill>
              <a:latin typeface="Eras Medium ITC" pitchFamily="34" charset="0"/>
              <a:ea typeface="Verdana" pitchFamily="34" charset="0"/>
              <a:cs typeface="Verdana" pitchFamily="34" charset="0"/>
            </a:endParaRPr>
          </a:p>
        </p:txBody>
      </p:sp>
      <p:cxnSp>
        <p:nvCxnSpPr>
          <p:cNvPr id="125" name="Straight Arrow Connector 124"/>
          <p:cNvCxnSpPr>
            <a:stCxn id="297" idx="6"/>
            <a:endCxn id="293" idx="2"/>
          </p:cNvCxnSpPr>
          <p:nvPr/>
        </p:nvCxnSpPr>
        <p:spPr>
          <a:xfrm>
            <a:off x="7992336" y="3505963"/>
            <a:ext cx="324112"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297" idx="5"/>
            <a:endCxn id="289" idx="1"/>
          </p:cNvCxnSpPr>
          <p:nvPr/>
        </p:nvCxnSpPr>
        <p:spPr>
          <a:xfrm>
            <a:off x="7950159" y="3607786"/>
            <a:ext cx="408466" cy="286764"/>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296" idx="5"/>
            <a:endCxn id="295" idx="1"/>
          </p:cNvCxnSpPr>
          <p:nvPr/>
        </p:nvCxnSpPr>
        <p:spPr>
          <a:xfrm>
            <a:off x="7950159" y="4098196"/>
            <a:ext cx="408466" cy="286764"/>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299" idx="7"/>
            <a:endCxn id="289" idx="2"/>
          </p:cNvCxnSpPr>
          <p:nvPr/>
        </p:nvCxnSpPr>
        <p:spPr>
          <a:xfrm flipV="1">
            <a:off x="7950159" y="3996373"/>
            <a:ext cx="366289" cy="388587"/>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299" idx="6"/>
            <a:endCxn id="295" idx="2"/>
          </p:cNvCxnSpPr>
          <p:nvPr/>
        </p:nvCxnSpPr>
        <p:spPr>
          <a:xfrm>
            <a:off x="7992336" y="4486783"/>
            <a:ext cx="324112"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298" idx="7"/>
            <a:endCxn id="289" idx="3"/>
          </p:cNvCxnSpPr>
          <p:nvPr/>
        </p:nvCxnSpPr>
        <p:spPr>
          <a:xfrm flipV="1">
            <a:off x="7950159" y="4098196"/>
            <a:ext cx="408466" cy="795173"/>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298" idx="6"/>
            <a:endCxn id="294" idx="2"/>
          </p:cNvCxnSpPr>
          <p:nvPr/>
        </p:nvCxnSpPr>
        <p:spPr>
          <a:xfrm>
            <a:off x="7992336" y="4995192"/>
            <a:ext cx="324112"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0" name="Rectangle 149"/>
          <p:cNvSpPr/>
          <p:nvPr/>
        </p:nvSpPr>
        <p:spPr>
          <a:xfrm>
            <a:off x="5724128" y="4869160"/>
            <a:ext cx="1836000" cy="324000"/>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smtClean="0">
                <a:solidFill>
                  <a:srgbClr val="FFFF00"/>
                </a:solidFill>
                <a:latin typeface="Eras Medium ITC" pitchFamily="34" charset="0"/>
                <a:ea typeface="Verdana" pitchFamily="34" charset="0"/>
                <a:cs typeface="Verdana" pitchFamily="34" charset="0"/>
              </a:rPr>
              <a:t>low </a:t>
            </a:r>
            <a:r>
              <a:rPr lang="en-US" altLang="zh-CN" sz="2000" kern="0" dirty="0" smtClean="0">
                <a:solidFill>
                  <a:schemeClr val="bg1"/>
                </a:solidFill>
                <a:latin typeface="Eras Medium ITC" pitchFamily="34" charset="0"/>
                <a:ea typeface="Verdana" pitchFamily="34" charset="0"/>
                <a:cs typeface="Verdana" pitchFamily="34" charset="0"/>
              </a:rPr>
              <a:t>overhead</a:t>
            </a:r>
            <a:endParaRPr lang="zh-CN" altLang="en-US" sz="2000" kern="0" dirty="0">
              <a:solidFill>
                <a:schemeClr val="bg1"/>
              </a:solidFill>
              <a:latin typeface="Eras Medium ITC" pitchFamily="34" charset="0"/>
              <a:ea typeface="Verdana" pitchFamily="34" charset="0"/>
              <a:cs typeface="Verdana" pitchFamily="34" charset="0"/>
            </a:endParaRPr>
          </a:p>
        </p:txBody>
      </p:sp>
      <p:sp>
        <p:nvSpPr>
          <p:cNvPr id="151" name="Rectangle 150"/>
          <p:cNvSpPr/>
          <p:nvPr/>
        </p:nvSpPr>
        <p:spPr>
          <a:xfrm>
            <a:off x="6984472" y="3573016"/>
            <a:ext cx="1836000" cy="324000"/>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smtClean="0">
                <a:solidFill>
                  <a:srgbClr val="FFFF00"/>
                </a:solidFill>
                <a:latin typeface="Eras Medium ITC" pitchFamily="34" charset="0"/>
                <a:ea typeface="Verdana" pitchFamily="34" charset="0"/>
                <a:cs typeface="Verdana" pitchFamily="34" charset="0"/>
              </a:rPr>
              <a:t>no</a:t>
            </a:r>
            <a:r>
              <a:rPr lang="en-US" altLang="zh-CN" sz="2000" kern="0" dirty="0" smtClean="0">
                <a:solidFill>
                  <a:schemeClr val="bg1"/>
                </a:solidFill>
                <a:latin typeface="Eras Medium ITC" pitchFamily="34" charset="0"/>
                <a:ea typeface="Verdana" pitchFamily="34" charset="0"/>
                <a:cs typeface="Verdana" pitchFamily="34" charset="0"/>
              </a:rPr>
              <a:t> contention</a:t>
            </a:r>
            <a:endParaRPr lang="zh-CN" altLang="en-US" sz="2000" kern="0" dirty="0">
              <a:solidFill>
                <a:schemeClr val="bg1"/>
              </a:solidFill>
              <a:latin typeface="Eras Medium ITC" pitchFamily="34" charset="0"/>
              <a:ea typeface="Verdana" pitchFamily="34" charset="0"/>
              <a:cs typeface="Verdana" pitchFamily="34" charset="0"/>
            </a:endParaRPr>
          </a:p>
        </p:txBody>
      </p:sp>
      <p:sp>
        <p:nvSpPr>
          <p:cNvPr id="127" name="Freeform 126"/>
          <p:cNvSpPr/>
          <p:nvPr/>
        </p:nvSpPr>
        <p:spPr>
          <a:xfrm>
            <a:off x="4445876" y="3006059"/>
            <a:ext cx="2049517" cy="493886"/>
          </a:xfrm>
          <a:custGeom>
            <a:avLst/>
            <a:gdLst>
              <a:gd name="connsiteX0" fmla="*/ 0 w 2049517"/>
              <a:gd name="connsiteY0" fmla="*/ 304700 h 493886"/>
              <a:gd name="connsiteX1" fmla="*/ 283779 w 2049517"/>
              <a:gd name="connsiteY1" fmla="*/ 147044 h 493886"/>
              <a:gd name="connsiteX2" fmla="*/ 930165 w 2049517"/>
              <a:gd name="connsiteY2" fmla="*/ 36686 h 493886"/>
              <a:gd name="connsiteX3" fmla="*/ 772510 w 2049517"/>
              <a:gd name="connsiteY3" fmla="*/ 225872 h 493886"/>
              <a:gd name="connsiteX4" fmla="*/ 1813034 w 2049517"/>
              <a:gd name="connsiteY4" fmla="*/ 5155 h 493886"/>
              <a:gd name="connsiteX5" fmla="*/ 2049517 w 2049517"/>
              <a:gd name="connsiteY5" fmla="*/ 493886 h 4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517" h="493886">
                <a:moveTo>
                  <a:pt x="0" y="304700"/>
                </a:moveTo>
                <a:cubicBezTo>
                  <a:pt x="64376" y="248206"/>
                  <a:pt x="128752" y="191713"/>
                  <a:pt x="283779" y="147044"/>
                </a:cubicBezTo>
                <a:cubicBezTo>
                  <a:pt x="438806" y="102375"/>
                  <a:pt x="848710" y="23548"/>
                  <a:pt x="930165" y="36686"/>
                </a:cubicBezTo>
                <a:cubicBezTo>
                  <a:pt x="1011620" y="49824"/>
                  <a:pt x="625365" y="231127"/>
                  <a:pt x="772510" y="225872"/>
                </a:cubicBezTo>
                <a:cubicBezTo>
                  <a:pt x="919655" y="220617"/>
                  <a:pt x="1600200" y="-39514"/>
                  <a:pt x="1813034" y="5155"/>
                </a:cubicBezTo>
                <a:cubicBezTo>
                  <a:pt x="2025868" y="49824"/>
                  <a:pt x="2037692" y="271855"/>
                  <a:pt x="2049517" y="493886"/>
                </a:cubicBezTo>
              </a:path>
            </a:pathLst>
          </a:custGeom>
          <a:ln w="12700">
            <a:solidFill>
              <a:srgbClr val="FF0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64" name="Freeform 163"/>
          <p:cNvSpPr/>
          <p:nvPr/>
        </p:nvSpPr>
        <p:spPr>
          <a:xfrm flipV="1">
            <a:off x="8604448" y="188640"/>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5" name="TextBox 164"/>
          <p:cNvSpPr txBox="1"/>
          <p:nvPr/>
        </p:nvSpPr>
        <p:spPr>
          <a:xfrm>
            <a:off x="7380311" y="290655"/>
            <a:ext cx="1105175"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chemeClr val="tx1"/>
                </a:solidFill>
              </a:rPr>
              <a:t>thread</a:t>
            </a:r>
            <a:endParaRPr lang="zh-CN" altLang="en-US" dirty="0">
              <a:solidFill>
                <a:schemeClr val="tx1"/>
              </a:solidFill>
            </a:endParaRPr>
          </a:p>
        </p:txBody>
      </p:sp>
      <p:sp>
        <p:nvSpPr>
          <p:cNvPr id="171" name="TextBox 170"/>
          <p:cNvSpPr txBox="1"/>
          <p:nvPr/>
        </p:nvSpPr>
        <p:spPr>
          <a:xfrm>
            <a:off x="7380311" y="707676"/>
            <a:ext cx="1105175"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chemeClr val="tx1"/>
                </a:solidFill>
              </a:rPr>
              <a:t>master</a:t>
            </a:r>
            <a:endParaRPr lang="zh-CN" altLang="en-US" dirty="0">
              <a:solidFill>
                <a:schemeClr val="tx1"/>
              </a:solidFill>
            </a:endParaRPr>
          </a:p>
        </p:txBody>
      </p:sp>
      <p:sp>
        <p:nvSpPr>
          <p:cNvPr id="172" name="Oval 171"/>
          <p:cNvSpPr/>
          <p:nvPr/>
        </p:nvSpPr>
        <p:spPr>
          <a:xfrm>
            <a:off x="8611162" y="1124696"/>
            <a:ext cx="288000" cy="288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175" name="TextBox 174"/>
          <p:cNvSpPr txBox="1"/>
          <p:nvPr/>
        </p:nvSpPr>
        <p:spPr>
          <a:xfrm>
            <a:off x="7380311" y="1124696"/>
            <a:ext cx="1105175"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chemeClr val="tx1"/>
                </a:solidFill>
              </a:rPr>
              <a:t>replica</a:t>
            </a:r>
            <a:endParaRPr lang="zh-CN" altLang="en-US" dirty="0">
              <a:solidFill>
                <a:schemeClr val="tx1"/>
              </a:solidFill>
            </a:endParaRPr>
          </a:p>
        </p:txBody>
      </p:sp>
      <p:sp>
        <p:nvSpPr>
          <p:cNvPr id="176" name="Oval 175"/>
          <p:cNvSpPr/>
          <p:nvPr/>
        </p:nvSpPr>
        <p:spPr>
          <a:xfrm>
            <a:off x="8604448" y="708851"/>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cxnSp>
        <p:nvCxnSpPr>
          <p:cNvPr id="130" name="Straight Connector 129"/>
          <p:cNvCxnSpPr/>
          <p:nvPr/>
        </p:nvCxnSpPr>
        <p:spPr>
          <a:xfrm>
            <a:off x="5244194" y="2348880"/>
            <a:ext cx="0" cy="35640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3131840" y="4692077"/>
            <a:ext cx="2112355" cy="96917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2099156" y="2348880"/>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000" dirty="0" smtClean="0">
                <a:solidFill>
                  <a:schemeClr val="tx1"/>
                </a:solidFill>
                <a:effectLst>
                  <a:outerShdw blurRad="38100" dist="38100" dir="2700000" algn="tl">
                    <a:srgbClr val="000000">
                      <a:alpha val="43137"/>
                    </a:srgbClr>
                  </a:outerShdw>
                </a:effectLst>
              </a:rPr>
              <a:t>M2</a:t>
            </a:r>
            <a:endParaRPr lang="zh-CN" altLang="en-US" sz="2000" dirty="0">
              <a:solidFill>
                <a:schemeClr val="tx1"/>
              </a:solidFill>
              <a:effectLst>
                <a:outerShdw blurRad="38100" dist="38100" dir="2700000" algn="tl">
                  <a:srgbClr val="000000">
                    <a:alpha val="43137"/>
                  </a:srgbClr>
                </a:outerShdw>
              </a:effectLst>
            </a:endParaRPr>
          </a:p>
        </p:txBody>
      </p:sp>
      <p:sp>
        <p:nvSpPr>
          <p:cNvPr id="138" name="TextBox 137"/>
          <p:cNvSpPr txBox="1"/>
          <p:nvPr/>
        </p:nvSpPr>
        <p:spPr>
          <a:xfrm>
            <a:off x="7020272" y="2348880"/>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000" dirty="0" smtClean="0">
                <a:solidFill>
                  <a:schemeClr val="tx1"/>
                </a:solidFill>
                <a:effectLst>
                  <a:outerShdw blurRad="38100" dist="38100" dir="2700000" algn="tl">
                    <a:srgbClr val="000000">
                      <a:alpha val="43137"/>
                    </a:srgbClr>
                  </a:outerShdw>
                </a:effectLst>
              </a:rPr>
              <a:t>M3</a:t>
            </a:r>
            <a:endParaRPr lang="zh-CN" altLang="en-US" sz="2000" dirty="0">
              <a:solidFill>
                <a:schemeClr val="tx1"/>
              </a:solidFill>
              <a:effectLst>
                <a:outerShdw blurRad="38100" dist="38100" dir="2700000" algn="tl">
                  <a:srgbClr val="000000">
                    <a:alpha val="43137"/>
                  </a:srgbClr>
                </a:outerShdw>
              </a:effectLst>
            </a:endParaRPr>
          </a:p>
        </p:txBody>
      </p:sp>
      <p:sp>
        <p:nvSpPr>
          <p:cNvPr id="139" name="TextBox 138"/>
          <p:cNvSpPr txBox="1"/>
          <p:nvPr/>
        </p:nvSpPr>
        <p:spPr>
          <a:xfrm>
            <a:off x="4355976" y="5445224"/>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000" dirty="0" smtClean="0">
                <a:solidFill>
                  <a:schemeClr val="tx1"/>
                </a:solidFill>
                <a:effectLst>
                  <a:outerShdw blurRad="38100" dist="38100" dir="2700000" algn="tl">
                    <a:srgbClr val="000000">
                      <a:alpha val="43137"/>
                    </a:srgbClr>
                  </a:outerShdw>
                </a:effectLst>
              </a:rPr>
              <a:t>M1</a:t>
            </a:r>
            <a:endParaRPr lang="zh-CN" altLang="en-US" sz="2000" dirty="0">
              <a:solidFill>
                <a:schemeClr val="tx1"/>
              </a:solidFill>
              <a:effectLst>
                <a:outerShdw blurRad="38100" dist="38100" dir="2700000" algn="tl">
                  <a:srgbClr val="000000">
                    <a:alpha val="43137"/>
                  </a:srgbClr>
                </a:outerShdw>
              </a:effectLst>
            </a:endParaRPr>
          </a:p>
        </p:txBody>
      </p:sp>
      <p:sp>
        <p:nvSpPr>
          <p:cNvPr id="140" name="Freeform 139"/>
          <p:cNvSpPr/>
          <p:nvPr/>
        </p:nvSpPr>
        <p:spPr>
          <a:xfrm>
            <a:off x="4918264" y="2985084"/>
            <a:ext cx="1754511" cy="2783274"/>
          </a:xfrm>
          <a:custGeom>
            <a:avLst/>
            <a:gdLst>
              <a:gd name="connsiteX0" fmla="*/ 8578 w 1754511"/>
              <a:gd name="connsiteY0" fmla="*/ 3060874 h 3060874"/>
              <a:gd name="connsiteX1" fmla="*/ 22226 w 1754511"/>
              <a:gd name="connsiteY1" fmla="*/ 1696098 h 3060874"/>
              <a:gd name="connsiteX2" fmla="*/ 199646 w 1754511"/>
              <a:gd name="connsiteY2" fmla="*/ 713459 h 3060874"/>
              <a:gd name="connsiteX3" fmla="*/ 445306 w 1754511"/>
              <a:gd name="connsiteY3" fmla="*/ 1027358 h 3060874"/>
              <a:gd name="connsiteX4" fmla="*/ 677318 w 1754511"/>
              <a:gd name="connsiteY4" fmla="*/ 317674 h 3060874"/>
              <a:gd name="connsiteX5" fmla="*/ 1659957 w 1754511"/>
              <a:gd name="connsiteY5" fmla="*/ 3776 h 3060874"/>
              <a:gd name="connsiteX6" fmla="*/ 1659957 w 1754511"/>
              <a:gd name="connsiteY6" fmla="*/ 508743 h 306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4511" h="3060874">
                <a:moveTo>
                  <a:pt x="8578" y="3060874"/>
                </a:moveTo>
                <a:cubicBezTo>
                  <a:pt x="-521" y="2574104"/>
                  <a:pt x="-9619" y="2087334"/>
                  <a:pt x="22226" y="1696098"/>
                </a:cubicBezTo>
                <a:cubicBezTo>
                  <a:pt x="54071" y="1304862"/>
                  <a:pt x="129133" y="824916"/>
                  <a:pt x="199646" y="713459"/>
                </a:cubicBezTo>
                <a:cubicBezTo>
                  <a:pt x="270159" y="602002"/>
                  <a:pt x="365694" y="1093322"/>
                  <a:pt x="445306" y="1027358"/>
                </a:cubicBezTo>
                <a:cubicBezTo>
                  <a:pt x="524918" y="961394"/>
                  <a:pt x="474876" y="488271"/>
                  <a:pt x="677318" y="317674"/>
                </a:cubicBezTo>
                <a:cubicBezTo>
                  <a:pt x="879760" y="147077"/>
                  <a:pt x="1496184" y="-28069"/>
                  <a:pt x="1659957" y="3776"/>
                </a:cubicBezTo>
                <a:cubicBezTo>
                  <a:pt x="1823730" y="35621"/>
                  <a:pt x="1741843" y="272182"/>
                  <a:pt x="1659957" y="508743"/>
                </a:cubicBezTo>
              </a:path>
            </a:pathLst>
          </a:custGeom>
          <a:ln w="12700">
            <a:solidFill>
              <a:srgbClr val="996633"/>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52051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0"/>
                                        </p:tgtEl>
                                        <p:attrNameLst>
                                          <p:attrName>style.visibility</p:attrName>
                                        </p:attrNameLst>
                                      </p:cBhvr>
                                      <p:to>
                                        <p:strVal val="visible"/>
                                      </p:to>
                                    </p:set>
                                    <p:animEffect transition="in" filter="wipe(left)">
                                      <p:cBhvr>
                                        <p:cTn id="10" dur="500"/>
                                        <p:tgtEl>
                                          <p:spTgt spid="140"/>
                                        </p:tgtEl>
                                      </p:cBhvr>
                                    </p:animEffect>
                                  </p:childTnLst>
                                </p:cTn>
                              </p:par>
                            </p:childTnLst>
                          </p:cTn>
                        </p:par>
                        <p:par>
                          <p:cTn id="11" fill="hold">
                            <p:stCondLst>
                              <p:cond delay="500"/>
                            </p:stCondLst>
                            <p:childTnLst>
                              <p:par>
                                <p:cTn id="12" presetID="10" presetClass="entr" presetSubtype="0" fill="hold" grpId="1" nodeType="afterEffect">
                                  <p:stCondLst>
                                    <p:cond delay="0"/>
                                  </p:stCondLst>
                                  <p:childTnLst>
                                    <p:set>
                                      <p:cBhvr>
                                        <p:cTn id="13" dur="1" fill="hold">
                                          <p:stCondLst>
                                            <p:cond delay="0"/>
                                          </p:stCondLst>
                                        </p:cTn>
                                        <p:tgtEl>
                                          <p:spTgt spid="283"/>
                                        </p:tgtEl>
                                        <p:attrNameLst>
                                          <p:attrName>style.visibility</p:attrName>
                                        </p:attrNameLst>
                                      </p:cBhvr>
                                      <p:to>
                                        <p:strVal val="visible"/>
                                      </p:to>
                                    </p:set>
                                    <p:animEffect transition="in" filter="fade">
                                      <p:cBhvr>
                                        <p:cTn id="14" dur="500"/>
                                        <p:tgtEl>
                                          <p:spTgt spid="283"/>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53"/>
                                        </p:tgtEl>
                                        <p:attrNameLst>
                                          <p:attrName>style.visibility</p:attrName>
                                        </p:attrNameLst>
                                      </p:cBhvr>
                                      <p:to>
                                        <p:strVal val="visible"/>
                                      </p:to>
                                    </p:set>
                                    <p:animEffect transition="in" filter="fade">
                                      <p:cBhvr>
                                        <p:cTn id="17" dur="500"/>
                                        <p:tgtEl>
                                          <p:spTgt spid="25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86"/>
                                        </p:tgtEl>
                                        <p:attrNameLst>
                                          <p:attrName>style.visibility</p:attrName>
                                        </p:attrNameLst>
                                      </p:cBhvr>
                                      <p:to>
                                        <p:strVal val="visible"/>
                                      </p:to>
                                    </p:set>
                                    <p:animEffect transition="in" filter="fade">
                                      <p:cBhvr>
                                        <p:cTn id="21" dur="500"/>
                                        <p:tgtEl>
                                          <p:spTgt spid="286"/>
                                        </p:tgtEl>
                                      </p:cBhvr>
                                    </p:animEffect>
                                  </p:childTnLst>
                                </p:cTn>
                              </p:par>
                              <p:par>
                                <p:cTn id="22" presetID="26" presetClass="emph" presetSubtype="0" fill="hold" grpId="0" nodeType="withEffect">
                                  <p:stCondLst>
                                    <p:cond delay="0"/>
                                  </p:stCondLst>
                                  <p:childTnLst>
                                    <p:animEffect transition="out" filter="fade">
                                      <p:cBhvr>
                                        <p:cTn id="23" dur="500" tmFilter="0, 0; .2, .5; .8, .5; 1, 0"/>
                                        <p:tgtEl>
                                          <p:spTgt spid="283"/>
                                        </p:tgtEl>
                                      </p:cBhvr>
                                    </p:animEffect>
                                    <p:animScale>
                                      <p:cBhvr>
                                        <p:cTn id="24" dur="250" autoRev="1" fill="hold"/>
                                        <p:tgtEl>
                                          <p:spTgt spid="283"/>
                                        </p:tgtEl>
                                      </p:cBhvr>
                                      <p:by x="105000" y="105000"/>
                                    </p:animScale>
                                  </p:childTnLst>
                                </p:cTn>
                              </p:par>
                              <p:par>
                                <p:cTn id="25" presetID="26" presetClass="emph" presetSubtype="0" fill="hold" grpId="0" nodeType="withEffect">
                                  <p:stCondLst>
                                    <p:cond delay="0"/>
                                  </p:stCondLst>
                                  <p:childTnLst>
                                    <p:animEffect transition="out" filter="fade">
                                      <p:cBhvr>
                                        <p:cTn id="26" dur="500" tmFilter="0, 0; .2, .5; .8, .5; 1, 0"/>
                                        <p:tgtEl>
                                          <p:spTgt spid="253"/>
                                        </p:tgtEl>
                                      </p:cBhvr>
                                    </p:animEffect>
                                    <p:animScale>
                                      <p:cBhvr>
                                        <p:cTn id="27" dur="250" autoRev="1" fill="hold"/>
                                        <p:tgtEl>
                                          <p:spTgt spid="253"/>
                                        </p:tgtEl>
                                      </p:cBhvr>
                                      <p:by x="105000" y="105000"/>
                                    </p:animScale>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325"/>
                                        </p:tgtEl>
                                        <p:attrNameLst>
                                          <p:attrName>style.visibility</p:attrName>
                                        </p:attrNameLst>
                                      </p:cBhvr>
                                      <p:to>
                                        <p:strVal val="visible"/>
                                      </p:to>
                                    </p:set>
                                    <p:animEffect transition="in" filter="fade">
                                      <p:cBhvr>
                                        <p:cTn id="31" dur="500"/>
                                        <p:tgtEl>
                                          <p:spTgt spid="325"/>
                                        </p:tgtEl>
                                      </p:cBhvr>
                                    </p:animEffect>
                                  </p:childTnLst>
                                </p:cTn>
                              </p:par>
                              <p:par>
                                <p:cTn id="32" presetID="10" presetClass="entr" presetSubtype="0" fill="hold" nodeType="withEffect">
                                  <p:stCondLst>
                                    <p:cond delay="0"/>
                                  </p:stCondLst>
                                  <p:childTnLst>
                                    <p:set>
                                      <p:cBhvr>
                                        <p:cTn id="33" dur="1" fill="hold">
                                          <p:stCondLst>
                                            <p:cond delay="0"/>
                                          </p:stCondLst>
                                        </p:cTn>
                                        <p:tgtEl>
                                          <p:spTgt spid="337"/>
                                        </p:tgtEl>
                                        <p:attrNameLst>
                                          <p:attrName>style.visibility</p:attrName>
                                        </p:attrNameLst>
                                      </p:cBhvr>
                                      <p:to>
                                        <p:strVal val="visible"/>
                                      </p:to>
                                    </p:set>
                                    <p:animEffect transition="in" filter="fade">
                                      <p:cBhvr>
                                        <p:cTn id="34" dur="500"/>
                                        <p:tgtEl>
                                          <p:spTgt spid="337"/>
                                        </p:tgtEl>
                                      </p:cBhvr>
                                    </p:animEffect>
                                  </p:childTnLst>
                                </p:cTn>
                              </p:par>
                              <p:par>
                                <p:cTn id="35" presetID="10" presetClass="entr" presetSubtype="0" fill="hold" nodeType="withEffect">
                                  <p:stCondLst>
                                    <p:cond delay="0"/>
                                  </p:stCondLst>
                                  <p:childTnLst>
                                    <p:set>
                                      <p:cBhvr>
                                        <p:cTn id="36" dur="1" fill="hold">
                                          <p:stCondLst>
                                            <p:cond delay="0"/>
                                          </p:stCondLst>
                                        </p:cTn>
                                        <p:tgtEl>
                                          <p:spTgt spid="331"/>
                                        </p:tgtEl>
                                        <p:attrNameLst>
                                          <p:attrName>style.visibility</p:attrName>
                                        </p:attrNameLst>
                                      </p:cBhvr>
                                      <p:to>
                                        <p:strVal val="visible"/>
                                      </p:to>
                                    </p:set>
                                    <p:animEffect transition="in" filter="fade">
                                      <p:cBhvr>
                                        <p:cTn id="37" dur="500"/>
                                        <p:tgtEl>
                                          <p:spTgt spid="331"/>
                                        </p:tgtEl>
                                      </p:cBhvr>
                                    </p:animEffect>
                                  </p:childTnLst>
                                </p:cTn>
                              </p:par>
                              <p:par>
                                <p:cTn id="38" presetID="10" presetClass="entr" presetSubtype="0" fill="hold" nodeType="withEffect">
                                  <p:stCondLst>
                                    <p:cond delay="0"/>
                                  </p:stCondLst>
                                  <p:childTnLst>
                                    <p:set>
                                      <p:cBhvr>
                                        <p:cTn id="39" dur="1" fill="hold">
                                          <p:stCondLst>
                                            <p:cond delay="0"/>
                                          </p:stCondLst>
                                        </p:cTn>
                                        <p:tgtEl>
                                          <p:spTgt spid="328"/>
                                        </p:tgtEl>
                                        <p:attrNameLst>
                                          <p:attrName>style.visibility</p:attrName>
                                        </p:attrNameLst>
                                      </p:cBhvr>
                                      <p:to>
                                        <p:strVal val="visible"/>
                                      </p:to>
                                    </p:set>
                                    <p:animEffect transition="in" filter="fade">
                                      <p:cBhvr>
                                        <p:cTn id="40" dur="500"/>
                                        <p:tgtEl>
                                          <p:spTgt spid="328"/>
                                        </p:tgtEl>
                                      </p:cBhvr>
                                    </p:animEffect>
                                  </p:childTnLst>
                                </p:cTn>
                              </p:par>
                              <p:par>
                                <p:cTn id="41" presetID="10" presetClass="entr" presetSubtype="0" fill="hold" nodeType="withEffect">
                                  <p:stCondLst>
                                    <p:cond delay="0"/>
                                  </p:stCondLst>
                                  <p:childTnLst>
                                    <p:set>
                                      <p:cBhvr>
                                        <p:cTn id="42" dur="1" fill="hold">
                                          <p:stCondLst>
                                            <p:cond delay="0"/>
                                          </p:stCondLst>
                                        </p:cTn>
                                        <p:tgtEl>
                                          <p:spTgt spid="334"/>
                                        </p:tgtEl>
                                        <p:attrNameLst>
                                          <p:attrName>style.visibility</p:attrName>
                                        </p:attrNameLst>
                                      </p:cBhvr>
                                      <p:to>
                                        <p:strVal val="visible"/>
                                      </p:to>
                                    </p:set>
                                    <p:animEffect transition="in" filter="fade">
                                      <p:cBhvr>
                                        <p:cTn id="43" dur="500"/>
                                        <p:tgtEl>
                                          <p:spTgt spid="334"/>
                                        </p:tgtEl>
                                      </p:cBhvr>
                                    </p:animEffect>
                                  </p:childTnLst>
                                </p:cTn>
                              </p:par>
                            </p:childTnLst>
                          </p:cTn>
                        </p:par>
                        <p:par>
                          <p:cTn id="44" fill="hold">
                            <p:stCondLst>
                              <p:cond delay="2000"/>
                            </p:stCondLst>
                            <p:childTnLst>
                              <p:par>
                                <p:cTn id="45" presetID="22" presetClass="entr" presetSubtype="8" fill="hold" grpId="0" nodeType="afterEffect">
                                  <p:stCondLst>
                                    <p:cond delay="50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par>
                          <p:cTn id="51" fill="hold">
                            <p:stCondLst>
                              <p:cond delay="3000"/>
                            </p:stCondLst>
                            <p:childTnLst>
                              <p:par>
                                <p:cTn id="52" presetID="26" presetClass="emph" presetSubtype="0" fill="hold" grpId="0" nodeType="afterEffect">
                                  <p:stCondLst>
                                    <p:cond delay="0"/>
                                  </p:stCondLst>
                                  <p:childTnLst>
                                    <p:animEffect transition="out" filter="fade">
                                      <p:cBhvr>
                                        <p:cTn id="53" dur="500" tmFilter="0, 0; .2, .5; .8, .5; 1, 0"/>
                                        <p:tgtEl>
                                          <p:spTgt spid="298"/>
                                        </p:tgtEl>
                                      </p:cBhvr>
                                    </p:animEffect>
                                    <p:animScale>
                                      <p:cBhvr>
                                        <p:cTn id="54" dur="250" autoRev="1" fill="hold"/>
                                        <p:tgtEl>
                                          <p:spTgt spid="298"/>
                                        </p:tgtEl>
                                      </p:cBhvr>
                                      <p:by x="105000" y="105000"/>
                                    </p:animScale>
                                  </p:childTnLst>
                                </p:cTn>
                              </p:par>
                            </p:childTnLst>
                          </p:cTn>
                        </p:par>
                        <p:par>
                          <p:cTn id="55" fill="hold">
                            <p:stCondLst>
                              <p:cond delay="3500"/>
                            </p:stCondLst>
                            <p:childTnLst>
                              <p:par>
                                <p:cTn id="56" presetID="26" presetClass="emph" presetSubtype="0" fill="hold" grpId="0" nodeType="afterEffect">
                                  <p:stCondLst>
                                    <p:cond delay="0"/>
                                  </p:stCondLst>
                                  <p:childTnLst>
                                    <p:animEffect transition="out" filter="fade">
                                      <p:cBhvr>
                                        <p:cTn id="57" dur="500" tmFilter="0, 0; .2, .5; .8, .5; 1, 0"/>
                                        <p:tgtEl>
                                          <p:spTgt spid="296"/>
                                        </p:tgtEl>
                                      </p:cBhvr>
                                    </p:animEffect>
                                    <p:animScale>
                                      <p:cBhvr>
                                        <p:cTn id="58" dur="250" autoRev="1" fill="hold"/>
                                        <p:tgtEl>
                                          <p:spTgt spid="296"/>
                                        </p:tgtEl>
                                      </p:cBhvr>
                                      <p:by x="105000" y="105000"/>
                                    </p:animScale>
                                  </p:childTnLst>
                                </p:cTn>
                              </p:par>
                            </p:childTnLst>
                          </p:cTn>
                        </p:par>
                        <p:par>
                          <p:cTn id="59" fill="hold">
                            <p:stCondLst>
                              <p:cond delay="4000"/>
                            </p:stCondLst>
                            <p:childTnLst>
                              <p:par>
                                <p:cTn id="60" presetID="26" presetClass="emph" presetSubtype="0" fill="hold" grpId="0" nodeType="afterEffect">
                                  <p:stCondLst>
                                    <p:cond delay="0"/>
                                  </p:stCondLst>
                                  <p:childTnLst>
                                    <p:animEffect transition="out" filter="fade">
                                      <p:cBhvr>
                                        <p:cTn id="61" dur="500" tmFilter="0, 0; .2, .5; .8, .5; 1, 0"/>
                                        <p:tgtEl>
                                          <p:spTgt spid="297"/>
                                        </p:tgtEl>
                                      </p:cBhvr>
                                    </p:animEffect>
                                    <p:animScale>
                                      <p:cBhvr>
                                        <p:cTn id="62" dur="250" autoRev="1" fill="hold"/>
                                        <p:tgtEl>
                                          <p:spTgt spid="297"/>
                                        </p:tgtEl>
                                      </p:cBhvr>
                                      <p:by x="105000" y="105000"/>
                                    </p:animScale>
                                  </p:childTnLst>
                                </p:cTn>
                              </p:par>
                            </p:childTnLst>
                          </p:cTn>
                        </p:par>
                        <p:par>
                          <p:cTn id="63" fill="hold">
                            <p:stCondLst>
                              <p:cond delay="4500"/>
                            </p:stCondLst>
                            <p:childTnLst>
                              <p:par>
                                <p:cTn id="64" presetID="26" presetClass="emph" presetSubtype="0" fill="hold" grpId="0" nodeType="afterEffect">
                                  <p:stCondLst>
                                    <p:cond delay="0"/>
                                  </p:stCondLst>
                                  <p:childTnLst>
                                    <p:animEffect transition="out" filter="fade">
                                      <p:cBhvr>
                                        <p:cTn id="65" dur="500" tmFilter="0, 0; .2, .5; .8, .5; 1, 0"/>
                                        <p:tgtEl>
                                          <p:spTgt spid="299"/>
                                        </p:tgtEl>
                                      </p:cBhvr>
                                    </p:animEffect>
                                    <p:animScale>
                                      <p:cBhvr>
                                        <p:cTn id="66" dur="250" autoRev="1" fill="hold"/>
                                        <p:tgtEl>
                                          <p:spTgt spid="299"/>
                                        </p:tgtEl>
                                      </p:cBhvr>
                                      <p:by x="105000" y="105000"/>
                                    </p:animScale>
                                  </p:childTnLst>
                                </p:cTn>
                              </p:par>
                            </p:childTnLst>
                          </p:cTn>
                        </p:par>
                        <p:par>
                          <p:cTn id="67" fill="hold">
                            <p:stCondLst>
                              <p:cond delay="5000"/>
                            </p:stCondLst>
                            <p:childTnLst>
                              <p:par>
                                <p:cTn id="68" presetID="53" presetClass="entr" presetSubtype="16"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500" fill="hold"/>
                                        <p:tgtEl>
                                          <p:spTgt spid="4"/>
                                        </p:tgtEl>
                                        <p:attrNameLst>
                                          <p:attrName>ppt_w</p:attrName>
                                        </p:attrNameLst>
                                      </p:cBhvr>
                                      <p:tavLst>
                                        <p:tav tm="0">
                                          <p:val>
                                            <p:fltVal val="0"/>
                                          </p:val>
                                        </p:tav>
                                        <p:tav tm="100000">
                                          <p:val>
                                            <p:strVal val="#ppt_w"/>
                                          </p:val>
                                        </p:tav>
                                      </p:tavLst>
                                    </p:anim>
                                    <p:anim calcmode="lin" valueType="num">
                                      <p:cBhvr>
                                        <p:cTn id="71" dur="500" fill="hold"/>
                                        <p:tgtEl>
                                          <p:spTgt spid="4"/>
                                        </p:tgtEl>
                                        <p:attrNameLst>
                                          <p:attrName>ppt_h</p:attrName>
                                        </p:attrNameLst>
                                      </p:cBhvr>
                                      <p:tavLst>
                                        <p:tav tm="0">
                                          <p:val>
                                            <p:fltVal val="0"/>
                                          </p:val>
                                        </p:tav>
                                        <p:tav tm="100000">
                                          <p:val>
                                            <p:strVal val="#ppt_h"/>
                                          </p:val>
                                        </p:tav>
                                      </p:tavLst>
                                    </p:anim>
                                    <p:animEffect transition="in" filter="fade">
                                      <p:cBhvr>
                                        <p:cTn id="72" dur="500"/>
                                        <p:tgtEl>
                                          <p:spTgt spid="4"/>
                                        </p:tgtEl>
                                      </p:cBhvr>
                                    </p:animEffect>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151"/>
                                        </p:tgtEl>
                                        <p:attrNameLst>
                                          <p:attrName>style.visibility</p:attrName>
                                        </p:attrNameLst>
                                      </p:cBhvr>
                                      <p:to>
                                        <p:strVal val="visible"/>
                                      </p:to>
                                    </p:set>
                                    <p:anim calcmode="lin" valueType="num">
                                      <p:cBhvr>
                                        <p:cTn id="76" dur="500" fill="hold"/>
                                        <p:tgtEl>
                                          <p:spTgt spid="151"/>
                                        </p:tgtEl>
                                        <p:attrNameLst>
                                          <p:attrName>ppt_w</p:attrName>
                                        </p:attrNameLst>
                                      </p:cBhvr>
                                      <p:tavLst>
                                        <p:tav tm="0">
                                          <p:val>
                                            <p:fltVal val="0"/>
                                          </p:val>
                                        </p:tav>
                                        <p:tav tm="100000">
                                          <p:val>
                                            <p:strVal val="#ppt_w"/>
                                          </p:val>
                                        </p:tav>
                                      </p:tavLst>
                                    </p:anim>
                                    <p:anim calcmode="lin" valueType="num">
                                      <p:cBhvr>
                                        <p:cTn id="77" dur="500" fill="hold"/>
                                        <p:tgtEl>
                                          <p:spTgt spid="151"/>
                                        </p:tgtEl>
                                        <p:attrNameLst>
                                          <p:attrName>ppt_h</p:attrName>
                                        </p:attrNameLst>
                                      </p:cBhvr>
                                      <p:tavLst>
                                        <p:tav tm="0">
                                          <p:val>
                                            <p:fltVal val="0"/>
                                          </p:val>
                                        </p:tav>
                                        <p:tav tm="100000">
                                          <p:val>
                                            <p:strVal val="#ppt_h"/>
                                          </p:val>
                                        </p:tav>
                                      </p:tavLst>
                                    </p:anim>
                                    <p:animEffect transition="in" filter="fade">
                                      <p:cBhvr>
                                        <p:cTn id="78" dur="500"/>
                                        <p:tgtEl>
                                          <p:spTgt spid="151"/>
                                        </p:tgtEl>
                                      </p:cBhvr>
                                    </p:animEffect>
                                  </p:childTnLst>
                                </p:cTn>
                              </p:par>
                            </p:childTnLst>
                          </p:cTn>
                        </p:par>
                        <p:par>
                          <p:cTn id="79" fill="hold">
                            <p:stCondLst>
                              <p:cond delay="6000"/>
                            </p:stCondLst>
                            <p:childTnLst>
                              <p:par>
                                <p:cTn id="80" presetID="53" presetClass="entr" presetSubtype="16" fill="hold" grpId="0" nodeType="afterEffect">
                                  <p:stCondLst>
                                    <p:cond delay="250"/>
                                  </p:stCondLst>
                                  <p:childTnLst>
                                    <p:set>
                                      <p:cBhvr>
                                        <p:cTn id="81" dur="1" fill="hold">
                                          <p:stCondLst>
                                            <p:cond delay="0"/>
                                          </p:stCondLst>
                                        </p:cTn>
                                        <p:tgtEl>
                                          <p:spTgt spid="150"/>
                                        </p:tgtEl>
                                        <p:attrNameLst>
                                          <p:attrName>style.visibility</p:attrName>
                                        </p:attrNameLst>
                                      </p:cBhvr>
                                      <p:to>
                                        <p:strVal val="visible"/>
                                      </p:to>
                                    </p:set>
                                    <p:anim calcmode="lin" valueType="num">
                                      <p:cBhvr>
                                        <p:cTn id="82" dur="500" fill="hold"/>
                                        <p:tgtEl>
                                          <p:spTgt spid="150"/>
                                        </p:tgtEl>
                                        <p:attrNameLst>
                                          <p:attrName>ppt_w</p:attrName>
                                        </p:attrNameLst>
                                      </p:cBhvr>
                                      <p:tavLst>
                                        <p:tav tm="0">
                                          <p:val>
                                            <p:fltVal val="0"/>
                                          </p:val>
                                        </p:tav>
                                        <p:tav tm="100000">
                                          <p:val>
                                            <p:strVal val="#ppt_w"/>
                                          </p:val>
                                        </p:tav>
                                      </p:tavLst>
                                    </p:anim>
                                    <p:anim calcmode="lin" valueType="num">
                                      <p:cBhvr>
                                        <p:cTn id="83" dur="500" fill="hold"/>
                                        <p:tgtEl>
                                          <p:spTgt spid="150"/>
                                        </p:tgtEl>
                                        <p:attrNameLst>
                                          <p:attrName>ppt_h</p:attrName>
                                        </p:attrNameLst>
                                      </p:cBhvr>
                                      <p:tavLst>
                                        <p:tav tm="0">
                                          <p:val>
                                            <p:fltVal val="0"/>
                                          </p:val>
                                        </p:tav>
                                        <p:tav tm="100000">
                                          <p:val>
                                            <p:strVal val="#ppt_h"/>
                                          </p:val>
                                        </p:tav>
                                      </p:tavLst>
                                    </p:anim>
                                    <p:animEffect transition="in" filter="fade">
                                      <p:cBhvr>
                                        <p:cTn id="84"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0" animBg="1"/>
      <p:bldP spid="283" grpId="1" animBg="1"/>
      <p:bldP spid="286" grpId="0"/>
      <p:bldP spid="253" grpId="0" animBg="1"/>
      <p:bldP spid="253" grpId="1" animBg="1"/>
      <p:bldP spid="9" grpId="0" animBg="1"/>
      <p:bldP spid="15" grpId="0" animBg="1"/>
      <p:bldP spid="296" grpId="0" animBg="1"/>
      <p:bldP spid="297" grpId="0" animBg="1"/>
      <p:bldP spid="298" grpId="0" animBg="1"/>
      <p:bldP spid="299" grpId="0" animBg="1"/>
      <p:bldP spid="150" grpId="0" animBg="1"/>
      <p:bldP spid="151" grpId="0" animBg="1"/>
      <p:bldP spid="127" grpId="0" animBg="1"/>
      <p:bldP spid="1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12" descr="Flickr"/>
          <p:cNvPicPr>
            <a:picLocks noChangeAspect="1" noChangeArrowheads="1"/>
          </p:cNvPicPr>
          <p:nvPr/>
        </p:nvPicPr>
        <p:blipFill>
          <a:blip r:embed="rId3" cstate="print"/>
          <a:srcRect/>
          <a:stretch>
            <a:fillRect/>
          </a:stretch>
        </p:blipFill>
        <p:spPr bwMode="auto">
          <a:xfrm>
            <a:off x="5145298" y="1581090"/>
            <a:ext cx="1438640" cy="568352"/>
          </a:xfrm>
          <a:prstGeom prst="rect">
            <a:avLst/>
          </a:prstGeom>
          <a:noFill/>
        </p:spPr>
      </p:pic>
      <p:pic>
        <p:nvPicPr>
          <p:cNvPr id="27" name="Picture 18" descr="http://www.textually.org/tv/archives/2010/07/30/youtube-logo(2).jpeg"/>
          <p:cNvPicPr>
            <a:picLocks noChangeAspect="1" noChangeArrowheads="1"/>
          </p:cNvPicPr>
          <p:nvPr/>
        </p:nvPicPr>
        <p:blipFill>
          <a:blip r:embed="rId4" cstate="print"/>
          <a:srcRect/>
          <a:stretch>
            <a:fillRect/>
          </a:stretch>
        </p:blipFill>
        <p:spPr bwMode="auto">
          <a:xfrm>
            <a:off x="7147574" y="1781420"/>
            <a:ext cx="1468081" cy="1037980"/>
          </a:xfrm>
          <a:prstGeom prst="rect">
            <a:avLst/>
          </a:prstGeom>
          <a:noFill/>
        </p:spPr>
      </p:pic>
      <p:sp>
        <p:nvSpPr>
          <p:cNvPr id="28" name="TextBox 27"/>
          <p:cNvSpPr txBox="1"/>
          <p:nvPr/>
        </p:nvSpPr>
        <p:spPr>
          <a:xfrm>
            <a:off x="6646820" y="1313868"/>
            <a:ext cx="2270775" cy="707886"/>
          </a:xfrm>
          <a:prstGeom prst="rect">
            <a:avLst/>
          </a:prstGeom>
          <a:noFill/>
        </p:spPr>
        <p:txBody>
          <a:bodyPr wrap="square" rtlCol="0">
            <a:spAutoFit/>
          </a:bodyPr>
          <a:lstStyle>
            <a:defPPr>
              <a:defRPr lang="en-US"/>
            </a:defPPr>
            <a:lvl1pPr algn="ctr">
              <a:defRPr sz="2000" b="1">
                <a:effectLst>
                  <a:outerShdw blurRad="38100" dist="38100" dir="2700000" algn="tl">
                    <a:srgbClr val="000000">
                      <a:alpha val="43137"/>
                    </a:srgbClr>
                  </a:outerShdw>
                </a:effectLst>
                <a:latin typeface="Eras Medium ITC" pitchFamily="34" charset="0"/>
              </a:defRPr>
            </a:lvl1pPr>
          </a:lstStyle>
          <a:p>
            <a:r>
              <a:rPr lang="en-US" dirty="0" smtClean="0"/>
              <a:t>100</a:t>
            </a:r>
            <a:r>
              <a:rPr lang="en-US" b="0" dirty="0" smtClean="0"/>
              <a:t> </a:t>
            </a:r>
            <a:r>
              <a:rPr lang="en-US" dirty="0" err="1" smtClean="0">
                <a:solidFill>
                  <a:srgbClr val="FF0066"/>
                </a:solidFill>
                <a:effectLst/>
              </a:rPr>
              <a:t>Hrs</a:t>
            </a:r>
            <a:r>
              <a:rPr lang="en-US" b="0" dirty="0" smtClean="0">
                <a:solidFill>
                  <a:srgbClr val="FF0066"/>
                </a:solidFill>
                <a:effectLst/>
              </a:rPr>
              <a:t> </a:t>
            </a:r>
            <a:r>
              <a:rPr lang="en-US" b="0" dirty="0"/>
              <a:t>of </a:t>
            </a:r>
            <a:r>
              <a:rPr lang="en-US" dirty="0"/>
              <a:t>Video </a:t>
            </a:r>
          </a:p>
          <a:p>
            <a:r>
              <a:rPr lang="en-US" b="0" dirty="0" smtClean="0"/>
              <a:t>every </a:t>
            </a:r>
            <a:r>
              <a:rPr lang="en-US" dirty="0" smtClean="0"/>
              <a:t>minute</a:t>
            </a:r>
            <a:endParaRPr lang="en-US" dirty="0"/>
          </a:p>
        </p:txBody>
      </p:sp>
      <p:sp>
        <p:nvSpPr>
          <p:cNvPr id="30" name="TextBox 29"/>
          <p:cNvSpPr txBox="1"/>
          <p:nvPr/>
        </p:nvSpPr>
        <p:spPr>
          <a:xfrm>
            <a:off x="2514600" y="1371600"/>
            <a:ext cx="2240538" cy="400110"/>
          </a:xfrm>
          <a:prstGeom prst="rect">
            <a:avLst/>
          </a:prstGeom>
          <a:noFill/>
        </p:spPr>
        <p:txBody>
          <a:bodyPr wrap="square" rtlCol="0">
            <a:spAutoFit/>
          </a:bodyPr>
          <a:lstStyle>
            <a:defPPr>
              <a:defRPr lang="en-US"/>
            </a:defPPr>
            <a:lvl1pPr algn="ctr">
              <a:defRPr b="1">
                <a:effectLst>
                  <a:outerShdw blurRad="38100" dist="38100" dir="2700000" algn="tl">
                    <a:srgbClr val="000000">
                      <a:alpha val="43137"/>
                    </a:srgbClr>
                  </a:outerShdw>
                </a:effectLst>
                <a:latin typeface="Eras Medium ITC" pitchFamily="34" charset="0"/>
              </a:defRPr>
            </a:lvl1pPr>
          </a:lstStyle>
          <a:p>
            <a:r>
              <a:rPr lang="en-US" sz="2000" dirty="0" smtClean="0"/>
              <a:t>1.11 </a:t>
            </a:r>
            <a:r>
              <a:rPr lang="en-US" sz="2000" dirty="0" smtClean="0">
                <a:solidFill>
                  <a:srgbClr val="FF0066"/>
                </a:solidFill>
                <a:effectLst/>
              </a:rPr>
              <a:t>Billion</a:t>
            </a:r>
            <a:r>
              <a:rPr lang="en-US" sz="2000" dirty="0">
                <a:solidFill>
                  <a:srgbClr val="FF0066"/>
                </a:solidFill>
                <a:effectLst/>
              </a:rPr>
              <a:t> </a:t>
            </a:r>
            <a:r>
              <a:rPr lang="en-US" sz="2000" dirty="0" smtClean="0"/>
              <a:t>Users</a:t>
            </a:r>
            <a:endParaRPr lang="en-US" sz="2000" dirty="0"/>
          </a:p>
        </p:txBody>
      </p:sp>
      <p:pic>
        <p:nvPicPr>
          <p:cNvPr id="31" name="Picture 8" descr="http://jchutchins.net/site/wp-content/uploads/2009/06/facebook-logo.jpg"/>
          <p:cNvPicPr>
            <a:picLocks noChangeAspect="1" noChangeArrowheads="1"/>
          </p:cNvPicPr>
          <p:nvPr/>
        </p:nvPicPr>
        <p:blipFill>
          <a:blip r:embed="rId5" cstate="print"/>
          <a:srcRect/>
          <a:stretch>
            <a:fillRect/>
          </a:stretch>
        </p:blipFill>
        <p:spPr bwMode="auto">
          <a:xfrm>
            <a:off x="2796669" y="1803241"/>
            <a:ext cx="1676400" cy="630745"/>
          </a:xfrm>
          <a:prstGeom prst="rect">
            <a:avLst/>
          </a:prstGeom>
          <a:ln>
            <a:noFill/>
          </a:ln>
          <a:effectLst>
            <a:outerShdw blurRad="292100" dist="139700" dir="2700000" algn="tl" rotWithShape="0">
              <a:srgbClr val="333333">
                <a:alpha val="65000"/>
              </a:srgbClr>
            </a:outerShdw>
          </a:effectLst>
        </p:spPr>
      </p:pic>
      <p:sp>
        <p:nvSpPr>
          <p:cNvPr id="33" name="TextBox 32"/>
          <p:cNvSpPr txBox="1"/>
          <p:nvPr/>
        </p:nvSpPr>
        <p:spPr>
          <a:xfrm>
            <a:off x="4678938" y="2038290"/>
            <a:ext cx="2184805" cy="400110"/>
          </a:xfrm>
          <a:prstGeom prst="rect">
            <a:avLst/>
          </a:prstGeom>
          <a:noFill/>
        </p:spPr>
        <p:txBody>
          <a:bodyPr wrap="square" rtlCol="0">
            <a:spAutoFit/>
          </a:bodyPr>
          <a:lstStyle>
            <a:defPPr>
              <a:defRPr lang="en-US"/>
            </a:defPPr>
            <a:lvl1pPr algn="ctr">
              <a:defRPr b="1">
                <a:effectLst>
                  <a:outerShdw blurRad="38100" dist="38100" dir="2700000" algn="tl">
                    <a:srgbClr val="000000">
                      <a:alpha val="43137"/>
                    </a:srgbClr>
                  </a:outerShdw>
                </a:effectLst>
                <a:latin typeface="Eras Medium ITC" pitchFamily="34" charset="0"/>
              </a:defRPr>
            </a:lvl1pPr>
          </a:lstStyle>
          <a:p>
            <a:r>
              <a:rPr lang="en-US" sz="2000" dirty="0"/>
              <a:t>6 </a:t>
            </a:r>
            <a:r>
              <a:rPr lang="en-US" sz="2000" dirty="0" smtClean="0">
                <a:solidFill>
                  <a:srgbClr val="FF0066"/>
                </a:solidFill>
                <a:effectLst/>
              </a:rPr>
              <a:t>Billion</a:t>
            </a:r>
            <a:r>
              <a:rPr lang="en-US" sz="2000" dirty="0" smtClean="0">
                <a:effectLst/>
              </a:rPr>
              <a:t> </a:t>
            </a:r>
            <a:r>
              <a:rPr lang="en-US" sz="2000" dirty="0" smtClean="0"/>
              <a:t>Photos</a:t>
            </a:r>
            <a:endParaRPr lang="en-US" sz="2000" dirty="0"/>
          </a:p>
        </p:txBody>
      </p:sp>
      <p:pic>
        <p:nvPicPr>
          <p:cNvPr id="37" name="Picture 2" descr="Twitter_newbird_boxed_blueonwhite"/>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Lst>
          </a:blip>
          <a:srcRect/>
          <a:stretch>
            <a:fillRect/>
          </a:stretch>
        </p:blipFill>
        <p:spPr bwMode="auto">
          <a:xfrm>
            <a:off x="742239" y="1135287"/>
            <a:ext cx="1379313" cy="1379313"/>
          </a:xfrm>
          <a:prstGeom prst="rect">
            <a:avLst/>
          </a:prstGeom>
          <a:ln>
            <a:noFill/>
          </a:ln>
          <a:effectLst>
            <a:outerShdw blurRad="292100" dist="139700" dir="2700000" algn="tl" rotWithShape="0">
              <a:srgbClr val="333333">
                <a:alpha val="65000"/>
              </a:srgbClr>
            </a:outerShdw>
          </a:effectLst>
        </p:spPr>
      </p:pic>
      <p:sp>
        <p:nvSpPr>
          <p:cNvPr id="36" name="TextBox 35"/>
          <p:cNvSpPr txBox="1"/>
          <p:nvPr/>
        </p:nvSpPr>
        <p:spPr>
          <a:xfrm>
            <a:off x="609600" y="2263914"/>
            <a:ext cx="1511952" cy="707886"/>
          </a:xfrm>
          <a:prstGeom prst="rect">
            <a:avLst/>
          </a:prstGeom>
          <a:noFill/>
        </p:spPr>
        <p:txBody>
          <a:bodyPr wrap="none" rtlCol="0">
            <a:spAutoFit/>
          </a:bodyPr>
          <a:lstStyle/>
          <a:p>
            <a:pPr algn="ctr"/>
            <a:r>
              <a:rPr lang="en-US" sz="2000" b="1" dirty="0" smtClean="0">
                <a:effectLst>
                  <a:outerShdw blurRad="38100" dist="38100" dir="2700000" algn="tl">
                    <a:srgbClr val="000000">
                      <a:alpha val="43137"/>
                    </a:srgbClr>
                  </a:outerShdw>
                </a:effectLst>
                <a:latin typeface="Eras Medium ITC" pitchFamily="34" charset="0"/>
              </a:rPr>
              <a:t>400 </a:t>
            </a:r>
            <a:r>
              <a:rPr lang="en-US" sz="2000" b="1" dirty="0" smtClean="0">
                <a:solidFill>
                  <a:srgbClr val="FF0066"/>
                </a:solidFill>
                <a:latin typeface="Eras Medium ITC" pitchFamily="34" charset="0"/>
              </a:rPr>
              <a:t>Million</a:t>
            </a:r>
            <a:r>
              <a:rPr lang="en-US" sz="2000" b="1" dirty="0" smtClean="0">
                <a:latin typeface="Eras Medium ITC" pitchFamily="34" charset="0"/>
              </a:rPr>
              <a:t> </a:t>
            </a:r>
            <a:r>
              <a:rPr lang="en-US" sz="2000" b="1" dirty="0" smtClean="0">
                <a:effectLst>
                  <a:outerShdw blurRad="38100" dist="38100" dir="2700000" algn="tl">
                    <a:srgbClr val="000000">
                      <a:alpha val="43137"/>
                    </a:srgbClr>
                  </a:outerShdw>
                </a:effectLst>
                <a:latin typeface="Eras Medium ITC" pitchFamily="34" charset="0"/>
              </a:rPr>
              <a:t/>
            </a:r>
            <a:br>
              <a:rPr lang="en-US" sz="2000" b="1" dirty="0" smtClean="0">
                <a:effectLst>
                  <a:outerShdw blurRad="38100" dist="38100" dir="2700000" algn="tl">
                    <a:srgbClr val="000000">
                      <a:alpha val="43137"/>
                    </a:srgbClr>
                  </a:outerShdw>
                </a:effectLst>
                <a:latin typeface="Eras Medium ITC" pitchFamily="34" charset="0"/>
              </a:rPr>
            </a:br>
            <a:r>
              <a:rPr lang="en-US" sz="2000" b="1" dirty="0" smtClean="0">
                <a:effectLst>
                  <a:outerShdw blurRad="38100" dist="38100" dir="2700000" algn="tl">
                    <a:srgbClr val="000000">
                      <a:alpha val="43137"/>
                    </a:srgbClr>
                  </a:outerShdw>
                </a:effectLst>
                <a:latin typeface="Eras Medium ITC" pitchFamily="34" charset="0"/>
              </a:rPr>
              <a:t>Tweets</a:t>
            </a:r>
            <a:r>
              <a:rPr lang="en-US" sz="2000" b="1" dirty="0" smtClean="0">
                <a:latin typeface="Eras Medium ITC" pitchFamily="34" charset="0"/>
              </a:rPr>
              <a:t>/day</a:t>
            </a:r>
            <a:endParaRPr lang="en-US" sz="2000" b="1" dirty="0">
              <a:latin typeface="Eras Medium ITC" pitchFamily="34" charset="0"/>
            </a:endParaRPr>
          </a:p>
        </p:txBody>
      </p:sp>
      <p:sp>
        <p:nvSpPr>
          <p:cNvPr id="29" name="Title 1"/>
          <p:cNvSpPr txBox="1">
            <a:spLocks/>
          </p:cNvSpPr>
          <p:nvPr/>
        </p:nvSpPr>
        <p:spPr>
          <a:xfrm>
            <a:off x="0" y="3124200"/>
            <a:ext cx="9144001" cy="844080"/>
          </a:xfrm>
          <a:prstGeom prst="rect">
            <a:avLst/>
          </a:prstGeom>
          <a:solidFill>
            <a:srgbClr val="FF0066">
              <a:alpha val="65098"/>
            </a:srgbClr>
          </a:solidFill>
          <a:ln>
            <a:noFill/>
          </a:ln>
        </p:spPr>
        <p:txBody>
          <a:bodyPr vert="horz" lIns="91440" tIns="45720" rIns="91440" bIns="45720" rtlCol="0" anchor="ctr">
            <a:normAutofit fontScale="97500"/>
          </a:bodyPr>
          <a:lstStyle>
            <a:lvl1pPr algn="ctr" defTabSz="914400" rtl="0" eaLnBrk="1" latinLnBrk="0" hangingPunct="1">
              <a:spcBef>
                <a:spcPct val="0"/>
              </a:spcBef>
              <a:buNone/>
              <a:defRPr sz="4000" b="1" i="0" kern="1200">
                <a:solidFill>
                  <a:srgbClr val="3366FF"/>
                </a:solidFill>
                <a:latin typeface="Tahoma"/>
                <a:ea typeface="+mj-ea"/>
                <a:cs typeface="Tahoma"/>
              </a:defRPr>
            </a:lvl1pPr>
          </a:lstStyle>
          <a:p>
            <a:r>
              <a:rPr lang="en-US" sz="3600" b="0" dirty="0" smtClean="0">
                <a:solidFill>
                  <a:schemeClr val="bg1"/>
                </a:solidFill>
                <a:latin typeface="Eras Medium ITC" pitchFamily="34" charset="0"/>
              </a:rPr>
              <a:t>How do we understand and use </a:t>
            </a:r>
            <a:r>
              <a:rPr lang="en-US" sz="3700" u="sng" dirty="0" smtClean="0">
                <a:solidFill>
                  <a:schemeClr val="bg1"/>
                </a:solidFill>
                <a:effectLst>
                  <a:outerShdw blurRad="38100" dist="38100" dir="2700000" algn="tl">
                    <a:srgbClr val="000000">
                      <a:alpha val="43137"/>
                    </a:srgbClr>
                  </a:outerShdw>
                </a:effectLst>
                <a:latin typeface="Eras Medium ITC" pitchFamily="34" charset="0"/>
              </a:rPr>
              <a:t>Big Data</a:t>
            </a:r>
            <a:r>
              <a:rPr lang="en-US" sz="3600" b="0" dirty="0" smtClean="0">
                <a:solidFill>
                  <a:schemeClr val="bg1"/>
                </a:solidFill>
                <a:effectLst>
                  <a:outerShdw blurRad="38100" dist="38100" dir="2700000" algn="tl">
                    <a:srgbClr val="000000">
                      <a:alpha val="43137"/>
                    </a:srgbClr>
                  </a:outerShdw>
                </a:effectLst>
                <a:latin typeface="Eras Medium ITC" pitchFamily="34" charset="0"/>
              </a:rPr>
              <a:t>?</a:t>
            </a:r>
            <a:endParaRPr lang="en-US" sz="3600" b="0" dirty="0">
              <a:solidFill>
                <a:schemeClr val="bg1"/>
              </a:solidFill>
              <a:effectLst>
                <a:outerShdw blurRad="38100" dist="38100" dir="2700000" algn="tl">
                  <a:srgbClr val="000000">
                    <a:alpha val="43137"/>
                  </a:srgbClr>
                </a:outerShdw>
              </a:effectLst>
              <a:latin typeface="Eras Medium ITC" pitchFamily="34" charset="0"/>
            </a:endParaRPr>
          </a:p>
        </p:txBody>
      </p:sp>
      <p:sp>
        <p:nvSpPr>
          <p:cNvPr id="12" name="标题 1"/>
          <p:cNvSpPr txBox="1">
            <a:spLocks/>
          </p:cNvSpPr>
          <p:nvPr/>
        </p:nvSpPr>
        <p:spPr>
          <a:xfrm>
            <a:off x="288000" y="0"/>
            <a:ext cx="8856000" cy="1417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Big Data Everywhere</a:t>
            </a:r>
            <a:endParaRPr lang="zh-TW" altLang="en-US" sz="4000" dirty="0">
              <a:effectLst>
                <a:outerShdw blurRad="38100" dist="38100" dir="2700000" algn="tl">
                  <a:srgbClr val="000000">
                    <a:alpha val="43137"/>
                  </a:srgbClr>
                </a:outerShdw>
              </a:effectLst>
              <a:latin typeface="Eras Medium ITC" pitchFamily="34" charset="0"/>
              <a:cs typeface="Verdana" pitchFamily="34" charset="0"/>
            </a:endParaRPr>
          </a:p>
        </p:txBody>
      </p:sp>
      <p:sp>
        <p:nvSpPr>
          <p:cNvPr id="13" name="Rectangle 12"/>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Tree>
    <p:extLst>
      <p:ext uri="{BB962C8B-B14F-4D97-AF65-F5344CB8AC3E}">
        <p14:creationId xmlns:p14="http://schemas.microsoft.com/office/powerpoint/2010/main" val="179564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5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25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25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25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25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250"/>
                                        <p:tgtEl>
                                          <p:spTgt spid="33"/>
                                        </p:tgtEl>
                                      </p:cBhvr>
                                    </p:animEffect>
                                  </p:childTnLst>
                                </p:cTn>
                              </p:par>
                              <p:par>
                                <p:cTn id="23" presetID="10"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25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250"/>
                                        <p:tgtEl>
                                          <p:spTgt spid="36"/>
                                        </p:tgtEl>
                                      </p:cBhvr>
                                    </p:animEffect>
                                  </p:childTnLst>
                                </p:cTn>
                              </p:par>
                            </p:childTnLst>
                          </p:cTn>
                        </p:par>
                        <p:par>
                          <p:cTn id="29" fill="hold">
                            <p:stCondLst>
                              <p:cond delay="250"/>
                            </p:stCondLst>
                            <p:childTnLst>
                              <p:par>
                                <p:cTn id="30" presetID="22" presetClass="entr" presetSubtype="8" fill="hold" grpId="0" nodeType="after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3" grpId="0"/>
      <p:bldP spid="36" grpId="0"/>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a:normAutofit/>
          </a:bodyPr>
          <a:lstStyle/>
          <a:p>
            <a:pPr algn="l"/>
            <a:r>
              <a:rPr lang="en-US" altLang="zh-TW" sz="4000" dirty="0">
                <a:effectLst>
                  <a:outerShdw blurRad="38100" dist="38100" dir="2700000" algn="tl">
                    <a:srgbClr val="000000">
                      <a:alpha val="43137"/>
                    </a:srgbClr>
                  </a:outerShdw>
                </a:effectLst>
                <a:latin typeface="Eras Medium ITC" pitchFamily="34" charset="0"/>
                <a:ea typeface="Verdana" pitchFamily="34" charset="0"/>
                <a:cs typeface="Verdana" pitchFamily="34" charset="0"/>
              </a:rPr>
              <a:t>Outline</a:t>
            </a:r>
            <a:endParaRPr lang="zh-TW" altLang="en-US" sz="4000" dirty="0">
              <a:solidFill>
                <a:schemeClr val="tx1"/>
              </a:solidFill>
              <a:effectLst>
                <a:outerShdw blurRad="38100" dist="38100" dir="2700000" algn="tl">
                  <a:srgbClr val="000000">
                    <a:alpha val="43137"/>
                  </a:srgbClr>
                </a:outerShdw>
              </a:effectLst>
              <a:latin typeface="Eras Medium ITC" pitchFamily="34" charset="0"/>
              <a:cs typeface="Verdana" pitchFamily="34" charset="0"/>
            </a:endParaRPr>
          </a:p>
        </p:txBody>
      </p:sp>
      <p:sp>
        <p:nvSpPr>
          <p:cNvPr id="56" name="内容占位符 2"/>
          <p:cNvSpPr txBox="1">
            <a:spLocks/>
          </p:cNvSpPr>
          <p:nvPr/>
        </p:nvSpPr>
        <p:spPr>
          <a:xfrm>
            <a:off x="457200" y="1371600"/>
            <a:ext cx="8291264" cy="2489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1275" lvl="1" indent="0">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Distributed Immutable View</a:t>
            </a:r>
            <a:endParaRPr lang="en-US" altLang="zh-CN" sz="800" dirty="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a:p>
            <a:pPr marL="898525" lvl="2" indent="-457200">
              <a:buClr>
                <a:srgbClr val="FF0066"/>
              </a:buClr>
              <a:buFont typeface="Calibri" pitchFamily="34" charset="0"/>
              <a:buChar char="→"/>
            </a:pPr>
            <a:r>
              <a:rPr lang="en-US" altLang="zh-CN" sz="2400" dirty="0" smtClean="0">
                <a:latin typeface="Eras Medium ITC" pitchFamily="34" charset="0"/>
                <a:ea typeface="Verdana" pitchFamily="34" charset="0"/>
                <a:cs typeface="Verdana" pitchFamily="34" charset="0"/>
              </a:rPr>
              <a:t>Graph organization</a:t>
            </a:r>
            <a:endParaRPr lang="en-US" altLang="zh-CN" sz="2400" dirty="0">
              <a:latin typeface="Eras Medium ITC" pitchFamily="34" charset="0"/>
              <a:ea typeface="Verdana" pitchFamily="34" charset="0"/>
              <a:cs typeface="Verdana" pitchFamily="34" charset="0"/>
            </a:endParaRPr>
          </a:p>
          <a:p>
            <a:pPr marL="898525" lvl="2" indent="-457200">
              <a:buClr>
                <a:srgbClr val="FF0066"/>
              </a:buClr>
              <a:buFont typeface="Calibri" pitchFamily="34" charset="0"/>
              <a:buChar char="→"/>
            </a:pPr>
            <a:r>
              <a:rPr lang="en-US" altLang="zh-CN" sz="2400" dirty="0" smtClean="0">
                <a:latin typeface="Eras Medium ITC" pitchFamily="34" charset="0"/>
                <a:ea typeface="Verdana" pitchFamily="34" charset="0"/>
                <a:cs typeface="Verdana" pitchFamily="34" charset="0"/>
              </a:rPr>
              <a:t>Vertex computation</a:t>
            </a:r>
            <a:endParaRPr lang="en-US" altLang="zh-CN" sz="2400" dirty="0">
              <a:latin typeface="Eras Medium ITC" pitchFamily="34" charset="0"/>
              <a:ea typeface="Verdana" pitchFamily="34" charset="0"/>
              <a:cs typeface="Verdana" pitchFamily="34" charset="0"/>
            </a:endParaRPr>
          </a:p>
          <a:p>
            <a:pPr marL="898525" lvl="2" indent="-457200">
              <a:buClr>
                <a:srgbClr val="FF0066"/>
              </a:buClr>
              <a:buFont typeface="Calibri" pitchFamily="34" charset="0"/>
              <a:buChar char="→"/>
            </a:pPr>
            <a:r>
              <a:rPr lang="en-US" altLang="zh-CN" sz="2400" dirty="0" smtClean="0">
                <a:latin typeface="Eras Medium ITC" pitchFamily="34" charset="0"/>
                <a:ea typeface="Verdana" pitchFamily="34" charset="0"/>
                <a:cs typeface="Verdana" pitchFamily="34" charset="0"/>
              </a:rPr>
              <a:t>Message passing</a:t>
            </a:r>
            <a:endParaRPr lang="en-US" altLang="zh-CN" sz="2400" dirty="0">
              <a:latin typeface="Eras Medium ITC" pitchFamily="34" charset="0"/>
              <a:ea typeface="Verdana" pitchFamily="34" charset="0"/>
              <a:cs typeface="Verdana" pitchFamily="34" charset="0"/>
            </a:endParaRPr>
          </a:p>
          <a:p>
            <a:pPr marL="898525" lvl="2" indent="-457200">
              <a:buClr>
                <a:srgbClr val="FF0066"/>
              </a:buClr>
              <a:buFont typeface="Calibri" pitchFamily="34" charset="0"/>
              <a:buChar char="→"/>
            </a:pPr>
            <a:r>
              <a:rPr lang="en-US" altLang="zh-CN" sz="2400" dirty="0" smtClean="0">
                <a:latin typeface="Eras Medium ITC" pitchFamily="34" charset="0"/>
                <a:ea typeface="Verdana" pitchFamily="34" charset="0"/>
                <a:cs typeface="Verdana" pitchFamily="34" charset="0"/>
              </a:rPr>
              <a:t>Change of execution flow</a:t>
            </a:r>
            <a:endParaRPr lang="en-US" altLang="zh-CN" sz="2400" dirty="0">
              <a:latin typeface="Eras Medium ITC" pitchFamily="34" charset="0"/>
              <a:ea typeface="Verdana"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21" name="内容占位符 2"/>
          <p:cNvSpPr txBox="1">
            <a:spLocks/>
          </p:cNvSpPr>
          <p:nvPr/>
        </p:nvSpPr>
        <p:spPr>
          <a:xfrm>
            <a:off x="467543" y="3789040"/>
            <a:ext cx="8424937" cy="15121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1275" lvl="1" indent="0">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Multicore-based Cluster Support</a:t>
            </a:r>
            <a:endParaRPr lang="en-US" altLang="zh-CN" sz="800" dirty="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a:p>
            <a:pPr marL="898525" lvl="2" indent="-457200">
              <a:buClr>
                <a:srgbClr val="FF0066"/>
              </a:buClr>
              <a:buFont typeface="Calibri" pitchFamily="34" charset="0"/>
              <a:buChar char="→"/>
            </a:pPr>
            <a:r>
              <a:rPr lang="en-US" altLang="zh-CN" sz="2400" dirty="0">
                <a:latin typeface="Eras Medium ITC" pitchFamily="34" charset="0"/>
                <a:ea typeface="Verdana" pitchFamily="34" charset="0"/>
                <a:cs typeface="Verdana" pitchFamily="34" charset="0"/>
              </a:rPr>
              <a:t>Hierarchical model</a:t>
            </a:r>
          </a:p>
          <a:p>
            <a:pPr marL="898525" lvl="2" indent="-457200">
              <a:buClr>
                <a:srgbClr val="FF0066"/>
              </a:buClr>
              <a:buFont typeface="Calibri" pitchFamily="34" charset="0"/>
              <a:buChar char="→"/>
            </a:pPr>
            <a:r>
              <a:rPr lang="en-US" altLang="zh-CN" sz="2400" dirty="0" smtClean="0">
                <a:latin typeface="Eras Medium ITC" pitchFamily="34" charset="0"/>
                <a:ea typeface="Verdana" pitchFamily="34" charset="0"/>
                <a:cs typeface="Verdana" pitchFamily="34" charset="0"/>
              </a:rPr>
              <a:t>Parallelism improvement</a:t>
            </a:r>
            <a:endParaRPr lang="en-US" altLang="zh-CN" sz="2400" dirty="0">
              <a:latin typeface="Eras Medium ITC" pitchFamily="34" charset="0"/>
              <a:ea typeface="Verdana" pitchFamily="34" charset="0"/>
              <a:cs typeface="Verdana" pitchFamily="34" charset="0"/>
            </a:endParaRPr>
          </a:p>
        </p:txBody>
      </p:sp>
      <p:sp>
        <p:nvSpPr>
          <p:cNvPr id="7" name="内容占位符 2"/>
          <p:cNvSpPr txBox="1">
            <a:spLocks/>
          </p:cNvSpPr>
          <p:nvPr/>
        </p:nvSpPr>
        <p:spPr>
          <a:xfrm>
            <a:off x="467544" y="5373216"/>
            <a:ext cx="8424937"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1275" lvl="1" indent="0">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Evaluation</a:t>
            </a:r>
          </a:p>
        </p:txBody>
      </p:sp>
      <p:sp>
        <p:nvSpPr>
          <p:cNvPr id="4" name="Rounded Rectangle 3"/>
          <p:cNvSpPr/>
          <p:nvPr/>
        </p:nvSpPr>
        <p:spPr>
          <a:xfrm>
            <a:off x="452947" y="3789040"/>
            <a:ext cx="5343190" cy="545232"/>
          </a:xfrm>
          <a:prstGeom prst="roundRect">
            <a:avLst/>
          </a:prstGeom>
          <a:noFill/>
          <a:ln>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66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Multicore Support</a:t>
            </a:r>
            <a:endParaRPr lang="zh-TW" altLang="en-US" sz="4000" dirty="0">
              <a:solidFill>
                <a:schemeClr val="tx1"/>
              </a:solidFill>
              <a:effectLst>
                <a:outerShdw blurRad="38100" dist="38100" dir="2700000" algn="tl">
                  <a:srgbClr val="000000">
                    <a:alpha val="43137"/>
                  </a:srgbClr>
                </a:outerShdw>
              </a:effectLst>
              <a:latin typeface="Eras Medium ITC" pitchFamily="34" charset="0"/>
              <a:cs typeface="Verdana" pitchFamily="34" charset="0"/>
            </a:endParaRPr>
          </a:p>
        </p:txBody>
      </p:sp>
      <p:sp>
        <p:nvSpPr>
          <p:cNvPr id="56" name="内容占位符 2"/>
          <p:cNvSpPr txBox="1">
            <a:spLocks/>
          </p:cNvSpPr>
          <p:nvPr/>
        </p:nvSpPr>
        <p:spPr>
          <a:xfrm>
            <a:off x="457200" y="1371600"/>
            <a:ext cx="8003232" cy="47216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lvl="1" indent="-231775">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Two Challenges</a:t>
            </a:r>
            <a:endParaRPr lang="en-US" altLang="zh-CN" sz="800" dirty="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a:p>
            <a:pPr marL="898525" lvl="2" indent="-457200">
              <a:buClr>
                <a:srgbClr val="FF0066"/>
              </a:buClr>
              <a:buFont typeface="+mj-lt"/>
              <a:buAutoNum type="arabicPeriod"/>
            </a:pPr>
            <a:r>
              <a:rPr lang="en-US" altLang="zh-CN" sz="2400" dirty="0" smtClean="0">
                <a:latin typeface="Eras Medium ITC" pitchFamily="34" charset="0"/>
                <a:ea typeface="Verdana" pitchFamily="34" charset="0"/>
                <a:cs typeface="Verdana" pitchFamily="34" charset="0"/>
              </a:rPr>
              <a:t>Two-level </a:t>
            </a:r>
            <a:r>
              <a:rPr lang="en-US" altLang="zh-CN" sz="2400" dirty="0" smtClean="0">
                <a:solidFill>
                  <a:srgbClr val="FF0066"/>
                </a:solidFill>
                <a:latin typeface="Eras Medium ITC" pitchFamily="34" charset="0"/>
                <a:ea typeface="Verdana" pitchFamily="34" charset="0"/>
                <a:cs typeface="Verdana" pitchFamily="34" charset="0"/>
              </a:rPr>
              <a:t>hierarchical</a:t>
            </a:r>
            <a:r>
              <a:rPr lang="en-US" altLang="zh-CN" sz="2400" dirty="0" smtClean="0">
                <a:latin typeface="Eras Medium ITC" pitchFamily="34" charset="0"/>
                <a:ea typeface="Verdana" pitchFamily="34" charset="0"/>
                <a:cs typeface="Verdana" pitchFamily="34" charset="0"/>
              </a:rPr>
              <a:t> organization</a:t>
            </a:r>
          </a:p>
          <a:p>
            <a:pPr marL="1355725" lvl="3" indent="-457200">
              <a:spcBef>
                <a:spcPts val="0"/>
              </a:spcBef>
              <a:buClr>
                <a:srgbClr val="FF0066"/>
              </a:buClr>
              <a:buFont typeface="Calibri" pitchFamily="34" charset="0"/>
              <a:buChar char="→"/>
            </a:pPr>
            <a:r>
              <a:rPr lang="en-US" altLang="zh-CN" sz="2200" dirty="0" smtClean="0">
                <a:solidFill>
                  <a:prstClr val="black"/>
                </a:solidFill>
                <a:latin typeface="Eras Medium ITC" pitchFamily="34" charset="0"/>
                <a:ea typeface="Verdana" pitchFamily="34" charset="0"/>
                <a:cs typeface="Verdana" pitchFamily="34" charset="0"/>
              </a:rPr>
              <a:t>Preserve </a:t>
            </a:r>
            <a:r>
              <a:rPr lang="en-US" altLang="zh-CN" sz="2200" dirty="0" smtClean="0">
                <a:solidFill>
                  <a:srgbClr val="FF0066"/>
                </a:solidFill>
                <a:latin typeface="Eras Medium ITC" pitchFamily="34" charset="0"/>
                <a:ea typeface="Verdana" pitchFamily="34" charset="0"/>
                <a:cs typeface="Verdana" pitchFamily="34" charset="0"/>
              </a:rPr>
              <a:t>synchronous</a:t>
            </a:r>
            <a:r>
              <a:rPr lang="en-US" altLang="zh-CN" sz="2200" dirty="0" smtClean="0">
                <a:solidFill>
                  <a:prstClr val="black"/>
                </a:solidFill>
                <a:latin typeface="Eras Medium ITC" pitchFamily="34" charset="0"/>
                <a:ea typeface="Verdana" pitchFamily="34" charset="0"/>
                <a:cs typeface="Verdana" pitchFamily="34" charset="0"/>
              </a:rPr>
              <a:t> and </a:t>
            </a:r>
            <a:r>
              <a:rPr lang="en-US" altLang="zh-CN" sz="2200" dirty="0" smtClean="0">
                <a:solidFill>
                  <a:srgbClr val="FF0066"/>
                </a:solidFill>
                <a:latin typeface="Eras Medium ITC" pitchFamily="34" charset="0"/>
                <a:ea typeface="Verdana" pitchFamily="34" charset="0"/>
                <a:cs typeface="Verdana" pitchFamily="34" charset="0"/>
              </a:rPr>
              <a:t>deterministic</a:t>
            </a:r>
            <a:r>
              <a:rPr lang="en-US" altLang="zh-CN" sz="2200" dirty="0" smtClean="0">
                <a:solidFill>
                  <a:prstClr val="black"/>
                </a:solidFill>
                <a:latin typeface="Eras Medium ITC" pitchFamily="34" charset="0"/>
                <a:ea typeface="Verdana" pitchFamily="34" charset="0"/>
                <a:cs typeface="Verdana" pitchFamily="34" charset="0"/>
              </a:rPr>
              <a:t> computation nature (easy to program/debug)</a:t>
            </a:r>
            <a:endParaRPr lang="en-US" altLang="zh-CN" sz="2400" dirty="0" smtClean="0">
              <a:latin typeface="Eras Medium ITC" pitchFamily="34" charset="0"/>
              <a:ea typeface="Verdana" pitchFamily="34" charset="0"/>
              <a:cs typeface="Verdana" pitchFamily="34" charset="0"/>
            </a:endParaRPr>
          </a:p>
          <a:p>
            <a:pPr marL="441325" lvl="2" indent="0">
              <a:buClr>
                <a:srgbClr val="FF0066"/>
              </a:buClr>
              <a:buNone/>
            </a:pPr>
            <a:endParaRPr lang="en-US" altLang="zh-CN" sz="1600" dirty="0" smtClean="0">
              <a:latin typeface="Eras Medium ITC" pitchFamily="34" charset="0"/>
              <a:ea typeface="Verdana" pitchFamily="34" charset="0"/>
              <a:cs typeface="Verdana" pitchFamily="34" charset="0"/>
            </a:endParaRPr>
          </a:p>
          <a:p>
            <a:pPr marL="898525" lvl="2" indent="-457200">
              <a:buClr>
                <a:srgbClr val="FF0066"/>
              </a:buClr>
              <a:buFont typeface="+mj-lt"/>
              <a:buAutoNum type="arabicPeriod" startAt="2"/>
            </a:pPr>
            <a:r>
              <a:rPr lang="en-US" altLang="zh-CN" sz="2400" dirty="0" smtClean="0">
                <a:latin typeface="Eras Medium ITC" pitchFamily="34" charset="0"/>
                <a:ea typeface="Verdana" pitchFamily="34" charset="0"/>
                <a:cs typeface="Verdana" pitchFamily="34" charset="0"/>
              </a:rPr>
              <a:t>Original BSP-like model is hard to </a:t>
            </a:r>
            <a:r>
              <a:rPr lang="en-US" altLang="zh-CN" sz="2400" dirty="0" smtClean="0">
                <a:solidFill>
                  <a:srgbClr val="FF0066"/>
                </a:solidFill>
                <a:latin typeface="Eras Medium ITC" pitchFamily="34" charset="0"/>
                <a:ea typeface="Verdana" pitchFamily="34" charset="0"/>
                <a:cs typeface="Verdana" pitchFamily="34" charset="0"/>
              </a:rPr>
              <a:t>parallelize </a:t>
            </a:r>
          </a:p>
          <a:p>
            <a:pPr marL="1355725" lvl="3" indent="-457200">
              <a:spcBef>
                <a:spcPts val="0"/>
              </a:spcBef>
              <a:buClr>
                <a:srgbClr val="FF0066"/>
              </a:buClr>
              <a:buFont typeface="Calibri" pitchFamily="34" charset="0"/>
              <a:buChar char="→"/>
            </a:pPr>
            <a:r>
              <a:rPr lang="en-US" altLang="zh-CN" sz="2200" dirty="0" smtClean="0">
                <a:solidFill>
                  <a:prstClr val="black"/>
                </a:solidFill>
                <a:latin typeface="Eras Medium ITC" pitchFamily="34" charset="0"/>
                <a:ea typeface="Verdana" pitchFamily="34" charset="0"/>
                <a:cs typeface="Verdana" pitchFamily="34" charset="0"/>
              </a:rPr>
              <a:t>High </a:t>
            </a:r>
            <a:r>
              <a:rPr lang="en-US" altLang="zh-CN" sz="2200" dirty="0" smtClean="0">
                <a:solidFill>
                  <a:srgbClr val="FF0066"/>
                </a:solidFill>
                <a:latin typeface="Eras Medium ITC" pitchFamily="34" charset="0"/>
                <a:ea typeface="Verdana" pitchFamily="34" charset="0"/>
                <a:cs typeface="Verdana" pitchFamily="34" charset="0"/>
              </a:rPr>
              <a:t>contention</a:t>
            </a:r>
            <a:r>
              <a:rPr lang="en-US" altLang="zh-CN" sz="2200" dirty="0" smtClean="0">
                <a:solidFill>
                  <a:prstClr val="black"/>
                </a:solidFill>
                <a:latin typeface="Eras Medium ITC" pitchFamily="34" charset="0"/>
                <a:ea typeface="Verdana" pitchFamily="34" charset="0"/>
                <a:cs typeface="Verdana" pitchFamily="34" charset="0"/>
              </a:rPr>
              <a:t> to buffer and parse messages</a:t>
            </a:r>
          </a:p>
          <a:p>
            <a:pPr marL="1355725" lvl="3" indent="-457200">
              <a:spcBef>
                <a:spcPts val="0"/>
              </a:spcBef>
              <a:buClr>
                <a:srgbClr val="FF0066"/>
              </a:buClr>
              <a:buFont typeface="Calibri" pitchFamily="34" charset="0"/>
              <a:buChar char="→"/>
            </a:pPr>
            <a:r>
              <a:rPr lang="en-US" altLang="zh-CN" sz="2200" dirty="0" smtClean="0">
                <a:solidFill>
                  <a:prstClr val="black"/>
                </a:solidFill>
                <a:latin typeface="Eras Medium ITC" pitchFamily="34" charset="0"/>
                <a:ea typeface="Verdana" pitchFamily="34" charset="0"/>
                <a:cs typeface="Verdana" pitchFamily="34" charset="0"/>
              </a:rPr>
              <a:t>Poor </a:t>
            </a:r>
            <a:r>
              <a:rPr lang="en-US" altLang="zh-CN" sz="2200" dirty="0" smtClean="0">
                <a:solidFill>
                  <a:srgbClr val="FF0066"/>
                </a:solidFill>
                <a:latin typeface="Eras Medium ITC" pitchFamily="34" charset="0"/>
                <a:ea typeface="Verdana" pitchFamily="34" charset="0"/>
                <a:cs typeface="Verdana" pitchFamily="34" charset="0"/>
              </a:rPr>
              <a:t>locality</a:t>
            </a:r>
            <a:r>
              <a:rPr lang="en-US" altLang="zh-CN" sz="2200" dirty="0" smtClean="0">
                <a:solidFill>
                  <a:prstClr val="black"/>
                </a:solidFill>
                <a:latin typeface="Eras Medium ITC" pitchFamily="34" charset="0"/>
                <a:ea typeface="Verdana" pitchFamily="34" charset="0"/>
                <a:cs typeface="Verdana" pitchFamily="34" charset="0"/>
              </a:rPr>
              <a:t> in message parsing</a:t>
            </a: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Tree>
    <p:extLst>
      <p:ext uri="{BB962C8B-B14F-4D97-AF65-F5344CB8AC3E}">
        <p14:creationId xmlns:p14="http://schemas.microsoft.com/office/powerpoint/2010/main" val="37412481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Hierarchical Model</a:t>
            </a:r>
            <a:endParaRPr lang="zh-TW" altLang="en-US" sz="4000" dirty="0">
              <a:effectLst>
                <a:outerShdw blurRad="38100" dist="38100" dir="2700000" algn="tl">
                  <a:srgbClr val="000000">
                    <a:alpha val="43137"/>
                  </a:srgbClr>
                </a:outerShdw>
              </a:effectLst>
              <a:latin typeface="Eras Medium ITC" pitchFamily="34" charset="0"/>
              <a:cs typeface="Verdana" pitchFamily="34" charset="0"/>
            </a:endParaRPr>
          </a:p>
        </p:txBody>
      </p:sp>
      <p:sp>
        <p:nvSpPr>
          <p:cNvPr id="56" name="内容占位符 2"/>
          <p:cNvSpPr txBox="1">
            <a:spLocks/>
          </p:cNvSpPr>
          <p:nvPr/>
        </p:nvSpPr>
        <p:spPr>
          <a:xfrm>
            <a:off x="457200" y="1371600"/>
            <a:ext cx="7931224" cy="2561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lvl="1" indent="-231775">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Design Principle</a:t>
            </a:r>
            <a:endParaRPr lang="en-US" altLang="zh-CN" sz="800" dirty="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a:p>
            <a:pPr marL="898525" lvl="2" indent="-457200">
              <a:buClr>
                <a:srgbClr val="FF0066"/>
              </a:buClr>
              <a:buFont typeface="Verdana" pitchFamily="34" charset="0"/>
              <a:buChar char="□"/>
            </a:pPr>
            <a:r>
              <a:rPr lang="en-US" altLang="zh-CN" sz="2400" dirty="0" smtClean="0">
                <a:solidFill>
                  <a:srgbClr val="FF0066"/>
                </a:solidFill>
                <a:latin typeface="Eras Medium ITC" pitchFamily="34" charset="0"/>
                <a:ea typeface="Verdana" pitchFamily="34" charset="0"/>
                <a:cs typeface="Verdana" pitchFamily="34" charset="0"/>
              </a:rPr>
              <a:t>Three</a:t>
            </a:r>
            <a:r>
              <a:rPr lang="en-US" altLang="zh-CN" sz="2400" dirty="0" smtClean="0">
                <a:latin typeface="Eras Medium ITC" pitchFamily="34" charset="0"/>
                <a:ea typeface="Verdana" pitchFamily="34" charset="0"/>
                <a:cs typeface="Verdana" pitchFamily="34" charset="0"/>
              </a:rPr>
              <a:t> level: iteration </a:t>
            </a:r>
            <a:r>
              <a:rPr lang="en-US" altLang="zh-CN" sz="2400" dirty="0" smtClean="0">
                <a:latin typeface="Eras Medium ITC" pitchFamily="34" charset="0"/>
                <a:ea typeface="Verdana" pitchFamily="34" charset="0"/>
                <a:cs typeface="Verdana" pitchFamily="34" charset="0"/>
                <a:sym typeface="Wingdings" pitchFamily="2" charset="2"/>
              </a:rPr>
              <a:t> worker  thread</a:t>
            </a:r>
            <a:endParaRPr lang="en-US" altLang="zh-CN" sz="2200" dirty="0" smtClean="0">
              <a:solidFill>
                <a:prstClr val="black"/>
              </a:solidFill>
              <a:latin typeface="Eras Medium ITC" pitchFamily="34" charset="0"/>
              <a:ea typeface="Verdana" pitchFamily="34" charset="0"/>
              <a:cs typeface="Verdana" pitchFamily="34" charset="0"/>
            </a:endParaRPr>
          </a:p>
          <a:p>
            <a:pPr marL="898525" lvl="2" indent="-457200">
              <a:buClr>
                <a:srgbClr val="FF0066"/>
              </a:buClr>
              <a:buFont typeface="Verdana" pitchFamily="34" charset="0"/>
              <a:buChar char="□"/>
            </a:pPr>
            <a:r>
              <a:rPr lang="en-US" altLang="zh-CN" sz="2400" dirty="0" smtClean="0">
                <a:latin typeface="Eras Medium ITC" pitchFamily="34" charset="0"/>
                <a:ea typeface="Verdana" pitchFamily="34" charset="0"/>
                <a:cs typeface="Verdana" pitchFamily="34" charset="0"/>
              </a:rPr>
              <a:t>Only the </a:t>
            </a:r>
            <a:r>
              <a:rPr lang="en-US" altLang="zh-CN" sz="2400" dirty="0" smtClean="0">
                <a:solidFill>
                  <a:srgbClr val="FF0066"/>
                </a:solidFill>
                <a:latin typeface="Eras Medium ITC" pitchFamily="34" charset="0"/>
                <a:ea typeface="Verdana" pitchFamily="34" charset="0"/>
                <a:cs typeface="Verdana" pitchFamily="34" charset="0"/>
              </a:rPr>
              <a:t>last-level</a:t>
            </a:r>
            <a:r>
              <a:rPr lang="en-US" altLang="zh-CN" sz="2400" dirty="0" smtClean="0">
                <a:latin typeface="Eras Medium ITC" pitchFamily="34" charset="0"/>
                <a:ea typeface="Verdana" pitchFamily="34" charset="0"/>
                <a:cs typeface="Verdana" pitchFamily="34" charset="0"/>
              </a:rPr>
              <a:t> participants perform actual tasks</a:t>
            </a:r>
          </a:p>
          <a:p>
            <a:pPr marL="898525" lvl="2" indent="-457200">
              <a:buClr>
                <a:srgbClr val="FF0066"/>
              </a:buClr>
              <a:buFont typeface="Verdana" pitchFamily="34" charset="0"/>
              <a:buChar char="□"/>
            </a:pPr>
            <a:r>
              <a:rPr lang="en-US" altLang="zh-CN" sz="2400" dirty="0" smtClean="0">
                <a:latin typeface="Eras Medium ITC" pitchFamily="34" charset="0"/>
                <a:ea typeface="Verdana" pitchFamily="34" charset="0"/>
                <a:cs typeface="Verdana" pitchFamily="34" charset="0"/>
              </a:rPr>
              <a:t>Parents (i.e. higher level participants) just wait </a:t>
            </a:r>
            <a:br>
              <a:rPr lang="en-US" altLang="zh-CN" sz="2400" dirty="0" smtClean="0">
                <a:latin typeface="Eras Medium ITC" pitchFamily="34" charset="0"/>
                <a:ea typeface="Verdana" pitchFamily="34" charset="0"/>
                <a:cs typeface="Verdana" pitchFamily="34" charset="0"/>
              </a:rPr>
            </a:br>
            <a:r>
              <a:rPr lang="en-US" altLang="zh-CN" sz="2400" dirty="0" smtClean="0">
                <a:latin typeface="Eras Medium ITC" pitchFamily="34" charset="0"/>
                <a:ea typeface="Verdana" pitchFamily="34" charset="0"/>
                <a:cs typeface="Verdana" pitchFamily="34" charset="0"/>
              </a:rPr>
              <a:t>until all children finish their tasks</a:t>
            </a: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cxnSp>
        <p:nvCxnSpPr>
          <p:cNvPr id="5" name="Curved Connector 4"/>
          <p:cNvCxnSpPr>
            <a:stCxn id="129" idx="0"/>
          </p:cNvCxnSpPr>
          <p:nvPr/>
        </p:nvCxnSpPr>
        <p:spPr>
          <a:xfrm rot="16200000" flipH="1">
            <a:off x="5510733" y="5192354"/>
            <a:ext cx="468002" cy="12700"/>
          </a:xfrm>
          <a:prstGeom prst="curvedConnector5">
            <a:avLst>
              <a:gd name="adj1" fmla="val -16767"/>
              <a:gd name="adj2" fmla="val 6244047"/>
              <a:gd name="adj3" fmla="val 181653"/>
            </a:avLst>
          </a:prstGeom>
          <a:ln w="28575">
            <a:solidFill>
              <a:schemeClr val="tx1"/>
            </a:solidFill>
            <a:prstDash val="sysDot"/>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738384" y="4548546"/>
            <a:ext cx="507225" cy="250005"/>
          </a:xfrm>
          <a:prstGeom prst="rect">
            <a:avLst/>
          </a:prstGeom>
        </p:spPr>
        <p:txBody>
          <a:bodyPr wrap="square" lIns="0" tIns="0" rIns="0" bIns="0">
            <a:spAutoFit/>
          </a:bodyPr>
          <a:lstStyle/>
          <a:p>
            <a:pPr algn="ctr">
              <a:lnSpc>
                <a:spcPct val="80000"/>
              </a:lnSpc>
            </a:pPr>
            <a:r>
              <a:rPr lang="en-US" altLang="zh-CN" sz="2000" dirty="0" smtClean="0">
                <a:effectLst>
                  <a:outerShdw blurRad="38100" dist="38100" dir="2700000" algn="tl">
                    <a:srgbClr val="000000">
                      <a:alpha val="43137"/>
                    </a:srgbClr>
                  </a:outerShdw>
                </a:effectLst>
                <a:latin typeface="Eras Medium ITC" pitchFamily="34" charset="0"/>
                <a:cs typeface="Verdana" pitchFamily="34" charset="0"/>
              </a:rPr>
              <a:t>loop</a:t>
            </a:r>
            <a:endParaRPr lang="zh-CN" altLang="en-US" sz="2000" dirty="0">
              <a:effectLst>
                <a:outerShdw blurRad="38100" dist="38100" dir="2700000" algn="tl">
                  <a:srgbClr val="000000">
                    <a:alpha val="43137"/>
                  </a:srgbClr>
                </a:outerShdw>
              </a:effectLst>
              <a:latin typeface="Eras Medium ITC" pitchFamily="34" charset="0"/>
              <a:cs typeface="Verdana" pitchFamily="34" charset="0"/>
            </a:endParaRPr>
          </a:p>
        </p:txBody>
      </p:sp>
      <p:sp>
        <p:nvSpPr>
          <p:cNvPr id="17" name="Oval 16"/>
          <p:cNvSpPr/>
          <p:nvPr/>
        </p:nvSpPr>
        <p:spPr>
          <a:xfrm>
            <a:off x="4572000" y="4357047"/>
            <a:ext cx="252000" cy="252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8" name="Oval 17"/>
          <p:cNvSpPr/>
          <p:nvPr/>
        </p:nvSpPr>
        <p:spPr>
          <a:xfrm>
            <a:off x="4283968" y="4825239"/>
            <a:ext cx="252000" cy="252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9" name="Oval 18"/>
          <p:cNvSpPr/>
          <p:nvPr/>
        </p:nvSpPr>
        <p:spPr>
          <a:xfrm>
            <a:off x="4427984" y="5294672"/>
            <a:ext cx="252000" cy="252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20" name="Oval 19"/>
          <p:cNvSpPr/>
          <p:nvPr/>
        </p:nvSpPr>
        <p:spPr>
          <a:xfrm>
            <a:off x="4499992" y="5750449"/>
            <a:ext cx="252000" cy="252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cxnSp>
        <p:nvCxnSpPr>
          <p:cNvPr id="21" name="Straight Arrow Connector 20"/>
          <p:cNvCxnSpPr>
            <a:stCxn id="129" idx="1"/>
            <a:endCxn id="17" idx="6"/>
          </p:cNvCxnSpPr>
          <p:nvPr/>
        </p:nvCxnSpPr>
        <p:spPr>
          <a:xfrm flipH="1" flipV="1">
            <a:off x="4824000" y="4483047"/>
            <a:ext cx="686734" cy="709306"/>
          </a:xfrm>
          <a:prstGeom prst="straightConnector1">
            <a:avLst/>
          </a:prstGeom>
          <a:ln w="28575">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29" idx="1"/>
            <a:endCxn id="18" idx="6"/>
          </p:cNvCxnSpPr>
          <p:nvPr/>
        </p:nvCxnSpPr>
        <p:spPr>
          <a:xfrm flipH="1" flipV="1">
            <a:off x="4535968" y="4951239"/>
            <a:ext cx="974766" cy="241114"/>
          </a:xfrm>
          <a:prstGeom prst="straightConnector1">
            <a:avLst/>
          </a:prstGeom>
          <a:ln w="28575">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29" idx="1"/>
            <a:endCxn id="19" idx="6"/>
          </p:cNvCxnSpPr>
          <p:nvPr/>
        </p:nvCxnSpPr>
        <p:spPr>
          <a:xfrm flipH="1">
            <a:off x="4679984" y="5192353"/>
            <a:ext cx="830750" cy="228319"/>
          </a:xfrm>
          <a:prstGeom prst="straightConnector1">
            <a:avLst/>
          </a:prstGeom>
          <a:ln w="28575">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29" idx="1"/>
            <a:endCxn id="20" idx="6"/>
          </p:cNvCxnSpPr>
          <p:nvPr/>
        </p:nvCxnSpPr>
        <p:spPr>
          <a:xfrm flipH="1">
            <a:off x="4751992" y="5192353"/>
            <a:ext cx="758742" cy="684096"/>
          </a:xfrm>
          <a:prstGeom prst="straightConnector1">
            <a:avLst/>
          </a:prstGeom>
          <a:ln w="28575">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860032" y="4383120"/>
            <a:ext cx="0" cy="1619329"/>
          </a:xfrm>
          <a:prstGeom prst="line">
            <a:avLst/>
          </a:prstGeom>
          <a:ln w="76200">
            <a:solidFill>
              <a:schemeClr val="tx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8" idx="2"/>
            <a:endCxn id="96" idx="3"/>
          </p:cNvCxnSpPr>
          <p:nvPr/>
        </p:nvCxnSpPr>
        <p:spPr>
          <a:xfrm flipH="1" flipV="1">
            <a:off x="3563776" y="4511134"/>
            <a:ext cx="720192" cy="440105"/>
          </a:xfrm>
          <a:prstGeom prst="straightConnector1">
            <a:avLst/>
          </a:prstGeom>
          <a:ln w="28575">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8" idx="2"/>
            <a:endCxn id="97" idx="3"/>
          </p:cNvCxnSpPr>
          <p:nvPr/>
        </p:nvCxnSpPr>
        <p:spPr>
          <a:xfrm flipH="1">
            <a:off x="3419776" y="4951239"/>
            <a:ext cx="864192" cy="0"/>
          </a:xfrm>
          <a:prstGeom prst="straightConnector1">
            <a:avLst/>
          </a:prstGeom>
          <a:ln w="28575">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18" idx="2"/>
            <a:endCxn id="98" idx="3"/>
          </p:cNvCxnSpPr>
          <p:nvPr/>
        </p:nvCxnSpPr>
        <p:spPr>
          <a:xfrm flipH="1">
            <a:off x="3743776" y="4951239"/>
            <a:ext cx="540192" cy="440105"/>
          </a:xfrm>
          <a:prstGeom prst="straightConnector1">
            <a:avLst/>
          </a:prstGeom>
          <a:ln w="28575">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2555776" y="4385134"/>
            <a:ext cx="1188000" cy="1132210"/>
            <a:chOff x="3649678" y="3700918"/>
            <a:chExt cx="1188000" cy="1132210"/>
          </a:xfrm>
        </p:grpSpPr>
        <p:sp>
          <p:nvSpPr>
            <p:cNvPr id="96" name="Rounded Rectangle 95"/>
            <p:cNvSpPr/>
            <p:nvPr/>
          </p:nvSpPr>
          <p:spPr>
            <a:xfrm>
              <a:off x="3649678" y="3700918"/>
              <a:ext cx="1008000" cy="252000"/>
            </a:xfrm>
            <a:prstGeom prst="roundRect">
              <a:avLst/>
            </a:prstGeom>
          </p:spPr>
          <p:style>
            <a:lnRef idx="0">
              <a:schemeClr val="accent2"/>
            </a:lnRef>
            <a:fillRef idx="3">
              <a:schemeClr val="accent2"/>
            </a:fillRef>
            <a:effectRef idx="3">
              <a:schemeClr val="accent2"/>
            </a:effectRef>
            <a:fontRef idx="minor">
              <a:schemeClr val="lt1"/>
            </a:fontRef>
          </p:style>
          <p:txBody>
            <a:bodyPr wrap="none" lIns="0" tIns="0" rIns="0" rtlCol="0" anchor="ctr"/>
            <a:lstStyle/>
            <a:p>
              <a:pPr algn="ctr"/>
              <a:r>
                <a:rPr lang="en-US" altLang="zh-CN" sz="2400" dirty="0" smtClean="0">
                  <a:solidFill>
                    <a:schemeClr val="bg1"/>
                  </a:solidFill>
                  <a:effectLst>
                    <a:outerShdw blurRad="38100" dist="38100" dir="2700000" algn="tl">
                      <a:srgbClr val="000000">
                        <a:alpha val="43137"/>
                      </a:srgbClr>
                    </a:outerShdw>
                  </a:effectLst>
                  <a:latin typeface="Eras Medium ITC" pitchFamily="34" charset="0"/>
                </a:rPr>
                <a:t>task</a:t>
              </a:r>
              <a:endParaRPr lang="zh-CN" altLang="en-US" sz="2400" dirty="0">
                <a:solidFill>
                  <a:schemeClr val="bg1"/>
                </a:solidFill>
                <a:effectLst>
                  <a:outerShdw blurRad="38100" dist="38100" dir="2700000" algn="tl">
                    <a:srgbClr val="000000">
                      <a:alpha val="43137"/>
                    </a:srgbClr>
                  </a:outerShdw>
                </a:effectLst>
                <a:latin typeface="Eras Medium ITC" pitchFamily="34" charset="0"/>
              </a:endParaRPr>
            </a:p>
          </p:txBody>
        </p:sp>
        <p:sp>
          <p:nvSpPr>
            <p:cNvPr id="97" name="Rounded Rectangle 96"/>
            <p:cNvSpPr/>
            <p:nvPr/>
          </p:nvSpPr>
          <p:spPr>
            <a:xfrm>
              <a:off x="3649678" y="4141023"/>
              <a:ext cx="864000" cy="252000"/>
            </a:xfrm>
            <a:prstGeom prst="roundRect">
              <a:avLst/>
            </a:prstGeom>
          </p:spPr>
          <p:style>
            <a:lnRef idx="0">
              <a:schemeClr val="accent2"/>
            </a:lnRef>
            <a:fillRef idx="3">
              <a:schemeClr val="accent2"/>
            </a:fillRef>
            <a:effectRef idx="3">
              <a:schemeClr val="accent2"/>
            </a:effectRef>
            <a:fontRef idx="minor">
              <a:schemeClr val="lt1"/>
            </a:fontRef>
          </p:style>
          <p:txBody>
            <a:bodyPr wrap="none" lIns="0" tIns="0" rIns="0" rtlCol="0" anchor="ctr"/>
            <a:lstStyle/>
            <a:p>
              <a:pPr algn="ctr"/>
              <a:r>
                <a:rPr lang="en-US" altLang="zh-CN" sz="2400" dirty="0" smtClean="0">
                  <a:solidFill>
                    <a:schemeClr val="bg1"/>
                  </a:solidFill>
                  <a:effectLst>
                    <a:outerShdw blurRad="38100" dist="38100" dir="2700000" algn="tl">
                      <a:srgbClr val="000000">
                        <a:alpha val="43137"/>
                      </a:srgbClr>
                    </a:outerShdw>
                  </a:effectLst>
                  <a:latin typeface="Eras Medium ITC" pitchFamily="34" charset="0"/>
                </a:rPr>
                <a:t>task</a:t>
              </a:r>
              <a:endParaRPr lang="zh-CN" altLang="en-US" sz="2400" dirty="0">
                <a:solidFill>
                  <a:schemeClr val="bg1"/>
                </a:solidFill>
                <a:effectLst>
                  <a:outerShdw blurRad="38100" dist="38100" dir="2700000" algn="tl">
                    <a:srgbClr val="000000">
                      <a:alpha val="43137"/>
                    </a:srgbClr>
                  </a:outerShdw>
                </a:effectLst>
                <a:latin typeface="Eras Medium ITC" pitchFamily="34" charset="0"/>
              </a:endParaRPr>
            </a:p>
          </p:txBody>
        </p:sp>
        <p:sp>
          <p:nvSpPr>
            <p:cNvPr id="98" name="Rounded Rectangle 97"/>
            <p:cNvSpPr/>
            <p:nvPr/>
          </p:nvSpPr>
          <p:spPr>
            <a:xfrm>
              <a:off x="3649678" y="4581128"/>
              <a:ext cx="1188000" cy="252000"/>
            </a:xfrm>
            <a:prstGeom prst="roundRect">
              <a:avLst/>
            </a:prstGeom>
          </p:spPr>
          <p:style>
            <a:lnRef idx="0">
              <a:schemeClr val="accent2"/>
            </a:lnRef>
            <a:fillRef idx="3">
              <a:schemeClr val="accent2"/>
            </a:fillRef>
            <a:effectRef idx="3">
              <a:schemeClr val="accent2"/>
            </a:effectRef>
            <a:fontRef idx="minor">
              <a:schemeClr val="lt1"/>
            </a:fontRef>
          </p:style>
          <p:txBody>
            <a:bodyPr wrap="none" lIns="0" tIns="0" rIns="0" rtlCol="0" anchor="ctr"/>
            <a:lstStyle/>
            <a:p>
              <a:pPr algn="ctr"/>
              <a:r>
                <a:rPr lang="en-US" altLang="zh-CN" sz="2400" dirty="0" smtClean="0">
                  <a:solidFill>
                    <a:schemeClr val="bg1"/>
                  </a:solidFill>
                  <a:effectLst>
                    <a:outerShdw blurRad="38100" dist="38100" dir="2700000" algn="tl">
                      <a:srgbClr val="000000">
                        <a:alpha val="43137"/>
                      </a:srgbClr>
                    </a:outerShdw>
                  </a:effectLst>
                  <a:latin typeface="Eras Medium ITC" pitchFamily="34" charset="0"/>
                </a:rPr>
                <a:t>task</a:t>
              </a:r>
              <a:endParaRPr lang="zh-CN" altLang="en-US" sz="2400" dirty="0">
                <a:solidFill>
                  <a:schemeClr val="bg1"/>
                </a:solidFill>
                <a:effectLst>
                  <a:outerShdw blurRad="38100" dist="38100" dir="2700000" algn="tl">
                    <a:srgbClr val="000000">
                      <a:alpha val="43137"/>
                    </a:srgbClr>
                  </a:outerShdw>
                </a:effectLst>
                <a:latin typeface="Eras Medium ITC" pitchFamily="34" charset="0"/>
              </a:endParaRPr>
            </a:p>
          </p:txBody>
        </p:sp>
      </p:grpSp>
      <p:cxnSp>
        <p:nvCxnSpPr>
          <p:cNvPr id="83" name="Straight Connector 82"/>
          <p:cNvCxnSpPr/>
          <p:nvPr/>
        </p:nvCxnSpPr>
        <p:spPr>
          <a:xfrm>
            <a:off x="3766130" y="4329240"/>
            <a:ext cx="0" cy="1260000"/>
          </a:xfrm>
          <a:prstGeom prst="line">
            <a:avLst/>
          </a:prstGeom>
          <a:ln w="57150">
            <a:solidFill>
              <a:schemeClr val="tx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a:off x="5076056" y="6203331"/>
            <a:ext cx="1008112" cy="246221"/>
          </a:xfrm>
          <a:prstGeom prst="rect">
            <a:avLst/>
          </a:prstGeom>
        </p:spPr>
        <p:txBody>
          <a:bodyPr wrap="square" lIns="0" tIns="0" rIns="0" bIns="0">
            <a:spAutoFit/>
          </a:bodyPr>
          <a:lstStyle/>
          <a:p>
            <a:pPr algn="ctr">
              <a:lnSpc>
                <a:spcPct val="80000"/>
              </a:lnSpc>
            </a:pPr>
            <a:r>
              <a:rPr lang="en-US" altLang="zh-CN" sz="2000" dirty="0" smtClean="0">
                <a:effectLst>
                  <a:outerShdw blurRad="38100" dist="38100" dir="2700000" algn="tl">
                    <a:srgbClr val="000000">
                      <a:alpha val="43137"/>
                    </a:srgbClr>
                  </a:outerShdw>
                </a:effectLst>
                <a:latin typeface="Eras Medium ITC" pitchFamily="34" charset="0"/>
                <a:cs typeface="Verdana" pitchFamily="34" charset="0"/>
              </a:rPr>
              <a:t>Level-0</a:t>
            </a:r>
            <a:endParaRPr lang="zh-CN" altLang="en-US" sz="2000" dirty="0">
              <a:effectLst>
                <a:outerShdw blurRad="38100" dist="38100" dir="2700000" algn="tl">
                  <a:srgbClr val="000000">
                    <a:alpha val="43137"/>
                  </a:srgbClr>
                </a:outerShdw>
              </a:effectLst>
              <a:latin typeface="Eras Medium ITC" pitchFamily="34" charset="0"/>
              <a:cs typeface="Verdana" pitchFamily="34" charset="0"/>
            </a:endParaRPr>
          </a:p>
        </p:txBody>
      </p:sp>
      <p:sp>
        <p:nvSpPr>
          <p:cNvPr id="124" name="Rectangle 123"/>
          <p:cNvSpPr/>
          <p:nvPr/>
        </p:nvSpPr>
        <p:spPr>
          <a:xfrm>
            <a:off x="3851920" y="6203331"/>
            <a:ext cx="1008112" cy="246221"/>
          </a:xfrm>
          <a:prstGeom prst="rect">
            <a:avLst/>
          </a:prstGeom>
        </p:spPr>
        <p:txBody>
          <a:bodyPr wrap="square" lIns="0" tIns="0" rIns="0" bIns="0">
            <a:spAutoFit/>
          </a:bodyPr>
          <a:lstStyle/>
          <a:p>
            <a:pPr algn="ctr">
              <a:lnSpc>
                <a:spcPct val="80000"/>
              </a:lnSpc>
            </a:pPr>
            <a:r>
              <a:rPr lang="en-US" altLang="zh-CN" sz="2000" dirty="0" smtClean="0">
                <a:effectLst>
                  <a:outerShdw blurRad="38100" dist="38100" dir="2700000" algn="tl">
                    <a:srgbClr val="000000">
                      <a:alpha val="43137"/>
                    </a:srgbClr>
                  </a:outerShdw>
                </a:effectLst>
                <a:latin typeface="Eras Medium ITC" pitchFamily="34" charset="0"/>
                <a:cs typeface="Verdana" pitchFamily="34" charset="0"/>
              </a:rPr>
              <a:t>Level-1</a:t>
            </a:r>
            <a:endParaRPr lang="zh-CN" altLang="en-US" sz="2000" dirty="0">
              <a:effectLst>
                <a:outerShdw blurRad="38100" dist="38100" dir="2700000" algn="tl">
                  <a:srgbClr val="000000">
                    <a:alpha val="43137"/>
                  </a:srgbClr>
                </a:outerShdw>
              </a:effectLst>
              <a:latin typeface="Eras Medium ITC" pitchFamily="34" charset="0"/>
              <a:cs typeface="Verdana" pitchFamily="34" charset="0"/>
            </a:endParaRPr>
          </a:p>
        </p:txBody>
      </p:sp>
      <p:sp>
        <p:nvSpPr>
          <p:cNvPr id="125" name="Rectangle 124"/>
          <p:cNvSpPr/>
          <p:nvPr/>
        </p:nvSpPr>
        <p:spPr>
          <a:xfrm>
            <a:off x="2555776" y="6203331"/>
            <a:ext cx="1008112" cy="246221"/>
          </a:xfrm>
          <a:prstGeom prst="rect">
            <a:avLst/>
          </a:prstGeom>
        </p:spPr>
        <p:txBody>
          <a:bodyPr wrap="square" lIns="0" tIns="0" rIns="0" bIns="0">
            <a:spAutoFit/>
          </a:bodyPr>
          <a:lstStyle/>
          <a:p>
            <a:pPr algn="ctr">
              <a:lnSpc>
                <a:spcPct val="80000"/>
              </a:lnSpc>
            </a:pPr>
            <a:r>
              <a:rPr lang="en-US" altLang="zh-CN" sz="2000" dirty="0" smtClean="0">
                <a:effectLst>
                  <a:outerShdw blurRad="38100" dist="38100" dir="2700000" algn="tl">
                    <a:srgbClr val="000000">
                      <a:alpha val="43137"/>
                    </a:srgbClr>
                  </a:outerShdw>
                </a:effectLst>
                <a:latin typeface="Eras Medium ITC" pitchFamily="34" charset="0"/>
                <a:cs typeface="Verdana" pitchFamily="34" charset="0"/>
              </a:rPr>
              <a:t>Level-2</a:t>
            </a:r>
            <a:endParaRPr lang="zh-CN" altLang="en-US" sz="2000" dirty="0">
              <a:effectLst>
                <a:outerShdw blurRad="38100" dist="38100" dir="2700000" algn="tl">
                  <a:srgbClr val="000000">
                    <a:alpha val="43137"/>
                  </a:srgbClr>
                </a:outerShdw>
              </a:effectLst>
              <a:latin typeface="Eras Medium ITC" pitchFamily="34" charset="0"/>
              <a:cs typeface="Verdana" pitchFamily="34" charset="0"/>
            </a:endParaRPr>
          </a:p>
        </p:txBody>
      </p:sp>
      <p:grpSp>
        <p:nvGrpSpPr>
          <p:cNvPr id="151" name="Group 150"/>
          <p:cNvGrpSpPr/>
          <p:nvPr/>
        </p:nvGrpSpPr>
        <p:grpSpPr>
          <a:xfrm>
            <a:off x="7308288" y="5498798"/>
            <a:ext cx="1404128" cy="252000"/>
            <a:chOff x="2015744" y="5121640"/>
            <a:chExt cx="1404128" cy="252000"/>
          </a:xfrm>
        </p:grpSpPr>
        <p:sp>
          <p:nvSpPr>
            <p:cNvPr id="118" name="Rectangle 117"/>
            <p:cNvSpPr/>
            <p:nvPr/>
          </p:nvSpPr>
          <p:spPr>
            <a:xfrm>
              <a:off x="2411760" y="5122638"/>
              <a:ext cx="1008112" cy="250005"/>
            </a:xfrm>
            <a:prstGeom prst="rect">
              <a:avLst/>
            </a:prstGeom>
          </p:spPr>
          <p:txBody>
            <a:bodyPr wrap="square" lIns="0" tIns="0" rIns="0" bIns="0">
              <a:spAutoFit/>
            </a:bodyPr>
            <a:lstStyle/>
            <a:p>
              <a:pPr>
                <a:lnSpc>
                  <a:spcPct val="80000"/>
                </a:lnSpc>
              </a:pPr>
              <a:r>
                <a:rPr lang="en-US" altLang="zh-CN" sz="2000" dirty="0" smtClean="0">
                  <a:effectLst>
                    <a:outerShdw blurRad="38100" dist="38100" dir="2700000" algn="tl">
                      <a:srgbClr val="000000">
                        <a:alpha val="43137"/>
                      </a:srgbClr>
                    </a:outerShdw>
                  </a:effectLst>
                  <a:latin typeface="Eras Medium ITC" pitchFamily="34" charset="0"/>
                  <a:cs typeface="Verdana" pitchFamily="34" charset="0"/>
                </a:rPr>
                <a:t>worker</a:t>
              </a:r>
              <a:endParaRPr lang="zh-CN" altLang="en-US" sz="2000" dirty="0">
                <a:effectLst>
                  <a:outerShdw blurRad="38100" dist="38100" dir="2700000" algn="tl">
                    <a:srgbClr val="000000">
                      <a:alpha val="43137"/>
                    </a:srgbClr>
                  </a:outerShdw>
                </a:effectLst>
                <a:latin typeface="Eras Medium ITC" pitchFamily="34" charset="0"/>
                <a:cs typeface="Verdana" pitchFamily="34" charset="0"/>
              </a:endParaRPr>
            </a:p>
          </p:txBody>
        </p:sp>
        <p:sp>
          <p:nvSpPr>
            <p:cNvPr id="126" name="Oval 125"/>
            <p:cNvSpPr/>
            <p:nvPr/>
          </p:nvSpPr>
          <p:spPr>
            <a:xfrm>
              <a:off x="2015744" y="5121640"/>
              <a:ext cx="252000" cy="252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grpSp>
      <p:grpSp>
        <p:nvGrpSpPr>
          <p:cNvPr id="152" name="Group 151"/>
          <p:cNvGrpSpPr/>
          <p:nvPr/>
        </p:nvGrpSpPr>
        <p:grpSpPr>
          <a:xfrm>
            <a:off x="7164288" y="5877240"/>
            <a:ext cx="1548128" cy="252000"/>
            <a:chOff x="1871744" y="5550192"/>
            <a:chExt cx="1548128" cy="252000"/>
          </a:xfrm>
        </p:grpSpPr>
        <p:sp>
          <p:nvSpPr>
            <p:cNvPr id="127" name="Rounded Rectangle 126"/>
            <p:cNvSpPr/>
            <p:nvPr/>
          </p:nvSpPr>
          <p:spPr>
            <a:xfrm>
              <a:off x="1871744" y="5550192"/>
              <a:ext cx="396000" cy="252000"/>
            </a:xfrm>
            <a:prstGeom prst="roundRect">
              <a:avLst/>
            </a:prstGeom>
          </p:spPr>
          <p:style>
            <a:lnRef idx="0">
              <a:schemeClr val="accent2"/>
            </a:lnRef>
            <a:fillRef idx="3">
              <a:schemeClr val="accent2"/>
            </a:fillRef>
            <a:effectRef idx="3">
              <a:schemeClr val="accent2"/>
            </a:effectRef>
            <a:fontRef idx="minor">
              <a:schemeClr val="lt1"/>
            </a:fontRef>
          </p:style>
          <p:txBody>
            <a:bodyPr wrap="none" lIns="0" tIns="0" rIns="0" rtlCol="0" anchor="ctr"/>
            <a:lstStyle/>
            <a:p>
              <a:pPr algn="ctr"/>
              <a:endParaRPr lang="zh-CN" altLang="en-US" sz="2000" dirty="0">
                <a:latin typeface="Eras Medium ITC" pitchFamily="34" charset="0"/>
              </a:endParaRPr>
            </a:p>
          </p:txBody>
        </p:sp>
        <p:sp>
          <p:nvSpPr>
            <p:cNvPr id="128" name="Rectangle 127"/>
            <p:cNvSpPr/>
            <p:nvPr/>
          </p:nvSpPr>
          <p:spPr>
            <a:xfrm>
              <a:off x="2411760" y="5551190"/>
              <a:ext cx="1008112" cy="250005"/>
            </a:xfrm>
            <a:prstGeom prst="rect">
              <a:avLst/>
            </a:prstGeom>
          </p:spPr>
          <p:txBody>
            <a:bodyPr wrap="square" lIns="0" tIns="0" rIns="0" bIns="0">
              <a:spAutoFit/>
            </a:bodyPr>
            <a:lstStyle/>
            <a:p>
              <a:pPr>
                <a:lnSpc>
                  <a:spcPct val="80000"/>
                </a:lnSpc>
              </a:pPr>
              <a:r>
                <a:rPr lang="en-US" altLang="zh-CN" sz="2000" dirty="0" smtClean="0">
                  <a:effectLst>
                    <a:outerShdw blurRad="38100" dist="38100" dir="2700000" algn="tl">
                      <a:srgbClr val="000000">
                        <a:alpha val="43137"/>
                      </a:srgbClr>
                    </a:outerShdw>
                  </a:effectLst>
                  <a:latin typeface="Eras Medium ITC" pitchFamily="34" charset="0"/>
                  <a:cs typeface="Verdana" pitchFamily="34" charset="0"/>
                </a:rPr>
                <a:t>thread</a:t>
              </a:r>
              <a:endParaRPr lang="zh-CN" altLang="en-US" sz="2000" dirty="0">
                <a:effectLst>
                  <a:outerShdw blurRad="38100" dist="38100" dir="2700000" algn="tl">
                    <a:srgbClr val="000000">
                      <a:alpha val="43137"/>
                    </a:srgbClr>
                  </a:outerShdw>
                </a:effectLst>
                <a:latin typeface="Eras Medium ITC" pitchFamily="34" charset="0"/>
                <a:cs typeface="Verdana" pitchFamily="34" charset="0"/>
              </a:endParaRPr>
            </a:p>
          </p:txBody>
        </p:sp>
      </p:grpSp>
      <p:sp>
        <p:nvSpPr>
          <p:cNvPr id="129" name="Diamond 128"/>
          <p:cNvSpPr/>
          <p:nvPr/>
        </p:nvSpPr>
        <p:spPr>
          <a:xfrm>
            <a:off x="5510734" y="4958353"/>
            <a:ext cx="468000" cy="468000"/>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grpSp>
        <p:nvGrpSpPr>
          <p:cNvPr id="150" name="Group 149"/>
          <p:cNvGrpSpPr/>
          <p:nvPr/>
        </p:nvGrpSpPr>
        <p:grpSpPr>
          <a:xfrm>
            <a:off x="7308288" y="5085184"/>
            <a:ext cx="1404128" cy="288000"/>
            <a:chOff x="2015744" y="4581128"/>
            <a:chExt cx="1404128" cy="288000"/>
          </a:xfrm>
        </p:grpSpPr>
        <p:sp>
          <p:nvSpPr>
            <p:cNvPr id="148" name="Diamond 147"/>
            <p:cNvSpPr/>
            <p:nvPr/>
          </p:nvSpPr>
          <p:spPr>
            <a:xfrm>
              <a:off x="2015744" y="4581128"/>
              <a:ext cx="288000" cy="288000"/>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49" name="Rectangle 148"/>
            <p:cNvSpPr/>
            <p:nvPr/>
          </p:nvSpPr>
          <p:spPr>
            <a:xfrm>
              <a:off x="2411760" y="4600126"/>
              <a:ext cx="1008112" cy="250005"/>
            </a:xfrm>
            <a:prstGeom prst="rect">
              <a:avLst/>
            </a:prstGeom>
          </p:spPr>
          <p:txBody>
            <a:bodyPr wrap="square" lIns="0" tIns="0" rIns="0" bIns="0">
              <a:spAutoFit/>
            </a:bodyPr>
            <a:lstStyle/>
            <a:p>
              <a:pPr>
                <a:lnSpc>
                  <a:spcPct val="80000"/>
                </a:lnSpc>
              </a:pPr>
              <a:r>
                <a:rPr lang="en-US" altLang="zh-CN" sz="2000" dirty="0" smtClean="0">
                  <a:effectLst>
                    <a:outerShdw blurRad="38100" dist="38100" dir="2700000" algn="tl">
                      <a:srgbClr val="000000">
                        <a:alpha val="43137"/>
                      </a:srgbClr>
                    </a:outerShdw>
                  </a:effectLst>
                  <a:latin typeface="Eras Medium ITC" pitchFamily="34" charset="0"/>
                  <a:cs typeface="Verdana" pitchFamily="34" charset="0"/>
                </a:rPr>
                <a:t>iteration</a:t>
              </a:r>
              <a:endParaRPr lang="zh-CN" altLang="en-US" sz="2000" dirty="0">
                <a:effectLst>
                  <a:outerShdw blurRad="38100" dist="38100" dir="2700000" algn="tl">
                    <a:srgbClr val="000000">
                      <a:alpha val="43137"/>
                    </a:srgbClr>
                  </a:outerShdw>
                </a:effectLst>
                <a:latin typeface="Eras Medium ITC" pitchFamily="34" charset="0"/>
                <a:cs typeface="Verdana" pitchFamily="34" charset="0"/>
              </a:endParaRPr>
            </a:p>
          </p:txBody>
        </p:sp>
      </p:grpSp>
      <p:sp>
        <p:nvSpPr>
          <p:cNvPr id="153" name="Rectangle 152"/>
          <p:cNvSpPr/>
          <p:nvPr/>
        </p:nvSpPr>
        <p:spPr>
          <a:xfrm>
            <a:off x="5076056" y="4012894"/>
            <a:ext cx="1584176" cy="250005"/>
          </a:xfrm>
          <a:prstGeom prst="rect">
            <a:avLst/>
          </a:prstGeom>
        </p:spPr>
        <p:txBody>
          <a:bodyPr wrap="square" lIns="0" tIns="0" rIns="0" bIns="0">
            <a:spAutoFit/>
          </a:bodyPr>
          <a:lstStyle/>
          <a:p>
            <a:pPr algn="r">
              <a:lnSpc>
                <a:spcPct val="80000"/>
              </a:lnSpc>
            </a:pPr>
            <a:r>
              <a:rPr lang="en-US" altLang="zh-CN" sz="2000" u="sng" dirty="0">
                <a:solidFill>
                  <a:srgbClr val="FF0066"/>
                </a:solidFill>
                <a:latin typeface="Eras Medium ITC" pitchFamily="34" charset="0"/>
                <a:cs typeface="Verdana" pitchFamily="34" charset="0"/>
              </a:rPr>
              <a:t>global</a:t>
            </a:r>
            <a:r>
              <a:rPr lang="en-US" altLang="zh-CN" sz="2000" dirty="0">
                <a:latin typeface="Eras Medium ITC" pitchFamily="34" charset="0"/>
                <a:cs typeface="Verdana" pitchFamily="34" charset="0"/>
              </a:rPr>
              <a:t> barrier</a:t>
            </a:r>
            <a:endParaRPr lang="zh-CN" altLang="en-US" sz="2000" dirty="0">
              <a:latin typeface="Eras Medium ITC" pitchFamily="34" charset="0"/>
              <a:cs typeface="Verdana" pitchFamily="34" charset="0"/>
            </a:endParaRPr>
          </a:p>
        </p:txBody>
      </p:sp>
      <p:sp>
        <p:nvSpPr>
          <p:cNvPr id="154" name="Rectangle 153"/>
          <p:cNvSpPr/>
          <p:nvPr/>
        </p:nvSpPr>
        <p:spPr>
          <a:xfrm>
            <a:off x="2123728" y="3896911"/>
            <a:ext cx="1440160" cy="250005"/>
          </a:xfrm>
          <a:prstGeom prst="rect">
            <a:avLst/>
          </a:prstGeom>
        </p:spPr>
        <p:txBody>
          <a:bodyPr wrap="square" lIns="0" tIns="0" rIns="0" bIns="0">
            <a:spAutoFit/>
          </a:bodyPr>
          <a:lstStyle/>
          <a:p>
            <a:pPr algn="r">
              <a:lnSpc>
                <a:spcPct val="80000"/>
              </a:lnSpc>
            </a:pPr>
            <a:r>
              <a:rPr lang="en-US" altLang="zh-CN" sz="2000" u="sng" dirty="0" smtClean="0">
                <a:solidFill>
                  <a:srgbClr val="FF0066"/>
                </a:solidFill>
                <a:latin typeface="Eras Medium ITC" pitchFamily="34" charset="0"/>
                <a:cs typeface="Verdana" pitchFamily="34" charset="0"/>
              </a:rPr>
              <a:t>local</a:t>
            </a:r>
            <a:r>
              <a:rPr lang="en-US" altLang="zh-CN" sz="2000" dirty="0" smtClean="0">
                <a:latin typeface="Eras Medium ITC" pitchFamily="34" charset="0"/>
                <a:cs typeface="Verdana" pitchFamily="34" charset="0"/>
              </a:rPr>
              <a:t> barrier</a:t>
            </a:r>
            <a:endParaRPr lang="zh-CN" altLang="en-US" sz="2000" dirty="0">
              <a:latin typeface="Eras Medium ITC" pitchFamily="34" charset="0"/>
              <a:cs typeface="Verdana" pitchFamily="34" charset="0"/>
            </a:endParaRPr>
          </a:p>
        </p:txBody>
      </p:sp>
      <p:cxnSp>
        <p:nvCxnSpPr>
          <p:cNvPr id="155" name="Straight Arrow Connector 154"/>
          <p:cNvCxnSpPr>
            <a:endCxn id="154" idx="3"/>
          </p:cNvCxnSpPr>
          <p:nvPr/>
        </p:nvCxnSpPr>
        <p:spPr>
          <a:xfrm flipH="1" flipV="1">
            <a:off x="3563888" y="4021914"/>
            <a:ext cx="202242" cy="271182"/>
          </a:xfrm>
          <a:prstGeom prst="straightConnector1">
            <a:avLst/>
          </a:prstGeom>
          <a:ln w="3175">
            <a:solidFill>
              <a:schemeClr val="tx1"/>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endCxn id="153" idx="1"/>
          </p:cNvCxnSpPr>
          <p:nvPr/>
        </p:nvCxnSpPr>
        <p:spPr>
          <a:xfrm flipV="1">
            <a:off x="4860032" y="4137897"/>
            <a:ext cx="216024" cy="219150"/>
          </a:xfrm>
          <a:prstGeom prst="straightConnector1">
            <a:avLst/>
          </a:prstGeom>
          <a:ln w="3175">
            <a:solidFill>
              <a:schemeClr val="tx1"/>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rapezoid 2"/>
          <p:cNvSpPr/>
          <p:nvPr/>
        </p:nvSpPr>
        <p:spPr>
          <a:xfrm rot="5400000">
            <a:off x="4140160" y="4303158"/>
            <a:ext cx="2016000" cy="1728000"/>
          </a:xfrm>
          <a:prstGeom prst="trapezoid">
            <a:avLst>
              <a:gd name="adj" fmla="val 41071"/>
            </a:avLst>
          </a:prstGeom>
          <a:solidFill>
            <a:srgbClr val="FFFF8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rapezoid 41"/>
          <p:cNvSpPr/>
          <p:nvPr/>
        </p:nvSpPr>
        <p:spPr>
          <a:xfrm rot="5400000">
            <a:off x="2538000" y="3987288"/>
            <a:ext cx="2016000" cy="2052000"/>
          </a:xfrm>
          <a:prstGeom prst="trapezoid">
            <a:avLst>
              <a:gd name="adj" fmla="val 39387"/>
            </a:avLst>
          </a:prstGeom>
          <a:solidFill>
            <a:srgbClr val="00CC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2303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250"/>
                                        <p:tgtEl>
                                          <p:spTgt spid="151"/>
                                        </p:tgtEl>
                                      </p:cBhvr>
                                    </p:animEffect>
                                  </p:childTnLst>
                                </p:cTn>
                              </p:par>
                              <p:par>
                                <p:cTn id="8" presetID="10" presetClass="entr" presetSubtype="0" fill="hold" nodeType="withEffect">
                                  <p:stCondLst>
                                    <p:cond delay="0"/>
                                  </p:stCondLst>
                                  <p:childTnLst>
                                    <p:set>
                                      <p:cBhvr>
                                        <p:cTn id="9" dur="1" fill="hold">
                                          <p:stCondLst>
                                            <p:cond delay="0"/>
                                          </p:stCondLst>
                                        </p:cTn>
                                        <p:tgtEl>
                                          <p:spTgt spid="152"/>
                                        </p:tgtEl>
                                        <p:attrNameLst>
                                          <p:attrName>style.visibility</p:attrName>
                                        </p:attrNameLst>
                                      </p:cBhvr>
                                      <p:to>
                                        <p:strVal val="visible"/>
                                      </p:to>
                                    </p:set>
                                    <p:animEffect transition="in" filter="fade">
                                      <p:cBhvr>
                                        <p:cTn id="10" dur="250"/>
                                        <p:tgtEl>
                                          <p:spTgt spid="152"/>
                                        </p:tgtEl>
                                      </p:cBhvr>
                                    </p:animEffect>
                                  </p:childTnLst>
                                </p:cTn>
                              </p:par>
                              <p:par>
                                <p:cTn id="11" presetID="10" presetClass="entr" presetSubtype="0" fill="hold" nodeType="withEffect">
                                  <p:stCondLst>
                                    <p:cond delay="0"/>
                                  </p:stCondLst>
                                  <p:childTnLst>
                                    <p:set>
                                      <p:cBhvr>
                                        <p:cTn id="12" dur="1" fill="hold">
                                          <p:stCondLst>
                                            <p:cond delay="0"/>
                                          </p:stCondLst>
                                        </p:cTn>
                                        <p:tgtEl>
                                          <p:spTgt spid="150"/>
                                        </p:tgtEl>
                                        <p:attrNameLst>
                                          <p:attrName>style.visibility</p:attrName>
                                        </p:attrNameLst>
                                      </p:cBhvr>
                                      <p:to>
                                        <p:strVal val="visible"/>
                                      </p:to>
                                    </p:set>
                                    <p:animEffect transition="in" filter="fade">
                                      <p:cBhvr>
                                        <p:cTn id="13" dur="250"/>
                                        <p:tgtEl>
                                          <p:spTgt spid="15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fade">
                                      <p:cBhvr>
                                        <p:cTn id="16" dur="250"/>
                                        <p:tgtEl>
                                          <p:spTgt spid="1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5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5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25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fade">
                                      <p:cBhvr>
                                        <p:cTn id="31" dur="250"/>
                                        <p:tgtEl>
                                          <p:spTgt spid="10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9"/>
                                        </p:tgtEl>
                                        <p:attrNameLst>
                                          <p:attrName>style.visibility</p:attrName>
                                        </p:attrNameLst>
                                      </p:cBhvr>
                                      <p:to>
                                        <p:strVal val="visible"/>
                                      </p:to>
                                    </p:set>
                                    <p:animEffect transition="in" filter="fade">
                                      <p:cBhvr>
                                        <p:cTn id="34" dur="250"/>
                                        <p:tgtEl>
                                          <p:spTgt spid="1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4"/>
                                        </p:tgtEl>
                                        <p:attrNameLst>
                                          <p:attrName>style.visibility</p:attrName>
                                        </p:attrNameLst>
                                      </p:cBhvr>
                                      <p:to>
                                        <p:strVal val="visible"/>
                                      </p:to>
                                    </p:set>
                                    <p:animEffect transition="in" filter="fade">
                                      <p:cBhvr>
                                        <p:cTn id="37" dur="250"/>
                                        <p:tgtEl>
                                          <p:spTgt spid="1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5"/>
                                        </p:tgtEl>
                                        <p:attrNameLst>
                                          <p:attrName>style.visibility</p:attrName>
                                        </p:attrNameLst>
                                      </p:cBhvr>
                                      <p:to>
                                        <p:strVal val="visible"/>
                                      </p:to>
                                    </p:set>
                                    <p:animEffect transition="in" filter="fade">
                                      <p:cBhvr>
                                        <p:cTn id="40" dur="250"/>
                                        <p:tgtEl>
                                          <p:spTgt spid="1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6">
                                            <p:txEl>
                                              <p:pRg st="2" end="2"/>
                                            </p:txEl>
                                          </p:spTgt>
                                        </p:tgtEl>
                                        <p:attrNameLst>
                                          <p:attrName>style.visibility</p:attrName>
                                        </p:attrNameLst>
                                      </p:cBhvr>
                                      <p:to>
                                        <p:strVal val="visible"/>
                                      </p:to>
                                    </p:set>
                                    <p:animEffect transition="in" filter="fade">
                                      <p:cBhvr>
                                        <p:cTn id="55" dur="250"/>
                                        <p:tgtEl>
                                          <p:spTgt spid="56">
                                            <p:txEl>
                                              <p:pRg st="2" end="2"/>
                                            </p:txEl>
                                          </p:spTgt>
                                        </p:tgtEl>
                                      </p:cBhvr>
                                    </p:animEffect>
                                  </p:childTnLst>
                                </p:cTn>
                              </p:par>
                              <p:par>
                                <p:cTn id="56" presetID="1" presetClass="exit" presetSubtype="0" fill="hold" grpId="1" nodeType="withEffect">
                                  <p:stCondLst>
                                    <p:cond delay="0"/>
                                  </p:stCondLst>
                                  <p:childTnLst>
                                    <p:set>
                                      <p:cBhvr>
                                        <p:cTn id="57" dur="1" fill="hold">
                                          <p:stCondLst>
                                            <p:cond delay="0"/>
                                          </p:stCondLst>
                                        </p:cTn>
                                        <p:tgtEl>
                                          <p:spTgt spid="3"/>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42"/>
                                        </p:tgtEl>
                                        <p:attrNameLst>
                                          <p:attrName>style.visibility</p:attrName>
                                        </p:attrNameLst>
                                      </p:cBhvr>
                                      <p:to>
                                        <p:strVal val="hidden"/>
                                      </p:to>
                                    </p:set>
                                  </p:childTnLst>
                                </p:cTn>
                              </p:par>
                            </p:childTnLst>
                          </p:cTn>
                        </p:par>
                        <p:par>
                          <p:cTn id="60" fill="hold">
                            <p:stCondLst>
                              <p:cond delay="250"/>
                            </p:stCondLst>
                            <p:childTnLst>
                              <p:par>
                                <p:cTn id="61" presetID="26" presetClass="emph" presetSubtype="0" fill="hold" nodeType="afterEffect">
                                  <p:stCondLst>
                                    <p:cond delay="0"/>
                                  </p:stCondLst>
                                  <p:childTnLst>
                                    <p:animEffect transition="out" filter="fade">
                                      <p:cBhvr>
                                        <p:cTn id="62" dur="500" tmFilter="0, 0; .2, .5; .8, .5; 1, 0"/>
                                        <p:tgtEl>
                                          <p:spTgt spid="104"/>
                                        </p:tgtEl>
                                      </p:cBhvr>
                                    </p:animEffect>
                                    <p:animScale>
                                      <p:cBhvr>
                                        <p:cTn id="63" dur="250" autoRev="1" fill="hold"/>
                                        <p:tgtEl>
                                          <p:spTgt spid="104"/>
                                        </p:tgtEl>
                                      </p:cBhvr>
                                      <p:by x="105000" y="105000"/>
                                    </p:animScale>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56">
                                            <p:txEl>
                                              <p:pRg st="3" end="3"/>
                                            </p:txEl>
                                          </p:spTgt>
                                        </p:tgtEl>
                                        <p:attrNameLst>
                                          <p:attrName>style.visibility</p:attrName>
                                        </p:attrNameLst>
                                      </p:cBhvr>
                                      <p:to>
                                        <p:strVal val="visible"/>
                                      </p:to>
                                    </p:set>
                                    <p:animEffect transition="in" filter="fade">
                                      <p:cBhvr>
                                        <p:cTn id="68" dur="250"/>
                                        <p:tgtEl>
                                          <p:spTgt spid="56">
                                            <p:txEl>
                                              <p:pRg st="3" end="3"/>
                                            </p:txEl>
                                          </p:spTgt>
                                        </p:tgtEl>
                                      </p:cBhvr>
                                    </p:animEffect>
                                  </p:childTnLst>
                                </p:cTn>
                              </p:par>
                            </p:childTnLst>
                          </p:cTn>
                        </p:par>
                        <p:par>
                          <p:cTn id="69" fill="hold">
                            <p:stCondLst>
                              <p:cond delay="250"/>
                            </p:stCondLst>
                            <p:childTnLst>
                              <p:par>
                                <p:cTn id="70" presetID="22" presetClass="entr" presetSubtype="8"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wipe(left)">
                                      <p:cBhvr>
                                        <p:cTn id="72" dur="250"/>
                                        <p:tgtEl>
                                          <p:spTgt spid="50"/>
                                        </p:tgtEl>
                                      </p:cBhvr>
                                    </p:animEffect>
                                  </p:childTnLst>
                                </p:cTn>
                              </p:par>
                              <p:par>
                                <p:cTn id="73" presetID="22" presetClass="entr" presetSubtype="8" fill="hold" nodeType="with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left)">
                                      <p:cBhvr>
                                        <p:cTn id="75" dur="250"/>
                                        <p:tgtEl>
                                          <p:spTgt spid="53"/>
                                        </p:tgtEl>
                                      </p:cBhvr>
                                    </p:animEffect>
                                  </p:childTnLst>
                                </p:cTn>
                              </p:par>
                              <p:par>
                                <p:cTn id="76" presetID="22" presetClass="entr" presetSubtype="8" fill="hold" nodeType="withEffect">
                                  <p:stCondLst>
                                    <p:cond delay="0"/>
                                  </p:stCondLst>
                                  <p:childTnLst>
                                    <p:set>
                                      <p:cBhvr>
                                        <p:cTn id="77" dur="1" fill="hold">
                                          <p:stCondLst>
                                            <p:cond delay="0"/>
                                          </p:stCondLst>
                                        </p:cTn>
                                        <p:tgtEl>
                                          <p:spTgt spid="88"/>
                                        </p:tgtEl>
                                        <p:attrNameLst>
                                          <p:attrName>style.visibility</p:attrName>
                                        </p:attrNameLst>
                                      </p:cBhvr>
                                      <p:to>
                                        <p:strVal val="visible"/>
                                      </p:to>
                                    </p:set>
                                    <p:animEffect transition="in" filter="wipe(left)">
                                      <p:cBhvr>
                                        <p:cTn id="78" dur="250"/>
                                        <p:tgtEl>
                                          <p:spTgt spid="88"/>
                                        </p:tgtEl>
                                      </p:cBhvr>
                                    </p:animEffect>
                                  </p:childTnLst>
                                </p:cTn>
                              </p:par>
                            </p:childTnLst>
                          </p:cTn>
                        </p:par>
                        <p:par>
                          <p:cTn id="79" fill="hold">
                            <p:stCondLst>
                              <p:cond delay="500"/>
                            </p:stCondLst>
                            <p:childTnLst>
                              <p:par>
                                <p:cTn id="80" presetID="10" presetClass="entr" presetSubtype="0" fill="hold" nodeType="afterEffect">
                                  <p:stCondLst>
                                    <p:cond delay="0"/>
                                  </p:stCondLst>
                                  <p:childTnLst>
                                    <p:set>
                                      <p:cBhvr>
                                        <p:cTn id="81" dur="1" fill="hold">
                                          <p:stCondLst>
                                            <p:cond delay="0"/>
                                          </p:stCondLst>
                                        </p:cTn>
                                        <p:tgtEl>
                                          <p:spTgt spid="83"/>
                                        </p:tgtEl>
                                        <p:attrNameLst>
                                          <p:attrName>style.visibility</p:attrName>
                                        </p:attrNameLst>
                                      </p:cBhvr>
                                      <p:to>
                                        <p:strVal val="visible"/>
                                      </p:to>
                                    </p:set>
                                    <p:animEffect transition="in" filter="fade">
                                      <p:cBhvr>
                                        <p:cTn id="82" dur="250"/>
                                        <p:tgtEl>
                                          <p:spTgt spid="8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fade">
                                      <p:cBhvr>
                                        <p:cTn id="85" dur="250"/>
                                        <p:tgtEl>
                                          <p:spTgt spid="154"/>
                                        </p:tgtEl>
                                      </p:cBhvr>
                                    </p:animEffect>
                                  </p:childTnLst>
                                </p:cTn>
                              </p:par>
                            </p:childTnLst>
                          </p:cTn>
                        </p:par>
                        <p:par>
                          <p:cTn id="86" fill="hold">
                            <p:stCondLst>
                              <p:cond delay="750"/>
                            </p:stCondLst>
                            <p:childTnLst>
                              <p:par>
                                <p:cTn id="87" presetID="22" presetClass="entr" presetSubtype="1" fill="hold" nodeType="afterEffect">
                                  <p:stCondLst>
                                    <p:cond delay="0"/>
                                  </p:stCondLst>
                                  <p:childTnLst>
                                    <p:set>
                                      <p:cBhvr>
                                        <p:cTn id="88" dur="1" fill="hold">
                                          <p:stCondLst>
                                            <p:cond delay="0"/>
                                          </p:stCondLst>
                                        </p:cTn>
                                        <p:tgtEl>
                                          <p:spTgt spid="155"/>
                                        </p:tgtEl>
                                        <p:attrNameLst>
                                          <p:attrName>style.visibility</p:attrName>
                                        </p:attrNameLst>
                                      </p:cBhvr>
                                      <p:to>
                                        <p:strVal val="visible"/>
                                      </p:to>
                                    </p:set>
                                    <p:animEffect transition="in" filter="wipe(up)">
                                      <p:cBhvr>
                                        <p:cTn id="89" dur="250"/>
                                        <p:tgtEl>
                                          <p:spTgt spid="155"/>
                                        </p:tgtEl>
                                      </p:cBhvr>
                                    </p:animEffect>
                                  </p:childTnLst>
                                </p:cTn>
                              </p:par>
                            </p:childTnLst>
                          </p:cTn>
                        </p:par>
                        <p:par>
                          <p:cTn id="90" fill="hold">
                            <p:stCondLst>
                              <p:cond delay="1000"/>
                            </p:stCondLst>
                            <p:childTnLst>
                              <p:par>
                                <p:cTn id="91" presetID="26" presetClass="emph" presetSubtype="0" fill="hold" grpId="1" nodeType="afterEffect">
                                  <p:stCondLst>
                                    <p:cond delay="0"/>
                                  </p:stCondLst>
                                  <p:childTnLst>
                                    <p:animEffect transition="out" filter="fade">
                                      <p:cBhvr>
                                        <p:cTn id="92" dur="500" tmFilter="0, 0; .2, .5; .8, .5; 1, 0"/>
                                        <p:tgtEl>
                                          <p:spTgt spid="18"/>
                                        </p:tgtEl>
                                      </p:cBhvr>
                                    </p:animEffect>
                                    <p:animScale>
                                      <p:cBhvr>
                                        <p:cTn id="93" dur="250" autoRev="1" fill="hold"/>
                                        <p:tgtEl>
                                          <p:spTgt spid="18"/>
                                        </p:tgtEl>
                                      </p:cBhvr>
                                      <p:by x="105000" y="105000"/>
                                    </p:animScale>
                                  </p:childTnLst>
                                </p:cTn>
                              </p:par>
                            </p:childTnLst>
                          </p:cTn>
                        </p:par>
                        <p:par>
                          <p:cTn id="94" fill="hold">
                            <p:stCondLst>
                              <p:cond delay="1500"/>
                            </p:stCondLst>
                            <p:childTnLst>
                              <p:par>
                                <p:cTn id="95" presetID="22" presetClass="entr" presetSubtype="8" fill="hold"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wipe(left)">
                                      <p:cBhvr>
                                        <p:cTn id="97" dur="250"/>
                                        <p:tgtEl>
                                          <p:spTgt spid="26"/>
                                        </p:tgtEl>
                                      </p:cBhvr>
                                    </p:animEffect>
                                  </p:childTnLst>
                                </p:cTn>
                              </p:par>
                            </p:childTnLst>
                          </p:cTn>
                        </p:par>
                        <p:par>
                          <p:cTn id="98" fill="hold">
                            <p:stCondLst>
                              <p:cond delay="1750"/>
                            </p:stCondLst>
                            <p:childTnLst>
                              <p:par>
                                <p:cTn id="99" presetID="26" presetClass="emph" presetSubtype="0" fill="hold" grpId="1" nodeType="afterEffect">
                                  <p:stCondLst>
                                    <p:cond delay="250"/>
                                  </p:stCondLst>
                                  <p:childTnLst>
                                    <p:animEffect transition="out" filter="fade">
                                      <p:cBhvr>
                                        <p:cTn id="100" dur="250" tmFilter="0, 0; .2, .5; .8, .5; 1, 0"/>
                                        <p:tgtEl>
                                          <p:spTgt spid="19"/>
                                        </p:tgtEl>
                                      </p:cBhvr>
                                    </p:animEffect>
                                    <p:animScale>
                                      <p:cBhvr>
                                        <p:cTn id="101" dur="125" autoRev="1" fill="hold"/>
                                        <p:tgtEl>
                                          <p:spTgt spid="19"/>
                                        </p:tgtEl>
                                      </p:cBhvr>
                                      <p:by x="105000" y="105000"/>
                                    </p:animScale>
                                  </p:childTnLst>
                                </p:cTn>
                              </p:par>
                            </p:childTnLst>
                          </p:cTn>
                        </p:par>
                        <p:par>
                          <p:cTn id="102" fill="hold">
                            <p:stCondLst>
                              <p:cond delay="2250"/>
                            </p:stCondLst>
                            <p:childTnLst>
                              <p:par>
                                <p:cTn id="103" presetID="22" presetClass="entr" presetSubtype="8" fill="hold" nodeType="after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250"/>
                                        <p:tgtEl>
                                          <p:spTgt spid="30"/>
                                        </p:tgtEl>
                                      </p:cBhvr>
                                    </p:animEffect>
                                  </p:childTnLst>
                                </p:cTn>
                              </p:par>
                              <p:par>
                                <p:cTn id="106" presetID="26" presetClass="emph" presetSubtype="0" fill="hold" grpId="1" nodeType="withEffect">
                                  <p:stCondLst>
                                    <p:cond delay="0"/>
                                  </p:stCondLst>
                                  <p:childTnLst>
                                    <p:animEffect transition="out" filter="fade">
                                      <p:cBhvr>
                                        <p:cTn id="107" dur="250" tmFilter="0, 0; .2, .5; .8, .5; 1, 0"/>
                                        <p:tgtEl>
                                          <p:spTgt spid="20"/>
                                        </p:tgtEl>
                                      </p:cBhvr>
                                    </p:animEffect>
                                    <p:animScale>
                                      <p:cBhvr>
                                        <p:cTn id="108" dur="125" autoRev="1" fill="hold"/>
                                        <p:tgtEl>
                                          <p:spTgt spid="20"/>
                                        </p:tgtEl>
                                      </p:cBhvr>
                                      <p:by x="105000" y="105000"/>
                                    </p:animScale>
                                  </p:childTnLst>
                                </p:cTn>
                              </p:par>
                            </p:childTnLst>
                          </p:cTn>
                        </p:par>
                        <p:par>
                          <p:cTn id="109" fill="hold">
                            <p:stCondLst>
                              <p:cond delay="2500"/>
                            </p:stCondLst>
                            <p:childTnLst>
                              <p:par>
                                <p:cTn id="110" presetID="22" presetClass="entr" presetSubtype="8" fill="hold" nodeType="after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wipe(left)">
                                      <p:cBhvr>
                                        <p:cTn id="112" dur="250"/>
                                        <p:tgtEl>
                                          <p:spTgt spid="33"/>
                                        </p:tgtEl>
                                      </p:cBhvr>
                                    </p:animEffect>
                                  </p:childTnLst>
                                </p:cTn>
                              </p:par>
                              <p:par>
                                <p:cTn id="113" presetID="26" presetClass="emph" presetSubtype="0" fill="hold" grpId="1" nodeType="withEffect">
                                  <p:stCondLst>
                                    <p:cond delay="0"/>
                                  </p:stCondLst>
                                  <p:childTnLst>
                                    <p:animEffect transition="out" filter="fade">
                                      <p:cBhvr>
                                        <p:cTn id="114" dur="250" tmFilter="0, 0; .2, .5; .8, .5; 1, 0"/>
                                        <p:tgtEl>
                                          <p:spTgt spid="17"/>
                                        </p:tgtEl>
                                      </p:cBhvr>
                                    </p:animEffect>
                                    <p:animScale>
                                      <p:cBhvr>
                                        <p:cTn id="115" dur="125" autoRev="1" fill="hold"/>
                                        <p:tgtEl>
                                          <p:spTgt spid="17"/>
                                        </p:tgtEl>
                                      </p:cBhvr>
                                      <p:by x="105000" y="105000"/>
                                    </p:animScale>
                                  </p:childTnLst>
                                </p:cTn>
                              </p:par>
                            </p:childTnLst>
                          </p:cTn>
                        </p:par>
                        <p:par>
                          <p:cTn id="116" fill="hold">
                            <p:stCondLst>
                              <p:cond delay="2750"/>
                            </p:stCondLst>
                            <p:childTnLst>
                              <p:par>
                                <p:cTn id="117" presetID="22" presetClass="entr" presetSubtype="8" fill="hold" nodeType="after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wipe(left)">
                                      <p:cBhvr>
                                        <p:cTn id="119" dur="250"/>
                                        <p:tgtEl>
                                          <p:spTgt spid="21"/>
                                        </p:tgtEl>
                                      </p:cBhvr>
                                    </p:animEffect>
                                  </p:childTnLst>
                                </p:cTn>
                              </p:par>
                            </p:childTnLst>
                          </p:cTn>
                        </p:par>
                        <p:par>
                          <p:cTn id="120" fill="hold">
                            <p:stCondLst>
                              <p:cond delay="3000"/>
                            </p:stCondLst>
                            <p:childTnLst>
                              <p:par>
                                <p:cTn id="121" presetID="10" presetClass="entr" presetSubtype="0" fill="hold" nodeType="afterEffect">
                                  <p:stCondLst>
                                    <p:cond delay="0"/>
                                  </p:stCondLst>
                                  <p:childTnLst>
                                    <p:set>
                                      <p:cBhvr>
                                        <p:cTn id="122" dur="1" fill="hold">
                                          <p:stCondLst>
                                            <p:cond delay="0"/>
                                          </p:stCondLst>
                                        </p:cTn>
                                        <p:tgtEl>
                                          <p:spTgt spid="38"/>
                                        </p:tgtEl>
                                        <p:attrNameLst>
                                          <p:attrName>style.visibility</p:attrName>
                                        </p:attrNameLst>
                                      </p:cBhvr>
                                      <p:to>
                                        <p:strVal val="visible"/>
                                      </p:to>
                                    </p:set>
                                    <p:animEffect transition="in" filter="fade">
                                      <p:cBhvr>
                                        <p:cTn id="123" dur="250"/>
                                        <p:tgtEl>
                                          <p:spTgt spid="3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53"/>
                                        </p:tgtEl>
                                        <p:attrNameLst>
                                          <p:attrName>style.visibility</p:attrName>
                                        </p:attrNameLst>
                                      </p:cBhvr>
                                      <p:to>
                                        <p:strVal val="visible"/>
                                      </p:to>
                                    </p:set>
                                    <p:animEffect transition="in" filter="fade">
                                      <p:cBhvr>
                                        <p:cTn id="126" dur="250"/>
                                        <p:tgtEl>
                                          <p:spTgt spid="153"/>
                                        </p:tgtEl>
                                      </p:cBhvr>
                                    </p:animEffect>
                                  </p:childTnLst>
                                </p:cTn>
                              </p:par>
                            </p:childTnLst>
                          </p:cTn>
                        </p:par>
                        <p:par>
                          <p:cTn id="127" fill="hold">
                            <p:stCondLst>
                              <p:cond delay="3250"/>
                            </p:stCondLst>
                            <p:childTnLst>
                              <p:par>
                                <p:cTn id="128" presetID="22" presetClass="entr" presetSubtype="1" fill="hold" nodeType="afterEffect">
                                  <p:stCondLst>
                                    <p:cond delay="0"/>
                                  </p:stCondLst>
                                  <p:childTnLst>
                                    <p:set>
                                      <p:cBhvr>
                                        <p:cTn id="129" dur="1" fill="hold">
                                          <p:stCondLst>
                                            <p:cond delay="0"/>
                                          </p:stCondLst>
                                        </p:cTn>
                                        <p:tgtEl>
                                          <p:spTgt spid="158"/>
                                        </p:tgtEl>
                                        <p:attrNameLst>
                                          <p:attrName>style.visibility</p:attrName>
                                        </p:attrNameLst>
                                      </p:cBhvr>
                                      <p:to>
                                        <p:strVal val="visible"/>
                                      </p:to>
                                    </p:set>
                                    <p:animEffect transition="in" filter="wipe(up)">
                                      <p:cBhvr>
                                        <p:cTn id="130" dur="250"/>
                                        <p:tgtEl>
                                          <p:spTgt spid="158"/>
                                        </p:tgtEl>
                                      </p:cBhvr>
                                    </p:animEffect>
                                  </p:childTnLst>
                                </p:cTn>
                              </p:par>
                            </p:childTnLst>
                          </p:cTn>
                        </p:par>
                        <p:par>
                          <p:cTn id="131" fill="hold">
                            <p:stCondLst>
                              <p:cond delay="3500"/>
                            </p:stCondLst>
                            <p:childTnLst>
                              <p:par>
                                <p:cTn id="132" presetID="26" presetClass="emph" presetSubtype="0" fill="hold" grpId="1" nodeType="afterEffect">
                                  <p:stCondLst>
                                    <p:cond delay="0"/>
                                  </p:stCondLst>
                                  <p:childTnLst>
                                    <p:animEffect transition="out" filter="fade">
                                      <p:cBhvr>
                                        <p:cTn id="133" dur="500" tmFilter="0, 0; .2, .5; .8, .5; 1, 0"/>
                                        <p:tgtEl>
                                          <p:spTgt spid="129"/>
                                        </p:tgtEl>
                                      </p:cBhvr>
                                    </p:animEffect>
                                    <p:animScale>
                                      <p:cBhvr>
                                        <p:cTn id="134" dur="250" autoRev="1" fill="hold"/>
                                        <p:tgtEl>
                                          <p:spTgt spid="129"/>
                                        </p:tgtEl>
                                      </p:cBhvr>
                                      <p:by x="105000" y="105000"/>
                                    </p:animScale>
                                  </p:childTnLst>
                                </p:cTn>
                              </p:par>
                            </p:childTnLst>
                          </p:cTn>
                        </p:par>
                        <p:par>
                          <p:cTn id="135" fill="hold">
                            <p:stCondLst>
                              <p:cond delay="4000"/>
                            </p:stCondLst>
                            <p:childTnLst>
                              <p:par>
                                <p:cTn id="136" presetID="22" presetClass="entr" presetSubtype="1" fill="hold" nodeType="afterEffect">
                                  <p:stCondLst>
                                    <p:cond delay="0"/>
                                  </p:stCondLst>
                                  <p:childTnLst>
                                    <p:set>
                                      <p:cBhvr>
                                        <p:cTn id="137" dur="1" fill="hold">
                                          <p:stCondLst>
                                            <p:cond delay="0"/>
                                          </p:stCondLst>
                                        </p:cTn>
                                        <p:tgtEl>
                                          <p:spTgt spid="5"/>
                                        </p:tgtEl>
                                        <p:attrNameLst>
                                          <p:attrName>style.visibility</p:attrName>
                                        </p:attrNameLst>
                                      </p:cBhvr>
                                      <p:to>
                                        <p:strVal val="visible"/>
                                      </p:to>
                                    </p:set>
                                    <p:animEffect transition="in" filter="wipe(up)">
                                      <p:cBhvr>
                                        <p:cTn id="138" dur="250"/>
                                        <p:tgtEl>
                                          <p:spTgt spid="5"/>
                                        </p:tgtEl>
                                      </p:cBhvr>
                                    </p:animEffect>
                                  </p:childTnLst>
                                </p:cTn>
                              </p:par>
                            </p:childTnLst>
                          </p:cTn>
                        </p:par>
                        <p:par>
                          <p:cTn id="139" fill="hold">
                            <p:stCondLst>
                              <p:cond delay="4250"/>
                            </p:stCondLst>
                            <p:childTnLst>
                              <p:par>
                                <p:cTn id="140" presetID="10" presetClass="entr" presetSubtype="0" fill="hold" grpId="0" nodeType="afterEffect">
                                  <p:stCondLst>
                                    <p:cond delay="0"/>
                                  </p:stCondLst>
                                  <p:childTnLst>
                                    <p:set>
                                      <p:cBhvr>
                                        <p:cTn id="141" dur="1" fill="hold">
                                          <p:stCondLst>
                                            <p:cond delay="0"/>
                                          </p:stCondLst>
                                        </p:cTn>
                                        <p:tgtEl>
                                          <p:spTgt spid="16"/>
                                        </p:tgtEl>
                                        <p:attrNameLst>
                                          <p:attrName>style.visibility</p:attrName>
                                        </p:attrNameLst>
                                      </p:cBhvr>
                                      <p:to>
                                        <p:strVal val="visible"/>
                                      </p:to>
                                    </p:set>
                                    <p:animEffect transition="in" filter="fade">
                                      <p:cBhvr>
                                        <p:cTn id="142"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7" grpId="1" animBg="1"/>
      <p:bldP spid="18" grpId="0" animBg="1"/>
      <p:bldP spid="18" grpId="1" animBg="1"/>
      <p:bldP spid="19" grpId="0" animBg="1"/>
      <p:bldP spid="19" grpId="1" animBg="1"/>
      <p:bldP spid="20" grpId="0" animBg="1"/>
      <p:bldP spid="20" grpId="1" animBg="1"/>
      <p:bldP spid="119" grpId="0"/>
      <p:bldP spid="124" grpId="0"/>
      <p:bldP spid="125" grpId="0"/>
      <p:bldP spid="129" grpId="0" animBg="1"/>
      <p:bldP spid="129" grpId="1" animBg="1"/>
      <p:bldP spid="153" grpId="0"/>
      <p:bldP spid="154" grpId="0"/>
      <p:bldP spid="3" grpId="0" animBg="1"/>
      <p:bldP spid="3" grpId="1" animBg="1"/>
      <p:bldP spid="42" grpId="0" animBg="1"/>
      <p:bldP spid="4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Parallelism Improvement</a:t>
            </a:r>
            <a:endParaRPr lang="zh-TW" altLang="en-US" sz="4000" dirty="0">
              <a:effectLst>
                <a:outerShdw blurRad="38100" dist="38100" dir="2700000" algn="tl">
                  <a:srgbClr val="000000">
                    <a:alpha val="43137"/>
                  </a:srgbClr>
                </a:outerShdw>
              </a:effectLst>
              <a:latin typeface="Eras Medium ITC" pitchFamily="34" charset="0"/>
              <a:cs typeface="Verdana" pitchFamily="34" charset="0"/>
            </a:endParaRPr>
          </a:p>
        </p:txBody>
      </p:sp>
      <p:sp>
        <p:nvSpPr>
          <p:cNvPr id="56" name="内容占位符 2"/>
          <p:cNvSpPr txBox="1">
            <a:spLocks/>
          </p:cNvSpPr>
          <p:nvPr/>
        </p:nvSpPr>
        <p:spPr>
          <a:xfrm>
            <a:off x="457200" y="1371600"/>
            <a:ext cx="7931224" cy="8332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lvl="1" indent="-231775">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Original BSP-like model is </a:t>
            </a:r>
            <a:r>
              <a:rPr lang="en-US" altLang="zh-CN" sz="2800" dirty="0" smtClean="0">
                <a:solidFill>
                  <a:srgbClr val="FF0066"/>
                </a:solidFill>
                <a:latin typeface="Eras Medium ITC" pitchFamily="34" charset="0"/>
                <a:ea typeface="Verdana" pitchFamily="34" charset="0"/>
                <a:cs typeface="Verdana" pitchFamily="34" charset="0"/>
              </a:rPr>
              <a:t>hard to parallelize</a:t>
            </a:r>
            <a:endParaRPr lang="en-US" altLang="zh-CN" sz="800" dirty="0">
              <a:solidFill>
                <a:srgbClr val="FF0066"/>
              </a:solidFill>
              <a:latin typeface="Eras Medium ITC" pitchFamily="34" charset="0"/>
              <a:ea typeface="Verdana"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12" name="Oval 11"/>
          <p:cNvSpPr/>
          <p:nvPr/>
        </p:nvSpPr>
        <p:spPr>
          <a:xfrm>
            <a:off x="1434452" y="5023914"/>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13" name="Oval 12"/>
          <p:cNvSpPr/>
          <p:nvPr/>
        </p:nvSpPr>
        <p:spPr>
          <a:xfrm>
            <a:off x="1434452" y="5275946"/>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14" name="Oval 13"/>
          <p:cNvSpPr/>
          <p:nvPr/>
        </p:nvSpPr>
        <p:spPr>
          <a:xfrm>
            <a:off x="1434452" y="5527978"/>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cxnSp>
        <p:nvCxnSpPr>
          <p:cNvPr id="10" name="Curved Connector 9"/>
          <p:cNvCxnSpPr>
            <a:stCxn id="5" idx="6"/>
            <a:endCxn id="6" idx="6"/>
          </p:cNvCxnSpPr>
          <p:nvPr/>
        </p:nvCxnSpPr>
        <p:spPr>
          <a:xfrm>
            <a:off x="1614452" y="3152132"/>
            <a:ext cx="12700" cy="479919"/>
          </a:xfrm>
          <a:prstGeom prst="curvedConnector3">
            <a:avLst>
              <a:gd name="adj1" fmla="val 1800000"/>
            </a:avLst>
          </a:prstGeom>
          <a:ln w="19050">
            <a:solidFill>
              <a:srgbClr val="0000FF"/>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6" idx="6"/>
            <a:endCxn id="7" idx="6"/>
          </p:cNvCxnSpPr>
          <p:nvPr/>
        </p:nvCxnSpPr>
        <p:spPr>
          <a:xfrm>
            <a:off x="1614452" y="3632051"/>
            <a:ext cx="12700" cy="515919"/>
          </a:xfrm>
          <a:prstGeom prst="curvedConnector3">
            <a:avLst>
              <a:gd name="adj1" fmla="val 1800000"/>
            </a:avLst>
          </a:prstGeom>
          <a:ln w="19050">
            <a:solidFill>
              <a:srgbClr val="0000FF"/>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7" idx="6"/>
            <a:endCxn id="8" idx="6"/>
          </p:cNvCxnSpPr>
          <p:nvPr/>
        </p:nvCxnSpPr>
        <p:spPr>
          <a:xfrm>
            <a:off x="1614452" y="4147970"/>
            <a:ext cx="12700" cy="497920"/>
          </a:xfrm>
          <a:prstGeom prst="curvedConnector3">
            <a:avLst>
              <a:gd name="adj1" fmla="val 1800000"/>
            </a:avLst>
          </a:prstGeom>
          <a:ln w="19050">
            <a:solidFill>
              <a:srgbClr val="0000FF"/>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995936" y="3530644"/>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M1</a:t>
            </a:r>
            <a:endParaRPr lang="zh-CN" altLang="en-US" dirty="0">
              <a:solidFill>
                <a:schemeClr val="tx1"/>
              </a:solidFill>
            </a:endParaRPr>
          </a:p>
        </p:txBody>
      </p:sp>
      <p:grpSp>
        <p:nvGrpSpPr>
          <p:cNvPr id="28" name="Group 27"/>
          <p:cNvGrpSpPr/>
          <p:nvPr/>
        </p:nvGrpSpPr>
        <p:grpSpPr>
          <a:xfrm>
            <a:off x="2790038" y="3028322"/>
            <a:ext cx="324000" cy="324000"/>
            <a:chOff x="6876256" y="3268430"/>
            <a:chExt cx="2953118" cy="2953118"/>
          </a:xfrm>
        </p:grpSpPr>
        <p:sp>
          <p:nvSpPr>
            <p:cNvPr id="29" name="Rounded Rectangle 28"/>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Picture 29"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grpSp>
        <p:nvGrpSpPr>
          <p:cNvPr id="38" name="Group 37"/>
          <p:cNvGrpSpPr/>
          <p:nvPr/>
        </p:nvGrpSpPr>
        <p:grpSpPr>
          <a:xfrm>
            <a:off x="3158979" y="3028322"/>
            <a:ext cx="324000" cy="324000"/>
            <a:chOff x="6876256" y="3268430"/>
            <a:chExt cx="2953118" cy="2953118"/>
          </a:xfrm>
        </p:grpSpPr>
        <p:sp>
          <p:nvSpPr>
            <p:cNvPr id="39" name="Rounded Rectangle 38"/>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 name="Picture 39"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grpSp>
        <p:nvGrpSpPr>
          <p:cNvPr id="41" name="Group 40"/>
          <p:cNvGrpSpPr/>
          <p:nvPr/>
        </p:nvGrpSpPr>
        <p:grpSpPr>
          <a:xfrm>
            <a:off x="3527919" y="3028322"/>
            <a:ext cx="324000" cy="324000"/>
            <a:chOff x="6876256" y="3268430"/>
            <a:chExt cx="2953118" cy="2953118"/>
          </a:xfrm>
        </p:grpSpPr>
        <p:sp>
          <p:nvSpPr>
            <p:cNvPr id="42" name="Rounded Rectangle 41"/>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42"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grpSp>
        <p:nvGrpSpPr>
          <p:cNvPr id="52" name="Group 51"/>
          <p:cNvGrpSpPr/>
          <p:nvPr/>
        </p:nvGrpSpPr>
        <p:grpSpPr>
          <a:xfrm>
            <a:off x="2699790" y="3028322"/>
            <a:ext cx="1224000" cy="324000"/>
            <a:chOff x="2051720" y="3789024"/>
            <a:chExt cx="1061881" cy="288048"/>
          </a:xfrm>
          <a:effectLst>
            <a:outerShdw blurRad="63500" sx="102000" sy="102000" algn="ctr" rotWithShape="0">
              <a:prstClr val="black">
                <a:alpha val="40000"/>
              </a:prstClr>
            </a:outerShdw>
          </a:effectLst>
        </p:grpSpPr>
        <p:cxnSp>
          <p:nvCxnSpPr>
            <p:cNvPr id="45" name="Straight Connector 44"/>
            <p:cNvCxnSpPr/>
            <p:nvPr/>
          </p:nvCxnSpPr>
          <p:spPr>
            <a:xfrm>
              <a:off x="2051720" y="3789024"/>
              <a:ext cx="1061881" cy="0"/>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a:off x="2051720" y="4077072"/>
              <a:ext cx="1061881" cy="0"/>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a:off x="3113601" y="3789024"/>
              <a:ext cx="0" cy="288048"/>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55" name="Group 54"/>
          <p:cNvGrpSpPr/>
          <p:nvPr/>
        </p:nvGrpSpPr>
        <p:grpSpPr>
          <a:xfrm>
            <a:off x="2790176" y="3494692"/>
            <a:ext cx="324000" cy="324000"/>
            <a:chOff x="6876256" y="3268430"/>
            <a:chExt cx="2953118" cy="2953118"/>
          </a:xfrm>
        </p:grpSpPr>
        <p:sp>
          <p:nvSpPr>
            <p:cNvPr id="63" name="Rounded Rectangle 62"/>
            <p:cNvSpPr/>
            <p:nvPr/>
          </p:nvSpPr>
          <p:spPr>
            <a:xfrm>
              <a:off x="7085420" y="3928632"/>
              <a:ext cx="2556000" cy="1620000"/>
            </a:xfrm>
            <a:prstGeom prst="roundRect">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4" name="Picture 63"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grpSp>
        <p:nvGrpSpPr>
          <p:cNvPr id="57" name="Group 56"/>
          <p:cNvGrpSpPr/>
          <p:nvPr/>
        </p:nvGrpSpPr>
        <p:grpSpPr>
          <a:xfrm>
            <a:off x="3159117" y="3494692"/>
            <a:ext cx="324000" cy="324000"/>
            <a:chOff x="6876256" y="3268430"/>
            <a:chExt cx="2953118" cy="2953118"/>
          </a:xfrm>
        </p:grpSpPr>
        <p:sp>
          <p:nvSpPr>
            <p:cNvPr id="61" name="Rounded Rectangle 60"/>
            <p:cNvSpPr/>
            <p:nvPr/>
          </p:nvSpPr>
          <p:spPr>
            <a:xfrm>
              <a:off x="7085420" y="3928632"/>
              <a:ext cx="2556000" cy="1620000"/>
            </a:xfrm>
            <a:prstGeom prst="roundRect">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Picture 61"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grpSp>
        <p:nvGrpSpPr>
          <p:cNvPr id="58" name="Group 57"/>
          <p:cNvGrpSpPr/>
          <p:nvPr/>
        </p:nvGrpSpPr>
        <p:grpSpPr>
          <a:xfrm>
            <a:off x="3528057" y="3494692"/>
            <a:ext cx="324000" cy="324000"/>
            <a:chOff x="6876256" y="3268430"/>
            <a:chExt cx="2953118" cy="2953118"/>
          </a:xfrm>
        </p:grpSpPr>
        <p:sp>
          <p:nvSpPr>
            <p:cNvPr id="59" name="Rounded Rectangle 58"/>
            <p:cNvSpPr/>
            <p:nvPr/>
          </p:nvSpPr>
          <p:spPr>
            <a:xfrm>
              <a:off x="7085420" y="3928632"/>
              <a:ext cx="2556000" cy="1620000"/>
            </a:xfrm>
            <a:prstGeom prst="roundRect">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0" name="Picture 59"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grpSp>
        <p:nvGrpSpPr>
          <p:cNvPr id="65" name="Group 64"/>
          <p:cNvGrpSpPr/>
          <p:nvPr/>
        </p:nvGrpSpPr>
        <p:grpSpPr>
          <a:xfrm>
            <a:off x="2699928" y="3494692"/>
            <a:ext cx="1224000" cy="324000"/>
            <a:chOff x="2051720" y="3789024"/>
            <a:chExt cx="1061881" cy="288048"/>
          </a:xfrm>
          <a:effectLst>
            <a:outerShdw blurRad="63500" sx="102000" sy="102000" algn="ctr" rotWithShape="0">
              <a:prstClr val="black">
                <a:alpha val="40000"/>
              </a:prstClr>
            </a:outerShdw>
          </a:effectLst>
        </p:grpSpPr>
        <p:cxnSp>
          <p:nvCxnSpPr>
            <p:cNvPr id="66" name="Straight Connector 65"/>
            <p:cNvCxnSpPr/>
            <p:nvPr/>
          </p:nvCxnSpPr>
          <p:spPr>
            <a:xfrm>
              <a:off x="2051720" y="3789024"/>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p:cNvCxnSpPr/>
            <p:nvPr/>
          </p:nvCxnSpPr>
          <p:spPr>
            <a:xfrm>
              <a:off x="2051720" y="4077072"/>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p:cNvCxnSpPr/>
            <p:nvPr/>
          </p:nvCxnSpPr>
          <p:spPr>
            <a:xfrm>
              <a:off x="3113601" y="3789024"/>
              <a:ext cx="0" cy="288048"/>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sp>
        <p:nvSpPr>
          <p:cNvPr id="69" name="TextBox 68"/>
          <p:cNvSpPr txBox="1"/>
          <p:nvPr/>
        </p:nvSpPr>
        <p:spPr>
          <a:xfrm>
            <a:off x="3995936" y="3100416"/>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M3</a:t>
            </a:r>
            <a:endParaRPr lang="zh-CN" altLang="en-US" dirty="0">
              <a:solidFill>
                <a:schemeClr val="tx1"/>
              </a:solidFill>
            </a:endParaRPr>
          </a:p>
        </p:txBody>
      </p:sp>
      <p:sp>
        <p:nvSpPr>
          <p:cNvPr id="77" name="TextBox 76"/>
          <p:cNvSpPr txBox="1"/>
          <p:nvPr/>
        </p:nvSpPr>
        <p:spPr>
          <a:xfrm>
            <a:off x="2790038" y="2708920"/>
            <a:ext cx="1131506"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chemeClr val="tx1"/>
                </a:solidFill>
                <a:effectLst>
                  <a:outerShdw blurRad="38100" dist="38100" dir="2700000" algn="tl">
                    <a:srgbClr val="000000">
                      <a:alpha val="43137"/>
                    </a:srgbClr>
                  </a:outerShdw>
                </a:effectLst>
              </a:rPr>
              <a:t>out-queues</a:t>
            </a:r>
            <a:endParaRPr lang="zh-CN" altLang="en-US" dirty="0">
              <a:solidFill>
                <a:schemeClr val="tx1"/>
              </a:solidFill>
              <a:effectLst>
                <a:outerShdw blurRad="38100" dist="38100" dir="2700000" algn="tl">
                  <a:srgbClr val="000000">
                    <a:alpha val="43137"/>
                  </a:srgbClr>
                </a:outerShdw>
              </a:effectLst>
            </a:endParaRPr>
          </a:p>
        </p:txBody>
      </p:sp>
      <p:grpSp>
        <p:nvGrpSpPr>
          <p:cNvPr id="87" name="Group 86"/>
          <p:cNvGrpSpPr/>
          <p:nvPr/>
        </p:nvGrpSpPr>
        <p:grpSpPr>
          <a:xfrm rot="5400000">
            <a:off x="5778951" y="4166265"/>
            <a:ext cx="1474482" cy="432000"/>
            <a:chOff x="2051720" y="3789024"/>
            <a:chExt cx="1061881" cy="288048"/>
          </a:xfrm>
          <a:effectLst>
            <a:outerShdw blurRad="63500" sx="102000" sy="102000" algn="ctr" rotWithShape="0">
              <a:prstClr val="black">
                <a:alpha val="40000"/>
              </a:prstClr>
            </a:outerShdw>
          </a:effectLst>
        </p:grpSpPr>
        <p:cxnSp>
          <p:nvCxnSpPr>
            <p:cNvPr id="88" name="Straight Connector 87"/>
            <p:cNvCxnSpPr/>
            <p:nvPr/>
          </p:nvCxnSpPr>
          <p:spPr>
            <a:xfrm>
              <a:off x="2051720" y="3789024"/>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p:cNvCxnSpPr/>
            <p:nvPr/>
          </p:nvCxnSpPr>
          <p:spPr>
            <a:xfrm>
              <a:off x="2051720" y="4077072"/>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p:cNvCxnSpPr/>
            <p:nvPr/>
          </p:nvCxnSpPr>
          <p:spPr>
            <a:xfrm>
              <a:off x="3113601" y="3789024"/>
              <a:ext cx="0" cy="288048"/>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sp>
        <p:nvSpPr>
          <p:cNvPr id="92" name="Oval 91"/>
          <p:cNvSpPr/>
          <p:nvPr/>
        </p:nvSpPr>
        <p:spPr>
          <a:xfrm>
            <a:off x="3286280" y="3153625"/>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93" name="Oval 92"/>
          <p:cNvSpPr/>
          <p:nvPr/>
        </p:nvSpPr>
        <p:spPr>
          <a:xfrm>
            <a:off x="3655220" y="3153625"/>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94" name="Oval 93"/>
          <p:cNvSpPr/>
          <p:nvPr/>
        </p:nvSpPr>
        <p:spPr>
          <a:xfrm>
            <a:off x="2917339" y="3619995"/>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95" name="Oval 94"/>
          <p:cNvSpPr/>
          <p:nvPr/>
        </p:nvSpPr>
        <p:spPr>
          <a:xfrm>
            <a:off x="3285117" y="3619995"/>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96" name="Oval 95"/>
          <p:cNvSpPr/>
          <p:nvPr/>
        </p:nvSpPr>
        <p:spPr>
          <a:xfrm>
            <a:off x="3653919" y="3619995"/>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nvGrpSpPr>
          <p:cNvPr id="115" name="Group 114"/>
          <p:cNvGrpSpPr/>
          <p:nvPr/>
        </p:nvGrpSpPr>
        <p:grpSpPr>
          <a:xfrm>
            <a:off x="6354192" y="4795506"/>
            <a:ext cx="324000" cy="324000"/>
            <a:chOff x="5707717" y="4761184"/>
            <a:chExt cx="324000" cy="324000"/>
          </a:xfrm>
        </p:grpSpPr>
        <p:grpSp>
          <p:nvGrpSpPr>
            <p:cNvPr id="78" name="Group 77"/>
            <p:cNvGrpSpPr/>
            <p:nvPr/>
          </p:nvGrpSpPr>
          <p:grpSpPr>
            <a:xfrm>
              <a:off x="5707717" y="4761184"/>
              <a:ext cx="324000" cy="324000"/>
              <a:chOff x="6876256" y="3268430"/>
              <a:chExt cx="2953118" cy="2953118"/>
            </a:xfrm>
          </p:grpSpPr>
          <p:sp>
            <p:nvSpPr>
              <p:cNvPr id="79" name="Rounded Rectangle 78"/>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0" name="Picture 79"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97" name="Oval 96"/>
            <p:cNvSpPr/>
            <p:nvPr/>
          </p:nvSpPr>
          <p:spPr>
            <a:xfrm>
              <a:off x="5832120" y="4886487"/>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nvGrpSpPr>
          <p:cNvPr id="114" name="Group 113"/>
          <p:cNvGrpSpPr/>
          <p:nvPr/>
        </p:nvGrpSpPr>
        <p:grpSpPr>
          <a:xfrm>
            <a:off x="6354192" y="4530025"/>
            <a:ext cx="324000" cy="324000"/>
            <a:chOff x="5706120" y="4491351"/>
            <a:chExt cx="324000" cy="324000"/>
          </a:xfrm>
        </p:grpSpPr>
        <p:grpSp>
          <p:nvGrpSpPr>
            <p:cNvPr id="81" name="Group 80"/>
            <p:cNvGrpSpPr/>
            <p:nvPr/>
          </p:nvGrpSpPr>
          <p:grpSpPr>
            <a:xfrm>
              <a:off x="5706120" y="4491351"/>
              <a:ext cx="324000" cy="324000"/>
              <a:chOff x="6876256" y="3268430"/>
              <a:chExt cx="2953118" cy="2953118"/>
            </a:xfrm>
          </p:grpSpPr>
          <p:sp>
            <p:nvSpPr>
              <p:cNvPr id="82" name="Rounded Rectangle 81"/>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3" name="Picture 82"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98" name="Oval 97"/>
            <p:cNvSpPr/>
            <p:nvPr/>
          </p:nvSpPr>
          <p:spPr>
            <a:xfrm>
              <a:off x="5832120" y="4617351"/>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nvGrpSpPr>
          <p:cNvPr id="113" name="Group 112"/>
          <p:cNvGrpSpPr/>
          <p:nvPr/>
        </p:nvGrpSpPr>
        <p:grpSpPr>
          <a:xfrm>
            <a:off x="6354192" y="4264545"/>
            <a:ext cx="324000" cy="324000"/>
            <a:chOff x="5706120" y="4221518"/>
            <a:chExt cx="324000" cy="324000"/>
          </a:xfrm>
        </p:grpSpPr>
        <p:grpSp>
          <p:nvGrpSpPr>
            <p:cNvPr id="84" name="Group 83"/>
            <p:cNvGrpSpPr/>
            <p:nvPr/>
          </p:nvGrpSpPr>
          <p:grpSpPr>
            <a:xfrm>
              <a:off x="5706120" y="4221518"/>
              <a:ext cx="324000" cy="324000"/>
              <a:chOff x="6876256" y="3268430"/>
              <a:chExt cx="2953118" cy="2953118"/>
            </a:xfrm>
          </p:grpSpPr>
          <p:sp>
            <p:nvSpPr>
              <p:cNvPr id="85" name="Rounded Rectangle 84"/>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6" name="Picture 85"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99" name="Oval 98"/>
            <p:cNvSpPr/>
            <p:nvPr/>
          </p:nvSpPr>
          <p:spPr>
            <a:xfrm>
              <a:off x="5832120" y="4346821"/>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sp>
        <p:nvSpPr>
          <p:cNvPr id="102" name="Oval 101"/>
          <p:cNvSpPr/>
          <p:nvPr/>
        </p:nvSpPr>
        <p:spPr>
          <a:xfrm>
            <a:off x="2916038" y="3153625"/>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nvGrpSpPr>
          <p:cNvPr id="111" name="Group 110"/>
          <p:cNvGrpSpPr/>
          <p:nvPr/>
        </p:nvGrpSpPr>
        <p:grpSpPr>
          <a:xfrm>
            <a:off x="6354192" y="3999065"/>
            <a:ext cx="324000" cy="324000"/>
            <a:chOff x="5724128" y="3969096"/>
            <a:chExt cx="324000" cy="324000"/>
          </a:xfrm>
        </p:grpSpPr>
        <p:grpSp>
          <p:nvGrpSpPr>
            <p:cNvPr id="103" name="Group 102"/>
            <p:cNvGrpSpPr/>
            <p:nvPr/>
          </p:nvGrpSpPr>
          <p:grpSpPr>
            <a:xfrm>
              <a:off x="5724128" y="3969096"/>
              <a:ext cx="324000" cy="324000"/>
              <a:chOff x="6876256" y="3268430"/>
              <a:chExt cx="2953118" cy="2953118"/>
            </a:xfrm>
          </p:grpSpPr>
          <p:sp>
            <p:nvSpPr>
              <p:cNvPr id="104" name="Rounded Rectangle 103"/>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5" name="Picture 104"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09" name="Oval 108"/>
            <p:cNvSpPr/>
            <p:nvPr/>
          </p:nvSpPr>
          <p:spPr>
            <a:xfrm>
              <a:off x="5850128" y="4095096"/>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nvGrpSpPr>
          <p:cNvPr id="112" name="Group 111"/>
          <p:cNvGrpSpPr/>
          <p:nvPr/>
        </p:nvGrpSpPr>
        <p:grpSpPr>
          <a:xfrm>
            <a:off x="6354192" y="3733585"/>
            <a:ext cx="324000" cy="324000"/>
            <a:chOff x="5724128" y="3699263"/>
            <a:chExt cx="324000" cy="324000"/>
          </a:xfrm>
        </p:grpSpPr>
        <p:grpSp>
          <p:nvGrpSpPr>
            <p:cNvPr id="106" name="Group 105"/>
            <p:cNvGrpSpPr/>
            <p:nvPr/>
          </p:nvGrpSpPr>
          <p:grpSpPr>
            <a:xfrm>
              <a:off x="5724128" y="3699263"/>
              <a:ext cx="324000" cy="324000"/>
              <a:chOff x="6876256" y="3268430"/>
              <a:chExt cx="2953118" cy="2953118"/>
            </a:xfrm>
          </p:grpSpPr>
          <p:sp>
            <p:nvSpPr>
              <p:cNvPr id="107" name="Rounded Rectangle 106"/>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8" name="Picture 107"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10" name="Oval 109"/>
            <p:cNvSpPr/>
            <p:nvPr/>
          </p:nvSpPr>
          <p:spPr>
            <a:xfrm>
              <a:off x="5850128" y="3824566"/>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sp>
        <p:nvSpPr>
          <p:cNvPr id="126" name="TextBox 125"/>
          <p:cNvSpPr txBox="1"/>
          <p:nvPr/>
        </p:nvSpPr>
        <p:spPr>
          <a:xfrm rot="16200000">
            <a:off x="5486185" y="4480533"/>
            <a:ext cx="1131506"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effectLst>
                  <a:outerShdw blurRad="38100" dist="38100" dir="2700000" algn="tl">
                    <a:srgbClr val="000000">
                      <a:alpha val="43137"/>
                    </a:srgbClr>
                  </a:outerShdw>
                </a:effectLst>
              </a:rPr>
              <a:t>in-queues</a:t>
            </a:r>
            <a:endParaRPr lang="zh-CN" altLang="en-US" dirty="0">
              <a:solidFill>
                <a:schemeClr val="tx1"/>
              </a:solidFill>
              <a:effectLst>
                <a:outerShdw blurRad="38100" dist="38100" dir="2700000" algn="tl">
                  <a:srgbClr val="000000">
                    <a:alpha val="43137"/>
                  </a:srgbClr>
                </a:outerShdw>
              </a:effectLst>
            </a:endParaRPr>
          </a:p>
        </p:txBody>
      </p:sp>
      <p:sp>
        <p:nvSpPr>
          <p:cNvPr id="128" name="Oval 127"/>
          <p:cNvSpPr/>
          <p:nvPr/>
        </p:nvSpPr>
        <p:spPr>
          <a:xfrm>
            <a:off x="8316448" y="3852373"/>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131" name="Oval 130"/>
          <p:cNvSpPr/>
          <p:nvPr/>
        </p:nvSpPr>
        <p:spPr>
          <a:xfrm>
            <a:off x="8424448" y="5373216"/>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132" name="Oval 131"/>
          <p:cNvSpPr/>
          <p:nvPr/>
        </p:nvSpPr>
        <p:spPr>
          <a:xfrm>
            <a:off x="8424448" y="5625248"/>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133" name="Oval 132"/>
          <p:cNvSpPr/>
          <p:nvPr/>
        </p:nvSpPr>
        <p:spPr>
          <a:xfrm>
            <a:off x="8424448" y="5877280"/>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cxnSp>
        <p:nvCxnSpPr>
          <p:cNvPr id="138" name="Straight Arrow Connector 137"/>
          <p:cNvCxnSpPr/>
          <p:nvPr/>
        </p:nvCxnSpPr>
        <p:spPr>
          <a:xfrm flipV="1">
            <a:off x="6876256" y="4530025"/>
            <a:ext cx="0" cy="610647"/>
          </a:xfrm>
          <a:prstGeom prst="straightConnector1">
            <a:avLst/>
          </a:prstGeom>
          <a:ln w="19050">
            <a:solidFill>
              <a:srgbClr val="0000FF"/>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6876256" y="5229200"/>
            <a:ext cx="771776"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60000"/>
              </a:lnSpc>
            </a:pPr>
            <a:r>
              <a:rPr lang="en-US" altLang="zh-CN" dirty="0" smtClean="0">
                <a:solidFill>
                  <a:schemeClr val="tx1"/>
                </a:solidFill>
              </a:rPr>
              <a:t>parsing</a:t>
            </a:r>
            <a:endParaRPr lang="zh-CN" altLang="en-US" dirty="0">
              <a:solidFill>
                <a:schemeClr val="tx1"/>
              </a:solidFill>
            </a:endParaRPr>
          </a:p>
        </p:txBody>
      </p:sp>
      <p:sp>
        <p:nvSpPr>
          <p:cNvPr id="127" name="Oval 126"/>
          <p:cNvSpPr/>
          <p:nvPr/>
        </p:nvSpPr>
        <p:spPr>
          <a:xfrm>
            <a:off x="8316448" y="3361963"/>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grpSp>
        <p:nvGrpSpPr>
          <p:cNvPr id="142" name="Group 141"/>
          <p:cNvGrpSpPr/>
          <p:nvPr/>
        </p:nvGrpSpPr>
        <p:grpSpPr>
          <a:xfrm>
            <a:off x="7848400" y="3343963"/>
            <a:ext cx="324000" cy="324000"/>
            <a:chOff x="5724128" y="3699263"/>
            <a:chExt cx="324000" cy="324000"/>
          </a:xfrm>
        </p:grpSpPr>
        <p:grpSp>
          <p:nvGrpSpPr>
            <p:cNvPr id="143" name="Group 142"/>
            <p:cNvGrpSpPr/>
            <p:nvPr/>
          </p:nvGrpSpPr>
          <p:grpSpPr>
            <a:xfrm>
              <a:off x="5724128" y="3699263"/>
              <a:ext cx="324000" cy="324000"/>
              <a:chOff x="6876256" y="3268430"/>
              <a:chExt cx="2953118" cy="2953118"/>
            </a:xfrm>
          </p:grpSpPr>
          <p:sp>
            <p:nvSpPr>
              <p:cNvPr id="145" name="Rounded Rectangle 144"/>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6" name="Picture 145"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44" name="Oval 143"/>
            <p:cNvSpPr/>
            <p:nvPr/>
          </p:nvSpPr>
          <p:spPr>
            <a:xfrm>
              <a:off x="5850128" y="3824566"/>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nvGrpSpPr>
          <p:cNvPr id="147" name="Group 146"/>
          <p:cNvGrpSpPr/>
          <p:nvPr/>
        </p:nvGrpSpPr>
        <p:grpSpPr>
          <a:xfrm>
            <a:off x="7488360" y="3343963"/>
            <a:ext cx="324000" cy="324000"/>
            <a:chOff x="5706120" y="4221518"/>
            <a:chExt cx="324000" cy="324000"/>
          </a:xfrm>
        </p:grpSpPr>
        <p:grpSp>
          <p:nvGrpSpPr>
            <p:cNvPr id="148" name="Group 147"/>
            <p:cNvGrpSpPr/>
            <p:nvPr/>
          </p:nvGrpSpPr>
          <p:grpSpPr>
            <a:xfrm>
              <a:off x="5706120" y="4221518"/>
              <a:ext cx="324000" cy="324000"/>
              <a:chOff x="6876256" y="3268430"/>
              <a:chExt cx="2953118" cy="2953118"/>
            </a:xfrm>
          </p:grpSpPr>
          <p:sp>
            <p:nvSpPr>
              <p:cNvPr id="150" name="Rounded Rectangle 149"/>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1" name="Picture 150"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49" name="Oval 148"/>
            <p:cNvSpPr/>
            <p:nvPr/>
          </p:nvSpPr>
          <p:spPr>
            <a:xfrm>
              <a:off x="5832120" y="4346821"/>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sp>
        <p:nvSpPr>
          <p:cNvPr id="130" name="Oval 129"/>
          <p:cNvSpPr/>
          <p:nvPr/>
        </p:nvSpPr>
        <p:spPr>
          <a:xfrm>
            <a:off x="8316448" y="4851192"/>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54000" rIns="43200" bIns="36000" rtlCol="0" anchor="ctr"/>
          <a:lstStyle/>
          <a:p>
            <a:pPr algn="ctr"/>
            <a:r>
              <a:rPr lang="en-US" altLang="zh-CN" spc="-300" dirty="0" smtClean="0">
                <a:solidFill>
                  <a:schemeClr val="tx1"/>
                </a:solidFill>
                <a:latin typeface="Eras Medium ITC" pitchFamily="34" charset="0"/>
              </a:rPr>
              <a:t>11</a:t>
            </a:r>
            <a:endParaRPr lang="zh-CN" altLang="en-US" spc="-300" dirty="0">
              <a:solidFill>
                <a:schemeClr val="tx1"/>
              </a:solidFill>
              <a:latin typeface="Eras Medium ITC" pitchFamily="34" charset="0"/>
            </a:endParaRPr>
          </a:p>
        </p:txBody>
      </p:sp>
      <p:grpSp>
        <p:nvGrpSpPr>
          <p:cNvPr id="162" name="Group 161"/>
          <p:cNvGrpSpPr/>
          <p:nvPr/>
        </p:nvGrpSpPr>
        <p:grpSpPr>
          <a:xfrm>
            <a:off x="7848400" y="3825080"/>
            <a:ext cx="324000" cy="324000"/>
            <a:chOff x="5706120" y="4221518"/>
            <a:chExt cx="324000" cy="324000"/>
          </a:xfrm>
        </p:grpSpPr>
        <p:grpSp>
          <p:nvGrpSpPr>
            <p:cNvPr id="163" name="Group 162"/>
            <p:cNvGrpSpPr/>
            <p:nvPr/>
          </p:nvGrpSpPr>
          <p:grpSpPr>
            <a:xfrm>
              <a:off x="5706120" y="4221518"/>
              <a:ext cx="324000" cy="324000"/>
              <a:chOff x="6876256" y="3268430"/>
              <a:chExt cx="2953118" cy="2953118"/>
            </a:xfrm>
          </p:grpSpPr>
          <p:sp>
            <p:nvSpPr>
              <p:cNvPr id="165" name="Rounded Rectangle 164"/>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6" name="Picture 165"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64" name="Oval 163"/>
            <p:cNvSpPr/>
            <p:nvPr/>
          </p:nvSpPr>
          <p:spPr>
            <a:xfrm>
              <a:off x="5832120" y="4346821"/>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sp>
        <p:nvSpPr>
          <p:cNvPr id="129" name="Oval 128"/>
          <p:cNvSpPr/>
          <p:nvPr/>
        </p:nvSpPr>
        <p:spPr>
          <a:xfrm>
            <a:off x="8316448" y="4342783"/>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8</a:t>
            </a:r>
            <a:endParaRPr lang="zh-CN" altLang="en-US" dirty="0">
              <a:solidFill>
                <a:schemeClr val="tx1"/>
              </a:solidFill>
              <a:latin typeface="Eras Medium ITC" pitchFamily="34" charset="0"/>
            </a:endParaRPr>
          </a:p>
        </p:txBody>
      </p:sp>
      <p:grpSp>
        <p:nvGrpSpPr>
          <p:cNvPr id="157" name="Group 156"/>
          <p:cNvGrpSpPr/>
          <p:nvPr/>
        </p:nvGrpSpPr>
        <p:grpSpPr>
          <a:xfrm>
            <a:off x="7848400" y="4324783"/>
            <a:ext cx="324000" cy="324000"/>
            <a:chOff x="5706120" y="4221518"/>
            <a:chExt cx="324000" cy="324000"/>
          </a:xfrm>
        </p:grpSpPr>
        <p:grpSp>
          <p:nvGrpSpPr>
            <p:cNvPr id="158" name="Group 157"/>
            <p:cNvGrpSpPr/>
            <p:nvPr/>
          </p:nvGrpSpPr>
          <p:grpSpPr>
            <a:xfrm>
              <a:off x="5706120" y="4221518"/>
              <a:ext cx="324000" cy="324000"/>
              <a:chOff x="6876256" y="3268430"/>
              <a:chExt cx="2953118" cy="2953118"/>
            </a:xfrm>
          </p:grpSpPr>
          <p:sp>
            <p:nvSpPr>
              <p:cNvPr id="160" name="Rounded Rectangle 159"/>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1" name="Picture 160"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59" name="Oval 158"/>
            <p:cNvSpPr/>
            <p:nvPr/>
          </p:nvSpPr>
          <p:spPr>
            <a:xfrm>
              <a:off x="5832120" y="4346821"/>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nvGrpSpPr>
          <p:cNvPr id="167" name="Group 166"/>
          <p:cNvGrpSpPr/>
          <p:nvPr/>
        </p:nvGrpSpPr>
        <p:grpSpPr>
          <a:xfrm>
            <a:off x="7488360" y="4324783"/>
            <a:ext cx="324000" cy="324000"/>
            <a:chOff x="5724128" y="3699263"/>
            <a:chExt cx="324000" cy="324000"/>
          </a:xfrm>
        </p:grpSpPr>
        <p:grpSp>
          <p:nvGrpSpPr>
            <p:cNvPr id="168" name="Group 167"/>
            <p:cNvGrpSpPr/>
            <p:nvPr/>
          </p:nvGrpSpPr>
          <p:grpSpPr>
            <a:xfrm>
              <a:off x="5724128" y="3699263"/>
              <a:ext cx="324000" cy="324000"/>
              <a:chOff x="6876256" y="3268430"/>
              <a:chExt cx="2953118" cy="2953118"/>
            </a:xfrm>
          </p:grpSpPr>
          <p:sp>
            <p:nvSpPr>
              <p:cNvPr id="170" name="Rounded Rectangle 169"/>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1" name="Picture 170"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69" name="Oval 168"/>
            <p:cNvSpPr/>
            <p:nvPr/>
          </p:nvSpPr>
          <p:spPr>
            <a:xfrm>
              <a:off x="5850128" y="3824566"/>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sp>
        <p:nvSpPr>
          <p:cNvPr id="173" name="TextBox 172"/>
          <p:cNvSpPr txBox="1"/>
          <p:nvPr/>
        </p:nvSpPr>
        <p:spPr>
          <a:xfrm>
            <a:off x="539552" y="2564904"/>
            <a:ext cx="1352806"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computation</a:t>
            </a:r>
            <a:endParaRPr lang="zh-CN" altLang="en-US" dirty="0">
              <a:solidFill>
                <a:schemeClr val="tx1"/>
              </a:solidFill>
            </a:endParaRPr>
          </a:p>
        </p:txBody>
      </p:sp>
      <p:sp>
        <p:nvSpPr>
          <p:cNvPr id="174" name="TextBox 173"/>
          <p:cNvSpPr txBox="1"/>
          <p:nvPr/>
        </p:nvSpPr>
        <p:spPr>
          <a:xfrm>
            <a:off x="4067944" y="2492896"/>
            <a:ext cx="1059808"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sending</a:t>
            </a:r>
            <a:endParaRPr lang="zh-CN" altLang="en-US" dirty="0">
              <a:solidFill>
                <a:schemeClr val="tx1"/>
              </a:solidFill>
            </a:endParaRPr>
          </a:p>
        </p:txBody>
      </p:sp>
      <p:grpSp>
        <p:nvGrpSpPr>
          <p:cNvPr id="232" name="Group 231"/>
          <p:cNvGrpSpPr/>
          <p:nvPr/>
        </p:nvGrpSpPr>
        <p:grpSpPr>
          <a:xfrm>
            <a:off x="827584" y="2990132"/>
            <a:ext cx="786868" cy="324000"/>
            <a:chOff x="827584" y="3267426"/>
            <a:chExt cx="786868" cy="324000"/>
          </a:xfrm>
        </p:grpSpPr>
        <p:sp>
          <p:nvSpPr>
            <p:cNvPr id="5" name="Oval 4"/>
            <p:cNvSpPr/>
            <p:nvPr/>
          </p:nvSpPr>
          <p:spPr>
            <a:xfrm>
              <a:off x="1326452" y="3285426"/>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cxnSp>
          <p:nvCxnSpPr>
            <p:cNvPr id="191" name="Straight Arrow Connector 190"/>
            <p:cNvCxnSpPr/>
            <p:nvPr/>
          </p:nvCxnSpPr>
          <p:spPr>
            <a:xfrm>
              <a:off x="827584" y="3429426"/>
              <a:ext cx="498868"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83" name="Group 182"/>
            <p:cNvGrpSpPr/>
            <p:nvPr/>
          </p:nvGrpSpPr>
          <p:grpSpPr>
            <a:xfrm>
              <a:off x="827584" y="3267426"/>
              <a:ext cx="324000" cy="324000"/>
              <a:chOff x="5706120" y="4221518"/>
              <a:chExt cx="324000" cy="324000"/>
            </a:xfrm>
          </p:grpSpPr>
          <p:grpSp>
            <p:nvGrpSpPr>
              <p:cNvPr id="184" name="Group 183"/>
              <p:cNvGrpSpPr/>
              <p:nvPr/>
            </p:nvGrpSpPr>
            <p:grpSpPr>
              <a:xfrm>
                <a:off x="5706120" y="4221518"/>
                <a:ext cx="324000" cy="324000"/>
                <a:chOff x="6876256" y="3268430"/>
                <a:chExt cx="2953118" cy="2953118"/>
              </a:xfrm>
            </p:grpSpPr>
            <p:sp>
              <p:nvSpPr>
                <p:cNvPr id="186" name="Rounded Rectangle 185"/>
                <p:cNvSpPr/>
                <p:nvPr/>
              </p:nvSpPr>
              <p:spPr>
                <a:xfrm>
                  <a:off x="7085420" y="3928632"/>
                  <a:ext cx="2556000" cy="1620000"/>
                </a:xfrm>
                <a:prstGeom prst="roundRect">
                  <a:avLst>
                    <a:gd name="adj" fmla="val 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7" name="Picture 186"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85" name="Oval 184"/>
              <p:cNvSpPr/>
              <p:nvPr/>
            </p:nvSpPr>
            <p:spPr>
              <a:xfrm>
                <a:off x="5832120" y="4346821"/>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grpSp>
        <p:nvGrpSpPr>
          <p:cNvPr id="233" name="Group 232"/>
          <p:cNvGrpSpPr/>
          <p:nvPr/>
        </p:nvGrpSpPr>
        <p:grpSpPr>
          <a:xfrm>
            <a:off x="467544" y="3488051"/>
            <a:ext cx="1146908" cy="324000"/>
            <a:chOff x="467544" y="3645024"/>
            <a:chExt cx="1146908" cy="324000"/>
          </a:xfrm>
        </p:grpSpPr>
        <p:sp>
          <p:nvSpPr>
            <p:cNvPr id="6" name="Oval 5"/>
            <p:cNvSpPr/>
            <p:nvPr/>
          </p:nvSpPr>
          <p:spPr>
            <a:xfrm>
              <a:off x="1326452" y="3645024"/>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cxnSp>
          <p:nvCxnSpPr>
            <p:cNvPr id="195" name="Straight Arrow Connector 194"/>
            <p:cNvCxnSpPr/>
            <p:nvPr/>
          </p:nvCxnSpPr>
          <p:spPr>
            <a:xfrm>
              <a:off x="467544" y="3789024"/>
              <a:ext cx="858908"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96" name="Group 195"/>
            <p:cNvGrpSpPr/>
            <p:nvPr/>
          </p:nvGrpSpPr>
          <p:grpSpPr>
            <a:xfrm>
              <a:off x="827584" y="3645024"/>
              <a:ext cx="324000" cy="324000"/>
              <a:chOff x="5724128" y="3699263"/>
              <a:chExt cx="324000" cy="324000"/>
            </a:xfrm>
          </p:grpSpPr>
          <p:grpSp>
            <p:nvGrpSpPr>
              <p:cNvPr id="197" name="Group 196"/>
              <p:cNvGrpSpPr/>
              <p:nvPr/>
            </p:nvGrpSpPr>
            <p:grpSpPr>
              <a:xfrm>
                <a:off x="5724128" y="3699263"/>
                <a:ext cx="324000" cy="324000"/>
                <a:chOff x="6876256" y="3268430"/>
                <a:chExt cx="2953118" cy="2953118"/>
              </a:xfrm>
            </p:grpSpPr>
            <p:sp>
              <p:nvSpPr>
                <p:cNvPr id="199" name="Rounded Rectangle 198"/>
                <p:cNvSpPr/>
                <p:nvPr/>
              </p:nvSpPr>
              <p:spPr>
                <a:xfrm>
                  <a:off x="7085420" y="3928632"/>
                  <a:ext cx="2556000" cy="1620000"/>
                </a:xfrm>
                <a:prstGeom prst="roundRect">
                  <a:avLst>
                    <a:gd name="adj" fmla="val 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0" name="Picture 199"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98" name="Oval 197"/>
              <p:cNvSpPr/>
              <p:nvPr/>
            </p:nvSpPr>
            <p:spPr>
              <a:xfrm>
                <a:off x="5850128" y="3824566"/>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nvGrpSpPr>
            <p:cNvPr id="201" name="Group 200"/>
            <p:cNvGrpSpPr/>
            <p:nvPr/>
          </p:nvGrpSpPr>
          <p:grpSpPr>
            <a:xfrm>
              <a:off x="467544" y="3645024"/>
              <a:ext cx="324000" cy="324000"/>
              <a:chOff x="5706120" y="4221518"/>
              <a:chExt cx="324000" cy="324000"/>
            </a:xfrm>
          </p:grpSpPr>
          <p:grpSp>
            <p:nvGrpSpPr>
              <p:cNvPr id="202" name="Group 201"/>
              <p:cNvGrpSpPr/>
              <p:nvPr/>
            </p:nvGrpSpPr>
            <p:grpSpPr>
              <a:xfrm>
                <a:off x="5706120" y="4221518"/>
                <a:ext cx="324000" cy="324000"/>
                <a:chOff x="6876256" y="3268430"/>
                <a:chExt cx="2953118" cy="2953118"/>
              </a:xfrm>
            </p:grpSpPr>
            <p:sp>
              <p:nvSpPr>
                <p:cNvPr id="204" name="Rounded Rectangle 203"/>
                <p:cNvSpPr/>
                <p:nvPr/>
              </p:nvSpPr>
              <p:spPr>
                <a:xfrm>
                  <a:off x="7085420" y="3928632"/>
                  <a:ext cx="2556000" cy="1620000"/>
                </a:xfrm>
                <a:prstGeom prst="roundRect">
                  <a:avLst>
                    <a:gd name="adj" fmla="val 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 name="Picture 204"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203" name="Oval 202"/>
              <p:cNvSpPr/>
              <p:nvPr/>
            </p:nvSpPr>
            <p:spPr>
              <a:xfrm>
                <a:off x="5832120" y="4346821"/>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grpSp>
        <p:nvGrpSpPr>
          <p:cNvPr id="234" name="Group 233"/>
          <p:cNvGrpSpPr/>
          <p:nvPr/>
        </p:nvGrpSpPr>
        <p:grpSpPr>
          <a:xfrm>
            <a:off x="827584" y="3985970"/>
            <a:ext cx="786868" cy="324000"/>
            <a:chOff x="827584" y="4005048"/>
            <a:chExt cx="786868" cy="324000"/>
          </a:xfrm>
        </p:grpSpPr>
        <p:sp>
          <p:nvSpPr>
            <p:cNvPr id="7" name="Oval 6"/>
            <p:cNvSpPr/>
            <p:nvPr/>
          </p:nvSpPr>
          <p:spPr>
            <a:xfrm>
              <a:off x="1326452" y="4023048"/>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7</a:t>
              </a:r>
              <a:endParaRPr lang="zh-CN" altLang="en-US" dirty="0">
                <a:solidFill>
                  <a:schemeClr val="tx1"/>
                </a:solidFill>
                <a:latin typeface="Eras Medium ITC" pitchFamily="34" charset="0"/>
              </a:endParaRPr>
            </a:p>
          </p:txBody>
        </p:sp>
        <p:cxnSp>
          <p:nvCxnSpPr>
            <p:cNvPr id="206" name="Straight Arrow Connector 205"/>
            <p:cNvCxnSpPr/>
            <p:nvPr/>
          </p:nvCxnSpPr>
          <p:spPr>
            <a:xfrm>
              <a:off x="850532" y="4166700"/>
              <a:ext cx="475920" cy="697"/>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a:off x="827584" y="4005048"/>
              <a:ext cx="324000" cy="324000"/>
              <a:chOff x="5724128" y="3699263"/>
              <a:chExt cx="324000" cy="324000"/>
            </a:xfrm>
          </p:grpSpPr>
          <p:grpSp>
            <p:nvGrpSpPr>
              <p:cNvPr id="208" name="Group 207"/>
              <p:cNvGrpSpPr/>
              <p:nvPr/>
            </p:nvGrpSpPr>
            <p:grpSpPr>
              <a:xfrm>
                <a:off x="5724128" y="3699263"/>
                <a:ext cx="324000" cy="324000"/>
                <a:chOff x="6876256" y="3268430"/>
                <a:chExt cx="2953118" cy="2953118"/>
              </a:xfrm>
            </p:grpSpPr>
            <p:sp>
              <p:nvSpPr>
                <p:cNvPr id="210" name="Rounded Rectangle 209"/>
                <p:cNvSpPr/>
                <p:nvPr/>
              </p:nvSpPr>
              <p:spPr>
                <a:xfrm>
                  <a:off x="7085420" y="3928632"/>
                  <a:ext cx="2556000" cy="1620000"/>
                </a:xfrm>
                <a:prstGeom prst="roundRect">
                  <a:avLst>
                    <a:gd name="adj" fmla="val 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1" name="Picture 210"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209" name="Oval 208"/>
              <p:cNvSpPr/>
              <p:nvPr/>
            </p:nvSpPr>
            <p:spPr>
              <a:xfrm>
                <a:off x="5850128" y="3824566"/>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grpSp>
        <p:nvGrpSpPr>
          <p:cNvPr id="235" name="Group 234"/>
          <p:cNvGrpSpPr/>
          <p:nvPr/>
        </p:nvGrpSpPr>
        <p:grpSpPr>
          <a:xfrm>
            <a:off x="827584" y="4483890"/>
            <a:ext cx="786868" cy="324000"/>
            <a:chOff x="827584" y="4365104"/>
            <a:chExt cx="786868" cy="324000"/>
          </a:xfrm>
        </p:grpSpPr>
        <p:sp>
          <p:nvSpPr>
            <p:cNvPr id="8" name="Oval 7"/>
            <p:cNvSpPr/>
            <p:nvPr/>
          </p:nvSpPr>
          <p:spPr>
            <a:xfrm>
              <a:off x="1326452" y="4383104"/>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r>
                <a:rPr lang="en-US" altLang="zh-CN" spc="-300" dirty="0" smtClean="0">
                  <a:solidFill>
                    <a:schemeClr val="tx1"/>
                  </a:solidFill>
                  <a:latin typeface="Eras Medium ITC" pitchFamily="34" charset="0"/>
                </a:rPr>
                <a:t>10</a:t>
              </a:r>
              <a:endParaRPr lang="zh-CN" altLang="en-US" spc="-300" dirty="0">
                <a:solidFill>
                  <a:schemeClr val="tx1"/>
                </a:solidFill>
                <a:latin typeface="Eras Medium ITC" pitchFamily="34" charset="0"/>
              </a:endParaRPr>
            </a:p>
          </p:txBody>
        </p:sp>
        <p:cxnSp>
          <p:nvCxnSpPr>
            <p:cNvPr id="217" name="Straight Arrow Connector 216"/>
            <p:cNvCxnSpPr/>
            <p:nvPr/>
          </p:nvCxnSpPr>
          <p:spPr>
            <a:xfrm>
              <a:off x="827584" y="4527104"/>
              <a:ext cx="498868"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23" name="Group 222"/>
            <p:cNvGrpSpPr/>
            <p:nvPr/>
          </p:nvGrpSpPr>
          <p:grpSpPr>
            <a:xfrm>
              <a:off x="827584" y="4365104"/>
              <a:ext cx="324000" cy="324000"/>
              <a:chOff x="5706120" y="4221518"/>
              <a:chExt cx="324000" cy="324000"/>
            </a:xfrm>
          </p:grpSpPr>
          <p:grpSp>
            <p:nvGrpSpPr>
              <p:cNvPr id="224" name="Group 223"/>
              <p:cNvGrpSpPr/>
              <p:nvPr/>
            </p:nvGrpSpPr>
            <p:grpSpPr>
              <a:xfrm>
                <a:off x="5706120" y="4221518"/>
                <a:ext cx="324000" cy="324000"/>
                <a:chOff x="6876256" y="3268430"/>
                <a:chExt cx="2953118" cy="2953118"/>
              </a:xfrm>
            </p:grpSpPr>
            <p:sp>
              <p:nvSpPr>
                <p:cNvPr id="226" name="Rounded Rectangle 225"/>
                <p:cNvSpPr/>
                <p:nvPr/>
              </p:nvSpPr>
              <p:spPr>
                <a:xfrm>
                  <a:off x="7085420" y="3928632"/>
                  <a:ext cx="2556000" cy="1620000"/>
                </a:xfrm>
                <a:prstGeom prst="roundRect">
                  <a:avLst>
                    <a:gd name="adj" fmla="val 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7" name="Picture 226"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225" name="Oval 224"/>
              <p:cNvSpPr/>
              <p:nvPr/>
            </p:nvSpPr>
            <p:spPr>
              <a:xfrm>
                <a:off x="5832120" y="4346821"/>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sp>
        <p:nvSpPr>
          <p:cNvPr id="282" name="Freeform 281"/>
          <p:cNvSpPr/>
          <p:nvPr/>
        </p:nvSpPr>
        <p:spPr>
          <a:xfrm flipV="1">
            <a:off x="1835696" y="2852984"/>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Freeform 282"/>
          <p:cNvSpPr/>
          <p:nvPr/>
        </p:nvSpPr>
        <p:spPr>
          <a:xfrm flipV="1">
            <a:off x="6771036" y="2910643"/>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Freeform 283"/>
          <p:cNvSpPr/>
          <p:nvPr/>
        </p:nvSpPr>
        <p:spPr>
          <a:xfrm flipV="1">
            <a:off x="4414946" y="2814900"/>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Freeform 284"/>
          <p:cNvSpPr/>
          <p:nvPr/>
        </p:nvSpPr>
        <p:spPr>
          <a:xfrm flipV="1">
            <a:off x="7020288" y="4725144"/>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TextBox 285"/>
          <p:cNvSpPr txBox="1"/>
          <p:nvPr/>
        </p:nvSpPr>
        <p:spPr>
          <a:xfrm>
            <a:off x="6193457" y="2653787"/>
            <a:ext cx="771776"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60000"/>
              </a:lnSpc>
            </a:pPr>
            <a:r>
              <a:rPr lang="en-US" altLang="zh-CN" dirty="0" smtClean="0">
                <a:solidFill>
                  <a:schemeClr val="tx1"/>
                </a:solidFill>
              </a:rPr>
              <a:t>receiving</a:t>
            </a:r>
            <a:endParaRPr lang="zh-CN" altLang="en-US" dirty="0">
              <a:solidFill>
                <a:schemeClr val="tx1"/>
              </a:solidFill>
            </a:endParaRPr>
          </a:p>
        </p:txBody>
      </p:sp>
      <p:sp>
        <p:nvSpPr>
          <p:cNvPr id="294" name="Freeform 293"/>
          <p:cNvSpPr/>
          <p:nvPr/>
        </p:nvSpPr>
        <p:spPr>
          <a:xfrm>
            <a:off x="1937982" y="3212976"/>
            <a:ext cx="682388" cy="234915"/>
          </a:xfrm>
          <a:custGeom>
            <a:avLst/>
            <a:gdLst>
              <a:gd name="connsiteX0" fmla="*/ 0 w 682388"/>
              <a:gd name="connsiteY0" fmla="*/ 234915 h 234915"/>
              <a:gd name="connsiteX1" fmla="*/ 232012 w 682388"/>
              <a:gd name="connsiteY1" fmla="*/ 2903 h 234915"/>
              <a:gd name="connsiteX2" fmla="*/ 682388 w 682388"/>
              <a:gd name="connsiteY2" fmla="*/ 125733 h 234915"/>
            </a:gdLst>
            <a:ahLst/>
            <a:cxnLst>
              <a:cxn ang="0">
                <a:pos x="connsiteX0" y="connsiteY0"/>
              </a:cxn>
              <a:cxn ang="0">
                <a:pos x="connsiteX1" y="connsiteY1"/>
              </a:cxn>
              <a:cxn ang="0">
                <a:pos x="connsiteX2" y="connsiteY2"/>
              </a:cxn>
            </a:cxnLst>
            <a:rect l="l" t="t" r="r" b="b"/>
            <a:pathLst>
              <a:path w="682388" h="234915">
                <a:moveTo>
                  <a:pt x="0" y="234915"/>
                </a:moveTo>
                <a:cubicBezTo>
                  <a:pt x="59140" y="128007"/>
                  <a:pt x="118281" y="21100"/>
                  <a:pt x="232012" y="2903"/>
                </a:cubicBezTo>
                <a:cubicBezTo>
                  <a:pt x="345743" y="-15294"/>
                  <a:pt x="514065" y="55219"/>
                  <a:pt x="682388" y="125733"/>
                </a:cubicBezTo>
              </a:path>
            </a:pathLst>
          </a:custGeom>
          <a:ln w="12700">
            <a:solidFill>
              <a:srgbClr val="FF0066"/>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295" name="Freeform 294"/>
          <p:cNvSpPr/>
          <p:nvPr/>
        </p:nvSpPr>
        <p:spPr>
          <a:xfrm>
            <a:off x="7164288" y="4149128"/>
            <a:ext cx="627450" cy="504008"/>
          </a:xfrm>
          <a:custGeom>
            <a:avLst/>
            <a:gdLst>
              <a:gd name="connsiteX0" fmla="*/ 0 w 552893"/>
              <a:gd name="connsiteY0" fmla="*/ 584791 h 584791"/>
              <a:gd name="connsiteX1" fmla="*/ 159488 w 552893"/>
              <a:gd name="connsiteY1" fmla="*/ 116959 h 584791"/>
              <a:gd name="connsiteX2" fmla="*/ 552893 w 552893"/>
              <a:gd name="connsiteY2" fmla="*/ 0 h 584791"/>
            </a:gdLst>
            <a:ahLst/>
            <a:cxnLst>
              <a:cxn ang="0">
                <a:pos x="connsiteX0" y="connsiteY0"/>
              </a:cxn>
              <a:cxn ang="0">
                <a:pos x="connsiteX1" y="connsiteY1"/>
              </a:cxn>
              <a:cxn ang="0">
                <a:pos x="connsiteX2" y="connsiteY2"/>
              </a:cxn>
            </a:cxnLst>
            <a:rect l="l" t="t" r="r" b="b"/>
            <a:pathLst>
              <a:path w="552893" h="584791">
                <a:moveTo>
                  <a:pt x="0" y="584791"/>
                </a:moveTo>
                <a:cubicBezTo>
                  <a:pt x="33669" y="399607"/>
                  <a:pt x="67339" y="214424"/>
                  <a:pt x="159488" y="116959"/>
                </a:cubicBezTo>
                <a:cubicBezTo>
                  <a:pt x="251637" y="19494"/>
                  <a:pt x="402265" y="9747"/>
                  <a:pt x="552893" y="0"/>
                </a:cubicBezTo>
              </a:path>
            </a:pathLst>
          </a:custGeom>
          <a:ln w="12700">
            <a:solidFill>
              <a:srgbClr val="00A6A2"/>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pic>
        <p:nvPicPr>
          <p:cNvPr id="298" name="Picture 4" descr="Z:\Documents\Research\lyra\socc13\figures\lo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92" y="3501056"/>
            <a:ext cx="432000" cy="432000"/>
          </a:xfrm>
          <a:prstGeom prst="rect">
            <a:avLst/>
          </a:prstGeom>
          <a:noFill/>
          <a:extLst>
            <a:ext uri="{909E8E84-426E-40DD-AFC4-6F175D3DCCD1}">
              <a14:hiddenFill xmlns:a14="http://schemas.microsoft.com/office/drawing/2010/main">
                <a:solidFill>
                  <a:srgbClr val="FFFFFF"/>
                </a:solidFill>
              </a14:hiddenFill>
            </a:ext>
          </a:extLst>
        </p:spPr>
      </p:pic>
      <p:sp>
        <p:nvSpPr>
          <p:cNvPr id="299" name="Freeform 298"/>
          <p:cNvSpPr/>
          <p:nvPr/>
        </p:nvSpPr>
        <p:spPr>
          <a:xfrm flipV="1">
            <a:off x="6228184" y="3140968"/>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1" name="Group 180"/>
          <p:cNvGrpSpPr/>
          <p:nvPr/>
        </p:nvGrpSpPr>
        <p:grpSpPr>
          <a:xfrm>
            <a:off x="8623068" y="1096637"/>
            <a:ext cx="324000" cy="324000"/>
            <a:chOff x="3527919" y="3028322"/>
            <a:chExt cx="324000" cy="324000"/>
          </a:xfrm>
        </p:grpSpPr>
        <p:grpSp>
          <p:nvGrpSpPr>
            <p:cNvPr id="182" name="Group 181"/>
            <p:cNvGrpSpPr/>
            <p:nvPr/>
          </p:nvGrpSpPr>
          <p:grpSpPr>
            <a:xfrm>
              <a:off x="3527919" y="3028322"/>
              <a:ext cx="324000" cy="324000"/>
              <a:chOff x="6876256" y="3268430"/>
              <a:chExt cx="2953118" cy="2953118"/>
            </a:xfrm>
          </p:grpSpPr>
          <p:sp>
            <p:nvSpPr>
              <p:cNvPr id="189" name="Rounded Rectangle 188"/>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0" name="Picture 189"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88" name="Oval 187"/>
            <p:cNvSpPr/>
            <p:nvPr/>
          </p:nvSpPr>
          <p:spPr>
            <a:xfrm>
              <a:off x="3655220" y="3153625"/>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sp>
        <p:nvSpPr>
          <p:cNvPr id="192" name="Freeform 191"/>
          <p:cNvSpPr/>
          <p:nvPr/>
        </p:nvSpPr>
        <p:spPr>
          <a:xfrm flipV="1">
            <a:off x="8604448" y="188640"/>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3" name="TextBox 192"/>
          <p:cNvSpPr txBox="1"/>
          <p:nvPr/>
        </p:nvSpPr>
        <p:spPr>
          <a:xfrm>
            <a:off x="7380311" y="290655"/>
            <a:ext cx="1105175"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chemeClr val="tx1"/>
                </a:solidFill>
              </a:rPr>
              <a:t>thread</a:t>
            </a:r>
            <a:endParaRPr lang="zh-CN" altLang="en-US" dirty="0">
              <a:solidFill>
                <a:schemeClr val="tx1"/>
              </a:solidFill>
            </a:endParaRPr>
          </a:p>
        </p:txBody>
      </p:sp>
      <p:sp>
        <p:nvSpPr>
          <p:cNvPr id="194" name="TextBox 193"/>
          <p:cNvSpPr txBox="1"/>
          <p:nvPr/>
        </p:nvSpPr>
        <p:spPr>
          <a:xfrm>
            <a:off x="7380311" y="707676"/>
            <a:ext cx="1105175"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chemeClr val="tx1"/>
                </a:solidFill>
              </a:rPr>
              <a:t>vertex</a:t>
            </a:r>
            <a:endParaRPr lang="zh-CN" altLang="en-US" dirty="0">
              <a:solidFill>
                <a:schemeClr val="tx1"/>
              </a:solidFill>
            </a:endParaRPr>
          </a:p>
        </p:txBody>
      </p:sp>
      <p:sp>
        <p:nvSpPr>
          <p:cNvPr id="212" name="TextBox 211"/>
          <p:cNvSpPr txBox="1"/>
          <p:nvPr/>
        </p:nvSpPr>
        <p:spPr>
          <a:xfrm>
            <a:off x="7380311" y="1124696"/>
            <a:ext cx="1105175"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chemeClr val="tx1"/>
                </a:solidFill>
              </a:rPr>
              <a:t>message</a:t>
            </a:r>
            <a:endParaRPr lang="zh-CN" altLang="en-US" dirty="0">
              <a:solidFill>
                <a:schemeClr val="tx1"/>
              </a:solidFill>
            </a:endParaRPr>
          </a:p>
        </p:txBody>
      </p:sp>
      <p:sp>
        <p:nvSpPr>
          <p:cNvPr id="213" name="Oval 212"/>
          <p:cNvSpPr/>
          <p:nvPr/>
        </p:nvSpPr>
        <p:spPr>
          <a:xfrm>
            <a:off x="8604448" y="708851"/>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178" name="Freeform 177"/>
          <p:cNvSpPr/>
          <p:nvPr/>
        </p:nvSpPr>
        <p:spPr>
          <a:xfrm>
            <a:off x="4445876" y="3006059"/>
            <a:ext cx="2049517" cy="493886"/>
          </a:xfrm>
          <a:custGeom>
            <a:avLst/>
            <a:gdLst>
              <a:gd name="connsiteX0" fmla="*/ 0 w 2049517"/>
              <a:gd name="connsiteY0" fmla="*/ 304700 h 493886"/>
              <a:gd name="connsiteX1" fmla="*/ 283779 w 2049517"/>
              <a:gd name="connsiteY1" fmla="*/ 147044 h 493886"/>
              <a:gd name="connsiteX2" fmla="*/ 930165 w 2049517"/>
              <a:gd name="connsiteY2" fmla="*/ 36686 h 493886"/>
              <a:gd name="connsiteX3" fmla="*/ 772510 w 2049517"/>
              <a:gd name="connsiteY3" fmla="*/ 225872 h 493886"/>
              <a:gd name="connsiteX4" fmla="*/ 1813034 w 2049517"/>
              <a:gd name="connsiteY4" fmla="*/ 5155 h 493886"/>
              <a:gd name="connsiteX5" fmla="*/ 2049517 w 2049517"/>
              <a:gd name="connsiteY5" fmla="*/ 493886 h 4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517" h="493886">
                <a:moveTo>
                  <a:pt x="0" y="304700"/>
                </a:moveTo>
                <a:cubicBezTo>
                  <a:pt x="64376" y="248206"/>
                  <a:pt x="128752" y="191713"/>
                  <a:pt x="283779" y="147044"/>
                </a:cubicBezTo>
                <a:cubicBezTo>
                  <a:pt x="438806" y="102375"/>
                  <a:pt x="848710" y="23548"/>
                  <a:pt x="930165" y="36686"/>
                </a:cubicBezTo>
                <a:cubicBezTo>
                  <a:pt x="1011620" y="49824"/>
                  <a:pt x="625365" y="231127"/>
                  <a:pt x="772510" y="225872"/>
                </a:cubicBezTo>
                <a:cubicBezTo>
                  <a:pt x="919655" y="220617"/>
                  <a:pt x="1600200" y="-39514"/>
                  <a:pt x="1813034" y="5155"/>
                </a:cubicBezTo>
                <a:cubicBezTo>
                  <a:pt x="2025868" y="49824"/>
                  <a:pt x="2037692" y="271855"/>
                  <a:pt x="2049517" y="493886"/>
                </a:cubicBezTo>
              </a:path>
            </a:pathLst>
          </a:custGeom>
          <a:ln w="12700">
            <a:solidFill>
              <a:srgbClr val="FF0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cxnSp>
        <p:nvCxnSpPr>
          <p:cNvPr id="214" name="Straight Connector 213"/>
          <p:cNvCxnSpPr/>
          <p:nvPr/>
        </p:nvCxnSpPr>
        <p:spPr>
          <a:xfrm>
            <a:off x="5244194" y="2348880"/>
            <a:ext cx="0" cy="35640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H="1">
            <a:off x="3131840" y="4692077"/>
            <a:ext cx="2112355" cy="96917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6" name="Freeform 215"/>
          <p:cNvSpPr/>
          <p:nvPr/>
        </p:nvSpPr>
        <p:spPr>
          <a:xfrm>
            <a:off x="4918264" y="2985084"/>
            <a:ext cx="1754511" cy="2783274"/>
          </a:xfrm>
          <a:custGeom>
            <a:avLst/>
            <a:gdLst>
              <a:gd name="connsiteX0" fmla="*/ 8578 w 1754511"/>
              <a:gd name="connsiteY0" fmla="*/ 3060874 h 3060874"/>
              <a:gd name="connsiteX1" fmla="*/ 22226 w 1754511"/>
              <a:gd name="connsiteY1" fmla="*/ 1696098 h 3060874"/>
              <a:gd name="connsiteX2" fmla="*/ 199646 w 1754511"/>
              <a:gd name="connsiteY2" fmla="*/ 713459 h 3060874"/>
              <a:gd name="connsiteX3" fmla="*/ 445306 w 1754511"/>
              <a:gd name="connsiteY3" fmla="*/ 1027358 h 3060874"/>
              <a:gd name="connsiteX4" fmla="*/ 677318 w 1754511"/>
              <a:gd name="connsiteY4" fmla="*/ 317674 h 3060874"/>
              <a:gd name="connsiteX5" fmla="*/ 1659957 w 1754511"/>
              <a:gd name="connsiteY5" fmla="*/ 3776 h 3060874"/>
              <a:gd name="connsiteX6" fmla="*/ 1659957 w 1754511"/>
              <a:gd name="connsiteY6" fmla="*/ 508743 h 306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4511" h="3060874">
                <a:moveTo>
                  <a:pt x="8578" y="3060874"/>
                </a:moveTo>
                <a:cubicBezTo>
                  <a:pt x="-521" y="2574104"/>
                  <a:pt x="-9619" y="2087334"/>
                  <a:pt x="22226" y="1696098"/>
                </a:cubicBezTo>
                <a:cubicBezTo>
                  <a:pt x="54071" y="1304862"/>
                  <a:pt x="129133" y="824916"/>
                  <a:pt x="199646" y="713459"/>
                </a:cubicBezTo>
                <a:cubicBezTo>
                  <a:pt x="270159" y="602002"/>
                  <a:pt x="365694" y="1093322"/>
                  <a:pt x="445306" y="1027358"/>
                </a:cubicBezTo>
                <a:cubicBezTo>
                  <a:pt x="524918" y="961394"/>
                  <a:pt x="474876" y="488271"/>
                  <a:pt x="677318" y="317674"/>
                </a:cubicBezTo>
                <a:cubicBezTo>
                  <a:pt x="879760" y="147077"/>
                  <a:pt x="1496184" y="-28069"/>
                  <a:pt x="1659957" y="3776"/>
                </a:cubicBezTo>
                <a:cubicBezTo>
                  <a:pt x="1823730" y="35621"/>
                  <a:pt x="1741843" y="272182"/>
                  <a:pt x="1659957" y="508743"/>
                </a:cubicBezTo>
              </a:path>
            </a:pathLst>
          </a:custGeom>
          <a:ln w="12700">
            <a:solidFill>
              <a:srgbClr val="996633"/>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218" name="TextBox 217"/>
          <p:cNvSpPr txBox="1"/>
          <p:nvPr/>
        </p:nvSpPr>
        <p:spPr>
          <a:xfrm>
            <a:off x="2099156" y="2348880"/>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000" dirty="0" smtClean="0">
                <a:solidFill>
                  <a:schemeClr val="tx1"/>
                </a:solidFill>
                <a:effectLst>
                  <a:outerShdw blurRad="38100" dist="38100" dir="2700000" algn="tl">
                    <a:srgbClr val="000000">
                      <a:alpha val="43137"/>
                    </a:srgbClr>
                  </a:outerShdw>
                </a:effectLst>
              </a:rPr>
              <a:t>M2</a:t>
            </a:r>
            <a:endParaRPr lang="zh-CN" altLang="en-US" sz="2000" dirty="0">
              <a:solidFill>
                <a:schemeClr val="tx1"/>
              </a:solidFill>
              <a:effectLst>
                <a:outerShdw blurRad="38100" dist="38100" dir="2700000" algn="tl">
                  <a:srgbClr val="000000">
                    <a:alpha val="43137"/>
                  </a:srgbClr>
                </a:outerShdw>
              </a:effectLst>
            </a:endParaRPr>
          </a:p>
        </p:txBody>
      </p:sp>
      <p:sp>
        <p:nvSpPr>
          <p:cNvPr id="219" name="TextBox 218"/>
          <p:cNvSpPr txBox="1"/>
          <p:nvPr/>
        </p:nvSpPr>
        <p:spPr>
          <a:xfrm>
            <a:off x="7020272" y="2348880"/>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000" dirty="0" smtClean="0">
                <a:solidFill>
                  <a:schemeClr val="tx1"/>
                </a:solidFill>
                <a:effectLst>
                  <a:outerShdw blurRad="38100" dist="38100" dir="2700000" algn="tl">
                    <a:srgbClr val="000000">
                      <a:alpha val="43137"/>
                    </a:srgbClr>
                  </a:outerShdw>
                </a:effectLst>
              </a:rPr>
              <a:t>M3</a:t>
            </a:r>
            <a:endParaRPr lang="zh-CN" altLang="en-US" sz="2000" dirty="0">
              <a:solidFill>
                <a:schemeClr val="tx1"/>
              </a:solidFill>
              <a:effectLst>
                <a:outerShdw blurRad="38100" dist="38100" dir="2700000" algn="tl">
                  <a:srgbClr val="000000">
                    <a:alpha val="43137"/>
                  </a:srgbClr>
                </a:outerShdw>
              </a:effectLst>
            </a:endParaRPr>
          </a:p>
        </p:txBody>
      </p:sp>
      <p:sp>
        <p:nvSpPr>
          <p:cNvPr id="220" name="TextBox 219"/>
          <p:cNvSpPr txBox="1"/>
          <p:nvPr/>
        </p:nvSpPr>
        <p:spPr>
          <a:xfrm>
            <a:off x="4355976" y="5445224"/>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000" dirty="0" smtClean="0">
                <a:solidFill>
                  <a:schemeClr val="tx1"/>
                </a:solidFill>
                <a:effectLst>
                  <a:outerShdw blurRad="38100" dist="38100" dir="2700000" algn="tl">
                    <a:srgbClr val="000000">
                      <a:alpha val="43137"/>
                    </a:srgbClr>
                  </a:outerShdw>
                </a:effectLst>
              </a:rPr>
              <a:t>M1</a:t>
            </a:r>
            <a:endParaRPr lang="zh-CN" alt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3031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504008" y="3950383"/>
            <a:ext cx="4140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Parallelism Improvement</a:t>
            </a:r>
            <a:endParaRPr lang="zh-TW" altLang="en-US" sz="4000" dirty="0">
              <a:effectLst>
                <a:outerShdw blurRad="38100" dist="38100" dir="2700000" algn="tl">
                  <a:srgbClr val="000000">
                    <a:alpha val="43137"/>
                  </a:srgbClr>
                </a:outerShdw>
              </a:effectLst>
              <a:latin typeface="Eras Medium ITC" pitchFamily="34" charset="0"/>
              <a:cs typeface="Verdana" pitchFamily="34" charset="0"/>
            </a:endParaRPr>
          </a:p>
        </p:txBody>
      </p:sp>
      <p:sp>
        <p:nvSpPr>
          <p:cNvPr id="56" name="内容占位符 2"/>
          <p:cNvSpPr txBox="1">
            <a:spLocks/>
          </p:cNvSpPr>
          <p:nvPr/>
        </p:nvSpPr>
        <p:spPr>
          <a:xfrm>
            <a:off x="457200" y="1371600"/>
            <a:ext cx="7931224" cy="8332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lvl="1" indent="-231775">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Original BSP-like model is </a:t>
            </a:r>
            <a:r>
              <a:rPr lang="en-US" altLang="zh-CN" sz="2800" dirty="0" smtClean="0">
                <a:solidFill>
                  <a:srgbClr val="FF0066"/>
                </a:solidFill>
                <a:latin typeface="Eras Medium ITC" pitchFamily="34" charset="0"/>
                <a:ea typeface="Verdana" pitchFamily="34" charset="0"/>
                <a:cs typeface="Verdana" pitchFamily="34" charset="0"/>
              </a:rPr>
              <a:t>hard</a:t>
            </a:r>
            <a:r>
              <a:rPr lang="en-US" altLang="zh-CN" sz="2800" dirty="0" smtClean="0">
                <a:solidFill>
                  <a:prstClr val="black"/>
                </a:solidFill>
                <a:latin typeface="Eras Medium ITC" pitchFamily="34" charset="0"/>
                <a:ea typeface="Verdana" pitchFamily="34" charset="0"/>
                <a:cs typeface="Verdana" pitchFamily="34" charset="0"/>
              </a:rPr>
              <a:t> </a:t>
            </a:r>
            <a:r>
              <a:rPr lang="en-US" altLang="zh-CN" sz="2800" dirty="0" smtClean="0">
                <a:solidFill>
                  <a:srgbClr val="FF0066"/>
                </a:solidFill>
                <a:latin typeface="Eras Medium ITC" pitchFamily="34" charset="0"/>
                <a:ea typeface="Verdana" pitchFamily="34" charset="0"/>
                <a:cs typeface="Verdana" pitchFamily="34" charset="0"/>
              </a:rPr>
              <a:t>to parallelize</a:t>
            </a:r>
            <a:endParaRPr lang="en-US" altLang="zh-CN" sz="800" dirty="0">
              <a:solidFill>
                <a:srgbClr val="FF0066"/>
              </a:solidFill>
              <a:latin typeface="Eras Medium ITC" pitchFamily="34" charset="0"/>
              <a:ea typeface="Verdana"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12" name="Oval 11"/>
          <p:cNvSpPr/>
          <p:nvPr/>
        </p:nvSpPr>
        <p:spPr>
          <a:xfrm>
            <a:off x="1434452" y="5023914"/>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13" name="Oval 12"/>
          <p:cNvSpPr/>
          <p:nvPr/>
        </p:nvSpPr>
        <p:spPr>
          <a:xfrm>
            <a:off x="1434452" y="5275946"/>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14" name="Oval 13"/>
          <p:cNvSpPr/>
          <p:nvPr/>
        </p:nvSpPr>
        <p:spPr>
          <a:xfrm>
            <a:off x="1434452" y="5527978"/>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cxnSp>
        <p:nvCxnSpPr>
          <p:cNvPr id="10" name="Curved Connector 9"/>
          <p:cNvCxnSpPr>
            <a:stCxn id="5" idx="6"/>
            <a:endCxn id="6" idx="6"/>
          </p:cNvCxnSpPr>
          <p:nvPr/>
        </p:nvCxnSpPr>
        <p:spPr>
          <a:xfrm>
            <a:off x="1614452" y="3152132"/>
            <a:ext cx="12700" cy="479919"/>
          </a:xfrm>
          <a:prstGeom prst="curvedConnector3">
            <a:avLst>
              <a:gd name="adj1" fmla="val 1800000"/>
            </a:avLst>
          </a:prstGeom>
          <a:ln w="19050">
            <a:solidFill>
              <a:srgbClr val="0000FF"/>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7" idx="6"/>
            <a:endCxn id="8" idx="6"/>
          </p:cNvCxnSpPr>
          <p:nvPr/>
        </p:nvCxnSpPr>
        <p:spPr>
          <a:xfrm>
            <a:off x="1614452" y="4147970"/>
            <a:ext cx="12700" cy="497920"/>
          </a:xfrm>
          <a:prstGeom prst="curvedConnector3">
            <a:avLst>
              <a:gd name="adj1" fmla="val 1800000"/>
            </a:avLst>
          </a:prstGeom>
          <a:ln w="19050">
            <a:solidFill>
              <a:srgbClr val="0000FF"/>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995936" y="3530644"/>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M1</a:t>
            </a:r>
            <a:endParaRPr lang="zh-CN" altLang="en-US" dirty="0">
              <a:solidFill>
                <a:schemeClr val="tx1"/>
              </a:solidFill>
            </a:endParaRPr>
          </a:p>
        </p:txBody>
      </p:sp>
      <p:grpSp>
        <p:nvGrpSpPr>
          <p:cNvPr id="38" name="Group 37"/>
          <p:cNvGrpSpPr/>
          <p:nvPr/>
        </p:nvGrpSpPr>
        <p:grpSpPr>
          <a:xfrm>
            <a:off x="3158979" y="3028322"/>
            <a:ext cx="324000" cy="324000"/>
            <a:chOff x="6876256" y="3268430"/>
            <a:chExt cx="2953118" cy="2953118"/>
          </a:xfrm>
        </p:grpSpPr>
        <p:sp>
          <p:nvSpPr>
            <p:cNvPr id="39" name="Rounded Rectangle 38"/>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 name="Picture 39"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grpSp>
        <p:nvGrpSpPr>
          <p:cNvPr id="41" name="Group 40"/>
          <p:cNvGrpSpPr/>
          <p:nvPr/>
        </p:nvGrpSpPr>
        <p:grpSpPr>
          <a:xfrm>
            <a:off x="3527919" y="3028322"/>
            <a:ext cx="324000" cy="324000"/>
            <a:chOff x="6876256" y="3268430"/>
            <a:chExt cx="2953118" cy="2953118"/>
          </a:xfrm>
        </p:grpSpPr>
        <p:sp>
          <p:nvSpPr>
            <p:cNvPr id="42" name="Rounded Rectangle 41"/>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42"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grpSp>
        <p:nvGrpSpPr>
          <p:cNvPr id="52" name="Group 51"/>
          <p:cNvGrpSpPr/>
          <p:nvPr/>
        </p:nvGrpSpPr>
        <p:grpSpPr>
          <a:xfrm>
            <a:off x="2699790" y="3028322"/>
            <a:ext cx="1224000" cy="324000"/>
            <a:chOff x="2051720" y="3789024"/>
            <a:chExt cx="1061881" cy="288048"/>
          </a:xfrm>
          <a:effectLst>
            <a:outerShdw blurRad="63500" sx="102000" sy="102000" algn="ctr" rotWithShape="0">
              <a:prstClr val="black">
                <a:alpha val="40000"/>
              </a:prstClr>
            </a:outerShdw>
          </a:effectLst>
        </p:grpSpPr>
        <p:cxnSp>
          <p:nvCxnSpPr>
            <p:cNvPr id="45" name="Straight Connector 44"/>
            <p:cNvCxnSpPr/>
            <p:nvPr/>
          </p:nvCxnSpPr>
          <p:spPr>
            <a:xfrm>
              <a:off x="2051720" y="3789024"/>
              <a:ext cx="1061881" cy="0"/>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a:off x="2051720" y="4077072"/>
              <a:ext cx="1061881" cy="0"/>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a:off x="3113601" y="3789024"/>
              <a:ext cx="0" cy="288048"/>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58" name="Group 57"/>
          <p:cNvGrpSpPr/>
          <p:nvPr/>
        </p:nvGrpSpPr>
        <p:grpSpPr>
          <a:xfrm>
            <a:off x="3528057" y="3494692"/>
            <a:ext cx="324000" cy="324000"/>
            <a:chOff x="6876256" y="3268430"/>
            <a:chExt cx="2953118" cy="2953118"/>
          </a:xfrm>
        </p:grpSpPr>
        <p:sp>
          <p:nvSpPr>
            <p:cNvPr id="59" name="Rounded Rectangle 58"/>
            <p:cNvSpPr/>
            <p:nvPr/>
          </p:nvSpPr>
          <p:spPr>
            <a:xfrm>
              <a:off x="7085420" y="3928632"/>
              <a:ext cx="2556000" cy="1620000"/>
            </a:xfrm>
            <a:prstGeom prst="roundRect">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0" name="Picture 59"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grpSp>
        <p:nvGrpSpPr>
          <p:cNvPr id="65" name="Group 64"/>
          <p:cNvGrpSpPr/>
          <p:nvPr/>
        </p:nvGrpSpPr>
        <p:grpSpPr>
          <a:xfrm>
            <a:off x="2699928" y="3494692"/>
            <a:ext cx="1224000" cy="324000"/>
            <a:chOff x="2051720" y="3789024"/>
            <a:chExt cx="1061881" cy="288048"/>
          </a:xfrm>
          <a:effectLst>
            <a:outerShdw blurRad="63500" sx="102000" sy="102000" algn="ctr" rotWithShape="0">
              <a:prstClr val="black">
                <a:alpha val="40000"/>
              </a:prstClr>
            </a:outerShdw>
          </a:effectLst>
        </p:grpSpPr>
        <p:cxnSp>
          <p:nvCxnSpPr>
            <p:cNvPr id="66" name="Straight Connector 65"/>
            <p:cNvCxnSpPr/>
            <p:nvPr/>
          </p:nvCxnSpPr>
          <p:spPr>
            <a:xfrm>
              <a:off x="2051720" y="3789024"/>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p:cNvCxnSpPr/>
            <p:nvPr/>
          </p:nvCxnSpPr>
          <p:spPr>
            <a:xfrm>
              <a:off x="2051720" y="4077072"/>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p:cNvCxnSpPr/>
            <p:nvPr/>
          </p:nvCxnSpPr>
          <p:spPr>
            <a:xfrm>
              <a:off x="3113601" y="3789024"/>
              <a:ext cx="0" cy="288048"/>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sp>
        <p:nvSpPr>
          <p:cNvPr id="69" name="TextBox 68"/>
          <p:cNvSpPr txBox="1"/>
          <p:nvPr/>
        </p:nvSpPr>
        <p:spPr>
          <a:xfrm>
            <a:off x="3995936" y="3100416"/>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M3</a:t>
            </a:r>
            <a:endParaRPr lang="zh-CN" altLang="en-US" dirty="0">
              <a:solidFill>
                <a:schemeClr val="tx1"/>
              </a:solidFill>
            </a:endParaRPr>
          </a:p>
        </p:txBody>
      </p:sp>
      <p:sp>
        <p:nvSpPr>
          <p:cNvPr id="77" name="TextBox 76"/>
          <p:cNvSpPr txBox="1"/>
          <p:nvPr/>
        </p:nvSpPr>
        <p:spPr>
          <a:xfrm>
            <a:off x="2790038" y="2708920"/>
            <a:ext cx="1131506"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rgbClr val="FF0066"/>
                </a:solidFill>
              </a:rPr>
              <a:t>priv.</a:t>
            </a:r>
            <a:r>
              <a:rPr lang="en-US" altLang="zh-CN" dirty="0" smtClean="0">
                <a:solidFill>
                  <a:schemeClr val="tx1"/>
                </a:solidFill>
                <a:effectLst>
                  <a:outerShdw blurRad="38100" dist="38100" dir="2700000" algn="tl">
                    <a:srgbClr val="000000">
                      <a:alpha val="43137"/>
                    </a:srgbClr>
                  </a:outerShdw>
                </a:effectLst>
              </a:rPr>
              <a:t> out-queues</a:t>
            </a:r>
            <a:endParaRPr lang="zh-CN" altLang="en-US" dirty="0">
              <a:solidFill>
                <a:schemeClr val="tx1"/>
              </a:solidFill>
              <a:effectLst>
                <a:outerShdw blurRad="38100" dist="38100" dir="2700000" algn="tl">
                  <a:srgbClr val="000000">
                    <a:alpha val="43137"/>
                  </a:srgbClr>
                </a:outerShdw>
              </a:effectLst>
            </a:endParaRPr>
          </a:p>
        </p:txBody>
      </p:sp>
      <p:grpSp>
        <p:nvGrpSpPr>
          <p:cNvPr id="87" name="Group 86"/>
          <p:cNvGrpSpPr/>
          <p:nvPr/>
        </p:nvGrpSpPr>
        <p:grpSpPr>
          <a:xfrm rot="5400000">
            <a:off x="5778951" y="4166265"/>
            <a:ext cx="1474482" cy="432000"/>
            <a:chOff x="2051720" y="3789024"/>
            <a:chExt cx="1061881" cy="288048"/>
          </a:xfrm>
          <a:effectLst>
            <a:outerShdw blurRad="63500" sx="102000" sy="102000" algn="ctr" rotWithShape="0">
              <a:prstClr val="black">
                <a:alpha val="40000"/>
              </a:prstClr>
            </a:outerShdw>
          </a:effectLst>
        </p:grpSpPr>
        <p:cxnSp>
          <p:nvCxnSpPr>
            <p:cNvPr id="88" name="Straight Connector 87"/>
            <p:cNvCxnSpPr/>
            <p:nvPr/>
          </p:nvCxnSpPr>
          <p:spPr>
            <a:xfrm>
              <a:off x="2051720" y="3789024"/>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p:cNvCxnSpPr/>
            <p:nvPr/>
          </p:nvCxnSpPr>
          <p:spPr>
            <a:xfrm>
              <a:off x="2051720" y="4077072"/>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p:cNvCxnSpPr/>
            <p:nvPr/>
          </p:nvCxnSpPr>
          <p:spPr>
            <a:xfrm>
              <a:off x="3113601" y="3789024"/>
              <a:ext cx="0" cy="288048"/>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sp>
        <p:nvSpPr>
          <p:cNvPr id="92" name="Oval 91"/>
          <p:cNvSpPr/>
          <p:nvPr/>
        </p:nvSpPr>
        <p:spPr>
          <a:xfrm>
            <a:off x="3286280" y="3153625"/>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93" name="Oval 92"/>
          <p:cNvSpPr/>
          <p:nvPr/>
        </p:nvSpPr>
        <p:spPr>
          <a:xfrm>
            <a:off x="3655220" y="3153625"/>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96" name="Oval 95"/>
          <p:cNvSpPr/>
          <p:nvPr/>
        </p:nvSpPr>
        <p:spPr>
          <a:xfrm>
            <a:off x="3653919" y="3619995"/>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nvGrpSpPr>
          <p:cNvPr id="115" name="Group 114"/>
          <p:cNvGrpSpPr/>
          <p:nvPr/>
        </p:nvGrpSpPr>
        <p:grpSpPr>
          <a:xfrm>
            <a:off x="6354192" y="4795506"/>
            <a:ext cx="324000" cy="324000"/>
            <a:chOff x="5707717" y="4761184"/>
            <a:chExt cx="324000" cy="324000"/>
          </a:xfrm>
        </p:grpSpPr>
        <p:grpSp>
          <p:nvGrpSpPr>
            <p:cNvPr id="78" name="Group 77"/>
            <p:cNvGrpSpPr/>
            <p:nvPr/>
          </p:nvGrpSpPr>
          <p:grpSpPr>
            <a:xfrm>
              <a:off x="5707717" y="4761184"/>
              <a:ext cx="324000" cy="324000"/>
              <a:chOff x="6876256" y="3268430"/>
              <a:chExt cx="2953118" cy="2953118"/>
            </a:xfrm>
          </p:grpSpPr>
          <p:sp>
            <p:nvSpPr>
              <p:cNvPr id="79" name="Rounded Rectangle 78"/>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0" name="Picture 79"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97" name="Oval 96"/>
            <p:cNvSpPr/>
            <p:nvPr/>
          </p:nvSpPr>
          <p:spPr>
            <a:xfrm>
              <a:off x="5832120" y="4886487"/>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nvGrpSpPr>
          <p:cNvPr id="114" name="Group 113"/>
          <p:cNvGrpSpPr/>
          <p:nvPr/>
        </p:nvGrpSpPr>
        <p:grpSpPr>
          <a:xfrm>
            <a:off x="6354192" y="4530025"/>
            <a:ext cx="324000" cy="324000"/>
            <a:chOff x="5706120" y="4491351"/>
            <a:chExt cx="324000" cy="324000"/>
          </a:xfrm>
        </p:grpSpPr>
        <p:grpSp>
          <p:nvGrpSpPr>
            <p:cNvPr id="81" name="Group 80"/>
            <p:cNvGrpSpPr/>
            <p:nvPr/>
          </p:nvGrpSpPr>
          <p:grpSpPr>
            <a:xfrm>
              <a:off x="5706120" y="4491351"/>
              <a:ext cx="324000" cy="324000"/>
              <a:chOff x="6876256" y="3268430"/>
              <a:chExt cx="2953118" cy="2953118"/>
            </a:xfrm>
          </p:grpSpPr>
          <p:sp>
            <p:nvSpPr>
              <p:cNvPr id="82" name="Rounded Rectangle 81"/>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3" name="Picture 82"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98" name="Oval 97"/>
            <p:cNvSpPr/>
            <p:nvPr/>
          </p:nvSpPr>
          <p:spPr>
            <a:xfrm>
              <a:off x="5832120" y="4617351"/>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nvGrpSpPr>
          <p:cNvPr id="113" name="Group 112"/>
          <p:cNvGrpSpPr/>
          <p:nvPr/>
        </p:nvGrpSpPr>
        <p:grpSpPr>
          <a:xfrm>
            <a:off x="6354192" y="4264545"/>
            <a:ext cx="324000" cy="324000"/>
            <a:chOff x="5706120" y="4221518"/>
            <a:chExt cx="324000" cy="324000"/>
          </a:xfrm>
        </p:grpSpPr>
        <p:grpSp>
          <p:nvGrpSpPr>
            <p:cNvPr id="84" name="Group 83"/>
            <p:cNvGrpSpPr/>
            <p:nvPr/>
          </p:nvGrpSpPr>
          <p:grpSpPr>
            <a:xfrm>
              <a:off x="5706120" y="4221518"/>
              <a:ext cx="324000" cy="324000"/>
              <a:chOff x="6876256" y="3268430"/>
              <a:chExt cx="2953118" cy="2953118"/>
            </a:xfrm>
          </p:grpSpPr>
          <p:sp>
            <p:nvSpPr>
              <p:cNvPr id="85" name="Rounded Rectangle 84"/>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6" name="Picture 85"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99" name="Oval 98"/>
            <p:cNvSpPr/>
            <p:nvPr/>
          </p:nvSpPr>
          <p:spPr>
            <a:xfrm>
              <a:off x="5832120" y="4346821"/>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nvGrpSpPr>
          <p:cNvPr id="111" name="Group 110"/>
          <p:cNvGrpSpPr/>
          <p:nvPr/>
        </p:nvGrpSpPr>
        <p:grpSpPr>
          <a:xfrm>
            <a:off x="6354192" y="3999065"/>
            <a:ext cx="324000" cy="324000"/>
            <a:chOff x="5724128" y="3969096"/>
            <a:chExt cx="324000" cy="324000"/>
          </a:xfrm>
        </p:grpSpPr>
        <p:grpSp>
          <p:nvGrpSpPr>
            <p:cNvPr id="103" name="Group 102"/>
            <p:cNvGrpSpPr/>
            <p:nvPr/>
          </p:nvGrpSpPr>
          <p:grpSpPr>
            <a:xfrm>
              <a:off x="5724128" y="3969096"/>
              <a:ext cx="324000" cy="324000"/>
              <a:chOff x="6876256" y="3268430"/>
              <a:chExt cx="2953118" cy="2953118"/>
            </a:xfrm>
          </p:grpSpPr>
          <p:sp>
            <p:nvSpPr>
              <p:cNvPr id="104" name="Rounded Rectangle 103"/>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5" name="Picture 104"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09" name="Oval 108"/>
            <p:cNvSpPr/>
            <p:nvPr/>
          </p:nvSpPr>
          <p:spPr>
            <a:xfrm>
              <a:off x="5850128" y="4095096"/>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nvGrpSpPr>
          <p:cNvPr id="112" name="Group 111"/>
          <p:cNvGrpSpPr/>
          <p:nvPr/>
        </p:nvGrpSpPr>
        <p:grpSpPr>
          <a:xfrm>
            <a:off x="6354192" y="3733585"/>
            <a:ext cx="324000" cy="324000"/>
            <a:chOff x="5724128" y="3699263"/>
            <a:chExt cx="324000" cy="324000"/>
          </a:xfrm>
        </p:grpSpPr>
        <p:grpSp>
          <p:nvGrpSpPr>
            <p:cNvPr id="106" name="Group 105"/>
            <p:cNvGrpSpPr/>
            <p:nvPr/>
          </p:nvGrpSpPr>
          <p:grpSpPr>
            <a:xfrm>
              <a:off x="5724128" y="3699263"/>
              <a:ext cx="324000" cy="324000"/>
              <a:chOff x="6876256" y="3268430"/>
              <a:chExt cx="2953118" cy="2953118"/>
            </a:xfrm>
          </p:grpSpPr>
          <p:sp>
            <p:nvSpPr>
              <p:cNvPr id="107" name="Rounded Rectangle 106"/>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8" name="Picture 107"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10" name="Oval 109"/>
            <p:cNvSpPr/>
            <p:nvPr/>
          </p:nvSpPr>
          <p:spPr>
            <a:xfrm>
              <a:off x="5850128" y="3824566"/>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sp>
        <p:nvSpPr>
          <p:cNvPr id="126" name="TextBox 125"/>
          <p:cNvSpPr txBox="1"/>
          <p:nvPr/>
        </p:nvSpPr>
        <p:spPr>
          <a:xfrm rot="16200000">
            <a:off x="5486185" y="4480533"/>
            <a:ext cx="1131506"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effectLst>
                  <a:outerShdw blurRad="38100" dist="38100" dir="2700000" algn="tl">
                    <a:srgbClr val="000000">
                      <a:alpha val="43137"/>
                    </a:srgbClr>
                  </a:outerShdw>
                </a:effectLst>
              </a:rPr>
              <a:t>in-queues</a:t>
            </a:r>
            <a:endParaRPr lang="zh-CN" altLang="en-US" dirty="0">
              <a:solidFill>
                <a:schemeClr val="tx1"/>
              </a:solidFill>
              <a:effectLst>
                <a:outerShdw blurRad="38100" dist="38100" dir="2700000" algn="tl">
                  <a:srgbClr val="000000">
                    <a:alpha val="43137"/>
                  </a:srgbClr>
                </a:outerShdw>
              </a:effectLst>
            </a:endParaRPr>
          </a:p>
        </p:txBody>
      </p:sp>
      <p:sp>
        <p:nvSpPr>
          <p:cNvPr id="128" name="Oval 127"/>
          <p:cNvSpPr/>
          <p:nvPr/>
        </p:nvSpPr>
        <p:spPr>
          <a:xfrm>
            <a:off x="8316448" y="3852373"/>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131" name="Oval 130"/>
          <p:cNvSpPr/>
          <p:nvPr/>
        </p:nvSpPr>
        <p:spPr>
          <a:xfrm>
            <a:off x="8424448" y="5373216"/>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132" name="Oval 131"/>
          <p:cNvSpPr/>
          <p:nvPr/>
        </p:nvSpPr>
        <p:spPr>
          <a:xfrm>
            <a:off x="8424448" y="5625248"/>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133" name="Oval 132"/>
          <p:cNvSpPr/>
          <p:nvPr/>
        </p:nvSpPr>
        <p:spPr>
          <a:xfrm>
            <a:off x="8424448" y="5877280"/>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cxnSp>
        <p:nvCxnSpPr>
          <p:cNvPr id="138" name="Straight Arrow Connector 137"/>
          <p:cNvCxnSpPr/>
          <p:nvPr/>
        </p:nvCxnSpPr>
        <p:spPr>
          <a:xfrm flipV="1">
            <a:off x="6876256" y="4530025"/>
            <a:ext cx="0" cy="610647"/>
          </a:xfrm>
          <a:prstGeom prst="straightConnector1">
            <a:avLst/>
          </a:prstGeom>
          <a:ln w="19050">
            <a:solidFill>
              <a:srgbClr val="0000FF"/>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6876256" y="5229200"/>
            <a:ext cx="771776"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60000"/>
              </a:lnSpc>
            </a:pPr>
            <a:r>
              <a:rPr lang="en-US" altLang="zh-CN" dirty="0" smtClean="0">
                <a:solidFill>
                  <a:schemeClr val="tx1"/>
                </a:solidFill>
              </a:rPr>
              <a:t>parsing</a:t>
            </a:r>
            <a:endParaRPr lang="zh-CN" altLang="en-US" dirty="0">
              <a:solidFill>
                <a:schemeClr val="tx1"/>
              </a:solidFill>
            </a:endParaRPr>
          </a:p>
        </p:txBody>
      </p:sp>
      <p:sp>
        <p:nvSpPr>
          <p:cNvPr id="127" name="Oval 126"/>
          <p:cNvSpPr/>
          <p:nvPr/>
        </p:nvSpPr>
        <p:spPr>
          <a:xfrm>
            <a:off x="8316448" y="3361963"/>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grpSp>
        <p:nvGrpSpPr>
          <p:cNvPr id="142" name="Group 141"/>
          <p:cNvGrpSpPr/>
          <p:nvPr/>
        </p:nvGrpSpPr>
        <p:grpSpPr>
          <a:xfrm>
            <a:off x="7848400" y="3343963"/>
            <a:ext cx="324000" cy="324000"/>
            <a:chOff x="5724128" y="3699263"/>
            <a:chExt cx="324000" cy="324000"/>
          </a:xfrm>
        </p:grpSpPr>
        <p:grpSp>
          <p:nvGrpSpPr>
            <p:cNvPr id="143" name="Group 142"/>
            <p:cNvGrpSpPr/>
            <p:nvPr/>
          </p:nvGrpSpPr>
          <p:grpSpPr>
            <a:xfrm>
              <a:off x="5724128" y="3699263"/>
              <a:ext cx="324000" cy="324000"/>
              <a:chOff x="6876256" y="3268430"/>
              <a:chExt cx="2953118" cy="2953118"/>
            </a:xfrm>
          </p:grpSpPr>
          <p:sp>
            <p:nvSpPr>
              <p:cNvPr id="145" name="Rounded Rectangle 144"/>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6" name="Picture 145"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44" name="Oval 143"/>
            <p:cNvSpPr/>
            <p:nvPr/>
          </p:nvSpPr>
          <p:spPr>
            <a:xfrm>
              <a:off x="5850128" y="3824566"/>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nvGrpSpPr>
          <p:cNvPr id="147" name="Group 146"/>
          <p:cNvGrpSpPr/>
          <p:nvPr/>
        </p:nvGrpSpPr>
        <p:grpSpPr>
          <a:xfrm>
            <a:off x="7488360" y="3343963"/>
            <a:ext cx="324000" cy="324000"/>
            <a:chOff x="5706120" y="4221518"/>
            <a:chExt cx="324000" cy="324000"/>
          </a:xfrm>
        </p:grpSpPr>
        <p:grpSp>
          <p:nvGrpSpPr>
            <p:cNvPr id="148" name="Group 147"/>
            <p:cNvGrpSpPr/>
            <p:nvPr/>
          </p:nvGrpSpPr>
          <p:grpSpPr>
            <a:xfrm>
              <a:off x="5706120" y="4221518"/>
              <a:ext cx="324000" cy="324000"/>
              <a:chOff x="6876256" y="3268430"/>
              <a:chExt cx="2953118" cy="2953118"/>
            </a:xfrm>
          </p:grpSpPr>
          <p:sp>
            <p:nvSpPr>
              <p:cNvPr id="150" name="Rounded Rectangle 149"/>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1" name="Picture 150"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49" name="Oval 148"/>
            <p:cNvSpPr/>
            <p:nvPr/>
          </p:nvSpPr>
          <p:spPr>
            <a:xfrm>
              <a:off x="5832120" y="4346821"/>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sp>
        <p:nvSpPr>
          <p:cNvPr id="130" name="Oval 129"/>
          <p:cNvSpPr/>
          <p:nvPr/>
        </p:nvSpPr>
        <p:spPr>
          <a:xfrm>
            <a:off x="8316448" y="4851192"/>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54000" rIns="43200" bIns="36000" rtlCol="0" anchor="ctr"/>
          <a:lstStyle/>
          <a:p>
            <a:pPr algn="ctr"/>
            <a:r>
              <a:rPr lang="en-US" altLang="zh-CN" spc="-300" dirty="0" smtClean="0">
                <a:solidFill>
                  <a:schemeClr val="tx1"/>
                </a:solidFill>
                <a:latin typeface="Eras Medium ITC" pitchFamily="34" charset="0"/>
              </a:rPr>
              <a:t>11</a:t>
            </a:r>
            <a:endParaRPr lang="zh-CN" altLang="en-US" spc="-300" dirty="0">
              <a:solidFill>
                <a:schemeClr val="tx1"/>
              </a:solidFill>
              <a:latin typeface="Eras Medium ITC" pitchFamily="34" charset="0"/>
            </a:endParaRPr>
          </a:p>
        </p:txBody>
      </p:sp>
      <p:grpSp>
        <p:nvGrpSpPr>
          <p:cNvPr id="162" name="Group 161"/>
          <p:cNvGrpSpPr/>
          <p:nvPr/>
        </p:nvGrpSpPr>
        <p:grpSpPr>
          <a:xfrm>
            <a:off x="7848400" y="4833192"/>
            <a:ext cx="324000" cy="324000"/>
            <a:chOff x="5706120" y="4221518"/>
            <a:chExt cx="324000" cy="324000"/>
          </a:xfrm>
        </p:grpSpPr>
        <p:grpSp>
          <p:nvGrpSpPr>
            <p:cNvPr id="163" name="Group 162"/>
            <p:cNvGrpSpPr/>
            <p:nvPr/>
          </p:nvGrpSpPr>
          <p:grpSpPr>
            <a:xfrm>
              <a:off x="5706120" y="4221518"/>
              <a:ext cx="324000" cy="324000"/>
              <a:chOff x="6876256" y="3268430"/>
              <a:chExt cx="2953118" cy="2953118"/>
            </a:xfrm>
          </p:grpSpPr>
          <p:sp>
            <p:nvSpPr>
              <p:cNvPr id="165" name="Rounded Rectangle 164"/>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6" name="Picture 165"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64" name="Oval 163"/>
            <p:cNvSpPr/>
            <p:nvPr/>
          </p:nvSpPr>
          <p:spPr>
            <a:xfrm>
              <a:off x="5832120" y="4346821"/>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sp>
        <p:nvSpPr>
          <p:cNvPr id="129" name="Oval 128"/>
          <p:cNvSpPr/>
          <p:nvPr/>
        </p:nvSpPr>
        <p:spPr>
          <a:xfrm>
            <a:off x="8316448" y="4342783"/>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8</a:t>
            </a:r>
            <a:endParaRPr lang="zh-CN" altLang="en-US" dirty="0">
              <a:solidFill>
                <a:schemeClr val="tx1"/>
              </a:solidFill>
              <a:latin typeface="Eras Medium ITC" pitchFamily="34" charset="0"/>
            </a:endParaRPr>
          </a:p>
        </p:txBody>
      </p:sp>
      <p:grpSp>
        <p:nvGrpSpPr>
          <p:cNvPr id="157" name="Group 156"/>
          <p:cNvGrpSpPr/>
          <p:nvPr/>
        </p:nvGrpSpPr>
        <p:grpSpPr>
          <a:xfrm>
            <a:off x="7848400" y="4324783"/>
            <a:ext cx="324000" cy="324000"/>
            <a:chOff x="5706120" y="4221518"/>
            <a:chExt cx="324000" cy="324000"/>
          </a:xfrm>
        </p:grpSpPr>
        <p:grpSp>
          <p:nvGrpSpPr>
            <p:cNvPr id="158" name="Group 157"/>
            <p:cNvGrpSpPr/>
            <p:nvPr/>
          </p:nvGrpSpPr>
          <p:grpSpPr>
            <a:xfrm>
              <a:off x="5706120" y="4221518"/>
              <a:ext cx="324000" cy="324000"/>
              <a:chOff x="6876256" y="3268430"/>
              <a:chExt cx="2953118" cy="2953118"/>
            </a:xfrm>
          </p:grpSpPr>
          <p:sp>
            <p:nvSpPr>
              <p:cNvPr id="160" name="Rounded Rectangle 159"/>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1" name="Picture 160"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59" name="Oval 158"/>
            <p:cNvSpPr/>
            <p:nvPr/>
          </p:nvSpPr>
          <p:spPr>
            <a:xfrm>
              <a:off x="5832120" y="4346821"/>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nvGrpSpPr>
          <p:cNvPr id="167" name="Group 166"/>
          <p:cNvGrpSpPr/>
          <p:nvPr/>
        </p:nvGrpSpPr>
        <p:grpSpPr>
          <a:xfrm>
            <a:off x="7488360" y="4324783"/>
            <a:ext cx="324000" cy="324000"/>
            <a:chOff x="5724128" y="3699263"/>
            <a:chExt cx="324000" cy="324000"/>
          </a:xfrm>
        </p:grpSpPr>
        <p:grpSp>
          <p:nvGrpSpPr>
            <p:cNvPr id="168" name="Group 167"/>
            <p:cNvGrpSpPr/>
            <p:nvPr/>
          </p:nvGrpSpPr>
          <p:grpSpPr>
            <a:xfrm>
              <a:off x="5724128" y="3699263"/>
              <a:ext cx="324000" cy="324000"/>
              <a:chOff x="6876256" y="3268430"/>
              <a:chExt cx="2953118" cy="2953118"/>
            </a:xfrm>
          </p:grpSpPr>
          <p:sp>
            <p:nvSpPr>
              <p:cNvPr id="170" name="Rounded Rectangle 169"/>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1" name="Picture 170"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69" name="Oval 168"/>
            <p:cNvSpPr/>
            <p:nvPr/>
          </p:nvSpPr>
          <p:spPr>
            <a:xfrm>
              <a:off x="5850128" y="3824566"/>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sp>
        <p:nvSpPr>
          <p:cNvPr id="173" name="TextBox 172"/>
          <p:cNvSpPr txBox="1"/>
          <p:nvPr/>
        </p:nvSpPr>
        <p:spPr>
          <a:xfrm>
            <a:off x="539552" y="2564904"/>
            <a:ext cx="1352806"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computation</a:t>
            </a:r>
            <a:endParaRPr lang="zh-CN" altLang="en-US" dirty="0">
              <a:solidFill>
                <a:schemeClr val="tx1"/>
              </a:solidFill>
            </a:endParaRPr>
          </a:p>
        </p:txBody>
      </p:sp>
      <p:sp>
        <p:nvSpPr>
          <p:cNvPr id="174" name="TextBox 173"/>
          <p:cNvSpPr txBox="1"/>
          <p:nvPr/>
        </p:nvSpPr>
        <p:spPr>
          <a:xfrm>
            <a:off x="4067944" y="2492896"/>
            <a:ext cx="1059808"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sending</a:t>
            </a:r>
            <a:endParaRPr lang="zh-CN" altLang="en-US" dirty="0">
              <a:solidFill>
                <a:schemeClr val="tx1"/>
              </a:solidFill>
            </a:endParaRPr>
          </a:p>
        </p:txBody>
      </p:sp>
      <p:sp>
        <p:nvSpPr>
          <p:cNvPr id="177" name="Freeform 176"/>
          <p:cNvSpPr/>
          <p:nvPr/>
        </p:nvSpPr>
        <p:spPr>
          <a:xfrm>
            <a:off x="7164288" y="4149128"/>
            <a:ext cx="627450" cy="504008"/>
          </a:xfrm>
          <a:custGeom>
            <a:avLst/>
            <a:gdLst>
              <a:gd name="connsiteX0" fmla="*/ 0 w 552893"/>
              <a:gd name="connsiteY0" fmla="*/ 584791 h 584791"/>
              <a:gd name="connsiteX1" fmla="*/ 159488 w 552893"/>
              <a:gd name="connsiteY1" fmla="*/ 116959 h 584791"/>
              <a:gd name="connsiteX2" fmla="*/ 552893 w 552893"/>
              <a:gd name="connsiteY2" fmla="*/ 0 h 584791"/>
            </a:gdLst>
            <a:ahLst/>
            <a:cxnLst>
              <a:cxn ang="0">
                <a:pos x="connsiteX0" y="connsiteY0"/>
              </a:cxn>
              <a:cxn ang="0">
                <a:pos x="connsiteX1" y="connsiteY1"/>
              </a:cxn>
              <a:cxn ang="0">
                <a:pos x="connsiteX2" y="connsiteY2"/>
              </a:cxn>
            </a:cxnLst>
            <a:rect l="l" t="t" r="r" b="b"/>
            <a:pathLst>
              <a:path w="552893" h="584791">
                <a:moveTo>
                  <a:pt x="0" y="584791"/>
                </a:moveTo>
                <a:cubicBezTo>
                  <a:pt x="33669" y="399607"/>
                  <a:pt x="67339" y="214424"/>
                  <a:pt x="159488" y="116959"/>
                </a:cubicBezTo>
                <a:cubicBezTo>
                  <a:pt x="251637" y="19494"/>
                  <a:pt x="402265" y="9747"/>
                  <a:pt x="552893" y="0"/>
                </a:cubicBezTo>
              </a:path>
            </a:pathLst>
          </a:custGeom>
          <a:ln w="12700">
            <a:solidFill>
              <a:srgbClr val="00A6A2"/>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grpSp>
        <p:nvGrpSpPr>
          <p:cNvPr id="232" name="Group 231"/>
          <p:cNvGrpSpPr/>
          <p:nvPr/>
        </p:nvGrpSpPr>
        <p:grpSpPr>
          <a:xfrm>
            <a:off x="827584" y="2990132"/>
            <a:ext cx="786868" cy="324000"/>
            <a:chOff x="827584" y="3267426"/>
            <a:chExt cx="786868" cy="324000"/>
          </a:xfrm>
        </p:grpSpPr>
        <p:sp>
          <p:nvSpPr>
            <p:cNvPr id="5" name="Oval 4"/>
            <p:cNvSpPr/>
            <p:nvPr/>
          </p:nvSpPr>
          <p:spPr>
            <a:xfrm>
              <a:off x="1326452" y="3285426"/>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cxnSp>
          <p:nvCxnSpPr>
            <p:cNvPr id="191" name="Straight Arrow Connector 190"/>
            <p:cNvCxnSpPr/>
            <p:nvPr/>
          </p:nvCxnSpPr>
          <p:spPr>
            <a:xfrm>
              <a:off x="827584" y="3429426"/>
              <a:ext cx="498868"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83" name="Group 182"/>
            <p:cNvGrpSpPr/>
            <p:nvPr/>
          </p:nvGrpSpPr>
          <p:grpSpPr>
            <a:xfrm>
              <a:off x="827584" y="3267426"/>
              <a:ext cx="324000" cy="324000"/>
              <a:chOff x="5706120" y="4221518"/>
              <a:chExt cx="324000" cy="324000"/>
            </a:xfrm>
          </p:grpSpPr>
          <p:grpSp>
            <p:nvGrpSpPr>
              <p:cNvPr id="184" name="Group 183"/>
              <p:cNvGrpSpPr/>
              <p:nvPr/>
            </p:nvGrpSpPr>
            <p:grpSpPr>
              <a:xfrm>
                <a:off x="5706120" y="4221518"/>
                <a:ext cx="324000" cy="324000"/>
                <a:chOff x="6876256" y="3268430"/>
                <a:chExt cx="2953118" cy="2953118"/>
              </a:xfrm>
            </p:grpSpPr>
            <p:sp>
              <p:nvSpPr>
                <p:cNvPr id="186" name="Rounded Rectangle 185"/>
                <p:cNvSpPr/>
                <p:nvPr/>
              </p:nvSpPr>
              <p:spPr>
                <a:xfrm>
                  <a:off x="7085420" y="3928632"/>
                  <a:ext cx="2556000" cy="1620000"/>
                </a:xfrm>
                <a:prstGeom prst="roundRect">
                  <a:avLst>
                    <a:gd name="adj" fmla="val 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7" name="Picture 186"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85" name="Oval 184"/>
              <p:cNvSpPr/>
              <p:nvPr/>
            </p:nvSpPr>
            <p:spPr>
              <a:xfrm>
                <a:off x="5832120" y="4346821"/>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grpSp>
        <p:nvGrpSpPr>
          <p:cNvPr id="233" name="Group 232"/>
          <p:cNvGrpSpPr/>
          <p:nvPr/>
        </p:nvGrpSpPr>
        <p:grpSpPr>
          <a:xfrm>
            <a:off x="467544" y="3488051"/>
            <a:ext cx="1146908" cy="324000"/>
            <a:chOff x="467544" y="3645024"/>
            <a:chExt cx="1146908" cy="324000"/>
          </a:xfrm>
        </p:grpSpPr>
        <p:sp>
          <p:nvSpPr>
            <p:cNvPr id="6" name="Oval 5"/>
            <p:cNvSpPr/>
            <p:nvPr/>
          </p:nvSpPr>
          <p:spPr>
            <a:xfrm>
              <a:off x="1326452" y="3645024"/>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cxnSp>
          <p:nvCxnSpPr>
            <p:cNvPr id="195" name="Straight Arrow Connector 194"/>
            <p:cNvCxnSpPr/>
            <p:nvPr/>
          </p:nvCxnSpPr>
          <p:spPr>
            <a:xfrm>
              <a:off x="467544" y="3789024"/>
              <a:ext cx="858908"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96" name="Group 195"/>
            <p:cNvGrpSpPr/>
            <p:nvPr/>
          </p:nvGrpSpPr>
          <p:grpSpPr>
            <a:xfrm>
              <a:off x="827584" y="3645024"/>
              <a:ext cx="324000" cy="324000"/>
              <a:chOff x="5724128" y="3699263"/>
              <a:chExt cx="324000" cy="324000"/>
            </a:xfrm>
          </p:grpSpPr>
          <p:grpSp>
            <p:nvGrpSpPr>
              <p:cNvPr id="197" name="Group 196"/>
              <p:cNvGrpSpPr/>
              <p:nvPr/>
            </p:nvGrpSpPr>
            <p:grpSpPr>
              <a:xfrm>
                <a:off x="5724128" y="3699263"/>
                <a:ext cx="324000" cy="324000"/>
                <a:chOff x="6876256" y="3268430"/>
                <a:chExt cx="2953118" cy="2953118"/>
              </a:xfrm>
            </p:grpSpPr>
            <p:sp>
              <p:nvSpPr>
                <p:cNvPr id="199" name="Rounded Rectangle 198"/>
                <p:cNvSpPr/>
                <p:nvPr/>
              </p:nvSpPr>
              <p:spPr>
                <a:xfrm>
                  <a:off x="7085420" y="3928632"/>
                  <a:ext cx="2556000" cy="1620000"/>
                </a:xfrm>
                <a:prstGeom prst="roundRect">
                  <a:avLst>
                    <a:gd name="adj" fmla="val 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0" name="Picture 199"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98" name="Oval 197"/>
              <p:cNvSpPr/>
              <p:nvPr/>
            </p:nvSpPr>
            <p:spPr>
              <a:xfrm>
                <a:off x="5850128" y="3824566"/>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nvGrpSpPr>
            <p:cNvPr id="201" name="Group 200"/>
            <p:cNvGrpSpPr/>
            <p:nvPr/>
          </p:nvGrpSpPr>
          <p:grpSpPr>
            <a:xfrm>
              <a:off x="467544" y="3645024"/>
              <a:ext cx="324000" cy="324000"/>
              <a:chOff x="5706120" y="4221518"/>
              <a:chExt cx="324000" cy="324000"/>
            </a:xfrm>
          </p:grpSpPr>
          <p:grpSp>
            <p:nvGrpSpPr>
              <p:cNvPr id="202" name="Group 201"/>
              <p:cNvGrpSpPr/>
              <p:nvPr/>
            </p:nvGrpSpPr>
            <p:grpSpPr>
              <a:xfrm>
                <a:off x="5706120" y="4221518"/>
                <a:ext cx="324000" cy="324000"/>
                <a:chOff x="6876256" y="3268430"/>
                <a:chExt cx="2953118" cy="2953118"/>
              </a:xfrm>
            </p:grpSpPr>
            <p:sp>
              <p:nvSpPr>
                <p:cNvPr id="204" name="Rounded Rectangle 203"/>
                <p:cNvSpPr/>
                <p:nvPr/>
              </p:nvSpPr>
              <p:spPr>
                <a:xfrm>
                  <a:off x="7085420" y="3928632"/>
                  <a:ext cx="2556000" cy="1620000"/>
                </a:xfrm>
                <a:prstGeom prst="roundRect">
                  <a:avLst>
                    <a:gd name="adj" fmla="val 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 name="Picture 204"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203" name="Oval 202"/>
              <p:cNvSpPr/>
              <p:nvPr/>
            </p:nvSpPr>
            <p:spPr>
              <a:xfrm>
                <a:off x="5832120" y="4346821"/>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grpSp>
        <p:nvGrpSpPr>
          <p:cNvPr id="234" name="Group 233"/>
          <p:cNvGrpSpPr/>
          <p:nvPr/>
        </p:nvGrpSpPr>
        <p:grpSpPr>
          <a:xfrm>
            <a:off x="827584" y="3985970"/>
            <a:ext cx="786868" cy="324000"/>
            <a:chOff x="827584" y="4005048"/>
            <a:chExt cx="786868" cy="324000"/>
          </a:xfrm>
        </p:grpSpPr>
        <p:sp>
          <p:nvSpPr>
            <p:cNvPr id="7" name="Oval 6"/>
            <p:cNvSpPr/>
            <p:nvPr/>
          </p:nvSpPr>
          <p:spPr>
            <a:xfrm>
              <a:off x="1326452" y="4023048"/>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7</a:t>
              </a:r>
              <a:endParaRPr lang="zh-CN" altLang="en-US" dirty="0">
                <a:solidFill>
                  <a:schemeClr val="tx1"/>
                </a:solidFill>
                <a:latin typeface="Eras Medium ITC" pitchFamily="34" charset="0"/>
              </a:endParaRPr>
            </a:p>
          </p:txBody>
        </p:sp>
        <p:cxnSp>
          <p:nvCxnSpPr>
            <p:cNvPr id="206" name="Straight Arrow Connector 205"/>
            <p:cNvCxnSpPr/>
            <p:nvPr/>
          </p:nvCxnSpPr>
          <p:spPr>
            <a:xfrm>
              <a:off x="850532" y="4166700"/>
              <a:ext cx="475920" cy="697"/>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a:off x="827584" y="4005048"/>
              <a:ext cx="324000" cy="324000"/>
              <a:chOff x="5724128" y="3699263"/>
              <a:chExt cx="324000" cy="324000"/>
            </a:xfrm>
          </p:grpSpPr>
          <p:grpSp>
            <p:nvGrpSpPr>
              <p:cNvPr id="208" name="Group 207"/>
              <p:cNvGrpSpPr/>
              <p:nvPr/>
            </p:nvGrpSpPr>
            <p:grpSpPr>
              <a:xfrm>
                <a:off x="5724128" y="3699263"/>
                <a:ext cx="324000" cy="324000"/>
                <a:chOff x="6876256" y="3268430"/>
                <a:chExt cx="2953118" cy="2953118"/>
              </a:xfrm>
            </p:grpSpPr>
            <p:sp>
              <p:nvSpPr>
                <p:cNvPr id="210" name="Rounded Rectangle 209"/>
                <p:cNvSpPr/>
                <p:nvPr/>
              </p:nvSpPr>
              <p:spPr>
                <a:xfrm>
                  <a:off x="7085420" y="3928632"/>
                  <a:ext cx="2556000" cy="1620000"/>
                </a:xfrm>
                <a:prstGeom prst="roundRect">
                  <a:avLst>
                    <a:gd name="adj" fmla="val 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1" name="Picture 210"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209" name="Oval 208"/>
              <p:cNvSpPr/>
              <p:nvPr/>
            </p:nvSpPr>
            <p:spPr>
              <a:xfrm>
                <a:off x="5850128" y="3824566"/>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grpSp>
        <p:nvGrpSpPr>
          <p:cNvPr id="235" name="Group 234"/>
          <p:cNvGrpSpPr/>
          <p:nvPr/>
        </p:nvGrpSpPr>
        <p:grpSpPr>
          <a:xfrm>
            <a:off x="827584" y="4483890"/>
            <a:ext cx="786868" cy="324000"/>
            <a:chOff x="827584" y="4365104"/>
            <a:chExt cx="786868" cy="324000"/>
          </a:xfrm>
        </p:grpSpPr>
        <p:sp>
          <p:nvSpPr>
            <p:cNvPr id="8" name="Oval 7"/>
            <p:cNvSpPr/>
            <p:nvPr/>
          </p:nvSpPr>
          <p:spPr>
            <a:xfrm>
              <a:off x="1326452" y="4383104"/>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r>
                <a:rPr lang="en-US" altLang="zh-CN" spc="-300" dirty="0" smtClean="0">
                  <a:solidFill>
                    <a:schemeClr val="tx1"/>
                  </a:solidFill>
                  <a:latin typeface="Eras Medium ITC" pitchFamily="34" charset="0"/>
                </a:rPr>
                <a:t>10</a:t>
              </a:r>
              <a:endParaRPr lang="zh-CN" altLang="en-US" spc="-300" dirty="0">
                <a:solidFill>
                  <a:schemeClr val="tx1"/>
                </a:solidFill>
                <a:latin typeface="Eras Medium ITC" pitchFamily="34" charset="0"/>
              </a:endParaRPr>
            </a:p>
          </p:txBody>
        </p:sp>
        <p:cxnSp>
          <p:nvCxnSpPr>
            <p:cNvPr id="217" name="Straight Arrow Connector 216"/>
            <p:cNvCxnSpPr/>
            <p:nvPr/>
          </p:nvCxnSpPr>
          <p:spPr>
            <a:xfrm>
              <a:off x="827584" y="4527104"/>
              <a:ext cx="498868"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23" name="Group 222"/>
            <p:cNvGrpSpPr/>
            <p:nvPr/>
          </p:nvGrpSpPr>
          <p:grpSpPr>
            <a:xfrm>
              <a:off x="827584" y="4365104"/>
              <a:ext cx="324000" cy="324000"/>
              <a:chOff x="5706120" y="4221518"/>
              <a:chExt cx="324000" cy="324000"/>
            </a:xfrm>
          </p:grpSpPr>
          <p:grpSp>
            <p:nvGrpSpPr>
              <p:cNvPr id="224" name="Group 223"/>
              <p:cNvGrpSpPr/>
              <p:nvPr/>
            </p:nvGrpSpPr>
            <p:grpSpPr>
              <a:xfrm>
                <a:off x="5706120" y="4221518"/>
                <a:ext cx="324000" cy="324000"/>
                <a:chOff x="6876256" y="3268430"/>
                <a:chExt cx="2953118" cy="2953118"/>
              </a:xfrm>
            </p:grpSpPr>
            <p:sp>
              <p:nvSpPr>
                <p:cNvPr id="226" name="Rounded Rectangle 225"/>
                <p:cNvSpPr/>
                <p:nvPr/>
              </p:nvSpPr>
              <p:spPr>
                <a:xfrm>
                  <a:off x="7085420" y="3928632"/>
                  <a:ext cx="2556000" cy="1620000"/>
                </a:xfrm>
                <a:prstGeom prst="roundRect">
                  <a:avLst>
                    <a:gd name="adj" fmla="val 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7" name="Picture 226"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225" name="Oval 224"/>
              <p:cNvSpPr/>
              <p:nvPr/>
            </p:nvSpPr>
            <p:spPr>
              <a:xfrm>
                <a:off x="5832120" y="4346821"/>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grpSp>
      <p:sp>
        <p:nvSpPr>
          <p:cNvPr id="282" name="Freeform 281"/>
          <p:cNvSpPr/>
          <p:nvPr/>
        </p:nvSpPr>
        <p:spPr>
          <a:xfrm flipV="1">
            <a:off x="1835696" y="2852984"/>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Freeform 282"/>
          <p:cNvSpPr/>
          <p:nvPr/>
        </p:nvSpPr>
        <p:spPr>
          <a:xfrm flipV="1">
            <a:off x="6771036" y="2910643"/>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Freeform 283"/>
          <p:cNvSpPr/>
          <p:nvPr/>
        </p:nvSpPr>
        <p:spPr>
          <a:xfrm flipV="1">
            <a:off x="4414946" y="2814900"/>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Freeform 284"/>
          <p:cNvSpPr/>
          <p:nvPr/>
        </p:nvSpPr>
        <p:spPr>
          <a:xfrm flipV="1">
            <a:off x="7020288" y="4725144"/>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TextBox 285"/>
          <p:cNvSpPr txBox="1"/>
          <p:nvPr/>
        </p:nvSpPr>
        <p:spPr>
          <a:xfrm>
            <a:off x="6193457" y="2653787"/>
            <a:ext cx="771776"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60000"/>
              </a:lnSpc>
            </a:pPr>
            <a:r>
              <a:rPr lang="en-US" altLang="zh-CN" dirty="0" smtClean="0">
                <a:solidFill>
                  <a:schemeClr val="tx1"/>
                </a:solidFill>
              </a:rPr>
              <a:t>receiving</a:t>
            </a:r>
            <a:endParaRPr lang="zh-CN" altLang="en-US" dirty="0">
              <a:solidFill>
                <a:schemeClr val="tx1"/>
              </a:solidFill>
            </a:endParaRPr>
          </a:p>
        </p:txBody>
      </p:sp>
      <p:sp>
        <p:nvSpPr>
          <p:cNvPr id="172" name="Freeform 171"/>
          <p:cNvSpPr/>
          <p:nvPr/>
        </p:nvSpPr>
        <p:spPr>
          <a:xfrm flipV="1">
            <a:off x="1835696" y="3861096"/>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Freeform 174"/>
          <p:cNvSpPr/>
          <p:nvPr/>
        </p:nvSpPr>
        <p:spPr>
          <a:xfrm flipV="1">
            <a:off x="1835696" y="4797200"/>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TextBox 175"/>
          <p:cNvSpPr txBox="1"/>
          <p:nvPr/>
        </p:nvSpPr>
        <p:spPr>
          <a:xfrm>
            <a:off x="3995936" y="4612482"/>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M1</a:t>
            </a:r>
            <a:endParaRPr lang="zh-CN" altLang="en-US" dirty="0">
              <a:solidFill>
                <a:schemeClr val="tx1"/>
              </a:solidFill>
            </a:endParaRPr>
          </a:p>
        </p:txBody>
      </p:sp>
      <p:grpSp>
        <p:nvGrpSpPr>
          <p:cNvPr id="189" name="Group 188"/>
          <p:cNvGrpSpPr/>
          <p:nvPr/>
        </p:nvGrpSpPr>
        <p:grpSpPr>
          <a:xfrm>
            <a:off x="3527919" y="4110160"/>
            <a:ext cx="324000" cy="324000"/>
            <a:chOff x="6876256" y="3268430"/>
            <a:chExt cx="2953118" cy="2953118"/>
          </a:xfrm>
        </p:grpSpPr>
        <p:sp>
          <p:nvSpPr>
            <p:cNvPr id="190" name="Rounded Rectangle 189"/>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2" name="Picture 191"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grpSp>
        <p:nvGrpSpPr>
          <p:cNvPr id="193" name="Group 192"/>
          <p:cNvGrpSpPr/>
          <p:nvPr/>
        </p:nvGrpSpPr>
        <p:grpSpPr>
          <a:xfrm>
            <a:off x="2699790" y="4110160"/>
            <a:ext cx="1224000" cy="324000"/>
            <a:chOff x="2051720" y="3789024"/>
            <a:chExt cx="1061881" cy="288048"/>
          </a:xfrm>
          <a:effectLst>
            <a:outerShdw blurRad="63500" sx="102000" sy="102000" algn="ctr" rotWithShape="0">
              <a:prstClr val="black">
                <a:alpha val="40000"/>
              </a:prstClr>
            </a:outerShdw>
          </a:effectLst>
        </p:grpSpPr>
        <p:cxnSp>
          <p:nvCxnSpPr>
            <p:cNvPr id="194" name="Straight Connector 193"/>
            <p:cNvCxnSpPr/>
            <p:nvPr/>
          </p:nvCxnSpPr>
          <p:spPr>
            <a:xfrm>
              <a:off x="2051720" y="3789024"/>
              <a:ext cx="1061881" cy="0"/>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12" name="Straight Connector 211"/>
            <p:cNvCxnSpPr/>
            <p:nvPr/>
          </p:nvCxnSpPr>
          <p:spPr>
            <a:xfrm>
              <a:off x="2051720" y="4077072"/>
              <a:ext cx="1061881" cy="0"/>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13" name="Straight Connector 212"/>
            <p:cNvCxnSpPr/>
            <p:nvPr/>
          </p:nvCxnSpPr>
          <p:spPr>
            <a:xfrm>
              <a:off x="3113601" y="3789024"/>
              <a:ext cx="0" cy="288048"/>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218" name="Group 217"/>
          <p:cNvGrpSpPr/>
          <p:nvPr/>
        </p:nvGrpSpPr>
        <p:grpSpPr>
          <a:xfrm>
            <a:off x="3159117" y="4576530"/>
            <a:ext cx="324000" cy="324000"/>
            <a:chOff x="6876256" y="3268430"/>
            <a:chExt cx="2953118" cy="2953118"/>
          </a:xfrm>
        </p:grpSpPr>
        <p:sp>
          <p:nvSpPr>
            <p:cNvPr id="219" name="Rounded Rectangle 218"/>
            <p:cNvSpPr/>
            <p:nvPr/>
          </p:nvSpPr>
          <p:spPr>
            <a:xfrm>
              <a:off x="7085420" y="3928632"/>
              <a:ext cx="2556000" cy="1620000"/>
            </a:xfrm>
            <a:prstGeom prst="roundRect">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0" name="Picture 219"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grpSp>
        <p:nvGrpSpPr>
          <p:cNvPr id="221" name="Group 220"/>
          <p:cNvGrpSpPr/>
          <p:nvPr/>
        </p:nvGrpSpPr>
        <p:grpSpPr>
          <a:xfrm>
            <a:off x="3528057" y="4576530"/>
            <a:ext cx="324000" cy="324000"/>
            <a:chOff x="6876256" y="3268430"/>
            <a:chExt cx="2953118" cy="2953118"/>
          </a:xfrm>
        </p:grpSpPr>
        <p:sp>
          <p:nvSpPr>
            <p:cNvPr id="222" name="Rounded Rectangle 221"/>
            <p:cNvSpPr/>
            <p:nvPr/>
          </p:nvSpPr>
          <p:spPr>
            <a:xfrm>
              <a:off x="7085420" y="3928632"/>
              <a:ext cx="2556000" cy="1620000"/>
            </a:xfrm>
            <a:prstGeom prst="roundRect">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8" name="Picture 227"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grpSp>
        <p:nvGrpSpPr>
          <p:cNvPr id="229" name="Group 228"/>
          <p:cNvGrpSpPr/>
          <p:nvPr/>
        </p:nvGrpSpPr>
        <p:grpSpPr>
          <a:xfrm>
            <a:off x="2699928" y="4576530"/>
            <a:ext cx="1224000" cy="324000"/>
            <a:chOff x="2051720" y="3789024"/>
            <a:chExt cx="1061881" cy="288048"/>
          </a:xfrm>
          <a:effectLst>
            <a:outerShdw blurRad="63500" sx="102000" sy="102000" algn="ctr" rotWithShape="0">
              <a:prstClr val="black">
                <a:alpha val="40000"/>
              </a:prstClr>
            </a:outerShdw>
          </a:effectLst>
        </p:grpSpPr>
        <p:cxnSp>
          <p:nvCxnSpPr>
            <p:cNvPr id="230" name="Straight Connector 229"/>
            <p:cNvCxnSpPr/>
            <p:nvPr/>
          </p:nvCxnSpPr>
          <p:spPr>
            <a:xfrm>
              <a:off x="2051720" y="3789024"/>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31" name="Straight Connector 230"/>
            <p:cNvCxnSpPr/>
            <p:nvPr/>
          </p:nvCxnSpPr>
          <p:spPr>
            <a:xfrm>
              <a:off x="2051720" y="4077072"/>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36" name="Straight Connector 235"/>
            <p:cNvCxnSpPr/>
            <p:nvPr/>
          </p:nvCxnSpPr>
          <p:spPr>
            <a:xfrm>
              <a:off x="3113601" y="3789024"/>
              <a:ext cx="0" cy="288048"/>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sp>
        <p:nvSpPr>
          <p:cNvPr id="237" name="TextBox 236"/>
          <p:cNvSpPr txBox="1"/>
          <p:nvPr/>
        </p:nvSpPr>
        <p:spPr>
          <a:xfrm>
            <a:off x="3995936" y="4182254"/>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M3</a:t>
            </a:r>
            <a:endParaRPr lang="zh-CN" altLang="en-US" dirty="0">
              <a:solidFill>
                <a:schemeClr val="tx1"/>
              </a:solidFill>
            </a:endParaRPr>
          </a:p>
        </p:txBody>
      </p:sp>
      <p:sp>
        <p:nvSpPr>
          <p:cNvPr id="242" name="Oval 241"/>
          <p:cNvSpPr/>
          <p:nvPr/>
        </p:nvSpPr>
        <p:spPr>
          <a:xfrm>
            <a:off x="3655220" y="4235463"/>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44" name="Oval 243"/>
          <p:cNvSpPr/>
          <p:nvPr/>
        </p:nvSpPr>
        <p:spPr>
          <a:xfrm>
            <a:off x="3285117" y="4701833"/>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45" name="Oval 244"/>
          <p:cNvSpPr/>
          <p:nvPr/>
        </p:nvSpPr>
        <p:spPr>
          <a:xfrm>
            <a:off x="3653919" y="4701833"/>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47" name="Freeform 246"/>
          <p:cNvSpPr/>
          <p:nvPr/>
        </p:nvSpPr>
        <p:spPr>
          <a:xfrm flipV="1">
            <a:off x="4414946" y="3896738"/>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1" name="Straight Arrow Connector 250"/>
          <p:cNvCxnSpPr/>
          <p:nvPr/>
        </p:nvCxnSpPr>
        <p:spPr>
          <a:xfrm flipV="1">
            <a:off x="6876256" y="3665977"/>
            <a:ext cx="0" cy="610647"/>
          </a:xfrm>
          <a:prstGeom prst="straightConnector1">
            <a:avLst/>
          </a:prstGeom>
          <a:ln w="19050">
            <a:solidFill>
              <a:srgbClr val="0000FF"/>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252" name="Freeform 251"/>
          <p:cNvSpPr/>
          <p:nvPr/>
        </p:nvSpPr>
        <p:spPr>
          <a:xfrm flipV="1">
            <a:off x="7020288" y="3861096"/>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Rectangle 254"/>
          <p:cNvSpPr/>
          <p:nvPr/>
        </p:nvSpPr>
        <p:spPr>
          <a:xfrm>
            <a:off x="7020272" y="2960984"/>
            <a:ext cx="1908000" cy="324000"/>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smtClean="0">
                <a:solidFill>
                  <a:srgbClr val="FFFF00"/>
                </a:solidFill>
                <a:latin typeface="Eras Medium ITC" pitchFamily="34" charset="0"/>
                <a:ea typeface="Verdana" pitchFamily="34" charset="0"/>
                <a:cs typeface="Verdana" pitchFamily="34" charset="0"/>
              </a:rPr>
              <a:t>high</a:t>
            </a:r>
            <a:r>
              <a:rPr lang="en-US" altLang="zh-CN" sz="2000" kern="0" dirty="0" smtClean="0">
                <a:solidFill>
                  <a:schemeClr val="bg1"/>
                </a:solidFill>
                <a:latin typeface="Eras Medium ITC" pitchFamily="34" charset="0"/>
                <a:ea typeface="Verdana" pitchFamily="34" charset="0"/>
                <a:cs typeface="Verdana" pitchFamily="34" charset="0"/>
              </a:rPr>
              <a:t> contention</a:t>
            </a:r>
            <a:endParaRPr lang="zh-CN" altLang="en-US" sz="2000" kern="0" dirty="0">
              <a:solidFill>
                <a:schemeClr val="bg1"/>
              </a:solidFill>
              <a:latin typeface="Eras Medium ITC" pitchFamily="34" charset="0"/>
              <a:ea typeface="Verdana" pitchFamily="34" charset="0"/>
              <a:cs typeface="Verdana" pitchFamily="34" charset="0"/>
            </a:endParaRPr>
          </a:p>
        </p:txBody>
      </p:sp>
      <p:sp>
        <p:nvSpPr>
          <p:cNvPr id="3" name="Freeform 2"/>
          <p:cNvSpPr/>
          <p:nvPr/>
        </p:nvSpPr>
        <p:spPr>
          <a:xfrm>
            <a:off x="1937982" y="3212976"/>
            <a:ext cx="682388" cy="234915"/>
          </a:xfrm>
          <a:custGeom>
            <a:avLst/>
            <a:gdLst>
              <a:gd name="connsiteX0" fmla="*/ 0 w 682388"/>
              <a:gd name="connsiteY0" fmla="*/ 234915 h 234915"/>
              <a:gd name="connsiteX1" fmla="*/ 232012 w 682388"/>
              <a:gd name="connsiteY1" fmla="*/ 2903 h 234915"/>
              <a:gd name="connsiteX2" fmla="*/ 682388 w 682388"/>
              <a:gd name="connsiteY2" fmla="*/ 125733 h 234915"/>
            </a:gdLst>
            <a:ahLst/>
            <a:cxnLst>
              <a:cxn ang="0">
                <a:pos x="connsiteX0" y="connsiteY0"/>
              </a:cxn>
              <a:cxn ang="0">
                <a:pos x="connsiteX1" y="connsiteY1"/>
              </a:cxn>
              <a:cxn ang="0">
                <a:pos x="connsiteX2" y="connsiteY2"/>
              </a:cxn>
            </a:cxnLst>
            <a:rect l="l" t="t" r="r" b="b"/>
            <a:pathLst>
              <a:path w="682388" h="234915">
                <a:moveTo>
                  <a:pt x="0" y="234915"/>
                </a:moveTo>
                <a:cubicBezTo>
                  <a:pt x="59140" y="128007"/>
                  <a:pt x="118281" y="21100"/>
                  <a:pt x="232012" y="2903"/>
                </a:cubicBezTo>
                <a:cubicBezTo>
                  <a:pt x="345743" y="-15294"/>
                  <a:pt x="514065" y="55219"/>
                  <a:pt x="682388" y="125733"/>
                </a:cubicBezTo>
              </a:path>
            </a:pathLst>
          </a:custGeom>
          <a:ln w="12700">
            <a:solidFill>
              <a:srgbClr val="FF0066"/>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258" name="Freeform 257"/>
          <p:cNvSpPr/>
          <p:nvPr/>
        </p:nvSpPr>
        <p:spPr>
          <a:xfrm>
            <a:off x="1945396" y="4293096"/>
            <a:ext cx="682388" cy="234915"/>
          </a:xfrm>
          <a:custGeom>
            <a:avLst/>
            <a:gdLst>
              <a:gd name="connsiteX0" fmla="*/ 0 w 682388"/>
              <a:gd name="connsiteY0" fmla="*/ 234915 h 234915"/>
              <a:gd name="connsiteX1" fmla="*/ 232012 w 682388"/>
              <a:gd name="connsiteY1" fmla="*/ 2903 h 234915"/>
              <a:gd name="connsiteX2" fmla="*/ 682388 w 682388"/>
              <a:gd name="connsiteY2" fmla="*/ 125733 h 234915"/>
            </a:gdLst>
            <a:ahLst/>
            <a:cxnLst>
              <a:cxn ang="0">
                <a:pos x="connsiteX0" y="connsiteY0"/>
              </a:cxn>
              <a:cxn ang="0">
                <a:pos x="connsiteX1" y="connsiteY1"/>
              </a:cxn>
              <a:cxn ang="0">
                <a:pos x="connsiteX2" y="connsiteY2"/>
              </a:cxn>
            </a:cxnLst>
            <a:rect l="l" t="t" r="r" b="b"/>
            <a:pathLst>
              <a:path w="682388" h="234915">
                <a:moveTo>
                  <a:pt x="0" y="234915"/>
                </a:moveTo>
                <a:cubicBezTo>
                  <a:pt x="59140" y="128007"/>
                  <a:pt x="118281" y="21100"/>
                  <a:pt x="232012" y="2903"/>
                </a:cubicBezTo>
                <a:cubicBezTo>
                  <a:pt x="345743" y="-15294"/>
                  <a:pt x="514065" y="55219"/>
                  <a:pt x="682388" y="125733"/>
                </a:cubicBezTo>
              </a:path>
            </a:pathLst>
          </a:custGeom>
          <a:ln w="12700">
            <a:solidFill>
              <a:srgbClr val="FF0066"/>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4" name="Freeform 3"/>
          <p:cNvSpPr/>
          <p:nvPr/>
        </p:nvSpPr>
        <p:spPr>
          <a:xfrm>
            <a:off x="7164288" y="3933056"/>
            <a:ext cx="532263" cy="384398"/>
          </a:xfrm>
          <a:custGeom>
            <a:avLst/>
            <a:gdLst>
              <a:gd name="connsiteX0" fmla="*/ 0 w 532263"/>
              <a:gd name="connsiteY0" fmla="*/ 15908 h 384398"/>
              <a:gd name="connsiteX1" fmla="*/ 272956 w 532263"/>
              <a:gd name="connsiteY1" fmla="*/ 43204 h 384398"/>
              <a:gd name="connsiteX2" fmla="*/ 532263 w 532263"/>
              <a:gd name="connsiteY2" fmla="*/ 384398 h 384398"/>
            </a:gdLst>
            <a:ahLst/>
            <a:cxnLst>
              <a:cxn ang="0">
                <a:pos x="connsiteX0" y="connsiteY0"/>
              </a:cxn>
              <a:cxn ang="0">
                <a:pos x="connsiteX1" y="connsiteY1"/>
              </a:cxn>
              <a:cxn ang="0">
                <a:pos x="connsiteX2" y="connsiteY2"/>
              </a:cxn>
            </a:cxnLst>
            <a:rect l="l" t="t" r="r" b="b"/>
            <a:pathLst>
              <a:path w="532263" h="384398">
                <a:moveTo>
                  <a:pt x="0" y="15908"/>
                </a:moveTo>
                <a:cubicBezTo>
                  <a:pt x="92122" y="-1152"/>
                  <a:pt x="184245" y="-18211"/>
                  <a:pt x="272956" y="43204"/>
                </a:cubicBezTo>
                <a:cubicBezTo>
                  <a:pt x="361667" y="104619"/>
                  <a:pt x="446965" y="244508"/>
                  <a:pt x="532263" y="384398"/>
                </a:cubicBezTo>
              </a:path>
            </a:pathLst>
          </a:custGeom>
          <a:ln w="12700">
            <a:solidFill>
              <a:srgbClr val="00A6A2"/>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grpSp>
        <p:nvGrpSpPr>
          <p:cNvPr id="260" name="Group 259"/>
          <p:cNvGrpSpPr/>
          <p:nvPr/>
        </p:nvGrpSpPr>
        <p:grpSpPr>
          <a:xfrm>
            <a:off x="7848400" y="3825080"/>
            <a:ext cx="324000" cy="324000"/>
            <a:chOff x="5706120" y="4221518"/>
            <a:chExt cx="324000" cy="324000"/>
          </a:xfrm>
        </p:grpSpPr>
        <p:grpSp>
          <p:nvGrpSpPr>
            <p:cNvPr id="261" name="Group 260"/>
            <p:cNvGrpSpPr/>
            <p:nvPr/>
          </p:nvGrpSpPr>
          <p:grpSpPr>
            <a:xfrm>
              <a:off x="5706120" y="4221518"/>
              <a:ext cx="324000" cy="324000"/>
              <a:chOff x="6876256" y="3268430"/>
              <a:chExt cx="2953118" cy="2953118"/>
            </a:xfrm>
          </p:grpSpPr>
          <p:sp>
            <p:nvSpPr>
              <p:cNvPr id="263" name="Rounded Rectangle 262"/>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4" name="Picture 263"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262" name="Oval 261"/>
            <p:cNvSpPr/>
            <p:nvPr/>
          </p:nvSpPr>
          <p:spPr>
            <a:xfrm>
              <a:off x="5832120" y="4346821"/>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pic>
        <p:nvPicPr>
          <p:cNvPr id="259" name="Picture 4" descr="Z:\Documents\Research\lyra\socc13\figures\lo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3501008"/>
            <a:ext cx="432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270" name="Picture 4" descr="Z:\Documents\Research\lyra\socc13\figures\lo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92" y="3501056"/>
            <a:ext cx="432000" cy="432000"/>
          </a:xfrm>
          <a:prstGeom prst="rect">
            <a:avLst/>
          </a:prstGeom>
          <a:noFill/>
          <a:extLst>
            <a:ext uri="{909E8E84-426E-40DD-AFC4-6F175D3DCCD1}">
              <a14:hiddenFill xmlns:a14="http://schemas.microsoft.com/office/drawing/2010/main">
                <a:solidFill>
                  <a:srgbClr val="FFFFFF"/>
                </a:solidFill>
              </a14:hiddenFill>
            </a:ext>
          </a:extLst>
        </p:spPr>
      </p:pic>
      <p:sp>
        <p:nvSpPr>
          <p:cNvPr id="271" name="Freeform 270"/>
          <p:cNvSpPr/>
          <p:nvPr/>
        </p:nvSpPr>
        <p:spPr>
          <a:xfrm flipV="1">
            <a:off x="6228184" y="3140968"/>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2" name="Rectangle 271"/>
          <p:cNvSpPr/>
          <p:nvPr/>
        </p:nvSpPr>
        <p:spPr>
          <a:xfrm>
            <a:off x="6822360" y="4486964"/>
            <a:ext cx="1584000" cy="324000"/>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smtClean="0">
                <a:solidFill>
                  <a:srgbClr val="FFFF00"/>
                </a:solidFill>
                <a:latin typeface="Eras Medium ITC" pitchFamily="34" charset="0"/>
                <a:ea typeface="Verdana" pitchFamily="34" charset="0"/>
                <a:cs typeface="Verdana" pitchFamily="34" charset="0"/>
              </a:rPr>
              <a:t>poor</a:t>
            </a:r>
            <a:r>
              <a:rPr lang="en-US" altLang="zh-CN" sz="2000" kern="0" dirty="0" smtClean="0">
                <a:solidFill>
                  <a:schemeClr val="bg1"/>
                </a:solidFill>
                <a:latin typeface="Eras Medium ITC" pitchFamily="34" charset="0"/>
                <a:ea typeface="Verdana" pitchFamily="34" charset="0"/>
                <a:cs typeface="Verdana" pitchFamily="34" charset="0"/>
              </a:rPr>
              <a:t> locality</a:t>
            </a:r>
            <a:endParaRPr lang="zh-CN" altLang="en-US" sz="2000" kern="0" dirty="0">
              <a:solidFill>
                <a:schemeClr val="bg1"/>
              </a:solidFill>
              <a:latin typeface="Eras Medium ITC" pitchFamily="34" charset="0"/>
              <a:ea typeface="Verdana" pitchFamily="34" charset="0"/>
              <a:cs typeface="Verdana" pitchFamily="34" charset="0"/>
            </a:endParaRPr>
          </a:p>
        </p:txBody>
      </p:sp>
      <p:pic>
        <p:nvPicPr>
          <p:cNvPr id="1026" name="Picture 2" descr="Z:\Research\0.IPADS\slides\1.ds\graph-parallel\cyclops\sciss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5776" y="3822055"/>
            <a:ext cx="360000" cy="25319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43" name="Group 242"/>
          <p:cNvGrpSpPr/>
          <p:nvPr/>
        </p:nvGrpSpPr>
        <p:grpSpPr>
          <a:xfrm>
            <a:off x="8623068" y="1096637"/>
            <a:ext cx="324000" cy="324000"/>
            <a:chOff x="3527919" y="3028322"/>
            <a:chExt cx="324000" cy="324000"/>
          </a:xfrm>
        </p:grpSpPr>
        <p:grpSp>
          <p:nvGrpSpPr>
            <p:cNvPr id="246" name="Group 245"/>
            <p:cNvGrpSpPr/>
            <p:nvPr/>
          </p:nvGrpSpPr>
          <p:grpSpPr>
            <a:xfrm>
              <a:off x="3527919" y="3028322"/>
              <a:ext cx="324000" cy="324000"/>
              <a:chOff x="6876256" y="3268430"/>
              <a:chExt cx="2953118" cy="2953118"/>
            </a:xfrm>
          </p:grpSpPr>
          <p:sp>
            <p:nvSpPr>
              <p:cNvPr id="250" name="Rounded Rectangle 249"/>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3" name="Picture 252"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248" name="Oval 247"/>
            <p:cNvSpPr/>
            <p:nvPr/>
          </p:nvSpPr>
          <p:spPr>
            <a:xfrm>
              <a:off x="3655220" y="3153625"/>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sp>
        <p:nvSpPr>
          <p:cNvPr id="254" name="Freeform 253"/>
          <p:cNvSpPr/>
          <p:nvPr/>
        </p:nvSpPr>
        <p:spPr>
          <a:xfrm flipV="1">
            <a:off x="8604448" y="188640"/>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6" name="TextBox 255"/>
          <p:cNvSpPr txBox="1"/>
          <p:nvPr/>
        </p:nvSpPr>
        <p:spPr>
          <a:xfrm>
            <a:off x="7380311" y="290655"/>
            <a:ext cx="1105175"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chemeClr val="tx1"/>
                </a:solidFill>
              </a:rPr>
              <a:t>thread</a:t>
            </a:r>
            <a:endParaRPr lang="zh-CN" altLang="en-US" dirty="0">
              <a:solidFill>
                <a:schemeClr val="tx1"/>
              </a:solidFill>
            </a:endParaRPr>
          </a:p>
        </p:txBody>
      </p:sp>
      <p:sp>
        <p:nvSpPr>
          <p:cNvPr id="257" name="TextBox 256"/>
          <p:cNvSpPr txBox="1"/>
          <p:nvPr/>
        </p:nvSpPr>
        <p:spPr>
          <a:xfrm>
            <a:off x="7380311" y="707676"/>
            <a:ext cx="1105175"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chemeClr val="tx1"/>
                </a:solidFill>
              </a:rPr>
              <a:t>vertex</a:t>
            </a:r>
            <a:endParaRPr lang="zh-CN" altLang="en-US" dirty="0">
              <a:solidFill>
                <a:schemeClr val="tx1"/>
              </a:solidFill>
            </a:endParaRPr>
          </a:p>
        </p:txBody>
      </p:sp>
      <p:sp>
        <p:nvSpPr>
          <p:cNvPr id="265" name="TextBox 264"/>
          <p:cNvSpPr txBox="1"/>
          <p:nvPr/>
        </p:nvSpPr>
        <p:spPr>
          <a:xfrm>
            <a:off x="7380311" y="1124696"/>
            <a:ext cx="1105175"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chemeClr val="tx1"/>
                </a:solidFill>
              </a:rPr>
              <a:t>message</a:t>
            </a:r>
            <a:endParaRPr lang="zh-CN" altLang="en-US" dirty="0">
              <a:solidFill>
                <a:schemeClr val="tx1"/>
              </a:solidFill>
            </a:endParaRPr>
          </a:p>
        </p:txBody>
      </p:sp>
      <p:sp>
        <p:nvSpPr>
          <p:cNvPr id="266" name="Oval 265"/>
          <p:cNvSpPr/>
          <p:nvPr/>
        </p:nvSpPr>
        <p:spPr>
          <a:xfrm>
            <a:off x="8604448" y="708851"/>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214" name="Freeform 213"/>
          <p:cNvSpPr/>
          <p:nvPr/>
        </p:nvSpPr>
        <p:spPr>
          <a:xfrm>
            <a:off x="4445876" y="3006059"/>
            <a:ext cx="2049517" cy="493886"/>
          </a:xfrm>
          <a:custGeom>
            <a:avLst/>
            <a:gdLst>
              <a:gd name="connsiteX0" fmla="*/ 0 w 2049517"/>
              <a:gd name="connsiteY0" fmla="*/ 304700 h 493886"/>
              <a:gd name="connsiteX1" fmla="*/ 283779 w 2049517"/>
              <a:gd name="connsiteY1" fmla="*/ 147044 h 493886"/>
              <a:gd name="connsiteX2" fmla="*/ 930165 w 2049517"/>
              <a:gd name="connsiteY2" fmla="*/ 36686 h 493886"/>
              <a:gd name="connsiteX3" fmla="*/ 772510 w 2049517"/>
              <a:gd name="connsiteY3" fmla="*/ 225872 h 493886"/>
              <a:gd name="connsiteX4" fmla="*/ 1813034 w 2049517"/>
              <a:gd name="connsiteY4" fmla="*/ 5155 h 493886"/>
              <a:gd name="connsiteX5" fmla="*/ 2049517 w 2049517"/>
              <a:gd name="connsiteY5" fmla="*/ 493886 h 4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517" h="493886">
                <a:moveTo>
                  <a:pt x="0" y="304700"/>
                </a:moveTo>
                <a:cubicBezTo>
                  <a:pt x="64376" y="248206"/>
                  <a:pt x="128752" y="191713"/>
                  <a:pt x="283779" y="147044"/>
                </a:cubicBezTo>
                <a:cubicBezTo>
                  <a:pt x="438806" y="102375"/>
                  <a:pt x="848710" y="23548"/>
                  <a:pt x="930165" y="36686"/>
                </a:cubicBezTo>
                <a:cubicBezTo>
                  <a:pt x="1011620" y="49824"/>
                  <a:pt x="625365" y="231127"/>
                  <a:pt x="772510" y="225872"/>
                </a:cubicBezTo>
                <a:cubicBezTo>
                  <a:pt x="919655" y="220617"/>
                  <a:pt x="1600200" y="-39514"/>
                  <a:pt x="1813034" y="5155"/>
                </a:cubicBezTo>
                <a:cubicBezTo>
                  <a:pt x="2025868" y="49824"/>
                  <a:pt x="2037692" y="271855"/>
                  <a:pt x="2049517" y="493886"/>
                </a:cubicBezTo>
              </a:path>
            </a:pathLst>
          </a:custGeom>
          <a:ln w="12700">
            <a:solidFill>
              <a:srgbClr val="FF0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cxnSp>
        <p:nvCxnSpPr>
          <p:cNvPr id="215" name="Straight Connector 214"/>
          <p:cNvCxnSpPr/>
          <p:nvPr/>
        </p:nvCxnSpPr>
        <p:spPr>
          <a:xfrm>
            <a:off x="5244194" y="2348880"/>
            <a:ext cx="0" cy="35640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H="1">
            <a:off x="3131840" y="4692077"/>
            <a:ext cx="2112355" cy="96917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9" name="TextBox 238"/>
          <p:cNvSpPr txBox="1"/>
          <p:nvPr/>
        </p:nvSpPr>
        <p:spPr>
          <a:xfrm>
            <a:off x="2099156" y="2348880"/>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000" dirty="0" smtClean="0">
                <a:solidFill>
                  <a:schemeClr val="tx1"/>
                </a:solidFill>
                <a:effectLst>
                  <a:outerShdw blurRad="38100" dist="38100" dir="2700000" algn="tl">
                    <a:srgbClr val="000000">
                      <a:alpha val="43137"/>
                    </a:srgbClr>
                  </a:outerShdw>
                </a:effectLst>
              </a:rPr>
              <a:t>M2</a:t>
            </a:r>
            <a:endParaRPr lang="zh-CN" altLang="en-US" sz="2000" dirty="0">
              <a:solidFill>
                <a:schemeClr val="tx1"/>
              </a:solidFill>
              <a:effectLst>
                <a:outerShdw blurRad="38100" dist="38100" dir="2700000" algn="tl">
                  <a:srgbClr val="000000">
                    <a:alpha val="43137"/>
                  </a:srgbClr>
                </a:outerShdw>
              </a:effectLst>
            </a:endParaRPr>
          </a:p>
        </p:txBody>
      </p:sp>
      <p:sp>
        <p:nvSpPr>
          <p:cNvPr id="267" name="TextBox 266"/>
          <p:cNvSpPr txBox="1"/>
          <p:nvPr/>
        </p:nvSpPr>
        <p:spPr>
          <a:xfrm>
            <a:off x="7020272" y="2348880"/>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000" dirty="0" smtClean="0">
                <a:solidFill>
                  <a:schemeClr val="tx1"/>
                </a:solidFill>
                <a:effectLst>
                  <a:outerShdw blurRad="38100" dist="38100" dir="2700000" algn="tl">
                    <a:srgbClr val="000000">
                      <a:alpha val="43137"/>
                    </a:srgbClr>
                  </a:outerShdw>
                </a:effectLst>
              </a:rPr>
              <a:t>M3</a:t>
            </a:r>
            <a:endParaRPr lang="zh-CN" altLang="en-US" sz="2000" dirty="0">
              <a:solidFill>
                <a:schemeClr val="tx1"/>
              </a:solidFill>
              <a:effectLst>
                <a:outerShdw blurRad="38100" dist="38100" dir="2700000" algn="tl">
                  <a:srgbClr val="000000">
                    <a:alpha val="43137"/>
                  </a:srgbClr>
                </a:outerShdw>
              </a:effectLst>
            </a:endParaRPr>
          </a:p>
        </p:txBody>
      </p:sp>
      <p:sp>
        <p:nvSpPr>
          <p:cNvPr id="268" name="TextBox 267"/>
          <p:cNvSpPr txBox="1"/>
          <p:nvPr/>
        </p:nvSpPr>
        <p:spPr>
          <a:xfrm>
            <a:off x="4355976" y="5445224"/>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000" dirty="0" smtClean="0">
                <a:solidFill>
                  <a:schemeClr val="tx1"/>
                </a:solidFill>
                <a:effectLst>
                  <a:outerShdw blurRad="38100" dist="38100" dir="2700000" algn="tl">
                    <a:srgbClr val="000000">
                      <a:alpha val="43137"/>
                    </a:srgbClr>
                  </a:outerShdw>
                </a:effectLst>
              </a:rPr>
              <a:t>M1</a:t>
            </a:r>
            <a:endParaRPr lang="zh-CN" altLang="en-US" sz="2000" dirty="0">
              <a:solidFill>
                <a:schemeClr val="tx1"/>
              </a:solidFill>
              <a:effectLst>
                <a:outerShdw blurRad="38100" dist="38100" dir="2700000" algn="tl">
                  <a:srgbClr val="000000">
                    <a:alpha val="43137"/>
                  </a:srgbClr>
                </a:outerShdw>
              </a:effectLst>
            </a:endParaRPr>
          </a:p>
        </p:txBody>
      </p:sp>
      <p:sp>
        <p:nvSpPr>
          <p:cNvPr id="277" name="Freeform 276"/>
          <p:cNvSpPr/>
          <p:nvPr/>
        </p:nvSpPr>
        <p:spPr>
          <a:xfrm>
            <a:off x="4918264" y="2985084"/>
            <a:ext cx="1754511" cy="2783274"/>
          </a:xfrm>
          <a:custGeom>
            <a:avLst/>
            <a:gdLst>
              <a:gd name="connsiteX0" fmla="*/ 8578 w 1754511"/>
              <a:gd name="connsiteY0" fmla="*/ 3060874 h 3060874"/>
              <a:gd name="connsiteX1" fmla="*/ 22226 w 1754511"/>
              <a:gd name="connsiteY1" fmla="*/ 1696098 h 3060874"/>
              <a:gd name="connsiteX2" fmla="*/ 199646 w 1754511"/>
              <a:gd name="connsiteY2" fmla="*/ 713459 h 3060874"/>
              <a:gd name="connsiteX3" fmla="*/ 445306 w 1754511"/>
              <a:gd name="connsiteY3" fmla="*/ 1027358 h 3060874"/>
              <a:gd name="connsiteX4" fmla="*/ 677318 w 1754511"/>
              <a:gd name="connsiteY4" fmla="*/ 317674 h 3060874"/>
              <a:gd name="connsiteX5" fmla="*/ 1659957 w 1754511"/>
              <a:gd name="connsiteY5" fmla="*/ 3776 h 3060874"/>
              <a:gd name="connsiteX6" fmla="*/ 1659957 w 1754511"/>
              <a:gd name="connsiteY6" fmla="*/ 508743 h 306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4511" h="3060874">
                <a:moveTo>
                  <a:pt x="8578" y="3060874"/>
                </a:moveTo>
                <a:cubicBezTo>
                  <a:pt x="-521" y="2574104"/>
                  <a:pt x="-9619" y="2087334"/>
                  <a:pt x="22226" y="1696098"/>
                </a:cubicBezTo>
                <a:cubicBezTo>
                  <a:pt x="54071" y="1304862"/>
                  <a:pt x="129133" y="824916"/>
                  <a:pt x="199646" y="713459"/>
                </a:cubicBezTo>
                <a:cubicBezTo>
                  <a:pt x="270159" y="602002"/>
                  <a:pt x="365694" y="1093322"/>
                  <a:pt x="445306" y="1027358"/>
                </a:cubicBezTo>
                <a:cubicBezTo>
                  <a:pt x="524918" y="961394"/>
                  <a:pt x="474876" y="488271"/>
                  <a:pt x="677318" y="317674"/>
                </a:cubicBezTo>
                <a:cubicBezTo>
                  <a:pt x="879760" y="147077"/>
                  <a:pt x="1496184" y="-28069"/>
                  <a:pt x="1659957" y="3776"/>
                </a:cubicBezTo>
                <a:cubicBezTo>
                  <a:pt x="1823730" y="35621"/>
                  <a:pt x="1741843" y="272182"/>
                  <a:pt x="1659957" y="508743"/>
                </a:cubicBezTo>
              </a:path>
            </a:pathLst>
          </a:custGeom>
          <a:ln w="12700">
            <a:solidFill>
              <a:srgbClr val="996633"/>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16007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41"/>
                                        </p:tgtEl>
                                      </p:cBhvr>
                                    </p:animEffect>
                                    <p:animScale>
                                      <p:cBhvr>
                                        <p:cTn id="7" dur="250" autoRev="1" fill="hold"/>
                                        <p:tgtEl>
                                          <p:spTgt spid="141"/>
                                        </p:tgtEl>
                                      </p:cBhvr>
                                      <p:by x="105000" y="105000"/>
                                    </p:animScale>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2"/>
                                        </p:tgtEl>
                                        <p:attrNameLst>
                                          <p:attrName>style.visibility</p:attrName>
                                        </p:attrNameLst>
                                      </p:cBhvr>
                                      <p:to>
                                        <p:strVal val="visible"/>
                                      </p:to>
                                    </p:set>
                                    <p:animEffect transition="in" filter="fade">
                                      <p:cBhvr>
                                        <p:cTn id="11" dur="250"/>
                                        <p:tgtEl>
                                          <p:spTgt spid="252"/>
                                        </p:tgtEl>
                                      </p:cBhvr>
                                    </p:animEffect>
                                  </p:childTnLst>
                                </p:cTn>
                              </p:par>
                              <p:par>
                                <p:cTn id="12" presetID="22" presetClass="entr" presetSubtype="4" fill="hold" nodeType="withEffect">
                                  <p:stCondLst>
                                    <p:cond delay="0"/>
                                  </p:stCondLst>
                                  <p:childTnLst>
                                    <p:set>
                                      <p:cBhvr>
                                        <p:cTn id="13" dur="1" fill="hold">
                                          <p:stCondLst>
                                            <p:cond delay="0"/>
                                          </p:stCondLst>
                                        </p:cTn>
                                        <p:tgtEl>
                                          <p:spTgt spid="251"/>
                                        </p:tgtEl>
                                        <p:attrNameLst>
                                          <p:attrName>style.visibility</p:attrName>
                                        </p:attrNameLst>
                                      </p:cBhvr>
                                      <p:to>
                                        <p:strVal val="visible"/>
                                      </p:to>
                                    </p:set>
                                    <p:animEffect transition="in" filter="wipe(down)">
                                      <p:cBhvr>
                                        <p:cTn id="14" dur="250"/>
                                        <p:tgtEl>
                                          <p:spTgt spid="251"/>
                                        </p:tgtEl>
                                      </p:cBhvr>
                                    </p:animEffect>
                                  </p:childTnLst>
                                </p:cTn>
                              </p:par>
                            </p:childTnLst>
                          </p:cTn>
                        </p:par>
                        <p:par>
                          <p:cTn id="15" fill="hold">
                            <p:stCondLst>
                              <p:cond delay="750"/>
                            </p:stCondLst>
                            <p:childTnLst>
                              <p:par>
                                <p:cTn id="16" presetID="22" presetClass="entr" presetSubtype="8" fill="hold" grpId="0" nodeType="afterEffect">
                                  <p:stCondLst>
                                    <p:cond delay="0"/>
                                  </p:stCondLst>
                                  <p:childTnLst>
                                    <p:set>
                                      <p:cBhvr>
                                        <p:cTn id="17" dur="1" fill="hold">
                                          <p:stCondLst>
                                            <p:cond delay="0"/>
                                          </p:stCondLst>
                                        </p:cTn>
                                        <p:tgtEl>
                                          <p:spTgt spid="177"/>
                                        </p:tgtEl>
                                        <p:attrNameLst>
                                          <p:attrName>style.visibility</p:attrName>
                                        </p:attrNameLst>
                                      </p:cBhvr>
                                      <p:to>
                                        <p:strVal val="visible"/>
                                      </p:to>
                                    </p:set>
                                    <p:animEffect transition="in" filter="wipe(left)">
                                      <p:cBhvr>
                                        <p:cTn id="18" dur="250"/>
                                        <p:tgtEl>
                                          <p:spTgt spid="17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250"/>
                                        <p:tgtEl>
                                          <p:spTgt spid="4"/>
                                        </p:tgtEl>
                                      </p:cBhvr>
                                    </p:animEffect>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259"/>
                                        </p:tgtEl>
                                        <p:attrNameLst>
                                          <p:attrName>style.visibility</p:attrName>
                                        </p:attrNameLst>
                                      </p:cBhvr>
                                      <p:to>
                                        <p:strVal val="visible"/>
                                      </p:to>
                                    </p:set>
                                    <p:anim calcmode="lin" valueType="num">
                                      <p:cBhvr>
                                        <p:cTn id="25" dur="500" fill="hold"/>
                                        <p:tgtEl>
                                          <p:spTgt spid="259"/>
                                        </p:tgtEl>
                                        <p:attrNameLst>
                                          <p:attrName>ppt_w</p:attrName>
                                        </p:attrNameLst>
                                      </p:cBhvr>
                                      <p:tavLst>
                                        <p:tav tm="0">
                                          <p:val>
                                            <p:fltVal val="0"/>
                                          </p:val>
                                        </p:tav>
                                        <p:tav tm="100000">
                                          <p:val>
                                            <p:strVal val="#ppt_w"/>
                                          </p:val>
                                        </p:tav>
                                      </p:tavLst>
                                    </p:anim>
                                    <p:anim calcmode="lin" valueType="num">
                                      <p:cBhvr>
                                        <p:cTn id="26" dur="500" fill="hold"/>
                                        <p:tgtEl>
                                          <p:spTgt spid="259"/>
                                        </p:tgtEl>
                                        <p:attrNameLst>
                                          <p:attrName>ppt_h</p:attrName>
                                        </p:attrNameLst>
                                      </p:cBhvr>
                                      <p:tavLst>
                                        <p:tav tm="0">
                                          <p:val>
                                            <p:fltVal val="0"/>
                                          </p:val>
                                        </p:tav>
                                        <p:tav tm="100000">
                                          <p:val>
                                            <p:strVal val="#ppt_h"/>
                                          </p:val>
                                        </p:tav>
                                      </p:tavLst>
                                    </p:anim>
                                    <p:animEffect transition="in" filter="fade">
                                      <p:cBhvr>
                                        <p:cTn id="27" dur="500"/>
                                        <p:tgtEl>
                                          <p:spTgt spid="259"/>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42"/>
                                        </p:tgtEl>
                                        <p:attrNameLst>
                                          <p:attrName>style.visibility</p:attrName>
                                        </p:attrNameLst>
                                      </p:cBhvr>
                                      <p:to>
                                        <p:strVal val="visible"/>
                                      </p:to>
                                    </p:set>
                                    <p:animEffect transition="in" filter="fade">
                                      <p:cBhvr>
                                        <p:cTn id="31" dur="250"/>
                                        <p:tgtEl>
                                          <p:spTgt spid="142"/>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157"/>
                                        </p:tgtEl>
                                        <p:attrNameLst>
                                          <p:attrName>style.visibility</p:attrName>
                                        </p:attrNameLst>
                                      </p:cBhvr>
                                      <p:to>
                                        <p:strVal val="visible"/>
                                      </p:to>
                                    </p:set>
                                    <p:animEffect transition="in" filter="fade">
                                      <p:cBhvr>
                                        <p:cTn id="35" dur="250"/>
                                        <p:tgtEl>
                                          <p:spTgt spid="157"/>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255"/>
                                        </p:tgtEl>
                                        <p:attrNameLst>
                                          <p:attrName>style.visibility</p:attrName>
                                        </p:attrNameLst>
                                      </p:cBhvr>
                                      <p:to>
                                        <p:strVal val="visible"/>
                                      </p:to>
                                    </p:set>
                                    <p:anim calcmode="lin" valueType="num">
                                      <p:cBhvr>
                                        <p:cTn id="39" dur="500" fill="hold"/>
                                        <p:tgtEl>
                                          <p:spTgt spid="255"/>
                                        </p:tgtEl>
                                        <p:attrNameLst>
                                          <p:attrName>ppt_w</p:attrName>
                                        </p:attrNameLst>
                                      </p:cBhvr>
                                      <p:tavLst>
                                        <p:tav tm="0">
                                          <p:val>
                                            <p:fltVal val="0"/>
                                          </p:val>
                                        </p:tav>
                                        <p:tav tm="100000">
                                          <p:val>
                                            <p:strVal val="#ppt_w"/>
                                          </p:val>
                                        </p:tav>
                                      </p:tavLst>
                                    </p:anim>
                                    <p:anim calcmode="lin" valueType="num">
                                      <p:cBhvr>
                                        <p:cTn id="40" dur="500" fill="hold"/>
                                        <p:tgtEl>
                                          <p:spTgt spid="255"/>
                                        </p:tgtEl>
                                        <p:attrNameLst>
                                          <p:attrName>ppt_h</p:attrName>
                                        </p:attrNameLst>
                                      </p:cBhvr>
                                      <p:tavLst>
                                        <p:tav tm="0">
                                          <p:val>
                                            <p:fltVal val="0"/>
                                          </p:val>
                                        </p:tav>
                                        <p:tav tm="100000">
                                          <p:val>
                                            <p:strVal val="#ppt_h"/>
                                          </p:val>
                                        </p:tav>
                                      </p:tavLst>
                                    </p:anim>
                                    <p:animEffect transition="in" filter="fade">
                                      <p:cBhvr>
                                        <p:cTn id="41" dur="500"/>
                                        <p:tgtEl>
                                          <p:spTgt spid="255"/>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259"/>
                                        </p:tgtEl>
                                      </p:cBhvr>
                                    </p:animEffect>
                                    <p:animScale>
                                      <p:cBhvr>
                                        <p:cTn id="46" dur="250" autoRev="1" fill="hold"/>
                                        <p:tgtEl>
                                          <p:spTgt spid="259"/>
                                        </p:tgtEl>
                                      </p:cBhvr>
                                      <p:by x="105000" y="105000"/>
                                    </p:animScale>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260"/>
                                        </p:tgtEl>
                                        <p:attrNameLst>
                                          <p:attrName>style.visibility</p:attrName>
                                        </p:attrNameLst>
                                      </p:cBhvr>
                                      <p:to>
                                        <p:strVal val="visible"/>
                                      </p:to>
                                    </p:set>
                                    <p:animEffect transition="in" filter="fade">
                                      <p:cBhvr>
                                        <p:cTn id="50" dur="250"/>
                                        <p:tgtEl>
                                          <p:spTgt spid="260"/>
                                        </p:tgtEl>
                                      </p:cBhvr>
                                    </p:animEffect>
                                  </p:childTnLst>
                                </p:cTn>
                              </p:par>
                            </p:childTnLst>
                          </p:cTn>
                        </p:par>
                        <p:par>
                          <p:cTn id="51" fill="hold">
                            <p:stCondLst>
                              <p:cond delay="750"/>
                            </p:stCondLst>
                            <p:childTnLst>
                              <p:par>
                                <p:cTn id="52" presetID="10" presetClass="entr" presetSubtype="0" fill="hold" nodeType="afterEffect">
                                  <p:stCondLst>
                                    <p:cond delay="0"/>
                                  </p:stCondLst>
                                  <p:childTnLst>
                                    <p:set>
                                      <p:cBhvr>
                                        <p:cTn id="53" dur="1" fill="hold">
                                          <p:stCondLst>
                                            <p:cond delay="0"/>
                                          </p:stCondLst>
                                        </p:cTn>
                                        <p:tgtEl>
                                          <p:spTgt spid="147"/>
                                        </p:tgtEl>
                                        <p:attrNameLst>
                                          <p:attrName>style.visibility</p:attrName>
                                        </p:attrNameLst>
                                      </p:cBhvr>
                                      <p:to>
                                        <p:strVal val="visible"/>
                                      </p:to>
                                    </p:set>
                                    <p:animEffect transition="in" filter="fade">
                                      <p:cBhvr>
                                        <p:cTn id="54" dur="250"/>
                                        <p:tgtEl>
                                          <p:spTgt spid="147"/>
                                        </p:tgtEl>
                                      </p:cBhvr>
                                    </p:animEffect>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162"/>
                                        </p:tgtEl>
                                        <p:attrNameLst>
                                          <p:attrName>style.visibility</p:attrName>
                                        </p:attrNameLst>
                                      </p:cBhvr>
                                      <p:to>
                                        <p:strVal val="visible"/>
                                      </p:to>
                                    </p:set>
                                    <p:animEffect transition="in" filter="fade">
                                      <p:cBhvr>
                                        <p:cTn id="58" dur="250"/>
                                        <p:tgtEl>
                                          <p:spTgt spid="162"/>
                                        </p:tgtEl>
                                      </p:cBhvr>
                                    </p:animEffect>
                                  </p:childTnLst>
                                </p:cTn>
                              </p:par>
                            </p:childTnLst>
                          </p:cTn>
                        </p:par>
                        <p:par>
                          <p:cTn id="59" fill="hold">
                            <p:stCondLst>
                              <p:cond delay="1250"/>
                            </p:stCondLst>
                            <p:childTnLst>
                              <p:par>
                                <p:cTn id="60" presetID="10" presetClass="entr" presetSubtype="0" fill="hold" nodeType="afterEffect">
                                  <p:stCondLst>
                                    <p:cond delay="0"/>
                                  </p:stCondLst>
                                  <p:childTnLst>
                                    <p:set>
                                      <p:cBhvr>
                                        <p:cTn id="61" dur="1" fill="hold">
                                          <p:stCondLst>
                                            <p:cond delay="0"/>
                                          </p:stCondLst>
                                        </p:cTn>
                                        <p:tgtEl>
                                          <p:spTgt spid="167"/>
                                        </p:tgtEl>
                                        <p:attrNameLst>
                                          <p:attrName>style.visibility</p:attrName>
                                        </p:attrNameLst>
                                      </p:cBhvr>
                                      <p:to>
                                        <p:strVal val="visible"/>
                                      </p:to>
                                    </p:set>
                                    <p:animEffect transition="in" filter="fade">
                                      <p:cBhvr>
                                        <p:cTn id="62" dur="250"/>
                                        <p:tgtEl>
                                          <p:spTgt spid="167"/>
                                        </p:tgtEl>
                                      </p:cBhvr>
                                    </p:animEffect>
                                  </p:childTnLst>
                                </p:cTn>
                              </p:par>
                            </p:childTnLst>
                          </p:cTn>
                        </p:par>
                        <p:par>
                          <p:cTn id="63" fill="hold">
                            <p:stCondLst>
                              <p:cond delay="1500"/>
                            </p:stCondLst>
                            <p:childTnLst>
                              <p:par>
                                <p:cTn id="64" presetID="53" presetClass="entr" presetSubtype="16" fill="hold" grpId="0" nodeType="afterEffect">
                                  <p:stCondLst>
                                    <p:cond delay="0"/>
                                  </p:stCondLst>
                                  <p:childTnLst>
                                    <p:set>
                                      <p:cBhvr>
                                        <p:cTn id="65" dur="1" fill="hold">
                                          <p:stCondLst>
                                            <p:cond delay="0"/>
                                          </p:stCondLst>
                                        </p:cTn>
                                        <p:tgtEl>
                                          <p:spTgt spid="272"/>
                                        </p:tgtEl>
                                        <p:attrNameLst>
                                          <p:attrName>style.visibility</p:attrName>
                                        </p:attrNameLst>
                                      </p:cBhvr>
                                      <p:to>
                                        <p:strVal val="visible"/>
                                      </p:to>
                                    </p:set>
                                    <p:anim calcmode="lin" valueType="num">
                                      <p:cBhvr>
                                        <p:cTn id="66" dur="500" fill="hold"/>
                                        <p:tgtEl>
                                          <p:spTgt spid="272"/>
                                        </p:tgtEl>
                                        <p:attrNameLst>
                                          <p:attrName>ppt_w</p:attrName>
                                        </p:attrNameLst>
                                      </p:cBhvr>
                                      <p:tavLst>
                                        <p:tav tm="0">
                                          <p:val>
                                            <p:fltVal val="0"/>
                                          </p:val>
                                        </p:tav>
                                        <p:tav tm="100000">
                                          <p:val>
                                            <p:strVal val="#ppt_w"/>
                                          </p:val>
                                        </p:tav>
                                      </p:tavLst>
                                    </p:anim>
                                    <p:anim calcmode="lin" valueType="num">
                                      <p:cBhvr>
                                        <p:cTn id="67" dur="500" fill="hold"/>
                                        <p:tgtEl>
                                          <p:spTgt spid="272"/>
                                        </p:tgtEl>
                                        <p:attrNameLst>
                                          <p:attrName>ppt_h</p:attrName>
                                        </p:attrNameLst>
                                      </p:cBhvr>
                                      <p:tavLst>
                                        <p:tav tm="0">
                                          <p:val>
                                            <p:fltVal val="0"/>
                                          </p:val>
                                        </p:tav>
                                        <p:tav tm="100000">
                                          <p:val>
                                            <p:strVal val="#ppt_h"/>
                                          </p:val>
                                        </p:tav>
                                      </p:tavLst>
                                    </p:anim>
                                    <p:animEffect transition="in" filter="fade">
                                      <p:cBhvr>
                                        <p:cTn id="68"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77" grpId="0" animBg="1"/>
      <p:bldP spid="252" grpId="0" animBg="1"/>
      <p:bldP spid="255" grpId="0" animBg="1"/>
      <p:bldP spid="4" grpId="0" animBg="1"/>
      <p:bldP spid="27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a:normAutofit/>
          </a:bodyPr>
          <a:lstStyle/>
          <a:p>
            <a:pPr algn="l"/>
            <a:r>
              <a:rPr lang="en-US" altLang="zh-TW" sz="4000" dirty="0">
                <a:effectLst>
                  <a:outerShdw blurRad="38100" dist="38100" dir="2700000" algn="tl">
                    <a:srgbClr val="000000">
                      <a:alpha val="43137"/>
                    </a:srgbClr>
                  </a:outerShdw>
                </a:effectLst>
                <a:latin typeface="Eras Medium ITC" pitchFamily="34" charset="0"/>
                <a:ea typeface="Verdana" pitchFamily="34" charset="0"/>
                <a:cs typeface="Verdana" pitchFamily="34" charset="0"/>
              </a:rPr>
              <a:t>Parallelism Improvement</a:t>
            </a:r>
            <a:endParaRPr lang="zh-TW" altLang="en-US" sz="4000" dirty="0">
              <a:effectLst>
                <a:outerShdw blurRad="38100" dist="38100" dir="2700000" algn="tl">
                  <a:srgbClr val="000000">
                    <a:alpha val="43137"/>
                  </a:srgbClr>
                </a:outerShdw>
              </a:effectLst>
              <a:latin typeface="Eras Medium ITC"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12" name="Oval 11"/>
          <p:cNvSpPr/>
          <p:nvPr/>
        </p:nvSpPr>
        <p:spPr>
          <a:xfrm>
            <a:off x="1434452" y="5023914"/>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13" name="Oval 12"/>
          <p:cNvSpPr/>
          <p:nvPr/>
        </p:nvSpPr>
        <p:spPr>
          <a:xfrm>
            <a:off x="1434452" y="5275946"/>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14" name="Oval 13"/>
          <p:cNvSpPr/>
          <p:nvPr/>
        </p:nvSpPr>
        <p:spPr>
          <a:xfrm>
            <a:off x="1434452" y="5527978"/>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cxnSp>
        <p:nvCxnSpPr>
          <p:cNvPr id="10" name="Curved Connector 9"/>
          <p:cNvCxnSpPr>
            <a:stCxn id="5" idx="6"/>
            <a:endCxn id="6" idx="6"/>
          </p:cNvCxnSpPr>
          <p:nvPr/>
        </p:nvCxnSpPr>
        <p:spPr>
          <a:xfrm>
            <a:off x="1614452" y="3152132"/>
            <a:ext cx="12700" cy="479919"/>
          </a:xfrm>
          <a:prstGeom prst="curvedConnector3">
            <a:avLst>
              <a:gd name="adj1" fmla="val 1800000"/>
            </a:avLst>
          </a:prstGeom>
          <a:ln w="19050">
            <a:solidFill>
              <a:srgbClr val="0000FF"/>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7" idx="6"/>
            <a:endCxn id="8" idx="6"/>
          </p:cNvCxnSpPr>
          <p:nvPr/>
        </p:nvCxnSpPr>
        <p:spPr>
          <a:xfrm>
            <a:off x="1614452" y="4147970"/>
            <a:ext cx="12700" cy="497920"/>
          </a:xfrm>
          <a:prstGeom prst="curvedConnector3">
            <a:avLst>
              <a:gd name="adj1" fmla="val 1800000"/>
            </a:avLst>
          </a:prstGeom>
          <a:ln w="19050">
            <a:solidFill>
              <a:srgbClr val="0000FF"/>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995936" y="3530644"/>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M1</a:t>
            </a:r>
            <a:endParaRPr lang="zh-CN" altLang="en-US" dirty="0">
              <a:solidFill>
                <a:schemeClr val="tx1"/>
              </a:solidFill>
            </a:endParaRPr>
          </a:p>
        </p:txBody>
      </p:sp>
      <p:grpSp>
        <p:nvGrpSpPr>
          <p:cNvPr id="52" name="Group 51"/>
          <p:cNvGrpSpPr/>
          <p:nvPr/>
        </p:nvGrpSpPr>
        <p:grpSpPr>
          <a:xfrm>
            <a:off x="2699790" y="3028322"/>
            <a:ext cx="1224000" cy="324000"/>
            <a:chOff x="2051720" y="3789024"/>
            <a:chExt cx="1061881" cy="288048"/>
          </a:xfrm>
          <a:effectLst>
            <a:outerShdw blurRad="63500" sx="102000" sy="102000" algn="ctr" rotWithShape="0">
              <a:prstClr val="black">
                <a:alpha val="40000"/>
              </a:prstClr>
            </a:outerShdw>
          </a:effectLst>
        </p:grpSpPr>
        <p:cxnSp>
          <p:nvCxnSpPr>
            <p:cNvPr id="45" name="Straight Connector 44"/>
            <p:cNvCxnSpPr/>
            <p:nvPr/>
          </p:nvCxnSpPr>
          <p:spPr>
            <a:xfrm>
              <a:off x="2051720" y="3789024"/>
              <a:ext cx="1061881" cy="0"/>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a:off x="2051720" y="4077072"/>
              <a:ext cx="1061881" cy="0"/>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a:off x="3113601" y="3789024"/>
              <a:ext cx="0" cy="288048"/>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65" name="Group 64"/>
          <p:cNvGrpSpPr/>
          <p:nvPr/>
        </p:nvGrpSpPr>
        <p:grpSpPr>
          <a:xfrm>
            <a:off x="2699928" y="3494692"/>
            <a:ext cx="1224000" cy="324000"/>
            <a:chOff x="2051720" y="3789024"/>
            <a:chExt cx="1061881" cy="288048"/>
          </a:xfrm>
          <a:effectLst>
            <a:outerShdw blurRad="63500" sx="102000" sy="102000" algn="ctr" rotWithShape="0">
              <a:prstClr val="black">
                <a:alpha val="40000"/>
              </a:prstClr>
            </a:outerShdw>
          </a:effectLst>
        </p:grpSpPr>
        <p:cxnSp>
          <p:nvCxnSpPr>
            <p:cNvPr id="66" name="Straight Connector 65"/>
            <p:cNvCxnSpPr/>
            <p:nvPr/>
          </p:nvCxnSpPr>
          <p:spPr>
            <a:xfrm>
              <a:off x="2051720" y="3789024"/>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p:cNvCxnSpPr/>
            <p:nvPr/>
          </p:nvCxnSpPr>
          <p:spPr>
            <a:xfrm>
              <a:off x="2051720" y="4077072"/>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p:cNvCxnSpPr/>
            <p:nvPr/>
          </p:nvCxnSpPr>
          <p:spPr>
            <a:xfrm>
              <a:off x="3113601" y="3789024"/>
              <a:ext cx="0" cy="288048"/>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sp>
        <p:nvSpPr>
          <p:cNvPr id="69" name="TextBox 68"/>
          <p:cNvSpPr txBox="1"/>
          <p:nvPr/>
        </p:nvSpPr>
        <p:spPr>
          <a:xfrm>
            <a:off x="3995936" y="3100416"/>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M3</a:t>
            </a:r>
            <a:endParaRPr lang="zh-CN" altLang="en-US" dirty="0">
              <a:solidFill>
                <a:schemeClr val="tx1"/>
              </a:solidFill>
            </a:endParaRPr>
          </a:p>
        </p:txBody>
      </p:sp>
      <p:sp>
        <p:nvSpPr>
          <p:cNvPr id="77" name="TextBox 76"/>
          <p:cNvSpPr txBox="1"/>
          <p:nvPr/>
        </p:nvSpPr>
        <p:spPr>
          <a:xfrm>
            <a:off x="2790038" y="2708920"/>
            <a:ext cx="1131506"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chemeClr val="tx1"/>
                </a:solidFill>
                <a:effectLst>
                  <a:outerShdw blurRad="38100" dist="38100" dir="2700000" algn="tl">
                    <a:srgbClr val="000000">
                      <a:alpha val="43137"/>
                    </a:srgbClr>
                  </a:outerShdw>
                </a:effectLst>
              </a:rPr>
              <a:t>out-queues</a:t>
            </a:r>
            <a:endParaRPr lang="zh-CN" altLang="en-US" dirty="0">
              <a:solidFill>
                <a:schemeClr val="tx1"/>
              </a:solidFill>
              <a:effectLst>
                <a:outerShdw blurRad="38100" dist="38100" dir="2700000" algn="tl">
                  <a:srgbClr val="000000">
                    <a:alpha val="43137"/>
                  </a:srgbClr>
                </a:outerShdw>
              </a:effectLst>
            </a:endParaRPr>
          </a:p>
        </p:txBody>
      </p:sp>
      <p:cxnSp>
        <p:nvCxnSpPr>
          <p:cNvPr id="191" name="Straight Arrow Connector 190"/>
          <p:cNvCxnSpPr>
            <a:stCxn id="256" idx="6"/>
            <a:endCxn id="5" idx="2"/>
          </p:cNvCxnSpPr>
          <p:nvPr/>
        </p:nvCxnSpPr>
        <p:spPr>
          <a:xfrm>
            <a:off x="1043576" y="3152132"/>
            <a:ext cx="282876"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257" idx="6"/>
            <a:endCxn id="6" idx="2"/>
          </p:cNvCxnSpPr>
          <p:nvPr/>
        </p:nvCxnSpPr>
        <p:spPr>
          <a:xfrm>
            <a:off x="1043576" y="3632051"/>
            <a:ext cx="282876"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a:stCxn id="265" idx="6"/>
            <a:endCxn id="7" idx="2"/>
          </p:cNvCxnSpPr>
          <p:nvPr/>
        </p:nvCxnSpPr>
        <p:spPr>
          <a:xfrm>
            <a:off x="1043576" y="4147970"/>
            <a:ext cx="282876"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69" name="Group 268"/>
          <p:cNvGrpSpPr/>
          <p:nvPr/>
        </p:nvGrpSpPr>
        <p:grpSpPr>
          <a:xfrm>
            <a:off x="1326452" y="3008132"/>
            <a:ext cx="288000" cy="1781758"/>
            <a:chOff x="1326452" y="3008132"/>
            <a:chExt cx="288000" cy="1781758"/>
          </a:xfrm>
        </p:grpSpPr>
        <p:sp>
          <p:nvSpPr>
            <p:cNvPr id="5" name="Oval 4"/>
            <p:cNvSpPr/>
            <p:nvPr/>
          </p:nvSpPr>
          <p:spPr>
            <a:xfrm>
              <a:off x="1326452" y="3008132"/>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6" name="Oval 5"/>
            <p:cNvSpPr/>
            <p:nvPr/>
          </p:nvSpPr>
          <p:spPr>
            <a:xfrm>
              <a:off x="1326452" y="3488051"/>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7" name="Oval 6"/>
            <p:cNvSpPr/>
            <p:nvPr/>
          </p:nvSpPr>
          <p:spPr>
            <a:xfrm>
              <a:off x="1326452" y="4003970"/>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7</a:t>
              </a:r>
              <a:endParaRPr lang="zh-CN" altLang="en-US" dirty="0">
                <a:solidFill>
                  <a:schemeClr val="tx1"/>
                </a:solidFill>
                <a:latin typeface="Eras Medium ITC" pitchFamily="34" charset="0"/>
              </a:endParaRPr>
            </a:p>
          </p:txBody>
        </p:sp>
        <p:sp>
          <p:nvSpPr>
            <p:cNvPr id="8" name="Oval 7"/>
            <p:cNvSpPr/>
            <p:nvPr/>
          </p:nvSpPr>
          <p:spPr>
            <a:xfrm>
              <a:off x="1326452" y="4501890"/>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r>
                <a:rPr lang="en-US" altLang="zh-CN" spc="-300" dirty="0" smtClean="0">
                  <a:solidFill>
                    <a:schemeClr val="tx1"/>
                  </a:solidFill>
                  <a:latin typeface="Eras Medium ITC" pitchFamily="34" charset="0"/>
                </a:rPr>
                <a:t>10</a:t>
              </a:r>
              <a:endParaRPr lang="zh-CN" altLang="en-US" spc="-300" dirty="0">
                <a:solidFill>
                  <a:schemeClr val="tx1"/>
                </a:solidFill>
                <a:latin typeface="Eras Medium ITC" pitchFamily="34" charset="0"/>
              </a:endParaRPr>
            </a:p>
          </p:txBody>
        </p:sp>
      </p:grpSp>
      <p:cxnSp>
        <p:nvCxnSpPr>
          <p:cNvPr id="217" name="Straight Arrow Connector 216"/>
          <p:cNvCxnSpPr>
            <a:stCxn id="266" idx="6"/>
            <a:endCxn id="8" idx="2"/>
          </p:cNvCxnSpPr>
          <p:nvPr/>
        </p:nvCxnSpPr>
        <p:spPr>
          <a:xfrm>
            <a:off x="1043576" y="4645890"/>
            <a:ext cx="282876"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2" name="Freeform 281"/>
          <p:cNvSpPr/>
          <p:nvPr/>
        </p:nvSpPr>
        <p:spPr>
          <a:xfrm flipV="1">
            <a:off x="1835696" y="2852984"/>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Freeform 282"/>
          <p:cNvSpPr/>
          <p:nvPr/>
        </p:nvSpPr>
        <p:spPr>
          <a:xfrm flipV="1">
            <a:off x="6156176" y="3356992"/>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Freeform 283"/>
          <p:cNvSpPr/>
          <p:nvPr/>
        </p:nvSpPr>
        <p:spPr>
          <a:xfrm flipV="1">
            <a:off x="4414946" y="2814900"/>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Freeform 252"/>
          <p:cNvSpPr/>
          <p:nvPr/>
        </p:nvSpPr>
        <p:spPr>
          <a:xfrm flipV="1">
            <a:off x="6804248" y="3140968"/>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2"/>
          <p:cNvSpPr/>
          <p:nvPr/>
        </p:nvSpPr>
        <p:spPr>
          <a:xfrm>
            <a:off x="1937982" y="3212976"/>
            <a:ext cx="682388" cy="234915"/>
          </a:xfrm>
          <a:custGeom>
            <a:avLst/>
            <a:gdLst>
              <a:gd name="connsiteX0" fmla="*/ 0 w 682388"/>
              <a:gd name="connsiteY0" fmla="*/ 234915 h 234915"/>
              <a:gd name="connsiteX1" fmla="*/ 232012 w 682388"/>
              <a:gd name="connsiteY1" fmla="*/ 2903 h 234915"/>
              <a:gd name="connsiteX2" fmla="*/ 682388 w 682388"/>
              <a:gd name="connsiteY2" fmla="*/ 125733 h 234915"/>
            </a:gdLst>
            <a:ahLst/>
            <a:cxnLst>
              <a:cxn ang="0">
                <a:pos x="connsiteX0" y="connsiteY0"/>
              </a:cxn>
              <a:cxn ang="0">
                <a:pos x="connsiteX1" y="connsiteY1"/>
              </a:cxn>
              <a:cxn ang="0">
                <a:pos x="connsiteX2" y="connsiteY2"/>
              </a:cxn>
            </a:cxnLst>
            <a:rect l="l" t="t" r="r" b="b"/>
            <a:pathLst>
              <a:path w="682388" h="234915">
                <a:moveTo>
                  <a:pt x="0" y="234915"/>
                </a:moveTo>
                <a:cubicBezTo>
                  <a:pt x="59140" y="128007"/>
                  <a:pt x="118281" y="21100"/>
                  <a:pt x="232012" y="2903"/>
                </a:cubicBezTo>
                <a:cubicBezTo>
                  <a:pt x="345743" y="-15294"/>
                  <a:pt x="514065" y="55219"/>
                  <a:pt x="682388" y="125733"/>
                </a:cubicBezTo>
              </a:path>
            </a:pathLst>
          </a:custGeom>
          <a:ln w="12700">
            <a:solidFill>
              <a:srgbClr val="FF0066"/>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9" name="Freeform 8"/>
          <p:cNvSpPr/>
          <p:nvPr/>
        </p:nvSpPr>
        <p:spPr>
          <a:xfrm>
            <a:off x="6919416" y="4121624"/>
            <a:ext cx="676920" cy="408712"/>
          </a:xfrm>
          <a:custGeom>
            <a:avLst/>
            <a:gdLst>
              <a:gd name="connsiteX0" fmla="*/ 0 w 723331"/>
              <a:gd name="connsiteY0" fmla="*/ 0 h 408712"/>
              <a:gd name="connsiteX1" fmla="*/ 286603 w 723331"/>
              <a:gd name="connsiteY1" fmla="*/ 368489 h 408712"/>
              <a:gd name="connsiteX2" fmla="*/ 723331 w 723331"/>
              <a:gd name="connsiteY2" fmla="*/ 382137 h 408712"/>
            </a:gdLst>
            <a:ahLst/>
            <a:cxnLst>
              <a:cxn ang="0">
                <a:pos x="connsiteX0" y="connsiteY0"/>
              </a:cxn>
              <a:cxn ang="0">
                <a:pos x="connsiteX1" y="connsiteY1"/>
              </a:cxn>
              <a:cxn ang="0">
                <a:pos x="connsiteX2" y="connsiteY2"/>
              </a:cxn>
            </a:cxnLst>
            <a:rect l="l" t="t" r="r" b="b"/>
            <a:pathLst>
              <a:path w="723331" h="408712">
                <a:moveTo>
                  <a:pt x="0" y="0"/>
                </a:moveTo>
                <a:cubicBezTo>
                  <a:pt x="83024" y="152400"/>
                  <a:pt x="166048" y="304800"/>
                  <a:pt x="286603" y="368489"/>
                </a:cubicBezTo>
                <a:cubicBezTo>
                  <a:pt x="407158" y="432178"/>
                  <a:pt x="565244" y="407157"/>
                  <a:pt x="723331" y="382137"/>
                </a:cubicBezTo>
              </a:path>
            </a:pathLst>
          </a:custGeom>
          <a:ln w="12700">
            <a:solidFill>
              <a:srgbClr val="996633"/>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5" name="Freeform 14"/>
          <p:cNvSpPr/>
          <p:nvPr/>
        </p:nvSpPr>
        <p:spPr>
          <a:xfrm>
            <a:off x="6490868" y="4149080"/>
            <a:ext cx="1181614" cy="589612"/>
          </a:xfrm>
          <a:custGeom>
            <a:avLst/>
            <a:gdLst>
              <a:gd name="connsiteX0" fmla="*/ 0 w 1105469"/>
              <a:gd name="connsiteY0" fmla="*/ 464024 h 589612"/>
              <a:gd name="connsiteX1" fmla="*/ 341194 w 1105469"/>
              <a:gd name="connsiteY1" fmla="*/ 559559 h 589612"/>
              <a:gd name="connsiteX2" fmla="*/ 1105469 w 1105469"/>
              <a:gd name="connsiteY2" fmla="*/ 0 h 589612"/>
            </a:gdLst>
            <a:ahLst/>
            <a:cxnLst>
              <a:cxn ang="0">
                <a:pos x="connsiteX0" y="connsiteY0"/>
              </a:cxn>
              <a:cxn ang="0">
                <a:pos x="connsiteX1" y="connsiteY1"/>
              </a:cxn>
              <a:cxn ang="0">
                <a:pos x="connsiteX2" y="connsiteY2"/>
              </a:cxn>
            </a:cxnLst>
            <a:rect l="l" t="t" r="r" b="b"/>
            <a:pathLst>
              <a:path w="1105469" h="589612">
                <a:moveTo>
                  <a:pt x="0" y="464024"/>
                </a:moveTo>
                <a:cubicBezTo>
                  <a:pt x="78474" y="550460"/>
                  <a:pt x="156949" y="636896"/>
                  <a:pt x="341194" y="559559"/>
                </a:cubicBezTo>
                <a:cubicBezTo>
                  <a:pt x="525439" y="482222"/>
                  <a:pt x="815454" y="241111"/>
                  <a:pt x="1105469" y="0"/>
                </a:cubicBezTo>
              </a:path>
            </a:pathLst>
          </a:custGeom>
          <a:ln w="12700">
            <a:solidFill>
              <a:srgbClr val="FF0066"/>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6" name="Oval 255"/>
          <p:cNvSpPr/>
          <p:nvPr/>
        </p:nvSpPr>
        <p:spPr>
          <a:xfrm>
            <a:off x="755576" y="3008132"/>
            <a:ext cx="288000" cy="288000"/>
          </a:xfrm>
          <a:prstGeom prst="ellipse">
            <a:avLst/>
          </a:prstGeom>
          <a:solidFill>
            <a:srgbClr val="9F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sp>
        <p:nvSpPr>
          <p:cNvPr id="257" name="Oval 256"/>
          <p:cNvSpPr/>
          <p:nvPr/>
        </p:nvSpPr>
        <p:spPr>
          <a:xfrm>
            <a:off x="755576" y="3488051"/>
            <a:ext cx="288000" cy="288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3</a:t>
            </a:r>
            <a:endParaRPr lang="zh-CN" altLang="en-US" dirty="0">
              <a:solidFill>
                <a:schemeClr val="tx1"/>
              </a:solidFill>
              <a:latin typeface="Eras Medium ITC" pitchFamily="34" charset="0"/>
            </a:endParaRPr>
          </a:p>
        </p:txBody>
      </p:sp>
      <p:sp>
        <p:nvSpPr>
          <p:cNvPr id="265" name="Oval 264"/>
          <p:cNvSpPr/>
          <p:nvPr/>
        </p:nvSpPr>
        <p:spPr>
          <a:xfrm>
            <a:off x="755576" y="4003970"/>
            <a:ext cx="288000" cy="288000"/>
          </a:xfrm>
          <a:prstGeom prst="ellipse">
            <a:avLst/>
          </a:prstGeom>
          <a:solidFill>
            <a:srgbClr val="9F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8</a:t>
            </a:r>
            <a:endParaRPr lang="zh-CN" altLang="en-US" dirty="0">
              <a:solidFill>
                <a:schemeClr val="tx1"/>
              </a:solidFill>
              <a:latin typeface="Eras Medium ITC" pitchFamily="34" charset="0"/>
            </a:endParaRPr>
          </a:p>
        </p:txBody>
      </p:sp>
      <p:sp>
        <p:nvSpPr>
          <p:cNvPr id="266" name="Oval 265"/>
          <p:cNvSpPr/>
          <p:nvPr/>
        </p:nvSpPr>
        <p:spPr>
          <a:xfrm>
            <a:off x="755576" y="4501890"/>
            <a:ext cx="288000" cy="288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9</a:t>
            </a:r>
            <a:endParaRPr lang="zh-CN" altLang="en-US" dirty="0">
              <a:solidFill>
                <a:schemeClr val="tx1"/>
              </a:solidFill>
              <a:latin typeface="Eras Medium ITC" pitchFamily="34" charset="0"/>
            </a:endParaRPr>
          </a:p>
        </p:txBody>
      </p:sp>
      <p:cxnSp>
        <p:nvCxnSpPr>
          <p:cNvPr id="270" name="Straight Arrow Connector 269"/>
          <p:cNvCxnSpPr>
            <a:stCxn id="256" idx="5"/>
            <a:endCxn id="6" idx="1"/>
          </p:cNvCxnSpPr>
          <p:nvPr/>
        </p:nvCxnSpPr>
        <p:spPr>
          <a:xfrm>
            <a:off x="1001399" y="3253955"/>
            <a:ext cx="367230" cy="276273"/>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a:stCxn id="265" idx="7"/>
            <a:endCxn id="6" idx="3"/>
          </p:cNvCxnSpPr>
          <p:nvPr/>
        </p:nvCxnSpPr>
        <p:spPr>
          <a:xfrm flipV="1">
            <a:off x="1001399" y="3733874"/>
            <a:ext cx="367230" cy="312273"/>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a:stCxn id="257" idx="5"/>
            <a:endCxn id="8" idx="1"/>
          </p:cNvCxnSpPr>
          <p:nvPr/>
        </p:nvCxnSpPr>
        <p:spPr>
          <a:xfrm>
            <a:off x="1001399" y="3733874"/>
            <a:ext cx="367230" cy="810193"/>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1" name="Oval 280"/>
          <p:cNvSpPr/>
          <p:nvPr/>
        </p:nvSpPr>
        <p:spPr>
          <a:xfrm>
            <a:off x="863576" y="5013176"/>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87" name="Oval 286"/>
          <p:cNvSpPr/>
          <p:nvPr/>
        </p:nvSpPr>
        <p:spPr>
          <a:xfrm>
            <a:off x="863576" y="5265208"/>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88" name="Oval 287"/>
          <p:cNvSpPr/>
          <p:nvPr/>
        </p:nvSpPr>
        <p:spPr>
          <a:xfrm>
            <a:off x="863576" y="5517240"/>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90" name="Oval 289"/>
          <p:cNvSpPr/>
          <p:nvPr/>
        </p:nvSpPr>
        <p:spPr>
          <a:xfrm>
            <a:off x="8424448" y="5373216"/>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91" name="Oval 290"/>
          <p:cNvSpPr/>
          <p:nvPr/>
        </p:nvSpPr>
        <p:spPr>
          <a:xfrm>
            <a:off x="8424448" y="5625248"/>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92" name="Oval 291"/>
          <p:cNvSpPr/>
          <p:nvPr/>
        </p:nvSpPr>
        <p:spPr>
          <a:xfrm>
            <a:off x="8424448" y="5877280"/>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89" name="Oval 288"/>
          <p:cNvSpPr/>
          <p:nvPr/>
        </p:nvSpPr>
        <p:spPr>
          <a:xfrm>
            <a:off x="8316448" y="3852373"/>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293" name="Oval 292"/>
          <p:cNvSpPr/>
          <p:nvPr/>
        </p:nvSpPr>
        <p:spPr>
          <a:xfrm>
            <a:off x="8316448" y="3361963"/>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sp>
        <p:nvSpPr>
          <p:cNvPr id="294" name="Oval 293"/>
          <p:cNvSpPr/>
          <p:nvPr/>
        </p:nvSpPr>
        <p:spPr>
          <a:xfrm>
            <a:off x="8316448" y="4851192"/>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54000" rIns="43200" bIns="36000" rtlCol="0" anchor="ctr"/>
          <a:lstStyle/>
          <a:p>
            <a:pPr algn="ctr"/>
            <a:r>
              <a:rPr lang="en-US" altLang="zh-CN" spc="-300" dirty="0" smtClean="0">
                <a:solidFill>
                  <a:schemeClr val="tx1"/>
                </a:solidFill>
                <a:latin typeface="Eras Medium ITC" pitchFamily="34" charset="0"/>
              </a:rPr>
              <a:t>11</a:t>
            </a:r>
            <a:endParaRPr lang="zh-CN" altLang="en-US" spc="-300" dirty="0">
              <a:solidFill>
                <a:schemeClr val="tx1"/>
              </a:solidFill>
              <a:latin typeface="Eras Medium ITC" pitchFamily="34" charset="0"/>
            </a:endParaRPr>
          </a:p>
        </p:txBody>
      </p:sp>
      <p:sp>
        <p:nvSpPr>
          <p:cNvPr id="295" name="Oval 294"/>
          <p:cNvSpPr/>
          <p:nvPr/>
        </p:nvSpPr>
        <p:spPr>
          <a:xfrm>
            <a:off x="8316448" y="4342783"/>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8</a:t>
            </a:r>
            <a:endParaRPr lang="zh-CN" altLang="en-US" dirty="0">
              <a:solidFill>
                <a:schemeClr val="tx1"/>
              </a:solidFill>
              <a:latin typeface="Eras Medium ITC" pitchFamily="34" charset="0"/>
            </a:endParaRPr>
          </a:p>
        </p:txBody>
      </p:sp>
      <p:sp>
        <p:nvSpPr>
          <p:cNvPr id="296" name="Oval 295"/>
          <p:cNvSpPr/>
          <p:nvPr/>
        </p:nvSpPr>
        <p:spPr>
          <a:xfrm>
            <a:off x="7704336" y="3852373"/>
            <a:ext cx="288000" cy="288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297" name="Oval 296"/>
          <p:cNvSpPr/>
          <p:nvPr/>
        </p:nvSpPr>
        <p:spPr>
          <a:xfrm>
            <a:off x="7704336" y="3361963"/>
            <a:ext cx="288000" cy="288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3</a:t>
            </a:r>
            <a:endParaRPr lang="zh-CN" altLang="en-US" dirty="0">
              <a:solidFill>
                <a:schemeClr val="tx1"/>
              </a:solidFill>
              <a:latin typeface="Eras Medium ITC" pitchFamily="34" charset="0"/>
            </a:endParaRPr>
          </a:p>
        </p:txBody>
      </p:sp>
      <p:sp>
        <p:nvSpPr>
          <p:cNvPr id="298" name="Oval 297"/>
          <p:cNvSpPr/>
          <p:nvPr/>
        </p:nvSpPr>
        <p:spPr>
          <a:xfrm>
            <a:off x="7704336" y="4851192"/>
            <a:ext cx="288000" cy="288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299" name="Oval 298"/>
          <p:cNvSpPr/>
          <p:nvPr/>
        </p:nvSpPr>
        <p:spPr>
          <a:xfrm>
            <a:off x="7704336" y="4342783"/>
            <a:ext cx="288000" cy="288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6</a:t>
            </a:r>
            <a:endParaRPr lang="zh-CN" altLang="en-US" dirty="0">
              <a:solidFill>
                <a:schemeClr val="tx1"/>
              </a:solidFill>
              <a:latin typeface="Eras Medium ITC" pitchFamily="34" charset="0"/>
            </a:endParaRPr>
          </a:p>
        </p:txBody>
      </p:sp>
      <p:sp>
        <p:nvSpPr>
          <p:cNvPr id="300" name="Oval 299"/>
          <p:cNvSpPr/>
          <p:nvPr/>
        </p:nvSpPr>
        <p:spPr>
          <a:xfrm>
            <a:off x="7812336" y="5373216"/>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301" name="Oval 300"/>
          <p:cNvSpPr/>
          <p:nvPr/>
        </p:nvSpPr>
        <p:spPr>
          <a:xfrm>
            <a:off x="7812336" y="5625248"/>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302" name="Oval 301"/>
          <p:cNvSpPr/>
          <p:nvPr/>
        </p:nvSpPr>
        <p:spPr>
          <a:xfrm>
            <a:off x="7812336" y="5877280"/>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grpSp>
        <p:nvGrpSpPr>
          <p:cNvPr id="73" name="Group 72"/>
          <p:cNvGrpSpPr/>
          <p:nvPr/>
        </p:nvGrpSpPr>
        <p:grpSpPr>
          <a:xfrm>
            <a:off x="3511220" y="3091281"/>
            <a:ext cx="324000" cy="216024"/>
            <a:chOff x="9396536" y="1988840"/>
            <a:chExt cx="324000" cy="216024"/>
          </a:xfrm>
        </p:grpSpPr>
        <p:sp>
          <p:nvSpPr>
            <p:cNvPr id="72" name="Rectangle 71"/>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Oval 302"/>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1</a:t>
              </a:r>
              <a:endParaRPr lang="zh-CN" altLang="en-US" sz="1600" dirty="0">
                <a:solidFill>
                  <a:schemeClr val="tx1"/>
                </a:solidFill>
                <a:latin typeface="Eras Medium ITC" pitchFamily="34" charset="0"/>
              </a:endParaRPr>
            </a:p>
          </p:txBody>
        </p:sp>
      </p:grpSp>
      <p:grpSp>
        <p:nvGrpSpPr>
          <p:cNvPr id="304" name="Group 303"/>
          <p:cNvGrpSpPr/>
          <p:nvPr/>
        </p:nvGrpSpPr>
        <p:grpSpPr>
          <a:xfrm>
            <a:off x="2716730" y="3080108"/>
            <a:ext cx="324000" cy="216024"/>
            <a:chOff x="9396536" y="1988840"/>
            <a:chExt cx="324000" cy="216024"/>
          </a:xfrm>
        </p:grpSpPr>
        <p:sp>
          <p:nvSpPr>
            <p:cNvPr id="305" name="Rectangle 304"/>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Oval 305"/>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7</a:t>
              </a:r>
              <a:endParaRPr lang="zh-CN" altLang="en-US" sz="1600" dirty="0">
                <a:solidFill>
                  <a:schemeClr val="tx1"/>
                </a:solidFill>
                <a:latin typeface="Eras Medium ITC" pitchFamily="34" charset="0"/>
              </a:endParaRPr>
            </a:p>
          </p:txBody>
        </p:sp>
      </p:grpSp>
      <p:grpSp>
        <p:nvGrpSpPr>
          <p:cNvPr id="307" name="Group 306"/>
          <p:cNvGrpSpPr/>
          <p:nvPr/>
        </p:nvGrpSpPr>
        <p:grpSpPr>
          <a:xfrm>
            <a:off x="3095872" y="3081872"/>
            <a:ext cx="324000" cy="216024"/>
            <a:chOff x="9396536" y="1988840"/>
            <a:chExt cx="324000" cy="216024"/>
          </a:xfrm>
        </p:grpSpPr>
        <p:sp>
          <p:nvSpPr>
            <p:cNvPr id="308" name="Rectangle 307"/>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Oval 308"/>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4</a:t>
              </a:r>
              <a:endParaRPr lang="zh-CN" altLang="en-US" sz="1600" dirty="0">
                <a:solidFill>
                  <a:schemeClr val="tx1"/>
                </a:solidFill>
                <a:latin typeface="Eras Medium ITC" pitchFamily="34" charset="0"/>
              </a:endParaRPr>
            </a:p>
          </p:txBody>
        </p:sp>
      </p:grpSp>
      <p:grpSp>
        <p:nvGrpSpPr>
          <p:cNvPr id="310" name="Group 309"/>
          <p:cNvGrpSpPr/>
          <p:nvPr/>
        </p:nvGrpSpPr>
        <p:grpSpPr>
          <a:xfrm>
            <a:off x="3511220" y="3548680"/>
            <a:ext cx="324000" cy="216024"/>
            <a:chOff x="9396536" y="1988840"/>
            <a:chExt cx="324000" cy="216024"/>
          </a:xfrm>
        </p:grpSpPr>
        <p:sp>
          <p:nvSpPr>
            <p:cNvPr id="311" name="Rectangle 310"/>
            <p:cNvSpPr/>
            <p:nvPr/>
          </p:nvSpPr>
          <p:spPr>
            <a:xfrm>
              <a:off x="9396536" y="1988840"/>
              <a:ext cx="324000" cy="216024"/>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Oval 311"/>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4</a:t>
              </a:r>
              <a:endParaRPr lang="zh-CN" altLang="en-US" sz="1600" dirty="0">
                <a:solidFill>
                  <a:schemeClr val="tx1"/>
                </a:solidFill>
                <a:latin typeface="Eras Medium ITC" pitchFamily="34" charset="0"/>
              </a:endParaRPr>
            </a:p>
          </p:txBody>
        </p:sp>
      </p:grpSp>
      <p:grpSp>
        <p:nvGrpSpPr>
          <p:cNvPr id="313" name="Group 312"/>
          <p:cNvGrpSpPr/>
          <p:nvPr/>
        </p:nvGrpSpPr>
        <p:grpSpPr>
          <a:xfrm>
            <a:off x="3095872" y="3548656"/>
            <a:ext cx="324000" cy="216024"/>
            <a:chOff x="9396536" y="1988840"/>
            <a:chExt cx="324000" cy="216024"/>
          </a:xfrm>
        </p:grpSpPr>
        <p:sp>
          <p:nvSpPr>
            <p:cNvPr id="314" name="Rectangle 313"/>
            <p:cNvSpPr/>
            <p:nvPr/>
          </p:nvSpPr>
          <p:spPr>
            <a:xfrm>
              <a:off x="9396536" y="1988840"/>
              <a:ext cx="324000" cy="216024"/>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Oval 314"/>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7</a:t>
              </a:r>
              <a:endParaRPr lang="zh-CN" altLang="en-US" sz="1600" dirty="0">
                <a:solidFill>
                  <a:schemeClr val="tx1"/>
                </a:solidFill>
                <a:latin typeface="Eras Medium ITC" pitchFamily="34" charset="0"/>
              </a:endParaRPr>
            </a:p>
          </p:txBody>
        </p:sp>
      </p:grpSp>
      <p:grpSp>
        <p:nvGrpSpPr>
          <p:cNvPr id="325" name="Group 324"/>
          <p:cNvGrpSpPr/>
          <p:nvPr/>
        </p:nvGrpSpPr>
        <p:grpSpPr>
          <a:xfrm>
            <a:off x="6066176" y="4474047"/>
            <a:ext cx="324000" cy="216024"/>
            <a:chOff x="9396536" y="1988840"/>
            <a:chExt cx="324000" cy="216024"/>
          </a:xfrm>
        </p:grpSpPr>
        <p:sp>
          <p:nvSpPr>
            <p:cNvPr id="326" name="Rectangle 325"/>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7" name="Oval 326"/>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1</a:t>
              </a:r>
              <a:endParaRPr lang="zh-CN" altLang="en-US" sz="1600" dirty="0">
                <a:solidFill>
                  <a:schemeClr val="tx1"/>
                </a:solidFill>
                <a:latin typeface="Eras Medium ITC" pitchFamily="34" charset="0"/>
              </a:endParaRPr>
            </a:p>
          </p:txBody>
        </p:sp>
      </p:grpSp>
      <p:grpSp>
        <p:nvGrpSpPr>
          <p:cNvPr id="328" name="Group 327"/>
          <p:cNvGrpSpPr/>
          <p:nvPr/>
        </p:nvGrpSpPr>
        <p:grpSpPr>
          <a:xfrm>
            <a:off x="6066176" y="3845486"/>
            <a:ext cx="324000" cy="216024"/>
            <a:chOff x="9396536" y="1988840"/>
            <a:chExt cx="324000" cy="216024"/>
          </a:xfrm>
        </p:grpSpPr>
        <p:sp>
          <p:nvSpPr>
            <p:cNvPr id="329" name="Rectangle 328"/>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0" name="Oval 329"/>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7</a:t>
              </a:r>
              <a:endParaRPr lang="zh-CN" altLang="en-US" sz="1600" dirty="0">
                <a:solidFill>
                  <a:schemeClr val="tx1"/>
                </a:solidFill>
                <a:latin typeface="Eras Medium ITC" pitchFamily="34" charset="0"/>
              </a:endParaRPr>
            </a:p>
          </p:txBody>
        </p:sp>
      </p:grpSp>
      <p:grpSp>
        <p:nvGrpSpPr>
          <p:cNvPr id="331" name="Group 330"/>
          <p:cNvGrpSpPr/>
          <p:nvPr/>
        </p:nvGrpSpPr>
        <p:grpSpPr>
          <a:xfrm>
            <a:off x="6066176" y="4159767"/>
            <a:ext cx="324000" cy="216024"/>
            <a:chOff x="9396536" y="1988840"/>
            <a:chExt cx="324000" cy="216024"/>
          </a:xfrm>
        </p:grpSpPr>
        <p:sp>
          <p:nvSpPr>
            <p:cNvPr id="332" name="Rectangle 331"/>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3" name="Oval 332"/>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4</a:t>
              </a:r>
              <a:endParaRPr lang="zh-CN" altLang="en-US" sz="1600" dirty="0">
                <a:solidFill>
                  <a:schemeClr val="tx1"/>
                </a:solidFill>
                <a:latin typeface="Eras Medium ITC" pitchFamily="34" charset="0"/>
              </a:endParaRPr>
            </a:p>
          </p:txBody>
        </p:sp>
      </p:grpSp>
      <p:grpSp>
        <p:nvGrpSpPr>
          <p:cNvPr id="334" name="Group 333"/>
          <p:cNvGrpSpPr/>
          <p:nvPr/>
        </p:nvGrpSpPr>
        <p:grpSpPr>
          <a:xfrm>
            <a:off x="6480248" y="3618775"/>
            <a:ext cx="324000" cy="216024"/>
            <a:chOff x="9396536" y="1988840"/>
            <a:chExt cx="324000" cy="216024"/>
          </a:xfrm>
        </p:grpSpPr>
        <p:sp>
          <p:nvSpPr>
            <p:cNvPr id="335" name="Rectangle 334"/>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6" name="Oval 335"/>
            <p:cNvSpPr/>
            <p:nvPr/>
          </p:nvSpPr>
          <p:spPr>
            <a:xfrm>
              <a:off x="9450536" y="1988840"/>
              <a:ext cx="216000" cy="216000"/>
            </a:xfrm>
            <a:prstGeom prst="ellipse">
              <a:avLst/>
            </a:prstGeom>
            <a:solidFill>
              <a:srgbClr val="FFE389"/>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6</a:t>
              </a:r>
              <a:endParaRPr lang="zh-CN" altLang="en-US" sz="1600" dirty="0">
                <a:solidFill>
                  <a:schemeClr val="tx1"/>
                </a:solidFill>
                <a:latin typeface="Eras Medium ITC" pitchFamily="34" charset="0"/>
              </a:endParaRPr>
            </a:p>
          </p:txBody>
        </p:sp>
      </p:grpSp>
      <p:grpSp>
        <p:nvGrpSpPr>
          <p:cNvPr id="337" name="Group 336"/>
          <p:cNvGrpSpPr/>
          <p:nvPr/>
        </p:nvGrpSpPr>
        <p:grpSpPr>
          <a:xfrm>
            <a:off x="6480248" y="3933056"/>
            <a:ext cx="324000" cy="216024"/>
            <a:chOff x="9396536" y="1988840"/>
            <a:chExt cx="324000" cy="216024"/>
          </a:xfrm>
        </p:grpSpPr>
        <p:sp>
          <p:nvSpPr>
            <p:cNvPr id="338" name="Rectangle 337"/>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9" name="Oval 338"/>
            <p:cNvSpPr/>
            <p:nvPr/>
          </p:nvSpPr>
          <p:spPr>
            <a:xfrm>
              <a:off x="9450536" y="1988840"/>
              <a:ext cx="216000" cy="216000"/>
            </a:xfrm>
            <a:prstGeom prst="ellipse">
              <a:avLst/>
            </a:prstGeom>
            <a:solidFill>
              <a:srgbClr val="FFE389"/>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3</a:t>
              </a:r>
              <a:endParaRPr lang="zh-CN" altLang="en-US" sz="1600" dirty="0">
                <a:solidFill>
                  <a:schemeClr val="tx1"/>
                </a:solidFill>
                <a:latin typeface="Eras Medium ITC" pitchFamily="34" charset="0"/>
              </a:endParaRPr>
            </a:p>
          </p:txBody>
        </p:sp>
      </p:grpSp>
      <p:cxnSp>
        <p:nvCxnSpPr>
          <p:cNvPr id="120" name="Curved Connector 119"/>
          <p:cNvCxnSpPr>
            <a:stCxn id="6" idx="6"/>
            <a:endCxn id="7" idx="6"/>
          </p:cNvCxnSpPr>
          <p:nvPr/>
        </p:nvCxnSpPr>
        <p:spPr>
          <a:xfrm>
            <a:off x="1614452" y="3632051"/>
            <a:ext cx="12700" cy="515919"/>
          </a:xfrm>
          <a:prstGeom prst="curvedConnector3">
            <a:avLst>
              <a:gd name="adj1" fmla="val 1800000"/>
            </a:avLst>
          </a:prstGeom>
          <a:ln w="19050">
            <a:solidFill>
              <a:srgbClr val="0000FF"/>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297" idx="6"/>
            <a:endCxn id="293" idx="2"/>
          </p:cNvCxnSpPr>
          <p:nvPr/>
        </p:nvCxnSpPr>
        <p:spPr>
          <a:xfrm>
            <a:off x="7992336" y="3505963"/>
            <a:ext cx="324112"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297" idx="5"/>
            <a:endCxn id="289" idx="1"/>
          </p:cNvCxnSpPr>
          <p:nvPr/>
        </p:nvCxnSpPr>
        <p:spPr>
          <a:xfrm>
            <a:off x="7950159" y="3607786"/>
            <a:ext cx="408466" cy="286764"/>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296" idx="5"/>
            <a:endCxn id="295" idx="1"/>
          </p:cNvCxnSpPr>
          <p:nvPr/>
        </p:nvCxnSpPr>
        <p:spPr>
          <a:xfrm>
            <a:off x="7950159" y="4098196"/>
            <a:ext cx="408466" cy="286764"/>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299" idx="7"/>
            <a:endCxn id="289" idx="2"/>
          </p:cNvCxnSpPr>
          <p:nvPr/>
        </p:nvCxnSpPr>
        <p:spPr>
          <a:xfrm flipV="1">
            <a:off x="7950159" y="3996373"/>
            <a:ext cx="366289" cy="388587"/>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299" idx="6"/>
            <a:endCxn id="295" idx="2"/>
          </p:cNvCxnSpPr>
          <p:nvPr/>
        </p:nvCxnSpPr>
        <p:spPr>
          <a:xfrm>
            <a:off x="7992336" y="4486783"/>
            <a:ext cx="324112"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298" idx="7"/>
            <a:endCxn id="289" idx="3"/>
          </p:cNvCxnSpPr>
          <p:nvPr/>
        </p:nvCxnSpPr>
        <p:spPr>
          <a:xfrm flipV="1">
            <a:off x="7950159" y="4098196"/>
            <a:ext cx="408466" cy="795173"/>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298" idx="6"/>
            <a:endCxn id="294" idx="2"/>
          </p:cNvCxnSpPr>
          <p:nvPr/>
        </p:nvCxnSpPr>
        <p:spPr>
          <a:xfrm>
            <a:off x="7992336" y="4995192"/>
            <a:ext cx="324112"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539552" y="2564904"/>
            <a:ext cx="1352806"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computation</a:t>
            </a:r>
            <a:endParaRPr lang="zh-CN" altLang="en-US" dirty="0">
              <a:solidFill>
                <a:schemeClr val="tx1"/>
              </a:solidFill>
            </a:endParaRPr>
          </a:p>
        </p:txBody>
      </p:sp>
      <p:sp>
        <p:nvSpPr>
          <p:cNvPr id="119" name="TextBox 118"/>
          <p:cNvSpPr txBox="1"/>
          <p:nvPr/>
        </p:nvSpPr>
        <p:spPr>
          <a:xfrm>
            <a:off x="4067944" y="2492896"/>
            <a:ext cx="1059808"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sending</a:t>
            </a:r>
            <a:endParaRPr lang="zh-CN" altLang="en-US" dirty="0">
              <a:solidFill>
                <a:schemeClr val="tx1"/>
              </a:solidFill>
            </a:endParaRPr>
          </a:p>
        </p:txBody>
      </p:sp>
      <p:sp>
        <p:nvSpPr>
          <p:cNvPr id="121" name="TextBox 120"/>
          <p:cNvSpPr txBox="1"/>
          <p:nvPr/>
        </p:nvSpPr>
        <p:spPr>
          <a:xfrm>
            <a:off x="6193457" y="2653787"/>
            <a:ext cx="771776"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60000"/>
              </a:lnSpc>
            </a:pPr>
            <a:r>
              <a:rPr lang="en-US" altLang="zh-CN" dirty="0" smtClean="0">
                <a:solidFill>
                  <a:schemeClr val="tx1"/>
                </a:solidFill>
              </a:rPr>
              <a:t>receiving</a:t>
            </a:r>
            <a:endParaRPr lang="zh-CN" altLang="en-US" dirty="0">
              <a:solidFill>
                <a:schemeClr val="tx1"/>
              </a:solidFill>
            </a:endParaRPr>
          </a:p>
        </p:txBody>
      </p:sp>
      <p:sp>
        <p:nvSpPr>
          <p:cNvPr id="122" name="内容占位符 2"/>
          <p:cNvSpPr txBox="1">
            <a:spLocks/>
          </p:cNvSpPr>
          <p:nvPr/>
        </p:nvSpPr>
        <p:spPr>
          <a:xfrm>
            <a:off x="457200" y="1371600"/>
            <a:ext cx="8291264" cy="8332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lvl="1" indent="-231775">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Distributed immutable view </a:t>
            </a:r>
            <a:r>
              <a:rPr lang="en-US" altLang="zh-CN" sz="2800" dirty="0" smtClean="0">
                <a:latin typeface="Eras Medium ITC" pitchFamily="34" charset="0"/>
                <a:ea typeface="Verdana" pitchFamily="34" charset="0"/>
                <a:cs typeface="Verdana" pitchFamily="34" charset="0"/>
              </a:rPr>
              <a:t>opens an </a:t>
            </a:r>
            <a:r>
              <a:rPr lang="en-US" altLang="zh-CN" sz="2800" dirty="0" smtClean="0">
                <a:solidFill>
                  <a:srgbClr val="FF0066"/>
                </a:solidFill>
                <a:latin typeface="Eras Medium ITC" pitchFamily="34" charset="0"/>
                <a:ea typeface="Verdana" pitchFamily="34" charset="0"/>
                <a:cs typeface="Verdana" pitchFamily="34" charset="0"/>
              </a:rPr>
              <a:t>opportunity</a:t>
            </a:r>
            <a:endParaRPr lang="en-US" altLang="zh-CN" sz="800" dirty="0">
              <a:solidFill>
                <a:srgbClr val="FF0066"/>
              </a:solidFill>
              <a:latin typeface="Eras Medium ITC" pitchFamily="34" charset="0"/>
              <a:ea typeface="Verdana" pitchFamily="34" charset="0"/>
              <a:cs typeface="Verdana" pitchFamily="34" charset="0"/>
            </a:endParaRPr>
          </a:p>
        </p:txBody>
      </p:sp>
      <p:sp>
        <p:nvSpPr>
          <p:cNvPr id="124" name="Freeform 123"/>
          <p:cNvSpPr/>
          <p:nvPr/>
        </p:nvSpPr>
        <p:spPr>
          <a:xfrm flipV="1">
            <a:off x="8604448" y="188640"/>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0" name="TextBox 129"/>
          <p:cNvSpPr txBox="1"/>
          <p:nvPr/>
        </p:nvSpPr>
        <p:spPr>
          <a:xfrm>
            <a:off x="7380311" y="290655"/>
            <a:ext cx="1105175"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chemeClr val="tx1"/>
                </a:solidFill>
              </a:rPr>
              <a:t>thread</a:t>
            </a:r>
            <a:endParaRPr lang="zh-CN" altLang="en-US" dirty="0">
              <a:solidFill>
                <a:schemeClr val="tx1"/>
              </a:solidFill>
            </a:endParaRPr>
          </a:p>
        </p:txBody>
      </p:sp>
      <p:sp>
        <p:nvSpPr>
          <p:cNvPr id="132" name="TextBox 131"/>
          <p:cNvSpPr txBox="1"/>
          <p:nvPr/>
        </p:nvSpPr>
        <p:spPr>
          <a:xfrm>
            <a:off x="7380311" y="707676"/>
            <a:ext cx="1105175"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chemeClr val="tx1"/>
                </a:solidFill>
              </a:rPr>
              <a:t>master</a:t>
            </a:r>
            <a:endParaRPr lang="zh-CN" altLang="en-US" dirty="0">
              <a:solidFill>
                <a:schemeClr val="tx1"/>
              </a:solidFill>
            </a:endParaRPr>
          </a:p>
        </p:txBody>
      </p:sp>
      <p:sp>
        <p:nvSpPr>
          <p:cNvPr id="133" name="Oval 132"/>
          <p:cNvSpPr/>
          <p:nvPr/>
        </p:nvSpPr>
        <p:spPr>
          <a:xfrm>
            <a:off x="8611162" y="1124696"/>
            <a:ext cx="288000" cy="288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135" name="TextBox 134"/>
          <p:cNvSpPr txBox="1"/>
          <p:nvPr/>
        </p:nvSpPr>
        <p:spPr>
          <a:xfrm>
            <a:off x="7380311" y="1124696"/>
            <a:ext cx="1105175"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chemeClr val="tx1"/>
                </a:solidFill>
              </a:rPr>
              <a:t>replica</a:t>
            </a:r>
            <a:endParaRPr lang="zh-CN" altLang="en-US" dirty="0">
              <a:solidFill>
                <a:schemeClr val="tx1"/>
              </a:solidFill>
            </a:endParaRPr>
          </a:p>
        </p:txBody>
      </p:sp>
      <p:sp>
        <p:nvSpPr>
          <p:cNvPr id="136" name="Oval 135"/>
          <p:cNvSpPr/>
          <p:nvPr/>
        </p:nvSpPr>
        <p:spPr>
          <a:xfrm>
            <a:off x="8604448" y="708851"/>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138" name="Freeform 137"/>
          <p:cNvSpPr/>
          <p:nvPr/>
        </p:nvSpPr>
        <p:spPr>
          <a:xfrm>
            <a:off x="4445876" y="3006059"/>
            <a:ext cx="2049517" cy="493886"/>
          </a:xfrm>
          <a:custGeom>
            <a:avLst/>
            <a:gdLst>
              <a:gd name="connsiteX0" fmla="*/ 0 w 2049517"/>
              <a:gd name="connsiteY0" fmla="*/ 304700 h 493886"/>
              <a:gd name="connsiteX1" fmla="*/ 283779 w 2049517"/>
              <a:gd name="connsiteY1" fmla="*/ 147044 h 493886"/>
              <a:gd name="connsiteX2" fmla="*/ 930165 w 2049517"/>
              <a:gd name="connsiteY2" fmla="*/ 36686 h 493886"/>
              <a:gd name="connsiteX3" fmla="*/ 772510 w 2049517"/>
              <a:gd name="connsiteY3" fmla="*/ 225872 h 493886"/>
              <a:gd name="connsiteX4" fmla="*/ 1813034 w 2049517"/>
              <a:gd name="connsiteY4" fmla="*/ 5155 h 493886"/>
              <a:gd name="connsiteX5" fmla="*/ 2049517 w 2049517"/>
              <a:gd name="connsiteY5" fmla="*/ 493886 h 4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517" h="493886">
                <a:moveTo>
                  <a:pt x="0" y="304700"/>
                </a:moveTo>
                <a:cubicBezTo>
                  <a:pt x="64376" y="248206"/>
                  <a:pt x="128752" y="191713"/>
                  <a:pt x="283779" y="147044"/>
                </a:cubicBezTo>
                <a:cubicBezTo>
                  <a:pt x="438806" y="102375"/>
                  <a:pt x="848710" y="23548"/>
                  <a:pt x="930165" y="36686"/>
                </a:cubicBezTo>
                <a:cubicBezTo>
                  <a:pt x="1011620" y="49824"/>
                  <a:pt x="625365" y="231127"/>
                  <a:pt x="772510" y="225872"/>
                </a:cubicBezTo>
                <a:cubicBezTo>
                  <a:pt x="919655" y="220617"/>
                  <a:pt x="1600200" y="-39514"/>
                  <a:pt x="1813034" y="5155"/>
                </a:cubicBezTo>
                <a:cubicBezTo>
                  <a:pt x="2025868" y="49824"/>
                  <a:pt x="2037692" y="271855"/>
                  <a:pt x="2049517" y="493886"/>
                </a:cubicBezTo>
              </a:path>
            </a:pathLst>
          </a:custGeom>
          <a:ln w="12700">
            <a:solidFill>
              <a:srgbClr val="FF0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cxnSp>
        <p:nvCxnSpPr>
          <p:cNvPr id="139" name="Straight Connector 138"/>
          <p:cNvCxnSpPr/>
          <p:nvPr/>
        </p:nvCxnSpPr>
        <p:spPr>
          <a:xfrm>
            <a:off x="5244194" y="2348880"/>
            <a:ext cx="0" cy="35640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3131840" y="4692077"/>
            <a:ext cx="2112355" cy="96917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2099156" y="2348880"/>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000" dirty="0" smtClean="0">
                <a:solidFill>
                  <a:schemeClr val="tx1"/>
                </a:solidFill>
                <a:effectLst>
                  <a:outerShdw blurRad="38100" dist="38100" dir="2700000" algn="tl">
                    <a:srgbClr val="000000">
                      <a:alpha val="43137"/>
                    </a:srgbClr>
                  </a:outerShdw>
                </a:effectLst>
              </a:rPr>
              <a:t>M2</a:t>
            </a:r>
            <a:endParaRPr lang="zh-CN" altLang="en-US" sz="2000" dirty="0">
              <a:solidFill>
                <a:schemeClr val="tx1"/>
              </a:solidFill>
              <a:effectLst>
                <a:outerShdw blurRad="38100" dist="38100" dir="2700000" algn="tl">
                  <a:srgbClr val="000000">
                    <a:alpha val="43137"/>
                  </a:srgbClr>
                </a:outerShdw>
              </a:effectLst>
            </a:endParaRPr>
          </a:p>
        </p:txBody>
      </p:sp>
      <p:sp>
        <p:nvSpPr>
          <p:cNvPr id="143" name="TextBox 142"/>
          <p:cNvSpPr txBox="1"/>
          <p:nvPr/>
        </p:nvSpPr>
        <p:spPr>
          <a:xfrm>
            <a:off x="7020272" y="2348880"/>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000" dirty="0" smtClean="0">
                <a:solidFill>
                  <a:schemeClr val="tx1"/>
                </a:solidFill>
                <a:effectLst>
                  <a:outerShdw blurRad="38100" dist="38100" dir="2700000" algn="tl">
                    <a:srgbClr val="000000">
                      <a:alpha val="43137"/>
                    </a:srgbClr>
                  </a:outerShdw>
                </a:effectLst>
              </a:rPr>
              <a:t>M3</a:t>
            </a:r>
            <a:endParaRPr lang="zh-CN" altLang="en-US" sz="2000" dirty="0">
              <a:solidFill>
                <a:schemeClr val="tx1"/>
              </a:solidFill>
              <a:effectLst>
                <a:outerShdw blurRad="38100" dist="38100" dir="2700000" algn="tl">
                  <a:srgbClr val="000000">
                    <a:alpha val="43137"/>
                  </a:srgbClr>
                </a:outerShdw>
              </a:effectLst>
            </a:endParaRPr>
          </a:p>
        </p:txBody>
      </p:sp>
      <p:sp>
        <p:nvSpPr>
          <p:cNvPr id="144" name="TextBox 143"/>
          <p:cNvSpPr txBox="1"/>
          <p:nvPr/>
        </p:nvSpPr>
        <p:spPr>
          <a:xfrm>
            <a:off x="4355976" y="5445224"/>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000" dirty="0" smtClean="0">
                <a:solidFill>
                  <a:schemeClr val="tx1"/>
                </a:solidFill>
                <a:effectLst>
                  <a:outerShdw blurRad="38100" dist="38100" dir="2700000" algn="tl">
                    <a:srgbClr val="000000">
                      <a:alpha val="43137"/>
                    </a:srgbClr>
                  </a:outerShdw>
                </a:effectLst>
              </a:rPr>
              <a:t>M1</a:t>
            </a:r>
            <a:endParaRPr lang="zh-CN" altLang="en-US" sz="2000" dirty="0">
              <a:solidFill>
                <a:schemeClr val="tx1"/>
              </a:solidFill>
              <a:effectLst>
                <a:outerShdw blurRad="38100" dist="38100" dir="2700000" algn="tl">
                  <a:srgbClr val="000000">
                    <a:alpha val="43137"/>
                  </a:srgbClr>
                </a:outerShdw>
              </a:effectLst>
            </a:endParaRPr>
          </a:p>
        </p:txBody>
      </p:sp>
      <p:sp>
        <p:nvSpPr>
          <p:cNvPr id="147" name="Freeform 146"/>
          <p:cNvSpPr/>
          <p:nvPr/>
        </p:nvSpPr>
        <p:spPr>
          <a:xfrm>
            <a:off x="4918264" y="2985084"/>
            <a:ext cx="1754511" cy="2783274"/>
          </a:xfrm>
          <a:custGeom>
            <a:avLst/>
            <a:gdLst>
              <a:gd name="connsiteX0" fmla="*/ 8578 w 1754511"/>
              <a:gd name="connsiteY0" fmla="*/ 3060874 h 3060874"/>
              <a:gd name="connsiteX1" fmla="*/ 22226 w 1754511"/>
              <a:gd name="connsiteY1" fmla="*/ 1696098 h 3060874"/>
              <a:gd name="connsiteX2" fmla="*/ 199646 w 1754511"/>
              <a:gd name="connsiteY2" fmla="*/ 713459 h 3060874"/>
              <a:gd name="connsiteX3" fmla="*/ 445306 w 1754511"/>
              <a:gd name="connsiteY3" fmla="*/ 1027358 h 3060874"/>
              <a:gd name="connsiteX4" fmla="*/ 677318 w 1754511"/>
              <a:gd name="connsiteY4" fmla="*/ 317674 h 3060874"/>
              <a:gd name="connsiteX5" fmla="*/ 1659957 w 1754511"/>
              <a:gd name="connsiteY5" fmla="*/ 3776 h 3060874"/>
              <a:gd name="connsiteX6" fmla="*/ 1659957 w 1754511"/>
              <a:gd name="connsiteY6" fmla="*/ 508743 h 306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4511" h="3060874">
                <a:moveTo>
                  <a:pt x="8578" y="3060874"/>
                </a:moveTo>
                <a:cubicBezTo>
                  <a:pt x="-521" y="2574104"/>
                  <a:pt x="-9619" y="2087334"/>
                  <a:pt x="22226" y="1696098"/>
                </a:cubicBezTo>
                <a:cubicBezTo>
                  <a:pt x="54071" y="1304862"/>
                  <a:pt x="129133" y="824916"/>
                  <a:pt x="199646" y="713459"/>
                </a:cubicBezTo>
                <a:cubicBezTo>
                  <a:pt x="270159" y="602002"/>
                  <a:pt x="365694" y="1093322"/>
                  <a:pt x="445306" y="1027358"/>
                </a:cubicBezTo>
                <a:cubicBezTo>
                  <a:pt x="524918" y="961394"/>
                  <a:pt x="474876" y="488271"/>
                  <a:pt x="677318" y="317674"/>
                </a:cubicBezTo>
                <a:cubicBezTo>
                  <a:pt x="879760" y="147077"/>
                  <a:pt x="1496184" y="-28069"/>
                  <a:pt x="1659957" y="3776"/>
                </a:cubicBezTo>
                <a:cubicBezTo>
                  <a:pt x="1823730" y="35621"/>
                  <a:pt x="1741843" y="272182"/>
                  <a:pt x="1659957" y="508743"/>
                </a:cubicBezTo>
              </a:path>
            </a:pathLst>
          </a:custGeom>
          <a:ln w="12700">
            <a:solidFill>
              <a:srgbClr val="996633"/>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907518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6" name="Straight Connector 145"/>
          <p:cNvCxnSpPr/>
          <p:nvPr/>
        </p:nvCxnSpPr>
        <p:spPr>
          <a:xfrm>
            <a:off x="5244194" y="2348880"/>
            <a:ext cx="0" cy="35640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a:off x="3131840" y="4692077"/>
            <a:ext cx="2112355" cy="96917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2099156" y="2348880"/>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000" dirty="0" smtClean="0">
                <a:solidFill>
                  <a:schemeClr val="tx1"/>
                </a:solidFill>
                <a:effectLst>
                  <a:outerShdw blurRad="38100" dist="38100" dir="2700000" algn="tl">
                    <a:srgbClr val="000000">
                      <a:alpha val="43137"/>
                    </a:srgbClr>
                  </a:outerShdw>
                </a:effectLst>
              </a:rPr>
              <a:t>M2</a:t>
            </a:r>
            <a:endParaRPr lang="zh-CN" altLang="en-US" sz="2000" dirty="0">
              <a:solidFill>
                <a:schemeClr val="tx1"/>
              </a:solidFill>
              <a:effectLst>
                <a:outerShdw blurRad="38100" dist="38100" dir="2700000" algn="tl">
                  <a:srgbClr val="000000">
                    <a:alpha val="43137"/>
                  </a:srgbClr>
                </a:outerShdw>
              </a:effectLst>
            </a:endParaRPr>
          </a:p>
        </p:txBody>
      </p:sp>
      <p:sp>
        <p:nvSpPr>
          <p:cNvPr id="149" name="TextBox 148"/>
          <p:cNvSpPr txBox="1"/>
          <p:nvPr/>
        </p:nvSpPr>
        <p:spPr>
          <a:xfrm>
            <a:off x="7020272" y="2348880"/>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000" dirty="0" smtClean="0">
                <a:solidFill>
                  <a:schemeClr val="tx1"/>
                </a:solidFill>
                <a:effectLst>
                  <a:outerShdw blurRad="38100" dist="38100" dir="2700000" algn="tl">
                    <a:srgbClr val="000000">
                      <a:alpha val="43137"/>
                    </a:srgbClr>
                  </a:outerShdw>
                </a:effectLst>
              </a:rPr>
              <a:t>M3</a:t>
            </a:r>
            <a:endParaRPr lang="zh-CN" altLang="en-US" sz="2000" dirty="0">
              <a:solidFill>
                <a:schemeClr val="tx1"/>
              </a:solidFill>
              <a:effectLst>
                <a:outerShdw blurRad="38100" dist="38100" dir="2700000" algn="tl">
                  <a:srgbClr val="000000">
                    <a:alpha val="43137"/>
                  </a:srgbClr>
                </a:outerShdw>
              </a:effectLst>
            </a:endParaRPr>
          </a:p>
        </p:txBody>
      </p:sp>
      <p:sp>
        <p:nvSpPr>
          <p:cNvPr id="150" name="TextBox 149"/>
          <p:cNvSpPr txBox="1"/>
          <p:nvPr/>
        </p:nvSpPr>
        <p:spPr>
          <a:xfrm>
            <a:off x="4355976" y="5445224"/>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000" dirty="0" smtClean="0">
                <a:solidFill>
                  <a:schemeClr val="tx1"/>
                </a:solidFill>
                <a:effectLst>
                  <a:outerShdw blurRad="38100" dist="38100" dir="2700000" algn="tl">
                    <a:srgbClr val="000000">
                      <a:alpha val="43137"/>
                    </a:srgbClr>
                  </a:outerShdw>
                </a:effectLst>
              </a:rPr>
              <a:t>M1</a:t>
            </a:r>
            <a:endParaRPr lang="zh-CN" altLang="en-US" sz="2000" dirty="0">
              <a:solidFill>
                <a:schemeClr val="tx1"/>
              </a:solidFill>
              <a:effectLst>
                <a:outerShdw blurRad="38100" dist="38100" dir="2700000" algn="tl">
                  <a:srgbClr val="000000">
                    <a:alpha val="43137"/>
                  </a:srgbClr>
                </a:outerShdw>
              </a:effectLst>
            </a:endParaRPr>
          </a:p>
        </p:txBody>
      </p:sp>
      <p:cxnSp>
        <p:nvCxnSpPr>
          <p:cNvPr id="130" name="Straight Connector 129"/>
          <p:cNvCxnSpPr/>
          <p:nvPr/>
        </p:nvCxnSpPr>
        <p:spPr>
          <a:xfrm>
            <a:off x="504008" y="3950383"/>
            <a:ext cx="4140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31" name="Picture 2" descr="Z:\Research\0.IPADS\slides\1.ds\graph-parallel\cyclops\sciss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76" y="3822055"/>
            <a:ext cx="360000" cy="25319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Parallelism Improvement</a:t>
            </a:r>
            <a:endParaRPr lang="zh-TW" altLang="en-US" sz="4000" dirty="0">
              <a:effectLst>
                <a:outerShdw blurRad="38100" dist="38100" dir="2700000" algn="tl">
                  <a:srgbClr val="000000">
                    <a:alpha val="43137"/>
                  </a:srgbClr>
                </a:outerShdw>
              </a:effectLst>
              <a:latin typeface="Eras Medium ITC"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12" name="Oval 11"/>
          <p:cNvSpPr/>
          <p:nvPr/>
        </p:nvSpPr>
        <p:spPr>
          <a:xfrm>
            <a:off x="1434452" y="5023914"/>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13" name="Oval 12"/>
          <p:cNvSpPr/>
          <p:nvPr/>
        </p:nvSpPr>
        <p:spPr>
          <a:xfrm>
            <a:off x="1434452" y="5275946"/>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14" name="Oval 13"/>
          <p:cNvSpPr/>
          <p:nvPr/>
        </p:nvSpPr>
        <p:spPr>
          <a:xfrm>
            <a:off x="1434452" y="5527978"/>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cxnSp>
        <p:nvCxnSpPr>
          <p:cNvPr id="10" name="Curved Connector 9"/>
          <p:cNvCxnSpPr>
            <a:stCxn id="5" idx="6"/>
            <a:endCxn id="6" idx="6"/>
          </p:cNvCxnSpPr>
          <p:nvPr/>
        </p:nvCxnSpPr>
        <p:spPr>
          <a:xfrm>
            <a:off x="1614452" y="3152132"/>
            <a:ext cx="12700" cy="479919"/>
          </a:xfrm>
          <a:prstGeom prst="curvedConnector3">
            <a:avLst>
              <a:gd name="adj1" fmla="val 1800000"/>
            </a:avLst>
          </a:prstGeom>
          <a:ln w="19050">
            <a:solidFill>
              <a:srgbClr val="0000FF"/>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7" idx="6"/>
            <a:endCxn id="8" idx="6"/>
          </p:cNvCxnSpPr>
          <p:nvPr/>
        </p:nvCxnSpPr>
        <p:spPr>
          <a:xfrm>
            <a:off x="1614452" y="4147970"/>
            <a:ext cx="12700" cy="497920"/>
          </a:xfrm>
          <a:prstGeom prst="curvedConnector3">
            <a:avLst>
              <a:gd name="adj1" fmla="val 1800000"/>
            </a:avLst>
          </a:prstGeom>
          <a:ln w="19050">
            <a:solidFill>
              <a:srgbClr val="0000FF"/>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995936" y="3530644"/>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M1</a:t>
            </a:r>
            <a:endParaRPr lang="zh-CN" altLang="en-US" dirty="0">
              <a:solidFill>
                <a:schemeClr val="tx1"/>
              </a:solidFill>
            </a:endParaRPr>
          </a:p>
        </p:txBody>
      </p:sp>
      <p:grpSp>
        <p:nvGrpSpPr>
          <p:cNvPr id="52" name="Group 51"/>
          <p:cNvGrpSpPr/>
          <p:nvPr/>
        </p:nvGrpSpPr>
        <p:grpSpPr>
          <a:xfrm>
            <a:off x="2699790" y="3028322"/>
            <a:ext cx="1224000" cy="324000"/>
            <a:chOff x="2051720" y="3789024"/>
            <a:chExt cx="1061881" cy="288048"/>
          </a:xfrm>
          <a:effectLst>
            <a:outerShdw blurRad="63500" sx="102000" sy="102000" algn="ctr" rotWithShape="0">
              <a:prstClr val="black">
                <a:alpha val="40000"/>
              </a:prstClr>
            </a:outerShdw>
          </a:effectLst>
        </p:grpSpPr>
        <p:cxnSp>
          <p:nvCxnSpPr>
            <p:cNvPr id="45" name="Straight Connector 44"/>
            <p:cNvCxnSpPr/>
            <p:nvPr/>
          </p:nvCxnSpPr>
          <p:spPr>
            <a:xfrm>
              <a:off x="2051720" y="3789024"/>
              <a:ext cx="1061881" cy="0"/>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a:off x="2051720" y="4077072"/>
              <a:ext cx="1061881" cy="0"/>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a:off x="3113601" y="3789024"/>
              <a:ext cx="0" cy="288048"/>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65" name="Group 64"/>
          <p:cNvGrpSpPr/>
          <p:nvPr/>
        </p:nvGrpSpPr>
        <p:grpSpPr>
          <a:xfrm>
            <a:off x="2699928" y="3494692"/>
            <a:ext cx="1224000" cy="324000"/>
            <a:chOff x="2051720" y="3789024"/>
            <a:chExt cx="1061881" cy="288048"/>
          </a:xfrm>
          <a:effectLst>
            <a:outerShdw blurRad="63500" sx="102000" sy="102000" algn="ctr" rotWithShape="0">
              <a:prstClr val="black">
                <a:alpha val="40000"/>
              </a:prstClr>
            </a:outerShdw>
          </a:effectLst>
        </p:grpSpPr>
        <p:cxnSp>
          <p:nvCxnSpPr>
            <p:cNvPr id="66" name="Straight Connector 65"/>
            <p:cNvCxnSpPr/>
            <p:nvPr/>
          </p:nvCxnSpPr>
          <p:spPr>
            <a:xfrm>
              <a:off x="2051720" y="3789024"/>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p:cNvCxnSpPr/>
            <p:nvPr/>
          </p:nvCxnSpPr>
          <p:spPr>
            <a:xfrm>
              <a:off x="2051720" y="4077072"/>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p:cNvCxnSpPr/>
            <p:nvPr/>
          </p:nvCxnSpPr>
          <p:spPr>
            <a:xfrm>
              <a:off x="3113601" y="3789024"/>
              <a:ext cx="0" cy="288048"/>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sp>
        <p:nvSpPr>
          <p:cNvPr id="69" name="TextBox 68"/>
          <p:cNvSpPr txBox="1"/>
          <p:nvPr/>
        </p:nvSpPr>
        <p:spPr>
          <a:xfrm>
            <a:off x="3995936" y="3100416"/>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M3</a:t>
            </a:r>
            <a:endParaRPr lang="zh-CN" altLang="en-US" dirty="0">
              <a:solidFill>
                <a:schemeClr val="tx1"/>
              </a:solidFill>
            </a:endParaRPr>
          </a:p>
        </p:txBody>
      </p:sp>
      <p:sp>
        <p:nvSpPr>
          <p:cNvPr id="77" name="TextBox 76"/>
          <p:cNvSpPr txBox="1"/>
          <p:nvPr/>
        </p:nvSpPr>
        <p:spPr>
          <a:xfrm>
            <a:off x="2790038" y="2708920"/>
            <a:ext cx="1131506"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rgbClr val="FF0066"/>
                </a:solidFill>
              </a:rPr>
              <a:t>priv.</a:t>
            </a:r>
            <a:r>
              <a:rPr lang="en-US" altLang="zh-CN" dirty="0" smtClean="0">
                <a:solidFill>
                  <a:schemeClr val="tx1"/>
                </a:solidFill>
                <a:effectLst>
                  <a:outerShdw blurRad="38100" dist="38100" dir="2700000" algn="tl">
                    <a:srgbClr val="000000">
                      <a:alpha val="43137"/>
                    </a:srgbClr>
                  </a:outerShdw>
                </a:effectLst>
              </a:rPr>
              <a:t> out-queues</a:t>
            </a:r>
            <a:endParaRPr lang="zh-CN" altLang="en-US" dirty="0">
              <a:solidFill>
                <a:schemeClr val="tx1"/>
              </a:solidFill>
              <a:effectLst>
                <a:outerShdw blurRad="38100" dist="38100" dir="2700000" algn="tl">
                  <a:srgbClr val="000000">
                    <a:alpha val="43137"/>
                  </a:srgbClr>
                </a:outerShdw>
              </a:effectLst>
            </a:endParaRPr>
          </a:p>
        </p:txBody>
      </p:sp>
      <p:cxnSp>
        <p:nvCxnSpPr>
          <p:cNvPr id="191" name="Straight Arrow Connector 190"/>
          <p:cNvCxnSpPr>
            <a:stCxn id="256" idx="6"/>
            <a:endCxn id="5" idx="2"/>
          </p:cNvCxnSpPr>
          <p:nvPr/>
        </p:nvCxnSpPr>
        <p:spPr>
          <a:xfrm>
            <a:off x="1043576" y="3152132"/>
            <a:ext cx="282876"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257" idx="6"/>
            <a:endCxn id="6" idx="2"/>
          </p:cNvCxnSpPr>
          <p:nvPr/>
        </p:nvCxnSpPr>
        <p:spPr>
          <a:xfrm>
            <a:off x="1043576" y="3632051"/>
            <a:ext cx="282876"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a:stCxn id="265" idx="6"/>
            <a:endCxn id="7" idx="2"/>
          </p:cNvCxnSpPr>
          <p:nvPr/>
        </p:nvCxnSpPr>
        <p:spPr>
          <a:xfrm>
            <a:off x="1043576" y="4147970"/>
            <a:ext cx="282876"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69" name="Group 268"/>
          <p:cNvGrpSpPr/>
          <p:nvPr/>
        </p:nvGrpSpPr>
        <p:grpSpPr>
          <a:xfrm>
            <a:off x="1326452" y="3008132"/>
            <a:ext cx="288000" cy="1781758"/>
            <a:chOff x="1326452" y="3008132"/>
            <a:chExt cx="288000" cy="1781758"/>
          </a:xfrm>
        </p:grpSpPr>
        <p:sp>
          <p:nvSpPr>
            <p:cNvPr id="5" name="Oval 4"/>
            <p:cNvSpPr/>
            <p:nvPr/>
          </p:nvSpPr>
          <p:spPr>
            <a:xfrm>
              <a:off x="1326452" y="3008132"/>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6" name="Oval 5"/>
            <p:cNvSpPr/>
            <p:nvPr/>
          </p:nvSpPr>
          <p:spPr>
            <a:xfrm>
              <a:off x="1326452" y="3488051"/>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7" name="Oval 6"/>
            <p:cNvSpPr/>
            <p:nvPr/>
          </p:nvSpPr>
          <p:spPr>
            <a:xfrm>
              <a:off x="1326452" y="4003970"/>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7</a:t>
              </a:r>
              <a:endParaRPr lang="zh-CN" altLang="en-US" dirty="0">
                <a:solidFill>
                  <a:schemeClr val="tx1"/>
                </a:solidFill>
                <a:latin typeface="Eras Medium ITC" pitchFamily="34" charset="0"/>
              </a:endParaRPr>
            </a:p>
          </p:txBody>
        </p:sp>
        <p:sp>
          <p:nvSpPr>
            <p:cNvPr id="8" name="Oval 7"/>
            <p:cNvSpPr/>
            <p:nvPr/>
          </p:nvSpPr>
          <p:spPr>
            <a:xfrm>
              <a:off x="1326452" y="4501890"/>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r>
                <a:rPr lang="en-US" altLang="zh-CN" spc="-300" dirty="0" smtClean="0">
                  <a:solidFill>
                    <a:schemeClr val="tx1"/>
                  </a:solidFill>
                  <a:latin typeface="Eras Medium ITC" pitchFamily="34" charset="0"/>
                </a:rPr>
                <a:t>10</a:t>
              </a:r>
              <a:endParaRPr lang="zh-CN" altLang="en-US" spc="-300" dirty="0">
                <a:solidFill>
                  <a:schemeClr val="tx1"/>
                </a:solidFill>
                <a:latin typeface="Eras Medium ITC" pitchFamily="34" charset="0"/>
              </a:endParaRPr>
            </a:p>
          </p:txBody>
        </p:sp>
      </p:grpSp>
      <p:cxnSp>
        <p:nvCxnSpPr>
          <p:cNvPr id="217" name="Straight Arrow Connector 216"/>
          <p:cNvCxnSpPr>
            <a:stCxn id="266" idx="6"/>
            <a:endCxn id="8" idx="2"/>
          </p:cNvCxnSpPr>
          <p:nvPr/>
        </p:nvCxnSpPr>
        <p:spPr>
          <a:xfrm>
            <a:off x="1043576" y="4645890"/>
            <a:ext cx="282876"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2" name="Freeform 281"/>
          <p:cNvSpPr/>
          <p:nvPr/>
        </p:nvSpPr>
        <p:spPr>
          <a:xfrm flipV="1">
            <a:off x="1835696" y="2852984"/>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Freeform 282"/>
          <p:cNvSpPr/>
          <p:nvPr/>
        </p:nvSpPr>
        <p:spPr>
          <a:xfrm flipV="1">
            <a:off x="6156176" y="3356992"/>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Freeform 283"/>
          <p:cNvSpPr/>
          <p:nvPr/>
        </p:nvSpPr>
        <p:spPr>
          <a:xfrm flipV="1">
            <a:off x="4414946" y="2814900"/>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Freeform 171"/>
          <p:cNvSpPr/>
          <p:nvPr/>
        </p:nvSpPr>
        <p:spPr>
          <a:xfrm flipV="1">
            <a:off x="1835696" y="3861096"/>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Freeform 174"/>
          <p:cNvSpPr/>
          <p:nvPr/>
        </p:nvSpPr>
        <p:spPr>
          <a:xfrm flipV="1">
            <a:off x="1835696" y="4797200"/>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TextBox 175"/>
          <p:cNvSpPr txBox="1"/>
          <p:nvPr/>
        </p:nvSpPr>
        <p:spPr>
          <a:xfrm>
            <a:off x="3995936" y="4612482"/>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M1</a:t>
            </a:r>
            <a:endParaRPr lang="zh-CN" altLang="en-US" dirty="0">
              <a:solidFill>
                <a:schemeClr val="tx1"/>
              </a:solidFill>
            </a:endParaRPr>
          </a:p>
        </p:txBody>
      </p:sp>
      <p:grpSp>
        <p:nvGrpSpPr>
          <p:cNvPr id="193" name="Group 192"/>
          <p:cNvGrpSpPr/>
          <p:nvPr/>
        </p:nvGrpSpPr>
        <p:grpSpPr>
          <a:xfrm>
            <a:off x="2699790" y="4110160"/>
            <a:ext cx="1224000" cy="324000"/>
            <a:chOff x="2051720" y="3789024"/>
            <a:chExt cx="1061881" cy="288048"/>
          </a:xfrm>
          <a:effectLst>
            <a:outerShdw blurRad="63500" sx="102000" sy="102000" algn="ctr" rotWithShape="0">
              <a:prstClr val="black">
                <a:alpha val="40000"/>
              </a:prstClr>
            </a:outerShdw>
          </a:effectLst>
        </p:grpSpPr>
        <p:cxnSp>
          <p:nvCxnSpPr>
            <p:cNvPr id="194" name="Straight Connector 193"/>
            <p:cNvCxnSpPr/>
            <p:nvPr/>
          </p:nvCxnSpPr>
          <p:spPr>
            <a:xfrm>
              <a:off x="2051720" y="3789024"/>
              <a:ext cx="1061881" cy="0"/>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12" name="Straight Connector 211"/>
            <p:cNvCxnSpPr/>
            <p:nvPr/>
          </p:nvCxnSpPr>
          <p:spPr>
            <a:xfrm>
              <a:off x="2051720" y="4077072"/>
              <a:ext cx="1061881" cy="0"/>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13" name="Straight Connector 212"/>
            <p:cNvCxnSpPr/>
            <p:nvPr/>
          </p:nvCxnSpPr>
          <p:spPr>
            <a:xfrm>
              <a:off x="3113601" y="3789024"/>
              <a:ext cx="0" cy="288048"/>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229" name="Group 228"/>
          <p:cNvGrpSpPr/>
          <p:nvPr/>
        </p:nvGrpSpPr>
        <p:grpSpPr>
          <a:xfrm>
            <a:off x="2699928" y="4576530"/>
            <a:ext cx="1224000" cy="324000"/>
            <a:chOff x="2051720" y="3789024"/>
            <a:chExt cx="1061881" cy="288048"/>
          </a:xfrm>
          <a:effectLst>
            <a:outerShdw blurRad="63500" sx="102000" sy="102000" algn="ctr" rotWithShape="0">
              <a:prstClr val="black">
                <a:alpha val="40000"/>
              </a:prstClr>
            </a:outerShdw>
          </a:effectLst>
        </p:grpSpPr>
        <p:cxnSp>
          <p:nvCxnSpPr>
            <p:cNvPr id="230" name="Straight Connector 229"/>
            <p:cNvCxnSpPr/>
            <p:nvPr/>
          </p:nvCxnSpPr>
          <p:spPr>
            <a:xfrm>
              <a:off x="2051720" y="3789024"/>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31" name="Straight Connector 230"/>
            <p:cNvCxnSpPr/>
            <p:nvPr/>
          </p:nvCxnSpPr>
          <p:spPr>
            <a:xfrm>
              <a:off x="2051720" y="4077072"/>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36" name="Straight Connector 235"/>
            <p:cNvCxnSpPr/>
            <p:nvPr/>
          </p:nvCxnSpPr>
          <p:spPr>
            <a:xfrm>
              <a:off x="3113601" y="3789024"/>
              <a:ext cx="0" cy="288048"/>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sp>
        <p:nvSpPr>
          <p:cNvPr id="237" name="TextBox 236"/>
          <p:cNvSpPr txBox="1"/>
          <p:nvPr/>
        </p:nvSpPr>
        <p:spPr>
          <a:xfrm>
            <a:off x="3995936" y="4182254"/>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M3</a:t>
            </a:r>
            <a:endParaRPr lang="zh-CN" altLang="en-US" dirty="0">
              <a:solidFill>
                <a:schemeClr val="tx1"/>
              </a:solidFill>
            </a:endParaRPr>
          </a:p>
        </p:txBody>
      </p:sp>
      <p:sp>
        <p:nvSpPr>
          <p:cNvPr id="247" name="Freeform 246"/>
          <p:cNvSpPr/>
          <p:nvPr/>
        </p:nvSpPr>
        <p:spPr>
          <a:xfrm flipV="1">
            <a:off x="4414946" y="3896738"/>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Freeform 252"/>
          <p:cNvSpPr/>
          <p:nvPr/>
        </p:nvSpPr>
        <p:spPr>
          <a:xfrm flipV="1">
            <a:off x="6804248" y="3140968"/>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2"/>
          <p:cNvSpPr/>
          <p:nvPr/>
        </p:nvSpPr>
        <p:spPr>
          <a:xfrm>
            <a:off x="1937982" y="3212976"/>
            <a:ext cx="682388" cy="234915"/>
          </a:xfrm>
          <a:custGeom>
            <a:avLst/>
            <a:gdLst>
              <a:gd name="connsiteX0" fmla="*/ 0 w 682388"/>
              <a:gd name="connsiteY0" fmla="*/ 234915 h 234915"/>
              <a:gd name="connsiteX1" fmla="*/ 232012 w 682388"/>
              <a:gd name="connsiteY1" fmla="*/ 2903 h 234915"/>
              <a:gd name="connsiteX2" fmla="*/ 682388 w 682388"/>
              <a:gd name="connsiteY2" fmla="*/ 125733 h 234915"/>
            </a:gdLst>
            <a:ahLst/>
            <a:cxnLst>
              <a:cxn ang="0">
                <a:pos x="connsiteX0" y="connsiteY0"/>
              </a:cxn>
              <a:cxn ang="0">
                <a:pos x="connsiteX1" y="connsiteY1"/>
              </a:cxn>
              <a:cxn ang="0">
                <a:pos x="connsiteX2" y="connsiteY2"/>
              </a:cxn>
            </a:cxnLst>
            <a:rect l="l" t="t" r="r" b="b"/>
            <a:pathLst>
              <a:path w="682388" h="234915">
                <a:moveTo>
                  <a:pt x="0" y="234915"/>
                </a:moveTo>
                <a:cubicBezTo>
                  <a:pt x="59140" y="128007"/>
                  <a:pt x="118281" y="21100"/>
                  <a:pt x="232012" y="2903"/>
                </a:cubicBezTo>
                <a:cubicBezTo>
                  <a:pt x="345743" y="-15294"/>
                  <a:pt x="514065" y="55219"/>
                  <a:pt x="682388" y="125733"/>
                </a:cubicBezTo>
              </a:path>
            </a:pathLst>
          </a:custGeom>
          <a:ln w="12700">
            <a:solidFill>
              <a:srgbClr val="FF0066"/>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258" name="Freeform 257"/>
          <p:cNvSpPr/>
          <p:nvPr/>
        </p:nvSpPr>
        <p:spPr>
          <a:xfrm>
            <a:off x="1945396" y="4293096"/>
            <a:ext cx="682388" cy="234915"/>
          </a:xfrm>
          <a:custGeom>
            <a:avLst/>
            <a:gdLst>
              <a:gd name="connsiteX0" fmla="*/ 0 w 682388"/>
              <a:gd name="connsiteY0" fmla="*/ 234915 h 234915"/>
              <a:gd name="connsiteX1" fmla="*/ 232012 w 682388"/>
              <a:gd name="connsiteY1" fmla="*/ 2903 h 234915"/>
              <a:gd name="connsiteX2" fmla="*/ 682388 w 682388"/>
              <a:gd name="connsiteY2" fmla="*/ 125733 h 234915"/>
            </a:gdLst>
            <a:ahLst/>
            <a:cxnLst>
              <a:cxn ang="0">
                <a:pos x="connsiteX0" y="connsiteY0"/>
              </a:cxn>
              <a:cxn ang="0">
                <a:pos x="connsiteX1" y="connsiteY1"/>
              </a:cxn>
              <a:cxn ang="0">
                <a:pos x="connsiteX2" y="connsiteY2"/>
              </a:cxn>
            </a:cxnLst>
            <a:rect l="l" t="t" r="r" b="b"/>
            <a:pathLst>
              <a:path w="682388" h="234915">
                <a:moveTo>
                  <a:pt x="0" y="234915"/>
                </a:moveTo>
                <a:cubicBezTo>
                  <a:pt x="59140" y="128007"/>
                  <a:pt x="118281" y="21100"/>
                  <a:pt x="232012" y="2903"/>
                </a:cubicBezTo>
                <a:cubicBezTo>
                  <a:pt x="345743" y="-15294"/>
                  <a:pt x="514065" y="55219"/>
                  <a:pt x="682388" y="125733"/>
                </a:cubicBezTo>
              </a:path>
            </a:pathLst>
          </a:custGeom>
          <a:ln w="12700">
            <a:solidFill>
              <a:srgbClr val="FF0066"/>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256" name="Oval 255"/>
          <p:cNvSpPr/>
          <p:nvPr/>
        </p:nvSpPr>
        <p:spPr>
          <a:xfrm>
            <a:off x="755576" y="3008132"/>
            <a:ext cx="288000" cy="288000"/>
          </a:xfrm>
          <a:prstGeom prst="ellipse">
            <a:avLst/>
          </a:prstGeom>
          <a:solidFill>
            <a:srgbClr val="9F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2</a:t>
            </a:r>
            <a:endParaRPr lang="zh-CN" altLang="en-US" dirty="0">
              <a:solidFill>
                <a:schemeClr val="tx1"/>
              </a:solidFill>
              <a:latin typeface="Eras Medium ITC" pitchFamily="34" charset="0"/>
            </a:endParaRPr>
          </a:p>
        </p:txBody>
      </p:sp>
      <p:sp>
        <p:nvSpPr>
          <p:cNvPr id="257" name="Oval 256"/>
          <p:cNvSpPr/>
          <p:nvPr/>
        </p:nvSpPr>
        <p:spPr>
          <a:xfrm>
            <a:off x="755576" y="3488051"/>
            <a:ext cx="288000" cy="288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3</a:t>
            </a:r>
            <a:endParaRPr lang="zh-CN" altLang="en-US" dirty="0">
              <a:solidFill>
                <a:schemeClr val="tx1"/>
              </a:solidFill>
              <a:latin typeface="Eras Medium ITC" pitchFamily="34" charset="0"/>
            </a:endParaRPr>
          </a:p>
        </p:txBody>
      </p:sp>
      <p:sp>
        <p:nvSpPr>
          <p:cNvPr id="265" name="Oval 264"/>
          <p:cNvSpPr/>
          <p:nvPr/>
        </p:nvSpPr>
        <p:spPr>
          <a:xfrm>
            <a:off x="755576" y="4003970"/>
            <a:ext cx="288000" cy="288000"/>
          </a:xfrm>
          <a:prstGeom prst="ellipse">
            <a:avLst/>
          </a:prstGeom>
          <a:solidFill>
            <a:srgbClr val="9F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8</a:t>
            </a:r>
            <a:endParaRPr lang="zh-CN" altLang="en-US" dirty="0">
              <a:solidFill>
                <a:schemeClr val="tx1"/>
              </a:solidFill>
              <a:latin typeface="Eras Medium ITC" pitchFamily="34" charset="0"/>
            </a:endParaRPr>
          </a:p>
        </p:txBody>
      </p:sp>
      <p:sp>
        <p:nvSpPr>
          <p:cNvPr id="266" name="Oval 265"/>
          <p:cNvSpPr/>
          <p:nvPr/>
        </p:nvSpPr>
        <p:spPr>
          <a:xfrm>
            <a:off x="755576" y="4501890"/>
            <a:ext cx="288000" cy="288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9</a:t>
            </a:r>
            <a:endParaRPr lang="zh-CN" altLang="en-US" dirty="0">
              <a:solidFill>
                <a:schemeClr val="tx1"/>
              </a:solidFill>
              <a:latin typeface="Eras Medium ITC" pitchFamily="34" charset="0"/>
            </a:endParaRPr>
          </a:p>
        </p:txBody>
      </p:sp>
      <p:cxnSp>
        <p:nvCxnSpPr>
          <p:cNvPr id="270" name="Straight Arrow Connector 269"/>
          <p:cNvCxnSpPr>
            <a:stCxn id="256" idx="5"/>
            <a:endCxn id="6" idx="1"/>
          </p:cNvCxnSpPr>
          <p:nvPr/>
        </p:nvCxnSpPr>
        <p:spPr>
          <a:xfrm>
            <a:off x="1001399" y="3253955"/>
            <a:ext cx="367230" cy="276273"/>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a:stCxn id="265" idx="7"/>
            <a:endCxn id="6" idx="3"/>
          </p:cNvCxnSpPr>
          <p:nvPr/>
        </p:nvCxnSpPr>
        <p:spPr>
          <a:xfrm flipV="1">
            <a:off x="1001399" y="3733874"/>
            <a:ext cx="367230" cy="312273"/>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a:stCxn id="257" idx="5"/>
            <a:endCxn id="8" idx="1"/>
          </p:cNvCxnSpPr>
          <p:nvPr/>
        </p:nvCxnSpPr>
        <p:spPr>
          <a:xfrm>
            <a:off x="1001399" y="3733874"/>
            <a:ext cx="367230" cy="810193"/>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1" name="Oval 280"/>
          <p:cNvSpPr/>
          <p:nvPr/>
        </p:nvSpPr>
        <p:spPr>
          <a:xfrm>
            <a:off x="863576" y="5013176"/>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87" name="Oval 286"/>
          <p:cNvSpPr/>
          <p:nvPr/>
        </p:nvSpPr>
        <p:spPr>
          <a:xfrm>
            <a:off x="863576" y="5265208"/>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88" name="Oval 287"/>
          <p:cNvSpPr/>
          <p:nvPr/>
        </p:nvSpPr>
        <p:spPr>
          <a:xfrm>
            <a:off x="863576" y="5517240"/>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90" name="Oval 289"/>
          <p:cNvSpPr/>
          <p:nvPr/>
        </p:nvSpPr>
        <p:spPr>
          <a:xfrm>
            <a:off x="8424448" y="5373216"/>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91" name="Oval 290"/>
          <p:cNvSpPr/>
          <p:nvPr/>
        </p:nvSpPr>
        <p:spPr>
          <a:xfrm>
            <a:off x="8424448" y="5625248"/>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92" name="Oval 291"/>
          <p:cNvSpPr/>
          <p:nvPr/>
        </p:nvSpPr>
        <p:spPr>
          <a:xfrm>
            <a:off x="8424448" y="5877280"/>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89" name="Oval 288"/>
          <p:cNvSpPr/>
          <p:nvPr/>
        </p:nvSpPr>
        <p:spPr>
          <a:xfrm>
            <a:off x="8316448" y="3852373"/>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293" name="Oval 292"/>
          <p:cNvSpPr/>
          <p:nvPr/>
        </p:nvSpPr>
        <p:spPr>
          <a:xfrm>
            <a:off x="8316448" y="3361963"/>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sp>
        <p:nvSpPr>
          <p:cNvPr id="294" name="Oval 293"/>
          <p:cNvSpPr/>
          <p:nvPr/>
        </p:nvSpPr>
        <p:spPr>
          <a:xfrm>
            <a:off x="8316448" y="4851192"/>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54000" rIns="43200" bIns="36000" rtlCol="0" anchor="ctr"/>
          <a:lstStyle/>
          <a:p>
            <a:pPr algn="ctr"/>
            <a:r>
              <a:rPr lang="en-US" altLang="zh-CN" spc="-300" dirty="0" smtClean="0">
                <a:solidFill>
                  <a:schemeClr val="tx1"/>
                </a:solidFill>
                <a:latin typeface="Eras Medium ITC" pitchFamily="34" charset="0"/>
              </a:rPr>
              <a:t>11</a:t>
            </a:r>
            <a:endParaRPr lang="zh-CN" altLang="en-US" spc="-300" dirty="0">
              <a:solidFill>
                <a:schemeClr val="tx1"/>
              </a:solidFill>
              <a:latin typeface="Eras Medium ITC" pitchFamily="34" charset="0"/>
            </a:endParaRPr>
          </a:p>
        </p:txBody>
      </p:sp>
      <p:sp>
        <p:nvSpPr>
          <p:cNvPr id="295" name="Oval 294"/>
          <p:cNvSpPr/>
          <p:nvPr/>
        </p:nvSpPr>
        <p:spPr>
          <a:xfrm>
            <a:off x="8316448" y="4342783"/>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8</a:t>
            </a:r>
            <a:endParaRPr lang="zh-CN" altLang="en-US" dirty="0">
              <a:solidFill>
                <a:schemeClr val="tx1"/>
              </a:solidFill>
              <a:latin typeface="Eras Medium ITC" pitchFamily="34" charset="0"/>
            </a:endParaRPr>
          </a:p>
        </p:txBody>
      </p:sp>
      <p:grpSp>
        <p:nvGrpSpPr>
          <p:cNvPr id="73" name="Group 72"/>
          <p:cNvGrpSpPr/>
          <p:nvPr/>
        </p:nvGrpSpPr>
        <p:grpSpPr>
          <a:xfrm>
            <a:off x="3511220" y="3091281"/>
            <a:ext cx="324000" cy="216024"/>
            <a:chOff x="9396536" y="1988840"/>
            <a:chExt cx="324000" cy="216024"/>
          </a:xfrm>
        </p:grpSpPr>
        <p:sp>
          <p:nvSpPr>
            <p:cNvPr id="72" name="Rectangle 71"/>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Oval 302"/>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1</a:t>
              </a:r>
              <a:endParaRPr lang="zh-CN" altLang="en-US" sz="1600" dirty="0">
                <a:solidFill>
                  <a:schemeClr val="tx1"/>
                </a:solidFill>
                <a:latin typeface="Eras Medium ITC" pitchFamily="34" charset="0"/>
              </a:endParaRPr>
            </a:p>
          </p:txBody>
        </p:sp>
      </p:grpSp>
      <p:grpSp>
        <p:nvGrpSpPr>
          <p:cNvPr id="304" name="Group 303"/>
          <p:cNvGrpSpPr/>
          <p:nvPr/>
        </p:nvGrpSpPr>
        <p:grpSpPr>
          <a:xfrm>
            <a:off x="3511220" y="4170549"/>
            <a:ext cx="324000" cy="216024"/>
            <a:chOff x="9396536" y="1988840"/>
            <a:chExt cx="324000" cy="216024"/>
          </a:xfrm>
        </p:grpSpPr>
        <p:sp>
          <p:nvSpPr>
            <p:cNvPr id="305" name="Rectangle 304"/>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Oval 305"/>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7</a:t>
              </a:r>
              <a:endParaRPr lang="zh-CN" altLang="en-US" sz="1600" dirty="0">
                <a:solidFill>
                  <a:schemeClr val="tx1"/>
                </a:solidFill>
                <a:latin typeface="Eras Medium ITC" pitchFamily="34" charset="0"/>
              </a:endParaRPr>
            </a:p>
          </p:txBody>
        </p:sp>
      </p:grpSp>
      <p:grpSp>
        <p:nvGrpSpPr>
          <p:cNvPr id="307" name="Group 306"/>
          <p:cNvGrpSpPr/>
          <p:nvPr/>
        </p:nvGrpSpPr>
        <p:grpSpPr>
          <a:xfrm>
            <a:off x="3095872" y="3081872"/>
            <a:ext cx="324000" cy="216024"/>
            <a:chOff x="9396536" y="1988840"/>
            <a:chExt cx="324000" cy="216024"/>
          </a:xfrm>
        </p:grpSpPr>
        <p:sp>
          <p:nvSpPr>
            <p:cNvPr id="308" name="Rectangle 307"/>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Oval 308"/>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4</a:t>
              </a:r>
              <a:endParaRPr lang="zh-CN" altLang="en-US" sz="1600" dirty="0">
                <a:solidFill>
                  <a:schemeClr val="tx1"/>
                </a:solidFill>
                <a:latin typeface="Eras Medium ITC" pitchFamily="34" charset="0"/>
              </a:endParaRPr>
            </a:p>
          </p:txBody>
        </p:sp>
      </p:grpSp>
      <p:grpSp>
        <p:nvGrpSpPr>
          <p:cNvPr id="310" name="Group 309"/>
          <p:cNvGrpSpPr/>
          <p:nvPr/>
        </p:nvGrpSpPr>
        <p:grpSpPr>
          <a:xfrm>
            <a:off x="3511220" y="3548680"/>
            <a:ext cx="324000" cy="216024"/>
            <a:chOff x="9396536" y="1988840"/>
            <a:chExt cx="324000" cy="216024"/>
          </a:xfrm>
        </p:grpSpPr>
        <p:sp>
          <p:nvSpPr>
            <p:cNvPr id="311" name="Rectangle 310"/>
            <p:cNvSpPr/>
            <p:nvPr/>
          </p:nvSpPr>
          <p:spPr>
            <a:xfrm>
              <a:off x="9396536" y="1988840"/>
              <a:ext cx="324000" cy="216024"/>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Oval 311"/>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4</a:t>
              </a:r>
              <a:endParaRPr lang="zh-CN" altLang="en-US" sz="1600" dirty="0">
                <a:solidFill>
                  <a:schemeClr val="tx1"/>
                </a:solidFill>
                <a:latin typeface="Eras Medium ITC" pitchFamily="34" charset="0"/>
              </a:endParaRPr>
            </a:p>
          </p:txBody>
        </p:sp>
      </p:grpSp>
      <p:grpSp>
        <p:nvGrpSpPr>
          <p:cNvPr id="313" name="Group 312"/>
          <p:cNvGrpSpPr/>
          <p:nvPr/>
        </p:nvGrpSpPr>
        <p:grpSpPr>
          <a:xfrm>
            <a:off x="3511220" y="4612498"/>
            <a:ext cx="324000" cy="216024"/>
            <a:chOff x="9396536" y="1988840"/>
            <a:chExt cx="324000" cy="216024"/>
          </a:xfrm>
        </p:grpSpPr>
        <p:sp>
          <p:nvSpPr>
            <p:cNvPr id="314" name="Rectangle 313"/>
            <p:cNvSpPr/>
            <p:nvPr/>
          </p:nvSpPr>
          <p:spPr>
            <a:xfrm>
              <a:off x="9396536" y="1988840"/>
              <a:ext cx="324000" cy="216024"/>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Oval 314"/>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7</a:t>
              </a:r>
              <a:endParaRPr lang="zh-CN" altLang="en-US" sz="1600" dirty="0">
                <a:solidFill>
                  <a:schemeClr val="tx1"/>
                </a:solidFill>
                <a:latin typeface="Eras Medium ITC" pitchFamily="34" charset="0"/>
              </a:endParaRPr>
            </a:p>
          </p:txBody>
        </p:sp>
      </p:grpSp>
      <p:grpSp>
        <p:nvGrpSpPr>
          <p:cNvPr id="325" name="Group 324"/>
          <p:cNvGrpSpPr/>
          <p:nvPr/>
        </p:nvGrpSpPr>
        <p:grpSpPr>
          <a:xfrm>
            <a:off x="6066176" y="4474047"/>
            <a:ext cx="324000" cy="216024"/>
            <a:chOff x="9396536" y="1988840"/>
            <a:chExt cx="324000" cy="216024"/>
          </a:xfrm>
        </p:grpSpPr>
        <p:sp>
          <p:nvSpPr>
            <p:cNvPr id="326" name="Rectangle 325"/>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7" name="Oval 326"/>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1</a:t>
              </a:r>
              <a:endParaRPr lang="zh-CN" altLang="en-US" sz="1600" dirty="0">
                <a:solidFill>
                  <a:schemeClr val="tx1"/>
                </a:solidFill>
                <a:latin typeface="Eras Medium ITC" pitchFamily="34" charset="0"/>
              </a:endParaRPr>
            </a:p>
          </p:txBody>
        </p:sp>
      </p:grpSp>
      <p:grpSp>
        <p:nvGrpSpPr>
          <p:cNvPr id="328" name="Group 327"/>
          <p:cNvGrpSpPr/>
          <p:nvPr/>
        </p:nvGrpSpPr>
        <p:grpSpPr>
          <a:xfrm>
            <a:off x="6066176" y="3845486"/>
            <a:ext cx="324000" cy="216024"/>
            <a:chOff x="9396536" y="1988840"/>
            <a:chExt cx="324000" cy="216024"/>
          </a:xfrm>
        </p:grpSpPr>
        <p:sp>
          <p:nvSpPr>
            <p:cNvPr id="329" name="Rectangle 328"/>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0" name="Oval 329"/>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7</a:t>
              </a:r>
              <a:endParaRPr lang="zh-CN" altLang="en-US" sz="1600" dirty="0">
                <a:solidFill>
                  <a:schemeClr val="tx1"/>
                </a:solidFill>
                <a:latin typeface="Eras Medium ITC" pitchFamily="34" charset="0"/>
              </a:endParaRPr>
            </a:p>
          </p:txBody>
        </p:sp>
      </p:grpSp>
      <p:grpSp>
        <p:nvGrpSpPr>
          <p:cNvPr id="331" name="Group 330"/>
          <p:cNvGrpSpPr/>
          <p:nvPr/>
        </p:nvGrpSpPr>
        <p:grpSpPr>
          <a:xfrm>
            <a:off x="6066176" y="4159767"/>
            <a:ext cx="324000" cy="216024"/>
            <a:chOff x="9396536" y="1988840"/>
            <a:chExt cx="324000" cy="216024"/>
          </a:xfrm>
        </p:grpSpPr>
        <p:sp>
          <p:nvSpPr>
            <p:cNvPr id="332" name="Rectangle 331"/>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3" name="Oval 332"/>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4</a:t>
              </a:r>
              <a:endParaRPr lang="zh-CN" altLang="en-US" sz="1600" dirty="0">
                <a:solidFill>
                  <a:schemeClr val="tx1"/>
                </a:solidFill>
                <a:latin typeface="Eras Medium ITC" pitchFamily="34" charset="0"/>
              </a:endParaRPr>
            </a:p>
          </p:txBody>
        </p:sp>
      </p:grpSp>
      <p:grpSp>
        <p:nvGrpSpPr>
          <p:cNvPr id="334" name="Group 333"/>
          <p:cNvGrpSpPr/>
          <p:nvPr/>
        </p:nvGrpSpPr>
        <p:grpSpPr>
          <a:xfrm>
            <a:off x="6480248" y="3618775"/>
            <a:ext cx="324000" cy="216024"/>
            <a:chOff x="9396536" y="1988840"/>
            <a:chExt cx="324000" cy="216024"/>
          </a:xfrm>
        </p:grpSpPr>
        <p:sp>
          <p:nvSpPr>
            <p:cNvPr id="335" name="Rectangle 334"/>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6" name="Oval 335"/>
            <p:cNvSpPr/>
            <p:nvPr/>
          </p:nvSpPr>
          <p:spPr>
            <a:xfrm>
              <a:off x="9450536" y="1988840"/>
              <a:ext cx="216000" cy="216000"/>
            </a:xfrm>
            <a:prstGeom prst="ellipse">
              <a:avLst/>
            </a:prstGeom>
            <a:solidFill>
              <a:srgbClr val="FFE389"/>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6</a:t>
              </a:r>
              <a:endParaRPr lang="zh-CN" altLang="en-US" sz="1600" dirty="0">
                <a:solidFill>
                  <a:schemeClr val="tx1"/>
                </a:solidFill>
                <a:latin typeface="Eras Medium ITC" pitchFamily="34" charset="0"/>
              </a:endParaRPr>
            </a:p>
          </p:txBody>
        </p:sp>
      </p:grpSp>
      <p:grpSp>
        <p:nvGrpSpPr>
          <p:cNvPr id="337" name="Group 336"/>
          <p:cNvGrpSpPr/>
          <p:nvPr/>
        </p:nvGrpSpPr>
        <p:grpSpPr>
          <a:xfrm>
            <a:off x="6480248" y="3933056"/>
            <a:ext cx="324000" cy="216024"/>
            <a:chOff x="9396536" y="1988840"/>
            <a:chExt cx="324000" cy="216024"/>
          </a:xfrm>
        </p:grpSpPr>
        <p:sp>
          <p:nvSpPr>
            <p:cNvPr id="338" name="Rectangle 337"/>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9" name="Oval 338"/>
            <p:cNvSpPr/>
            <p:nvPr/>
          </p:nvSpPr>
          <p:spPr>
            <a:xfrm>
              <a:off x="9450536" y="1988840"/>
              <a:ext cx="216000" cy="216000"/>
            </a:xfrm>
            <a:prstGeom prst="ellipse">
              <a:avLst/>
            </a:prstGeom>
            <a:solidFill>
              <a:srgbClr val="FFE389"/>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3</a:t>
              </a:r>
              <a:endParaRPr lang="zh-CN" altLang="en-US" sz="1600" dirty="0">
                <a:solidFill>
                  <a:schemeClr val="tx1"/>
                </a:solidFill>
                <a:latin typeface="Eras Medium ITC" pitchFamily="34" charset="0"/>
              </a:endParaRPr>
            </a:p>
          </p:txBody>
        </p:sp>
      </p:grpSp>
      <p:sp>
        <p:nvSpPr>
          <p:cNvPr id="340" name="Freeform 339"/>
          <p:cNvSpPr/>
          <p:nvPr/>
        </p:nvSpPr>
        <p:spPr>
          <a:xfrm>
            <a:off x="6919416" y="4121624"/>
            <a:ext cx="676920" cy="408712"/>
          </a:xfrm>
          <a:custGeom>
            <a:avLst/>
            <a:gdLst>
              <a:gd name="connsiteX0" fmla="*/ 0 w 723331"/>
              <a:gd name="connsiteY0" fmla="*/ 0 h 408712"/>
              <a:gd name="connsiteX1" fmla="*/ 286603 w 723331"/>
              <a:gd name="connsiteY1" fmla="*/ 368489 h 408712"/>
              <a:gd name="connsiteX2" fmla="*/ 723331 w 723331"/>
              <a:gd name="connsiteY2" fmla="*/ 382137 h 408712"/>
            </a:gdLst>
            <a:ahLst/>
            <a:cxnLst>
              <a:cxn ang="0">
                <a:pos x="connsiteX0" y="connsiteY0"/>
              </a:cxn>
              <a:cxn ang="0">
                <a:pos x="connsiteX1" y="connsiteY1"/>
              </a:cxn>
              <a:cxn ang="0">
                <a:pos x="connsiteX2" y="connsiteY2"/>
              </a:cxn>
            </a:cxnLst>
            <a:rect l="l" t="t" r="r" b="b"/>
            <a:pathLst>
              <a:path w="723331" h="408712">
                <a:moveTo>
                  <a:pt x="0" y="0"/>
                </a:moveTo>
                <a:cubicBezTo>
                  <a:pt x="83024" y="152400"/>
                  <a:pt x="166048" y="304800"/>
                  <a:pt x="286603" y="368489"/>
                </a:cubicBezTo>
                <a:cubicBezTo>
                  <a:pt x="407158" y="432178"/>
                  <a:pt x="565244" y="407157"/>
                  <a:pt x="723331" y="382137"/>
                </a:cubicBezTo>
              </a:path>
            </a:pathLst>
          </a:custGeom>
          <a:ln w="12700">
            <a:solidFill>
              <a:srgbClr val="996633"/>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341" name="Freeform 340"/>
          <p:cNvSpPr/>
          <p:nvPr/>
        </p:nvSpPr>
        <p:spPr>
          <a:xfrm>
            <a:off x="6490868" y="4149080"/>
            <a:ext cx="1181614" cy="589612"/>
          </a:xfrm>
          <a:custGeom>
            <a:avLst/>
            <a:gdLst>
              <a:gd name="connsiteX0" fmla="*/ 0 w 1105469"/>
              <a:gd name="connsiteY0" fmla="*/ 464024 h 589612"/>
              <a:gd name="connsiteX1" fmla="*/ 341194 w 1105469"/>
              <a:gd name="connsiteY1" fmla="*/ 559559 h 589612"/>
              <a:gd name="connsiteX2" fmla="*/ 1105469 w 1105469"/>
              <a:gd name="connsiteY2" fmla="*/ 0 h 589612"/>
            </a:gdLst>
            <a:ahLst/>
            <a:cxnLst>
              <a:cxn ang="0">
                <a:pos x="connsiteX0" y="connsiteY0"/>
              </a:cxn>
              <a:cxn ang="0">
                <a:pos x="connsiteX1" y="connsiteY1"/>
              </a:cxn>
              <a:cxn ang="0">
                <a:pos x="connsiteX2" y="connsiteY2"/>
              </a:cxn>
            </a:cxnLst>
            <a:rect l="l" t="t" r="r" b="b"/>
            <a:pathLst>
              <a:path w="1105469" h="589612">
                <a:moveTo>
                  <a:pt x="0" y="464024"/>
                </a:moveTo>
                <a:cubicBezTo>
                  <a:pt x="78474" y="550460"/>
                  <a:pt x="156949" y="636896"/>
                  <a:pt x="341194" y="559559"/>
                </a:cubicBezTo>
                <a:cubicBezTo>
                  <a:pt x="525439" y="482222"/>
                  <a:pt x="815454" y="241111"/>
                  <a:pt x="1105469" y="0"/>
                </a:cubicBezTo>
              </a:path>
            </a:pathLst>
          </a:custGeom>
          <a:ln w="12700">
            <a:solidFill>
              <a:srgbClr val="FF0066"/>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8" name="Oval 347"/>
          <p:cNvSpPr/>
          <p:nvPr/>
        </p:nvSpPr>
        <p:spPr>
          <a:xfrm>
            <a:off x="7704336" y="3852373"/>
            <a:ext cx="288000" cy="288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349" name="Oval 348"/>
          <p:cNvSpPr/>
          <p:nvPr/>
        </p:nvSpPr>
        <p:spPr>
          <a:xfrm>
            <a:off x="7704336" y="3361963"/>
            <a:ext cx="288000" cy="288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3</a:t>
            </a:r>
            <a:endParaRPr lang="zh-CN" altLang="en-US" dirty="0">
              <a:solidFill>
                <a:schemeClr val="tx1"/>
              </a:solidFill>
              <a:latin typeface="Eras Medium ITC" pitchFamily="34" charset="0"/>
            </a:endParaRPr>
          </a:p>
        </p:txBody>
      </p:sp>
      <p:sp>
        <p:nvSpPr>
          <p:cNvPr id="350" name="Oval 349"/>
          <p:cNvSpPr/>
          <p:nvPr/>
        </p:nvSpPr>
        <p:spPr>
          <a:xfrm>
            <a:off x="7704336" y="4851192"/>
            <a:ext cx="288000" cy="288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351" name="Oval 350"/>
          <p:cNvSpPr/>
          <p:nvPr/>
        </p:nvSpPr>
        <p:spPr>
          <a:xfrm>
            <a:off x="7704336" y="4342783"/>
            <a:ext cx="288000" cy="288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6</a:t>
            </a:r>
            <a:endParaRPr lang="zh-CN" altLang="en-US" dirty="0">
              <a:solidFill>
                <a:schemeClr val="tx1"/>
              </a:solidFill>
              <a:latin typeface="Eras Medium ITC" pitchFamily="34" charset="0"/>
            </a:endParaRPr>
          </a:p>
        </p:txBody>
      </p:sp>
      <p:sp>
        <p:nvSpPr>
          <p:cNvPr id="352" name="Oval 351"/>
          <p:cNvSpPr/>
          <p:nvPr/>
        </p:nvSpPr>
        <p:spPr>
          <a:xfrm>
            <a:off x="7812336" y="5373216"/>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353" name="Oval 352"/>
          <p:cNvSpPr/>
          <p:nvPr/>
        </p:nvSpPr>
        <p:spPr>
          <a:xfrm>
            <a:off x="7812336" y="5625248"/>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354" name="Oval 353"/>
          <p:cNvSpPr/>
          <p:nvPr/>
        </p:nvSpPr>
        <p:spPr>
          <a:xfrm>
            <a:off x="7812336" y="5877280"/>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cxnSp>
        <p:nvCxnSpPr>
          <p:cNvPr id="355" name="Straight Arrow Connector 354"/>
          <p:cNvCxnSpPr>
            <a:stCxn id="349" idx="6"/>
          </p:cNvCxnSpPr>
          <p:nvPr/>
        </p:nvCxnSpPr>
        <p:spPr>
          <a:xfrm>
            <a:off x="7992336" y="3505963"/>
            <a:ext cx="324112"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6" name="Straight Arrow Connector 355"/>
          <p:cNvCxnSpPr>
            <a:stCxn id="349" idx="5"/>
          </p:cNvCxnSpPr>
          <p:nvPr/>
        </p:nvCxnSpPr>
        <p:spPr>
          <a:xfrm>
            <a:off x="7950159" y="3607786"/>
            <a:ext cx="408466" cy="286764"/>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7" name="Straight Arrow Connector 356"/>
          <p:cNvCxnSpPr>
            <a:stCxn id="348" idx="5"/>
          </p:cNvCxnSpPr>
          <p:nvPr/>
        </p:nvCxnSpPr>
        <p:spPr>
          <a:xfrm>
            <a:off x="7950159" y="4098196"/>
            <a:ext cx="408466" cy="286764"/>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8" name="Straight Arrow Connector 357"/>
          <p:cNvCxnSpPr>
            <a:stCxn id="351" idx="7"/>
          </p:cNvCxnSpPr>
          <p:nvPr/>
        </p:nvCxnSpPr>
        <p:spPr>
          <a:xfrm flipV="1">
            <a:off x="7950159" y="3996373"/>
            <a:ext cx="366289" cy="388587"/>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a:stCxn id="351" idx="6"/>
          </p:cNvCxnSpPr>
          <p:nvPr/>
        </p:nvCxnSpPr>
        <p:spPr>
          <a:xfrm>
            <a:off x="7992336" y="4486783"/>
            <a:ext cx="324112"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a:stCxn id="350" idx="7"/>
          </p:cNvCxnSpPr>
          <p:nvPr/>
        </p:nvCxnSpPr>
        <p:spPr>
          <a:xfrm flipV="1">
            <a:off x="7950159" y="4098196"/>
            <a:ext cx="408466" cy="795173"/>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1" name="Straight Arrow Connector 360"/>
          <p:cNvCxnSpPr>
            <a:stCxn id="350" idx="6"/>
          </p:cNvCxnSpPr>
          <p:nvPr/>
        </p:nvCxnSpPr>
        <p:spPr>
          <a:xfrm>
            <a:off x="7992336" y="4995192"/>
            <a:ext cx="324112"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62" name="Rectangle 361"/>
          <p:cNvSpPr/>
          <p:nvPr/>
        </p:nvSpPr>
        <p:spPr>
          <a:xfrm>
            <a:off x="5875694" y="4206336"/>
            <a:ext cx="1584000" cy="324000"/>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smtClean="0">
                <a:solidFill>
                  <a:srgbClr val="FFFF00"/>
                </a:solidFill>
                <a:latin typeface="Eras Medium ITC" pitchFamily="34" charset="0"/>
                <a:ea typeface="Verdana" pitchFamily="34" charset="0"/>
                <a:cs typeface="Verdana" pitchFamily="34" charset="0"/>
              </a:rPr>
              <a:t>poor</a:t>
            </a:r>
            <a:r>
              <a:rPr lang="en-US" altLang="zh-CN" sz="2000" kern="0" dirty="0" smtClean="0">
                <a:solidFill>
                  <a:schemeClr val="bg1"/>
                </a:solidFill>
                <a:latin typeface="Eras Medium ITC" pitchFamily="34" charset="0"/>
                <a:ea typeface="Verdana" pitchFamily="34" charset="0"/>
                <a:cs typeface="Verdana" pitchFamily="34" charset="0"/>
              </a:rPr>
              <a:t> locality</a:t>
            </a:r>
            <a:endParaRPr lang="zh-CN" altLang="en-US" sz="2000" kern="0" dirty="0">
              <a:solidFill>
                <a:schemeClr val="bg1"/>
              </a:solidFill>
              <a:latin typeface="Eras Medium ITC" pitchFamily="34" charset="0"/>
              <a:ea typeface="Verdana" pitchFamily="34" charset="0"/>
              <a:cs typeface="Verdana" pitchFamily="34" charset="0"/>
            </a:endParaRPr>
          </a:p>
        </p:txBody>
      </p:sp>
      <p:grpSp>
        <p:nvGrpSpPr>
          <p:cNvPr id="4" name="Group 3"/>
          <p:cNvGrpSpPr/>
          <p:nvPr/>
        </p:nvGrpSpPr>
        <p:grpSpPr>
          <a:xfrm>
            <a:off x="7400624" y="2564952"/>
            <a:ext cx="771776" cy="648024"/>
            <a:chOff x="7400624" y="2564952"/>
            <a:chExt cx="771776" cy="648024"/>
          </a:xfrm>
        </p:grpSpPr>
        <p:grpSp>
          <p:nvGrpSpPr>
            <p:cNvPr id="363" name="Group 362"/>
            <p:cNvGrpSpPr/>
            <p:nvPr/>
          </p:nvGrpSpPr>
          <p:grpSpPr>
            <a:xfrm>
              <a:off x="7596336" y="2780976"/>
              <a:ext cx="432000" cy="432000"/>
              <a:chOff x="7164288" y="3573016"/>
              <a:chExt cx="432000" cy="432000"/>
            </a:xfrm>
          </p:grpSpPr>
          <p:pic>
            <p:nvPicPr>
              <p:cNvPr id="364" name="Picture 4" descr="Z:\Documents\Research\lyra\socc13\figures\lo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3573016"/>
                <a:ext cx="432000" cy="432000"/>
              </a:xfrm>
              <a:prstGeom prst="rect">
                <a:avLst/>
              </a:prstGeom>
              <a:noFill/>
              <a:extLst>
                <a:ext uri="{909E8E84-426E-40DD-AFC4-6F175D3DCCD1}">
                  <a14:hiddenFill xmlns:a14="http://schemas.microsoft.com/office/drawing/2010/main">
                    <a:solidFill>
                      <a:srgbClr val="FFFFFF"/>
                    </a:solidFill>
                  </a14:hiddenFill>
                </a:ext>
              </a:extLst>
            </p:spPr>
          </p:pic>
          <p:grpSp>
            <p:nvGrpSpPr>
              <p:cNvPr id="365" name="Group 364"/>
              <p:cNvGrpSpPr/>
              <p:nvPr/>
            </p:nvGrpSpPr>
            <p:grpSpPr>
              <a:xfrm>
                <a:off x="7254288" y="3645016"/>
                <a:ext cx="252000" cy="324000"/>
                <a:chOff x="8028352" y="2420888"/>
                <a:chExt cx="914400" cy="918006"/>
              </a:xfrm>
            </p:grpSpPr>
            <p:cxnSp>
              <p:nvCxnSpPr>
                <p:cNvPr id="366" name="Straight Connector 365"/>
                <p:cNvCxnSpPr/>
                <p:nvPr/>
              </p:nvCxnSpPr>
              <p:spPr>
                <a:xfrm flipH="1">
                  <a:off x="8028352" y="2420888"/>
                  <a:ext cx="914400" cy="9180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a:off x="8028352" y="2420888"/>
                  <a:ext cx="914400" cy="9180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368" name="TextBox 367"/>
            <p:cNvSpPr txBox="1"/>
            <p:nvPr/>
          </p:nvSpPr>
          <p:spPr>
            <a:xfrm>
              <a:off x="7400624" y="2564952"/>
              <a:ext cx="771776"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60000"/>
                </a:lnSpc>
              </a:pPr>
              <a:r>
                <a:rPr lang="en-US" altLang="zh-CN" sz="1600" dirty="0" smtClean="0">
                  <a:solidFill>
                    <a:schemeClr val="tx1"/>
                  </a:solidFill>
                </a:rPr>
                <a:t>lock-free</a:t>
              </a:r>
              <a:endParaRPr lang="zh-CN" altLang="en-US" sz="1600" dirty="0">
                <a:solidFill>
                  <a:schemeClr val="tx1"/>
                </a:solidFill>
              </a:endParaRPr>
            </a:p>
          </p:txBody>
        </p:sp>
      </p:grpSp>
      <p:sp>
        <p:nvSpPr>
          <p:cNvPr id="369" name="TextBox 368"/>
          <p:cNvSpPr txBox="1"/>
          <p:nvPr/>
        </p:nvSpPr>
        <p:spPr>
          <a:xfrm>
            <a:off x="539552" y="2564904"/>
            <a:ext cx="1352806"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computation</a:t>
            </a:r>
            <a:endParaRPr lang="zh-CN" altLang="en-US" dirty="0">
              <a:solidFill>
                <a:schemeClr val="tx1"/>
              </a:solidFill>
            </a:endParaRPr>
          </a:p>
        </p:txBody>
      </p:sp>
      <p:sp>
        <p:nvSpPr>
          <p:cNvPr id="370" name="TextBox 369"/>
          <p:cNvSpPr txBox="1"/>
          <p:nvPr/>
        </p:nvSpPr>
        <p:spPr>
          <a:xfrm>
            <a:off x="4067944" y="2492896"/>
            <a:ext cx="1059808"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sending</a:t>
            </a:r>
            <a:endParaRPr lang="zh-CN" altLang="en-US" dirty="0">
              <a:solidFill>
                <a:schemeClr val="tx1"/>
              </a:solidFill>
            </a:endParaRPr>
          </a:p>
        </p:txBody>
      </p:sp>
      <p:sp>
        <p:nvSpPr>
          <p:cNvPr id="371" name="TextBox 370"/>
          <p:cNvSpPr txBox="1"/>
          <p:nvPr/>
        </p:nvSpPr>
        <p:spPr>
          <a:xfrm>
            <a:off x="6193457" y="2653787"/>
            <a:ext cx="771776"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60000"/>
              </a:lnSpc>
            </a:pPr>
            <a:r>
              <a:rPr lang="en-US" altLang="zh-CN" dirty="0" smtClean="0">
                <a:solidFill>
                  <a:schemeClr val="tx1"/>
                </a:solidFill>
              </a:rPr>
              <a:t>receiving</a:t>
            </a:r>
            <a:endParaRPr lang="zh-CN" altLang="en-US" dirty="0">
              <a:solidFill>
                <a:schemeClr val="tx1"/>
              </a:solidFill>
            </a:endParaRPr>
          </a:p>
        </p:txBody>
      </p:sp>
      <p:sp>
        <p:nvSpPr>
          <p:cNvPr id="372" name="内容占位符 2"/>
          <p:cNvSpPr txBox="1">
            <a:spLocks/>
          </p:cNvSpPr>
          <p:nvPr/>
        </p:nvSpPr>
        <p:spPr>
          <a:xfrm>
            <a:off x="457200" y="1371600"/>
            <a:ext cx="8291264" cy="8332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lvl="1" indent="-231775">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Distributed immutable view </a:t>
            </a:r>
            <a:r>
              <a:rPr lang="en-US" altLang="zh-CN" sz="2800" dirty="0" smtClean="0">
                <a:solidFill>
                  <a:srgbClr val="FF0066"/>
                </a:solidFill>
                <a:latin typeface="Eras Medium ITC" pitchFamily="34" charset="0"/>
                <a:ea typeface="Verdana" pitchFamily="34" charset="0"/>
                <a:cs typeface="Verdana" pitchFamily="34" charset="0"/>
              </a:rPr>
              <a:t>opens an opportunity</a:t>
            </a:r>
            <a:endParaRPr lang="en-US" altLang="zh-CN" sz="800" dirty="0">
              <a:solidFill>
                <a:srgbClr val="FF0066"/>
              </a:solidFill>
              <a:latin typeface="Eras Medium ITC" pitchFamily="34" charset="0"/>
              <a:ea typeface="Verdana" pitchFamily="34" charset="0"/>
              <a:cs typeface="Verdana" pitchFamily="34" charset="0"/>
            </a:endParaRPr>
          </a:p>
        </p:txBody>
      </p:sp>
      <p:sp>
        <p:nvSpPr>
          <p:cNvPr id="139" name="Freeform 138"/>
          <p:cNvSpPr/>
          <p:nvPr/>
        </p:nvSpPr>
        <p:spPr>
          <a:xfrm flipV="1">
            <a:off x="8604448" y="188640"/>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0" name="TextBox 139"/>
          <p:cNvSpPr txBox="1"/>
          <p:nvPr/>
        </p:nvSpPr>
        <p:spPr>
          <a:xfrm>
            <a:off x="7380311" y="290655"/>
            <a:ext cx="1105175"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chemeClr val="tx1"/>
                </a:solidFill>
              </a:rPr>
              <a:t>thread</a:t>
            </a:r>
            <a:endParaRPr lang="zh-CN" altLang="en-US" dirty="0">
              <a:solidFill>
                <a:schemeClr val="tx1"/>
              </a:solidFill>
            </a:endParaRPr>
          </a:p>
        </p:txBody>
      </p:sp>
      <p:sp>
        <p:nvSpPr>
          <p:cNvPr id="141" name="TextBox 140"/>
          <p:cNvSpPr txBox="1"/>
          <p:nvPr/>
        </p:nvSpPr>
        <p:spPr>
          <a:xfrm>
            <a:off x="7380311" y="707676"/>
            <a:ext cx="1105175"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chemeClr val="tx1"/>
                </a:solidFill>
              </a:rPr>
              <a:t>master</a:t>
            </a:r>
            <a:endParaRPr lang="zh-CN" altLang="en-US" dirty="0">
              <a:solidFill>
                <a:schemeClr val="tx1"/>
              </a:solidFill>
            </a:endParaRPr>
          </a:p>
        </p:txBody>
      </p:sp>
      <p:sp>
        <p:nvSpPr>
          <p:cNvPr id="142" name="Oval 141"/>
          <p:cNvSpPr/>
          <p:nvPr/>
        </p:nvSpPr>
        <p:spPr>
          <a:xfrm>
            <a:off x="8611162" y="1124696"/>
            <a:ext cx="288000" cy="288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143" name="TextBox 142"/>
          <p:cNvSpPr txBox="1"/>
          <p:nvPr/>
        </p:nvSpPr>
        <p:spPr>
          <a:xfrm>
            <a:off x="7380311" y="1124696"/>
            <a:ext cx="1105175"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chemeClr val="tx1"/>
                </a:solidFill>
              </a:rPr>
              <a:t>replica</a:t>
            </a:r>
            <a:endParaRPr lang="zh-CN" altLang="en-US" dirty="0">
              <a:solidFill>
                <a:schemeClr val="tx1"/>
              </a:solidFill>
            </a:endParaRPr>
          </a:p>
        </p:txBody>
      </p:sp>
      <p:sp>
        <p:nvSpPr>
          <p:cNvPr id="144" name="Oval 143"/>
          <p:cNvSpPr/>
          <p:nvPr/>
        </p:nvSpPr>
        <p:spPr>
          <a:xfrm>
            <a:off x="8604448" y="708851"/>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145" name="Freeform 144"/>
          <p:cNvSpPr/>
          <p:nvPr/>
        </p:nvSpPr>
        <p:spPr>
          <a:xfrm>
            <a:off x="4445876" y="3006059"/>
            <a:ext cx="2049517" cy="493886"/>
          </a:xfrm>
          <a:custGeom>
            <a:avLst/>
            <a:gdLst>
              <a:gd name="connsiteX0" fmla="*/ 0 w 2049517"/>
              <a:gd name="connsiteY0" fmla="*/ 304700 h 493886"/>
              <a:gd name="connsiteX1" fmla="*/ 283779 w 2049517"/>
              <a:gd name="connsiteY1" fmla="*/ 147044 h 493886"/>
              <a:gd name="connsiteX2" fmla="*/ 930165 w 2049517"/>
              <a:gd name="connsiteY2" fmla="*/ 36686 h 493886"/>
              <a:gd name="connsiteX3" fmla="*/ 772510 w 2049517"/>
              <a:gd name="connsiteY3" fmla="*/ 225872 h 493886"/>
              <a:gd name="connsiteX4" fmla="*/ 1813034 w 2049517"/>
              <a:gd name="connsiteY4" fmla="*/ 5155 h 493886"/>
              <a:gd name="connsiteX5" fmla="*/ 2049517 w 2049517"/>
              <a:gd name="connsiteY5" fmla="*/ 493886 h 4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517" h="493886">
                <a:moveTo>
                  <a:pt x="0" y="304700"/>
                </a:moveTo>
                <a:cubicBezTo>
                  <a:pt x="64376" y="248206"/>
                  <a:pt x="128752" y="191713"/>
                  <a:pt x="283779" y="147044"/>
                </a:cubicBezTo>
                <a:cubicBezTo>
                  <a:pt x="438806" y="102375"/>
                  <a:pt x="848710" y="23548"/>
                  <a:pt x="930165" y="36686"/>
                </a:cubicBezTo>
                <a:cubicBezTo>
                  <a:pt x="1011620" y="49824"/>
                  <a:pt x="625365" y="231127"/>
                  <a:pt x="772510" y="225872"/>
                </a:cubicBezTo>
                <a:cubicBezTo>
                  <a:pt x="919655" y="220617"/>
                  <a:pt x="1600200" y="-39514"/>
                  <a:pt x="1813034" y="5155"/>
                </a:cubicBezTo>
                <a:cubicBezTo>
                  <a:pt x="2025868" y="49824"/>
                  <a:pt x="2037692" y="271855"/>
                  <a:pt x="2049517" y="493886"/>
                </a:cubicBezTo>
              </a:path>
            </a:pathLst>
          </a:custGeom>
          <a:ln w="12700">
            <a:solidFill>
              <a:srgbClr val="FF0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52" name="Freeform 151"/>
          <p:cNvSpPr/>
          <p:nvPr/>
        </p:nvSpPr>
        <p:spPr>
          <a:xfrm>
            <a:off x="4918264" y="2985084"/>
            <a:ext cx="1754511" cy="2783274"/>
          </a:xfrm>
          <a:custGeom>
            <a:avLst/>
            <a:gdLst>
              <a:gd name="connsiteX0" fmla="*/ 8578 w 1754511"/>
              <a:gd name="connsiteY0" fmla="*/ 3060874 h 3060874"/>
              <a:gd name="connsiteX1" fmla="*/ 22226 w 1754511"/>
              <a:gd name="connsiteY1" fmla="*/ 1696098 h 3060874"/>
              <a:gd name="connsiteX2" fmla="*/ 199646 w 1754511"/>
              <a:gd name="connsiteY2" fmla="*/ 713459 h 3060874"/>
              <a:gd name="connsiteX3" fmla="*/ 445306 w 1754511"/>
              <a:gd name="connsiteY3" fmla="*/ 1027358 h 3060874"/>
              <a:gd name="connsiteX4" fmla="*/ 677318 w 1754511"/>
              <a:gd name="connsiteY4" fmla="*/ 317674 h 3060874"/>
              <a:gd name="connsiteX5" fmla="*/ 1659957 w 1754511"/>
              <a:gd name="connsiteY5" fmla="*/ 3776 h 3060874"/>
              <a:gd name="connsiteX6" fmla="*/ 1659957 w 1754511"/>
              <a:gd name="connsiteY6" fmla="*/ 508743 h 306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4511" h="3060874">
                <a:moveTo>
                  <a:pt x="8578" y="3060874"/>
                </a:moveTo>
                <a:cubicBezTo>
                  <a:pt x="-521" y="2574104"/>
                  <a:pt x="-9619" y="2087334"/>
                  <a:pt x="22226" y="1696098"/>
                </a:cubicBezTo>
                <a:cubicBezTo>
                  <a:pt x="54071" y="1304862"/>
                  <a:pt x="129133" y="824916"/>
                  <a:pt x="199646" y="713459"/>
                </a:cubicBezTo>
                <a:cubicBezTo>
                  <a:pt x="270159" y="602002"/>
                  <a:pt x="365694" y="1093322"/>
                  <a:pt x="445306" y="1027358"/>
                </a:cubicBezTo>
                <a:cubicBezTo>
                  <a:pt x="524918" y="961394"/>
                  <a:pt x="474876" y="488271"/>
                  <a:pt x="677318" y="317674"/>
                </a:cubicBezTo>
                <a:cubicBezTo>
                  <a:pt x="879760" y="147077"/>
                  <a:pt x="1496184" y="-28069"/>
                  <a:pt x="1659957" y="3776"/>
                </a:cubicBezTo>
                <a:cubicBezTo>
                  <a:pt x="1823730" y="35621"/>
                  <a:pt x="1741843" y="272182"/>
                  <a:pt x="1659957" y="508743"/>
                </a:cubicBezTo>
              </a:path>
            </a:pathLst>
          </a:custGeom>
          <a:ln w="12700">
            <a:solidFill>
              <a:srgbClr val="996633"/>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28756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51"/>
                                        </p:tgtEl>
                                      </p:cBhvr>
                                    </p:animEffect>
                                    <p:animScale>
                                      <p:cBhvr>
                                        <p:cTn id="7" dur="250" autoRev="1" fill="hold"/>
                                        <p:tgtEl>
                                          <p:spTgt spid="351"/>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349"/>
                                        </p:tgtEl>
                                      </p:cBhvr>
                                    </p:animEffect>
                                    <p:animScale>
                                      <p:cBhvr>
                                        <p:cTn id="11" dur="250" autoRev="1" fill="hold"/>
                                        <p:tgtEl>
                                          <p:spTgt spid="349"/>
                                        </p:tgtEl>
                                      </p:cBhvr>
                                      <p:by x="105000" y="105000"/>
                                    </p:animScale>
                                  </p:childTnLst>
                                </p:cTn>
                              </p:par>
                              <p:par>
                                <p:cTn id="12" presetID="26" presetClass="emph" presetSubtype="0" fill="hold" grpId="0" nodeType="withEffect">
                                  <p:stCondLst>
                                    <p:cond delay="0"/>
                                  </p:stCondLst>
                                  <p:childTnLst>
                                    <p:animEffect transition="out" filter="fade">
                                      <p:cBhvr>
                                        <p:cTn id="13" dur="500" tmFilter="0, 0; .2, .5; .8, .5; 1, 0"/>
                                        <p:tgtEl>
                                          <p:spTgt spid="348"/>
                                        </p:tgtEl>
                                      </p:cBhvr>
                                    </p:animEffect>
                                    <p:animScale>
                                      <p:cBhvr>
                                        <p:cTn id="14" dur="250" autoRev="1" fill="hold"/>
                                        <p:tgtEl>
                                          <p:spTgt spid="348"/>
                                        </p:tgtEl>
                                      </p:cBhvr>
                                      <p:by x="105000" y="105000"/>
                                    </p:animScale>
                                  </p:childTnLst>
                                </p:cTn>
                              </p:par>
                            </p:childTnLst>
                          </p:cTn>
                        </p:par>
                        <p:par>
                          <p:cTn id="15" fill="hold">
                            <p:stCondLst>
                              <p:cond delay="1000"/>
                            </p:stCondLst>
                            <p:childTnLst>
                              <p:par>
                                <p:cTn id="16" presetID="26" presetClass="emph" presetSubtype="0" fill="hold" grpId="0" nodeType="afterEffect">
                                  <p:stCondLst>
                                    <p:cond delay="0"/>
                                  </p:stCondLst>
                                  <p:childTnLst>
                                    <p:animEffect transition="out" filter="fade">
                                      <p:cBhvr>
                                        <p:cTn id="17" dur="500" tmFilter="0, 0; .2, .5; .8, .5; 1, 0"/>
                                        <p:tgtEl>
                                          <p:spTgt spid="350"/>
                                        </p:tgtEl>
                                      </p:cBhvr>
                                    </p:animEffect>
                                    <p:animScale>
                                      <p:cBhvr>
                                        <p:cTn id="18" dur="250" autoRev="1" fill="hold"/>
                                        <p:tgtEl>
                                          <p:spTgt spid="350"/>
                                        </p:tgtEl>
                                      </p:cBhvr>
                                      <p:by x="105000" y="105000"/>
                                    </p:animScale>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2"/>
                                        </p:tgtEl>
                                        <p:attrNameLst>
                                          <p:attrName>style.visibility</p:attrName>
                                        </p:attrNameLst>
                                      </p:cBhvr>
                                      <p:to>
                                        <p:strVal val="visible"/>
                                      </p:to>
                                    </p:set>
                                    <p:anim calcmode="lin" valueType="num">
                                      <p:cBhvr>
                                        <p:cTn id="22" dur="500" fill="hold"/>
                                        <p:tgtEl>
                                          <p:spTgt spid="362"/>
                                        </p:tgtEl>
                                        <p:attrNameLst>
                                          <p:attrName>ppt_w</p:attrName>
                                        </p:attrNameLst>
                                      </p:cBhvr>
                                      <p:tavLst>
                                        <p:tav tm="0">
                                          <p:val>
                                            <p:fltVal val="0"/>
                                          </p:val>
                                        </p:tav>
                                        <p:tav tm="100000">
                                          <p:val>
                                            <p:strVal val="#ppt_w"/>
                                          </p:val>
                                        </p:tav>
                                      </p:tavLst>
                                    </p:anim>
                                    <p:anim calcmode="lin" valueType="num">
                                      <p:cBhvr>
                                        <p:cTn id="23" dur="500" fill="hold"/>
                                        <p:tgtEl>
                                          <p:spTgt spid="362"/>
                                        </p:tgtEl>
                                        <p:attrNameLst>
                                          <p:attrName>ppt_h</p:attrName>
                                        </p:attrNameLst>
                                      </p:cBhvr>
                                      <p:tavLst>
                                        <p:tav tm="0">
                                          <p:val>
                                            <p:fltVal val="0"/>
                                          </p:val>
                                        </p:tav>
                                        <p:tav tm="100000">
                                          <p:val>
                                            <p:strVal val="#ppt_h"/>
                                          </p:val>
                                        </p:tav>
                                      </p:tavLst>
                                    </p:anim>
                                    <p:animEffect transition="in" filter="fade">
                                      <p:cBhvr>
                                        <p:cTn id="24" dur="5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9" grpId="0" animBg="1"/>
      <p:bldP spid="350" grpId="0" animBg="1"/>
      <p:bldP spid="351" grpId="0" animBg="1"/>
      <p:bldP spid="36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2" name="Straight Connector 131"/>
          <p:cNvCxnSpPr/>
          <p:nvPr/>
        </p:nvCxnSpPr>
        <p:spPr>
          <a:xfrm>
            <a:off x="504008" y="3950383"/>
            <a:ext cx="4140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1" name="Rounded Rectangle 130"/>
          <p:cNvSpPr/>
          <p:nvPr/>
        </p:nvSpPr>
        <p:spPr>
          <a:xfrm>
            <a:off x="7614344" y="4545288"/>
            <a:ext cx="468000" cy="1512000"/>
          </a:xfrm>
          <a:prstGeom prst="roundRect">
            <a:avLst/>
          </a:prstGeom>
          <a:solidFill>
            <a:srgbClr val="FFA7CB">
              <a:alpha val="30196"/>
            </a:srgbClr>
          </a:solidFill>
          <a:ln w="3175">
            <a:solidFill>
              <a:srgbClr val="FF0066"/>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zh-CN" altLang="en-US">
              <a:solidFill>
                <a:schemeClr val="tx1"/>
              </a:solidFill>
              <a:latin typeface="Eras Medium ITC" pitchFamily="34" charset="0"/>
            </a:endParaRPr>
          </a:p>
        </p:txBody>
      </p:sp>
      <p:sp>
        <p:nvSpPr>
          <p:cNvPr id="17" name="Rounded Rectangle 16"/>
          <p:cNvSpPr/>
          <p:nvPr/>
        </p:nvSpPr>
        <p:spPr>
          <a:xfrm>
            <a:off x="7614344" y="3264494"/>
            <a:ext cx="468000" cy="1188000"/>
          </a:xfrm>
          <a:prstGeom prst="roundRect">
            <a:avLst/>
          </a:prstGeom>
          <a:solidFill>
            <a:srgbClr val="FFE389">
              <a:alpha val="30196"/>
            </a:srgbClr>
          </a:solidFill>
          <a:ln w="3175">
            <a:solidFill>
              <a:srgbClr val="66663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Parallelism Improvement</a:t>
            </a:r>
            <a:endParaRPr lang="zh-TW" altLang="en-US" sz="4000" dirty="0">
              <a:effectLst>
                <a:outerShdw blurRad="38100" dist="38100" dir="2700000" algn="tl">
                  <a:srgbClr val="000000">
                    <a:alpha val="43137"/>
                  </a:srgbClr>
                </a:outerShdw>
              </a:effectLst>
              <a:latin typeface="Eras Medium ITC"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12" name="Oval 11"/>
          <p:cNvSpPr/>
          <p:nvPr/>
        </p:nvSpPr>
        <p:spPr>
          <a:xfrm>
            <a:off x="1434452" y="5023914"/>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13" name="Oval 12"/>
          <p:cNvSpPr/>
          <p:nvPr/>
        </p:nvSpPr>
        <p:spPr>
          <a:xfrm>
            <a:off x="1434452" y="5275946"/>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14" name="Oval 13"/>
          <p:cNvSpPr/>
          <p:nvPr/>
        </p:nvSpPr>
        <p:spPr>
          <a:xfrm>
            <a:off x="1434452" y="5527978"/>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cxnSp>
        <p:nvCxnSpPr>
          <p:cNvPr id="10" name="Curved Connector 9"/>
          <p:cNvCxnSpPr>
            <a:stCxn id="5" idx="6"/>
            <a:endCxn id="6" idx="6"/>
          </p:cNvCxnSpPr>
          <p:nvPr/>
        </p:nvCxnSpPr>
        <p:spPr>
          <a:xfrm>
            <a:off x="1614452" y="3152132"/>
            <a:ext cx="12700" cy="479919"/>
          </a:xfrm>
          <a:prstGeom prst="curvedConnector3">
            <a:avLst>
              <a:gd name="adj1" fmla="val 1800000"/>
            </a:avLst>
          </a:prstGeom>
          <a:ln w="19050">
            <a:solidFill>
              <a:srgbClr val="0000FF"/>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7" idx="6"/>
            <a:endCxn id="8" idx="6"/>
          </p:cNvCxnSpPr>
          <p:nvPr/>
        </p:nvCxnSpPr>
        <p:spPr>
          <a:xfrm>
            <a:off x="1614452" y="4147970"/>
            <a:ext cx="12700" cy="497920"/>
          </a:xfrm>
          <a:prstGeom prst="curvedConnector3">
            <a:avLst>
              <a:gd name="adj1" fmla="val 1800000"/>
            </a:avLst>
          </a:prstGeom>
          <a:ln w="19050">
            <a:solidFill>
              <a:srgbClr val="0000FF"/>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995936" y="3530644"/>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M1</a:t>
            </a:r>
            <a:endParaRPr lang="zh-CN" altLang="en-US" dirty="0">
              <a:solidFill>
                <a:schemeClr val="tx1"/>
              </a:solidFill>
            </a:endParaRPr>
          </a:p>
        </p:txBody>
      </p:sp>
      <p:grpSp>
        <p:nvGrpSpPr>
          <p:cNvPr id="52" name="Group 51"/>
          <p:cNvGrpSpPr/>
          <p:nvPr/>
        </p:nvGrpSpPr>
        <p:grpSpPr>
          <a:xfrm>
            <a:off x="2699790" y="3028322"/>
            <a:ext cx="1224000" cy="324000"/>
            <a:chOff x="2051720" y="3789024"/>
            <a:chExt cx="1061881" cy="288048"/>
          </a:xfrm>
          <a:effectLst>
            <a:outerShdw blurRad="63500" sx="102000" sy="102000" algn="ctr" rotWithShape="0">
              <a:prstClr val="black">
                <a:alpha val="40000"/>
              </a:prstClr>
            </a:outerShdw>
          </a:effectLst>
        </p:grpSpPr>
        <p:cxnSp>
          <p:nvCxnSpPr>
            <p:cNvPr id="45" name="Straight Connector 44"/>
            <p:cNvCxnSpPr/>
            <p:nvPr/>
          </p:nvCxnSpPr>
          <p:spPr>
            <a:xfrm>
              <a:off x="2051720" y="3789024"/>
              <a:ext cx="1061881" cy="0"/>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a:off x="2051720" y="4077072"/>
              <a:ext cx="1061881" cy="0"/>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a:off x="3113601" y="3789024"/>
              <a:ext cx="0" cy="288048"/>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65" name="Group 64"/>
          <p:cNvGrpSpPr/>
          <p:nvPr/>
        </p:nvGrpSpPr>
        <p:grpSpPr>
          <a:xfrm>
            <a:off x="2699928" y="3494692"/>
            <a:ext cx="1224000" cy="324000"/>
            <a:chOff x="2051720" y="3789024"/>
            <a:chExt cx="1061881" cy="288048"/>
          </a:xfrm>
          <a:effectLst>
            <a:outerShdw blurRad="63500" sx="102000" sy="102000" algn="ctr" rotWithShape="0">
              <a:prstClr val="black">
                <a:alpha val="40000"/>
              </a:prstClr>
            </a:outerShdw>
          </a:effectLst>
        </p:grpSpPr>
        <p:cxnSp>
          <p:nvCxnSpPr>
            <p:cNvPr id="66" name="Straight Connector 65"/>
            <p:cNvCxnSpPr/>
            <p:nvPr/>
          </p:nvCxnSpPr>
          <p:spPr>
            <a:xfrm>
              <a:off x="2051720" y="3789024"/>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p:cNvCxnSpPr/>
            <p:nvPr/>
          </p:nvCxnSpPr>
          <p:spPr>
            <a:xfrm>
              <a:off x="2051720" y="4077072"/>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p:cNvCxnSpPr/>
            <p:nvPr/>
          </p:nvCxnSpPr>
          <p:spPr>
            <a:xfrm>
              <a:off x="3113601" y="3789024"/>
              <a:ext cx="0" cy="288048"/>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sp>
        <p:nvSpPr>
          <p:cNvPr id="69" name="TextBox 68"/>
          <p:cNvSpPr txBox="1"/>
          <p:nvPr/>
        </p:nvSpPr>
        <p:spPr>
          <a:xfrm>
            <a:off x="3995936" y="3100416"/>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M3</a:t>
            </a:r>
            <a:endParaRPr lang="zh-CN" altLang="en-US" dirty="0">
              <a:solidFill>
                <a:schemeClr val="tx1"/>
              </a:solidFill>
            </a:endParaRPr>
          </a:p>
        </p:txBody>
      </p:sp>
      <p:cxnSp>
        <p:nvCxnSpPr>
          <p:cNvPr id="191" name="Straight Arrow Connector 190"/>
          <p:cNvCxnSpPr>
            <a:stCxn id="256" idx="6"/>
            <a:endCxn id="5" idx="2"/>
          </p:cNvCxnSpPr>
          <p:nvPr/>
        </p:nvCxnSpPr>
        <p:spPr>
          <a:xfrm>
            <a:off x="1043576" y="3152132"/>
            <a:ext cx="282876"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257" idx="6"/>
            <a:endCxn id="6" idx="2"/>
          </p:cNvCxnSpPr>
          <p:nvPr/>
        </p:nvCxnSpPr>
        <p:spPr>
          <a:xfrm>
            <a:off x="1043576" y="3632051"/>
            <a:ext cx="282876"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a:stCxn id="265" idx="6"/>
            <a:endCxn id="7" idx="2"/>
          </p:cNvCxnSpPr>
          <p:nvPr/>
        </p:nvCxnSpPr>
        <p:spPr>
          <a:xfrm>
            <a:off x="1043576" y="4147970"/>
            <a:ext cx="282876"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69" name="Group 268"/>
          <p:cNvGrpSpPr/>
          <p:nvPr/>
        </p:nvGrpSpPr>
        <p:grpSpPr>
          <a:xfrm>
            <a:off x="1326452" y="3008132"/>
            <a:ext cx="288000" cy="1781758"/>
            <a:chOff x="1326452" y="3008132"/>
            <a:chExt cx="288000" cy="1781758"/>
          </a:xfrm>
        </p:grpSpPr>
        <p:sp>
          <p:nvSpPr>
            <p:cNvPr id="5" name="Oval 4"/>
            <p:cNvSpPr/>
            <p:nvPr/>
          </p:nvSpPr>
          <p:spPr>
            <a:xfrm>
              <a:off x="1326452" y="3008132"/>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6" name="Oval 5"/>
            <p:cNvSpPr/>
            <p:nvPr/>
          </p:nvSpPr>
          <p:spPr>
            <a:xfrm>
              <a:off x="1326452" y="3488051"/>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7" name="Oval 6"/>
            <p:cNvSpPr/>
            <p:nvPr/>
          </p:nvSpPr>
          <p:spPr>
            <a:xfrm>
              <a:off x="1326452" y="4003970"/>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7</a:t>
              </a:r>
              <a:endParaRPr lang="zh-CN" altLang="en-US" dirty="0">
                <a:solidFill>
                  <a:schemeClr val="tx1"/>
                </a:solidFill>
                <a:latin typeface="Eras Medium ITC" pitchFamily="34" charset="0"/>
              </a:endParaRPr>
            </a:p>
          </p:txBody>
        </p:sp>
        <p:sp>
          <p:nvSpPr>
            <p:cNvPr id="8" name="Oval 7"/>
            <p:cNvSpPr/>
            <p:nvPr/>
          </p:nvSpPr>
          <p:spPr>
            <a:xfrm>
              <a:off x="1326452" y="4501890"/>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r>
                <a:rPr lang="en-US" altLang="zh-CN" spc="-300" dirty="0" smtClean="0">
                  <a:solidFill>
                    <a:schemeClr val="tx1"/>
                  </a:solidFill>
                  <a:latin typeface="Eras Medium ITC" pitchFamily="34" charset="0"/>
                </a:rPr>
                <a:t>10</a:t>
              </a:r>
              <a:endParaRPr lang="zh-CN" altLang="en-US" spc="-300" dirty="0">
                <a:solidFill>
                  <a:schemeClr val="tx1"/>
                </a:solidFill>
                <a:latin typeface="Eras Medium ITC" pitchFamily="34" charset="0"/>
              </a:endParaRPr>
            </a:p>
          </p:txBody>
        </p:sp>
      </p:grpSp>
      <p:cxnSp>
        <p:nvCxnSpPr>
          <p:cNvPr id="217" name="Straight Arrow Connector 216"/>
          <p:cNvCxnSpPr>
            <a:stCxn id="266" idx="6"/>
            <a:endCxn id="8" idx="2"/>
          </p:cNvCxnSpPr>
          <p:nvPr/>
        </p:nvCxnSpPr>
        <p:spPr>
          <a:xfrm>
            <a:off x="1043576" y="4645890"/>
            <a:ext cx="282876"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2" name="Freeform 281"/>
          <p:cNvSpPr/>
          <p:nvPr/>
        </p:nvSpPr>
        <p:spPr>
          <a:xfrm flipV="1">
            <a:off x="1835696" y="2852984"/>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Freeform 282"/>
          <p:cNvSpPr/>
          <p:nvPr/>
        </p:nvSpPr>
        <p:spPr>
          <a:xfrm flipV="1">
            <a:off x="6156176" y="3356992"/>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Freeform 283"/>
          <p:cNvSpPr/>
          <p:nvPr/>
        </p:nvSpPr>
        <p:spPr>
          <a:xfrm flipV="1">
            <a:off x="4414946" y="2814900"/>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Freeform 171"/>
          <p:cNvSpPr/>
          <p:nvPr/>
        </p:nvSpPr>
        <p:spPr>
          <a:xfrm flipV="1">
            <a:off x="1835696" y="3861096"/>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Freeform 174"/>
          <p:cNvSpPr/>
          <p:nvPr/>
        </p:nvSpPr>
        <p:spPr>
          <a:xfrm flipV="1">
            <a:off x="1835696" y="4797200"/>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TextBox 175"/>
          <p:cNvSpPr txBox="1"/>
          <p:nvPr/>
        </p:nvSpPr>
        <p:spPr>
          <a:xfrm>
            <a:off x="3995936" y="4612482"/>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M1</a:t>
            </a:r>
            <a:endParaRPr lang="zh-CN" altLang="en-US" dirty="0">
              <a:solidFill>
                <a:schemeClr val="tx1"/>
              </a:solidFill>
            </a:endParaRPr>
          </a:p>
        </p:txBody>
      </p:sp>
      <p:grpSp>
        <p:nvGrpSpPr>
          <p:cNvPr id="193" name="Group 192"/>
          <p:cNvGrpSpPr/>
          <p:nvPr/>
        </p:nvGrpSpPr>
        <p:grpSpPr>
          <a:xfrm>
            <a:off x="2699790" y="4110160"/>
            <a:ext cx="1224000" cy="324000"/>
            <a:chOff x="2051720" y="3789024"/>
            <a:chExt cx="1061881" cy="288048"/>
          </a:xfrm>
          <a:effectLst>
            <a:outerShdw blurRad="63500" sx="102000" sy="102000" algn="ctr" rotWithShape="0">
              <a:prstClr val="black">
                <a:alpha val="40000"/>
              </a:prstClr>
            </a:outerShdw>
          </a:effectLst>
        </p:grpSpPr>
        <p:cxnSp>
          <p:nvCxnSpPr>
            <p:cNvPr id="194" name="Straight Connector 193"/>
            <p:cNvCxnSpPr/>
            <p:nvPr/>
          </p:nvCxnSpPr>
          <p:spPr>
            <a:xfrm>
              <a:off x="2051720" y="3789024"/>
              <a:ext cx="1061881" cy="0"/>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12" name="Straight Connector 211"/>
            <p:cNvCxnSpPr/>
            <p:nvPr/>
          </p:nvCxnSpPr>
          <p:spPr>
            <a:xfrm>
              <a:off x="2051720" y="4077072"/>
              <a:ext cx="1061881" cy="0"/>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13" name="Straight Connector 212"/>
            <p:cNvCxnSpPr/>
            <p:nvPr/>
          </p:nvCxnSpPr>
          <p:spPr>
            <a:xfrm>
              <a:off x="3113601" y="3789024"/>
              <a:ext cx="0" cy="288048"/>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229" name="Group 228"/>
          <p:cNvGrpSpPr/>
          <p:nvPr/>
        </p:nvGrpSpPr>
        <p:grpSpPr>
          <a:xfrm>
            <a:off x="2699928" y="4576530"/>
            <a:ext cx="1224000" cy="324000"/>
            <a:chOff x="2051720" y="3789024"/>
            <a:chExt cx="1061881" cy="288048"/>
          </a:xfrm>
          <a:effectLst>
            <a:outerShdw blurRad="63500" sx="102000" sy="102000" algn="ctr" rotWithShape="0">
              <a:prstClr val="black">
                <a:alpha val="40000"/>
              </a:prstClr>
            </a:outerShdw>
          </a:effectLst>
        </p:grpSpPr>
        <p:cxnSp>
          <p:nvCxnSpPr>
            <p:cNvPr id="230" name="Straight Connector 229"/>
            <p:cNvCxnSpPr/>
            <p:nvPr/>
          </p:nvCxnSpPr>
          <p:spPr>
            <a:xfrm>
              <a:off x="2051720" y="3789024"/>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31" name="Straight Connector 230"/>
            <p:cNvCxnSpPr/>
            <p:nvPr/>
          </p:nvCxnSpPr>
          <p:spPr>
            <a:xfrm>
              <a:off x="2051720" y="4077072"/>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36" name="Straight Connector 235"/>
            <p:cNvCxnSpPr/>
            <p:nvPr/>
          </p:nvCxnSpPr>
          <p:spPr>
            <a:xfrm>
              <a:off x="3113601" y="3789024"/>
              <a:ext cx="0" cy="288048"/>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sp>
        <p:nvSpPr>
          <p:cNvPr id="237" name="TextBox 236"/>
          <p:cNvSpPr txBox="1"/>
          <p:nvPr/>
        </p:nvSpPr>
        <p:spPr>
          <a:xfrm>
            <a:off x="3995936" y="4182254"/>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M3</a:t>
            </a:r>
            <a:endParaRPr lang="zh-CN" altLang="en-US" dirty="0">
              <a:solidFill>
                <a:schemeClr val="tx1"/>
              </a:solidFill>
            </a:endParaRPr>
          </a:p>
        </p:txBody>
      </p:sp>
      <p:sp>
        <p:nvSpPr>
          <p:cNvPr id="247" name="Freeform 246"/>
          <p:cNvSpPr/>
          <p:nvPr/>
        </p:nvSpPr>
        <p:spPr>
          <a:xfrm flipV="1">
            <a:off x="4414946" y="3896738"/>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Freeform 252"/>
          <p:cNvSpPr/>
          <p:nvPr/>
        </p:nvSpPr>
        <p:spPr>
          <a:xfrm flipV="1">
            <a:off x="6804248" y="3140968"/>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2"/>
          <p:cNvSpPr/>
          <p:nvPr/>
        </p:nvSpPr>
        <p:spPr>
          <a:xfrm>
            <a:off x="1937982" y="3212976"/>
            <a:ext cx="682388" cy="234915"/>
          </a:xfrm>
          <a:custGeom>
            <a:avLst/>
            <a:gdLst>
              <a:gd name="connsiteX0" fmla="*/ 0 w 682388"/>
              <a:gd name="connsiteY0" fmla="*/ 234915 h 234915"/>
              <a:gd name="connsiteX1" fmla="*/ 232012 w 682388"/>
              <a:gd name="connsiteY1" fmla="*/ 2903 h 234915"/>
              <a:gd name="connsiteX2" fmla="*/ 682388 w 682388"/>
              <a:gd name="connsiteY2" fmla="*/ 125733 h 234915"/>
            </a:gdLst>
            <a:ahLst/>
            <a:cxnLst>
              <a:cxn ang="0">
                <a:pos x="connsiteX0" y="connsiteY0"/>
              </a:cxn>
              <a:cxn ang="0">
                <a:pos x="connsiteX1" y="connsiteY1"/>
              </a:cxn>
              <a:cxn ang="0">
                <a:pos x="connsiteX2" y="connsiteY2"/>
              </a:cxn>
            </a:cxnLst>
            <a:rect l="l" t="t" r="r" b="b"/>
            <a:pathLst>
              <a:path w="682388" h="234915">
                <a:moveTo>
                  <a:pt x="0" y="234915"/>
                </a:moveTo>
                <a:cubicBezTo>
                  <a:pt x="59140" y="128007"/>
                  <a:pt x="118281" y="21100"/>
                  <a:pt x="232012" y="2903"/>
                </a:cubicBezTo>
                <a:cubicBezTo>
                  <a:pt x="345743" y="-15294"/>
                  <a:pt x="514065" y="55219"/>
                  <a:pt x="682388" y="125733"/>
                </a:cubicBezTo>
              </a:path>
            </a:pathLst>
          </a:custGeom>
          <a:ln w="12700">
            <a:solidFill>
              <a:srgbClr val="FF0066"/>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258" name="Freeform 257"/>
          <p:cNvSpPr/>
          <p:nvPr/>
        </p:nvSpPr>
        <p:spPr>
          <a:xfrm>
            <a:off x="1945396" y="4293096"/>
            <a:ext cx="682388" cy="234915"/>
          </a:xfrm>
          <a:custGeom>
            <a:avLst/>
            <a:gdLst>
              <a:gd name="connsiteX0" fmla="*/ 0 w 682388"/>
              <a:gd name="connsiteY0" fmla="*/ 234915 h 234915"/>
              <a:gd name="connsiteX1" fmla="*/ 232012 w 682388"/>
              <a:gd name="connsiteY1" fmla="*/ 2903 h 234915"/>
              <a:gd name="connsiteX2" fmla="*/ 682388 w 682388"/>
              <a:gd name="connsiteY2" fmla="*/ 125733 h 234915"/>
            </a:gdLst>
            <a:ahLst/>
            <a:cxnLst>
              <a:cxn ang="0">
                <a:pos x="connsiteX0" y="connsiteY0"/>
              </a:cxn>
              <a:cxn ang="0">
                <a:pos x="connsiteX1" y="connsiteY1"/>
              </a:cxn>
              <a:cxn ang="0">
                <a:pos x="connsiteX2" y="connsiteY2"/>
              </a:cxn>
            </a:cxnLst>
            <a:rect l="l" t="t" r="r" b="b"/>
            <a:pathLst>
              <a:path w="682388" h="234915">
                <a:moveTo>
                  <a:pt x="0" y="234915"/>
                </a:moveTo>
                <a:cubicBezTo>
                  <a:pt x="59140" y="128007"/>
                  <a:pt x="118281" y="21100"/>
                  <a:pt x="232012" y="2903"/>
                </a:cubicBezTo>
                <a:cubicBezTo>
                  <a:pt x="345743" y="-15294"/>
                  <a:pt x="514065" y="55219"/>
                  <a:pt x="682388" y="125733"/>
                </a:cubicBezTo>
              </a:path>
            </a:pathLst>
          </a:custGeom>
          <a:ln w="12700">
            <a:solidFill>
              <a:srgbClr val="FF0066"/>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256" name="Oval 255"/>
          <p:cNvSpPr/>
          <p:nvPr/>
        </p:nvSpPr>
        <p:spPr>
          <a:xfrm>
            <a:off x="755576" y="3008132"/>
            <a:ext cx="288000" cy="288000"/>
          </a:xfrm>
          <a:prstGeom prst="ellipse">
            <a:avLst/>
          </a:prstGeom>
          <a:solidFill>
            <a:srgbClr val="9F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2</a:t>
            </a:r>
            <a:endParaRPr lang="zh-CN" altLang="en-US" dirty="0">
              <a:solidFill>
                <a:schemeClr val="tx1"/>
              </a:solidFill>
              <a:latin typeface="Eras Medium ITC" pitchFamily="34" charset="0"/>
            </a:endParaRPr>
          </a:p>
        </p:txBody>
      </p:sp>
      <p:sp>
        <p:nvSpPr>
          <p:cNvPr id="257" name="Oval 256"/>
          <p:cNvSpPr/>
          <p:nvPr/>
        </p:nvSpPr>
        <p:spPr>
          <a:xfrm>
            <a:off x="755576" y="3488051"/>
            <a:ext cx="288000" cy="288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3</a:t>
            </a:r>
            <a:endParaRPr lang="zh-CN" altLang="en-US" dirty="0">
              <a:solidFill>
                <a:schemeClr val="tx1"/>
              </a:solidFill>
              <a:latin typeface="Eras Medium ITC" pitchFamily="34" charset="0"/>
            </a:endParaRPr>
          </a:p>
        </p:txBody>
      </p:sp>
      <p:sp>
        <p:nvSpPr>
          <p:cNvPr id="265" name="Oval 264"/>
          <p:cNvSpPr/>
          <p:nvPr/>
        </p:nvSpPr>
        <p:spPr>
          <a:xfrm>
            <a:off x="755576" y="4003970"/>
            <a:ext cx="288000" cy="288000"/>
          </a:xfrm>
          <a:prstGeom prst="ellipse">
            <a:avLst/>
          </a:prstGeom>
          <a:solidFill>
            <a:srgbClr val="9F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8</a:t>
            </a:r>
            <a:endParaRPr lang="zh-CN" altLang="en-US" dirty="0">
              <a:solidFill>
                <a:schemeClr val="tx1"/>
              </a:solidFill>
              <a:latin typeface="Eras Medium ITC" pitchFamily="34" charset="0"/>
            </a:endParaRPr>
          </a:p>
        </p:txBody>
      </p:sp>
      <p:sp>
        <p:nvSpPr>
          <p:cNvPr id="266" name="Oval 265"/>
          <p:cNvSpPr/>
          <p:nvPr/>
        </p:nvSpPr>
        <p:spPr>
          <a:xfrm>
            <a:off x="755576" y="4501890"/>
            <a:ext cx="288000" cy="288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9</a:t>
            </a:r>
            <a:endParaRPr lang="zh-CN" altLang="en-US" dirty="0">
              <a:solidFill>
                <a:schemeClr val="tx1"/>
              </a:solidFill>
              <a:latin typeface="Eras Medium ITC" pitchFamily="34" charset="0"/>
            </a:endParaRPr>
          </a:p>
        </p:txBody>
      </p:sp>
      <p:cxnSp>
        <p:nvCxnSpPr>
          <p:cNvPr id="270" name="Straight Arrow Connector 269"/>
          <p:cNvCxnSpPr>
            <a:stCxn id="256" idx="5"/>
            <a:endCxn id="6" idx="1"/>
          </p:cNvCxnSpPr>
          <p:nvPr/>
        </p:nvCxnSpPr>
        <p:spPr>
          <a:xfrm>
            <a:off x="1001399" y="3253955"/>
            <a:ext cx="367230" cy="276273"/>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a:stCxn id="265" idx="7"/>
            <a:endCxn id="6" idx="3"/>
          </p:cNvCxnSpPr>
          <p:nvPr/>
        </p:nvCxnSpPr>
        <p:spPr>
          <a:xfrm flipV="1">
            <a:off x="1001399" y="3733874"/>
            <a:ext cx="367230" cy="312273"/>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a:stCxn id="257" idx="5"/>
            <a:endCxn id="8" idx="1"/>
          </p:cNvCxnSpPr>
          <p:nvPr/>
        </p:nvCxnSpPr>
        <p:spPr>
          <a:xfrm>
            <a:off x="1001399" y="3733874"/>
            <a:ext cx="367230" cy="810193"/>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1" name="Oval 280"/>
          <p:cNvSpPr/>
          <p:nvPr/>
        </p:nvSpPr>
        <p:spPr>
          <a:xfrm>
            <a:off x="863576" y="5013176"/>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87" name="Oval 286"/>
          <p:cNvSpPr/>
          <p:nvPr/>
        </p:nvSpPr>
        <p:spPr>
          <a:xfrm>
            <a:off x="863576" y="5265208"/>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88" name="Oval 287"/>
          <p:cNvSpPr/>
          <p:nvPr/>
        </p:nvSpPr>
        <p:spPr>
          <a:xfrm>
            <a:off x="863576" y="5517240"/>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90" name="Oval 289"/>
          <p:cNvSpPr/>
          <p:nvPr/>
        </p:nvSpPr>
        <p:spPr>
          <a:xfrm>
            <a:off x="8424448" y="5373216"/>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91" name="Oval 290"/>
          <p:cNvSpPr/>
          <p:nvPr/>
        </p:nvSpPr>
        <p:spPr>
          <a:xfrm>
            <a:off x="8424448" y="5625248"/>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92" name="Oval 291"/>
          <p:cNvSpPr/>
          <p:nvPr/>
        </p:nvSpPr>
        <p:spPr>
          <a:xfrm>
            <a:off x="8424448" y="5877280"/>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89" name="Oval 288"/>
          <p:cNvSpPr/>
          <p:nvPr/>
        </p:nvSpPr>
        <p:spPr>
          <a:xfrm>
            <a:off x="8316448" y="3852373"/>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293" name="Oval 292"/>
          <p:cNvSpPr/>
          <p:nvPr/>
        </p:nvSpPr>
        <p:spPr>
          <a:xfrm>
            <a:off x="8316448" y="3361963"/>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sp>
        <p:nvSpPr>
          <p:cNvPr id="294" name="Oval 293"/>
          <p:cNvSpPr/>
          <p:nvPr/>
        </p:nvSpPr>
        <p:spPr>
          <a:xfrm>
            <a:off x="8316448" y="4851192"/>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54000" rIns="43200" bIns="36000" rtlCol="0" anchor="ctr"/>
          <a:lstStyle/>
          <a:p>
            <a:pPr algn="ctr"/>
            <a:r>
              <a:rPr lang="en-US" altLang="zh-CN" spc="-300" dirty="0" smtClean="0">
                <a:solidFill>
                  <a:schemeClr val="tx1"/>
                </a:solidFill>
                <a:latin typeface="Eras Medium ITC" pitchFamily="34" charset="0"/>
              </a:rPr>
              <a:t>11</a:t>
            </a:r>
            <a:endParaRPr lang="zh-CN" altLang="en-US" spc="-300" dirty="0">
              <a:solidFill>
                <a:schemeClr val="tx1"/>
              </a:solidFill>
              <a:latin typeface="Eras Medium ITC" pitchFamily="34" charset="0"/>
            </a:endParaRPr>
          </a:p>
        </p:txBody>
      </p:sp>
      <p:sp>
        <p:nvSpPr>
          <p:cNvPr id="295" name="Oval 294"/>
          <p:cNvSpPr/>
          <p:nvPr/>
        </p:nvSpPr>
        <p:spPr>
          <a:xfrm>
            <a:off x="8316448" y="4342783"/>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8</a:t>
            </a:r>
            <a:endParaRPr lang="zh-CN" altLang="en-US" dirty="0">
              <a:solidFill>
                <a:schemeClr val="tx1"/>
              </a:solidFill>
              <a:latin typeface="Eras Medium ITC" pitchFamily="34" charset="0"/>
            </a:endParaRPr>
          </a:p>
        </p:txBody>
      </p:sp>
      <p:grpSp>
        <p:nvGrpSpPr>
          <p:cNvPr id="73" name="Group 72"/>
          <p:cNvGrpSpPr/>
          <p:nvPr/>
        </p:nvGrpSpPr>
        <p:grpSpPr>
          <a:xfrm>
            <a:off x="3511220" y="3091281"/>
            <a:ext cx="324000" cy="216024"/>
            <a:chOff x="9396536" y="1988840"/>
            <a:chExt cx="324000" cy="216024"/>
          </a:xfrm>
        </p:grpSpPr>
        <p:sp>
          <p:nvSpPr>
            <p:cNvPr id="72" name="Rectangle 71"/>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Oval 302"/>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1</a:t>
              </a:r>
              <a:endParaRPr lang="zh-CN" altLang="en-US" sz="1600" dirty="0">
                <a:solidFill>
                  <a:schemeClr val="tx1"/>
                </a:solidFill>
                <a:latin typeface="Eras Medium ITC" pitchFamily="34" charset="0"/>
              </a:endParaRPr>
            </a:p>
          </p:txBody>
        </p:sp>
      </p:grpSp>
      <p:grpSp>
        <p:nvGrpSpPr>
          <p:cNvPr id="304" name="Group 303"/>
          <p:cNvGrpSpPr/>
          <p:nvPr/>
        </p:nvGrpSpPr>
        <p:grpSpPr>
          <a:xfrm>
            <a:off x="3511220" y="4170549"/>
            <a:ext cx="324000" cy="216024"/>
            <a:chOff x="9396536" y="1988840"/>
            <a:chExt cx="324000" cy="216024"/>
          </a:xfrm>
        </p:grpSpPr>
        <p:sp>
          <p:nvSpPr>
            <p:cNvPr id="305" name="Rectangle 304"/>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Oval 305"/>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7</a:t>
              </a:r>
              <a:endParaRPr lang="zh-CN" altLang="en-US" sz="1600" dirty="0">
                <a:solidFill>
                  <a:schemeClr val="tx1"/>
                </a:solidFill>
                <a:latin typeface="Eras Medium ITC" pitchFamily="34" charset="0"/>
              </a:endParaRPr>
            </a:p>
          </p:txBody>
        </p:sp>
      </p:grpSp>
      <p:grpSp>
        <p:nvGrpSpPr>
          <p:cNvPr id="307" name="Group 306"/>
          <p:cNvGrpSpPr/>
          <p:nvPr/>
        </p:nvGrpSpPr>
        <p:grpSpPr>
          <a:xfrm>
            <a:off x="3095872" y="3081872"/>
            <a:ext cx="324000" cy="216024"/>
            <a:chOff x="9396536" y="1988840"/>
            <a:chExt cx="324000" cy="216024"/>
          </a:xfrm>
        </p:grpSpPr>
        <p:sp>
          <p:nvSpPr>
            <p:cNvPr id="308" name="Rectangle 307"/>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Oval 308"/>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4</a:t>
              </a:r>
              <a:endParaRPr lang="zh-CN" altLang="en-US" sz="1600" dirty="0">
                <a:solidFill>
                  <a:schemeClr val="tx1"/>
                </a:solidFill>
                <a:latin typeface="Eras Medium ITC" pitchFamily="34" charset="0"/>
              </a:endParaRPr>
            </a:p>
          </p:txBody>
        </p:sp>
      </p:grpSp>
      <p:grpSp>
        <p:nvGrpSpPr>
          <p:cNvPr id="310" name="Group 309"/>
          <p:cNvGrpSpPr/>
          <p:nvPr/>
        </p:nvGrpSpPr>
        <p:grpSpPr>
          <a:xfrm>
            <a:off x="3511220" y="3548680"/>
            <a:ext cx="324000" cy="216024"/>
            <a:chOff x="9396536" y="1988840"/>
            <a:chExt cx="324000" cy="216024"/>
          </a:xfrm>
        </p:grpSpPr>
        <p:sp>
          <p:nvSpPr>
            <p:cNvPr id="311" name="Rectangle 310"/>
            <p:cNvSpPr/>
            <p:nvPr/>
          </p:nvSpPr>
          <p:spPr>
            <a:xfrm>
              <a:off x="9396536" y="1988840"/>
              <a:ext cx="324000" cy="216024"/>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Oval 311"/>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4</a:t>
              </a:r>
              <a:endParaRPr lang="zh-CN" altLang="en-US" sz="1600" dirty="0">
                <a:solidFill>
                  <a:schemeClr val="tx1"/>
                </a:solidFill>
                <a:latin typeface="Eras Medium ITC" pitchFamily="34" charset="0"/>
              </a:endParaRPr>
            </a:p>
          </p:txBody>
        </p:sp>
      </p:grpSp>
      <p:grpSp>
        <p:nvGrpSpPr>
          <p:cNvPr id="313" name="Group 312"/>
          <p:cNvGrpSpPr/>
          <p:nvPr/>
        </p:nvGrpSpPr>
        <p:grpSpPr>
          <a:xfrm>
            <a:off x="3511220" y="4612498"/>
            <a:ext cx="324000" cy="216024"/>
            <a:chOff x="9396536" y="1988840"/>
            <a:chExt cx="324000" cy="216024"/>
          </a:xfrm>
        </p:grpSpPr>
        <p:sp>
          <p:nvSpPr>
            <p:cNvPr id="314" name="Rectangle 313"/>
            <p:cNvSpPr/>
            <p:nvPr/>
          </p:nvSpPr>
          <p:spPr>
            <a:xfrm>
              <a:off x="9396536" y="1988840"/>
              <a:ext cx="324000" cy="216024"/>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Oval 314"/>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7</a:t>
              </a:r>
              <a:endParaRPr lang="zh-CN" altLang="en-US" sz="1600" dirty="0">
                <a:solidFill>
                  <a:schemeClr val="tx1"/>
                </a:solidFill>
                <a:latin typeface="Eras Medium ITC" pitchFamily="34" charset="0"/>
              </a:endParaRPr>
            </a:p>
          </p:txBody>
        </p:sp>
      </p:grpSp>
      <p:grpSp>
        <p:nvGrpSpPr>
          <p:cNvPr id="325" name="Group 324"/>
          <p:cNvGrpSpPr/>
          <p:nvPr/>
        </p:nvGrpSpPr>
        <p:grpSpPr>
          <a:xfrm>
            <a:off x="6066176" y="4474047"/>
            <a:ext cx="324000" cy="216024"/>
            <a:chOff x="9396536" y="1988840"/>
            <a:chExt cx="324000" cy="216024"/>
          </a:xfrm>
        </p:grpSpPr>
        <p:sp>
          <p:nvSpPr>
            <p:cNvPr id="326" name="Rectangle 325"/>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7" name="Oval 326"/>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1</a:t>
              </a:r>
              <a:endParaRPr lang="zh-CN" altLang="en-US" sz="1600" dirty="0">
                <a:solidFill>
                  <a:schemeClr val="tx1"/>
                </a:solidFill>
                <a:latin typeface="Eras Medium ITC" pitchFamily="34" charset="0"/>
              </a:endParaRPr>
            </a:p>
          </p:txBody>
        </p:sp>
      </p:grpSp>
      <p:grpSp>
        <p:nvGrpSpPr>
          <p:cNvPr id="328" name="Group 327"/>
          <p:cNvGrpSpPr/>
          <p:nvPr/>
        </p:nvGrpSpPr>
        <p:grpSpPr>
          <a:xfrm>
            <a:off x="6066176" y="3845486"/>
            <a:ext cx="324000" cy="216024"/>
            <a:chOff x="9396536" y="1988840"/>
            <a:chExt cx="324000" cy="216024"/>
          </a:xfrm>
        </p:grpSpPr>
        <p:sp>
          <p:nvSpPr>
            <p:cNvPr id="329" name="Rectangle 328"/>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0" name="Oval 329"/>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7</a:t>
              </a:r>
              <a:endParaRPr lang="zh-CN" altLang="en-US" sz="1600" dirty="0">
                <a:solidFill>
                  <a:schemeClr val="tx1"/>
                </a:solidFill>
                <a:latin typeface="Eras Medium ITC" pitchFamily="34" charset="0"/>
              </a:endParaRPr>
            </a:p>
          </p:txBody>
        </p:sp>
      </p:grpSp>
      <p:grpSp>
        <p:nvGrpSpPr>
          <p:cNvPr id="331" name="Group 330"/>
          <p:cNvGrpSpPr/>
          <p:nvPr/>
        </p:nvGrpSpPr>
        <p:grpSpPr>
          <a:xfrm>
            <a:off x="6066176" y="4159767"/>
            <a:ext cx="324000" cy="216024"/>
            <a:chOff x="9396536" y="1988840"/>
            <a:chExt cx="324000" cy="216024"/>
          </a:xfrm>
        </p:grpSpPr>
        <p:sp>
          <p:nvSpPr>
            <p:cNvPr id="332" name="Rectangle 331"/>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3" name="Oval 332"/>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4</a:t>
              </a:r>
              <a:endParaRPr lang="zh-CN" altLang="en-US" sz="1600" dirty="0">
                <a:solidFill>
                  <a:schemeClr val="tx1"/>
                </a:solidFill>
                <a:latin typeface="Eras Medium ITC" pitchFamily="34" charset="0"/>
              </a:endParaRPr>
            </a:p>
          </p:txBody>
        </p:sp>
      </p:grpSp>
      <p:grpSp>
        <p:nvGrpSpPr>
          <p:cNvPr id="334" name="Group 333"/>
          <p:cNvGrpSpPr/>
          <p:nvPr/>
        </p:nvGrpSpPr>
        <p:grpSpPr>
          <a:xfrm>
            <a:off x="6480248" y="3618775"/>
            <a:ext cx="324000" cy="216024"/>
            <a:chOff x="9396536" y="1988840"/>
            <a:chExt cx="324000" cy="216024"/>
          </a:xfrm>
        </p:grpSpPr>
        <p:sp>
          <p:nvSpPr>
            <p:cNvPr id="335" name="Rectangle 334"/>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6" name="Oval 335"/>
            <p:cNvSpPr/>
            <p:nvPr/>
          </p:nvSpPr>
          <p:spPr>
            <a:xfrm>
              <a:off x="9450536" y="1988840"/>
              <a:ext cx="216000" cy="216000"/>
            </a:xfrm>
            <a:prstGeom prst="ellipse">
              <a:avLst/>
            </a:prstGeom>
            <a:solidFill>
              <a:srgbClr val="FFE389"/>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3</a:t>
              </a:r>
              <a:endParaRPr lang="zh-CN" altLang="en-US" sz="1600" dirty="0">
                <a:solidFill>
                  <a:schemeClr val="tx1"/>
                </a:solidFill>
                <a:latin typeface="Eras Medium ITC" pitchFamily="34" charset="0"/>
              </a:endParaRPr>
            </a:p>
          </p:txBody>
        </p:sp>
      </p:grpSp>
      <p:grpSp>
        <p:nvGrpSpPr>
          <p:cNvPr id="337" name="Group 336"/>
          <p:cNvGrpSpPr/>
          <p:nvPr/>
        </p:nvGrpSpPr>
        <p:grpSpPr>
          <a:xfrm>
            <a:off x="6480248" y="3933056"/>
            <a:ext cx="324000" cy="216024"/>
            <a:chOff x="9396536" y="1988840"/>
            <a:chExt cx="324000" cy="216024"/>
          </a:xfrm>
        </p:grpSpPr>
        <p:sp>
          <p:nvSpPr>
            <p:cNvPr id="338" name="Rectangle 337"/>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9" name="Oval 338"/>
            <p:cNvSpPr/>
            <p:nvPr/>
          </p:nvSpPr>
          <p:spPr>
            <a:xfrm>
              <a:off x="9450536" y="1988840"/>
              <a:ext cx="216000" cy="216000"/>
            </a:xfrm>
            <a:prstGeom prst="ellipse">
              <a:avLst/>
            </a:prstGeom>
            <a:solidFill>
              <a:srgbClr val="FFE389"/>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6</a:t>
              </a:r>
              <a:endParaRPr lang="zh-CN" altLang="en-US" sz="1600" dirty="0">
                <a:solidFill>
                  <a:schemeClr val="tx1"/>
                </a:solidFill>
                <a:latin typeface="Eras Medium ITC" pitchFamily="34" charset="0"/>
              </a:endParaRPr>
            </a:p>
          </p:txBody>
        </p:sp>
      </p:grpSp>
      <p:sp>
        <p:nvSpPr>
          <p:cNvPr id="348" name="Oval 347"/>
          <p:cNvSpPr/>
          <p:nvPr/>
        </p:nvSpPr>
        <p:spPr>
          <a:xfrm>
            <a:off x="7704336" y="3852373"/>
            <a:ext cx="288000" cy="288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6</a:t>
            </a:r>
            <a:endParaRPr lang="zh-CN" altLang="en-US" dirty="0">
              <a:solidFill>
                <a:schemeClr val="tx1"/>
              </a:solidFill>
              <a:latin typeface="Eras Medium ITC" pitchFamily="34" charset="0"/>
            </a:endParaRPr>
          </a:p>
        </p:txBody>
      </p:sp>
      <p:sp>
        <p:nvSpPr>
          <p:cNvPr id="349" name="Oval 348"/>
          <p:cNvSpPr/>
          <p:nvPr/>
        </p:nvSpPr>
        <p:spPr>
          <a:xfrm>
            <a:off x="7704336" y="3361963"/>
            <a:ext cx="288000" cy="288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3</a:t>
            </a:r>
            <a:endParaRPr lang="zh-CN" altLang="en-US" dirty="0">
              <a:solidFill>
                <a:schemeClr val="tx1"/>
              </a:solidFill>
              <a:latin typeface="Eras Medium ITC" pitchFamily="34" charset="0"/>
            </a:endParaRPr>
          </a:p>
        </p:txBody>
      </p:sp>
      <p:sp>
        <p:nvSpPr>
          <p:cNvPr id="350" name="Oval 349"/>
          <p:cNvSpPr/>
          <p:nvPr/>
        </p:nvSpPr>
        <p:spPr>
          <a:xfrm>
            <a:off x="7704336" y="5159437"/>
            <a:ext cx="288000" cy="288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351" name="Oval 350"/>
          <p:cNvSpPr/>
          <p:nvPr/>
        </p:nvSpPr>
        <p:spPr>
          <a:xfrm>
            <a:off x="7704336" y="4651028"/>
            <a:ext cx="288000" cy="288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352" name="Oval 351"/>
          <p:cNvSpPr/>
          <p:nvPr/>
        </p:nvSpPr>
        <p:spPr>
          <a:xfrm>
            <a:off x="7812336" y="4293104"/>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353" name="Oval 352"/>
          <p:cNvSpPr/>
          <p:nvPr/>
        </p:nvSpPr>
        <p:spPr>
          <a:xfrm>
            <a:off x="7812336" y="5625248"/>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354" name="Oval 353"/>
          <p:cNvSpPr/>
          <p:nvPr/>
        </p:nvSpPr>
        <p:spPr>
          <a:xfrm>
            <a:off x="7812336" y="5877280"/>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cxnSp>
        <p:nvCxnSpPr>
          <p:cNvPr id="355" name="Straight Arrow Connector 354"/>
          <p:cNvCxnSpPr>
            <a:stCxn id="349" idx="6"/>
          </p:cNvCxnSpPr>
          <p:nvPr/>
        </p:nvCxnSpPr>
        <p:spPr>
          <a:xfrm>
            <a:off x="7992336" y="3505963"/>
            <a:ext cx="324112"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6" name="Straight Arrow Connector 355"/>
          <p:cNvCxnSpPr>
            <a:stCxn id="349" idx="5"/>
          </p:cNvCxnSpPr>
          <p:nvPr/>
        </p:nvCxnSpPr>
        <p:spPr>
          <a:xfrm>
            <a:off x="7950159" y="3607786"/>
            <a:ext cx="408466" cy="286764"/>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7" name="Straight Arrow Connector 356"/>
          <p:cNvCxnSpPr>
            <a:stCxn id="348" idx="5"/>
          </p:cNvCxnSpPr>
          <p:nvPr/>
        </p:nvCxnSpPr>
        <p:spPr>
          <a:xfrm>
            <a:off x="7950159" y="4098196"/>
            <a:ext cx="408466" cy="286764"/>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8" name="Straight Arrow Connector 357"/>
          <p:cNvCxnSpPr>
            <a:stCxn id="348" idx="6"/>
          </p:cNvCxnSpPr>
          <p:nvPr/>
        </p:nvCxnSpPr>
        <p:spPr>
          <a:xfrm>
            <a:off x="7992336" y="3996373"/>
            <a:ext cx="324112" cy="1"/>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a:stCxn id="351" idx="6"/>
            <a:endCxn id="295" idx="2"/>
          </p:cNvCxnSpPr>
          <p:nvPr/>
        </p:nvCxnSpPr>
        <p:spPr>
          <a:xfrm flipV="1">
            <a:off x="7992336" y="4486783"/>
            <a:ext cx="324112" cy="308245"/>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a:stCxn id="350" idx="7"/>
            <a:endCxn id="289" idx="3"/>
          </p:cNvCxnSpPr>
          <p:nvPr/>
        </p:nvCxnSpPr>
        <p:spPr>
          <a:xfrm flipV="1">
            <a:off x="7950159" y="4098196"/>
            <a:ext cx="408466" cy="1103418"/>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1" name="Straight Arrow Connector 360"/>
          <p:cNvCxnSpPr>
            <a:stCxn id="350" idx="6"/>
            <a:endCxn id="294" idx="2"/>
          </p:cNvCxnSpPr>
          <p:nvPr/>
        </p:nvCxnSpPr>
        <p:spPr>
          <a:xfrm flipV="1">
            <a:off x="7992336" y="4995192"/>
            <a:ext cx="324112" cy="308245"/>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6660232" y="4114801"/>
            <a:ext cx="864096" cy="319360"/>
          </a:xfrm>
          <a:custGeom>
            <a:avLst/>
            <a:gdLst>
              <a:gd name="connsiteX0" fmla="*/ 0 w 945931"/>
              <a:gd name="connsiteY0" fmla="*/ 126124 h 333617"/>
              <a:gd name="connsiteX1" fmla="*/ 220718 w 945931"/>
              <a:gd name="connsiteY1" fmla="*/ 331076 h 333617"/>
              <a:gd name="connsiteX2" fmla="*/ 945931 w 945931"/>
              <a:gd name="connsiteY2" fmla="*/ 0 h 333617"/>
            </a:gdLst>
            <a:ahLst/>
            <a:cxnLst>
              <a:cxn ang="0">
                <a:pos x="connsiteX0" y="connsiteY0"/>
              </a:cxn>
              <a:cxn ang="0">
                <a:pos x="connsiteX1" y="connsiteY1"/>
              </a:cxn>
              <a:cxn ang="0">
                <a:pos x="connsiteX2" y="connsiteY2"/>
              </a:cxn>
            </a:cxnLst>
            <a:rect l="l" t="t" r="r" b="b"/>
            <a:pathLst>
              <a:path w="945931" h="333617">
                <a:moveTo>
                  <a:pt x="0" y="126124"/>
                </a:moveTo>
                <a:cubicBezTo>
                  <a:pt x="31531" y="239110"/>
                  <a:pt x="63063" y="352097"/>
                  <a:pt x="220718" y="331076"/>
                </a:cubicBezTo>
                <a:cubicBezTo>
                  <a:pt x="378373" y="310055"/>
                  <a:pt x="662152" y="155027"/>
                  <a:pt x="945931" y="0"/>
                </a:cubicBezTo>
              </a:path>
            </a:pathLst>
          </a:custGeom>
          <a:ln w="12700">
            <a:solidFill>
              <a:srgbClr val="996633"/>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grpSp>
        <p:nvGrpSpPr>
          <p:cNvPr id="136" name="Group 135"/>
          <p:cNvGrpSpPr/>
          <p:nvPr/>
        </p:nvGrpSpPr>
        <p:grpSpPr>
          <a:xfrm>
            <a:off x="7596336" y="2780976"/>
            <a:ext cx="432000" cy="432000"/>
            <a:chOff x="7164288" y="3573016"/>
            <a:chExt cx="432000" cy="432000"/>
          </a:xfrm>
        </p:grpSpPr>
        <p:pic>
          <p:nvPicPr>
            <p:cNvPr id="137" name="Picture 4" descr="Z:\Documents\Research\lyra\socc13\figures\lo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3573016"/>
              <a:ext cx="432000" cy="432000"/>
            </a:xfrm>
            <a:prstGeom prst="rect">
              <a:avLst/>
            </a:prstGeom>
            <a:noFill/>
            <a:extLst>
              <a:ext uri="{909E8E84-426E-40DD-AFC4-6F175D3DCCD1}">
                <a14:hiddenFill xmlns:a14="http://schemas.microsoft.com/office/drawing/2010/main">
                  <a:solidFill>
                    <a:srgbClr val="FFFFFF"/>
                  </a:solidFill>
                </a14:hiddenFill>
              </a:ext>
            </a:extLst>
          </p:spPr>
        </p:pic>
        <p:grpSp>
          <p:nvGrpSpPr>
            <p:cNvPr id="138" name="Group 137"/>
            <p:cNvGrpSpPr/>
            <p:nvPr/>
          </p:nvGrpSpPr>
          <p:grpSpPr>
            <a:xfrm>
              <a:off x="7254288" y="3645016"/>
              <a:ext cx="252000" cy="324000"/>
              <a:chOff x="8028352" y="2420888"/>
              <a:chExt cx="914400" cy="918006"/>
            </a:xfrm>
          </p:grpSpPr>
          <p:cxnSp>
            <p:nvCxnSpPr>
              <p:cNvPr id="139" name="Straight Connector 138"/>
              <p:cNvCxnSpPr/>
              <p:nvPr/>
            </p:nvCxnSpPr>
            <p:spPr>
              <a:xfrm flipH="1">
                <a:off x="8028352" y="2420888"/>
                <a:ext cx="914400" cy="9180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8028352" y="2420888"/>
                <a:ext cx="914400" cy="9180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41" name="TextBox 140"/>
          <p:cNvSpPr txBox="1"/>
          <p:nvPr/>
        </p:nvSpPr>
        <p:spPr>
          <a:xfrm>
            <a:off x="7400624" y="2564952"/>
            <a:ext cx="771776"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60000"/>
              </a:lnSpc>
            </a:pPr>
            <a:r>
              <a:rPr lang="en-US" altLang="zh-CN" sz="1600" dirty="0" smtClean="0">
                <a:solidFill>
                  <a:schemeClr val="tx1"/>
                </a:solidFill>
              </a:rPr>
              <a:t>lock-free</a:t>
            </a:r>
            <a:endParaRPr lang="zh-CN" altLang="en-US" sz="1600" dirty="0">
              <a:solidFill>
                <a:schemeClr val="tx1"/>
              </a:solidFill>
            </a:endParaRPr>
          </a:p>
        </p:txBody>
      </p:sp>
      <p:sp>
        <p:nvSpPr>
          <p:cNvPr id="142" name="TextBox 141"/>
          <p:cNvSpPr txBox="1"/>
          <p:nvPr/>
        </p:nvSpPr>
        <p:spPr>
          <a:xfrm>
            <a:off x="539552" y="2564904"/>
            <a:ext cx="1352806"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computation</a:t>
            </a:r>
            <a:endParaRPr lang="zh-CN" altLang="en-US" dirty="0">
              <a:solidFill>
                <a:schemeClr val="tx1"/>
              </a:solidFill>
            </a:endParaRPr>
          </a:p>
        </p:txBody>
      </p:sp>
      <p:sp>
        <p:nvSpPr>
          <p:cNvPr id="143" name="TextBox 142"/>
          <p:cNvSpPr txBox="1"/>
          <p:nvPr/>
        </p:nvSpPr>
        <p:spPr>
          <a:xfrm>
            <a:off x="4067944" y="2492896"/>
            <a:ext cx="1059808"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sending</a:t>
            </a:r>
            <a:endParaRPr lang="zh-CN" altLang="en-US" dirty="0">
              <a:solidFill>
                <a:schemeClr val="tx1"/>
              </a:solidFill>
            </a:endParaRPr>
          </a:p>
        </p:txBody>
      </p:sp>
      <p:sp>
        <p:nvSpPr>
          <p:cNvPr id="144" name="TextBox 143"/>
          <p:cNvSpPr txBox="1"/>
          <p:nvPr/>
        </p:nvSpPr>
        <p:spPr>
          <a:xfrm>
            <a:off x="6193457" y="2653787"/>
            <a:ext cx="771776"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60000"/>
              </a:lnSpc>
            </a:pPr>
            <a:r>
              <a:rPr lang="en-US" altLang="zh-CN" dirty="0" smtClean="0">
                <a:solidFill>
                  <a:schemeClr val="tx1"/>
                </a:solidFill>
              </a:rPr>
              <a:t>receiving</a:t>
            </a:r>
            <a:endParaRPr lang="zh-CN" altLang="en-US" dirty="0">
              <a:solidFill>
                <a:schemeClr val="tx1"/>
              </a:solidFill>
            </a:endParaRPr>
          </a:p>
        </p:txBody>
      </p:sp>
      <p:sp>
        <p:nvSpPr>
          <p:cNvPr id="24" name="Freeform 23"/>
          <p:cNvSpPr/>
          <p:nvPr/>
        </p:nvSpPr>
        <p:spPr>
          <a:xfrm>
            <a:off x="6332561" y="4767203"/>
            <a:ext cx="1173708" cy="245973"/>
          </a:xfrm>
          <a:custGeom>
            <a:avLst/>
            <a:gdLst>
              <a:gd name="connsiteX0" fmla="*/ 0 w 1173708"/>
              <a:gd name="connsiteY0" fmla="*/ 40944 h 245973"/>
              <a:gd name="connsiteX1" fmla="*/ 655093 w 1173708"/>
              <a:gd name="connsiteY1" fmla="*/ 245660 h 245973"/>
              <a:gd name="connsiteX2" fmla="*/ 1173708 w 1173708"/>
              <a:gd name="connsiteY2" fmla="*/ 0 h 245973"/>
            </a:gdLst>
            <a:ahLst/>
            <a:cxnLst>
              <a:cxn ang="0">
                <a:pos x="connsiteX0" y="connsiteY0"/>
              </a:cxn>
              <a:cxn ang="0">
                <a:pos x="connsiteX1" y="connsiteY1"/>
              </a:cxn>
              <a:cxn ang="0">
                <a:pos x="connsiteX2" y="connsiteY2"/>
              </a:cxn>
            </a:cxnLst>
            <a:rect l="l" t="t" r="r" b="b"/>
            <a:pathLst>
              <a:path w="1173708" h="245973">
                <a:moveTo>
                  <a:pt x="0" y="40944"/>
                </a:moveTo>
                <a:cubicBezTo>
                  <a:pt x="229737" y="146714"/>
                  <a:pt x="459475" y="252484"/>
                  <a:pt x="655093" y="245660"/>
                </a:cubicBezTo>
                <a:cubicBezTo>
                  <a:pt x="850711" y="238836"/>
                  <a:pt x="1012209" y="119418"/>
                  <a:pt x="1173708" y="0"/>
                </a:cubicBezTo>
              </a:path>
            </a:pathLst>
          </a:custGeom>
          <a:ln w="12700">
            <a:solidFill>
              <a:srgbClr val="FF0066"/>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46" name="内容占位符 2"/>
          <p:cNvSpPr txBox="1">
            <a:spLocks/>
          </p:cNvSpPr>
          <p:nvPr/>
        </p:nvSpPr>
        <p:spPr>
          <a:xfrm>
            <a:off x="457200" y="1371600"/>
            <a:ext cx="8291264" cy="8332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lvl="1" indent="-231775">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Distributed immutable view </a:t>
            </a:r>
            <a:r>
              <a:rPr lang="en-US" altLang="zh-CN" sz="2800" dirty="0" smtClean="0">
                <a:solidFill>
                  <a:srgbClr val="FF0066"/>
                </a:solidFill>
                <a:latin typeface="Eras Medium ITC" pitchFamily="34" charset="0"/>
                <a:ea typeface="Verdana" pitchFamily="34" charset="0"/>
                <a:cs typeface="Verdana" pitchFamily="34" charset="0"/>
              </a:rPr>
              <a:t>opens an opportunity</a:t>
            </a:r>
            <a:endParaRPr lang="en-US" altLang="zh-CN" sz="800" dirty="0">
              <a:solidFill>
                <a:srgbClr val="FF0066"/>
              </a:solidFill>
              <a:latin typeface="Eras Medium ITC" pitchFamily="34" charset="0"/>
              <a:ea typeface="Verdana" pitchFamily="34" charset="0"/>
              <a:cs typeface="Verdana" pitchFamily="34" charset="0"/>
            </a:endParaRPr>
          </a:p>
        </p:txBody>
      </p:sp>
      <p:sp>
        <p:nvSpPr>
          <p:cNvPr id="130" name="Rectangle 129"/>
          <p:cNvSpPr/>
          <p:nvPr/>
        </p:nvSpPr>
        <p:spPr>
          <a:xfrm>
            <a:off x="5508452" y="5141437"/>
            <a:ext cx="1872032" cy="324000"/>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smtClean="0">
                <a:solidFill>
                  <a:srgbClr val="FFFF00"/>
                </a:solidFill>
                <a:latin typeface="Eras Medium ITC" pitchFamily="34" charset="0"/>
                <a:ea typeface="Verdana" pitchFamily="34" charset="0"/>
                <a:cs typeface="Verdana" pitchFamily="34" charset="0"/>
              </a:rPr>
              <a:t>no</a:t>
            </a:r>
            <a:r>
              <a:rPr lang="en-US" altLang="zh-CN" sz="2000" kern="0" dirty="0" smtClean="0">
                <a:solidFill>
                  <a:schemeClr val="bg1"/>
                </a:solidFill>
                <a:latin typeface="Eras Medium ITC" pitchFamily="34" charset="0"/>
                <a:ea typeface="Verdana" pitchFamily="34" charset="0"/>
                <a:cs typeface="Verdana" pitchFamily="34" charset="0"/>
              </a:rPr>
              <a:t> interference</a:t>
            </a:r>
            <a:endParaRPr lang="zh-CN" altLang="en-US" sz="2000" kern="0" dirty="0">
              <a:solidFill>
                <a:schemeClr val="bg1"/>
              </a:solidFill>
              <a:latin typeface="Eras Medium ITC" pitchFamily="34" charset="0"/>
              <a:ea typeface="Verdana" pitchFamily="34" charset="0"/>
              <a:cs typeface="Verdana" pitchFamily="34" charset="0"/>
            </a:endParaRPr>
          </a:p>
        </p:txBody>
      </p:sp>
      <p:pic>
        <p:nvPicPr>
          <p:cNvPr id="133" name="Picture 2" descr="Z:\Research\0.IPADS\slides\1.ds\graph-parallel\cyclops\sciss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76" y="3822055"/>
            <a:ext cx="360000" cy="25319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3" name="Freeform 152"/>
          <p:cNvSpPr/>
          <p:nvPr/>
        </p:nvSpPr>
        <p:spPr>
          <a:xfrm flipV="1">
            <a:off x="8604448" y="188640"/>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4" name="TextBox 153"/>
          <p:cNvSpPr txBox="1"/>
          <p:nvPr/>
        </p:nvSpPr>
        <p:spPr>
          <a:xfrm>
            <a:off x="7380311" y="290655"/>
            <a:ext cx="1105175"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chemeClr val="tx1"/>
                </a:solidFill>
              </a:rPr>
              <a:t>thread</a:t>
            </a:r>
            <a:endParaRPr lang="zh-CN" altLang="en-US" dirty="0">
              <a:solidFill>
                <a:schemeClr val="tx1"/>
              </a:solidFill>
            </a:endParaRPr>
          </a:p>
        </p:txBody>
      </p:sp>
      <p:sp>
        <p:nvSpPr>
          <p:cNvPr id="155" name="TextBox 154"/>
          <p:cNvSpPr txBox="1"/>
          <p:nvPr/>
        </p:nvSpPr>
        <p:spPr>
          <a:xfrm>
            <a:off x="7380311" y="707676"/>
            <a:ext cx="1105175"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chemeClr val="tx1"/>
                </a:solidFill>
              </a:rPr>
              <a:t>master</a:t>
            </a:r>
            <a:endParaRPr lang="zh-CN" altLang="en-US" dirty="0">
              <a:solidFill>
                <a:schemeClr val="tx1"/>
              </a:solidFill>
            </a:endParaRPr>
          </a:p>
        </p:txBody>
      </p:sp>
      <p:sp>
        <p:nvSpPr>
          <p:cNvPr id="156" name="Oval 155"/>
          <p:cNvSpPr/>
          <p:nvPr/>
        </p:nvSpPr>
        <p:spPr>
          <a:xfrm>
            <a:off x="8611162" y="1124696"/>
            <a:ext cx="288000" cy="288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157" name="TextBox 156"/>
          <p:cNvSpPr txBox="1"/>
          <p:nvPr/>
        </p:nvSpPr>
        <p:spPr>
          <a:xfrm>
            <a:off x="7380311" y="1124696"/>
            <a:ext cx="1105175"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chemeClr val="tx1"/>
                </a:solidFill>
              </a:rPr>
              <a:t>replica</a:t>
            </a:r>
            <a:endParaRPr lang="zh-CN" altLang="en-US" dirty="0">
              <a:solidFill>
                <a:schemeClr val="tx1"/>
              </a:solidFill>
            </a:endParaRPr>
          </a:p>
        </p:txBody>
      </p:sp>
      <p:sp>
        <p:nvSpPr>
          <p:cNvPr id="158" name="Oval 157"/>
          <p:cNvSpPr/>
          <p:nvPr/>
        </p:nvSpPr>
        <p:spPr>
          <a:xfrm>
            <a:off x="8604448" y="708851"/>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145" name="Freeform 144"/>
          <p:cNvSpPr/>
          <p:nvPr/>
        </p:nvSpPr>
        <p:spPr>
          <a:xfrm>
            <a:off x="4445876" y="3006059"/>
            <a:ext cx="2049517" cy="493886"/>
          </a:xfrm>
          <a:custGeom>
            <a:avLst/>
            <a:gdLst>
              <a:gd name="connsiteX0" fmla="*/ 0 w 2049517"/>
              <a:gd name="connsiteY0" fmla="*/ 304700 h 493886"/>
              <a:gd name="connsiteX1" fmla="*/ 283779 w 2049517"/>
              <a:gd name="connsiteY1" fmla="*/ 147044 h 493886"/>
              <a:gd name="connsiteX2" fmla="*/ 930165 w 2049517"/>
              <a:gd name="connsiteY2" fmla="*/ 36686 h 493886"/>
              <a:gd name="connsiteX3" fmla="*/ 772510 w 2049517"/>
              <a:gd name="connsiteY3" fmla="*/ 225872 h 493886"/>
              <a:gd name="connsiteX4" fmla="*/ 1813034 w 2049517"/>
              <a:gd name="connsiteY4" fmla="*/ 5155 h 493886"/>
              <a:gd name="connsiteX5" fmla="*/ 2049517 w 2049517"/>
              <a:gd name="connsiteY5" fmla="*/ 493886 h 4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517" h="493886">
                <a:moveTo>
                  <a:pt x="0" y="304700"/>
                </a:moveTo>
                <a:cubicBezTo>
                  <a:pt x="64376" y="248206"/>
                  <a:pt x="128752" y="191713"/>
                  <a:pt x="283779" y="147044"/>
                </a:cubicBezTo>
                <a:cubicBezTo>
                  <a:pt x="438806" y="102375"/>
                  <a:pt x="848710" y="23548"/>
                  <a:pt x="930165" y="36686"/>
                </a:cubicBezTo>
                <a:cubicBezTo>
                  <a:pt x="1011620" y="49824"/>
                  <a:pt x="625365" y="231127"/>
                  <a:pt x="772510" y="225872"/>
                </a:cubicBezTo>
                <a:cubicBezTo>
                  <a:pt x="919655" y="220617"/>
                  <a:pt x="1600200" y="-39514"/>
                  <a:pt x="1813034" y="5155"/>
                </a:cubicBezTo>
                <a:cubicBezTo>
                  <a:pt x="2025868" y="49824"/>
                  <a:pt x="2037692" y="271855"/>
                  <a:pt x="2049517" y="493886"/>
                </a:cubicBezTo>
              </a:path>
            </a:pathLst>
          </a:custGeom>
          <a:ln w="12700">
            <a:solidFill>
              <a:srgbClr val="FF0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cxnSp>
        <p:nvCxnSpPr>
          <p:cNvPr id="159" name="Straight Connector 158"/>
          <p:cNvCxnSpPr/>
          <p:nvPr/>
        </p:nvCxnSpPr>
        <p:spPr>
          <a:xfrm>
            <a:off x="5244194" y="2348880"/>
            <a:ext cx="0" cy="35640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a:off x="3131840" y="4692077"/>
            <a:ext cx="2112355" cy="96917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2099156" y="2348880"/>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000" dirty="0" smtClean="0">
                <a:solidFill>
                  <a:schemeClr val="tx1"/>
                </a:solidFill>
                <a:effectLst>
                  <a:outerShdw blurRad="38100" dist="38100" dir="2700000" algn="tl">
                    <a:srgbClr val="000000">
                      <a:alpha val="43137"/>
                    </a:srgbClr>
                  </a:outerShdw>
                </a:effectLst>
              </a:rPr>
              <a:t>M2</a:t>
            </a:r>
            <a:endParaRPr lang="zh-CN" altLang="en-US" sz="2000" dirty="0">
              <a:solidFill>
                <a:schemeClr val="tx1"/>
              </a:solidFill>
              <a:effectLst>
                <a:outerShdw blurRad="38100" dist="38100" dir="2700000" algn="tl">
                  <a:srgbClr val="000000">
                    <a:alpha val="43137"/>
                  </a:srgbClr>
                </a:outerShdw>
              </a:effectLst>
            </a:endParaRPr>
          </a:p>
        </p:txBody>
      </p:sp>
      <p:sp>
        <p:nvSpPr>
          <p:cNvPr id="162" name="TextBox 161"/>
          <p:cNvSpPr txBox="1"/>
          <p:nvPr/>
        </p:nvSpPr>
        <p:spPr>
          <a:xfrm>
            <a:off x="7020272" y="2348880"/>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000" dirty="0" smtClean="0">
                <a:solidFill>
                  <a:schemeClr val="tx1"/>
                </a:solidFill>
                <a:effectLst>
                  <a:outerShdw blurRad="38100" dist="38100" dir="2700000" algn="tl">
                    <a:srgbClr val="000000">
                      <a:alpha val="43137"/>
                    </a:srgbClr>
                  </a:outerShdw>
                </a:effectLst>
              </a:rPr>
              <a:t>M3</a:t>
            </a:r>
            <a:endParaRPr lang="zh-CN" altLang="en-US" sz="2000" dirty="0">
              <a:solidFill>
                <a:schemeClr val="tx1"/>
              </a:solidFill>
              <a:effectLst>
                <a:outerShdw blurRad="38100" dist="38100" dir="2700000" algn="tl">
                  <a:srgbClr val="000000">
                    <a:alpha val="43137"/>
                  </a:srgbClr>
                </a:outerShdw>
              </a:effectLst>
            </a:endParaRPr>
          </a:p>
        </p:txBody>
      </p:sp>
      <p:sp>
        <p:nvSpPr>
          <p:cNvPr id="163" name="TextBox 162"/>
          <p:cNvSpPr txBox="1"/>
          <p:nvPr/>
        </p:nvSpPr>
        <p:spPr>
          <a:xfrm>
            <a:off x="4355976" y="5445224"/>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000" dirty="0" smtClean="0">
                <a:solidFill>
                  <a:schemeClr val="tx1"/>
                </a:solidFill>
                <a:effectLst>
                  <a:outerShdw blurRad="38100" dist="38100" dir="2700000" algn="tl">
                    <a:srgbClr val="000000">
                      <a:alpha val="43137"/>
                    </a:srgbClr>
                  </a:outerShdw>
                </a:effectLst>
              </a:rPr>
              <a:t>M1</a:t>
            </a:r>
            <a:endParaRPr lang="zh-CN" altLang="en-US" sz="2000" dirty="0">
              <a:solidFill>
                <a:schemeClr val="tx1"/>
              </a:solidFill>
              <a:effectLst>
                <a:outerShdw blurRad="38100" dist="38100" dir="2700000" algn="tl">
                  <a:srgbClr val="000000">
                    <a:alpha val="43137"/>
                  </a:srgbClr>
                </a:outerShdw>
              </a:effectLst>
            </a:endParaRPr>
          </a:p>
        </p:txBody>
      </p:sp>
      <p:sp>
        <p:nvSpPr>
          <p:cNvPr id="165" name="Freeform 164"/>
          <p:cNvSpPr/>
          <p:nvPr/>
        </p:nvSpPr>
        <p:spPr>
          <a:xfrm>
            <a:off x="4918264" y="2985084"/>
            <a:ext cx="1754511" cy="2783274"/>
          </a:xfrm>
          <a:custGeom>
            <a:avLst/>
            <a:gdLst>
              <a:gd name="connsiteX0" fmla="*/ 8578 w 1754511"/>
              <a:gd name="connsiteY0" fmla="*/ 3060874 h 3060874"/>
              <a:gd name="connsiteX1" fmla="*/ 22226 w 1754511"/>
              <a:gd name="connsiteY1" fmla="*/ 1696098 h 3060874"/>
              <a:gd name="connsiteX2" fmla="*/ 199646 w 1754511"/>
              <a:gd name="connsiteY2" fmla="*/ 713459 h 3060874"/>
              <a:gd name="connsiteX3" fmla="*/ 445306 w 1754511"/>
              <a:gd name="connsiteY3" fmla="*/ 1027358 h 3060874"/>
              <a:gd name="connsiteX4" fmla="*/ 677318 w 1754511"/>
              <a:gd name="connsiteY4" fmla="*/ 317674 h 3060874"/>
              <a:gd name="connsiteX5" fmla="*/ 1659957 w 1754511"/>
              <a:gd name="connsiteY5" fmla="*/ 3776 h 3060874"/>
              <a:gd name="connsiteX6" fmla="*/ 1659957 w 1754511"/>
              <a:gd name="connsiteY6" fmla="*/ 508743 h 306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4511" h="3060874">
                <a:moveTo>
                  <a:pt x="8578" y="3060874"/>
                </a:moveTo>
                <a:cubicBezTo>
                  <a:pt x="-521" y="2574104"/>
                  <a:pt x="-9619" y="2087334"/>
                  <a:pt x="22226" y="1696098"/>
                </a:cubicBezTo>
                <a:cubicBezTo>
                  <a:pt x="54071" y="1304862"/>
                  <a:pt x="129133" y="824916"/>
                  <a:pt x="199646" y="713459"/>
                </a:cubicBezTo>
                <a:cubicBezTo>
                  <a:pt x="270159" y="602002"/>
                  <a:pt x="365694" y="1093322"/>
                  <a:pt x="445306" y="1027358"/>
                </a:cubicBezTo>
                <a:cubicBezTo>
                  <a:pt x="524918" y="961394"/>
                  <a:pt x="474876" y="488271"/>
                  <a:pt x="677318" y="317674"/>
                </a:cubicBezTo>
                <a:cubicBezTo>
                  <a:pt x="879760" y="147077"/>
                  <a:pt x="1496184" y="-28069"/>
                  <a:pt x="1659957" y="3776"/>
                </a:cubicBezTo>
                <a:cubicBezTo>
                  <a:pt x="1823730" y="35621"/>
                  <a:pt x="1741843" y="272182"/>
                  <a:pt x="1659957" y="508743"/>
                </a:cubicBezTo>
              </a:path>
            </a:pathLst>
          </a:custGeom>
          <a:ln w="12700">
            <a:solidFill>
              <a:srgbClr val="996633"/>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66" name="TextBox 165"/>
          <p:cNvSpPr txBox="1"/>
          <p:nvPr/>
        </p:nvSpPr>
        <p:spPr>
          <a:xfrm>
            <a:off x="2790038" y="2708920"/>
            <a:ext cx="1131506"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rgbClr val="FF0066"/>
                </a:solidFill>
              </a:rPr>
              <a:t>priv.</a:t>
            </a:r>
            <a:r>
              <a:rPr lang="en-US" altLang="zh-CN" dirty="0" smtClean="0">
                <a:solidFill>
                  <a:schemeClr val="tx1"/>
                </a:solidFill>
                <a:effectLst>
                  <a:outerShdw blurRad="38100" dist="38100" dir="2700000" algn="tl">
                    <a:srgbClr val="000000">
                      <a:alpha val="43137"/>
                    </a:srgbClr>
                  </a:outerShdw>
                </a:effectLst>
              </a:rPr>
              <a:t> out-queues</a:t>
            </a:r>
            <a:endParaRPr lang="zh-CN" alt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432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p:cTn id="7" dur="500" fill="hold"/>
                                        <p:tgtEl>
                                          <p:spTgt spid="130"/>
                                        </p:tgtEl>
                                        <p:attrNameLst>
                                          <p:attrName>ppt_w</p:attrName>
                                        </p:attrNameLst>
                                      </p:cBhvr>
                                      <p:tavLst>
                                        <p:tav tm="0">
                                          <p:val>
                                            <p:fltVal val="0"/>
                                          </p:val>
                                        </p:tav>
                                        <p:tav tm="100000">
                                          <p:val>
                                            <p:strVal val="#ppt_w"/>
                                          </p:val>
                                        </p:tav>
                                      </p:tavLst>
                                    </p:anim>
                                    <p:anim calcmode="lin" valueType="num">
                                      <p:cBhvr>
                                        <p:cTn id="8" dur="500" fill="hold"/>
                                        <p:tgtEl>
                                          <p:spTgt spid="130"/>
                                        </p:tgtEl>
                                        <p:attrNameLst>
                                          <p:attrName>ppt_h</p:attrName>
                                        </p:attrNameLst>
                                      </p:cBhvr>
                                      <p:tavLst>
                                        <p:tav tm="0">
                                          <p:val>
                                            <p:fltVal val="0"/>
                                          </p:val>
                                        </p:tav>
                                        <p:tav tm="100000">
                                          <p:val>
                                            <p:strVal val="#ppt_h"/>
                                          </p:val>
                                        </p:tav>
                                      </p:tavLst>
                                    </p:anim>
                                    <p:animEffect transition="in" filter="fade">
                                      <p:cBhvr>
                                        <p:cTn id="9"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9" name="Straight Connector 178"/>
          <p:cNvCxnSpPr/>
          <p:nvPr/>
        </p:nvCxnSpPr>
        <p:spPr>
          <a:xfrm>
            <a:off x="5244194" y="2348880"/>
            <a:ext cx="0" cy="35640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H="1">
            <a:off x="3131840" y="4692077"/>
            <a:ext cx="2112355" cy="96917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2099156" y="2348880"/>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000" dirty="0" smtClean="0">
                <a:solidFill>
                  <a:schemeClr val="tx1"/>
                </a:solidFill>
                <a:effectLst>
                  <a:outerShdw blurRad="38100" dist="38100" dir="2700000" algn="tl">
                    <a:srgbClr val="000000">
                      <a:alpha val="43137"/>
                    </a:srgbClr>
                  </a:outerShdw>
                </a:effectLst>
              </a:rPr>
              <a:t>M2</a:t>
            </a:r>
            <a:endParaRPr lang="zh-CN" altLang="en-US" sz="2000" dirty="0">
              <a:solidFill>
                <a:schemeClr val="tx1"/>
              </a:solidFill>
              <a:effectLst>
                <a:outerShdw blurRad="38100" dist="38100" dir="2700000" algn="tl">
                  <a:srgbClr val="000000">
                    <a:alpha val="43137"/>
                  </a:srgbClr>
                </a:outerShdw>
              </a:effectLst>
            </a:endParaRPr>
          </a:p>
        </p:txBody>
      </p:sp>
      <p:sp>
        <p:nvSpPr>
          <p:cNvPr id="182" name="TextBox 181"/>
          <p:cNvSpPr txBox="1"/>
          <p:nvPr/>
        </p:nvSpPr>
        <p:spPr>
          <a:xfrm>
            <a:off x="7020272" y="2348880"/>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000" dirty="0" smtClean="0">
                <a:solidFill>
                  <a:schemeClr val="tx1"/>
                </a:solidFill>
                <a:effectLst>
                  <a:outerShdw blurRad="38100" dist="38100" dir="2700000" algn="tl">
                    <a:srgbClr val="000000">
                      <a:alpha val="43137"/>
                    </a:srgbClr>
                  </a:outerShdw>
                </a:effectLst>
              </a:rPr>
              <a:t>M3</a:t>
            </a:r>
            <a:endParaRPr lang="zh-CN" altLang="en-US" sz="2000" dirty="0">
              <a:solidFill>
                <a:schemeClr val="tx1"/>
              </a:solidFill>
              <a:effectLst>
                <a:outerShdw blurRad="38100" dist="38100" dir="2700000" algn="tl">
                  <a:srgbClr val="000000">
                    <a:alpha val="43137"/>
                  </a:srgbClr>
                </a:outerShdw>
              </a:effectLst>
            </a:endParaRPr>
          </a:p>
        </p:txBody>
      </p:sp>
      <p:sp>
        <p:nvSpPr>
          <p:cNvPr id="183" name="TextBox 182"/>
          <p:cNvSpPr txBox="1"/>
          <p:nvPr/>
        </p:nvSpPr>
        <p:spPr>
          <a:xfrm>
            <a:off x="4355976" y="5445224"/>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000" dirty="0" smtClean="0">
                <a:solidFill>
                  <a:schemeClr val="tx1"/>
                </a:solidFill>
                <a:effectLst>
                  <a:outerShdw blurRad="38100" dist="38100" dir="2700000" algn="tl">
                    <a:srgbClr val="000000">
                      <a:alpha val="43137"/>
                    </a:srgbClr>
                  </a:outerShdw>
                </a:effectLst>
              </a:rPr>
              <a:t>M1</a:t>
            </a:r>
            <a:endParaRPr lang="zh-CN" altLang="en-US" sz="2000" dirty="0">
              <a:solidFill>
                <a:schemeClr val="tx1"/>
              </a:solidFill>
              <a:effectLst>
                <a:outerShdw blurRad="38100" dist="38100" dir="2700000" algn="tl">
                  <a:srgbClr val="000000">
                    <a:alpha val="43137"/>
                  </a:srgbClr>
                </a:outerShdw>
              </a:effectLst>
            </a:endParaRPr>
          </a:p>
        </p:txBody>
      </p:sp>
      <p:cxnSp>
        <p:nvCxnSpPr>
          <p:cNvPr id="151" name="Straight Connector 150"/>
          <p:cNvCxnSpPr/>
          <p:nvPr/>
        </p:nvCxnSpPr>
        <p:spPr>
          <a:xfrm>
            <a:off x="504008" y="3950383"/>
            <a:ext cx="4140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52" name="Picture 2" descr="Z:\Research\0.IPADS\slides\1.ds\graph-parallel\cyclops\sciss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76" y="3822055"/>
            <a:ext cx="360000" cy="25319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1" name="Rounded Rectangle 130"/>
          <p:cNvSpPr/>
          <p:nvPr/>
        </p:nvSpPr>
        <p:spPr>
          <a:xfrm>
            <a:off x="7614344" y="4545288"/>
            <a:ext cx="468000" cy="1512000"/>
          </a:xfrm>
          <a:prstGeom prst="roundRect">
            <a:avLst/>
          </a:prstGeom>
          <a:solidFill>
            <a:srgbClr val="FFA7CB">
              <a:alpha val="30196"/>
            </a:srgbClr>
          </a:solidFill>
          <a:ln w="3175">
            <a:solidFill>
              <a:srgbClr val="FF0066"/>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zh-CN" altLang="en-US">
              <a:solidFill>
                <a:schemeClr val="tx1"/>
              </a:solidFill>
              <a:latin typeface="Eras Medium ITC" pitchFamily="34" charset="0"/>
            </a:endParaRPr>
          </a:p>
        </p:txBody>
      </p:sp>
      <p:sp>
        <p:nvSpPr>
          <p:cNvPr id="17" name="Rounded Rectangle 16"/>
          <p:cNvSpPr/>
          <p:nvPr/>
        </p:nvSpPr>
        <p:spPr>
          <a:xfrm>
            <a:off x="7614344" y="3264494"/>
            <a:ext cx="468000" cy="1188000"/>
          </a:xfrm>
          <a:prstGeom prst="roundRect">
            <a:avLst/>
          </a:prstGeom>
          <a:solidFill>
            <a:srgbClr val="FFE389">
              <a:alpha val="30196"/>
            </a:srgbClr>
          </a:solidFill>
          <a:ln w="3175">
            <a:solidFill>
              <a:srgbClr val="66663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Parallelism Improvement</a:t>
            </a:r>
            <a:endParaRPr lang="zh-TW" altLang="en-US" sz="4000" dirty="0">
              <a:effectLst>
                <a:outerShdw blurRad="38100" dist="38100" dir="2700000" algn="tl">
                  <a:srgbClr val="000000">
                    <a:alpha val="43137"/>
                  </a:srgbClr>
                </a:outerShdw>
              </a:effectLst>
              <a:latin typeface="Eras Medium ITC" pitchFamily="34" charset="0"/>
              <a:cs typeface="Verdana" pitchFamily="34" charset="0"/>
            </a:endParaRPr>
          </a:p>
        </p:txBody>
      </p:sp>
      <p:sp>
        <p:nvSpPr>
          <p:cNvPr id="56" name="内容占位符 2"/>
          <p:cNvSpPr txBox="1">
            <a:spLocks/>
          </p:cNvSpPr>
          <p:nvPr/>
        </p:nvSpPr>
        <p:spPr>
          <a:xfrm>
            <a:off x="457200" y="1371600"/>
            <a:ext cx="8291264" cy="8332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lvl="1" indent="-231775">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Distributed immutable view </a:t>
            </a:r>
            <a:r>
              <a:rPr lang="en-US" altLang="zh-CN" sz="2800" dirty="0" smtClean="0">
                <a:solidFill>
                  <a:srgbClr val="FF0066"/>
                </a:solidFill>
                <a:latin typeface="Eras Medium ITC" pitchFamily="34" charset="0"/>
                <a:ea typeface="Verdana" pitchFamily="34" charset="0"/>
                <a:cs typeface="Verdana" pitchFamily="34" charset="0"/>
              </a:rPr>
              <a:t>opens an opportunity</a:t>
            </a:r>
            <a:endParaRPr lang="en-US" altLang="zh-CN" sz="800" dirty="0">
              <a:solidFill>
                <a:srgbClr val="FF0066"/>
              </a:solidFill>
              <a:latin typeface="Eras Medium ITC" pitchFamily="34" charset="0"/>
              <a:ea typeface="Verdana"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12" name="Oval 11"/>
          <p:cNvSpPr/>
          <p:nvPr/>
        </p:nvSpPr>
        <p:spPr>
          <a:xfrm>
            <a:off x="1434452" y="5023914"/>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13" name="Oval 12"/>
          <p:cNvSpPr/>
          <p:nvPr/>
        </p:nvSpPr>
        <p:spPr>
          <a:xfrm>
            <a:off x="1434452" y="5275946"/>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14" name="Oval 13"/>
          <p:cNvSpPr/>
          <p:nvPr/>
        </p:nvSpPr>
        <p:spPr>
          <a:xfrm>
            <a:off x="1434452" y="5527978"/>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cxnSp>
        <p:nvCxnSpPr>
          <p:cNvPr id="10" name="Curved Connector 9"/>
          <p:cNvCxnSpPr>
            <a:stCxn id="5" idx="6"/>
            <a:endCxn id="6" idx="6"/>
          </p:cNvCxnSpPr>
          <p:nvPr/>
        </p:nvCxnSpPr>
        <p:spPr>
          <a:xfrm>
            <a:off x="1614452" y="3152132"/>
            <a:ext cx="12700" cy="479919"/>
          </a:xfrm>
          <a:prstGeom prst="curvedConnector3">
            <a:avLst>
              <a:gd name="adj1" fmla="val 1800000"/>
            </a:avLst>
          </a:prstGeom>
          <a:ln w="19050">
            <a:solidFill>
              <a:srgbClr val="0000FF"/>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7" idx="6"/>
            <a:endCxn id="8" idx="6"/>
          </p:cNvCxnSpPr>
          <p:nvPr/>
        </p:nvCxnSpPr>
        <p:spPr>
          <a:xfrm>
            <a:off x="1614452" y="4147970"/>
            <a:ext cx="12700" cy="497920"/>
          </a:xfrm>
          <a:prstGeom prst="curvedConnector3">
            <a:avLst>
              <a:gd name="adj1" fmla="val 1800000"/>
            </a:avLst>
          </a:prstGeom>
          <a:ln w="19050">
            <a:solidFill>
              <a:srgbClr val="0000FF"/>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995936" y="3530644"/>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M1</a:t>
            </a:r>
            <a:endParaRPr lang="zh-CN" altLang="en-US" dirty="0">
              <a:solidFill>
                <a:schemeClr val="tx1"/>
              </a:solidFill>
            </a:endParaRPr>
          </a:p>
        </p:txBody>
      </p:sp>
      <p:grpSp>
        <p:nvGrpSpPr>
          <p:cNvPr id="52" name="Group 51"/>
          <p:cNvGrpSpPr/>
          <p:nvPr/>
        </p:nvGrpSpPr>
        <p:grpSpPr>
          <a:xfrm>
            <a:off x="2699790" y="3028322"/>
            <a:ext cx="1224000" cy="324000"/>
            <a:chOff x="2051720" y="3789024"/>
            <a:chExt cx="1061881" cy="288048"/>
          </a:xfrm>
          <a:effectLst>
            <a:outerShdw blurRad="63500" sx="102000" sy="102000" algn="ctr" rotWithShape="0">
              <a:prstClr val="black">
                <a:alpha val="40000"/>
              </a:prstClr>
            </a:outerShdw>
          </a:effectLst>
        </p:grpSpPr>
        <p:cxnSp>
          <p:nvCxnSpPr>
            <p:cNvPr id="45" name="Straight Connector 44"/>
            <p:cNvCxnSpPr/>
            <p:nvPr/>
          </p:nvCxnSpPr>
          <p:spPr>
            <a:xfrm>
              <a:off x="2051720" y="3789024"/>
              <a:ext cx="1061881" cy="0"/>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a:off x="2051720" y="4077072"/>
              <a:ext cx="1061881" cy="0"/>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a:off x="3113601" y="3789024"/>
              <a:ext cx="0" cy="288048"/>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65" name="Group 64"/>
          <p:cNvGrpSpPr/>
          <p:nvPr/>
        </p:nvGrpSpPr>
        <p:grpSpPr>
          <a:xfrm>
            <a:off x="2699928" y="3494692"/>
            <a:ext cx="1224000" cy="324000"/>
            <a:chOff x="2051720" y="3789024"/>
            <a:chExt cx="1061881" cy="288048"/>
          </a:xfrm>
          <a:effectLst>
            <a:outerShdw blurRad="63500" sx="102000" sy="102000" algn="ctr" rotWithShape="0">
              <a:prstClr val="black">
                <a:alpha val="40000"/>
              </a:prstClr>
            </a:outerShdw>
          </a:effectLst>
        </p:grpSpPr>
        <p:cxnSp>
          <p:nvCxnSpPr>
            <p:cNvPr id="66" name="Straight Connector 65"/>
            <p:cNvCxnSpPr/>
            <p:nvPr/>
          </p:nvCxnSpPr>
          <p:spPr>
            <a:xfrm>
              <a:off x="2051720" y="3789024"/>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p:cNvCxnSpPr/>
            <p:nvPr/>
          </p:nvCxnSpPr>
          <p:spPr>
            <a:xfrm>
              <a:off x="2051720" y="4077072"/>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p:cNvCxnSpPr/>
            <p:nvPr/>
          </p:nvCxnSpPr>
          <p:spPr>
            <a:xfrm>
              <a:off x="3113601" y="3789024"/>
              <a:ext cx="0" cy="288048"/>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sp>
        <p:nvSpPr>
          <p:cNvPr id="69" name="TextBox 68"/>
          <p:cNvSpPr txBox="1"/>
          <p:nvPr/>
        </p:nvSpPr>
        <p:spPr>
          <a:xfrm>
            <a:off x="3995936" y="3100416"/>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M3</a:t>
            </a:r>
            <a:endParaRPr lang="zh-CN" altLang="en-US" dirty="0">
              <a:solidFill>
                <a:schemeClr val="tx1"/>
              </a:solidFill>
            </a:endParaRPr>
          </a:p>
        </p:txBody>
      </p:sp>
      <p:cxnSp>
        <p:nvCxnSpPr>
          <p:cNvPr id="191" name="Straight Arrow Connector 190"/>
          <p:cNvCxnSpPr>
            <a:stCxn id="256" idx="6"/>
            <a:endCxn id="5" idx="2"/>
          </p:cNvCxnSpPr>
          <p:nvPr/>
        </p:nvCxnSpPr>
        <p:spPr>
          <a:xfrm>
            <a:off x="1043576" y="3152132"/>
            <a:ext cx="282876"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257" idx="6"/>
            <a:endCxn id="6" idx="2"/>
          </p:cNvCxnSpPr>
          <p:nvPr/>
        </p:nvCxnSpPr>
        <p:spPr>
          <a:xfrm>
            <a:off x="1043576" y="3632051"/>
            <a:ext cx="282876"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a:stCxn id="265" idx="6"/>
            <a:endCxn id="7" idx="2"/>
          </p:cNvCxnSpPr>
          <p:nvPr/>
        </p:nvCxnSpPr>
        <p:spPr>
          <a:xfrm>
            <a:off x="1043576" y="4147970"/>
            <a:ext cx="282876"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69" name="Group 268"/>
          <p:cNvGrpSpPr/>
          <p:nvPr/>
        </p:nvGrpSpPr>
        <p:grpSpPr>
          <a:xfrm>
            <a:off x="1326452" y="3008132"/>
            <a:ext cx="288000" cy="1781758"/>
            <a:chOff x="1326452" y="3008132"/>
            <a:chExt cx="288000" cy="1781758"/>
          </a:xfrm>
        </p:grpSpPr>
        <p:sp>
          <p:nvSpPr>
            <p:cNvPr id="5" name="Oval 4"/>
            <p:cNvSpPr/>
            <p:nvPr/>
          </p:nvSpPr>
          <p:spPr>
            <a:xfrm>
              <a:off x="1326452" y="3008132"/>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6" name="Oval 5"/>
            <p:cNvSpPr/>
            <p:nvPr/>
          </p:nvSpPr>
          <p:spPr>
            <a:xfrm>
              <a:off x="1326452" y="3488051"/>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7" name="Oval 6"/>
            <p:cNvSpPr/>
            <p:nvPr/>
          </p:nvSpPr>
          <p:spPr>
            <a:xfrm>
              <a:off x="1326452" y="4003970"/>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7</a:t>
              </a:r>
              <a:endParaRPr lang="zh-CN" altLang="en-US" dirty="0">
                <a:solidFill>
                  <a:schemeClr val="tx1"/>
                </a:solidFill>
                <a:latin typeface="Eras Medium ITC" pitchFamily="34" charset="0"/>
              </a:endParaRPr>
            </a:p>
          </p:txBody>
        </p:sp>
        <p:sp>
          <p:nvSpPr>
            <p:cNvPr id="8" name="Oval 7"/>
            <p:cNvSpPr/>
            <p:nvPr/>
          </p:nvSpPr>
          <p:spPr>
            <a:xfrm>
              <a:off x="1326452" y="4501890"/>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r>
                <a:rPr lang="en-US" altLang="zh-CN" spc="-300" dirty="0" smtClean="0">
                  <a:solidFill>
                    <a:schemeClr val="tx1"/>
                  </a:solidFill>
                  <a:latin typeface="Eras Medium ITC" pitchFamily="34" charset="0"/>
                </a:rPr>
                <a:t>10</a:t>
              </a:r>
              <a:endParaRPr lang="zh-CN" altLang="en-US" spc="-300" dirty="0">
                <a:solidFill>
                  <a:schemeClr val="tx1"/>
                </a:solidFill>
                <a:latin typeface="Eras Medium ITC" pitchFamily="34" charset="0"/>
              </a:endParaRPr>
            </a:p>
          </p:txBody>
        </p:sp>
      </p:grpSp>
      <p:cxnSp>
        <p:nvCxnSpPr>
          <p:cNvPr id="217" name="Straight Arrow Connector 216"/>
          <p:cNvCxnSpPr>
            <a:stCxn id="266" idx="6"/>
            <a:endCxn id="8" idx="2"/>
          </p:cNvCxnSpPr>
          <p:nvPr/>
        </p:nvCxnSpPr>
        <p:spPr>
          <a:xfrm>
            <a:off x="1043576" y="4645890"/>
            <a:ext cx="282876"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2" name="Freeform 281"/>
          <p:cNvSpPr/>
          <p:nvPr/>
        </p:nvSpPr>
        <p:spPr>
          <a:xfrm flipV="1">
            <a:off x="1835696" y="2852984"/>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Freeform 282"/>
          <p:cNvSpPr/>
          <p:nvPr/>
        </p:nvSpPr>
        <p:spPr>
          <a:xfrm flipV="1">
            <a:off x="6156176" y="3356992"/>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Freeform 283"/>
          <p:cNvSpPr/>
          <p:nvPr/>
        </p:nvSpPr>
        <p:spPr>
          <a:xfrm flipV="1">
            <a:off x="4414946" y="2814900"/>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Freeform 171"/>
          <p:cNvSpPr/>
          <p:nvPr/>
        </p:nvSpPr>
        <p:spPr>
          <a:xfrm flipV="1">
            <a:off x="1835696" y="3861096"/>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Freeform 174"/>
          <p:cNvSpPr/>
          <p:nvPr/>
        </p:nvSpPr>
        <p:spPr>
          <a:xfrm flipV="1">
            <a:off x="1835696" y="4797200"/>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TextBox 175"/>
          <p:cNvSpPr txBox="1"/>
          <p:nvPr/>
        </p:nvSpPr>
        <p:spPr>
          <a:xfrm>
            <a:off x="3995936" y="4612482"/>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M1</a:t>
            </a:r>
            <a:endParaRPr lang="zh-CN" altLang="en-US" dirty="0">
              <a:solidFill>
                <a:schemeClr val="tx1"/>
              </a:solidFill>
            </a:endParaRPr>
          </a:p>
        </p:txBody>
      </p:sp>
      <p:grpSp>
        <p:nvGrpSpPr>
          <p:cNvPr id="193" name="Group 192"/>
          <p:cNvGrpSpPr/>
          <p:nvPr/>
        </p:nvGrpSpPr>
        <p:grpSpPr>
          <a:xfrm>
            <a:off x="2699790" y="4110160"/>
            <a:ext cx="1224000" cy="324000"/>
            <a:chOff x="2051720" y="3789024"/>
            <a:chExt cx="1061881" cy="288048"/>
          </a:xfrm>
          <a:effectLst>
            <a:outerShdw blurRad="63500" sx="102000" sy="102000" algn="ctr" rotWithShape="0">
              <a:prstClr val="black">
                <a:alpha val="40000"/>
              </a:prstClr>
            </a:outerShdw>
          </a:effectLst>
        </p:grpSpPr>
        <p:cxnSp>
          <p:nvCxnSpPr>
            <p:cNvPr id="194" name="Straight Connector 193"/>
            <p:cNvCxnSpPr/>
            <p:nvPr/>
          </p:nvCxnSpPr>
          <p:spPr>
            <a:xfrm>
              <a:off x="2051720" y="3789024"/>
              <a:ext cx="1061881" cy="0"/>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12" name="Straight Connector 211"/>
            <p:cNvCxnSpPr/>
            <p:nvPr/>
          </p:nvCxnSpPr>
          <p:spPr>
            <a:xfrm>
              <a:off x="2051720" y="4077072"/>
              <a:ext cx="1061881" cy="0"/>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13" name="Straight Connector 212"/>
            <p:cNvCxnSpPr/>
            <p:nvPr/>
          </p:nvCxnSpPr>
          <p:spPr>
            <a:xfrm>
              <a:off x="3113601" y="3789024"/>
              <a:ext cx="0" cy="288048"/>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229" name="Group 228"/>
          <p:cNvGrpSpPr/>
          <p:nvPr/>
        </p:nvGrpSpPr>
        <p:grpSpPr>
          <a:xfrm>
            <a:off x="2699928" y="4576530"/>
            <a:ext cx="1224000" cy="324000"/>
            <a:chOff x="2051720" y="3789024"/>
            <a:chExt cx="1061881" cy="288048"/>
          </a:xfrm>
          <a:effectLst>
            <a:outerShdw blurRad="63500" sx="102000" sy="102000" algn="ctr" rotWithShape="0">
              <a:prstClr val="black">
                <a:alpha val="40000"/>
              </a:prstClr>
            </a:outerShdw>
          </a:effectLst>
        </p:grpSpPr>
        <p:cxnSp>
          <p:nvCxnSpPr>
            <p:cNvPr id="230" name="Straight Connector 229"/>
            <p:cNvCxnSpPr/>
            <p:nvPr/>
          </p:nvCxnSpPr>
          <p:spPr>
            <a:xfrm>
              <a:off x="2051720" y="3789024"/>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31" name="Straight Connector 230"/>
            <p:cNvCxnSpPr/>
            <p:nvPr/>
          </p:nvCxnSpPr>
          <p:spPr>
            <a:xfrm>
              <a:off x="2051720" y="4077072"/>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36" name="Straight Connector 235"/>
            <p:cNvCxnSpPr/>
            <p:nvPr/>
          </p:nvCxnSpPr>
          <p:spPr>
            <a:xfrm>
              <a:off x="3113601" y="3789024"/>
              <a:ext cx="0" cy="288048"/>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sp>
        <p:nvSpPr>
          <p:cNvPr id="237" name="TextBox 236"/>
          <p:cNvSpPr txBox="1"/>
          <p:nvPr/>
        </p:nvSpPr>
        <p:spPr>
          <a:xfrm>
            <a:off x="3995936" y="4182254"/>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M3</a:t>
            </a:r>
            <a:endParaRPr lang="zh-CN" altLang="en-US" dirty="0">
              <a:solidFill>
                <a:schemeClr val="tx1"/>
              </a:solidFill>
            </a:endParaRPr>
          </a:p>
        </p:txBody>
      </p:sp>
      <p:sp>
        <p:nvSpPr>
          <p:cNvPr id="247" name="Freeform 246"/>
          <p:cNvSpPr/>
          <p:nvPr/>
        </p:nvSpPr>
        <p:spPr>
          <a:xfrm flipV="1">
            <a:off x="4414946" y="3896738"/>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Freeform 252"/>
          <p:cNvSpPr/>
          <p:nvPr/>
        </p:nvSpPr>
        <p:spPr>
          <a:xfrm flipV="1">
            <a:off x="6804248" y="3140968"/>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2"/>
          <p:cNvSpPr/>
          <p:nvPr/>
        </p:nvSpPr>
        <p:spPr>
          <a:xfrm>
            <a:off x="1937982" y="3212976"/>
            <a:ext cx="682388" cy="234915"/>
          </a:xfrm>
          <a:custGeom>
            <a:avLst/>
            <a:gdLst>
              <a:gd name="connsiteX0" fmla="*/ 0 w 682388"/>
              <a:gd name="connsiteY0" fmla="*/ 234915 h 234915"/>
              <a:gd name="connsiteX1" fmla="*/ 232012 w 682388"/>
              <a:gd name="connsiteY1" fmla="*/ 2903 h 234915"/>
              <a:gd name="connsiteX2" fmla="*/ 682388 w 682388"/>
              <a:gd name="connsiteY2" fmla="*/ 125733 h 234915"/>
            </a:gdLst>
            <a:ahLst/>
            <a:cxnLst>
              <a:cxn ang="0">
                <a:pos x="connsiteX0" y="connsiteY0"/>
              </a:cxn>
              <a:cxn ang="0">
                <a:pos x="connsiteX1" y="connsiteY1"/>
              </a:cxn>
              <a:cxn ang="0">
                <a:pos x="connsiteX2" y="connsiteY2"/>
              </a:cxn>
            </a:cxnLst>
            <a:rect l="l" t="t" r="r" b="b"/>
            <a:pathLst>
              <a:path w="682388" h="234915">
                <a:moveTo>
                  <a:pt x="0" y="234915"/>
                </a:moveTo>
                <a:cubicBezTo>
                  <a:pt x="59140" y="128007"/>
                  <a:pt x="118281" y="21100"/>
                  <a:pt x="232012" y="2903"/>
                </a:cubicBezTo>
                <a:cubicBezTo>
                  <a:pt x="345743" y="-15294"/>
                  <a:pt x="514065" y="55219"/>
                  <a:pt x="682388" y="125733"/>
                </a:cubicBezTo>
              </a:path>
            </a:pathLst>
          </a:custGeom>
          <a:ln w="12700">
            <a:solidFill>
              <a:srgbClr val="FF0066"/>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258" name="Freeform 257"/>
          <p:cNvSpPr/>
          <p:nvPr/>
        </p:nvSpPr>
        <p:spPr>
          <a:xfrm>
            <a:off x="1945396" y="4293096"/>
            <a:ext cx="682388" cy="234915"/>
          </a:xfrm>
          <a:custGeom>
            <a:avLst/>
            <a:gdLst>
              <a:gd name="connsiteX0" fmla="*/ 0 w 682388"/>
              <a:gd name="connsiteY0" fmla="*/ 234915 h 234915"/>
              <a:gd name="connsiteX1" fmla="*/ 232012 w 682388"/>
              <a:gd name="connsiteY1" fmla="*/ 2903 h 234915"/>
              <a:gd name="connsiteX2" fmla="*/ 682388 w 682388"/>
              <a:gd name="connsiteY2" fmla="*/ 125733 h 234915"/>
            </a:gdLst>
            <a:ahLst/>
            <a:cxnLst>
              <a:cxn ang="0">
                <a:pos x="connsiteX0" y="connsiteY0"/>
              </a:cxn>
              <a:cxn ang="0">
                <a:pos x="connsiteX1" y="connsiteY1"/>
              </a:cxn>
              <a:cxn ang="0">
                <a:pos x="connsiteX2" y="connsiteY2"/>
              </a:cxn>
            </a:cxnLst>
            <a:rect l="l" t="t" r="r" b="b"/>
            <a:pathLst>
              <a:path w="682388" h="234915">
                <a:moveTo>
                  <a:pt x="0" y="234915"/>
                </a:moveTo>
                <a:cubicBezTo>
                  <a:pt x="59140" y="128007"/>
                  <a:pt x="118281" y="21100"/>
                  <a:pt x="232012" y="2903"/>
                </a:cubicBezTo>
                <a:cubicBezTo>
                  <a:pt x="345743" y="-15294"/>
                  <a:pt x="514065" y="55219"/>
                  <a:pt x="682388" y="125733"/>
                </a:cubicBezTo>
              </a:path>
            </a:pathLst>
          </a:custGeom>
          <a:ln w="12700">
            <a:solidFill>
              <a:srgbClr val="FF0066"/>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256" name="Oval 255"/>
          <p:cNvSpPr/>
          <p:nvPr/>
        </p:nvSpPr>
        <p:spPr>
          <a:xfrm>
            <a:off x="755576" y="3008132"/>
            <a:ext cx="288000" cy="288000"/>
          </a:xfrm>
          <a:prstGeom prst="ellipse">
            <a:avLst/>
          </a:prstGeom>
          <a:solidFill>
            <a:srgbClr val="9F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2</a:t>
            </a:r>
            <a:endParaRPr lang="zh-CN" altLang="en-US" dirty="0">
              <a:solidFill>
                <a:schemeClr val="tx1"/>
              </a:solidFill>
              <a:latin typeface="Eras Medium ITC" pitchFamily="34" charset="0"/>
            </a:endParaRPr>
          </a:p>
        </p:txBody>
      </p:sp>
      <p:sp>
        <p:nvSpPr>
          <p:cNvPr id="257" name="Oval 256"/>
          <p:cNvSpPr/>
          <p:nvPr/>
        </p:nvSpPr>
        <p:spPr>
          <a:xfrm>
            <a:off x="755576" y="3488051"/>
            <a:ext cx="288000" cy="288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3</a:t>
            </a:r>
            <a:endParaRPr lang="zh-CN" altLang="en-US" dirty="0">
              <a:solidFill>
                <a:schemeClr val="tx1"/>
              </a:solidFill>
              <a:latin typeface="Eras Medium ITC" pitchFamily="34" charset="0"/>
            </a:endParaRPr>
          </a:p>
        </p:txBody>
      </p:sp>
      <p:sp>
        <p:nvSpPr>
          <p:cNvPr id="265" name="Oval 264"/>
          <p:cNvSpPr/>
          <p:nvPr/>
        </p:nvSpPr>
        <p:spPr>
          <a:xfrm>
            <a:off x="755576" y="4003970"/>
            <a:ext cx="288000" cy="288000"/>
          </a:xfrm>
          <a:prstGeom prst="ellipse">
            <a:avLst/>
          </a:prstGeom>
          <a:solidFill>
            <a:srgbClr val="9F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8</a:t>
            </a:r>
            <a:endParaRPr lang="zh-CN" altLang="en-US" dirty="0">
              <a:solidFill>
                <a:schemeClr val="tx1"/>
              </a:solidFill>
              <a:latin typeface="Eras Medium ITC" pitchFamily="34" charset="0"/>
            </a:endParaRPr>
          </a:p>
        </p:txBody>
      </p:sp>
      <p:sp>
        <p:nvSpPr>
          <p:cNvPr id="266" name="Oval 265"/>
          <p:cNvSpPr/>
          <p:nvPr/>
        </p:nvSpPr>
        <p:spPr>
          <a:xfrm>
            <a:off x="755576" y="4501890"/>
            <a:ext cx="288000" cy="288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9</a:t>
            </a:r>
            <a:endParaRPr lang="zh-CN" altLang="en-US" dirty="0">
              <a:solidFill>
                <a:schemeClr val="tx1"/>
              </a:solidFill>
              <a:latin typeface="Eras Medium ITC" pitchFamily="34" charset="0"/>
            </a:endParaRPr>
          </a:p>
        </p:txBody>
      </p:sp>
      <p:cxnSp>
        <p:nvCxnSpPr>
          <p:cNvPr id="270" name="Straight Arrow Connector 269"/>
          <p:cNvCxnSpPr>
            <a:stCxn id="256" idx="5"/>
            <a:endCxn id="6" idx="1"/>
          </p:cNvCxnSpPr>
          <p:nvPr/>
        </p:nvCxnSpPr>
        <p:spPr>
          <a:xfrm>
            <a:off x="1001399" y="3253955"/>
            <a:ext cx="367230" cy="276273"/>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a:stCxn id="265" idx="7"/>
            <a:endCxn id="6" idx="3"/>
          </p:cNvCxnSpPr>
          <p:nvPr/>
        </p:nvCxnSpPr>
        <p:spPr>
          <a:xfrm flipV="1">
            <a:off x="1001399" y="3733874"/>
            <a:ext cx="367230" cy="312273"/>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a:stCxn id="257" idx="5"/>
            <a:endCxn id="8" idx="1"/>
          </p:cNvCxnSpPr>
          <p:nvPr/>
        </p:nvCxnSpPr>
        <p:spPr>
          <a:xfrm>
            <a:off x="1001399" y="3733874"/>
            <a:ext cx="367230" cy="810193"/>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1" name="Oval 280"/>
          <p:cNvSpPr/>
          <p:nvPr/>
        </p:nvSpPr>
        <p:spPr>
          <a:xfrm>
            <a:off x="863576" y="5013176"/>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87" name="Oval 286"/>
          <p:cNvSpPr/>
          <p:nvPr/>
        </p:nvSpPr>
        <p:spPr>
          <a:xfrm>
            <a:off x="863576" y="5265208"/>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88" name="Oval 287"/>
          <p:cNvSpPr/>
          <p:nvPr/>
        </p:nvSpPr>
        <p:spPr>
          <a:xfrm>
            <a:off x="863576" y="5517240"/>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90" name="Oval 289"/>
          <p:cNvSpPr/>
          <p:nvPr/>
        </p:nvSpPr>
        <p:spPr>
          <a:xfrm>
            <a:off x="8424448" y="5373216"/>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91" name="Oval 290"/>
          <p:cNvSpPr/>
          <p:nvPr/>
        </p:nvSpPr>
        <p:spPr>
          <a:xfrm>
            <a:off x="8424448" y="5625248"/>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92" name="Oval 291"/>
          <p:cNvSpPr/>
          <p:nvPr/>
        </p:nvSpPr>
        <p:spPr>
          <a:xfrm>
            <a:off x="8424448" y="5877280"/>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89" name="Oval 288"/>
          <p:cNvSpPr/>
          <p:nvPr/>
        </p:nvSpPr>
        <p:spPr>
          <a:xfrm>
            <a:off x="8316448" y="3852373"/>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293" name="Oval 292"/>
          <p:cNvSpPr/>
          <p:nvPr/>
        </p:nvSpPr>
        <p:spPr>
          <a:xfrm>
            <a:off x="8316448" y="3361963"/>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sp>
        <p:nvSpPr>
          <p:cNvPr id="294" name="Oval 293"/>
          <p:cNvSpPr/>
          <p:nvPr/>
        </p:nvSpPr>
        <p:spPr>
          <a:xfrm>
            <a:off x="8316448" y="4851192"/>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54000" rIns="43200" bIns="36000" rtlCol="0" anchor="ctr"/>
          <a:lstStyle/>
          <a:p>
            <a:pPr algn="ctr"/>
            <a:r>
              <a:rPr lang="en-US" altLang="zh-CN" spc="-300" dirty="0" smtClean="0">
                <a:solidFill>
                  <a:schemeClr val="tx1"/>
                </a:solidFill>
                <a:latin typeface="Eras Medium ITC" pitchFamily="34" charset="0"/>
              </a:rPr>
              <a:t>11</a:t>
            </a:r>
            <a:endParaRPr lang="zh-CN" altLang="en-US" spc="-300" dirty="0">
              <a:solidFill>
                <a:schemeClr val="tx1"/>
              </a:solidFill>
              <a:latin typeface="Eras Medium ITC" pitchFamily="34" charset="0"/>
            </a:endParaRPr>
          </a:p>
        </p:txBody>
      </p:sp>
      <p:sp>
        <p:nvSpPr>
          <p:cNvPr id="295" name="Oval 294"/>
          <p:cNvSpPr/>
          <p:nvPr/>
        </p:nvSpPr>
        <p:spPr>
          <a:xfrm>
            <a:off x="8316448" y="4342783"/>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8</a:t>
            </a:r>
            <a:endParaRPr lang="zh-CN" altLang="en-US" dirty="0">
              <a:solidFill>
                <a:schemeClr val="tx1"/>
              </a:solidFill>
              <a:latin typeface="Eras Medium ITC" pitchFamily="34" charset="0"/>
            </a:endParaRPr>
          </a:p>
        </p:txBody>
      </p:sp>
      <p:grpSp>
        <p:nvGrpSpPr>
          <p:cNvPr id="73" name="Group 72"/>
          <p:cNvGrpSpPr/>
          <p:nvPr/>
        </p:nvGrpSpPr>
        <p:grpSpPr>
          <a:xfrm>
            <a:off x="3511220" y="3091281"/>
            <a:ext cx="324000" cy="216024"/>
            <a:chOff x="9396536" y="1988840"/>
            <a:chExt cx="324000" cy="216024"/>
          </a:xfrm>
        </p:grpSpPr>
        <p:sp>
          <p:nvSpPr>
            <p:cNvPr id="72" name="Rectangle 71"/>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Oval 302"/>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1</a:t>
              </a:r>
              <a:endParaRPr lang="zh-CN" altLang="en-US" sz="1600" dirty="0">
                <a:solidFill>
                  <a:schemeClr val="tx1"/>
                </a:solidFill>
                <a:latin typeface="Eras Medium ITC" pitchFamily="34" charset="0"/>
              </a:endParaRPr>
            </a:p>
          </p:txBody>
        </p:sp>
      </p:grpSp>
      <p:grpSp>
        <p:nvGrpSpPr>
          <p:cNvPr id="304" name="Group 303"/>
          <p:cNvGrpSpPr/>
          <p:nvPr/>
        </p:nvGrpSpPr>
        <p:grpSpPr>
          <a:xfrm>
            <a:off x="3511220" y="4170549"/>
            <a:ext cx="324000" cy="216024"/>
            <a:chOff x="9396536" y="1988840"/>
            <a:chExt cx="324000" cy="216024"/>
          </a:xfrm>
        </p:grpSpPr>
        <p:sp>
          <p:nvSpPr>
            <p:cNvPr id="305" name="Rectangle 304"/>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Oval 305"/>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7</a:t>
              </a:r>
              <a:endParaRPr lang="zh-CN" altLang="en-US" sz="1600" dirty="0">
                <a:solidFill>
                  <a:schemeClr val="tx1"/>
                </a:solidFill>
                <a:latin typeface="Eras Medium ITC" pitchFamily="34" charset="0"/>
              </a:endParaRPr>
            </a:p>
          </p:txBody>
        </p:sp>
      </p:grpSp>
      <p:grpSp>
        <p:nvGrpSpPr>
          <p:cNvPr id="307" name="Group 306"/>
          <p:cNvGrpSpPr/>
          <p:nvPr/>
        </p:nvGrpSpPr>
        <p:grpSpPr>
          <a:xfrm>
            <a:off x="3095872" y="3081872"/>
            <a:ext cx="324000" cy="216024"/>
            <a:chOff x="9396536" y="1988840"/>
            <a:chExt cx="324000" cy="216024"/>
          </a:xfrm>
        </p:grpSpPr>
        <p:sp>
          <p:nvSpPr>
            <p:cNvPr id="308" name="Rectangle 307"/>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Oval 308"/>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4</a:t>
              </a:r>
              <a:endParaRPr lang="zh-CN" altLang="en-US" sz="1600" dirty="0">
                <a:solidFill>
                  <a:schemeClr val="tx1"/>
                </a:solidFill>
                <a:latin typeface="Eras Medium ITC" pitchFamily="34" charset="0"/>
              </a:endParaRPr>
            </a:p>
          </p:txBody>
        </p:sp>
      </p:grpSp>
      <p:grpSp>
        <p:nvGrpSpPr>
          <p:cNvPr id="310" name="Group 309"/>
          <p:cNvGrpSpPr/>
          <p:nvPr/>
        </p:nvGrpSpPr>
        <p:grpSpPr>
          <a:xfrm>
            <a:off x="3511220" y="3548680"/>
            <a:ext cx="324000" cy="216024"/>
            <a:chOff x="9396536" y="1988840"/>
            <a:chExt cx="324000" cy="216024"/>
          </a:xfrm>
        </p:grpSpPr>
        <p:sp>
          <p:nvSpPr>
            <p:cNvPr id="311" name="Rectangle 310"/>
            <p:cNvSpPr/>
            <p:nvPr/>
          </p:nvSpPr>
          <p:spPr>
            <a:xfrm>
              <a:off x="9396536" y="1988840"/>
              <a:ext cx="324000" cy="216024"/>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Oval 311"/>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4</a:t>
              </a:r>
              <a:endParaRPr lang="zh-CN" altLang="en-US" sz="1600" dirty="0">
                <a:solidFill>
                  <a:schemeClr val="tx1"/>
                </a:solidFill>
                <a:latin typeface="Eras Medium ITC" pitchFamily="34" charset="0"/>
              </a:endParaRPr>
            </a:p>
          </p:txBody>
        </p:sp>
      </p:grpSp>
      <p:grpSp>
        <p:nvGrpSpPr>
          <p:cNvPr id="313" name="Group 312"/>
          <p:cNvGrpSpPr/>
          <p:nvPr/>
        </p:nvGrpSpPr>
        <p:grpSpPr>
          <a:xfrm>
            <a:off x="3511220" y="4612498"/>
            <a:ext cx="324000" cy="216024"/>
            <a:chOff x="9396536" y="1988840"/>
            <a:chExt cx="324000" cy="216024"/>
          </a:xfrm>
        </p:grpSpPr>
        <p:sp>
          <p:nvSpPr>
            <p:cNvPr id="314" name="Rectangle 313"/>
            <p:cNvSpPr/>
            <p:nvPr/>
          </p:nvSpPr>
          <p:spPr>
            <a:xfrm>
              <a:off x="9396536" y="1988840"/>
              <a:ext cx="324000" cy="216024"/>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Oval 314"/>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7</a:t>
              </a:r>
              <a:endParaRPr lang="zh-CN" altLang="en-US" sz="1600" dirty="0">
                <a:solidFill>
                  <a:schemeClr val="tx1"/>
                </a:solidFill>
                <a:latin typeface="Eras Medium ITC" pitchFamily="34" charset="0"/>
              </a:endParaRPr>
            </a:p>
          </p:txBody>
        </p:sp>
      </p:grpSp>
      <p:grpSp>
        <p:nvGrpSpPr>
          <p:cNvPr id="325" name="Group 324"/>
          <p:cNvGrpSpPr/>
          <p:nvPr/>
        </p:nvGrpSpPr>
        <p:grpSpPr>
          <a:xfrm>
            <a:off x="6066176" y="4474047"/>
            <a:ext cx="324000" cy="216024"/>
            <a:chOff x="9396536" y="1988840"/>
            <a:chExt cx="324000" cy="216024"/>
          </a:xfrm>
        </p:grpSpPr>
        <p:sp>
          <p:nvSpPr>
            <p:cNvPr id="326" name="Rectangle 325"/>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7" name="Oval 326"/>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1</a:t>
              </a:r>
              <a:endParaRPr lang="zh-CN" altLang="en-US" sz="1600" dirty="0">
                <a:solidFill>
                  <a:schemeClr val="tx1"/>
                </a:solidFill>
                <a:latin typeface="Eras Medium ITC" pitchFamily="34" charset="0"/>
              </a:endParaRPr>
            </a:p>
          </p:txBody>
        </p:sp>
      </p:grpSp>
      <p:grpSp>
        <p:nvGrpSpPr>
          <p:cNvPr id="328" name="Group 327"/>
          <p:cNvGrpSpPr/>
          <p:nvPr/>
        </p:nvGrpSpPr>
        <p:grpSpPr>
          <a:xfrm>
            <a:off x="6066176" y="3845486"/>
            <a:ext cx="324000" cy="216024"/>
            <a:chOff x="9396536" y="1988840"/>
            <a:chExt cx="324000" cy="216024"/>
          </a:xfrm>
        </p:grpSpPr>
        <p:sp>
          <p:nvSpPr>
            <p:cNvPr id="329" name="Rectangle 328"/>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0" name="Oval 329"/>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7</a:t>
              </a:r>
              <a:endParaRPr lang="zh-CN" altLang="en-US" sz="1600" dirty="0">
                <a:solidFill>
                  <a:schemeClr val="tx1"/>
                </a:solidFill>
                <a:latin typeface="Eras Medium ITC" pitchFamily="34" charset="0"/>
              </a:endParaRPr>
            </a:p>
          </p:txBody>
        </p:sp>
      </p:grpSp>
      <p:grpSp>
        <p:nvGrpSpPr>
          <p:cNvPr id="331" name="Group 330"/>
          <p:cNvGrpSpPr/>
          <p:nvPr/>
        </p:nvGrpSpPr>
        <p:grpSpPr>
          <a:xfrm>
            <a:off x="6066176" y="4159767"/>
            <a:ext cx="324000" cy="216024"/>
            <a:chOff x="9396536" y="1988840"/>
            <a:chExt cx="324000" cy="216024"/>
          </a:xfrm>
        </p:grpSpPr>
        <p:sp>
          <p:nvSpPr>
            <p:cNvPr id="332" name="Rectangle 331"/>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3" name="Oval 332"/>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4</a:t>
              </a:r>
              <a:endParaRPr lang="zh-CN" altLang="en-US" sz="1600" dirty="0">
                <a:solidFill>
                  <a:schemeClr val="tx1"/>
                </a:solidFill>
                <a:latin typeface="Eras Medium ITC" pitchFamily="34" charset="0"/>
              </a:endParaRPr>
            </a:p>
          </p:txBody>
        </p:sp>
      </p:grpSp>
      <p:grpSp>
        <p:nvGrpSpPr>
          <p:cNvPr id="334" name="Group 333"/>
          <p:cNvGrpSpPr/>
          <p:nvPr/>
        </p:nvGrpSpPr>
        <p:grpSpPr>
          <a:xfrm>
            <a:off x="6480248" y="3618775"/>
            <a:ext cx="324000" cy="216024"/>
            <a:chOff x="9396536" y="1988840"/>
            <a:chExt cx="324000" cy="216024"/>
          </a:xfrm>
        </p:grpSpPr>
        <p:sp>
          <p:nvSpPr>
            <p:cNvPr id="335" name="Rectangle 334"/>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6" name="Oval 335"/>
            <p:cNvSpPr/>
            <p:nvPr/>
          </p:nvSpPr>
          <p:spPr>
            <a:xfrm>
              <a:off x="9450536" y="1988840"/>
              <a:ext cx="216000" cy="216000"/>
            </a:xfrm>
            <a:prstGeom prst="ellipse">
              <a:avLst/>
            </a:prstGeom>
            <a:solidFill>
              <a:srgbClr val="FFE389"/>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3</a:t>
              </a:r>
              <a:endParaRPr lang="zh-CN" altLang="en-US" sz="1600" dirty="0">
                <a:solidFill>
                  <a:schemeClr val="tx1"/>
                </a:solidFill>
                <a:latin typeface="Eras Medium ITC" pitchFamily="34" charset="0"/>
              </a:endParaRPr>
            </a:p>
          </p:txBody>
        </p:sp>
      </p:grpSp>
      <p:grpSp>
        <p:nvGrpSpPr>
          <p:cNvPr id="337" name="Group 336"/>
          <p:cNvGrpSpPr/>
          <p:nvPr/>
        </p:nvGrpSpPr>
        <p:grpSpPr>
          <a:xfrm>
            <a:off x="6480248" y="3933056"/>
            <a:ext cx="324000" cy="216024"/>
            <a:chOff x="9396536" y="1988840"/>
            <a:chExt cx="324000" cy="216024"/>
          </a:xfrm>
        </p:grpSpPr>
        <p:sp>
          <p:nvSpPr>
            <p:cNvPr id="338" name="Rectangle 337"/>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9" name="Oval 338"/>
            <p:cNvSpPr/>
            <p:nvPr/>
          </p:nvSpPr>
          <p:spPr>
            <a:xfrm>
              <a:off x="9450536" y="1988840"/>
              <a:ext cx="216000" cy="216000"/>
            </a:xfrm>
            <a:prstGeom prst="ellipse">
              <a:avLst/>
            </a:prstGeom>
            <a:solidFill>
              <a:srgbClr val="FFE389"/>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6</a:t>
              </a:r>
              <a:endParaRPr lang="zh-CN" altLang="en-US" sz="1600" dirty="0">
                <a:solidFill>
                  <a:schemeClr val="tx1"/>
                </a:solidFill>
                <a:latin typeface="Eras Medium ITC" pitchFamily="34" charset="0"/>
              </a:endParaRPr>
            </a:p>
          </p:txBody>
        </p:sp>
      </p:grpSp>
      <p:sp>
        <p:nvSpPr>
          <p:cNvPr id="348" name="Oval 347"/>
          <p:cNvSpPr/>
          <p:nvPr/>
        </p:nvSpPr>
        <p:spPr>
          <a:xfrm>
            <a:off x="7704336" y="3852373"/>
            <a:ext cx="288000" cy="288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6</a:t>
            </a:r>
            <a:endParaRPr lang="zh-CN" altLang="en-US" dirty="0">
              <a:solidFill>
                <a:schemeClr val="tx1"/>
              </a:solidFill>
              <a:latin typeface="Eras Medium ITC" pitchFamily="34" charset="0"/>
            </a:endParaRPr>
          </a:p>
        </p:txBody>
      </p:sp>
      <p:sp>
        <p:nvSpPr>
          <p:cNvPr id="349" name="Oval 348"/>
          <p:cNvSpPr/>
          <p:nvPr/>
        </p:nvSpPr>
        <p:spPr>
          <a:xfrm>
            <a:off x="7704336" y="3361963"/>
            <a:ext cx="288000" cy="288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3</a:t>
            </a:r>
            <a:endParaRPr lang="zh-CN" altLang="en-US" dirty="0">
              <a:solidFill>
                <a:schemeClr val="tx1"/>
              </a:solidFill>
              <a:latin typeface="Eras Medium ITC" pitchFamily="34" charset="0"/>
            </a:endParaRPr>
          </a:p>
        </p:txBody>
      </p:sp>
      <p:sp>
        <p:nvSpPr>
          <p:cNvPr id="350" name="Oval 349"/>
          <p:cNvSpPr/>
          <p:nvPr/>
        </p:nvSpPr>
        <p:spPr>
          <a:xfrm>
            <a:off x="7704336" y="5159437"/>
            <a:ext cx="288000" cy="288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351" name="Oval 350"/>
          <p:cNvSpPr/>
          <p:nvPr/>
        </p:nvSpPr>
        <p:spPr>
          <a:xfrm>
            <a:off x="7704336" y="4651028"/>
            <a:ext cx="288000" cy="288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352" name="Oval 351"/>
          <p:cNvSpPr/>
          <p:nvPr/>
        </p:nvSpPr>
        <p:spPr>
          <a:xfrm>
            <a:off x="7812336" y="4293104"/>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353" name="Oval 352"/>
          <p:cNvSpPr/>
          <p:nvPr/>
        </p:nvSpPr>
        <p:spPr>
          <a:xfrm>
            <a:off x="7812336" y="5625248"/>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354" name="Oval 353"/>
          <p:cNvSpPr/>
          <p:nvPr/>
        </p:nvSpPr>
        <p:spPr>
          <a:xfrm>
            <a:off x="7812336" y="5877280"/>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cxnSp>
        <p:nvCxnSpPr>
          <p:cNvPr id="355" name="Straight Arrow Connector 354"/>
          <p:cNvCxnSpPr>
            <a:stCxn id="349" idx="6"/>
          </p:cNvCxnSpPr>
          <p:nvPr/>
        </p:nvCxnSpPr>
        <p:spPr>
          <a:xfrm>
            <a:off x="7992336" y="3505963"/>
            <a:ext cx="324112"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6" name="Straight Arrow Connector 355"/>
          <p:cNvCxnSpPr>
            <a:stCxn id="349" idx="5"/>
          </p:cNvCxnSpPr>
          <p:nvPr/>
        </p:nvCxnSpPr>
        <p:spPr>
          <a:xfrm>
            <a:off x="7950159" y="3607786"/>
            <a:ext cx="408466" cy="286764"/>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7" name="Straight Arrow Connector 356"/>
          <p:cNvCxnSpPr>
            <a:stCxn id="348" idx="5"/>
          </p:cNvCxnSpPr>
          <p:nvPr/>
        </p:nvCxnSpPr>
        <p:spPr>
          <a:xfrm>
            <a:off x="7950159" y="4098196"/>
            <a:ext cx="408466" cy="286764"/>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8" name="Straight Arrow Connector 357"/>
          <p:cNvCxnSpPr>
            <a:stCxn id="348" idx="6"/>
          </p:cNvCxnSpPr>
          <p:nvPr/>
        </p:nvCxnSpPr>
        <p:spPr>
          <a:xfrm>
            <a:off x="7992336" y="3996373"/>
            <a:ext cx="324112" cy="1"/>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a:stCxn id="351" idx="6"/>
            <a:endCxn id="295" idx="2"/>
          </p:cNvCxnSpPr>
          <p:nvPr/>
        </p:nvCxnSpPr>
        <p:spPr>
          <a:xfrm flipV="1">
            <a:off x="7992336" y="4486783"/>
            <a:ext cx="324112" cy="308245"/>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a:stCxn id="350" idx="7"/>
            <a:endCxn id="289" idx="3"/>
          </p:cNvCxnSpPr>
          <p:nvPr/>
        </p:nvCxnSpPr>
        <p:spPr>
          <a:xfrm flipV="1">
            <a:off x="7950159" y="4098196"/>
            <a:ext cx="408466" cy="1103418"/>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1" name="Straight Arrow Connector 360"/>
          <p:cNvCxnSpPr>
            <a:stCxn id="350" idx="6"/>
            <a:endCxn id="294" idx="2"/>
          </p:cNvCxnSpPr>
          <p:nvPr/>
        </p:nvCxnSpPr>
        <p:spPr>
          <a:xfrm flipV="1">
            <a:off x="7992336" y="4995192"/>
            <a:ext cx="324112" cy="308245"/>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6660232" y="4114801"/>
            <a:ext cx="864096" cy="319360"/>
          </a:xfrm>
          <a:custGeom>
            <a:avLst/>
            <a:gdLst>
              <a:gd name="connsiteX0" fmla="*/ 0 w 945931"/>
              <a:gd name="connsiteY0" fmla="*/ 126124 h 333617"/>
              <a:gd name="connsiteX1" fmla="*/ 220718 w 945931"/>
              <a:gd name="connsiteY1" fmla="*/ 331076 h 333617"/>
              <a:gd name="connsiteX2" fmla="*/ 945931 w 945931"/>
              <a:gd name="connsiteY2" fmla="*/ 0 h 333617"/>
            </a:gdLst>
            <a:ahLst/>
            <a:cxnLst>
              <a:cxn ang="0">
                <a:pos x="connsiteX0" y="connsiteY0"/>
              </a:cxn>
              <a:cxn ang="0">
                <a:pos x="connsiteX1" y="connsiteY1"/>
              </a:cxn>
              <a:cxn ang="0">
                <a:pos x="connsiteX2" y="connsiteY2"/>
              </a:cxn>
            </a:cxnLst>
            <a:rect l="l" t="t" r="r" b="b"/>
            <a:pathLst>
              <a:path w="945931" h="333617">
                <a:moveTo>
                  <a:pt x="0" y="126124"/>
                </a:moveTo>
                <a:cubicBezTo>
                  <a:pt x="31531" y="239110"/>
                  <a:pt x="63063" y="352097"/>
                  <a:pt x="220718" y="331076"/>
                </a:cubicBezTo>
                <a:cubicBezTo>
                  <a:pt x="378373" y="310055"/>
                  <a:pt x="662152" y="155027"/>
                  <a:pt x="945931" y="0"/>
                </a:cubicBezTo>
              </a:path>
            </a:pathLst>
          </a:custGeom>
          <a:ln w="12700">
            <a:solidFill>
              <a:srgbClr val="996633"/>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grpSp>
        <p:nvGrpSpPr>
          <p:cNvPr id="136" name="Group 135"/>
          <p:cNvGrpSpPr/>
          <p:nvPr/>
        </p:nvGrpSpPr>
        <p:grpSpPr>
          <a:xfrm>
            <a:off x="7596336" y="2780976"/>
            <a:ext cx="432000" cy="432000"/>
            <a:chOff x="7164288" y="3573016"/>
            <a:chExt cx="432000" cy="432000"/>
          </a:xfrm>
        </p:grpSpPr>
        <p:pic>
          <p:nvPicPr>
            <p:cNvPr id="137" name="Picture 4" descr="Z:\Documents\Research\lyra\socc13\figures\lo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3573016"/>
              <a:ext cx="432000" cy="432000"/>
            </a:xfrm>
            <a:prstGeom prst="rect">
              <a:avLst/>
            </a:prstGeom>
            <a:noFill/>
            <a:extLst>
              <a:ext uri="{909E8E84-426E-40DD-AFC4-6F175D3DCCD1}">
                <a14:hiddenFill xmlns:a14="http://schemas.microsoft.com/office/drawing/2010/main">
                  <a:solidFill>
                    <a:srgbClr val="FFFFFF"/>
                  </a:solidFill>
                </a14:hiddenFill>
              </a:ext>
            </a:extLst>
          </p:spPr>
        </p:pic>
        <p:grpSp>
          <p:nvGrpSpPr>
            <p:cNvPr id="138" name="Group 137"/>
            <p:cNvGrpSpPr/>
            <p:nvPr/>
          </p:nvGrpSpPr>
          <p:grpSpPr>
            <a:xfrm>
              <a:off x="7254288" y="3645016"/>
              <a:ext cx="252000" cy="324000"/>
              <a:chOff x="8028352" y="2420888"/>
              <a:chExt cx="914400" cy="918006"/>
            </a:xfrm>
          </p:grpSpPr>
          <p:cxnSp>
            <p:nvCxnSpPr>
              <p:cNvPr id="139" name="Straight Connector 138"/>
              <p:cNvCxnSpPr/>
              <p:nvPr/>
            </p:nvCxnSpPr>
            <p:spPr>
              <a:xfrm flipH="1">
                <a:off x="8028352" y="2420888"/>
                <a:ext cx="914400" cy="9180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8028352" y="2420888"/>
                <a:ext cx="914400" cy="9180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41" name="TextBox 140"/>
          <p:cNvSpPr txBox="1"/>
          <p:nvPr/>
        </p:nvSpPr>
        <p:spPr>
          <a:xfrm>
            <a:off x="7400624" y="2564952"/>
            <a:ext cx="771776"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60000"/>
              </a:lnSpc>
            </a:pPr>
            <a:r>
              <a:rPr lang="en-US" altLang="zh-CN" sz="1600" dirty="0" smtClean="0">
                <a:solidFill>
                  <a:schemeClr val="tx1"/>
                </a:solidFill>
              </a:rPr>
              <a:t>lock-free</a:t>
            </a:r>
            <a:endParaRPr lang="zh-CN" altLang="en-US" sz="1600" dirty="0">
              <a:solidFill>
                <a:schemeClr val="tx1"/>
              </a:solidFill>
            </a:endParaRPr>
          </a:p>
        </p:txBody>
      </p:sp>
      <p:cxnSp>
        <p:nvCxnSpPr>
          <p:cNvPr id="128" name="Straight Arrow Connector 127"/>
          <p:cNvCxnSpPr/>
          <p:nvPr/>
        </p:nvCxnSpPr>
        <p:spPr>
          <a:xfrm>
            <a:off x="7524328" y="4836070"/>
            <a:ext cx="0" cy="393130"/>
          </a:xfrm>
          <a:prstGeom prst="straightConnector1">
            <a:avLst/>
          </a:prstGeom>
          <a:ln w="19050">
            <a:solidFill>
              <a:srgbClr val="0000FF"/>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6824560" y="4581128"/>
            <a:ext cx="771776"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60000"/>
              </a:lnSpc>
            </a:pPr>
            <a:r>
              <a:rPr lang="en-US" altLang="zh-CN" dirty="0" smtClean="0">
                <a:solidFill>
                  <a:schemeClr val="tx1"/>
                </a:solidFill>
              </a:rPr>
              <a:t>sorted</a:t>
            </a:r>
            <a:endParaRPr lang="zh-CN" altLang="en-US" dirty="0">
              <a:solidFill>
                <a:schemeClr val="tx1"/>
              </a:solidFill>
            </a:endParaRPr>
          </a:p>
        </p:txBody>
      </p:sp>
      <p:sp>
        <p:nvSpPr>
          <p:cNvPr id="133" name="TextBox 132"/>
          <p:cNvSpPr txBox="1"/>
          <p:nvPr/>
        </p:nvSpPr>
        <p:spPr>
          <a:xfrm>
            <a:off x="539552" y="2564904"/>
            <a:ext cx="1352806"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computation</a:t>
            </a:r>
            <a:endParaRPr lang="zh-CN" altLang="en-US" dirty="0">
              <a:solidFill>
                <a:schemeClr val="tx1"/>
              </a:solidFill>
            </a:endParaRPr>
          </a:p>
        </p:txBody>
      </p:sp>
      <p:sp>
        <p:nvSpPr>
          <p:cNvPr id="134" name="TextBox 133"/>
          <p:cNvSpPr txBox="1"/>
          <p:nvPr/>
        </p:nvSpPr>
        <p:spPr>
          <a:xfrm>
            <a:off x="4067944" y="2492896"/>
            <a:ext cx="1059808"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sending</a:t>
            </a:r>
            <a:endParaRPr lang="zh-CN" altLang="en-US" dirty="0">
              <a:solidFill>
                <a:schemeClr val="tx1"/>
              </a:solidFill>
            </a:endParaRPr>
          </a:p>
        </p:txBody>
      </p:sp>
      <p:sp>
        <p:nvSpPr>
          <p:cNvPr id="135" name="TextBox 134"/>
          <p:cNvSpPr txBox="1"/>
          <p:nvPr/>
        </p:nvSpPr>
        <p:spPr>
          <a:xfrm>
            <a:off x="6193457" y="2653787"/>
            <a:ext cx="771776"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60000"/>
              </a:lnSpc>
            </a:pPr>
            <a:r>
              <a:rPr lang="en-US" altLang="zh-CN" dirty="0" smtClean="0">
                <a:solidFill>
                  <a:schemeClr val="tx1"/>
                </a:solidFill>
              </a:rPr>
              <a:t>receiving</a:t>
            </a:r>
            <a:endParaRPr lang="zh-CN" altLang="en-US" dirty="0">
              <a:solidFill>
                <a:schemeClr val="tx1"/>
              </a:solidFill>
            </a:endParaRPr>
          </a:p>
        </p:txBody>
      </p:sp>
      <p:cxnSp>
        <p:nvCxnSpPr>
          <p:cNvPr id="142" name="Straight Arrow Connector 141"/>
          <p:cNvCxnSpPr/>
          <p:nvPr/>
        </p:nvCxnSpPr>
        <p:spPr>
          <a:xfrm flipV="1">
            <a:off x="5940152" y="4365104"/>
            <a:ext cx="0" cy="326942"/>
          </a:xfrm>
          <a:prstGeom prst="straightConnector1">
            <a:avLst/>
          </a:prstGeom>
          <a:ln w="19050">
            <a:solidFill>
              <a:srgbClr val="0000FF"/>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5652120" y="5157192"/>
            <a:ext cx="1584000" cy="324000"/>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smtClean="0">
                <a:solidFill>
                  <a:srgbClr val="FFFF00"/>
                </a:solidFill>
                <a:latin typeface="Eras Medium ITC" pitchFamily="34" charset="0"/>
                <a:ea typeface="Verdana" pitchFamily="34" charset="0"/>
                <a:cs typeface="Verdana" pitchFamily="34" charset="0"/>
              </a:rPr>
              <a:t>good</a:t>
            </a:r>
            <a:r>
              <a:rPr lang="en-US" altLang="zh-CN" sz="2000" kern="0" dirty="0" smtClean="0">
                <a:solidFill>
                  <a:schemeClr val="bg1"/>
                </a:solidFill>
                <a:latin typeface="Eras Medium ITC" pitchFamily="34" charset="0"/>
                <a:ea typeface="Verdana" pitchFamily="34" charset="0"/>
                <a:cs typeface="Verdana" pitchFamily="34" charset="0"/>
              </a:rPr>
              <a:t> locality</a:t>
            </a:r>
            <a:endParaRPr lang="zh-CN" altLang="en-US" sz="2000" kern="0" dirty="0">
              <a:solidFill>
                <a:schemeClr val="bg1"/>
              </a:solidFill>
              <a:latin typeface="Eras Medium ITC" pitchFamily="34" charset="0"/>
              <a:ea typeface="Verdana" pitchFamily="34" charset="0"/>
              <a:cs typeface="Verdana" pitchFamily="34" charset="0"/>
            </a:endParaRPr>
          </a:p>
        </p:txBody>
      </p:sp>
      <p:sp>
        <p:nvSpPr>
          <p:cNvPr id="144" name="Freeform 143"/>
          <p:cNvSpPr/>
          <p:nvPr/>
        </p:nvSpPr>
        <p:spPr>
          <a:xfrm>
            <a:off x="6332561" y="4767203"/>
            <a:ext cx="1173708" cy="245973"/>
          </a:xfrm>
          <a:custGeom>
            <a:avLst/>
            <a:gdLst>
              <a:gd name="connsiteX0" fmla="*/ 0 w 1173708"/>
              <a:gd name="connsiteY0" fmla="*/ 40944 h 245973"/>
              <a:gd name="connsiteX1" fmla="*/ 655093 w 1173708"/>
              <a:gd name="connsiteY1" fmla="*/ 245660 h 245973"/>
              <a:gd name="connsiteX2" fmla="*/ 1173708 w 1173708"/>
              <a:gd name="connsiteY2" fmla="*/ 0 h 245973"/>
            </a:gdLst>
            <a:ahLst/>
            <a:cxnLst>
              <a:cxn ang="0">
                <a:pos x="connsiteX0" y="connsiteY0"/>
              </a:cxn>
              <a:cxn ang="0">
                <a:pos x="connsiteX1" y="connsiteY1"/>
              </a:cxn>
              <a:cxn ang="0">
                <a:pos x="connsiteX2" y="connsiteY2"/>
              </a:cxn>
            </a:cxnLst>
            <a:rect l="l" t="t" r="r" b="b"/>
            <a:pathLst>
              <a:path w="1173708" h="245973">
                <a:moveTo>
                  <a:pt x="0" y="40944"/>
                </a:moveTo>
                <a:cubicBezTo>
                  <a:pt x="229737" y="146714"/>
                  <a:pt x="459475" y="252484"/>
                  <a:pt x="655093" y="245660"/>
                </a:cubicBezTo>
                <a:cubicBezTo>
                  <a:pt x="850711" y="238836"/>
                  <a:pt x="1012209" y="119418"/>
                  <a:pt x="1173708" y="0"/>
                </a:cubicBezTo>
              </a:path>
            </a:pathLst>
          </a:custGeom>
          <a:ln w="12700">
            <a:solidFill>
              <a:srgbClr val="FF0066"/>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66" name="Freeform 165"/>
          <p:cNvSpPr/>
          <p:nvPr/>
        </p:nvSpPr>
        <p:spPr>
          <a:xfrm flipV="1">
            <a:off x="8604448" y="188640"/>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7" name="TextBox 166"/>
          <p:cNvSpPr txBox="1"/>
          <p:nvPr/>
        </p:nvSpPr>
        <p:spPr>
          <a:xfrm>
            <a:off x="7380311" y="290655"/>
            <a:ext cx="1105175"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chemeClr val="tx1"/>
                </a:solidFill>
              </a:rPr>
              <a:t>thread</a:t>
            </a:r>
            <a:endParaRPr lang="zh-CN" altLang="en-US" dirty="0">
              <a:solidFill>
                <a:schemeClr val="tx1"/>
              </a:solidFill>
            </a:endParaRPr>
          </a:p>
        </p:txBody>
      </p:sp>
      <p:sp>
        <p:nvSpPr>
          <p:cNvPr id="168" name="TextBox 167"/>
          <p:cNvSpPr txBox="1"/>
          <p:nvPr/>
        </p:nvSpPr>
        <p:spPr>
          <a:xfrm>
            <a:off x="7380311" y="707676"/>
            <a:ext cx="1105175"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chemeClr val="tx1"/>
                </a:solidFill>
              </a:rPr>
              <a:t>master</a:t>
            </a:r>
            <a:endParaRPr lang="zh-CN" altLang="en-US" dirty="0">
              <a:solidFill>
                <a:schemeClr val="tx1"/>
              </a:solidFill>
            </a:endParaRPr>
          </a:p>
        </p:txBody>
      </p:sp>
      <p:sp>
        <p:nvSpPr>
          <p:cNvPr id="169" name="Oval 168"/>
          <p:cNvSpPr/>
          <p:nvPr/>
        </p:nvSpPr>
        <p:spPr>
          <a:xfrm>
            <a:off x="8611162" y="1124696"/>
            <a:ext cx="288000" cy="288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170" name="TextBox 169"/>
          <p:cNvSpPr txBox="1"/>
          <p:nvPr/>
        </p:nvSpPr>
        <p:spPr>
          <a:xfrm>
            <a:off x="7380311" y="1124696"/>
            <a:ext cx="1105175"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chemeClr val="tx1"/>
                </a:solidFill>
              </a:rPr>
              <a:t>replica</a:t>
            </a:r>
            <a:endParaRPr lang="zh-CN" altLang="en-US" dirty="0">
              <a:solidFill>
                <a:schemeClr val="tx1"/>
              </a:solidFill>
            </a:endParaRPr>
          </a:p>
        </p:txBody>
      </p:sp>
      <p:sp>
        <p:nvSpPr>
          <p:cNvPr id="171" name="Oval 170"/>
          <p:cNvSpPr/>
          <p:nvPr/>
        </p:nvSpPr>
        <p:spPr>
          <a:xfrm>
            <a:off x="8604448" y="708851"/>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173" name="Freeform 172"/>
          <p:cNvSpPr/>
          <p:nvPr/>
        </p:nvSpPr>
        <p:spPr>
          <a:xfrm>
            <a:off x="4445876" y="3006059"/>
            <a:ext cx="2049517" cy="493886"/>
          </a:xfrm>
          <a:custGeom>
            <a:avLst/>
            <a:gdLst>
              <a:gd name="connsiteX0" fmla="*/ 0 w 2049517"/>
              <a:gd name="connsiteY0" fmla="*/ 304700 h 493886"/>
              <a:gd name="connsiteX1" fmla="*/ 283779 w 2049517"/>
              <a:gd name="connsiteY1" fmla="*/ 147044 h 493886"/>
              <a:gd name="connsiteX2" fmla="*/ 930165 w 2049517"/>
              <a:gd name="connsiteY2" fmla="*/ 36686 h 493886"/>
              <a:gd name="connsiteX3" fmla="*/ 772510 w 2049517"/>
              <a:gd name="connsiteY3" fmla="*/ 225872 h 493886"/>
              <a:gd name="connsiteX4" fmla="*/ 1813034 w 2049517"/>
              <a:gd name="connsiteY4" fmla="*/ 5155 h 493886"/>
              <a:gd name="connsiteX5" fmla="*/ 2049517 w 2049517"/>
              <a:gd name="connsiteY5" fmla="*/ 493886 h 4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517" h="493886">
                <a:moveTo>
                  <a:pt x="0" y="304700"/>
                </a:moveTo>
                <a:cubicBezTo>
                  <a:pt x="64376" y="248206"/>
                  <a:pt x="128752" y="191713"/>
                  <a:pt x="283779" y="147044"/>
                </a:cubicBezTo>
                <a:cubicBezTo>
                  <a:pt x="438806" y="102375"/>
                  <a:pt x="848710" y="23548"/>
                  <a:pt x="930165" y="36686"/>
                </a:cubicBezTo>
                <a:cubicBezTo>
                  <a:pt x="1011620" y="49824"/>
                  <a:pt x="625365" y="231127"/>
                  <a:pt x="772510" y="225872"/>
                </a:cubicBezTo>
                <a:cubicBezTo>
                  <a:pt x="919655" y="220617"/>
                  <a:pt x="1600200" y="-39514"/>
                  <a:pt x="1813034" y="5155"/>
                </a:cubicBezTo>
                <a:cubicBezTo>
                  <a:pt x="2025868" y="49824"/>
                  <a:pt x="2037692" y="271855"/>
                  <a:pt x="2049517" y="493886"/>
                </a:cubicBezTo>
              </a:path>
            </a:pathLst>
          </a:custGeom>
          <a:ln w="12700">
            <a:solidFill>
              <a:srgbClr val="FF0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84" name="Freeform 183"/>
          <p:cNvSpPr/>
          <p:nvPr/>
        </p:nvSpPr>
        <p:spPr>
          <a:xfrm>
            <a:off x="4918264" y="2985084"/>
            <a:ext cx="1754511" cy="2783274"/>
          </a:xfrm>
          <a:custGeom>
            <a:avLst/>
            <a:gdLst>
              <a:gd name="connsiteX0" fmla="*/ 8578 w 1754511"/>
              <a:gd name="connsiteY0" fmla="*/ 3060874 h 3060874"/>
              <a:gd name="connsiteX1" fmla="*/ 22226 w 1754511"/>
              <a:gd name="connsiteY1" fmla="*/ 1696098 h 3060874"/>
              <a:gd name="connsiteX2" fmla="*/ 199646 w 1754511"/>
              <a:gd name="connsiteY2" fmla="*/ 713459 h 3060874"/>
              <a:gd name="connsiteX3" fmla="*/ 445306 w 1754511"/>
              <a:gd name="connsiteY3" fmla="*/ 1027358 h 3060874"/>
              <a:gd name="connsiteX4" fmla="*/ 677318 w 1754511"/>
              <a:gd name="connsiteY4" fmla="*/ 317674 h 3060874"/>
              <a:gd name="connsiteX5" fmla="*/ 1659957 w 1754511"/>
              <a:gd name="connsiteY5" fmla="*/ 3776 h 3060874"/>
              <a:gd name="connsiteX6" fmla="*/ 1659957 w 1754511"/>
              <a:gd name="connsiteY6" fmla="*/ 508743 h 306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4511" h="3060874">
                <a:moveTo>
                  <a:pt x="8578" y="3060874"/>
                </a:moveTo>
                <a:cubicBezTo>
                  <a:pt x="-521" y="2574104"/>
                  <a:pt x="-9619" y="2087334"/>
                  <a:pt x="22226" y="1696098"/>
                </a:cubicBezTo>
                <a:cubicBezTo>
                  <a:pt x="54071" y="1304862"/>
                  <a:pt x="129133" y="824916"/>
                  <a:pt x="199646" y="713459"/>
                </a:cubicBezTo>
                <a:cubicBezTo>
                  <a:pt x="270159" y="602002"/>
                  <a:pt x="365694" y="1093322"/>
                  <a:pt x="445306" y="1027358"/>
                </a:cubicBezTo>
                <a:cubicBezTo>
                  <a:pt x="524918" y="961394"/>
                  <a:pt x="474876" y="488271"/>
                  <a:pt x="677318" y="317674"/>
                </a:cubicBezTo>
                <a:cubicBezTo>
                  <a:pt x="879760" y="147077"/>
                  <a:pt x="1496184" y="-28069"/>
                  <a:pt x="1659957" y="3776"/>
                </a:cubicBezTo>
                <a:cubicBezTo>
                  <a:pt x="1823730" y="35621"/>
                  <a:pt x="1741843" y="272182"/>
                  <a:pt x="1659957" y="508743"/>
                </a:cubicBezTo>
              </a:path>
            </a:pathLst>
          </a:custGeom>
          <a:ln w="12700">
            <a:solidFill>
              <a:srgbClr val="996633"/>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85" name="TextBox 184"/>
          <p:cNvSpPr txBox="1"/>
          <p:nvPr/>
        </p:nvSpPr>
        <p:spPr>
          <a:xfrm>
            <a:off x="2790038" y="2708920"/>
            <a:ext cx="1131506"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rgbClr val="FF0066"/>
                </a:solidFill>
              </a:rPr>
              <a:t>priv.</a:t>
            </a:r>
            <a:r>
              <a:rPr lang="en-US" altLang="zh-CN" dirty="0" smtClean="0">
                <a:solidFill>
                  <a:schemeClr val="tx1"/>
                </a:solidFill>
                <a:effectLst>
                  <a:outerShdw blurRad="38100" dist="38100" dir="2700000" algn="tl">
                    <a:srgbClr val="000000">
                      <a:alpha val="43137"/>
                    </a:srgbClr>
                  </a:outerShdw>
                </a:effectLst>
              </a:rPr>
              <a:t> out-queues</a:t>
            </a:r>
            <a:endParaRPr lang="zh-CN" alt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1470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51"/>
                                        </p:tgtEl>
                                      </p:cBhvr>
                                    </p:animEffect>
                                    <p:animScale>
                                      <p:cBhvr>
                                        <p:cTn id="7" dur="250" autoRev="1" fill="hold"/>
                                        <p:tgtEl>
                                          <p:spTgt spid="351"/>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350"/>
                                        </p:tgtEl>
                                      </p:cBhvr>
                                    </p:animEffect>
                                    <p:animScale>
                                      <p:cBhvr>
                                        <p:cTn id="10" dur="250" autoRev="1" fill="hold"/>
                                        <p:tgtEl>
                                          <p:spTgt spid="350"/>
                                        </p:tgtEl>
                                      </p:cBhvr>
                                      <p:by x="105000" y="105000"/>
                                    </p:animScale>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2"/>
                                        </p:tgtEl>
                                        <p:attrNameLst>
                                          <p:attrName>style.visibility</p:attrName>
                                        </p:attrNameLst>
                                      </p:cBhvr>
                                      <p:to>
                                        <p:strVal val="visible"/>
                                      </p:to>
                                    </p:set>
                                    <p:animEffect transition="in" filter="fade">
                                      <p:cBhvr>
                                        <p:cTn id="14" dur="500"/>
                                        <p:tgtEl>
                                          <p:spTgt spid="132"/>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128"/>
                                        </p:tgtEl>
                                        <p:attrNameLst>
                                          <p:attrName>style.visibility</p:attrName>
                                        </p:attrNameLst>
                                      </p:cBhvr>
                                      <p:to>
                                        <p:strVal val="visible"/>
                                      </p:to>
                                    </p:set>
                                    <p:animEffect transition="in" filter="wipe(up)">
                                      <p:cBhvr>
                                        <p:cTn id="18" dur="250"/>
                                        <p:tgtEl>
                                          <p:spTgt spid="128"/>
                                        </p:tgtEl>
                                      </p:cBhvr>
                                    </p:animEffect>
                                  </p:childTnLst>
                                </p:cTn>
                              </p:par>
                              <p:par>
                                <p:cTn id="19" presetID="22" presetClass="entr" presetSubtype="4" fill="hold" nodeType="withEffect">
                                  <p:stCondLst>
                                    <p:cond delay="0"/>
                                  </p:stCondLst>
                                  <p:childTnLst>
                                    <p:set>
                                      <p:cBhvr>
                                        <p:cTn id="20" dur="1" fill="hold">
                                          <p:stCondLst>
                                            <p:cond delay="0"/>
                                          </p:stCondLst>
                                        </p:cTn>
                                        <p:tgtEl>
                                          <p:spTgt spid="142"/>
                                        </p:tgtEl>
                                        <p:attrNameLst>
                                          <p:attrName>style.visibility</p:attrName>
                                        </p:attrNameLst>
                                      </p:cBhvr>
                                      <p:to>
                                        <p:strVal val="visible"/>
                                      </p:to>
                                    </p:set>
                                    <p:animEffect transition="in" filter="wipe(down)">
                                      <p:cBhvr>
                                        <p:cTn id="21" dur="250"/>
                                        <p:tgtEl>
                                          <p:spTgt spid="142"/>
                                        </p:tgtEl>
                                      </p:cBhvr>
                                    </p:animEffect>
                                  </p:childTnLst>
                                </p:cTn>
                              </p:par>
                            </p:childTnLst>
                          </p:cTn>
                        </p:par>
                        <p:par>
                          <p:cTn id="22" fill="hold">
                            <p:stCondLst>
                              <p:cond delay="1250"/>
                            </p:stCondLst>
                            <p:childTnLst>
                              <p:par>
                                <p:cTn id="23" presetID="53" presetClass="entr" presetSubtype="16" fill="hold" grpId="0" nodeType="afterEffect">
                                  <p:stCondLst>
                                    <p:cond delay="0"/>
                                  </p:stCondLst>
                                  <p:childTnLst>
                                    <p:set>
                                      <p:cBhvr>
                                        <p:cTn id="24" dur="1" fill="hold">
                                          <p:stCondLst>
                                            <p:cond delay="0"/>
                                          </p:stCondLst>
                                        </p:cTn>
                                        <p:tgtEl>
                                          <p:spTgt spid="143"/>
                                        </p:tgtEl>
                                        <p:attrNameLst>
                                          <p:attrName>style.visibility</p:attrName>
                                        </p:attrNameLst>
                                      </p:cBhvr>
                                      <p:to>
                                        <p:strVal val="visible"/>
                                      </p:to>
                                    </p:set>
                                    <p:anim calcmode="lin" valueType="num">
                                      <p:cBhvr>
                                        <p:cTn id="25" dur="500" fill="hold"/>
                                        <p:tgtEl>
                                          <p:spTgt spid="143"/>
                                        </p:tgtEl>
                                        <p:attrNameLst>
                                          <p:attrName>ppt_w</p:attrName>
                                        </p:attrNameLst>
                                      </p:cBhvr>
                                      <p:tavLst>
                                        <p:tav tm="0">
                                          <p:val>
                                            <p:fltVal val="0"/>
                                          </p:val>
                                        </p:tav>
                                        <p:tav tm="100000">
                                          <p:val>
                                            <p:strVal val="#ppt_w"/>
                                          </p:val>
                                        </p:tav>
                                      </p:tavLst>
                                    </p:anim>
                                    <p:anim calcmode="lin" valueType="num">
                                      <p:cBhvr>
                                        <p:cTn id="26" dur="500" fill="hold"/>
                                        <p:tgtEl>
                                          <p:spTgt spid="143"/>
                                        </p:tgtEl>
                                        <p:attrNameLst>
                                          <p:attrName>ppt_h</p:attrName>
                                        </p:attrNameLst>
                                      </p:cBhvr>
                                      <p:tavLst>
                                        <p:tav tm="0">
                                          <p:val>
                                            <p:fltVal val="0"/>
                                          </p:val>
                                        </p:tav>
                                        <p:tav tm="100000">
                                          <p:val>
                                            <p:strVal val="#ppt_h"/>
                                          </p:val>
                                        </p:tav>
                                      </p:tavLst>
                                    </p:anim>
                                    <p:animEffect transition="in" filter="fade">
                                      <p:cBhvr>
                                        <p:cTn id="27"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 grpId="0" animBg="1"/>
      <p:bldP spid="351" grpId="0" animBg="1"/>
      <p:bldP spid="132" grpId="0"/>
      <p:bldP spid="14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a:normAutofit/>
          </a:bodyPr>
          <a:lstStyle/>
          <a:p>
            <a:pPr algn="l"/>
            <a:r>
              <a:rPr lang="en-US" altLang="zh-TW" sz="4000" dirty="0">
                <a:effectLst>
                  <a:outerShdw blurRad="38100" dist="38100" dir="2700000" algn="tl">
                    <a:srgbClr val="000000">
                      <a:alpha val="43137"/>
                    </a:srgbClr>
                  </a:outerShdw>
                </a:effectLst>
                <a:latin typeface="Eras Medium ITC" pitchFamily="34" charset="0"/>
                <a:ea typeface="Verdana" pitchFamily="34" charset="0"/>
                <a:cs typeface="Verdana" pitchFamily="34" charset="0"/>
              </a:rPr>
              <a:t>Outline</a:t>
            </a:r>
            <a:endParaRPr lang="zh-TW" altLang="en-US" sz="4000" dirty="0">
              <a:solidFill>
                <a:schemeClr val="tx1"/>
              </a:solidFill>
              <a:effectLst>
                <a:outerShdw blurRad="38100" dist="38100" dir="2700000" algn="tl">
                  <a:srgbClr val="000000">
                    <a:alpha val="43137"/>
                  </a:srgbClr>
                </a:outerShdw>
              </a:effectLst>
              <a:latin typeface="Eras Medium ITC" pitchFamily="34" charset="0"/>
              <a:cs typeface="Verdana" pitchFamily="34" charset="0"/>
            </a:endParaRPr>
          </a:p>
        </p:txBody>
      </p:sp>
      <p:sp>
        <p:nvSpPr>
          <p:cNvPr id="56" name="内容占位符 2"/>
          <p:cNvSpPr txBox="1">
            <a:spLocks/>
          </p:cNvSpPr>
          <p:nvPr/>
        </p:nvSpPr>
        <p:spPr>
          <a:xfrm>
            <a:off x="457200" y="1371600"/>
            <a:ext cx="8291264" cy="2489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1275" lvl="1" indent="0">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Distributed Immutable View</a:t>
            </a:r>
            <a:endParaRPr lang="en-US" altLang="zh-CN" sz="800" dirty="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a:p>
            <a:pPr marL="898525" lvl="2" indent="-457200">
              <a:buClr>
                <a:srgbClr val="FF0066"/>
              </a:buClr>
              <a:buFont typeface="Calibri" pitchFamily="34" charset="0"/>
              <a:buChar char="→"/>
            </a:pPr>
            <a:r>
              <a:rPr lang="en-US" altLang="zh-CN" sz="2400" dirty="0" smtClean="0">
                <a:latin typeface="Eras Medium ITC" pitchFamily="34" charset="0"/>
                <a:ea typeface="Verdana" pitchFamily="34" charset="0"/>
                <a:cs typeface="Verdana" pitchFamily="34" charset="0"/>
              </a:rPr>
              <a:t>Graph organization</a:t>
            </a:r>
            <a:endParaRPr lang="en-US" altLang="zh-CN" sz="2400" dirty="0">
              <a:latin typeface="Eras Medium ITC" pitchFamily="34" charset="0"/>
              <a:ea typeface="Verdana" pitchFamily="34" charset="0"/>
              <a:cs typeface="Verdana" pitchFamily="34" charset="0"/>
            </a:endParaRPr>
          </a:p>
          <a:p>
            <a:pPr marL="898525" lvl="2" indent="-457200">
              <a:buClr>
                <a:srgbClr val="FF0066"/>
              </a:buClr>
              <a:buFont typeface="Calibri" pitchFamily="34" charset="0"/>
              <a:buChar char="→"/>
            </a:pPr>
            <a:r>
              <a:rPr lang="en-US" altLang="zh-CN" sz="2400" dirty="0" smtClean="0">
                <a:latin typeface="Eras Medium ITC" pitchFamily="34" charset="0"/>
                <a:ea typeface="Verdana" pitchFamily="34" charset="0"/>
                <a:cs typeface="Verdana" pitchFamily="34" charset="0"/>
              </a:rPr>
              <a:t>Vertex computation</a:t>
            </a:r>
            <a:endParaRPr lang="en-US" altLang="zh-CN" sz="2400" dirty="0">
              <a:latin typeface="Eras Medium ITC" pitchFamily="34" charset="0"/>
              <a:ea typeface="Verdana" pitchFamily="34" charset="0"/>
              <a:cs typeface="Verdana" pitchFamily="34" charset="0"/>
            </a:endParaRPr>
          </a:p>
          <a:p>
            <a:pPr marL="898525" lvl="2" indent="-457200">
              <a:buClr>
                <a:srgbClr val="FF0066"/>
              </a:buClr>
              <a:buFont typeface="Calibri" pitchFamily="34" charset="0"/>
              <a:buChar char="→"/>
            </a:pPr>
            <a:r>
              <a:rPr lang="en-US" altLang="zh-CN" sz="2400" dirty="0" smtClean="0">
                <a:latin typeface="Eras Medium ITC" pitchFamily="34" charset="0"/>
                <a:ea typeface="Verdana" pitchFamily="34" charset="0"/>
                <a:cs typeface="Verdana" pitchFamily="34" charset="0"/>
              </a:rPr>
              <a:t>Message passing</a:t>
            </a:r>
            <a:endParaRPr lang="en-US" altLang="zh-CN" sz="2400" dirty="0">
              <a:latin typeface="Eras Medium ITC" pitchFamily="34" charset="0"/>
              <a:ea typeface="Verdana" pitchFamily="34" charset="0"/>
              <a:cs typeface="Verdana" pitchFamily="34" charset="0"/>
            </a:endParaRPr>
          </a:p>
          <a:p>
            <a:pPr marL="898525" lvl="2" indent="-457200">
              <a:buClr>
                <a:srgbClr val="FF0066"/>
              </a:buClr>
              <a:buFont typeface="Calibri" pitchFamily="34" charset="0"/>
              <a:buChar char="→"/>
            </a:pPr>
            <a:r>
              <a:rPr lang="en-US" altLang="zh-CN" sz="2400" dirty="0" smtClean="0">
                <a:latin typeface="Eras Medium ITC" pitchFamily="34" charset="0"/>
                <a:ea typeface="Verdana" pitchFamily="34" charset="0"/>
                <a:cs typeface="Verdana" pitchFamily="34" charset="0"/>
              </a:rPr>
              <a:t>Change of execution flow</a:t>
            </a:r>
            <a:endParaRPr lang="en-US" altLang="zh-CN" sz="2400" dirty="0">
              <a:latin typeface="Eras Medium ITC" pitchFamily="34" charset="0"/>
              <a:ea typeface="Verdana"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21" name="内容占位符 2"/>
          <p:cNvSpPr txBox="1">
            <a:spLocks/>
          </p:cNvSpPr>
          <p:nvPr/>
        </p:nvSpPr>
        <p:spPr>
          <a:xfrm>
            <a:off x="467543" y="3789040"/>
            <a:ext cx="8424937" cy="15121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1275" lvl="1" indent="0">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Multicore-based Cluster Support</a:t>
            </a:r>
            <a:endParaRPr lang="en-US" altLang="zh-CN" sz="800" dirty="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a:p>
            <a:pPr marL="898525" lvl="2" indent="-457200">
              <a:buClr>
                <a:srgbClr val="FF0066"/>
              </a:buClr>
              <a:buFont typeface="Calibri" pitchFamily="34" charset="0"/>
              <a:buChar char="→"/>
            </a:pPr>
            <a:r>
              <a:rPr lang="en-US" altLang="zh-CN" sz="2400" dirty="0">
                <a:latin typeface="Eras Medium ITC" pitchFamily="34" charset="0"/>
                <a:ea typeface="Verdana" pitchFamily="34" charset="0"/>
                <a:cs typeface="Verdana" pitchFamily="34" charset="0"/>
              </a:rPr>
              <a:t>Hierarchical model</a:t>
            </a:r>
          </a:p>
          <a:p>
            <a:pPr marL="898525" lvl="2" indent="-457200">
              <a:buClr>
                <a:srgbClr val="FF0066"/>
              </a:buClr>
              <a:buFont typeface="Calibri" pitchFamily="34" charset="0"/>
              <a:buChar char="→"/>
            </a:pPr>
            <a:r>
              <a:rPr lang="en-US" altLang="zh-CN" sz="2400" dirty="0" smtClean="0">
                <a:latin typeface="Eras Medium ITC" pitchFamily="34" charset="0"/>
                <a:ea typeface="Verdana" pitchFamily="34" charset="0"/>
                <a:cs typeface="Verdana" pitchFamily="34" charset="0"/>
              </a:rPr>
              <a:t>Parallelism improvement</a:t>
            </a:r>
            <a:endParaRPr lang="en-US" altLang="zh-CN" sz="2400" dirty="0">
              <a:latin typeface="Eras Medium ITC" pitchFamily="34" charset="0"/>
              <a:ea typeface="Verdana" pitchFamily="34" charset="0"/>
              <a:cs typeface="Verdana" pitchFamily="34" charset="0"/>
            </a:endParaRPr>
          </a:p>
        </p:txBody>
      </p:sp>
      <p:sp>
        <p:nvSpPr>
          <p:cNvPr id="7" name="内容占位符 2"/>
          <p:cNvSpPr txBox="1">
            <a:spLocks/>
          </p:cNvSpPr>
          <p:nvPr/>
        </p:nvSpPr>
        <p:spPr>
          <a:xfrm>
            <a:off x="467544" y="5373216"/>
            <a:ext cx="8424937"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1275" lvl="1" indent="0">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Implementation &amp; Experiment</a:t>
            </a:r>
          </a:p>
        </p:txBody>
      </p:sp>
      <p:sp>
        <p:nvSpPr>
          <p:cNvPr id="4" name="Rounded Rectangle 3"/>
          <p:cNvSpPr/>
          <p:nvPr/>
        </p:nvSpPr>
        <p:spPr>
          <a:xfrm>
            <a:off x="421492" y="5373216"/>
            <a:ext cx="5159501" cy="545232"/>
          </a:xfrm>
          <a:prstGeom prst="roundRect">
            <a:avLst/>
          </a:prstGeom>
          <a:noFill/>
          <a:ln>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421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12" descr="Flickr"/>
          <p:cNvPicPr>
            <a:picLocks noChangeAspect="1" noChangeArrowheads="1"/>
          </p:cNvPicPr>
          <p:nvPr/>
        </p:nvPicPr>
        <p:blipFill>
          <a:blip r:embed="rId3" cstate="print"/>
          <a:srcRect/>
          <a:stretch>
            <a:fillRect/>
          </a:stretch>
        </p:blipFill>
        <p:spPr bwMode="auto">
          <a:xfrm>
            <a:off x="5145298" y="1581090"/>
            <a:ext cx="1438640" cy="568352"/>
          </a:xfrm>
          <a:prstGeom prst="rect">
            <a:avLst/>
          </a:prstGeom>
          <a:noFill/>
        </p:spPr>
      </p:pic>
      <p:pic>
        <p:nvPicPr>
          <p:cNvPr id="27" name="Picture 18" descr="http://www.textually.org/tv/archives/2010/07/30/youtube-logo(2).jpeg"/>
          <p:cNvPicPr>
            <a:picLocks noChangeAspect="1" noChangeArrowheads="1"/>
          </p:cNvPicPr>
          <p:nvPr/>
        </p:nvPicPr>
        <p:blipFill>
          <a:blip r:embed="rId4" cstate="print"/>
          <a:srcRect/>
          <a:stretch>
            <a:fillRect/>
          </a:stretch>
        </p:blipFill>
        <p:spPr bwMode="auto">
          <a:xfrm>
            <a:off x="7147574" y="1781420"/>
            <a:ext cx="1468081" cy="1037980"/>
          </a:xfrm>
          <a:prstGeom prst="rect">
            <a:avLst/>
          </a:prstGeom>
          <a:noFill/>
        </p:spPr>
      </p:pic>
      <p:sp>
        <p:nvSpPr>
          <p:cNvPr id="28" name="TextBox 27"/>
          <p:cNvSpPr txBox="1"/>
          <p:nvPr/>
        </p:nvSpPr>
        <p:spPr>
          <a:xfrm>
            <a:off x="6646820" y="1313868"/>
            <a:ext cx="2270775" cy="707886"/>
          </a:xfrm>
          <a:prstGeom prst="rect">
            <a:avLst/>
          </a:prstGeom>
          <a:noFill/>
        </p:spPr>
        <p:txBody>
          <a:bodyPr wrap="square" rtlCol="0">
            <a:spAutoFit/>
          </a:bodyPr>
          <a:lstStyle>
            <a:defPPr>
              <a:defRPr lang="en-US"/>
            </a:defPPr>
            <a:lvl1pPr algn="ctr">
              <a:defRPr sz="2000" b="1">
                <a:effectLst>
                  <a:outerShdw blurRad="38100" dist="38100" dir="2700000" algn="tl">
                    <a:srgbClr val="000000">
                      <a:alpha val="43137"/>
                    </a:srgbClr>
                  </a:outerShdw>
                </a:effectLst>
                <a:latin typeface="Eras Medium ITC" pitchFamily="34" charset="0"/>
              </a:defRPr>
            </a:lvl1pPr>
          </a:lstStyle>
          <a:p>
            <a:r>
              <a:rPr lang="en-US" dirty="0" smtClean="0"/>
              <a:t>100</a:t>
            </a:r>
            <a:r>
              <a:rPr lang="en-US" b="0" dirty="0" smtClean="0"/>
              <a:t> </a:t>
            </a:r>
            <a:r>
              <a:rPr lang="en-US" dirty="0" err="1" smtClean="0">
                <a:solidFill>
                  <a:srgbClr val="FF0066"/>
                </a:solidFill>
                <a:effectLst/>
              </a:rPr>
              <a:t>Hrs</a:t>
            </a:r>
            <a:r>
              <a:rPr lang="en-US" b="0" dirty="0" smtClean="0">
                <a:solidFill>
                  <a:srgbClr val="FF0066"/>
                </a:solidFill>
                <a:effectLst/>
              </a:rPr>
              <a:t> </a:t>
            </a:r>
            <a:r>
              <a:rPr lang="en-US" b="0" dirty="0"/>
              <a:t>of </a:t>
            </a:r>
            <a:r>
              <a:rPr lang="en-US" dirty="0"/>
              <a:t>Video </a:t>
            </a:r>
          </a:p>
          <a:p>
            <a:r>
              <a:rPr lang="en-US" b="0" dirty="0" smtClean="0"/>
              <a:t>every </a:t>
            </a:r>
            <a:r>
              <a:rPr lang="en-US" dirty="0" smtClean="0"/>
              <a:t>minute</a:t>
            </a:r>
            <a:endParaRPr lang="en-US" dirty="0"/>
          </a:p>
        </p:txBody>
      </p:sp>
      <p:sp>
        <p:nvSpPr>
          <p:cNvPr id="30" name="TextBox 29"/>
          <p:cNvSpPr txBox="1"/>
          <p:nvPr/>
        </p:nvSpPr>
        <p:spPr>
          <a:xfrm>
            <a:off x="2514600" y="1371600"/>
            <a:ext cx="2240538" cy="400110"/>
          </a:xfrm>
          <a:prstGeom prst="rect">
            <a:avLst/>
          </a:prstGeom>
          <a:noFill/>
        </p:spPr>
        <p:txBody>
          <a:bodyPr wrap="square" rtlCol="0">
            <a:spAutoFit/>
          </a:bodyPr>
          <a:lstStyle>
            <a:defPPr>
              <a:defRPr lang="en-US"/>
            </a:defPPr>
            <a:lvl1pPr algn="ctr">
              <a:defRPr b="1">
                <a:effectLst>
                  <a:outerShdw blurRad="38100" dist="38100" dir="2700000" algn="tl">
                    <a:srgbClr val="000000">
                      <a:alpha val="43137"/>
                    </a:srgbClr>
                  </a:outerShdw>
                </a:effectLst>
                <a:latin typeface="Eras Medium ITC" pitchFamily="34" charset="0"/>
              </a:defRPr>
            </a:lvl1pPr>
          </a:lstStyle>
          <a:p>
            <a:r>
              <a:rPr lang="en-US" sz="2000" dirty="0" smtClean="0"/>
              <a:t>1.11 </a:t>
            </a:r>
            <a:r>
              <a:rPr lang="en-US" sz="2000" dirty="0" smtClean="0">
                <a:solidFill>
                  <a:srgbClr val="FF0066"/>
                </a:solidFill>
                <a:effectLst/>
              </a:rPr>
              <a:t>Billion</a:t>
            </a:r>
            <a:r>
              <a:rPr lang="en-US" sz="2000" dirty="0">
                <a:solidFill>
                  <a:srgbClr val="FF0066"/>
                </a:solidFill>
                <a:effectLst/>
              </a:rPr>
              <a:t> </a:t>
            </a:r>
            <a:r>
              <a:rPr lang="en-US" sz="2000" dirty="0" smtClean="0"/>
              <a:t>Users</a:t>
            </a:r>
            <a:endParaRPr lang="en-US" sz="2000" dirty="0"/>
          </a:p>
        </p:txBody>
      </p:sp>
      <p:pic>
        <p:nvPicPr>
          <p:cNvPr id="31" name="Picture 8" descr="http://jchutchins.net/site/wp-content/uploads/2009/06/facebook-logo.jpg"/>
          <p:cNvPicPr>
            <a:picLocks noChangeAspect="1" noChangeArrowheads="1"/>
          </p:cNvPicPr>
          <p:nvPr/>
        </p:nvPicPr>
        <p:blipFill>
          <a:blip r:embed="rId5" cstate="print"/>
          <a:srcRect/>
          <a:stretch>
            <a:fillRect/>
          </a:stretch>
        </p:blipFill>
        <p:spPr bwMode="auto">
          <a:xfrm>
            <a:off x="2796669" y="1803241"/>
            <a:ext cx="1676400" cy="630745"/>
          </a:xfrm>
          <a:prstGeom prst="rect">
            <a:avLst/>
          </a:prstGeom>
          <a:ln>
            <a:noFill/>
          </a:ln>
          <a:effectLst>
            <a:outerShdw blurRad="292100" dist="139700" dir="2700000" algn="tl" rotWithShape="0">
              <a:srgbClr val="333333">
                <a:alpha val="65000"/>
              </a:srgbClr>
            </a:outerShdw>
          </a:effectLst>
        </p:spPr>
      </p:pic>
      <p:sp>
        <p:nvSpPr>
          <p:cNvPr id="33" name="TextBox 32"/>
          <p:cNvSpPr txBox="1"/>
          <p:nvPr/>
        </p:nvSpPr>
        <p:spPr>
          <a:xfrm>
            <a:off x="4678938" y="2038290"/>
            <a:ext cx="2184805" cy="400110"/>
          </a:xfrm>
          <a:prstGeom prst="rect">
            <a:avLst/>
          </a:prstGeom>
          <a:noFill/>
        </p:spPr>
        <p:txBody>
          <a:bodyPr wrap="square" rtlCol="0">
            <a:spAutoFit/>
          </a:bodyPr>
          <a:lstStyle>
            <a:defPPr>
              <a:defRPr lang="en-US"/>
            </a:defPPr>
            <a:lvl1pPr algn="ctr">
              <a:defRPr b="1">
                <a:effectLst>
                  <a:outerShdw blurRad="38100" dist="38100" dir="2700000" algn="tl">
                    <a:srgbClr val="000000">
                      <a:alpha val="43137"/>
                    </a:srgbClr>
                  </a:outerShdw>
                </a:effectLst>
                <a:latin typeface="Eras Medium ITC" pitchFamily="34" charset="0"/>
              </a:defRPr>
            </a:lvl1pPr>
          </a:lstStyle>
          <a:p>
            <a:r>
              <a:rPr lang="en-US" sz="2000" dirty="0"/>
              <a:t>6 </a:t>
            </a:r>
            <a:r>
              <a:rPr lang="en-US" sz="2000" dirty="0" smtClean="0">
                <a:solidFill>
                  <a:srgbClr val="FF0066"/>
                </a:solidFill>
                <a:effectLst/>
              </a:rPr>
              <a:t>Billion</a:t>
            </a:r>
            <a:r>
              <a:rPr lang="en-US" sz="2000" dirty="0" smtClean="0">
                <a:effectLst/>
              </a:rPr>
              <a:t> </a:t>
            </a:r>
            <a:r>
              <a:rPr lang="en-US" sz="2000" dirty="0" smtClean="0"/>
              <a:t>Photos</a:t>
            </a:r>
            <a:endParaRPr lang="en-US" sz="2000" dirty="0"/>
          </a:p>
        </p:txBody>
      </p:sp>
      <p:pic>
        <p:nvPicPr>
          <p:cNvPr id="37" name="Picture 2" descr="Twitter_newbird_boxed_blueonwhite"/>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Lst>
          </a:blip>
          <a:srcRect/>
          <a:stretch>
            <a:fillRect/>
          </a:stretch>
        </p:blipFill>
        <p:spPr bwMode="auto">
          <a:xfrm>
            <a:off x="742239" y="1135287"/>
            <a:ext cx="1379313" cy="1379313"/>
          </a:xfrm>
          <a:prstGeom prst="rect">
            <a:avLst/>
          </a:prstGeom>
          <a:ln>
            <a:noFill/>
          </a:ln>
          <a:effectLst>
            <a:outerShdw blurRad="292100" dist="139700" dir="2700000" algn="tl" rotWithShape="0">
              <a:srgbClr val="333333">
                <a:alpha val="65000"/>
              </a:srgbClr>
            </a:outerShdw>
          </a:effectLst>
        </p:spPr>
      </p:pic>
      <p:sp>
        <p:nvSpPr>
          <p:cNvPr id="36" name="TextBox 35"/>
          <p:cNvSpPr txBox="1"/>
          <p:nvPr/>
        </p:nvSpPr>
        <p:spPr>
          <a:xfrm>
            <a:off x="609600" y="2263914"/>
            <a:ext cx="1511952" cy="707886"/>
          </a:xfrm>
          <a:prstGeom prst="rect">
            <a:avLst/>
          </a:prstGeom>
          <a:noFill/>
        </p:spPr>
        <p:txBody>
          <a:bodyPr wrap="none" rtlCol="0">
            <a:spAutoFit/>
          </a:bodyPr>
          <a:lstStyle/>
          <a:p>
            <a:pPr algn="ctr"/>
            <a:r>
              <a:rPr lang="en-US" sz="2000" b="1" dirty="0" smtClean="0">
                <a:effectLst>
                  <a:outerShdw blurRad="38100" dist="38100" dir="2700000" algn="tl">
                    <a:srgbClr val="000000">
                      <a:alpha val="43137"/>
                    </a:srgbClr>
                  </a:outerShdw>
                </a:effectLst>
                <a:latin typeface="Eras Medium ITC" pitchFamily="34" charset="0"/>
              </a:rPr>
              <a:t>400 </a:t>
            </a:r>
            <a:r>
              <a:rPr lang="en-US" sz="2000" b="1" dirty="0" smtClean="0">
                <a:solidFill>
                  <a:srgbClr val="FF0066"/>
                </a:solidFill>
                <a:latin typeface="Eras Medium ITC" pitchFamily="34" charset="0"/>
              </a:rPr>
              <a:t>Million</a:t>
            </a:r>
            <a:r>
              <a:rPr lang="en-US" sz="2000" b="1" dirty="0" smtClean="0">
                <a:latin typeface="Eras Medium ITC" pitchFamily="34" charset="0"/>
              </a:rPr>
              <a:t> </a:t>
            </a:r>
            <a:r>
              <a:rPr lang="en-US" sz="2000" b="1" dirty="0" smtClean="0">
                <a:effectLst>
                  <a:outerShdw blurRad="38100" dist="38100" dir="2700000" algn="tl">
                    <a:srgbClr val="000000">
                      <a:alpha val="43137"/>
                    </a:srgbClr>
                  </a:outerShdw>
                </a:effectLst>
                <a:latin typeface="Eras Medium ITC" pitchFamily="34" charset="0"/>
              </a:rPr>
              <a:t/>
            </a:r>
            <a:br>
              <a:rPr lang="en-US" sz="2000" b="1" dirty="0" smtClean="0">
                <a:effectLst>
                  <a:outerShdw blurRad="38100" dist="38100" dir="2700000" algn="tl">
                    <a:srgbClr val="000000">
                      <a:alpha val="43137"/>
                    </a:srgbClr>
                  </a:outerShdw>
                </a:effectLst>
                <a:latin typeface="Eras Medium ITC" pitchFamily="34" charset="0"/>
              </a:rPr>
            </a:br>
            <a:r>
              <a:rPr lang="en-US" sz="2000" b="1" dirty="0" smtClean="0">
                <a:effectLst>
                  <a:outerShdw blurRad="38100" dist="38100" dir="2700000" algn="tl">
                    <a:srgbClr val="000000">
                      <a:alpha val="43137"/>
                    </a:srgbClr>
                  </a:outerShdw>
                </a:effectLst>
                <a:latin typeface="Eras Medium ITC" pitchFamily="34" charset="0"/>
              </a:rPr>
              <a:t>Tweets</a:t>
            </a:r>
            <a:r>
              <a:rPr lang="en-US" sz="2000" b="1" dirty="0" smtClean="0">
                <a:latin typeface="Eras Medium ITC" pitchFamily="34" charset="0"/>
              </a:rPr>
              <a:t>/day</a:t>
            </a:r>
            <a:endParaRPr lang="en-US" sz="2000" b="1" dirty="0">
              <a:latin typeface="Eras Medium ITC" pitchFamily="34" charset="0"/>
            </a:endParaRPr>
          </a:p>
        </p:txBody>
      </p:sp>
      <p:pic>
        <p:nvPicPr>
          <p:cNvPr id="1028" name="Picture 4" descr="Z:\Research\@projects\LYRA\recsys.png"/>
          <p:cNvPicPr>
            <a:picLocks noChangeAspect="1" noChangeArrowheads="1"/>
          </p:cNvPicPr>
          <p:nvPr/>
        </p:nvPicPr>
        <p:blipFill rotWithShape="1">
          <a:blip r:embed="rId8">
            <a:extLst>
              <a:ext uri="{28A0092B-C50C-407E-A947-70E740481C1C}">
                <a14:useLocalDpi xmlns:a14="http://schemas.microsoft.com/office/drawing/2010/main" val="0"/>
              </a:ext>
            </a:extLst>
          </a:blip>
          <a:srcRect l="2899" t="26222" r="77199" b="52572"/>
          <a:stretch/>
        </p:blipFill>
        <p:spPr bwMode="auto">
          <a:xfrm>
            <a:off x="2362200" y="5485800"/>
            <a:ext cx="1224000" cy="95052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Z:\Research\@projects\LYRA\nlp1.png"/>
          <p:cNvPicPr>
            <a:picLocks noChangeAspect="1" noChangeArrowheads="1"/>
          </p:cNvPicPr>
          <p:nvPr/>
        </p:nvPicPr>
        <p:blipFill rotWithShape="1">
          <a:blip r:embed="rId9" cstate="screen">
            <a:extLst>
              <a:ext uri="{BEBA8EAE-BF5A-486C-A8C5-ECC9F3942E4B}">
                <a14:imgProps xmlns:a14="http://schemas.microsoft.com/office/drawing/2010/main">
                  <a14:imgLayer r:embed="rId10">
                    <a14:imgEffect>
                      <a14:backgroundRemoval t="29597" b="69435" l="38141" r="62543">
                        <a14:foregroundMark x1="46408" y1="36532" x2="55587" y2="32742"/>
                        <a14:foregroundMark x1="53991" y1="31290" x2="57640" y2="33629"/>
                        <a14:foregroundMark x1="57013" y1="31290" x2="54390" y2="32177"/>
                      </a14:backgroundRemoval>
                    </a14:imgEffect>
                  </a14:imgLayer>
                </a14:imgProps>
              </a:ext>
              <a:ext uri="{28A0092B-C50C-407E-A947-70E740481C1C}">
                <a14:useLocalDpi xmlns:a14="http://schemas.microsoft.com/office/drawing/2010/main" val="0"/>
              </a:ext>
            </a:extLst>
          </a:blip>
          <a:srcRect l="38059" t="30020" r="37385" b="30917"/>
          <a:stretch/>
        </p:blipFill>
        <p:spPr bwMode="auto">
          <a:xfrm>
            <a:off x="5486399" y="5039199"/>
            <a:ext cx="1143001" cy="12854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Z:\Research\@projects\LYRA\search2.jpg"/>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6743699" y="5257800"/>
            <a:ext cx="2171701" cy="14188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581400" y="5257200"/>
            <a:ext cx="1752600" cy="1353600"/>
            <a:chOff x="3325758" y="5333400"/>
            <a:chExt cx="1760435" cy="1353600"/>
          </a:xfrm>
        </p:grpSpPr>
        <p:pic>
          <p:nvPicPr>
            <p:cNvPr id="1029" name="Picture 5" descr="Z:\Research\@projects\LYRA\recsys.png"/>
            <p:cNvPicPr>
              <a:picLocks noChangeAspect="1" noChangeArrowheads="1"/>
            </p:cNvPicPr>
            <p:nvPr/>
          </p:nvPicPr>
          <p:blipFill rotWithShape="1">
            <a:blip r:embed="rId8">
              <a:extLst>
                <a:ext uri="{28A0092B-C50C-407E-A947-70E740481C1C}">
                  <a14:useLocalDpi xmlns:a14="http://schemas.microsoft.com/office/drawing/2010/main" val="0"/>
                </a:ext>
              </a:extLst>
            </a:blip>
            <a:srcRect l="30097" t="21896" r="41507" b="47075"/>
            <a:stretch/>
          </p:blipFill>
          <p:spPr bwMode="auto">
            <a:xfrm>
              <a:off x="3325758" y="5333400"/>
              <a:ext cx="1699564" cy="1353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03056" y="6062899"/>
              <a:ext cx="183137" cy="56650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34" name="Picture 10" descr="Z:\Research\@projects\LYRA\social.jpg"/>
          <p:cNvPicPr>
            <a:picLocks noChangeAspect="1" noChangeArrowheads="1"/>
          </p:cNvPicPr>
          <p:nvPr/>
        </p:nvPicPr>
        <p:blipFill rotWithShape="1">
          <a:blip r:embed="rId12" cstate="screen">
            <a:extLst>
              <a:ext uri="{28A0092B-C50C-407E-A947-70E740481C1C}">
                <a14:useLocalDpi xmlns:a14="http://schemas.microsoft.com/office/drawing/2010/main" val="0"/>
              </a:ext>
            </a:extLst>
          </a:blip>
          <a:srcRect l="2391" t="38732" r="57397" b="4429"/>
          <a:stretch/>
        </p:blipFill>
        <p:spPr bwMode="auto">
          <a:xfrm>
            <a:off x="317853" y="4989190"/>
            <a:ext cx="1739547" cy="17164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Freeform 6"/>
          <p:cNvSpPr/>
          <p:nvPr/>
        </p:nvSpPr>
        <p:spPr>
          <a:xfrm>
            <a:off x="2057400" y="2665089"/>
            <a:ext cx="1488642" cy="2499431"/>
          </a:xfrm>
          <a:custGeom>
            <a:avLst/>
            <a:gdLst>
              <a:gd name="connsiteX0" fmla="*/ 157655 w 1488642"/>
              <a:gd name="connsiteY0" fmla="*/ 0 h 2853559"/>
              <a:gd name="connsiteX1" fmla="*/ 1277007 w 1488642"/>
              <a:gd name="connsiteY1" fmla="*/ 930166 h 2853559"/>
              <a:gd name="connsiteX2" fmla="*/ 1371600 w 1488642"/>
              <a:gd name="connsiteY2" fmla="*/ 1986455 h 2853559"/>
              <a:gd name="connsiteX3" fmla="*/ 0 w 1488642"/>
              <a:gd name="connsiteY3" fmla="*/ 2853559 h 2853559"/>
            </a:gdLst>
            <a:ahLst/>
            <a:cxnLst>
              <a:cxn ang="0">
                <a:pos x="connsiteX0" y="connsiteY0"/>
              </a:cxn>
              <a:cxn ang="0">
                <a:pos x="connsiteX1" y="connsiteY1"/>
              </a:cxn>
              <a:cxn ang="0">
                <a:pos x="connsiteX2" y="connsiteY2"/>
              </a:cxn>
              <a:cxn ang="0">
                <a:pos x="connsiteX3" y="connsiteY3"/>
              </a:cxn>
            </a:cxnLst>
            <a:rect l="l" t="t" r="r" b="b"/>
            <a:pathLst>
              <a:path w="1488642" h="2853559">
                <a:moveTo>
                  <a:pt x="157655" y="0"/>
                </a:moveTo>
                <a:cubicBezTo>
                  <a:pt x="616169" y="299545"/>
                  <a:pt x="1074683" y="599090"/>
                  <a:pt x="1277007" y="930166"/>
                </a:cubicBezTo>
                <a:cubicBezTo>
                  <a:pt x="1479331" y="1261242"/>
                  <a:pt x="1584435" y="1665890"/>
                  <a:pt x="1371600" y="1986455"/>
                </a:cubicBezTo>
                <a:cubicBezTo>
                  <a:pt x="1158766" y="2307021"/>
                  <a:pt x="579383" y="2580290"/>
                  <a:pt x="0" y="2853559"/>
                </a:cubicBezTo>
              </a:path>
            </a:pathLst>
          </a:custGeom>
          <a:noFill/>
          <a:ln w="66675" cap="sq" cmpd="thickThin">
            <a:solidFill>
              <a:schemeClr val="bg2">
                <a:lumMod val="25000"/>
              </a:schemeClr>
            </a:solidFill>
            <a:prstDash val="solid"/>
            <a:beve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7"/>
          <p:cNvSpPr/>
          <p:nvPr/>
        </p:nvSpPr>
        <p:spPr>
          <a:xfrm>
            <a:off x="3742795" y="2602027"/>
            <a:ext cx="676805" cy="2751083"/>
          </a:xfrm>
          <a:custGeom>
            <a:avLst/>
            <a:gdLst>
              <a:gd name="connsiteX0" fmla="*/ 676805 w 676805"/>
              <a:gd name="connsiteY0" fmla="*/ 0 h 2948152"/>
              <a:gd name="connsiteX1" fmla="*/ 14653 w 676805"/>
              <a:gd name="connsiteY1" fmla="*/ 1355835 h 2948152"/>
              <a:gd name="connsiteX2" fmla="*/ 282667 w 676805"/>
              <a:gd name="connsiteY2" fmla="*/ 2948152 h 2948152"/>
            </a:gdLst>
            <a:ahLst/>
            <a:cxnLst>
              <a:cxn ang="0">
                <a:pos x="connsiteX0" y="connsiteY0"/>
              </a:cxn>
              <a:cxn ang="0">
                <a:pos x="connsiteX1" y="connsiteY1"/>
              </a:cxn>
              <a:cxn ang="0">
                <a:pos x="connsiteX2" y="connsiteY2"/>
              </a:cxn>
            </a:cxnLst>
            <a:rect l="l" t="t" r="r" b="b"/>
            <a:pathLst>
              <a:path w="676805" h="2948152">
                <a:moveTo>
                  <a:pt x="676805" y="0"/>
                </a:moveTo>
                <a:cubicBezTo>
                  <a:pt x="378574" y="432238"/>
                  <a:pt x="80343" y="864476"/>
                  <a:pt x="14653" y="1355835"/>
                </a:cubicBezTo>
                <a:cubicBezTo>
                  <a:pt x="-51037" y="1847194"/>
                  <a:pt x="115815" y="2397673"/>
                  <a:pt x="282667" y="2948152"/>
                </a:cubicBezTo>
              </a:path>
            </a:pathLst>
          </a:custGeom>
          <a:noFill/>
          <a:ln w="66675" cap="sq" cmpd="thickThin">
            <a:solidFill>
              <a:schemeClr val="bg2">
                <a:lumMod val="25000"/>
              </a:schemeClr>
            </a:solidFill>
            <a:prstDash val="solid"/>
            <a:beve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8"/>
          <p:cNvSpPr/>
          <p:nvPr/>
        </p:nvSpPr>
        <p:spPr>
          <a:xfrm>
            <a:off x="4077348" y="2491669"/>
            <a:ext cx="2171052" cy="2672852"/>
          </a:xfrm>
          <a:custGeom>
            <a:avLst/>
            <a:gdLst>
              <a:gd name="connsiteX0" fmla="*/ 1913549 w 1913549"/>
              <a:gd name="connsiteY0" fmla="*/ 0 h 2995448"/>
              <a:gd name="connsiteX1" fmla="*/ 5921 w 1913549"/>
              <a:gd name="connsiteY1" fmla="*/ 1592317 h 2995448"/>
              <a:gd name="connsiteX2" fmla="*/ 1314459 w 1913549"/>
              <a:gd name="connsiteY2" fmla="*/ 2995448 h 2995448"/>
            </a:gdLst>
            <a:ahLst/>
            <a:cxnLst>
              <a:cxn ang="0">
                <a:pos x="connsiteX0" y="connsiteY0"/>
              </a:cxn>
              <a:cxn ang="0">
                <a:pos x="connsiteX1" y="connsiteY1"/>
              </a:cxn>
              <a:cxn ang="0">
                <a:pos x="connsiteX2" y="connsiteY2"/>
              </a:cxn>
            </a:cxnLst>
            <a:rect l="l" t="t" r="r" b="b"/>
            <a:pathLst>
              <a:path w="1913549" h="2995448">
                <a:moveTo>
                  <a:pt x="1913549" y="0"/>
                </a:moveTo>
                <a:cubicBezTo>
                  <a:pt x="1009659" y="546538"/>
                  <a:pt x="105769" y="1093076"/>
                  <a:pt x="5921" y="1592317"/>
                </a:cubicBezTo>
                <a:cubicBezTo>
                  <a:pt x="-93927" y="2091558"/>
                  <a:pt x="1098997" y="2811517"/>
                  <a:pt x="1314459" y="2995448"/>
                </a:cubicBezTo>
              </a:path>
            </a:pathLst>
          </a:custGeom>
          <a:noFill/>
          <a:ln w="66675" cap="sq" cmpd="thickThin">
            <a:solidFill>
              <a:schemeClr val="bg2">
                <a:lumMod val="25000"/>
              </a:schemeClr>
            </a:solidFill>
            <a:prstDash val="solid"/>
            <a:beve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9"/>
          <p:cNvSpPr/>
          <p:nvPr/>
        </p:nvSpPr>
        <p:spPr>
          <a:xfrm>
            <a:off x="6463862" y="2665089"/>
            <a:ext cx="1807955" cy="2499431"/>
          </a:xfrm>
          <a:custGeom>
            <a:avLst/>
            <a:gdLst>
              <a:gd name="connsiteX0" fmla="*/ 1371600 w 1807955"/>
              <a:gd name="connsiteY0" fmla="*/ 0 h 2743200"/>
              <a:gd name="connsiteX1" fmla="*/ 1387366 w 1807955"/>
              <a:gd name="connsiteY1" fmla="*/ 1087821 h 2743200"/>
              <a:gd name="connsiteX2" fmla="*/ 1749972 w 1807955"/>
              <a:gd name="connsiteY2" fmla="*/ 1576552 h 2743200"/>
              <a:gd name="connsiteX3" fmla="*/ 0 w 1807955"/>
              <a:gd name="connsiteY3" fmla="*/ 2743200 h 2743200"/>
            </a:gdLst>
            <a:ahLst/>
            <a:cxnLst>
              <a:cxn ang="0">
                <a:pos x="connsiteX0" y="connsiteY0"/>
              </a:cxn>
              <a:cxn ang="0">
                <a:pos x="connsiteX1" y="connsiteY1"/>
              </a:cxn>
              <a:cxn ang="0">
                <a:pos x="connsiteX2" y="connsiteY2"/>
              </a:cxn>
              <a:cxn ang="0">
                <a:pos x="connsiteX3" y="connsiteY3"/>
              </a:cxn>
            </a:cxnLst>
            <a:rect l="l" t="t" r="r" b="b"/>
            <a:pathLst>
              <a:path w="1807955" h="2743200">
                <a:moveTo>
                  <a:pt x="1371600" y="0"/>
                </a:moveTo>
                <a:cubicBezTo>
                  <a:pt x="1347952" y="412531"/>
                  <a:pt x="1324304" y="825062"/>
                  <a:pt x="1387366" y="1087821"/>
                </a:cubicBezTo>
                <a:cubicBezTo>
                  <a:pt x="1450428" y="1350580"/>
                  <a:pt x="1981200" y="1300656"/>
                  <a:pt x="1749972" y="1576552"/>
                </a:cubicBezTo>
                <a:cubicBezTo>
                  <a:pt x="1518744" y="1852448"/>
                  <a:pt x="759372" y="2297824"/>
                  <a:pt x="0" y="2743200"/>
                </a:cubicBezTo>
              </a:path>
            </a:pathLst>
          </a:custGeom>
          <a:noFill/>
          <a:ln w="66675" cap="sq" cmpd="thickThin">
            <a:solidFill>
              <a:schemeClr val="bg2">
                <a:lumMod val="25000"/>
              </a:schemeClr>
            </a:solidFill>
            <a:prstDash val="solid"/>
            <a:beve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10"/>
          <p:cNvSpPr/>
          <p:nvPr/>
        </p:nvSpPr>
        <p:spPr>
          <a:xfrm>
            <a:off x="3556846" y="2665089"/>
            <a:ext cx="4291754" cy="2592711"/>
          </a:xfrm>
          <a:custGeom>
            <a:avLst/>
            <a:gdLst>
              <a:gd name="connsiteX0" fmla="*/ 35064 w 4291754"/>
              <a:gd name="connsiteY0" fmla="*/ 0 h 2869324"/>
              <a:gd name="connsiteX1" fmla="*/ 381906 w 4291754"/>
              <a:gd name="connsiteY1" fmla="*/ 1623849 h 2869324"/>
              <a:gd name="connsiteX2" fmla="*/ 2762499 w 4291754"/>
              <a:gd name="connsiteY2" fmla="*/ 1198180 h 2869324"/>
              <a:gd name="connsiteX3" fmla="*/ 4291754 w 4291754"/>
              <a:gd name="connsiteY3" fmla="*/ 2869324 h 2869324"/>
            </a:gdLst>
            <a:ahLst/>
            <a:cxnLst>
              <a:cxn ang="0">
                <a:pos x="connsiteX0" y="connsiteY0"/>
              </a:cxn>
              <a:cxn ang="0">
                <a:pos x="connsiteX1" y="connsiteY1"/>
              </a:cxn>
              <a:cxn ang="0">
                <a:pos x="connsiteX2" y="connsiteY2"/>
              </a:cxn>
              <a:cxn ang="0">
                <a:pos x="connsiteX3" y="connsiteY3"/>
              </a:cxn>
            </a:cxnLst>
            <a:rect l="l" t="t" r="r" b="b"/>
            <a:pathLst>
              <a:path w="4291754" h="2869324">
                <a:moveTo>
                  <a:pt x="35064" y="0"/>
                </a:moveTo>
                <a:cubicBezTo>
                  <a:pt x="-18801" y="712076"/>
                  <a:pt x="-72666" y="1424152"/>
                  <a:pt x="381906" y="1623849"/>
                </a:cubicBezTo>
                <a:cubicBezTo>
                  <a:pt x="836478" y="1823546"/>
                  <a:pt x="2110858" y="990601"/>
                  <a:pt x="2762499" y="1198180"/>
                </a:cubicBezTo>
                <a:cubicBezTo>
                  <a:pt x="3414140" y="1405759"/>
                  <a:pt x="3852947" y="2137541"/>
                  <a:pt x="4291754" y="2869324"/>
                </a:cubicBezTo>
              </a:path>
            </a:pathLst>
          </a:custGeom>
          <a:noFill/>
          <a:ln w="66675" cap="sq" cmpd="thickThin">
            <a:solidFill>
              <a:schemeClr val="bg2">
                <a:lumMod val="25000"/>
              </a:schemeClr>
            </a:solidFill>
            <a:prstDash val="solid"/>
            <a:beve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11"/>
          <p:cNvSpPr/>
          <p:nvPr/>
        </p:nvSpPr>
        <p:spPr>
          <a:xfrm>
            <a:off x="5500399" y="2491670"/>
            <a:ext cx="2855325" cy="2672852"/>
          </a:xfrm>
          <a:custGeom>
            <a:avLst/>
            <a:gdLst>
              <a:gd name="connsiteX0" fmla="*/ 0 w 3279227"/>
              <a:gd name="connsiteY0" fmla="*/ 0 h 3026979"/>
              <a:gd name="connsiteX1" fmla="*/ 457200 w 3279227"/>
              <a:gd name="connsiteY1" fmla="*/ 1671144 h 3026979"/>
              <a:gd name="connsiteX2" fmla="*/ 2254469 w 3279227"/>
              <a:gd name="connsiteY2" fmla="*/ 1418896 h 3026979"/>
              <a:gd name="connsiteX3" fmla="*/ 3279227 w 3279227"/>
              <a:gd name="connsiteY3" fmla="*/ 3026979 h 3026979"/>
            </a:gdLst>
            <a:ahLst/>
            <a:cxnLst>
              <a:cxn ang="0">
                <a:pos x="connsiteX0" y="connsiteY0"/>
              </a:cxn>
              <a:cxn ang="0">
                <a:pos x="connsiteX1" y="connsiteY1"/>
              </a:cxn>
              <a:cxn ang="0">
                <a:pos x="connsiteX2" y="connsiteY2"/>
              </a:cxn>
              <a:cxn ang="0">
                <a:pos x="connsiteX3" y="connsiteY3"/>
              </a:cxn>
            </a:cxnLst>
            <a:rect l="l" t="t" r="r" b="b"/>
            <a:pathLst>
              <a:path w="3279227" h="3026979">
                <a:moveTo>
                  <a:pt x="0" y="0"/>
                </a:moveTo>
                <a:cubicBezTo>
                  <a:pt x="40727" y="717330"/>
                  <a:pt x="81455" y="1434661"/>
                  <a:pt x="457200" y="1671144"/>
                </a:cubicBezTo>
                <a:cubicBezTo>
                  <a:pt x="832945" y="1907627"/>
                  <a:pt x="1784131" y="1192924"/>
                  <a:pt x="2254469" y="1418896"/>
                </a:cubicBezTo>
                <a:cubicBezTo>
                  <a:pt x="2724807" y="1644868"/>
                  <a:pt x="3002017" y="2335923"/>
                  <a:pt x="3279227" y="3026979"/>
                </a:cubicBezTo>
              </a:path>
            </a:pathLst>
          </a:custGeom>
          <a:noFill/>
          <a:ln w="66675" cap="sq" cmpd="thickThin">
            <a:solidFill>
              <a:schemeClr val="bg2">
                <a:lumMod val="25000"/>
              </a:schemeClr>
            </a:solidFill>
            <a:prstDash val="solid"/>
            <a:beve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20"/>
          <p:cNvSpPr/>
          <p:nvPr/>
        </p:nvSpPr>
        <p:spPr>
          <a:xfrm>
            <a:off x="1939159" y="2665089"/>
            <a:ext cx="1286363" cy="2253752"/>
          </a:xfrm>
          <a:custGeom>
            <a:avLst/>
            <a:gdLst>
              <a:gd name="connsiteX0" fmla="*/ 1150882 w 1286363"/>
              <a:gd name="connsiteY0" fmla="*/ 0 h 2333296"/>
              <a:gd name="connsiteX1" fmla="*/ 1182413 w 1286363"/>
              <a:gd name="connsiteY1" fmla="*/ 1387365 h 2333296"/>
              <a:gd name="connsiteX2" fmla="*/ 0 w 1286363"/>
              <a:gd name="connsiteY2" fmla="*/ 2333296 h 2333296"/>
            </a:gdLst>
            <a:ahLst/>
            <a:cxnLst>
              <a:cxn ang="0">
                <a:pos x="connsiteX0" y="connsiteY0"/>
              </a:cxn>
              <a:cxn ang="0">
                <a:pos x="connsiteX1" y="connsiteY1"/>
              </a:cxn>
              <a:cxn ang="0">
                <a:pos x="connsiteX2" y="connsiteY2"/>
              </a:cxn>
            </a:cxnLst>
            <a:rect l="l" t="t" r="r" b="b"/>
            <a:pathLst>
              <a:path w="1286363" h="2333296">
                <a:moveTo>
                  <a:pt x="1150882" y="0"/>
                </a:moveTo>
                <a:cubicBezTo>
                  <a:pt x="1262554" y="499241"/>
                  <a:pt x="1374227" y="998482"/>
                  <a:pt x="1182413" y="1387365"/>
                </a:cubicBezTo>
                <a:cubicBezTo>
                  <a:pt x="990599" y="1776248"/>
                  <a:pt x="495299" y="2054772"/>
                  <a:pt x="0" y="2333296"/>
                </a:cubicBezTo>
              </a:path>
            </a:pathLst>
          </a:custGeom>
          <a:noFill/>
          <a:ln w="66675" cap="sq" cmpd="thickThin">
            <a:solidFill>
              <a:schemeClr val="bg2">
                <a:lumMod val="25000"/>
              </a:schemeClr>
            </a:solidFill>
            <a:prstDash val="solid"/>
            <a:beve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Rectangle 21"/>
          <p:cNvSpPr/>
          <p:nvPr/>
        </p:nvSpPr>
        <p:spPr>
          <a:xfrm>
            <a:off x="5451272" y="6153090"/>
            <a:ext cx="644728" cy="400110"/>
          </a:xfrm>
          <a:prstGeom prst="rect">
            <a:avLst/>
          </a:prstGeom>
          <a:effectLst>
            <a:outerShdw blurRad="50800" dist="38100" dir="8100000" algn="tr" rotWithShape="0">
              <a:prstClr val="black">
                <a:alpha val="40000"/>
              </a:prstClr>
            </a:outerShdw>
          </a:effectLst>
        </p:spPr>
        <p:txBody>
          <a:bodyPr wrap="none">
            <a:spAutoFit/>
          </a:bodyPr>
          <a:lstStyle/>
          <a:p>
            <a:r>
              <a:rPr lang="en-US" altLang="zh-CN" sz="2000" b="1" dirty="0" smtClean="0">
                <a:solidFill>
                  <a:schemeClr val="bg2">
                    <a:lumMod val="25000"/>
                  </a:schemeClr>
                </a:solidFill>
                <a:effectLst>
                  <a:outerShdw blurRad="38100" dist="38100" dir="2700000" algn="tl">
                    <a:srgbClr val="000000">
                      <a:alpha val="43137"/>
                    </a:srgbClr>
                  </a:outerShdw>
                </a:effectLst>
                <a:latin typeface="Eras Medium ITC" pitchFamily="34" charset="0"/>
              </a:rPr>
              <a:t>NLP</a:t>
            </a:r>
            <a:endParaRPr lang="zh-CN" altLang="en-US" sz="2000" dirty="0">
              <a:solidFill>
                <a:schemeClr val="bg2">
                  <a:lumMod val="25000"/>
                </a:schemeClr>
              </a:solidFill>
            </a:endParaRPr>
          </a:p>
        </p:txBody>
      </p:sp>
      <p:sp>
        <p:nvSpPr>
          <p:cNvPr id="32" name="标题 1"/>
          <p:cNvSpPr txBox="1">
            <a:spLocks/>
          </p:cNvSpPr>
          <p:nvPr/>
        </p:nvSpPr>
        <p:spPr>
          <a:xfrm>
            <a:off x="288000" y="0"/>
            <a:ext cx="8856000" cy="1417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Big Data </a:t>
            </a:r>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sym typeface="Wingdings" pitchFamily="2" charset="2"/>
              </a:rPr>
              <a:t></a:t>
            </a:r>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 Big Learning</a:t>
            </a:r>
            <a:endParaRPr lang="zh-TW" altLang="en-US" sz="4000" dirty="0">
              <a:effectLst>
                <a:outerShdw blurRad="38100" dist="38100" dir="2700000" algn="tl">
                  <a:srgbClr val="000000">
                    <a:alpha val="43137"/>
                  </a:srgbClr>
                </a:outerShdw>
              </a:effectLst>
              <a:latin typeface="Eras Medium ITC" pitchFamily="34" charset="0"/>
              <a:cs typeface="Verdana" pitchFamily="34" charset="0"/>
            </a:endParaRPr>
          </a:p>
        </p:txBody>
      </p:sp>
      <p:sp>
        <p:nvSpPr>
          <p:cNvPr id="35" name="Rectangle 34"/>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39" name="Title 1"/>
          <p:cNvSpPr txBox="1">
            <a:spLocks/>
          </p:cNvSpPr>
          <p:nvPr/>
        </p:nvSpPr>
        <p:spPr>
          <a:xfrm>
            <a:off x="861853" y="3573016"/>
            <a:ext cx="7529578" cy="720080"/>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defPPr>
              <a:defRPr lang="zh-CN"/>
            </a:defPPr>
            <a:lvl1pPr algn="ctr">
              <a:defRPr sz="2800" kern="0">
                <a:solidFill>
                  <a:srgbClr val="FFFF00"/>
                </a:solidFill>
                <a:latin typeface="Eras Medium ITC" pitchFamily="34" charset="0"/>
                <a:ea typeface="Verdana" pitchFamily="34" charset="0"/>
                <a:cs typeface="Verdana" pitchFamily="34" charset="0"/>
              </a:defRPr>
            </a:lvl1pPr>
          </a:lstStyle>
          <a:p>
            <a:r>
              <a:rPr lang="en-US" sz="3600" dirty="0"/>
              <a:t>Machine Learning and Data Mining</a:t>
            </a:r>
          </a:p>
        </p:txBody>
      </p:sp>
    </p:spTree>
    <p:extLst>
      <p:ext uri="{BB962C8B-B14F-4D97-AF65-F5344CB8AC3E}">
        <p14:creationId xmlns:p14="http://schemas.microsoft.com/office/powerpoint/2010/main" val="365508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500"/>
                                        <p:tgtEl>
                                          <p:spTgt spid="21"/>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250"/>
                                        <p:tgtEl>
                                          <p:spTgt spid="1028"/>
                                        </p:tgtEl>
                                      </p:cBhvr>
                                    </p:animEffect>
                                  </p:childTnLst>
                                </p:cTn>
                              </p:par>
                              <p:par>
                                <p:cTn id="30" presetID="10" presetClass="entr" presetSubtype="0" fill="hold" nodeType="with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fade">
                                      <p:cBhvr>
                                        <p:cTn id="32" dur="250"/>
                                        <p:tgtEl>
                                          <p:spTgt spid="1031"/>
                                        </p:tgtEl>
                                      </p:cBhvr>
                                    </p:animEffect>
                                  </p:childTnLst>
                                </p:cTn>
                              </p:par>
                              <p:par>
                                <p:cTn id="33" presetID="10" presetClass="entr" presetSubtype="0" fill="hold" nodeType="withEffect">
                                  <p:stCondLst>
                                    <p:cond delay="0"/>
                                  </p:stCondLst>
                                  <p:childTnLst>
                                    <p:set>
                                      <p:cBhvr>
                                        <p:cTn id="34" dur="1" fill="hold">
                                          <p:stCondLst>
                                            <p:cond delay="0"/>
                                          </p:stCondLst>
                                        </p:cTn>
                                        <p:tgtEl>
                                          <p:spTgt spid="1033"/>
                                        </p:tgtEl>
                                        <p:attrNameLst>
                                          <p:attrName>style.visibility</p:attrName>
                                        </p:attrNameLst>
                                      </p:cBhvr>
                                      <p:to>
                                        <p:strVal val="visible"/>
                                      </p:to>
                                    </p:set>
                                    <p:animEffect transition="in" filter="fade">
                                      <p:cBhvr>
                                        <p:cTn id="35" dur="250"/>
                                        <p:tgtEl>
                                          <p:spTgt spid="1033"/>
                                        </p:tgtEl>
                                      </p:cBhvr>
                                    </p:animEffect>
                                  </p:childTnLst>
                                </p:cTn>
                              </p:par>
                              <p:par>
                                <p:cTn id="36" presetID="10"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250"/>
                                        <p:tgtEl>
                                          <p:spTgt spid="6"/>
                                        </p:tgtEl>
                                      </p:cBhvr>
                                    </p:animEffect>
                                  </p:childTnLst>
                                </p:cTn>
                              </p:par>
                              <p:par>
                                <p:cTn id="39" presetID="10" presetClass="entr" presetSubtype="0" fill="hold" nodeType="withEffect">
                                  <p:stCondLst>
                                    <p:cond delay="0"/>
                                  </p:stCondLst>
                                  <p:childTnLst>
                                    <p:set>
                                      <p:cBhvr>
                                        <p:cTn id="40" dur="1" fill="hold">
                                          <p:stCondLst>
                                            <p:cond delay="0"/>
                                          </p:stCondLst>
                                        </p:cTn>
                                        <p:tgtEl>
                                          <p:spTgt spid="1034"/>
                                        </p:tgtEl>
                                        <p:attrNameLst>
                                          <p:attrName>style.visibility</p:attrName>
                                        </p:attrNameLst>
                                      </p:cBhvr>
                                      <p:to>
                                        <p:strVal val="visible"/>
                                      </p:to>
                                    </p:set>
                                    <p:animEffect transition="in" filter="fade">
                                      <p:cBhvr>
                                        <p:cTn id="41" dur="250"/>
                                        <p:tgtEl>
                                          <p:spTgt spid="103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250"/>
                                        <p:tgtEl>
                                          <p:spTgt spid="2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animEffect transition="in" filter="fade">
                                      <p:cBhvr>
                                        <p:cTn id="4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21" grpId="0" animBg="1"/>
      <p:bldP spid="22" grpId="0"/>
      <p:bldP spid="3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Implementation</a:t>
            </a:r>
            <a:endParaRPr lang="zh-TW" altLang="en-US" sz="4000" dirty="0">
              <a:solidFill>
                <a:schemeClr val="tx1"/>
              </a:solidFill>
              <a:effectLst>
                <a:outerShdw blurRad="38100" dist="38100" dir="2700000" algn="tl">
                  <a:srgbClr val="000000">
                    <a:alpha val="43137"/>
                  </a:srgbClr>
                </a:outerShdw>
              </a:effectLst>
              <a:latin typeface="Eras Medium ITC" pitchFamily="34" charset="0"/>
              <a:cs typeface="Verdana" pitchFamily="34" charset="0"/>
            </a:endParaRPr>
          </a:p>
        </p:txBody>
      </p:sp>
      <p:sp>
        <p:nvSpPr>
          <p:cNvPr id="56" name="内容占位符 2"/>
          <p:cNvSpPr txBox="1">
            <a:spLocks/>
          </p:cNvSpPr>
          <p:nvPr/>
        </p:nvSpPr>
        <p:spPr>
          <a:xfrm>
            <a:off x="457200" y="1371600"/>
            <a:ext cx="8579296" cy="47216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lvl="1" indent="-231775">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Cyclops(MT)</a:t>
            </a:r>
            <a:endParaRPr lang="en-US" altLang="zh-CN" sz="800" dirty="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a:p>
            <a:pPr marL="898525" lvl="2" indent="-457200">
              <a:buClr>
                <a:srgbClr val="FF0066"/>
              </a:buClr>
              <a:buFont typeface="Verdana" pitchFamily="34" charset="0"/>
              <a:buChar char="□"/>
            </a:pPr>
            <a:r>
              <a:rPr lang="en-US" altLang="zh-CN" sz="2400" dirty="0" smtClean="0">
                <a:latin typeface="Eras Medium ITC" pitchFamily="34" charset="0"/>
                <a:ea typeface="Verdana" pitchFamily="34" charset="0"/>
                <a:cs typeface="Verdana" pitchFamily="34" charset="0"/>
              </a:rPr>
              <a:t>Based on                                             (Java &amp; Hadoop)</a:t>
            </a:r>
          </a:p>
          <a:p>
            <a:pPr marL="898525" lvl="2" indent="-457200">
              <a:buClr>
                <a:srgbClr val="FF0066"/>
              </a:buClr>
              <a:buFont typeface="Verdana" pitchFamily="34" charset="0"/>
              <a:buChar char="□"/>
            </a:pPr>
            <a:r>
              <a:rPr lang="en-US" altLang="zh-CN" sz="2400" dirty="0" smtClean="0">
                <a:latin typeface="Eras Medium ITC" pitchFamily="34" charset="0"/>
                <a:ea typeface="Verdana" pitchFamily="34" charset="0"/>
                <a:cs typeface="Verdana" pitchFamily="34" charset="0"/>
              </a:rPr>
              <a:t>~2,800 SLOC</a:t>
            </a:r>
          </a:p>
          <a:p>
            <a:pPr marL="898525" lvl="2" indent="-457200">
              <a:buClr>
                <a:srgbClr val="FF0066"/>
              </a:buClr>
              <a:buFont typeface="Verdana" pitchFamily="34" charset="0"/>
              <a:buChar char="□"/>
            </a:pPr>
            <a:r>
              <a:rPr lang="en-US" altLang="zh-CN" sz="2400" dirty="0">
                <a:solidFill>
                  <a:prstClr val="black"/>
                </a:solidFill>
                <a:latin typeface="Eras Medium ITC" pitchFamily="34" charset="0"/>
                <a:ea typeface="Verdana" pitchFamily="34" charset="0"/>
                <a:cs typeface="Verdana" pitchFamily="34" charset="0"/>
              </a:rPr>
              <a:t>Provide mostly compatible user </a:t>
            </a:r>
            <a:r>
              <a:rPr lang="en-US" altLang="zh-CN" sz="2400" dirty="0" smtClean="0">
                <a:solidFill>
                  <a:prstClr val="black"/>
                </a:solidFill>
                <a:latin typeface="Eras Medium ITC" pitchFamily="34" charset="0"/>
                <a:ea typeface="Verdana" pitchFamily="34" charset="0"/>
                <a:cs typeface="Verdana" pitchFamily="34" charset="0"/>
              </a:rPr>
              <a:t>interface</a:t>
            </a:r>
            <a:endParaRPr lang="en-US" altLang="zh-CN" sz="2400" dirty="0" smtClean="0">
              <a:latin typeface="Eras Medium ITC" pitchFamily="34" charset="0"/>
              <a:ea typeface="Verdana" pitchFamily="34" charset="0"/>
              <a:cs typeface="Verdana" pitchFamily="34" charset="0"/>
            </a:endParaRPr>
          </a:p>
          <a:p>
            <a:pPr marL="898525" lvl="2" indent="-457200">
              <a:buClr>
                <a:srgbClr val="FF0066"/>
              </a:buClr>
              <a:buFont typeface="Verdana" pitchFamily="34" charset="0"/>
              <a:buChar char="□"/>
            </a:pPr>
            <a:r>
              <a:rPr lang="en-US" altLang="zh-CN" sz="2400" dirty="0" smtClean="0">
                <a:latin typeface="Eras Medium ITC" pitchFamily="34" charset="0"/>
                <a:ea typeface="Verdana" pitchFamily="34" charset="0"/>
                <a:cs typeface="Verdana" pitchFamily="34" charset="0"/>
              </a:rPr>
              <a:t>Graph ingress and partitioning</a:t>
            </a:r>
          </a:p>
          <a:p>
            <a:pPr marL="1355725" lvl="3" indent="-457200">
              <a:buClr>
                <a:srgbClr val="FF0066"/>
              </a:buClr>
              <a:buFont typeface="Calibri" pitchFamily="34" charset="0"/>
              <a:buChar char="→"/>
            </a:pPr>
            <a:r>
              <a:rPr lang="en-US" altLang="zh-CN" sz="2200" dirty="0">
                <a:latin typeface="Eras Medium ITC" pitchFamily="34" charset="0"/>
                <a:ea typeface="Verdana" pitchFamily="34" charset="0"/>
                <a:cs typeface="Verdana" pitchFamily="34" charset="0"/>
              </a:rPr>
              <a:t>Compatible I/O-interface</a:t>
            </a:r>
          </a:p>
          <a:p>
            <a:pPr marL="1355725" lvl="3" indent="-457200">
              <a:buClr>
                <a:srgbClr val="FF0066"/>
              </a:buClr>
              <a:buFont typeface="Calibri" pitchFamily="34" charset="0"/>
              <a:buChar char="→"/>
            </a:pPr>
            <a:r>
              <a:rPr lang="en-US" altLang="zh-CN" sz="2200" dirty="0" smtClean="0">
                <a:latin typeface="Eras Medium ITC" pitchFamily="34" charset="0"/>
                <a:ea typeface="Verdana" pitchFamily="34" charset="0"/>
                <a:cs typeface="Verdana" pitchFamily="34" charset="0"/>
              </a:rPr>
              <a:t>Add</a:t>
            </a:r>
            <a:r>
              <a:rPr lang="en-US" altLang="zh-CN" sz="2200" dirty="0" smtClean="0">
                <a:latin typeface="Eras Medium ITC" pitchFamily="34" charset="0"/>
                <a:ea typeface="Verdana" pitchFamily="34" charset="0"/>
                <a:cs typeface="Verdana" pitchFamily="34" charset="0"/>
              </a:rPr>
              <a:t> </a:t>
            </a:r>
            <a:r>
              <a:rPr lang="en-US" altLang="zh-CN" sz="2200" dirty="0">
                <a:latin typeface="Eras Medium ITC" pitchFamily="34" charset="0"/>
                <a:ea typeface="Verdana" pitchFamily="34" charset="0"/>
                <a:cs typeface="Verdana" pitchFamily="34" charset="0"/>
              </a:rPr>
              <a:t>an additional phase to build replicas</a:t>
            </a:r>
          </a:p>
          <a:p>
            <a:pPr marL="898525" lvl="2" indent="-457200">
              <a:buClr>
                <a:srgbClr val="FF0066"/>
              </a:buClr>
              <a:buFont typeface="Verdana" pitchFamily="34" charset="0"/>
              <a:buChar char="□"/>
            </a:pPr>
            <a:r>
              <a:rPr lang="en-US" altLang="zh-CN" sz="2400" dirty="0" smtClean="0">
                <a:latin typeface="Eras Medium ITC" pitchFamily="34" charset="0"/>
                <a:ea typeface="Verdana" pitchFamily="34" charset="0"/>
                <a:cs typeface="Verdana" pitchFamily="34" charset="0"/>
              </a:rPr>
              <a:t>Fault tolerance</a:t>
            </a:r>
          </a:p>
          <a:p>
            <a:pPr marL="1355725" lvl="3" indent="-457200">
              <a:buClr>
                <a:srgbClr val="FF0066"/>
              </a:buClr>
              <a:buFont typeface="Calibri" pitchFamily="34" charset="0"/>
              <a:buChar char="→"/>
            </a:pPr>
            <a:r>
              <a:rPr lang="en-US" altLang="zh-CN" sz="2200" dirty="0">
                <a:latin typeface="Eras Medium ITC" pitchFamily="34" charset="0"/>
                <a:ea typeface="Verdana" pitchFamily="34" charset="0"/>
                <a:cs typeface="Verdana" pitchFamily="34" charset="0"/>
              </a:rPr>
              <a:t>Incremental checkpoint</a:t>
            </a:r>
          </a:p>
          <a:p>
            <a:pPr marL="1355725" lvl="3" indent="-457200">
              <a:buClr>
                <a:srgbClr val="FF0066"/>
              </a:buClr>
              <a:buFont typeface="Calibri" pitchFamily="34" charset="0"/>
              <a:buChar char="→"/>
            </a:pPr>
            <a:r>
              <a:rPr lang="en-US" altLang="zh-CN" sz="2200" dirty="0">
                <a:latin typeface="Eras Medium ITC" pitchFamily="34" charset="0"/>
                <a:ea typeface="Verdana" pitchFamily="34" charset="0"/>
                <a:cs typeface="Verdana" pitchFamily="34" charset="0"/>
              </a:rPr>
              <a:t>Replication-based FT </a:t>
            </a:r>
            <a:r>
              <a:rPr lang="en-US" altLang="zh-CN" sz="2000" dirty="0">
                <a:latin typeface="Eras Medium ITC" pitchFamily="34" charset="0"/>
                <a:ea typeface="Verdana" pitchFamily="34" charset="0"/>
                <a:cs typeface="Verdana" pitchFamily="34" charset="0"/>
              </a:rPr>
              <a:t>[DSN’14]</a:t>
            </a:r>
            <a:endParaRPr lang="en-US" altLang="zh-CN" sz="2200" dirty="0">
              <a:latin typeface="Eras Medium ITC" pitchFamily="34" charset="0"/>
              <a:ea typeface="Verdana"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412776"/>
            <a:ext cx="31623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7" descr="Z:\Research\0.IPADS\slides\1.ds\graph-parallel\yello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7829" y="5436346"/>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Z:\Research\0.IPADS\slides\1.ds\graph-parallel\bl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9818" y="5102070"/>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9" descr="Z:\Research\0.IPADS\slides\1.ds\graph-parallel\gree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7530" y="5154557"/>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Z:\Research\0.IPADS\slides\1.ds\graph-parallel\orang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05522" y="5972929"/>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46" name="Freeform 45"/>
          <p:cNvSpPr/>
          <p:nvPr/>
        </p:nvSpPr>
        <p:spPr>
          <a:xfrm>
            <a:off x="6706229" y="5085184"/>
            <a:ext cx="1364776" cy="291388"/>
          </a:xfrm>
          <a:custGeom>
            <a:avLst/>
            <a:gdLst>
              <a:gd name="connsiteX0" fmla="*/ 0 w 1364776"/>
              <a:gd name="connsiteY0" fmla="*/ 141109 h 291388"/>
              <a:gd name="connsiteX1" fmla="*/ 313898 w 1364776"/>
              <a:gd name="connsiteY1" fmla="*/ 4631 h 291388"/>
              <a:gd name="connsiteX2" fmla="*/ 982639 w 1364776"/>
              <a:gd name="connsiteY2" fmla="*/ 291234 h 291388"/>
              <a:gd name="connsiteX3" fmla="*/ 1146412 w 1364776"/>
              <a:gd name="connsiteY3" fmla="*/ 45574 h 291388"/>
              <a:gd name="connsiteX4" fmla="*/ 1364776 w 1364776"/>
              <a:gd name="connsiteY4" fmla="*/ 100166 h 291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776" h="291388">
                <a:moveTo>
                  <a:pt x="0" y="141109"/>
                </a:moveTo>
                <a:cubicBezTo>
                  <a:pt x="75062" y="60359"/>
                  <a:pt x="150125" y="-20390"/>
                  <a:pt x="313898" y="4631"/>
                </a:cubicBezTo>
                <a:cubicBezTo>
                  <a:pt x="477671" y="29652"/>
                  <a:pt x="843887" y="284410"/>
                  <a:pt x="982639" y="291234"/>
                </a:cubicBezTo>
                <a:cubicBezTo>
                  <a:pt x="1121391" y="298058"/>
                  <a:pt x="1082723" y="77419"/>
                  <a:pt x="1146412" y="45574"/>
                </a:cubicBezTo>
                <a:cubicBezTo>
                  <a:pt x="1210101" y="13729"/>
                  <a:pt x="1287438" y="56947"/>
                  <a:pt x="1364776" y="100166"/>
                </a:cubicBezTo>
              </a:path>
            </a:pathLst>
          </a:custGeom>
          <a:noFill/>
          <a:ln>
            <a:solidFill>
              <a:srgbClr val="00B05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47"/>
          <p:cNvSpPr/>
          <p:nvPr/>
        </p:nvSpPr>
        <p:spPr>
          <a:xfrm>
            <a:off x="7538742" y="5635726"/>
            <a:ext cx="723332" cy="151856"/>
          </a:xfrm>
          <a:custGeom>
            <a:avLst/>
            <a:gdLst>
              <a:gd name="connsiteX0" fmla="*/ 0 w 723332"/>
              <a:gd name="connsiteY0" fmla="*/ 68238 h 151856"/>
              <a:gd name="connsiteX1" fmla="*/ 464024 w 723332"/>
              <a:gd name="connsiteY1" fmla="*/ 150125 h 151856"/>
              <a:gd name="connsiteX2" fmla="*/ 723332 w 723332"/>
              <a:gd name="connsiteY2" fmla="*/ 0 h 151856"/>
            </a:gdLst>
            <a:ahLst/>
            <a:cxnLst>
              <a:cxn ang="0">
                <a:pos x="connsiteX0" y="connsiteY0"/>
              </a:cxn>
              <a:cxn ang="0">
                <a:pos x="connsiteX1" y="connsiteY1"/>
              </a:cxn>
              <a:cxn ang="0">
                <a:pos x="connsiteX2" y="connsiteY2"/>
              </a:cxn>
            </a:cxnLst>
            <a:rect l="l" t="t" r="r" b="b"/>
            <a:pathLst>
              <a:path w="723332" h="151856">
                <a:moveTo>
                  <a:pt x="0" y="68238"/>
                </a:moveTo>
                <a:cubicBezTo>
                  <a:pt x="171734" y="114868"/>
                  <a:pt x="343469" y="161498"/>
                  <a:pt x="464024" y="150125"/>
                </a:cubicBezTo>
                <a:cubicBezTo>
                  <a:pt x="584579" y="138752"/>
                  <a:pt x="653955" y="69376"/>
                  <a:pt x="723332" y="0"/>
                </a:cubicBezTo>
              </a:path>
            </a:pathLst>
          </a:custGeom>
          <a:noFill/>
          <a:ln>
            <a:solidFill>
              <a:srgbClr val="AC830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Freeform 48"/>
          <p:cNvSpPr/>
          <p:nvPr/>
        </p:nvSpPr>
        <p:spPr>
          <a:xfrm>
            <a:off x="7525094" y="5458305"/>
            <a:ext cx="504968" cy="419256"/>
          </a:xfrm>
          <a:custGeom>
            <a:avLst/>
            <a:gdLst>
              <a:gd name="connsiteX0" fmla="*/ 504968 w 504968"/>
              <a:gd name="connsiteY0" fmla="*/ 0 h 419256"/>
              <a:gd name="connsiteX1" fmla="*/ 286603 w 504968"/>
              <a:gd name="connsiteY1" fmla="*/ 109182 h 419256"/>
              <a:gd name="connsiteX2" fmla="*/ 286603 w 504968"/>
              <a:gd name="connsiteY2" fmla="*/ 395785 h 419256"/>
              <a:gd name="connsiteX3" fmla="*/ 0 w 504968"/>
              <a:gd name="connsiteY3" fmla="*/ 382137 h 419256"/>
            </a:gdLst>
            <a:ahLst/>
            <a:cxnLst>
              <a:cxn ang="0">
                <a:pos x="connsiteX0" y="connsiteY0"/>
              </a:cxn>
              <a:cxn ang="0">
                <a:pos x="connsiteX1" y="connsiteY1"/>
              </a:cxn>
              <a:cxn ang="0">
                <a:pos x="connsiteX2" y="connsiteY2"/>
              </a:cxn>
              <a:cxn ang="0">
                <a:pos x="connsiteX3" y="connsiteY3"/>
              </a:cxn>
            </a:cxnLst>
            <a:rect l="l" t="t" r="r" b="b"/>
            <a:pathLst>
              <a:path w="504968" h="419256">
                <a:moveTo>
                  <a:pt x="504968" y="0"/>
                </a:moveTo>
                <a:cubicBezTo>
                  <a:pt x="413982" y="21609"/>
                  <a:pt x="322997" y="43218"/>
                  <a:pt x="286603" y="109182"/>
                </a:cubicBezTo>
                <a:cubicBezTo>
                  <a:pt x="250209" y="175146"/>
                  <a:pt x="334370" y="350292"/>
                  <a:pt x="286603" y="395785"/>
                </a:cubicBezTo>
                <a:cubicBezTo>
                  <a:pt x="238836" y="441278"/>
                  <a:pt x="119418" y="411707"/>
                  <a:pt x="0" y="382137"/>
                </a:cubicBezTo>
              </a:path>
            </a:pathLst>
          </a:custGeom>
          <a:noFill/>
          <a:ln>
            <a:solidFill>
              <a:srgbClr val="005DA2"/>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reeform 49"/>
          <p:cNvSpPr/>
          <p:nvPr/>
        </p:nvSpPr>
        <p:spPr>
          <a:xfrm>
            <a:off x="6610694" y="5663021"/>
            <a:ext cx="450377" cy="348897"/>
          </a:xfrm>
          <a:custGeom>
            <a:avLst/>
            <a:gdLst>
              <a:gd name="connsiteX0" fmla="*/ 0 w 450377"/>
              <a:gd name="connsiteY0" fmla="*/ 0 h 348897"/>
              <a:gd name="connsiteX1" fmla="*/ 177421 w 450377"/>
              <a:gd name="connsiteY1" fmla="*/ 341194 h 348897"/>
              <a:gd name="connsiteX2" fmla="*/ 450377 w 450377"/>
              <a:gd name="connsiteY2" fmla="*/ 204717 h 348897"/>
            </a:gdLst>
            <a:ahLst/>
            <a:cxnLst>
              <a:cxn ang="0">
                <a:pos x="connsiteX0" y="connsiteY0"/>
              </a:cxn>
              <a:cxn ang="0">
                <a:pos x="connsiteX1" y="connsiteY1"/>
              </a:cxn>
              <a:cxn ang="0">
                <a:pos x="connsiteX2" y="connsiteY2"/>
              </a:cxn>
            </a:cxnLst>
            <a:rect l="l" t="t" r="r" b="b"/>
            <a:pathLst>
              <a:path w="450377" h="348897">
                <a:moveTo>
                  <a:pt x="0" y="0"/>
                </a:moveTo>
                <a:cubicBezTo>
                  <a:pt x="51179" y="153537"/>
                  <a:pt x="102358" y="307075"/>
                  <a:pt x="177421" y="341194"/>
                </a:cubicBezTo>
                <a:cubicBezTo>
                  <a:pt x="252484" y="375314"/>
                  <a:pt x="351430" y="290015"/>
                  <a:pt x="450377" y="204717"/>
                </a:cubicBezTo>
              </a:path>
            </a:pathLst>
          </a:custGeom>
          <a:noFill/>
          <a:ln>
            <a:solidFill>
              <a:srgbClr val="00B05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53"/>
          <p:cNvSpPr/>
          <p:nvPr/>
        </p:nvSpPr>
        <p:spPr>
          <a:xfrm>
            <a:off x="6774468" y="5444657"/>
            <a:ext cx="259307" cy="150125"/>
          </a:xfrm>
          <a:custGeom>
            <a:avLst/>
            <a:gdLst>
              <a:gd name="connsiteX0" fmla="*/ 259307 w 259307"/>
              <a:gd name="connsiteY0" fmla="*/ 150125 h 150125"/>
              <a:gd name="connsiteX1" fmla="*/ 191068 w 259307"/>
              <a:gd name="connsiteY1" fmla="*/ 27296 h 150125"/>
              <a:gd name="connsiteX2" fmla="*/ 0 w 259307"/>
              <a:gd name="connsiteY2" fmla="*/ 0 h 150125"/>
            </a:gdLst>
            <a:ahLst/>
            <a:cxnLst>
              <a:cxn ang="0">
                <a:pos x="connsiteX0" y="connsiteY0"/>
              </a:cxn>
              <a:cxn ang="0">
                <a:pos x="connsiteX1" y="connsiteY1"/>
              </a:cxn>
              <a:cxn ang="0">
                <a:pos x="connsiteX2" y="connsiteY2"/>
              </a:cxn>
            </a:cxnLst>
            <a:rect l="l" t="t" r="r" b="b"/>
            <a:pathLst>
              <a:path w="259307" h="150125">
                <a:moveTo>
                  <a:pt x="259307" y="150125"/>
                </a:moveTo>
                <a:cubicBezTo>
                  <a:pt x="246796" y="101221"/>
                  <a:pt x="234286" y="52317"/>
                  <a:pt x="191068" y="27296"/>
                </a:cubicBezTo>
                <a:cubicBezTo>
                  <a:pt x="147850" y="2275"/>
                  <a:pt x="73925" y="1137"/>
                  <a:pt x="0" y="0"/>
                </a:cubicBezTo>
              </a:path>
            </a:pathLst>
          </a:custGeom>
          <a:noFill/>
          <a:ln>
            <a:solidFill>
              <a:srgbClr val="AC830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54"/>
          <p:cNvSpPr/>
          <p:nvPr/>
        </p:nvSpPr>
        <p:spPr>
          <a:xfrm>
            <a:off x="5796697" y="5458305"/>
            <a:ext cx="472803" cy="573206"/>
          </a:xfrm>
          <a:custGeom>
            <a:avLst/>
            <a:gdLst>
              <a:gd name="connsiteX0" fmla="*/ 213496 w 472803"/>
              <a:gd name="connsiteY0" fmla="*/ 573206 h 573206"/>
              <a:gd name="connsiteX1" fmla="*/ 8780 w 472803"/>
              <a:gd name="connsiteY1" fmla="*/ 232012 h 573206"/>
              <a:gd name="connsiteX2" fmla="*/ 472803 w 472803"/>
              <a:gd name="connsiteY2" fmla="*/ 0 h 573206"/>
            </a:gdLst>
            <a:ahLst/>
            <a:cxnLst>
              <a:cxn ang="0">
                <a:pos x="connsiteX0" y="connsiteY0"/>
              </a:cxn>
              <a:cxn ang="0">
                <a:pos x="connsiteX1" y="connsiteY1"/>
              </a:cxn>
              <a:cxn ang="0">
                <a:pos x="connsiteX2" y="connsiteY2"/>
              </a:cxn>
            </a:cxnLst>
            <a:rect l="l" t="t" r="r" b="b"/>
            <a:pathLst>
              <a:path w="472803" h="573206">
                <a:moveTo>
                  <a:pt x="213496" y="573206"/>
                </a:moveTo>
                <a:cubicBezTo>
                  <a:pt x="89529" y="450376"/>
                  <a:pt x="-34438" y="327546"/>
                  <a:pt x="8780" y="232012"/>
                </a:cubicBezTo>
                <a:cubicBezTo>
                  <a:pt x="51998" y="136478"/>
                  <a:pt x="262400" y="68239"/>
                  <a:pt x="472803" y="0"/>
                </a:cubicBezTo>
              </a:path>
            </a:pathLst>
          </a:custGeom>
          <a:noFill/>
          <a:ln>
            <a:solidFill>
              <a:srgbClr val="FF330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56"/>
          <p:cNvSpPr/>
          <p:nvPr/>
        </p:nvSpPr>
        <p:spPr>
          <a:xfrm>
            <a:off x="6446921" y="5772203"/>
            <a:ext cx="614150" cy="622149"/>
          </a:xfrm>
          <a:custGeom>
            <a:avLst/>
            <a:gdLst>
              <a:gd name="connsiteX0" fmla="*/ 0 w 614150"/>
              <a:gd name="connsiteY0" fmla="*/ 559558 h 622149"/>
              <a:gd name="connsiteX1" fmla="*/ 191069 w 614150"/>
              <a:gd name="connsiteY1" fmla="*/ 586854 h 622149"/>
              <a:gd name="connsiteX2" fmla="*/ 95535 w 614150"/>
              <a:gd name="connsiteY2" fmla="*/ 136478 h 622149"/>
              <a:gd name="connsiteX3" fmla="*/ 614150 w 614150"/>
              <a:gd name="connsiteY3" fmla="*/ 0 h 622149"/>
            </a:gdLst>
            <a:ahLst/>
            <a:cxnLst>
              <a:cxn ang="0">
                <a:pos x="connsiteX0" y="connsiteY0"/>
              </a:cxn>
              <a:cxn ang="0">
                <a:pos x="connsiteX1" y="connsiteY1"/>
              </a:cxn>
              <a:cxn ang="0">
                <a:pos x="connsiteX2" y="connsiteY2"/>
              </a:cxn>
              <a:cxn ang="0">
                <a:pos x="connsiteX3" y="connsiteY3"/>
              </a:cxn>
            </a:cxnLst>
            <a:rect l="l" t="t" r="r" b="b"/>
            <a:pathLst>
              <a:path w="614150" h="622149">
                <a:moveTo>
                  <a:pt x="0" y="559558"/>
                </a:moveTo>
                <a:cubicBezTo>
                  <a:pt x="87573" y="608462"/>
                  <a:pt x="175147" y="657367"/>
                  <a:pt x="191069" y="586854"/>
                </a:cubicBezTo>
                <a:cubicBezTo>
                  <a:pt x="206992" y="516341"/>
                  <a:pt x="25022" y="234287"/>
                  <a:pt x="95535" y="136478"/>
                </a:cubicBezTo>
                <a:cubicBezTo>
                  <a:pt x="166048" y="38669"/>
                  <a:pt x="390099" y="19334"/>
                  <a:pt x="614150" y="0"/>
                </a:cubicBezTo>
              </a:path>
            </a:pathLst>
          </a:custGeom>
          <a:noFill/>
          <a:ln>
            <a:solidFill>
              <a:srgbClr val="FF330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Freeform 58"/>
          <p:cNvSpPr/>
          <p:nvPr/>
        </p:nvSpPr>
        <p:spPr>
          <a:xfrm>
            <a:off x="8453142" y="5304868"/>
            <a:ext cx="439338" cy="453734"/>
          </a:xfrm>
          <a:custGeom>
            <a:avLst/>
            <a:gdLst>
              <a:gd name="connsiteX0" fmla="*/ 109182 w 439338"/>
              <a:gd name="connsiteY0" fmla="*/ 57902 h 453734"/>
              <a:gd name="connsiteX1" fmla="*/ 272955 w 439338"/>
              <a:gd name="connsiteY1" fmla="*/ 16959 h 453734"/>
              <a:gd name="connsiteX2" fmla="*/ 436729 w 439338"/>
              <a:gd name="connsiteY2" fmla="*/ 303562 h 453734"/>
              <a:gd name="connsiteX3" fmla="*/ 136478 w 439338"/>
              <a:gd name="connsiteY3" fmla="*/ 453687 h 453734"/>
              <a:gd name="connsiteX4" fmla="*/ 0 w 439338"/>
              <a:gd name="connsiteY4" fmla="*/ 289914 h 453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338" h="453734">
                <a:moveTo>
                  <a:pt x="109182" y="57902"/>
                </a:moveTo>
                <a:cubicBezTo>
                  <a:pt x="163773" y="16959"/>
                  <a:pt x="218364" y="-23984"/>
                  <a:pt x="272955" y="16959"/>
                </a:cubicBezTo>
                <a:cubicBezTo>
                  <a:pt x="327546" y="57902"/>
                  <a:pt x="459475" y="230774"/>
                  <a:pt x="436729" y="303562"/>
                </a:cubicBezTo>
                <a:cubicBezTo>
                  <a:pt x="413983" y="376350"/>
                  <a:pt x="209266" y="455962"/>
                  <a:pt x="136478" y="453687"/>
                </a:cubicBezTo>
                <a:cubicBezTo>
                  <a:pt x="63690" y="451412"/>
                  <a:pt x="31845" y="370663"/>
                  <a:pt x="0" y="289914"/>
                </a:cubicBezTo>
              </a:path>
            </a:pathLst>
          </a:custGeom>
          <a:noFill/>
          <a:ln>
            <a:solidFill>
              <a:srgbClr val="005DA2"/>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9049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Experiment Settings</a:t>
            </a:r>
            <a:endParaRPr lang="zh-TW" altLang="en-US" sz="4000" dirty="0">
              <a:solidFill>
                <a:schemeClr val="tx1"/>
              </a:solidFill>
              <a:effectLst>
                <a:outerShdw blurRad="38100" dist="38100" dir="2700000" algn="tl">
                  <a:srgbClr val="000000">
                    <a:alpha val="43137"/>
                  </a:srgbClr>
                </a:outerShdw>
              </a:effectLst>
              <a:latin typeface="Eras Medium ITC" pitchFamily="34" charset="0"/>
              <a:cs typeface="Verdana" pitchFamily="34" charset="0"/>
            </a:endParaRPr>
          </a:p>
        </p:txBody>
      </p:sp>
      <p:sp>
        <p:nvSpPr>
          <p:cNvPr id="56" name="内容占位符 2"/>
          <p:cNvSpPr txBox="1">
            <a:spLocks/>
          </p:cNvSpPr>
          <p:nvPr/>
        </p:nvSpPr>
        <p:spPr>
          <a:xfrm>
            <a:off x="457200" y="1371600"/>
            <a:ext cx="8363272" cy="47216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lvl="1" indent="-231775">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Platform</a:t>
            </a:r>
            <a:endParaRPr lang="en-US" altLang="zh-CN" sz="800" dirty="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a:p>
            <a:pPr marL="898525" lvl="2" indent="-457200">
              <a:buClr>
                <a:srgbClr val="FF0066"/>
              </a:buClr>
              <a:buFont typeface="Verdana" pitchFamily="34" charset="0"/>
              <a:buChar char="□"/>
            </a:pPr>
            <a:r>
              <a:rPr lang="en-US" altLang="zh-CN" sz="2400" dirty="0" smtClean="0">
                <a:solidFill>
                  <a:prstClr val="black"/>
                </a:solidFill>
                <a:latin typeface="Eras Medium ITC" pitchFamily="34" charset="0"/>
                <a:ea typeface="Verdana" pitchFamily="34" charset="0"/>
                <a:cs typeface="Verdana" pitchFamily="34" charset="0"/>
              </a:rPr>
              <a:t>6X12-core </a:t>
            </a:r>
            <a:r>
              <a:rPr lang="en-US" altLang="zh-CN" sz="2400" dirty="0">
                <a:solidFill>
                  <a:prstClr val="black"/>
                </a:solidFill>
                <a:latin typeface="Eras Medium ITC" pitchFamily="34" charset="0"/>
                <a:ea typeface="Verdana" pitchFamily="34" charset="0"/>
                <a:cs typeface="Verdana" pitchFamily="34" charset="0"/>
              </a:rPr>
              <a:t>AMD Opteron (64G RAM, </a:t>
            </a:r>
            <a:r>
              <a:rPr lang="en-US" altLang="zh-CN" sz="2400" dirty="0" smtClean="0">
                <a:solidFill>
                  <a:prstClr val="black"/>
                </a:solidFill>
                <a:latin typeface="Eras Medium ITC" pitchFamily="34" charset="0"/>
                <a:ea typeface="Verdana" pitchFamily="34" charset="0"/>
                <a:cs typeface="Verdana" pitchFamily="34" charset="0"/>
              </a:rPr>
              <a:t>1GigE </a:t>
            </a:r>
            <a:r>
              <a:rPr lang="en-US" altLang="zh-CN" sz="2400" dirty="0">
                <a:solidFill>
                  <a:prstClr val="black"/>
                </a:solidFill>
                <a:latin typeface="Eras Medium ITC" pitchFamily="34" charset="0"/>
                <a:ea typeface="Verdana" pitchFamily="34" charset="0"/>
                <a:cs typeface="Verdana" pitchFamily="34" charset="0"/>
              </a:rPr>
              <a:t>NIC</a:t>
            </a:r>
            <a:r>
              <a:rPr lang="en-US" altLang="zh-CN" sz="2400" dirty="0" smtClean="0">
                <a:solidFill>
                  <a:prstClr val="black"/>
                </a:solidFill>
                <a:latin typeface="Eras Medium ITC" pitchFamily="34" charset="0"/>
                <a:ea typeface="Verdana" pitchFamily="34" charset="0"/>
                <a:cs typeface="Verdana" pitchFamily="34" charset="0"/>
              </a:rPr>
              <a:t>)</a:t>
            </a:r>
            <a:endParaRPr lang="en-US" altLang="zh-CN" sz="2400" dirty="0" smtClean="0">
              <a:latin typeface="Eras Medium ITC" pitchFamily="34" charset="0"/>
              <a:ea typeface="Verdana" pitchFamily="34" charset="0"/>
              <a:cs typeface="Verdana" pitchFamily="34" charset="0"/>
            </a:endParaRPr>
          </a:p>
          <a:p>
            <a:pPr marL="41275" lvl="1" indent="0">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Graph Algorithms</a:t>
            </a:r>
            <a:endParaRPr lang="en-US" altLang="zh-CN" sz="2800" dirty="0" smtClean="0">
              <a:latin typeface="Eras Medium ITC" pitchFamily="34" charset="0"/>
              <a:ea typeface="Verdana" pitchFamily="34" charset="0"/>
              <a:cs typeface="Verdana" pitchFamily="34" charset="0"/>
            </a:endParaRPr>
          </a:p>
          <a:p>
            <a:pPr marL="898525" lvl="2" indent="-457200">
              <a:buClr>
                <a:srgbClr val="FF0066"/>
              </a:buClr>
              <a:buFont typeface="Verdana" pitchFamily="34" charset="0"/>
              <a:buChar char="□"/>
            </a:pPr>
            <a:r>
              <a:rPr lang="en-US" altLang="zh-CN" sz="2400" dirty="0" smtClean="0">
                <a:solidFill>
                  <a:prstClr val="black"/>
                </a:solidFill>
                <a:latin typeface="Eras Medium ITC" pitchFamily="34" charset="0"/>
                <a:ea typeface="Verdana" pitchFamily="34" charset="0"/>
                <a:cs typeface="Verdana" pitchFamily="34" charset="0"/>
              </a:rPr>
              <a:t>PageRank (PR), Community Detection (CD), </a:t>
            </a:r>
            <a:br>
              <a:rPr lang="en-US" altLang="zh-CN" sz="2400" dirty="0" smtClean="0">
                <a:solidFill>
                  <a:prstClr val="black"/>
                </a:solidFill>
                <a:latin typeface="Eras Medium ITC" pitchFamily="34" charset="0"/>
                <a:ea typeface="Verdana" pitchFamily="34" charset="0"/>
                <a:cs typeface="Verdana" pitchFamily="34" charset="0"/>
              </a:rPr>
            </a:br>
            <a:r>
              <a:rPr lang="en-US" altLang="zh-CN" sz="2400" dirty="0">
                <a:solidFill>
                  <a:prstClr val="black"/>
                </a:solidFill>
                <a:latin typeface="Eras Medium ITC" pitchFamily="34" charset="0"/>
                <a:ea typeface="Verdana" pitchFamily="34" charset="0"/>
                <a:cs typeface="Verdana" pitchFamily="34" charset="0"/>
              </a:rPr>
              <a:t>Alternating Least Squares (ALS</a:t>
            </a:r>
            <a:r>
              <a:rPr lang="en-US" altLang="zh-CN" sz="2400" dirty="0" smtClean="0">
                <a:solidFill>
                  <a:prstClr val="black"/>
                </a:solidFill>
                <a:latin typeface="Eras Medium ITC" pitchFamily="34" charset="0"/>
                <a:ea typeface="Verdana" pitchFamily="34" charset="0"/>
                <a:cs typeface="Verdana" pitchFamily="34" charset="0"/>
              </a:rPr>
              <a:t>), </a:t>
            </a:r>
            <a:br>
              <a:rPr lang="en-US" altLang="zh-CN" sz="2400" dirty="0" smtClean="0">
                <a:solidFill>
                  <a:prstClr val="black"/>
                </a:solidFill>
                <a:latin typeface="Eras Medium ITC" pitchFamily="34" charset="0"/>
                <a:ea typeface="Verdana" pitchFamily="34" charset="0"/>
                <a:cs typeface="Verdana" pitchFamily="34" charset="0"/>
              </a:rPr>
            </a:br>
            <a:r>
              <a:rPr lang="en-US" altLang="zh-CN" sz="2400" dirty="0">
                <a:solidFill>
                  <a:prstClr val="black"/>
                </a:solidFill>
                <a:latin typeface="Eras Medium ITC" pitchFamily="34" charset="0"/>
                <a:ea typeface="Verdana" pitchFamily="34" charset="0"/>
                <a:cs typeface="Verdana" pitchFamily="34" charset="0"/>
              </a:rPr>
              <a:t>Single Source Shortest </a:t>
            </a:r>
            <a:r>
              <a:rPr lang="en-US" altLang="zh-CN" sz="2400" dirty="0" smtClean="0">
                <a:solidFill>
                  <a:prstClr val="black"/>
                </a:solidFill>
                <a:latin typeface="Eras Medium ITC" pitchFamily="34" charset="0"/>
                <a:ea typeface="Verdana" pitchFamily="34" charset="0"/>
                <a:cs typeface="Verdana" pitchFamily="34" charset="0"/>
              </a:rPr>
              <a:t>Path (SSSP)</a:t>
            </a:r>
          </a:p>
          <a:p>
            <a:pPr marL="41275" lvl="1" indent="0">
              <a:buClr>
                <a:srgbClr val="FF0066"/>
              </a:buClr>
              <a:buNone/>
            </a:pPr>
            <a:r>
              <a:rPr lang="en-US" altLang="zh-CN" sz="2800" dirty="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Workload</a:t>
            </a:r>
          </a:p>
          <a:p>
            <a:pPr marL="898525" lvl="2" indent="-457200">
              <a:buClr>
                <a:srgbClr val="FF0066"/>
              </a:buClr>
              <a:buFont typeface="Verdana" pitchFamily="34" charset="0"/>
              <a:buChar char="□"/>
            </a:pPr>
            <a:r>
              <a:rPr lang="en-US" altLang="zh-CN" sz="2400" dirty="0" smtClean="0">
                <a:solidFill>
                  <a:prstClr val="black"/>
                </a:solidFill>
                <a:latin typeface="Eras Medium ITC" pitchFamily="34" charset="0"/>
                <a:ea typeface="Verdana" pitchFamily="34" charset="0"/>
                <a:cs typeface="Verdana" pitchFamily="34" charset="0"/>
              </a:rPr>
              <a:t>7 real-world dataset from SNAP</a:t>
            </a:r>
            <a:r>
              <a:rPr lang="en-US" altLang="zh-CN" sz="2400" baseline="30000" dirty="0" smtClean="0">
                <a:solidFill>
                  <a:prstClr val="black"/>
                </a:solidFill>
                <a:latin typeface="Eras Medium ITC" pitchFamily="34" charset="0"/>
                <a:ea typeface="Verdana" pitchFamily="34" charset="0"/>
                <a:cs typeface="Verdana" pitchFamily="34" charset="0"/>
              </a:rPr>
              <a:t>1</a:t>
            </a:r>
            <a:r>
              <a:rPr lang="en-US" altLang="zh-CN" sz="2400" dirty="0" smtClean="0">
                <a:solidFill>
                  <a:prstClr val="black"/>
                </a:solidFill>
                <a:latin typeface="Eras Medium ITC" pitchFamily="34" charset="0"/>
                <a:ea typeface="Verdana" pitchFamily="34" charset="0"/>
                <a:cs typeface="Verdana" pitchFamily="34" charset="0"/>
              </a:rPr>
              <a:t> </a:t>
            </a:r>
          </a:p>
          <a:p>
            <a:pPr marL="898525" lvl="2" indent="-457200">
              <a:buClr>
                <a:srgbClr val="FF0066"/>
              </a:buClr>
              <a:buFont typeface="Verdana" pitchFamily="34" charset="0"/>
              <a:buChar char="□"/>
            </a:pPr>
            <a:r>
              <a:rPr lang="en-US" altLang="zh-CN" sz="2400" dirty="0" smtClean="0">
                <a:solidFill>
                  <a:prstClr val="black"/>
                </a:solidFill>
                <a:latin typeface="Eras Medium ITC" pitchFamily="34" charset="0"/>
                <a:ea typeface="Verdana" pitchFamily="34" charset="0"/>
                <a:cs typeface="Verdana" pitchFamily="34" charset="0"/>
              </a:rPr>
              <a:t>1 synthetic dataset from GraphLab</a:t>
            </a:r>
            <a:r>
              <a:rPr lang="en-US" altLang="zh-CN" sz="2400" baseline="30000" dirty="0" smtClean="0">
                <a:solidFill>
                  <a:prstClr val="black"/>
                </a:solidFill>
                <a:latin typeface="Eras Medium ITC" pitchFamily="34" charset="0"/>
                <a:ea typeface="Verdana" pitchFamily="34" charset="0"/>
                <a:cs typeface="Verdana" pitchFamily="34" charset="0"/>
              </a:rPr>
              <a:t>2</a:t>
            </a: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 name="Rectangle 3"/>
          <p:cNvSpPr/>
          <p:nvPr/>
        </p:nvSpPr>
        <p:spPr>
          <a:xfrm>
            <a:off x="34441" y="6165304"/>
            <a:ext cx="3427541" cy="369332"/>
          </a:xfrm>
          <a:prstGeom prst="rect">
            <a:avLst/>
          </a:prstGeom>
        </p:spPr>
        <p:txBody>
          <a:bodyPr wrap="none">
            <a:spAutoFit/>
          </a:bodyPr>
          <a:lstStyle/>
          <a:p>
            <a:r>
              <a:rPr lang="en-US" altLang="zh-CN" baseline="30000" dirty="0" smtClean="0">
                <a:latin typeface="Eras Medium ITC" pitchFamily="34" charset="0"/>
              </a:rPr>
              <a:t>1</a:t>
            </a:r>
            <a:r>
              <a:rPr lang="en-US" altLang="zh-CN" dirty="0" smtClean="0">
                <a:latin typeface="Eras Medium ITC" pitchFamily="34" charset="0"/>
                <a:hlinkClick r:id="rId3"/>
              </a:rPr>
              <a:t>http</a:t>
            </a:r>
            <a:r>
              <a:rPr lang="en-US" altLang="zh-CN" dirty="0">
                <a:latin typeface="Eras Medium ITC" pitchFamily="34" charset="0"/>
                <a:hlinkClick r:id="rId3"/>
              </a:rPr>
              <a:t>://snap.stanford.edu/data</a:t>
            </a:r>
            <a:r>
              <a:rPr lang="en-US" altLang="zh-CN" dirty="0" smtClean="0">
                <a:latin typeface="Eras Medium ITC" pitchFamily="34" charset="0"/>
                <a:hlinkClick r:id="rId3"/>
              </a:rPr>
              <a:t>/</a:t>
            </a:r>
            <a:endParaRPr lang="zh-CN" altLang="en-US" dirty="0">
              <a:latin typeface="Eras Medium ITC"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320344880"/>
              </p:ext>
            </p:extLst>
          </p:nvPr>
        </p:nvGraphicFramePr>
        <p:xfrm>
          <a:off x="6372201" y="3853274"/>
          <a:ext cx="2448271" cy="271272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017650"/>
                <a:gridCol w="699634"/>
                <a:gridCol w="730987"/>
              </a:tblGrid>
              <a:tr h="300862">
                <a:tc>
                  <a:txBody>
                    <a:bodyPr/>
                    <a:lstStyle/>
                    <a:p>
                      <a:pPr algn="r"/>
                      <a:r>
                        <a:rPr lang="en-US" altLang="zh-CN" sz="1800" b="0" dirty="0" smtClean="0">
                          <a:solidFill>
                            <a:schemeClr val="bg1"/>
                          </a:solidFill>
                          <a:latin typeface="Eras Medium ITC" pitchFamily="34" charset="0"/>
                        </a:rPr>
                        <a:t>Dataset</a:t>
                      </a:r>
                      <a:endParaRPr lang="zh-CN" altLang="en-US" sz="1600" b="0" dirty="0">
                        <a:solidFill>
                          <a:schemeClr val="bg1"/>
                        </a:solidFill>
                        <a:latin typeface="Eras Medium ITC"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tx1"/>
                    </a:solidFill>
                  </a:tcPr>
                </a:tc>
                <a:tc>
                  <a:txBody>
                    <a:bodyPr/>
                    <a:lstStyle/>
                    <a:p>
                      <a:pPr algn="ctr"/>
                      <a:r>
                        <a:rPr lang="en-US" altLang="zh-CN" sz="1800" b="0" dirty="0" smtClean="0">
                          <a:solidFill>
                            <a:schemeClr val="bg1"/>
                          </a:solidFill>
                          <a:latin typeface="Eras Medium ITC" pitchFamily="34" charset="0"/>
                        </a:rPr>
                        <a:t>|V|</a:t>
                      </a:r>
                      <a:endParaRPr lang="zh-CN" altLang="en-US" sz="1800" b="0" dirty="0">
                        <a:solidFill>
                          <a:schemeClr val="bg1"/>
                        </a:solidFill>
                        <a:latin typeface="Eras Medium ITC"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tx1"/>
                    </a:solidFill>
                  </a:tcPr>
                </a:tc>
                <a:tc>
                  <a:txBody>
                    <a:bodyPr/>
                    <a:lstStyle/>
                    <a:p>
                      <a:pPr algn="ctr"/>
                      <a:r>
                        <a:rPr lang="en-US" altLang="zh-CN" sz="1800" b="0" dirty="0" smtClean="0">
                          <a:solidFill>
                            <a:schemeClr val="bg1"/>
                          </a:solidFill>
                          <a:latin typeface="Eras Medium ITC" pitchFamily="34" charset="0"/>
                        </a:rPr>
                        <a:t>|E|</a:t>
                      </a:r>
                      <a:endParaRPr lang="zh-CN" altLang="en-US" sz="1800" b="0" dirty="0">
                        <a:solidFill>
                          <a:schemeClr val="bg1"/>
                        </a:solidFill>
                        <a:latin typeface="Eras Medium ITC"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tx1"/>
                    </a:solidFill>
                  </a:tcPr>
                </a:tc>
              </a:tr>
              <a:tr h="275790">
                <a:tc>
                  <a:txBody>
                    <a:bodyPr/>
                    <a:lstStyle/>
                    <a:p>
                      <a:pPr algn="r"/>
                      <a:r>
                        <a:rPr lang="en-US" altLang="zh-CN" sz="1600" b="0" dirty="0" smtClean="0">
                          <a:latin typeface="Eras Medium ITC" pitchFamily="34" charset="0"/>
                        </a:rPr>
                        <a:t>Amazon</a:t>
                      </a:r>
                      <a:endParaRPr lang="zh-CN" altLang="en-US" sz="1600" b="0" dirty="0">
                        <a:latin typeface="Eras Medium ITC" pitchFamily="34" charset="0"/>
                      </a:endParaRP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b="0" dirty="0" smtClean="0">
                          <a:latin typeface="Eras Medium ITC" pitchFamily="34" charset="0"/>
                        </a:rPr>
                        <a:t>0.4M</a:t>
                      </a:r>
                      <a:endParaRPr lang="zh-CN" altLang="en-US" sz="1600" b="0" dirty="0">
                        <a:latin typeface="Eras Medium ITC"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b="0" dirty="0" smtClean="0">
                          <a:latin typeface="Eras Medium ITC" pitchFamily="34" charset="0"/>
                        </a:rPr>
                        <a:t>3.4M</a:t>
                      </a:r>
                      <a:endParaRPr lang="zh-CN" altLang="en-US" sz="1600" b="0" dirty="0">
                        <a:latin typeface="Eras Medium ITC" pitchFamily="34" charset="0"/>
                      </a:endParaRP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r>
              <a:tr h="275790">
                <a:tc>
                  <a:txBody>
                    <a:bodyPr/>
                    <a:lstStyle/>
                    <a:p>
                      <a:pPr algn="r"/>
                      <a:r>
                        <a:rPr lang="en-US" altLang="zh-CN" sz="1600" b="0" dirty="0" smtClean="0">
                          <a:latin typeface="Eras Medium ITC" pitchFamily="34" charset="0"/>
                        </a:rPr>
                        <a:t>GWeb</a:t>
                      </a:r>
                      <a:endParaRPr lang="zh-CN" altLang="en-US" sz="1600" b="0" dirty="0">
                        <a:latin typeface="Eras Medium ITC"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b="0" dirty="0" smtClean="0">
                          <a:latin typeface="Eras Medium ITC" pitchFamily="34" charset="0"/>
                        </a:rPr>
                        <a:t>0.9M</a:t>
                      </a:r>
                      <a:endParaRPr lang="zh-CN" altLang="en-US" sz="1600" b="0" dirty="0">
                        <a:latin typeface="Eras Medium ITC"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b="0" dirty="0" smtClean="0">
                          <a:latin typeface="Eras Medium ITC" pitchFamily="34" charset="0"/>
                        </a:rPr>
                        <a:t>5.1M</a:t>
                      </a:r>
                      <a:endParaRPr lang="zh-CN" altLang="en-US" sz="1600" b="0" dirty="0">
                        <a:latin typeface="Eras Medium ITC"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75790">
                <a:tc>
                  <a:txBody>
                    <a:bodyPr/>
                    <a:lstStyle/>
                    <a:p>
                      <a:pPr algn="r"/>
                      <a:r>
                        <a:rPr lang="en-US" altLang="zh-CN" sz="1600" b="0" dirty="0" smtClean="0">
                          <a:latin typeface="Eras Medium ITC" pitchFamily="34" charset="0"/>
                        </a:rPr>
                        <a:t>LJournal</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b="0" dirty="0" smtClean="0">
                          <a:latin typeface="Eras Medium ITC" pitchFamily="34" charset="0"/>
                        </a:rPr>
                        <a:t>4.8M</a:t>
                      </a:r>
                      <a:endParaRPr lang="zh-CN" altLang="en-US" sz="1600" b="0" dirty="0">
                        <a:latin typeface="Eras Medium ITC"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b="0" dirty="0" smtClean="0">
                          <a:latin typeface="Eras Medium ITC" pitchFamily="34" charset="0"/>
                        </a:rPr>
                        <a:t>69M</a:t>
                      </a:r>
                      <a:endParaRPr lang="zh-CN" altLang="en-US" sz="1600" b="0" dirty="0">
                        <a:latin typeface="Eras Medium ITC"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75790">
                <a:tc>
                  <a:txBody>
                    <a:bodyPr/>
                    <a:lstStyle/>
                    <a:p>
                      <a:pPr algn="r"/>
                      <a:r>
                        <a:rPr lang="en-US" altLang="zh-CN" sz="1600" b="0" dirty="0" smtClean="0">
                          <a:latin typeface="Eras Medium ITC" pitchFamily="34" charset="0"/>
                        </a:rPr>
                        <a:t>Wiki</a:t>
                      </a:r>
                      <a:endParaRPr lang="zh-CN" altLang="en-US" sz="1600" b="0" dirty="0">
                        <a:latin typeface="Eras Medium ITC"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b="0" dirty="0" smtClean="0">
                          <a:latin typeface="Eras Medium ITC" pitchFamily="34" charset="0"/>
                        </a:rPr>
                        <a:t>5.7M</a:t>
                      </a:r>
                      <a:endParaRPr lang="zh-CN" altLang="en-US" sz="1600" b="0" dirty="0">
                        <a:latin typeface="Eras Medium ITC" pitchFamily="34" charset="0"/>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b="0" dirty="0" smtClean="0">
                          <a:latin typeface="Eras Medium ITC" pitchFamily="34" charset="0"/>
                        </a:rPr>
                        <a:t>130M</a:t>
                      </a:r>
                      <a:endParaRPr lang="zh-CN" altLang="en-US" sz="1600" b="0" dirty="0">
                        <a:latin typeface="Eras Medium ITC"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5790">
                <a:tc>
                  <a:txBody>
                    <a:bodyPr/>
                    <a:lstStyle/>
                    <a:p>
                      <a:pPr algn="r"/>
                      <a:r>
                        <a:rPr lang="en-US" altLang="zh-CN" sz="1600" b="0" dirty="0" smtClean="0">
                          <a:latin typeface="Eras Medium ITC" pitchFamily="34" charset="0"/>
                        </a:rPr>
                        <a:t>SYN-GL</a:t>
                      </a:r>
                      <a:endParaRPr lang="zh-CN" altLang="en-US" sz="1600" b="0" dirty="0">
                        <a:latin typeface="Eras Medium ITC"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b="0" dirty="0" smtClean="0">
                          <a:latin typeface="Eras Medium ITC" pitchFamily="34" charset="0"/>
                        </a:rPr>
                        <a:t>0.1M</a:t>
                      </a:r>
                      <a:endParaRPr lang="zh-CN" altLang="en-US" sz="1600" b="0" dirty="0">
                        <a:latin typeface="Eras Medium ITC" pitchFamily="34" charset="0"/>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b="0" dirty="0" smtClean="0">
                          <a:latin typeface="Eras Medium ITC" pitchFamily="34" charset="0"/>
                        </a:rPr>
                        <a:t>2.7M</a:t>
                      </a:r>
                      <a:endParaRPr lang="zh-CN" altLang="en-US" sz="1600" b="0" dirty="0">
                        <a:latin typeface="Eras Medium ITC"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5790">
                <a:tc>
                  <a:txBody>
                    <a:bodyPr/>
                    <a:lstStyle/>
                    <a:p>
                      <a:pPr algn="r"/>
                      <a:r>
                        <a:rPr lang="en-US" altLang="zh-CN" sz="1600" b="0" dirty="0" smtClean="0">
                          <a:latin typeface="Eras Medium ITC" pitchFamily="34" charset="0"/>
                        </a:rPr>
                        <a:t>DBLP</a:t>
                      </a:r>
                      <a:endParaRPr lang="zh-CN" altLang="en-US" sz="1600" b="0" dirty="0">
                        <a:latin typeface="Eras Medium ITC"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b="0" dirty="0" smtClean="0">
                          <a:latin typeface="Eras Medium ITC" pitchFamily="34" charset="0"/>
                        </a:rPr>
                        <a:t>0.3M</a:t>
                      </a:r>
                      <a:endParaRPr lang="zh-CN" altLang="en-US" sz="1600" b="0" dirty="0">
                        <a:latin typeface="Eras Medium ITC" pitchFamily="34" charset="0"/>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b="0" dirty="0" smtClean="0">
                          <a:latin typeface="Eras Medium ITC" pitchFamily="34" charset="0"/>
                        </a:rPr>
                        <a:t>1.0M</a:t>
                      </a:r>
                      <a:endParaRPr lang="zh-CN" altLang="en-US" sz="1600" b="0" dirty="0">
                        <a:latin typeface="Eras Medium ITC"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5790">
                <a:tc>
                  <a:txBody>
                    <a:bodyPr/>
                    <a:lstStyle/>
                    <a:p>
                      <a:pPr algn="r"/>
                      <a:r>
                        <a:rPr lang="en-US" altLang="zh-CN" sz="1600" b="0" dirty="0" err="1" smtClean="0">
                          <a:latin typeface="Eras Medium ITC" pitchFamily="34" charset="0"/>
                        </a:rPr>
                        <a:t>RoadCA</a:t>
                      </a:r>
                      <a:endParaRPr lang="zh-CN" altLang="en-US" sz="1600" b="0" dirty="0">
                        <a:latin typeface="Eras Medium ITC"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b="0" dirty="0" smtClean="0">
                          <a:latin typeface="Eras Medium ITC" pitchFamily="34" charset="0"/>
                        </a:rPr>
                        <a:t>1.9M</a:t>
                      </a:r>
                      <a:endParaRPr lang="zh-CN" altLang="en-US" sz="1600" b="0" dirty="0">
                        <a:latin typeface="Eras Medium ITC" pitchFamily="34" charset="0"/>
                      </a:endParaRPr>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b="0" dirty="0" smtClean="0">
                          <a:latin typeface="Eras Medium ITC" pitchFamily="34" charset="0"/>
                        </a:rPr>
                        <a:t>5.5M</a:t>
                      </a:r>
                      <a:endParaRPr lang="zh-CN" altLang="en-US" sz="1600" b="0" dirty="0">
                        <a:latin typeface="Eras Medium ITC"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Rectangle 7"/>
          <p:cNvSpPr/>
          <p:nvPr/>
        </p:nvSpPr>
        <p:spPr>
          <a:xfrm>
            <a:off x="35496" y="6444044"/>
            <a:ext cx="2380780" cy="369332"/>
          </a:xfrm>
          <a:prstGeom prst="rect">
            <a:avLst/>
          </a:prstGeom>
        </p:spPr>
        <p:txBody>
          <a:bodyPr wrap="none">
            <a:spAutoFit/>
          </a:bodyPr>
          <a:lstStyle/>
          <a:p>
            <a:r>
              <a:rPr lang="en-US" altLang="zh-CN" baseline="30000" dirty="0" smtClean="0">
                <a:latin typeface="Eras Medium ITC" pitchFamily="34" charset="0"/>
              </a:rPr>
              <a:t>2</a:t>
            </a:r>
            <a:r>
              <a:rPr lang="en-US" altLang="zh-CN" dirty="0" smtClean="0">
                <a:latin typeface="Eras Medium ITC" pitchFamily="34" charset="0"/>
                <a:hlinkClick r:id="rId4"/>
              </a:rPr>
              <a:t>http://graphlab.org</a:t>
            </a:r>
            <a:r>
              <a:rPr lang="en-US" altLang="zh-CN" dirty="0" smtClean="0">
                <a:latin typeface="Eras Medium ITC" pitchFamily="34" charset="0"/>
              </a:rPr>
              <a:t> </a:t>
            </a:r>
          </a:p>
        </p:txBody>
      </p:sp>
    </p:spTree>
    <p:extLst>
      <p:ext uri="{BB962C8B-B14F-4D97-AF65-F5344CB8AC3E}">
        <p14:creationId xmlns:p14="http://schemas.microsoft.com/office/powerpoint/2010/main" val="26600379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Overall Performance Improvement</a:t>
            </a:r>
            <a:endParaRPr lang="zh-TW" altLang="en-US" sz="4000" dirty="0">
              <a:solidFill>
                <a:schemeClr val="tx1"/>
              </a:solidFill>
              <a:effectLst>
                <a:outerShdw blurRad="38100" dist="38100" dir="2700000" algn="tl">
                  <a:srgbClr val="000000">
                    <a:alpha val="43137"/>
                  </a:srgbClr>
                </a:outerShdw>
              </a:effectLst>
              <a:latin typeface="Eras Medium ITC"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graphicFrame>
        <p:nvGraphicFramePr>
          <p:cNvPr id="3" name="Chart 2"/>
          <p:cNvGraphicFramePr/>
          <p:nvPr>
            <p:extLst>
              <p:ext uri="{D42A27DB-BD31-4B8C-83A1-F6EECF244321}">
                <p14:modId xmlns:p14="http://schemas.microsoft.com/office/powerpoint/2010/main" val="1611142782"/>
              </p:ext>
            </p:extLst>
          </p:nvPr>
        </p:nvGraphicFramePr>
        <p:xfrm>
          <a:off x="629800" y="1628800"/>
          <a:ext cx="7884400"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813516" y="5589240"/>
            <a:ext cx="1470452" cy="324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r>
              <a:rPr lang="en-US" altLang="zh-CN" sz="2200" dirty="0" smtClean="0">
                <a:solidFill>
                  <a:schemeClr val="tx1"/>
                </a:solidFill>
                <a:effectLst>
                  <a:outerShdw blurRad="38100" dist="38100" dir="2700000" algn="tl">
                    <a:srgbClr val="000000">
                      <a:alpha val="43137"/>
                    </a:srgbClr>
                  </a:outerShdw>
                </a:effectLst>
              </a:rPr>
              <a:t>PageRank</a:t>
            </a:r>
            <a:endParaRPr lang="zh-CN" altLang="en-US" sz="2200" dirty="0">
              <a:solidFill>
                <a:schemeClr val="tx1"/>
              </a:solidFill>
              <a:effectLst>
                <a:outerShdw blurRad="38100" dist="38100" dir="2700000" algn="tl">
                  <a:srgbClr val="000000">
                    <a:alpha val="43137"/>
                  </a:srgbClr>
                </a:outerShdw>
              </a:effectLst>
            </a:endParaRPr>
          </a:p>
        </p:txBody>
      </p:sp>
      <p:sp>
        <p:nvSpPr>
          <p:cNvPr id="9" name="TextBox 8"/>
          <p:cNvSpPr txBox="1"/>
          <p:nvPr/>
        </p:nvSpPr>
        <p:spPr>
          <a:xfrm>
            <a:off x="5393455" y="5589240"/>
            <a:ext cx="864096" cy="324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r>
              <a:rPr lang="en-US" altLang="zh-CN" sz="2200" dirty="0" smtClean="0">
                <a:solidFill>
                  <a:schemeClr val="tx1"/>
                </a:solidFill>
                <a:effectLst>
                  <a:outerShdw blurRad="38100" dist="38100" dir="2700000" algn="tl">
                    <a:srgbClr val="000000">
                      <a:alpha val="43137"/>
                    </a:srgbClr>
                  </a:outerShdw>
                </a:effectLst>
              </a:rPr>
              <a:t>ALS</a:t>
            </a:r>
            <a:endParaRPr lang="zh-CN" altLang="en-US" sz="2200" dirty="0">
              <a:solidFill>
                <a:schemeClr val="tx1"/>
              </a:solidFill>
              <a:effectLst>
                <a:outerShdw blurRad="38100" dist="38100" dir="2700000" algn="tl">
                  <a:srgbClr val="000000">
                    <a:alpha val="43137"/>
                  </a:srgbClr>
                </a:outerShdw>
              </a:effectLst>
            </a:endParaRPr>
          </a:p>
        </p:txBody>
      </p:sp>
      <p:sp>
        <p:nvSpPr>
          <p:cNvPr id="10" name="TextBox 9"/>
          <p:cNvSpPr txBox="1"/>
          <p:nvPr/>
        </p:nvSpPr>
        <p:spPr>
          <a:xfrm>
            <a:off x="6363875" y="5589240"/>
            <a:ext cx="864096" cy="324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r>
              <a:rPr lang="en-US" altLang="zh-CN" sz="2200" dirty="0" smtClean="0">
                <a:solidFill>
                  <a:schemeClr val="tx1"/>
                </a:solidFill>
                <a:effectLst>
                  <a:outerShdw blurRad="38100" dist="38100" dir="2700000" algn="tl">
                    <a:srgbClr val="000000">
                      <a:alpha val="43137"/>
                    </a:srgbClr>
                  </a:outerShdw>
                </a:effectLst>
              </a:rPr>
              <a:t>CD</a:t>
            </a:r>
            <a:endParaRPr lang="zh-CN" altLang="en-US" sz="2200" dirty="0">
              <a:solidFill>
                <a:schemeClr val="tx1"/>
              </a:solidFill>
              <a:effectLst>
                <a:outerShdw blurRad="38100" dist="38100" dir="2700000" algn="tl">
                  <a:srgbClr val="000000">
                    <a:alpha val="43137"/>
                  </a:srgbClr>
                </a:outerShdw>
              </a:effectLst>
            </a:endParaRPr>
          </a:p>
        </p:txBody>
      </p:sp>
      <p:sp>
        <p:nvSpPr>
          <p:cNvPr id="12" name="TextBox 11"/>
          <p:cNvSpPr txBox="1"/>
          <p:nvPr/>
        </p:nvSpPr>
        <p:spPr>
          <a:xfrm>
            <a:off x="7308304" y="5589240"/>
            <a:ext cx="864096" cy="324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r>
              <a:rPr lang="en-US" altLang="zh-CN" sz="2200" dirty="0" smtClean="0">
                <a:solidFill>
                  <a:schemeClr val="tx1"/>
                </a:solidFill>
                <a:effectLst>
                  <a:outerShdw blurRad="38100" dist="38100" dir="2700000" algn="tl">
                    <a:srgbClr val="000000">
                      <a:alpha val="43137"/>
                    </a:srgbClr>
                  </a:outerShdw>
                </a:effectLst>
              </a:rPr>
              <a:t>SSSP</a:t>
            </a:r>
            <a:endParaRPr lang="zh-CN" altLang="en-US" sz="2200" dirty="0">
              <a:solidFill>
                <a:schemeClr val="tx1"/>
              </a:solidFill>
              <a:effectLst>
                <a:outerShdw blurRad="38100" dist="38100" dir="2700000" algn="tl">
                  <a:srgbClr val="000000">
                    <a:alpha val="43137"/>
                  </a:srgbClr>
                </a:outerShdw>
              </a:effectLst>
            </a:endParaRPr>
          </a:p>
        </p:txBody>
      </p:sp>
      <p:sp>
        <p:nvSpPr>
          <p:cNvPr id="13" name="Rounded Rectangle 12"/>
          <p:cNvSpPr/>
          <p:nvPr/>
        </p:nvSpPr>
        <p:spPr>
          <a:xfrm>
            <a:off x="7335506" y="5533010"/>
            <a:ext cx="836894" cy="400598"/>
          </a:xfrm>
          <a:prstGeom prst="roundRect">
            <a:avLst>
              <a:gd name="adj" fmla="val 13018"/>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5774005" y="6141950"/>
            <a:ext cx="1311290" cy="324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pPr algn="r"/>
            <a:r>
              <a:rPr lang="en-US" altLang="zh-CN" sz="2200" dirty="0" smtClean="0">
                <a:solidFill>
                  <a:srgbClr val="FF0066"/>
                </a:solidFill>
              </a:rPr>
              <a:t>Push-mode</a:t>
            </a:r>
            <a:endParaRPr lang="zh-CN" altLang="en-US" sz="2200" dirty="0">
              <a:solidFill>
                <a:srgbClr val="FF0066"/>
              </a:solidFill>
            </a:endParaRPr>
          </a:p>
        </p:txBody>
      </p:sp>
      <p:cxnSp>
        <p:nvCxnSpPr>
          <p:cNvPr id="15" name="Straight Arrow Connector 14"/>
          <p:cNvCxnSpPr/>
          <p:nvPr/>
        </p:nvCxnSpPr>
        <p:spPr>
          <a:xfrm flipV="1">
            <a:off x="7080639" y="5913240"/>
            <a:ext cx="272886" cy="324000"/>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72819" y="1952864"/>
            <a:ext cx="792000" cy="252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54000" rIns="0" bIns="0" rtlCol="0" anchor="ctr"/>
          <a:lstStyle>
            <a:defPPr>
              <a:defRPr lang="zh-CN"/>
            </a:defPPr>
            <a:lvl1pPr algn="r">
              <a:lnSpc>
                <a:spcPct val="80000"/>
              </a:lnSpc>
              <a:defRPr sz="2200">
                <a:solidFill>
                  <a:srgbClr val="FF0066"/>
                </a:solidFill>
                <a:latin typeface="Eras Medium ITC" pitchFamily="34" charset="0"/>
              </a:defRPr>
            </a:lvl1pPr>
          </a:lstStyle>
          <a:p>
            <a:pPr algn="ctr"/>
            <a:r>
              <a:rPr lang="en-US" altLang="zh-CN" dirty="0" smtClean="0"/>
              <a:t>8.69X</a:t>
            </a:r>
            <a:endParaRPr lang="zh-CN" altLang="en-US" dirty="0"/>
          </a:p>
        </p:txBody>
      </p:sp>
      <p:sp>
        <p:nvSpPr>
          <p:cNvPr id="17" name="Rounded Rectangle 16"/>
          <p:cNvSpPr/>
          <p:nvPr/>
        </p:nvSpPr>
        <p:spPr>
          <a:xfrm>
            <a:off x="4944183" y="2276872"/>
            <a:ext cx="449272" cy="2520280"/>
          </a:xfrm>
          <a:prstGeom prst="roundRect">
            <a:avLst>
              <a:gd name="adj" fmla="val 8090"/>
            </a:avLst>
          </a:prstGeom>
          <a:solidFill>
            <a:srgbClr val="FF0066">
              <a:alpha val="10196"/>
            </a:srgbClr>
          </a:solidFill>
          <a:ln w="28575">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Rounded Rectangle 17"/>
          <p:cNvSpPr/>
          <p:nvPr/>
        </p:nvSpPr>
        <p:spPr>
          <a:xfrm>
            <a:off x="7723128" y="4437112"/>
            <a:ext cx="449272" cy="396000"/>
          </a:xfrm>
          <a:prstGeom prst="roundRect">
            <a:avLst>
              <a:gd name="adj" fmla="val 8090"/>
            </a:avLst>
          </a:prstGeom>
          <a:solidFill>
            <a:srgbClr val="FF0066">
              <a:alpha val="10196"/>
            </a:srgbClr>
          </a:solidFill>
          <a:ln w="28575">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7524328" y="4113104"/>
            <a:ext cx="792000" cy="252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54000" rIns="0" bIns="0" rtlCol="0" anchor="ctr"/>
          <a:lstStyle>
            <a:defPPr>
              <a:defRPr lang="zh-CN"/>
            </a:defPPr>
            <a:lvl1pPr algn="r">
              <a:lnSpc>
                <a:spcPct val="80000"/>
              </a:lnSpc>
              <a:defRPr sz="2200">
                <a:solidFill>
                  <a:srgbClr val="FF0066"/>
                </a:solidFill>
                <a:latin typeface="Eras Medium ITC" pitchFamily="34" charset="0"/>
              </a:defRPr>
            </a:lvl1pPr>
          </a:lstStyle>
          <a:p>
            <a:pPr algn="ctr"/>
            <a:r>
              <a:rPr lang="en-US" altLang="zh-CN" dirty="0" smtClean="0"/>
              <a:t>2.06X</a:t>
            </a:r>
            <a:endParaRPr lang="zh-CN" altLang="en-US" dirty="0"/>
          </a:p>
        </p:txBody>
      </p:sp>
      <p:sp>
        <p:nvSpPr>
          <p:cNvPr id="20" name="TextBox 19"/>
          <p:cNvSpPr txBox="1"/>
          <p:nvPr/>
        </p:nvSpPr>
        <p:spPr>
          <a:xfrm>
            <a:off x="3275856" y="1736840"/>
            <a:ext cx="1382622" cy="252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54000" rIns="0" bIns="0" rtlCol="0" anchor="ctr"/>
          <a:lstStyle>
            <a:defPPr>
              <a:defRPr lang="zh-CN"/>
            </a:defPPr>
            <a:lvl1pPr algn="r">
              <a:lnSpc>
                <a:spcPct val="80000"/>
              </a:lnSpc>
              <a:defRPr sz="2200">
                <a:solidFill>
                  <a:srgbClr val="FF0066"/>
                </a:solidFill>
                <a:latin typeface="Eras Medium ITC" pitchFamily="34" charset="0"/>
              </a:defRPr>
            </a:lvl1pPr>
          </a:lstStyle>
          <a:p>
            <a:pPr algn="ctr"/>
            <a:r>
              <a:rPr lang="en-US" altLang="zh-CN" dirty="0" smtClean="0"/>
              <a:t>48 workers</a:t>
            </a:r>
            <a:endParaRPr lang="zh-CN" altLang="en-US" dirty="0"/>
          </a:p>
        </p:txBody>
      </p:sp>
      <p:cxnSp>
        <p:nvCxnSpPr>
          <p:cNvPr id="21" name="Straight Arrow Connector 20"/>
          <p:cNvCxnSpPr/>
          <p:nvPr/>
        </p:nvCxnSpPr>
        <p:spPr>
          <a:xfrm flipH="1">
            <a:off x="3059832" y="1916832"/>
            <a:ext cx="222921" cy="288032"/>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699792" y="3104992"/>
            <a:ext cx="1620077" cy="252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54000" rIns="0" bIns="0" rtlCol="0" anchor="ctr"/>
          <a:lstStyle>
            <a:defPPr>
              <a:defRPr lang="zh-CN"/>
            </a:defPPr>
            <a:lvl1pPr algn="r">
              <a:lnSpc>
                <a:spcPct val="80000"/>
              </a:lnSpc>
              <a:defRPr sz="2200">
                <a:solidFill>
                  <a:srgbClr val="FF0066"/>
                </a:solidFill>
                <a:latin typeface="Eras Medium ITC" pitchFamily="34" charset="0"/>
              </a:defRPr>
            </a:lvl1pPr>
          </a:lstStyle>
          <a:p>
            <a:pPr algn="ctr"/>
            <a:r>
              <a:rPr lang="en-US" altLang="zh-CN" dirty="0" smtClean="0"/>
              <a:t>6 workers(8)</a:t>
            </a:r>
            <a:endParaRPr lang="zh-CN" altLang="en-US" dirty="0"/>
          </a:p>
        </p:txBody>
      </p:sp>
      <p:cxnSp>
        <p:nvCxnSpPr>
          <p:cNvPr id="24" name="Straight Arrow Connector 23"/>
          <p:cNvCxnSpPr/>
          <p:nvPr/>
        </p:nvCxnSpPr>
        <p:spPr>
          <a:xfrm flipH="1" flipV="1">
            <a:off x="2483768" y="2933328"/>
            <a:ext cx="222920" cy="279648"/>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987825" y="1862840"/>
            <a:ext cx="294928" cy="126000"/>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75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9" dur="500"/>
                                        <p:tgtEl>
                                          <p:spTgt spid="3">
                                            <p:graphicEl>
                                              <a:chart seriesIdx="0" categoryIdx="-4" bldStep="series"/>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250"/>
                                        <p:tgtEl>
                                          <p:spTgt spid="20"/>
                                        </p:tgtEl>
                                      </p:cBhvr>
                                    </p:animEffect>
                                  </p:childTnLst>
                                </p:cTn>
                              </p:par>
                            </p:childTnLst>
                          </p:cTn>
                        </p:par>
                        <p:par>
                          <p:cTn id="15" fill="hold">
                            <p:stCondLst>
                              <p:cond delay="250"/>
                            </p:stCondLst>
                            <p:childTnLst>
                              <p:par>
                                <p:cTn id="16" presetID="22" presetClass="entr" presetSubtype="2"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right)">
                                      <p:cBhvr>
                                        <p:cTn id="18" dur="250"/>
                                        <p:tgtEl>
                                          <p:spTgt spid="21"/>
                                        </p:tgtEl>
                                      </p:cBhvr>
                                    </p:animEffect>
                                  </p:childTnLst>
                                </p:cTn>
                              </p:par>
                              <p:par>
                                <p:cTn id="19" presetID="22" presetClass="entr" presetSubtype="2"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right)">
                                      <p:cBhvr>
                                        <p:cTn id="21" dur="250"/>
                                        <p:tgtEl>
                                          <p:spTgt spid="26"/>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250"/>
                                        <p:tgtEl>
                                          <p:spTgt spid="23"/>
                                        </p:tgtEl>
                                      </p:cBhvr>
                                    </p:animEffect>
                                  </p:childTnLst>
                                </p:cTn>
                              </p:par>
                            </p:childTnLst>
                          </p:cTn>
                        </p:par>
                        <p:par>
                          <p:cTn id="26" fill="hold">
                            <p:stCondLst>
                              <p:cond delay="750"/>
                            </p:stCondLst>
                            <p:childTnLst>
                              <p:par>
                                <p:cTn id="27" presetID="22" presetClass="entr" presetSubtype="4"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25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34" dur="500"/>
                                        <p:tgtEl>
                                          <p:spTgt spid="3">
                                            <p:graphicEl>
                                              <a:chart seriesIdx="1" categoryIdx="-4" bldStep="series"/>
                                            </p:graphicEl>
                                          </p:spTgt>
                                        </p:tgtEl>
                                      </p:cBhvr>
                                    </p:animEffec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down)">
                                      <p:cBhvr>
                                        <p:cTn id="38" dur="500"/>
                                        <p:tgtEl>
                                          <p:spTgt spid="3">
                                            <p:graphicEl>
                                              <a:chart seriesIdx="2" categoryIdx="-4" bldStep="series"/>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5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250"/>
                                        <p:tgtEl>
                                          <p:spTgt spid="16"/>
                                        </p:tgtEl>
                                      </p:cBhvr>
                                    </p:animEffect>
                                  </p:childTnLst>
                                </p:cTn>
                              </p:par>
                            </p:childTnLst>
                          </p:cTn>
                        </p:par>
                        <p:par>
                          <p:cTn id="47" fill="hold">
                            <p:stCondLst>
                              <p:cond delay="250"/>
                            </p:stCondLst>
                            <p:childTnLst>
                              <p:par>
                                <p:cTn id="48" presetID="27" presetClass="emph" presetSubtype="0" fill="remove" grpId="1" nodeType="afterEffect">
                                  <p:stCondLst>
                                    <p:cond delay="0"/>
                                  </p:stCondLst>
                                  <p:childTnLst>
                                    <p:animClr clrSpc="rgb" dir="cw">
                                      <p:cBhvr override="childStyle">
                                        <p:cTn id="49" dur="250" autoRev="1" fill="remove"/>
                                        <p:tgtEl>
                                          <p:spTgt spid="16"/>
                                        </p:tgtEl>
                                        <p:attrNameLst>
                                          <p:attrName>style.color</p:attrName>
                                        </p:attrNameLst>
                                      </p:cBhvr>
                                      <p:to>
                                        <a:schemeClr val="bg1"/>
                                      </p:to>
                                    </p:animClr>
                                    <p:animClr clrSpc="rgb" dir="cw">
                                      <p:cBhvr>
                                        <p:cTn id="50" dur="250" autoRev="1" fill="remove"/>
                                        <p:tgtEl>
                                          <p:spTgt spid="16"/>
                                        </p:tgtEl>
                                        <p:attrNameLst>
                                          <p:attrName>fillcolor</p:attrName>
                                        </p:attrNameLst>
                                      </p:cBhvr>
                                      <p:to>
                                        <a:schemeClr val="bg1"/>
                                      </p:to>
                                    </p:animClr>
                                    <p:set>
                                      <p:cBhvr>
                                        <p:cTn id="51" dur="250" autoRev="1" fill="remove"/>
                                        <p:tgtEl>
                                          <p:spTgt spid="16"/>
                                        </p:tgtEl>
                                        <p:attrNameLst>
                                          <p:attrName>fill.type</p:attrName>
                                        </p:attrNameLst>
                                      </p:cBhvr>
                                      <p:to>
                                        <p:strVal val="solid"/>
                                      </p:to>
                                    </p:set>
                                    <p:set>
                                      <p:cBhvr>
                                        <p:cTn id="52" dur="250" autoRev="1" fill="remove"/>
                                        <p:tgtEl>
                                          <p:spTgt spid="16"/>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25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250"/>
                                        <p:tgtEl>
                                          <p:spTgt spid="19"/>
                                        </p:tgtEl>
                                      </p:cBhvr>
                                    </p:animEffect>
                                  </p:childTnLst>
                                </p:cTn>
                              </p:par>
                            </p:childTnLst>
                          </p:cTn>
                        </p:par>
                        <p:par>
                          <p:cTn id="61" fill="hold">
                            <p:stCondLst>
                              <p:cond delay="250"/>
                            </p:stCondLst>
                            <p:childTnLst>
                              <p:par>
                                <p:cTn id="62" presetID="27" presetClass="emph" presetSubtype="0" fill="remove" grpId="1" nodeType="afterEffect">
                                  <p:stCondLst>
                                    <p:cond delay="0"/>
                                  </p:stCondLst>
                                  <p:childTnLst>
                                    <p:animClr clrSpc="rgb" dir="cw">
                                      <p:cBhvr override="childStyle">
                                        <p:cTn id="63" dur="250" autoRev="1" fill="remove"/>
                                        <p:tgtEl>
                                          <p:spTgt spid="19"/>
                                        </p:tgtEl>
                                        <p:attrNameLst>
                                          <p:attrName>style.color</p:attrName>
                                        </p:attrNameLst>
                                      </p:cBhvr>
                                      <p:to>
                                        <a:schemeClr val="bg1"/>
                                      </p:to>
                                    </p:animClr>
                                    <p:animClr clrSpc="rgb" dir="cw">
                                      <p:cBhvr>
                                        <p:cTn id="64" dur="250" autoRev="1" fill="remove"/>
                                        <p:tgtEl>
                                          <p:spTgt spid="19"/>
                                        </p:tgtEl>
                                        <p:attrNameLst>
                                          <p:attrName>fillcolor</p:attrName>
                                        </p:attrNameLst>
                                      </p:cBhvr>
                                      <p:to>
                                        <a:schemeClr val="bg1"/>
                                      </p:to>
                                    </p:animClr>
                                    <p:set>
                                      <p:cBhvr>
                                        <p:cTn id="65" dur="250" autoRev="1" fill="remove"/>
                                        <p:tgtEl>
                                          <p:spTgt spid="19"/>
                                        </p:tgtEl>
                                        <p:attrNameLst>
                                          <p:attrName>fill.type</p:attrName>
                                        </p:attrNameLst>
                                      </p:cBhvr>
                                      <p:to>
                                        <p:strVal val="solid"/>
                                      </p:to>
                                    </p:set>
                                    <p:set>
                                      <p:cBhvr>
                                        <p:cTn id="66" dur="250" autoRev="1" fill="remove"/>
                                        <p:tgtEl>
                                          <p:spTgt spid="19"/>
                                        </p:tgtEl>
                                        <p:attrNameLst>
                                          <p:attrName>fill.on</p:attrName>
                                        </p:attrNameLst>
                                      </p:cBhvr>
                                      <p:to>
                                        <p:strVal val="true"/>
                                      </p:to>
                                    </p:set>
                                  </p:childTnLst>
                                </p:cTn>
                              </p:par>
                            </p:childTnLst>
                          </p:cTn>
                        </p:par>
                        <p:par>
                          <p:cTn id="67" fill="hold">
                            <p:stCondLst>
                              <p:cond delay="750"/>
                            </p:stCondLst>
                            <p:childTnLst>
                              <p:par>
                                <p:cTn id="68" presetID="10"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250"/>
                                        <p:tgtEl>
                                          <p:spTgt spid="14"/>
                                        </p:tgtEl>
                                      </p:cBhvr>
                                    </p:animEffect>
                                  </p:childTnLst>
                                </p:cTn>
                              </p:par>
                            </p:childTnLst>
                          </p:cTn>
                        </p:par>
                        <p:par>
                          <p:cTn id="71" fill="hold">
                            <p:stCondLst>
                              <p:cond delay="1000"/>
                            </p:stCondLst>
                            <p:childTnLst>
                              <p:par>
                                <p:cTn id="72" presetID="22" presetClass="entr" presetSubtype="8" fill="hold"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left)">
                                      <p:cBhvr>
                                        <p:cTn id="74" dur="250"/>
                                        <p:tgtEl>
                                          <p:spTgt spid="15"/>
                                        </p:tgtEl>
                                      </p:cBhvr>
                                    </p:animEffect>
                                  </p:childTnLst>
                                </p:cTn>
                              </p:par>
                            </p:childTnLst>
                          </p:cTn>
                        </p:par>
                        <p:par>
                          <p:cTn id="75" fill="hold">
                            <p:stCondLst>
                              <p:cond delay="1250"/>
                            </p:stCondLst>
                            <p:childTnLst>
                              <p:par>
                                <p:cTn id="76" presetID="22" presetClass="entr" presetSubtype="4"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down)">
                                      <p:cBhvr>
                                        <p:cTn id="78"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P spid="13" grpId="0" animBg="1"/>
      <p:bldP spid="14" grpId="0"/>
      <p:bldP spid="16" grpId="0"/>
      <p:bldP spid="16" grpId="1"/>
      <p:bldP spid="17" grpId="0" animBg="1"/>
      <p:bldP spid="18" grpId="0" animBg="1"/>
      <p:bldP spid="19" grpId="0"/>
      <p:bldP spid="19" grpId="1"/>
      <p:bldP spid="20" grpId="0"/>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Performance Scalability</a:t>
            </a:r>
            <a:endParaRPr lang="zh-TW" altLang="en-US" sz="4000" dirty="0">
              <a:solidFill>
                <a:schemeClr val="tx1"/>
              </a:solidFill>
              <a:effectLst>
                <a:outerShdw blurRad="38100" dist="38100" dir="2700000" algn="tl">
                  <a:srgbClr val="000000">
                    <a:alpha val="43137"/>
                  </a:srgbClr>
                </a:outerShdw>
              </a:effectLst>
              <a:latin typeface="Eras Medium ITC"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graphicFrame>
        <p:nvGraphicFramePr>
          <p:cNvPr id="14" name="Chart 13"/>
          <p:cNvGraphicFramePr/>
          <p:nvPr>
            <p:extLst>
              <p:ext uri="{D42A27DB-BD31-4B8C-83A1-F6EECF244321}">
                <p14:modId xmlns:p14="http://schemas.microsoft.com/office/powerpoint/2010/main" val="199388262"/>
              </p:ext>
            </p:extLst>
          </p:nvPr>
        </p:nvGraphicFramePr>
        <p:xfrm>
          <a:off x="509260" y="1412776"/>
          <a:ext cx="2550572" cy="2592288"/>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1373356" y="3753072"/>
            <a:ext cx="1470452" cy="324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r>
              <a:rPr lang="en-US" altLang="zh-CN" dirty="0" smtClean="0">
                <a:solidFill>
                  <a:schemeClr val="tx1"/>
                </a:solidFill>
                <a:effectLst>
                  <a:outerShdw blurRad="38100" dist="38100" dir="2700000" algn="tl">
                    <a:srgbClr val="000000">
                      <a:alpha val="43137"/>
                    </a:srgbClr>
                  </a:outerShdw>
                </a:effectLst>
              </a:rPr>
              <a:t>Amazon</a:t>
            </a:r>
            <a:endParaRPr lang="zh-CN" altLang="en-US" dirty="0">
              <a:solidFill>
                <a:schemeClr val="tx1"/>
              </a:solidFill>
              <a:effectLst>
                <a:outerShdw blurRad="38100" dist="38100" dir="2700000" algn="tl">
                  <a:srgbClr val="000000">
                    <a:alpha val="43137"/>
                  </a:srgbClr>
                </a:outerShdw>
              </a:effectLst>
            </a:endParaRPr>
          </a:p>
        </p:txBody>
      </p:sp>
      <p:graphicFrame>
        <p:nvGraphicFramePr>
          <p:cNvPr id="31" name="Chart 30"/>
          <p:cNvGraphicFramePr/>
          <p:nvPr>
            <p:extLst>
              <p:ext uri="{D42A27DB-BD31-4B8C-83A1-F6EECF244321}">
                <p14:modId xmlns:p14="http://schemas.microsoft.com/office/powerpoint/2010/main" val="2909988338"/>
              </p:ext>
            </p:extLst>
          </p:nvPr>
        </p:nvGraphicFramePr>
        <p:xfrm>
          <a:off x="2381468" y="1412776"/>
          <a:ext cx="2550572" cy="2592288"/>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p:cNvSpPr txBox="1"/>
          <p:nvPr/>
        </p:nvSpPr>
        <p:spPr>
          <a:xfrm>
            <a:off x="3245564" y="3753072"/>
            <a:ext cx="1470452" cy="324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r>
              <a:rPr lang="en-US" altLang="zh-CN" dirty="0" smtClean="0">
                <a:solidFill>
                  <a:schemeClr val="tx1"/>
                </a:solidFill>
                <a:effectLst>
                  <a:outerShdw blurRad="38100" dist="38100" dir="2700000" algn="tl">
                    <a:srgbClr val="000000">
                      <a:alpha val="43137"/>
                    </a:srgbClr>
                  </a:outerShdw>
                </a:effectLst>
              </a:rPr>
              <a:t>GWeb</a:t>
            </a:r>
            <a:endParaRPr lang="zh-CN" altLang="en-US" dirty="0">
              <a:solidFill>
                <a:schemeClr val="tx1"/>
              </a:solidFill>
              <a:effectLst>
                <a:outerShdw blurRad="38100" dist="38100" dir="2700000" algn="tl">
                  <a:srgbClr val="000000">
                    <a:alpha val="43137"/>
                  </a:srgbClr>
                </a:outerShdw>
              </a:effectLst>
            </a:endParaRPr>
          </a:p>
        </p:txBody>
      </p:sp>
      <p:graphicFrame>
        <p:nvGraphicFramePr>
          <p:cNvPr id="37" name="Chart 36"/>
          <p:cNvGraphicFramePr/>
          <p:nvPr>
            <p:extLst>
              <p:ext uri="{D42A27DB-BD31-4B8C-83A1-F6EECF244321}">
                <p14:modId xmlns:p14="http://schemas.microsoft.com/office/powerpoint/2010/main" val="3364616716"/>
              </p:ext>
            </p:extLst>
          </p:nvPr>
        </p:nvGraphicFramePr>
        <p:xfrm>
          <a:off x="4283968" y="1412776"/>
          <a:ext cx="2550572" cy="2592288"/>
        </p:xfrm>
        <a:graphic>
          <a:graphicData uri="http://schemas.openxmlformats.org/drawingml/2006/chart">
            <c:chart xmlns:c="http://schemas.openxmlformats.org/drawingml/2006/chart" xmlns:r="http://schemas.openxmlformats.org/officeDocument/2006/relationships" r:id="rId5"/>
          </a:graphicData>
        </a:graphic>
      </p:graphicFrame>
      <p:sp>
        <p:nvSpPr>
          <p:cNvPr id="38" name="TextBox 37"/>
          <p:cNvSpPr txBox="1"/>
          <p:nvPr/>
        </p:nvSpPr>
        <p:spPr>
          <a:xfrm>
            <a:off x="5148064" y="3753072"/>
            <a:ext cx="1470452" cy="324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r>
              <a:rPr lang="en-US" altLang="zh-CN" dirty="0" smtClean="0">
                <a:solidFill>
                  <a:schemeClr val="tx1"/>
                </a:solidFill>
                <a:effectLst>
                  <a:outerShdw blurRad="38100" dist="38100" dir="2700000" algn="tl">
                    <a:srgbClr val="000000">
                      <a:alpha val="43137"/>
                    </a:srgbClr>
                  </a:outerShdw>
                </a:effectLst>
              </a:rPr>
              <a:t>LJournal</a:t>
            </a:r>
            <a:endParaRPr lang="zh-CN" altLang="en-US" dirty="0">
              <a:solidFill>
                <a:schemeClr val="tx1"/>
              </a:solidFill>
              <a:effectLst>
                <a:outerShdw blurRad="38100" dist="38100" dir="2700000" algn="tl">
                  <a:srgbClr val="000000">
                    <a:alpha val="43137"/>
                  </a:srgbClr>
                </a:outerShdw>
              </a:effectLst>
            </a:endParaRPr>
          </a:p>
        </p:txBody>
      </p:sp>
      <p:graphicFrame>
        <p:nvGraphicFramePr>
          <p:cNvPr id="39" name="Chart 38"/>
          <p:cNvGraphicFramePr/>
          <p:nvPr>
            <p:extLst>
              <p:ext uri="{D42A27DB-BD31-4B8C-83A1-F6EECF244321}">
                <p14:modId xmlns:p14="http://schemas.microsoft.com/office/powerpoint/2010/main" val="3164941048"/>
              </p:ext>
            </p:extLst>
          </p:nvPr>
        </p:nvGraphicFramePr>
        <p:xfrm>
          <a:off x="6156176" y="1412776"/>
          <a:ext cx="2550572" cy="2592288"/>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Box 39"/>
          <p:cNvSpPr txBox="1"/>
          <p:nvPr/>
        </p:nvSpPr>
        <p:spPr>
          <a:xfrm>
            <a:off x="7020272" y="3753072"/>
            <a:ext cx="1470452" cy="324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r>
              <a:rPr lang="en-US" altLang="zh-CN" dirty="0" smtClean="0">
                <a:solidFill>
                  <a:schemeClr val="tx1"/>
                </a:solidFill>
                <a:effectLst>
                  <a:outerShdw blurRad="38100" dist="38100" dir="2700000" algn="tl">
                    <a:srgbClr val="000000">
                      <a:alpha val="43137"/>
                    </a:srgbClr>
                  </a:outerShdw>
                </a:effectLst>
              </a:rPr>
              <a:t>Wiki</a:t>
            </a:r>
            <a:endParaRPr lang="zh-CN" altLang="en-US" dirty="0">
              <a:solidFill>
                <a:schemeClr val="tx1"/>
              </a:solidFill>
              <a:effectLst>
                <a:outerShdw blurRad="38100" dist="38100" dir="2700000" algn="tl">
                  <a:srgbClr val="000000">
                    <a:alpha val="43137"/>
                  </a:srgbClr>
                </a:outerShdw>
              </a:effectLst>
            </a:endParaRPr>
          </a:p>
        </p:txBody>
      </p:sp>
      <p:sp>
        <p:nvSpPr>
          <p:cNvPr id="41" name="TextBox 40"/>
          <p:cNvSpPr txBox="1"/>
          <p:nvPr/>
        </p:nvSpPr>
        <p:spPr>
          <a:xfrm rot="16200000">
            <a:off x="8244448" y="980768"/>
            <a:ext cx="504000" cy="216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r>
              <a:rPr lang="en-US" altLang="zh-CN" sz="1600" dirty="0" smtClean="0">
                <a:solidFill>
                  <a:srgbClr val="FF0066"/>
                </a:solidFill>
              </a:rPr>
              <a:t>50.2</a:t>
            </a:r>
            <a:endParaRPr lang="zh-CN" altLang="en-US" sz="1600" dirty="0">
              <a:solidFill>
                <a:srgbClr val="FF0066"/>
              </a:solidFill>
            </a:endParaRPr>
          </a:p>
        </p:txBody>
      </p:sp>
      <p:cxnSp>
        <p:nvCxnSpPr>
          <p:cNvPr id="45" name="Straight Arrow Connector 44"/>
          <p:cNvCxnSpPr/>
          <p:nvPr/>
        </p:nvCxnSpPr>
        <p:spPr>
          <a:xfrm>
            <a:off x="8460432" y="1340792"/>
            <a:ext cx="0" cy="216000"/>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7" name="Chart 46"/>
          <p:cNvGraphicFramePr/>
          <p:nvPr>
            <p:extLst>
              <p:ext uri="{D42A27DB-BD31-4B8C-83A1-F6EECF244321}">
                <p14:modId xmlns:p14="http://schemas.microsoft.com/office/powerpoint/2010/main" val="3076086829"/>
              </p:ext>
            </p:extLst>
          </p:nvPr>
        </p:nvGraphicFramePr>
        <p:xfrm>
          <a:off x="509260" y="3933056"/>
          <a:ext cx="2550572" cy="2592288"/>
        </p:xfrm>
        <a:graphic>
          <a:graphicData uri="http://schemas.openxmlformats.org/drawingml/2006/chart">
            <c:chart xmlns:c="http://schemas.openxmlformats.org/drawingml/2006/chart" xmlns:r="http://schemas.openxmlformats.org/officeDocument/2006/relationships" r:id="rId7"/>
          </a:graphicData>
        </a:graphic>
      </p:graphicFrame>
      <p:sp>
        <p:nvSpPr>
          <p:cNvPr id="48" name="TextBox 47"/>
          <p:cNvSpPr txBox="1"/>
          <p:nvPr/>
        </p:nvSpPr>
        <p:spPr>
          <a:xfrm>
            <a:off x="1373356" y="6273352"/>
            <a:ext cx="1470452" cy="324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r>
              <a:rPr lang="en-US" altLang="zh-CN" dirty="0" smtClean="0">
                <a:solidFill>
                  <a:schemeClr val="tx1"/>
                </a:solidFill>
                <a:effectLst>
                  <a:outerShdw blurRad="38100" dist="38100" dir="2700000" algn="tl">
                    <a:srgbClr val="000000">
                      <a:alpha val="43137"/>
                    </a:srgbClr>
                  </a:outerShdw>
                </a:effectLst>
              </a:rPr>
              <a:t>SYN-GL</a:t>
            </a:r>
            <a:endParaRPr lang="zh-CN" altLang="en-US" dirty="0">
              <a:solidFill>
                <a:schemeClr val="tx1"/>
              </a:solidFill>
              <a:effectLst>
                <a:outerShdw blurRad="38100" dist="38100" dir="2700000" algn="tl">
                  <a:srgbClr val="000000">
                    <a:alpha val="43137"/>
                  </a:srgbClr>
                </a:outerShdw>
              </a:effectLst>
            </a:endParaRPr>
          </a:p>
        </p:txBody>
      </p:sp>
      <p:graphicFrame>
        <p:nvGraphicFramePr>
          <p:cNvPr id="49" name="Chart 48"/>
          <p:cNvGraphicFramePr/>
          <p:nvPr>
            <p:extLst>
              <p:ext uri="{D42A27DB-BD31-4B8C-83A1-F6EECF244321}">
                <p14:modId xmlns:p14="http://schemas.microsoft.com/office/powerpoint/2010/main" val="1636930194"/>
              </p:ext>
            </p:extLst>
          </p:nvPr>
        </p:nvGraphicFramePr>
        <p:xfrm>
          <a:off x="2381468" y="3933056"/>
          <a:ext cx="2550572" cy="2592288"/>
        </p:xfrm>
        <a:graphic>
          <a:graphicData uri="http://schemas.openxmlformats.org/drawingml/2006/chart">
            <c:chart xmlns:c="http://schemas.openxmlformats.org/drawingml/2006/chart" xmlns:r="http://schemas.openxmlformats.org/officeDocument/2006/relationships" r:id="rId8"/>
          </a:graphicData>
        </a:graphic>
      </p:graphicFrame>
      <p:sp>
        <p:nvSpPr>
          <p:cNvPr id="50" name="TextBox 49"/>
          <p:cNvSpPr txBox="1"/>
          <p:nvPr/>
        </p:nvSpPr>
        <p:spPr>
          <a:xfrm>
            <a:off x="3245564" y="6273352"/>
            <a:ext cx="1470452" cy="324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r>
              <a:rPr lang="en-US" altLang="zh-CN" dirty="0" smtClean="0">
                <a:solidFill>
                  <a:schemeClr val="tx1"/>
                </a:solidFill>
                <a:effectLst>
                  <a:outerShdw blurRad="38100" dist="38100" dir="2700000" algn="tl">
                    <a:srgbClr val="000000">
                      <a:alpha val="43137"/>
                    </a:srgbClr>
                  </a:outerShdw>
                </a:effectLst>
              </a:rPr>
              <a:t>DBLP</a:t>
            </a:r>
            <a:endParaRPr lang="zh-CN" altLang="en-US" dirty="0">
              <a:solidFill>
                <a:schemeClr val="tx1"/>
              </a:solidFill>
              <a:effectLst>
                <a:outerShdw blurRad="38100" dist="38100" dir="2700000" algn="tl">
                  <a:srgbClr val="000000">
                    <a:alpha val="43137"/>
                  </a:srgbClr>
                </a:outerShdw>
              </a:effectLst>
            </a:endParaRPr>
          </a:p>
        </p:txBody>
      </p:sp>
      <p:graphicFrame>
        <p:nvGraphicFramePr>
          <p:cNvPr id="51" name="Chart 50"/>
          <p:cNvGraphicFramePr/>
          <p:nvPr>
            <p:extLst>
              <p:ext uri="{D42A27DB-BD31-4B8C-83A1-F6EECF244321}">
                <p14:modId xmlns:p14="http://schemas.microsoft.com/office/powerpoint/2010/main" val="1120633706"/>
              </p:ext>
            </p:extLst>
          </p:nvPr>
        </p:nvGraphicFramePr>
        <p:xfrm>
          <a:off x="4283968" y="3933056"/>
          <a:ext cx="2550572" cy="2592288"/>
        </p:xfrm>
        <a:graphic>
          <a:graphicData uri="http://schemas.openxmlformats.org/drawingml/2006/chart">
            <c:chart xmlns:c="http://schemas.openxmlformats.org/drawingml/2006/chart" xmlns:r="http://schemas.openxmlformats.org/officeDocument/2006/relationships" r:id="rId9"/>
          </a:graphicData>
        </a:graphic>
      </p:graphicFrame>
      <p:sp>
        <p:nvSpPr>
          <p:cNvPr id="52" name="TextBox 51"/>
          <p:cNvSpPr txBox="1"/>
          <p:nvPr/>
        </p:nvSpPr>
        <p:spPr>
          <a:xfrm>
            <a:off x="5148064" y="6273352"/>
            <a:ext cx="1470452" cy="324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r>
              <a:rPr lang="en-US" altLang="zh-CN" dirty="0" err="1" smtClean="0">
                <a:solidFill>
                  <a:schemeClr val="tx1"/>
                </a:solidFill>
                <a:effectLst>
                  <a:outerShdw blurRad="38100" dist="38100" dir="2700000" algn="tl">
                    <a:srgbClr val="000000">
                      <a:alpha val="43137"/>
                    </a:srgbClr>
                  </a:outerShdw>
                </a:effectLst>
              </a:rPr>
              <a:t>RoadCA</a:t>
            </a:r>
            <a:endParaRPr lang="zh-CN" altLang="en-US" dirty="0">
              <a:solidFill>
                <a:schemeClr val="tx1"/>
              </a:solidFill>
              <a:effectLst>
                <a:outerShdw blurRad="38100" dist="38100" dir="2700000" algn="tl">
                  <a:srgbClr val="000000">
                    <a:alpha val="43137"/>
                  </a:srgbClr>
                </a:outerShdw>
              </a:effectLst>
            </a:endParaRPr>
          </a:p>
        </p:txBody>
      </p:sp>
      <p:sp>
        <p:nvSpPr>
          <p:cNvPr id="53" name="Freeform 52"/>
          <p:cNvSpPr/>
          <p:nvPr/>
        </p:nvSpPr>
        <p:spPr>
          <a:xfrm>
            <a:off x="1513490" y="3089218"/>
            <a:ext cx="1324303" cy="111182"/>
          </a:xfrm>
          <a:custGeom>
            <a:avLst/>
            <a:gdLst>
              <a:gd name="connsiteX0" fmla="*/ 0 w 1324303"/>
              <a:gd name="connsiteY0" fmla="*/ 95416 h 111182"/>
              <a:gd name="connsiteX1" fmla="*/ 425669 w 1324303"/>
              <a:gd name="connsiteY1" fmla="*/ 32354 h 111182"/>
              <a:gd name="connsiteX2" fmla="*/ 835572 w 1324303"/>
              <a:gd name="connsiteY2" fmla="*/ 823 h 111182"/>
              <a:gd name="connsiteX3" fmla="*/ 1229710 w 1324303"/>
              <a:gd name="connsiteY3" fmla="*/ 63885 h 111182"/>
              <a:gd name="connsiteX4" fmla="*/ 1324303 w 1324303"/>
              <a:gd name="connsiteY4" fmla="*/ 111182 h 111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303" h="111182">
                <a:moveTo>
                  <a:pt x="0" y="95416"/>
                </a:moveTo>
                <a:cubicBezTo>
                  <a:pt x="143203" y="71767"/>
                  <a:pt x="286407" y="48119"/>
                  <a:pt x="425669" y="32354"/>
                </a:cubicBezTo>
                <a:cubicBezTo>
                  <a:pt x="564931" y="16588"/>
                  <a:pt x="701565" y="-4432"/>
                  <a:pt x="835572" y="823"/>
                </a:cubicBezTo>
                <a:cubicBezTo>
                  <a:pt x="969579" y="6078"/>
                  <a:pt x="1148255" y="45492"/>
                  <a:pt x="1229710" y="63885"/>
                </a:cubicBezTo>
                <a:cubicBezTo>
                  <a:pt x="1311165" y="82278"/>
                  <a:pt x="1317734" y="96730"/>
                  <a:pt x="1324303" y="111182"/>
                </a:cubicBezTo>
              </a:path>
            </a:pathLst>
          </a:custGeom>
          <a:noFill/>
          <a:ln w="38100">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53"/>
          <p:cNvSpPr/>
          <p:nvPr/>
        </p:nvSpPr>
        <p:spPr>
          <a:xfrm>
            <a:off x="1547664" y="2821142"/>
            <a:ext cx="1296000" cy="284665"/>
          </a:xfrm>
          <a:custGeom>
            <a:avLst/>
            <a:gdLst>
              <a:gd name="connsiteX0" fmla="*/ 0 w 1245476"/>
              <a:gd name="connsiteY0" fmla="*/ 284665 h 284665"/>
              <a:gd name="connsiteX1" fmla="*/ 441435 w 1245476"/>
              <a:gd name="connsiteY1" fmla="*/ 205837 h 284665"/>
              <a:gd name="connsiteX2" fmla="*/ 835573 w 1245476"/>
              <a:gd name="connsiteY2" fmla="*/ 48182 h 284665"/>
              <a:gd name="connsiteX3" fmla="*/ 1245476 w 1245476"/>
              <a:gd name="connsiteY3" fmla="*/ 886 h 284665"/>
            </a:gdLst>
            <a:ahLst/>
            <a:cxnLst>
              <a:cxn ang="0">
                <a:pos x="connsiteX0" y="connsiteY0"/>
              </a:cxn>
              <a:cxn ang="0">
                <a:pos x="connsiteX1" y="connsiteY1"/>
              </a:cxn>
              <a:cxn ang="0">
                <a:pos x="connsiteX2" y="connsiteY2"/>
              </a:cxn>
              <a:cxn ang="0">
                <a:pos x="connsiteX3" y="connsiteY3"/>
              </a:cxn>
            </a:cxnLst>
            <a:rect l="l" t="t" r="r" b="b"/>
            <a:pathLst>
              <a:path w="1245476" h="284665">
                <a:moveTo>
                  <a:pt x="0" y="284665"/>
                </a:moveTo>
                <a:cubicBezTo>
                  <a:pt x="151086" y="264958"/>
                  <a:pt x="302173" y="245251"/>
                  <a:pt x="441435" y="205837"/>
                </a:cubicBezTo>
                <a:cubicBezTo>
                  <a:pt x="580697" y="166423"/>
                  <a:pt x="701566" y="82340"/>
                  <a:pt x="835573" y="48182"/>
                </a:cubicBezTo>
                <a:cubicBezTo>
                  <a:pt x="969580" y="14024"/>
                  <a:pt x="1153511" y="-4369"/>
                  <a:pt x="1245476" y="886"/>
                </a:cubicBezTo>
              </a:path>
            </a:pathLst>
          </a:custGeom>
          <a:noFill/>
          <a:ln w="38100">
            <a:solidFill>
              <a:srgbClr val="CC00C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54"/>
          <p:cNvSpPr/>
          <p:nvPr/>
        </p:nvSpPr>
        <p:spPr>
          <a:xfrm>
            <a:off x="3358055" y="2821938"/>
            <a:ext cx="1373243" cy="252338"/>
          </a:xfrm>
          <a:custGeom>
            <a:avLst/>
            <a:gdLst>
              <a:gd name="connsiteX0" fmla="*/ 0 w 1373243"/>
              <a:gd name="connsiteY0" fmla="*/ 252338 h 252338"/>
              <a:gd name="connsiteX1" fmla="*/ 457200 w 1373243"/>
              <a:gd name="connsiteY1" fmla="*/ 94683 h 252338"/>
              <a:gd name="connsiteX2" fmla="*/ 851338 w 1373243"/>
              <a:gd name="connsiteY2" fmla="*/ 90 h 252338"/>
              <a:gd name="connsiteX3" fmla="*/ 1292773 w 1373243"/>
              <a:gd name="connsiteY3" fmla="*/ 110448 h 252338"/>
              <a:gd name="connsiteX4" fmla="*/ 1371600 w 1373243"/>
              <a:gd name="connsiteY4" fmla="*/ 141979 h 252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243" h="252338">
                <a:moveTo>
                  <a:pt x="0" y="252338"/>
                </a:moveTo>
                <a:cubicBezTo>
                  <a:pt x="157655" y="194531"/>
                  <a:pt x="315310" y="136724"/>
                  <a:pt x="457200" y="94683"/>
                </a:cubicBezTo>
                <a:cubicBezTo>
                  <a:pt x="599090" y="52642"/>
                  <a:pt x="712076" y="-2537"/>
                  <a:pt x="851338" y="90"/>
                </a:cubicBezTo>
                <a:cubicBezTo>
                  <a:pt x="990600" y="2717"/>
                  <a:pt x="1206063" y="86800"/>
                  <a:pt x="1292773" y="110448"/>
                </a:cubicBezTo>
                <a:cubicBezTo>
                  <a:pt x="1379483" y="134096"/>
                  <a:pt x="1375541" y="138037"/>
                  <a:pt x="1371600" y="141979"/>
                </a:cubicBezTo>
              </a:path>
            </a:pathLst>
          </a:custGeom>
          <a:noFill/>
          <a:ln w="38100">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Freeform 55"/>
          <p:cNvSpPr/>
          <p:nvPr/>
        </p:nvSpPr>
        <p:spPr>
          <a:xfrm>
            <a:off x="3419872" y="2538248"/>
            <a:ext cx="1332000" cy="504497"/>
          </a:xfrm>
          <a:custGeom>
            <a:avLst/>
            <a:gdLst>
              <a:gd name="connsiteX0" fmla="*/ 0 w 1324304"/>
              <a:gd name="connsiteY0" fmla="*/ 504497 h 504497"/>
              <a:gd name="connsiteX1" fmla="*/ 394138 w 1324304"/>
              <a:gd name="connsiteY1" fmla="*/ 299545 h 504497"/>
              <a:gd name="connsiteX2" fmla="*/ 867104 w 1324304"/>
              <a:gd name="connsiteY2" fmla="*/ 141890 h 504497"/>
              <a:gd name="connsiteX3" fmla="*/ 1324304 w 1324304"/>
              <a:gd name="connsiteY3" fmla="*/ 0 h 504497"/>
            </a:gdLst>
            <a:ahLst/>
            <a:cxnLst>
              <a:cxn ang="0">
                <a:pos x="connsiteX0" y="connsiteY0"/>
              </a:cxn>
              <a:cxn ang="0">
                <a:pos x="connsiteX1" y="connsiteY1"/>
              </a:cxn>
              <a:cxn ang="0">
                <a:pos x="connsiteX2" y="connsiteY2"/>
              </a:cxn>
              <a:cxn ang="0">
                <a:pos x="connsiteX3" y="connsiteY3"/>
              </a:cxn>
            </a:cxnLst>
            <a:rect l="l" t="t" r="r" b="b"/>
            <a:pathLst>
              <a:path w="1324304" h="504497">
                <a:moveTo>
                  <a:pt x="0" y="504497"/>
                </a:moveTo>
                <a:cubicBezTo>
                  <a:pt x="124810" y="432238"/>
                  <a:pt x="249621" y="359979"/>
                  <a:pt x="394138" y="299545"/>
                </a:cubicBezTo>
                <a:cubicBezTo>
                  <a:pt x="538655" y="239111"/>
                  <a:pt x="712076" y="191814"/>
                  <a:pt x="867104" y="141890"/>
                </a:cubicBezTo>
                <a:cubicBezTo>
                  <a:pt x="1022132" y="91966"/>
                  <a:pt x="1173218" y="45983"/>
                  <a:pt x="1324304" y="0"/>
                </a:cubicBezTo>
              </a:path>
            </a:pathLst>
          </a:custGeom>
          <a:noFill/>
          <a:ln w="38100">
            <a:solidFill>
              <a:srgbClr val="CC00C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56"/>
          <p:cNvSpPr/>
          <p:nvPr/>
        </p:nvSpPr>
        <p:spPr>
          <a:xfrm>
            <a:off x="5265683" y="2412124"/>
            <a:ext cx="1277007" cy="614855"/>
          </a:xfrm>
          <a:custGeom>
            <a:avLst/>
            <a:gdLst>
              <a:gd name="connsiteX0" fmla="*/ 0 w 1277007"/>
              <a:gd name="connsiteY0" fmla="*/ 614855 h 614855"/>
              <a:gd name="connsiteX1" fmla="*/ 394138 w 1277007"/>
              <a:gd name="connsiteY1" fmla="*/ 425669 h 614855"/>
              <a:gd name="connsiteX2" fmla="*/ 835572 w 1277007"/>
              <a:gd name="connsiteY2" fmla="*/ 236483 h 614855"/>
              <a:gd name="connsiteX3" fmla="*/ 1277007 w 1277007"/>
              <a:gd name="connsiteY3" fmla="*/ 0 h 614855"/>
            </a:gdLst>
            <a:ahLst/>
            <a:cxnLst>
              <a:cxn ang="0">
                <a:pos x="connsiteX0" y="connsiteY0"/>
              </a:cxn>
              <a:cxn ang="0">
                <a:pos x="connsiteX1" y="connsiteY1"/>
              </a:cxn>
              <a:cxn ang="0">
                <a:pos x="connsiteX2" y="connsiteY2"/>
              </a:cxn>
              <a:cxn ang="0">
                <a:pos x="connsiteX3" y="connsiteY3"/>
              </a:cxn>
            </a:cxnLst>
            <a:rect l="l" t="t" r="r" b="b"/>
            <a:pathLst>
              <a:path w="1277007" h="614855">
                <a:moveTo>
                  <a:pt x="0" y="614855"/>
                </a:moveTo>
                <a:cubicBezTo>
                  <a:pt x="127438" y="551793"/>
                  <a:pt x="254876" y="488731"/>
                  <a:pt x="394138" y="425669"/>
                </a:cubicBezTo>
                <a:cubicBezTo>
                  <a:pt x="533400" y="362607"/>
                  <a:pt x="688427" y="307428"/>
                  <a:pt x="835572" y="236483"/>
                </a:cubicBezTo>
                <a:cubicBezTo>
                  <a:pt x="982717" y="165538"/>
                  <a:pt x="1129862" y="82769"/>
                  <a:pt x="1277007" y="0"/>
                </a:cubicBezTo>
              </a:path>
            </a:pathLst>
          </a:custGeom>
          <a:noFill/>
          <a:ln w="38100">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Freeform 57"/>
          <p:cNvSpPr/>
          <p:nvPr/>
        </p:nvSpPr>
        <p:spPr>
          <a:xfrm>
            <a:off x="5292080" y="1772816"/>
            <a:ext cx="1326436" cy="1224000"/>
          </a:xfrm>
          <a:custGeom>
            <a:avLst/>
            <a:gdLst>
              <a:gd name="connsiteX0" fmla="*/ 0 w 1292773"/>
              <a:gd name="connsiteY0" fmla="*/ 1213945 h 1213945"/>
              <a:gd name="connsiteX1" fmla="*/ 441435 w 1292773"/>
              <a:gd name="connsiteY1" fmla="*/ 882869 h 1213945"/>
              <a:gd name="connsiteX2" fmla="*/ 898635 w 1292773"/>
              <a:gd name="connsiteY2" fmla="*/ 536028 h 1213945"/>
              <a:gd name="connsiteX3" fmla="*/ 1292773 w 1292773"/>
              <a:gd name="connsiteY3" fmla="*/ 0 h 1213945"/>
            </a:gdLst>
            <a:ahLst/>
            <a:cxnLst>
              <a:cxn ang="0">
                <a:pos x="connsiteX0" y="connsiteY0"/>
              </a:cxn>
              <a:cxn ang="0">
                <a:pos x="connsiteX1" y="connsiteY1"/>
              </a:cxn>
              <a:cxn ang="0">
                <a:pos x="connsiteX2" y="connsiteY2"/>
              </a:cxn>
              <a:cxn ang="0">
                <a:pos x="connsiteX3" y="connsiteY3"/>
              </a:cxn>
            </a:cxnLst>
            <a:rect l="l" t="t" r="r" b="b"/>
            <a:pathLst>
              <a:path w="1292773" h="1213945">
                <a:moveTo>
                  <a:pt x="0" y="1213945"/>
                </a:moveTo>
                <a:lnTo>
                  <a:pt x="441435" y="882869"/>
                </a:lnTo>
                <a:cubicBezTo>
                  <a:pt x="591207" y="769883"/>
                  <a:pt x="756745" y="683173"/>
                  <a:pt x="898635" y="536028"/>
                </a:cubicBezTo>
                <a:cubicBezTo>
                  <a:pt x="1040525" y="388883"/>
                  <a:pt x="1166649" y="194441"/>
                  <a:pt x="1292773" y="0"/>
                </a:cubicBezTo>
              </a:path>
            </a:pathLst>
          </a:custGeom>
          <a:noFill/>
          <a:ln w="38100">
            <a:solidFill>
              <a:srgbClr val="CC00C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Freeform 60"/>
          <p:cNvSpPr/>
          <p:nvPr/>
        </p:nvSpPr>
        <p:spPr>
          <a:xfrm>
            <a:off x="7141779" y="1875732"/>
            <a:ext cx="1340069" cy="972000"/>
          </a:xfrm>
          <a:custGeom>
            <a:avLst/>
            <a:gdLst>
              <a:gd name="connsiteX0" fmla="*/ 0 w 1340069"/>
              <a:gd name="connsiteY0" fmla="*/ 945931 h 945931"/>
              <a:gd name="connsiteX1" fmla="*/ 378373 w 1340069"/>
              <a:gd name="connsiteY1" fmla="*/ 677917 h 945931"/>
              <a:gd name="connsiteX2" fmla="*/ 819807 w 1340069"/>
              <a:gd name="connsiteY2" fmla="*/ 299544 h 945931"/>
              <a:gd name="connsiteX3" fmla="*/ 1340069 w 1340069"/>
              <a:gd name="connsiteY3" fmla="*/ 0 h 945931"/>
            </a:gdLst>
            <a:ahLst/>
            <a:cxnLst>
              <a:cxn ang="0">
                <a:pos x="connsiteX0" y="connsiteY0"/>
              </a:cxn>
              <a:cxn ang="0">
                <a:pos x="connsiteX1" y="connsiteY1"/>
              </a:cxn>
              <a:cxn ang="0">
                <a:pos x="connsiteX2" y="connsiteY2"/>
              </a:cxn>
              <a:cxn ang="0">
                <a:pos x="connsiteX3" y="connsiteY3"/>
              </a:cxn>
            </a:cxnLst>
            <a:rect l="l" t="t" r="r" b="b"/>
            <a:pathLst>
              <a:path w="1340069" h="945931">
                <a:moveTo>
                  <a:pt x="0" y="945931"/>
                </a:moveTo>
                <a:cubicBezTo>
                  <a:pt x="120869" y="865789"/>
                  <a:pt x="241739" y="785648"/>
                  <a:pt x="378373" y="677917"/>
                </a:cubicBezTo>
                <a:cubicBezTo>
                  <a:pt x="515007" y="570186"/>
                  <a:pt x="659524" y="412530"/>
                  <a:pt x="819807" y="299544"/>
                </a:cubicBezTo>
                <a:cubicBezTo>
                  <a:pt x="980090" y="186558"/>
                  <a:pt x="1160079" y="93279"/>
                  <a:pt x="1340069" y="0"/>
                </a:cubicBezTo>
              </a:path>
            </a:pathLst>
          </a:custGeom>
          <a:noFill/>
          <a:ln w="38100">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Freeform 64"/>
          <p:cNvSpPr/>
          <p:nvPr/>
        </p:nvSpPr>
        <p:spPr>
          <a:xfrm>
            <a:off x="7204841" y="693060"/>
            <a:ext cx="1277007" cy="2159876"/>
          </a:xfrm>
          <a:custGeom>
            <a:avLst/>
            <a:gdLst>
              <a:gd name="connsiteX0" fmla="*/ 0 w 1277007"/>
              <a:gd name="connsiteY0" fmla="*/ 2159876 h 2159876"/>
              <a:gd name="connsiteX1" fmla="*/ 441435 w 1277007"/>
              <a:gd name="connsiteY1" fmla="*/ 1671145 h 2159876"/>
              <a:gd name="connsiteX2" fmla="*/ 851338 w 1277007"/>
              <a:gd name="connsiteY2" fmla="*/ 977462 h 2159876"/>
              <a:gd name="connsiteX3" fmla="*/ 1277007 w 1277007"/>
              <a:gd name="connsiteY3" fmla="*/ 0 h 2159876"/>
            </a:gdLst>
            <a:ahLst/>
            <a:cxnLst>
              <a:cxn ang="0">
                <a:pos x="connsiteX0" y="connsiteY0"/>
              </a:cxn>
              <a:cxn ang="0">
                <a:pos x="connsiteX1" y="connsiteY1"/>
              </a:cxn>
              <a:cxn ang="0">
                <a:pos x="connsiteX2" y="connsiteY2"/>
              </a:cxn>
              <a:cxn ang="0">
                <a:pos x="connsiteX3" y="connsiteY3"/>
              </a:cxn>
            </a:cxnLst>
            <a:rect l="l" t="t" r="r" b="b"/>
            <a:pathLst>
              <a:path w="1277007" h="2159876">
                <a:moveTo>
                  <a:pt x="0" y="2159876"/>
                </a:moveTo>
                <a:cubicBezTo>
                  <a:pt x="149772" y="2014045"/>
                  <a:pt x="299545" y="1868214"/>
                  <a:pt x="441435" y="1671145"/>
                </a:cubicBezTo>
                <a:cubicBezTo>
                  <a:pt x="583325" y="1474076"/>
                  <a:pt x="712076" y="1255986"/>
                  <a:pt x="851338" y="977462"/>
                </a:cubicBezTo>
                <a:cubicBezTo>
                  <a:pt x="990600" y="698938"/>
                  <a:pt x="1133803" y="349469"/>
                  <a:pt x="1277007" y="0"/>
                </a:cubicBezTo>
              </a:path>
            </a:pathLst>
          </a:custGeom>
          <a:noFill/>
          <a:ln w="38100">
            <a:solidFill>
              <a:srgbClr val="CC00C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Freeform 69"/>
          <p:cNvSpPr/>
          <p:nvPr/>
        </p:nvSpPr>
        <p:spPr>
          <a:xfrm>
            <a:off x="1513490" y="5202621"/>
            <a:ext cx="1308538" cy="441434"/>
          </a:xfrm>
          <a:custGeom>
            <a:avLst/>
            <a:gdLst>
              <a:gd name="connsiteX0" fmla="*/ 0 w 1308538"/>
              <a:gd name="connsiteY0" fmla="*/ 441434 h 441434"/>
              <a:gd name="connsiteX1" fmla="*/ 394138 w 1308538"/>
              <a:gd name="connsiteY1" fmla="*/ 204951 h 441434"/>
              <a:gd name="connsiteX2" fmla="*/ 851338 w 1308538"/>
              <a:gd name="connsiteY2" fmla="*/ 0 h 441434"/>
              <a:gd name="connsiteX3" fmla="*/ 1308538 w 1308538"/>
              <a:gd name="connsiteY3" fmla="*/ 204951 h 441434"/>
            </a:gdLst>
            <a:ahLst/>
            <a:cxnLst>
              <a:cxn ang="0">
                <a:pos x="connsiteX0" y="connsiteY0"/>
              </a:cxn>
              <a:cxn ang="0">
                <a:pos x="connsiteX1" y="connsiteY1"/>
              </a:cxn>
              <a:cxn ang="0">
                <a:pos x="connsiteX2" y="connsiteY2"/>
              </a:cxn>
              <a:cxn ang="0">
                <a:pos x="connsiteX3" y="connsiteY3"/>
              </a:cxn>
            </a:cxnLst>
            <a:rect l="l" t="t" r="r" b="b"/>
            <a:pathLst>
              <a:path w="1308538" h="441434">
                <a:moveTo>
                  <a:pt x="0" y="441434"/>
                </a:moveTo>
                <a:cubicBezTo>
                  <a:pt x="126124" y="359978"/>
                  <a:pt x="252248" y="278523"/>
                  <a:pt x="394138" y="204951"/>
                </a:cubicBezTo>
                <a:cubicBezTo>
                  <a:pt x="536028" y="131379"/>
                  <a:pt x="698938" y="0"/>
                  <a:pt x="851338" y="0"/>
                </a:cubicBezTo>
                <a:cubicBezTo>
                  <a:pt x="1003738" y="0"/>
                  <a:pt x="1221828" y="155027"/>
                  <a:pt x="1308538" y="204951"/>
                </a:cubicBezTo>
              </a:path>
            </a:pathLst>
          </a:custGeom>
          <a:noFill/>
          <a:ln w="38100">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Freeform 70"/>
          <p:cNvSpPr/>
          <p:nvPr/>
        </p:nvSpPr>
        <p:spPr>
          <a:xfrm>
            <a:off x="1560786" y="4941240"/>
            <a:ext cx="1292773" cy="648000"/>
          </a:xfrm>
          <a:custGeom>
            <a:avLst/>
            <a:gdLst>
              <a:gd name="connsiteX0" fmla="*/ 0 w 1292773"/>
              <a:gd name="connsiteY0" fmla="*/ 677918 h 677918"/>
              <a:gd name="connsiteX1" fmla="*/ 441435 w 1292773"/>
              <a:gd name="connsiteY1" fmla="*/ 378373 h 677918"/>
              <a:gd name="connsiteX2" fmla="*/ 867104 w 1292773"/>
              <a:gd name="connsiteY2" fmla="*/ 157656 h 677918"/>
              <a:gd name="connsiteX3" fmla="*/ 1292773 w 1292773"/>
              <a:gd name="connsiteY3" fmla="*/ 0 h 677918"/>
            </a:gdLst>
            <a:ahLst/>
            <a:cxnLst>
              <a:cxn ang="0">
                <a:pos x="connsiteX0" y="connsiteY0"/>
              </a:cxn>
              <a:cxn ang="0">
                <a:pos x="connsiteX1" y="connsiteY1"/>
              </a:cxn>
              <a:cxn ang="0">
                <a:pos x="connsiteX2" y="connsiteY2"/>
              </a:cxn>
              <a:cxn ang="0">
                <a:pos x="connsiteX3" y="connsiteY3"/>
              </a:cxn>
            </a:cxnLst>
            <a:rect l="l" t="t" r="r" b="b"/>
            <a:pathLst>
              <a:path w="1292773" h="677918">
                <a:moveTo>
                  <a:pt x="0" y="677918"/>
                </a:moveTo>
                <a:cubicBezTo>
                  <a:pt x="148459" y="571500"/>
                  <a:pt x="296918" y="465083"/>
                  <a:pt x="441435" y="378373"/>
                </a:cubicBezTo>
                <a:cubicBezTo>
                  <a:pt x="585952" y="291663"/>
                  <a:pt x="725214" y="220718"/>
                  <a:pt x="867104" y="157656"/>
                </a:cubicBezTo>
                <a:cubicBezTo>
                  <a:pt x="1008994" y="94594"/>
                  <a:pt x="1221828" y="13138"/>
                  <a:pt x="1292773" y="0"/>
                </a:cubicBezTo>
              </a:path>
            </a:pathLst>
          </a:custGeom>
          <a:noFill/>
          <a:ln w="38100">
            <a:solidFill>
              <a:srgbClr val="CC00C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Freeform 71"/>
          <p:cNvSpPr/>
          <p:nvPr/>
        </p:nvSpPr>
        <p:spPr>
          <a:xfrm>
            <a:off x="3358055" y="5565228"/>
            <a:ext cx="1245476" cy="127875"/>
          </a:xfrm>
          <a:custGeom>
            <a:avLst/>
            <a:gdLst>
              <a:gd name="connsiteX0" fmla="*/ 0 w 1245476"/>
              <a:gd name="connsiteY0" fmla="*/ 110358 h 127875"/>
              <a:gd name="connsiteX1" fmla="*/ 441435 w 1245476"/>
              <a:gd name="connsiteY1" fmla="*/ 0 h 127875"/>
              <a:gd name="connsiteX2" fmla="*/ 835573 w 1245476"/>
              <a:gd name="connsiteY2" fmla="*/ 110358 h 127875"/>
              <a:gd name="connsiteX3" fmla="*/ 1245476 w 1245476"/>
              <a:gd name="connsiteY3" fmla="*/ 126124 h 127875"/>
            </a:gdLst>
            <a:ahLst/>
            <a:cxnLst>
              <a:cxn ang="0">
                <a:pos x="connsiteX0" y="connsiteY0"/>
              </a:cxn>
              <a:cxn ang="0">
                <a:pos x="connsiteX1" y="connsiteY1"/>
              </a:cxn>
              <a:cxn ang="0">
                <a:pos x="connsiteX2" y="connsiteY2"/>
              </a:cxn>
              <a:cxn ang="0">
                <a:pos x="connsiteX3" y="connsiteY3"/>
              </a:cxn>
            </a:cxnLst>
            <a:rect l="l" t="t" r="r" b="b"/>
            <a:pathLst>
              <a:path w="1245476" h="127875">
                <a:moveTo>
                  <a:pt x="0" y="110358"/>
                </a:moveTo>
                <a:cubicBezTo>
                  <a:pt x="151086" y="55179"/>
                  <a:pt x="302173" y="0"/>
                  <a:pt x="441435" y="0"/>
                </a:cubicBezTo>
                <a:cubicBezTo>
                  <a:pt x="580697" y="0"/>
                  <a:pt x="701566" y="89337"/>
                  <a:pt x="835573" y="110358"/>
                </a:cubicBezTo>
                <a:cubicBezTo>
                  <a:pt x="969580" y="131379"/>
                  <a:pt x="1107528" y="128751"/>
                  <a:pt x="1245476" y="126124"/>
                </a:cubicBezTo>
              </a:path>
            </a:pathLst>
          </a:custGeom>
          <a:noFill/>
          <a:ln w="38100">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Freeform 72"/>
          <p:cNvSpPr/>
          <p:nvPr/>
        </p:nvSpPr>
        <p:spPr>
          <a:xfrm>
            <a:off x="3436883" y="5202621"/>
            <a:ext cx="1277007" cy="457200"/>
          </a:xfrm>
          <a:custGeom>
            <a:avLst/>
            <a:gdLst>
              <a:gd name="connsiteX0" fmla="*/ 0 w 1277007"/>
              <a:gd name="connsiteY0" fmla="*/ 457200 h 457200"/>
              <a:gd name="connsiteX1" fmla="*/ 457200 w 1277007"/>
              <a:gd name="connsiteY1" fmla="*/ 252248 h 457200"/>
              <a:gd name="connsiteX2" fmla="*/ 835572 w 1277007"/>
              <a:gd name="connsiteY2" fmla="*/ 141889 h 457200"/>
              <a:gd name="connsiteX3" fmla="*/ 1277007 w 1277007"/>
              <a:gd name="connsiteY3" fmla="*/ 0 h 457200"/>
            </a:gdLst>
            <a:ahLst/>
            <a:cxnLst>
              <a:cxn ang="0">
                <a:pos x="connsiteX0" y="connsiteY0"/>
              </a:cxn>
              <a:cxn ang="0">
                <a:pos x="connsiteX1" y="connsiteY1"/>
              </a:cxn>
              <a:cxn ang="0">
                <a:pos x="connsiteX2" y="connsiteY2"/>
              </a:cxn>
              <a:cxn ang="0">
                <a:pos x="connsiteX3" y="connsiteY3"/>
              </a:cxn>
            </a:cxnLst>
            <a:rect l="l" t="t" r="r" b="b"/>
            <a:pathLst>
              <a:path w="1277007" h="457200">
                <a:moveTo>
                  <a:pt x="0" y="457200"/>
                </a:moveTo>
                <a:cubicBezTo>
                  <a:pt x="158969" y="381000"/>
                  <a:pt x="317938" y="304800"/>
                  <a:pt x="457200" y="252248"/>
                </a:cubicBezTo>
                <a:cubicBezTo>
                  <a:pt x="596462" y="199696"/>
                  <a:pt x="698938" y="183930"/>
                  <a:pt x="835572" y="141889"/>
                </a:cubicBezTo>
                <a:cubicBezTo>
                  <a:pt x="972206" y="99848"/>
                  <a:pt x="1124606" y="49924"/>
                  <a:pt x="1277007" y="0"/>
                </a:cubicBezTo>
              </a:path>
            </a:pathLst>
          </a:custGeom>
          <a:noFill/>
          <a:ln w="38100">
            <a:solidFill>
              <a:srgbClr val="CC00C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Freeform 75"/>
          <p:cNvSpPr/>
          <p:nvPr/>
        </p:nvSpPr>
        <p:spPr>
          <a:xfrm>
            <a:off x="5273749" y="5847907"/>
            <a:ext cx="1275907" cy="21265"/>
          </a:xfrm>
          <a:custGeom>
            <a:avLst/>
            <a:gdLst>
              <a:gd name="connsiteX0" fmla="*/ 0 w 1275907"/>
              <a:gd name="connsiteY0" fmla="*/ 21265 h 21265"/>
              <a:gd name="connsiteX1" fmla="*/ 414670 w 1275907"/>
              <a:gd name="connsiteY1" fmla="*/ 10633 h 21265"/>
              <a:gd name="connsiteX2" fmla="*/ 829339 w 1275907"/>
              <a:gd name="connsiteY2" fmla="*/ 0 h 21265"/>
              <a:gd name="connsiteX3" fmla="*/ 1275907 w 1275907"/>
              <a:gd name="connsiteY3" fmla="*/ 10633 h 21265"/>
            </a:gdLst>
            <a:ahLst/>
            <a:cxnLst>
              <a:cxn ang="0">
                <a:pos x="connsiteX0" y="connsiteY0"/>
              </a:cxn>
              <a:cxn ang="0">
                <a:pos x="connsiteX1" y="connsiteY1"/>
              </a:cxn>
              <a:cxn ang="0">
                <a:pos x="connsiteX2" y="connsiteY2"/>
              </a:cxn>
              <a:cxn ang="0">
                <a:pos x="connsiteX3" y="connsiteY3"/>
              </a:cxn>
            </a:cxnLst>
            <a:rect l="l" t="t" r="r" b="b"/>
            <a:pathLst>
              <a:path w="1275907" h="21265">
                <a:moveTo>
                  <a:pt x="0" y="21265"/>
                </a:moveTo>
                <a:lnTo>
                  <a:pt x="414670" y="10633"/>
                </a:lnTo>
                <a:cubicBezTo>
                  <a:pt x="552893" y="7089"/>
                  <a:pt x="685800" y="0"/>
                  <a:pt x="829339" y="0"/>
                </a:cubicBezTo>
                <a:cubicBezTo>
                  <a:pt x="972878" y="0"/>
                  <a:pt x="1124392" y="5316"/>
                  <a:pt x="1275907" y="10633"/>
                </a:cubicBezTo>
              </a:path>
            </a:pathLst>
          </a:custGeom>
          <a:noFill/>
          <a:ln w="38100">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Freeform 76"/>
          <p:cNvSpPr/>
          <p:nvPr/>
        </p:nvSpPr>
        <p:spPr>
          <a:xfrm>
            <a:off x="5292080" y="5762847"/>
            <a:ext cx="1296000" cy="74427"/>
          </a:xfrm>
          <a:custGeom>
            <a:avLst/>
            <a:gdLst>
              <a:gd name="connsiteX0" fmla="*/ 0 w 1265275"/>
              <a:gd name="connsiteY0" fmla="*/ 74427 h 74427"/>
              <a:gd name="connsiteX1" fmla="*/ 404038 w 1265275"/>
              <a:gd name="connsiteY1" fmla="*/ 42530 h 74427"/>
              <a:gd name="connsiteX2" fmla="*/ 829340 w 1265275"/>
              <a:gd name="connsiteY2" fmla="*/ 42530 h 74427"/>
              <a:gd name="connsiteX3" fmla="*/ 1265275 w 1265275"/>
              <a:gd name="connsiteY3" fmla="*/ 0 h 74427"/>
            </a:gdLst>
            <a:ahLst/>
            <a:cxnLst>
              <a:cxn ang="0">
                <a:pos x="connsiteX0" y="connsiteY0"/>
              </a:cxn>
              <a:cxn ang="0">
                <a:pos x="connsiteX1" y="connsiteY1"/>
              </a:cxn>
              <a:cxn ang="0">
                <a:pos x="connsiteX2" y="connsiteY2"/>
              </a:cxn>
              <a:cxn ang="0">
                <a:pos x="connsiteX3" y="connsiteY3"/>
              </a:cxn>
            </a:cxnLst>
            <a:rect l="l" t="t" r="r" b="b"/>
            <a:pathLst>
              <a:path w="1265275" h="74427">
                <a:moveTo>
                  <a:pt x="0" y="74427"/>
                </a:moveTo>
                <a:cubicBezTo>
                  <a:pt x="132907" y="61136"/>
                  <a:pt x="265815" y="47846"/>
                  <a:pt x="404038" y="42530"/>
                </a:cubicBezTo>
                <a:cubicBezTo>
                  <a:pt x="542261" y="37214"/>
                  <a:pt x="685801" y="49618"/>
                  <a:pt x="829340" y="42530"/>
                </a:cubicBezTo>
                <a:cubicBezTo>
                  <a:pt x="972880" y="35442"/>
                  <a:pt x="1119077" y="17721"/>
                  <a:pt x="1265275" y="0"/>
                </a:cubicBezTo>
              </a:path>
            </a:pathLst>
          </a:custGeom>
          <a:noFill/>
          <a:ln w="38100">
            <a:solidFill>
              <a:srgbClr val="CC00C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9" name="Straight Arrow Connector 78"/>
          <p:cNvCxnSpPr/>
          <p:nvPr/>
        </p:nvCxnSpPr>
        <p:spPr>
          <a:xfrm flipH="1">
            <a:off x="3052936" y="2196480"/>
            <a:ext cx="324000" cy="165252"/>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3419872" y="2060848"/>
            <a:ext cx="1008112" cy="252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54000" rIns="0" bIns="0" rtlCol="0" anchor="ctr"/>
          <a:lstStyle>
            <a:defPPr>
              <a:defRPr lang="zh-CN"/>
            </a:defPPr>
            <a:lvl1pPr algn="r">
              <a:lnSpc>
                <a:spcPct val="80000"/>
              </a:lnSpc>
              <a:defRPr sz="2200">
                <a:solidFill>
                  <a:srgbClr val="FF0066"/>
                </a:solidFill>
                <a:latin typeface="Eras Medium ITC" pitchFamily="34" charset="0"/>
              </a:defRPr>
            </a:lvl1pPr>
          </a:lstStyle>
          <a:p>
            <a:pPr algn="l"/>
            <a:r>
              <a:rPr lang="en-US" altLang="zh-CN" sz="2000" dirty="0" smtClean="0"/>
              <a:t>threads</a:t>
            </a:r>
            <a:endParaRPr lang="zh-CN" altLang="en-US" sz="2000" dirty="0"/>
          </a:p>
        </p:txBody>
      </p:sp>
      <p:cxnSp>
        <p:nvCxnSpPr>
          <p:cNvPr id="85" name="Straight Arrow Connector 84"/>
          <p:cNvCxnSpPr/>
          <p:nvPr/>
        </p:nvCxnSpPr>
        <p:spPr>
          <a:xfrm flipH="1">
            <a:off x="2548880" y="1591742"/>
            <a:ext cx="324000" cy="82626"/>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2915816" y="1456110"/>
            <a:ext cx="1008112" cy="252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54000" rIns="0" bIns="0" rtlCol="0" anchor="ctr"/>
          <a:lstStyle>
            <a:defPPr>
              <a:defRPr lang="zh-CN"/>
            </a:defPPr>
            <a:lvl1pPr algn="r">
              <a:lnSpc>
                <a:spcPct val="80000"/>
              </a:lnSpc>
              <a:defRPr sz="2200">
                <a:solidFill>
                  <a:srgbClr val="FF0066"/>
                </a:solidFill>
                <a:latin typeface="Eras Medium ITC" pitchFamily="34" charset="0"/>
              </a:defRPr>
            </a:lvl1pPr>
          </a:lstStyle>
          <a:p>
            <a:pPr algn="l"/>
            <a:r>
              <a:rPr lang="en-US" altLang="zh-CN" sz="2000" dirty="0" smtClean="0"/>
              <a:t>workers</a:t>
            </a:r>
            <a:endParaRPr lang="zh-CN" altLang="en-US" sz="2000" dirty="0"/>
          </a:p>
        </p:txBody>
      </p:sp>
      <p:cxnSp>
        <p:nvCxnSpPr>
          <p:cNvPr id="90" name="Straight Arrow Connector 89"/>
          <p:cNvCxnSpPr/>
          <p:nvPr/>
        </p:nvCxnSpPr>
        <p:spPr>
          <a:xfrm flipH="1">
            <a:off x="2701280" y="1633055"/>
            <a:ext cx="171600" cy="355785"/>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3923928" y="1332281"/>
            <a:ext cx="0" cy="360000"/>
          </a:xfrm>
          <a:prstGeom prst="straightConnector1">
            <a:avLst/>
          </a:prstGeom>
          <a:ln w="28575">
            <a:solidFill>
              <a:srgbClr val="FF0066"/>
            </a:solidFill>
            <a:prstDash val="sysDot"/>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4362415" y="1919106"/>
            <a:ext cx="0" cy="360000"/>
          </a:xfrm>
          <a:prstGeom prst="straightConnector1">
            <a:avLst/>
          </a:prstGeom>
          <a:ln w="28575">
            <a:solidFill>
              <a:srgbClr val="FF0066"/>
            </a:solidFill>
            <a:prstDash val="sysDot"/>
            <a:headEnd type="none" w="med" len="med"/>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78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graphicEl>
                                              <a:chart seriesIdx="-3" categoryIdx="-3" bldStep="gridLegend"/>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graphicEl>
                                              <a:chart seriesIdx="-3" categoryIdx="-3" bldStep="gridLegen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graphicEl>
                                              <a:chart seriesIdx="-3" categoryIdx="-3" bldStep="gridLegen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graphicEl>
                                              <a:chart seriesIdx="-3" categoryIdx="-3" bldStep="gridLegend"/>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graphicEl>
                                              <a:chart seriesIdx="-3" categoryIdx="-3" bldStep="gridLegen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graphicEl>
                                              <a:chart seriesIdx="-3" categoryIdx="-3" bldStep="gridLegen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par>
                                <p:cTn id="33" presetID="22" presetClass="entr" presetSubtype="4" fill="hold" grpId="0" nodeType="withEffect">
                                  <p:stCondLst>
                                    <p:cond delay="0"/>
                                  </p:stCondLst>
                                  <p:childTnLst>
                                    <p:set>
                                      <p:cBhvr>
                                        <p:cTn id="34" dur="1" fill="hold">
                                          <p:stCondLst>
                                            <p:cond delay="0"/>
                                          </p:stCondLst>
                                        </p:cTn>
                                        <p:tgtEl>
                                          <p:spTgt spid="14">
                                            <p:graphicEl>
                                              <a:chart seriesIdx="0" categoryIdx="-4" bldStep="series"/>
                                            </p:graphicEl>
                                          </p:spTgt>
                                        </p:tgtEl>
                                        <p:attrNameLst>
                                          <p:attrName>style.visibility</p:attrName>
                                        </p:attrNameLst>
                                      </p:cBhvr>
                                      <p:to>
                                        <p:strVal val="visible"/>
                                      </p:to>
                                    </p:set>
                                    <p:animEffect transition="in" filter="wipe(down)">
                                      <p:cBhvr>
                                        <p:cTn id="35" dur="500"/>
                                        <p:tgtEl>
                                          <p:spTgt spid="14">
                                            <p:graphicEl>
                                              <a:chart seriesIdx="0" categoryIdx="-4" bldStep="series"/>
                                            </p:graphic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1">
                                            <p:graphicEl>
                                              <a:chart seriesIdx="0" categoryIdx="-4" bldStep="series"/>
                                            </p:graphicEl>
                                          </p:spTgt>
                                        </p:tgtEl>
                                        <p:attrNameLst>
                                          <p:attrName>style.visibility</p:attrName>
                                        </p:attrNameLst>
                                      </p:cBhvr>
                                      <p:to>
                                        <p:strVal val="visible"/>
                                      </p:to>
                                    </p:set>
                                    <p:animEffect transition="in" filter="wipe(down)">
                                      <p:cBhvr>
                                        <p:cTn id="38" dur="500"/>
                                        <p:tgtEl>
                                          <p:spTgt spid="31">
                                            <p:graphicEl>
                                              <a:chart seriesIdx="0" categoryIdx="-4" bldStep="series"/>
                                            </p:graphic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7">
                                            <p:graphicEl>
                                              <a:chart seriesIdx="0" categoryIdx="-4" bldStep="series"/>
                                            </p:graphicEl>
                                          </p:spTgt>
                                        </p:tgtEl>
                                        <p:attrNameLst>
                                          <p:attrName>style.visibility</p:attrName>
                                        </p:attrNameLst>
                                      </p:cBhvr>
                                      <p:to>
                                        <p:strVal val="visible"/>
                                      </p:to>
                                    </p:set>
                                    <p:animEffect transition="in" filter="wipe(down)">
                                      <p:cBhvr>
                                        <p:cTn id="41" dur="500"/>
                                        <p:tgtEl>
                                          <p:spTgt spid="37">
                                            <p:graphicEl>
                                              <a:chart seriesIdx="0" categoryIdx="-4" bldStep="series"/>
                                            </p:graphic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9">
                                            <p:graphicEl>
                                              <a:chart seriesIdx="0" categoryIdx="-4" bldStep="series"/>
                                            </p:graphicEl>
                                          </p:spTgt>
                                        </p:tgtEl>
                                        <p:attrNameLst>
                                          <p:attrName>style.visibility</p:attrName>
                                        </p:attrNameLst>
                                      </p:cBhvr>
                                      <p:to>
                                        <p:strVal val="visible"/>
                                      </p:to>
                                    </p:set>
                                    <p:animEffect transition="in" filter="wipe(down)">
                                      <p:cBhvr>
                                        <p:cTn id="44" dur="500"/>
                                        <p:tgtEl>
                                          <p:spTgt spid="39">
                                            <p:graphicEl>
                                              <a:chart seriesIdx="0" categoryIdx="-4" bldStep="series"/>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7">
                                            <p:graphicEl>
                                              <a:chart seriesIdx="0" categoryIdx="-4" bldStep="series"/>
                                            </p:graphicEl>
                                          </p:spTgt>
                                        </p:tgtEl>
                                        <p:attrNameLst>
                                          <p:attrName>style.visibility</p:attrName>
                                        </p:attrNameLst>
                                      </p:cBhvr>
                                      <p:to>
                                        <p:strVal val="visible"/>
                                      </p:to>
                                    </p:set>
                                    <p:animEffect transition="in" filter="wipe(down)">
                                      <p:cBhvr>
                                        <p:cTn id="47" dur="500"/>
                                        <p:tgtEl>
                                          <p:spTgt spid="47">
                                            <p:graphicEl>
                                              <a:chart seriesIdx="0" categoryIdx="-4" bldStep="series"/>
                                            </p:graphic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49">
                                            <p:graphicEl>
                                              <a:chart seriesIdx="0" categoryIdx="-4" bldStep="series"/>
                                            </p:graphicEl>
                                          </p:spTgt>
                                        </p:tgtEl>
                                        <p:attrNameLst>
                                          <p:attrName>style.visibility</p:attrName>
                                        </p:attrNameLst>
                                      </p:cBhvr>
                                      <p:to>
                                        <p:strVal val="visible"/>
                                      </p:to>
                                    </p:set>
                                    <p:animEffect transition="in" filter="wipe(down)">
                                      <p:cBhvr>
                                        <p:cTn id="50" dur="500"/>
                                        <p:tgtEl>
                                          <p:spTgt spid="49">
                                            <p:graphicEl>
                                              <a:chart seriesIdx="0" categoryIdx="-4" bldStep="series"/>
                                            </p:graphic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51">
                                            <p:graphicEl>
                                              <a:chart seriesIdx="0" categoryIdx="-4" bldStep="series"/>
                                            </p:graphicEl>
                                          </p:spTgt>
                                        </p:tgtEl>
                                        <p:attrNameLst>
                                          <p:attrName>style.visibility</p:attrName>
                                        </p:attrNameLst>
                                      </p:cBhvr>
                                      <p:to>
                                        <p:strVal val="visible"/>
                                      </p:to>
                                    </p:set>
                                    <p:animEffect transition="in" filter="wipe(down)">
                                      <p:cBhvr>
                                        <p:cTn id="53" dur="500"/>
                                        <p:tgtEl>
                                          <p:spTgt spid="51">
                                            <p:graphicEl>
                                              <a:chart seriesIdx="0" categoryIdx="-4" bldStep="series"/>
                                            </p:graphicEl>
                                          </p:spTgt>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fade">
                                      <p:cBhvr>
                                        <p:cTn id="57" dur="250"/>
                                        <p:tgtEl>
                                          <p:spTgt spid="87"/>
                                        </p:tgtEl>
                                      </p:cBhvr>
                                    </p:animEffect>
                                  </p:childTnLst>
                                </p:cTn>
                              </p:par>
                              <p:par>
                                <p:cTn id="58" presetID="22" presetClass="entr" presetSubtype="4" fill="hold" nodeType="with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wipe(down)">
                                      <p:cBhvr>
                                        <p:cTn id="60" dur="500"/>
                                        <p:tgtEl>
                                          <p:spTgt spid="93"/>
                                        </p:tgtEl>
                                      </p:cBhvr>
                                    </p:animEffect>
                                  </p:childTnLst>
                                </p:cTn>
                              </p:par>
                            </p:childTnLst>
                          </p:cTn>
                        </p:par>
                        <p:par>
                          <p:cTn id="61" fill="hold">
                            <p:stCondLst>
                              <p:cond delay="1000"/>
                            </p:stCondLst>
                            <p:childTnLst>
                              <p:par>
                                <p:cTn id="62" presetID="22" presetClass="entr" presetSubtype="2" fill="hold" nodeType="after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wipe(right)">
                                      <p:cBhvr>
                                        <p:cTn id="64" dur="250"/>
                                        <p:tgtEl>
                                          <p:spTgt spid="85"/>
                                        </p:tgtEl>
                                      </p:cBhvr>
                                    </p:animEffect>
                                  </p:childTnLst>
                                </p:cTn>
                              </p:par>
                              <p:par>
                                <p:cTn id="65" presetID="22" presetClass="entr" presetSubtype="2" fill="hold" nodeType="with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right)">
                                      <p:cBhvr>
                                        <p:cTn id="67" dur="250"/>
                                        <p:tgtEl>
                                          <p:spTgt spid="90"/>
                                        </p:tgtEl>
                                      </p:cBhvr>
                                    </p:animEffect>
                                  </p:childTnLst>
                                </p:cTn>
                              </p:par>
                            </p:childTnLst>
                          </p:cTn>
                        </p:par>
                        <p:par>
                          <p:cTn id="68" fill="hold">
                            <p:stCondLst>
                              <p:cond delay="1250"/>
                            </p:stCondLst>
                            <p:childTnLst>
                              <p:par>
                                <p:cTn id="69" presetID="10"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250"/>
                                        <p:tgtEl>
                                          <p:spTgt spid="78"/>
                                        </p:tgtEl>
                                      </p:cBhvr>
                                    </p:animEffect>
                                  </p:childTnLst>
                                </p:cTn>
                              </p:par>
                              <p:par>
                                <p:cTn id="72" presetID="22" presetClass="entr" presetSubtype="4" fill="hold" nodeType="withEffect">
                                  <p:stCondLst>
                                    <p:cond delay="0"/>
                                  </p:stCondLst>
                                  <p:childTnLst>
                                    <p:set>
                                      <p:cBhvr>
                                        <p:cTn id="73" dur="1" fill="hold">
                                          <p:stCondLst>
                                            <p:cond delay="0"/>
                                          </p:stCondLst>
                                        </p:cTn>
                                        <p:tgtEl>
                                          <p:spTgt spid="94"/>
                                        </p:tgtEl>
                                        <p:attrNameLst>
                                          <p:attrName>style.visibility</p:attrName>
                                        </p:attrNameLst>
                                      </p:cBhvr>
                                      <p:to>
                                        <p:strVal val="visible"/>
                                      </p:to>
                                    </p:set>
                                    <p:animEffect transition="in" filter="wipe(down)">
                                      <p:cBhvr>
                                        <p:cTn id="74" dur="500"/>
                                        <p:tgtEl>
                                          <p:spTgt spid="94"/>
                                        </p:tgtEl>
                                      </p:cBhvr>
                                    </p:animEffect>
                                  </p:childTnLst>
                                </p:cTn>
                              </p:par>
                            </p:childTnLst>
                          </p:cTn>
                        </p:par>
                        <p:par>
                          <p:cTn id="75" fill="hold">
                            <p:stCondLst>
                              <p:cond delay="1750"/>
                            </p:stCondLst>
                            <p:childTnLst>
                              <p:par>
                                <p:cTn id="76" presetID="22" presetClass="entr" presetSubtype="2" fill="hold" nodeType="afterEffect">
                                  <p:stCondLst>
                                    <p:cond delay="0"/>
                                  </p:stCondLst>
                                  <p:childTnLst>
                                    <p:set>
                                      <p:cBhvr>
                                        <p:cTn id="77" dur="1" fill="hold">
                                          <p:stCondLst>
                                            <p:cond delay="0"/>
                                          </p:stCondLst>
                                        </p:cTn>
                                        <p:tgtEl>
                                          <p:spTgt spid="79"/>
                                        </p:tgtEl>
                                        <p:attrNameLst>
                                          <p:attrName>style.visibility</p:attrName>
                                        </p:attrNameLst>
                                      </p:cBhvr>
                                      <p:to>
                                        <p:strVal val="visible"/>
                                      </p:to>
                                    </p:set>
                                    <p:animEffect transition="in" filter="wipe(right)">
                                      <p:cBhvr>
                                        <p:cTn id="78" dur="250"/>
                                        <p:tgtEl>
                                          <p:spTgt spid="7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14">
                                            <p:graphicEl>
                                              <a:chart seriesIdx="1" categoryIdx="-4" bldStep="series"/>
                                            </p:graphicEl>
                                          </p:spTgt>
                                        </p:tgtEl>
                                        <p:attrNameLst>
                                          <p:attrName>style.visibility</p:attrName>
                                        </p:attrNameLst>
                                      </p:cBhvr>
                                      <p:to>
                                        <p:strVal val="visible"/>
                                      </p:to>
                                    </p:set>
                                    <p:animEffect transition="in" filter="wipe(down)">
                                      <p:cBhvr>
                                        <p:cTn id="83" dur="500"/>
                                        <p:tgtEl>
                                          <p:spTgt spid="14">
                                            <p:graphicEl>
                                              <a:chart seriesIdx="1" categoryIdx="-4" bldStep="series"/>
                                            </p:graphicEl>
                                          </p:spTgt>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31">
                                            <p:graphicEl>
                                              <a:chart seriesIdx="1" categoryIdx="-4" bldStep="series"/>
                                            </p:graphicEl>
                                          </p:spTgt>
                                        </p:tgtEl>
                                        <p:attrNameLst>
                                          <p:attrName>style.visibility</p:attrName>
                                        </p:attrNameLst>
                                      </p:cBhvr>
                                      <p:to>
                                        <p:strVal val="visible"/>
                                      </p:to>
                                    </p:set>
                                    <p:animEffect transition="in" filter="wipe(down)">
                                      <p:cBhvr>
                                        <p:cTn id="86" dur="500"/>
                                        <p:tgtEl>
                                          <p:spTgt spid="31">
                                            <p:graphicEl>
                                              <a:chart seriesIdx="1" categoryIdx="-4" bldStep="series"/>
                                            </p:graphicEl>
                                          </p:spTgt>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37">
                                            <p:graphicEl>
                                              <a:chart seriesIdx="1" categoryIdx="-4" bldStep="series"/>
                                            </p:graphicEl>
                                          </p:spTgt>
                                        </p:tgtEl>
                                        <p:attrNameLst>
                                          <p:attrName>style.visibility</p:attrName>
                                        </p:attrNameLst>
                                      </p:cBhvr>
                                      <p:to>
                                        <p:strVal val="visible"/>
                                      </p:to>
                                    </p:set>
                                    <p:animEffect transition="in" filter="wipe(down)">
                                      <p:cBhvr>
                                        <p:cTn id="89" dur="500"/>
                                        <p:tgtEl>
                                          <p:spTgt spid="37">
                                            <p:graphicEl>
                                              <a:chart seriesIdx="1" categoryIdx="-4" bldStep="series"/>
                                            </p:graphicEl>
                                          </p:spTgt>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39">
                                            <p:graphicEl>
                                              <a:chart seriesIdx="1" categoryIdx="-4" bldStep="series"/>
                                            </p:graphicEl>
                                          </p:spTgt>
                                        </p:tgtEl>
                                        <p:attrNameLst>
                                          <p:attrName>style.visibility</p:attrName>
                                        </p:attrNameLst>
                                      </p:cBhvr>
                                      <p:to>
                                        <p:strVal val="visible"/>
                                      </p:to>
                                    </p:set>
                                    <p:animEffect transition="in" filter="wipe(down)">
                                      <p:cBhvr>
                                        <p:cTn id="92" dur="500"/>
                                        <p:tgtEl>
                                          <p:spTgt spid="39">
                                            <p:graphicEl>
                                              <a:chart seriesIdx="1" categoryIdx="-4" bldStep="series"/>
                                            </p:graphicEl>
                                          </p:spTgt>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7">
                                            <p:graphicEl>
                                              <a:chart seriesIdx="1" categoryIdx="-4" bldStep="series"/>
                                            </p:graphicEl>
                                          </p:spTgt>
                                        </p:tgtEl>
                                        <p:attrNameLst>
                                          <p:attrName>style.visibility</p:attrName>
                                        </p:attrNameLst>
                                      </p:cBhvr>
                                      <p:to>
                                        <p:strVal val="visible"/>
                                      </p:to>
                                    </p:set>
                                    <p:animEffect transition="in" filter="wipe(down)">
                                      <p:cBhvr>
                                        <p:cTn id="95" dur="500"/>
                                        <p:tgtEl>
                                          <p:spTgt spid="47">
                                            <p:graphicEl>
                                              <a:chart seriesIdx="1" categoryIdx="-4" bldStep="series"/>
                                            </p:graphicEl>
                                          </p:spTgt>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49">
                                            <p:graphicEl>
                                              <a:chart seriesIdx="1" categoryIdx="-4" bldStep="series"/>
                                            </p:graphicEl>
                                          </p:spTgt>
                                        </p:tgtEl>
                                        <p:attrNameLst>
                                          <p:attrName>style.visibility</p:attrName>
                                        </p:attrNameLst>
                                      </p:cBhvr>
                                      <p:to>
                                        <p:strVal val="visible"/>
                                      </p:to>
                                    </p:set>
                                    <p:animEffect transition="in" filter="wipe(down)">
                                      <p:cBhvr>
                                        <p:cTn id="98" dur="500"/>
                                        <p:tgtEl>
                                          <p:spTgt spid="49">
                                            <p:graphicEl>
                                              <a:chart seriesIdx="1" categoryIdx="-4" bldStep="series"/>
                                            </p:graphicEl>
                                          </p:spTgt>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51">
                                            <p:graphicEl>
                                              <a:chart seriesIdx="1" categoryIdx="-4" bldStep="series"/>
                                            </p:graphicEl>
                                          </p:spTgt>
                                        </p:tgtEl>
                                        <p:attrNameLst>
                                          <p:attrName>style.visibility</p:attrName>
                                        </p:attrNameLst>
                                      </p:cBhvr>
                                      <p:to>
                                        <p:strVal val="visible"/>
                                      </p:to>
                                    </p:set>
                                    <p:animEffect transition="in" filter="wipe(down)">
                                      <p:cBhvr>
                                        <p:cTn id="101" dur="500"/>
                                        <p:tgtEl>
                                          <p:spTgt spid="51">
                                            <p:graphicEl>
                                              <a:chart seriesIdx="1" categoryIdx="-4" bldStep="series"/>
                                            </p:graphicEl>
                                          </p:spTgt>
                                        </p:tgtEl>
                                      </p:cBhvr>
                                    </p:animEffect>
                                  </p:childTnLst>
                                </p:cTn>
                              </p:par>
                            </p:childTnLst>
                          </p:cTn>
                        </p:par>
                        <p:par>
                          <p:cTn id="102" fill="hold">
                            <p:stCondLst>
                              <p:cond delay="500"/>
                            </p:stCondLst>
                            <p:childTnLst>
                              <p:par>
                                <p:cTn id="103" presetID="22" presetClass="entr" presetSubtype="4" fill="hold" grpId="0" nodeType="afterEffect">
                                  <p:stCondLst>
                                    <p:cond delay="0"/>
                                  </p:stCondLst>
                                  <p:childTnLst>
                                    <p:set>
                                      <p:cBhvr>
                                        <p:cTn id="104" dur="1" fill="hold">
                                          <p:stCondLst>
                                            <p:cond delay="0"/>
                                          </p:stCondLst>
                                        </p:cTn>
                                        <p:tgtEl>
                                          <p:spTgt spid="14">
                                            <p:graphicEl>
                                              <a:chart seriesIdx="2" categoryIdx="-4" bldStep="series"/>
                                            </p:graphicEl>
                                          </p:spTgt>
                                        </p:tgtEl>
                                        <p:attrNameLst>
                                          <p:attrName>style.visibility</p:attrName>
                                        </p:attrNameLst>
                                      </p:cBhvr>
                                      <p:to>
                                        <p:strVal val="visible"/>
                                      </p:to>
                                    </p:set>
                                    <p:animEffect transition="in" filter="wipe(down)">
                                      <p:cBhvr>
                                        <p:cTn id="105" dur="500"/>
                                        <p:tgtEl>
                                          <p:spTgt spid="14">
                                            <p:graphicEl>
                                              <a:chart seriesIdx="2" categoryIdx="-4" bldStep="series"/>
                                            </p:graphicEl>
                                          </p:spTgt>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31">
                                            <p:graphicEl>
                                              <a:chart seriesIdx="2" categoryIdx="-4" bldStep="series"/>
                                            </p:graphicEl>
                                          </p:spTgt>
                                        </p:tgtEl>
                                        <p:attrNameLst>
                                          <p:attrName>style.visibility</p:attrName>
                                        </p:attrNameLst>
                                      </p:cBhvr>
                                      <p:to>
                                        <p:strVal val="visible"/>
                                      </p:to>
                                    </p:set>
                                    <p:animEffect transition="in" filter="wipe(down)">
                                      <p:cBhvr>
                                        <p:cTn id="108" dur="500"/>
                                        <p:tgtEl>
                                          <p:spTgt spid="31">
                                            <p:graphicEl>
                                              <a:chart seriesIdx="2" categoryIdx="-4" bldStep="series"/>
                                            </p:graphicEl>
                                          </p:spTgt>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37">
                                            <p:graphicEl>
                                              <a:chart seriesIdx="2" categoryIdx="-4" bldStep="series"/>
                                            </p:graphicEl>
                                          </p:spTgt>
                                        </p:tgtEl>
                                        <p:attrNameLst>
                                          <p:attrName>style.visibility</p:attrName>
                                        </p:attrNameLst>
                                      </p:cBhvr>
                                      <p:to>
                                        <p:strVal val="visible"/>
                                      </p:to>
                                    </p:set>
                                    <p:animEffect transition="in" filter="wipe(down)">
                                      <p:cBhvr>
                                        <p:cTn id="111" dur="500"/>
                                        <p:tgtEl>
                                          <p:spTgt spid="37">
                                            <p:graphicEl>
                                              <a:chart seriesIdx="2" categoryIdx="-4" bldStep="series"/>
                                            </p:graphicEl>
                                          </p:spTgt>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39">
                                            <p:graphicEl>
                                              <a:chart seriesIdx="2" categoryIdx="-4" bldStep="series"/>
                                            </p:graphicEl>
                                          </p:spTgt>
                                        </p:tgtEl>
                                        <p:attrNameLst>
                                          <p:attrName>style.visibility</p:attrName>
                                        </p:attrNameLst>
                                      </p:cBhvr>
                                      <p:to>
                                        <p:strVal val="visible"/>
                                      </p:to>
                                    </p:set>
                                    <p:animEffect transition="in" filter="wipe(down)">
                                      <p:cBhvr>
                                        <p:cTn id="114" dur="500"/>
                                        <p:tgtEl>
                                          <p:spTgt spid="39">
                                            <p:graphicEl>
                                              <a:chart seriesIdx="2" categoryIdx="-4" bldStep="series"/>
                                            </p:graphicEl>
                                          </p:spTgt>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47">
                                            <p:graphicEl>
                                              <a:chart seriesIdx="2" categoryIdx="-4" bldStep="series"/>
                                            </p:graphicEl>
                                          </p:spTgt>
                                        </p:tgtEl>
                                        <p:attrNameLst>
                                          <p:attrName>style.visibility</p:attrName>
                                        </p:attrNameLst>
                                      </p:cBhvr>
                                      <p:to>
                                        <p:strVal val="visible"/>
                                      </p:to>
                                    </p:set>
                                    <p:animEffect transition="in" filter="wipe(down)">
                                      <p:cBhvr>
                                        <p:cTn id="117" dur="500"/>
                                        <p:tgtEl>
                                          <p:spTgt spid="47">
                                            <p:graphicEl>
                                              <a:chart seriesIdx="2" categoryIdx="-4" bldStep="series"/>
                                            </p:graphicEl>
                                          </p:spTgt>
                                        </p:tgtEl>
                                      </p:cBhvr>
                                    </p:animEffect>
                                  </p:childTnLst>
                                </p:cTn>
                              </p:par>
                              <p:par>
                                <p:cTn id="118" presetID="22" presetClass="entr" presetSubtype="4" fill="hold" grpId="0" nodeType="withEffect">
                                  <p:stCondLst>
                                    <p:cond delay="0"/>
                                  </p:stCondLst>
                                  <p:childTnLst>
                                    <p:set>
                                      <p:cBhvr>
                                        <p:cTn id="119" dur="1" fill="hold">
                                          <p:stCondLst>
                                            <p:cond delay="0"/>
                                          </p:stCondLst>
                                        </p:cTn>
                                        <p:tgtEl>
                                          <p:spTgt spid="49">
                                            <p:graphicEl>
                                              <a:chart seriesIdx="2" categoryIdx="-4" bldStep="series"/>
                                            </p:graphicEl>
                                          </p:spTgt>
                                        </p:tgtEl>
                                        <p:attrNameLst>
                                          <p:attrName>style.visibility</p:attrName>
                                        </p:attrNameLst>
                                      </p:cBhvr>
                                      <p:to>
                                        <p:strVal val="visible"/>
                                      </p:to>
                                    </p:set>
                                    <p:animEffect transition="in" filter="wipe(down)">
                                      <p:cBhvr>
                                        <p:cTn id="120" dur="500"/>
                                        <p:tgtEl>
                                          <p:spTgt spid="49">
                                            <p:graphicEl>
                                              <a:chart seriesIdx="2" categoryIdx="-4" bldStep="series"/>
                                            </p:graphicEl>
                                          </p:spTgt>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51">
                                            <p:graphicEl>
                                              <a:chart seriesIdx="2" categoryIdx="-4" bldStep="series"/>
                                            </p:graphicEl>
                                          </p:spTgt>
                                        </p:tgtEl>
                                        <p:attrNameLst>
                                          <p:attrName>style.visibility</p:attrName>
                                        </p:attrNameLst>
                                      </p:cBhvr>
                                      <p:to>
                                        <p:strVal val="visible"/>
                                      </p:to>
                                    </p:set>
                                    <p:animEffect transition="in" filter="wipe(down)">
                                      <p:cBhvr>
                                        <p:cTn id="123" dur="500"/>
                                        <p:tgtEl>
                                          <p:spTgt spid="51">
                                            <p:graphicEl>
                                              <a:chart seriesIdx="2" categoryIdx="-4" bldStep="series"/>
                                            </p:graphicEl>
                                          </p:spTgt>
                                        </p:tgtEl>
                                      </p:cBhvr>
                                    </p:animEffect>
                                  </p:childTnLst>
                                </p:cTn>
                              </p:par>
                            </p:childTnLst>
                          </p:cTn>
                        </p:par>
                        <p:par>
                          <p:cTn id="124" fill="hold">
                            <p:stCondLst>
                              <p:cond delay="1000"/>
                            </p:stCondLst>
                            <p:childTnLst>
                              <p:par>
                                <p:cTn id="125" presetID="10" presetClass="entr" presetSubtype="0" fill="hold" grpId="0" nodeType="after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fade">
                                      <p:cBhvr>
                                        <p:cTn id="127" dur="250"/>
                                        <p:tgtEl>
                                          <p:spTgt spid="41"/>
                                        </p:tgtEl>
                                      </p:cBhvr>
                                    </p:animEffect>
                                  </p:childTnLst>
                                </p:cTn>
                              </p:par>
                            </p:childTnLst>
                          </p:cTn>
                        </p:par>
                        <p:par>
                          <p:cTn id="128" fill="hold">
                            <p:stCondLst>
                              <p:cond delay="1250"/>
                            </p:stCondLst>
                            <p:childTnLst>
                              <p:par>
                                <p:cTn id="129" presetID="22" presetClass="entr" presetSubtype="1" fill="hold"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up)">
                                      <p:cBhvr>
                                        <p:cTn id="131" dur="250"/>
                                        <p:tgtEl>
                                          <p:spTgt spid="45"/>
                                        </p:tgtEl>
                                      </p:cBhvr>
                                    </p:animEffect>
                                  </p:childTnLst>
                                </p:cTn>
                              </p:par>
                              <p:par>
                                <p:cTn id="132" presetID="26" presetClass="emph" presetSubtype="0" fill="hold" grpId="1" nodeType="withEffect">
                                  <p:stCondLst>
                                    <p:cond delay="0"/>
                                  </p:stCondLst>
                                  <p:childTnLst>
                                    <p:animEffect transition="out" filter="fade">
                                      <p:cBhvr>
                                        <p:cTn id="133" dur="500" tmFilter="0, 0; .2, .5; .8, .5; 1, 0"/>
                                        <p:tgtEl>
                                          <p:spTgt spid="41"/>
                                        </p:tgtEl>
                                      </p:cBhvr>
                                    </p:animEffect>
                                    <p:animScale>
                                      <p:cBhvr>
                                        <p:cTn id="134" dur="250" autoRev="1" fill="hold"/>
                                        <p:tgtEl>
                                          <p:spTgt spid="41"/>
                                        </p:tgtEl>
                                      </p:cBhvr>
                                      <p:by x="105000" y="105000"/>
                                    </p:animScale>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53"/>
                                        </p:tgtEl>
                                        <p:attrNameLst>
                                          <p:attrName>style.visibility</p:attrName>
                                        </p:attrNameLst>
                                      </p:cBhvr>
                                      <p:to>
                                        <p:strVal val="visible"/>
                                      </p:to>
                                    </p:set>
                                    <p:animEffect transition="in" filter="wipe(left)">
                                      <p:cBhvr>
                                        <p:cTn id="139" dur="500"/>
                                        <p:tgtEl>
                                          <p:spTgt spid="53"/>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55"/>
                                        </p:tgtEl>
                                        <p:attrNameLst>
                                          <p:attrName>style.visibility</p:attrName>
                                        </p:attrNameLst>
                                      </p:cBhvr>
                                      <p:to>
                                        <p:strVal val="visible"/>
                                      </p:to>
                                    </p:set>
                                    <p:animEffect transition="in" filter="wipe(left)">
                                      <p:cBhvr>
                                        <p:cTn id="142" dur="500"/>
                                        <p:tgtEl>
                                          <p:spTgt spid="55"/>
                                        </p:tgtEl>
                                      </p:cBhvr>
                                    </p:animEffect>
                                  </p:childTnLst>
                                </p:cTn>
                              </p:par>
                              <p:par>
                                <p:cTn id="143" presetID="22" presetClass="entr" presetSubtype="8" fill="hold" grpId="0" nodeType="withEffect">
                                  <p:stCondLst>
                                    <p:cond delay="0"/>
                                  </p:stCondLst>
                                  <p:childTnLst>
                                    <p:set>
                                      <p:cBhvr>
                                        <p:cTn id="144" dur="1" fill="hold">
                                          <p:stCondLst>
                                            <p:cond delay="0"/>
                                          </p:stCondLst>
                                        </p:cTn>
                                        <p:tgtEl>
                                          <p:spTgt spid="57"/>
                                        </p:tgtEl>
                                        <p:attrNameLst>
                                          <p:attrName>style.visibility</p:attrName>
                                        </p:attrNameLst>
                                      </p:cBhvr>
                                      <p:to>
                                        <p:strVal val="visible"/>
                                      </p:to>
                                    </p:set>
                                    <p:animEffect transition="in" filter="wipe(left)">
                                      <p:cBhvr>
                                        <p:cTn id="145" dur="500"/>
                                        <p:tgtEl>
                                          <p:spTgt spid="57"/>
                                        </p:tgtEl>
                                      </p:cBhvr>
                                    </p:animEffect>
                                  </p:childTnLst>
                                </p:cTn>
                              </p:par>
                              <p:par>
                                <p:cTn id="146" presetID="22" presetClass="entr" presetSubtype="8" fill="hold" grpId="0" nodeType="withEffect">
                                  <p:stCondLst>
                                    <p:cond delay="0"/>
                                  </p:stCondLst>
                                  <p:childTnLst>
                                    <p:set>
                                      <p:cBhvr>
                                        <p:cTn id="147" dur="1" fill="hold">
                                          <p:stCondLst>
                                            <p:cond delay="0"/>
                                          </p:stCondLst>
                                        </p:cTn>
                                        <p:tgtEl>
                                          <p:spTgt spid="61"/>
                                        </p:tgtEl>
                                        <p:attrNameLst>
                                          <p:attrName>style.visibility</p:attrName>
                                        </p:attrNameLst>
                                      </p:cBhvr>
                                      <p:to>
                                        <p:strVal val="visible"/>
                                      </p:to>
                                    </p:set>
                                    <p:animEffect transition="in" filter="wipe(left)">
                                      <p:cBhvr>
                                        <p:cTn id="148" dur="500"/>
                                        <p:tgtEl>
                                          <p:spTgt spid="61"/>
                                        </p:tgtEl>
                                      </p:cBhvr>
                                    </p:animEffect>
                                  </p:childTnLst>
                                </p:cTn>
                              </p:par>
                              <p:par>
                                <p:cTn id="149" presetID="22" presetClass="entr" presetSubtype="8" fill="hold" grpId="0" nodeType="withEffect">
                                  <p:stCondLst>
                                    <p:cond delay="0"/>
                                  </p:stCondLst>
                                  <p:childTnLst>
                                    <p:set>
                                      <p:cBhvr>
                                        <p:cTn id="150" dur="1" fill="hold">
                                          <p:stCondLst>
                                            <p:cond delay="0"/>
                                          </p:stCondLst>
                                        </p:cTn>
                                        <p:tgtEl>
                                          <p:spTgt spid="70"/>
                                        </p:tgtEl>
                                        <p:attrNameLst>
                                          <p:attrName>style.visibility</p:attrName>
                                        </p:attrNameLst>
                                      </p:cBhvr>
                                      <p:to>
                                        <p:strVal val="visible"/>
                                      </p:to>
                                    </p:set>
                                    <p:animEffect transition="in" filter="wipe(left)">
                                      <p:cBhvr>
                                        <p:cTn id="151" dur="500"/>
                                        <p:tgtEl>
                                          <p:spTgt spid="70"/>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Effect transition="in" filter="wipe(left)">
                                      <p:cBhvr>
                                        <p:cTn id="154" dur="500"/>
                                        <p:tgtEl>
                                          <p:spTgt spid="72"/>
                                        </p:tgtEl>
                                      </p:cBhvr>
                                    </p:animEffect>
                                  </p:childTnLst>
                                </p:cTn>
                              </p:par>
                              <p:par>
                                <p:cTn id="155" presetID="22" presetClass="entr" presetSubtype="8" fill="hold" grpId="0" nodeType="withEffect">
                                  <p:stCondLst>
                                    <p:cond delay="0"/>
                                  </p:stCondLst>
                                  <p:childTnLst>
                                    <p:set>
                                      <p:cBhvr>
                                        <p:cTn id="156" dur="1" fill="hold">
                                          <p:stCondLst>
                                            <p:cond delay="0"/>
                                          </p:stCondLst>
                                        </p:cTn>
                                        <p:tgtEl>
                                          <p:spTgt spid="76"/>
                                        </p:tgtEl>
                                        <p:attrNameLst>
                                          <p:attrName>style.visibility</p:attrName>
                                        </p:attrNameLst>
                                      </p:cBhvr>
                                      <p:to>
                                        <p:strVal val="visible"/>
                                      </p:to>
                                    </p:set>
                                    <p:animEffect transition="in" filter="wipe(left)">
                                      <p:cBhvr>
                                        <p:cTn id="157" dur="500"/>
                                        <p:tgtEl>
                                          <p:spTgt spid="76"/>
                                        </p:tgtEl>
                                      </p:cBhvr>
                                    </p:animEffect>
                                  </p:childTnLst>
                                </p:cTn>
                              </p:par>
                            </p:childTnLst>
                          </p:cTn>
                        </p:par>
                        <p:par>
                          <p:cTn id="158" fill="hold">
                            <p:stCondLst>
                              <p:cond delay="500"/>
                            </p:stCondLst>
                            <p:childTnLst>
                              <p:par>
                                <p:cTn id="159" presetID="22" presetClass="entr" presetSubtype="8" fill="hold" grpId="0" nodeType="afterEffect">
                                  <p:stCondLst>
                                    <p:cond delay="0"/>
                                  </p:stCondLst>
                                  <p:childTnLst>
                                    <p:set>
                                      <p:cBhvr>
                                        <p:cTn id="160" dur="1" fill="hold">
                                          <p:stCondLst>
                                            <p:cond delay="0"/>
                                          </p:stCondLst>
                                        </p:cTn>
                                        <p:tgtEl>
                                          <p:spTgt spid="54"/>
                                        </p:tgtEl>
                                        <p:attrNameLst>
                                          <p:attrName>style.visibility</p:attrName>
                                        </p:attrNameLst>
                                      </p:cBhvr>
                                      <p:to>
                                        <p:strVal val="visible"/>
                                      </p:to>
                                    </p:set>
                                    <p:animEffect transition="in" filter="wipe(left)">
                                      <p:cBhvr>
                                        <p:cTn id="161" dur="500"/>
                                        <p:tgtEl>
                                          <p:spTgt spid="54"/>
                                        </p:tgtEl>
                                      </p:cBhvr>
                                    </p:animEffect>
                                  </p:childTnLst>
                                </p:cTn>
                              </p:par>
                              <p:par>
                                <p:cTn id="162" presetID="22" presetClass="entr" presetSubtype="8" fill="hold" grpId="0" nodeType="withEffect">
                                  <p:stCondLst>
                                    <p:cond delay="0"/>
                                  </p:stCondLst>
                                  <p:childTnLst>
                                    <p:set>
                                      <p:cBhvr>
                                        <p:cTn id="163" dur="1" fill="hold">
                                          <p:stCondLst>
                                            <p:cond delay="0"/>
                                          </p:stCondLst>
                                        </p:cTn>
                                        <p:tgtEl>
                                          <p:spTgt spid="56"/>
                                        </p:tgtEl>
                                        <p:attrNameLst>
                                          <p:attrName>style.visibility</p:attrName>
                                        </p:attrNameLst>
                                      </p:cBhvr>
                                      <p:to>
                                        <p:strVal val="visible"/>
                                      </p:to>
                                    </p:set>
                                    <p:animEffect transition="in" filter="wipe(left)">
                                      <p:cBhvr>
                                        <p:cTn id="164" dur="500"/>
                                        <p:tgtEl>
                                          <p:spTgt spid="56"/>
                                        </p:tgtEl>
                                      </p:cBhvr>
                                    </p:animEffect>
                                  </p:childTnLst>
                                </p:cTn>
                              </p:par>
                              <p:par>
                                <p:cTn id="165" presetID="22" presetClass="entr" presetSubtype="8" fill="hold" grpId="0" nodeType="withEffect">
                                  <p:stCondLst>
                                    <p:cond delay="0"/>
                                  </p:stCondLst>
                                  <p:childTnLst>
                                    <p:set>
                                      <p:cBhvr>
                                        <p:cTn id="166" dur="1" fill="hold">
                                          <p:stCondLst>
                                            <p:cond delay="0"/>
                                          </p:stCondLst>
                                        </p:cTn>
                                        <p:tgtEl>
                                          <p:spTgt spid="58"/>
                                        </p:tgtEl>
                                        <p:attrNameLst>
                                          <p:attrName>style.visibility</p:attrName>
                                        </p:attrNameLst>
                                      </p:cBhvr>
                                      <p:to>
                                        <p:strVal val="visible"/>
                                      </p:to>
                                    </p:set>
                                    <p:animEffect transition="in" filter="wipe(left)">
                                      <p:cBhvr>
                                        <p:cTn id="167" dur="500"/>
                                        <p:tgtEl>
                                          <p:spTgt spid="58"/>
                                        </p:tgtEl>
                                      </p:cBhvr>
                                    </p:animEffect>
                                  </p:childTnLst>
                                </p:cTn>
                              </p:par>
                              <p:par>
                                <p:cTn id="168" presetID="22" presetClass="entr" presetSubtype="8" fill="hold" grpId="0" nodeType="withEffect">
                                  <p:stCondLst>
                                    <p:cond delay="0"/>
                                  </p:stCondLst>
                                  <p:childTnLst>
                                    <p:set>
                                      <p:cBhvr>
                                        <p:cTn id="169" dur="1" fill="hold">
                                          <p:stCondLst>
                                            <p:cond delay="0"/>
                                          </p:stCondLst>
                                        </p:cTn>
                                        <p:tgtEl>
                                          <p:spTgt spid="65"/>
                                        </p:tgtEl>
                                        <p:attrNameLst>
                                          <p:attrName>style.visibility</p:attrName>
                                        </p:attrNameLst>
                                      </p:cBhvr>
                                      <p:to>
                                        <p:strVal val="visible"/>
                                      </p:to>
                                    </p:set>
                                    <p:animEffect transition="in" filter="wipe(left)">
                                      <p:cBhvr>
                                        <p:cTn id="170" dur="500"/>
                                        <p:tgtEl>
                                          <p:spTgt spid="65"/>
                                        </p:tgtEl>
                                      </p:cBhvr>
                                    </p:animEffect>
                                  </p:childTnLst>
                                </p:cTn>
                              </p:par>
                              <p:par>
                                <p:cTn id="171" presetID="22" presetClass="entr" presetSubtype="8" fill="hold" grpId="0" nodeType="withEffect">
                                  <p:stCondLst>
                                    <p:cond delay="0"/>
                                  </p:stCondLst>
                                  <p:childTnLst>
                                    <p:set>
                                      <p:cBhvr>
                                        <p:cTn id="172" dur="1" fill="hold">
                                          <p:stCondLst>
                                            <p:cond delay="0"/>
                                          </p:stCondLst>
                                        </p:cTn>
                                        <p:tgtEl>
                                          <p:spTgt spid="71"/>
                                        </p:tgtEl>
                                        <p:attrNameLst>
                                          <p:attrName>style.visibility</p:attrName>
                                        </p:attrNameLst>
                                      </p:cBhvr>
                                      <p:to>
                                        <p:strVal val="visible"/>
                                      </p:to>
                                    </p:set>
                                    <p:animEffect transition="in" filter="wipe(left)">
                                      <p:cBhvr>
                                        <p:cTn id="173" dur="500"/>
                                        <p:tgtEl>
                                          <p:spTgt spid="71"/>
                                        </p:tgtEl>
                                      </p:cBhvr>
                                    </p:animEffect>
                                  </p:childTnLst>
                                </p:cTn>
                              </p:par>
                              <p:par>
                                <p:cTn id="174" presetID="22" presetClass="entr" presetSubtype="8" fill="hold" grpId="0" nodeType="withEffect">
                                  <p:stCondLst>
                                    <p:cond delay="0"/>
                                  </p:stCondLst>
                                  <p:childTnLst>
                                    <p:set>
                                      <p:cBhvr>
                                        <p:cTn id="175" dur="1" fill="hold">
                                          <p:stCondLst>
                                            <p:cond delay="0"/>
                                          </p:stCondLst>
                                        </p:cTn>
                                        <p:tgtEl>
                                          <p:spTgt spid="73"/>
                                        </p:tgtEl>
                                        <p:attrNameLst>
                                          <p:attrName>style.visibility</p:attrName>
                                        </p:attrNameLst>
                                      </p:cBhvr>
                                      <p:to>
                                        <p:strVal val="visible"/>
                                      </p:to>
                                    </p:set>
                                    <p:animEffect transition="in" filter="wipe(left)">
                                      <p:cBhvr>
                                        <p:cTn id="176" dur="500"/>
                                        <p:tgtEl>
                                          <p:spTgt spid="73"/>
                                        </p:tgtEl>
                                      </p:cBhvr>
                                    </p:animEffect>
                                  </p:childTnLst>
                                </p:cTn>
                              </p:par>
                              <p:par>
                                <p:cTn id="177" presetID="22" presetClass="entr" presetSubtype="8" fill="hold" grpId="0" nodeType="withEffect">
                                  <p:stCondLst>
                                    <p:cond delay="0"/>
                                  </p:stCondLst>
                                  <p:childTnLst>
                                    <p:set>
                                      <p:cBhvr>
                                        <p:cTn id="178" dur="1" fill="hold">
                                          <p:stCondLst>
                                            <p:cond delay="0"/>
                                          </p:stCondLst>
                                        </p:cTn>
                                        <p:tgtEl>
                                          <p:spTgt spid="77"/>
                                        </p:tgtEl>
                                        <p:attrNameLst>
                                          <p:attrName>style.visibility</p:attrName>
                                        </p:attrNameLst>
                                      </p:cBhvr>
                                      <p:to>
                                        <p:strVal val="visible"/>
                                      </p:to>
                                    </p:set>
                                    <p:animEffect transition="in" filter="wipe(left)">
                                      <p:cBhvr>
                                        <p:cTn id="179"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Chart bld="series"/>
        </p:bldSub>
      </p:bldGraphic>
      <p:bldP spid="20" grpId="0" uiExpand="1"/>
      <p:bldGraphic spid="31" grpId="0" uiExpand="1">
        <p:bldSub>
          <a:bldChart bld="series"/>
        </p:bldSub>
      </p:bldGraphic>
      <p:bldP spid="32" grpId="0" uiExpand="1"/>
      <p:bldGraphic spid="37" grpId="0" uiExpand="1">
        <p:bldSub>
          <a:bldChart bld="series"/>
        </p:bldSub>
      </p:bldGraphic>
      <p:bldP spid="38" grpId="0" uiExpand="1"/>
      <p:bldGraphic spid="39" grpId="0" uiExpand="1">
        <p:bldSub>
          <a:bldChart bld="series"/>
        </p:bldSub>
      </p:bldGraphic>
      <p:bldP spid="40" grpId="0" uiExpand="1"/>
      <p:bldP spid="41" grpId="0"/>
      <p:bldP spid="41" grpId="1"/>
      <p:bldGraphic spid="47" grpId="0" uiExpand="1">
        <p:bldSub>
          <a:bldChart bld="series"/>
        </p:bldSub>
      </p:bldGraphic>
      <p:bldP spid="48" grpId="0" uiExpand="1"/>
      <p:bldGraphic spid="49" grpId="0" uiExpand="1">
        <p:bldSub>
          <a:bldChart bld="series"/>
        </p:bldSub>
      </p:bldGraphic>
      <p:bldP spid="50" grpId="0" uiExpand="1"/>
      <p:bldGraphic spid="51" grpId="0" uiExpand="1">
        <p:bldSub>
          <a:bldChart bld="series"/>
        </p:bldSub>
      </p:bldGraphic>
      <p:bldP spid="52" grpId="0" uiExpand="1"/>
      <p:bldP spid="53" grpId="0" animBg="1"/>
      <p:bldP spid="54" grpId="0" animBg="1"/>
      <p:bldP spid="55" grpId="0" animBg="1"/>
      <p:bldP spid="56" grpId="0" animBg="1"/>
      <p:bldP spid="57" grpId="0" animBg="1"/>
      <p:bldP spid="58" grpId="0" animBg="1"/>
      <p:bldP spid="61" grpId="0" animBg="1"/>
      <p:bldP spid="65" grpId="0" animBg="1"/>
      <p:bldP spid="70" grpId="0" animBg="1"/>
      <p:bldP spid="71" grpId="0" animBg="1"/>
      <p:bldP spid="72" grpId="0" animBg="1"/>
      <p:bldP spid="73" grpId="0" animBg="1"/>
      <p:bldP spid="76" grpId="0" animBg="1"/>
      <p:bldP spid="77" grpId="0" animBg="1"/>
      <p:bldP spid="78" grpId="0"/>
      <p:bldP spid="8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Performance Breakdown</a:t>
            </a:r>
            <a:endParaRPr lang="zh-TW" altLang="en-US" sz="4000" dirty="0">
              <a:solidFill>
                <a:schemeClr val="tx1"/>
              </a:solidFill>
              <a:effectLst>
                <a:outerShdw blurRad="38100" dist="38100" dir="2700000" algn="tl">
                  <a:srgbClr val="000000">
                    <a:alpha val="43137"/>
                  </a:srgbClr>
                </a:outerShdw>
              </a:effectLst>
              <a:latin typeface="Eras Medium ITC"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graphicFrame>
        <p:nvGraphicFramePr>
          <p:cNvPr id="4" name="Chart 3"/>
          <p:cNvGraphicFramePr/>
          <p:nvPr>
            <p:extLst>
              <p:ext uri="{D42A27DB-BD31-4B8C-83A1-F6EECF244321}">
                <p14:modId xmlns:p14="http://schemas.microsoft.com/office/powerpoint/2010/main" val="4169960848"/>
              </p:ext>
            </p:extLst>
          </p:nvPr>
        </p:nvGraphicFramePr>
        <p:xfrm>
          <a:off x="395536" y="3645024"/>
          <a:ext cx="8532440" cy="309634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488972" y="6309320"/>
            <a:ext cx="1470452" cy="324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r>
              <a:rPr lang="en-US" altLang="zh-CN" sz="2200" dirty="0" smtClean="0">
                <a:solidFill>
                  <a:schemeClr val="tx1"/>
                </a:solidFill>
                <a:effectLst>
                  <a:outerShdw blurRad="38100" dist="38100" dir="2700000" algn="tl">
                    <a:srgbClr val="000000">
                      <a:alpha val="43137"/>
                    </a:srgbClr>
                  </a:outerShdw>
                </a:effectLst>
              </a:rPr>
              <a:t>PageRank</a:t>
            </a:r>
            <a:endParaRPr lang="zh-CN" altLang="en-US" sz="2200" dirty="0">
              <a:solidFill>
                <a:schemeClr val="tx1"/>
              </a:solidFill>
              <a:effectLst>
                <a:outerShdw blurRad="38100" dist="38100" dir="2700000" algn="tl">
                  <a:srgbClr val="000000">
                    <a:alpha val="43137"/>
                  </a:srgbClr>
                </a:outerShdw>
              </a:effectLst>
            </a:endParaRPr>
          </a:p>
        </p:txBody>
      </p:sp>
      <p:sp>
        <p:nvSpPr>
          <p:cNvPr id="6" name="TextBox 5"/>
          <p:cNvSpPr txBox="1"/>
          <p:nvPr/>
        </p:nvSpPr>
        <p:spPr>
          <a:xfrm>
            <a:off x="5039544" y="6309320"/>
            <a:ext cx="864096" cy="324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r>
              <a:rPr lang="en-US" altLang="zh-CN" sz="2200" dirty="0" smtClean="0">
                <a:solidFill>
                  <a:schemeClr val="tx1"/>
                </a:solidFill>
                <a:effectLst>
                  <a:outerShdw blurRad="38100" dist="38100" dir="2700000" algn="tl">
                    <a:srgbClr val="000000">
                      <a:alpha val="43137"/>
                    </a:srgbClr>
                  </a:outerShdw>
                </a:effectLst>
              </a:rPr>
              <a:t>ALS</a:t>
            </a:r>
            <a:endParaRPr lang="zh-CN" altLang="en-US" sz="2200"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5975648" y="6309320"/>
            <a:ext cx="864096" cy="324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r>
              <a:rPr lang="en-US" altLang="zh-CN" sz="2200" dirty="0" smtClean="0">
                <a:solidFill>
                  <a:schemeClr val="tx1"/>
                </a:solidFill>
                <a:effectLst>
                  <a:outerShdw blurRad="38100" dist="38100" dir="2700000" algn="tl">
                    <a:srgbClr val="000000">
                      <a:alpha val="43137"/>
                    </a:srgbClr>
                  </a:outerShdw>
                </a:effectLst>
              </a:rPr>
              <a:t>CD</a:t>
            </a:r>
            <a:endParaRPr lang="zh-CN" altLang="en-US" sz="2200" dirty="0">
              <a:solidFill>
                <a:schemeClr val="tx1"/>
              </a:solidFill>
              <a:effectLst>
                <a:outerShdw blurRad="38100" dist="38100" dir="2700000" algn="tl">
                  <a:srgbClr val="000000">
                    <a:alpha val="43137"/>
                  </a:srgbClr>
                </a:outerShdw>
              </a:effectLst>
            </a:endParaRPr>
          </a:p>
        </p:txBody>
      </p:sp>
      <p:sp>
        <p:nvSpPr>
          <p:cNvPr id="8" name="TextBox 7"/>
          <p:cNvSpPr txBox="1"/>
          <p:nvPr/>
        </p:nvSpPr>
        <p:spPr>
          <a:xfrm>
            <a:off x="6839744" y="6309320"/>
            <a:ext cx="864096" cy="324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r>
              <a:rPr lang="en-US" altLang="zh-CN" sz="2200" dirty="0" smtClean="0">
                <a:solidFill>
                  <a:schemeClr val="tx1"/>
                </a:solidFill>
                <a:effectLst>
                  <a:outerShdw blurRad="38100" dist="38100" dir="2700000" algn="tl">
                    <a:srgbClr val="000000">
                      <a:alpha val="43137"/>
                    </a:srgbClr>
                  </a:outerShdw>
                </a:effectLst>
              </a:rPr>
              <a:t>SSSP</a:t>
            </a:r>
            <a:endParaRPr lang="zh-CN" altLang="en-US" sz="2200" dirty="0">
              <a:solidFill>
                <a:schemeClr val="tx1"/>
              </a:solidFill>
              <a:effectLst>
                <a:outerShdw blurRad="38100" dist="38100" dir="2700000" algn="tl">
                  <a:srgbClr val="000000">
                    <a:alpha val="43137"/>
                  </a:srgbClr>
                </a:outerShdw>
              </a:effectLst>
            </a:endParaRPr>
          </a:p>
        </p:txBody>
      </p:sp>
      <p:graphicFrame>
        <p:nvGraphicFramePr>
          <p:cNvPr id="9" name="Chart 8"/>
          <p:cNvGraphicFramePr/>
          <p:nvPr>
            <p:extLst>
              <p:ext uri="{D42A27DB-BD31-4B8C-83A1-F6EECF244321}">
                <p14:modId xmlns:p14="http://schemas.microsoft.com/office/powerpoint/2010/main" val="537475312"/>
              </p:ext>
            </p:extLst>
          </p:nvPr>
        </p:nvGraphicFramePr>
        <p:xfrm>
          <a:off x="4932040" y="1196752"/>
          <a:ext cx="3888432" cy="230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p:nvPr>
            <p:extLst>
              <p:ext uri="{D42A27DB-BD31-4B8C-83A1-F6EECF244321}">
                <p14:modId xmlns:p14="http://schemas.microsoft.com/office/powerpoint/2010/main" val="2016406943"/>
              </p:ext>
            </p:extLst>
          </p:nvPr>
        </p:nvGraphicFramePr>
        <p:xfrm>
          <a:off x="755576" y="1196752"/>
          <a:ext cx="3888432" cy="2304000"/>
        </p:xfrm>
        <a:graphic>
          <a:graphicData uri="http://schemas.openxmlformats.org/drawingml/2006/chart">
            <c:chart xmlns:c="http://schemas.openxmlformats.org/drawingml/2006/chart" xmlns:r="http://schemas.openxmlformats.org/officeDocument/2006/relationships" r:id="rId5"/>
          </a:graphicData>
        </a:graphic>
      </p:graphicFrame>
      <p:sp>
        <p:nvSpPr>
          <p:cNvPr id="10" name="Rounded Rectangle 9"/>
          <p:cNvSpPr/>
          <p:nvPr/>
        </p:nvSpPr>
        <p:spPr>
          <a:xfrm>
            <a:off x="2447352" y="3861048"/>
            <a:ext cx="720000" cy="2088232"/>
          </a:xfrm>
          <a:prstGeom prst="roundRect">
            <a:avLst>
              <a:gd name="adj" fmla="val 8090"/>
            </a:avLst>
          </a:prstGeom>
          <a:solidFill>
            <a:srgbClr val="FF0066">
              <a:alpha val="10196"/>
            </a:srgbClr>
          </a:solidFill>
          <a:ln w="28575">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7738308" y="4196528"/>
            <a:ext cx="1297172" cy="24063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sz="2000" dirty="0" err="1" smtClean="0">
                <a:solidFill>
                  <a:srgbClr val="FF0066"/>
                </a:solidFill>
              </a:rPr>
              <a:t>CyclopsMT</a:t>
            </a:r>
            <a:endParaRPr lang="zh-CN" altLang="en-US" sz="2400" dirty="0">
              <a:solidFill>
                <a:srgbClr val="FF0066"/>
              </a:solidFill>
            </a:endParaRPr>
          </a:p>
        </p:txBody>
      </p:sp>
      <p:cxnSp>
        <p:nvCxnSpPr>
          <p:cNvPr id="13" name="Straight Arrow Connector 12"/>
          <p:cNvCxnSpPr/>
          <p:nvPr/>
        </p:nvCxnSpPr>
        <p:spPr>
          <a:xfrm flipH="1">
            <a:off x="7487816" y="4437160"/>
            <a:ext cx="288000" cy="396000"/>
          </a:xfrm>
          <a:prstGeom prst="straightConnector1">
            <a:avLst/>
          </a:prstGeom>
          <a:ln w="3175">
            <a:solidFill>
              <a:srgbClr val="FF0066"/>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487816" y="3456795"/>
            <a:ext cx="980967" cy="2015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sz="2000" dirty="0" smtClean="0">
                <a:solidFill>
                  <a:srgbClr val="FF0066"/>
                </a:solidFill>
              </a:rPr>
              <a:t>Hama</a:t>
            </a:r>
            <a:endParaRPr lang="zh-CN" altLang="en-US" sz="2400" dirty="0">
              <a:solidFill>
                <a:srgbClr val="FF0066"/>
              </a:solidFill>
            </a:endParaRPr>
          </a:p>
        </p:txBody>
      </p:sp>
      <p:cxnSp>
        <p:nvCxnSpPr>
          <p:cNvPr id="16" name="Straight Arrow Connector 15"/>
          <p:cNvCxnSpPr/>
          <p:nvPr/>
        </p:nvCxnSpPr>
        <p:spPr>
          <a:xfrm flipH="1">
            <a:off x="7307832" y="4010092"/>
            <a:ext cx="324000" cy="283004"/>
          </a:xfrm>
          <a:prstGeom prst="straightConnector1">
            <a:avLst/>
          </a:prstGeom>
          <a:ln w="3175">
            <a:solidFill>
              <a:srgbClr val="FF0066"/>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091800" y="3658315"/>
            <a:ext cx="360000" cy="252000"/>
          </a:xfrm>
          <a:prstGeom prst="straightConnector1">
            <a:avLst/>
          </a:prstGeom>
          <a:ln w="3175">
            <a:solidFill>
              <a:srgbClr val="FF0066"/>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40782" y="3789040"/>
            <a:ext cx="999161" cy="2015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sz="2000" dirty="0" smtClean="0">
                <a:solidFill>
                  <a:srgbClr val="FF0066"/>
                </a:solidFill>
              </a:rPr>
              <a:t>Cyclops</a:t>
            </a:r>
            <a:endParaRPr lang="zh-CN" altLang="en-US" sz="2400" dirty="0">
              <a:solidFill>
                <a:srgbClr val="FF0066"/>
              </a:solidFill>
            </a:endParaRPr>
          </a:p>
        </p:txBody>
      </p:sp>
    </p:spTree>
    <p:extLst>
      <p:ext uri="{BB962C8B-B14F-4D97-AF65-F5344CB8AC3E}">
        <p14:creationId xmlns:p14="http://schemas.microsoft.com/office/powerpoint/2010/main" val="297831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9" dur="500"/>
                                        <p:tgtEl>
                                          <p:spTgt spid="4">
                                            <p:graphicEl>
                                              <a:chart seriesIdx="0" categoryIdx="-4" bldStep="series"/>
                                            </p:graphicEl>
                                          </p:spTgt>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12" dur="500"/>
                                        <p:tgtEl>
                                          <p:spTgt spid="4">
                                            <p:graphicEl>
                                              <a:chart seriesIdx="1" categoryIdx="-4" bldStep="series"/>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down)">
                                      <p:cBhvr>
                                        <p:cTn id="15" dur="500"/>
                                        <p:tgtEl>
                                          <p:spTgt spid="4">
                                            <p:graphicEl>
                                              <a:chart seriesIdx="2" categoryIdx="-4" bldStep="series"/>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down)">
                                      <p:cBhvr>
                                        <p:cTn id="18" dur="500"/>
                                        <p:tgtEl>
                                          <p:spTgt spid="4">
                                            <p:graphicEl>
                                              <a:chart seriesIdx="3" categoryIdx="-4" bldStep="series"/>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anim calcmode="lin" valueType="num">
                                      <p:cBhvr>
                                        <p:cTn id="28" dur="500" fill="hold"/>
                                        <p:tgtEl>
                                          <p:spTgt spid="15"/>
                                        </p:tgtEl>
                                        <p:attrNameLst>
                                          <p:attrName>ppt_x</p:attrName>
                                        </p:attrNameLst>
                                      </p:cBhvr>
                                      <p:tavLst>
                                        <p:tav tm="0">
                                          <p:val>
                                            <p:strVal val="#ppt_x"/>
                                          </p:val>
                                        </p:tav>
                                        <p:tav tm="100000">
                                          <p:val>
                                            <p:strVal val="#ppt_x"/>
                                          </p:val>
                                        </p:tav>
                                      </p:tavLst>
                                    </p:anim>
                                    <p:anim calcmode="lin" valueType="num">
                                      <p:cBhvr>
                                        <p:cTn id="29" dur="5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anim calcmode="lin" valueType="num">
                                      <p:cBhvr>
                                        <p:cTn id="33" dur="500" fill="hold"/>
                                        <p:tgtEl>
                                          <p:spTgt spid="9"/>
                                        </p:tgtEl>
                                        <p:attrNameLst>
                                          <p:attrName>ppt_x</p:attrName>
                                        </p:attrNameLst>
                                      </p:cBhvr>
                                      <p:tavLst>
                                        <p:tav tm="0">
                                          <p:val>
                                            <p:strVal val="#ppt_x"/>
                                          </p:val>
                                        </p:tav>
                                        <p:tav tm="100000">
                                          <p:val>
                                            <p:strVal val="#ppt_x"/>
                                          </p:val>
                                        </p:tav>
                                      </p:tavLst>
                                    </p:anim>
                                    <p:anim calcmode="lin" valueType="num">
                                      <p:cBhvr>
                                        <p:cTn id="3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Graphic spid="9" grpId="0">
        <p:bldAsOne/>
      </p:bldGraphic>
      <p:bldGraphic spid="15" grpId="0">
        <p:bldAsOne/>
      </p:bldGraphic>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Comparison with PowerGraph</a:t>
            </a:r>
            <a:r>
              <a:rPr lang="en-US" altLang="zh-TW" sz="4000" baseline="30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1</a:t>
            </a:r>
            <a:endParaRPr lang="zh-TW" altLang="en-US" sz="4000" baseline="30000" dirty="0">
              <a:solidFill>
                <a:schemeClr val="tx1"/>
              </a:solidFill>
              <a:effectLst>
                <a:outerShdw blurRad="38100" dist="38100" dir="2700000" algn="tl">
                  <a:srgbClr val="000000">
                    <a:alpha val="43137"/>
                  </a:srgbClr>
                </a:outerShdw>
              </a:effectLst>
              <a:latin typeface="Eras Medium ITC"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graphicFrame>
        <p:nvGraphicFramePr>
          <p:cNvPr id="4" name="Chart 3"/>
          <p:cNvGraphicFramePr/>
          <p:nvPr>
            <p:extLst>
              <p:ext uri="{D42A27DB-BD31-4B8C-83A1-F6EECF244321}">
                <p14:modId xmlns:p14="http://schemas.microsoft.com/office/powerpoint/2010/main" val="1140460528"/>
              </p:ext>
            </p:extLst>
          </p:nvPr>
        </p:nvGraphicFramePr>
        <p:xfrm>
          <a:off x="323528" y="1340768"/>
          <a:ext cx="5580144" cy="266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1730057073"/>
              </p:ext>
            </p:extLst>
          </p:nvPr>
        </p:nvGraphicFramePr>
        <p:xfrm>
          <a:off x="329466" y="3789040"/>
          <a:ext cx="5580144" cy="26642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308691325"/>
              </p:ext>
            </p:extLst>
          </p:nvPr>
        </p:nvGraphicFramePr>
        <p:xfrm>
          <a:off x="1949170" y="3943536"/>
          <a:ext cx="1872208" cy="124968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936104"/>
                <a:gridCol w="936104"/>
              </a:tblGrid>
              <a:tr h="234799">
                <a:tc>
                  <a:txBody>
                    <a:bodyPr/>
                    <a:lstStyle/>
                    <a:p>
                      <a:pPr algn="r"/>
                      <a:r>
                        <a:rPr lang="en-US" altLang="zh-CN" sz="1800" b="0" dirty="0" smtClean="0">
                          <a:solidFill>
                            <a:schemeClr val="bg1"/>
                          </a:solidFill>
                          <a:latin typeface="Eras Medium ITC" pitchFamily="34" charset="0"/>
                        </a:rPr>
                        <a:t>Dataset</a:t>
                      </a:r>
                      <a:endParaRPr lang="zh-CN" altLang="en-US" sz="1400" b="0" dirty="0">
                        <a:solidFill>
                          <a:schemeClr val="bg1"/>
                        </a:solidFill>
                        <a:latin typeface="Eras Medium ITC" pitchFamily="34" charset="0"/>
                      </a:endParaRPr>
                    </a:p>
                  </a:txBody>
                  <a:tcPr marL="36000" marR="3600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tx1"/>
                    </a:solidFill>
                  </a:tcPr>
                </a:tc>
                <a:tc>
                  <a:txBody>
                    <a:bodyPr/>
                    <a:lstStyle/>
                    <a:p>
                      <a:pPr algn="ctr"/>
                      <a:r>
                        <a:rPr lang="en-US" altLang="zh-CN" sz="1800" b="0" dirty="0" smtClean="0">
                          <a:solidFill>
                            <a:schemeClr val="bg1"/>
                          </a:solidFill>
                          <a:latin typeface="Eras Medium ITC" pitchFamily="34" charset="0"/>
                        </a:rPr>
                        <a:t>COMP%</a:t>
                      </a:r>
                      <a:endParaRPr lang="zh-CN" altLang="en-US" sz="1800" b="0" dirty="0">
                        <a:solidFill>
                          <a:schemeClr val="bg1"/>
                        </a:solidFill>
                        <a:latin typeface="Eras Medium ITC" pitchFamily="34" charset="0"/>
                      </a:endParaRPr>
                    </a:p>
                  </a:txBody>
                  <a:tcPr marL="36000" marR="3600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tx1"/>
                    </a:solidFill>
                  </a:tcPr>
                </a:tc>
              </a:tr>
              <a:tr h="208710">
                <a:tc>
                  <a:txBody>
                    <a:bodyPr/>
                    <a:lstStyle/>
                    <a:p>
                      <a:pPr algn="r"/>
                      <a:r>
                        <a:rPr lang="en-US" altLang="zh-CN" sz="1600" b="0" dirty="0" smtClean="0">
                          <a:latin typeface="Eras Medium ITC" pitchFamily="34" charset="0"/>
                        </a:rPr>
                        <a:t>Amazon</a:t>
                      </a:r>
                      <a:endParaRPr lang="zh-CN" altLang="en-US" sz="1600" b="0" dirty="0">
                        <a:latin typeface="Eras Medium ITC" pitchFamily="34" charset="0"/>
                      </a:endParaRPr>
                    </a:p>
                  </a:txBody>
                  <a:tcPr marL="36000" marR="36000" marT="0" marB="0">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b="0" dirty="0" smtClean="0">
                          <a:solidFill>
                            <a:srgbClr val="FF0066"/>
                          </a:solidFill>
                          <a:latin typeface="Eras Medium ITC" pitchFamily="34" charset="0"/>
                        </a:rPr>
                        <a:t>11%</a:t>
                      </a:r>
                      <a:endParaRPr lang="zh-CN" altLang="en-US" sz="1600" b="0" dirty="0">
                        <a:solidFill>
                          <a:srgbClr val="FF0066"/>
                        </a:solidFill>
                        <a:latin typeface="Eras Medium ITC" pitchFamily="34" charset="0"/>
                      </a:endParaRPr>
                    </a:p>
                  </a:txBody>
                  <a:tcPr marL="36000" marR="36000" marT="0" marB="0">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r>
              <a:tr h="208710">
                <a:tc>
                  <a:txBody>
                    <a:bodyPr/>
                    <a:lstStyle/>
                    <a:p>
                      <a:pPr algn="r"/>
                      <a:r>
                        <a:rPr lang="en-US" altLang="zh-CN" sz="1600" b="0" dirty="0" smtClean="0">
                          <a:latin typeface="Eras Medium ITC" pitchFamily="34" charset="0"/>
                        </a:rPr>
                        <a:t>GWeb</a:t>
                      </a:r>
                      <a:endParaRPr lang="zh-CN" altLang="en-US" sz="1600" b="0" dirty="0">
                        <a:latin typeface="Eras Medium ITC" pitchFamily="34" charset="0"/>
                      </a:endParaRPr>
                    </a:p>
                  </a:txBody>
                  <a:tcPr marL="36000" marR="3600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b="0" dirty="0" smtClean="0">
                          <a:solidFill>
                            <a:srgbClr val="FF0066"/>
                          </a:solidFill>
                          <a:latin typeface="Eras Medium ITC" pitchFamily="34" charset="0"/>
                        </a:rPr>
                        <a:t>15%</a:t>
                      </a:r>
                      <a:endParaRPr lang="zh-CN" altLang="en-US" sz="1600" b="0" dirty="0">
                        <a:solidFill>
                          <a:srgbClr val="FF0066"/>
                        </a:solidFill>
                        <a:latin typeface="Eras Medium ITC" pitchFamily="34" charset="0"/>
                      </a:endParaRPr>
                    </a:p>
                  </a:txBody>
                  <a:tcPr marL="36000" marR="3600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08710">
                <a:tc>
                  <a:txBody>
                    <a:bodyPr/>
                    <a:lstStyle/>
                    <a:p>
                      <a:pPr algn="r"/>
                      <a:r>
                        <a:rPr lang="en-US" altLang="zh-CN" sz="1600" b="0" dirty="0" smtClean="0">
                          <a:latin typeface="Eras Medium ITC" pitchFamily="34" charset="0"/>
                        </a:rPr>
                        <a:t>LJournal</a:t>
                      </a:r>
                    </a:p>
                  </a:txBody>
                  <a:tcPr marL="36000" marR="3600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b="0" dirty="0" smtClean="0">
                          <a:latin typeface="Eras Medium ITC" pitchFamily="34" charset="0"/>
                        </a:rPr>
                        <a:t>25%</a:t>
                      </a:r>
                      <a:endParaRPr lang="zh-CN" altLang="en-US" sz="1600" b="0" dirty="0">
                        <a:latin typeface="Eras Medium ITC" pitchFamily="34" charset="0"/>
                      </a:endParaRPr>
                    </a:p>
                  </a:txBody>
                  <a:tcPr marL="36000" marR="3600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08710">
                <a:tc>
                  <a:txBody>
                    <a:bodyPr/>
                    <a:lstStyle/>
                    <a:p>
                      <a:pPr algn="r"/>
                      <a:r>
                        <a:rPr lang="en-US" altLang="zh-CN" sz="1600" b="0" dirty="0" smtClean="0">
                          <a:latin typeface="Eras Medium ITC" pitchFamily="34" charset="0"/>
                        </a:rPr>
                        <a:t>Wiki</a:t>
                      </a:r>
                      <a:endParaRPr lang="zh-CN" altLang="en-US" sz="1600" b="0" dirty="0">
                        <a:latin typeface="Eras Medium ITC" pitchFamily="34" charset="0"/>
                      </a:endParaRPr>
                    </a:p>
                  </a:txBody>
                  <a:tcPr marL="36000" marR="36000" marT="0" marB="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b="0" dirty="0" smtClean="0">
                          <a:latin typeface="Eras Medium ITC" pitchFamily="34" charset="0"/>
                        </a:rPr>
                        <a:t>39%</a:t>
                      </a:r>
                      <a:endParaRPr lang="zh-CN" altLang="en-US" sz="1600" b="0" dirty="0">
                        <a:latin typeface="Eras Medium ITC" pitchFamily="34" charset="0"/>
                      </a:endParaRPr>
                    </a:p>
                  </a:txBody>
                  <a:tcPr marL="36000" marR="3600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9" name="Group 18"/>
          <p:cNvGrpSpPr/>
          <p:nvPr/>
        </p:nvGrpSpPr>
        <p:grpSpPr>
          <a:xfrm>
            <a:off x="5976664" y="1484784"/>
            <a:ext cx="2988000" cy="4572000"/>
            <a:chOff x="5976664" y="1412776"/>
            <a:chExt cx="2988000" cy="4572000"/>
          </a:xfrm>
        </p:grpSpPr>
        <p:sp>
          <p:nvSpPr>
            <p:cNvPr id="12" name="TextBox 11"/>
            <p:cNvSpPr txBox="1"/>
            <p:nvPr/>
          </p:nvSpPr>
          <p:spPr>
            <a:xfrm>
              <a:off x="5976664" y="1916832"/>
              <a:ext cx="2988000" cy="768045"/>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000" dirty="0" smtClean="0">
                  <a:solidFill>
                    <a:schemeClr val="tx1"/>
                  </a:solidFill>
                </a:rPr>
                <a:t>Cyclops-like engine on GraphLab</a:t>
              </a:r>
              <a:r>
                <a:rPr lang="en-US" altLang="zh-CN" sz="2000" baseline="30000" dirty="0" smtClean="0">
                  <a:solidFill>
                    <a:schemeClr val="tx1"/>
                  </a:solidFill>
                </a:rPr>
                <a:t>1</a:t>
              </a:r>
              <a:r>
                <a:rPr lang="en-US" altLang="zh-CN" sz="2000" dirty="0" smtClean="0">
                  <a:solidFill>
                    <a:schemeClr val="tx1"/>
                  </a:solidFill>
                </a:rPr>
                <a:t> Platform</a:t>
              </a:r>
              <a:endParaRPr lang="zh-CN" altLang="en-US" sz="2000" dirty="0">
                <a:solidFill>
                  <a:schemeClr val="tx1"/>
                </a:solidFill>
              </a:endParaRPr>
            </a:p>
          </p:txBody>
        </p:sp>
        <p:sp>
          <p:nvSpPr>
            <p:cNvPr id="13" name="TextBox 12"/>
            <p:cNvSpPr txBox="1"/>
            <p:nvPr/>
          </p:nvSpPr>
          <p:spPr>
            <a:xfrm>
              <a:off x="5976664" y="1556792"/>
              <a:ext cx="2988000" cy="36004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000" u="sng" dirty="0" smtClean="0">
                  <a:solidFill>
                    <a:schemeClr val="tx1"/>
                  </a:solidFill>
                  <a:effectLst>
                    <a:outerShdw blurRad="38100" dist="38100" dir="2700000" algn="tl">
                      <a:srgbClr val="000000">
                        <a:alpha val="43137"/>
                      </a:srgbClr>
                    </a:outerShdw>
                  </a:effectLst>
                </a:rPr>
                <a:t>Preliminary Results</a:t>
              </a:r>
              <a:endParaRPr lang="zh-CN" altLang="en-US" sz="2000" u="sng" dirty="0">
                <a:solidFill>
                  <a:schemeClr val="tx1"/>
                </a:solidFill>
                <a:effectLst>
                  <a:outerShdw blurRad="38100" dist="38100" dir="2700000" algn="tl">
                    <a:srgbClr val="000000">
                      <a:alpha val="43137"/>
                    </a:srgbClr>
                  </a:outerShdw>
                </a:effectLst>
              </a:endParaRPr>
            </a:p>
          </p:txBody>
        </p:sp>
        <p:graphicFrame>
          <p:nvGraphicFramePr>
            <p:cNvPr id="15" name="Chart 14"/>
            <p:cNvGraphicFramePr/>
            <p:nvPr>
              <p:extLst>
                <p:ext uri="{D42A27DB-BD31-4B8C-83A1-F6EECF244321}">
                  <p14:modId xmlns:p14="http://schemas.microsoft.com/office/powerpoint/2010/main" val="781177041"/>
                </p:ext>
              </p:extLst>
            </p:nvPr>
          </p:nvGraphicFramePr>
          <p:xfrm>
            <a:off x="6336284" y="2684877"/>
            <a:ext cx="2304256" cy="1893289"/>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p:cNvSpPr/>
            <p:nvPr/>
          </p:nvSpPr>
          <p:spPr>
            <a:xfrm>
              <a:off x="6012160" y="4581128"/>
              <a:ext cx="2337499" cy="369332"/>
            </a:xfrm>
            <a:prstGeom prst="rect">
              <a:avLst/>
            </a:prstGeom>
          </p:spPr>
          <p:txBody>
            <a:bodyPr wrap="none">
              <a:spAutoFit/>
            </a:bodyPr>
            <a:lstStyle/>
            <a:p>
              <a:r>
                <a:rPr lang="en-US" altLang="zh-CN" baseline="30000" dirty="0" smtClean="0">
                  <a:latin typeface="Eras Medium ITC" pitchFamily="34" charset="0"/>
                </a:rPr>
                <a:t>1</a:t>
              </a:r>
              <a:r>
                <a:rPr lang="en-US" altLang="zh-CN" dirty="0" smtClean="0">
                  <a:latin typeface="Eras Medium ITC" pitchFamily="34" charset="0"/>
                  <a:hlinkClick r:id="rId6"/>
                </a:rPr>
                <a:t>http</a:t>
              </a:r>
              <a:r>
                <a:rPr lang="en-US" altLang="zh-CN" dirty="0">
                  <a:latin typeface="Eras Medium ITC" pitchFamily="34" charset="0"/>
                  <a:hlinkClick r:id="rId6"/>
                </a:rPr>
                <a:t>://</a:t>
              </a:r>
              <a:r>
                <a:rPr lang="en-US" altLang="zh-CN" dirty="0" smtClean="0">
                  <a:latin typeface="Eras Medium ITC" pitchFamily="34" charset="0"/>
                  <a:hlinkClick r:id="rId6"/>
                </a:rPr>
                <a:t>graphlab.org</a:t>
              </a:r>
              <a:r>
                <a:rPr lang="en-US" altLang="zh-CN" dirty="0" smtClean="0">
                  <a:latin typeface="Eras Medium ITC" pitchFamily="34" charset="0"/>
                </a:rPr>
                <a:t> </a:t>
              </a:r>
              <a:endParaRPr lang="zh-CN" altLang="en-US" dirty="0">
                <a:latin typeface="Eras Medium ITC" pitchFamily="34" charset="0"/>
              </a:endParaRPr>
            </a:p>
          </p:txBody>
        </p:sp>
        <p:sp>
          <p:nvSpPr>
            <p:cNvPr id="16" name="Rectangle 15"/>
            <p:cNvSpPr/>
            <p:nvPr/>
          </p:nvSpPr>
          <p:spPr>
            <a:xfrm>
              <a:off x="6012160" y="4950460"/>
              <a:ext cx="2952504" cy="923330"/>
            </a:xfrm>
            <a:prstGeom prst="rect">
              <a:avLst/>
            </a:prstGeom>
          </p:spPr>
          <p:txBody>
            <a:bodyPr wrap="square">
              <a:spAutoFit/>
            </a:bodyPr>
            <a:lstStyle/>
            <a:p>
              <a:pPr marL="95250" indent="-95250"/>
              <a:r>
                <a:rPr lang="en-US" altLang="zh-CN" baseline="30000" dirty="0" smtClean="0">
                  <a:solidFill>
                    <a:schemeClr val="tx1"/>
                  </a:solidFill>
                  <a:latin typeface="Eras Medium ITC" pitchFamily="34" charset="0"/>
                </a:rPr>
                <a:t>2</a:t>
              </a:r>
              <a:r>
                <a:rPr lang="en-US" altLang="zh-CN" dirty="0" smtClean="0">
                  <a:latin typeface="Eras Medium ITC" pitchFamily="34" charset="0"/>
                </a:rPr>
                <a:t>s</a:t>
              </a:r>
              <a:r>
                <a:rPr lang="en-US" altLang="zh-CN" dirty="0" smtClean="0">
                  <a:solidFill>
                    <a:schemeClr val="tx1"/>
                  </a:solidFill>
                  <a:latin typeface="Eras Medium ITC" pitchFamily="34" charset="0"/>
                </a:rPr>
                <a:t>ynthetic </a:t>
              </a:r>
              <a:r>
                <a:rPr lang="en-US" altLang="zh-CN" dirty="0">
                  <a:solidFill>
                    <a:schemeClr val="tx1"/>
                  </a:solidFill>
                  <a:latin typeface="Eras Medium ITC" pitchFamily="34" charset="0"/>
                </a:rPr>
                <a:t>10-million vertex regular (even edge) and </a:t>
              </a:r>
              <a:r>
                <a:rPr lang="en-US" altLang="zh-CN" dirty="0" smtClean="0">
                  <a:solidFill>
                    <a:schemeClr val="tx1"/>
                  </a:solidFill>
                  <a:latin typeface="Eras Medium ITC" pitchFamily="34" charset="0"/>
                </a:rPr>
                <a:t>power-law </a:t>
              </a:r>
              <a:r>
                <a:rPr lang="en-US" altLang="zh-CN" dirty="0">
                  <a:solidFill>
                    <a:schemeClr val="tx1"/>
                  </a:solidFill>
                  <a:latin typeface="Eras Medium ITC" pitchFamily="34" charset="0"/>
                </a:rPr>
                <a:t>(α=2.0</a:t>
              </a:r>
              <a:r>
                <a:rPr lang="en-US" altLang="zh-CN" dirty="0" smtClean="0">
                  <a:solidFill>
                    <a:schemeClr val="tx1"/>
                  </a:solidFill>
                  <a:latin typeface="Eras Medium ITC" pitchFamily="34" charset="0"/>
                </a:rPr>
                <a:t>) graphs</a:t>
              </a:r>
              <a:endParaRPr lang="zh-CN" altLang="en-US" dirty="0">
                <a:solidFill>
                  <a:schemeClr val="tx1"/>
                </a:solidFill>
                <a:latin typeface="Eras Medium ITC" pitchFamily="34" charset="0"/>
              </a:endParaRPr>
            </a:p>
          </p:txBody>
        </p:sp>
        <p:sp>
          <p:nvSpPr>
            <p:cNvPr id="17" name="Rectangle 16"/>
            <p:cNvSpPr/>
            <p:nvPr/>
          </p:nvSpPr>
          <p:spPr>
            <a:xfrm>
              <a:off x="5976664" y="1412776"/>
              <a:ext cx="2988000" cy="4572000"/>
            </a:xfrm>
            <a:prstGeom prst="rect">
              <a:avLst/>
            </a:prstGeom>
            <a:noFill/>
            <a:ln w="3175">
              <a:solidFill>
                <a:schemeClr val="tx1"/>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Rectangle 19"/>
            <p:cNvSpPr/>
            <p:nvPr/>
          </p:nvSpPr>
          <p:spPr>
            <a:xfrm>
              <a:off x="8487446" y="4221086"/>
              <a:ext cx="139824" cy="246221"/>
            </a:xfrm>
            <a:prstGeom prst="rect">
              <a:avLst/>
            </a:prstGeom>
          </p:spPr>
          <p:txBody>
            <a:bodyPr wrap="square" lIns="0" tIns="0" rIns="0" bIns="0">
              <a:spAutoFit/>
            </a:bodyPr>
            <a:lstStyle/>
            <a:p>
              <a:pPr marL="95250" indent="-95250" algn="ctr"/>
              <a:r>
                <a:rPr lang="en-US" altLang="zh-CN" sz="1600" baseline="30000" dirty="0" smtClean="0">
                  <a:solidFill>
                    <a:schemeClr val="tx1"/>
                  </a:solidFill>
                  <a:latin typeface="Eras Medium ITC" pitchFamily="34" charset="0"/>
                </a:rPr>
                <a:t>2</a:t>
              </a:r>
              <a:endParaRPr lang="zh-CN" altLang="en-US" sz="1600" dirty="0">
                <a:solidFill>
                  <a:schemeClr val="tx1"/>
                </a:solidFill>
                <a:latin typeface="Eras Medium ITC" pitchFamily="34" charset="0"/>
              </a:endParaRPr>
            </a:p>
          </p:txBody>
        </p:sp>
        <p:sp>
          <p:nvSpPr>
            <p:cNvPr id="21" name="Rectangle 20"/>
            <p:cNvSpPr/>
            <p:nvPr/>
          </p:nvSpPr>
          <p:spPr>
            <a:xfrm>
              <a:off x="7764913" y="4221087"/>
              <a:ext cx="139824" cy="246221"/>
            </a:xfrm>
            <a:prstGeom prst="rect">
              <a:avLst/>
            </a:prstGeom>
          </p:spPr>
          <p:txBody>
            <a:bodyPr wrap="square" lIns="0" tIns="0" rIns="0" bIns="0">
              <a:spAutoFit/>
            </a:bodyPr>
            <a:lstStyle/>
            <a:p>
              <a:pPr marL="95250" indent="-95250"/>
              <a:r>
                <a:rPr lang="en-US" altLang="zh-CN" sz="1600" baseline="30000" dirty="0" smtClean="0">
                  <a:solidFill>
                    <a:schemeClr val="tx1"/>
                  </a:solidFill>
                  <a:latin typeface="Eras Medium ITC" pitchFamily="34" charset="0"/>
                </a:rPr>
                <a:t>2</a:t>
              </a:r>
              <a:endParaRPr lang="zh-CN" altLang="en-US" sz="1600" dirty="0">
                <a:solidFill>
                  <a:schemeClr val="tx1"/>
                </a:solidFill>
                <a:latin typeface="Eras Medium ITC" pitchFamily="34" charset="0"/>
              </a:endParaRPr>
            </a:p>
          </p:txBody>
        </p:sp>
      </p:grpSp>
      <p:sp>
        <p:nvSpPr>
          <p:cNvPr id="22" name="Rectangle 21"/>
          <p:cNvSpPr/>
          <p:nvPr/>
        </p:nvSpPr>
        <p:spPr>
          <a:xfrm>
            <a:off x="35496" y="6444044"/>
            <a:ext cx="2339102" cy="369332"/>
          </a:xfrm>
          <a:prstGeom prst="rect">
            <a:avLst/>
          </a:prstGeom>
        </p:spPr>
        <p:txBody>
          <a:bodyPr wrap="none">
            <a:spAutoFit/>
          </a:bodyPr>
          <a:lstStyle/>
          <a:p>
            <a:pPr marL="0" lvl="1"/>
            <a:r>
              <a:rPr lang="en-US" altLang="zh-CN" baseline="30000" dirty="0" smtClean="0">
                <a:latin typeface="Eras Medium ITC" pitchFamily="34" charset="0"/>
              </a:rPr>
              <a:t>1</a:t>
            </a:r>
            <a:r>
              <a:rPr lang="en-US" altLang="zh-CN" dirty="0">
                <a:latin typeface="Eras Medium ITC" pitchFamily="34" charset="0"/>
                <a:ea typeface="Verdana" pitchFamily="34" charset="0"/>
                <a:cs typeface="Verdana" pitchFamily="34" charset="0"/>
              </a:rPr>
              <a:t>C++ &amp; Boost RPC </a:t>
            </a:r>
            <a:r>
              <a:rPr lang="en-US" altLang="zh-CN" dirty="0" smtClean="0">
                <a:latin typeface="Eras Medium ITC" pitchFamily="34" charset="0"/>
                <a:ea typeface="Verdana" pitchFamily="34" charset="0"/>
                <a:cs typeface="Verdana" pitchFamily="34" charset="0"/>
              </a:rPr>
              <a:t>lib.</a:t>
            </a:r>
            <a:endParaRPr lang="en-US" altLang="zh-CN" dirty="0" smtClean="0">
              <a:latin typeface="Eras Medium ITC" pitchFamily="34" charset="0"/>
            </a:endParaRPr>
          </a:p>
        </p:txBody>
      </p:sp>
    </p:spTree>
    <p:extLst>
      <p:ext uri="{BB962C8B-B14F-4D97-AF65-F5344CB8AC3E}">
        <p14:creationId xmlns:p14="http://schemas.microsoft.com/office/powerpoint/2010/main" val="425296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9" dur="500"/>
                                        <p:tgtEl>
                                          <p:spTgt spid="4">
                                            <p:graphicEl>
                                              <a:chart seriesIdx="0" categoryIdx="-4" bldStep="series"/>
                                            </p:graphicEl>
                                          </p:spTgt>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13" dur="500"/>
                                        <p:tgtEl>
                                          <p:spTgt spid="4">
                                            <p:graphicEl>
                                              <a:chart seriesIdx="1" categoryIdx="-4" bldStep="series"/>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par>
                                <p:cTn id="23" presetID="22" presetClass="entr" presetSubtype="4" fill="hold" grpId="0" nodeType="withEffect">
                                  <p:stCondLst>
                                    <p:cond delay="0"/>
                                  </p:stCondLst>
                                  <p:childTnLst>
                                    <p:set>
                                      <p:cBhvr>
                                        <p:cTn id="24"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down)">
                                      <p:cBhvr>
                                        <p:cTn id="25" dur="500"/>
                                        <p:tgtEl>
                                          <p:spTgt spid="6">
                                            <p:graphicEl>
                                              <a:chart seriesIdx="0" categoryIdx="-4" bldStep="series"/>
                                            </p:graphicEl>
                                          </p:spTgt>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down)">
                                      <p:cBhvr>
                                        <p:cTn id="29" dur="500"/>
                                        <p:tgtEl>
                                          <p:spTgt spid="6">
                                            <p:graphicEl>
                                              <a:chart seriesIdx="1" categoryIdx="-4" bldStep="series"/>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Graphic spid="6" grpId="0" uiExpand="1">
        <p:bldSub>
          <a:bldChart bld="series"/>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Conclusion</a:t>
            </a:r>
            <a:endParaRPr lang="zh-TW" altLang="en-US" sz="4000" dirty="0">
              <a:solidFill>
                <a:schemeClr val="tx1"/>
              </a:solidFill>
              <a:effectLst>
                <a:outerShdw blurRad="38100" dist="38100" dir="2700000" algn="tl">
                  <a:srgbClr val="000000">
                    <a:alpha val="43137"/>
                  </a:srgbClr>
                </a:outerShdw>
              </a:effectLst>
              <a:latin typeface="Eras Medium ITC" pitchFamily="34" charset="0"/>
              <a:cs typeface="Verdana" pitchFamily="34" charset="0"/>
            </a:endParaRPr>
          </a:p>
        </p:txBody>
      </p:sp>
      <p:sp>
        <p:nvSpPr>
          <p:cNvPr id="56" name="内容占位符 2"/>
          <p:cNvSpPr txBox="1">
            <a:spLocks/>
          </p:cNvSpPr>
          <p:nvPr/>
        </p:nvSpPr>
        <p:spPr>
          <a:xfrm>
            <a:off x="457200" y="1371600"/>
            <a:ext cx="8579296" cy="47216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lvl="1" indent="-231775">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Cyclops</a:t>
            </a:r>
            <a:r>
              <a:rPr lang="en-US" altLang="zh-CN" sz="2800" dirty="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 </a:t>
            </a:r>
            <a:r>
              <a:rPr lang="en-US" altLang="zh-CN" sz="2800" dirty="0">
                <a:solidFill>
                  <a:prstClr val="black"/>
                </a:solidFill>
                <a:latin typeface="Eras Medium ITC" pitchFamily="34" charset="0"/>
                <a:ea typeface="Verdana" pitchFamily="34" charset="0"/>
                <a:cs typeface="Verdana" pitchFamily="34" charset="0"/>
              </a:rPr>
              <a:t>a </a:t>
            </a:r>
            <a:r>
              <a:rPr lang="en-US" altLang="zh-CN" sz="2800" dirty="0" smtClean="0">
                <a:solidFill>
                  <a:prstClr val="black"/>
                </a:solidFill>
                <a:latin typeface="Eras Medium ITC" pitchFamily="34" charset="0"/>
                <a:ea typeface="Verdana" pitchFamily="34" charset="0"/>
                <a:cs typeface="Verdana" pitchFamily="34" charset="0"/>
              </a:rPr>
              <a:t>new synchronous vertex-oriented </a:t>
            </a:r>
            <a:r>
              <a:rPr lang="en-US" altLang="zh-CN" sz="2800" dirty="0">
                <a:solidFill>
                  <a:prstClr val="black"/>
                </a:solidFill>
                <a:latin typeface="Eras Medium ITC" pitchFamily="34" charset="0"/>
                <a:ea typeface="Verdana" pitchFamily="34" charset="0"/>
                <a:cs typeface="Verdana" pitchFamily="34" charset="0"/>
              </a:rPr>
              <a:t>graph processing system</a:t>
            </a:r>
            <a:endParaRPr lang="en-US" altLang="zh-CN" sz="800" dirty="0">
              <a:solidFill>
                <a:prstClr val="black"/>
              </a:solidFill>
              <a:latin typeface="Eras Medium ITC" pitchFamily="34" charset="0"/>
              <a:ea typeface="Verdana" pitchFamily="34" charset="0"/>
              <a:cs typeface="Verdana" pitchFamily="34" charset="0"/>
            </a:endParaRPr>
          </a:p>
          <a:p>
            <a:pPr marL="898525" lvl="2" indent="-457200">
              <a:buClr>
                <a:srgbClr val="FF0066"/>
              </a:buClr>
              <a:buFont typeface="Verdana" pitchFamily="34" charset="0"/>
              <a:buChar char="□"/>
            </a:pPr>
            <a:r>
              <a:rPr lang="en-US" altLang="zh-CN" sz="2400" dirty="0" smtClean="0">
                <a:solidFill>
                  <a:prstClr val="black"/>
                </a:solidFill>
                <a:latin typeface="Eras Medium ITC" pitchFamily="34" charset="0"/>
                <a:ea typeface="Verdana" pitchFamily="34" charset="0"/>
                <a:cs typeface="Verdana" pitchFamily="34" charset="0"/>
              </a:rPr>
              <a:t>Preserve </a:t>
            </a:r>
            <a:r>
              <a:rPr lang="en-US" altLang="zh-CN" sz="2400" dirty="0">
                <a:solidFill>
                  <a:srgbClr val="FF0066"/>
                </a:solidFill>
                <a:latin typeface="Eras Medium ITC" pitchFamily="34" charset="0"/>
                <a:ea typeface="Verdana" pitchFamily="34" charset="0"/>
                <a:cs typeface="Verdana" pitchFamily="34" charset="0"/>
              </a:rPr>
              <a:t>synchronous</a:t>
            </a:r>
            <a:r>
              <a:rPr lang="en-US" altLang="zh-CN" sz="2400" dirty="0">
                <a:solidFill>
                  <a:prstClr val="black"/>
                </a:solidFill>
                <a:latin typeface="Eras Medium ITC" pitchFamily="34" charset="0"/>
                <a:ea typeface="Verdana" pitchFamily="34" charset="0"/>
                <a:cs typeface="Verdana" pitchFamily="34" charset="0"/>
              </a:rPr>
              <a:t> and </a:t>
            </a:r>
            <a:r>
              <a:rPr lang="en-US" altLang="zh-CN" sz="2400" dirty="0">
                <a:solidFill>
                  <a:srgbClr val="FF0066"/>
                </a:solidFill>
                <a:latin typeface="Eras Medium ITC" pitchFamily="34" charset="0"/>
                <a:ea typeface="Verdana" pitchFamily="34" charset="0"/>
                <a:cs typeface="Verdana" pitchFamily="34" charset="0"/>
              </a:rPr>
              <a:t>deterministic</a:t>
            </a:r>
            <a:r>
              <a:rPr lang="en-US" altLang="zh-CN" sz="2400" dirty="0">
                <a:solidFill>
                  <a:prstClr val="black"/>
                </a:solidFill>
                <a:latin typeface="Eras Medium ITC" pitchFamily="34" charset="0"/>
                <a:ea typeface="Verdana" pitchFamily="34" charset="0"/>
                <a:cs typeface="Verdana" pitchFamily="34" charset="0"/>
              </a:rPr>
              <a:t> computation nature (easy to program/debug</a:t>
            </a:r>
            <a:r>
              <a:rPr lang="en-US" altLang="zh-CN" sz="2400" dirty="0" smtClean="0">
                <a:solidFill>
                  <a:prstClr val="black"/>
                </a:solidFill>
                <a:latin typeface="Eras Medium ITC" pitchFamily="34" charset="0"/>
                <a:ea typeface="Verdana" pitchFamily="34" charset="0"/>
                <a:cs typeface="Verdana" pitchFamily="34" charset="0"/>
              </a:rPr>
              <a:t>)</a:t>
            </a:r>
            <a:endParaRPr lang="en-US" altLang="zh-CN" sz="2400" dirty="0" smtClean="0">
              <a:latin typeface="Eras Medium ITC" pitchFamily="34" charset="0"/>
              <a:ea typeface="Verdana" pitchFamily="34" charset="0"/>
              <a:cs typeface="Verdana" pitchFamily="34" charset="0"/>
            </a:endParaRPr>
          </a:p>
          <a:p>
            <a:pPr marL="898525" lvl="2" indent="-457200">
              <a:buClr>
                <a:srgbClr val="FF0066"/>
              </a:buClr>
              <a:buFont typeface="Verdana" pitchFamily="34" charset="0"/>
              <a:buChar char="□"/>
            </a:pPr>
            <a:r>
              <a:rPr lang="en-US" altLang="zh-CN" sz="2400" dirty="0" smtClean="0">
                <a:latin typeface="Eras Medium ITC" pitchFamily="34" charset="0"/>
                <a:ea typeface="Verdana" pitchFamily="34" charset="0"/>
                <a:cs typeface="Verdana" pitchFamily="34" charset="0"/>
              </a:rPr>
              <a:t>Provide efficient vertex computation with significantly </a:t>
            </a:r>
            <a:r>
              <a:rPr lang="en-US" altLang="zh-CN" sz="2400" dirty="0" smtClean="0">
                <a:solidFill>
                  <a:srgbClr val="FF0066"/>
                </a:solidFill>
                <a:latin typeface="Eras Medium ITC" pitchFamily="34" charset="0"/>
                <a:ea typeface="Verdana" pitchFamily="34" charset="0"/>
                <a:cs typeface="Verdana" pitchFamily="34" charset="0"/>
              </a:rPr>
              <a:t>fewer messages </a:t>
            </a:r>
            <a:r>
              <a:rPr lang="en-US" altLang="zh-CN" sz="2400" dirty="0" smtClean="0">
                <a:latin typeface="Eras Medium ITC" pitchFamily="34" charset="0"/>
                <a:ea typeface="Verdana" pitchFamily="34" charset="0"/>
                <a:cs typeface="Verdana" pitchFamily="34" charset="0"/>
              </a:rPr>
              <a:t>and </a:t>
            </a:r>
            <a:r>
              <a:rPr lang="en-US" altLang="zh-CN" sz="2400" dirty="0" smtClean="0">
                <a:solidFill>
                  <a:srgbClr val="FF0066"/>
                </a:solidFill>
                <a:latin typeface="Eras Medium ITC" pitchFamily="34" charset="0"/>
                <a:ea typeface="Verdana" pitchFamily="34" charset="0"/>
                <a:cs typeface="Verdana" pitchFamily="34" charset="0"/>
              </a:rPr>
              <a:t>contention immunity </a:t>
            </a:r>
            <a:r>
              <a:rPr lang="en-US" altLang="zh-CN" sz="2400" dirty="0" smtClean="0">
                <a:latin typeface="Eras Medium ITC" pitchFamily="34" charset="0"/>
                <a:ea typeface="Verdana" pitchFamily="34" charset="0"/>
                <a:cs typeface="Verdana" pitchFamily="34" charset="0"/>
              </a:rPr>
              <a:t>by distributed immutable view</a:t>
            </a:r>
          </a:p>
          <a:p>
            <a:pPr marL="898525" lvl="2" indent="-457200">
              <a:buClr>
                <a:srgbClr val="FF0066"/>
              </a:buClr>
              <a:buFont typeface="Verdana" pitchFamily="34" charset="0"/>
              <a:buChar char="□"/>
            </a:pPr>
            <a:r>
              <a:rPr lang="en-US" altLang="zh-CN" sz="2400" dirty="0" smtClean="0">
                <a:latin typeface="Eras Medium ITC" pitchFamily="34" charset="0"/>
                <a:ea typeface="Verdana" pitchFamily="34" charset="0"/>
                <a:cs typeface="Verdana" pitchFamily="34" charset="0"/>
              </a:rPr>
              <a:t>Further support multicore-based cluster</a:t>
            </a:r>
            <a:r>
              <a:rPr lang="en-US" altLang="zh-CN" sz="24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 </a:t>
            </a:r>
            <a:r>
              <a:rPr lang="en-US" altLang="zh-CN" sz="2400" dirty="0" smtClean="0">
                <a:latin typeface="Eras Medium ITC" pitchFamily="34" charset="0"/>
                <a:ea typeface="Verdana" pitchFamily="34" charset="0"/>
                <a:cs typeface="Verdana" pitchFamily="34" charset="0"/>
              </a:rPr>
              <a:t>with </a:t>
            </a:r>
            <a:r>
              <a:rPr lang="en-US" altLang="zh-CN" sz="2400" dirty="0" smtClean="0">
                <a:solidFill>
                  <a:srgbClr val="FF0066"/>
                </a:solidFill>
                <a:latin typeface="Eras Medium ITC" pitchFamily="34" charset="0"/>
                <a:ea typeface="Verdana" pitchFamily="34" charset="0"/>
                <a:cs typeface="Verdana" pitchFamily="34" charset="0"/>
              </a:rPr>
              <a:t>hierarchical </a:t>
            </a:r>
            <a:r>
              <a:rPr lang="en-US" altLang="zh-CN" sz="2400" dirty="0" smtClean="0">
                <a:latin typeface="Eras Medium ITC" pitchFamily="34" charset="0"/>
                <a:ea typeface="Verdana" pitchFamily="34" charset="0"/>
                <a:cs typeface="Verdana" pitchFamily="34" charset="0"/>
              </a:rPr>
              <a:t>processing model and </a:t>
            </a:r>
            <a:r>
              <a:rPr lang="en-US" altLang="zh-CN" sz="2400" dirty="0" smtClean="0">
                <a:solidFill>
                  <a:srgbClr val="FF0066"/>
                </a:solidFill>
                <a:latin typeface="Eras Medium ITC" pitchFamily="34" charset="0"/>
                <a:ea typeface="Verdana" pitchFamily="34" charset="0"/>
                <a:cs typeface="Verdana" pitchFamily="34" charset="0"/>
              </a:rPr>
              <a:t>high parallelism</a:t>
            </a: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 name="Rectangle 3"/>
          <p:cNvSpPr/>
          <p:nvPr/>
        </p:nvSpPr>
        <p:spPr>
          <a:xfrm>
            <a:off x="827584" y="5373216"/>
            <a:ext cx="7920880" cy="461665"/>
          </a:xfrm>
          <a:prstGeom prst="rect">
            <a:avLst/>
          </a:prstGeom>
        </p:spPr>
        <p:txBody>
          <a:bodyPr wrap="square">
            <a:spAutoFit/>
          </a:bodyPr>
          <a:lstStyle/>
          <a:p>
            <a:r>
              <a:rPr lang="en-US" altLang="zh-CN" sz="2400" dirty="0" smtClean="0">
                <a:effectLst>
                  <a:outerShdw blurRad="38100" dist="38100" dir="2700000" algn="tl">
                    <a:srgbClr val="000000">
                      <a:alpha val="43137"/>
                    </a:srgbClr>
                  </a:outerShdw>
                </a:effectLst>
                <a:latin typeface="Eras Medium ITC" pitchFamily="34" charset="0"/>
              </a:rPr>
              <a:t>Source Code</a:t>
            </a:r>
            <a:r>
              <a:rPr lang="en-US" altLang="zh-CN" sz="2400" dirty="0" smtClean="0">
                <a:latin typeface="Eras Medium ITC" pitchFamily="34" charset="0"/>
              </a:rPr>
              <a:t>: </a:t>
            </a:r>
            <a:r>
              <a:rPr lang="en-US" altLang="zh-CN" sz="2400" dirty="0" smtClean="0">
                <a:latin typeface="Eras Medium ITC" pitchFamily="34" charset="0"/>
                <a:hlinkClick r:id="rId3"/>
              </a:rPr>
              <a:t>http</a:t>
            </a:r>
            <a:r>
              <a:rPr lang="en-US" altLang="zh-CN" sz="2400" dirty="0">
                <a:latin typeface="Eras Medium ITC" pitchFamily="34" charset="0"/>
                <a:hlinkClick r:id="rId3"/>
              </a:rPr>
              <a:t>://</a:t>
            </a:r>
            <a:r>
              <a:rPr lang="en-US" altLang="zh-CN" sz="2400" dirty="0" smtClean="0">
                <a:latin typeface="Eras Medium ITC" pitchFamily="34" charset="0"/>
                <a:hlinkClick r:id="rId3"/>
              </a:rPr>
              <a:t>ipads.se.sjtu.edu.cn/projects/cyclops</a:t>
            </a:r>
            <a:r>
              <a:rPr lang="en-US" altLang="zh-CN" sz="2400" dirty="0" smtClean="0">
                <a:latin typeface="Eras Medium ITC" pitchFamily="34" charset="0"/>
              </a:rPr>
              <a:t> </a:t>
            </a:r>
            <a:endParaRPr lang="en-US" altLang="zh-CN" sz="2400" dirty="0">
              <a:latin typeface="Eras Medium ITC" pitchFamily="34" charset="0"/>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233107"/>
            <a:ext cx="2064569" cy="95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3949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7983" y="2408839"/>
            <a:ext cx="3036385" cy="3036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标题 4"/>
          <p:cNvSpPr txBox="1">
            <a:spLocks/>
          </p:cNvSpPr>
          <p:nvPr/>
        </p:nvSpPr>
        <p:spPr>
          <a:xfrm>
            <a:off x="4639816" y="1692777"/>
            <a:ext cx="3124200" cy="6810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1" i="0" kern="1200" cap="all">
                <a:solidFill>
                  <a:srgbClr val="3366FF"/>
                </a:solidFill>
                <a:latin typeface="Tahoma"/>
                <a:ea typeface="+mj-ea"/>
                <a:cs typeface="Tahoma"/>
              </a:defRPr>
            </a:lvl1pPr>
          </a:lstStyle>
          <a:p>
            <a:pPr algn="ctr"/>
            <a:r>
              <a:rPr lang="en-US" altLang="zh-TW" sz="3600" cap="none" dirty="0" smtClean="0">
                <a:solidFill>
                  <a:srgbClr val="FF3399"/>
                </a:solidFill>
                <a:latin typeface="Kristen ITC" pitchFamily="66" charset="0"/>
              </a:rPr>
              <a:t>Questions</a:t>
            </a:r>
            <a:endParaRPr lang="zh-TW" altLang="en-US" sz="3600" cap="none" dirty="0">
              <a:solidFill>
                <a:srgbClr val="FF3399"/>
              </a:solidFill>
              <a:latin typeface="Kristen ITC" pitchFamily="66" charset="0"/>
            </a:endParaRPr>
          </a:p>
        </p:txBody>
      </p:sp>
      <p:sp>
        <p:nvSpPr>
          <p:cNvPr id="8" name="标题 1"/>
          <p:cNvSpPr txBox="1">
            <a:spLocks/>
          </p:cNvSpPr>
          <p:nvPr/>
        </p:nvSpPr>
        <p:spPr>
          <a:xfrm>
            <a:off x="0" y="0"/>
            <a:ext cx="9144000" cy="1417638"/>
          </a:xfrm>
          <a:prstGeom prst="rect">
            <a:avLst/>
          </a:prstGeom>
        </p:spPr>
        <p:txBody>
          <a:bodyPr vert="horz" lIns="91440" tIns="45720" rIns="91440" bIns="45720" rtlCol="0" anchor="ctr">
            <a:normAutofit/>
          </a:bodyPr>
          <a:lstStyle>
            <a:lvl1pPr algn="ctr" defTabSz="914400" eaLnBrk="1" latinLnBrk="0" hangingPunct="1">
              <a:buNone/>
              <a:defRPr sz="4000" b="1" i="0">
                <a:solidFill>
                  <a:srgbClr val="3366FF"/>
                </a:solidFill>
                <a:latin typeface="Kristen ITC" pitchFamily="66" charset="0"/>
                <a:ea typeface="+mj-ea"/>
                <a:cs typeface="Tahoma"/>
              </a:defRPr>
            </a:lvl1pPr>
          </a:lstStyle>
          <a:p>
            <a:r>
              <a:rPr lang="en-US" altLang="zh-TW" dirty="0" smtClean="0">
                <a:solidFill>
                  <a:schemeClr val="tx1"/>
                </a:solidFill>
                <a:effectLst>
                  <a:outerShdw blurRad="38100" dist="38100" dir="2700000" algn="tl">
                    <a:srgbClr val="000000">
                      <a:alpha val="43137"/>
                    </a:srgbClr>
                  </a:outerShdw>
                </a:effectLst>
                <a:latin typeface="Eras Medium ITC" pitchFamily="34" charset="0"/>
              </a:rPr>
              <a:t>Thanks</a:t>
            </a:r>
            <a:r>
              <a:rPr lang="en-US" altLang="zh-TW" dirty="0" smtClean="0">
                <a:effectLst>
                  <a:outerShdw blurRad="38100" dist="38100" dir="2700000" algn="tl">
                    <a:srgbClr val="000000">
                      <a:alpha val="43137"/>
                    </a:srgbClr>
                  </a:outerShdw>
                </a:effectLst>
                <a:latin typeface="Eras Medium ITC" pitchFamily="34" charset="0"/>
              </a:rPr>
              <a:t>	</a:t>
            </a:r>
            <a:endParaRPr lang="zh-TW" altLang="en-US" dirty="0">
              <a:effectLst>
                <a:outerShdw blurRad="38100" dist="38100" dir="2700000" algn="tl">
                  <a:srgbClr val="000000">
                    <a:alpha val="43137"/>
                  </a:srgbClr>
                </a:outerShdw>
              </a:effectLst>
              <a:latin typeface="Eras Medium ITC" pitchFamily="34" charset="0"/>
            </a:endParaRPr>
          </a:p>
        </p:txBody>
      </p:sp>
      <p:pic>
        <p:nvPicPr>
          <p:cNvPr id="12" name="Picture 7" descr="Z:\Research\0.IPADS\slides\1.ds\graph-parallel\yello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45" y="2107092"/>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Z:\Research\0.IPADS\slides\1.ds\graph-parallel\bl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3834" y="1772816"/>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Z:\Research\0.IPADS\slides\1.ds\graph-parallel\gree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1546" y="1825303"/>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Z:\Research\0.IPADS\slides\1.ds\graph-parallel\orang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69538" y="2643675"/>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6" name="标题 4"/>
          <p:cNvSpPr txBox="1">
            <a:spLocks/>
          </p:cNvSpPr>
          <p:nvPr/>
        </p:nvSpPr>
        <p:spPr>
          <a:xfrm>
            <a:off x="765710" y="2718661"/>
            <a:ext cx="3662274" cy="681038"/>
          </a:xfrm>
          <a:prstGeom prst="rect">
            <a:avLst/>
          </a:prstGeom>
          <a:effectLst>
            <a:outerShdw blurRad="63500" sx="102000" sy="102000" algn="ctr" rotWithShape="0">
              <a:prstClr val="black">
                <a:alpha val="40000"/>
              </a:prstClr>
            </a:outerShdw>
          </a:effectLst>
        </p:spPr>
        <p:txBody>
          <a:bodyPr vert="horz" lIns="91440" tIns="45720" rIns="91440" bIns="45720" rtlCol="0" anchor="ctr">
            <a:noAutofit/>
          </a:bodyPr>
          <a:lstStyle>
            <a:lvl1pPr algn="l" defTabSz="914400" rtl="0" eaLnBrk="1" latinLnBrk="0" hangingPunct="1">
              <a:spcBef>
                <a:spcPct val="0"/>
              </a:spcBef>
              <a:buNone/>
              <a:defRPr sz="4000" b="1" i="0" kern="1200" cap="all">
                <a:solidFill>
                  <a:srgbClr val="3366FF"/>
                </a:solidFill>
                <a:latin typeface="Tahoma"/>
                <a:ea typeface="+mj-ea"/>
                <a:cs typeface="Tahoma"/>
              </a:defRPr>
            </a:lvl1pPr>
          </a:lstStyle>
          <a:p>
            <a:pPr algn="r"/>
            <a:r>
              <a:rPr lang="en-US" altLang="zh-TW" cap="none" dirty="0" smtClean="0">
                <a:solidFill>
                  <a:schemeClr val="tx1"/>
                </a:solidFill>
                <a:effectLst>
                  <a:outerShdw blurRad="38100" dist="38100" dir="2700000" algn="tl">
                    <a:srgbClr val="000000">
                      <a:alpha val="43137"/>
                    </a:srgbClr>
                  </a:outerShdw>
                </a:effectLst>
                <a:latin typeface="MV Boli" pitchFamily="2" charset="0"/>
                <a:cs typeface="MV Boli" pitchFamily="2" charset="0"/>
              </a:rPr>
              <a:t>Cyclops</a:t>
            </a:r>
            <a:endParaRPr lang="zh-TW" altLang="en-US" cap="none" dirty="0">
              <a:solidFill>
                <a:schemeClr val="tx1"/>
              </a:solidFill>
              <a:effectLst>
                <a:outerShdw blurRad="38100" dist="38100" dir="2700000" algn="tl">
                  <a:srgbClr val="000000">
                    <a:alpha val="43137"/>
                  </a:srgbClr>
                </a:outerShdw>
              </a:effectLst>
              <a:latin typeface="MV Boli" pitchFamily="2" charset="0"/>
              <a:cs typeface="MV Boli" pitchFamily="2" charset="0"/>
            </a:endParaRPr>
          </a:p>
        </p:txBody>
      </p:sp>
      <p:sp>
        <p:nvSpPr>
          <p:cNvPr id="17" name="Rectangle 16"/>
          <p:cNvSpPr/>
          <p:nvPr/>
        </p:nvSpPr>
        <p:spPr>
          <a:xfrm>
            <a:off x="1182343" y="3543715"/>
            <a:ext cx="3223499" cy="707886"/>
          </a:xfrm>
          <a:prstGeom prst="rect">
            <a:avLst/>
          </a:prstGeom>
        </p:spPr>
        <p:txBody>
          <a:bodyPr wrap="square">
            <a:spAutoFit/>
          </a:bodyPr>
          <a:lstStyle/>
          <a:p>
            <a:pPr algn="r"/>
            <a:r>
              <a:rPr lang="en-US" altLang="zh-TW" sz="2000" dirty="0">
                <a:latin typeface="Eras Medium ITC" pitchFamily="34" charset="0"/>
                <a:cs typeface="Courier New" pitchFamily="49" charset="0"/>
                <a:hlinkClick r:id="rId8"/>
              </a:rPr>
              <a:t>http://</a:t>
            </a:r>
            <a:r>
              <a:rPr lang="en-US" altLang="zh-TW" sz="2000" dirty="0" smtClean="0">
                <a:latin typeface="Eras Medium ITC" pitchFamily="34" charset="0"/>
                <a:cs typeface="Courier New" pitchFamily="49" charset="0"/>
                <a:hlinkClick r:id="rId8"/>
              </a:rPr>
              <a:t>ipads.se.sjtu.edu.cn/projects/cyclops.html</a:t>
            </a:r>
            <a:r>
              <a:rPr lang="en-US" altLang="zh-TW" sz="2000" dirty="0" smtClean="0">
                <a:latin typeface="Eras Medium ITC" pitchFamily="34" charset="0"/>
                <a:cs typeface="Courier New" pitchFamily="49" charset="0"/>
              </a:rPr>
              <a:t>  </a:t>
            </a:r>
            <a:endParaRPr lang="en-US" altLang="zh-TW" sz="2000" dirty="0">
              <a:latin typeface="Eras Medium ITC" pitchFamily="34" charset="0"/>
              <a:cs typeface="Courier New" pitchFamily="49" charset="0"/>
            </a:endParaRPr>
          </a:p>
        </p:txBody>
      </p:sp>
      <p:grpSp>
        <p:nvGrpSpPr>
          <p:cNvPr id="18" name="Group 17"/>
          <p:cNvGrpSpPr/>
          <p:nvPr/>
        </p:nvGrpSpPr>
        <p:grpSpPr>
          <a:xfrm>
            <a:off x="174342" y="199660"/>
            <a:ext cx="1008001" cy="1203470"/>
            <a:chOff x="226147" y="137319"/>
            <a:chExt cx="1008001" cy="1203470"/>
          </a:xfrm>
        </p:grpSpPr>
        <p:sp>
          <p:nvSpPr>
            <p:cNvPr id="19" name="TextBox 18"/>
            <p:cNvSpPr txBox="1"/>
            <p:nvPr/>
          </p:nvSpPr>
          <p:spPr>
            <a:xfrm>
              <a:off x="226148" y="971457"/>
              <a:ext cx="1008000" cy="369332"/>
            </a:xfrm>
            <a:prstGeom prst="rect">
              <a:avLst/>
            </a:prstGeom>
            <a:noFill/>
          </p:spPr>
          <p:txBody>
            <a:bodyPr wrap="square" lIns="0" tIns="0" rIns="36000" bIns="0" rtlCol="0">
              <a:spAutoFit/>
            </a:bodyPr>
            <a:lstStyle/>
            <a:p>
              <a:pPr algn="ctr"/>
              <a:r>
                <a:rPr lang="en-US" altLang="zh-CN" sz="2400" u="sng" dirty="0" smtClean="0">
                  <a:effectLst>
                    <a:outerShdw blurRad="38100" dist="38100" dir="2700000" algn="tl">
                      <a:srgbClr val="000000">
                        <a:alpha val="43137"/>
                      </a:srgbClr>
                    </a:outerShdw>
                  </a:effectLst>
                  <a:latin typeface="MV Boli" pitchFamily="2" charset="0"/>
                  <a:ea typeface="Ebrima" pitchFamily="2" charset="0"/>
                  <a:cs typeface="MV Boli" pitchFamily="2" charset="0"/>
                </a:rPr>
                <a:t>IPADS</a:t>
              </a:r>
              <a:endParaRPr lang="zh-CN" altLang="en-US" sz="2400" u="sng" dirty="0">
                <a:effectLst>
                  <a:outerShdw blurRad="38100" dist="38100" dir="2700000" algn="tl">
                    <a:srgbClr val="000000">
                      <a:alpha val="43137"/>
                    </a:srgbClr>
                  </a:outerShdw>
                </a:effectLst>
                <a:latin typeface="MV Boli" pitchFamily="2" charset="0"/>
                <a:cs typeface="MV Boli" pitchFamily="2" charset="0"/>
              </a:endParaRPr>
            </a:p>
          </p:txBody>
        </p:sp>
        <p:grpSp>
          <p:nvGrpSpPr>
            <p:cNvPr id="20" name="Group 19"/>
            <p:cNvGrpSpPr/>
            <p:nvPr/>
          </p:nvGrpSpPr>
          <p:grpSpPr>
            <a:xfrm>
              <a:off x="226147" y="137319"/>
              <a:ext cx="1008001" cy="811367"/>
              <a:chOff x="226147" y="137319"/>
              <a:chExt cx="1008001" cy="811367"/>
            </a:xfrm>
          </p:grpSpPr>
          <p:sp>
            <p:nvSpPr>
              <p:cNvPr id="21" name="TextBox 20"/>
              <p:cNvSpPr txBox="1"/>
              <p:nvPr/>
            </p:nvSpPr>
            <p:spPr>
              <a:xfrm>
                <a:off x="226147" y="137319"/>
                <a:ext cx="1008001" cy="811367"/>
              </a:xfrm>
              <a:prstGeom prst="rect">
                <a:avLst/>
              </a:prstGeom>
              <a:noFill/>
            </p:spPr>
            <p:txBody>
              <a:bodyPr wrap="square" lIns="0" tIns="36000" rIns="0" bIns="36000" rtlCol="0">
                <a:spAutoFit/>
              </a:bodyPr>
              <a:lstStyle/>
              <a:p>
                <a:pPr algn="ctr"/>
                <a:r>
                  <a:rPr lang="en-US" altLang="zh-CN" sz="1200" dirty="0">
                    <a:effectLst>
                      <a:outerShdw blurRad="38100" dist="38100" dir="2700000" algn="tl">
                        <a:srgbClr val="000000">
                          <a:alpha val="43137"/>
                        </a:srgbClr>
                      </a:outerShdw>
                    </a:effectLst>
                    <a:latin typeface="Bookman Old Style" pitchFamily="18" charset="0"/>
                    <a:ea typeface="Ebrima" pitchFamily="2" charset="0"/>
                    <a:cs typeface="MV Boli" pitchFamily="2" charset="0"/>
                  </a:rPr>
                  <a:t>I</a:t>
                </a:r>
                <a:r>
                  <a:rPr lang="en-US" altLang="zh-CN" sz="1200" dirty="0">
                    <a:latin typeface="Bookman Old Style" pitchFamily="18" charset="0"/>
                    <a:ea typeface="Ebrima" pitchFamily="2" charset="0"/>
                    <a:cs typeface="MV Boli" pitchFamily="2" charset="0"/>
                  </a:rPr>
                  <a:t>nstitute of </a:t>
                </a:r>
                <a:r>
                  <a:rPr lang="en-US" altLang="zh-CN" sz="1200" dirty="0">
                    <a:effectLst>
                      <a:outerShdw blurRad="38100" dist="38100" dir="2700000" algn="tl">
                        <a:srgbClr val="000000">
                          <a:alpha val="43137"/>
                        </a:srgbClr>
                      </a:outerShdw>
                    </a:effectLst>
                    <a:latin typeface="Bookman Old Style" pitchFamily="18" charset="0"/>
                    <a:ea typeface="Ebrima" pitchFamily="2" charset="0"/>
                    <a:cs typeface="MV Boli" pitchFamily="2" charset="0"/>
                  </a:rPr>
                  <a:t>P</a:t>
                </a:r>
                <a:r>
                  <a:rPr lang="en-US" altLang="zh-CN" sz="1200" dirty="0">
                    <a:latin typeface="Bookman Old Style" pitchFamily="18" charset="0"/>
                    <a:ea typeface="Ebrima" pitchFamily="2" charset="0"/>
                    <a:cs typeface="MV Boli" pitchFamily="2" charset="0"/>
                  </a:rPr>
                  <a:t>arallel </a:t>
                </a:r>
                <a:r>
                  <a:rPr lang="en-US" altLang="zh-CN" sz="1200" dirty="0">
                    <a:effectLst>
                      <a:outerShdw blurRad="38100" dist="38100" dir="2700000" algn="tl">
                        <a:srgbClr val="000000">
                          <a:alpha val="43137"/>
                        </a:srgbClr>
                      </a:outerShdw>
                    </a:effectLst>
                    <a:latin typeface="Bookman Old Style" pitchFamily="18" charset="0"/>
                    <a:ea typeface="Ebrima" pitchFamily="2" charset="0"/>
                    <a:cs typeface="MV Boli" pitchFamily="2" charset="0"/>
                  </a:rPr>
                  <a:t>a</a:t>
                </a:r>
                <a:r>
                  <a:rPr lang="en-US" altLang="zh-CN" sz="1200" dirty="0">
                    <a:latin typeface="Bookman Old Style" pitchFamily="18" charset="0"/>
                    <a:ea typeface="Ebrima" pitchFamily="2" charset="0"/>
                    <a:cs typeface="MV Boli" pitchFamily="2" charset="0"/>
                  </a:rPr>
                  <a:t>nd </a:t>
                </a:r>
                <a:r>
                  <a:rPr lang="en-US" altLang="zh-CN" sz="1200" dirty="0">
                    <a:effectLst>
                      <a:outerShdw blurRad="38100" dist="38100" dir="2700000" algn="tl">
                        <a:srgbClr val="000000">
                          <a:alpha val="43137"/>
                        </a:srgbClr>
                      </a:outerShdw>
                    </a:effectLst>
                    <a:latin typeface="Bookman Old Style" pitchFamily="18" charset="0"/>
                    <a:ea typeface="Ebrima" pitchFamily="2" charset="0"/>
                    <a:cs typeface="MV Boli" pitchFamily="2" charset="0"/>
                  </a:rPr>
                  <a:t>D</a:t>
                </a:r>
                <a:r>
                  <a:rPr lang="en-US" altLang="zh-CN" sz="1200" dirty="0">
                    <a:latin typeface="Bookman Old Style" pitchFamily="18" charset="0"/>
                    <a:ea typeface="Ebrima" pitchFamily="2" charset="0"/>
                    <a:cs typeface="MV Boli" pitchFamily="2" charset="0"/>
                  </a:rPr>
                  <a:t>istributed </a:t>
                </a:r>
                <a:r>
                  <a:rPr lang="en-US" altLang="zh-CN" sz="1200" dirty="0">
                    <a:effectLst>
                      <a:outerShdw blurRad="38100" dist="38100" dir="2700000" algn="tl">
                        <a:srgbClr val="000000">
                          <a:alpha val="43137"/>
                        </a:srgbClr>
                      </a:outerShdw>
                    </a:effectLst>
                    <a:latin typeface="Bookman Old Style" pitchFamily="18" charset="0"/>
                    <a:ea typeface="Ebrima" pitchFamily="2" charset="0"/>
                    <a:cs typeface="MV Boli" pitchFamily="2" charset="0"/>
                  </a:rPr>
                  <a:t>S</a:t>
                </a:r>
                <a:r>
                  <a:rPr lang="en-US" altLang="zh-CN" sz="1200" dirty="0">
                    <a:latin typeface="Bookman Old Style" pitchFamily="18" charset="0"/>
                    <a:ea typeface="Ebrima" pitchFamily="2" charset="0"/>
                    <a:cs typeface="MV Boli" pitchFamily="2" charset="0"/>
                  </a:rPr>
                  <a:t>ystems</a:t>
                </a:r>
                <a:endParaRPr lang="zh-CN" altLang="en-US" sz="1200" dirty="0">
                  <a:latin typeface="Bookman Old Style" pitchFamily="18" charset="0"/>
                  <a:cs typeface="MV Boli" pitchFamily="2" charset="0"/>
                </a:endParaRPr>
              </a:p>
            </p:txBody>
          </p:sp>
          <p:sp>
            <p:nvSpPr>
              <p:cNvPr id="22" name="Rectangle 21"/>
              <p:cNvSpPr/>
              <p:nvPr/>
            </p:nvSpPr>
            <p:spPr>
              <a:xfrm>
                <a:off x="226148" y="150189"/>
                <a:ext cx="1008000" cy="792000"/>
              </a:xfrm>
              <a:prstGeom prst="rect">
                <a:avLst/>
              </a:prstGeom>
              <a:no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grpSp>
      <p:sp>
        <p:nvSpPr>
          <p:cNvPr id="9" name="Freeform 8"/>
          <p:cNvSpPr/>
          <p:nvPr/>
        </p:nvSpPr>
        <p:spPr>
          <a:xfrm>
            <a:off x="2470245" y="1755930"/>
            <a:ext cx="1364776" cy="291388"/>
          </a:xfrm>
          <a:custGeom>
            <a:avLst/>
            <a:gdLst>
              <a:gd name="connsiteX0" fmla="*/ 0 w 1364776"/>
              <a:gd name="connsiteY0" fmla="*/ 141109 h 291388"/>
              <a:gd name="connsiteX1" fmla="*/ 313898 w 1364776"/>
              <a:gd name="connsiteY1" fmla="*/ 4631 h 291388"/>
              <a:gd name="connsiteX2" fmla="*/ 982639 w 1364776"/>
              <a:gd name="connsiteY2" fmla="*/ 291234 h 291388"/>
              <a:gd name="connsiteX3" fmla="*/ 1146412 w 1364776"/>
              <a:gd name="connsiteY3" fmla="*/ 45574 h 291388"/>
              <a:gd name="connsiteX4" fmla="*/ 1364776 w 1364776"/>
              <a:gd name="connsiteY4" fmla="*/ 100166 h 291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776" h="291388">
                <a:moveTo>
                  <a:pt x="0" y="141109"/>
                </a:moveTo>
                <a:cubicBezTo>
                  <a:pt x="75062" y="60359"/>
                  <a:pt x="150125" y="-20390"/>
                  <a:pt x="313898" y="4631"/>
                </a:cubicBezTo>
                <a:cubicBezTo>
                  <a:pt x="477671" y="29652"/>
                  <a:pt x="843887" y="284410"/>
                  <a:pt x="982639" y="291234"/>
                </a:cubicBezTo>
                <a:cubicBezTo>
                  <a:pt x="1121391" y="298058"/>
                  <a:pt x="1082723" y="77419"/>
                  <a:pt x="1146412" y="45574"/>
                </a:cubicBezTo>
                <a:cubicBezTo>
                  <a:pt x="1210101" y="13729"/>
                  <a:pt x="1287438" y="56947"/>
                  <a:pt x="1364776" y="100166"/>
                </a:cubicBezTo>
              </a:path>
            </a:pathLst>
          </a:custGeom>
          <a:noFill/>
          <a:ln>
            <a:solidFill>
              <a:srgbClr val="00B05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Picture 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8599" t="5112" r="12476" b="11476"/>
          <a:stretch/>
        </p:blipFill>
        <p:spPr bwMode="auto">
          <a:xfrm>
            <a:off x="3357285" y="4536052"/>
            <a:ext cx="683400"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6"/>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7082" r="4020"/>
          <a:stretch/>
        </p:blipFill>
        <p:spPr bwMode="auto">
          <a:xfrm>
            <a:off x="701060" y="4536052"/>
            <a:ext cx="668664"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90755" y="4536052"/>
            <a:ext cx="667008"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Freeform 26"/>
          <p:cNvSpPr/>
          <p:nvPr/>
        </p:nvSpPr>
        <p:spPr>
          <a:xfrm>
            <a:off x="3302758" y="2306472"/>
            <a:ext cx="723332" cy="151856"/>
          </a:xfrm>
          <a:custGeom>
            <a:avLst/>
            <a:gdLst>
              <a:gd name="connsiteX0" fmla="*/ 0 w 723332"/>
              <a:gd name="connsiteY0" fmla="*/ 68238 h 151856"/>
              <a:gd name="connsiteX1" fmla="*/ 464024 w 723332"/>
              <a:gd name="connsiteY1" fmla="*/ 150125 h 151856"/>
              <a:gd name="connsiteX2" fmla="*/ 723332 w 723332"/>
              <a:gd name="connsiteY2" fmla="*/ 0 h 151856"/>
            </a:gdLst>
            <a:ahLst/>
            <a:cxnLst>
              <a:cxn ang="0">
                <a:pos x="connsiteX0" y="connsiteY0"/>
              </a:cxn>
              <a:cxn ang="0">
                <a:pos x="connsiteX1" y="connsiteY1"/>
              </a:cxn>
              <a:cxn ang="0">
                <a:pos x="connsiteX2" y="connsiteY2"/>
              </a:cxn>
            </a:cxnLst>
            <a:rect l="l" t="t" r="r" b="b"/>
            <a:pathLst>
              <a:path w="723332" h="151856">
                <a:moveTo>
                  <a:pt x="0" y="68238"/>
                </a:moveTo>
                <a:cubicBezTo>
                  <a:pt x="171734" y="114868"/>
                  <a:pt x="343469" y="161498"/>
                  <a:pt x="464024" y="150125"/>
                </a:cubicBezTo>
                <a:cubicBezTo>
                  <a:pt x="584579" y="138752"/>
                  <a:pt x="653955" y="69376"/>
                  <a:pt x="723332" y="0"/>
                </a:cubicBezTo>
              </a:path>
            </a:pathLst>
          </a:custGeom>
          <a:noFill/>
          <a:ln>
            <a:solidFill>
              <a:srgbClr val="AC830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27"/>
          <p:cNvSpPr/>
          <p:nvPr/>
        </p:nvSpPr>
        <p:spPr>
          <a:xfrm>
            <a:off x="3289110" y="2129051"/>
            <a:ext cx="504968" cy="419256"/>
          </a:xfrm>
          <a:custGeom>
            <a:avLst/>
            <a:gdLst>
              <a:gd name="connsiteX0" fmla="*/ 504968 w 504968"/>
              <a:gd name="connsiteY0" fmla="*/ 0 h 419256"/>
              <a:gd name="connsiteX1" fmla="*/ 286603 w 504968"/>
              <a:gd name="connsiteY1" fmla="*/ 109182 h 419256"/>
              <a:gd name="connsiteX2" fmla="*/ 286603 w 504968"/>
              <a:gd name="connsiteY2" fmla="*/ 395785 h 419256"/>
              <a:gd name="connsiteX3" fmla="*/ 0 w 504968"/>
              <a:gd name="connsiteY3" fmla="*/ 382137 h 419256"/>
            </a:gdLst>
            <a:ahLst/>
            <a:cxnLst>
              <a:cxn ang="0">
                <a:pos x="connsiteX0" y="connsiteY0"/>
              </a:cxn>
              <a:cxn ang="0">
                <a:pos x="connsiteX1" y="connsiteY1"/>
              </a:cxn>
              <a:cxn ang="0">
                <a:pos x="connsiteX2" y="connsiteY2"/>
              </a:cxn>
              <a:cxn ang="0">
                <a:pos x="connsiteX3" y="connsiteY3"/>
              </a:cxn>
            </a:cxnLst>
            <a:rect l="l" t="t" r="r" b="b"/>
            <a:pathLst>
              <a:path w="504968" h="419256">
                <a:moveTo>
                  <a:pt x="504968" y="0"/>
                </a:moveTo>
                <a:cubicBezTo>
                  <a:pt x="413982" y="21609"/>
                  <a:pt x="322997" y="43218"/>
                  <a:pt x="286603" y="109182"/>
                </a:cubicBezTo>
                <a:cubicBezTo>
                  <a:pt x="250209" y="175146"/>
                  <a:pt x="334370" y="350292"/>
                  <a:pt x="286603" y="395785"/>
                </a:cubicBezTo>
                <a:cubicBezTo>
                  <a:pt x="238836" y="441278"/>
                  <a:pt x="119418" y="411707"/>
                  <a:pt x="0" y="382137"/>
                </a:cubicBezTo>
              </a:path>
            </a:pathLst>
          </a:custGeom>
          <a:noFill/>
          <a:ln>
            <a:solidFill>
              <a:srgbClr val="005DA2"/>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29"/>
          <p:cNvSpPr/>
          <p:nvPr/>
        </p:nvSpPr>
        <p:spPr>
          <a:xfrm>
            <a:off x="2374710" y="2333767"/>
            <a:ext cx="450377" cy="348897"/>
          </a:xfrm>
          <a:custGeom>
            <a:avLst/>
            <a:gdLst>
              <a:gd name="connsiteX0" fmla="*/ 0 w 450377"/>
              <a:gd name="connsiteY0" fmla="*/ 0 h 348897"/>
              <a:gd name="connsiteX1" fmla="*/ 177421 w 450377"/>
              <a:gd name="connsiteY1" fmla="*/ 341194 h 348897"/>
              <a:gd name="connsiteX2" fmla="*/ 450377 w 450377"/>
              <a:gd name="connsiteY2" fmla="*/ 204717 h 348897"/>
            </a:gdLst>
            <a:ahLst/>
            <a:cxnLst>
              <a:cxn ang="0">
                <a:pos x="connsiteX0" y="connsiteY0"/>
              </a:cxn>
              <a:cxn ang="0">
                <a:pos x="connsiteX1" y="connsiteY1"/>
              </a:cxn>
              <a:cxn ang="0">
                <a:pos x="connsiteX2" y="connsiteY2"/>
              </a:cxn>
            </a:cxnLst>
            <a:rect l="l" t="t" r="r" b="b"/>
            <a:pathLst>
              <a:path w="450377" h="348897">
                <a:moveTo>
                  <a:pt x="0" y="0"/>
                </a:moveTo>
                <a:cubicBezTo>
                  <a:pt x="51179" y="153537"/>
                  <a:pt x="102358" y="307075"/>
                  <a:pt x="177421" y="341194"/>
                </a:cubicBezTo>
                <a:cubicBezTo>
                  <a:pt x="252484" y="375314"/>
                  <a:pt x="351430" y="290015"/>
                  <a:pt x="450377" y="204717"/>
                </a:cubicBezTo>
              </a:path>
            </a:pathLst>
          </a:custGeom>
          <a:noFill/>
          <a:ln>
            <a:solidFill>
              <a:srgbClr val="00B05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0"/>
          <p:cNvSpPr/>
          <p:nvPr/>
        </p:nvSpPr>
        <p:spPr>
          <a:xfrm>
            <a:off x="2538484" y="2115403"/>
            <a:ext cx="259307" cy="150125"/>
          </a:xfrm>
          <a:custGeom>
            <a:avLst/>
            <a:gdLst>
              <a:gd name="connsiteX0" fmla="*/ 259307 w 259307"/>
              <a:gd name="connsiteY0" fmla="*/ 150125 h 150125"/>
              <a:gd name="connsiteX1" fmla="*/ 191068 w 259307"/>
              <a:gd name="connsiteY1" fmla="*/ 27296 h 150125"/>
              <a:gd name="connsiteX2" fmla="*/ 0 w 259307"/>
              <a:gd name="connsiteY2" fmla="*/ 0 h 150125"/>
            </a:gdLst>
            <a:ahLst/>
            <a:cxnLst>
              <a:cxn ang="0">
                <a:pos x="connsiteX0" y="connsiteY0"/>
              </a:cxn>
              <a:cxn ang="0">
                <a:pos x="connsiteX1" y="connsiteY1"/>
              </a:cxn>
              <a:cxn ang="0">
                <a:pos x="connsiteX2" y="connsiteY2"/>
              </a:cxn>
            </a:cxnLst>
            <a:rect l="l" t="t" r="r" b="b"/>
            <a:pathLst>
              <a:path w="259307" h="150125">
                <a:moveTo>
                  <a:pt x="259307" y="150125"/>
                </a:moveTo>
                <a:cubicBezTo>
                  <a:pt x="246796" y="101221"/>
                  <a:pt x="234286" y="52317"/>
                  <a:pt x="191068" y="27296"/>
                </a:cubicBezTo>
                <a:cubicBezTo>
                  <a:pt x="147850" y="2275"/>
                  <a:pt x="73925" y="1137"/>
                  <a:pt x="0" y="0"/>
                </a:cubicBezTo>
              </a:path>
            </a:pathLst>
          </a:custGeom>
          <a:noFill/>
          <a:ln>
            <a:solidFill>
              <a:srgbClr val="AC830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31"/>
          <p:cNvSpPr/>
          <p:nvPr/>
        </p:nvSpPr>
        <p:spPr>
          <a:xfrm>
            <a:off x="1560713" y="2129051"/>
            <a:ext cx="472803" cy="573206"/>
          </a:xfrm>
          <a:custGeom>
            <a:avLst/>
            <a:gdLst>
              <a:gd name="connsiteX0" fmla="*/ 213496 w 472803"/>
              <a:gd name="connsiteY0" fmla="*/ 573206 h 573206"/>
              <a:gd name="connsiteX1" fmla="*/ 8780 w 472803"/>
              <a:gd name="connsiteY1" fmla="*/ 232012 h 573206"/>
              <a:gd name="connsiteX2" fmla="*/ 472803 w 472803"/>
              <a:gd name="connsiteY2" fmla="*/ 0 h 573206"/>
            </a:gdLst>
            <a:ahLst/>
            <a:cxnLst>
              <a:cxn ang="0">
                <a:pos x="connsiteX0" y="connsiteY0"/>
              </a:cxn>
              <a:cxn ang="0">
                <a:pos x="connsiteX1" y="connsiteY1"/>
              </a:cxn>
              <a:cxn ang="0">
                <a:pos x="connsiteX2" y="connsiteY2"/>
              </a:cxn>
            </a:cxnLst>
            <a:rect l="l" t="t" r="r" b="b"/>
            <a:pathLst>
              <a:path w="472803" h="573206">
                <a:moveTo>
                  <a:pt x="213496" y="573206"/>
                </a:moveTo>
                <a:cubicBezTo>
                  <a:pt x="89529" y="450376"/>
                  <a:pt x="-34438" y="327546"/>
                  <a:pt x="8780" y="232012"/>
                </a:cubicBezTo>
                <a:cubicBezTo>
                  <a:pt x="51998" y="136478"/>
                  <a:pt x="262400" y="68239"/>
                  <a:pt x="472803" y="0"/>
                </a:cubicBezTo>
              </a:path>
            </a:pathLst>
          </a:custGeom>
          <a:noFill/>
          <a:ln>
            <a:solidFill>
              <a:srgbClr val="FF330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32"/>
          <p:cNvSpPr/>
          <p:nvPr/>
        </p:nvSpPr>
        <p:spPr>
          <a:xfrm>
            <a:off x="2210937" y="2442949"/>
            <a:ext cx="614150" cy="622149"/>
          </a:xfrm>
          <a:custGeom>
            <a:avLst/>
            <a:gdLst>
              <a:gd name="connsiteX0" fmla="*/ 0 w 614150"/>
              <a:gd name="connsiteY0" fmla="*/ 559558 h 622149"/>
              <a:gd name="connsiteX1" fmla="*/ 191069 w 614150"/>
              <a:gd name="connsiteY1" fmla="*/ 586854 h 622149"/>
              <a:gd name="connsiteX2" fmla="*/ 95535 w 614150"/>
              <a:gd name="connsiteY2" fmla="*/ 136478 h 622149"/>
              <a:gd name="connsiteX3" fmla="*/ 614150 w 614150"/>
              <a:gd name="connsiteY3" fmla="*/ 0 h 622149"/>
            </a:gdLst>
            <a:ahLst/>
            <a:cxnLst>
              <a:cxn ang="0">
                <a:pos x="connsiteX0" y="connsiteY0"/>
              </a:cxn>
              <a:cxn ang="0">
                <a:pos x="connsiteX1" y="connsiteY1"/>
              </a:cxn>
              <a:cxn ang="0">
                <a:pos x="connsiteX2" y="connsiteY2"/>
              </a:cxn>
              <a:cxn ang="0">
                <a:pos x="connsiteX3" y="connsiteY3"/>
              </a:cxn>
            </a:cxnLst>
            <a:rect l="l" t="t" r="r" b="b"/>
            <a:pathLst>
              <a:path w="614150" h="622149">
                <a:moveTo>
                  <a:pt x="0" y="559558"/>
                </a:moveTo>
                <a:cubicBezTo>
                  <a:pt x="87573" y="608462"/>
                  <a:pt x="175147" y="657367"/>
                  <a:pt x="191069" y="586854"/>
                </a:cubicBezTo>
                <a:cubicBezTo>
                  <a:pt x="206992" y="516341"/>
                  <a:pt x="25022" y="234287"/>
                  <a:pt x="95535" y="136478"/>
                </a:cubicBezTo>
                <a:cubicBezTo>
                  <a:pt x="166048" y="38669"/>
                  <a:pt x="390099" y="19334"/>
                  <a:pt x="614150" y="0"/>
                </a:cubicBezTo>
              </a:path>
            </a:pathLst>
          </a:custGeom>
          <a:noFill/>
          <a:ln>
            <a:solidFill>
              <a:srgbClr val="FF330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4"/>
          <p:cNvSpPr/>
          <p:nvPr/>
        </p:nvSpPr>
        <p:spPr>
          <a:xfrm>
            <a:off x="4217158" y="1975614"/>
            <a:ext cx="439338" cy="453734"/>
          </a:xfrm>
          <a:custGeom>
            <a:avLst/>
            <a:gdLst>
              <a:gd name="connsiteX0" fmla="*/ 109182 w 439338"/>
              <a:gd name="connsiteY0" fmla="*/ 57902 h 453734"/>
              <a:gd name="connsiteX1" fmla="*/ 272955 w 439338"/>
              <a:gd name="connsiteY1" fmla="*/ 16959 h 453734"/>
              <a:gd name="connsiteX2" fmla="*/ 436729 w 439338"/>
              <a:gd name="connsiteY2" fmla="*/ 303562 h 453734"/>
              <a:gd name="connsiteX3" fmla="*/ 136478 w 439338"/>
              <a:gd name="connsiteY3" fmla="*/ 453687 h 453734"/>
              <a:gd name="connsiteX4" fmla="*/ 0 w 439338"/>
              <a:gd name="connsiteY4" fmla="*/ 289914 h 453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338" h="453734">
                <a:moveTo>
                  <a:pt x="109182" y="57902"/>
                </a:moveTo>
                <a:cubicBezTo>
                  <a:pt x="163773" y="16959"/>
                  <a:pt x="218364" y="-23984"/>
                  <a:pt x="272955" y="16959"/>
                </a:cubicBezTo>
                <a:cubicBezTo>
                  <a:pt x="327546" y="57902"/>
                  <a:pt x="459475" y="230774"/>
                  <a:pt x="436729" y="303562"/>
                </a:cubicBezTo>
                <a:cubicBezTo>
                  <a:pt x="413983" y="376350"/>
                  <a:pt x="209266" y="455962"/>
                  <a:pt x="136478" y="453687"/>
                </a:cubicBezTo>
                <a:cubicBezTo>
                  <a:pt x="63690" y="451412"/>
                  <a:pt x="31845" y="370663"/>
                  <a:pt x="0" y="289914"/>
                </a:cubicBezTo>
              </a:path>
            </a:pathLst>
          </a:custGeom>
          <a:noFill/>
          <a:ln>
            <a:solidFill>
              <a:srgbClr val="005DA2"/>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5" name="Picture 3" descr="Z:\Research\B.photos\Students\sandy.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8871" t="22306" r="16578" b="30926"/>
          <a:stretch/>
        </p:blipFill>
        <p:spPr bwMode="auto">
          <a:xfrm>
            <a:off x="1369246" y="4536052"/>
            <a:ext cx="671863" cy="8640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l="7015" t="1" r="9540" b="25786"/>
          <a:stretch/>
        </p:blipFill>
        <p:spPr bwMode="auto">
          <a:xfrm>
            <a:off x="4040205" y="4536052"/>
            <a:ext cx="647640"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Z:\Research\B.photos\Students\peng.jpg"/>
          <p:cNvPicPr>
            <a:picLocks noChangeAspect="1" noChangeArrowheads="1"/>
          </p:cNvPicPr>
          <p:nvPr/>
        </p:nvPicPr>
        <p:blipFill rotWithShape="1">
          <a:blip r:embed="rId14">
            <a:extLst>
              <a:ext uri="{28A0092B-C50C-407E-A947-70E740481C1C}">
                <a14:useLocalDpi xmlns:a14="http://schemas.microsoft.com/office/drawing/2010/main" val="0"/>
              </a:ext>
            </a:extLst>
          </a:blip>
          <a:srcRect l="17442" t="4948" r="17442" b="8579"/>
          <a:stretch/>
        </p:blipFill>
        <p:spPr bwMode="auto">
          <a:xfrm>
            <a:off x="2040631" y="4536052"/>
            <a:ext cx="650602" cy="8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3207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内容占位符 2"/>
          <p:cNvSpPr txBox="1">
            <a:spLocks/>
          </p:cNvSpPr>
          <p:nvPr/>
        </p:nvSpPr>
        <p:spPr>
          <a:xfrm>
            <a:off x="457200" y="1371599"/>
            <a:ext cx="8229600" cy="22734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3538" lvl="1" indent="-322263">
              <a:buClr>
                <a:srgbClr val="FF0066"/>
              </a:buClr>
              <a:buNone/>
            </a:pPr>
            <a:r>
              <a:rPr lang="en-US" altLang="zh-CN" sz="32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PowerLyra</a:t>
            </a: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 </a:t>
            </a:r>
            <a:r>
              <a:rPr lang="en-US" altLang="zh-CN" sz="2800" dirty="0" smtClean="0">
                <a:solidFill>
                  <a:srgbClr val="FF0066"/>
                </a:solidFill>
                <a:latin typeface="Eras Medium ITC" pitchFamily="34" charset="0"/>
                <a:ea typeface="Verdana" pitchFamily="34" charset="0"/>
                <a:cs typeface="Verdana" pitchFamily="34" charset="0"/>
              </a:rPr>
              <a:t>differentiated</a:t>
            </a:r>
            <a:r>
              <a:rPr lang="en-US" altLang="zh-CN" sz="2800" dirty="0" smtClean="0">
                <a:solidFill>
                  <a:prstClr val="black"/>
                </a:solidFill>
                <a:latin typeface="Eras Medium ITC" pitchFamily="34" charset="0"/>
                <a:ea typeface="Verdana" pitchFamily="34" charset="0"/>
                <a:cs typeface="Verdana" pitchFamily="34" charset="0"/>
              </a:rPr>
              <a:t> </a:t>
            </a: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graph computation </a:t>
            </a:r>
            <a:b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b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and partitioning </a:t>
            </a:r>
            <a:r>
              <a:rPr lang="en-US" altLang="zh-CN" sz="2800" dirty="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on </a:t>
            </a:r>
            <a:r>
              <a:rPr lang="en-US" altLang="zh-CN" sz="2800" dirty="0" smtClean="0">
                <a:solidFill>
                  <a:srgbClr val="FF0066"/>
                </a:solidFill>
                <a:latin typeface="Eras Medium ITC" pitchFamily="34" charset="0"/>
                <a:ea typeface="Verdana" pitchFamily="34" charset="0"/>
                <a:cs typeface="Verdana" pitchFamily="34" charset="0"/>
              </a:rPr>
              <a:t>skewed</a:t>
            </a:r>
            <a:r>
              <a:rPr lang="en-US" altLang="zh-CN" sz="2800" dirty="0" smtClean="0">
                <a:solidFill>
                  <a:prstClr val="black"/>
                </a:solidFill>
                <a:latin typeface="Eras Medium ITC" pitchFamily="34" charset="0"/>
                <a:ea typeface="Verdana" pitchFamily="34" charset="0"/>
                <a:cs typeface="Verdana" pitchFamily="34" charset="0"/>
              </a:rPr>
              <a:t> </a:t>
            </a: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natural</a:t>
            </a:r>
            <a:r>
              <a:rPr lang="en-US" altLang="zh-CN" sz="2800" dirty="0" smtClean="0">
                <a:solidFill>
                  <a:prstClr val="black"/>
                </a:solidFill>
                <a:latin typeface="Eras Medium ITC" pitchFamily="34" charset="0"/>
                <a:ea typeface="Verdana" pitchFamily="34" charset="0"/>
                <a:cs typeface="Verdana" pitchFamily="34" charset="0"/>
              </a:rPr>
              <a:t> </a:t>
            </a: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graphs</a:t>
            </a:r>
            <a:endParaRPr lang="en-US" altLang="zh-CN" sz="2800" dirty="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a:p>
            <a:pPr marL="627063" lvl="2" indent="-354013">
              <a:buClr>
                <a:srgbClr val="FF0066"/>
              </a:buClr>
              <a:buFont typeface="Verdana" pitchFamily="34" charset="0"/>
              <a:buChar char="□"/>
            </a:pPr>
            <a:r>
              <a:rPr lang="en-US" altLang="zh-CN" sz="2400" dirty="0" smtClean="0">
                <a:solidFill>
                  <a:srgbClr val="FF0066"/>
                </a:solidFill>
                <a:latin typeface="Eras Medium ITC" pitchFamily="34" charset="0"/>
                <a:ea typeface="Verdana" pitchFamily="34" charset="0"/>
                <a:cs typeface="Verdana" pitchFamily="34" charset="0"/>
              </a:rPr>
              <a:t>Hybrid</a:t>
            </a:r>
            <a:r>
              <a:rPr lang="en-US" altLang="zh-CN" sz="2400" dirty="0" smtClean="0">
                <a:solidFill>
                  <a:prstClr val="black"/>
                </a:solidFill>
                <a:latin typeface="Eras Medium ITC" pitchFamily="34" charset="0"/>
                <a:ea typeface="Verdana" pitchFamily="34" charset="0"/>
                <a:cs typeface="Verdana" pitchFamily="34" charset="0"/>
              </a:rPr>
              <a:t> engine and partitioning algorithms</a:t>
            </a:r>
          </a:p>
          <a:p>
            <a:pPr marL="627063" lvl="2" indent="-354013">
              <a:buClr>
                <a:srgbClr val="FF0066"/>
              </a:buClr>
              <a:buFont typeface="Verdana" pitchFamily="34" charset="0"/>
              <a:buChar char="□"/>
            </a:pPr>
            <a:r>
              <a:rPr lang="en-US" altLang="zh-CN" sz="2400" dirty="0" smtClean="0">
                <a:solidFill>
                  <a:prstClr val="black"/>
                </a:solidFill>
                <a:latin typeface="Eras Medium ITC" pitchFamily="34" charset="0"/>
                <a:ea typeface="Verdana" pitchFamily="34" charset="0"/>
                <a:cs typeface="Verdana" pitchFamily="34" charset="0"/>
              </a:rPr>
              <a:t>Outperform PowerGraph by </a:t>
            </a:r>
            <a:r>
              <a:rPr lang="en-US" altLang="zh-CN" sz="2400" dirty="0">
                <a:solidFill>
                  <a:prstClr val="black"/>
                </a:solidFill>
                <a:latin typeface="Eras Medium ITC" pitchFamily="34" charset="0"/>
                <a:ea typeface="Verdana" pitchFamily="34" charset="0"/>
                <a:cs typeface="Verdana" pitchFamily="34" charset="0"/>
              </a:rPr>
              <a:t>up to </a:t>
            </a:r>
            <a:r>
              <a:rPr lang="en-US" altLang="zh-CN" sz="2400" dirty="0" smtClean="0">
                <a:solidFill>
                  <a:srgbClr val="FF0066"/>
                </a:solidFill>
                <a:latin typeface="Eras Medium ITC" pitchFamily="34" charset="0"/>
                <a:ea typeface="Verdana" pitchFamily="34" charset="0"/>
                <a:cs typeface="Verdana" pitchFamily="34" charset="0"/>
              </a:rPr>
              <a:t>3.26X </a:t>
            </a:r>
            <a:r>
              <a:rPr lang="en-US" altLang="zh-CN" sz="2400" dirty="0" smtClean="0">
                <a:solidFill>
                  <a:prstClr val="black"/>
                </a:solidFill>
                <a:latin typeface="Eras Medium ITC" pitchFamily="34" charset="0"/>
                <a:ea typeface="Verdana" pitchFamily="34" charset="0"/>
                <a:cs typeface="Verdana" pitchFamily="34" charset="0"/>
              </a:rPr>
              <a:t/>
            </a:r>
            <a:br>
              <a:rPr lang="en-US" altLang="zh-CN" sz="2400" dirty="0" smtClean="0">
                <a:solidFill>
                  <a:prstClr val="black"/>
                </a:solidFill>
                <a:latin typeface="Eras Medium ITC" pitchFamily="34" charset="0"/>
                <a:ea typeface="Verdana" pitchFamily="34" charset="0"/>
                <a:cs typeface="Verdana" pitchFamily="34" charset="0"/>
              </a:rPr>
            </a:br>
            <a:r>
              <a:rPr lang="en-US" altLang="zh-CN" sz="2400" dirty="0" smtClean="0">
                <a:solidFill>
                  <a:prstClr val="black"/>
                </a:solidFill>
                <a:latin typeface="Eras Medium ITC" pitchFamily="34" charset="0"/>
                <a:ea typeface="Verdana" pitchFamily="34" charset="0"/>
                <a:cs typeface="Verdana" pitchFamily="34" charset="0"/>
              </a:rPr>
              <a:t>for </a:t>
            </a:r>
            <a:r>
              <a:rPr lang="en-US" altLang="zh-CN" sz="2400" dirty="0" smtClean="0">
                <a:solidFill>
                  <a:srgbClr val="FF0066"/>
                </a:solidFill>
                <a:latin typeface="Eras Medium ITC" pitchFamily="34" charset="0"/>
                <a:ea typeface="Verdana" pitchFamily="34" charset="0"/>
                <a:cs typeface="Verdana" pitchFamily="34" charset="0"/>
              </a:rPr>
              <a:t>natural</a:t>
            </a:r>
            <a:r>
              <a:rPr lang="en-US" altLang="zh-CN" sz="2400" dirty="0" smtClean="0">
                <a:solidFill>
                  <a:prstClr val="black"/>
                </a:solidFill>
                <a:latin typeface="Eras Medium ITC" pitchFamily="34" charset="0"/>
                <a:ea typeface="Verdana" pitchFamily="34" charset="0"/>
                <a:cs typeface="Verdana" pitchFamily="34" charset="0"/>
              </a:rPr>
              <a:t> graphs</a:t>
            </a:r>
            <a:endParaRPr lang="en-US" altLang="zh-CN" dirty="0" smtClean="0">
              <a:solidFill>
                <a:prstClr val="black"/>
              </a:solidFill>
              <a:latin typeface="Eras Medium ITC" pitchFamily="34" charset="0"/>
              <a:ea typeface="Verdana" pitchFamily="34" charset="0"/>
              <a:cs typeface="Verdana" pitchFamily="34" charset="0"/>
              <a:hlinkClick r:id="rId3"/>
            </a:endParaRPr>
          </a:p>
        </p:txBody>
      </p:sp>
      <p:sp>
        <p:nvSpPr>
          <p:cNvPr id="6"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What’s Next?</a:t>
            </a:r>
            <a:endParaRPr lang="zh-TW" altLang="en-US" sz="4000" dirty="0">
              <a:solidFill>
                <a:schemeClr val="tx1"/>
              </a:solidFill>
              <a:effectLst>
                <a:outerShdw blurRad="38100" dist="38100" dir="2700000" algn="tl">
                  <a:srgbClr val="000000">
                    <a:alpha val="43137"/>
                  </a:srgbClr>
                </a:outerShdw>
              </a:effectLst>
              <a:latin typeface="Eras Medium ITC" pitchFamily="34" charset="0"/>
              <a:cs typeface="Verdana" pitchFamily="34" charset="0"/>
            </a:endParaRPr>
          </a:p>
        </p:txBody>
      </p:sp>
      <p:sp>
        <p:nvSpPr>
          <p:cNvPr id="8" name="Rectangle 7"/>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304" y="5570556"/>
            <a:ext cx="2340000" cy="1026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032" y="4418429"/>
            <a:ext cx="2412000" cy="991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30072" y="3645024"/>
            <a:ext cx="7170320" cy="461665"/>
          </a:xfrm>
          <a:prstGeom prst="rect">
            <a:avLst/>
          </a:prstGeom>
        </p:spPr>
        <p:txBody>
          <a:bodyPr wrap="square">
            <a:spAutoFit/>
          </a:bodyPr>
          <a:lstStyle/>
          <a:p>
            <a:pPr marL="0" lvl="1">
              <a:buClr>
                <a:srgbClr val="FF0066"/>
              </a:buClr>
            </a:pPr>
            <a:r>
              <a:rPr lang="en-US" altLang="zh-CN" sz="2400" dirty="0">
                <a:solidFill>
                  <a:prstClr val="black"/>
                </a:solidFill>
                <a:latin typeface="Eras Medium ITC" pitchFamily="34" charset="0"/>
                <a:cs typeface="Courier New" pitchFamily="49" charset="0"/>
                <a:hlinkClick r:id="rId3"/>
              </a:rPr>
              <a:t>http://ipads.se.sjtu.edu.cn/projects/powerlyra.html</a:t>
            </a:r>
            <a:r>
              <a:rPr lang="en-US" altLang="zh-CN" sz="2400" dirty="0">
                <a:solidFill>
                  <a:prstClr val="black"/>
                </a:solidFill>
                <a:latin typeface="Eras Medium ITC" pitchFamily="34" charset="0"/>
                <a:cs typeface="Courier New" pitchFamily="49" charset="0"/>
              </a:rPr>
              <a:t> </a:t>
            </a:r>
            <a:endParaRPr lang="zh-CN" altLang="en-US" sz="2400" dirty="0">
              <a:solidFill>
                <a:prstClr val="black"/>
              </a:solidFill>
              <a:latin typeface="Eras Medium ITC" pitchFamily="34" charset="0"/>
              <a:cs typeface="Courier New" pitchFamily="49" charset="0"/>
            </a:endParaRPr>
          </a:p>
        </p:txBody>
      </p:sp>
      <p:grpSp>
        <p:nvGrpSpPr>
          <p:cNvPr id="283" name="Group 282"/>
          <p:cNvGrpSpPr/>
          <p:nvPr/>
        </p:nvGrpSpPr>
        <p:grpSpPr>
          <a:xfrm>
            <a:off x="3671632" y="4377644"/>
            <a:ext cx="2556552" cy="2147700"/>
            <a:chOff x="4751752" y="3801580"/>
            <a:chExt cx="2556552" cy="2147700"/>
          </a:xfrm>
        </p:grpSpPr>
        <p:grpSp>
          <p:nvGrpSpPr>
            <p:cNvPr id="282" name="Group 281"/>
            <p:cNvGrpSpPr/>
            <p:nvPr/>
          </p:nvGrpSpPr>
          <p:grpSpPr>
            <a:xfrm>
              <a:off x="4751752" y="3801580"/>
              <a:ext cx="2556552" cy="2147700"/>
              <a:chOff x="4860032" y="3789040"/>
              <a:chExt cx="2556552" cy="2147700"/>
            </a:xfrm>
          </p:grpSpPr>
          <p:sp>
            <p:nvSpPr>
              <p:cNvPr id="286" name="Rectangle 285"/>
              <p:cNvSpPr/>
              <p:nvPr/>
            </p:nvSpPr>
            <p:spPr>
              <a:xfrm>
                <a:off x="6236688" y="3992524"/>
                <a:ext cx="1179896" cy="979891"/>
              </a:xfrm>
              <a:prstGeom prst="rect">
                <a:avLst/>
              </a:prstGeom>
              <a:solidFill>
                <a:srgbClr val="FFFF85">
                  <a:alpha val="29804"/>
                </a:srgb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Rectangle 284"/>
              <p:cNvSpPr/>
              <p:nvPr/>
            </p:nvSpPr>
            <p:spPr>
              <a:xfrm>
                <a:off x="6236688" y="4972415"/>
                <a:ext cx="1179896" cy="936000"/>
              </a:xfrm>
              <a:prstGeom prst="rect">
                <a:avLst/>
              </a:prstGeom>
              <a:solidFill>
                <a:srgbClr val="FFFF85">
                  <a:alpha val="29804"/>
                </a:srgb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Rectangle 279"/>
              <p:cNvSpPr/>
              <p:nvPr/>
            </p:nvSpPr>
            <p:spPr>
              <a:xfrm>
                <a:off x="5004288" y="4972414"/>
                <a:ext cx="1232400" cy="936000"/>
              </a:xfrm>
              <a:prstGeom prst="rect">
                <a:avLst/>
              </a:prstGeom>
              <a:solidFill>
                <a:srgbClr val="FFFF85">
                  <a:alpha val="29804"/>
                </a:srgb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4" name="Picture 6" descr="Z:\Research\0.IPADS\slides\1.ds\graph\sample-graph.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0032" y="3789040"/>
                <a:ext cx="1295436" cy="1159637"/>
              </a:xfrm>
              <a:prstGeom prst="rect">
                <a:avLst/>
              </a:prstGeom>
              <a:noFill/>
              <a:extLst>
                <a:ext uri="{909E8E84-426E-40DD-AFC4-6F175D3DCCD1}">
                  <a14:hiddenFill xmlns:a14="http://schemas.microsoft.com/office/drawing/2010/main">
                    <a:solidFill>
                      <a:srgbClr val="FFFFFF"/>
                    </a:solidFill>
                  </a14:hiddenFill>
                </a:ext>
              </a:extLst>
            </p:spPr>
          </p:pic>
          <p:pic>
            <p:nvPicPr>
              <p:cNvPr id="27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8472" y="4077072"/>
                <a:ext cx="900823" cy="90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4488" y="5018740"/>
                <a:ext cx="1152000" cy="89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7"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08568" y="5018740"/>
                <a:ext cx="864000" cy="9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8" name="TextBox 287"/>
            <p:cNvSpPr txBox="1"/>
            <p:nvPr/>
          </p:nvSpPr>
          <p:spPr>
            <a:xfrm>
              <a:off x="6156176" y="5013176"/>
              <a:ext cx="21600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400" dirty="0" smtClean="0">
                  <a:solidFill>
                    <a:schemeClr val="tx1"/>
                  </a:solidFill>
                </a:rPr>
                <a:t>2</a:t>
              </a:r>
              <a:endParaRPr lang="zh-CN" altLang="en-US" sz="1400" dirty="0">
                <a:solidFill>
                  <a:schemeClr val="tx1"/>
                </a:solidFill>
              </a:endParaRPr>
            </a:p>
          </p:txBody>
        </p:sp>
        <p:sp>
          <p:nvSpPr>
            <p:cNvPr id="289" name="TextBox 288"/>
            <p:cNvSpPr txBox="1"/>
            <p:nvPr/>
          </p:nvSpPr>
          <p:spPr>
            <a:xfrm>
              <a:off x="5940152" y="5013176"/>
              <a:ext cx="14400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400" dirty="0" smtClean="0">
                  <a:solidFill>
                    <a:schemeClr val="tx1"/>
                  </a:solidFill>
                </a:rPr>
                <a:t>1</a:t>
              </a:r>
              <a:endParaRPr lang="zh-CN" altLang="en-US" sz="1400" dirty="0">
                <a:solidFill>
                  <a:schemeClr val="tx1"/>
                </a:solidFill>
              </a:endParaRPr>
            </a:p>
          </p:txBody>
        </p:sp>
        <p:sp>
          <p:nvSpPr>
            <p:cNvPr id="290" name="TextBox 289"/>
            <p:cNvSpPr txBox="1"/>
            <p:nvPr/>
          </p:nvSpPr>
          <p:spPr>
            <a:xfrm>
              <a:off x="6156176" y="4725144"/>
              <a:ext cx="21600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400" dirty="0" smtClean="0">
                  <a:solidFill>
                    <a:schemeClr val="tx1"/>
                  </a:solidFill>
                </a:rPr>
                <a:t>3</a:t>
              </a:r>
              <a:endParaRPr lang="zh-CN" altLang="en-US" sz="1400" dirty="0">
                <a:solidFill>
                  <a:schemeClr val="tx1"/>
                </a:solidFill>
              </a:endParaRPr>
            </a:p>
          </p:txBody>
        </p:sp>
      </p:grpSp>
      <p:cxnSp>
        <p:nvCxnSpPr>
          <p:cNvPr id="292" name="Straight Connector 291"/>
          <p:cNvCxnSpPr/>
          <p:nvPr/>
        </p:nvCxnSpPr>
        <p:spPr>
          <a:xfrm>
            <a:off x="539976" y="5414001"/>
            <a:ext cx="2880000" cy="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94" name="TextBox 293"/>
          <p:cNvSpPr txBox="1"/>
          <p:nvPr/>
        </p:nvSpPr>
        <p:spPr>
          <a:xfrm>
            <a:off x="359592" y="5445224"/>
            <a:ext cx="540000" cy="288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lnSpc>
                <a:spcPct val="80000"/>
              </a:lnSpc>
            </a:pPr>
            <a:r>
              <a:rPr lang="en-US" altLang="zh-CN" sz="1600" dirty="0" smtClean="0">
                <a:solidFill>
                  <a:schemeClr val="tx1"/>
                </a:solidFill>
              </a:rPr>
              <a:t>Low</a:t>
            </a:r>
            <a:endParaRPr lang="zh-CN" altLang="en-US" sz="1600" dirty="0">
              <a:solidFill>
                <a:schemeClr val="tx1"/>
              </a:solidFill>
            </a:endParaRPr>
          </a:p>
        </p:txBody>
      </p:sp>
      <p:sp>
        <p:nvSpPr>
          <p:cNvPr id="295" name="TextBox 294"/>
          <p:cNvSpPr txBox="1"/>
          <p:nvPr/>
        </p:nvSpPr>
        <p:spPr>
          <a:xfrm>
            <a:off x="431600" y="5085184"/>
            <a:ext cx="540000" cy="288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r">
              <a:lnSpc>
                <a:spcPct val="80000"/>
              </a:lnSpc>
              <a:defRPr sz="1600">
                <a:solidFill>
                  <a:schemeClr val="tx1"/>
                </a:solidFill>
                <a:latin typeface="Eras Medium ITC" pitchFamily="34" charset="0"/>
              </a:defRPr>
            </a:lvl1pPr>
          </a:lstStyle>
          <a:p>
            <a:r>
              <a:rPr lang="en-US" altLang="zh-CN" dirty="0" smtClean="0"/>
              <a:t>High</a:t>
            </a:r>
            <a:endParaRPr lang="zh-CN" altLang="en-US" dirty="0"/>
          </a:p>
        </p:txBody>
      </p:sp>
      <p:pic>
        <p:nvPicPr>
          <p:cNvPr id="307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88416" y="2568057"/>
            <a:ext cx="1332056" cy="1509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99" name="Chart 298"/>
          <p:cNvGraphicFramePr/>
          <p:nvPr>
            <p:extLst>
              <p:ext uri="{D42A27DB-BD31-4B8C-83A1-F6EECF244321}">
                <p14:modId xmlns:p14="http://schemas.microsoft.com/office/powerpoint/2010/main" val="718578252"/>
              </p:ext>
            </p:extLst>
          </p:nvPr>
        </p:nvGraphicFramePr>
        <p:xfrm>
          <a:off x="6695481" y="4524348"/>
          <a:ext cx="2026568" cy="2013536"/>
        </p:xfrm>
        <a:graphic>
          <a:graphicData uri="http://schemas.openxmlformats.org/drawingml/2006/chart">
            <c:chart xmlns:c="http://schemas.openxmlformats.org/drawingml/2006/chart" xmlns:r="http://schemas.openxmlformats.org/officeDocument/2006/relationships" r:id="rId11"/>
          </a:graphicData>
        </a:graphic>
      </p:graphicFrame>
      <p:sp>
        <p:nvSpPr>
          <p:cNvPr id="300" name="Rectangle 299"/>
          <p:cNvSpPr/>
          <p:nvPr/>
        </p:nvSpPr>
        <p:spPr>
          <a:xfrm>
            <a:off x="6592553" y="4377643"/>
            <a:ext cx="2232424" cy="2123983"/>
          </a:xfrm>
          <a:prstGeom prst="rect">
            <a:avLst/>
          </a:prstGeom>
          <a:noFill/>
          <a:ln w="3175">
            <a:solidFill>
              <a:schemeClr val="tx1"/>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TextBox 300"/>
          <p:cNvSpPr txBox="1"/>
          <p:nvPr/>
        </p:nvSpPr>
        <p:spPr>
          <a:xfrm>
            <a:off x="6588224" y="4449652"/>
            <a:ext cx="2236753" cy="36004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effectLst>
                  <a:outerShdw blurRad="38100" dist="38100" dir="2700000" algn="tl">
                    <a:srgbClr val="000000">
                      <a:alpha val="43137"/>
                    </a:srgbClr>
                  </a:outerShdw>
                </a:effectLst>
              </a:rPr>
              <a:t>Preliminary Results</a:t>
            </a:r>
            <a:endParaRPr lang="zh-CN" altLang="en-US" dirty="0">
              <a:solidFill>
                <a:schemeClr val="tx1"/>
              </a:solidFill>
              <a:effectLst>
                <a:outerShdw blurRad="38100" dist="38100" dir="2700000" algn="tl">
                  <a:srgbClr val="000000">
                    <a:alpha val="43137"/>
                  </a:srgbClr>
                </a:outerShdw>
              </a:effectLst>
            </a:endParaRPr>
          </a:p>
        </p:txBody>
      </p:sp>
      <p:sp>
        <p:nvSpPr>
          <p:cNvPr id="302" name="TextBox 301"/>
          <p:cNvSpPr txBox="1"/>
          <p:nvPr/>
        </p:nvSpPr>
        <p:spPr>
          <a:xfrm>
            <a:off x="8531412" y="5169732"/>
            <a:ext cx="289060" cy="24058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600" dirty="0" smtClean="0">
                <a:solidFill>
                  <a:schemeClr val="tx1"/>
                </a:solidFill>
              </a:rPr>
              <a:t>PL</a:t>
            </a:r>
            <a:endParaRPr lang="zh-CN" altLang="en-US" dirty="0">
              <a:solidFill>
                <a:schemeClr val="tx1"/>
              </a:solidFill>
            </a:endParaRPr>
          </a:p>
        </p:txBody>
      </p:sp>
      <p:cxnSp>
        <p:nvCxnSpPr>
          <p:cNvPr id="291" name="Straight Arrow Connector 290"/>
          <p:cNvCxnSpPr/>
          <p:nvPr/>
        </p:nvCxnSpPr>
        <p:spPr>
          <a:xfrm flipH="1">
            <a:off x="8460432" y="5385756"/>
            <a:ext cx="144530" cy="504056"/>
          </a:xfrm>
          <a:prstGeom prst="straightConnector1">
            <a:avLst/>
          </a:prstGeom>
          <a:ln w="31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06" name="TextBox 305"/>
          <p:cNvSpPr txBox="1"/>
          <p:nvPr/>
        </p:nvSpPr>
        <p:spPr>
          <a:xfrm>
            <a:off x="8285266" y="4896204"/>
            <a:ext cx="463198" cy="2015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600" dirty="0" smtClean="0">
                <a:solidFill>
                  <a:schemeClr val="tx1"/>
                </a:solidFill>
              </a:rPr>
              <a:t>PG</a:t>
            </a:r>
            <a:endParaRPr lang="zh-CN" altLang="en-US" dirty="0">
              <a:solidFill>
                <a:schemeClr val="tx1"/>
              </a:solidFill>
            </a:endParaRPr>
          </a:p>
        </p:txBody>
      </p:sp>
      <p:cxnSp>
        <p:nvCxnSpPr>
          <p:cNvPr id="308" name="Straight Arrow Connector 307"/>
          <p:cNvCxnSpPr/>
          <p:nvPr/>
        </p:nvCxnSpPr>
        <p:spPr>
          <a:xfrm flipH="1">
            <a:off x="8316416" y="5097724"/>
            <a:ext cx="144530" cy="540000"/>
          </a:xfrm>
          <a:prstGeom prst="straightConnector1">
            <a:avLst/>
          </a:prstGeom>
          <a:ln w="31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p:nvPr/>
        </p:nvCxnSpPr>
        <p:spPr>
          <a:xfrm>
            <a:off x="8064488" y="5061748"/>
            <a:ext cx="72000" cy="216000"/>
          </a:xfrm>
          <a:prstGeom prst="straightConnector1">
            <a:avLst/>
          </a:prstGeom>
          <a:ln w="31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11" name="TextBox 310"/>
          <p:cNvSpPr txBox="1"/>
          <p:nvPr/>
        </p:nvSpPr>
        <p:spPr>
          <a:xfrm>
            <a:off x="7488416" y="4824196"/>
            <a:ext cx="828000" cy="2015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600" dirty="0" smtClean="0">
                <a:solidFill>
                  <a:schemeClr val="tx1"/>
                </a:solidFill>
              </a:rPr>
              <a:t>Cyclops</a:t>
            </a:r>
            <a:endParaRPr lang="zh-CN" altLang="en-US" dirty="0">
              <a:solidFill>
                <a:schemeClr val="tx1"/>
              </a:solidFill>
            </a:endParaRPr>
          </a:p>
        </p:txBody>
      </p:sp>
      <p:sp>
        <p:nvSpPr>
          <p:cNvPr id="35" name="Rectangle 34"/>
          <p:cNvSpPr/>
          <p:nvPr/>
        </p:nvSpPr>
        <p:spPr>
          <a:xfrm>
            <a:off x="3672488" y="427341"/>
            <a:ext cx="5292000" cy="648073"/>
          </a:xfrm>
          <a:prstGeom prst="rect">
            <a:avLst/>
          </a:prstGeom>
          <a:solidFill>
            <a:srgbClr val="CCFFFF"/>
          </a:solidFill>
          <a:ln w="3175" cap="flat" cmpd="sng" algn="ctr">
            <a:solidFill>
              <a:sysClr val="windowText" lastClr="000000"/>
            </a:solidFill>
            <a:prstDash val="dash"/>
          </a:ln>
          <a:effectLst/>
        </p:spPr>
        <p:txBody>
          <a:bodyPr rot="0" spcFirstLastPara="0" vertOverflow="overflow" horzOverflow="overflow" vert="horz" wrap="square" lIns="72000" tIns="0" rIns="72000" bIns="36000" numCol="1" spcCol="0" rtlCol="0" fromWordArt="0" anchor="ctr" anchorCtr="0" forceAA="0" compatLnSpc="1">
            <a:prstTxWarp prst="textNoShape">
              <a:avLst/>
            </a:prstTxWarp>
            <a:noAutofit/>
          </a:bodyPr>
          <a:lstStyle/>
          <a:p>
            <a:pPr marR="0" lvl="0" defTabSz="914400" eaLnBrk="1" fontAlgn="auto" latinLnBrk="0" hangingPunct="1">
              <a:lnSpc>
                <a:spcPct val="100000"/>
              </a:lnSpc>
              <a:spcBef>
                <a:spcPts val="0"/>
              </a:spcBef>
              <a:spcAft>
                <a:spcPts val="0"/>
              </a:spcAft>
              <a:buClr>
                <a:srgbClr val="FF0066"/>
              </a:buClr>
              <a:buSzTx/>
              <a:buFontTx/>
              <a:buNone/>
              <a:tabLst/>
              <a:defRPr/>
            </a:pPr>
            <a:r>
              <a:rPr kumimoji="0" lang="en-US" altLang="zh-CN" sz="2000" b="0" i="0" strike="noStrike" kern="0" cap="none" spc="0" normalizeH="0" baseline="0" noProof="0" dirty="0" smtClean="0">
                <a:ln>
                  <a:noFill/>
                </a:ln>
                <a:solidFill>
                  <a:srgbClr val="FF0066"/>
                </a:solidFill>
                <a:effectLst/>
                <a:uLnTx/>
                <a:uFillTx/>
                <a:latin typeface="Eras Medium ITC" pitchFamily="34" charset="0"/>
                <a:ea typeface="Verdana" pitchFamily="34" charset="0"/>
                <a:cs typeface="Verdana" pitchFamily="34" charset="0"/>
              </a:rPr>
              <a:t>Power-law</a:t>
            </a:r>
            <a:r>
              <a:rPr kumimoji="0" lang="en-US" altLang="zh-CN" sz="2000" b="0" i="0" u="none" strike="noStrike" kern="0" cap="none" spc="0" normalizeH="0" baseline="0" noProof="0" dirty="0" smtClean="0">
                <a:ln>
                  <a:noFill/>
                </a:ln>
                <a:solidFill>
                  <a:sysClr val="windowText" lastClr="000000"/>
                </a:solidFill>
                <a:effectLst/>
                <a:uLnTx/>
                <a:uFillTx/>
                <a:latin typeface="Eras Medium ITC" pitchFamily="34" charset="0"/>
                <a:ea typeface="Verdana" pitchFamily="34" charset="0"/>
                <a:cs typeface="Verdana" pitchFamily="34" charset="0"/>
              </a:rPr>
              <a:t>: “</a:t>
            </a:r>
            <a:r>
              <a:rPr kumimoji="0" lang="en-US" altLang="zh-CN" sz="2000" b="0" i="0" u="sng"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Eras Medium ITC" pitchFamily="34" charset="0"/>
                <a:ea typeface="Verdana" pitchFamily="34" charset="0"/>
                <a:cs typeface="Verdana" pitchFamily="34" charset="0"/>
              </a:rPr>
              <a:t>most</a:t>
            </a:r>
            <a:r>
              <a:rPr kumimoji="0" lang="en-US" altLang="zh-CN" sz="2000" b="0" i="0" u="none" strike="noStrike" kern="0" cap="none" spc="0" normalizeH="0" baseline="0" noProof="0" dirty="0" smtClean="0">
                <a:ln>
                  <a:noFill/>
                </a:ln>
                <a:solidFill>
                  <a:sysClr val="windowText" lastClr="000000"/>
                </a:solidFill>
                <a:effectLst/>
                <a:uLnTx/>
                <a:uFillTx/>
                <a:latin typeface="Eras Medium ITC" pitchFamily="34" charset="0"/>
                <a:ea typeface="Verdana" pitchFamily="34" charset="0"/>
                <a:cs typeface="Verdana" pitchFamily="34" charset="0"/>
              </a:rPr>
              <a:t> </a:t>
            </a:r>
            <a:r>
              <a:rPr kumimoji="0" lang="en-US" altLang="zh-CN" sz="2000" b="0" i="0" u="none" strike="noStrike" kern="0" cap="none" spc="0" normalizeH="0" baseline="0" noProof="0" dirty="0">
                <a:ln>
                  <a:noFill/>
                </a:ln>
                <a:solidFill>
                  <a:sysClr val="windowText" lastClr="000000"/>
                </a:solidFill>
                <a:effectLst/>
                <a:uLnTx/>
                <a:uFillTx/>
                <a:latin typeface="Eras Medium ITC" pitchFamily="34" charset="0"/>
                <a:ea typeface="Verdana" pitchFamily="34" charset="0"/>
                <a:cs typeface="Verdana" pitchFamily="34" charset="0"/>
              </a:rPr>
              <a:t>vertices have relatively few neighbors while a </a:t>
            </a:r>
            <a:r>
              <a:rPr kumimoji="0" lang="en-US" altLang="zh-CN" sz="2000" b="0" i="0" u="sng"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Eras Medium ITC" pitchFamily="34" charset="0"/>
                <a:ea typeface="Verdana" pitchFamily="34" charset="0"/>
                <a:cs typeface="Verdana" pitchFamily="34" charset="0"/>
              </a:rPr>
              <a:t>few</a:t>
            </a:r>
            <a:r>
              <a:rPr kumimoji="0" lang="en-US" altLang="zh-CN" sz="2000" b="0" i="0" u="none" strike="noStrike" kern="0" cap="none" spc="0" normalizeH="0" baseline="0" noProof="0" dirty="0">
                <a:ln>
                  <a:noFill/>
                </a:ln>
                <a:solidFill>
                  <a:sysClr val="windowText" lastClr="000000"/>
                </a:solidFill>
                <a:effectLst/>
                <a:uLnTx/>
                <a:uFillTx/>
                <a:latin typeface="Eras Medium ITC" pitchFamily="34" charset="0"/>
                <a:ea typeface="Verdana" pitchFamily="34" charset="0"/>
                <a:cs typeface="Verdana" pitchFamily="34" charset="0"/>
              </a:rPr>
              <a:t> have many </a:t>
            </a:r>
            <a:r>
              <a:rPr kumimoji="0" lang="en-US" altLang="zh-CN" sz="2000" b="0" i="0" u="none" strike="noStrike" kern="0" cap="none" spc="0" normalizeH="0" baseline="0" noProof="0" dirty="0" smtClean="0">
                <a:ln>
                  <a:noFill/>
                </a:ln>
                <a:solidFill>
                  <a:sysClr val="windowText" lastClr="000000"/>
                </a:solidFill>
                <a:effectLst/>
                <a:uLnTx/>
                <a:uFillTx/>
                <a:latin typeface="Eras Medium ITC" pitchFamily="34" charset="0"/>
                <a:ea typeface="Verdana" pitchFamily="34" charset="0"/>
                <a:cs typeface="Verdana" pitchFamily="34" charset="0"/>
              </a:rPr>
              <a:t>neighbors”</a:t>
            </a:r>
            <a:endParaRPr kumimoji="0" lang="zh-CN" altLang="en-US" sz="2000" b="0" i="0" u="none" strike="noStrike" kern="0" cap="none" spc="0" normalizeH="0" baseline="0" noProof="0" dirty="0">
              <a:ln>
                <a:noFill/>
              </a:ln>
              <a:solidFill>
                <a:sysClr val="windowText" lastClr="000000"/>
              </a:solidFill>
              <a:effectLst/>
              <a:uLnTx/>
              <a:uFillTx/>
              <a:latin typeface="Eras Medium ITC" pitchFamily="34" charset="0"/>
              <a:ea typeface="Verdana" pitchFamily="34" charset="0"/>
              <a:cs typeface="Verdana" pitchFamily="34" charset="0"/>
            </a:endParaRPr>
          </a:p>
        </p:txBody>
      </p:sp>
      <p:pic>
        <p:nvPicPr>
          <p:cNvPr id="2"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51061" y="1196752"/>
            <a:ext cx="913427" cy="913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6195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Generality</a:t>
            </a:r>
            <a:endParaRPr lang="zh-TW" altLang="en-US" sz="4000" dirty="0">
              <a:solidFill>
                <a:schemeClr val="tx1"/>
              </a:solidFill>
              <a:effectLst>
                <a:outerShdw blurRad="38100" dist="38100" dir="2700000" algn="tl">
                  <a:srgbClr val="000000">
                    <a:alpha val="43137"/>
                  </a:srgbClr>
                </a:outerShdw>
              </a:effectLst>
              <a:latin typeface="Eras Medium ITC" pitchFamily="34" charset="0"/>
              <a:cs typeface="Verdana" pitchFamily="34" charset="0"/>
            </a:endParaRPr>
          </a:p>
        </p:txBody>
      </p:sp>
      <p:sp>
        <p:nvSpPr>
          <p:cNvPr id="56" name="内容占位符 2"/>
          <p:cNvSpPr txBox="1">
            <a:spLocks/>
          </p:cNvSpPr>
          <p:nvPr/>
        </p:nvSpPr>
        <p:spPr>
          <a:xfrm>
            <a:off x="457200" y="1371600"/>
            <a:ext cx="8686800" cy="3281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lvl="1" indent="-231775">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Algorithms: </a:t>
            </a:r>
            <a:r>
              <a:rPr lang="en-US" altLang="zh-CN" sz="2800" dirty="0" smtClean="0">
                <a:solidFill>
                  <a:prstClr val="black"/>
                </a:solidFill>
                <a:latin typeface="Eras Medium ITC" pitchFamily="34" charset="0"/>
                <a:ea typeface="Verdana" pitchFamily="34" charset="0"/>
                <a:cs typeface="Verdana" pitchFamily="34" charset="0"/>
              </a:rPr>
              <a:t>aggregate/activate all neighbors</a:t>
            </a:r>
            <a:endParaRPr lang="en-US" altLang="zh-CN" sz="800" dirty="0">
              <a:solidFill>
                <a:prstClr val="black"/>
              </a:solidFill>
              <a:latin typeface="Eras Medium ITC" pitchFamily="34" charset="0"/>
              <a:ea typeface="Verdana" pitchFamily="34" charset="0"/>
              <a:cs typeface="Verdana" pitchFamily="34" charset="0"/>
            </a:endParaRPr>
          </a:p>
          <a:p>
            <a:pPr marL="898525" lvl="2" indent="-457200">
              <a:buClr>
                <a:srgbClr val="FF0066"/>
              </a:buClr>
              <a:buFont typeface="Verdana" pitchFamily="34" charset="0"/>
              <a:buChar char="□"/>
            </a:pPr>
            <a:r>
              <a:rPr lang="en-US" altLang="zh-CN" sz="2400" dirty="0" smtClean="0">
                <a:latin typeface="Eras Medium ITC" pitchFamily="34" charset="0"/>
                <a:ea typeface="Verdana" pitchFamily="34" charset="0"/>
                <a:cs typeface="Verdana" pitchFamily="34" charset="0"/>
              </a:rPr>
              <a:t>e.g. Community Detection (CD)</a:t>
            </a:r>
          </a:p>
          <a:p>
            <a:pPr marL="898525" lvl="2" indent="-457200">
              <a:buClr>
                <a:srgbClr val="FF0066"/>
              </a:buClr>
              <a:buFont typeface="Verdana" pitchFamily="34" charset="0"/>
              <a:buChar char="□"/>
            </a:pPr>
            <a:r>
              <a:rPr lang="en-US" altLang="zh-CN" sz="2400" dirty="0" smtClean="0">
                <a:latin typeface="Eras Medium ITC" pitchFamily="34" charset="0"/>
                <a:ea typeface="Verdana" pitchFamily="34" charset="0"/>
                <a:cs typeface="Verdana" pitchFamily="34" charset="0"/>
              </a:rPr>
              <a:t>Transfer to </a:t>
            </a:r>
            <a:r>
              <a:rPr lang="en-US" altLang="zh-CN" sz="2400" dirty="0" smtClean="0">
                <a:solidFill>
                  <a:srgbClr val="FF0066"/>
                </a:solidFill>
                <a:latin typeface="Eras Medium ITC" pitchFamily="34" charset="0"/>
                <a:ea typeface="Verdana" pitchFamily="34" charset="0"/>
                <a:cs typeface="Verdana" pitchFamily="34" charset="0"/>
              </a:rPr>
              <a:t>undirected</a:t>
            </a:r>
            <a:r>
              <a:rPr lang="en-US" altLang="zh-CN" sz="2400" dirty="0" smtClean="0">
                <a:latin typeface="Eras Medium ITC" pitchFamily="34" charset="0"/>
                <a:ea typeface="Verdana" pitchFamily="34" charset="0"/>
                <a:cs typeface="Verdana" pitchFamily="34" charset="0"/>
              </a:rPr>
              <a:t> graph and </a:t>
            </a:r>
            <a:r>
              <a:rPr lang="en-US" altLang="zh-CN" sz="2400" dirty="0" smtClean="0">
                <a:solidFill>
                  <a:srgbClr val="FF0066"/>
                </a:solidFill>
                <a:latin typeface="Eras Medium ITC" pitchFamily="34" charset="0"/>
                <a:ea typeface="Verdana" pitchFamily="34" charset="0"/>
                <a:cs typeface="Verdana" pitchFamily="34" charset="0"/>
              </a:rPr>
              <a:t>duplicate</a:t>
            </a:r>
            <a:r>
              <a:rPr lang="en-US" altLang="zh-CN" sz="2400" dirty="0" smtClean="0">
                <a:latin typeface="Eras Medium ITC" pitchFamily="34" charset="0"/>
                <a:ea typeface="Verdana" pitchFamily="34" charset="0"/>
                <a:cs typeface="Verdana" pitchFamily="34" charset="0"/>
              </a:rPr>
              <a:t> edges</a:t>
            </a: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grpSp>
        <p:nvGrpSpPr>
          <p:cNvPr id="44" name="Group 43"/>
          <p:cNvGrpSpPr/>
          <p:nvPr/>
        </p:nvGrpSpPr>
        <p:grpSpPr>
          <a:xfrm>
            <a:off x="481578" y="4869160"/>
            <a:ext cx="8194878" cy="1800200"/>
            <a:chOff x="481578" y="4869160"/>
            <a:chExt cx="8194878" cy="1800200"/>
          </a:xfrm>
        </p:grpSpPr>
        <p:cxnSp>
          <p:nvCxnSpPr>
            <p:cNvPr id="4" name="Straight Connector 3"/>
            <p:cNvCxnSpPr/>
            <p:nvPr/>
          </p:nvCxnSpPr>
          <p:spPr>
            <a:xfrm>
              <a:off x="778002" y="4869160"/>
              <a:ext cx="655584" cy="1800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43767" y="4869160"/>
              <a:ext cx="0" cy="1800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4171799" y="5163942"/>
              <a:ext cx="360000" cy="360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4</a:t>
              </a:r>
              <a:endParaRPr lang="zh-CN" altLang="en-US" dirty="0">
                <a:solidFill>
                  <a:schemeClr val="tx1"/>
                </a:solidFill>
                <a:latin typeface="Eras Medium ITC" pitchFamily="34" charset="0"/>
              </a:endParaRPr>
            </a:p>
          </p:txBody>
        </p:sp>
        <p:cxnSp>
          <p:nvCxnSpPr>
            <p:cNvPr id="47" name="Straight Arrow Connector 46"/>
            <p:cNvCxnSpPr>
              <a:stCxn id="53" idx="2"/>
              <a:endCxn id="51" idx="6"/>
            </p:cNvCxnSpPr>
            <p:nvPr/>
          </p:nvCxnSpPr>
          <p:spPr>
            <a:xfrm flipH="1">
              <a:off x="3779872" y="5991055"/>
              <a:ext cx="391927"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3419872" y="5811055"/>
              <a:ext cx="360000" cy="360000"/>
            </a:xfrm>
            <a:prstGeom prst="ellipse">
              <a:avLst/>
            </a:prstGeom>
            <a:solidFill>
              <a:srgbClr val="FFC000"/>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cxnSp>
          <p:nvCxnSpPr>
            <p:cNvPr id="52" name="Curved Connector 51"/>
            <p:cNvCxnSpPr>
              <a:stCxn id="41" idx="2"/>
              <a:endCxn id="51" idx="0"/>
            </p:cNvCxnSpPr>
            <p:nvPr/>
          </p:nvCxnSpPr>
          <p:spPr>
            <a:xfrm rot="10800000" flipV="1">
              <a:off x="3599873" y="5343941"/>
              <a:ext cx="571927" cy="467113"/>
            </a:xfrm>
            <a:prstGeom prst="curvedConnector2">
              <a:avLst/>
            </a:prstGeom>
            <a:ln>
              <a:solidFill>
                <a:schemeClr val="tx1"/>
              </a:solidFill>
              <a:headEnd type="none"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53" name="Oval 52"/>
            <p:cNvSpPr/>
            <p:nvPr/>
          </p:nvSpPr>
          <p:spPr>
            <a:xfrm>
              <a:off x="4171799" y="5811055"/>
              <a:ext cx="360000" cy="360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58" name="Oval 57"/>
            <p:cNvSpPr/>
            <p:nvPr/>
          </p:nvSpPr>
          <p:spPr>
            <a:xfrm>
              <a:off x="5834067" y="5163942"/>
              <a:ext cx="360000" cy="360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60" name="Oval 59"/>
            <p:cNvSpPr/>
            <p:nvPr/>
          </p:nvSpPr>
          <p:spPr>
            <a:xfrm>
              <a:off x="6516256" y="5812746"/>
              <a:ext cx="360000" cy="360000"/>
            </a:xfrm>
            <a:prstGeom prst="ellipse">
              <a:avLst/>
            </a:prstGeom>
            <a:solidFill>
              <a:srgbClr val="9F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62" name="Straight Arrow Connector 61"/>
            <p:cNvCxnSpPr>
              <a:stCxn id="60" idx="2"/>
              <a:endCxn id="70" idx="6"/>
            </p:cNvCxnSpPr>
            <p:nvPr/>
          </p:nvCxnSpPr>
          <p:spPr>
            <a:xfrm flipH="1">
              <a:off x="6194067" y="5992746"/>
              <a:ext cx="322189"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5940152" y="5523942"/>
              <a:ext cx="0" cy="288804"/>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70" idx="2"/>
              <a:endCxn id="68" idx="6"/>
            </p:cNvCxnSpPr>
            <p:nvPr/>
          </p:nvCxnSpPr>
          <p:spPr>
            <a:xfrm flipH="1">
              <a:off x="5508144" y="5992746"/>
              <a:ext cx="325923" cy="0"/>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68" name="Oval 67"/>
            <p:cNvSpPr/>
            <p:nvPr/>
          </p:nvSpPr>
          <p:spPr>
            <a:xfrm>
              <a:off x="5148144" y="5812746"/>
              <a:ext cx="360000" cy="360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3</a:t>
              </a:r>
              <a:endParaRPr lang="zh-CN" altLang="en-US" dirty="0">
                <a:solidFill>
                  <a:schemeClr val="tx1"/>
                </a:solidFill>
                <a:latin typeface="Eras Medium ITC" pitchFamily="34" charset="0"/>
              </a:endParaRPr>
            </a:p>
          </p:txBody>
        </p:sp>
        <p:sp>
          <p:nvSpPr>
            <p:cNvPr id="70" name="Oval 69"/>
            <p:cNvSpPr/>
            <p:nvPr/>
          </p:nvSpPr>
          <p:spPr>
            <a:xfrm>
              <a:off x="5834067" y="5812746"/>
              <a:ext cx="360000" cy="360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90" name="Oval 89"/>
            <p:cNvSpPr/>
            <p:nvPr/>
          </p:nvSpPr>
          <p:spPr>
            <a:xfrm>
              <a:off x="8100584" y="5163902"/>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91" name="Oval 90"/>
            <p:cNvSpPr/>
            <p:nvPr/>
          </p:nvSpPr>
          <p:spPr>
            <a:xfrm>
              <a:off x="8100584" y="5812014"/>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92" name="Straight Arrow Connector 91"/>
            <p:cNvCxnSpPr>
              <a:stCxn id="90" idx="3"/>
              <a:endCxn id="97" idx="7"/>
            </p:cNvCxnSpPr>
            <p:nvPr/>
          </p:nvCxnSpPr>
          <p:spPr>
            <a:xfrm flipH="1">
              <a:off x="7757922" y="5471181"/>
              <a:ext cx="395383" cy="393554"/>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flipV="1">
              <a:off x="8204427" y="5523942"/>
              <a:ext cx="0" cy="28800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V="1">
              <a:off x="8356827" y="5523982"/>
              <a:ext cx="0" cy="288000"/>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7" name="Oval 96"/>
            <p:cNvSpPr/>
            <p:nvPr/>
          </p:nvSpPr>
          <p:spPr>
            <a:xfrm>
              <a:off x="7450643" y="5812014"/>
              <a:ext cx="360000" cy="360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grpSp>
          <p:nvGrpSpPr>
            <p:cNvPr id="5" name="Group 4"/>
            <p:cNvGrpSpPr/>
            <p:nvPr/>
          </p:nvGrpSpPr>
          <p:grpSpPr>
            <a:xfrm>
              <a:off x="3203848" y="5013176"/>
              <a:ext cx="1512000" cy="1332000"/>
              <a:chOff x="3203848" y="4540437"/>
              <a:chExt cx="1512000" cy="1446870"/>
            </a:xfrm>
          </p:grpSpPr>
          <p:sp>
            <p:nvSpPr>
              <p:cNvPr id="98" name="Rounded Rectangle 97"/>
              <p:cNvSpPr/>
              <p:nvPr/>
            </p:nvSpPr>
            <p:spPr>
              <a:xfrm>
                <a:off x="3203848" y="4540437"/>
                <a:ext cx="1512000" cy="1446870"/>
              </a:xfrm>
              <a:prstGeom prst="roundRect">
                <a:avLst/>
              </a:prstGeom>
              <a:no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Rectangle 115"/>
              <p:cNvSpPr/>
              <p:nvPr/>
            </p:nvSpPr>
            <p:spPr>
              <a:xfrm>
                <a:off x="3275856" y="4653136"/>
                <a:ext cx="507225" cy="271565"/>
              </a:xfrm>
              <a:prstGeom prst="rect">
                <a:avLst/>
              </a:prstGeom>
            </p:spPr>
            <p:txBody>
              <a:bodyPr wrap="square" lIns="0" tIns="0" rIns="0" bIns="0">
                <a:spAutoFit/>
              </a:bodyPr>
              <a:lstStyle/>
              <a:p>
                <a:pPr algn="ctr">
                  <a:lnSpc>
                    <a:spcPct val="80000"/>
                  </a:lnSpc>
                </a:pPr>
                <a:r>
                  <a:rPr lang="en-US" altLang="zh-CN" sz="2000" dirty="0" smtClean="0">
                    <a:latin typeface="Eras Medium ITC" pitchFamily="34" charset="0"/>
                    <a:cs typeface="Verdana" pitchFamily="34" charset="0"/>
                  </a:rPr>
                  <a:t>M1</a:t>
                </a:r>
                <a:endParaRPr lang="zh-CN" altLang="en-US" sz="2000" dirty="0">
                  <a:latin typeface="Eras Medium ITC" pitchFamily="34" charset="0"/>
                  <a:cs typeface="Verdana" pitchFamily="34" charset="0"/>
                </a:endParaRPr>
              </a:p>
            </p:txBody>
          </p:sp>
        </p:grpSp>
        <p:grpSp>
          <p:nvGrpSpPr>
            <p:cNvPr id="19" name="Group 18"/>
            <p:cNvGrpSpPr/>
            <p:nvPr/>
          </p:nvGrpSpPr>
          <p:grpSpPr>
            <a:xfrm>
              <a:off x="4932040" y="5019886"/>
              <a:ext cx="2124000" cy="1332000"/>
              <a:chOff x="4932040" y="4547147"/>
              <a:chExt cx="2124000" cy="1446870"/>
            </a:xfrm>
          </p:grpSpPr>
          <p:sp>
            <p:nvSpPr>
              <p:cNvPr id="99" name="Rounded Rectangle 98"/>
              <p:cNvSpPr/>
              <p:nvPr/>
            </p:nvSpPr>
            <p:spPr>
              <a:xfrm>
                <a:off x="4932040" y="4547147"/>
                <a:ext cx="2124000" cy="1446870"/>
              </a:xfrm>
              <a:prstGeom prst="roundRect">
                <a:avLst/>
              </a:prstGeom>
              <a:no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Rectangle 116"/>
              <p:cNvSpPr/>
              <p:nvPr/>
            </p:nvSpPr>
            <p:spPr>
              <a:xfrm>
                <a:off x="5004048" y="4653136"/>
                <a:ext cx="507225" cy="271565"/>
              </a:xfrm>
              <a:prstGeom prst="rect">
                <a:avLst/>
              </a:prstGeom>
            </p:spPr>
            <p:txBody>
              <a:bodyPr wrap="square" lIns="0" tIns="0" rIns="0" bIns="0">
                <a:spAutoFit/>
              </a:bodyPr>
              <a:lstStyle/>
              <a:p>
                <a:pPr algn="ctr">
                  <a:lnSpc>
                    <a:spcPct val="80000"/>
                  </a:lnSpc>
                </a:pPr>
                <a:r>
                  <a:rPr lang="en-US" altLang="zh-CN" sz="2000" dirty="0" smtClean="0">
                    <a:latin typeface="Eras Medium ITC" pitchFamily="34" charset="0"/>
                    <a:cs typeface="Verdana" pitchFamily="34" charset="0"/>
                  </a:rPr>
                  <a:t>M2</a:t>
                </a:r>
                <a:endParaRPr lang="zh-CN" altLang="en-US" sz="2000" dirty="0">
                  <a:latin typeface="Eras Medium ITC" pitchFamily="34" charset="0"/>
                  <a:cs typeface="Verdana" pitchFamily="34" charset="0"/>
                </a:endParaRPr>
              </a:p>
            </p:txBody>
          </p:sp>
        </p:grpSp>
        <p:grpSp>
          <p:nvGrpSpPr>
            <p:cNvPr id="21" name="Group 20"/>
            <p:cNvGrpSpPr/>
            <p:nvPr/>
          </p:nvGrpSpPr>
          <p:grpSpPr>
            <a:xfrm>
              <a:off x="7308456" y="5019886"/>
              <a:ext cx="1368000" cy="1332000"/>
              <a:chOff x="7308456" y="4547147"/>
              <a:chExt cx="1368000" cy="1446870"/>
            </a:xfrm>
          </p:grpSpPr>
          <p:sp>
            <p:nvSpPr>
              <p:cNvPr id="100" name="Rounded Rectangle 99"/>
              <p:cNvSpPr/>
              <p:nvPr/>
            </p:nvSpPr>
            <p:spPr>
              <a:xfrm>
                <a:off x="7308456" y="4547147"/>
                <a:ext cx="1368000" cy="1446870"/>
              </a:xfrm>
              <a:prstGeom prst="roundRect">
                <a:avLst/>
              </a:prstGeom>
              <a:no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Rectangle 117"/>
              <p:cNvSpPr/>
              <p:nvPr/>
            </p:nvSpPr>
            <p:spPr>
              <a:xfrm>
                <a:off x="7380312" y="4653136"/>
                <a:ext cx="507225" cy="271565"/>
              </a:xfrm>
              <a:prstGeom prst="rect">
                <a:avLst/>
              </a:prstGeom>
            </p:spPr>
            <p:txBody>
              <a:bodyPr wrap="square" lIns="0" tIns="0" rIns="0" bIns="0">
                <a:spAutoFit/>
              </a:bodyPr>
              <a:lstStyle/>
              <a:p>
                <a:pPr algn="ctr">
                  <a:lnSpc>
                    <a:spcPct val="80000"/>
                  </a:lnSpc>
                </a:pPr>
                <a:r>
                  <a:rPr lang="en-US" altLang="zh-CN" sz="2000" dirty="0" smtClean="0">
                    <a:latin typeface="Eras Medium ITC" pitchFamily="34" charset="0"/>
                    <a:cs typeface="Verdana" pitchFamily="34" charset="0"/>
                  </a:rPr>
                  <a:t>M3</a:t>
                </a:r>
                <a:endParaRPr lang="zh-CN" altLang="en-US" sz="2000" dirty="0">
                  <a:latin typeface="Eras Medium ITC" pitchFamily="34" charset="0"/>
                  <a:cs typeface="Verdana" pitchFamily="34" charset="0"/>
                </a:endParaRPr>
              </a:p>
            </p:txBody>
          </p:sp>
        </p:grpSp>
        <p:cxnSp>
          <p:nvCxnSpPr>
            <p:cNvPr id="54" name="Curved Connector 53"/>
            <p:cNvCxnSpPr>
              <a:stCxn id="58" idx="2"/>
              <a:endCxn id="68" idx="0"/>
            </p:cNvCxnSpPr>
            <p:nvPr/>
          </p:nvCxnSpPr>
          <p:spPr>
            <a:xfrm rot="10800000" flipV="1">
              <a:off x="5328145" y="5343942"/>
              <a:ext cx="505923" cy="468804"/>
            </a:xfrm>
            <a:prstGeom prst="curvedConnector2">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6084168" y="5523942"/>
              <a:ext cx="0" cy="288804"/>
            </a:xfrm>
            <a:prstGeom prst="straightConnector1">
              <a:avLst/>
            </a:prstGeom>
            <a:ln w="28575">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97" idx="6"/>
              <a:endCxn id="91" idx="2"/>
            </p:cNvCxnSpPr>
            <p:nvPr/>
          </p:nvCxnSpPr>
          <p:spPr>
            <a:xfrm>
              <a:off x="7810643" y="5992014"/>
              <a:ext cx="289941" cy="0"/>
            </a:xfrm>
            <a:prstGeom prst="straightConnector1">
              <a:avLst/>
            </a:prstGeom>
            <a:ln w="28575">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6516256" y="5163902"/>
              <a:ext cx="360000" cy="360000"/>
            </a:xfrm>
            <a:prstGeom prst="ellipse">
              <a:avLst/>
            </a:prstGeom>
            <a:solidFill>
              <a:srgbClr val="9F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5</a:t>
              </a:r>
              <a:endParaRPr lang="zh-CN" altLang="en-US" dirty="0">
                <a:solidFill>
                  <a:schemeClr val="tx1"/>
                </a:solidFill>
                <a:latin typeface="Eras Medium ITC" pitchFamily="34" charset="0"/>
              </a:endParaRPr>
            </a:p>
          </p:txBody>
        </p:sp>
        <p:cxnSp>
          <p:nvCxnSpPr>
            <p:cNvPr id="61" name="Straight Arrow Connector 60"/>
            <p:cNvCxnSpPr>
              <a:stCxn id="70" idx="7"/>
              <a:endCxn id="59" idx="3"/>
            </p:cNvCxnSpPr>
            <p:nvPr/>
          </p:nvCxnSpPr>
          <p:spPr>
            <a:xfrm flipV="1">
              <a:off x="6141346" y="5471181"/>
              <a:ext cx="427631" cy="394286"/>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a:xfrm>
              <a:off x="481578" y="5085184"/>
              <a:ext cx="2264015" cy="1177166"/>
              <a:chOff x="467544" y="4468429"/>
              <a:chExt cx="2264015" cy="1177166"/>
            </a:xfrm>
          </p:grpSpPr>
          <p:sp>
            <p:nvSpPr>
              <p:cNvPr id="121" name="Oval 120"/>
              <p:cNvSpPr/>
              <p:nvPr/>
            </p:nvSpPr>
            <p:spPr>
              <a:xfrm>
                <a:off x="1433586" y="4468429"/>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122" name="Oval 121"/>
              <p:cNvSpPr/>
              <p:nvPr/>
            </p:nvSpPr>
            <p:spPr>
              <a:xfrm>
                <a:off x="2371559" y="4468429"/>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123" name="Oval 122"/>
              <p:cNvSpPr/>
              <p:nvPr/>
            </p:nvSpPr>
            <p:spPr>
              <a:xfrm>
                <a:off x="2371559" y="5285595"/>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124" name="Straight Arrow Connector 123"/>
              <p:cNvCxnSpPr>
                <a:stCxn id="122" idx="3"/>
                <a:endCxn id="133" idx="7"/>
              </p:cNvCxnSpPr>
              <p:nvPr/>
            </p:nvCxnSpPr>
            <p:spPr>
              <a:xfrm flipH="1">
                <a:off x="1740865" y="4775708"/>
                <a:ext cx="683415" cy="562608"/>
              </a:xfrm>
              <a:prstGeom prst="straightConnector1">
                <a:avLst/>
              </a:prstGeom>
              <a:ln w="28575">
                <a:solidFill>
                  <a:srgbClr val="0000FF"/>
                </a:solidFill>
                <a:headEnd type="none"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a:stCxn id="123" idx="2"/>
                <a:endCxn id="133" idx="6"/>
              </p:cNvCxnSpPr>
              <p:nvPr/>
            </p:nvCxnSpPr>
            <p:spPr>
              <a:xfrm flipH="1">
                <a:off x="1793586" y="5465595"/>
                <a:ext cx="577973" cy="0"/>
              </a:xfrm>
              <a:prstGeom prst="straightConnector1">
                <a:avLst/>
              </a:prstGeom>
              <a:ln w="28575">
                <a:solidFill>
                  <a:srgbClr val="0000FF"/>
                </a:solidFill>
                <a:headEnd type="none"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a:stCxn id="133" idx="0"/>
                <a:endCxn id="121" idx="4"/>
              </p:cNvCxnSpPr>
              <p:nvPr/>
            </p:nvCxnSpPr>
            <p:spPr>
              <a:xfrm flipV="1">
                <a:off x="1613586" y="4828429"/>
                <a:ext cx="0" cy="457166"/>
              </a:xfrm>
              <a:prstGeom prst="straightConnector1">
                <a:avLst/>
              </a:prstGeom>
              <a:ln w="28575">
                <a:solidFill>
                  <a:srgbClr val="0000FF"/>
                </a:solidFill>
                <a:headEnd type="none"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a:stCxn id="133" idx="2"/>
                <a:endCxn id="131" idx="6"/>
              </p:cNvCxnSpPr>
              <p:nvPr/>
            </p:nvCxnSpPr>
            <p:spPr>
              <a:xfrm flipH="1">
                <a:off x="827544" y="5465595"/>
                <a:ext cx="606042" cy="0"/>
              </a:xfrm>
              <a:prstGeom prst="straightConnector1">
                <a:avLst/>
              </a:prstGeom>
              <a:ln w="28575">
                <a:solidFill>
                  <a:srgbClr val="0000FF"/>
                </a:solidFill>
                <a:headEnd type="none"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a:stCxn id="123" idx="0"/>
                <a:endCxn id="122" idx="4"/>
              </p:cNvCxnSpPr>
              <p:nvPr/>
            </p:nvCxnSpPr>
            <p:spPr>
              <a:xfrm flipV="1">
                <a:off x="2551559" y="4828429"/>
                <a:ext cx="0" cy="457166"/>
              </a:xfrm>
              <a:prstGeom prst="straightConnector1">
                <a:avLst/>
              </a:prstGeom>
              <a:ln w="28575">
                <a:solidFill>
                  <a:srgbClr val="0000FF"/>
                </a:solidFill>
                <a:headEnd type="none"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31" name="Oval 130"/>
              <p:cNvSpPr/>
              <p:nvPr/>
            </p:nvSpPr>
            <p:spPr>
              <a:xfrm>
                <a:off x="467544" y="5285595"/>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cxnSp>
            <p:nvCxnSpPr>
              <p:cNvPr id="132" name="Curved Connector 131"/>
              <p:cNvCxnSpPr>
                <a:stCxn id="121" idx="2"/>
                <a:endCxn id="131" idx="0"/>
              </p:cNvCxnSpPr>
              <p:nvPr/>
            </p:nvCxnSpPr>
            <p:spPr>
              <a:xfrm rot="10800000" flipV="1">
                <a:off x="647544" y="4648429"/>
                <a:ext cx="786042" cy="637166"/>
              </a:xfrm>
              <a:prstGeom prst="curvedConnector2">
                <a:avLst/>
              </a:prstGeom>
              <a:ln w="28575">
                <a:solidFill>
                  <a:srgbClr val="0000FF"/>
                </a:solidFill>
                <a:headEnd type="none"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33" name="Oval 132"/>
              <p:cNvSpPr/>
              <p:nvPr/>
            </p:nvSpPr>
            <p:spPr>
              <a:xfrm>
                <a:off x="1433586" y="5285595"/>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grpSp>
      </p:grpSp>
      <p:grpSp>
        <p:nvGrpSpPr>
          <p:cNvPr id="45" name="Group 44"/>
          <p:cNvGrpSpPr/>
          <p:nvPr/>
        </p:nvGrpSpPr>
        <p:grpSpPr>
          <a:xfrm>
            <a:off x="467544" y="3140968"/>
            <a:ext cx="8208912" cy="1800200"/>
            <a:chOff x="467544" y="3140968"/>
            <a:chExt cx="8208912" cy="1800200"/>
          </a:xfrm>
        </p:grpSpPr>
        <p:grpSp>
          <p:nvGrpSpPr>
            <p:cNvPr id="134" name="Group 133"/>
            <p:cNvGrpSpPr/>
            <p:nvPr/>
          </p:nvGrpSpPr>
          <p:grpSpPr>
            <a:xfrm>
              <a:off x="467544" y="3278274"/>
              <a:ext cx="2264015" cy="1177166"/>
              <a:chOff x="467544" y="4468429"/>
              <a:chExt cx="2264015" cy="1177166"/>
            </a:xfrm>
          </p:grpSpPr>
          <p:sp>
            <p:nvSpPr>
              <p:cNvPr id="135" name="Oval 134"/>
              <p:cNvSpPr/>
              <p:nvPr/>
            </p:nvSpPr>
            <p:spPr>
              <a:xfrm>
                <a:off x="1433586" y="4468429"/>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136" name="Oval 135"/>
              <p:cNvSpPr/>
              <p:nvPr/>
            </p:nvSpPr>
            <p:spPr>
              <a:xfrm>
                <a:off x="2371559" y="4468429"/>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137" name="Oval 136"/>
              <p:cNvSpPr/>
              <p:nvPr/>
            </p:nvSpPr>
            <p:spPr>
              <a:xfrm>
                <a:off x="2371559" y="5285595"/>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138" name="Straight Arrow Connector 137"/>
              <p:cNvCxnSpPr>
                <a:stCxn id="136" idx="3"/>
                <a:endCxn id="147" idx="7"/>
              </p:cNvCxnSpPr>
              <p:nvPr/>
            </p:nvCxnSpPr>
            <p:spPr>
              <a:xfrm flipH="1">
                <a:off x="1740865" y="4775708"/>
                <a:ext cx="683415" cy="562608"/>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a:stCxn id="137" idx="2"/>
                <a:endCxn id="147" idx="6"/>
              </p:cNvCxnSpPr>
              <p:nvPr/>
            </p:nvCxnSpPr>
            <p:spPr>
              <a:xfrm flipH="1">
                <a:off x="1793586" y="5465595"/>
                <a:ext cx="577973"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a:stCxn id="147" idx="0"/>
                <a:endCxn id="135" idx="4"/>
              </p:cNvCxnSpPr>
              <p:nvPr/>
            </p:nvCxnSpPr>
            <p:spPr>
              <a:xfrm flipV="1">
                <a:off x="1613586" y="4828429"/>
                <a:ext cx="0" cy="457166"/>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p:nvPr/>
            </p:nvCxnSpPr>
            <p:spPr>
              <a:xfrm flipH="1">
                <a:off x="820032" y="5410429"/>
                <a:ext cx="655584"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p:nvPr/>
            </p:nvCxnSpPr>
            <p:spPr>
              <a:xfrm flipH="1">
                <a:off x="778002" y="5562829"/>
                <a:ext cx="655584" cy="0"/>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p:nvPr/>
            </p:nvCxnSpPr>
            <p:spPr>
              <a:xfrm flipV="1">
                <a:off x="2475402" y="4828429"/>
                <a:ext cx="0" cy="457166"/>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flipV="1">
                <a:off x="2627802" y="4828469"/>
                <a:ext cx="0" cy="457166"/>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45" name="Oval 144"/>
              <p:cNvSpPr/>
              <p:nvPr/>
            </p:nvSpPr>
            <p:spPr>
              <a:xfrm>
                <a:off x="467544" y="5285595"/>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cxnSp>
            <p:nvCxnSpPr>
              <p:cNvPr id="146" name="Curved Connector 145"/>
              <p:cNvCxnSpPr>
                <a:stCxn id="135" idx="2"/>
                <a:endCxn id="145" idx="0"/>
              </p:cNvCxnSpPr>
              <p:nvPr/>
            </p:nvCxnSpPr>
            <p:spPr>
              <a:xfrm rot="10800000" flipV="1">
                <a:off x="647544" y="4648429"/>
                <a:ext cx="786042" cy="637166"/>
              </a:xfrm>
              <a:prstGeom prst="curvedConnector2">
                <a:avLst/>
              </a:prstGeom>
              <a:ln>
                <a:solidFill>
                  <a:schemeClr val="tx1"/>
                </a:solidFill>
                <a:headEnd type="none"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47" name="Oval 146"/>
              <p:cNvSpPr/>
              <p:nvPr/>
            </p:nvSpPr>
            <p:spPr>
              <a:xfrm>
                <a:off x="1433586" y="5285595"/>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grpSp>
        <p:cxnSp>
          <p:nvCxnSpPr>
            <p:cNvPr id="148" name="Straight Connector 147"/>
            <p:cNvCxnSpPr/>
            <p:nvPr/>
          </p:nvCxnSpPr>
          <p:spPr>
            <a:xfrm>
              <a:off x="778002" y="3140968"/>
              <a:ext cx="655584" cy="1800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2043767" y="3140968"/>
              <a:ext cx="0" cy="1800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0" name="Oval 149"/>
            <p:cNvSpPr/>
            <p:nvPr/>
          </p:nvSpPr>
          <p:spPr>
            <a:xfrm>
              <a:off x="4171799" y="3435750"/>
              <a:ext cx="360000" cy="360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4</a:t>
              </a:r>
              <a:endParaRPr lang="zh-CN" altLang="en-US" dirty="0">
                <a:solidFill>
                  <a:schemeClr val="tx1"/>
                </a:solidFill>
                <a:latin typeface="Eras Medium ITC" pitchFamily="34" charset="0"/>
              </a:endParaRPr>
            </a:p>
          </p:txBody>
        </p:sp>
        <p:cxnSp>
          <p:nvCxnSpPr>
            <p:cNvPr id="151" name="Straight Arrow Connector 150"/>
            <p:cNvCxnSpPr>
              <a:stCxn id="154" idx="2"/>
              <a:endCxn id="152" idx="6"/>
            </p:cNvCxnSpPr>
            <p:nvPr/>
          </p:nvCxnSpPr>
          <p:spPr>
            <a:xfrm flipH="1">
              <a:off x="3779872" y="4262863"/>
              <a:ext cx="391927"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52" name="Oval 151"/>
            <p:cNvSpPr/>
            <p:nvPr/>
          </p:nvSpPr>
          <p:spPr>
            <a:xfrm>
              <a:off x="3419872" y="4082863"/>
              <a:ext cx="360000" cy="360000"/>
            </a:xfrm>
            <a:prstGeom prst="ellipse">
              <a:avLst/>
            </a:prstGeom>
            <a:solidFill>
              <a:srgbClr val="FFC000"/>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cxnSp>
          <p:nvCxnSpPr>
            <p:cNvPr id="153" name="Curved Connector 152"/>
            <p:cNvCxnSpPr>
              <a:stCxn id="150" idx="2"/>
              <a:endCxn id="152" idx="0"/>
            </p:cNvCxnSpPr>
            <p:nvPr/>
          </p:nvCxnSpPr>
          <p:spPr>
            <a:xfrm rot="10800000" flipV="1">
              <a:off x="3599873" y="3615749"/>
              <a:ext cx="571927" cy="467113"/>
            </a:xfrm>
            <a:prstGeom prst="curvedConnector2">
              <a:avLst/>
            </a:prstGeom>
            <a:ln>
              <a:solidFill>
                <a:schemeClr val="tx1"/>
              </a:solidFill>
              <a:headEnd type="none"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54" name="Oval 153"/>
            <p:cNvSpPr/>
            <p:nvPr/>
          </p:nvSpPr>
          <p:spPr>
            <a:xfrm>
              <a:off x="4171799" y="4082863"/>
              <a:ext cx="360000" cy="360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155" name="Oval 154"/>
            <p:cNvSpPr/>
            <p:nvPr/>
          </p:nvSpPr>
          <p:spPr>
            <a:xfrm>
              <a:off x="5834067" y="3435750"/>
              <a:ext cx="360000" cy="360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156" name="Oval 155"/>
            <p:cNvSpPr/>
            <p:nvPr/>
          </p:nvSpPr>
          <p:spPr>
            <a:xfrm>
              <a:off x="6516256" y="4084554"/>
              <a:ext cx="360000" cy="360000"/>
            </a:xfrm>
            <a:prstGeom prst="ellipse">
              <a:avLst/>
            </a:prstGeom>
            <a:solidFill>
              <a:srgbClr val="9F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157" name="Straight Arrow Connector 156"/>
            <p:cNvCxnSpPr>
              <a:stCxn id="156" idx="2"/>
              <a:endCxn id="161" idx="6"/>
            </p:cNvCxnSpPr>
            <p:nvPr/>
          </p:nvCxnSpPr>
          <p:spPr>
            <a:xfrm flipH="1">
              <a:off x="6194067" y="4264554"/>
              <a:ext cx="322189"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58" name="Straight Arrow Connector 157"/>
            <p:cNvCxnSpPr>
              <a:stCxn id="161" idx="0"/>
              <a:endCxn id="155" idx="4"/>
            </p:cNvCxnSpPr>
            <p:nvPr/>
          </p:nvCxnSpPr>
          <p:spPr>
            <a:xfrm flipV="1">
              <a:off x="6014067" y="3795750"/>
              <a:ext cx="0" cy="288804"/>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a:stCxn id="161" idx="2"/>
              <a:endCxn id="160" idx="6"/>
            </p:cNvCxnSpPr>
            <p:nvPr/>
          </p:nvCxnSpPr>
          <p:spPr>
            <a:xfrm flipH="1">
              <a:off x="5508144" y="4264554"/>
              <a:ext cx="325923" cy="0"/>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60" name="Oval 159"/>
            <p:cNvSpPr/>
            <p:nvPr/>
          </p:nvSpPr>
          <p:spPr>
            <a:xfrm>
              <a:off x="5148144" y="4084554"/>
              <a:ext cx="360000" cy="360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3</a:t>
              </a:r>
              <a:endParaRPr lang="zh-CN" altLang="en-US" dirty="0">
                <a:solidFill>
                  <a:schemeClr val="tx1"/>
                </a:solidFill>
                <a:latin typeface="Eras Medium ITC" pitchFamily="34" charset="0"/>
              </a:endParaRPr>
            </a:p>
          </p:txBody>
        </p:sp>
        <p:sp>
          <p:nvSpPr>
            <p:cNvPr id="161" name="Oval 160"/>
            <p:cNvSpPr/>
            <p:nvPr/>
          </p:nvSpPr>
          <p:spPr>
            <a:xfrm>
              <a:off x="5834067" y="4084554"/>
              <a:ext cx="360000" cy="360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162" name="Oval 161"/>
            <p:cNvSpPr/>
            <p:nvPr/>
          </p:nvSpPr>
          <p:spPr>
            <a:xfrm>
              <a:off x="8100584" y="3435710"/>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163" name="Oval 162"/>
            <p:cNvSpPr/>
            <p:nvPr/>
          </p:nvSpPr>
          <p:spPr>
            <a:xfrm>
              <a:off x="8100584" y="4083822"/>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164" name="Straight Arrow Connector 163"/>
            <p:cNvCxnSpPr>
              <a:stCxn id="162" idx="3"/>
              <a:endCxn id="167" idx="7"/>
            </p:cNvCxnSpPr>
            <p:nvPr/>
          </p:nvCxnSpPr>
          <p:spPr>
            <a:xfrm flipH="1">
              <a:off x="7757922" y="3742989"/>
              <a:ext cx="395383" cy="393554"/>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65" name="Straight Arrow Connector 164"/>
            <p:cNvCxnSpPr/>
            <p:nvPr/>
          </p:nvCxnSpPr>
          <p:spPr>
            <a:xfrm flipV="1">
              <a:off x="8204427" y="3795750"/>
              <a:ext cx="0" cy="28800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p:nvPr/>
          </p:nvCxnSpPr>
          <p:spPr>
            <a:xfrm flipV="1">
              <a:off x="8356827" y="3795790"/>
              <a:ext cx="0" cy="288000"/>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67" name="Oval 166"/>
            <p:cNvSpPr/>
            <p:nvPr/>
          </p:nvSpPr>
          <p:spPr>
            <a:xfrm>
              <a:off x="7450643" y="4083822"/>
              <a:ext cx="360000" cy="360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grpSp>
          <p:nvGrpSpPr>
            <p:cNvPr id="168" name="Group 167"/>
            <p:cNvGrpSpPr/>
            <p:nvPr/>
          </p:nvGrpSpPr>
          <p:grpSpPr>
            <a:xfrm>
              <a:off x="3203848" y="3284984"/>
              <a:ext cx="1512000" cy="1332000"/>
              <a:chOff x="3203848" y="4540437"/>
              <a:chExt cx="1512000" cy="1446870"/>
            </a:xfrm>
          </p:grpSpPr>
          <p:sp>
            <p:nvSpPr>
              <p:cNvPr id="169" name="Rounded Rectangle 168"/>
              <p:cNvSpPr/>
              <p:nvPr/>
            </p:nvSpPr>
            <p:spPr>
              <a:xfrm>
                <a:off x="3203848" y="4540437"/>
                <a:ext cx="1512000" cy="1446870"/>
              </a:xfrm>
              <a:prstGeom prst="roundRect">
                <a:avLst/>
              </a:prstGeom>
              <a:no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Rectangle 169"/>
              <p:cNvSpPr/>
              <p:nvPr/>
            </p:nvSpPr>
            <p:spPr>
              <a:xfrm>
                <a:off x="3275856" y="4653136"/>
                <a:ext cx="507225" cy="271565"/>
              </a:xfrm>
              <a:prstGeom prst="rect">
                <a:avLst/>
              </a:prstGeom>
            </p:spPr>
            <p:txBody>
              <a:bodyPr wrap="square" lIns="0" tIns="0" rIns="0" bIns="0">
                <a:spAutoFit/>
              </a:bodyPr>
              <a:lstStyle/>
              <a:p>
                <a:pPr algn="ctr">
                  <a:lnSpc>
                    <a:spcPct val="80000"/>
                  </a:lnSpc>
                </a:pPr>
                <a:r>
                  <a:rPr lang="en-US" altLang="zh-CN" sz="2000" dirty="0" smtClean="0">
                    <a:latin typeface="Eras Medium ITC" pitchFamily="34" charset="0"/>
                    <a:cs typeface="Verdana" pitchFamily="34" charset="0"/>
                  </a:rPr>
                  <a:t>M1</a:t>
                </a:r>
                <a:endParaRPr lang="zh-CN" altLang="en-US" sz="2000" dirty="0">
                  <a:latin typeface="Eras Medium ITC" pitchFamily="34" charset="0"/>
                  <a:cs typeface="Verdana" pitchFamily="34" charset="0"/>
                </a:endParaRPr>
              </a:p>
            </p:txBody>
          </p:sp>
        </p:grpSp>
        <p:grpSp>
          <p:nvGrpSpPr>
            <p:cNvPr id="171" name="Group 170"/>
            <p:cNvGrpSpPr/>
            <p:nvPr/>
          </p:nvGrpSpPr>
          <p:grpSpPr>
            <a:xfrm>
              <a:off x="4932040" y="3291694"/>
              <a:ext cx="2124000" cy="1332000"/>
              <a:chOff x="4932040" y="4547147"/>
              <a:chExt cx="2124000" cy="1446870"/>
            </a:xfrm>
          </p:grpSpPr>
          <p:sp>
            <p:nvSpPr>
              <p:cNvPr id="172" name="Rounded Rectangle 171"/>
              <p:cNvSpPr/>
              <p:nvPr/>
            </p:nvSpPr>
            <p:spPr>
              <a:xfrm>
                <a:off x="4932040" y="4547147"/>
                <a:ext cx="2124000" cy="1446870"/>
              </a:xfrm>
              <a:prstGeom prst="roundRect">
                <a:avLst/>
              </a:prstGeom>
              <a:no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Rectangle 172"/>
              <p:cNvSpPr/>
              <p:nvPr/>
            </p:nvSpPr>
            <p:spPr>
              <a:xfrm>
                <a:off x="5004048" y="4653136"/>
                <a:ext cx="507225" cy="271565"/>
              </a:xfrm>
              <a:prstGeom prst="rect">
                <a:avLst/>
              </a:prstGeom>
            </p:spPr>
            <p:txBody>
              <a:bodyPr wrap="square" lIns="0" tIns="0" rIns="0" bIns="0">
                <a:spAutoFit/>
              </a:bodyPr>
              <a:lstStyle/>
              <a:p>
                <a:pPr algn="ctr">
                  <a:lnSpc>
                    <a:spcPct val="80000"/>
                  </a:lnSpc>
                </a:pPr>
                <a:r>
                  <a:rPr lang="en-US" altLang="zh-CN" sz="2000" dirty="0" smtClean="0">
                    <a:latin typeface="Eras Medium ITC" pitchFamily="34" charset="0"/>
                    <a:cs typeface="Verdana" pitchFamily="34" charset="0"/>
                  </a:rPr>
                  <a:t>M2</a:t>
                </a:r>
                <a:endParaRPr lang="zh-CN" altLang="en-US" sz="2000" dirty="0">
                  <a:latin typeface="Eras Medium ITC" pitchFamily="34" charset="0"/>
                  <a:cs typeface="Verdana" pitchFamily="34" charset="0"/>
                </a:endParaRPr>
              </a:p>
            </p:txBody>
          </p:sp>
        </p:grpSp>
        <p:grpSp>
          <p:nvGrpSpPr>
            <p:cNvPr id="174" name="Group 173"/>
            <p:cNvGrpSpPr/>
            <p:nvPr/>
          </p:nvGrpSpPr>
          <p:grpSpPr>
            <a:xfrm>
              <a:off x="7308456" y="3291694"/>
              <a:ext cx="1368000" cy="1332000"/>
              <a:chOff x="7308456" y="4547147"/>
              <a:chExt cx="1368000" cy="1446870"/>
            </a:xfrm>
          </p:grpSpPr>
          <p:sp>
            <p:nvSpPr>
              <p:cNvPr id="175" name="Rounded Rectangle 174"/>
              <p:cNvSpPr/>
              <p:nvPr/>
            </p:nvSpPr>
            <p:spPr>
              <a:xfrm>
                <a:off x="7308456" y="4547147"/>
                <a:ext cx="1368000" cy="1446870"/>
              </a:xfrm>
              <a:prstGeom prst="roundRect">
                <a:avLst/>
              </a:prstGeom>
              <a:no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Rectangle 175"/>
              <p:cNvSpPr/>
              <p:nvPr/>
            </p:nvSpPr>
            <p:spPr>
              <a:xfrm>
                <a:off x="7380312" y="4653136"/>
                <a:ext cx="507225" cy="271565"/>
              </a:xfrm>
              <a:prstGeom prst="rect">
                <a:avLst/>
              </a:prstGeom>
            </p:spPr>
            <p:txBody>
              <a:bodyPr wrap="square" lIns="0" tIns="0" rIns="0" bIns="0">
                <a:spAutoFit/>
              </a:bodyPr>
              <a:lstStyle/>
              <a:p>
                <a:pPr algn="ctr">
                  <a:lnSpc>
                    <a:spcPct val="80000"/>
                  </a:lnSpc>
                </a:pPr>
                <a:r>
                  <a:rPr lang="en-US" altLang="zh-CN" sz="2000" dirty="0" smtClean="0">
                    <a:latin typeface="Eras Medium ITC" pitchFamily="34" charset="0"/>
                    <a:cs typeface="Verdana" pitchFamily="34" charset="0"/>
                  </a:rPr>
                  <a:t>M3</a:t>
                </a:r>
                <a:endParaRPr lang="zh-CN" altLang="en-US" sz="2000" dirty="0">
                  <a:latin typeface="Eras Medium ITC" pitchFamily="34" charset="0"/>
                  <a:cs typeface="Verdana" pitchFamily="34" charset="0"/>
                </a:endParaRPr>
              </a:p>
            </p:txBody>
          </p:sp>
        </p:grpSp>
      </p:grpSp>
    </p:spTree>
    <p:extLst>
      <p:ext uri="{BB962C8B-B14F-4D97-AF65-F5344CB8AC3E}">
        <p14:creationId xmlns:p14="http://schemas.microsoft.com/office/powerpoint/2010/main" val="150142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xEl>
                                              <p:pRg st="2" end="2"/>
                                            </p:txEl>
                                          </p:spTgt>
                                        </p:tgtEl>
                                        <p:attrNameLst>
                                          <p:attrName>style.visibility</p:attrName>
                                        </p:attrNameLst>
                                      </p:cBhvr>
                                      <p:to>
                                        <p:strVal val="visible"/>
                                      </p:to>
                                    </p:set>
                                    <p:animEffect transition="in" filter="fade">
                                      <p:cBhvr>
                                        <p:cTn id="7" dur="500"/>
                                        <p:tgtEl>
                                          <p:spTgt spid="5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8" y="-73025"/>
            <a:ext cx="9375776"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627784" y="5029200"/>
            <a:ext cx="6624736" cy="914400"/>
          </a:xfrm>
          <a:solidFill>
            <a:srgbClr val="FF0066">
              <a:alpha val="50196"/>
            </a:srgbClr>
          </a:solidFill>
        </p:spPr>
        <p:txBody>
          <a:bodyPr>
            <a:normAutofit/>
          </a:bodyPr>
          <a:lstStyle/>
          <a:p>
            <a:r>
              <a:rPr lang="en-US" dirty="0" smtClean="0">
                <a:solidFill>
                  <a:schemeClr val="bg1"/>
                </a:solidFill>
                <a:effectLst>
                  <a:outerShdw blurRad="38100" dist="38100" dir="2700000" algn="tl">
                    <a:srgbClr val="000000">
                      <a:alpha val="43137"/>
                    </a:srgbClr>
                  </a:outerShdw>
                </a:effectLst>
                <a:latin typeface="Eras Medium ITC" pitchFamily="34" charset="0"/>
              </a:rPr>
              <a:t>It’s about the </a:t>
            </a:r>
            <a:r>
              <a:rPr lang="en-US" sz="4400" dirty="0" smtClean="0">
                <a:solidFill>
                  <a:schemeClr val="bg1"/>
                </a:solidFill>
                <a:effectLst>
                  <a:outerShdw blurRad="38100" dist="38100" dir="2700000" algn="tl">
                    <a:srgbClr val="000000">
                      <a:alpha val="43137"/>
                    </a:srgbClr>
                  </a:outerShdw>
                </a:effectLst>
                <a:latin typeface="Eras Medium ITC" pitchFamily="34" charset="0"/>
              </a:rPr>
              <a:t>graphs ... </a:t>
            </a:r>
            <a:endParaRPr lang="en-US" sz="4400" dirty="0">
              <a:solidFill>
                <a:schemeClr val="bg1"/>
              </a:solidFill>
              <a:effectLst>
                <a:outerShdw blurRad="38100" dist="38100" dir="2700000" algn="tl">
                  <a:srgbClr val="000000">
                    <a:alpha val="43137"/>
                  </a:srgbClr>
                </a:outerShdw>
              </a:effectLst>
              <a:latin typeface="Eras Medium ITC" pitchFamily="34" charset="0"/>
            </a:endParaRPr>
          </a:p>
        </p:txBody>
      </p:sp>
    </p:spTree>
    <p:extLst>
      <p:ext uri="{BB962C8B-B14F-4D97-AF65-F5344CB8AC3E}">
        <p14:creationId xmlns:p14="http://schemas.microsoft.com/office/powerpoint/2010/main" val="2394058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Generality</a:t>
            </a:r>
            <a:endParaRPr lang="zh-TW" altLang="en-US" sz="4000" dirty="0">
              <a:solidFill>
                <a:schemeClr val="tx1"/>
              </a:solidFill>
              <a:effectLst>
                <a:outerShdw blurRad="38100" dist="38100" dir="2700000" algn="tl">
                  <a:srgbClr val="000000">
                    <a:alpha val="43137"/>
                  </a:srgbClr>
                </a:outerShdw>
              </a:effectLst>
              <a:latin typeface="Eras Medium ITC" pitchFamily="34" charset="0"/>
              <a:cs typeface="Verdana" pitchFamily="34" charset="0"/>
            </a:endParaRPr>
          </a:p>
        </p:txBody>
      </p:sp>
      <p:sp>
        <p:nvSpPr>
          <p:cNvPr id="56" name="内容占位符 2"/>
          <p:cNvSpPr txBox="1">
            <a:spLocks/>
          </p:cNvSpPr>
          <p:nvPr/>
        </p:nvSpPr>
        <p:spPr>
          <a:xfrm>
            <a:off x="457200" y="1371600"/>
            <a:ext cx="8686800" cy="3281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lvl="1" indent="-231775">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Algorithms: </a:t>
            </a:r>
            <a:r>
              <a:rPr lang="en-US" altLang="zh-CN" sz="2800" dirty="0" smtClean="0">
                <a:solidFill>
                  <a:prstClr val="black"/>
                </a:solidFill>
                <a:latin typeface="Eras Medium ITC" pitchFamily="34" charset="0"/>
                <a:ea typeface="Verdana" pitchFamily="34" charset="0"/>
                <a:cs typeface="Verdana" pitchFamily="34" charset="0"/>
              </a:rPr>
              <a:t>aggregate/activate all neighbors</a:t>
            </a:r>
            <a:endParaRPr lang="en-US" altLang="zh-CN" sz="800" dirty="0">
              <a:solidFill>
                <a:prstClr val="black"/>
              </a:solidFill>
              <a:latin typeface="Eras Medium ITC" pitchFamily="34" charset="0"/>
              <a:ea typeface="Verdana" pitchFamily="34" charset="0"/>
              <a:cs typeface="Verdana" pitchFamily="34" charset="0"/>
            </a:endParaRPr>
          </a:p>
          <a:p>
            <a:pPr marL="898525" lvl="2" indent="-457200">
              <a:buClr>
                <a:srgbClr val="FF0066"/>
              </a:buClr>
              <a:buFont typeface="Verdana" pitchFamily="34" charset="0"/>
              <a:buChar char="□"/>
            </a:pPr>
            <a:r>
              <a:rPr lang="en-US" altLang="zh-CN" sz="2400" dirty="0" smtClean="0">
                <a:latin typeface="Eras Medium ITC" pitchFamily="34" charset="0"/>
                <a:ea typeface="Verdana" pitchFamily="34" charset="0"/>
                <a:cs typeface="Verdana" pitchFamily="34" charset="0"/>
              </a:rPr>
              <a:t>e.g. Community Detection (CD)</a:t>
            </a:r>
          </a:p>
          <a:p>
            <a:pPr marL="898525" lvl="2" indent="-457200">
              <a:buClr>
                <a:srgbClr val="FF0066"/>
              </a:buClr>
              <a:buFont typeface="Verdana" pitchFamily="34" charset="0"/>
              <a:buChar char="□"/>
            </a:pPr>
            <a:r>
              <a:rPr lang="en-US" altLang="zh-CN" sz="2400" dirty="0" smtClean="0">
                <a:latin typeface="Eras Medium ITC" pitchFamily="34" charset="0"/>
                <a:ea typeface="Verdana" pitchFamily="34" charset="0"/>
                <a:cs typeface="Verdana" pitchFamily="34" charset="0"/>
              </a:rPr>
              <a:t>Transfer to </a:t>
            </a:r>
            <a:r>
              <a:rPr lang="en-US" altLang="zh-CN" sz="2400" dirty="0" smtClean="0">
                <a:solidFill>
                  <a:srgbClr val="FF0066"/>
                </a:solidFill>
                <a:latin typeface="Eras Medium ITC" pitchFamily="34" charset="0"/>
                <a:ea typeface="Verdana" pitchFamily="34" charset="0"/>
                <a:cs typeface="Verdana" pitchFamily="34" charset="0"/>
              </a:rPr>
              <a:t>undirected</a:t>
            </a:r>
            <a:r>
              <a:rPr lang="en-US" altLang="zh-CN" sz="2400" dirty="0" smtClean="0">
                <a:latin typeface="Eras Medium ITC" pitchFamily="34" charset="0"/>
                <a:ea typeface="Verdana" pitchFamily="34" charset="0"/>
                <a:cs typeface="Verdana" pitchFamily="34" charset="0"/>
              </a:rPr>
              <a:t> graph and </a:t>
            </a:r>
            <a:r>
              <a:rPr lang="en-US" altLang="zh-CN" sz="2400" dirty="0" smtClean="0">
                <a:solidFill>
                  <a:srgbClr val="FF0066"/>
                </a:solidFill>
                <a:latin typeface="Eras Medium ITC" pitchFamily="34" charset="0"/>
                <a:ea typeface="Verdana" pitchFamily="34" charset="0"/>
                <a:cs typeface="Verdana" pitchFamily="34" charset="0"/>
              </a:rPr>
              <a:t>duplicate</a:t>
            </a:r>
            <a:r>
              <a:rPr lang="en-US" altLang="zh-CN" sz="2400" dirty="0" smtClean="0">
                <a:latin typeface="Eras Medium ITC" pitchFamily="34" charset="0"/>
                <a:ea typeface="Verdana" pitchFamily="34" charset="0"/>
                <a:cs typeface="Verdana" pitchFamily="34" charset="0"/>
              </a:rPr>
              <a:t> edges</a:t>
            </a:r>
          </a:p>
          <a:p>
            <a:pPr marL="898525" lvl="2" indent="-457200">
              <a:buClr>
                <a:srgbClr val="FF0066"/>
              </a:buClr>
              <a:buFont typeface="Verdana" pitchFamily="34" charset="0"/>
              <a:buChar char="□"/>
            </a:pPr>
            <a:r>
              <a:rPr lang="en-US" altLang="zh-CN" sz="2400" dirty="0">
                <a:latin typeface="Eras Medium ITC" pitchFamily="34" charset="0"/>
                <a:ea typeface="Verdana" pitchFamily="34" charset="0"/>
                <a:cs typeface="Verdana" pitchFamily="34" charset="0"/>
              </a:rPr>
              <a:t>Still aggregate in </a:t>
            </a:r>
            <a:r>
              <a:rPr lang="en-US" altLang="zh-CN" sz="2400" dirty="0">
                <a:solidFill>
                  <a:srgbClr val="FF0066"/>
                </a:solidFill>
                <a:latin typeface="Eras Medium ITC" pitchFamily="34" charset="0"/>
                <a:ea typeface="Verdana" pitchFamily="34" charset="0"/>
                <a:cs typeface="Verdana" pitchFamily="34" charset="0"/>
              </a:rPr>
              <a:t>one</a:t>
            </a:r>
            <a:r>
              <a:rPr lang="en-US" altLang="zh-CN" sz="2400" dirty="0">
                <a:latin typeface="Eras Medium ITC" pitchFamily="34" charset="0"/>
                <a:ea typeface="Verdana" pitchFamily="34" charset="0"/>
                <a:cs typeface="Verdana" pitchFamily="34" charset="0"/>
              </a:rPr>
              <a:t> direction (e.g. in-edges) and activate in </a:t>
            </a:r>
            <a:r>
              <a:rPr lang="en-US" altLang="zh-CN" sz="2400" dirty="0">
                <a:solidFill>
                  <a:srgbClr val="FF0066"/>
                </a:solidFill>
                <a:latin typeface="Eras Medium ITC" pitchFamily="34" charset="0"/>
                <a:ea typeface="Verdana" pitchFamily="34" charset="0"/>
                <a:cs typeface="Verdana" pitchFamily="34" charset="0"/>
              </a:rPr>
              <a:t>another</a:t>
            </a:r>
            <a:r>
              <a:rPr lang="en-US" altLang="zh-CN" sz="2400" dirty="0">
                <a:latin typeface="Eras Medium ITC" pitchFamily="34" charset="0"/>
                <a:ea typeface="Verdana" pitchFamily="34" charset="0"/>
                <a:cs typeface="Verdana" pitchFamily="34" charset="0"/>
              </a:rPr>
              <a:t> direction (e.g. out-edges)</a:t>
            </a:r>
          </a:p>
          <a:p>
            <a:pPr marL="898525" lvl="2" indent="-457200">
              <a:buClr>
                <a:srgbClr val="FF0066"/>
              </a:buClr>
              <a:buFont typeface="Verdana" pitchFamily="34" charset="0"/>
              <a:buChar char="□"/>
            </a:pPr>
            <a:r>
              <a:rPr lang="en-US" altLang="zh-CN" sz="2400" dirty="0">
                <a:latin typeface="Eras Medium ITC" pitchFamily="34" charset="0"/>
                <a:ea typeface="Verdana" pitchFamily="34" charset="0"/>
                <a:cs typeface="Verdana" pitchFamily="34" charset="0"/>
              </a:rPr>
              <a:t>Preserve </a:t>
            </a:r>
            <a:r>
              <a:rPr lang="en-US" altLang="zh-CN" sz="2400" dirty="0">
                <a:solidFill>
                  <a:srgbClr val="FF0066"/>
                </a:solidFill>
                <a:latin typeface="Eras Medium ITC" pitchFamily="34" charset="0"/>
                <a:ea typeface="Verdana" pitchFamily="34" charset="0"/>
                <a:cs typeface="Verdana" pitchFamily="34" charset="0"/>
              </a:rPr>
              <a:t>all</a:t>
            </a:r>
            <a:r>
              <a:rPr lang="en-US" altLang="zh-CN" sz="2400" dirty="0">
                <a:latin typeface="Eras Medium ITC" pitchFamily="34" charset="0"/>
                <a:ea typeface="Verdana" pitchFamily="34" charset="0"/>
                <a:cs typeface="Verdana" pitchFamily="34" charset="0"/>
              </a:rPr>
              <a:t> </a:t>
            </a:r>
            <a:r>
              <a:rPr lang="en-US" altLang="zh-CN" sz="2400" dirty="0" smtClean="0">
                <a:latin typeface="Eras Medium ITC" pitchFamily="34" charset="0"/>
                <a:ea typeface="Verdana" pitchFamily="34" charset="0"/>
                <a:cs typeface="Verdana" pitchFamily="34" charset="0"/>
              </a:rPr>
              <a:t>benefits of Cyclops</a:t>
            </a:r>
            <a:endParaRPr lang="en-US" altLang="zh-CN" sz="2400" dirty="0">
              <a:latin typeface="Eras Medium ITC" pitchFamily="34" charset="0"/>
              <a:ea typeface="Verdana" pitchFamily="34" charset="0"/>
              <a:cs typeface="Verdana" pitchFamily="34" charset="0"/>
            </a:endParaRPr>
          </a:p>
          <a:p>
            <a:pPr marL="1355725" lvl="3" indent="-457200">
              <a:buClr>
                <a:srgbClr val="FF0066"/>
              </a:buClr>
              <a:buFont typeface="Calibri" pitchFamily="34" charset="0"/>
              <a:buChar char="→"/>
            </a:pPr>
            <a:r>
              <a:rPr lang="en-US" altLang="zh-CN" sz="2200" dirty="0">
                <a:solidFill>
                  <a:srgbClr val="FF0066"/>
                </a:solidFill>
                <a:latin typeface="Eras Medium ITC" pitchFamily="34" charset="0"/>
                <a:ea typeface="Verdana" pitchFamily="34" charset="0"/>
                <a:cs typeface="Verdana" pitchFamily="34" charset="0"/>
              </a:rPr>
              <a:t>x1</a:t>
            </a:r>
            <a:r>
              <a:rPr lang="en-US" altLang="zh-CN" sz="2200" dirty="0">
                <a:latin typeface="Eras Medium ITC" pitchFamily="34" charset="0"/>
                <a:ea typeface="Verdana" pitchFamily="34" charset="0"/>
                <a:cs typeface="Verdana" pitchFamily="34" charset="0"/>
              </a:rPr>
              <a:t>      /replica </a:t>
            </a:r>
            <a:r>
              <a:rPr lang="en-US" altLang="zh-CN" sz="2200" dirty="0" smtClean="0">
                <a:solidFill>
                  <a:srgbClr val="0000FF"/>
                </a:solidFill>
                <a:latin typeface="Eras Medium ITC" pitchFamily="34" charset="0"/>
                <a:ea typeface="Verdana" pitchFamily="34" charset="0"/>
                <a:cs typeface="Verdana" pitchFamily="34" charset="0"/>
              </a:rPr>
              <a:t>&amp;</a:t>
            </a:r>
            <a:r>
              <a:rPr lang="en-US" altLang="zh-CN" sz="2200" dirty="0" smtClean="0">
                <a:latin typeface="Eras Medium ITC" pitchFamily="34" charset="0"/>
                <a:ea typeface="Verdana" pitchFamily="34" charset="0"/>
                <a:cs typeface="Verdana" pitchFamily="34" charset="0"/>
              </a:rPr>
              <a:t> </a:t>
            </a:r>
            <a:r>
              <a:rPr lang="en-US" altLang="zh-CN" sz="2200" dirty="0">
                <a:latin typeface="Eras Medium ITC" pitchFamily="34" charset="0"/>
                <a:ea typeface="Verdana" pitchFamily="34" charset="0"/>
                <a:cs typeface="Verdana" pitchFamily="34" charset="0"/>
              </a:rPr>
              <a:t>contention</a:t>
            </a:r>
            <a:r>
              <a:rPr lang="en-US" altLang="zh-CN" sz="2200" dirty="0">
                <a:solidFill>
                  <a:srgbClr val="FF0066"/>
                </a:solidFill>
                <a:latin typeface="Eras Medium ITC" pitchFamily="34" charset="0"/>
                <a:ea typeface="Verdana" pitchFamily="34" charset="0"/>
                <a:cs typeface="Verdana" pitchFamily="34" charset="0"/>
              </a:rPr>
              <a:t> immunity</a:t>
            </a:r>
            <a:r>
              <a:rPr lang="en-US" altLang="zh-CN" sz="2200" dirty="0">
                <a:latin typeface="Eras Medium ITC" pitchFamily="34" charset="0"/>
                <a:ea typeface="Verdana" pitchFamily="34" charset="0"/>
                <a:cs typeface="Verdana" pitchFamily="34" charset="0"/>
              </a:rPr>
              <a:t> </a:t>
            </a:r>
            <a:r>
              <a:rPr lang="en-US" altLang="zh-CN" sz="2200" dirty="0" smtClean="0">
                <a:solidFill>
                  <a:srgbClr val="0000FF"/>
                </a:solidFill>
                <a:latin typeface="Eras Medium ITC" pitchFamily="34" charset="0"/>
                <a:ea typeface="Verdana" pitchFamily="34" charset="0"/>
                <a:cs typeface="Verdana" pitchFamily="34" charset="0"/>
              </a:rPr>
              <a:t>&amp;</a:t>
            </a:r>
            <a:r>
              <a:rPr lang="en-US" altLang="zh-CN" sz="2200" dirty="0" smtClean="0">
                <a:latin typeface="Eras Medium ITC" pitchFamily="34" charset="0"/>
                <a:ea typeface="Verdana" pitchFamily="34" charset="0"/>
                <a:cs typeface="Verdana" pitchFamily="34" charset="0"/>
              </a:rPr>
              <a:t> </a:t>
            </a:r>
            <a:r>
              <a:rPr lang="en-US" altLang="zh-CN" sz="2200" dirty="0">
                <a:solidFill>
                  <a:srgbClr val="FF0066"/>
                </a:solidFill>
                <a:latin typeface="Eras Medium ITC" pitchFamily="34" charset="0"/>
                <a:ea typeface="Verdana" pitchFamily="34" charset="0"/>
                <a:cs typeface="Verdana" pitchFamily="34" charset="0"/>
              </a:rPr>
              <a:t>good</a:t>
            </a:r>
            <a:r>
              <a:rPr lang="en-US" altLang="zh-CN" sz="2200" dirty="0">
                <a:latin typeface="Eras Medium ITC" pitchFamily="34" charset="0"/>
                <a:ea typeface="Verdana" pitchFamily="34" charset="0"/>
                <a:cs typeface="Verdana" pitchFamily="34" charset="0"/>
              </a:rPr>
              <a:t> </a:t>
            </a:r>
            <a:r>
              <a:rPr lang="en-US" altLang="zh-CN" sz="2200" dirty="0" smtClean="0">
                <a:latin typeface="Eras Medium ITC" pitchFamily="34" charset="0"/>
                <a:ea typeface="Verdana" pitchFamily="34" charset="0"/>
                <a:cs typeface="Verdana" pitchFamily="34" charset="0"/>
              </a:rPr>
              <a:t>locality</a:t>
            </a:r>
            <a:endParaRPr lang="en-US" altLang="zh-CN" sz="2200" dirty="0">
              <a:latin typeface="Eras Medium ITC" pitchFamily="34" charset="0"/>
              <a:ea typeface="Verdana"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cxnSp>
        <p:nvCxnSpPr>
          <p:cNvPr id="4" name="Straight Connector 3"/>
          <p:cNvCxnSpPr/>
          <p:nvPr/>
        </p:nvCxnSpPr>
        <p:spPr>
          <a:xfrm>
            <a:off x="778002" y="4869160"/>
            <a:ext cx="655584" cy="1800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43767" y="4869160"/>
            <a:ext cx="0" cy="1800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4171799" y="5163942"/>
            <a:ext cx="360000" cy="360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4</a:t>
            </a:r>
            <a:endParaRPr lang="zh-CN" altLang="en-US" dirty="0">
              <a:solidFill>
                <a:schemeClr val="tx1"/>
              </a:solidFill>
              <a:latin typeface="Eras Medium ITC" pitchFamily="34" charset="0"/>
            </a:endParaRPr>
          </a:p>
        </p:txBody>
      </p:sp>
      <p:cxnSp>
        <p:nvCxnSpPr>
          <p:cNvPr id="47" name="Straight Arrow Connector 46"/>
          <p:cNvCxnSpPr>
            <a:stCxn id="53" idx="2"/>
            <a:endCxn id="51" idx="6"/>
          </p:cNvCxnSpPr>
          <p:nvPr/>
        </p:nvCxnSpPr>
        <p:spPr>
          <a:xfrm flipH="1">
            <a:off x="3779872" y="5991055"/>
            <a:ext cx="391927"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3419872" y="5811055"/>
            <a:ext cx="360000" cy="360000"/>
          </a:xfrm>
          <a:prstGeom prst="ellipse">
            <a:avLst/>
          </a:prstGeom>
          <a:solidFill>
            <a:srgbClr val="FFC000"/>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cxnSp>
        <p:nvCxnSpPr>
          <p:cNvPr id="52" name="Curved Connector 51"/>
          <p:cNvCxnSpPr>
            <a:stCxn id="41" idx="2"/>
            <a:endCxn id="51" idx="0"/>
          </p:cNvCxnSpPr>
          <p:nvPr/>
        </p:nvCxnSpPr>
        <p:spPr>
          <a:xfrm rot="10800000" flipV="1">
            <a:off x="3599873" y="5343941"/>
            <a:ext cx="571927" cy="467113"/>
          </a:xfrm>
          <a:prstGeom prst="curvedConnector2">
            <a:avLst/>
          </a:prstGeom>
          <a:ln>
            <a:solidFill>
              <a:schemeClr val="tx1"/>
            </a:solidFill>
            <a:headEnd type="none"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53" name="Oval 52"/>
          <p:cNvSpPr/>
          <p:nvPr/>
        </p:nvSpPr>
        <p:spPr>
          <a:xfrm>
            <a:off x="4171799" y="5811055"/>
            <a:ext cx="360000" cy="360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58" name="Oval 57"/>
          <p:cNvSpPr/>
          <p:nvPr/>
        </p:nvSpPr>
        <p:spPr>
          <a:xfrm>
            <a:off x="5834067" y="5163942"/>
            <a:ext cx="360000" cy="360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60" name="Oval 59"/>
          <p:cNvSpPr/>
          <p:nvPr/>
        </p:nvSpPr>
        <p:spPr>
          <a:xfrm>
            <a:off x="6516256" y="5812746"/>
            <a:ext cx="360000" cy="360000"/>
          </a:xfrm>
          <a:prstGeom prst="ellipse">
            <a:avLst/>
          </a:prstGeom>
          <a:solidFill>
            <a:srgbClr val="9F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62" name="Straight Arrow Connector 61"/>
          <p:cNvCxnSpPr>
            <a:stCxn id="60" idx="2"/>
            <a:endCxn id="70" idx="6"/>
          </p:cNvCxnSpPr>
          <p:nvPr/>
        </p:nvCxnSpPr>
        <p:spPr>
          <a:xfrm flipH="1">
            <a:off x="6194067" y="5992746"/>
            <a:ext cx="322189"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5940152" y="5523942"/>
            <a:ext cx="0" cy="288804"/>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70" idx="2"/>
            <a:endCxn id="68" idx="6"/>
          </p:cNvCxnSpPr>
          <p:nvPr/>
        </p:nvCxnSpPr>
        <p:spPr>
          <a:xfrm flipH="1">
            <a:off x="5508144" y="5992746"/>
            <a:ext cx="325923" cy="0"/>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68" name="Oval 67"/>
          <p:cNvSpPr/>
          <p:nvPr/>
        </p:nvSpPr>
        <p:spPr>
          <a:xfrm>
            <a:off x="5148144" y="5812746"/>
            <a:ext cx="360000" cy="360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3</a:t>
            </a:r>
            <a:endParaRPr lang="zh-CN" altLang="en-US" dirty="0">
              <a:solidFill>
                <a:schemeClr val="tx1"/>
              </a:solidFill>
              <a:latin typeface="Eras Medium ITC" pitchFamily="34" charset="0"/>
            </a:endParaRPr>
          </a:p>
        </p:txBody>
      </p:sp>
      <p:sp>
        <p:nvSpPr>
          <p:cNvPr id="70" name="Oval 69"/>
          <p:cNvSpPr/>
          <p:nvPr/>
        </p:nvSpPr>
        <p:spPr>
          <a:xfrm>
            <a:off x="5834067" y="5812746"/>
            <a:ext cx="360000" cy="360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90" name="Oval 89"/>
          <p:cNvSpPr/>
          <p:nvPr/>
        </p:nvSpPr>
        <p:spPr>
          <a:xfrm>
            <a:off x="8100584" y="5163902"/>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91" name="Oval 90"/>
          <p:cNvSpPr/>
          <p:nvPr/>
        </p:nvSpPr>
        <p:spPr>
          <a:xfrm>
            <a:off x="8100584" y="5812014"/>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92" name="Straight Arrow Connector 91"/>
          <p:cNvCxnSpPr>
            <a:stCxn id="90" idx="3"/>
            <a:endCxn id="97" idx="7"/>
          </p:cNvCxnSpPr>
          <p:nvPr/>
        </p:nvCxnSpPr>
        <p:spPr>
          <a:xfrm flipH="1">
            <a:off x="7757922" y="5471181"/>
            <a:ext cx="395383" cy="393554"/>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flipV="1">
            <a:off x="8204427" y="5523942"/>
            <a:ext cx="0" cy="28800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V="1">
            <a:off x="8356827" y="5523982"/>
            <a:ext cx="0" cy="288000"/>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7" name="Oval 96"/>
          <p:cNvSpPr/>
          <p:nvPr/>
        </p:nvSpPr>
        <p:spPr>
          <a:xfrm>
            <a:off x="7450643" y="5812014"/>
            <a:ext cx="360000" cy="360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grpSp>
        <p:nvGrpSpPr>
          <p:cNvPr id="5" name="Group 4"/>
          <p:cNvGrpSpPr/>
          <p:nvPr/>
        </p:nvGrpSpPr>
        <p:grpSpPr>
          <a:xfrm>
            <a:off x="3203848" y="5013176"/>
            <a:ext cx="1512000" cy="1332000"/>
            <a:chOff x="3203848" y="4540437"/>
            <a:chExt cx="1512000" cy="1446870"/>
          </a:xfrm>
        </p:grpSpPr>
        <p:sp>
          <p:nvSpPr>
            <p:cNvPr id="98" name="Rounded Rectangle 97"/>
            <p:cNvSpPr/>
            <p:nvPr/>
          </p:nvSpPr>
          <p:spPr>
            <a:xfrm>
              <a:off x="3203848" y="4540437"/>
              <a:ext cx="1512000" cy="1446870"/>
            </a:xfrm>
            <a:prstGeom prst="roundRect">
              <a:avLst/>
            </a:prstGeom>
            <a:no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Rectangle 115"/>
            <p:cNvSpPr/>
            <p:nvPr/>
          </p:nvSpPr>
          <p:spPr>
            <a:xfrm>
              <a:off x="3275856" y="4653136"/>
              <a:ext cx="507225" cy="271565"/>
            </a:xfrm>
            <a:prstGeom prst="rect">
              <a:avLst/>
            </a:prstGeom>
          </p:spPr>
          <p:txBody>
            <a:bodyPr wrap="square" lIns="0" tIns="0" rIns="0" bIns="0">
              <a:spAutoFit/>
            </a:bodyPr>
            <a:lstStyle/>
            <a:p>
              <a:pPr algn="ctr">
                <a:lnSpc>
                  <a:spcPct val="80000"/>
                </a:lnSpc>
              </a:pPr>
              <a:r>
                <a:rPr lang="en-US" altLang="zh-CN" sz="2000" dirty="0" smtClean="0">
                  <a:latin typeface="Eras Medium ITC" pitchFamily="34" charset="0"/>
                  <a:cs typeface="Verdana" pitchFamily="34" charset="0"/>
                </a:rPr>
                <a:t>M1</a:t>
              </a:r>
              <a:endParaRPr lang="zh-CN" altLang="en-US" sz="2000" dirty="0">
                <a:latin typeface="Eras Medium ITC" pitchFamily="34" charset="0"/>
                <a:cs typeface="Verdana" pitchFamily="34" charset="0"/>
              </a:endParaRPr>
            </a:p>
          </p:txBody>
        </p:sp>
      </p:grpSp>
      <p:grpSp>
        <p:nvGrpSpPr>
          <p:cNvPr id="19" name="Group 18"/>
          <p:cNvGrpSpPr/>
          <p:nvPr/>
        </p:nvGrpSpPr>
        <p:grpSpPr>
          <a:xfrm>
            <a:off x="4932040" y="5019886"/>
            <a:ext cx="2124000" cy="1332000"/>
            <a:chOff x="4932040" y="4547147"/>
            <a:chExt cx="2124000" cy="1446870"/>
          </a:xfrm>
        </p:grpSpPr>
        <p:sp>
          <p:nvSpPr>
            <p:cNvPr id="99" name="Rounded Rectangle 98"/>
            <p:cNvSpPr/>
            <p:nvPr/>
          </p:nvSpPr>
          <p:spPr>
            <a:xfrm>
              <a:off x="4932040" y="4547147"/>
              <a:ext cx="2124000" cy="1446870"/>
            </a:xfrm>
            <a:prstGeom prst="roundRect">
              <a:avLst/>
            </a:prstGeom>
            <a:no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Rectangle 116"/>
            <p:cNvSpPr/>
            <p:nvPr/>
          </p:nvSpPr>
          <p:spPr>
            <a:xfrm>
              <a:off x="5004048" y="4653136"/>
              <a:ext cx="507225" cy="271565"/>
            </a:xfrm>
            <a:prstGeom prst="rect">
              <a:avLst/>
            </a:prstGeom>
          </p:spPr>
          <p:txBody>
            <a:bodyPr wrap="square" lIns="0" tIns="0" rIns="0" bIns="0">
              <a:spAutoFit/>
            </a:bodyPr>
            <a:lstStyle/>
            <a:p>
              <a:pPr algn="ctr">
                <a:lnSpc>
                  <a:spcPct val="80000"/>
                </a:lnSpc>
              </a:pPr>
              <a:r>
                <a:rPr lang="en-US" altLang="zh-CN" sz="2000" dirty="0" smtClean="0">
                  <a:latin typeface="Eras Medium ITC" pitchFamily="34" charset="0"/>
                  <a:cs typeface="Verdana" pitchFamily="34" charset="0"/>
                </a:rPr>
                <a:t>M2</a:t>
              </a:r>
              <a:endParaRPr lang="zh-CN" altLang="en-US" sz="2000" dirty="0">
                <a:latin typeface="Eras Medium ITC" pitchFamily="34" charset="0"/>
                <a:cs typeface="Verdana" pitchFamily="34" charset="0"/>
              </a:endParaRPr>
            </a:p>
          </p:txBody>
        </p:sp>
      </p:grpSp>
      <p:grpSp>
        <p:nvGrpSpPr>
          <p:cNvPr id="21" name="Group 20"/>
          <p:cNvGrpSpPr/>
          <p:nvPr/>
        </p:nvGrpSpPr>
        <p:grpSpPr>
          <a:xfrm>
            <a:off x="7308456" y="5019886"/>
            <a:ext cx="1368000" cy="1332000"/>
            <a:chOff x="7308456" y="4547147"/>
            <a:chExt cx="1368000" cy="1446870"/>
          </a:xfrm>
        </p:grpSpPr>
        <p:sp>
          <p:nvSpPr>
            <p:cNvPr id="100" name="Rounded Rectangle 99"/>
            <p:cNvSpPr/>
            <p:nvPr/>
          </p:nvSpPr>
          <p:spPr>
            <a:xfrm>
              <a:off x="7308456" y="4547147"/>
              <a:ext cx="1368000" cy="1446870"/>
            </a:xfrm>
            <a:prstGeom prst="roundRect">
              <a:avLst/>
            </a:prstGeom>
            <a:no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Rectangle 117"/>
            <p:cNvSpPr/>
            <p:nvPr/>
          </p:nvSpPr>
          <p:spPr>
            <a:xfrm>
              <a:off x="7380312" y="4653136"/>
              <a:ext cx="507225" cy="271565"/>
            </a:xfrm>
            <a:prstGeom prst="rect">
              <a:avLst/>
            </a:prstGeom>
          </p:spPr>
          <p:txBody>
            <a:bodyPr wrap="square" lIns="0" tIns="0" rIns="0" bIns="0">
              <a:spAutoFit/>
            </a:bodyPr>
            <a:lstStyle/>
            <a:p>
              <a:pPr algn="ctr">
                <a:lnSpc>
                  <a:spcPct val="80000"/>
                </a:lnSpc>
              </a:pPr>
              <a:r>
                <a:rPr lang="en-US" altLang="zh-CN" sz="2000" dirty="0" smtClean="0">
                  <a:latin typeface="Eras Medium ITC" pitchFamily="34" charset="0"/>
                  <a:cs typeface="Verdana" pitchFamily="34" charset="0"/>
                </a:rPr>
                <a:t>M3</a:t>
              </a:r>
              <a:endParaRPr lang="zh-CN" altLang="en-US" sz="2000" dirty="0">
                <a:latin typeface="Eras Medium ITC" pitchFamily="34" charset="0"/>
                <a:cs typeface="Verdana" pitchFamily="34" charset="0"/>
              </a:endParaRPr>
            </a:p>
          </p:txBody>
        </p:sp>
      </p:grpSp>
      <p:cxnSp>
        <p:nvCxnSpPr>
          <p:cNvPr id="54" name="Curved Connector 53"/>
          <p:cNvCxnSpPr>
            <a:stCxn id="58" idx="2"/>
            <a:endCxn id="68" idx="0"/>
          </p:cNvCxnSpPr>
          <p:nvPr/>
        </p:nvCxnSpPr>
        <p:spPr>
          <a:xfrm rot="10800000" flipV="1">
            <a:off x="5328145" y="5343942"/>
            <a:ext cx="505923" cy="468804"/>
          </a:xfrm>
          <a:prstGeom prst="curvedConnector2">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6084168" y="5523942"/>
            <a:ext cx="0" cy="288804"/>
          </a:xfrm>
          <a:prstGeom prst="straightConnector1">
            <a:avLst/>
          </a:prstGeom>
          <a:ln w="28575">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97" idx="6"/>
            <a:endCxn id="91" idx="2"/>
          </p:cNvCxnSpPr>
          <p:nvPr/>
        </p:nvCxnSpPr>
        <p:spPr>
          <a:xfrm>
            <a:off x="7810643" y="5992014"/>
            <a:ext cx="289941" cy="0"/>
          </a:xfrm>
          <a:prstGeom prst="straightConnector1">
            <a:avLst/>
          </a:prstGeom>
          <a:ln w="28575">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6516256" y="5163902"/>
            <a:ext cx="360000" cy="360000"/>
          </a:xfrm>
          <a:prstGeom prst="ellipse">
            <a:avLst/>
          </a:prstGeom>
          <a:solidFill>
            <a:srgbClr val="9F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5</a:t>
            </a:r>
            <a:endParaRPr lang="zh-CN" altLang="en-US" dirty="0">
              <a:solidFill>
                <a:schemeClr val="tx1"/>
              </a:solidFill>
              <a:latin typeface="Eras Medium ITC" pitchFamily="34" charset="0"/>
            </a:endParaRPr>
          </a:p>
        </p:txBody>
      </p:sp>
      <p:cxnSp>
        <p:nvCxnSpPr>
          <p:cNvPr id="61" name="Straight Arrow Connector 60"/>
          <p:cNvCxnSpPr>
            <a:stCxn id="70" idx="7"/>
            <a:endCxn id="59" idx="3"/>
          </p:cNvCxnSpPr>
          <p:nvPr/>
        </p:nvCxnSpPr>
        <p:spPr>
          <a:xfrm flipV="1">
            <a:off x="6141346" y="5471181"/>
            <a:ext cx="427631" cy="394286"/>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a:xfrm>
            <a:off x="481578" y="5085184"/>
            <a:ext cx="2264015" cy="1177166"/>
            <a:chOff x="467544" y="4468429"/>
            <a:chExt cx="2264015" cy="1177166"/>
          </a:xfrm>
        </p:grpSpPr>
        <p:sp>
          <p:nvSpPr>
            <p:cNvPr id="121" name="Oval 120"/>
            <p:cNvSpPr/>
            <p:nvPr/>
          </p:nvSpPr>
          <p:spPr>
            <a:xfrm>
              <a:off x="1433586" y="4468429"/>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122" name="Oval 121"/>
            <p:cNvSpPr/>
            <p:nvPr/>
          </p:nvSpPr>
          <p:spPr>
            <a:xfrm>
              <a:off x="2371559" y="4468429"/>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123" name="Oval 122"/>
            <p:cNvSpPr/>
            <p:nvPr/>
          </p:nvSpPr>
          <p:spPr>
            <a:xfrm>
              <a:off x="2371559" y="5285595"/>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124" name="Straight Arrow Connector 123"/>
            <p:cNvCxnSpPr>
              <a:stCxn id="122" idx="3"/>
              <a:endCxn id="133" idx="7"/>
            </p:cNvCxnSpPr>
            <p:nvPr/>
          </p:nvCxnSpPr>
          <p:spPr>
            <a:xfrm flipH="1">
              <a:off x="1740865" y="4775708"/>
              <a:ext cx="683415" cy="562608"/>
            </a:xfrm>
            <a:prstGeom prst="straightConnector1">
              <a:avLst/>
            </a:prstGeom>
            <a:ln w="28575">
              <a:solidFill>
                <a:srgbClr val="0000FF"/>
              </a:solidFill>
              <a:headEnd type="none"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a:stCxn id="123" idx="2"/>
              <a:endCxn id="133" idx="6"/>
            </p:cNvCxnSpPr>
            <p:nvPr/>
          </p:nvCxnSpPr>
          <p:spPr>
            <a:xfrm flipH="1">
              <a:off x="1793586" y="5465595"/>
              <a:ext cx="577973" cy="0"/>
            </a:xfrm>
            <a:prstGeom prst="straightConnector1">
              <a:avLst/>
            </a:prstGeom>
            <a:ln w="28575">
              <a:solidFill>
                <a:srgbClr val="0000FF"/>
              </a:solidFill>
              <a:headEnd type="none"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a:stCxn id="133" idx="0"/>
              <a:endCxn id="121" idx="4"/>
            </p:cNvCxnSpPr>
            <p:nvPr/>
          </p:nvCxnSpPr>
          <p:spPr>
            <a:xfrm flipV="1">
              <a:off x="1613586" y="4828429"/>
              <a:ext cx="0" cy="457166"/>
            </a:xfrm>
            <a:prstGeom prst="straightConnector1">
              <a:avLst/>
            </a:prstGeom>
            <a:ln w="28575">
              <a:solidFill>
                <a:srgbClr val="0000FF"/>
              </a:solidFill>
              <a:headEnd type="none"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a:stCxn id="133" idx="2"/>
              <a:endCxn id="131" idx="6"/>
            </p:cNvCxnSpPr>
            <p:nvPr/>
          </p:nvCxnSpPr>
          <p:spPr>
            <a:xfrm flipH="1">
              <a:off x="827544" y="5465595"/>
              <a:ext cx="606042" cy="0"/>
            </a:xfrm>
            <a:prstGeom prst="straightConnector1">
              <a:avLst/>
            </a:prstGeom>
            <a:ln w="28575">
              <a:solidFill>
                <a:srgbClr val="0000FF"/>
              </a:solidFill>
              <a:headEnd type="none"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a:stCxn id="123" idx="0"/>
              <a:endCxn id="122" idx="4"/>
            </p:cNvCxnSpPr>
            <p:nvPr/>
          </p:nvCxnSpPr>
          <p:spPr>
            <a:xfrm flipV="1">
              <a:off x="2551559" y="4828429"/>
              <a:ext cx="0" cy="457166"/>
            </a:xfrm>
            <a:prstGeom prst="straightConnector1">
              <a:avLst/>
            </a:prstGeom>
            <a:ln w="28575">
              <a:solidFill>
                <a:srgbClr val="0000FF"/>
              </a:solidFill>
              <a:headEnd type="none"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31" name="Oval 130"/>
            <p:cNvSpPr/>
            <p:nvPr/>
          </p:nvSpPr>
          <p:spPr>
            <a:xfrm>
              <a:off x="467544" y="5285595"/>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cxnSp>
          <p:nvCxnSpPr>
            <p:cNvPr id="132" name="Curved Connector 131"/>
            <p:cNvCxnSpPr>
              <a:stCxn id="121" idx="2"/>
              <a:endCxn id="131" idx="0"/>
            </p:cNvCxnSpPr>
            <p:nvPr/>
          </p:nvCxnSpPr>
          <p:spPr>
            <a:xfrm rot="10800000" flipV="1">
              <a:off x="647544" y="4648429"/>
              <a:ext cx="786042" cy="637166"/>
            </a:xfrm>
            <a:prstGeom prst="curvedConnector2">
              <a:avLst/>
            </a:prstGeom>
            <a:ln w="28575">
              <a:solidFill>
                <a:srgbClr val="0000FF"/>
              </a:solidFill>
              <a:headEnd type="none"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33" name="Oval 132"/>
            <p:cNvSpPr/>
            <p:nvPr/>
          </p:nvSpPr>
          <p:spPr>
            <a:xfrm>
              <a:off x="1433586" y="5285595"/>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grpSp>
      <p:pic>
        <p:nvPicPr>
          <p:cNvPr id="9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4077104"/>
            <a:ext cx="28738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757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xEl>
                                              <p:pRg st="3" end="3"/>
                                            </p:txEl>
                                          </p:spTgt>
                                        </p:tgtEl>
                                        <p:attrNameLst>
                                          <p:attrName>style.visibility</p:attrName>
                                        </p:attrNameLst>
                                      </p:cBhvr>
                                      <p:to>
                                        <p:strVal val="visible"/>
                                      </p:to>
                                    </p:set>
                                    <p:animEffect transition="in" filter="fade">
                                      <p:cBhvr>
                                        <p:cTn id="7" dur="500"/>
                                        <p:tgtEl>
                                          <p:spTgt spid="5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
                                            <p:txEl>
                                              <p:pRg st="4" end="4"/>
                                            </p:txEl>
                                          </p:spTgt>
                                        </p:tgtEl>
                                        <p:attrNameLst>
                                          <p:attrName>style.visibility</p:attrName>
                                        </p:attrNameLst>
                                      </p:cBhvr>
                                      <p:to>
                                        <p:strVal val="visible"/>
                                      </p:to>
                                    </p:set>
                                    <p:animEffect transition="in" filter="fade">
                                      <p:cBhvr>
                                        <p:cTn id="12" dur="500"/>
                                        <p:tgtEl>
                                          <p:spTgt spid="56">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6">
                                            <p:txEl>
                                              <p:pRg st="5" end="5"/>
                                            </p:txEl>
                                          </p:spTgt>
                                        </p:tgtEl>
                                        <p:attrNameLst>
                                          <p:attrName>style.visibility</p:attrName>
                                        </p:attrNameLst>
                                      </p:cBhvr>
                                      <p:to>
                                        <p:strVal val="visible"/>
                                      </p:to>
                                    </p:set>
                                    <p:animEffect transition="in" filter="fade">
                                      <p:cBhvr>
                                        <p:cTn id="15" dur="500"/>
                                        <p:tgtEl>
                                          <p:spTgt spid="56">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3192737" y="3284984"/>
            <a:ext cx="5472608" cy="1338710"/>
            <a:chOff x="3192737" y="1772816"/>
            <a:chExt cx="5472608" cy="1338710"/>
          </a:xfrm>
        </p:grpSpPr>
        <p:sp>
          <p:nvSpPr>
            <p:cNvPr id="64" name="Oval 63"/>
            <p:cNvSpPr/>
            <p:nvPr/>
          </p:nvSpPr>
          <p:spPr>
            <a:xfrm>
              <a:off x="4160688" y="1923582"/>
              <a:ext cx="360000" cy="360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4</a:t>
              </a:r>
              <a:endParaRPr lang="zh-CN" altLang="en-US" dirty="0">
                <a:solidFill>
                  <a:schemeClr val="tx1"/>
                </a:solidFill>
                <a:latin typeface="Eras Medium ITC" pitchFamily="34" charset="0"/>
              </a:endParaRPr>
            </a:p>
          </p:txBody>
        </p:sp>
        <p:cxnSp>
          <p:nvCxnSpPr>
            <p:cNvPr id="66" name="Straight Arrow Connector 65"/>
            <p:cNvCxnSpPr/>
            <p:nvPr/>
          </p:nvCxnSpPr>
          <p:spPr>
            <a:xfrm flipH="1">
              <a:off x="3768761" y="2678687"/>
              <a:ext cx="391927"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67" name="Oval 66"/>
            <p:cNvSpPr/>
            <p:nvPr/>
          </p:nvSpPr>
          <p:spPr>
            <a:xfrm>
              <a:off x="3408761" y="2570695"/>
              <a:ext cx="360000" cy="360000"/>
            </a:xfrm>
            <a:prstGeom prst="ellipse">
              <a:avLst/>
            </a:prstGeom>
            <a:solidFill>
              <a:srgbClr val="FFC000"/>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cxnSp>
          <p:nvCxnSpPr>
            <p:cNvPr id="69" name="Curved Connector 68"/>
            <p:cNvCxnSpPr>
              <a:stCxn id="64" idx="2"/>
              <a:endCxn id="67" idx="0"/>
            </p:cNvCxnSpPr>
            <p:nvPr/>
          </p:nvCxnSpPr>
          <p:spPr>
            <a:xfrm rot="10800000" flipV="1">
              <a:off x="3588762" y="2103581"/>
              <a:ext cx="571927" cy="467113"/>
            </a:xfrm>
            <a:prstGeom prst="curvedConnector2">
              <a:avLst/>
            </a:prstGeom>
            <a:ln>
              <a:solidFill>
                <a:schemeClr val="tx1"/>
              </a:solidFill>
              <a:headEnd type="none"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71" name="Oval 70"/>
            <p:cNvSpPr/>
            <p:nvPr/>
          </p:nvSpPr>
          <p:spPr>
            <a:xfrm>
              <a:off x="4160688" y="2570695"/>
              <a:ext cx="360000" cy="360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72" name="Oval 71"/>
            <p:cNvSpPr/>
            <p:nvPr/>
          </p:nvSpPr>
          <p:spPr>
            <a:xfrm>
              <a:off x="5822956" y="1923582"/>
              <a:ext cx="360000" cy="360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73" name="Oval 72"/>
            <p:cNvSpPr/>
            <p:nvPr/>
          </p:nvSpPr>
          <p:spPr>
            <a:xfrm>
              <a:off x="6505145" y="2572386"/>
              <a:ext cx="360000" cy="360000"/>
            </a:xfrm>
            <a:prstGeom prst="ellipse">
              <a:avLst/>
            </a:prstGeom>
            <a:solidFill>
              <a:srgbClr val="9F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74" name="Straight Arrow Connector 73"/>
            <p:cNvCxnSpPr>
              <a:stCxn id="73" idx="2"/>
              <a:endCxn id="78" idx="6"/>
            </p:cNvCxnSpPr>
            <p:nvPr/>
          </p:nvCxnSpPr>
          <p:spPr>
            <a:xfrm flipH="1">
              <a:off x="6182956" y="2752386"/>
              <a:ext cx="322189"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78" idx="0"/>
              <a:endCxn id="72" idx="4"/>
            </p:cNvCxnSpPr>
            <p:nvPr/>
          </p:nvCxnSpPr>
          <p:spPr>
            <a:xfrm flipV="1">
              <a:off x="6002956" y="2283582"/>
              <a:ext cx="0" cy="288804"/>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a:off x="5497033" y="2780928"/>
              <a:ext cx="325923" cy="0"/>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77" name="Oval 76"/>
            <p:cNvSpPr/>
            <p:nvPr/>
          </p:nvSpPr>
          <p:spPr>
            <a:xfrm>
              <a:off x="5137033" y="2572386"/>
              <a:ext cx="360000" cy="360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3</a:t>
              </a:r>
              <a:endParaRPr lang="zh-CN" altLang="en-US" dirty="0">
                <a:solidFill>
                  <a:schemeClr val="tx1"/>
                </a:solidFill>
                <a:latin typeface="Eras Medium ITC" pitchFamily="34" charset="0"/>
              </a:endParaRPr>
            </a:p>
          </p:txBody>
        </p:sp>
        <p:sp>
          <p:nvSpPr>
            <p:cNvPr id="78" name="Oval 77"/>
            <p:cNvSpPr/>
            <p:nvPr/>
          </p:nvSpPr>
          <p:spPr>
            <a:xfrm>
              <a:off x="5822956" y="2572386"/>
              <a:ext cx="360000" cy="360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79" name="Oval 78"/>
            <p:cNvSpPr/>
            <p:nvPr/>
          </p:nvSpPr>
          <p:spPr>
            <a:xfrm>
              <a:off x="8089473" y="1923542"/>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80" name="Oval 79"/>
            <p:cNvSpPr/>
            <p:nvPr/>
          </p:nvSpPr>
          <p:spPr>
            <a:xfrm>
              <a:off x="8089473" y="2571654"/>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81" name="Straight Arrow Connector 80"/>
            <p:cNvCxnSpPr>
              <a:stCxn id="79" idx="3"/>
              <a:endCxn id="84" idx="7"/>
            </p:cNvCxnSpPr>
            <p:nvPr/>
          </p:nvCxnSpPr>
          <p:spPr>
            <a:xfrm flipH="1">
              <a:off x="7746811" y="2230821"/>
              <a:ext cx="395383" cy="393554"/>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V="1">
              <a:off x="8193316" y="2283582"/>
              <a:ext cx="0" cy="28800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V="1">
              <a:off x="8345716" y="2283622"/>
              <a:ext cx="0" cy="288000"/>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4" name="Oval 83"/>
            <p:cNvSpPr/>
            <p:nvPr/>
          </p:nvSpPr>
          <p:spPr>
            <a:xfrm>
              <a:off x="7439532" y="2571654"/>
              <a:ext cx="360000" cy="360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grpSp>
          <p:nvGrpSpPr>
            <p:cNvPr id="85" name="Group 84"/>
            <p:cNvGrpSpPr/>
            <p:nvPr/>
          </p:nvGrpSpPr>
          <p:grpSpPr>
            <a:xfrm>
              <a:off x="3192737" y="1772816"/>
              <a:ext cx="1512000" cy="1332000"/>
              <a:chOff x="3203848" y="4540437"/>
              <a:chExt cx="1512000" cy="1446870"/>
            </a:xfrm>
          </p:grpSpPr>
          <p:sp>
            <p:nvSpPr>
              <p:cNvPr id="86" name="Rounded Rectangle 85"/>
              <p:cNvSpPr/>
              <p:nvPr/>
            </p:nvSpPr>
            <p:spPr>
              <a:xfrm>
                <a:off x="3203848" y="4540437"/>
                <a:ext cx="1512000" cy="1446870"/>
              </a:xfrm>
              <a:prstGeom prst="roundRect">
                <a:avLst/>
              </a:prstGeom>
              <a:no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Rectangle 86"/>
              <p:cNvSpPr/>
              <p:nvPr/>
            </p:nvSpPr>
            <p:spPr>
              <a:xfrm>
                <a:off x="3275856" y="4653136"/>
                <a:ext cx="507225" cy="271565"/>
              </a:xfrm>
              <a:prstGeom prst="rect">
                <a:avLst/>
              </a:prstGeom>
            </p:spPr>
            <p:txBody>
              <a:bodyPr wrap="square" lIns="0" tIns="0" rIns="0" bIns="0">
                <a:spAutoFit/>
              </a:bodyPr>
              <a:lstStyle/>
              <a:p>
                <a:pPr algn="ctr">
                  <a:lnSpc>
                    <a:spcPct val="80000"/>
                  </a:lnSpc>
                </a:pPr>
                <a:r>
                  <a:rPr lang="en-US" altLang="zh-CN" sz="2000" dirty="0" smtClean="0">
                    <a:latin typeface="Eras Medium ITC" pitchFamily="34" charset="0"/>
                    <a:cs typeface="Verdana" pitchFamily="34" charset="0"/>
                  </a:rPr>
                  <a:t>M1</a:t>
                </a:r>
                <a:endParaRPr lang="zh-CN" altLang="en-US" sz="2000" dirty="0">
                  <a:latin typeface="Eras Medium ITC" pitchFamily="34" charset="0"/>
                  <a:cs typeface="Verdana" pitchFamily="34" charset="0"/>
                </a:endParaRPr>
              </a:p>
            </p:txBody>
          </p:sp>
        </p:grpSp>
        <p:grpSp>
          <p:nvGrpSpPr>
            <p:cNvPr id="88" name="Group 87"/>
            <p:cNvGrpSpPr/>
            <p:nvPr/>
          </p:nvGrpSpPr>
          <p:grpSpPr>
            <a:xfrm>
              <a:off x="4920929" y="1779526"/>
              <a:ext cx="2124000" cy="1332000"/>
              <a:chOff x="4932040" y="4547147"/>
              <a:chExt cx="2124000" cy="1446870"/>
            </a:xfrm>
          </p:grpSpPr>
          <p:sp>
            <p:nvSpPr>
              <p:cNvPr id="89" name="Rounded Rectangle 88"/>
              <p:cNvSpPr/>
              <p:nvPr/>
            </p:nvSpPr>
            <p:spPr>
              <a:xfrm>
                <a:off x="4932040" y="4547147"/>
                <a:ext cx="2124000" cy="1446870"/>
              </a:xfrm>
              <a:prstGeom prst="roundRect">
                <a:avLst/>
              </a:prstGeom>
              <a:no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Rectangle 92"/>
              <p:cNvSpPr/>
              <p:nvPr/>
            </p:nvSpPr>
            <p:spPr>
              <a:xfrm>
                <a:off x="5004048" y="4653136"/>
                <a:ext cx="507225" cy="271565"/>
              </a:xfrm>
              <a:prstGeom prst="rect">
                <a:avLst/>
              </a:prstGeom>
            </p:spPr>
            <p:txBody>
              <a:bodyPr wrap="square" lIns="0" tIns="0" rIns="0" bIns="0">
                <a:spAutoFit/>
              </a:bodyPr>
              <a:lstStyle/>
              <a:p>
                <a:pPr algn="ctr">
                  <a:lnSpc>
                    <a:spcPct val="80000"/>
                  </a:lnSpc>
                </a:pPr>
                <a:r>
                  <a:rPr lang="en-US" altLang="zh-CN" sz="2000" dirty="0" smtClean="0">
                    <a:latin typeface="Eras Medium ITC" pitchFamily="34" charset="0"/>
                    <a:cs typeface="Verdana" pitchFamily="34" charset="0"/>
                  </a:rPr>
                  <a:t>M2</a:t>
                </a:r>
                <a:endParaRPr lang="zh-CN" altLang="en-US" sz="2000" dirty="0">
                  <a:latin typeface="Eras Medium ITC" pitchFamily="34" charset="0"/>
                  <a:cs typeface="Verdana" pitchFamily="34" charset="0"/>
                </a:endParaRPr>
              </a:p>
            </p:txBody>
          </p:sp>
        </p:grpSp>
        <p:grpSp>
          <p:nvGrpSpPr>
            <p:cNvPr id="94" name="Group 93"/>
            <p:cNvGrpSpPr/>
            <p:nvPr/>
          </p:nvGrpSpPr>
          <p:grpSpPr>
            <a:xfrm>
              <a:off x="7297345" y="1779526"/>
              <a:ext cx="1368000" cy="1332000"/>
              <a:chOff x="7308456" y="4547147"/>
              <a:chExt cx="1368000" cy="1446870"/>
            </a:xfrm>
          </p:grpSpPr>
          <p:sp>
            <p:nvSpPr>
              <p:cNvPr id="101" name="Rounded Rectangle 100"/>
              <p:cNvSpPr/>
              <p:nvPr/>
            </p:nvSpPr>
            <p:spPr>
              <a:xfrm>
                <a:off x="7308456" y="4547147"/>
                <a:ext cx="1368000" cy="1446870"/>
              </a:xfrm>
              <a:prstGeom prst="roundRect">
                <a:avLst/>
              </a:prstGeom>
              <a:no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Rectangle 102"/>
              <p:cNvSpPr/>
              <p:nvPr/>
            </p:nvSpPr>
            <p:spPr>
              <a:xfrm>
                <a:off x="7380312" y="4653136"/>
                <a:ext cx="507225" cy="271565"/>
              </a:xfrm>
              <a:prstGeom prst="rect">
                <a:avLst/>
              </a:prstGeom>
            </p:spPr>
            <p:txBody>
              <a:bodyPr wrap="square" lIns="0" tIns="0" rIns="0" bIns="0">
                <a:spAutoFit/>
              </a:bodyPr>
              <a:lstStyle/>
              <a:p>
                <a:pPr algn="ctr">
                  <a:lnSpc>
                    <a:spcPct val="80000"/>
                  </a:lnSpc>
                </a:pPr>
                <a:r>
                  <a:rPr lang="en-US" altLang="zh-CN" sz="2000" dirty="0" smtClean="0">
                    <a:latin typeface="Eras Medium ITC" pitchFamily="34" charset="0"/>
                    <a:cs typeface="Verdana" pitchFamily="34" charset="0"/>
                  </a:rPr>
                  <a:t>M3</a:t>
                </a:r>
                <a:endParaRPr lang="zh-CN" altLang="en-US" sz="2000" dirty="0">
                  <a:latin typeface="Eras Medium ITC" pitchFamily="34" charset="0"/>
                  <a:cs typeface="Verdana" pitchFamily="34" charset="0"/>
                </a:endParaRPr>
              </a:p>
            </p:txBody>
          </p:sp>
        </p:grpSp>
        <p:cxnSp>
          <p:nvCxnSpPr>
            <p:cNvPr id="104" name="Curved Connector 103"/>
            <p:cNvCxnSpPr>
              <a:stCxn id="72" idx="2"/>
              <a:endCxn id="77" idx="0"/>
            </p:cNvCxnSpPr>
            <p:nvPr/>
          </p:nvCxnSpPr>
          <p:spPr>
            <a:xfrm rot="10800000" flipV="1">
              <a:off x="5317034" y="2103582"/>
              <a:ext cx="505923" cy="468804"/>
            </a:xfrm>
            <a:prstGeom prst="curvedConnector2">
              <a:avLst/>
            </a:prstGeom>
            <a:ln w="28575">
              <a:solidFill>
                <a:srgbClr val="0000FF"/>
              </a:solidFill>
              <a:headEnd type="none"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a:stCxn id="80" idx="2"/>
              <a:endCxn id="84" idx="6"/>
            </p:cNvCxnSpPr>
            <p:nvPr/>
          </p:nvCxnSpPr>
          <p:spPr>
            <a:xfrm flipH="1">
              <a:off x="7799532" y="2751654"/>
              <a:ext cx="289941" cy="0"/>
            </a:xfrm>
            <a:prstGeom prst="straightConnector1">
              <a:avLst/>
            </a:prstGeom>
            <a:ln w="28575">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7" name="Oval 106"/>
            <p:cNvSpPr/>
            <p:nvPr/>
          </p:nvSpPr>
          <p:spPr>
            <a:xfrm>
              <a:off x="6505145" y="1923542"/>
              <a:ext cx="360000" cy="360000"/>
            </a:xfrm>
            <a:prstGeom prst="ellipse">
              <a:avLst/>
            </a:prstGeom>
            <a:solidFill>
              <a:srgbClr val="9F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5</a:t>
              </a:r>
              <a:endParaRPr lang="zh-CN" altLang="en-US" dirty="0">
                <a:solidFill>
                  <a:schemeClr val="tx1"/>
                </a:solidFill>
                <a:latin typeface="Eras Medium ITC" pitchFamily="34" charset="0"/>
              </a:endParaRPr>
            </a:p>
          </p:txBody>
        </p:sp>
        <p:cxnSp>
          <p:nvCxnSpPr>
            <p:cNvPr id="109" name="Straight Arrow Connector 108"/>
            <p:cNvCxnSpPr>
              <a:stCxn id="107" idx="3"/>
              <a:endCxn id="78" idx="7"/>
            </p:cNvCxnSpPr>
            <p:nvPr/>
          </p:nvCxnSpPr>
          <p:spPr>
            <a:xfrm flipH="1">
              <a:off x="6130235" y="2230821"/>
              <a:ext cx="427631" cy="394286"/>
            </a:xfrm>
            <a:prstGeom prst="straightConnector1">
              <a:avLst/>
            </a:prstGeom>
            <a:ln w="28575">
              <a:solidFill>
                <a:srgbClr val="0000FF"/>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flipH="1">
              <a:off x="5496993" y="2665454"/>
              <a:ext cx="325923" cy="0"/>
            </a:xfrm>
            <a:prstGeom prst="straightConnector1">
              <a:avLst/>
            </a:prstGeom>
            <a:ln w="28575">
              <a:solidFill>
                <a:srgbClr val="0000FF"/>
              </a:solidFill>
              <a:headEnd type="none"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flipH="1">
              <a:off x="3752773" y="2780928"/>
              <a:ext cx="391927" cy="0"/>
            </a:xfrm>
            <a:prstGeom prst="straightConnector1">
              <a:avLst/>
            </a:prstGeom>
            <a:ln w="28575">
              <a:solidFill>
                <a:srgbClr val="0000FF"/>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Generality</a:t>
            </a:r>
            <a:endParaRPr lang="zh-TW" altLang="en-US" sz="4000" dirty="0">
              <a:solidFill>
                <a:schemeClr val="tx1"/>
              </a:solidFill>
              <a:effectLst>
                <a:outerShdw blurRad="38100" dist="38100" dir="2700000" algn="tl">
                  <a:srgbClr val="000000">
                    <a:alpha val="43137"/>
                  </a:srgbClr>
                </a:outerShdw>
              </a:effectLst>
              <a:latin typeface="Eras Medium ITC" pitchFamily="34" charset="0"/>
              <a:cs typeface="Verdana" pitchFamily="34" charset="0"/>
            </a:endParaRPr>
          </a:p>
        </p:txBody>
      </p:sp>
      <p:sp>
        <p:nvSpPr>
          <p:cNvPr id="56" name="内容占位符 2"/>
          <p:cNvSpPr txBox="1">
            <a:spLocks/>
          </p:cNvSpPr>
          <p:nvPr/>
        </p:nvSpPr>
        <p:spPr>
          <a:xfrm>
            <a:off x="457200" y="1371600"/>
            <a:ext cx="8579296" cy="3281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lvl="1" indent="-231775">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Difference</a:t>
            </a:r>
            <a:r>
              <a:rPr lang="en-US" altLang="zh-CN" sz="2800" dirty="0" smtClean="0">
                <a:solidFill>
                  <a:prstClr val="black"/>
                </a:solidFill>
                <a:latin typeface="Eras Medium ITC" pitchFamily="34" charset="0"/>
                <a:ea typeface="Verdana" pitchFamily="34" charset="0"/>
                <a:cs typeface="Verdana" pitchFamily="34" charset="0"/>
              </a:rPr>
              <a:t> between </a:t>
            </a:r>
            <a:r>
              <a:rPr lang="en-US" altLang="zh-CN" sz="2800" dirty="0" smtClean="0">
                <a:solidFill>
                  <a:srgbClr val="FF0066"/>
                </a:solidFill>
                <a:latin typeface="Eras Medium ITC" pitchFamily="34" charset="0"/>
                <a:ea typeface="Verdana" pitchFamily="34" charset="0"/>
                <a:cs typeface="Verdana" pitchFamily="34" charset="0"/>
              </a:rPr>
              <a:t>Cyclops</a:t>
            </a:r>
            <a:r>
              <a:rPr lang="en-US" altLang="zh-CN" sz="2800" dirty="0" smtClean="0">
                <a:solidFill>
                  <a:prstClr val="black"/>
                </a:solidFill>
                <a:latin typeface="Eras Medium ITC" pitchFamily="34" charset="0"/>
                <a:ea typeface="Verdana" pitchFamily="34" charset="0"/>
                <a:cs typeface="Verdana" pitchFamily="34" charset="0"/>
              </a:rPr>
              <a:t> and </a:t>
            </a:r>
            <a:r>
              <a:rPr lang="en-US" altLang="zh-CN" sz="2800" dirty="0" smtClean="0">
                <a:solidFill>
                  <a:srgbClr val="FF0066"/>
                </a:solidFill>
                <a:latin typeface="Eras Medium ITC" pitchFamily="34" charset="0"/>
                <a:ea typeface="Verdana" pitchFamily="34" charset="0"/>
                <a:cs typeface="Verdana" pitchFamily="34" charset="0"/>
              </a:rPr>
              <a:t>GraphLab</a:t>
            </a:r>
            <a:endParaRPr lang="en-US" altLang="zh-CN" sz="800" dirty="0">
              <a:solidFill>
                <a:srgbClr val="FF0066"/>
              </a:solidFill>
              <a:latin typeface="Eras Medium ITC" pitchFamily="34" charset="0"/>
              <a:ea typeface="Verdana" pitchFamily="34" charset="0"/>
              <a:cs typeface="Verdana" pitchFamily="34" charset="0"/>
            </a:endParaRPr>
          </a:p>
          <a:p>
            <a:pPr marL="898525" lvl="2" indent="-457200">
              <a:buClr>
                <a:srgbClr val="FF0066"/>
              </a:buClr>
              <a:buFont typeface="+mj-lt"/>
              <a:buAutoNum type="arabicPeriod"/>
            </a:pPr>
            <a:r>
              <a:rPr lang="en-US" altLang="zh-CN" sz="2400" dirty="0" smtClean="0">
                <a:latin typeface="Eras Medium ITC" pitchFamily="34" charset="0"/>
                <a:ea typeface="Verdana" pitchFamily="34" charset="0"/>
                <a:cs typeface="Verdana" pitchFamily="34" charset="0"/>
              </a:rPr>
              <a:t>How to </a:t>
            </a:r>
            <a:r>
              <a:rPr lang="en-US" altLang="zh-CN" sz="2400" dirty="0" smtClean="0">
                <a:solidFill>
                  <a:srgbClr val="FF0066"/>
                </a:solidFill>
                <a:latin typeface="Eras Medium ITC" pitchFamily="34" charset="0"/>
                <a:ea typeface="Verdana" pitchFamily="34" charset="0"/>
                <a:cs typeface="Verdana" pitchFamily="34" charset="0"/>
              </a:rPr>
              <a:t>construct</a:t>
            </a:r>
            <a:r>
              <a:rPr lang="en-US" altLang="zh-CN" sz="2400" dirty="0" smtClean="0">
                <a:latin typeface="Eras Medium ITC" pitchFamily="34" charset="0"/>
                <a:ea typeface="Verdana" pitchFamily="34" charset="0"/>
                <a:cs typeface="Verdana" pitchFamily="34" charset="0"/>
              </a:rPr>
              <a:t> local sub-graph</a:t>
            </a:r>
          </a:p>
          <a:p>
            <a:pPr marL="898525" lvl="2" indent="-457200">
              <a:buClr>
                <a:srgbClr val="FF0066"/>
              </a:buClr>
              <a:buFont typeface="+mj-lt"/>
              <a:buAutoNum type="arabicPeriod"/>
            </a:pPr>
            <a:r>
              <a:rPr lang="en-US" altLang="zh-CN" sz="2400" dirty="0" smtClean="0">
                <a:latin typeface="Eras Medium ITC" pitchFamily="34" charset="0"/>
                <a:ea typeface="Verdana" pitchFamily="34" charset="0"/>
                <a:cs typeface="Verdana" pitchFamily="34" charset="0"/>
              </a:rPr>
              <a:t>How to </a:t>
            </a:r>
            <a:r>
              <a:rPr lang="en-US" altLang="zh-CN" sz="2400" dirty="0" smtClean="0">
                <a:solidFill>
                  <a:srgbClr val="FF0066"/>
                </a:solidFill>
                <a:latin typeface="Eras Medium ITC" pitchFamily="34" charset="0"/>
                <a:ea typeface="Verdana" pitchFamily="34" charset="0"/>
                <a:cs typeface="Verdana" pitchFamily="34" charset="0"/>
              </a:rPr>
              <a:t>aggregate</a:t>
            </a:r>
            <a:r>
              <a:rPr lang="en-US" altLang="zh-CN" sz="2400" dirty="0" smtClean="0">
                <a:latin typeface="Eras Medium ITC" pitchFamily="34" charset="0"/>
                <a:ea typeface="Verdana" pitchFamily="34" charset="0"/>
                <a:cs typeface="Verdana" pitchFamily="34" charset="0"/>
              </a:rPr>
              <a:t>/</a:t>
            </a:r>
            <a:r>
              <a:rPr lang="en-US" altLang="zh-CN" sz="2400" dirty="0" smtClean="0">
                <a:solidFill>
                  <a:srgbClr val="FF0066"/>
                </a:solidFill>
                <a:latin typeface="Eras Medium ITC" pitchFamily="34" charset="0"/>
                <a:ea typeface="Verdana" pitchFamily="34" charset="0"/>
                <a:cs typeface="Verdana" pitchFamily="34" charset="0"/>
              </a:rPr>
              <a:t>activate</a:t>
            </a:r>
            <a:r>
              <a:rPr lang="en-US" altLang="zh-CN" sz="2400" dirty="0" smtClean="0">
                <a:latin typeface="Eras Medium ITC" pitchFamily="34" charset="0"/>
                <a:ea typeface="Verdana" pitchFamily="34" charset="0"/>
                <a:cs typeface="Verdana" pitchFamily="34" charset="0"/>
              </a:rPr>
              <a:t> neighbors</a:t>
            </a: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cxnSp>
        <p:nvCxnSpPr>
          <p:cNvPr id="108" name="Straight Connector 107"/>
          <p:cNvCxnSpPr/>
          <p:nvPr/>
        </p:nvCxnSpPr>
        <p:spPr>
          <a:xfrm>
            <a:off x="778002" y="4869160"/>
            <a:ext cx="655584" cy="1800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043767" y="4869160"/>
            <a:ext cx="0" cy="1800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4171799" y="5163942"/>
            <a:ext cx="360000" cy="360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4</a:t>
            </a:r>
            <a:endParaRPr lang="zh-CN" altLang="en-US" dirty="0">
              <a:solidFill>
                <a:schemeClr val="tx1"/>
              </a:solidFill>
              <a:latin typeface="Eras Medium ITC" pitchFamily="34" charset="0"/>
            </a:endParaRPr>
          </a:p>
        </p:txBody>
      </p:sp>
      <p:cxnSp>
        <p:nvCxnSpPr>
          <p:cNvPr id="115" name="Straight Arrow Connector 114"/>
          <p:cNvCxnSpPr>
            <a:stCxn id="129" idx="2"/>
            <a:endCxn id="119" idx="6"/>
          </p:cNvCxnSpPr>
          <p:nvPr/>
        </p:nvCxnSpPr>
        <p:spPr>
          <a:xfrm flipH="1">
            <a:off x="3779872" y="5991055"/>
            <a:ext cx="391927"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19" name="Oval 118"/>
          <p:cNvSpPr/>
          <p:nvPr/>
        </p:nvSpPr>
        <p:spPr>
          <a:xfrm>
            <a:off x="3419872" y="5811055"/>
            <a:ext cx="360000" cy="360000"/>
          </a:xfrm>
          <a:prstGeom prst="ellipse">
            <a:avLst/>
          </a:prstGeom>
          <a:solidFill>
            <a:srgbClr val="FFC000"/>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cxnSp>
        <p:nvCxnSpPr>
          <p:cNvPr id="128" name="Curved Connector 127"/>
          <p:cNvCxnSpPr>
            <a:stCxn id="112" idx="2"/>
            <a:endCxn id="119" idx="0"/>
          </p:cNvCxnSpPr>
          <p:nvPr/>
        </p:nvCxnSpPr>
        <p:spPr>
          <a:xfrm rot="10800000" flipV="1">
            <a:off x="3599873" y="5343941"/>
            <a:ext cx="571927" cy="467113"/>
          </a:xfrm>
          <a:prstGeom prst="curvedConnector2">
            <a:avLst/>
          </a:prstGeom>
          <a:ln>
            <a:solidFill>
              <a:schemeClr val="tx1"/>
            </a:solidFill>
            <a:headEnd type="none"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29" name="Oval 128"/>
          <p:cNvSpPr/>
          <p:nvPr/>
        </p:nvSpPr>
        <p:spPr>
          <a:xfrm>
            <a:off x="4171799" y="5811055"/>
            <a:ext cx="360000" cy="360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134" name="Oval 133"/>
          <p:cNvSpPr/>
          <p:nvPr/>
        </p:nvSpPr>
        <p:spPr>
          <a:xfrm>
            <a:off x="5834067" y="5163942"/>
            <a:ext cx="360000" cy="360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135" name="Oval 134"/>
          <p:cNvSpPr/>
          <p:nvPr/>
        </p:nvSpPr>
        <p:spPr>
          <a:xfrm>
            <a:off x="6516256" y="5812746"/>
            <a:ext cx="360000" cy="360000"/>
          </a:xfrm>
          <a:prstGeom prst="ellipse">
            <a:avLst/>
          </a:prstGeom>
          <a:solidFill>
            <a:srgbClr val="9F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136" name="Straight Arrow Connector 135"/>
          <p:cNvCxnSpPr>
            <a:stCxn id="135" idx="2"/>
            <a:endCxn id="140" idx="6"/>
          </p:cNvCxnSpPr>
          <p:nvPr/>
        </p:nvCxnSpPr>
        <p:spPr>
          <a:xfrm flipH="1">
            <a:off x="6194067" y="5992746"/>
            <a:ext cx="322189"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p:nvPr/>
        </p:nvCxnSpPr>
        <p:spPr>
          <a:xfrm flipV="1">
            <a:off x="5940152" y="5523942"/>
            <a:ext cx="0" cy="288804"/>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a:stCxn id="140" idx="2"/>
            <a:endCxn id="139" idx="6"/>
          </p:cNvCxnSpPr>
          <p:nvPr/>
        </p:nvCxnSpPr>
        <p:spPr>
          <a:xfrm flipH="1">
            <a:off x="5508144" y="5992746"/>
            <a:ext cx="325923" cy="0"/>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39" name="Oval 138"/>
          <p:cNvSpPr/>
          <p:nvPr/>
        </p:nvSpPr>
        <p:spPr>
          <a:xfrm>
            <a:off x="5148144" y="5812746"/>
            <a:ext cx="360000" cy="360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3</a:t>
            </a:r>
            <a:endParaRPr lang="zh-CN" altLang="en-US" dirty="0">
              <a:solidFill>
                <a:schemeClr val="tx1"/>
              </a:solidFill>
              <a:latin typeface="Eras Medium ITC" pitchFamily="34" charset="0"/>
            </a:endParaRPr>
          </a:p>
        </p:txBody>
      </p:sp>
      <p:sp>
        <p:nvSpPr>
          <p:cNvPr id="140" name="Oval 139"/>
          <p:cNvSpPr/>
          <p:nvPr/>
        </p:nvSpPr>
        <p:spPr>
          <a:xfrm>
            <a:off x="5834067" y="5812746"/>
            <a:ext cx="360000" cy="360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141" name="Oval 140"/>
          <p:cNvSpPr/>
          <p:nvPr/>
        </p:nvSpPr>
        <p:spPr>
          <a:xfrm>
            <a:off x="8100584" y="5163902"/>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142" name="Oval 141"/>
          <p:cNvSpPr/>
          <p:nvPr/>
        </p:nvSpPr>
        <p:spPr>
          <a:xfrm>
            <a:off x="8100584" y="5812014"/>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143" name="Straight Arrow Connector 142"/>
          <p:cNvCxnSpPr>
            <a:stCxn id="141" idx="3"/>
            <a:endCxn id="146" idx="7"/>
          </p:cNvCxnSpPr>
          <p:nvPr/>
        </p:nvCxnSpPr>
        <p:spPr>
          <a:xfrm flipH="1">
            <a:off x="7757922" y="5471181"/>
            <a:ext cx="395383" cy="393554"/>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flipV="1">
            <a:off x="8204427" y="5523942"/>
            <a:ext cx="0" cy="28800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flipV="1">
            <a:off x="8356827" y="5523982"/>
            <a:ext cx="0" cy="288000"/>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46" name="Oval 145"/>
          <p:cNvSpPr/>
          <p:nvPr/>
        </p:nvSpPr>
        <p:spPr>
          <a:xfrm>
            <a:off x="7450643" y="5812014"/>
            <a:ext cx="360000" cy="360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grpSp>
        <p:nvGrpSpPr>
          <p:cNvPr id="147" name="Group 146"/>
          <p:cNvGrpSpPr/>
          <p:nvPr/>
        </p:nvGrpSpPr>
        <p:grpSpPr>
          <a:xfrm>
            <a:off x="3203848" y="5013176"/>
            <a:ext cx="1512000" cy="1332000"/>
            <a:chOff x="3203848" y="4540437"/>
            <a:chExt cx="1512000" cy="1446870"/>
          </a:xfrm>
        </p:grpSpPr>
        <p:sp>
          <p:nvSpPr>
            <p:cNvPr id="148" name="Rounded Rectangle 147"/>
            <p:cNvSpPr/>
            <p:nvPr/>
          </p:nvSpPr>
          <p:spPr>
            <a:xfrm>
              <a:off x="3203848" y="4540437"/>
              <a:ext cx="1512000" cy="1446870"/>
            </a:xfrm>
            <a:prstGeom prst="roundRect">
              <a:avLst/>
            </a:prstGeom>
            <a:no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Rectangle 148"/>
            <p:cNvSpPr/>
            <p:nvPr/>
          </p:nvSpPr>
          <p:spPr>
            <a:xfrm>
              <a:off x="3275856" y="4653136"/>
              <a:ext cx="507225" cy="271565"/>
            </a:xfrm>
            <a:prstGeom prst="rect">
              <a:avLst/>
            </a:prstGeom>
          </p:spPr>
          <p:txBody>
            <a:bodyPr wrap="square" lIns="0" tIns="0" rIns="0" bIns="0">
              <a:spAutoFit/>
            </a:bodyPr>
            <a:lstStyle/>
            <a:p>
              <a:pPr algn="ctr">
                <a:lnSpc>
                  <a:spcPct val="80000"/>
                </a:lnSpc>
              </a:pPr>
              <a:r>
                <a:rPr lang="en-US" altLang="zh-CN" sz="2000" dirty="0" smtClean="0">
                  <a:latin typeface="Eras Medium ITC" pitchFamily="34" charset="0"/>
                  <a:cs typeface="Verdana" pitchFamily="34" charset="0"/>
                </a:rPr>
                <a:t>M1</a:t>
              </a:r>
              <a:endParaRPr lang="zh-CN" altLang="en-US" sz="2000" dirty="0">
                <a:latin typeface="Eras Medium ITC" pitchFamily="34" charset="0"/>
                <a:cs typeface="Verdana" pitchFamily="34" charset="0"/>
              </a:endParaRPr>
            </a:p>
          </p:txBody>
        </p:sp>
      </p:grpSp>
      <p:grpSp>
        <p:nvGrpSpPr>
          <p:cNvPr id="150" name="Group 149"/>
          <p:cNvGrpSpPr/>
          <p:nvPr/>
        </p:nvGrpSpPr>
        <p:grpSpPr>
          <a:xfrm>
            <a:off x="4932040" y="5019886"/>
            <a:ext cx="2124000" cy="1332000"/>
            <a:chOff x="4932040" y="4547147"/>
            <a:chExt cx="2124000" cy="1446870"/>
          </a:xfrm>
        </p:grpSpPr>
        <p:sp>
          <p:nvSpPr>
            <p:cNvPr id="151" name="Rounded Rectangle 150"/>
            <p:cNvSpPr/>
            <p:nvPr/>
          </p:nvSpPr>
          <p:spPr>
            <a:xfrm>
              <a:off x="4932040" y="4547147"/>
              <a:ext cx="2124000" cy="1446870"/>
            </a:xfrm>
            <a:prstGeom prst="roundRect">
              <a:avLst/>
            </a:prstGeom>
            <a:no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Rectangle 151"/>
            <p:cNvSpPr/>
            <p:nvPr/>
          </p:nvSpPr>
          <p:spPr>
            <a:xfrm>
              <a:off x="5004048" y="4653136"/>
              <a:ext cx="507225" cy="271565"/>
            </a:xfrm>
            <a:prstGeom prst="rect">
              <a:avLst/>
            </a:prstGeom>
          </p:spPr>
          <p:txBody>
            <a:bodyPr wrap="square" lIns="0" tIns="0" rIns="0" bIns="0">
              <a:spAutoFit/>
            </a:bodyPr>
            <a:lstStyle/>
            <a:p>
              <a:pPr algn="ctr">
                <a:lnSpc>
                  <a:spcPct val="80000"/>
                </a:lnSpc>
              </a:pPr>
              <a:r>
                <a:rPr lang="en-US" altLang="zh-CN" sz="2000" dirty="0" smtClean="0">
                  <a:latin typeface="Eras Medium ITC" pitchFamily="34" charset="0"/>
                  <a:cs typeface="Verdana" pitchFamily="34" charset="0"/>
                </a:rPr>
                <a:t>M2</a:t>
              </a:r>
              <a:endParaRPr lang="zh-CN" altLang="en-US" sz="2000" dirty="0">
                <a:latin typeface="Eras Medium ITC" pitchFamily="34" charset="0"/>
                <a:cs typeface="Verdana" pitchFamily="34" charset="0"/>
              </a:endParaRPr>
            </a:p>
          </p:txBody>
        </p:sp>
      </p:grpSp>
      <p:grpSp>
        <p:nvGrpSpPr>
          <p:cNvPr id="153" name="Group 152"/>
          <p:cNvGrpSpPr/>
          <p:nvPr/>
        </p:nvGrpSpPr>
        <p:grpSpPr>
          <a:xfrm>
            <a:off x="7308456" y="5019886"/>
            <a:ext cx="1368000" cy="1332000"/>
            <a:chOff x="7308456" y="4547147"/>
            <a:chExt cx="1368000" cy="1446870"/>
          </a:xfrm>
        </p:grpSpPr>
        <p:sp>
          <p:nvSpPr>
            <p:cNvPr id="154" name="Rounded Rectangle 153"/>
            <p:cNvSpPr/>
            <p:nvPr/>
          </p:nvSpPr>
          <p:spPr>
            <a:xfrm>
              <a:off x="7308456" y="4547147"/>
              <a:ext cx="1368000" cy="1446870"/>
            </a:xfrm>
            <a:prstGeom prst="roundRect">
              <a:avLst/>
            </a:prstGeom>
            <a:no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Rectangle 154"/>
            <p:cNvSpPr/>
            <p:nvPr/>
          </p:nvSpPr>
          <p:spPr>
            <a:xfrm>
              <a:off x="7380312" y="4653136"/>
              <a:ext cx="507225" cy="271565"/>
            </a:xfrm>
            <a:prstGeom prst="rect">
              <a:avLst/>
            </a:prstGeom>
          </p:spPr>
          <p:txBody>
            <a:bodyPr wrap="square" lIns="0" tIns="0" rIns="0" bIns="0">
              <a:spAutoFit/>
            </a:bodyPr>
            <a:lstStyle/>
            <a:p>
              <a:pPr algn="ctr">
                <a:lnSpc>
                  <a:spcPct val="80000"/>
                </a:lnSpc>
              </a:pPr>
              <a:r>
                <a:rPr lang="en-US" altLang="zh-CN" sz="2000" dirty="0" smtClean="0">
                  <a:latin typeface="Eras Medium ITC" pitchFamily="34" charset="0"/>
                  <a:cs typeface="Verdana" pitchFamily="34" charset="0"/>
                </a:rPr>
                <a:t>M3</a:t>
              </a:r>
              <a:endParaRPr lang="zh-CN" altLang="en-US" sz="2000" dirty="0">
                <a:latin typeface="Eras Medium ITC" pitchFamily="34" charset="0"/>
                <a:cs typeface="Verdana" pitchFamily="34" charset="0"/>
              </a:endParaRPr>
            </a:p>
          </p:txBody>
        </p:sp>
      </p:grpSp>
      <p:cxnSp>
        <p:nvCxnSpPr>
          <p:cNvPr id="156" name="Curved Connector 155"/>
          <p:cNvCxnSpPr>
            <a:stCxn id="134" idx="2"/>
            <a:endCxn id="139" idx="0"/>
          </p:cNvCxnSpPr>
          <p:nvPr/>
        </p:nvCxnSpPr>
        <p:spPr>
          <a:xfrm rot="10800000" flipV="1">
            <a:off x="5328145" y="5343942"/>
            <a:ext cx="505923" cy="468804"/>
          </a:xfrm>
          <a:prstGeom prst="curvedConnector2">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V="1">
            <a:off x="6084168" y="5523942"/>
            <a:ext cx="0" cy="288804"/>
          </a:xfrm>
          <a:prstGeom prst="straightConnector1">
            <a:avLst/>
          </a:prstGeom>
          <a:ln w="28575">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46" idx="6"/>
            <a:endCxn id="142" idx="2"/>
          </p:cNvCxnSpPr>
          <p:nvPr/>
        </p:nvCxnSpPr>
        <p:spPr>
          <a:xfrm>
            <a:off x="7810643" y="5992014"/>
            <a:ext cx="289941" cy="0"/>
          </a:xfrm>
          <a:prstGeom prst="straightConnector1">
            <a:avLst/>
          </a:prstGeom>
          <a:ln w="28575">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9" name="Oval 158"/>
          <p:cNvSpPr/>
          <p:nvPr/>
        </p:nvSpPr>
        <p:spPr>
          <a:xfrm>
            <a:off x="6516256" y="5163902"/>
            <a:ext cx="360000" cy="360000"/>
          </a:xfrm>
          <a:prstGeom prst="ellipse">
            <a:avLst/>
          </a:prstGeom>
          <a:solidFill>
            <a:srgbClr val="9F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5</a:t>
            </a:r>
            <a:endParaRPr lang="zh-CN" altLang="en-US" dirty="0">
              <a:solidFill>
                <a:schemeClr val="tx1"/>
              </a:solidFill>
              <a:latin typeface="Eras Medium ITC" pitchFamily="34" charset="0"/>
            </a:endParaRPr>
          </a:p>
        </p:txBody>
      </p:sp>
      <p:cxnSp>
        <p:nvCxnSpPr>
          <p:cNvPr id="160" name="Straight Arrow Connector 159"/>
          <p:cNvCxnSpPr>
            <a:stCxn id="140" idx="7"/>
            <a:endCxn id="159" idx="3"/>
          </p:cNvCxnSpPr>
          <p:nvPr/>
        </p:nvCxnSpPr>
        <p:spPr>
          <a:xfrm flipV="1">
            <a:off x="6141346" y="5471181"/>
            <a:ext cx="427631" cy="394286"/>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61" name="Group 160"/>
          <p:cNvGrpSpPr/>
          <p:nvPr/>
        </p:nvGrpSpPr>
        <p:grpSpPr>
          <a:xfrm>
            <a:off x="481578" y="5085184"/>
            <a:ext cx="2264015" cy="1177166"/>
            <a:chOff x="467544" y="4468429"/>
            <a:chExt cx="2264015" cy="1177166"/>
          </a:xfrm>
        </p:grpSpPr>
        <p:sp>
          <p:nvSpPr>
            <p:cNvPr id="162" name="Oval 161"/>
            <p:cNvSpPr/>
            <p:nvPr/>
          </p:nvSpPr>
          <p:spPr>
            <a:xfrm>
              <a:off x="1433586" y="4468429"/>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163" name="Oval 162"/>
            <p:cNvSpPr/>
            <p:nvPr/>
          </p:nvSpPr>
          <p:spPr>
            <a:xfrm>
              <a:off x="2371559" y="4468429"/>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164" name="Oval 163"/>
            <p:cNvSpPr/>
            <p:nvPr/>
          </p:nvSpPr>
          <p:spPr>
            <a:xfrm>
              <a:off x="2371559" y="5285595"/>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165" name="Straight Arrow Connector 164"/>
            <p:cNvCxnSpPr>
              <a:stCxn id="163" idx="3"/>
              <a:endCxn id="172" idx="7"/>
            </p:cNvCxnSpPr>
            <p:nvPr/>
          </p:nvCxnSpPr>
          <p:spPr>
            <a:xfrm flipH="1">
              <a:off x="1740865" y="4775708"/>
              <a:ext cx="683415" cy="562608"/>
            </a:xfrm>
            <a:prstGeom prst="straightConnector1">
              <a:avLst/>
            </a:prstGeom>
            <a:ln w="28575">
              <a:solidFill>
                <a:srgbClr val="0000FF"/>
              </a:solidFill>
              <a:headEnd type="none"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a:stCxn id="164" idx="2"/>
              <a:endCxn id="172" idx="6"/>
            </p:cNvCxnSpPr>
            <p:nvPr/>
          </p:nvCxnSpPr>
          <p:spPr>
            <a:xfrm flipH="1">
              <a:off x="1793586" y="5465595"/>
              <a:ext cx="577973" cy="0"/>
            </a:xfrm>
            <a:prstGeom prst="straightConnector1">
              <a:avLst/>
            </a:prstGeom>
            <a:ln w="28575">
              <a:solidFill>
                <a:srgbClr val="0000FF"/>
              </a:solidFill>
              <a:headEnd type="none"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a:stCxn id="172" idx="0"/>
              <a:endCxn id="162" idx="4"/>
            </p:cNvCxnSpPr>
            <p:nvPr/>
          </p:nvCxnSpPr>
          <p:spPr>
            <a:xfrm flipV="1">
              <a:off x="1613586" y="4828429"/>
              <a:ext cx="0" cy="457166"/>
            </a:xfrm>
            <a:prstGeom prst="straightConnector1">
              <a:avLst/>
            </a:prstGeom>
            <a:ln w="28575">
              <a:solidFill>
                <a:srgbClr val="0000FF"/>
              </a:solidFill>
              <a:headEnd type="none"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68" name="Straight Arrow Connector 167"/>
            <p:cNvCxnSpPr>
              <a:stCxn id="172" idx="2"/>
              <a:endCxn id="170" idx="6"/>
            </p:cNvCxnSpPr>
            <p:nvPr/>
          </p:nvCxnSpPr>
          <p:spPr>
            <a:xfrm flipH="1">
              <a:off x="827544" y="5465595"/>
              <a:ext cx="606042" cy="0"/>
            </a:xfrm>
            <a:prstGeom prst="straightConnector1">
              <a:avLst/>
            </a:prstGeom>
            <a:ln w="28575">
              <a:solidFill>
                <a:srgbClr val="0000FF"/>
              </a:solidFill>
              <a:headEnd type="none"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69" name="Straight Arrow Connector 168"/>
            <p:cNvCxnSpPr>
              <a:stCxn id="164" idx="0"/>
              <a:endCxn id="163" idx="4"/>
            </p:cNvCxnSpPr>
            <p:nvPr/>
          </p:nvCxnSpPr>
          <p:spPr>
            <a:xfrm flipV="1">
              <a:off x="2551559" y="4828429"/>
              <a:ext cx="0" cy="457166"/>
            </a:xfrm>
            <a:prstGeom prst="straightConnector1">
              <a:avLst/>
            </a:prstGeom>
            <a:ln w="28575">
              <a:solidFill>
                <a:srgbClr val="0000FF"/>
              </a:solidFill>
              <a:headEnd type="none"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70" name="Oval 169"/>
            <p:cNvSpPr/>
            <p:nvPr/>
          </p:nvSpPr>
          <p:spPr>
            <a:xfrm>
              <a:off x="467544" y="5285595"/>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cxnSp>
          <p:nvCxnSpPr>
            <p:cNvPr id="171" name="Curved Connector 170"/>
            <p:cNvCxnSpPr>
              <a:stCxn id="162" idx="2"/>
              <a:endCxn id="170" idx="0"/>
            </p:cNvCxnSpPr>
            <p:nvPr/>
          </p:nvCxnSpPr>
          <p:spPr>
            <a:xfrm rot="10800000" flipV="1">
              <a:off x="647544" y="4648429"/>
              <a:ext cx="786042" cy="637166"/>
            </a:xfrm>
            <a:prstGeom prst="curvedConnector2">
              <a:avLst/>
            </a:prstGeom>
            <a:ln w="28575">
              <a:solidFill>
                <a:srgbClr val="0000FF"/>
              </a:solidFill>
              <a:headEnd type="none"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72" name="Oval 171"/>
            <p:cNvSpPr/>
            <p:nvPr/>
          </p:nvSpPr>
          <p:spPr>
            <a:xfrm>
              <a:off x="1433586" y="5285595"/>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grpSp>
      <p:grpSp>
        <p:nvGrpSpPr>
          <p:cNvPr id="173" name="Group 172"/>
          <p:cNvGrpSpPr/>
          <p:nvPr/>
        </p:nvGrpSpPr>
        <p:grpSpPr>
          <a:xfrm>
            <a:off x="467544" y="3278274"/>
            <a:ext cx="2264015" cy="1177166"/>
            <a:chOff x="467544" y="4468429"/>
            <a:chExt cx="2264015" cy="1177166"/>
          </a:xfrm>
        </p:grpSpPr>
        <p:sp>
          <p:nvSpPr>
            <p:cNvPr id="174" name="Oval 173"/>
            <p:cNvSpPr/>
            <p:nvPr/>
          </p:nvSpPr>
          <p:spPr>
            <a:xfrm>
              <a:off x="1433586" y="4468429"/>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175" name="Oval 174"/>
            <p:cNvSpPr/>
            <p:nvPr/>
          </p:nvSpPr>
          <p:spPr>
            <a:xfrm>
              <a:off x="2371559" y="4468429"/>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176" name="Oval 175"/>
            <p:cNvSpPr/>
            <p:nvPr/>
          </p:nvSpPr>
          <p:spPr>
            <a:xfrm>
              <a:off x="2371559" y="5285595"/>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177" name="Straight Arrow Connector 176"/>
            <p:cNvCxnSpPr>
              <a:stCxn id="175" idx="3"/>
              <a:endCxn id="186" idx="7"/>
            </p:cNvCxnSpPr>
            <p:nvPr/>
          </p:nvCxnSpPr>
          <p:spPr>
            <a:xfrm flipH="1">
              <a:off x="1740865" y="4775708"/>
              <a:ext cx="683415" cy="562608"/>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78" name="Straight Arrow Connector 177"/>
            <p:cNvCxnSpPr>
              <a:stCxn id="176" idx="2"/>
              <a:endCxn id="186" idx="6"/>
            </p:cNvCxnSpPr>
            <p:nvPr/>
          </p:nvCxnSpPr>
          <p:spPr>
            <a:xfrm flipH="1">
              <a:off x="1793586" y="5465595"/>
              <a:ext cx="577973"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79" name="Straight Arrow Connector 178"/>
            <p:cNvCxnSpPr>
              <a:stCxn id="186" idx="0"/>
              <a:endCxn id="174" idx="4"/>
            </p:cNvCxnSpPr>
            <p:nvPr/>
          </p:nvCxnSpPr>
          <p:spPr>
            <a:xfrm flipV="1">
              <a:off x="1613586" y="4828429"/>
              <a:ext cx="0" cy="457166"/>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80" name="Straight Arrow Connector 179"/>
            <p:cNvCxnSpPr/>
            <p:nvPr/>
          </p:nvCxnSpPr>
          <p:spPr>
            <a:xfrm flipH="1">
              <a:off x="820032" y="5410429"/>
              <a:ext cx="655584"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81" name="Straight Arrow Connector 180"/>
            <p:cNvCxnSpPr/>
            <p:nvPr/>
          </p:nvCxnSpPr>
          <p:spPr>
            <a:xfrm flipH="1">
              <a:off x="778002" y="5562829"/>
              <a:ext cx="655584" cy="0"/>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82" name="Straight Arrow Connector 181"/>
            <p:cNvCxnSpPr/>
            <p:nvPr/>
          </p:nvCxnSpPr>
          <p:spPr>
            <a:xfrm flipV="1">
              <a:off x="2475402" y="4828429"/>
              <a:ext cx="0" cy="457166"/>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p:nvPr/>
          </p:nvCxnSpPr>
          <p:spPr>
            <a:xfrm flipV="1">
              <a:off x="2627802" y="4828469"/>
              <a:ext cx="0" cy="457166"/>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84" name="Oval 183"/>
            <p:cNvSpPr/>
            <p:nvPr/>
          </p:nvSpPr>
          <p:spPr>
            <a:xfrm>
              <a:off x="467544" y="5285595"/>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cxnSp>
          <p:nvCxnSpPr>
            <p:cNvPr id="185" name="Curved Connector 184"/>
            <p:cNvCxnSpPr>
              <a:stCxn id="174" idx="2"/>
              <a:endCxn id="184" idx="0"/>
            </p:cNvCxnSpPr>
            <p:nvPr/>
          </p:nvCxnSpPr>
          <p:spPr>
            <a:xfrm rot="10800000" flipV="1">
              <a:off x="647544" y="4648429"/>
              <a:ext cx="786042" cy="637166"/>
            </a:xfrm>
            <a:prstGeom prst="curvedConnector2">
              <a:avLst/>
            </a:prstGeom>
            <a:ln>
              <a:solidFill>
                <a:schemeClr val="tx1"/>
              </a:solidFill>
              <a:headEnd type="none"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86" name="Oval 185"/>
            <p:cNvSpPr/>
            <p:nvPr/>
          </p:nvSpPr>
          <p:spPr>
            <a:xfrm>
              <a:off x="1433586" y="5285595"/>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grpSp>
      <p:cxnSp>
        <p:nvCxnSpPr>
          <p:cNvPr id="214" name="Straight Connector 213"/>
          <p:cNvCxnSpPr/>
          <p:nvPr/>
        </p:nvCxnSpPr>
        <p:spPr>
          <a:xfrm>
            <a:off x="778002" y="3140968"/>
            <a:ext cx="655584" cy="1800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2043767" y="3140968"/>
            <a:ext cx="0" cy="1800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3257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Improvement of </a:t>
            </a:r>
            <a:r>
              <a:rPr lang="en-US" altLang="zh-TW" sz="4000" dirty="0" err="1"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CyclopsMT</a:t>
            </a:r>
            <a:endParaRPr lang="zh-TW" altLang="en-US" sz="4000" dirty="0">
              <a:solidFill>
                <a:schemeClr val="tx1"/>
              </a:solidFill>
              <a:effectLst>
                <a:outerShdw blurRad="38100" dist="38100" dir="2700000" algn="tl">
                  <a:srgbClr val="000000">
                    <a:alpha val="43137"/>
                  </a:srgbClr>
                </a:outerShdw>
              </a:effectLst>
              <a:latin typeface="Eras Medium ITC"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graphicFrame>
        <p:nvGraphicFramePr>
          <p:cNvPr id="4" name="Chart 3"/>
          <p:cNvGraphicFramePr/>
          <p:nvPr>
            <p:extLst>
              <p:ext uri="{D42A27DB-BD31-4B8C-83A1-F6EECF244321}">
                <p14:modId xmlns:p14="http://schemas.microsoft.com/office/powerpoint/2010/main" val="1295431925"/>
              </p:ext>
            </p:extLst>
          </p:nvPr>
        </p:nvGraphicFramePr>
        <p:xfrm>
          <a:off x="755576" y="1340768"/>
          <a:ext cx="8136904"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le 5"/>
          <p:cNvSpPr/>
          <p:nvPr/>
        </p:nvSpPr>
        <p:spPr>
          <a:xfrm>
            <a:off x="6516216" y="4365104"/>
            <a:ext cx="432000" cy="1224000"/>
          </a:xfrm>
          <a:prstGeom prst="roundRect">
            <a:avLst>
              <a:gd name="adj" fmla="val 13018"/>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763688" y="5823995"/>
            <a:ext cx="1476000" cy="319499"/>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pPr algn="l"/>
            <a:r>
              <a:rPr lang="en-US" altLang="zh-CN" sz="2000" dirty="0" smtClean="0">
                <a:solidFill>
                  <a:schemeClr val="tx1"/>
                </a:solidFill>
              </a:rPr>
              <a:t>#[</a:t>
            </a:r>
            <a:r>
              <a:rPr lang="en-US" altLang="zh-CN" sz="2000" dirty="0" smtClean="0">
                <a:solidFill>
                  <a:srgbClr val="FF0066"/>
                </a:solidFill>
              </a:rPr>
              <a:t>M</a:t>
            </a:r>
            <a:r>
              <a:rPr lang="en-US" altLang="zh-CN" sz="2000" dirty="0" smtClean="0">
                <a:solidFill>
                  <a:schemeClr val="tx1"/>
                </a:solidFill>
              </a:rPr>
              <a:t>]</a:t>
            </a:r>
            <a:r>
              <a:rPr lang="en-US" altLang="zh-CN" sz="2000" dirty="0" err="1" smtClean="0">
                <a:solidFill>
                  <a:schemeClr val="tx1"/>
                </a:solidFill>
              </a:rPr>
              <a:t>achines</a:t>
            </a:r>
            <a:endParaRPr lang="zh-CN" altLang="en-US" sz="2000" dirty="0">
              <a:solidFill>
                <a:schemeClr val="tx1"/>
              </a:solidFill>
            </a:endParaRPr>
          </a:p>
        </p:txBody>
      </p:sp>
      <p:sp>
        <p:nvSpPr>
          <p:cNvPr id="8" name="TextBox 7"/>
          <p:cNvSpPr txBox="1"/>
          <p:nvPr/>
        </p:nvSpPr>
        <p:spPr>
          <a:xfrm>
            <a:off x="4916894" y="5805264"/>
            <a:ext cx="1311290" cy="324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pPr algn="r"/>
            <a:r>
              <a:rPr lang="en-US" altLang="zh-CN" sz="2200" dirty="0" err="1" smtClean="0">
                <a:solidFill>
                  <a:srgbClr val="FF0066"/>
                </a:solidFill>
              </a:rPr>
              <a:t>M</a:t>
            </a:r>
            <a:r>
              <a:rPr lang="en-US" altLang="zh-CN" sz="2200" dirty="0" err="1" smtClean="0">
                <a:solidFill>
                  <a:schemeClr val="tx1"/>
                </a:solidFill>
              </a:rPr>
              <a:t>x</a:t>
            </a:r>
            <a:r>
              <a:rPr lang="en-US" altLang="zh-CN" sz="2200" dirty="0" err="1" smtClean="0">
                <a:solidFill>
                  <a:srgbClr val="FF0066"/>
                </a:solidFill>
              </a:rPr>
              <a:t>W</a:t>
            </a:r>
            <a:r>
              <a:rPr lang="en-US" altLang="zh-CN" sz="2200" dirty="0" err="1" smtClean="0">
                <a:solidFill>
                  <a:schemeClr val="tx1"/>
                </a:solidFill>
              </a:rPr>
              <a:t>x</a:t>
            </a:r>
            <a:r>
              <a:rPr lang="en-US" altLang="zh-CN" sz="2200" dirty="0" err="1" smtClean="0">
                <a:solidFill>
                  <a:srgbClr val="FF0066"/>
                </a:solidFill>
              </a:rPr>
              <a:t>T</a:t>
            </a:r>
            <a:r>
              <a:rPr lang="en-US" altLang="zh-CN" sz="2200" dirty="0" smtClean="0">
                <a:solidFill>
                  <a:schemeClr val="tx1"/>
                </a:solidFill>
              </a:rPr>
              <a:t>/</a:t>
            </a:r>
            <a:r>
              <a:rPr lang="en-US" altLang="zh-CN" sz="2200" dirty="0" smtClean="0">
                <a:solidFill>
                  <a:srgbClr val="FF0066"/>
                </a:solidFill>
              </a:rPr>
              <a:t>R</a:t>
            </a:r>
            <a:endParaRPr lang="zh-CN" altLang="en-US" sz="2200" dirty="0">
              <a:solidFill>
                <a:srgbClr val="FF0066"/>
              </a:solidFill>
            </a:endParaRPr>
          </a:p>
        </p:txBody>
      </p:sp>
      <p:sp>
        <p:nvSpPr>
          <p:cNvPr id="9" name="TextBox 8"/>
          <p:cNvSpPr txBox="1"/>
          <p:nvPr/>
        </p:nvSpPr>
        <p:spPr>
          <a:xfrm>
            <a:off x="1763688" y="6205845"/>
            <a:ext cx="1476000" cy="319499"/>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pPr algn="l"/>
            <a:r>
              <a:rPr lang="en-US" altLang="zh-CN" sz="2000" dirty="0" smtClean="0">
                <a:solidFill>
                  <a:schemeClr val="tx1"/>
                </a:solidFill>
              </a:rPr>
              <a:t>#[</a:t>
            </a:r>
            <a:r>
              <a:rPr lang="en-US" altLang="zh-CN" sz="2000" dirty="0" smtClean="0">
                <a:solidFill>
                  <a:srgbClr val="FF0066"/>
                </a:solidFill>
              </a:rPr>
              <a:t>W</a:t>
            </a:r>
            <a:r>
              <a:rPr lang="en-US" altLang="zh-CN" sz="2000" dirty="0" smtClean="0">
                <a:solidFill>
                  <a:schemeClr val="tx1"/>
                </a:solidFill>
              </a:rPr>
              <a:t>]</a:t>
            </a:r>
            <a:r>
              <a:rPr lang="en-US" altLang="zh-CN" sz="2000" dirty="0" err="1" smtClean="0">
                <a:solidFill>
                  <a:schemeClr val="tx1"/>
                </a:solidFill>
              </a:rPr>
              <a:t>orkers</a:t>
            </a:r>
            <a:endParaRPr lang="zh-CN" altLang="en-US" sz="2000" dirty="0">
              <a:solidFill>
                <a:schemeClr val="tx1"/>
              </a:solidFill>
            </a:endParaRPr>
          </a:p>
        </p:txBody>
      </p:sp>
      <p:sp>
        <p:nvSpPr>
          <p:cNvPr id="10" name="TextBox 9"/>
          <p:cNvSpPr txBox="1"/>
          <p:nvPr/>
        </p:nvSpPr>
        <p:spPr>
          <a:xfrm>
            <a:off x="3348024" y="5823995"/>
            <a:ext cx="1440000" cy="319499"/>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pPr algn="l"/>
            <a:r>
              <a:rPr lang="en-US" altLang="zh-CN" sz="2000" dirty="0" smtClean="0">
                <a:solidFill>
                  <a:schemeClr val="tx1"/>
                </a:solidFill>
              </a:rPr>
              <a:t>#[</a:t>
            </a:r>
            <a:r>
              <a:rPr lang="en-US" altLang="zh-CN" sz="2000" dirty="0" smtClean="0">
                <a:solidFill>
                  <a:srgbClr val="FF0066"/>
                </a:solidFill>
              </a:rPr>
              <a:t>T</a:t>
            </a:r>
            <a:r>
              <a:rPr lang="en-US" altLang="zh-CN" sz="2000" dirty="0" smtClean="0">
                <a:solidFill>
                  <a:schemeClr val="tx1"/>
                </a:solidFill>
              </a:rPr>
              <a:t>]</a:t>
            </a:r>
            <a:r>
              <a:rPr lang="en-US" altLang="zh-CN" sz="2000" dirty="0" err="1" smtClean="0">
                <a:solidFill>
                  <a:schemeClr val="tx1"/>
                </a:solidFill>
              </a:rPr>
              <a:t>hreads</a:t>
            </a:r>
            <a:endParaRPr lang="zh-CN" altLang="en-US" sz="2000" dirty="0">
              <a:solidFill>
                <a:schemeClr val="tx1"/>
              </a:solidFill>
            </a:endParaRPr>
          </a:p>
        </p:txBody>
      </p:sp>
      <p:sp>
        <p:nvSpPr>
          <p:cNvPr id="12" name="TextBox 11"/>
          <p:cNvSpPr txBox="1"/>
          <p:nvPr/>
        </p:nvSpPr>
        <p:spPr>
          <a:xfrm>
            <a:off x="3348024" y="6205845"/>
            <a:ext cx="1440000" cy="319499"/>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pPr algn="l"/>
            <a:r>
              <a:rPr lang="en-US" altLang="zh-CN" sz="2000" dirty="0" smtClean="0">
                <a:solidFill>
                  <a:schemeClr val="tx1"/>
                </a:solidFill>
              </a:rPr>
              <a:t>#[</a:t>
            </a:r>
            <a:r>
              <a:rPr lang="en-US" altLang="zh-CN" sz="2000" dirty="0" smtClean="0">
                <a:solidFill>
                  <a:srgbClr val="FF0066"/>
                </a:solidFill>
              </a:rPr>
              <a:t>R</a:t>
            </a:r>
            <a:r>
              <a:rPr lang="en-US" altLang="zh-CN" sz="2000" dirty="0" smtClean="0">
                <a:solidFill>
                  <a:schemeClr val="tx1"/>
                </a:solidFill>
              </a:rPr>
              <a:t>]</a:t>
            </a:r>
            <a:r>
              <a:rPr lang="en-US" altLang="zh-CN" sz="2000" dirty="0" err="1" smtClean="0">
                <a:solidFill>
                  <a:schemeClr val="tx1"/>
                </a:solidFill>
              </a:rPr>
              <a:t>eceivers</a:t>
            </a:r>
            <a:endParaRPr lang="zh-CN" altLang="en-US" sz="2000" dirty="0">
              <a:solidFill>
                <a:schemeClr val="tx1"/>
              </a:solidFill>
            </a:endParaRPr>
          </a:p>
        </p:txBody>
      </p:sp>
      <p:cxnSp>
        <p:nvCxnSpPr>
          <p:cNvPr id="13" name="Straight Arrow Connector 12"/>
          <p:cNvCxnSpPr>
            <a:stCxn id="8" idx="3"/>
          </p:cNvCxnSpPr>
          <p:nvPr/>
        </p:nvCxnSpPr>
        <p:spPr>
          <a:xfrm flipV="1">
            <a:off x="6228184" y="5589240"/>
            <a:ext cx="288032" cy="378024"/>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1691680" y="5733256"/>
            <a:ext cx="3132000" cy="864000"/>
          </a:xfrm>
          <a:prstGeom prst="roundRect">
            <a:avLst>
              <a:gd name="adj" fmla="val 0"/>
            </a:avLst>
          </a:prstGeom>
          <a:noFill/>
          <a:ln w="3175">
            <a:solidFill>
              <a:schemeClr val="tx1"/>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2699792" y="1664840"/>
            <a:ext cx="1311290" cy="324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r>
              <a:rPr lang="en-US" altLang="zh-CN" sz="2000" dirty="0" smtClean="0">
                <a:solidFill>
                  <a:srgbClr val="FF0066"/>
                </a:solidFill>
              </a:rPr>
              <a:t>Cyclops</a:t>
            </a:r>
            <a:endParaRPr lang="zh-CN" altLang="en-US" sz="2000" dirty="0">
              <a:solidFill>
                <a:srgbClr val="FF0066"/>
              </a:solidFill>
            </a:endParaRPr>
          </a:p>
        </p:txBody>
      </p:sp>
      <p:cxnSp>
        <p:nvCxnSpPr>
          <p:cNvPr id="19" name="Straight Arrow Connector 18"/>
          <p:cNvCxnSpPr/>
          <p:nvPr/>
        </p:nvCxnSpPr>
        <p:spPr>
          <a:xfrm flipH="1">
            <a:off x="3059832" y="1948178"/>
            <a:ext cx="208451" cy="544718"/>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292080" y="2200242"/>
            <a:ext cx="1311290" cy="324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r>
              <a:rPr lang="en-US" altLang="zh-CN" sz="2000" dirty="0" err="1" smtClean="0">
                <a:solidFill>
                  <a:srgbClr val="FF0066"/>
                </a:solidFill>
              </a:rPr>
              <a:t>CyclopsMT</a:t>
            </a:r>
            <a:endParaRPr lang="zh-CN" altLang="en-US" sz="2000" dirty="0">
              <a:solidFill>
                <a:srgbClr val="FF0066"/>
              </a:solidFill>
            </a:endParaRPr>
          </a:p>
        </p:txBody>
      </p:sp>
      <p:cxnSp>
        <p:nvCxnSpPr>
          <p:cNvPr id="26" name="Straight Arrow Connector 25"/>
          <p:cNvCxnSpPr/>
          <p:nvPr/>
        </p:nvCxnSpPr>
        <p:spPr>
          <a:xfrm flipH="1">
            <a:off x="5364088" y="2564904"/>
            <a:ext cx="187594" cy="360000"/>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179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Communication Efficiency</a:t>
            </a:r>
            <a:endParaRPr lang="zh-TW" altLang="en-US" sz="4000" dirty="0">
              <a:solidFill>
                <a:schemeClr val="tx1"/>
              </a:solidFill>
              <a:effectLst>
                <a:outerShdw blurRad="38100" dist="38100" dir="2700000" algn="tl">
                  <a:srgbClr val="000000">
                    <a:alpha val="43137"/>
                  </a:srgbClr>
                </a:outerShdw>
              </a:effectLst>
              <a:latin typeface="Eras Medium ITC"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graphicFrame>
        <p:nvGraphicFramePr>
          <p:cNvPr id="4" name="Chart 3"/>
          <p:cNvGraphicFramePr/>
          <p:nvPr>
            <p:extLst>
              <p:ext uri="{D42A27DB-BD31-4B8C-83A1-F6EECF244321}">
                <p14:modId xmlns:p14="http://schemas.microsoft.com/office/powerpoint/2010/main" val="232181233"/>
              </p:ext>
            </p:extLst>
          </p:nvPr>
        </p:nvGraphicFramePr>
        <p:xfrm>
          <a:off x="539552" y="2924944"/>
          <a:ext cx="8208912" cy="3816424"/>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570492" y="3510480"/>
            <a:ext cx="2448272" cy="900000"/>
            <a:chOff x="570492" y="3212976"/>
            <a:chExt cx="2448272" cy="900000"/>
          </a:xfrm>
        </p:grpSpPr>
        <p:sp>
          <p:nvSpPr>
            <p:cNvPr id="3" name="Rounded Rectangle 2"/>
            <p:cNvSpPr/>
            <p:nvPr/>
          </p:nvSpPr>
          <p:spPr>
            <a:xfrm>
              <a:off x="1434588" y="3212976"/>
              <a:ext cx="1584176" cy="900000"/>
            </a:xfrm>
            <a:prstGeom prst="roundRect">
              <a:avLst>
                <a:gd name="adj" fmla="val 13018"/>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570492" y="3500976"/>
              <a:ext cx="735226" cy="324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pPr algn="r"/>
              <a:r>
                <a:rPr lang="en-US" altLang="zh-CN" sz="2200" dirty="0" smtClean="0">
                  <a:solidFill>
                    <a:srgbClr val="FF0066"/>
                  </a:solidFill>
                </a:rPr>
                <a:t>50M</a:t>
              </a:r>
              <a:endParaRPr lang="zh-CN" altLang="en-US" sz="2200" dirty="0">
                <a:solidFill>
                  <a:srgbClr val="FF0066"/>
                </a:solidFill>
              </a:endParaRPr>
            </a:p>
          </p:txBody>
        </p:sp>
      </p:grpSp>
      <p:grpSp>
        <p:nvGrpSpPr>
          <p:cNvPr id="31" name="Group 30"/>
          <p:cNvGrpSpPr/>
          <p:nvPr/>
        </p:nvGrpSpPr>
        <p:grpSpPr>
          <a:xfrm>
            <a:off x="570492" y="4567912"/>
            <a:ext cx="2448272" cy="900000"/>
            <a:chOff x="570492" y="4257192"/>
            <a:chExt cx="2448272" cy="900000"/>
          </a:xfrm>
        </p:grpSpPr>
        <p:sp>
          <p:nvSpPr>
            <p:cNvPr id="7" name="Rounded Rectangle 6"/>
            <p:cNvSpPr/>
            <p:nvPr/>
          </p:nvSpPr>
          <p:spPr>
            <a:xfrm>
              <a:off x="1434588" y="4257192"/>
              <a:ext cx="1584176" cy="900000"/>
            </a:xfrm>
            <a:prstGeom prst="roundRect">
              <a:avLst>
                <a:gd name="adj" fmla="val 13018"/>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570492" y="4545192"/>
              <a:ext cx="735226" cy="324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pPr algn="r"/>
              <a:r>
                <a:rPr lang="en-US" altLang="zh-CN" sz="2200" dirty="0">
                  <a:solidFill>
                    <a:srgbClr val="FF0066"/>
                  </a:solidFill>
                </a:rPr>
                <a:t>2</a:t>
              </a:r>
              <a:r>
                <a:rPr lang="en-US" altLang="zh-CN" sz="2200" dirty="0" smtClean="0">
                  <a:solidFill>
                    <a:srgbClr val="FF0066"/>
                  </a:solidFill>
                </a:rPr>
                <a:t>5M</a:t>
              </a:r>
              <a:endParaRPr lang="zh-CN" altLang="en-US" sz="2200" dirty="0">
                <a:solidFill>
                  <a:srgbClr val="FF0066"/>
                </a:solidFill>
              </a:endParaRPr>
            </a:p>
          </p:txBody>
        </p:sp>
      </p:grpSp>
      <p:grpSp>
        <p:nvGrpSpPr>
          <p:cNvPr id="32" name="Group 31"/>
          <p:cNvGrpSpPr/>
          <p:nvPr/>
        </p:nvGrpSpPr>
        <p:grpSpPr>
          <a:xfrm>
            <a:off x="570492" y="5625344"/>
            <a:ext cx="2448272" cy="900000"/>
            <a:chOff x="570492" y="5337312"/>
            <a:chExt cx="2448272" cy="900000"/>
          </a:xfrm>
        </p:grpSpPr>
        <p:sp>
          <p:nvSpPr>
            <p:cNvPr id="9" name="Rounded Rectangle 8"/>
            <p:cNvSpPr/>
            <p:nvPr/>
          </p:nvSpPr>
          <p:spPr>
            <a:xfrm>
              <a:off x="1434588" y="5337312"/>
              <a:ext cx="1584176" cy="900000"/>
            </a:xfrm>
            <a:prstGeom prst="roundRect">
              <a:avLst>
                <a:gd name="adj" fmla="val 13018"/>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570492" y="5625312"/>
              <a:ext cx="735226" cy="324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pPr algn="r"/>
              <a:r>
                <a:rPr lang="en-US" altLang="zh-CN" sz="2200" dirty="0" smtClean="0">
                  <a:solidFill>
                    <a:srgbClr val="FF0066"/>
                  </a:solidFill>
                </a:rPr>
                <a:t>5M</a:t>
              </a:r>
              <a:endParaRPr lang="zh-CN" altLang="en-US" sz="2200" dirty="0">
                <a:solidFill>
                  <a:srgbClr val="FF0066"/>
                </a:solidFill>
              </a:endParaRPr>
            </a:p>
          </p:txBody>
        </p:sp>
      </p:grpSp>
      <p:sp>
        <p:nvSpPr>
          <p:cNvPr id="17" name="TextBox 16"/>
          <p:cNvSpPr txBox="1"/>
          <p:nvPr/>
        </p:nvSpPr>
        <p:spPr>
          <a:xfrm>
            <a:off x="7308392" y="4113104"/>
            <a:ext cx="792000" cy="252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54000" rIns="0" bIns="0" rtlCol="0" anchor="ctr"/>
          <a:lstStyle>
            <a:defPPr>
              <a:defRPr lang="zh-CN"/>
            </a:defPPr>
            <a:lvl1pPr algn="r">
              <a:lnSpc>
                <a:spcPct val="80000"/>
              </a:lnSpc>
              <a:defRPr sz="2200">
                <a:solidFill>
                  <a:srgbClr val="FF0066"/>
                </a:solidFill>
                <a:latin typeface="Eras Medium ITC" pitchFamily="34" charset="0"/>
              </a:defRPr>
            </a:lvl1pPr>
          </a:lstStyle>
          <a:p>
            <a:r>
              <a:rPr lang="en-US" altLang="zh-CN" dirty="0"/>
              <a:t>25.6X</a:t>
            </a:r>
            <a:endParaRPr lang="zh-CN" altLang="en-US" dirty="0"/>
          </a:p>
        </p:txBody>
      </p:sp>
      <p:sp>
        <p:nvSpPr>
          <p:cNvPr id="18" name="Rounded Rectangle 17"/>
          <p:cNvSpPr/>
          <p:nvPr/>
        </p:nvSpPr>
        <p:spPr>
          <a:xfrm>
            <a:off x="5400398" y="4113007"/>
            <a:ext cx="1872000" cy="252000"/>
          </a:xfrm>
          <a:prstGeom prst="roundRect">
            <a:avLst>
              <a:gd name="adj" fmla="val 8090"/>
            </a:avLst>
          </a:prstGeom>
          <a:solidFill>
            <a:srgbClr val="FF0066">
              <a:alpha val="10196"/>
            </a:srgbClr>
          </a:solidFill>
          <a:ln w="28575">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ounded Rectangle 18"/>
          <p:cNvSpPr/>
          <p:nvPr/>
        </p:nvSpPr>
        <p:spPr>
          <a:xfrm>
            <a:off x="5400398" y="3573016"/>
            <a:ext cx="216000" cy="252000"/>
          </a:xfrm>
          <a:prstGeom prst="roundRect">
            <a:avLst>
              <a:gd name="adj" fmla="val 8090"/>
            </a:avLst>
          </a:prstGeom>
          <a:solidFill>
            <a:srgbClr val="FF0066">
              <a:alpha val="10196"/>
            </a:srgbClr>
          </a:solidFill>
          <a:ln w="28575">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6660320" y="5157225"/>
            <a:ext cx="756000" cy="252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54000" rIns="0" bIns="0" rtlCol="0" anchor="ctr"/>
          <a:lstStyle>
            <a:defPPr>
              <a:defRPr lang="zh-CN"/>
            </a:defPPr>
            <a:lvl1pPr algn="r">
              <a:lnSpc>
                <a:spcPct val="80000"/>
              </a:lnSpc>
              <a:defRPr sz="2200">
                <a:solidFill>
                  <a:srgbClr val="FF0066"/>
                </a:solidFill>
                <a:latin typeface="Eras Medium ITC" pitchFamily="34" charset="0"/>
              </a:defRPr>
            </a:lvl1pPr>
          </a:lstStyle>
          <a:p>
            <a:r>
              <a:rPr lang="en-US" altLang="zh-CN" dirty="0"/>
              <a:t>16.2X</a:t>
            </a:r>
            <a:endParaRPr lang="zh-CN" altLang="en-US" dirty="0"/>
          </a:p>
        </p:txBody>
      </p:sp>
      <p:sp>
        <p:nvSpPr>
          <p:cNvPr id="22" name="Rounded Rectangle 21"/>
          <p:cNvSpPr/>
          <p:nvPr/>
        </p:nvSpPr>
        <p:spPr>
          <a:xfrm>
            <a:off x="5040058" y="5157224"/>
            <a:ext cx="1584000" cy="252000"/>
          </a:xfrm>
          <a:prstGeom prst="roundRect">
            <a:avLst>
              <a:gd name="adj" fmla="val 8090"/>
            </a:avLst>
          </a:prstGeom>
          <a:solidFill>
            <a:srgbClr val="FF0066">
              <a:alpha val="10196"/>
            </a:srgbClr>
          </a:solidFill>
          <a:ln w="28575">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Rounded Rectangle 22"/>
          <p:cNvSpPr/>
          <p:nvPr/>
        </p:nvSpPr>
        <p:spPr>
          <a:xfrm>
            <a:off x="5040058" y="4617233"/>
            <a:ext cx="288000" cy="252000"/>
          </a:xfrm>
          <a:prstGeom prst="roundRect">
            <a:avLst>
              <a:gd name="adj" fmla="val 8090"/>
            </a:avLst>
          </a:prstGeom>
          <a:solidFill>
            <a:srgbClr val="FF0066">
              <a:alpha val="10196"/>
            </a:srgbClr>
          </a:solidFill>
          <a:ln w="28575">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5292058" y="4617233"/>
            <a:ext cx="864000" cy="252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54000" rIns="0" bIns="0" rtlCol="0" anchor="ctr"/>
          <a:lstStyle>
            <a:defPPr>
              <a:defRPr lang="zh-CN"/>
            </a:defPPr>
            <a:lvl1pPr algn="ctr">
              <a:lnSpc>
                <a:spcPct val="80000"/>
              </a:lnSpc>
              <a:defRPr>
                <a:solidFill>
                  <a:srgbClr val="0000FF"/>
                </a:solidFill>
                <a:latin typeface="Eras Medium ITC" pitchFamily="34" charset="0"/>
              </a:defRPr>
            </a:lvl1pPr>
          </a:lstStyle>
          <a:p>
            <a:pPr algn="r"/>
            <a:r>
              <a:rPr lang="en-US" altLang="zh-CN" sz="2200" dirty="0" smtClean="0">
                <a:solidFill>
                  <a:srgbClr val="FF0066"/>
                </a:solidFill>
              </a:rPr>
              <a:t>55.6%</a:t>
            </a:r>
            <a:endParaRPr lang="zh-CN" altLang="en-US" sz="2200" dirty="0">
              <a:solidFill>
                <a:srgbClr val="FF0066"/>
              </a:solidFill>
            </a:endParaRPr>
          </a:p>
        </p:txBody>
      </p:sp>
      <p:sp>
        <p:nvSpPr>
          <p:cNvPr id="26" name="TextBox 25"/>
          <p:cNvSpPr txBox="1"/>
          <p:nvPr/>
        </p:nvSpPr>
        <p:spPr>
          <a:xfrm>
            <a:off x="5652120" y="6201336"/>
            <a:ext cx="756000" cy="252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54000" rIns="0" bIns="0" rtlCol="0" anchor="ctr"/>
          <a:lstStyle>
            <a:defPPr>
              <a:defRPr lang="zh-CN"/>
            </a:defPPr>
            <a:lvl1pPr algn="r">
              <a:lnSpc>
                <a:spcPct val="80000"/>
              </a:lnSpc>
              <a:defRPr sz="2200">
                <a:solidFill>
                  <a:srgbClr val="FF0066"/>
                </a:solidFill>
                <a:latin typeface="Eras Medium ITC" pitchFamily="34" charset="0"/>
              </a:defRPr>
            </a:lvl1pPr>
          </a:lstStyle>
          <a:p>
            <a:r>
              <a:rPr lang="en-US" altLang="zh-CN" dirty="0" smtClean="0"/>
              <a:t>12.6X</a:t>
            </a:r>
            <a:endParaRPr lang="zh-CN" altLang="en-US" dirty="0"/>
          </a:p>
        </p:txBody>
      </p:sp>
      <p:sp>
        <p:nvSpPr>
          <p:cNvPr id="27" name="Rounded Rectangle 26"/>
          <p:cNvSpPr/>
          <p:nvPr/>
        </p:nvSpPr>
        <p:spPr>
          <a:xfrm>
            <a:off x="4211960" y="6201335"/>
            <a:ext cx="1440000" cy="252000"/>
          </a:xfrm>
          <a:prstGeom prst="roundRect">
            <a:avLst>
              <a:gd name="adj" fmla="val 8090"/>
            </a:avLst>
          </a:prstGeom>
          <a:solidFill>
            <a:srgbClr val="FF0066">
              <a:alpha val="10196"/>
            </a:srgbClr>
          </a:solidFill>
          <a:ln w="28575">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Rounded Rectangle 27"/>
          <p:cNvSpPr/>
          <p:nvPr/>
        </p:nvSpPr>
        <p:spPr>
          <a:xfrm>
            <a:off x="4211960" y="5661344"/>
            <a:ext cx="216000" cy="252000"/>
          </a:xfrm>
          <a:prstGeom prst="roundRect">
            <a:avLst>
              <a:gd name="adj" fmla="val 8090"/>
            </a:avLst>
          </a:prstGeom>
          <a:solidFill>
            <a:srgbClr val="FF0066">
              <a:alpha val="10196"/>
            </a:srgbClr>
          </a:solidFill>
          <a:ln w="28575">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4427984" y="5661344"/>
            <a:ext cx="864000" cy="252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54000" rIns="0" bIns="0" rtlCol="0" anchor="ctr"/>
          <a:lstStyle>
            <a:defPPr>
              <a:defRPr lang="zh-CN"/>
            </a:defPPr>
            <a:lvl1pPr algn="ctr">
              <a:lnSpc>
                <a:spcPct val="80000"/>
              </a:lnSpc>
              <a:defRPr>
                <a:solidFill>
                  <a:srgbClr val="0000FF"/>
                </a:solidFill>
                <a:latin typeface="Eras Medium ITC" pitchFamily="34" charset="0"/>
              </a:defRPr>
            </a:lvl1pPr>
          </a:lstStyle>
          <a:p>
            <a:pPr algn="r"/>
            <a:r>
              <a:rPr lang="en-US" altLang="zh-CN" sz="2200" dirty="0" smtClean="0">
                <a:solidFill>
                  <a:srgbClr val="FF0066"/>
                </a:solidFill>
              </a:rPr>
              <a:t>25.0%</a:t>
            </a:r>
            <a:endParaRPr lang="zh-CN" altLang="en-US" sz="2200" dirty="0">
              <a:solidFill>
                <a:srgbClr val="FF0066"/>
              </a:solidFill>
            </a:endParaRPr>
          </a:p>
        </p:txBody>
      </p:sp>
      <p:sp>
        <p:nvSpPr>
          <p:cNvPr id="35" name="Rounded Rectangle 34"/>
          <p:cNvSpPr/>
          <p:nvPr/>
        </p:nvSpPr>
        <p:spPr>
          <a:xfrm>
            <a:off x="7027016" y="1481164"/>
            <a:ext cx="533400" cy="304800"/>
          </a:xfrm>
          <a:prstGeom prst="roundRect">
            <a:avLst/>
          </a:prstGeom>
          <a:solidFill>
            <a:srgbClr val="00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800" dirty="0" smtClean="0">
                <a:solidFill>
                  <a:schemeClr val="tx1"/>
                </a:solidFill>
                <a:effectLst>
                  <a:outerShdw blurRad="38100" dist="38100" dir="2700000" algn="tl">
                    <a:srgbClr val="000000">
                      <a:alpha val="43137"/>
                    </a:srgbClr>
                  </a:outerShdw>
                </a:effectLst>
                <a:latin typeface="Eras Medium ITC" pitchFamily="34" charset="0"/>
              </a:rPr>
              <a:t>W0</a:t>
            </a:r>
            <a:endParaRPr lang="zh-CN" altLang="en-US" sz="1800" dirty="0">
              <a:solidFill>
                <a:schemeClr val="tx1"/>
              </a:solidFill>
              <a:effectLst>
                <a:outerShdw blurRad="38100" dist="38100" dir="2700000" algn="tl">
                  <a:srgbClr val="000000">
                    <a:alpha val="43137"/>
                  </a:srgbClr>
                </a:outerShdw>
              </a:effectLst>
              <a:latin typeface="Eras Medium ITC" pitchFamily="34" charset="0"/>
            </a:endParaRPr>
          </a:p>
        </p:txBody>
      </p:sp>
      <p:sp>
        <p:nvSpPr>
          <p:cNvPr id="36" name="Rounded Rectangle 35"/>
          <p:cNvSpPr/>
          <p:nvPr/>
        </p:nvSpPr>
        <p:spPr>
          <a:xfrm>
            <a:off x="8107136" y="645196"/>
            <a:ext cx="533400" cy="304800"/>
          </a:xfrm>
          <a:prstGeom prst="round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800" dirty="0" smtClean="0">
                <a:solidFill>
                  <a:schemeClr val="tx1"/>
                </a:solidFill>
                <a:latin typeface="Eras Medium ITC" pitchFamily="34" charset="0"/>
              </a:rPr>
              <a:t>W1</a:t>
            </a:r>
            <a:endParaRPr lang="zh-CN" altLang="en-US" sz="1800" dirty="0">
              <a:solidFill>
                <a:schemeClr val="tx1"/>
              </a:solidFill>
              <a:latin typeface="Eras Medium ITC" pitchFamily="34" charset="0"/>
            </a:endParaRPr>
          </a:p>
        </p:txBody>
      </p:sp>
      <p:sp>
        <p:nvSpPr>
          <p:cNvPr id="37" name="Rounded Rectangle 36"/>
          <p:cNvSpPr/>
          <p:nvPr/>
        </p:nvSpPr>
        <p:spPr>
          <a:xfrm>
            <a:off x="8107136" y="1063180"/>
            <a:ext cx="533400" cy="304800"/>
          </a:xfrm>
          <a:prstGeom prst="round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800" dirty="0" smtClean="0">
                <a:solidFill>
                  <a:schemeClr val="tx1"/>
                </a:solidFill>
                <a:latin typeface="Eras Medium ITC" pitchFamily="34" charset="0"/>
              </a:rPr>
              <a:t>W2</a:t>
            </a:r>
            <a:endParaRPr lang="zh-CN" altLang="en-US" sz="1800" dirty="0">
              <a:solidFill>
                <a:schemeClr val="tx1"/>
              </a:solidFill>
              <a:latin typeface="Eras Medium ITC" pitchFamily="34" charset="0"/>
            </a:endParaRPr>
          </a:p>
        </p:txBody>
      </p:sp>
      <p:sp>
        <p:nvSpPr>
          <p:cNvPr id="38" name="Rounded Rectangle 37"/>
          <p:cNvSpPr/>
          <p:nvPr/>
        </p:nvSpPr>
        <p:spPr>
          <a:xfrm>
            <a:off x="8107136" y="1481164"/>
            <a:ext cx="533400" cy="304800"/>
          </a:xfrm>
          <a:prstGeom prst="round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800" dirty="0" smtClean="0">
                <a:solidFill>
                  <a:schemeClr val="tx1"/>
                </a:solidFill>
                <a:latin typeface="Eras Medium ITC" pitchFamily="34" charset="0"/>
              </a:rPr>
              <a:t>W3</a:t>
            </a:r>
            <a:endParaRPr lang="zh-CN" altLang="en-US" sz="1800" dirty="0">
              <a:solidFill>
                <a:schemeClr val="tx1"/>
              </a:solidFill>
              <a:latin typeface="Eras Medium ITC" pitchFamily="34" charset="0"/>
            </a:endParaRPr>
          </a:p>
        </p:txBody>
      </p:sp>
      <p:sp>
        <p:nvSpPr>
          <p:cNvPr id="39" name="Rounded Rectangle 38"/>
          <p:cNvSpPr/>
          <p:nvPr/>
        </p:nvSpPr>
        <p:spPr>
          <a:xfrm>
            <a:off x="8107136" y="1899148"/>
            <a:ext cx="533400" cy="304800"/>
          </a:xfrm>
          <a:prstGeom prst="round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800" dirty="0" smtClean="0">
                <a:solidFill>
                  <a:schemeClr val="tx1"/>
                </a:solidFill>
                <a:latin typeface="Eras Medium ITC" pitchFamily="34" charset="0"/>
              </a:rPr>
              <a:t>W4</a:t>
            </a:r>
            <a:endParaRPr lang="zh-CN" altLang="en-US" sz="1800" dirty="0">
              <a:solidFill>
                <a:schemeClr val="tx1"/>
              </a:solidFill>
              <a:latin typeface="Eras Medium ITC" pitchFamily="34" charset="0"/>
            </a:endParaRPr>
          </a:p>
        </p:txBody>
      </p:sp>
      <p:sp>
        <p:nvSpPr>
          <p:cNvPr id="40" name="Rounded Rectangle 39"/>
          <p:cNvSpPr/>
          <p:nvPr/>
        </p:nvSpPr>
        <p:spPr>
          <a:xfrm>
            <a:off x="8107136" y="2317131"/>
            <a:ext cx="533400" cy="304800"/>
          </a:xfrm>
          <a:prstGeom prst="round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800" dirty="0" smtClean="0">
                <a:solidFill>
                  <a:schemeClr val="tx1"/>
                </a:solidFill>
                <a:latin typeface="Eras Medium ITC" pitchFamily="34" charset="0"/>
              </a:rPr>
              <a:t>W5</a:t>
            </a:r>
            <a:endParaRPr lang="zh-CN" altLang="en-US" sz="1800" dirty="0">
              <a:solidFill>
                <a:schemeClr val="tx1"/>
              </a:solidFill>
              <a:latin typeface="Eras Medium ITC" pitchFamily="34" charset="0"/>
            </a:endParaRPr>
          </a:p>
        </p:txBody>
      </p:sp>
      <p:cxnSp>
        <p:nvCxnSpPr>
          <p:cNvPr id="41" name="Straight Arrow Connector 40"/>
          <p:cNvCxnSpPr>
            <a:stCxn id="37" idx="1"/>
          </p:cNvCxnSpPr>
          <p:nvPr/>
        </p:nvCxnSpPr>
        <p:spPr>
          <a:xfrm flipH="1">
            <a:off x="7567080" y="1215580"/>
            <a:ext cx="540056" cy="3644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6" idx="1"/>
          </p:cNvCxnSpPr>
          <p:nvPr/>
        </p:nvCxnSpPr>
        <p:spPr>
          <a:xfrm flipH="1">
            <a:off x="7560416" y="797596"/>
            <a:ext cx="546720" cy="6963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8" idx="1"/>
            <a:endCxn id="35" idx="3"/>
          </p:cNvCxnSpPr>
          <p:nvPr/>
        </p:nvCxnSpPr>
        <p:spPr>
          <a:xfrm flipH="1">
            <a:off x="7560416" y="1633564"/>
            <a:ext cx="54672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9" idx="1"/>
          </p:cNvCxnSpPr>
          <p:nvPr/>
        </p:nvCxnSpPr>
        <p:spPr>
          <a:xfrm flipH="1" flipV="1">
            <a:off x="7560416" y="1699891"/>
            <a:ext cx="546720" cy="3516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0" idx="1"/>
          </p:cNvCxnSpPr>
          <p:nvPr/>
        </p:nvCxnSpPr>
        <p:spPr>
          <a:xfrm flipH="1" flipV="1">
            <a:off x="7560416" y="1785964"/>
            <a:ext cx="546720" cy="6835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7704384" y="2045867"/>
            <a:ext cx="252000" cy="252000"/>
            <a:chOff x="6876256" y="3268430"/>
            <a:chExt cx="2953118" cy="2953118"/>
          </a:xfrm>
        </p:grpSpPr>
        <p:sp>
          <p:nvSpPr>
            <p:cNvPr id="69" name="Rounded Rectangle 68"/>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0" name="Picture 69" descr="Z:\Research\0.IPADS\slides\1.ds\graph-parallel\cyclops\Buzz-Message-outline-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grpSp>
        <p:nvGrpSpPr>
          <p:cNvPr id="101" name="Group 100"/>
          <p:cNvGrpSpPr/>
          <p:nvPr/>
        </p:nvGrpSpPr>
        <p:grpSpPr>
          <a:xfrm>
            <a:off x="6552136" y="2045867"/>
            <a:ext cx="1764280" cy="663053"/>
            <a:chOff x="6552136" y="1988840"/>
            <a:chExt cx="1764280" cy="663053"/>
          </a:xfrm>
        </p:grpSpPr>
        <p:sp>
          <p:nvSpPr>
            <p:cNvPr id="100" name="Rectangle 99"/>
            <p:cNvSpPr/>
            <p:nvPr/>
          </p:nvSpPr>
          <p:spPr>
            <a:xfrm>
              <a:off x="6588059" y="2150142"/>
              <a:ext cx="972000" cy="170223"/>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Rectangle 70"/>
            <p:cNvSpPr/>
            <p:nvPr/>
          </p:nvSpPr>
          <p:spPr>
            <a:xfrm>
              <a:off x="6552136" y="1988840"/>
              <a:ext cx="1764280" cy="663053"/>
            </a:xfrm>
            <a:prstGeom prst="rect">
              <a:avLst/>
            </a:prstGeom>
            <a:ln>
              <a:noFill/>
              <a:prstDash val="dash"/>
            </a:ln>
          </p:spPr>
          <p:txBody>
            <a:bodyPr wrap="square" lIns="90000" tIns="72000" rIns="36000" bIns="36000">
              <a:spAutoFit/>
            </a:bodyPr>
            <a:lstStyle/>
            <a:p>
              <a:pPr marL="173038" indent="-173038"/>
              <a:r>
                <a:rPr lang="en-US" altLang="zh-CN" dirty="0" smtClean="0">
                  <a:effectLst>
                    <a:outerShdw blurRad="38100" dist="38100" dir="2700000" algn="tl">
                      <a:srgbClr val="000000">
                        <a:alpha val="43137"/>
                      </a:srgbClr>
                    </a:outerShdw>
                  </a:effectLst>
                  <a:latin typeface="Consolas" pitchFamily="49" charset="0"/>
                  <a:cs typeface="Consolas" pitchFamily="49" charset="0"/>
                </a:rPr>
                <a:t>message</a:t>
              </a:r>
              <a:r>
                <a:rPr lang="en-US" altLang="zh-CN" dirty="0" smtClean="0">
                  <a:latin typeface="Consolas" pitchFamily="49" charset="0"/>
                  <a:cs typeface="Consolas" pitchFamily="49" charset="0"/>
                </a:rPr>
                <a:t>:</a:t>
              </a:r>
              <a:br>
                <a:rPr lang="en-US" altLang="zh-CN" dirty="0" smtClean="0">
                  <a:latin typeface="Consolas" pitchFamily="49" charset="0"/>
                  <a:cs typeface="Consolas" pitchFamily="49" charset="0"/>
                </a:rPr>
              </a:br>
              <a:r>
                <a:rPr lang="en-US" altLang="zh-CN" dirty="0" smtClean="0">
                  <a:latin typeface="Consolas" pitchFamily="49" charset="0"/>
                  <a:cs typeface="Consolas" pitchFamily="49" charset="0"/>
                </a:rPr>
                <a:t>(</a:t>
              </a:r>
              <a:r>
                <a:rPr lang="en-US" altLang="zh-CN" dirty="0" err="1" smtClean="0">
                  <a:latin typeface="Consolas" pitchFamily="49" charset="0"/>
                  <a:cs typeface="Consolas" pitchFamily="49" charset="0"/>
                </a:rPr>
                <a:t>id,data</a:t>
              </a:r>
              <a:r>
                <a:rPr lang="en-US" altLang="zh-CN" dirty="0" smtClean="0">
                  <a:latin typeface="Consolas" pitchFamily="49" charset="0"/>
                  <a:cs typeface="Consolas" pitchFamily="49" charset="0"/>
                </a:rPr>
                <a:t>)</a:t>
              </a:r>
              <a:endParaRPr lang="en-US" altLang="zh-CN" dirty="0">
                <a:latin typeface="Consolas" pitchFamily="49" charset="0"/>
                <a:cs typeface="Consolas" pitchFamily="49" charset="0"/>
              </a:endParaRPr>
            </a:p>
          </p:txBody>
        </p:sp>
      </p:grpSp>
      <p:grpSp>
        <p:nvGrpSpPr>
          <p:cNvPr id="102" name="Group 101"/>
          <p:cNvGrpSpPr/>
          <p:nvPr/>
        </p:nvGrpSpPr>
        <p:grpSpPr>
          <a:xfrm>
            <a:off x="1727766" y="1588149"/>
            <a:ext cx="4428410" cy="1095102"/>
            <a:chOff x="1403648" y="1556791"/>
            <a:chExt cx="4428410" cy="1095102"/>
          </a:xfrm>
        </p:grpSpPr>
        <p:sp>
          <p:nvSpPr>
            <p:cNvPr id="33" name="内容占位符 2"/>
            <p:cNvSpPr txBox="1">
              <a:spLocks/>
            </p:cNvSpPr>
            <p:nvPr/>
          </p:nvSpPr>
          <p:spPr>
            <a:xfrm>
              <a:off x="3041800" y="1556792"/>
              <a:ext cx="2790258" cy="10951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lvl="1" indent="-231775">
                <a:lnSpc>
                  <a:spcPct val="90000"/>
                </a:lnSpc>
                <a:buClr>
                  <a:srgbClr val="FF0066"/>
                </a:buClr>
                <a:buNone/>
              </a:pPr>
              <a:r>
                <a:rPr lang="en-US" altLang="zh-CN" sz="2000" dirty="0" smtClean="0">
                  <a:solidFill>
                    <a:prstClr val="black"/>
                  </a:solidFill>
                  <a:latin typeface="Eras Medium ITC" pitchFamily="34" charset="0"/>
                  <a:ea typeface="Verdana" pitchFamily="34" charset="0"/>
                  <a:cs typeface="Verdana" pitchFamily="34" charset="0"/>
                </a:rPr>
                <a:t>Hadoop RPC lib (Java)  </a:t>
              </a:r>
            </a:p>
            <a:p>
              <a:pPr marL="273050" lvl="1" indent="-231775">
                <a:lnSpc>
                  <a:spcPct val="90000"/>
                </a:lnSpc>
                <a:buClr>
                  <a:srgbClr val="FF0066"/>
                </a:buClr>
                <a:buNone/>
              </a:pPr>
              <a:r>
                <a:rPr lang="en-US" altLang="zh-CN" sz="2000" dirty="0" smtClean="0">
                  <a:solidFill>
                    <a:prstClr val="black"/>
                  </a:solidFill>
                  <a:latin typeface="Eras Medium ITC" pitchFamily="34" charset="0"/>
                  <a:ea typeface="Verdana" pitchFamily="34" charset="0"/>
                  <a:cs typeface="Verdana" pitchFamily="34" charset="0"/>
                </a:rPr>
                <a:t>Boost RPC lib (C++)</a:t>
              </a:r>
            </a:p>
            <a:p>
              <a:pPr marL="273050" lvl="1" indent="-231775">
                <a:lnSpc>
                  <a:spcPct val="90000"/>
                </a:lnSpc>
                <a:buClr>
                  <a:srgbClr val="FF0066"/>
                </a:buClr>
                <a:buNone/>
              </a:pPr>
              <a:r>
                <a:rPr lang="en-US" altLang="zh-CN" sz="2000" dirty="0" smtClean="0">
                  <a:solidFill>
                    <a:prstClr val="black"/>
                  </a:solidFill>
                  <a:latin typeface="Eras Medium ITC" pitchFamily="34" charset="0"/>
                  <a:ea typeface="Verdana" pitchFamily="34" charset="0"/>
                  <a:cs typeface="Verdana" pitchFamily="34" charset="0"/>
                </a:rPr>
                <a:t>Hadoop </a:t>
              </a:r>
              <a:r>
                <a:rPr lang="en-US" altLang="zh-CN" sz="2000" dirty="0">
                  <a:solidFill>
                    <a:prstClr val="black"/>
                  </a:solidFill>
                  <a:latin typeface="Eras Medium ITC" pitchFamily="34" charset="0"/>
                  <a:ea typeface="Verdana" pitchFamily="34" charset="0"/>
                  <a:cs typeface="Verdana" pitchFamily="34" charset="0"/>
                </a:rPr>
                <a:t>RPC lib (Java)</a:t>
              </a:r>
              <a:endParaRPr lang="en-US" altLang="zh-CN" sz="2000" dirty="0" smtClean="0">
                <a:solidFill>
                  <a:prstClr val="black"/>
                </a:solidFill>
                <a:latin typeface="Eras Medium ITC" pitchFamily="34" charset="0"/>
                <a:ea typeface="Verdana" pitchFamily="34" charset="0"/>
                <a:cs typeface="Verdana" pitchFamily="34" charset="0"/>
              </a:endParaRPr>
            </a:p>
          </p:txBody>
        </p:sp>
        <p:sp>
          <p:nvSpPr>
            <p:cNvPr id="34" name="内容占位符 2"/>
            <p:cNvSpPr txBox="1">
              <a:spLocks/>
            </p:cNvSpPr>
            <p:nvPr/>
          </p:nvSpPr>
          <p:spPr>
            <a:xfrm>
              <a:off x="1403648" y="1556791"/>
              <a:ext cx="1751228" cy="10951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lvl="1" indent="-231775" algn="r">
                <a:lnSpc>
                  <a:spcPct val="90000"/>
                </a:lnSpc>
                <a:buClr>
                  <a:srgbClr val="FF0066"/>
                </a:buClr>
                <a:buNone/>
              </a:pPr>
              <a:r>
                <a:rPr lang="en-US" altLang="zh-CN" sz="2000" dirty="0" smtClean="0">
                  <a:solidFill>
                    <a:prstClr val="black"/>
                  </a:solidFill>
                  <a:latin typeface="Eras Medium ITC" pitchFamily="34" charset="0"/>
                  <a:ea typeface="Verdana" pitchFamily="34" charset="0"/>
                  <a:cs typeface="Verdana" pitchFamily="34" charset="0"/>
                </a:rPr>
                <a:t>Hama:</a:t>
              </a:r>
            </a:p>
            <a:p>
              <a:pPr marL="273050" lvl="1" indent="-231775" algn="r">
                <a:lnSpc>
                  <a:spcPct val="90000"/>
                </a:lnSpc>
                <a:buClr>
                  <a:srgbClr val="FF0066"/>
                </a:buClr>
                <a:buNone/>
              </a:pPr>
              <a:r>
                <a:rPr lang="en-US" altLang="zh-CN" sz="2000" dirty="0" smtClean="0">
                  <a:solidFill>
                    <a:prstClr val="black"/>
                  </a:solidFill>
                  <a:latin typeface="Eras Medium ITC" pitchFamily="34" charset="0"/>
                  <a:ea typeface="Verdana" pitchFamily="34" charset="0"/>
                  <a:cs typeface="Verdana" pitchFamily="34" charset="0"/>
                </a:rPr>
                <a:t>PowerGraph:</a:t>
              </a:r>
            </a:p>
            <a:p>
              <a:pPr marL="273050" lvl="1" indent="-231775" algn="r">
                <a:lnSpc>
                  <a:spcPct val="90000"/>
                </a:lnSpc>
                <a:buClr>
                  <a:srgbClr val="FF0066"/>
                </a:buClr>
                <a:buNone/>
              </a:pPr>
              <a:r>
                <a:rPr lang="en-US" altLang="zh-CN" sz="2000" dirty="0" smtClean="0">
                  <a:solidFill>
                    <a:prstClr val="black"/>
                  </a:solidFill>
                  <a:latin typeface="Eras Medium ITC" pitchFamily="34" charset="0"/>
                  <a:ea typeface="Verdana" pitchFamily="34" charset="0"/>
                  <a:cs typeface="Verdana" pitchFamily="34" charset="0"/>
                </a:rPr>
                <a:t>Cyclops:</a:t>
              </a:r>
            </a:p>
          </p:txBody>
        </p:sp>
        <p:sp>
          <p:nvSpPr>
            <p:cNvPr id="72" name="Rectangle 71"/>
            <p:cNvSpPr/>
            <p:nvPr/>
          </p:nvSpPr>
          <p:spPr>
            <a:xfrm>
              <a:off x="1403648" y="1568153"/>
              <a:ext cx="4428410" cy="108374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3" name="Rectangle 72"/>
          <p:cNvSpPr/>
          <p:nvPr/>
        </p:nvSpPr>
        <p:spPr>
          <a:xfrm>
            <a:off x="1115692" y="1146810"/>
            <a:ext cx="4356490" cy="369332"/>
          </a:xfrm>
          <a:prstGeom prst="rect">
            <a:avLst/>
          </a:prstGeom>
        </p:spPr>
        <p:txBody>
          <a:bodyPr wrap="square">
            <a:spAutoFit/>
          </a:bodyPr>
          <a:lstStyle/>
          <a:p>
            <a:r>
              <a:rPr lang="en-US" altLang="zh-CN" dirty="0" smtClean="0">
                <a:solidFill>
                  <a:srgbClr val="FF0066"/>
                </a:solidFill>
                <a:latin typeface="Eras Medium ITC" pitchFamily="34" charset="0"/>
                <a:ea typeface="Verdana" pitchFamily="34" charset="0"/>
                <a:cs typeface="Verdana" pitchFamily="34" charset="0"/>
              </a:rPr>
              <a:t>send + buffer + parse (contention)</a:t>
            </a:r>
            <a:endParaRPr lang="zh-CN" altLang="en-US" dirty="0">
              <a:solidFill>
                <a:srgbClr val="FF0066"/>
              </a:solidFill>
            </a:endParaRPr>
          </a:p>
        </p:txBody>
      </p:sp>
      <p:cxnSp>
        <p:nvCxnSpPr>
          <p:cNvPr id="75" name="Straight Arrow Connector 74"/>
          <p:cNvCxnSpPr/>
          <p:nvPr/>
        </p:nvCxnSpPr>
        <p:spPr>
          <a:xfrm>
            <a:off x="2159814" y="1500471"/>
            <a:ext cx="396000" cy="259824"/>
          </a:xfrm>
          <a:prstGeom prst="straightConnector1">
            <a:avLst/>
          </a:prstGeom>
          <a:ln w="3175">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2051720" y="1500471"/>
            <a:ext cx="0" cy="468000"/>
          </a:xfrm>
          <a:prstGeom prst="straightConnector1">
            <a:avLst/>
          </a:prstGeom>
          <a:ln w="3175">
            <a:solidFill>
              <a:srgbClr val="FF0066"/>
            </a:solidFill>
            <a:tailEnd type="arrow"/>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a:off x="7704384" y="1757835"/>
            <a:ext cx="252000" cy="252000"/>
            <a:chOff x="6876256" y="3268430"/>
            <a:chExt cx="2953118" cy="2953118"/>
          </a:xfrm>
        </p:grpSpPr>
        <p:sp>
          <p:nvSpPr>
            <p:cNvPr id="89" name="Rounded Rectangle 88"/>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0" name="Picture 89" descr="Z:\Research\0.IPADS\slides\1.ds\graph-parallel\cyclops\Buzz-Message-outline-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grpSp>
        <p:nvGrpSpPr>
          <p:cNvPr id="91" name="Group 90"/>
          <p:cNvGrpSpPr/>
          <p:nvPr/>
        </p:nvGrpSpPr>
        <p:grpSpPr>
          <a:xfrm>
            <a:off x="7704384" y="1469803"/>
            <a:ext cx="252000" cy="252000"/>
            <a:chOff x="6876256" y="3268430"/>
            <a:chExt cx="2953118" cy="2953118"/>
          </a:xfrm>
        </p:grpSpPr>
        <p:sp>
          <p:nvSpPr>
            <p:cNvPr id="92" name="Rounded Rectangle 91"/>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3" name="Picture 92" descr="Z:\Research\0.IPADS\slides\1.ds\graph-parallel\cyclops\Buzz-Message-outline-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grpSp>
        <p:nvGrpSpPr>
          <p:cNvPr id="94" name="Group 93"/>
          <p:cNvGrpSpPr/>
          <p:nvPr/>
        </p:nvGrpSpPr>
        <p:grpSpPr>
          <a:xfrm>
            <a:off x="7704384" y="1181771"/>
            <a:ext cx="252000" cy="252000"/>
            <a:chOff x="6876256" y="3268430"/>
            <a:chExt cx="2953118" cy="2953118"/>
          </a:xfrm>
        </p:grpSpPr>
        <p:sp>
          <p:nvSpPr>
            <p:cNvPr id="95" name="Rounded Rectangle 94"/>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6" name="Picture 95" descr="Z:\Research\0.IPADS\slides\1.ds\graph-parallel\cyclops\Buzz-Message-outline-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grpSp>
        <p:nvGrpSpPr>
          <p:cNvPr id="97" name="Group 96"/>
          <p:cNvGrpSpPr/>
          <p:nvPr/>
        </p:nvGrpSpPr>
        <p:grpSpPr>
          <a:xfrm>
            <a:off x="7704384" y="857771"/>
            <a:ext cx="252000" cy="252000"/>
            <a:chOff x="6876256" y="3268430"/>
            <a:chExt cx="2953118" cy="2953118"/>
          </a:xfrm>
        </p:grpSpPr>
        <p:sp>
          <p:nvSpPr>
            <p:cNvPr id="98" name="Rounded Rectangle 97"/>
            <p:cNvSpPr/>
            <p:nvPr/>
          </p:nvSpPr>
          <p:spPr>
            <a:xfrm>
              <a:off x="7085420" y="3928632"/>
              <a:ext cx="2556000" cy="1620000"/>
            </a:xfrm>
            <a:prstGeom prst="roundRect">
              <a:avLst>
                <a:gd name="adj" fmla="val 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9" name="Picture 98" descr="Z:\Research\0.IPADS\slides\1.ds\graph-parallel\cyclops\Buzz-Message-outline-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06" name="Rectangle 105"/>
          <p:cNvSpPr/>
          <p:nvPr/>
        </p:nvSpPr>
        <p:spPr>
          <a:xfrm>
            <a:off x="288000" y="2298938"/>
            <a:ext cx="1655752" cy="553998"/>
          </a:xfrm>
          <a:prstGeom prst="rect">
            <a:avLst/>
          </a:prstGeom>
          <a:solidFill>
            <a:schemeClr val="bg1"/>
          </a:solidFill>
        </p:spPr>
        <p:txBody>
          <a:bodyPr wrap="square" lIns="0" tIns="0" rIns="0" bIns="0">
            <a:spAutoFit/>
          </a:bodyPr>
          <a:lstStyle/>
          <a:p>
            <a:pPr marL="173038" indent="-173038" algn="ctr"/>
            <a:r>
              <a:rPr lang="en-US" altLang="zh-CN" dirty="0" smtClean="0">
                <a:solidFill>
                  <a:srgbClr val="FF0066"/>
                </a:solidFill>
                <a:latin typeface="Eras Medium ITC" pitchFamily="34" charset="0"/>
                <a:ea typeface="Verdana" pitchFamily="34" charset="0"/>
                <a:cs typeface="Verdana" pitchFamily="34" charset="0"/>
              </a:rPr>
              <a:t>send + update</a:t>
            </a:r>
          </a:p>
          <a:p>
            <a:pPr marL="173038" indent="-173038" algn="ctr"/>
            <a:r>
              <a:rPr lang="en-US" altLang="zh-CN" dirty="0" smtClean="0">
                <a:solidFill>
                  <a:srgbClr val="FF0066"/>
                </a:solidFill>
                <a:latin typeface="Eras Medium ITC" pitchFamily="34" charset="0"/>
                <a:ea typeface="Verdana" pitchFamily="34" charset="0"/>
                <a:cs typeface="Verdana" pitchFamily="34" charset="0"/>
              </a:rPr>
              <a:t>(</a:t>
            </a:r>
            <a:r>
              <a:rPr lang="en-US" altLang="zh-CN" strike="sngStrike" dirty="0" smtClean="0">
                <a:solidFill>
                  <a:srgbClr val="FF0066"/>
                </a:solidFill>
                <a:latin typeface="Eras Medium ITC" pitchFamily="34" charset="0"/>
                <a:ea typeface="Verdana" pitchFamily="34" charset="0"/>
                <a:cs typeface="Verdana" pitchFamily="34" charset="0"/>
              </a:rPr>
              <a:t>contention</a:t>
            </a:r>
            <a:r>
              <a:rPr lang="en-US" altLang="zh-CN" dirty="0" smtClean="0">
                <a:solidFill>
                  <a:srgbClr val="FF0066"/>
                </a:solidFill>
                <a:latin typeface="Eras Medium ITC" pitchFamily="34" charset="0"/>
                <a:ea typeface="Verdana" pitchFamily="34" charset="0"/>
                <a:cs typeface="Verdana" pitchFamily="34" charset="0"/>
              </a:rPr>
              <a:t>)</a:t>
            </a:r>
            <a:endParaRPr lang="zh-CN" altLang="en-US" dirty="0">
              <a:solidFill>
                <a:srgbClr val="FF0066"/>
              </a:solidFill>
            </a:endParaRPr>
          </a:p>
        </p:txBody>
      </p:sp>
      <p:cxnSp>
        <p:nvCxnSpPr>
          <p:cNvPr id="107" name="Straight Arrow Connector 106"/>
          <p:cNvCxnSpPr/>
          <p:nvPr/>
        </p:nvCxnSpPr>
        <p:spPr>
          <a:xfrm>
            <a:off x="1943752" y="2443862"/>
            <a:ext cx="396000" cy="0"/>
          </a:xfrm>
          <a:prstGeom prst="straightConnector1">
            <a:avLst/>
          </a:prstGeom>
          <a:ln w="3175">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652120" y="3573016"/>
            <a:ext cx="828000" cy="252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pPr algn="r"/>
            <a:r>
              <a:rPr lang="en-US" altLang="zh-CN" sz="2200" dirty="0" smtClean="0">
                <a:solidFill>
                  <a:srgbClr val="FF0066"/>
                </a:solidFill>
              </a:rPr>
              <a:t>31.5%</a:t>
            </a:r>
            <a:endParaRPr lang="zh-CN" altLang="en-US" sz="2200" dirty="0">
              <a:solidFill>
                <a:srgbClr val="FF0066"/>
              </a:solidFill>
            </a:endParaRPr>
          </a:p>
        </p:txBody>
      </p:sp>
    </p:spTree>
    <p:extLst>
      <p:ext uri="{BB962C8B-B14F-4D97-AF65-F5344CB8AC3E}">
        <p14:creationId xmlns:p14="http://schemas.microsoft.com/office/powerpoint/2010/main" val="3746529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5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25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25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25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250"/>
                                        <p:tgtEl>
                                          <p:spTgt spid="3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250"/>
                                        <p:tgtEl>
                                          <p:spTgt spid="40"/>
                                        </p:tgtEl>
                                      </p:cBhvr>
                                    </p:animEffect>
                                  </p:childTnLst>
                                </p:cTn>
                              </p:par>
                            </p:childTnLst>
                          </p:cTn>
                        </p:par>
                        <p:par>
                          <p:cTn id="23" fill="hold">
                            <p:stCondLst>
                              <p:cond delay="250"/>
                            </p:stCondLst>
                            <p:childTnLst>
                              <p:par>
                                <p:cTn id="24" presetID="22" presetClass="entr" presetSubtype="2" fill="hold" nodeType="afterEffect">
                                  <p:stCondLst>
                                    <p:cond delay="250"/>
                                  </p:stCondLst>
                                  <p:childTnLst>
                                    <p:set>
                                      <p:cBhvr>
                                        <p:cTn id="25" dur="1" fill="hold">
                                          <p:stCondLst>
                                            <p:cond delay="0"/>
                                          </p:stCondLst>
                                        </p:cTn>
                                        <p:tgtEl>
                                          <p:spTgt spid="42"/>
                                        </p:tgtEl>
                                        <p:attrNameLst>
                                          <p:attrName>style.visibility</p:attrName>
                                        </p:attrNameLst>
                                      </p:cBhvr>
                                      <p:to>
                                        <p:strVal val="visible"/>
                                      </p:to>
                                    </p:set>
                                    <p:animEffect transition="in" filter="wipe(right)">
                                      <p:cBhvr>
                                        <p:cTn id="26" dur="500"/>
                                        <p:tgtEl>
                                          <p:spTgt spid="42"/>
                                        </p:tgtEl>
                                      </p:cBhvr>
                                    </p:animEffect>
                                  </p:childTnLst>
                                </p:cTn>
                              </p:par>
                              <p:par>
                                <p:cTn id="27" presetID="22" presetClass="entr" presetSubtype="2" fill="hold" nodeType="withEffect">
                                  <p:stCondLst>
                                    <p:cond delay="250"/>
                                  </p:stCondLst>
                                  <p:childTnLst>
                                    <p:set>
                                      <p:cBhvr>
                                        <p:cTn id="28" dur="1" fill="hold">
                                          <p:stCondLst>
                                            <p:cond delay="0"/>
                                          </p:stCondLst>
                                        </p:cTn>
                                        <p:tgtEl>
                                          <p:spTgt spid="41"/>
                                        </p:tgtEl>
                                        <p:attrNameLst>
                                          <p:attrName>style.visibility</p:attrName>
                                        </p:attrNameLst>
                                      </p:cBhvr>
                                      <p:to>
                                        <p:strVal val="visible"/>
                                      </p:to>
                                    </p:set>
                                    <p:animEffect transition="in" filter="wipe(right)">
                                      <p:cBhvr>
                                        <p:cTn id="29" dur="500"/>
                                        <p:tgtEl>
                                          <p:spTgt spid="41"/>
                                        </p:tgtEl>
                                      </p:cBhvr>
                                    </p:animEffect>
                                  </p:childTnLst>
                                </p:cTn>
                              </p:par>
                              <p:par>
                                <p:cTn id="30" presetID="22" presetClass="entr" presetSubtype="2" fill="hold" nodeType="withEffect">
                                  <p:stCondLst>
                                    <p:cond delay="250"/>
                                  </p:stCondLst>
                                  <p:childTnLst>
                                    <p:set>
                                      <p:cBhvr>
                                        <p:cTn id="31" dur="1" fill="hold">
                                          <p:stCondLst>
                                            <p:cond delay="0"/>
                                          </p:stCondLst>
                                        </p:cTn>
                                        <p:tgtEl>
                                          <p:spTgt spid="43"/>
                                        </p:tgtEl>
                                        <p:attrNameLst>
                                          <p:attrName>style.visibility</p:attrName>
                                        </p:attrNameLst>
                                      </p:cBhvr>
                                      <p:to>
                                        <p:strVal val="visible"/>
                                      </p:to>
                                    </p:set>
                                    <p:animEffect transition="in" filter="wipe(right)">
                                      <p:cBhvr>
                                        <p:cTn id="32" dur="500"/>
                                        <p:tgtEl>
                                          <p:spTgt spid="43"/>
                                        </p:tgtEl>
                                      </p:cBhvr>
                                    </p:animEffect>
                                  </p:childTnLst>
                                </p:cTn>
                              </p:par>
                              <p:par>
                                <p:cTn id="33" presetID="22" presetClass="entr" presetSubtype="2" fill="hold" nodeType="withEffect">
                                  <p:stCondLst>
                                    <p:cond delay="25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par>
                                <p:cTn id="36" presetID="22" presetClass="entr" presetSubtype="2" fill="hold" nodeType="withEffect">
                                  <p:stCondLst>
                                    <p:cond delay="250"/>
                                  </p:stCondLst>
                                  <p:childTnLst>
                                    <p:set>
                                      <p:cBhvr>
                                        <p:cTn id="37" dur="1" fill="hold">
                                          <p:stCondLst>
                                            <p:cond delay="0"/>
                                          </p:stCondLst>
                                        </p:cTn>
                                        <p:tgtEl>
                                          <p:spTgt spid="45"/>
                                        </p:tgtEl>
                                        <p:attrNameLst>
                                          <p:attrName>style.visibility</p:attrName>
                                        </p:attrNameLst>
                                      </p:cBhvr>
                                      <p:to>
                                        <p:strVal val="visible"/>
                                      </p:to>
                                    </p:set>
                                    <p:animEffect transition="in" filter="wipe(right)">
                                      <p:cBhvr>
                                        <p:cTn id="38" dur="500"/>
                                        <p:tgtEl>
                                          <p:spTgt spid="45"/>
                                        </p:tgtEl>
                                      </p:cBhvr>
                                    </p:animEffect>
                                  </p:childTnLst>
                                </p:cTn>
                              </p:par>
                              <p:par>
                                <p:cTn id="39" presetID="10" presetClass="entr" presetSubtype="0" fill="hold" nodeType="withEffect">
                                  <p:stCondLst>
                                    <p:cond delay="250"/>
                                  </p:stCondLst>
                                  <p:childTnLst>
                                    <p:set>
                                      <p:cBhvr>
                                        <p:cTn id="40" dur="1" fill="hold">
                                          <p:stCondLst>
                                            <p:cond delay="0"/>
                                          </p:stCondLst>
                                        </p:cTn>
                                        <p:tgtEl>
                                          <p:spTgt spid="97"/>
                                        </p:tgtEl>
                                        <p:attrNameLst>
                                          <p:attrName>style.visibility</p:attrName>
                                        </p:attrNameLst>
                                      </p:cBhvr>
                                      <p:to>
                                        <p:strVal val="visible"/>
                                      </p:to>
                                    </p:set>
                                    <p:animEffect transition="in" filter="fade">
                                      <p:cBhvr>
                                        <p:cTn id="41" dur="500"/>
                                        <p:tgtEl>
                                          <p:spTgt spid="97"/>
                                        </p:tgtEl>
                                      </p:cBhvr>
                                    </p:animEffect>
                                  </p:childTnLst>
                                </p:cTn>
                              </p:par>
                              <p:par>
                                <p:cTn id="42" presetID="10" presetClass="entr" presetSubtype="0" fill="hold" nodeType="withEffect">
                                  <p:stCondLst>
                                    <p:cond delay="250"/>
                                  </p:stCondLst>
                                  <p:childTnLst>
                                    <p:set>
                                      <p:cBhvr>
                                        <p:cTn id="43" dur="1" fill="hold">
                                          <p:stCondLst>
                                            <p:cond delay="0"/>
                                          </p:stCondLst>
                                        </p:cTn>
                                        <p:tgtEl>
                                          <p:spTgt spid="94"/>
                                        </p:tgtEl>
                                        <p:attrNameLst>
                                          <p:attrName>style.visibility</p:attrName>
                                        </p:attrNameLst>
                                      </p:cBhvr>
                                      <p:to>
                                        <p:strVal val="visible"/>
                                      </p:to>
                                    </p:set>
                                    <p:animEffect transition="in" filter="fade">
                                      <p:cBhvr>
                                        <p:cTn id="44" dur="500"/>
                                        <p:tgtEl>
                                          <p:spTgt spid="94"/>
                                        </p:tgtEl>
                                      </p:cBhvr>
                                    </p:animEffect>
                                  </p:childTnLst>
                                </p:cTn>
                              </p:par>
                              <p:par>
                                <p:cTn id="45" presetID="10" presetClass="entr" presetSubtype="0" fill="hold" nodeType="withEffect">
                                  <p:stCondLst>
                                    <p:cond delay="250"/>
                                  </p:stCondLst>
                                  <p:childTnLst>
                                    <p:set>
                                      <p:cBhvr>
                                        <p:cTn id="46" dur="1" fill="hold">
                                          <p:stCondLst>
                                            <p:cond delay="0"/>
                                          </p:stCondLst>
                                        </p:cTn>
                                        <p:tgtEl>
                                          <p:spTgt spid="91"/>
                                        </p:tgtEl>
                                        <p:attrNameLst>
                                          <p:attrName>style.visibility</p:attrName>
                                        </p:attrNameLst>
                                      </p:cBhvr>
                                      <p:to>
                                        <p:strVal val="visible"/>
                                      </p:to>
                                    </p:set>
                                    <p:animEffect transition="in" filter="fade">
                                      <p:cBhvr>
                                        <p:cTn id="47" dur="500"/>
                                        <p:tgtEl>
                                          <p:spTgt spid="91"/>
                                        </p:tgtEl>
                                      </p:cBhvr>
                                    </p:animEffect>
                                  </p:childTnLst>
                                </p:cTn>
                              </p:par>
                              <p:par>
                                <p:cTn id="48" presetID="10" presetClass="entr" presetSubtype="0" fill="hold" nodeType="withEffect">
                                  <p:stCondLst>
                                    <p:cond delay="250"/>
                                  </p:stCondLst>
                                  <p:childTnLst>
                                    <p:set>
                                      <p:cBhvr>
                                        <p:cTn id="49" dur="1" fill="hold">
                                          <p:stCondLst>
                                            <p:cond delay="0"/>
                                          </p:stCondLst>
                                        </p:cTn>
                                        <p:tgtEl>
                                          <p:spTgt spid="67"/>
                                        </p:tgtEl>
                                        <p:attrNameLst>
                                          <p:attrName>style.visibility</p:attrName>
                                        </p:attrNameLst>
                                      </p:cBhvr>
                                      <p:to>
                                        <p:strVal val="visible"/>
                                      </p:to>
                                    </p:set>
                                    <p:animEffect transition="in" filter="fade">
                                      <p:cBhvr>
                                        <p:cTn id="50" dur="500"/>
                                        <p:tgtEl>
                                          <p:spTgt spid="67"/>
                                        </p:tgtEl>
                                      </p:cBhvr>
                                    </p:animEffect>
                                  </p:childTnLst>
                                </p:cTn>
                              </p:par>
                              <p:par>
                                <p:cTn id="51" presetID="10" presetClass="entr" presetSubtype="0" fill="hold" nodeType="withEffect">
                                  <p:stCondLst>
                                    <p:cond delay="250"/>
                                  </p:stCondLst>
                                  <p:childTnLst>
                                    <p:set>
                                      <p:cBhvr>
                                        <p:cTn id="52" dur="1" fill="hold">
                                          <p:stCondLst>
                                            <p:cond delay="0"/>
                                          </p:stCondLst>
                                        </p:cTn>
                                        <p:tgtEl>
                                          <p:spTgt spid="88"/>
                                        </p:tgtEl>
                                        <p:attrNameLst>
                                          <p:attrName>style.visibility</p:attrName>
                                        </p:attrNameLst>
                                      </p:cBhvr>
                                      <p:to>
                                        <p:strVal val="visible"/>
                                      </p:to>
                                    </p:set>
                                    <p:animEffect transition="in" filter="fade">
                                      <p:cBhvr>
                                        <p:cTn id="53" dur="500"/>
                                        <p:tgtEl>
                                          <p:spTgt spid="88"/>
                                        </p:tgtEl>
                                      </p:cBhvr>
                                    </p:animEffect>
                                  </p:childTnLst>
                                </p:cTn>
                              </p:par>
                            </p:childTnLst>
                          </p:cTn>
                        </p:par>
                        <p:par>
                          <p:cTn id="54" fill="hold">
                            <p:stCondLst>
                              <p:cond delay="1000"/>
                            </p:stCondLst>
                            <p:childTnLst>
                              <p:par>
                                <p:cTn id="55" presetID="53" presetClass="entr" presetSubtype="16" fill="hold" nodeType="afterEffect">
                                  <p:stCondLst>
                                    <p:cond delay="250"/>
                                  </p:stCondLst>
                                  <p:childTnLst>
                                    <p:set>
                                      <p:cBhvr>
                                        <p:cTn id="56" dur="1" fill="hold">
                                          <p:stCondLst>
                                            <p:cond delay="0"/>
                                          </p:stCondLst>
                                        </p:cTn>
                                        <p:tgtEl>
                                          <p:spTgt spid="101"/>
                                        </p:tgtEl>
                                        <p:attrNameLst>
                                          <p:attrName>style.visibility</p:attrName>
                                        </p:attrNameLst>
                                      </p:cBhvr>
                                      <p:to>
                                        <p:strVal val="visible"/>
                                      </p:to>
                                    </p:set>
                                    <p:anim calcmode="lin" valueType="num">
                                      <p:cBhvr>
                                        <p:cTn id="57" dur="500" fill="hold"/>
                                        <p:tgtEl>
                                          <p:spTgt spid="101"/>
                                        </p:tgtEl>
                                        <p:attrNameLst>
                                          <p:attrName>ppt_w</p:attrName>
                                        </p:attrNameLst>
                                      </p:cBhvr>
                                      <p:tavLst>
                                        <p:tav tm="0">
                                          <p:val>
                                            <p:fltVal val="0"/>
                                          </p:val>
                                        </p:tav>
                                        <p:tav tm="100000">
                                          <p:val>
                                            <p:strVal val="#ppt_w"/>
                                          </p:val>
                                        </p:tav>
                                      </p:tavLst>
                                    </p:anim>
                                    <p:anim calcmode="lin" valueType="num">
                                      <p:cBhvr>
                                        <p:cTn id="58" dur="500" fill="hold"/>
                                        <p:tgtEl>
                                          <p:spTgt spid="101"/>
                                        </p:tgtEl>
                                        <p:attrNameLst>
                                          <p:attrName>ppt_h</p:attrName>
                                        </p:attrNameLst>
                                      </p:cBhvr>
                                      <p:tavLst>
                                        <p:tav tm="0">
                                          <p:val>
                                            <p:fltVal val="0"/>
                                          </p:val>
                                        </p:tav>
                                        <p:tav tm="100000">
                                          <p:val>
                                            <p:strVal val="#ppt_h"/>
                                          </p:val>
                                        </p:tav>
                                      </p:tavLst>
                                    </p:anim>
                                    <p:animEffect transition="in" filter="fade">
                                      <p:cBhvr>
                                        <p:cTn id="59" dur="500"/>
                                        <p:tgtEl>
                                          <p:spTgt spid="101"/>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102"/>
                                        </p:tgtEl>
                                        <p:attrNameLst>
                                          <p:attrName>style.visibility</p:attrName>
                                        </p:attrNameLst>
                                      </p:cBhvr>
                                      <p:to>
                                        <p:strVal val="visible"/>
                                      </p:to>
                                    </p:set>
                                    <p:anim calcmode="lin" valueType="num">
                                      <p:cBhvr>
                                        <p:cTn id="64" dur="500" fill="hold"/>
                                        <p:tgtEl>
                                          <p:spTgt spid="102"/>
                                        </p:tgtEl>
                                        <p:attrNameLst>
                                          <p:attrName>ppt_w</p:attrName>
                                        </p:attrNameLst>
                                      </p:cBhvr>
                                      <p:tavLst>
                                        <p:tav tm="0">
                                          <p:val>
                                            <p:fltVal val="0"/>
                                          </p:val>
                                        </p:tav>
                                        <p:tav tm="100000">
                                          <p:val>
                                            <p:strVal val="#ppt_w"/>
                                          </p:val>
                                        </p:tav>
                                      </p:tavLst>
                                    </p:anim>
                                    <p:anim calcmode="lin" valueType="num">
                                      <p:cBhvr>
                                        <p:cTn id="65" dur="500" fill="hold"/>
                                        <p:tgtEl>
                                          <p:spTgt spid="102"/>
                                        </p:tgtEl>
                                        <p:attrNameLst>
                                          <p:attrName>ppt_h</p:attrName>
                                        </p:attrNameLst>
                                      </p:cBhvr>
                                      <p:tavLst>
                                        <p:tav tm="0">
                                          <p:val>
                                            <p:fltVal val="0"/>
                                          </p:val>
                                        </p:tav>
                                        <p:tav tm="100000">
                                          <p:val>
                                            <p:strVal val="#ppt_h"/>
                                          </p:val>
                                        </p:tav>
                                      </p:tavLst>
                                    </p:anim>
                                    <p:animEffect transition="in" filter="fade">
                                      <p:cBhvr>
                                        <p:cTn id="66" dur="500"/>
                                        <p:tgtEl>
                                          <p:spTgt spid="102"/>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fade">
                                      <p:cBhvr>
                                        <p:cTn id="70" dur="250"/>
                                        <p:tgtEl>
                                          <p:spTgt spid="73"/>
                                        </p:tgtEl>
                                      </p:cBhvr>
                                    </p:animEffect>
                                  </p:childTnLst>
                                </p:cTn>
                              </p:par>
                            </p:childTnLst>
                          </p:cTn>
                        </p:par>
                        <p:par>
                          <p:cTn id="71" fill="hold">
                            <p:stCondLst>
                              <p:cond delay="750"/>
                            </p:stCondLst>
                            <p:childTnLst>
                              <p:par>
                                <p:cTn id="72" presetID="22" presetClass="entr" presetSubtype="1" fill="hold"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wipe(up)">
                                      <p:cBhvr>
                                        <p:cTn id="74" dur="250"/>
                                        <p:tgtEl>
                                          <p:spTgt spid="77"/>
                                        </p:tgtEl>
                                      </p:cBhvr>
                                    </p:animEffect>
                                  </p:childTnLst>
                                </p:cTn>
                              </p:par>
                              <p:par>
                                <p:cTn id="75" presetID="22" presetClass="entr" presetSubtype="1" fill="hold" nodeType="with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wipe(up)">
                                      <p:cBhvr>
                                        <p:cTn id="77" dur="250"/>
                                        <p:tgtEl>
                                          <p:spTgt spid="75"/>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106"/>
                                        </p:tgtEl>
                                        <p:attrNameLst>
                                          <p:attrName>style.visibility</p:attrName>
                                        </p:attrNameLst>
                                      </p:cBhvr>
                                      <p:to>
                                        <p:strVal val="visible"/>
                                      </p:to>
                                    </p:set>
                                    <p:animEffect transition="in" filter="fade">
                                      <p:cBhvr>
                                        <p:cTn id="81" dur="250"/>
                                        <p:tgtEl>
                                          <p:spTgt spid="106"/>
                                        </p:tgtEl>
                                      </p:cBhvr>
                                    </p:animEffect>
                                  </p:childTnLst>
                                </p:cTn>
                              </p:par>
                            </p:childTnLst>
                          </p:cTn>
                        </p:par>
                        <p:par>
                          <p:cTn id="82" fill="hold">
                            <p:stCondLst>
                              <p:cond delay="1250"/>
                            </p:stCondLst>
                            <p:childTnLst>
                              <p:par>
                                <p:cTn id="83" presetID="22" presetClass="entr" presetSubtype="8" fill="hold" nodeType="afterEffect">
                                  <p:stCondLst>
                                    <p:cond delay="0"/>
                                  </p:stCondLst>
                                  <p:childTnLst>
                                    <p:set>
                                      <p:cBhvr>
                                        <p:cTn id="84" dur="1" fill="hold">
                                          <p:stCondLst>
                                            <p:cond delay="0"/>
                                          </p:stCondLst>
                                        </p:cTn>
                                        <p:tgtEl>
                                          <p:spTgt spid="107"/>
                                        </p:tgtEl>
                                        <p:attrNameLst>
                                          <p:attrName>style.visibility</p:attrName>
                                        </p:attrNameLst>
                                      </p:cBhvr>
                                      <p:to>
                                        <p:strVal val="visible"/>
                                      </p:to>
                                    </p:set>
                                    <p:animEffect transition="in" filter="wipe(left)">
                                      <p:cBhvr>
                                        <p:cTn id="85" dur="250"/>
                                        <p:tgtEl>
                                          <p:spTgt spid="107"/>
                                        </p:tgtEl>
                                      </p:cBhvr>
                                    </p:animEffect>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grpId="0" nodeType="click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fade">
                                      <p:cBhvr>
                                        <p:cTn id="90" dur="500"/>
                                        <p:tgtEl>
                                          <p:spTgt spid="4"/>
                                        </p:tgtEl>
                                      </p:cBhvr>
                                    </p:animEffect>
                                    <p:anim calcmode="lin" valueType="num">
                                      <p:cBhvr>
                                        <p:cTn id="91" dur="500" fill="hold"/>
                                        <p:tgtEl>
                                          <p:spTgt spid="4"/>
                                        </p:tgtEl>
                                        <p:attrNameLst>
                                          <p:attrName>ppt_x</p:attrName>
                                        </p:attrNameLst>
                                      </p:cBhvr>
                                      <p:tavLst>
                                        <p:tav tm="0">
                                          <p:val>
                                            <p:strVal val="#ppt_x"/>
                                          </p:val>
                                        </p:tav>
                                        <p:tav tm="100000">
                                          <p:val>
                                            <p:strVal val="#ppt_x"/>
                                          </p:val>
                                        </p:tav>
                                      </p:tavLst>
                                    </p:anim>
                                    <p:anim calcmode="lin" valueType="num">
                                      <p:cBhvr>
                                        <p:cTn id="92" dur="500" fill="hold"/>
                                        <p:tgtEl>
                                          <p:spTgt spid="4"/>
                                        </p:tgtEl>
                                        <p:attrNameLst>
                                          <p:attrName>ppt_y</p:attrName>
                                        </p:attrNameLst>
                                      </p:cBhvr>
                                      <p:tavLst>
                                        <p:tav tm="0">
                                          <p:val>
                                            <p:strVal val="#ppt_y-.1"/>
                                          </p:val>
                                        </p:tav>
                                        <p:tav tm="100000">
                                          <p:val>
                                            <p:strVal val="#ppt_y"/>
                                          </p:val>
                                        </p:tav>
                                      </p:tavLst>
                                    </p:anim>
                                  </p:childTnLst>
                                </p:cTn>
                              </p:par>
                            </p:childTnLst>
                          </p:cTn>
                        </p:par>
                        <p:par>
                          <p:cTn id="93" fill="hold">
                            <p:stCondLst>
                              <p:cond delay="500"/>
                            </p:stCondLst>
                            <p:childTnLst>
                              <p:par>
                                <p:cTn id="94" presetID="10" presetClass="entr" presetSubtype="0" fill="hold" nodeType="after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childTnLst>
                                </p:cTn>
                              </p:par>
                              <p:par>
                                <p:cTn id="97" presetID="10" presetClass="entr" presetSubtype="0" fill="hold"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par>
                                <p:cTn id="100" presetID="10" presetClass="entr" presetSubtype="0" fill="hold" nodeType="with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500"/>
                                        <p:tgtEl>
                                          <p:spTgt spid="32"/>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wipe(left)">
                                      <p:cBhvr>
                                        <p:cTn id="107" dur="500"/>
                                        <p:tgtEl>
                                          <p:spTgt spid="18"/>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wipe(left)">
                                      <p:cBhvr>
                                        <p:cTn id="110" dur="500"/>
                                        <p:tgtEl>
                                          <p:spTgt spid="22"/>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wipe(left)">
                                      <p:cBhvr>
                                        <p:cTn id="113" dur="500"/>
                                        <p:tgtEl>
                                          <p:spTgt spid="27"/>
                                        </p:tgtEl>
                                      </p:cBhvr>
                                    </p:animEffect>
                                  </p:childTnLst>
                                </p:cTn>
                              </p:par>
                            </p:childTnLst>
                          </p:cTn>
                        </p:par>
                        <p:par>
                          <p:cTn id="114" fill="hold">
                            <p:stCondLst>
                              <p:cond delay="500"/>
                            </p:stCondLst>
                            <p:childTnLst>
                              <p:par>
                                <p:cTn id="115" presetID="10" presetClass="entr" presetSubtype="0" fill="hold" grpId="0" nodeType="afterEffect">
                                  <p:stCondLst>
                                    <p:cond delay="0"/>
                                  </p:stCondLst>
                                  <p:childTnLst>
                                    <p:set>
                                      <p:cBhvr>
                                        <p:cTn id="116" dur="1" fill="hold">
                                          <p:stCondLst>
                                            <p:cond delay="0"/>
                                          </p:stCondLst>
                                        </p:cTn>
                                        <p:tgtEl>
                                          <p:spTgt spid="17"/>
                                        </p:tgtEl>
                                        <p:attrNameLst>
                                          <p:attrName>style.visibility</p:attrName>
                                        </p:attrNameLst>
                                      </p:cBhvr>
                                      <p:to>
                                        <p:strVal val="visible"/>
                                      </p:to>
                                    </p:set>
                                    <p:animEffect transition="in" filter="fade">
                                      <p:cBhvr>
                                        <p:cTn id="117" dur="250"/>
                                        <p:tgtEl>
                                          <p:spTgt spid="1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fade">
                                      <p:cBhvr>
                                        <p:cTn id="120" dur="250"/>
                                        <p:tgtEl>
                                          <p:spTgt spid="21"/>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6"/>
                                        </p:tgtEl>
                                        <p:attrNameLst>
                                          <p:attrName>style.visibility</p:attrName>
                                        </p:attrNameLst>
                                      </p:cBhvr>
                                      <p:to>
                                        <p:strVal val="visible"/>
                                      </p:to>
                                    </p:set>
                                    <p:animEffect transition="in" filter="fade">
                                      <p:cBhvr>
                                        <p:cTn id="123" dur="250"/>
                                        <p:tgtEl>
                                          <p:spTgt spid="26"/>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19"/>
                                        </p:tgtEl>
                                        <p:attrNameLst>
                                          <p:attrName>style.visibility</p:attrName>
                                        </p:attrNameLst>
                                      </p:cBhvr>
                                      <p:to>
                                        <p:strVal val="visible"/>
                                      </p:to>
                                    </p:set>
                                    <p:animEffect transition="in" filter="wipe(left)">
                                      <p:cBhvr>
                                        <p:cTn id="128" dur="500"/>
                                        <p:tgtEl>
                                          <p:spTgt spid="19"/>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23"/>
                                        </p:tgtEl>
                                        <p:attrNameLst>
                                          <p:attrName>style.visibility</p:attrName>
                                        </p:attrNameLst>
                                      </p:cBhvr>
                                      <p:to>
                                        <p:strVal val="visible"/>
                                      </p:to>
                                    </p:set>
                                    <p:animEffect transition="in" filter="wipe(left)">
                                      <p:cBhvr>
                                        <p:cTn id="131" dur="500"/>
                                        <p:tgtEl>
                                          <p:spTgt spid="23"/>
                                        </p:tgtEl>
                                      </p:cBhvr>
                                    </p:animEffect>
                                  </p:childTnLst>
                                </p:cTn>
                              </p:par>
                              <p:par>
                                <p:cTn id="132" presetID="22" presetClass="entr" presetSubtype="8" fill="hold" grpId="0" nodeType="withEffect">
                                  <p:stCondLst>
                                    <p:cond delay="0"/>
                                  </p:stCondLst>
                                  <p:childTnLst>
                                    <p:set>
                                      <p:cBhvr>
                                        <p:cTn id="133" dur="1" fill="hold">
                                          <p:stCondLst>
                                            <p:cond delay="0"/>
                                          </p:stCondLst>
                                        </p:cTn>
                                        <p:tgtEl>
                                          <p:spTgt spid="28"/>
                                        </p:tgtEl>
                                        <p:attrNameLst>
                                          <p:attrName>style.visibility</p:attrName>
                                        </p:attrNameLst>
                                      </p:cBhvr>
                                      <p:to>
                                        <p:strVal val="visible"/>
                                      </p:to>
                                    </p:set>
                                    <p:animEffect transition="in" filter="wipe(left)">
                                      <p:cBhvr>
                                        <p:cTn id="134" dur="500"/>
                                        <p:tgtEl>
                                          <p:spTgt spid="28"/>
                                        </p:tgtEl>
                                      </p:cBhvr>
                                    </p:animEffect>
                                  </p:childTnLst>
                                </p:cTn>
                              </p:par>
                            </p:childTnLst>
                          </p:cTn>
                        </p:par>
                        <p:par>
                          <p:cTn id="135" fill="hold">
                            <p:stCondLst>
                              <p:cond delay="500"/>
                            </p:stCondLst>
                            <p:childTnLst>
                              <p:par>
                                <p:cTn id="136" presetID="10" presetClass="entr" presetSubtype="0"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Effect transition="in" filter="fade">
                                      <p:cBhvr>
                                        <p:cTn id="138" dur="250"/>
                                        <p:tgtEl>
                                          <p:spTgt spid="20"/>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Effect transition="in" filter="fade">
                                      <p:cBhvr>
                                        <p:cTn id="141" dur="250"/>
                                        <p:tgtEl>
                                          <p:spTgt spid="24"/>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7" grpId="0"/>
      <p:bldP spid="18" grpId="0" animBg="1"/>
      <p:bldP spid="19" grpId="0" animBg="1"/>
      <p:bldP spid="21" grpId="0"/>
      <p:bldP spid="22" grpId="0" animBg="1"/>
      <p:bldP spid="23" grpId="0" animBg="1"/>
      <p:bldP spid="24" grpId="0"/>
      <p:bldP spid="26" grpId="0"/>
      <p:bldP spid="27" grpId="0" animBg="1"/>
      <p:bldP spid="28" grpId="0" animBg="1"/>
      <p:bldP spid="29" grpId="0"/>
      <p:bldP spid="35" grpId="0" animBg="1"/>
      <p:bldP spid="36" grpId="0" animBg="1"/>
      <p:bldP spid="37" grpId="0" animBg="1"/>
      <p:bldP spid="38" grpId="0" animBg="1"/>
      <p:bldP spid="39" grpId="0" animBg="1"/>
      <p:bldP spid="40" grpId="0" animBg="1"/>
      <p:bldP spid="73" grpId="0"/>
      <p:bldP spid="106" grpId="0" animBg="1"/>
      <p:bldP spid="2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Using Heuristic Edge-cut </a:t>
            </a:r>
            <a:r>
              <a:rPr lang="en-US" altLang="zh-TW" sz="3600" dirty="0" smtClean="0">
                <a:latin typeface="Eras Medium ITC" pitchFamily="34" charset="0"/>
                <a:ea typeface="Verdana" pitchFamily="34" charset="0"/>
                <a:cs typeface="Verdana" pitchFamily="34" charset="0"/>
              </a:rPr>
              <a:t>(i.e. Metis)</a:t>
            </a:r>
            <a:endParaRPr lang="zh-TW" altLang="en-US" sz="3600" dirty="0">
              <a:solidFill>
                <a:schemeClr val="tx1"/>
              </a:solidFill>
              <a:latin typeface="Eras Medium ITC"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graphicFrame>
        <p:nvGraphicFramePr>
          <p:cNvPr id="3" name="Chart 2"/>
          <p:cNvGraphicFramePr/>
          <p:nvPr>
            <p:extLst>
              <p:ext uri="{D42A27DB-BD31-4B8C-83A1-F6EECF244321}">
                <p14:modId xmlns:p14="http://schemas.microsoft.com/office/powerpoint/2010/main" val="1387583689"/>
              </p:ext>
            </p:extLst>
          </p:nvPr>
        </p:nvGraphicFramePr>
        <p:xfrm>
          <a:off x="629800" y="1628800"/>
          <a:ext cx="7884400"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813516" y="5589240"/>
            <a:ext cx="1470452" cy="324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r>
              <a:rPr lang="en-US" altLang="zh-CN" sz="2200" dirty="0" smtClean="0">
                <a:solidFill>
                  <a:schemeClr val="tx1"/>
                </a:solidFill>
                <a:effectLst>
                  <a:outerShdw blurRad="38100" dist="38100" dir="2700000" algn="tl">
                    <a:srgbClr val="000000">
                      <a:alpha val="43137"/>
                    </a:srgbClr>
                  </a:outerShdw>
                </a:effectLst>
              </a:rPr>
              <a:t>PageRank</a:t>
            </a:r>
            <a:endParaRPr lang="zh-CN" altLang="en-US" sz="2200" dirty="0">
              <a:solidFill>
                <a:schemeClr val="tx1"/>
              </a:solidFill>
              <a:effectLst>
                <a:outerShdw blurRad="38100" dist="38100" dir="2700000" algn="tl">
                  <a:srgbClr val="000000">
                    <a:alpha val="43137"/>
                  </a:srgbClr>
                </a:outerShdw>
              </a:effectLst>
            </a:endParaRPr>
          </a:p>
        </p:txBody>
      </p:sp>
      <p:sp>
        <p:nvSpPr>
          <p:cNvPr id="9" name="TextBox 8"/>
          <p:cNvSpPr txBox="1"/>
          <p:nvPr/>
        </p:nvSpPr>
        <p:spPr>
          <a:xfrm>
            <a:off x="5393455" y="5589240"/>
            <a:ext cx="864096" cy="324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r>
              <a:rPr lang="en-US" altLang="zh-CN" sz="2200" dirty="0" smtClean="0">
                <a:solidFill>
                  <a:schemeClr val="tx1"/>
                </a:solidFill>
                <a:effectLst>
                  <a:outerShdw blurRad="38100" dist="38100" dir="2700000" algn="tl">
                    <a:srgbClr val="000000">
                      <a:alpha val="43137"/>
                    </a:srgbClr>
                  </a:outerShdw>
                </a:effectLst>
              </a:rPr>
              <a:t>ALS</a:t>
            </a:r>
            <a:endParaRPr lang="zh-CN" altLang="en-US" sz="2200" dirty="0">
              <a:solidFill>
                <a:schemeClr val="tx1"/>
              </a:solidFill>
              <a:effectLst>
                <a:outerShdw blurRad="38100" dist="38100" dir="2700000" algn="tl">
                  <a:srgbClr val="000000">
                    <a:alpha val="43137"/>
                  </a:srgbClr>
                </a:outerShdw>
              </a:effectLst>
            </a:endParaRPr>
          </a:p>
        </p:txBody>
      </p:sp>
      <p:sp>
        <p:nvSpPr>
          <p:cNvPr id="10" name="TextBox 9"/>
          <p:cNvSpPr txBox="1"/>
          <p:nvPr/>
        </p:nvSpPr>
        <p:spPr>
          <a:xfrm>
            <a:off x="6363875" y="5589240"/>
            <a:ext cx="864096" cy="324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r>
              <a:rPr lang="en-US" altLang="zh-CN" sz="2200" dirty="0" smtClean="0">
                <a:solidFill>
                  <a:schemeClr val="tx1"/>
                </a:solidFill>
                <a:effectLst>
                  <a:outerShdw blurRad="38100" dist="38100" dir="2700000" algn="tl">
                    <a:srgbClr val="000000">
                      <a:alpha val="43137"/>
                    </a:srgbClr>
                  </a:outerShdw>
                </a:effectLst>
              </a:rPr>
              <a:t>CD</a:t>
            </a:r>
            <a:endParaRPr lang="zh-CN" altLang="en-US" sz="2200" dirty="0">
              <a:solidFill>
                <a:schemeClr val="tx1"/>
              </a:solidFill>
              <a:effectLst>
                <a:outerShdw blurRad="38100" dist="38100" dir="2700000" algn="tl">
                  <a:srgbClr val="000000">
                    <a:alpha val="43137"/>
                  </a:srgbClr>
                </a:outerShdw>
              </a:effectLst>
            </a:endParaRPr>
          </a:p>
        </p:txBody>
      </p:sp>
      <p:sp>
        <p:nvSpPr>
          <p:cNvPr id="12" name="TextBox 11"/>
          <p:cNvSpPr txBox="1"/>
          <p:nvPr/>
        </p:nvSpPr>
        <p:spPr>
          <a:xfrm>
            <a:off x="7308304" y="5589240"/>
            <a:ext cx="864096" cy="324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r>
              <a:rPr lang="en-US" altLang="zh-CN" sz="2200" dirty="0" smtClean="0">
                <a:solidFill>
                  <a:schemeClr val="tx1"/>
                </a:solidFill>
                <a:effectLst>
                  <a:outerShdw blurRad="38100" dist="38100" dir="2700000" algn="tl">
                    <a:srgbClr val="000000">
                      <a:alpha val="43137"/>
                    </a:srgbClr>
                  </a:outerShdw>
                </a:effectLst>
              </a:rPr>
              <a:t>SSSP</a:t>
            </a:r>
            <a:endParaRPr lang="zh-CN" altLang="en-US" sz="2200" dirty="0">
              <a:solidFill>
                <a:schemeClr val="tx1"/>
              </a:solidFill>
              <a:effectLst>
                <a:outerShdw blurRad="38100" dist="38100" dir="2700000" algn="tl">
                  <a:srgbClr val="000000">
                    <a:alpha val="43137"/>
                  </a:srgbClr>
                </a:outerShdw>
              </a:effectLst>
            </a:endParaRPr>
          </a:p>
        </p:txBody>
      </p:sp>
      <p:sp>
        <p:nvSpPr>
          <p:cNvPr id="16" name="TextBox 15"/>
          <p:cNvSpPr txBox="1"/>
          <p:nvPr/>
        </p:nvSpPr>
        <p:spPr>
          <a:xfrm>
            <a:off x="4772819" y="1844824"/>
            <a:ext cx="792000" cy="252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54000" rIns="0" bIns="0" rtlCol="0" anchor="ctr"/>
          <a:lstStyle>
            <a:defPPr>
              <a:defRPr lang="zh-CN"/>
            </a:defPPr>
            <a:lvl1pPr algn="r">
              <a:lnSpc>
                <a:spcPct val="80000"/>
              </a:lnSpc>
              <a:defRPr sz="2200">
                <a:solidFill>
                  <a:srgbClr val="FF0066"/>
                </a:solidFill>
                <a:latin typeface="Eras Medium ITC" pitchFamily="34" charset="0"/>
              </a:defRPr>
            </a:lvl1pPr>
          </a:lstStyle>
          <a:p>
            <a:pPr algn="ctr"/>
            <a:r>
              <a:rPr lang="en-US" altLang="zh-CN" dirty="0" smtClean="0"/>
              <a:t>23.04X</a:t>
            </a:r>
            <a:endParaRPr lang="zh-CN" altLang="en-US" dirty="0"/>
          </a:p>
        </p:txBody>
      </p:sp>
      <p:sp>
        <p:nvSpPr>
          <p:cNvPr id="17" name="Rounded Rectangle 16"/>
          <p:cNvSpPr/>
          <p:nvPr/>
        </p:nvSpPr>
        <p:spPr>
          <a:xfrm>
            <a:off x="4944183" y="2132856"/>
            <a:ext cx="449272" cy="2880000"/>
          </a:xfrm>
          <a:prstGeom prst="roundRect">
            <a:avLst>
              <a:gd name="adj" fmla="val 8090"/>
            </a:avLst>
          </a:prstGeom>
          <a:solidFill>
            <a:srgbClr val="FF0066">
              <a:alpha val="10196"/>
            </a:srgbClr>
          </a:solidFill>
          <a:ln w="28575">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Rounded Rectangle 17"/>
          <p:cNvSpPr/>
          <p:nvPr/>
        </p:nvSpPr>
        <p:spPr>
          <a:xfrm>
            <a:off x="7723128" y="4329072"/>
            <a:ext cx="449272" cy="684000"/>
          </a:xfrm>
          <a:prstGeom prst="roundRect">
            <a:avLst>
              <a:gd name="adj" fmla="val 8090"/>
            </a:avLst>
          </a:prstGeom>
          <a:solidFill>
            <a:srgbClr val="FF0066">
              <a:alpha val="10196"/>
            </a:srgbClr>
          </a:solidFill>
          <a:ln w="28575">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7524328" y="4005064"/>
            <a:ext cx="792000" cy="252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54000" rIns="0" bIns="0" rtlCol="0" anchor="ctr"/>
          <a:lstStyle>
            <a:defPPr>
              <a:defRPr lang="zh-CN"/>
            </a:defPPr>
            <a:lvl1pPr algn="r">
              <a:lnSpc>
                <a:spcPct val="80000"/>
              </a:lnSpc>
              <a:defRPr sz="2200">
                <a:solidFill>
                  <a:srgbClr val="FF0066"/>
                </a:solidFill>
                <a:latin typeface="Eras Medium ITC" pitchFamily="34" charset="0"/>
              </a:defRPr>
            </a:lvl1pPr>
          </a:lstStyle>
          <a:p>
            <a:pPr algn="ctr"/>
            <a:r>
              <a:rPr lang="en-US" altLang="zh-CN" dirty="0" smtClean="0"/>
              <a:t>5.95X</a:t>
            </a:r>
            <a:endParaRPr lang="zh-CN" altLang="en-US" dirty="0"/>
          </a:p>
        </p:txBody>
      </p:sp>
      <p:sp>
        <p:nvSpPr>
          <p:cNvPr id="20" name="TextBox 19"/>
          <p:cNvSpPr txBox="1"/>
          <p:nvPr/>
        </p:nvSpPr>
        <p:spPr>
          <a:xfrm>
            <a:off x="3333394" y="1736840"/>
            <a:ext cx="1382622" cy="252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54000" rIns="0" bIns="0" rtlCol="0" anchor="ctr"/>
          <a:lstStyle>
            <a:defPPr>
              <a:defRPr lang="zh-CN"/>
            </a:defPPr>
            <a:lvl1pPr algn="r">
              <a:lnSpc>
                <a:spcPct val="80000"/>
              </a:lnSpc>
              <a:defRPr sz="2200">
                <a:solidFill>
                  <a:srgbClr val="FF0066"/>
                </a:solidFill>
                <a:latin typeface="Eras Medium ITC" pitchFamily="34" charset="0"/>
              </a:defRPr>
            </a:lvl1pPr>
          </a:lstStyle>
          <a:p>
            <a:pPr algn="l"/>
            <a:r>
              <a:rPr lang="en-US" altLang="zh-CN" sz="2000" dirty="0" smtClean="0"/>
              <a:t>48 workers</a:t>
            </a:r>
            <a:endParaRPr lang="zh-CN" altLang="en-US" sz="2000" dirty="0"/>
          </a:p>
        </p:txBody>
      </p:sp>
      <p:cxnSp>
        <p:nvCxnSpPr>
          <p:cNvPr id="21" name="Straight Arrow Connector 20"/>
          <p:cNvCxnSpPr/>
          <p:nvPr/>
        </p:nvCxnSpPr>
        <p:spPr>
          <a:xfrm flipH="1">
            <a:off x="3059832" y="1916832"/>
            <a:ext cx="222921" cy="288032"/>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375859" y="3321016"/>
            <a:ext cx="1620077" cy="252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54000" rIns="0" bIns="0" rtlCol="0" anchor="ctr"/>
          <a:lstStyle>
            <a:defPPr>
              <a:defRPr lang="zh-CN"/>
            </a:defPPr>
            <a:lvl1pPr algn="r">
              <a:lnSpc>
                <a:spcPct val="80000"/>
              </a:lnSpc>
              <a:defRPr sz="2200">
                <a:solidFill>
                  <a:srgbClr val="FF0066"/>
                </a:solidFill>
                <a:latin typeface="Eras Medium ITC" pitchFamily="34" charset="0"/>
              </a:defRPr>
            </a:lvl1pPr>
          </a:lstStyle>
          <a:p>
            <a:pPr algn="l"/>
            <a:r>
              <a:rPr lang="en-US" altLang="zh-CN" sz="2000" dirty="0" smtClean="0"/>
              <a:t>6 workers(8)</a:t>
            </a:r>
            <a:endParaRPr lang="zh-CN" altLang="en-US" sz="2000" dirty="0"/>
          </a:p>
        </p:txBody>
      </p:sp>
      <p:cxnSp>
        <p:nvCxnSpPr>
          <p:cNvPr id="24" name="Straight Arrow Connector 23"/>
          <p:cNvCxnSpPr/>
          <p:nvPr/>
        </p:nvCxnSpPr>
        <p:spPr>
          <a:xfrm flipV="1">
            <a:off x="2483768" y="2933328"/>
            <a:ext cx="0" cy="324000"/>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987825" y="1862840"/>
            <a:ext cx="294928" cy="126000"/>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8263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Memory Consumption</a:t>
            </a:r>
            <a:endParaRPr lang="zh-TW" altLang="en-US" sz="4000" dirty="0">
              <a:solidFill>
                <a:schemeClr val="tx1"/>
              </a:solidFill>
              <a:effectLst>
                <a:outerShdw blurRad="38100" dist="38100" dir="2700000" algn="tl">
                  <a:srgbClr val="000000">
                    <a:alpha val="43137"/>
                  </a:srgbClr>
                </a:outerShdw>
              </a:effectLst>
              <a:latin typeface="Eras Medium ITC"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66908564"/>
              </p:ext>
            </p:extLst>
          </p:nvPr>
        </p:nvGraphicFramePr>
        <p:xfrm>
          <a:off x="539556" y="2905312"/>
          <a:ext cx="8208908" cy="195072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016223"/>
                <a:gridCol w="1512169"/>
                <a:gridCol w="1656184"/>
                <a:gridCol w="1656184"/>
                <a:gridCol w="1368148"/>
              </a:tblGrid>
              <a:tr h="739712">
                <a:tc>
                  <a:txBody>
                    <a:bodyPr/>
                    <a:lstStyle/>
                    <a:p>
                      <a:pPr algn="r"/>
                      <a:r>
                        <a:rPr lang="en-US" altLang="zh-CN" sz="2200" b="0" dirty="0" smtClean="0">
                          <a:solidFill>
                            <a:schemeClr val="bg1"/>
                          </a:solidFill>
                          <a:latin typeface="Eras Medium ITC" pitchFamily="34" charset="0"/>
                        </a:rPr>
                        <a:t>Configuration</a:t>
                      </a:r>
                      <a:endParaRPr lang="zh-CN" altLang="en-US" sz="2200" b="0" dirty="0">
                        <a:solidFill>
                          <a:schemeClr val="bg1"/>
                        </a:solidFill>
                        <a:latin typeface="Eras Medium ITC"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altLang="zh-CN" sz="2200" b="0" dirty="0" smtClean="0">
                          <a:solidFill>
                            <a:schemeClr val="bg1"/>
                          </a:solidFill>
                          <a:latin typeface="Eras Medium ITC" pitchFamily="34" charset="0"/>
                        </a:rPr>
                        <a:t>Max Cap (GB)</a:t>
                      </a:r>
                      <a:endParaRPr lang="zh-CN" altLang="en-US" sz="2200" b="0" dirty="0">
                        <a:solidFill>
                          <a:schemeClr val="bg1"/>
                        </a:solidFill>
                        <a:latin typeface="Eras Medium ITC"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altLang="zh-CN" sz="2200" b="0" dirty="0" smtClean="0">
                          <a:solidFill>
                            <a:schemeClr val="bg1"/>
                          </a:solidFill>
                          <a:latin typeface="Eras Medium ITC" pitchFamily="34" charset="0"/>
                        </a:rPr>
                        <a:t>Max Usage</a:t>
                      </a:r>
                      <a:r>
                        <a:rPr lang="en-US" altLang="zh-CN" sz="2200" b="0" baseline="0" dirty="0" smtClean="0">
                          <a:solidFill>
                            <a:schemeClr val="bg1"/>
                          </a:solidFill>
                          <a:latin typeface="Eras Medium ITC" pitchFamily="34" charset="0"/>
                        </a:rPr>
                        <a:t> (GB)</a:t>
                      </a:r>
                      <a:endParaRPr lang="zh-CN" altLang="en-US" sz="2200" b="0" dirty="0">
                        <a:solidFill>
                          <a:schemeClr val="bg1"/>
                        </a:solidFill>
                        <a:latin typeface="Eras Medium ITC"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altLang="zh-CN" sz="2200" b="0" dirty="0" smtClean="0">
                          <a:solidFill>
                            <a:schemeClr val="bg1"/>
                          </a:solidFill>
                          <a:latin typeface="Eras Medium ITC" pitchFamily="34" charset="0"/>
                        </a:rPr>
                        <a:t>Young GC</a:t>
                      </a:r>
                      <a:r>
                        <a:rPr lang="en-US" altLang="zh-CN" sz="2200" b="0" baseline="30000" dirty="0" smtClean="0">
                          <a:solidFill>
                            <a:schemeClr val="bg1"/>
                          </a:solidFill>
                          <a:latin typeface="Eras Medium ITC" pitchFamily="34" charset="0"/>
                        </a:rPr>
                        <a:t>2 </a:t>
                      </a:r>
                      <a:r>
                        <a:rPr lang="en-US" altLang="zh-CN" sz="2200" b="0" baseline="0" dirty="0" smtClean="0">
                          <a:solidFill>
                            <a:schemeClr val="bg1"/>
                          </a:solidFill>
                          <a:latin typeface="Eras Medium ITC" pitchFamily="34" charset="0"/>
                        </a:rPr>
                        <a:t>(#)</a:t>
                      </a:r>
                      <a:endParaRPr lang="zh-CN" altLang="en-US" sz="2200" b="0" baseline="0" dirty="0">
                        <a:solidFill>
                          <a:schemeClr val="bg1"/>
                        </a:solidFill>
                        <a:latin typeface="Eras Medium ITC"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altLang="zh-CN" sz="2200" b="0" dirty="0" smtClean="0">
                          <a:solidFill>
                            <a:schemeClr val="bg1"/>
                          </a:solidFill>
                          <a:latin typeface="Eras Medium ITC" pitchFamily="34" charset="0"/>
                        </a:rPr>
                        <a:t>Full</a:t>
                      </a:r>
                      <a:r>
                        <a:rPr lang="en-US" altLang="zh-CN" sz="2200" b="0" baseline="0" dirty="0" smtClean="0">
                          <a:solidFill>
                            <a:schemeClr val="bg1"/>
                          </a:solidFill>
                          <a:latin typeface="Eras Medium ITC" pitchFamily="34" charset="0"/>
                        </a:rPr>
                        <a:t> GC</a:t>
                      </a:r>
                      <a:r>
                        <a:rPr lang="en-US" altLang="zh-CN" sz="2200" b="0" baseline="30000" dirty="0" smtClean="0">
                          <a:solidFill>
                            <a:schemeClr val="bg1"/>
                          </a:solidFill>
                          <a:latin typeface="Eras Medium ITC" pitchFamily="34" charset="0"/>
                        </a:rPr>
                        <a:t>2 </a:t>
                      </a:r>
                      <a:r>
                        <a:rPr lang="en-US" altLang="zh-CN" sz="2200" b="0" baseline="0" dirty="0" smtClean="0">
                          <a:solidFill>
                            <a:schemeClr val="bg1"/>
                          </a:solidFill>
                          <a:latin typeface="Eras Medium ITC" pitchFamily="34" charset="0"/>
                        </a:rPr>
                        <a:t>(#)</a:t>
                      </a:r>
                      <a:endParaRPr lang="zh-CN" altLang="en-US" sz="2200" b="0" baseline="30000" dirty="0">
                        <a:solidFill>
                          <a:schemeClr val="bg1"/>
                        </a:solidFill>
                        <a:latin typeface="Eras Medium ITC"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r"/>
                      <a:r>
                        <a:rPr lang="en-US" altLang="zh-CN" sz="2000" b="0" dirty="0" smtClean="0">
                          <a:latin typeface="Eras Medium ITC" pitchFamily="34" charset="0"/>
                        </a:rPr>
                        <a:t>Hama/48</a:t>
                      </a:r>
                      <a:endParaRPr lang="zh-CN" altLang="en-US" sz="2000" b="0" dirty="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1.7</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1.5</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132</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69</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altLang="zh-CN" sz="2000" b="0" dirty="0" smtClean="0">
                          <a:latin typeface="Eras Medium ITC" pitchFamily="34" charset="0"/>
                        </a:rPr>
                        <a:t>Cyclops/48</a:t>
                      </a:r>
                      <a:endParaRPr lang="zh-CN" altLang="en-US" sz="2000" b="0" dirty="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4.0</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3.0</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45</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15</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altLang="zh-CN" sz="2000" b="0" dirty="0" err="1" smtClean="0">
                          <a:latin typeface="Eras Medium ITC" pitchFamily="34" charset="0"/>
                        </a:rPr>
                        <a:t>CyclopsMT</a:t>
                      </a:r>
                      <a:r>
                        <a:rPr lang="en-US" altLang="zh-CN" sz="2000" b="0" dirty="0" smtClean="0">
                          <a:latin typeface="Eras Medium ITC" pitchFamily="34" charset="0"/>
                        </a:rPr>
                        <a:t>/6x8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12.6/8</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11.0/8</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268/8</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32/8</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Rounded Rectangle 4"/>
          <p:cNvSpPr/>
          <p:nvPr/>
        </p:nvSpPr>
        <p:spPr>
          <a:xfrm>
            <a:off x="4427987" y="3625392"/>
            <a:ext cx="1008112" cy="1269956"/>
          </a:xfrm>
          <a:prstGeom prst="roundRect">
            <a:avLst>
              <a:gd name="adj" fmla="val 8090"/>
            </a:avLst>
          </a:prstGeom>
          <a:solidFill>
            <a:srgbClr val="FF0066">
              <a:alpha val="10196"/>
            </a:srgbClr>
          </a:solidFill>
          <a:ln w="28575">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ounded Rectangle 5"/>
          <p:cNvSpPr/>
          <p:nvPr/>
        </p:nvSpPr>
        <p:spPr>
          <a:xfrm>
            <a:off x="7609460" y="3625392"/>
            <a:ext cx="900000" cy="1269956"/>
          </a:xfrm>
          <a:prstGeom prst="roundRect">
            <a:avLst>
              <a:gd name="adj" fmla="val 8090"/>
            </a:avLst>
          </a:prstGeom>
          <a:solidFill>
            <a:srgbClr val="FF0066">
              <a:alpha val="10196"/>
            </a:srgbClr>
          </a:solidFill>
          <a:ln w="28575">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ounded Rectangle 6"/>
          <p:cNvSpPr/>
          <p:nvPr/>
        </p:nvSpPr>
        <p:spPr>
          <a:xfrm>
            <a:off x="6084172" y="3625392"/>
            <a:ext cx="900000" cy="1269956"/>
          </a:xfrm>
          <a:prstGeom prst="roundRect">
            <a:avLst>
              <a:gd name="adj" fmla="val 8090"/>
            </a:avLst>
          </a:prstGeom>
          <a:solidFill>
            <a:srgbClr val="FF0066">
              <a:alpha val="10196"/>
            </a:srgbClr>
          </a:solidFill>
          <a:ln w="28575">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容占位符 2"/>
          <p:cNvSpPr txBox="1">
            <a:spLocks/>
          </p:cNvSpPr>
          <p:nvPr/>
        </p:nvSpPr>
        <p:spPr>
          <a:xfrm>
            <a:off x="0" y="1601554"/>
            <a:ext cx="9144000" cy="8193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lnSpc>
                <a:spcPct val="90000"/>
              </a:lnSpc>
              <a:buClr>
                <a:srgbClr val="FF0066"/>
              </a:buClr>
              <a:buNone/>
            </a:pPr>
            <a:r>
              <a:rPr lang="en-US" altLang="zh-CN" sz="32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Memory Behavior</a:t>
            </a:r>
            <a:r>
              <a:rPr lang="en-US" altLang="zh-CN" sz="3200" baseline="300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1</a:t>
            </a:r>
            <a:r>
              <a:rPr lang="en-US" altLang="zh-CN" sz="32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 </a:t>
            </a:r>
            <a:r>
              <a:rPr lang="en-US" altLang="zh-CN" sz="3200" dirty="0">
                <a:solidFill>
                  <a:srgbClr val="FF0066"/>
                </a:solidFill>
                <a:latin typeface="Eras Medium ITC" pitchFamily="34" charset="0"/>
                <a:ea typeface="Verdana" pitchFamily="34" charset="0"/>
                <a:cs typeface="Verdana" pitchFamily="34" charset="0"/>
              </a:rPr>
              <a:t>per </a:t>
            </a:r>
            <a:r>
              <a:rPr lang="en-US" altLang="zh-CN" sz="3200" dirty="0" smtClean="0">
                <a:solidFill>
                  <a:srgbClr val="FF0066"/>
                </a:solidFill>
                <a:latin typeface="Eras Medium ITC" pitchFamily="34" charset="0"/>
                <a:ea typeface="Verdana" pitchFamily="34" charset="0"/>
                <a:cs typeface="Verdana" pitchFamily="34" charset="0"/>
              </a:rPr>
              <a:t>Worker</a:t>
            </a:r>
            <a:r>
              <a:rPr lang="en-US" altLang="zh-CN" sz="32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
            </a:r>
            <a:br>
              <a:rPr lang="en-US" altLang="zh-CN" sz="32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br>
            <a:r>
              <a:rPr lang="en-US" altLang="zh-CN" sz="2800" dirty="0" smtClean="0">
                <a:solidFill>
                  <a:prstClr val="black"/>
                </a:solidFill>
                <a:latin typeface="Eras Medium ITC" pitchFamily="34" charset="0"/>
                <a:ea typeface="Verdana" pitchFamily="34" charset="0"/>
                <a:cs typeface="Verdana" pitchFamily="34" charset="0"/>
              </a:rPr>
              <a:t>(PageRank with Wiki dataset) </a:t>
            </a:r>
          </a:p>
        </p:txBody>
      </p:sp>
      <p:sp>
        <p:nvSpPr>
          <p:cNvPr id="12" name="Rectangle 11"/>
          <p:cNvSpPr/>
          <p:nvPr/>
        </p:nvSpPr>
        <p:spPr>
          <a:xfrm>
            <a:off x="35496" y="6444044"/>
            <a:ext cx="3222357" cy="369332"/>
          </a:xfrm>
          <a:prstGeom prst="rect">
            <a:avLst/>
          </a:prstGeom>
        </p:spPr>
        <p:txBody>
          <a:bodyPr wrap="none">
            <a:spAutoFit/>
          </a:bodyPr>
          <a:lstStyle/>
          <a:p>
            <a:r>
              <a:rPr lang="en-US" altLang="zh-CN" baseline="30000" dirty="0" smtClean="0">
                <a:latin typeface="Eras Medium ITC" pitchFamily="34" charset="0"/>
              </a:rPr>
              <a:t>2 </a:t>
            </a:r>
            <a:r>
              <a:rPr lang="en-US" altLang="zh-CN" dirty="0" smtClean="0">
                <a:latin typeface="Eras Medium ITC" pitchFamily="34" charset="0"/>
              </a:rPr>
              <a:t>GC: Concurrent </a:t>
            </a:r>
            <a:r>
              <a:rPr lang="en-US" altLang="zh-CN" dirty="0">
                <a:latin typeface="Eras Medium ITC" pitchFamily="34" charset="0"/>
              </a:rPr>
              <a:t>Mark-Sweep</a:t>
            </a:r>
            <a:endParaRPr lang="en-US" altLang="zh-CN" dirty="0" smtClean="0">
              <a:latin typeface="Eras Medium ITC" pitchFamily="34" charset="0"/>
            </a:endParaRPr>
          </a:p>
        </p:txBody>
      </p:sp>
      <p:sp>
        <p:nvSpPr>
          <p:cNvPr id="13" name="Rectangle 12"/>
          <p:cNvSpPr/>
          <p:nvPr/>
        </p:nvSpPr>
        <p:spPr>
          <a:xfrm>
            <a:off x="34441" y="6165304"/>
            <a:ext cx="742511" cy="369332"/>
          </a:xfrm>
          <a:prstGeom prst="rect">
            <a:avLst/>
          </a:prstGeom>
        </p:spPr>
        <p:txBody>
          <a:bodyPr wrap="none">
            <a:spAutoFit/>
          </a:bodyPr>
          <a:lstStyle/>
          <a:p>
            <a:r>
              <a:rPr lang="en-US" altLang="zh-CN" baseline="30000" dirty="0" smtClean="0">
                <a:latin typeface="Eras Medium ITC" pitchFamily="34" charset="0"/>
              </a:rPr>
              <a:t>1 </a:t>
            </a:r>
            <a:r>
              <a:rPr lang="en-US" altLang="zh-CN" dirty="0" err="1" smtClean="0">
                <a:latin typeface="Eras Medium ITC" pitchFamily="34" charset="0"/>
              </a:rPr>
              <a:t>jStat</a:t>
            </a:r>
            <a:endParaRPr lang="zh-CN" altLang="en-US" dirty="0">
              <a:latin typeface="Eras Medium ITC" pitchFamily="34" charset="0"/>
            </a:endParaRPr>
          </a:p>
        </p:txBody>
      </p:sp>
    </p:spTree>
    <p:extLst>
      <p:ext uri="{BB962C8B-B14F-4D97-AF65-F5344CB8AC3E}">
        <p14:creationId xmlns:p14="http://schemas.microsoft.com/office/powerpoint/2010/main" val="30525737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Ingress Time</a:t>
            </a:r>
            <a:endParaRPr lang="zh-TW" altLang="en-US" sz="4000" dirty="0">
              <a:solidFill>
                <a:schemeClr val="tx1"/>
              </a:solidFill>
              <a:effectLst>
                <a:outerShdw blurRad="38100" dist="38100" dir="2700000" algn="tl">
                  <a:srgbClr val="000000">
                    <a:alpha val="43137"/>
                  </a:srgbClr>
                </a:outerShdw>
              </a:effectLst>
              <a:latin typeface="Eras Medium ITC"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228432791"/>
              </p:ext>
            </p:extLst>
          </p:nvPr>
        </p:nvGraphicFramePr>
        <p:xfrm>
          <a:off x="683568" y="2132856"/>
          <a:ext cx="7884000" cy="377952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260000"/>
                <a:gridCol w="828000"/>
                <a:gridCol w="828000"/>
                <a:gridCol w="828000"/>
                <a:gridCol w="828000"/>
                <a:gridCol w="828000"/>
                <a:gridCol w="828000"/>
                <a:gridCol w="828000"/>
                <a:gridCol w="828000"/>
              </a:tblGrid>
              <a:tr h="502920">
                <a:tc rowSpan="2">
                  <a:txBody>
                    <a:bodyPr/>
                    <a:lstStyle/>
                    <a:p>
                      <a:pPr algn="r"/>
                      <a:r>
                        <a:rPr lang="en-US" altLang="zh-CN" sz="2200" b="0" dirty="0" smtClean="0">
                          <a:solidFill>
                            <a:schemeClr val="bg1"/>
                          </a:solidFill>
                          <a:latin typeface="Eras Medium ITC" pitchFamily="34" charset="0"/>
                        </a:rPr>
                        <a:t>Dataset</a:t>
                      </a:r>
                      <a:endParaRPr lang="zh-CN" altLang="en-US" sz="2200" b="0" dirty="0">
                        <a:solidFill>
                          <a:schemeClr val="bg1"/>
                        </a:solidFill>
                        <a:latin typeface="Eras Medium ITC"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algn="ctr"/>
                      <a:r>
                        <a:rPr lang="en-US" altLang="zh-CN" sz="2200" b="0" dirty="0" smtClean="0">
                          <a:latin typeface="Eras Medium ITC" pitchFamily="34" charset="0"/>
                        </a:rPr>
                        <a:t>LD</a:t>
                      </a:r>
                      <a:endParaRPr lang="zh-CN" altLang="en-US" sz="2200" b="0" dirty="0">
                        <a:latin typeface="Eras Medium ITC"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algn="ctr"/>
                      <a:r>
                        <a:rPr lang="en-US" altLang="zh-CN" sz="2200" b="0" dirty="0" smtClean="0">
                          <a:latin typeface="Eras Medium ITC" pitchFamily="34" charset="0"/>
                        </a:rPr>
                        <a:t>REP</a:t>
                      </a:r>
                      <a:endParaRPr lang="zh-CN" altLang="en-US" sz="2200" b="0" dirty="0">
                        <a:latin typeface="Eras Medium ITC"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algn="ctr"/>
                      <a:r>
                        <a:rPr lang="en-US" altLang="zh-CN" sz="2200" b="0" dirty="0" smtClean="0">
                          <a:latin typeface="Eras Medium ITC" pitchFamily="34" charset="0"/>
                        </a:rPr>
                        <a:t>INIT</a:t>
                      </a:r>
                      <a:endParaRPr lang="zh-CN" altLang="en-US" sz="2200" b="0" dirty="0">
                        <a:latin typeface="Eras Medium ITC"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zh-CN" altLang="en-US" sz="2000" b="0" dirty="0">
                        <a:solidFill>
                          <a:schemeClr val="bg1"/>
                        </a:solidFill>
                        <a:latin typeface="Eras Medium ITC"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algn="ctr"/>
                      <a:r>
                        <a:rPr lang="en-US" altLang="zh-CN" sz="2200" b="0" dirty="0" smtClean="0">
                          <a:solidFill>
                            <a:schemeClr val="bg1"/>
                          </a:solidFill>
                          <a:latin typeface="Eras Medium ITC" pitchFamily="34" charset="0"/>
                        </a:rPr>
                        <a:t>TOT</a:t>
                      </a:r>
                      <a:endParaRPr lang="zh-CN" altLang="en-US" sz="2200" b="0" dirty="0">
                        <a:solidFill>
                          <a:schemeClr val="bg1"/>
                        </a:solidFill>
                        <a:latin typeface="Eras Medium ITC"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zh-CN" altLang="en-US" sz="2000" b="0" dirty="0">
                        <a:solidFill>
                          <a:schemeClr val="bg1"/>
                        </a:solidFill>
                        <a:latin typeface="Eras Medium ITC"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502920">
                <a:tc vMerge="1">
                  <a:txBody>
                    <a:bodyPr/>
                    <a:lstStyle/>
                    <a:p>
                      <a:endParaRPr lang="zh-CN" altLang="en-US"/>
                    </a:p>
                  </a:txBody>
                  <a:tcPr/>
                </a:tc>
                <a:tc>
                  <a:txBody>
                    <a:bodyPr/>
                    <a:lstStyle/>
                    <a:p>
                      <a:pPr algn="ctr"/>
                      <a:r>
                        <a:rPr lang="en-US" altLang="zh-CN" sz="2200" b="0" dirty="0" smtClean="0">
                          <a:solidFill>
                            <a:schemeClr val="bg1"/>
                          </a:solidFill>
                          <a:latin typeface="Eras Medium ITC" pitchFamily="34" charset="0"/>
                        </a:rPr>
                        <a:t>H</a:t>
                      </a:r>
                      <a:endParaRPr lang="zh-CN" altLang="en-US" sz="2200" b="0" dirty="0">
                        <a:solidFill>
                          <a:schemeClr val="bg1"/>
                        </a:solidFill>
                        <a:latin typeface="Eras Medium ITC"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altLang="zh-CN" sz="2200" b="0" dirty="0" smtClean="0">
                          <a:solidFill>
                            <a:schemeClr val="bg1"/>
                          </a:solidFill>
                          <a:latin typeface="Eras Medium ITC" pitchFamily="34" charset="0"/>
                        </a:rPr>
                        <a:t>C</a:t>
                      </a:r>
                      <a:endParaRPr lang="zh-CN" altLang="en-US" sz="2200" b="0" dirty="0">
                        <a:solidFill>
                          <a:schemeClr val="bg1"/>
                        </a:solidFill>
                        <a:latin typeface="Eras Medium ITC"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altLang="zh-CN" sz="2200" b="0" dirty="0" smtClean="0">
                          <a:solidFill>
                            <a:schemeClr val="bg1"/>
                          </a:solidFill>
                          <a:latin typeface="Eras Medium ITC" pitchFamily="34" charset="0"/>
                        </a:rPr>
                        <a:t>H</a:t>
                      </a:r>
                      <a:endParaRPr lang="zh-CN" altLang="en-US" sz="2200" b="0" dirty="0">
                        <a:solidFill>
                          <a:schemeClr val="bg1"/>
                        </a:solidFill>
                        <a:latin typeface="Eras Medium ITC"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altLang="zh-CN" sz="2200" b="0" dirty="0" smtClean="0">
                          <a:solidFill>
                            <a:schemeClr val="bg1"/>
                          </a:solidFill>
                          <a:latin typeface="Eras Medium ITC" pitchFamily="34" charset="0"/>
                        </a:rPr>
                        <a:t>C</a:t>
                      </a:r>
                      <a:endParaRPr lang="zh-CN" altLang="en-US" sz="2200" b="0" dirty="0">
                        <a:solidFill>
                          <a:schemeClr val="bg1"/>
                        </a:solidFill>
                        <a:latin typeface="Eras Medium ITC"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altLang="zh-CN" sz="2200" b="0" dirty="0" smtClean="0">
                          <a:solidFill>
                            <a:schemeClr val="bg1"/>
                          </a:solidFill>
                          <a:latin typeface="Eras Medium ITC" pitchFamily="34" charset="0"/>
                        </a:rPr>
                        <a:t>H</a:t>
                      </a:r>
                      <a:endParaRPr lang="zh-CN" altLang="en-US" sz="2200" b="0" dirty="0">
                        <a:solidFill>
                          <a:schemeClr val="bg1"/>
                        </a:solidFill>
                        <a:latin typeface="Eras Medium ITC"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altLang="zh-CN" sz="2200" b="0" dirty="0" smtClean="0">
                          <a:solidFill>
                            <a:schemeClr val="bg1"/>
                          </a:solidFill>
                          <a:latin typeface="Eras Medium ITC" pitchFamily="34" charset="0"/>
                        </a:rPr>
                        <a:t>C</a:t>
                      </a:r>
                      <a:endParaRPr lang="zh-CN" altLang="en-US" sz="2200" b="0" dirty="0">
                        <a:solidFill>
                          <a:schemeClr val="bg1"/>
                        </a:solidFill>
                        <a:latin typeface="Eras Medium ITC"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altLang="zh-CN" sz="2200" b="0" dirty="0" smtClean="0">
                          <a:solidFill>
                            <a:schemeClr val="bg1"/>
                          </a:solidFill>
                          <a:latin typeface="Eras Medium ITC" pitchFamily="34" charset="0"/>
                        </a:rPr>
                        <a:t>H</a:t>
                      </a:r>
                      <a:endParaRPr lang="zh-CN" altLang="en-US" sz="2200" b="0" dirty="0">
                        <a:solidFill>
                          <a:schemeClr val="bg1"/>
                        </a:solidFill>
                        <a:latin typeface="Eras Medium ITC"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altLang="zh-CN" sz="2200" b="0" dirty="0" smtClean="0">
                          <a:solidFill>
                            <a:schemeClr val="bg1"/>
                          </a:solidFill>
                          <a:latin typeface="Eras Medium ITC" pitchFamily="34" charset="0"/>
                        </a:rPr>
                        <a:t>C</a:t>
                      </a:r>
                      <a:endParaRPr lang="zh-CN" altLang="en-US" sz="2200" b="0" dirty="0">
                        <a:solidFill>
                          <a:schemeClr val="bg1"/>
                        </a:solidFill>
                        <a:latin typeface="Eras Medium ITC"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r"/>
                      <a:r>
                        <a:rPr lang="en-US" altLang="zh-CN" sz="2000" b="0" dirty="0" smtClean="0">
                          <a:latin typeface="Eras Medium ITC" pitchFamily="34" charset="0"/>
                        </a:rPr>
                        <a:t>Amazon</a:t>
                      </a:r>
                      <a:endParaRPr lang="zh-CN" altLang="en-US" sz="2000" b="0" dirty="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6.2</a:t>
                      </a:r>
                      <a:endParaRPr lang="zh-CN" altLang="en-US" sz="2000" b="0" dirty="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5.9</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0.0</a:t>
                      </a:r>
                      <a:endParaRPr lang="zh-CN" altLang="en-US" sz="2000" b="0" dirty="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2.5</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1.7</a:t>
                      </a:r>
                      <a:endParaRPr lang="zh-CN" altLang="en-US" sz="2000" b="0" dirty="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1.5</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7.9</a:t>
                      </a:r>
                      <a:endParaRPr lang="zh-CN" altLang="en-US" sz="2000" b="0" dirty="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9.9</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altLang="zh-CN" sz="2000" b="0" dirty="0" smtClean="0">
                          <a:latin typeface="Eras Medium ITC" pitchFamily="34" charset="0"/>
                        </a:rPr>
                        <a:t>GWeb</a:t>
                      </a:r>
                      <a:endParaRPr lang="zh-CN" altLang="en-US" sz="2000" b="0" dirty="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7.1</a:t>
                      </a:r>
                      <a:endParaRPr lang="zh-CN" altLang="en-US" sz="2000" b="0" dirty="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6.8</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0.0</a:t>
                      </a:r>
                      <a:endParaRPr lang="zh-CN" altLang="en-US" sz="2000" b="0" dirty="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2.8</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2.6</a:t>
                      </a:r>
                      <a:endParaRPr lang="zh-CN" altLang="en-US" sz="2000" b="0" dirty="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1.9</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9.7</a:t>
                      </a:r>
                      <a:endParaRPr lang="zh-CN" altLang="en-US" sz="2000" b="0" dirty="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11.4</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altLang="zh-CN" sz="2000" b="0" dirty="0" smtClean="0">
                          <a:latin typeface="Eras Medium ITC" pitchFamily="34" charset="0"/>
                        </a:rPr>
                        <a:t>LJournal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27.1</a:t>
                      </a:r>
                      <a:endParaRPr lang="zh-CN" altLang="en-US" sz="2000" b="0" dirty="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31.0</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0.0</a:t>
                      </a:r>
                      <a:endParaRPr lang="zh-CN" altLang="en-US" sz="2000" b="0" dirty="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44.7</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17.9</a:t>
                      </a:r>
                      <a:endParaRPr lang="zh-CN" altLang="en-US" sz="2000" b="0" dirty="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9.2</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45.0</a:t>
                      </a:r>
                      <a:endParaRPr lang="zh-CN" altLang="en-US" sz="2000" b="0" dirty="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84.9</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altLang="zh-CN" sz="2000" b="0" dirty="0" smtClean="0">
                          <a:latin typeface="Eras Medium ITC" pitchFamily="34" charset="0"/>
                        </a:rPr>
                        <a:t>Wiki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46.7</a:t>
                      </a:r>
                      <a:endParaRPr lang="zh-CN" altLang="en-US" sz="2000" b="0" dirty="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46.7</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smtClean="0">
                          <a:latin typeface="Eras Medium ITC" pitchFamily="34" charset="0"/>
                        </a:rPr>
                        <a:t>0.0</a:t>
                      </a:r>
                      <a:endParaRPr lang="zh-CN" altLang="en-US" sz="2000" b="0" dirty="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62.2</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33.4</a:t>
                      </a:r>
                      <a:endParaRPr lang="zh-CN" altLang="en-US" sz="2000" b="0" dirty="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20.4</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80.0</a:t>
                      </a:r>
                      <a:endParaRPr lang="zh-CN" altLang="en-US" sz="2000" b="0" dirty="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129.3</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altLang="zh-CN" sz="2000" b="0" dirty="0" smtClean="0">
                          <a:latin typeface="Eras Medium ITC" pitchFamily="34" charset="0"/>
                        </a:rPr>
                        <a:t>SYN-GL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4.2</a:t>
                      </a:r>
                      <a:endParaRPr lang="zh-CN" altLang="en-US" sz="2000" b="0" dirty="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4.0</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smtClean="0">
                          <a:latin typeface="Eras Medium ITC" pitchFamily="34" charset="0"/>
                        </a:rPr>
                        <a:t>0.0</a:t>
                      </a:r>
                      <a:endParaRPr lang="zh-CN" altLang="en-US" sz="2000" b="0" dirty="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2.6</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2.4</a:t>
                      </a:r>
                      <a:endParaRPr lang="zh-CN" altLang="en-US" sz="2000" b="0" dirty="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1.8</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6.6</a:t>
                      </a:r>
                      <a:endParaRPr lang="zh-CN" altLang="en-US" sz="2000" b="0" dirty="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8.4</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altLang="zh-CN" sz="2000" b="0" dirty="0" smtClean="0">
                          <a:latin typeface="Eras Medium ITC" pitchFamily="34" charset="0"/>
                        </a:rPr>
                        <a:t>DBLP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4.1</a:t>
                      </a:r>
                      <a:endParaRPr lang="zh-CN" altLang="en-US" sz="2000" b="0" dirty="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4.1</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smtClean="0">
                          <a:latin typeface="Eras Medium ITC" pitchFamily="34" charset="0"/>
                        </a:rPr>
                        <a:t>0.0</a:t>
                      </a:r>
                      <a:endParaRPr lang="zh-CN" altLang="en-US" sz="2000" b="0" dirty="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1.5</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1.3</a:t>
                      </a:r>
                      <a:endParaRPr lang="zh-CN" altLang="en-US" sz="2000" b="0" dirty="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0.9</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5.4</a:t>
                      </a:r>
                      <a:endParaRPr lang="zh-CN" altLang="en-US" sz="2000" b="0" dirty="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6.5</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altLang="zh-CN" sz="2000" b="0" dirty="0" err="1" smtClean="0">
                          <a:latin typeface="Eras Medium ITC" pitchFamily="34" charset="0"/>
                        </a:rPr>
                        <a:t>RoadCA</a:t>
                      </a:r>
                      <a:endParaRPr lang="en-US" altLang="zh-CN" sz="2000" b="0" dirty="0" smtClean="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6.4</a:t>
                      </a:r>
                      <a:endParaRPr lang="zh-CN" altLang="en-US" sz="2000" b="0" dirty="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6.2</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0.0</a:t>
                      </a:r>
                      <a:endParaRPr lang="zh-CN" altLang="en-US" sz="2000" b="0" dirty="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3.9</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0.9</a:t>
                      </a:r>
                      <a:endParaRPr lang="zh-CN" altLang="en-US" sz="2000" b="0" dirty="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0.6</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7.3</a:t>
                      </a:r>
                      <a:endParaRPr lang="zh-CN" altLang="en-US" sz="2000" b="0" dirty="0">
                        <a:latin typeface="Eras Medium ITC"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smtClean="0">
                          <a:latin typeface="Eras Medium ITC" pitchFamily="34" charset="0"/>
                        </a:rPr>
                        <a:t>10.7</a:t>
                      </a:r>
                      <a:endParaRPr lang="zh-CN" altLang="en-US" sz="2000" b="0" dirty="0">
                        <a:latin typeface="Eras Medium ITC"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Rounded Rectangle 7"/>
          <p:cNvSpPr/>
          <p:nvPr/>
        </p:nvSpPr>
        <p:spPr>
          <a:xfrm>
            <a:off x="4499991" y="2564904"/>
            <a:ext cx="720081" cy="3456384"/>
          </a:xfrm>
          <a:prstGeom prst="roundRect">
            <a:avLst>
              <a:gd name="adj" fmla="val 8090"/>
            </a:avLst>
          </a:prstGeom>
          <a:solidFill>
            <a:srgbClr val="FF0066">
              <a:alpha val="10196"/>
            </a:srgbClr>
          </a:solidFill>
          <a:ln w="28575">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2972678" y="1592832"/>
            <a:ext cx="1311290" cy="324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r>
              <a:rPr lang="en-US" altLang="zh-CN" sz="2400" dirty="0" smtClean="0">
                <a:solidFill>
                  <a:srgbClr val="FF0066"/>
                </a:solidFill>
              </a:rPr>
              <a:t>Cyclops</a:t>
            </a:r>
            <a:endParaRPr lang="zh-CN" altLang="en-US" sz="2400" dirty="0">
              <a:solidFill>
                <a:srgbClr val="FF0066"/>
              </a:solidFill>
            </a:endParaRPr>
          </a:p>
        </p:txBody>
      </p:sp>
      <p:cxnSp>
        <p:nvCxnSpPr>
          <p:cNvPr id="10" name="Straight Arrow Connector 9"/>
          <p:cNvCxnSpPr>
            <a:stCxn id="9" idx="2"/>
          </p:cNvCxnSpPr>
          <p:nvPr/>
        </p:nvCxnSpPr>
        <p:spPr>
          <a:xfrm flipH="1">
            <a:off x="3275856" y="1916832"/>
            <a:ext cx="352467" cy="792088"/>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31640" y="1556792"/>
            <a:ext cx="1311290" cy="324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r>
              <a:rPr lang="en-US" altLang="zh-CN" sz="2400" dirty="0" smtClean="0">
                <a:solidFill>
                  <a:srgbClr val="FF0066"/>
                </a:solidFill>
              </a:rPr>
              <a:t>Hama</a:t>
            </a:r>
            <a:endParaRPr lang="zh-CN" altLang="en-US" sz="2400" dirty="0">
              <a:solidFill>
                <a:srgbClr val="FF0066"/>
              </a:solidFill>
            </a:endParaRPr>
          </a:p>
        </p:txBody>
      </p:sp>
      <p:cxnSp>
        <p:nvCxnSpPr>
          <p:cNvPr id="13" name="Straight Arrow Connector 12"/>
          <p:cNvCxnSpPr>
            <a:stCxn id="12" idx="2"/>
          </p:cNvCxnSpPr>
          <p:nvPr/>
        </p:nvCxnSpPr>
        <p:spPr>
          <a:xfrm>
            <a:off x="1987285" y="1880792"/>
            <a:ext cx="352467" cy="828128"/>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5737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Selective Activation</a:t>
            </a:r>
            <a:endParaRPr lang="zh-TW" altLang="en-US" sz="4000" dirty="0">
              <a:solidFill>
                <a:schemeClr val="tx1"/>
              </a:solidFill>
              <a:effectLst>
                <a:outerShdw blurRad="38100" dist="38100" dir="2700000" algn="tl">
                  <a:srgbClr val="000000">
                    <a:alpha val="43137"/>
                  </a:srgbClr>
                </a:outerShdw>
              </a:effectLst>
              <a:latin typeface="Eras Medium ITC" pitchFamily="34" charset="0"/>
              <a:cs typeface="Verdana" pitchFamily="34" charset="0"/>
            </a:endParaRPr>
          </a:p>
        </p:txBody>
      </p:sp>
      <p:sp>
        <p:nvSpPr>
          <p:cNvPr id="56" name="内容占位符 2"/>
          <p:cNvSpPr txBox="1">
            <a:spLocks/>
          </p:cNvSpPr>
          <p:nvPr/>
        </p:nvSpPr>
        <p:spPr>
          <a:xfrm>
            <a:off x="457199" y="1371600"/>
            <a:ext cx="7353443" cy="20196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lvl="1" indent="-231775">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Sync. &amp; Distributed Activation</a:t>
            </a:r>
            <a:endParaRPr lang="en-US" altLang="zh-CN" sz="800" dirty="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a:p>
            <a:pPr marL="898525" lvl="2" indent="-457200">
              <a:buClr>
                <a:srgbClr val="FF0066"/>
              </a:buClr>
              <a:buFont typeface="Verdana" pitchFamily="34" charset="0"/>
              <a:buChar char="□"/>
            </a:pPr>
            <a:r>
              <a:rPr lang="en-US" altLang="zh-CN" sz="2400" dirty="0" smtClean="0">
                <a:latin typeface="Eras Medium ITC" pitchFamily="34" charset="0"/>
                <a:ea typeface="Verdana" pitchFamily="34" charset="0"/>
                <a:cs typeface="Verdana" pitchFamily="34" charset="0"/>
              </a:rPr>
              <a:t>Merge </a:t>
            </a:r>
            <a:r>
              <a:rPr lang="en-US" altLang="zh-CN" sz="2400" dirty="0" smtClean="0">
                <a:solidFill>
                  <a:srgbClr val="FF0066"/>
                </a:solidFill>
                <a:latin typeface="Eras Medium ITC" pitchFamily="34" charset="0"/>
                <a:ea typeface="Verdana" pitchFamily="34" charset="0"/>
                <a:cs typeface="Verdana" pitchFamily="34" charset="0"/>
              </a:rPr>
              <a:t>update</a:t>
            </a:r>
            <a:r>
              <a:rPr lang="en-US" altLang="zh-CN" sz="2400" dirty="0" smtClean="0">
                <a:latin typeface="Eras Medium ITC" pitchFamily="34" charset="0"/>
                <a:ea typeface="Verdana" pitchFamily="34" charset="0"/>
                <a:cs typeface="Verdana" pitchFamily="34" charset="0"/>
              </a:rPr>
              <a:t> &amp; </a:t>
            </a:r>
            <a:r>
              <a:rPr lang="en-US" altLang="zh-CN" sz="2400" dirty="0" smtClean="0">
                <a:solidFill>
                  <a:srgbClr val="FF0066"/>
                </a:solidFill>
                <a:latin typeface="Eras Medium ITC" pitchFamily="34" charset="0"/>
                <a:ea typeface="Verdana" pitchFamily="34" charset="0"/>
                <a:cs typeface="Verdana" pitchFamily="34" charset="0"/>
              </a:rPr>
              <a:t>activate</a:t>
            </a:r>
            <a:r>
              <a:rPr lang="en-US" altLang="zh-CN" sz="2400" dirty="0" smtClean="0">
                <a:latin typeface="Eras Medium ITC" pitchFamily="34" charset="0"/>
                <a:ea typeface="Verdana" pitchFamily="34" charset="0"/>
                <a:cs typeface="Verdana" pitchFamily="34" charset="0"/>
              </a:rPr>
              <a:t> messages</a:t>
            </a:r>
            <a:endParaRPr lang="en-US" altLang="zh-CN" sz="2400" dirty="0">
              <a:latin typeface="Eras Medium ITC" pitchFamily="34" charset="0"/>
              <a:ea typeface="Verdana" pitchFamily="34" charset="0"/>
              <a:cs typeface="Verdana" pitchFamily="34" charset="0"/>
            </a:endParaRPr>
          </a:p>
          <a:p>
            <a:pPr marL="1355725" lvl="3" indent="-457200">
              <a:buClr>
                <a:srgbClr val="FF0066"/>
              </a:buClr>
              <a:buFont typeface="+mj-lt"/>
              <a:buAutoNum type="arabicPeriod"/>
            </a:pPr>
            <a:r>
              <a:rPr lang="en-US" altLang="zh-CN" sz="2200" dirty="0" smtClean="0">
                <a:latin typeface="Eras Medium ITC" pitchFamily="34" charset="0"/>
                <a:ea typeface="Verdana" pitchFamily="34" charset="0"/>
                <a:cs typeface="Verdana" pitchFamily="34" charset="0"/>
              </a:rPr>
              <a:t>Update value of replicas</a:t>
            </a:r>
          </a:p>
          <a:p>
            <a:pPr marL="1355725" lvl="3" indent="-457200">
              <a:buClr>
                <a:srgbClr val="FF0066"/>
              </a:buClr>
              <a:buFont typeface="+mj-lt"/>
              <a:buAutoNum type="arabicPeriod"/>
            </a:pPr>
            <a:r>
              <a:rPr lang="en-US" altLang="zh-CN" sz="2200" dirty="0" smtClean="0">
                <a:latin typeface="Eras Medium ITC" pitchFamily="34" charset="0"/>
                <a:ea typeface="Verdana" pitchFamily="34" charset="0"/>
                <a:cs typeface="Verdana" pitchFamily="34" charset="0"/>
              </a:rPr>
              <a:t>Invite replicas to activate neighbors</a:t>
            </a:r>
            <a:endParaRPr lang="en-US" altLang="zh-CN" sz="2200" dirty="0">
              <a:latin typeface="Eras Medium ITC" pitchFamily="34" charset="0"/>
              <a:ea typeface="Verdana"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1" name="Oval 40"/>
          <p:cNvSpPr/>
          <p:nvPr/>
        </p:nvSpPr>
        <p:spPr>
          <a:xfrm>
            <a:off x="1433586" y="4468429"/>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47" name="Oval 46"/>
          <p:cNvSpPr/>
          <p:nvPr/>
        </p:nvSpPr>
        <p:spPr>
          <a:xfrm>
            <a:off x="2371559" y="4468429"/>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51" name="Oval 50"/>
          <p:cNvSpPr/>
          <p:nvPr/>
        </p:nvSpPr>
        <p:spPr>
          <a:xfrm>
            <a:off x="2371559" y="5285595"/>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52" name="Straight Arrow Connector 51"/>
          <p:cNvCxnSpPr>
            <a:stCxn id="47" idx="3"/>
            <a:endCxn id="90" idx="7"/>
          </p:cNvCxnSpPr>
          <p:nvPr/>
        </p:nvCxnSpPr>
        <p:spPr>
          <a:xfrm flipH="1">
            <a:off x="1740865" y="4775708"/>
            <a:ext cx="683415" cy="562608"/>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51" idx="2"/>
            <a:endCxn id="90" idx="6"/>
          </p:cNvCxnSpPr>
          <p:nvPr/>
        </p:nvCxnSpPr>
        <p:spPr>
          <a:xfrm flipH="1">
            <a:off x="1793586" y="5465595"/>
            <a:ext cx="577973"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90" idx="0"/>
            <a:endCxn id="41" idx="4"/>
          </p:cNvCxnSpPr>
          <p:nvPr/>
        </p:nvCxnSpPr>
        <p:spPr>
          <a:xfrm flipV="1">
            <a:off x="1613586" y="4828429"/>
            <a:ext cx="0" cy="457166"/>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H="1">
            <a:off x="820032" y="5410429"/>
            <a:ext cx="655584"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H="1">
            <a:off x="778002" y="5562829"/>
            <a:ext cx="655584" cy="0"/>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2475402" y="4828429"/>
            <a:ext cx="0" cy="457166"/>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V="1">
            <a:off x="2627802" y="4828469"/>
            <a:ext cx="0" cy="457166"/>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68" name="Oval 67"/>
          <p:cNvSpPr/>
          <p:nvPr/>
        </p:nvSpPr>
        <p:spPr>
          <a:xfrm>
            <a:off x="467544" y="5285595"/>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cxnSp>
        <p:nvCxnSpPr>
          <p:cNvPr id="70" name="Curved Connector 69"/>
          <p:cNvCxnSpPr>
            <a:stCxn id="41" idx="2"/>
            <a:endCxn id="68" idx="0"/>
          </p:cNvCxnSpPr>
          <p:nvPr/>
        </p:nvCxnSpPr>
        <p:spPr>
          <a:xfrm rot="10800000" flipV="1">
            <a:off x="647544" y="4648429"/>
            <a:ext cx="786042" cy="637166"/>
          </a:xfrm>
          <a:prstGeom prst="curvedConnector2">
            <a:avLst/>
          </a:prstGeom>
          <a:ln>
            <a:solidFill>
              <a:schemeClr val="tx1"/>
            </a:solidFill>
            <a:headEnd type="none"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0" name="Oval 89"/>
          <p:cNvSpPr/>
          <p:nvPr/>
        </p:nvSpPr>
        <p:spPr>
          <a:xfrm>
            <a:off x="1433586" y="5285595"/>
            <a:ext cx="360000" cy="360000"/>
          </a:xfrm>
          <a:prstGeom prst="ellipse">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cxnSp>
        <p:nvCxnSpPr>
          <p:cNvPr id="91" name="Straight Connector 90"/>
          <p:cNvCxnSpPr/>
          <p:nvPr/>
        </p:nvCxnSpPr>
        <p:spPr>
          <a:xfrm>
            <a:off x="778002" y="4331123"/>
            <a:ext cx="655584" cy="1800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043767" y="4331123"/>
            <a:ext cx="0" cy="1800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4171799" y="4691203"/>
            <a:ext cx="360000" cy="360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4</a:t>
            </a:r>
            <a:endParaRPr lang="zh-CN" altLang="en-US" dirty="0">
              <a:solidFill>
                <a:schemeClr val="tx1"/>
              </a:solidFill>
              <a:latin typeface="Eras Medium ITC" pitchFamily="34" charset="0"/>
            </a:endParaRPr>
          </a:p>
        </p:txBody>
      </p:sp>
      <p:cxnSp>
        <p:nvCxnSpPr>
          <p:cNvPr id="94" name="Straight Arrow Connector 93"/>
          <p:cNvCxnSpPr>
            <a:stCxn id="97" idx="2"/>
            <a:endCxn id="95" idx="6"/>
          </p:cNvCxnSpPr>
          <p:nvPr/>
        </p:nvCxnSpPr>
        <p:spPr>
          <a:xfrm flipH="1">
            <a:off x="3779872" y="5518316"/>
            <a:ext cx="391927"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5" name="Oval 94"/>
          <p:cNvSpPr/>
          <p:nvPr/>
        </p:nvSpPr>
        <p:spPr>
          <a:xfrm>
            <a:off x="3419872" y="5338316"/>
            <a:ext cx="360000" cy="360000"/>
          </a:xfrm>
          <a:prstGeom prst="ellipse">
            <a:avLst/>
          </a:prstGeom>
          <a:solidFill>
            <a:srgbClr val="FFC000"/>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cxnSp>
        <p:nvCxnSpPr>
          <p:cNvPr id="96" name="Curved Connector 95"/>
          <p:cNvCxnSpPr>
            <a:stCxn id="93" idx="2"/>
            <a:endCxn id="95" idx="0"/>
          </p:cNvCxnSpPr>
          <p:nvPr/>
        </p:nvCxnSpPr>
        <p:spPr>
          <a:xfrm rot="10800000" flipV="1">
            <a:off x="3599873" y="4871202"/>
            <a:ext cx="571927" cy="467113"/>
          </a:xfrm>
          <a:prstGeom prst="curvedConnector2">
            <a:avLst/>
          </a:prstGeom>
          <a:ln>
            <a:solidFill>
              <a:schemeClr val="tx1"/>
            </a:solidFill>
            <a:headEnd type="none"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7" name="Oval 96"/>
          <p:cNvSpPr/>
          <p:nvPr/>
        </p:nvSpPr>
        <p:spPr>
          <a:xfrm>
            <a:off x="4171799" y="5338316"/>
            <a:ext cx="360000" cy="360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98" name="Oval 97"/>
          <p:cNvSpPr/>
          <p:nvPr/>
        </p:nvSpPr>
        <p:spPr>
          <a:xfrm>
            <a:off x="5834067" y="4691203"/>
            <a:ext cx="360000" cy="360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99" name="Oval 98"/>
          <p:cNvSpPr/>
          <p:nvPr/>
        </p:nvSpPr>
        <p:spPr>
          <a:xfrm>
            <a:off x="6516256" y="5340007"/>
            <a:ext cx="360000" cy="360000"/>
          </a:xfrm>
          <a:prstGeom prst="ellipse">
            <a:avLst/>
          </a:prstGeom>
          <a:solidFill>
            <a:srgbClr val="9F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100" name="Straight Arrow Connector 99"/>
          <p:cNvCxnSpPr>
            <a:stCxn id="99" idx="2"/>
            <a:endCxn id="104" idx="6"/>
          </p:cNvCxnSpPr>
          <p:nvPr/>
        </p:nvCxnSpPr>
        <p:spPr>
          <a:xfrm flipH="1">
            <a:off x="6194067" y="5520007"/>
            <a:ext cx="322189"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a:stCxn id="104" idx="0"/>
            <a:endCxn id="98" idx="4"/>
          </p:cNvCxnSpPr>
          <p:nvPr/>
        </p:nvCxnSpPr>
        <p:spPr>
          <a:xfrm flipV="1">
            <a:off x="6014067" y="5051203"/>
            <a:ext cx="0" cy="288804"/>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a:stCxn id="104" idx="2"/>
            <a:endCxn id="103" idx="6"/>
          </p:cNvCxnSpPr>
          <p:nvPr/>
        </p:nvCxnSpPr>
        <p:spPr>
          <a:xfrm flipH="1">
            <a:off x="5508144" y="5520007"/>
            <a:ext cx="325923" cy="0"/>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3" name="Oval 102"/>
          <p:cNvSpPr/>
          <p:nvPr/>
        </p:nvSpPr>
        <p:spPr>
          <a:xfrm>
            <a:off x="5148144" y="5340007"/>
            <a:ext cx="360000" cy="360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3</a:t>
            </a:r>
            <a:endParaRPr lang="zh-CN" altLang="en-US" dirty="0">
              <a:solidFill>
                <a:schemeClr val="tx1"/>
              </a:solidFill>
              <a:latin typeface="Eras Medium ITC" pitchFamily="34" charset="0"/>
            </a:endParaRPr>
          </a:p>
        </p:txBody>
      </p:sp>
      <p:sp>
        <p:nvSpPr>
          <p:cNvPr id="104" name="Oval 103"/>
          <p:cNvSpPr/>
          <p:nvPr/>
        </p:nvSpPr>
        <p:spPr>
          <a:xfrm>
            <a:off x="5834067" y="5340007"/>
            <a:ext cx="360000" cy="360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105" name="Oval 104"/>
          <p:cNvSpPr/>
          <p:nvPr/>
        </p:nvSpPr>
        <p:spPr>
          <a:xfrm>
            <a:off x="8100584" y="4691163"/>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106" name="Oval 105"/>
          <p:cNvSpPr/>
          <p:nvPr/>
        </p:nvSpPr>
        <p:spPr>
          <a:xfrm>
            <a:off x="8100584" y="5339275"/>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107" name="Straight Arrow Connector 106"/>
          <p:cNvCxnSpPr>
            <a:stCxn id="105" idx="3"/>
            <a:endCxn id="110" idx="7"/>
          </p:cNvCxnSpPr>
          <p:nvPr/>
        </p:nvCxnSpPr>
        <p:spPr>
          <a:xfrm flipH="1">
            <a:off x="7757922" y="4998442"/>
            <a:ext cx="395383" cy="393554"/>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flipV="1">
            <a:off x="8204427" y="5051203"/>
            <a:ext cx="0" cy="28800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flipV="1">
            <a:off x="8356827" y="5051243"/>
            <a:ext cx="0" cy="288000"/>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10" name="Oval 109"/>
          <p:cNvSpPr/>
          <p:nvPr/>
        </p:nvSpPr>
        <p:spPr>
          <a:xfrm>
            <a:off x="7450643" y="5339275"/>
            <a:ext cx="360000" cy="360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111" name="Rounded Rectangle 110"/>
          <p:cNvSpPr/>
          <p:nvPr/>
        </p:nvSpPr>
        <p:spPr>
          <a:xfrm>
            <a:off x="3203848" y="4540437"/>
            <a:ext cx="1512000" cy="1332000"/>
          </a:xfrm>
          <a:prstGeom prst="roundRect">
            <a:avLst/>
          </a:prstGeom>
          <a:no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Rounded Rectangle 111"/>
          <p:cNvSpPr/>
          <p:nvPr/>
        </p:nvSpPr>
        <p:spPr>
          <a:xfrm>
            <a:off x="4932040" y="4547147"/>
            <a:ext cx="2124000" cy="1332000"/>
          </a:xfrm>
          <a:prstGeom prst="roundRect">
            <a:avLst/>
          </a:prstGeom>
          <a:no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Rounded Rectangle 112"/>
          <p:cNvSpPr/>
          <p:nvPr/>
        </p:nvSpPr>
        <p:spPr>
          <a:xfrm>
            <a:off x="7308456" y="4547147"/>
            <a:ext cx="1368000" cy="1332000"/>
          </a:xfrm>
          <a:prstGeom prst="roundRect">
            <a:avLst/>
          </a:prstGeom>
          <a:no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Curved Connector 3"/>
          <p:cNvCxnSpPr>
            <a:stCxn id="98" idx="1"/>
            <a:endCxn id="93" idx="7"/>
          </p:cNvCxnSpPr>
          <p:nvPr/>
        </p:nvCxnSpPr>
        <p:spPr>
          <a:xfrm rot="16200000" flipV="1">
            <a:off x="5182933" y="4040069"/>
            <a:ext cx="12700" cy="1407710"/>
          </a:xfrm>
          <a:prstGeom prst="curvedConnector3">
            <a:avLst>
              <a:gd name="adj1" fmla="val 2215126"/>
            </a:avLst>
          </a:prstGeom>
          <a:ln>
            <a:solidFill>
              <a:schemeClr val="tx1"/>
            </a:solidFill>
            <a:prstDash val="sysDot"/>
            <a:headEnd type="none" w="lg" len="lg"/>
            <a:tailEnd type="triangle" w="lg" len="lg"/>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121" name="Group 120"/>
          <p:cNvGrpSpPr/>
          <p:nvPr/>
        </p:nvGrpSpPr>
        <p:grpSpPr>
          <a:xfrm>
            <a:off x="5037413" y="4113112"/>
            <a:ext cx="324000" cy="324000"/>
            <a:chOff x="6876256" y="3268430"/>
            <a:chExt cx="2953118" cy="2953118"/>
          </a:xfrm>
        </p:grpSpPr>
        <p:sp>
          <p:nvSpPr>
            <p:cNvPr id="122" name="Rounded Rectangle 121"/>
            <p:cNvSpPr/>
            <p:nvPr/>
          </p:nvSpPr>
          <p:spPr>
            <a:xfrm>
              <a:off x="7085420" y="3928632"/>
              <a:ext cx="2556000" cy="1620000"/>
            </a:xfrm>
            <a:prstGeom prst="roundRect">
              <a:avLst>
                <a:gd name="adj" fmla="val 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3" name="Picture 122" descr="Z:\Research\0.IPADS\slides\1.ds\graph-parallel\cyclops\Buzz-Message-outlin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268430"/>
              <a:ext cx="2953118" cy="2953118"/>
            </a:xfrm>
            <a:prstGeom prst="rect">
              <a:avLst/>
            </a:prstGeom>
            <a:noFill/>
          </p:spPr>
        </p:pic>
      </p:grpSp>
      <p:sp>
        <p:nvSpPr>
          <p:cNvPr id="134" name="Rectangle 133"/>
          <p:cNvSpPr/>
          <p:nvPr/>
        </p:nvSpPr>
        <p:spPr>
          <a:xfrm>
            <a:off x="6624368" y="3284984"/>
            <a:ext cx="1260000" cy="995451"/>
          </a:xfrm>
          <a:prstGeom prst="rect">
            <a:avLst/>
          </a:prstGeom>
          <a:ln>
            <a:solidFill>
              <a:schemeClr val="tx1"/>
            </a:solidFill>
            <a:prstDash val="dash"/>
          </a:ln>
        </p:spPr>
        <p:txBody>
          <a:bodyPr wrap="square" lIns="36000" tIns="72000" rIns="36000" bIns="36000">
            <a:spAutoFit/>
          </a:bodyPr>
          <a:lstStyle/>
          <a:p>
            <a:pPr algn="ctr">
              <a:lnSpc>
                <a:spcPct val="80000"/>
              </a:lnSpc>
            </a:pPr>
            <a:r>
              <a:rPr lang="en-US" altLang="zh-CN" dirty="0">
                <a:solidFill>
                  <a:srgbClr val="FF0066"/>
                </a:solidFill>
                <a:latin typeface="Consolas" pitchFamily="49" charset="0"/>
                <a:cs typeface="Consolas" pitchFamily="49" charset="0"/>
              </a:rPr>
              <a:t>rlist:W1</a:t>
            </a:r>
            <a:r>
              <a:rPr lang="en-US" altLang="zh-CN" dirty="0">
                <a:latin typeface="Consolas" pitchFamily="49" charset="0"/>
                <a:cs typeface="Consolas" pitchFamily="49" charset="0"/>
              </a:rPr>
              <a:t> </a:t>
            </a:r>
            <a:endParaRPr lang="en-US" altLang="zh-CN" dirty="0" smtClean="0">
              <a:latin typeface="Consolas" pitchFamily="49" charset="0"/>
              <a:cs typeface="Consolas" pitchFamily="49" charset="0"/>
            </a:endParaRPr>
          </a:p>
          <a:p>
            <a:pPr algn="ctr">
              <a:lnSpc>
                <a:spcPct val="80000"/>
              </a:lnSpc>
            </a:pPr>
            <a:r>
              <a:rPr lang="en-US" altLang="zh-CN" dirty="0" smtClean="0">
                <a:latin typeface="Consolas" pitchFamily="49" charset="0"/>
                <a:cs typeface="Consolas" pitchFamily="49" charset="0"/>
              </a:rPr>
              <a:t>l-act: 1</a:t>
            </a:r>
            <a:endParaRPr lang="en-US" altLang="zh-CN" dirty="0">
              <a:latin typeface="Consolas" pitchFamily="49" charset="0"/>
              <a:cs typeface="Consolas" pitchFamily="49" charset="0"/>
            </a:endParaRPr>
          </a:p>
          <a:p>
            <a:pPr algn="ctr">
              <a:lnSpc>
                <a:spcPct val="80000"/>
              </a:lnSpc>
            </a:pPr>
            <a:r>
              <a:rPr lang="en-US" altLang="zh-CN" dirty="0" smtClean="0">
                <a:latin typeface="Consolas" pitchFamily="49" charset="0"/>
                <a:cs typeface="Consolas" pitchFamily="49" charset="0"/>
              </a:rPr>
              <a:t>value: </a:t>
            </a:r>
            <a:r>
              <a:rPr lang="en-US" altLang="zh-CN" dirty="0">
                <a:latin typeface="Consolas" pitchFamily="49" charset="0"/>
                <a:cs typeface="Consolas" pitchFamily="49" charset="0"/>
              </a:rPr>
              <a:t>8</a:t>
            </a:r>
          </a:p>
          <a:p>
            <a:pPr algn="ctr">
              <a:lnSpc>
                <a:spcPct val="80000"/>
              </a:lnSpc>
            </a:pPr>
            <a:r>
              <a:rPr lang="en-US" altLang="zh-CN" dirty="0">
                <a:latin typeface="Consolas" pitchFamily="49" charset="0"/>
                <a:cs typeface="Consolas" pitchFamily="49" charset="0"/>
              </a:rPr>
              <a:t>  </a:t>
            </a:r>
            <a:r>
              <a:rPr lang="en-US" altLang="zh-CN" dirty="0" err="1">
                <a:latin typeface="Consolas" pitchFamily="49" charset="0"/>
                <a:cs typeface="Consolas" pitchFamily="49" charset="0"/>
              </a:rPr>
              <a:t>msg</a:t>
            </a:r>
            <a:r>
              <a:rPr lang="en-US" altLang="zh-CN" dirty="0">
                <a:latin typeface="Consolas" pitchFamily="49" charset="0"/>
                <a:cs typeface="Consolas" pitchFamily="49" charset="0"/>
              </a:rPr>
              <a:t>: </a:t>
            </a:r>
            <a:r>
              <a:rPr lang="en-US" altLang="zh-CN" dirty="0" smtClean="0">
                <a:latin typeface="Consolas" pitchFamily="49" charset="0"/>
                <a:cs typeface="Consolas" pitchFamily="49" charset="0"/>
              </a:rPr>
              <a:t>4</a:t>
            </a:r>
            <a:endParaRPr lang="en-US" altLang="zh-CN" dirty="0">
              <a:latin typeface="Consolas" pitchFamily="49" charset="0"/>
              <a:cs typeface="Consolas" pitchFamily="49" charset="0"/>
            </a:endParaRPr>
          </a:p>
        </p:txBody>
      </p:sp>
      <p:sp>
        <p:nvSpPr>
          <p:cNvPr id="136" name="Rectangle 135"/>
          <p:cNvSpPr/>
          <p:nvPr/>
        </p:nvSpPr>
        <p:spPr>
          <a:xfrm>
            <a:off x="2699792" y="3501008"/>
            <a:ext cx="1111759" cy="773852"/>
          </a:xfrm>
          <a:prstGeom prst="rect">
            <a:avLst/>
          </a:prstGeom>
          <a:ln>
            <a:solidFill>
              <a:schemeClr val="tx1"/>
            </a:solidFill>
            <a:prstDash val="dash"/>
          </a:ln>
        </p:spPr>
        <p:txBody>
          <a:bodyPr wrap="square" lIns="36000" tIns="72000" rIns="36000" bIns="36000">
            <a:spAutoFit/>
          </a:bodyPr>
          <a:lstStyle/>
          <a:p>
            <a:pPr algn="ctr">
              <a:lnSpc>
                <a:spcPct val="80000"/>
              </a:lnSpc>
            </a:pPr>
            <a:r>
              <a:rPr lang="en-US" altLang="zh-CN" dirty="0" smtClean="0">
                <a:latin typeface="Consolas" pitchFamily="49" charset="0"/>
                <a:cs typeface="Consolas" pitchFamily="49" charset="0"/>
              </a:rPr>
              <a:t>l-act:3</a:t>
            </a:r>
            <a:endParaRPr lang="zh-CN" altLang="en-US" dirty="0">
              <a:latin typeface="Consolas" pitchFamily="49" charset="0"/>
              <a:cs typeface="Consolas" pitchFamily="49" charset="0"/>
            </a:endParaRPr>
          </a:p>
          <a:p>
            <a:pPr algn="ctr">
              <a:lnSpc>
                <a:spcPct val="80000"/>
              </a:lnSpc>
            </a:pPr>
            <a:r>
              <a:rPr lang="en-US" altLang="zh-CN" dirty="0" smtClean="0">
                <a:latin typeface="Consolas" pitchFamily="49" charset="0"/>
                <a:cs typeface="Consolas" pitchFamily="49" charset="0"/>
              </a:rPr>
              <a:t>value:6</a:t>
            </a:r>
          </a:p>
          <a:p>
            <a:pPr algn="ctr">
              <a:lnSpc>
                <a:spcPct val="80000"/>
              </a:lnSpc>
            </a:pPr>
            <a:r>
              <a:rPr lang="en-US" altLang="zh-CN" dirty="0" smtClean="0">
                <a:latin typeface="Consolas" pitchFamily="49" charset="0"/>
                <a:cs typeface="Consolas" pitchFamily="49" charset="0"/>
              </a:rPr>
              <a:t>  msg:3</a:t>
            </a:r>
          </a:p>
        </p:txBody>
      </p:sp>
      <p:grpSp>
        <p:nvGrpSpPr>
          <p:cNvPr id="7" name="Group 6"/>
          <p:cNvGrpSpPr/>
          <p:nvPr/>
        </p:nvGrpSpPr>
        <p:grpSpPr>
          <a:xfrm>
            <a:off x="4412999" y="3284984"/>
            <a:ext cx="1440001" cy="597250"/>
            <a:chOff x="4412999" y="3284984"/>
            <a:chExt cx="1440001" cy="597250"/>
          </a:xfrm>
        </p:grpSpPr>
        <p:sp>
          <p:nvSpPr>
            <p:cNvPr id="137" name="Rectangle 136"/>
            <p:cNvSpPr/>
            <p:nvPr/>
          </p:nvSpPr>
          <p:spPr>
            <a:xfrm>
              <a:off x="4413000" y="3284984"/>
              <a:ext cx="1440000" cy="334629"/>
            </a:xfrm>
            <a:prstGeom prst="rect">
              <a:avLst/>
            </a:prstGeom>
            <a:ln>
              <a:noFill/>
              <a:prstDash val="dash"/>
            </a:ln>
          </p:spPr>
          <p:txBody>
            <a:bodyPr wrap="square" lIns="90000" tIns="72000" rIns="36000" bIns="36000">
              <a:spAutoFit/>
            </a:bodyPr>
            <a:lstStyle/>
            <a:p>
              <a:pPr>
                <a:lnSpc>
                  <a:spcPct val="80000"/>
                </a:lnSpc>
              </a:pPr>
              <a:r>
                <a:rPr lang="en-US" altLang="zh-CN" dirty="0" err="1">
                  <a:latin typeface="Consolas" pitchFamily="49" charset="0"/>
                  <a:cs typeface="Consolas" pitchFamily="49" charset="0"/>
                </a:rPr>
                <a:t>msg</a:t>
              </a:r>
              <a:r>
                <a:rPr lang="en-US" altLang="zh-CN" dirty="0">
                  <a:latin typeface="Consolas" pitchFamily="49" charset="0"/>
                  <a:cs typeface="Consolas" pitchFamily="49" charset="0"/>
                </a:rPr>
                <a:t>: </a:t>
              </a:r>
              <a:r>
                <a:rPr lang="en-US" altLang="zh-CN" dirty="0" err="1" smtClean="0">
                  <a:latin typeface="Consolas" pitchFamily="49" charset="0"/>
                  <a:cs typeface="Consolas" pitchFamily="49" charset="0"/>
                </a:rPr>
                <a:t>v|m|s</a:t>
              </a:r>
              <a:endParaRPr lang="en-US" altLang="zh-CN" dirty="0">
                <a:latin typeface="Consolas" pitchFamily="49" charset="0"/>
                <a:cs typeface="Consolas" pitchFamily="49" charset="0"/>
              </a:endParaRPr>
            </a:p>
          </p:txBody>
        </p:sp>
        <p:sp>
          <p:nvSpPr>
            <p:cNvPr id="138" name="Rectangle 137"/>
            <p:cNvSpPr/>
            <p:nvPr/>
          </p:nvSpPr>
          <p:spPr>
            <a:xfrm>
              <a:off x="4412999" y="3547605"/>
              <a:ext cx="1440000" cy="334629"/>
            </a:xfrm>
            <a:prstGeom prst="rect">
              <a:avLst/>
            </a:prstGeom>
            <a:ln>
              <a:noFill/>
              <a:prstDash val="dash"/>
            </a:ln>
          </p:spPr>
          <p:txBody>
            <a:bodyPr wrap="square" lIns="90000" tIns="72000" rIns="36000" bIns="36000">
              <a:spAutoFit/>
            </a:bodyPr>
            <a:lstStyle/>
            <a:p>
              <a:pPr>
                <a:lnSpc>
                  <a:spcPct val="80000"/>
                </a:lnSpc>
              </a:pPr>
              <a:r>
                <a:rPr lang="en-US" altLang="zh-CN" dirty="0" smtClean="0">
                  <a:latin typeface="Consolas" pitchFamily="49" charset="0"/>
                  <a:cs typeface="Consolas" pitchFamily="49" charset="0"/>
                </a:rPr>
                <a:t>e.g. 8 4 0</a:t>
              </a:r>
            </a:p>
          </p:txBody>
        </p:sp>
      </p:grpSp>
      <p:grpSp>
        <p:nvGrpSpPr>
          <p:cNvPr id="3" name="Group 2"/>
          <p:cNvGrpSpPr/>
          <p:nvPr/>
        </p:nvGrpSpPr>
        <p:grpSpPr>
          <a:xfrm>
            <a:off x="6141346" y="3297734"/>
            <a:ext cx="483022" cy="1446190"/>
            <a:chOff x="6141346" y="3297734"/>
            <a:chExt cx="483022" cy="1446190"/>
          </a:xfrm>
        </p:grpSpPr>
        <p:cxnSp>
          <p:nvCxnSpPr>
            <p:cNvPr id="18" name="Straight Connector 17"/>
            <p:cNvCxnSpPr>
              <a:stCxn id="98" idx="7"/>
              <a:endCxn id="134" idx="1"/>
            </p:cNvCxnSpPr>
            <p:nvPr/>
          </p:nvCxnSpPr>
          <p:spPr>
            <a:xfrm flipV="1">
              <a:off x="6141346" y="3782710"/>
              <a:ext cx="483022" cy="9612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6624368" y="3297734"/>
              <a:ext cx="0" cy="9827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3801612" y="3501008"/>
            <a:ext cx="550187" cy="1190195"/>
            <a:chOff x="3801612" y="3501008"/>
            <a:chExt cx="550187" cy="1190195"/>
          </a:xfrm>
        </p:grpSpPr>
        <p:cxnSp>
          <p:nvCxnSpPr>
            <p:cNvPr id="140" name="Straight Connector 139"/>
            <p:cNvCxnSpPr/>
            <p:nvPr/>
          </p:nvCxnSpPr>
          <p:spPr>
            <a:xfrm flipV="1">
              <a:off x="3801612" y="3501008"/>
              <a:ext cx="0" cy="7738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93" idx="0"/>
              <a:endCxn id="136" idx="3"/>
            </p:cNvCxnSpPr>
            <p:nvPr/>
          </p:nvCxnSpPr>
          <p:spPr>
            <a:xfrm flipH="1" flipV="1">
              <a:off x="3811551" y="3887934"/>
              <a:ext cx="540248" cy="8032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4412999" y="3882234"/>
            <a:ext cx="1440000" cy="230878"/>
            <a:chOff x="4412999" y="3882234"/>
            <a:chExt cx="1440000" cy="230878"/>
          </a:xfrm>
        </p:grpSpPr>
        <p:cxnSp>
          <p:nvCxnSpPr>
            <p:cNvPr id="142" name="Straight Connector 141"/>
            <p:cNvCxnSpPr/>
            <p:nvPr/>
          </p:nvCxnSpPr>
          <p:spPr>
            <a:xfrm>
              <a:off x="4412999" y="3893509"/>
              <a:ext cx="144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23" idx="0"/>
              <a:endCxn id="138" idx="2"/>
            </p:cNvCxnSpPr>
            <p:nvPr/>
          </p:nvCxnSpPr>
          <p:spPr>
            <a:xfrm flipH="1" flipV="1">
              <a:off x="5132999" y="3882234"/>
              <a:ext cx="66414" cy="2308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6" name="Rectangle 155"/>
          <p:cNvSpPr/>
          <p:nvPr/>
        </p:nvSpPr>
        <p:spPr>
          <a:xfrm>
            <a:off x="3275856" y="4653136"/>
            <a:ext cx="507225" cy="250005"/>
          </a:xfrm>
          <a:prstGeom prst="rect">
            <a:avLst/>
          </a:prstGeom>
        </p:spPr>
        <p:txBody>
          <a:bodyPr wrap="square" lIns="0" tIns="0" rIns="0" bIns="0">
            <a:spAutoFit/>
          </a:bodyPr>
          <a:lstStyle/>
          <a:p>
            <a:pPr algn="ctr">
              <a:lnSpc>
                <a:spcPct val="80000"/>
              </a:lnSpc>
            </a:pPr>
            <a:r>
              <a:rPr lang="en-US" altLang="zh-CN" sz="2000" dirty="0" smtClean="0">
                <a:latin typeface="Eras Medium ITC" pitchFamily="34" charset="0"/>
                <a:cs typeface="Verdana" pitchFamily="34" charset="0"/>
              </a:rPr>
              <a:t>M1</a:t>
            </a:r>
            <a:endParaRPr lang="zh-CN" altLang="en-US" sz="2000" dirty="0">
              <a:latin typeface="Eras Medium ITC" pitchFamily="34" charset="0"/>
              <a:cs typeface="Verdana" pitchFamily="34" charset="0"/>
            </a:endParaRPr>
          </a:p>
        </p:txBody>
      </p:sp>
      <p:sp>
        <p:nvSpPr>
          <p:cNvPr id="157" name="Rectangle 156"/>
          <p:cNvSpPr/>
          <p:nvPr/>
        </p:nvSpPr>
        <p:spPr>
          <a:xfrm>
            <a:off x="6441039" y="4653136"/>
            <a:ext cx="507225" cy="250005"/>
          </a:xfrm>
          <a:prstGeom prst="rect">
            <a:avLst/>
          </a:prstGeom>
        </p:spPr>
        <p:txBody>
          <a:bodyPr wrap="square" lIns="0" tIns="0" rIns="0" bIns="0">
            <a:spAutoFit/>
          </a:bodyPr>
          <a:lstStyle/>
          <a:p>
            <a:pPr algn="ctr">
              <a:lnSpc>
                <a:spcPct val="80000"/>
              </a:lnSpc>
            </a:pPr>
            <a:r>
              <a:rPr lang="en-US" altLang="zh-CN" sz="2000" dirty="0" smtClean="0">
                <a:latin typeface="Eras Medium ITC" pitchFamily="34" charset="0"/>
                <a:cs typeface="Verdana" pitchFamily="34" charset="0"/>
              </a:rPr>
              <a:t>M2</a:t>
            </a:r>
            <a:endParaRPr lang="zh-CN" altLang="en-US" sz="2000" dirty="0">
              <a:latin typeface="Eras Medium ITC" pitchFamily="34" charset="0"/>
              <a:cs typeface="Verdana" pitchFamily="34" charset="0"/>
            </a:endParaRPr>
          </a:p>
        </p:txBody>
      </p:sp>
      <p:sp>
        <p:nvSpPr>
          <p:cNvPr id="158" name="Rectangle 157"/>
          <p:cNvSpPr/>
          <p:nvPr/>
        </p:nvSpPr>
        <p:spPr>
          <a:xfrm>
            <a:off x="7380312" y="4653136"/>
            <a:ext cx="507225" cy="250005"/>
          </a:xfrm>
          <a:prstGeom prst="rect">
            <a:avLst/>
          </a:prstGeom>
        </p:spPr>
        <p:txBody>
          <a:bodyPr wrap="square" lIns="0" tIns="0" rIns="0" bIns="0">
            <a:spAutoFit/>
          </a:bodyPr>
          <a:lstStyle/>
          <a:p>
            <a:pPr algn="ctr">
              <a:lnSpc>
                <a:spcPct val="80000"/>
              </a:lnSpc>
            </a:pPr>
            <a:r>
              <a:rPr lang="en-US" altLang="zh-CN" sz="2000" dirty="0" smtClean="0">
                <a:latin typeface="Eras Medium ITC" pitchFamily="34" charset="0"/>
                <a:cs typeface="Verdana" pitchFamily="34" charset="0"/>
              </a:rPr>
              <a:t>M3</a:t>
            </a:r>
            <a:endParaRPr lang="zh-CN" altLang="en-US" sz="2000" dirty="0">
              <a:latin typeface="Eras Medium ITC" pitchFamily="34" charset="0"/>
              <a:cs typeface="Verdana" pitchFamily="34" charset="0"/>
            </a:endParaRPr>
          </a:p>
        </p:txBody>
      </p:sp>
      <p:grpSp>
        <p:nvGrpSpPr>
          <p:cNvPr id="10" name="Group 9"/>
          <p:cNvGrpSpPr/>
          <p:nvPr/>
        </p:nvGrpSpPr>
        <p:grpSpPr>
          <a:xfrm>
            <a:off x="3563888" y="3774234"/>
            <a:ext cx="126638" cy="446878"/>
            <a:chOff x="3563888" y="3774234"/>
            <a:chExt cx="126638" cy="446878"/>
          </a:xfrm>
        </p:grpSpPr>
        <p:sp>
          <p:nvSpPr>
            <p:cNvPr id="9" name="Rectangle 8"/>
            <p:cNvSpPr/>
            <p:nvPr/>
          </p:nvSpPr>
          <p:spPr>
            <a:xfrm>
              <a:off x="3563888" y="3774234"/>
              <a:ext cx="126638" cy="216000"/>
            </a:xfrm>
            <a:prstGeom prst="rect">
              <a:avLst/>
            </a:prstGeom>
            <a:solidFill>
              <a:schemeClr val="bg1"/>
            </a:solidFill>
          </p:spPr>
          <p:txBody>
            <a:bodyPr wrap="none" lIns="0" tIns="0" rIns="0" bIns="0" anchor="ctr" anchorCtr="0">
              <a:noAutofit/>
            </a:bodyPr>
            <a:lstStyle/>
            <a:p>
              <a:r>
                <a:rPr lang="en-US" altLang="zh-CN" dirty="0" smtClean="0">
                  <a:solidFill>
                    <a:srgbClr val="FF0066"/>
                  </a:solidFill>
                  <a:latin typeface="Consolas" pitchFamily="49" charset="0"/>
                  <a:cs typeface="Consolas" pitchFamily="49" charset="0"/>
                </a:rPr>
                <a:t>8</a:t>
              </a:r>
              <a:endParaRPr lang="zh-CN" altLang="en-US" dirty="0">
                <a:solidFill>
                  <a:srgbClr val="FF0066"/>
                </a:solidFill>
              </a:endParaRPr>
            </a:p>
          </p:txBody>
        </p:sp>
        <p:sp>
          <p:nvSpPr>
            <p:cNvPr id="71" name="Rectangle 70"/>
            <p:cNvSpPr/>
            <p:nvPr/>
          </p:nvSpPr>
          <p:spPr>
            <a:xfrm>
              <a:off x="3563888" y="4005112"/>
              <a:ext cx="126638" cy="216000"/>
            </a:xfrm>
            <a:prstGeom prst="rect">
              <a:avLst/>
            </a:prstGeom>
            <a:solidFill>
              <a:schemeClr val="bg1"/>
            </a:solidFill>
          </p:spPr>
          <p:txBody>
            <a:bodyPr wrap="none" lIns="0" tIns="0" rIns="0" bIns="0" anchor="ctr" anchorCtr="0">
              <a:noAutofit/>
            </a:bodyPr>
            <a:lstStyle/>
            <a:p>
              <a:r>
                <a:rPr lang="en-US" altLang="zh-CN" dirty="0">
                  <a:solidFill>
                    <a:srgbClr val="FF0066"/>
                  </a:solidFill>
                  <a:latin typeface="Consolas" pitchFamily="49" charset="0"/>
                  <a:cs typeface="Consolas" pitchFamily="49" charset="0"/>
                </a:rPr>
                <a:t>4</a:t>
              </a:r>
              <a:endParaRPr lang="zh-CN" altLang="en-US" dirty="0">
                <a:solidFill>
                  <a:srgbClr val="FF0066"/>
                </a:solidFill>
                <a:latin typeface="Consolas" pitchFamily="49" charset="0"/>
                <a:cs typeface="Consolas" pitchFamily="49" charset="0"/>
              </a:endParaRPr>
            </a:p>
          </p:txBody>
        </p:sp>
      </p:grpSp>
      <p:sp>
        <p:nvSpPr>
          <p:cNvPr id="72" name="Rectangle 71"/>
          <p:cNvSpPr/>
          <p:nvPr/>
        </p:nvSpPr>
        <p:spPr>
          <a:xfrm>
            <a:off x="3131928" y="5771283"/>
            <a:ext cx="792000" cy="250005"/>
          </a:xfrm>
          <a:prstGeom prst="rect">
            <a:avLst/>
          </a:prstGeom>
          <a:solidFill>
            <a:schemeClr val="bg1"/>
          </a:solidFill>
        </p:spPr>
        <p:txBody>
          <a:bodyPr wrap="square" lIns="0" tIns="0" rIns="0" bIns="0">
            <a:spAutoFit/>
          </a:bodyPr>
          <a:lstStyle/>
          <a:p>
            <a:pPr algn="ctr">
              <a:lnSpc>
                <a:spcPct val="80000"/>
              </a:lnSpc>
            </a:pPr>
            <a:r>
              <a:rPr lang="en-US" altLang="zh-CN" sz="2000" dirty="0">
                <a:solidFill>
                  <a:srgbClr val="0000FF"/>
                </a:solidFill>
                <a:latin typeface="Eras Medium ITC" pitchFamily="34" charset="0"/>
                <a:cs typeface="Verdana" pitchFamily="34" charset="0"/>
              </a:rPr>
              <a:t>a</a:t>
            </a:r>
            <a:r>
              <a:rPr lang="en-US" altLang="zh-CN" sz="2000" dirty="0" smtClean="0">
                <a:solidFill>
                  <a:srgbClr val="0000FF"/>
                </a:solidFill>
                <a:latin typeface="Eras Medium ITC" pitchFamily="34" charset="0"/>
                <a:cs typeface="Verdana" pitchFamily="34" charset="0"/>
              </a:rPr>
              <a:t>ctive</a:t>
            </a:r>
            <a:endParaRPr lang="zh-CN" altLang="en-US" sz="2000" dirty="0">
              <a:solidFill>
                <a:srgbClr val="0000FF"/>
              </a:solidFill>
              <a:latin typeface="Eras Medium ITC" pitchFamily="34" charset="0"/>
              <a:cs typeface="Verdana" pitchFamily="34" charset="0"/>
            </a:endParaRPr>
          </a:p>
        </p:txBody>
      </p:sp>
      <p:grpSp>
        <p:nvGrpSpPr>
          <p:cNvPr id="12" name="Group 11"/>
          <p:cNvGrpSpPr/>
          <p:nvPr/>
        </p:nvGrpSpPr>
        <p:grpSpPr>
          <a:xfrm>
            <a:off x="6624072" y="934746"/>
            <a:ext cx="2268408" cy="1692000"/>
            <a:chOff x="6624072" y="934746"/>
            <a:chExt cx="2268408" cy="1692000"/>
          </a:xfrm>
        </p:grpSpPr>
        <p:sp>
          <p:nvSpPr>
            <p:cNvPr id="144" name="Rectangle 143"/>
            <p:cNvSpPr/>
            <p:nvPr/>
          </p:nvSpPr>
          <p:spPr>
            <a:xfrm>
              <a:off x="6910381" y="1556792"/>
              <a:ext cx="1847406" cy="334629"/>
            </a:xfrm>
            <a:prstGeom prst="rect">
              <a:avLst/>
            </a:prstGeom>
            <a:ln>
              <a:noFill/>
              <a:prstDash val="dash"/>
            </a:ln>
          </p:spPr>
          <p:txBody>
            <a:bodyPr wrap="square" lIns="90000" tIns="72000" rIns="36000" bIns="36000">
              <a:spAutoFit/>
            </a:bodyPr>
            <a:lstStyle/>
            <a:p>
              <a:pPr>
                <a:lnSpc>
                  <a:spcPct val="80000"/>
                </a:lnSpc>
              </a:pPr>
              <a:r>
                <a:rPr lang="en-US" altLang="zh-CN" dirty="0" err="1">
                  <a:latin typeface="Consolas" pitchFamily="49" charset="0"/>
                  <a:cs typeface="Consolas" pitchFamily="49" charset="0"/>
                </a:rPr>
                <a:t>msg</a:t>
              </a:r>
              <a:r>
                <a:rPr lang="en-US" altLang="zh-CN" dirty="0">
                  <a:latin typeface="Consolas" pitchFamily="49" charset="0"/>
                  <a:cs typeface="Consolas" pitchFamily="49" charset="0"/>
                </a:rPr>
                <a:t>: </a:t>
              </a:r>
              <a:r>
                <a:rPr lang="en-US" altLang="zh-CN" dirty="0" err="1" smtClean="0">
                  <a:latin typeface="Consolas" pitchFamily="49" charset="0"/>
                  <a:cs typeface="Consolas" pitchFamily="49" charset="0"/>
                </a:rPr>
                <a:t>v|m|</a:t>
              </a:r>
              <a:r>
                <a:rPr lang="en-US" altLang="zh-CN" dirty="0" err="1" smtClean="0">
                  <a:solidFill>
                    <a:srgbClr val="FF0066"/>
                  </a:solidFill>
                  <a:latin typeface="Consolas" pitchFamily="49" charset="0"/>
                  <a:cs typeface="Consolas" pitchFamily="49" charset="0"/>
                </a:rPr>
                <a:t>s</a:t>
              </a:r>
              <a:r>
                <a:rPr lang="en-US" altLang="zh-CN" dirty="0" err="1" smtClean="0">
                  <a:latin typeface="Consolas" pitchFamily="49" charset="0"/>
                  <a:cs typeface="Consolas" pitchFamily="49" charset="0"/>
                </a:rPr>
                <a:t>|</a:t>
              </a:r>
              <a:r>
                <a:rPr lang="en-US" altLang="zh-CN" dirty="0" err="1" smtClean="0">
                  <a:solidFill>
                    <a:srgbClr val="FF0066"/>
                  </a:solidFill>
                  <a:latin typeface="Consolas" pitchFamily="49" charset="0"/>
                  <a:cs typeface="Consolas" pitchFamily="49" charset="0"/>
                </a:rPr>
                <a:t>l</a:t>
              </a:r>
              <a:endParaRPr lang="en-US" altLang="zh-CN" dirty="0">
                <a:solidFill>
                  <a:srgbClr val="FF0066"/>
                </a:solidFill>
                <a:latin typeface="Consolas" pitchFamily="49" charset="0"/>
                <a:cs typeface="Consolas" pitchFamily="49" charset="0"/>
              </a:endParaRPr>
            </a:p>
          </p:txBody>
        </p:sp>
        <p:sp>
          <p:nvSpPr>
            <p:cNvPr id="146" name="Rectangle 145"/>
            <p:cNvSpPr/>
            <p:nvPr/>
          </p:nvSpPr>
          <p:spPr>
            <a:xfrm>
              <a:off x="6694357" y="1052736"/>
              <a:ext cx="2198123" cy="421654"/>
            </a:xfrm>
            <a:prstGeom prst="rect">
              <a:avLst/>
            </a:prstGeom>
          </p:spPr>
          <p:txBody>
            <a:bodyPr wrap="square" lIns="0" tIns="0" rIns="0" bIns="0">
              <a:spAutoFit/>
            </a:bodyPr>
            <a:lstStyle/>
            <a:p>
              <a:pPr marL="95250" indent="-95250">
                <a:lnSpc>
                  <a:spcPct val="80000"/>
                </a:lnSpc>
              </a:pPr>
              <a:r>
                <a:rPr lang="en-US" altLang="zh-CN" dirty="0" smtClean="0">
                  <a:solidFill>
                    <a:srgbClr val="FF0066"/>
                  </a:solidFill>
                  <a:latin typeface="Eras Medium ITC" pitchFamily="34" charset="0"/>
                  <a:cs typeface="Verdana" pitchFamily="34" charset="0"/>
                </a:rPr>
                <a:t>*Selective Activation </a:t>
              </a:r>
              <a:r>
                <a:rPr lang="en-US" altLang="zh-CN" sz="1600" dirty="0" smtClean="0">
                  <a:solidFill>
                    <a:srgbClr val="FF0066"/>
                  </a:solidFill>
                  <a:latin typeface="Eras Medium ITC" pitchFamily="34" charset="0"/>
                  <a:cs typeface="Verdana" pitchFamily="34" charset="0"/>
                </a:rPr>
                <a:t>(e.g. ALS)</a:t>
              </a:r>
              <a:endParaRPr lang="zh-CN" altLang="en-US" sz="1600" dirty="0">
                <a:solidFill>
                  <a:srgbClr val="FF0066"/>
                </a:solidFill>
                <a:latin typeface="Eras Medium ITC" pitchFamily="34" charset="0"/>
                <a:cs typeface="Verdana" pitchFamily="34" charset="0"/>
              </a:endParaRPr>
            </a:p>
          </p:txBody>
        </p:sp>
        <p:sp>
          <p:nvSpPr>
            <p:cNvPr id="150" name="Rectangle 149"/>
            <p:cNvSpPr/>
            <p:nvPr/>
          </p:nvSpPr>
          <p:spPr>
            <a:xfrm>
              <a:off x="7126405" y="2049698"/>
              <a:ext cx="1710120" cy="443198"/>
            </a:xfrm>
            <a:prstGeom prst="rect">
              <a:avLst/>
            </a:prstGeom>
          </p:spPr>
          <p:txBody>
            <a:bodyPr wrap="square" lIns="0" tIns="0" rIns="0" bIns="0">
              <a:spAutoFit/>
            </a:bodyPr>
            <a:lstStyle/>
            <a:p>
              <a:pPr marL="95250" indent="-95250">
                <a:lnSpc>
                  <a:spcPct val="80000"/>
                </a:lnSpc>
              </a:pPr>
              <a:r>
                <a:rPr lang="en-US" altLang="zh-CN" dirty="0">
                  <a:solidFill>
                    <a:srgbClr val="FF0066"/>
                  </a:solidFill>
                  <a:latin typeface="Eras Medium ITC" pitchFamily="34" charset="0"/>
                  <a:cs typeface="Verdana" pitchFamily="34" charset="0"/>
                </a:rPr>
                <a:t>O</a:t>
              </a:r>
              <a:r>
                <a:rPr lang="en-US" altLang="zh-CN" dirty="0" smtClean="0">
                  <a:solidFill>
                    <a:srgbClr val="FF0066"/>
                  </a:solidFill>
                  <a:latin typeface="Eras Medium ITC" pitchFamily="34" charset="0"/>
                  <a:cs typeface="Verdana" pitchFamily="34" charset="0"/>
                </a:rPr>
                <a:t>ption: </a:t>
              </a:r>
              <a:r>
                <a:rPr lang="en-US" altLang="zh-CN" dirty="0" err="1" smtClean="0">
                  <a:solidFill>
                    <a:srgbClr val="FF0066"/>
                  </a:solidFill>
                  <a:latin typeface="Eras Medium ITC" pitchFamily="34" charset="0"/>
                  <a:cs typeface="Verdana" pitchFamily="34" charset="0"/>
                </a:rPr>
                <a:t>Activation_List</a:t>
              </a:r>
              <a:endParaRPr lang="zh-CN" altLang="en-US" dirty="0">
                <a:solidFill>
                  <a:srgbClr val="FF0066"/>
                </a:solidFill>
                <a:latin typeface="Eras Medium ITC" pitchFamily="34" charset="0"/>
                <a:cs typeface="Verdana" pitchFamily="34" charset="0"/>
              </a:endParaRPr>
            </a:p>
          </p:txBody>
        </p:sp>
        <p:cxnSp>
          <p:nvCxnSpPr>
            <p:cNvPr id="151" name="Straight Arrow Connector 150"/>
            <p:cNvCxnSpPr/>
            <p:nvPr/>
          </p:nvCxnSpPr>
          <p:spPr>
            <a:xfrm flipH="1" flipV="1">
              <a:off x="8454576" y="1916856"/>
              <a:ext cx="0" cy="288000"/>
            </a:xfrm>
            <a:prstGeom prst="straightConnector1">
              <a:avLst/>
            </a:prstGeom>
            <a:ln w="1905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6624072" y="934746"/>
              <a:ext cx="2232000" cy="1692000"/>
            </a:xfrm>
            <a:prstGeom prst="rect">
              <a:avLst/>
            </a:prstGeom>
            <a:noFill/>
            <a:ln w="3175">
              <a:solidFill>
                <a:schemeClr val="tx1"/>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4" name="Group 73"/>
          <p:cNvGrpSpPr/>
          <p:nvPr/>
        </p:nvGrpSpPr>
        <p:grpSpPr>
          <a:xfrm>
            <a:off x="5616135" y="3284984"/>
            <a:ext cx="180001" cy="514621"/>
            <a:chOff x="4412999" y="3284984"/>
            <a:chExt cx="180001" cy="514621"/>
          </a:xfrm>
          <a:solidFill>
            <a:schemeClr val="bg1"/>
          </a:solidFill>
        </p:grpSpPr>
        <p:sp>
          <p:nvSpPr>
            <p:cNvPr id="75" name="Rectangle 74"/>
            <p:cNvSpPr/>
            <p:nvPr/>
          </p:nvSpPr>
          <p:spPr>
            <a:xfrm>
              <a:off x="4413000" y="3284984"/>
              <a:ext cx="180000" cy="288000"/>
            </a:xfrm>
            <a:prstGeom prst="rect">
              <a:avLst/>
            </a:prstGeom>
            <a:grpFill/>
            <a:ln>
              <a:noFill/>
              <a:prstDash val="dash"/>
            </a:ln>
          </p:spPr>
          <p:txBody>
            <a:bodyPr wrap="square" lIns="0" tIns="72000" rIns="0" bIns="36000">
              <a:spAutoFit/>
            </a:bodyPr>
            <a:lstStyle/>
            <a:p>
              <a:pPr>
                <a:lnSpc>
                  <a:spcPct val="80000"/>
                </a:lnSpc>
              </a:pPr>
              <a:r>
                <a:rPr lang="en-US" altLang="zh-CN" dirty="0" smtClean="0">
                  <a:solidFill>
                    <a:srgbClr val="FF0066"/>
                  </a:solidFill>
                  <a:latin typeface="Consolas" pitchFamily="49" charset="0"/>
                  <a:cs typeface="Consolas" pitchFamily="49" charset="0"/>
                </a:rPr>
                <a:t>s</a:t>
              </a:r>
              <a:endParaRPr lang="en-US" altLang="zh-CN" dirty="0">
                <a:solidFill>
                  <a:srgbClr val="FF0066"/>
                </a:solidFill>
                <a:latin typeface="Consolas" pitchFamily="49" charset="0"/>
                <a:cs typeface="Consolas" pitchFamily="49" charset="0"/>
              </a:endParaRPr>
            </a:p>
          </p:txBody>
        </p:sp>
        <p:sp>
          <p:nvSpPr>
            <p:cNvPr id="76" name="Rectangle 75"/>
            <p:cNvSpPr/>
            <p:nvPr/>
          </p:nvSpPr>
          <p:spPr>
            <a:xfrm>
              <a:off x="4412999" y="3547605"/>
              <a:ext cx="180000" cy="252000"/>
            </a:xfrm>
            <a:prstGeom prst="rect">
              <a:avLst/>
            </a:prstGeom>
            <a:grpFill/>
            <a:ln>
              <a:noFill/>
              <a:prstDash val="dash"/>
            </a:ln>
          </p:spPr>
          <p:txBody>
            <a:bodyPr wrap="square" lIns="0" tIns="72000" rIns="0" bIns="36000">
              <a:spAutoFit/>
            </a:bodyPr>
            <a:lstStyle/>
            <a:p>
              <a:pPr>
                <a:lnSpc>
                  <a:spcPct val="80000"/>
                </a:lnSpc>
              </a:pPr>
              <a:r>
                <a:rPr lang="en-US" altLang="zh-CN" dirty="0" smtClean="0">
                  <a:solidFill>
                    <a:srgbClr val="FF0066"/>
                  </a:solidFill>
                  <a:latin typeface="Consolas" pitchFamily="49" charset="0"/>
                  <a:cs typeface="Consolas" pitchFamily="49" charset="0"/>
                </a:rPr>
                <a:t>0</a:t>
              </a:r>
            </a:p>
          </p:txBody>
        </p:sp>
      </p:grpSp>
    </p:spTree>
    <p:extLst>
      <p:ext uri="{BB962C8B-B14F-4D97-AF65-F5344CB8AC3E}">
        <p14:creationId xmlns:p14="http://schemas.microsoft.com/office/powerpoint/2010/main" val="33902886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9" name="Straight Connector 178"/>
          <p:cNvCxnSpPr/>
          <p:nvPr/>
        </p:nvCxnSpPr>
        <p:spPr>
          <a:xfrm>
            <a:off x="5244194" y="2348880"/>
            <a:ext cx="0" cy="35640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H="1">
            <a:off x="3131840" y="4692077"/>
            <a:ext cx="2112355" cy="96917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2099156" y="2348880"/>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000" dirty="0" smtClean="0">
                <a:solidFill>
                  <a:schemeClr val="tx1"/>
                </a:solidFill>
                <a:effectLst>
                  <a:outerShdw blurRad="38100" dist="38100" dir="2700000" algn="tl">
                    <a:srgbClr val="000000">
                      <a:alpha val="43137"/>
                    </a:srgbClr>
                  </a:outerShdw>
                </a:effectLst>
              </a:rPr>
              <a:t>M2</a:t>
            </a:r>
            <a:endParaRPr lang="zh-CN" altLang="en-US" sz="2000" dirty="0">
              <a:solidFill>
                <a:schemeClr val="tx1"/>
              </a:solidFill>
              <a:effectLst>
                <a:outerShdw blurRad="38100" dist="38100" dir="2700000" algn="tl">
                  <a:srgbClr val="000000">
                    <a:alpha val="43137"/>
                  </a:srgbClr>
                </a:outerShdw>
              </a:effectLst>
            </a:endParaRPr>
          </a:p>
        </p:txBody>
      </p:sp>
      <p:sp>
        <p:nvSpPr>
          <p:cNvPr id="182" name="TextBox 181"/>
          <p:cNvSpPr txBox="1"/>
          <p:nvPr/>
        </p:nvSpPr>
        <p:spPr>
          <a:xfrm>
            <a:off x="7020272" y="2348880"/>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000" dirty="0" smtClean="0">
                <a:solidFill>
                  <a:schemeClr val="tx1"/>
                </a:solidFill>
                <a:effectLst>
                  <a:outerShdw blurRad="38100" dist="38100" dir="2700000" algn="tl">
                    <a:srgbClr val="000000">
                      <a:alpha val="43137"/>
                    </a:srgbClr>
                  </a:outerShdw>
                </a:effectLst>
              </a:rPr>
              <a:t>M3</a:t>
            </a:r>
            <a:endParaRPr lang="zh-CN" altLang="en-US" sz="2000" dirty="0">
              <a:solidFill>
                <a:schemeClr val="tx1"/>
              </a:solidFill>
              <a:effectLst>
                <a:outerShdw blurRad="38100" dist="38100" dir="2700000" algn="tl">
                  <a:srgbClr val="000000">
                    <a:alpha val="43137"/>
                  </a:srgbClr>
                </a:outerShdw>
              </a:effectLst>
            </a:endParaRPr>
          </a:p>
        </p:txBody>
      </p:sp>
      <p:sp>
        <p:nvSpPr>
          <p:cNvPr id="183" name="TextBox 182"/>
          <p:cNvSpPr txBox="1"/>
          <p:nvPr/>
        </p:nvSpPr>
        <p:spPr>
          <a:xfrm>
            <a:off x="4355976" y="5445224"/>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000" dirty="0" smtClean="0">
                <a:solidFill>
                  <a:schemeClr val="tx1"/>
                </a:solidFill>
                <a:effectLst>
                  <a:outerShdw blurRad="38100" dist="38100" dir="2700000" algn="tl">
                    <a:srgbClr val="000000">
                      <a:alpha val="43137"/>
                    </a:srgbClr>
                  </a:outerShdw>
                </a:effectLst>
              </a:rPr>
              <a:t>M1</a:t>
            </a:r>
            <a:endParaRPr lang="zh-CN" altLang="en-US" sz="2000" dirty="0">
              <a:solidFill>
                <a:schemeClr val="tx1"/>
              </a:solidFill>
              <a:effectLst>
                <a:outerShdw blurRad="38100" dist="38100" dir="2700000" algn="tl">
                  <a:srgbClr val="000000">
                    <a:alpha val="43137"/>
                  </a:srgbClr>
                </a:outerShdw>
              </a:effectLst>
            </a:endParaRPr>
          </a:p>
        </p:txBody>
      </p:sp>
      <p:cxnSp>
        <p:nvCxnSpPr>
          <p:cNvPr id="151" name="Straight Connector 150"/>
          <p:cNvCxnSpPr/>
          <p:nvPr/>
        </p:nvCxnSpPr>
        <p:spPr>
          <a:xfrm>
            <a:off x="504008" y="3950383"/>
            <a:ext cx="4140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52" name="Picture 2" descr="Z:\Research\0.IPADS\slides\1.ds\graph-parallel\cyclops\sciss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76" y="3822055"/>
            <a:ext cx="360000" cy="25319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1" name="Rounded Rectangle 130"/>
          <p:cNvSpPr/>
          <p:nvPr/>
        </p:nvSpPr>
        <p:spPr>
          <a:xfrm>
            <a:off x="7614344" y="4545288"/>
            <a:ext cx="468000" cy="1512000"/>
          </a:xfrm>
          <a:prstGeom prst="roundRect">
            <a:avLst/>
          </a:prstGeom>
          <a:solidFill>
            <a:srgbClr val="FFA7CB">
              <a:alpha val="30196"/>
            </a:srgbClr>
          </a:solidFill>
          <a:ln w="3175">
            <a:solidFill>
              <a:srgbClr val="FF0066"/>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zh-CN" altLang="en-US">
              <a:solidFill>
                <a:schemeClr val="tx1"/>
              </a:solidFill>
              <a:latin typeface="Eras Medium ITC" pitchFamily="34" charset="0"/>
            </a:endParaRPr>
          </a:p>
        </p:txBody>
      </p:sp>
      <p:sp>
        <p:nvSpPr>
          <p:cNvPr id="17" name="Rounded Rectangle 16"/>
          <p:cNvSpPr/>
          <p:nvPr/>
        </p:nvSpPr>
        <p:spPr>
          <a:xfrm>
            <a:off x="7614344" y="3264494"/>
            <a:ext cx="468000" cy="1188000"/>
          </a:xfrm>
          <a:prstGeom prst="roundRect">
            <a:avLst/>
          </a:prstGeom>
          <a:solidFill>
            <a:srgbClr val="FFE389">
              <a:alpha val="30196"/>
            </a:srgbClr>
          </a:solidFill>
          <a:ln w="3175">
            <a:solidFill>
              <a:srgbClr val="66663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Parallelism Improvement</a:t>
            </a:r>
            <a:endParaRPr lang="zh-TW" altLang="en-US" sz="4000" dirty="0">
              <a:effectLst>
                <a:outerShdw blurRad="38100" dist="38100" dir="2700000" algn="tl">
                  <a:srgbClr val="000000">
                    <a:alpha val="43137"/>
                  </a:srgbClr>
                </a:outerShdw>
              </a:effectLst>
              <a:latin typeface="Eras Medium ITC" pitchFamily="34" charset="0"/>
              <a:cs typeface="Verdana" pitchFamily="34" charset="0"/>
            </a:endParaRPr>
          </a:p>
        </p:txBody>
      </p:sp>
      <p:sp>
        <p:nvSpPr>
          <p:cNvPr id="56" name="内容占位符 2"/>
          <p:cNvSpPr txBox="1">
            <a:spLocks/>
          </p:cNvSpPr>
          <p:nvPr/>
        </p:nvSpPr>
        <p:spPr>
          <a:xfrm>
            <a:off x="457200" y="1371600"/>
            <a:ext cx="8291264" cy="8332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lvl="1" indent="-231775">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Distributed immutable view </a:t>
            </a:r>
            <a:r>
              <a:rPr lang="en-US" altLang="zh-CN" sz="2800" dirty="0" smtClean="0">
                <a:solidFill>
                  <a:srgbClr val="FF0066"/>
                </a:solidFill>
                <a:latin typeface="Eras Medium ITC" pitchFamily="34" charset="0"/>
                <a:ea typeface="Verdana" pitchFamily="34" charset="0"/>
                <a:cs typeface="Verdana" pitchFamily="34" charset="0"/>
              </a:rPr>
              <a:t>opens an opportunity</a:t>
            </a:r>
            <a:endParaRPr lang="en-US" altLang="zh-CN" sz="800" dirty="0">
              <a:solidFill>
                <a:srgbClr val="FF0066"/>
              </a:solidFill>
              <a:latin typeface="Eras Medium ITC" pitchFamily="34" charset="0"/>
              <a:ea typeface="Verdana"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12" name="Oval 11"/>
          <p:cNvSpPr/>
          <p:nvPr/>
        </p:nvSpPr>
        <p:spPr>
          <a:xfrm>
            <a:off x="1434452" y="5023914"/>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13" name="Oval 12"/>
          <p:cNvSpPr/>
          <p:nvPr/>
        </p:nvSpPr>
        <p:spPr>
          <a:xfrm>
            <a:off x="1434452" y="5275946"/>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14" name="Oval 13"/>
          <p:cNvSpPr/>
          <p:nvPr/>
        </p:nvSpPr>
        <p:spPr>
          <a:xfrm>
            <a:off x="1434452" y="5527978"/>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cxnSp>
        <p:nvCxnSpPr>
          <p:cNvPr id="10" name="Curved Connector 9"/>
          <p:cNvCxnSpPr>
            <a:stCxn id="5" idx="6"/>
            <a:endCxn id="6" idx="6"/>
          </p:cNvCxnSpPr>
          <p:nvPr/>
        </p:nvCxnSpPr>
        <p:spPr>
          <a:xfrm>
            <a:off x="1614452" y="3152132"/>
            <a:ext cx="12700" cy="479919"/>
          </a:xfrm>
          <a:prstGeom prst="curvedConnector3">
            <a:avLst>
              <a:gd name="adj1" fmla="val 1800000"/>
            </a:avLst>
          </a:prstGeom>
          <a:ln w="19050">
            <a:solidFill>
              <a:srgbClr val="0000FF"/>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7" idx="6"/>
            <a:endCxn id="8" idx="6"/>
          </p:cNvCxnSpPr>
          <p:nvPr/>
        </p:nvCxnSpPr>
        <p:spPr>
          <a:xfrm>
            <a:off x="1614452" y="4147970"/>
            <a:ext cx="12700" cy="497920"/>
          </a:xfrm>
          <a:prstGeom prst="curvedConnector3">
            <a:avLst>
              <a:gd name="adj1" fmla="val 1800000"/>
            </a:avLst>
          </a:prstGeom>
          <a:ln w="19050">
            <a:solidFill>
              <a:srgbClr val="0000FF"/>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995936" y="3530644"/>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M1</a:t>
            </a:r>
            <a:endParaRPr lang="zh-CN" altLang="en-US" dirty="0">
              <a:solidFill>
                <a:schemeClr val="tx1"/>
              </a:solidFill>
            </a:endParaRPr>
          </a:p>
        </p:txBody>
      </p:sp>
      <p:grpSp>
        <p:nvGrpSpPr>
          <p:cNvPr id="52" name="Group 51"/>
          <p:cNvGrpSpPr/>
          <p:nvPr/>
        </p:nvGrpSpPr>
        <p:grpSpPr>
          <a:xfrm>
            <a:off x="2699790" y="3028322"/>
            <a:ext cx="1224000" cy="324000"/>
            <a:chOff x="2051720" y="3789024"/>
            <a:chExt cx="1061881" cy="288048"/>
          </a:xfrm>
          <a:effectLst>
            <a:outerShdw blurRad="63500" sx="102000" sy="102000" algn="ctr" rotWithShape="0">
              <a:prstClr val="black">
                <a:alpha val="40000"/>
              </a:prstClr>
            </a:outerShdw>
          </a:effectLst>
        </p:grpSpPr>
        <p:cxnSp>
          <p:nvCxnSpPr>
            <p:cNvPr id="45" name="Straight Connector 44"/>
            <p:cNvCxnSpPr/>
            <p:nvPr/>
          </p:nvCxnSpPr>
          <p:spPr>
            <a:xfrm>
              <a:off x="2051720" y="3789024"/>
              <a:ext cx="1061881" cy="0"/>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a:off x="2051720" y="4077072"/>
              <a:ext cx="1061881" cy="0"/>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a:off x="3113601" y="3789024"/>
              <a:ext cx="0" cy="288048"/>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65" name="Group 64"/>
          <p:cNvGrpSpPr/>
          <p:nvPr/>
        </p:nvGrpSpPr>
        <p:grpSpPr>
          <a:xfrm>
            <a:off x="2699928" y="3494692"/>
            <a:ext cx="1224000" cy="324000"/>
            <a:chOff x="2051720" y="3789024"/>
            <a:chExt cx="1061881" cy="288048"/>
          </a:xfrm>
          <a:effectLst>
            <a:outerShdw blurRad="63500" sx="102000" sy="102000" algn="ctr" rotWithShape="0">
              <a:prstClr val="black">
                <a:alpha val="40000"/>
              </a:prstClr>
            </a:outerShdw>
          </a:effectLst>
        </p:grpSpPr>
        <p:cxnSp>
          <p:nvCxnSpPr>
            <p:cNvPr id="66" name="Straight Connector 65"/>
            <p:cNvCxnSpPr/>
            <p:nvPr/>
          </p:nvCxnSpPr>
          <p:spPr>
            <a:xfrm>
              <a:off x="2051720" y="3789024"/>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p:cNvCxnSpPr/>
            <p:nvPr/>
          </p:nvCxnSpPr>
          <p:spPr>
            <a:xfrm>
              <a:off x="2051720" y="4077072"/>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p:cNvCxnSpPr/>
            <p:nvPr/>
          </p:nvCxnSpPr>
          <p:spPr>
            <a:xfrm>
              <a:off x="3113601" y="3789024"/>
              <a:ext cx="0" cy="288048"/>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sp>
        <p:nvSpPr>
          <p:cNvPr id="69" name="TextBox 68"/>
          <p:cNvSpPr txBox="1"/>
          <p:nvPr/>
        </p:nvSpPr>
        <p:spPr>
          <a:xfrm>
            <a:off x="3995936" y="3100416"/>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M3</a:t>
            </a:r>
            <a:endParaRPr lang="zh-CN" altLang="en-US" dirty="0">
              <a:solidFill>
                <a:schemeClr val="tx1"/>
              </a:solidFill>
            </a:endParaRPr>
          </a:p>
        </p:txBody>
      </p:sp>
      <p:sp>
        <p:nvSpPr>
          <p:cNvPr id="77" name="TextBox 76"/>
          <p:cNvSpPr txBox="1"/>
          <p:nvPr/>
        </p:nvSpPr>
        <p:spPr>
          <a:xfrm>
            <a:off x="2790038" y="2708920"/>
            <a:ext cx="1131506"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chemeClr val="tx1"/>
                </a:solidFill>
                <a:effectLst>
                  <a:outerShdw blurRad="38100" dist="38100" dir="2700000" algn="tl">
                    <a:srgbClr val="000000">
                      <a:alpha val="43137"/>
                    </a:srgbClr>
                  </a:outerShdw>
                </a:effectLst>
              </a:rPr>
              <a:t>out-queues</a:t>
            </a:r>
            <a:endParaRPr lang="zh-CN" altLang="en-US" dirty="0">
              <a:solidFill>
                <a:schemeClr val="tx1"/>
              </a:solidFill>
              <a:effectLst>
                <a:outerShdw blurRad="38100" dist="38100" dir="2700000" algn="tl">
                  <a:srgbClr val="000000">
                    <a:alpha val="43137"/>
                  </a:srgbClr>
                </a:outerShdw>
              </a:effectLst>
            </a:endParaRPr>
          </a:p>
        </p:txBody>
      </p:sp>
      <p:cxnSp>
        <p:nvCxnSpPr>
          <p:cNvPr id="191" name="Straight Arrow Connector 190"/>
          <p:cNvCxnSpPr>
            <a:stCxn id="256" idx="6"/>
            <a:endCxn id="5" idx="2"/>
          </p:cNvCxnSpPr>
          <p:nvPr/>
        </p:nvCxnSpPr>
        <p:spPr>
          <a:xfrm>
            <a:off x="1043576" y="3152132"/>
            <a:ext cx="282876"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257" idx="6"/>
            <a:endCxn id="6" idx="2"/>
          </p:cNvCxnSpPr>
          <p:nvPr/>
        </p:nvCxnSpPr>
        <p:spPr>
          <a:xfrm>
            <a:off x="1043576" y="3632051"/>
            <a:ext cx="282876"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a:stCxn id="265" idx="6"/>
            <a:endCxn id="7" idx="2"/>
          </p:cNvCxnSpPr>
          <p:nvPr/>
        </p:nvCxnSpPr>
        <p:spPr>
          <a:xfrm>
            <a:off x="1043576" y="4147970"/>
            <a:ext cx="282876"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69" name="Group 268"/>
          <p:cNvGrpSpPr/>
          <p:nvPr/>
        </p:nvGrpSpPr>
        <p:grpSpPr>
          <a:xfrm>
            <a:off x="1326452" y="3008132"/>
            <a:ext cx="288000" cy="1781758"/>
            <a:chOff x="1326452" y="3008132"/>
            <a:chExt cx="288000" cy="1781758"/>
          </a:xfrm>
        </p:grpSpPr>
        <p:sp>
          <p:nvSpPr>
            <p:cNvPr id="5" name="Oval 4"/>
            <p:cNvSpPr/>
            <p:nvPr/>
          </p:nvSpPr>
          <p:spPr>
            <a:xfrm>
              <a:off x="1326452" y="3008132"/>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6" name="Oval 5"/>
            <p:cNvSpPr/>
            <p:nvPr/>
          </p:nvSpPr>
          <p:spPr>
            <a:xfrm>
              <a:off x="1326452" y="3488051"/>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7" name="Oval 6"/>
            <p:cNvSpPr/>
            <p:nvPr/>
          </p:nvSpPr>
          <p:spPr>
            <a:xfrm>
              <a:off x="1326452" y="4003970"/>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7</a:t>
              </a:r>
              <a:endParaRPr lang="zh-CN" altLang="en-US" dirty="0">
                <a:solidFill>
                  <a:schemeClr val="tx1"/>
                </a:solidFill>
                <a:latin typeface="Eras Medium ITC" pitchFamily="34" charset="0"/>
              </a:endParaRPr>
            </a:p>
          </p:txBody>
        </p:sp>
        <p:sp>
          <p:nvSpPr>
            <p:cNvPr id="8" name="Oval 7"/>
            <p:cNvSpPr/>
            <p:nvPr/>
          </p:nvSpPr>
          <p:spPr>
            <a:xfrm>
              <a:off x="1326452" y="4501890"/>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r>
                <a:rPr lang="en-US" altLang="zh-CN" spc="-300" dirty="0" smtClean="0">
                  <a:solidFill>
                    <a:schemeClr val="tx1"/>
                  </a:solidFill>
                  <a:latin typeface="Eras Medium ITC" pitchFamily="34" charset="0"/>
                </a:rPr>
                <a:t>10</a:t>
              </a:r>
              <a:endParaRPr lang="zh-CN" altLang="en-US" spc="-300" dirty="0">
                <a:solidFill>
                  <a:schemeClr val="tx1"/>
                </a:solidFill>
                <a:latin typeface="Eras Medium ITC" pitchFamily="34" charset="0"/>
              </a:endParaRPr>
            </a:p>
          </p:txBody>
        </p:sp>
      </p:grpSp>
      <p:cxnSp>
        <p:nvCxnSpPr>
          <p:cNvPr id="217" name="Straight Arrow Connector 216"/>
          <p:cNvCxnSpPr>
            <a:stCxn id="266" idx="6"/>
            <a:endCxn id="8" idx="2"/>
          </p:cNvCxnSpPr>
          <p:nvPr/>
        </p:nvCxnSpPr>
        <p:spPr>
          <a:xfrm>
            <a:off x="1043576" y="4645890"/>
            <a:ext cx="282876"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2" name="Freeform 281"/>
          <p:cNvSpPr/>
          <p:nvPr/>
        </p:nvSpPr>
        <p:spPr>
          <a:xfrm flipV="1">
            <a:off x="1835696" y="2852984"/>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Freeform 282"/>
          <p:cNvSpPr/>
          <p:nvPr/>
        </p:nvSpPr>
        <p:spPr>
          <a:xfrm flipV="1">
            <a:off x="6156176" y="3356992"/>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Freeform 283"/>
          <p:cNvSpPr/>
          <p:nvPr/>
        </p:nvSpPr>
        <p:spPr>
          <a:xfrm flipV="1">
            <a:off x="4414946" y="2814900"/>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Freeform 171"/>
          <p:cNvSpPr/>
          <p:nvPr/>
        </p:nvSpPr>
        <p:spPr>
          <a:xfrm flipV="1">
            <a:off x="1835696" y="3861096"/>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Freeform 174"/>
          <p:cNvSpPr/>
          <p:nvPr/>
        </p:nvSpPr>
        <p:spPr>
          <a:xfrm flipV="1">
            <a:off x="1835696" y="4797200"/>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TextBox 175"/>
          <p:cNvSpPr txBox="1"/>
          <p:nvPr/>
        </p:nvSpPr>
        <p:spPr>
          <a:xfrm>
            <a:off x="3995936" y="4612482"/>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M1</a:t>
            </a:r>
            <a:endParaRPr lang="zh-CN" altLang="en-US" dirty="0">
              <a:solidFill>
                <a:schemeClr val="tx1"/>
              </a:solidFill>
            </a:endParaRPr>
          </a:p>
        </p:txBody>
      </p:sp>
      <p:grpSp>
        <p:nvGrpSpPr>
          <p:cNvPr id="193" name="Group 192"/>
          <p:cNvGrpSpPr/>
          <p:nvPr/>
        </p:nvGrpSpPr>
        <p:grpSpPr>
          <a:xfrm>
            <a:off x="2699790" y="4110160"/>
            <a:ext cx="1224000" cy="324000"/>
            <a:chOff x="2051720" y="3789024"/>
            <a:chExt cx="1061881" cy="288048"/>
          </a:xfrm>
          <a:effectLst>
            <a:outerShdw blurRad="63500" sx="102000" sy="102000" algn="ctr" rotWithShape="0">
              <a:prstClr val="black">
                <a:alpha val="40000"/>
              </a:prstClr>
            </a:outerShdw>
          </a:effectLst>
        </p:grpSpPr>
        <p:cxnSp>
          <p:nvCxnSpPr>
            <p:cNvPr id="194" name="Straight Connector 193"/>
            <p:cNvCxnSpPr/>
            <p:nvPr/>
          </p:nvCxnSpPr>
          <p:spPr>
            <a:xfrm>
              <a:off x="2051720" y="3789024"/>
              <a:ext cx="1061881" cy="0"/>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12" name="Straight Connector 211"/>
            <p:cNvCxnSpPr/>
            <p:nvPr/>
          </p:nvCxnSpPr>
          <p:spPr>
            <a:xfrm>
              <a:off x="2051720" y="4077072"/>
              <a:ext cx="1061881" cy="0"/>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13" name="Straight Connector 212"/>
            <p:cNvCxnSpPr/>
            <p:nvPr/>
          </p:nvCxnSpPr>
          <p:spPr>
            <a:xfrm>
              <a:off x="3113601" y="3789024"/>
              <a:ext cx="0" cy="288048"/>
            </a:xfrm>
            <a:prstGeom prst="line">
              <a:avLst/>
            </a:prstGeom>
            <a:noFill/>
            <a:ln w="28575" cap="sq">
              <a:solidFill>
                <a:schemeClr val="tx1"/>
              </a:solidFill>
              <a:rou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229" name="Group 228"/>
          <p:cNvGrpSpPr/>
          <p:nvPr/>
        </p:nvGrpSpPr>
        <p:grpSpPr>
          <a:xfrm>
            <a:off x="2699928" y="4576530"/>
            <a:ext cx="1224000" cy="324000"/>
            <a:chOff x="2051720" y="3789024"/>
            <a:chExt cx="1061881" cy="288048"/>
          </a:xfrm>
          <a:effectLst>
            <a:outerShdw blurRad="63500" sx="102000" sy="102000" algn="ctr" rotWithShape="0">
              <a:prstClr val="black">
                <a:alpha val="40000"/>
              </a:prstClr>
            </a:outerShdw>
          </a:effectLst>
        </p:grpSpPr>
        <p:cxnSp>
          <p:nvCxnSpPr>
            <p:cNvPr id="230" name="Straight Connector 229"/>
            <p:cNvCxnSpPr/>
            <p:nvPr/>
          </p:nvCxnSpPr>
          <p:spPr>
            <a:xfrm>
              <a:off x="2051720" y="3789024"/>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31" name="Straight Connector 230"/>
            <p:cNvCxnSpPr/>
            <p:nvPr/>
          </p:nvCxnSpPr>
          <p:spPr>
            <a:xfrm>
              <a:off x="2051720" y="4077072"/>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36" name="Straight Connector 235"/>
            <p:cNvCxnSpPr/>
            <p:nvPr/>
          </p:nvCxnSpPr>
          <p:spPr>
            <a:xfrm>
              <a:off x="3113601" y="3789024"/>
              <a:ext cx="0" cy="288048"/>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sp>
        <p:nvSpPr>
          <p:cNvPr id="237" name="TextBox 236"/>
          <p:cNvSpPr txBox="1"/>
          <p:nvPr/>
        </p:nvSpPr>
        <p:spPr>
          <a:xfrm>
            <a:off x="3995936" y="4182254"/>
            <a:ext cx="360040" cy="21422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M3</a:t>
            </a:r>
            <a:endParaRPr lang="zh-CN" altLang="en-US" dirty="0">
              <a:solidFill>
                <a:schemeClr val="tx1"/>
              </a:solidFill>
            </a:endParaRPr>
          </a:p>
        </p:txBody>
      </p:sp>
      <p:sp>
        <p:nvSpPr>
          <p:cNvPr id="247" name="Freeform 246"/>
          <p:cNvSpPr/>
          <p:nvPr/>
        </p:nvSpPr>
        <p:spPr>
          <a:xfrm flipV="1">
            <a:off x="4414946" y="3896738"/>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Freeform 252"/>
          <p:cNvSpPr/>
          <p:nvPr/>
        </p:nvSpPr>
        <p:spPr>
          <a:xfrm flipV="1">
            <a:off x="6804248" y="3140968"/>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2"/>
          <p:cNvSpPr/>
          <p:nvPr/>
        </p:nvSpPr>
        <p:spPr>
          <a:xfrm>
            <a:off x="1937982" y="3212976"/>
            <a:ext cx="682388" cy="234915"/>
          </a:xfrm>
          <a:custGeom>
            <a:avLst/>
            <a:gdLst>
              <a:gd name="connsiteX0" fmla="*/ 0 w 682388"/>
              <a:gd name="connsiteY0" fmla="*/ 234915 h 234915"/>
              <a:gd name="connsiteX1" fmla="*/ 232012 w 682388"/>
              <a:gd name="connsiteY1" fmla="*/ 2903 h 234915"/>
              <a:gd name="connsiteX2" fmla="*/ 682388 w 682388"/>
              <a:gd name="connsiteY2" fmla="*/ 125733 h 234915"/>
            </a:gdLst>
            <a:ahLst/>
            <a:cxnLst>
              <a:cxn ang="0">
                <a:pos x="connsiteX0" y="connsiteY0"/>
              </a:cxn>
              <a:cxn ang="0">
                <a:pos x="connsiteX1" y="connsiteY1"/>
              </a:cxn>
              <a:cxn ang="0">
                <a:pos x="connsiteX2" y="connsiteY2"/>
              </a:cxn>
            </a:cxnLst>
            <a:rect l="l" t="t" r="r" b="b"/>
            <a:pathLst>
              <a:path w="682388" h="234915">
                <a:moveTo>
                  <a:pt x="0" y="234915"/>
                </a:moveTo>
                <a:cubicBezTo>
                  <a:pt x="59140" y="128007"/>
                  <a:pt x="118281" y="21100"/>
                  <a:pt x="232012" y="2903"/>
                </a:cubicBezTo>
                <a:cubicBezTo>
                  <a:pt x="345743" y="-15294"/>
                  <a:pt x="514065" y="55219"/>
                  <a:pt x="682388" y="125733"/>
                </a:cubicBezTo>
              </a:path>
            </a:pathLst>
          </a:custGeom>
          <a:ln w="12700">
            <a:solidFill>
              <a:srgbClr val="FF0066"/>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258" name="Freeform 257"/>
          <p:cNvSpPr/>
          <p:nvPr/>
        </p:nvSpPr>
        <p:spPr>
          <a:xfrm>
            <a:off x="1945396" y="4293096"/>
            <a:ext cx="682388" cy="234915"/>
          </a:xfrm>
          <a:custGeom>
            <a:avLst/>
            <a:gdLst>
              <a:gd name="connsiteX0" fmla="*/ 0 w 682388"/>
              <a:gd name="connsiteY0" fmla="*/ 234915 h 234915"/>
              <a:gd name="connsiteX1" fmla="*/ 232012 w 682388"/>
              <a:gd name="connsiteY1" fmla="*/ 2903 h 234915"/>
              <a:gd name="connsiteX2" fmla="*/ 682388 w 682388"/>
              <a:gd name="connsiteY2" fmla="*/ 125733 h 234915"/>
            </a:gdLst>
            <a:ahLst/>
            <a:cxnLst>
              <a:cxn ang="0">
                <a:pos x="connsiteX0" y="connsiteY0"/>
              </a:cxn>
              <a:cxn ang="0">
                <a:pos x="connsiteX1" y="connsiteY1"/>
              </a:cxn>
              <a:cxn ang="0">
                <a:pos x="connsiteX2" y="connsiteY2"/>
              </a:cxn>
            </a:cxnLst>
            <a:rect l="l" t="t" r="r" b="b"/>
            <a:pathLst>
              <a:path w="682388" h="234915">
                <a:moveTo>
                  <a:pt x="0" y="234915"/>
                </a:moveTo>
                <a:cubicBezTo>
                  <a:pt x="59140" y="128007"/>
                  <a:pt x="118281" y="21100"/>
                  <a:pt x="232012" y="2903"/>
                </a:cubicBezTo>
                <a:cubicBezTo>
                  <a:pt x="345743" y="-15294"/>
                  <a:pt x="514065" y="55219"/>
                  <a:pt x="682388" y="125733"/>
                </a:cubicBezTo>
              </a:path>
            </a:pathLst>
          </a:custGeom>
          <a:ln w="12700">
            <a:solidFill>
              <a:srgbClr val="FF0066"/>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256" name="Oval 255"/>
          <p:cNvSpPr/>
          <p:nvPr/>
        </p:nvSpPr>
        <p:spPr>
          <a:xfrm>
            <a:off x="755576" y="3008132"/>
            <a:ext cx="288000" cy="288000"/>
          </a:xfrm>
          <a:prstGeom prst="ellipse">
            <a:avLst/>
          </a:prstGeom>
          <a:solidFill>
            <a:srgbClr val="9F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2</a:t>
            </a:r>
            <a:endParaRPr lang="zh-CN" altLang="en-US" dirty="0">
              <a:solidFill>
                <a:schemeClr val="tx1"/>
              </a:solidFill>
              <a:latin typeface="Eras Medium ITC" pitchFamily="34" charset="0"/>
            </a:endParaRPr>
          </a:p>
        </p:txBody>
      </p:sp>
      <p:sp>
        <p:nvSpPr>
          <p:cNvPr id="257" name="Oval 256"/>
          <p:cNvSpPr/>
          <p:nvPr/>
        </p:nvSpPr>
        <p:spPr>
          <a:xfrm>
            <a:off x="755576" y="3488051"/>
            <a:ext cx="288000" cy="288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3</a:t>
            </a:r>
            <a:endParaRPr lang="zh-CN" altLang="en-US" dirty="0">
              <a:solidFill>
                <a:schemeClr val="tx1"/>
              </a:solidFill>
              <a:latin typeface="Eras Medium ITC" pitchFamily="34" charset="0"/>
            </a:endParaRPr>
          </a:p>
        </p:txBody>
      </p:sp>
      <p:sp>
        <p:nvSpPr>
          <p:cNvPr id="265" name="Oval 264"/>
          <p:cNvSpPr/>
          <p:nvPr/>
        </p:nvSpPr>
        <p:spPr>
          <a:xfrm>
            <a:off x="755576" y="4003970"/>
            <a:ext cx="288000" cy="288000"/>
          </a:xfrm>
          <a:prstGeom prst="ellipse">
            <a:avLst/>
          </a:prstGeom>
          <a:solidFill>
            <a:srgbClr val="9F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8</a:t>
            </a:r>
            <a:endParaRPr lang="zh-CN" altLang="en-US" dirty="0">
              <a:solidFill>
                <a:schemeClr val="tx1"/>
              </a:solidFill>
              <a:latin typeface="Eras Medium ITC" pitchFamily="34" charset="0"/>
            </a:endParaRPr>
          </a:p>
        </p:txBody>
      </p:sp>
      <p:sp>
        <p:nvSpPr>
          <p:cNvPr id="266" name="Oval 265"/>
          <p:cNvSpPr/>
          <p:nvPr/>
        </p:nvSpPr>
        <p:spPr>
          <a:xfrm>
            <a:off x="755576" y="4501890"/>
            <a:ext cx="288000" cy="288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9</a:t>
            </a:r>
            <a:endParaRPr lang="zh-CN" altLang="en-US" dirty="0">
              <a:solidFill>
                <a:schemeClr val="tx1"/>
              </a:solidFill>
              <a:latin typeface="Eras Medium ITC" pitchFamily="34" charset="0"/>
            </a:endParaRPr>
          </a:p>
        </p:txBody>
      </p:sp>
      <p:cxnSp>
        <p:nvCxnSpPr>
          <p:cNvPr id="270" name="Straight Arrow Connector 269"/>
          <p:cNvCxnSpPr>
            <a:stCxn id="256" idx="5"/>
            <a:endCxn id="6" idx="1"/>
          </p:cNvCxnSpPr>
          <p:nvPr/>
        </p:nvCxnSpPr>
        <p:spPr>
          <a:xfrm>
            <a:off x="1001399" y="3253955"/>
            <a:ext cx="367230" cy="276273"/>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a:stCxn id="265" idx="7"/>
            <a:endCxn id="6" idx="3"/>
          </p:cNvCxnSpPr>
          <p:nvPr/>
        </p:nvCxnSpPr>
        <p:spPr>
          <a:xfrm flipV="1">
            <a:off x="1001399" y="3733874"/>
            <a:ext cx="367230" cy="312273"/>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a:stCxn id="257" idx="5"/>
            <a:endCxn id="8" idx="1"/>
          </p:cNvCxnSpPr>
          <p:nvPr/>
        </p:nvCxnSpPr>
        <p:spPr>
          <a:xfrm>
            <a:off x="1001399" y="3733874"/>
            <a:ext cx="367230" cy="810193"/>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1" name="Oval 280"/>
          <p:cNvSpPr/>
          <p:nvPr/>
        </p:nvSpPr>
        <p:spPr>
          <a:xfrm>
            <a:off x="863576" y="5013176"/>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87" name="Oval 286"/>
          <p:cNvSpPr/>
          <p:nvPr/>
        </p:nvSpPr>
        <p:spPr>
          <a:xfrm>
            <a:off x="863576" y="5265208"/>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88" name="Oval 287"/>
          <p:cNvSpPr/>
          <p:nvPr/>
        </p:nvSpPr>
        <p:spPr>
          <a:xfrm>
            <a:off x="863576" y="5517240"/>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90" name="Oval 289"/>
          <p:cNvSpPr/>
          <p:nvPr/>
        </p:nvSpPr>
        <p:spPr>
          <a:xfrm>
            <a:off x="8424448" y="5373216"/>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91" name="Oval 290"/>
          <p:cNvSpPr/>
          <p:nvPr/>
        </p:nvSpPr>
        <p:spPr>
          <a:xfrm>
            <a:off x="8424448" y="5625248"/>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92" name="Oval 291"/>
          <p:cNvSpPr/>
          <p:nvPr/>
        </p:nvSpPr>
        <p:spPr>
          <a:xfrm>
            <a:off x="8424448" y="5877280"/>
            <a:ext cx="72000" cy="72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289" name="Oval 288"/>
          <p:cNvSpPr/>
          <p:nvPr/>
        </p:nvSpPr>
        <p:spPr>
          <a:xfrm>
            <a:off x="8316448" y="3852373"/>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293" name="Oval 292"/>
          <p:cNvSpPr/>
          <p:nvPr/>
        </p:nvSpPr>
        <p:spPr>
          <a:xfrm>
            <a:off x="8316448" y="3361963"/>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sp>
        <p:nvSpPr>
          <p:cNvPr id="294" name="Oval 293"/>
          <p:cNvSpPr/>
          <p:nvPr/>
        </p:nvSpPr>
        <p:spPr>
          <a:xfrm>
            <a:off x="8316448" y="4851192"/>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54000" rIns="43200" bIns="36000" rtlCol="0" anchor="ctr"/>
          <a:lstStyle/>
          <a:p>
            <a:pPr algn="ctr"/>
            <a:r>
              <a:rPr lang="en-US" altLang="zh-CN" spc="-300" dirty="0" smtClean="0">
                <a:solidFill>
                  <a:schemeClr val="tx1"/>
                </a:solidFill>
                <a:latin typeface="Eras Medium ITC" pitchFamily="34" charset="0"/>
              </a:rPr>
              <a:t>11</a:t>
            </a:r>
            <a:endParaRPr lang="zh-CN" altLang="en-US" spc="-300" dirty="0">
              <a:solidFill>
                <a:schemeClr val="tx1"/>
              </a:solidFill>
              <a:latin typeface="Eras Medium ITC" pitchFamily="34" charset="0"/>
            </a:endParaRPr>
          </a:p>
        </p:txBody>
      </p:sp>
      <p:sp>
        <p:nvSpPr>
          <p:cNvPr id="295" name="Oval 294"/>
          <p:cNvSpPr/>
          <p:nvPr/>
        </p:nvSpPr>
        <p:spPr>
          <a:xfrm>
            <a:off x="8316448" y="4342783"/>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8</a:t>
            </a:r>
            <a:endParaRPr lang="zh-CN" altLang="en-US" dirty="0">
              <a:solidFill>
                <a:schemeClr val="tx1"/>
              </a:solidFill>
              <a:latin typeface="Eras Medium ITC" pitchFamily="34" charset="0"/>
            </a:endParaRPr>
          </a:p>
        </p:txBody>
      </p:sp>
      <p:grpSp>
        <p:nvGrpSpPr>
          <p:cNvPr id="73" name="Group 72"/>
          <p:cNvGrpSpPr/>
          <p:nvPr/>
        </p:nvGrpSpPr>
        <p:grpSpPr>
          <a:xfrm>
            <a:off x="3511220" y="3091281"/>
            <a:ext cx="324000" cy="216024"/>
            <a:chOff x="9396536" y="1988840"/>
            <a:chExt cx="324000" cy="216024"/>
          </a:xfrm>
        </p:grpSpPr>
        <p:sp>
          <p:nvSpPr>
            <p:cNvPr id="72" name="Rectangle 71"/>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Oval 302"/>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1</a:t>
              </a:r>
              <a:endParaRPr lang="zh-CN" altLang="en-US" sz="1600" dirty="0">
                <a:solidFill>
                  <a:schemeClr val="tx1"/>
                </a:solidFill>
                <a:latin typeface="Eras Medium ITC" pitchFamily="34" charset="0"/>
              </a:endParaRPr>
            </a:p>
          </p:txBody>
        </p:sp>
      </p:grpSp>
      <p:grpSp>
        <p:nvGrpSpPr>
          <p:cNvPr id="304" name="Group 303"/>
          <p:cNvGrpSpPr/>
          <p:nvPr/>
        </p:nvGrpSpPr>
        <p:grpSpPr>
          <a:xfrm>
            <a:off x="3511220" y="4170549"/>
            <a:ext cx="324000" cy="216024"/>
            <a:chOff x="9396536" y="1988840"/>
            <a:chExt cx="324000" cy="216024"/>
          </a:xfrm>
        </p:grpSpPr>
        <p:sp>
          <p:nvSpPr>
            <p:cNvPr id="305" name="Rectangle 304"/>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Oval 305"/>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7</a:t>
              </a:r>
              <a:endParaRPr lang="zh-CN" altLang="en-US" sz="1600" dirty="0">
                <a:solidFill>
                  <a:schemeClr val="tx1"/>
                </a:solidFill>
                <a:latin typeface="Eras Medium ITC" pitchFamily="34" charset="0"/>
              </a:endParaRPr>
            </a:p>
          </p:txBody>
        </p:sp>
      </p:grpSp>
      <p:grpSp>
        <p:nvGrpSpPr>
          <p:cNvPr id="307" name="Group 306"/>
          <p:cNvGrpSpPr/>
          <p:nvPr/>
        </p:nvGrpSpPr>
        <p:grpSpPr>
          <a:xfrm>
            <a:off x="3095872" y="3081872"/>
            <a:ext cx="324000" cy="216024"/>
            <a:chOff x="9396536" y="1988840"/>
            <a:chExt cx="324000" cy="216024"/>
          </a:xfrm>
        </p:grpSpPr>
        <p:sp>
          <p:nvSpPr>
            <p:cNvPr id="308" name="Rectangle 307"/>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Oval 308"/>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4</a:t>
              </a:r>
              <a:endParaRPr lang="zh-CN" altLang="en-US" sz="1600" dirty="0">
                <a:solidFill>
                  <a:schemeClr val="tx1"/>
                </a:solidFill>
                <a:latin typeface="Eras Medium ITC" pitchFamily="34" charset="0"/>
              </a:endParaRPr>
            </a:p>
          </p:txBody>
        </p:sp>
      </p:grpSp>
      <p:grpSp>
        <p:nvGrpSpPr>
          <p:cNvPr id="310" name="Group 309"/>
          <p:cNvGrpSpPr/>
          <p:nvPr/>
        </p:nvGrpSpPr>
        <p:grpSpPr>
          <a:xfrm>
            <a:off x="3511220" y="3548680"/>
            <a:ext cx="324000" cy="216024"/>
            <a:chOff x="9396536" y="1988840"/>
            <a:chExt cx="324000" cy="216024"/>
          </a:xfrm>
        </p:grpSpPr>
        <p:sp>
          <p:nvSpPr>
            <p:cNvPr id="311" name="Rectangle 310"/>
            <p:cNvSpPr/>
            <p:nvPr/>
          </p:nvSpPr>
          <p:spPr>
            <a:xfrm>
              <a:off x="9396536" y="1988840"/>
              <a:ext cx="324000" cy="216024"/>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Oval 311"/>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4</a:t>
              </a:r>
              <a:endParaRPr lang="zh-CN" altLang="en-US" sz="1600" dirty="0">
                <a:solidFill>
                  <a:schemeClr val="tx1"/>
                </a:solidFill>
                <a:latin typeface="Eras Medium ITC" pitchFamily="34" charset="0"/>
              </a:endParaRPr>
            </a:p>
          </p:txBody>
        </p:sp>
      </p:grpSp>
      <p:grpSp>
        <p:nvGrpSpPr>
          <p:cNvPr id="313" name="Group 312"/>
          <p:cNvGrpSpPr/>
          <p:nvPr/>
        </p:nvGrpSpPr>
        <p:grpSpPr>
          <a:xfrm>
            <a:off x="3511220" y="4612498"/>
            <a:ext cx="324000" cy="216024"/>
            <a:chOff x="9396536" y="1988840"/>
            <a:chExt cx="324000" cy="216024"/>
          </a:xfrm>
        </p:grpSpPr>
        <p:sp>
          <p:nvSpPr>
            <p:cNvPr id="314" name="Rectangle 313"/>
            <p:cNvSpPr/>
            <p:nvPr/>
          </p:nvSpPr>
          <p:spPr>
            <a:xfrm>
              <a:off x="9396536" y="1988840"/>
              <a:ext cx="324000" cy="216024"/>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Oval 314"/>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7</a:t>
              </a:r>
              <a:endParaRPr lang="zh-CN" altLang="en-US" sz="1600" dirty="0">
                <a:solidFill>
                  <a:schemeClr val="tx1"/>
                </a:solidFill>
                <a:latin typeface="Eras Medium ITC" pitchFamily="34" charset="0"/>
              </a:endParaRPr>
            </a:p>
          </p:txBody>
        </p:sp>
      </p:grpSp>
      <p:grpSp>
        <p:nvGrpSpPr>
          <p:cNvPr id="325" name="Group 324"/>
          <p:cNvGrpSpPr/>
          <p:nvPr/>
        </p:nvGrpSpPr>
        <p:grpSpPr>
          <a:xfrm>
            <a:off x="6066176" y="4474047"/>
            <a:ext cx="324000" cy="216024"/>
            <a:chOff x="9396536" y="1988840"/>
            <a:chExt cx="324000" cy="216024"/>
          </a:xfrm>
        </p:grpSpPr>
        <p:sp>
          <p:nvSpPr>
            <p:cNvPr id="326" name="Rectangle 325"/>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7" name="Oval 326"/>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1</a:t>
              </a:r>
              <a:endParaRPr lang="zh-CN" altLang="en-US" sz="1600" dirty="0">
                <a:solidFill>
                  <a:schemeClr val="tx1"/>
                </a:solidFill>
                <a:latin typeface="Eras Medium ITC" pitchFamily="34" charset="0"/>
              </a:endParaRPr>
            </a:p>
          </p:txBody>
        </p:sp>
      </p:grpSp>
      <p:grpSp>
        <p:nvGrpSpPr>
          <p:cNvPr id="328" name="Group 327"/>
          <p:cNvGrpSpPr/>
          <p:nvPr/>
        </p:nvGrpSpPr>
        <p:grpSpPr>
          <a:xfrm>
            <a:off x="6066176" y="3845486"/>
            <a:ext cx="324000" cy="216024"/>
            <a:chOff x="9396536" y="1988840"/>
            <a:chExt cx="324000" cy="216024"/>
          </a:xfrm>
        </p:grpSpPr>
        <p:sp>
          <p:nvSpPr>
            <p:cNvPr id="329" name="Rectangle 328"/>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0" name="Oval 329"/>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7</a:t>
              </a:r>
              <a:endParaRPr lang="zh-CN" altLang="en-US" sz="1600" dirty="0">
                <a:solidFill>
                  <a:schemeClr val="tx1"/>
                </a:solidFill>
                <a:latin typeface="Eras Medium ITC" pitchFamily="34" charset="0"/>
              </a:endParaRPr>
            </a:p>
          </p:txBody>
        </p:sp>
      </p:grpSp>
      <p:grpSp>
        <p:nvGrpSpPr>
          <p:cNvPr id="331" name="Group 330"/>
          <p:cNvGrpSpPr/>
          <p:nvPr/>
        </p:nvGrpSpPr>
        <p:grpSpPr>
          <a:xfrm>
            <a:off x="6066176" y="4159767"/>
            <a:ext cx="324000" cy="216024"/>
            <a:chOff x="9396536" y="1988840"/>
            <a:chExt cx="324000" cy="216024"/>
          </a:xfrm>
        </p:grpSpPr>
        <p:sp>
          <p:nvSpPr>
            <p:cNvPr id="332" name="Rectangle 331"/>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3" name="Oval 332"/>
            <p:cNvSpPr/>
            <p:nvPr/>
          </p:nvSpPr>
          <p:spPr>
            <a:xfrm>
              <a:off x="9450536" y="1988840"/>
              <a:ext cx="216000" cy="216000"/>
            </a:xfrm>
            <a:prstGeom prst="ellipse">
              <a:avLst/>
            </a:prstGeom>
            <a:solidFill>
              <a:srgbClr val="FFA7CB"/>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4</a:t>
              </a:r>
              <a:endParaRPr lang="zh-CN" altLang="en-US" sz="1600" dirty="0">
                <a:solidFill>
                  <a:schemeClr val="tx1"/>
                </a:solidFill>
                <a:latin typeface="Eras Medium ITC" pitchFamily="34" charset="0"/>
              </a:endParaRPr>
            </a:p>
          </p:txBody>
        </p:sp>
      </p:grpSp>
      <p:grpSp>
        <p:nvGrpSpPr>
          <p:cNvPr id="334" name="Group 333"/>
          <p:cNvGrpSpPr/>
          <p:nvPr/>
        </p:nvGrpSpPr>
        <p:grpSpPr>
          <a:xfrm>
            <a:off x="6480248" y="3618775"/>
            <a:ext cx="324000" cy="216024"/>
            <a:chOff x="9396536" y="1988840"/>
            <a:chExt cx="324000" cy="216024"/>
          </a:xfrm>
        </p:grpSpPr>
        <p:sp>
          <p:nvSpPr>
            <p:cNvPr id="335" name="Rectangle 334"/>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6" name="Oval 335"/>
            <p:cNvSpPr/>
            <p:nvPr/>
          </p:nvSpPr>
          <p:spPr>
            <a:xfrm>
              <a:off x="9450536" y="1988840"/>
              <a:ext cx="216000" cy="216000"/>
            </a:xfrm>
            <a:prstGeom prst="ellipse">
              <a:avLst/>
            </a:prstGeom>
            <a:solidFill>
              <a:srgbClr val="FFE389"/>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3</a:t>
              </a:r>
              <a:endParaRPr lang="zh-CN" altLang="en-US" sz="1600" dirty="0">
                <a:solidFill>
                  <a:schemeClr val="tx1"/>
                </a:solidFill>
                <a:latin typeface="Eras Medium ITC" pitchFamily="34" charset="0"/>
              </a:endParaRPr>
            </a:p>
          </p:txBody>
        </p:sp>
      </p:grpSp>
      <p:grpSp>
        <p:nvGrpSpPr>
          <p:cNvPr id="337" name="Group 336"/>
          <p:cNvGrpSpPr/>
          <p:nvPr/>
        </p:nvGrpSpPr>
        <p:grpSpPr>
          <a:xfrm>
            <a:off x="6480248" y="3933056"/>
            <a:ext cx="324000" cy="216024"/>
            <a:chOff x="9396536" y="1988840"/>
            <a:chExt cx="324000" cy="216024"/>
          </a:xfrm>
        </p:grpSpPr>
        <p:sp>
          <p:nvSpPr>
            <p:cNvPr id="338" name="Rectangle 337"/>
            <p:cNvSpPr/>
            <p:nvPr/>
          </p:nvSpPr>
          <p:spPr>
            <a:xfrm>
              <a:off x="9396536" y="1988840"/>
              <a:ext cx="324000" cy="216024"/>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9" name="Oval 338"/>
            <p:cNvSpPr/>
            <p:nvPr/>
          </p:nvSpPr>
          <p:spPr>
            <a:xfrm>
              <a:off x="9450536" y="1988840"/>
              <a:ext cx="216000" cy="216000"/>
            </a:xfrm>
            <a:prstGeom prst="ellipse">
              <a:avLst/>
            </a:prstGeom>
            <a:solidFill>
              <a:srgbClr val="FFE389"/>
            </a:solidFill>
            <a:ln w="31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6</a:t>
              </a:r>
              <a:endParaRPr lang="zh-CN" altLang="en-US" sz="1600" dirty="0">
                <a:solidFill>
                  <a:schemeClr val="tx1"/>
                </a:solidFill>
                <a:latin typeface="Eras Medium ITC" pitchFamily="34" charset="0"/>
              </a:endParaRPr>
            </a:p>
          </p:txBody>
        </p:sp>
      </p:grpSp>
      <p:sp>
        <p:nvSpPr>
          <p:cNvPr id="348" name="Oval 347"/>
          <p:cNvSpPr/>
          <p:nvPr/>
        </p:nvSpPr>
        <p:spPr>
          <a:xfrm>
            <a:off x="7704336" y="3852373"/>
            <a:ext cx="288000" cy="288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6</a:t>
            </a:r>
            <a:endParaRPr lang="zh-CN" altLang="en-US" dirty="0">
              <a:solidFill>
                <a:schemeClr val="tx1"/>
              </a:solidFill>
              <a:latin typeface="Eras Medium ITC" pitchFamily="34" charset="0"/>
            </a:endParaRPr>
          </a:p>
        </p:txBody>
      </p:sp>
      <p:sp>
        <p:nvSpPr>
          <p:cNvPr id="349" name="Oval 348"/>
          <p:cNvSpPr/>
          <p:nvPr/>
        </p:nvSpPr>
        <p:spPr>
          <a:xfrm>
            <a:off x="7704336" y="3361963"/>
            <a:ext cx="288000" cy="288000"/>
          </a:xfrm>
          <a:prstGeom prst="ellipse">
            <a:avLst/>
          </a:prstGeom>
          <a:solidFill>
            <a:srgbClr val="FFE389"/>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3</a:t>
            </a:r>
            <a:endParaRPr lang="zh-CN" altLang="en-US" dirty="0">
              <a:solidFill>
                <a:schemeClr val="tx1"/>
              </a:solidFill>
              <a:latin typeface="Eras Medium ITC" pitchFamily="34" charset="0"/>
            </a:endParaRPr>
          </a:p>
        </p:txBody>
      </p:sp>
      <p:sp>
        <p:nvSpPr>
          <p:cNvPr id="350" name="Oval 349"/>
          <p:cNvSpPr/>
          <p:nvPr/>
        </p:nvSpPr>
        <p:spPr>
          <a:xfrm>
            <a:off x="7704336" y="5159437"/>
            <a:ext cx="288000" cy="288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351" name="Oval 350"/>
          <p:cNvSpPr/>
          <p:nvPr/>
        </p:nvSpPr>
        <p:spPr>
          <a:xfrm>
            <a:off x="7704336" y="4651028"/>
            <a:ext cx="288000" cy="288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352" name="Oval 351"/>
          <p:cNvSpPr/>
          <p:nvPr/>
        </p:nvSpPr>
        <p:spPr>
          <a:xfrm>
            <a:off x="7812336" y="4293104"/>
            <a:ext cx="72000" cy="72000"/>
          </a:xfrm>
          <a:prstGeom prst="ellipse">
            <a:avLst/>
          </a:prstGeom>
          <a:solidFill>
            <a:srgbClr val="FFC000"/>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353" name="Oval 352"/>
          <p:cNvSpPr/>
          <p:nvPr/>
        </p:nvSpPr>
        <p:spPr>
          <a:xfrm>
            <a:off x="7812336" y="5625248"/>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sp>
        <p:nvSpPr>
          <p:cNvPr id="354" name="Oval 353"/>
          <p:cNvSpPr/>
          <p:nvPr/>
        </p:nvSpPr>
        <p:spPr>
          <a:xfrm>
            <a:off x="7812336" y="5877280"/>
            <a:ext cx="72000" cy="72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36000" rIns="90000" bIns="36000" rtlCol="0" anchor="ctr"/>
          <a:lstStyle/>
          <a:p>
            <a:pPr algn="ctr"/>
            <a:endParaRPr lang="zh-CN" altLang="en-US" spc="-300" dirty="0">
              <a:solidFill>
                <a:schemeClr val="tx1"/>
              </a:solidFill>
              <a:latin typeface="Eras Medium ITC" pitchFamily="34" charset="0"/>
            </a:endParaRPr>
          </a:p>
        </p:txBody>
      </p:sp>
      <p:cxnSp>
        <p:nvCxnSpPr>
          <p:cNvPr id="355" name="Straight Arrow Connector 354"/>
          <p:cNvCxnSpPr>
            <a:stCxn id="349" idx="6"/>
          </p:cNvCxnSpPr>
          <p:nvPr/>
        </p:nvCxnSpPr>
        <p:spPr>
          <a:xfrm>
            <a:off x="7992336" y="3505963"/>
            <a:ext cx="324112" cy="0"/>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6" name="Straight Arrow Connector 355"/>
          <p:cNvCxnSpPr>
            <a:stCxn id="349" idx="5"/>
          </p:cNvCxnSpPr>
          <p:nvPr/>
        </p:nvCxnSpPr>
        <p:spPr>
          <a:xfrm>
            <a:off x="7950159" y="3607786"/>
            <a:ext cx="408466" cy="286764"/>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7" name="Straight Arrow Connector 356"/>
          <p:cNvCxnSpPr>
            <a:stCxn id="348" idx="5"/>
          </p:cNvCxnSpPr>
          <p:nvPr/>
        </p:nvCxnSpPr>
        <p:spPr>
          <a:xfrm>
            <a:off x="7950159" y="4098196"/>
            <a:ext cx="408466" cy="286764"/>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8" name="Straight Arrow Connector 357"/>
          <p:cNvCxnSpPr>
            <a:stCxn id="348" idx="6"/>
          </p:cNvCxnSpPr>
          <p:nvPr/>
        </p:nvCxnSpPr>
        <p:spPr>
          <a:xfrm>
            <a:off x="7992336" y="3996373"/>
            <a:ext cx="324112" cy="1"/>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a:stCxn id="351" idx="6"/>
            <a:endCxn id="295" idx="2"/>
          </p:cNvCxnSpPr>
          <p:nvPr/>
        </p:nvCxnSpPr>
        <p:spPr>
          <a:xfrm flipV="1">
            <a:off x="7992336" y="4486783"/>
            <a:ext cx="324112" cy="308245"/>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a:stCxn id="350" idx="7"/>
            <a:endCxn id="289" idx="3"/>
          </p:cNvCxnSpPr>
          <p:nvPr/>
        </p:nvCxnSpPr>
        <p:spPr>
          <a:xfrm flipV="1">
            <a:off x="7950159" y="4098196"/>
            <a:ext cx="408466" cy="1103418"/>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1" name="Straight Arrow Connector 360"/>
          <p:cNvCxnSpPr>
            <a:stCxn id="350" idx="6"/>
            <a:endCxn id="294" idx="2"/>
          </p:cNvCxnSpPr>
          <p:nvPr/>
        </p:nvCxnSpPr>
        <p:spPr>
          <a:xfrm flipV="1">
            <a:off x="7992336" y="4995192"/>
            <a:ext cx="324112" cy="308245"/>
          </a:xfrm>
          <a:prstGeom prst="straightConnector1">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6660232" y="4114801"/>
            <a:ext cx="864096" cy="319360"/>
          </a:xfrm>
          <a:custGeom>
            <a:avLst/>
            <a:gdLst>
              <a:gd name="connsiteX0" fmla="*/ 0 w 945931"/>
              <a:gd name="connsiteY0" fmla="*/ 126124 h 333617"/>
              <a:gd name="connsiteX1" fmla="*/ 220718 w 945931"/>
              <a:gd name="connsiteY1" fmla="*/ 331076 h 333617"/>
              <a:gd name="connsiteX2" fmla="*/ 945931 w 945931"/>
              <a:gd name="connsiteY2" fmla="*/ 0 h 333617"/>
            </a:gdLst>
            <a:ahLst/>
            <a:cxnLst>
              <a:cxn ang="0">
                <a:pos x="connsiteX0" y="connsiteY0"/>
              </a:cxn>
              <a:cxn ang="0">
                <a:pos x="connsiteX1" y="connsiteY1"/>
              </a:cxn>
              <a:cxn ang="0">
                <a:pos x="connsiteX2" y="connsiteY2"/>
              </a:cxn>
            </a:cxnLst>
            <a:rect l="l" t="t" r="r" b="b"/>
            <a:pathLst>
              <a:path w="945931" h="333617">
                <a:moveTo>
                  <a:pt x="0" y="126124"/>
                </a:moveTo>
                <a:cubicBezTo>
                  <a:pt x="31531" y="239110"/>
                  <a:pt x="63063" y="352097"/>
                  <a:pt x="220718" y="331076"/>
                </a:cubicBezTo>
                <a:cubicBezTo>
                  <a:pt x="378373" y="310055"/>
                  <a:pt x="662152" y="155027"/>
                  <a:pt x="945931" y="0"/>
                </a:cubicBezTo>
              </a:path>
            </a:pathLst>
          </a:custGeom>
          <a:ln w="12700">
            <a:solidFill>
              <a:srgbClr val="996633"/>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grpSp>
        <p:nvGrpSpPr>
          <p:cNvPr id="136" name="Group 135"/>
          <p:cNvGrpSpPr/>
          <p:nvPr/>
        </p:nvGrpSpPr>
        <p:grpSpPr>
          <a:xfrm>
            <a:off x="7596336" y="2780976"/>
            <a:ext cx="432000" cy="432000"/>
            <a:chOff x="7164288" y="3573016"/>
            <a:chExt cx="432000" cy="432000"/>
          </a:xfrm>
        </p:grpSpPr>
        <p:pic>
          <p:nvPicPr>
            <p:cNvPr id="137" name="Picture 4" descr="Z:\Documents\Research\lyra\socc13\figures\lo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3573016"/>
              <a:ext cx="432000" cy="432000"/>
            </a:xfrm>
            <a:prstGeom prst="rect">
              <a:avLst/>
            </a:prstGeom>
            <a:noFill/>
            <a:extLst>
              <a:ext uri="{909E8E84-426E-40DD-AFC4-6F175D3DCCD1}">
                <a14:hiddenFill xmlns:a14="http://schemas.microsoft.com/office/drawing/2010/main">
                  <a:solidFill>
                    <a:srgbClr val="FFFFFF"/>
                  </a:solidFill>
                </a14:hiddenFill>
              </a:ext>
            </a:extLst>
          </p:spPr>
        </p:pic>
        <p:grpSp>
          <p:nvGrpSpPr>
            <p:cNvPr id="138" name="Group 137"/>
            <p:cNvGrpSpPr/>
            <p:nvPr/>
          </p:nvGrpSpPr>
          <p:grpSpPr>
            <a:xfrm>
              <a:off x="7254288" y="3645016"/>
              <a:ext cx="252000" cy="324000"/>
              <a:chOff x="8028352" y="2420888"/>
              <a:chExt cx="914400" cy="918006"/>
            </a:xfrm>
          </p:grpSpPr>
          <p:cxnSp>
            <p:nvCxnSpPr>
              <p:cNvPr id="139" name="Straight Connector 138"/>
              <p:cNvCxnSpPr/>
              <p:nvPr/>
            </p:nvCxnSpPr>
            <p:spPr>
              <a:xfrm flipH="1">
                <a:off x="8028352" y="2420888"/>
                <a:ext cx="914400" cy="9180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8028352" y="2420888"/>
                <a:ext cx="914400" cy="9180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41" name="TextBox 140"/>
          <p:cNvSpPr txBox="1"/>
          <p:nvPr/>
        </p:nvSpPr>
        <p:spPr>
          <a:xfrm>
            <a:off x="7400624" y="2564952"/>
            <a:ext cx="771776"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60000"/>
              </a:lnSpc>
            </a:pPr>
            <a:r>
              <a:rPr lang="en-US" altLang="zh-CN" sz="1600" dirty="0" smtClean="0">
                <a:solidFill>
                  <a:schemeClr val="tx1"/>
                </a:solidFill>
              </a:rPr>
              <a:t>lock-free</a:t>
            </a:r>
            <a:endParaRPr lang="zh-CN" altLang="en-US" sz="1600" dirty="0">
              <a:solidFill>
                <a:schemeClr val="tx1"/>
              </a:solidFill>
            </a:endParaRPr>
          </a:p>
        </p:txBody>
      </p:sp>
      <p:cxnSp>
        <p:nvCxnSpPr>
          <p:cNvPr id="128" name="Straight Arrow Connector 127"/>
          <p:cNvCxnSpPr/>
          <p:nvPr/>
        </p:nvCxnSpPr>
        <p:spPr>
          <a:xfrm>
            <a:off x="7524328" y="4836070"/>
            <a:ext cx="0" cy="393130"/>
          </a:xfrm>
          <a:prstGeom prst="straightConnector1">
            <a:avLst/>
          </a:prstGeom>
          <a:ln w="19050">
            <a:solidFill>
              <a:srgbClr val="0000FF"/>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6824560" y="4581128"/>
            <a:ext cx="771776"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60000"/>
              </a:lnSpc>
            </a:pPr>
            <a:r>
              <a:rPr lang="en-US" altLang="zh-CN" dirty="0" smtClean="0">
                <a:solidFill>
                  <a:schemeClr val="tx1"/>
                </a:solidFill>
              </a:rPr>
              <a:t>sorted</a:t>
            </a:r>
            <a:endParaRPr lang="zh-CN" altLang="en-US" dirty="0">
              <a:solidFill>
                <a:schemeClr val="tx1"/>
              </a:solidFill>
            </a:endParaRPr>
          </a:p>
        </p:txBody>
      </p:sp>
      <p:sp>
        <p:nvSpPr>
          <p:cNvPr id="133" name="TextBox 132"/>
          <p:cNvSpPr txBox="1"/>
          <p:nvPr/>
        </p:nvSpPr>
        <p:spPr>
          <a:xfrm>
            <a:off x="539552" y="2564904"/>
            <a:ext cx="1352806"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computation</a:t>
            </a:r>
            <a:endParaRPr lang="zh-CN" altLang="en-US" dirty="0">
              <a:solidFill>
                <a:schemeClr val="tx1"/>
              </a:solidFill>
            </a:endParaRPr>
          </a:p>
        </p:txBody>
      </p:sp>
      <p:sp>
        <p:nvSpPr>
          <p:cNvPr id="134" name="TextBox 133"/>
          <p:cNvSpPr txBox="1"/>
          <p:nvPr/>
        </p:nvSpPr>
        <p:spPr>
          <a:xfrm>
            <a:off x="4067944" y="2492896"/>
            <a:ext cx="1059808"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smtClean="0">
                <a:solidFill>
                  <a:schemeClr val="tx1"/>
                </a:solidFill>
              </a:rPr>
              <a:t>sending</a:t>
            </a:r>
            <a:endParaRPr lang="zh-CN" altLang="en-US" dirty="0">
              <a:solidFill>
                <a:schemeClr val="tx1"/>
              </a:solidFill>
            </a:endParaRPr>
          </a:p>
        </p:txBody>
      </p:sp>
      <p:sp>
        <p:nvSpPr>
          <p:cNvPr id="135" name="TextBox 134"/>
          <p:cNvSpPr txBox="1"/>
          <p:nvPr/>
        </p:nvSpPr>
        <p:spPr>
          <a:xfrm>
            <a:off x="6193457" y="2653787"/>
            <a:ext cx="771776" cy="216024"/>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60000"/>
              </a:lnSpc>
            </a:pPr>
            <a:r>
              <a:rPr lang="en-US" altLang="zh-CN" dirty="0" smtClean="0">
                <a:solidFill>
                  <a:schemeClr val="tx1"/>
                </a:solidFill>
              </a:rPr>
              <a:t>receiving</a:t>
            </a:r>
            <a:endParaRPr lang="zh-CN" altLang="en-US" dirty="0">
              <a:solidFill>
                <a:schemeClr val="tx1"/>
              </a:solidFill>
            </a:endParaRPr>
          </a:p>
        </p:txBody>
      </p:sp>
      <p:cxnSp>
        <p:nvCxnSpPr>
          <p:cNvPr id="142" name="Straight Arrow Connector 141"/>
          <p:cNvCxnSpPr/>
          <p:nvPr/>
        </p:nvCxnSpPr>
        <p:spPr>
          <a:xfrm flipV="1">
            <a:off x="5940152" y="4365104"/>
            <a:ext cx="0" cy="326942"/>
          </a:xfrm>
          <a:prstGeom prst="straightConnector1">
            <a:avLst/>
          </a:prstGeom>
          <a:ln w="19050">
            <a:solidFill>
              <a:srgbClr val="0000FF"/>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5652120" y="5157192"/>
            <a:ext cx="1584000" cy="324000"/>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smtClean="0">
                <a:solidFill>
                  <a:srgbClr val="FFFF00"/>
                </a:solidFill>
                <a:latin typeface="Eras Medium ITC" pitchFamily="34" charset="0"/>
                <a:ea typeface="Verdana" pitchFamily="34" charset="0"/>
                <a:cs typeface="Verdana" pitchFamily="34" charset="0"/>
              </a:rPr>
              <a:t>good</a:t>
            </a:r>
            <a:r>
              <a:rPr lang="en-US" altLang="zh-CN" sz="2000" kern="0" dirty="0" smtClean="0">
                <a:solidFill>
                  <a:schemeClr val="bg1"/>
                </a:solidFill>
                <a:latin typeface="Eras Medium ITC" pitchFamily="34" charset="0"/>
                <a:ea typeface="Verdana" pitchFamily="34" charset="0"/>
                <a:cs typeface="Verdana" pitchFamily="34" charset="0"/>
              </a:rPr>
              <a:t> locality</a:t>
            </a:r>
            <a:endParaRPr lang="zh-CN" altLang="en-US" sz="2000" kern="0" dirty="0">
              <a:solidFill>
                <a:schemeClr val="bg1"/>
              </a:solidFill>
              <a:latin typeface="Eras Medium ITC" pitchFamily="34" charset="0"/>
              <a:ea typeface="Verdana" pitchFamily="34" charset="0"/>
              <a:cs typeface="Verdana" pitchFamily="34" charset="0"/>
            </a:endParaRPr>
          </a:p>
        </p:txBody>
      </p:sp>
      <p:sp>
        <p:nvSpPr>
          <p:cNvPr id="144" name="Freeform 143"/>
          <p:cNvSpPr/>
          <p:nvPr/>
        </p:nvSpPr>
        <p:spPr>
          <a:xfrm>
            <a:off x="6332561" y="4767203"/>
            <a:ext cx="1173708" cy="245973"/>
          </a:xfrm>
          <a:custGeom>
            <a:avLst/>
            <a:gdLst>
              <a:gd name="connsiteX0" fmla="*/ 0 w 1173708"/>
              <a:gd name="connsiteY0" fmla="*/ 40944 h 245973"/>
              <a:gd name="connsiteX1" fmla="*/ 655093 w 1173708"/>
              <a:gd name="connsiteY1" fmla="*/ 245660 h 245973"/>
              <a:gd name="connsiteX2" fmla="*/ 1173708 w 1173708"/>
              <a:gd name="connsiteY2" fmla="*/ 0 h 245973"/>
            </a:gdLst>
            <a:ahLst/>
            <a:cxnLst>
              <a:cxn ang="0">
                <a:pos x="connsiteX0" y="connsiteY0"/>
              </a:cxn>
              <a:cxn ang="0">
                <a:pos x="connsiteX1" y="connsiteY1"/>
              </a:cxn>
              <a:cxn ang="0">
                <a:pos x="connsiteX2" y="connsiteY2"/>
              </a:cxn>
            </a:cxnLst>
            <a:rect l="l" t="t" r="r" b="b"/>
            <a:pathLst>
              <a:path w="1173708" h="245973">
                <a:moveTo>
                  <a:pt x="0" y="40944"/>
                </a:moveTo>
                <a:cubicBezTo>
                  <a:pt x="229737" y="146714"/>
                  <a:pt x="459475" y="252484"/>
                  <a:pt x="655093" y="245660"/>
                </a:cubicBezTo>
                <a:cubicBezTo>
                  <a:pt x="850711" y="238836"/>
                  <a:pt x="1012209" y="119418"/>
                  <a:pt x="1173708" y="0"/>
                </a:cubicBezTo>
              </a:path>
            </a:pathLst>
          </a:custGeom>
          <a:ln w="12700">
            <a:solidFill>
              <a:srgbClr val="FF0066"/>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grpSp>
        <p:nvGrpSpPr>
          <p:cNvPr id="4" name="Group 3"/>
          <p:cNvGrpSpPr/>
          <p:nvPr/>
        </p:nvGrpSpPr>
        <p:grpSpPr>
          <a:xfrm>
            <a:off x="1043608" y="5877272"/>
            <a:ext cx="5706817" cy="720000"/>
            <a:chOff x="1043608" y="5877272"/>
            <a:chExt cx="5706817" cy="720000"/>
          </a:xfrm>
        </p:grpSpPr>
        <p:sp>
          <p:nvSpPr>
            <p:cNvPr id="164" name="Rounded Rectangle 163"/>
            <p:cNvSpPr/>
            <p:nvPr/>
          </p:nvSpPr>
          <p:spPr>
            <a:xfrm>
              <a:off x="2682425" y="5913276"/>
              <a:ext cx="4068000" cy="647992"/>
            </a:xfrm>
            <a:prstGeom prst="roundRect">
              <a:avLst/>
            </a:prstGeom>
            <a:solidFill>
              <a:schemeClr val="bg1"/>
            </a:solidFill>
            <a:ln w="3175">
              <a:solidFill>
                <a:srgbClr val="66663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Group 23"/>
            <p:cNvGrpSpPr/>
            <p:nvPr/>
          </p:nvGrpSpPr>
          <p:grpSpPr>
            <a:xfrm>
              <a:off x="2690316" y="5877272"/>
              <a:ext cx="1922901" cy="720000"/>
              <a:chOff x="1754212" y="5877272"/>
              <a:chExt cx="1922901" cy="720000"/>
            </a:xfrm>
          </p:grpSpPr>
          <p:grpSp>
            <p:nvGrpSpPr>
              <p:cNvPr id="18" name="Group 17"/>
              <p:cNvGrpSpPr/>
              <p:nvPr/>
            </p:nvGrpSpPr>
            <p:grpSpPr>
              <a:xfrm>
                <a:off x="2849017" y="6057272"/>
                <a:ext cx="828096" cy="360000"/>
                <a:chOff x="2319440" y="6021336"/>
                <a:chExt cx="828096" cy="360000"/>
              </a:xfrm>
              <a:solidFill>
                <a:schemeClr val="bg1"/>
              </a:solidFill>
            </p:grpSpPr>
            <p:sp>
              <p:nvSpPr>
                <p:cNvPr id="145" name="Freeform 144"/>
                <p:cNvSpPr/>
                <p:nvPr/>
              </p:nvSpPr>
              <p:spPr>
                <a:xfrm flipV="1">
                  <a:off x="2799504" y="6021336"/>
                  <a:ext cx="108000" cy="360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grp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Freeform 145"/>
                <p:cNvSpPr/>
                <p:nvPr/>
              </p:nvSpPr>
              <p:spPr>
                <a:xfrm flipV="1">
                  <a:off x="3039536" y="6021336"/>
                  <a:ext cx="108000" cy="360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grp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Freeform 146"/>
                <p:cNvSpPr/>
                <p:nvPr/>
              </p:nvSpPr>
              <p:spPr>
                <a:xfrm flipV="1">
                  <a:off x="2319440" y="6021336"/>
                  <a:ext cx="108000" cy="360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grp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Freeform 147"/>
                <p:cNvSpPr/>
                <p:nvPr/>
              </p:nvSpPr>
              <p:spPr>
                <a:xfrm flipV="1">
                  <a:off x="2559472" y="6021336"/>
                  <a:ext cx="108000" cy="360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grp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9" name="TextBox 148"/>
              <p:cNvSpPr txBox="1"/>
              <p:nvPr/>
            </p:nvSpPr>
            <p:spPr>
              <a:xfrm>
                <a:off x="1754212" y="5877272"/>
                <a:ext cx="1059808" cy="720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r>
                  <a:rPr lang="en-US" altLang="zh-CN" dirty="0"/>
                  <a:t>c</a:t>
                </a:r>
                <a:r>
                  <a:rPr lang="en-US" altLang="zh-CN" dirty="0" smtClean="0"/>
                  <a:t>omp.</a:t>
                </a:r>
              </a:p>
              <a:p>
                <a:r>
                  <a:rPr lang="en-US" altLang="zh-CN" dirty="0" smtClean="0">
                    <a:solidFill>
                      <a:schemeClr val="tx1"/>
                    </a:solidFill>
                  </a:rPr>
                  <a:t>threads</a:t>
                </a:r>
                <a:endParaRPr lang="zh-CN" altLang="en-US" dirty="0">
                  <a:solidFill>
                    <a:schemeClr val="tx1"/>
                  </a:solidFill>
                </a:endParaRPr>
              </a:p>
            </p:txBody>
          </p:sp>
        </p:grpSp>
        <p:grpSp>
          <p:nvGrpSpPr>
            <p:cNvPr id="21" name="Group 20"/>
            <p:cNvGrpSpPr/>
            <p:nvPr/>
          </p:nvGrpSpPr>
          <p:grpSpPr>
            <a:xfrm>
              <a:off x="5220072" y="5877272"/>
              <a:ext cx="1449636" cy="720000"/>
              <a:chOff x="4283968" y="5877272"/>
              <a:chExt cx="1449636" cy="720000"/>
            </a:xfrm>
          </p:grpSpPr>
          <p:grpSp>
            <p:nvGrpSpPr>
              <p:cNvPr id="19" name="Group 18"/>
              <p:cNvGrpSpPr/>
              <p:nvPr/>
            </p:nvGrpSpPr>
            <p:grpSpPr>
              <a:xfrm>
                <a:off x="4283968" y="6057272"/>
                <a:ext cx="348032" cy="360000"/>
                <a:chOff x="3855616" y="6056742"/>
                <a:chExt cx="348032" cy="360000"/>
              </a:xfrm>
              <a:solidFill>
                <a:schemeClr val="bg1"/>
              </a:solidFill>
            </p:grpSpPr>
            <p:sp>
              <p:nvSpPr>
                <p:cNvPr id="150" name="Freeform 149"/>
                <p:cNvSpPr/>
                <p:nvPr/>
              </p:nvSpPr>
              <p:spPr>
                <a:xfrm flipV="1">
                  <a:off x="4095648" y="6056742"/>
                  <a:ext cx="108000" cy="360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Freeform 152"/>
                <p:cNvSpPr/>
                <p:nvPr/>
              </p:nvSpPr>
              <p:spPr>
                <a:xfrm flipV="1">
                  <a:off x="3855616" y="6056742"/>
                  <a:ext cx="108000" cy="360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4" name="TextBox 153"/>
              <p:cNvSpPr txBox="1"/>
              <p:nvPr/>
            </p:nvSpPr>
            <p:spPr>
              <a:xfrm>
                <a:off x="4673796" y="5877272"/>
                <a:ext cx="1059808" cy="72000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80000"/>
                  </a:lnSpc>
                </a:pPr>
                <a:r>
                  <a:rPr lang="en-US" altLang="zh-CN" dirty="0" smtClean="0">
                    <a:solidFill>
                      <a:srgbClr val="FF0066"/>
                    </a:solidFill>
                  </a:rPr>
                  <a:t>comm.</a:t>
                </a:r>
                <a:r>
                  <a:rPr lang="en-US" altLang="zh-CN" dirty="0" smtClean="0">
                    <a:solidFill>
                      <a:srgbClr val="0000FF"/>
                    </a:solidFill>
                  </a:rPr>
                  <a:t/>
                </a:r>
                <a:br>
                  <a:rPr lang="en-US" altLang="zh-CN" dirty="0" smtClean="0">
                    <a:solidFill>
                      <a:srgbClr val="0000FF"/>
                    </a:solidFill>
                  </a:rPr>
                </a:br>
                <a:r>
                  <a:rPr lang="en-US" altLang="zh-CN" dirty="0" smtClean="0">
                    <a:solidFill>
                      <a:schemeClr val="tx1"/>
                    </a:solidFill>
                  </a:rPr>
                  <a:t>threads</a:t>
                </a:r>
                <a:endParaRPr lang="zh-CN" altLang="en-US" dirty="0">
                  <a:solidFill>
                    <a:schemeClr val="tx1"/>
                  </a:solidFill>
                </a:endParaRPr>
              </a:p>
            </p:txBody>
          </p:sp>
        </p:grpSp>
        <p:sp>
          <p:nvSpPr>
            <p:cNvPr id="163" name="TextBox 162"/>
            <p:cNvSpPr txBox="1"/>
            <p:nvPr/>
          </p:nvSpPr>
          <p:spPr>
            <a:xfrm>
              <a:off x="4797149" y="6093296"/>
              <a:ext cx="238990" cy="332400"/>
            </a:xfrm>
            <a:prstGeom prst="rect">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80000"/>
                </a:lnSpc>
              </a:pPr>
              <a:r>
                <a:rPr lang="en-US" altLang="zh-CN" dirty="0" smtClean="0">
                  <a:solidFill>
                    <a:schemeClr val="tx1"/>
                  </a:solidFill>
                </a:rPr>
                <a:t>vs.</a:t>
              </a:r>
              <a:endParaRPr lang="zh-CN" altLang="en-US" dirty="0">
                <a:solidFill>
                  <a:schemeClr val="tx1"/>
                </a:solidFill>
              </a:endParaRPr>
            </a:p>
          </p:txBody>
        </p:sp>
        <p:sp>
          <p:nvSpPr>
            <p:cNvPr id="165" name="TextBox 164"/>
            <p:cNvSpPr txBox="1"/>
            <p:nvPr/>
          </p:nvSpPr>
          <p:spPr>
            <a:xfrm>
              <a:off x="1043608" y="5979617"/>
              <a:ext cx="1470452" cy="515310"/>
            </a:xfrm>
            <a:prstGeom prst="rect">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lnSpc>
                  <a:spcPct val="80000"/>
                </a:lnSpc>
                <a:defRPr>
                  <a:solidFill>
                    <a:srgbClr val="0000FF"/>
                  </a:solidFill>
                  <a:latin typeface="Eras Medium ITC" pitchFamily="34" charset="0"/>
                </a:defRPr>
              </a:lvl1pPr>
            </a:lstStyle>
            <a:p>
              <a:pPr algn="r"/>
              <a:r>
                <a:rPr lang="en-US" altLang="zh-CN" sz="2000" dirty="0" smtClean="0">
                  <a:solidFill>
                    <a:schemeClr val="tx1"/>
                  </a:solidFill>
                </a:rPr>
                <a:t>separate</a:t>
              </a:r>
            </a:p>
            <a:p>
              <a:pPr algn="r"/>
              <a:r>
                <a:rPr lang="en-US" altLang="zh-CN" sz="2000" dirty="0" smtClean="0">
                  <a:solidFill>
                    <a:schemeClr val="tx1"/>
                  </a:solidFill>
                </a:rPr>
                <a:t>configuration</a:t>
              </a:r>
              <a:endParaRPr lang="zh-CN" altLang="en-US" sz="2000" dirty="0">
                <a:solidFill>
                  <a:schemeClr val="tx1"/>
                </a:solidFill>
              </a:endParaRPr>
            </a:p>
          </p:txBody>
        </p:sp>
      </p:grpSp>
      <p:sp>
        <p:nvSpPr>
          <p:cNvPr id="166" name="Freeform 165"/>
          <p:cNvSpPr/>
          <p:nvPr/>
        </p:nvSpPr>
        <p:spPr>
          <a:xfrm flipV="1">
            <a:off x="8604448" y="188640"/>
            <a:ext cx="144000" cy="432000"/>
          </a:xfrm>
          <a:custGeom>
            <a:avLst/>
            <a:gdLst>
              <a:gd name="connsiteX0" fmla="*/ 122985 w 259479"/>
              <a:gd name="connsiteY0" fmla="*/ 0 h 477671"/>
              <a:gd name="connsiteX1" fmla="*/ 150281 w 259479"/>
              <a:gd name="connsiteY1" fmla="*/ 136477 h 477671"/>
              <a:gd name="connsiteX2" fmla="*/ 27451 w 259479"/>
              <a:gd name="connsiteY2" fmla="*/ 163773 h 477671"/>
              <a:gd name="connsiteX3" fmla="*/ 218519 w 259479"/>
              <a:gd name="connsiteY3" fmla="*/ 204716 h 477671"/>
              <a:gd name="connsiteX4" fmla="*/ 155 w 259479"/>
              <a:gd name="connsiteY4" fmla="*/ 259307 h 477671"/>
              <a:gd name="connsiteX5" fmla="*/ 259463 w 259479"/>
              <a:gd name="connsiteY5" fmla="*/ 286603 h 477671"/>
              <a:gd name="connsiteX6" fmla="*/ 13803 w 259479"/>
              <a:gd name="connsiteY6" fmla="*/ 354842 h 477671"/>
              <a:gd name="connsiteX7" fmla="*/ 150281 w 259479"/>
              <a:gd name="connsiteY7" fmla="*/ 395785 h 477671"/>
              <a:gd name="connsiteX8" fmla="*/ 150281 w 259479"/>
              <a:gd name="connsiteY8" fmla="*/ 477671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79" h="477671">
                <a:moveTo>
                  <a:pt x="122985" y="0"/>
                </a:moveTo>
                <a:cubicBezTo>
                  <a:pt x="144594" y="54591"/>
                  <a:pt x="166203" y="109182"/>
                  <a:pt x="150281" y="136477"/>
                </a:cubicBezTo>
                <a:cubicBezTo>
                  <a:pt x="134359" y="163772"/>
                  <a:pt x="16078" y="152400"/>
                  <a:pt x="27451" y="163773"/>
                </a:cubicBezTo>
                <a:cubicBezTo>
                  <a:pt x="38824" y="175146"/>
                  <a:pt x="223068" y="188794"/>
                  <a:pt x="218519" y="204716"/>
                </a:cubicBezTo>
                <a:cubicBezTo>
                  <a:pt x="213970" y="220638"/>
                  <a:pt x="-6669" y="245659"/>
                  <a:pt x="155" y="259307"/>
                </a:cubicBezTo>
                <a:cubicBezTo>
                  <a:pt x="6979" y="272955"/>
                  <a:pt x="257188" y="270681"/>
                  <a:pt x="259463" y="286603"/>
                </a:cubicBezTo>
                <a:cubicBezTo>
                  <a:pt x="261738" y="302525"/>
                  <a:pt x="32000" y="336645"/>
                  <a:pt x="13803" y="354842"/>
                </a:cubicBezTo>
                <a:cubicBezTo>
                  <a:pt x="-4394" y="373039"/>
                  <a:pt x="127535" y="375314"/>
                  <a:pt x="150281" y="395785"/>
                </a:cubicBezTo>
                <a:cubicBezTo>
                  <a:pt x="173027" y="416257"/>
                  <a:pt x="161654" y="446964"/>
                  <a:pt x="150281" y="4776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7" name="TextBox 166"/>
          <p:cNvSpPr txBox="1"/>
          <p:nvPr/>
        </p:nvSpPr>
        <p:spPr>
          <a:xfrm>
            <a:off x="7380311" y="290655"/>
            <a:ext cx="1105175"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chemeClr val="tx1"/>
                </a:solidFill>
              </a:rPr>
              <a:t>thread</a:t>
            </a:r>
            <a:endParaRPr lang="zh-CN" altLang="en-US" dirty="0">
              <a:solidFill>
                <a:schemeClr val="tx1"/>
              </a:solidFill>
            </a:endParaRPr>
          </a:p>
        </p:txBody>
      </p:sp>
      <p:sp>
        <p:nvSpPr>
          <p:cNvPr id="168" name="TextBox 167"/>
          <p:cNvSpPr txBox="1"/>
          <p:nvPr/>
        </p:nvSpPr>
        <p:spPr>
          <a:xfrm>
            <a:off x="7380311" y="707676"/>
            <a:ext cx="1105175"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chemeClr val="tx1"/>
                </a:solidFill>
              </a:rPr>
              <a:t>master</a:t>
            </a:r>
            <a:endParaRPr lang="zh-CN" altLang="en-US" dirty="0">
              <a:solidFill>
                <a:schemeClr val="tx1"/>
              </a:solidFill>
            </a:endParaRPr>
          </a:p>
        </p:txBody>
      </p:sp>
      <p:sp>
        <p:nvSpPr>
          <p:cNvPr id="169" name="Oval 168"/>
          <p:cNvSpPr/>
          <p:nvPr/>
        </p:nvSpPr>
        <p:spPr>
          <a:xfrm>
            <a:off x="8611162" y="1124696"/>
            <a:ext cx="288000" cy="288000"/>
          </a:xfrm>
          <a:prstGeom prst="ellipse">
            <a:avLst/>
          </a:prstGeom>
          <a:solidFill>
            <a:srgbClr val="FFA7CB"/>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170" name="TextBox 169"/>
          <p:cNvSpPr txBox="1"/>
          <p:nvPr/>
        </p:nvSpPr>
        <p:spPr>
          <a:xfrm>
            <a:off x="7380311" y="1124696"/>
            <a:ext cx="1105175" cy="22676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zh-CN"/>
            </a:defPPr>
            <a:lvl1pPr algn="ctr">
              <a:defRPr>
                <a:latin typeface="Eras Medium ITC"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zh-CN" dirty="0" smtClean="0">
                <a:solidFill>
                  <a:schemeClr val="tx1"/>
                </a:solidFill>
              </a:rPr>
              <a:t>replica</a:t>
            </a:r>
            <a:endParaRPr lang="zh-CN" altLang="en-US" dirty="0">
              <a:solidFill>
                <a:schemeClr val="tx1"/>
              </a:solidFill>
            </a:endParaRPr>
          </a:p>
        </p:txBody>
      </p:sp>
      <p:sp>
        <p:nvSpPr>
          <p:cNvPr id="171" name="Oval 170"/>
          <p:cNvSpPr/>
          <p:nvPr/>
        </p:nvSpPr>
        <p:spPr>
          <a:xfrm>
            <a:off x="8604448" y="708851"/>
            <a:ext cx="288000" cy="288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173" name="Freeform 172"/>
          <p:cNvSpPr/>
          <p:nvPr/>
        </p:nvSpPr>
        <p:spPr>
          <a:xfrm>
            <a:off x="4445876" y="3006059"/>
            <a:ext cx="2049517" cy="493886"/>
          </a:xfrm>
          <a:custGeom>
            <a:avLst/>
            <a:gdLst>
              <a:gd name="connsiteX0" fmla="*/ 0 w 2049517"/>
              <a:gd name="connsiteY0" fmla="*/ 304700 h 493886"/>
              <a:gd name="connsiteX1" fmla="*/ 283779 w 2049517"/>
              <a:gd name="connsiteY1" fmla="*/ 147044 h 493886"/>
              <a:gd name="connsiteX2" fmla="*/ 930165 w 2049517"/>
              <a:gd name="connsiteY2" fmla="*/ 36686 h 493886"/>
              <a:gd name="connsiteX3" fmla="*/ 772510 w 2049517"/>
              <a:gd name="connsiteY3" fmla="*/ 225872 h 493886"/>
              <a:gd name="connsiteX4" fmla="*/ 1813034 w 2049517"/>
              <a:gd name="connsiteY4" fmla="*/ 5155 h 493886"/>
              <a:gd name="connsiteX5" fmla="*/ 2049517 w 2049517"/>
              <a:gd name="connsiteY5" fmla="*/ 493886 h 4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517" h="493886">
                <a:moveTo>
                  <a:pt x="0" y="304700"/>
                </a:moveTo>
                <a:cubicBezTo>
                  <a:pt x="64376" y="248206"/>
                  <a:pt x="128752" y="191713"/>
                  <a:pt x="283779" y="147044"/>
                </a:cubicBezTo>
                <a:cubicBezTo>
                  <a:pt x="438806" y="102375"/>
                  <a:pt x="848710" y="23548"/>
                  <a:pt x="930165" y="36686"/>
                </a:cubicBezTo>
                <a:cubicBezTo>
                  <a:pt x="1011620" y="49824"/>
                  <a:pt x="625365" y="231127"/>
                  <a:pt x="772510" y="225872"/>
                </a:cubicBezTo>
                <a:cubicBezTo>
                  <a:pt x="919655" y="220617"/>
                  <a:pt x="1600200" y="-39514"/>
                  <a:pt x="1813034" y="5155"/>
                </a:cubicBezTo>
                <a:cubicBezTo>
                  <a:pt x="2025868" y="49824"/>
                  <a:pt x="2037692" y="271855"/>
                  <a:pt x="2049517" y="493886"/>
                </a:cubicBezTo>
              </a:path>
            </a:pathLst>
          </a:custGeom>
          <a:ln w="12700">
            <a:solidFill>
              <a:srgbClr val="FF0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84" name="Freeform 183"/>
          <p:cNvSpPr/>
          <p:nvPr/>
        </p:nvSpPr>
        <p:spPr>
          <a:xfrm>
            <a:off x="4918264" y="2985084"/>
            <a:ext cx="1754511" cy="2783274"/>
          </a:xfrm>
          <a:custGeom>
            <a:avLst/>
            <a:gdLst>
              <a:gd name="connsiteX0" fmla="*/ 8578 w 1754511"/>
              <a:gd name="connsiteY0" fmla="*/ 3060874 h 3060874"/>
              <a:gd name="connsiteX1" fmla="*/ 22226 w 1754511"/>
              <a:gd name="connsiteY1" fmla="*/ 1696098 h 3060874"/>
              <a:gd name="connsiteX2" fmla="*/ 199646 w 1754511"/>
              <a:gd name="connsiteY2" fmla="*/ 713459 h 3060874"/>
              <a:gd name="connsiteX3" fmla="*/ 445306 w 1754511"/>
              <a:gd name="connsiteY3" fmla="*/ 1027358 h 3060874"/>
              <a:gd name="connsiteX4" fmla="*/ 677318 w 1754511"/>
              <a:gd name="connsiteY4" fmla="*/ 317674 h 3060874"/>
              <a:gd name="connsiteX5" fmla="*/ 1659957 w 1754511"/>
              <a:gd name="connsiteY5" fmla="*/ 3776 h 3060874"/>
              <a:gd name="connsiteX6" fmla="*/ 1659957 w 1754511"/>
              <a:gd name="connsiteY6" fmla="*/ 508743 h 306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4511" h="3060874">
                <a:moveTo>
                  <a:pt x="8578" y="3060874"/>
                </a:moveTo>
                <a:cubicBezTo>
                  <a:pt x="-521" y="2574104"/>
                  <a:pt x="-9619" y="2087334"/>
                  <a:pt x="22226" y="1696098"/>
                </a:cubicBezTo>
                <a:cubicBezTo>
                  <a:pt x="54071" y="1304862"/>
                  <a:pt x="129133" y="824916"/>
                  <a:pt x="199646" y="713459"/>
                </a:cubicBezTo>
                <a:cubicBezTo>
                  <a:pt x="270159" y="602002"/>
                  <a:pt x="365694" y="1093322"/>
                  <a:pt x="445306" y="1027358"/>
                </a:cubicBezTo>
                <a:cubicBezTo>
                  <a:pt x="524918" y="961394"/>
                  <a:pt x="474876" y="488271"/>
                  <a:pt x="677318" y="317674"/>
                </a:cubicBezTo>
                <a:cubicBezTo>
                  <a:pt x="879760" y="147077"/>
                  <a:pt x="1496184" y="-28069"/>
                  <a:pt x="1659957" y="3776"/>
                </a:cubicBezTo>
                <a:cubicBezTo>
                  <a:pt x="1823730" y="35621"/>
                  <a:pt x="1741843" y="272182"/>
                  <a:pt x="1659957" y="508743"/>
                </a:cubicBezTo>
              </a:path>
            </a:pathLst>
          </a:custGeom>
          <a:ln w="12700">
            <a:solidFill>
              <a:srgbClr val="996633"/>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88772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Rectangle 238"/>
          <p:cNvSpPr/>
          <p:nvPr/>
        </p:nvSpPr>
        <p:spPr>
          <a:xfrm>
            <a:off x="6228184" y="2969976"/>
            <a:ext cx="2412000" cy="324000"/>
          </a:xfrm>
          <a:prstGeom prst="rect">
            <a:avLst/>
          </a:prstGeom>
          <a:solidFill>
            <a:srgbClr val="660033"/>
          </a:solidFill>
          <a:ln w="28575">
            <a:solidFill>
              <a:srgbClr val="FF0066"/>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smtClean="0">
                <a:solidFill>
                  <a:srgbClr val="00FFFF"/>
                </a:solidFill>
                <a:latin typeface="Eras Medium ITC" pitchFamily="34" charset="0"/>
                <a:ea typeface="Verdana" pitchFamily="34" charset="0"/>
                <a:cs typeface="Verdana" pitchFamily="34" charset="0"/>
              </a:rPr>
              <a:t>w/</a:t>
            </a:r>
            <a:r>
              <a:rPr lang="en-US" altLang="zh-CN" sz="2000" kern="0" dirty="0" smtClean="0">
                <a:solidFill>
                  <a:srgbClr val="FFFF00"/>
                </a:solidFill>
                <a:latin typeface="Eras Medium ITC" pitchFamily="34" charset="0"/>
                <a:ea typeface="Verdana" pitchFamily="34" charset="0"/>
                <a:cs typeface="Verdana" pitchFamily="34" charset="0"/>
              </a:rPr>
              <a:t> </a:t>
            </a:r>
            <a:r>
              <a:rPr lang="en-US" altLang="zh-CN" sz="2000" kern="0" dirty="0" smtClean="0">
                <a:solidFill>
                  <a:schemeClr val="bg1"/>
                </a:solidFill>
                <a:latin typeface="Eras Medium ITC" pitchFamily="34" charset="0"/>
                <a:ea typeface="Verdana" pitchFamily="34" charset="0"/>
                <a:cs typeface="Verdana" pitchFamily="34" charset="0"/>
              </a:rPr>
              <a:t>dynamic comp.</a:t>
            </a:r>
            <a:endParaRPr lang="en-US" altLang="zh-CN" sz="2000" kern="0" dirty="0">
              <a:solidFill>
                <a:srgbClr val="FFFF00"/>
              </a:solidFill>
              <a:latin typeface="Eras Medium ITC" pitchFamily="34" charset="0"/>
              <a:ea typeface="Verdana" pitchFamily="34" charset="0"/>
              <a:cs typeface="Verdana" pitchFamily="34" charset="0"/>
            </a:endParaRPr>
          </a:p>
        </p:txBody>
      </p:sp>
      <p:sp>
        <p:nvSpPr>
          <p:cNvPr id="240" name="Rectangle 239"/>
          <p:cNvSpPr/>
          <p:nvPr/>
        </p:nvSpPr>
        <p:spPr>
          <a:xfrm>
            <a:off x="6228184" y="4293096"/>
            <a:ext cx="2410188" cy="324000"/>
          </a:xfrm>
          <a:prstGeom prst="rect">
            <a:avLst/>
          </a:prstGeom>
          <a:solidFill>
            <a:srgbClr val="660033"/>
          </a:solidFill>
          <a:ln w="28575">
            <a:solidFill>
              <a:srgbClr val="FF0066"/>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smtClean="0">
                <a:solidFill>
                  <a:srgbClr val="00FFFF"/>
                </a:solidFill>
                <a:latin typeface="Eras Medium ITC" pitchFamily="34" charset="0"/>
                <a:ea typeface="Verdana" pitchFamily="34" charset="0"/>
                <a:cs typeface="Verdana" pitchFamily="34" charset="0"/>
              </a:rPr>
              <a:t>no</a:t>
            </a:r>
            <a:r>
              <a:rPr lang="en-US" altLang="zh-CN" sz="2000" kern="0" dirty="0" smtClean="0">
                <a:solidFill>
                  <a:schemeClr val="bg1"/>
                </a:solidFill>
                <a:latin typeface="Eras Medium ITC" pitchFamily="34" charset="0"/>
                <a:ea typeface="Verdana" pitchFamily="34" charset="0"/>
                <a:cs typeface="Verdana" pitchFamily="34" charset="0"/>
              </a:rPr>
              <a:t> </a:t>
            </a:r>
            <a:r>
              <a:rPr lang="en-US" altLang="zh-CN" sz="2000" kern="0" dirty="0">
                <a:solidFill>
                  <a:schemeClr val="bg1"/>
                </a:solidFill>
                <a:latin typeface="Eras Medium ITC" pitchFamily="34" charset="0"/>
                <a:ea typeface="Verdana" pitchFamily="34" charset="0"/>
                <a:cs typeface="Verdana" pitchFamily="34" charset="0"/>
              </a:rPr>
              <a:t>contention</a:t>
            </a:r>
            <a:endParaRPr lang="en-US" altLang="zh-CN" sz="2000" kern="0" dirty="0">
              <a:solidFill>
                <a:srgbClr val="FFFF00"/>
              </a:solidFill>
              <a:latin typeface="Eras Medium ITC" pitchFamily="34" charset="0"/>
              <a:ea typeface="Verdana" pitchFamily="34" charset="0"/>
              <a:cs typeface="Verdana" pitchFamily="34" charset="0"/>
            </a:endParaRPr>
          </a:p>
        </p:txBody>
      </p:sp>
      <p:sp>
        <p:nvSpPr>
          <p:cNvPr id="243" name="Rectangle 242"/>
          <p:cNvSpPr/>
          <p:nvPr/>
        </p:nvSpPr>
        <p:spPr>
          <a:xfrm>
            <a:off x="6228184" y="2528936"/>
            <a:ext cx="2410188" cy="324000"/>
          </a:xfrm>
          <a:prstGeom prst="rect">
            <a:avLst/>
          </a:prstGeom>
          <a:solidFill>
            <a:srgbClr val="660033"/>
          </a:solidFill>
          <a:ln w="28575">
            <a:solidFill>
              <a:srgbClr val="FF0066"/>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smtClean="0">
                <a:solidFill>
                  <a:srgbClr val="00FFFF"/>
                </a:solidFill>
                <a:latin typeface="Eras Medium ITC" pitchFamily="34" charset="0"/>
                <a:ea typeface="Verdana" pitchFamily="34" charset="0"/>
                <a:cs typeface="Verdana" pitchFamily="34" charset="0"/>
              </a:rPr>
              <a:t>easy</a:t>
            </a:r>
            <a:r>
              <a:rPr lang="en-US" altLang="zh-CN" sz="2000" kern="0" dirty="0" smtClean="0">
                <a:solidFill>
                  <a:schemeClr val="bg1"/>
                </a:solidFill>
                <a:latin typeface="Eras Medium ITC" pitchFamily="34" charset="0"/>
                <a:ea typeface="Verdana" pitchFamily="34" charset="0"/>
                <a:cs typeface="Verdana" pitchFamily="34" charset="0"/>
              </a:rPr>
              <a:t> to program</a:t>
            </a:r>
            <a:endParaRPr lang="en-US" altLang="zh-CN" sz="2000" kern="0" dirty="0">
              <a:solidFill>
                <a:srgbClr val="FFFF00"/>
              </a:solidFill>
              <a:latin typeface="Eras Medium ITC" pitchFamily="34" charset="0"/>
              <a:ea typeface="Verdana" pitchFamily="34" charset="0"/>
              <a:cs typeface="Verdana" pitchFamily="34" charset="0"/>
            </a:endParaRPr>
          </a:p>
        </p:txBody>
      </p:sp>
      <p:sp>
        <p:nvSpPr>
          <p:cNvPr id="244" name="Rectangle 243"/>
          <p:cNvSpPr/>
          <p:nvPr/>
        </p:nvSpPr>
        <p:spPr>
          <a:xfrm>
            <a:off x="6228184" y="3411016"/>
            <a:ext cx="2410188" cy="324000"/>
          </a:xfrm>
          <a:prstGeom prst="rect">
            <a:avLst/>
          </a:prstGeom>
          <a:solidFill>
            <a:srgbClr val="660033"/>
          </a:solidFill>
          <a:ln w="28575">
            <a:solidFill>
              <a:srgbClr val="FF0066"/>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strike="sngStrike" kern="0" dirty="0" smtClean="0">
                <a:solidFill>
                  <a:srgbClr val="00FFFF"/>
                </a:solidFill>
                <a:latin typeface="Eras Medium ITC" pitchFamily="34" charset="0"/>
                <a:ea typeface="Verdana" pitchFamily="34" charset="0"/>
                <a:cs typeface="Verdana" pitchFamily="34" charset="0"/>
              </a:rPr>
              <a:t>duplicated</a:t>
            </a:r>
            <a:r>
              <a:rPr lang="en-US" altLang="zh-CN" sz="2000" kern="0" dirty="0" smtClean="0">
                <a:solidFill>
                  <a:schemeClr val="bg1"/>
                </a:solidFill>
                <a:latin typeface="Eras Medium ITC" pitchFamily="34" charset="0"/>
                <a:ea typeface="Verdana" pitchFamily="34" charset="0"/>
                <a:cs typeface="Verdana" pitchFamily="34" charset="0"/>
              </a:rPr>
              <a:t> edges</a:t>
            </a:r>
            <a:endParaRPr lang="en-US" altLang="zh-CN" sz="2000" kern="0" dirty="0">
              <a:solidFill>
                <a:srgbClr val="FFFF00"/>
              </a:solidFill>
              <a:latin typeface="Eras Medium ITC" pitchFamily="34" charset="0"/>
              <a:ea typeface="Verdana" pitchFamily="34" charset="0"/>
              <a:cs typeface="Verdana" pitchFamily="34" charset="0"/>
            </a:endParaRPr>
          </a:p>
        </p:txBody>
      </p:sp>
      <p:sp>
        <p:nvSpPr>
          <p:cNvPr id="245" name="Rectangle 244"/>
          <p:cNvSpPr/>
          <p:nvPr/>
        </p:nvSpPr>
        <p:spPr>
          <a:xfrm>
            <a:off x="6228184" y="3852056"/>
            <a:ext cx="2410188" cy="324000"/>
          </a:xfrm>
          <a:prstGeom prst="rect">
            <a:avLst/>
          </a:prstGeom>
          <a:solidFill>
            <a:srgbClr val="660033"/>
          </a:solidFill>
          <a:ln w="28575">
            <a:solidFill>
              <a:srgbClr val="FF0066"/>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smtClean="0">
                <a:solidFill>
                  <a:srgbClr val="00FFFF"/>
                </a:solidFill>
                <a:latin typeface="Eras Medium ITC" pitchFamily="34" charset="0"/>
                <a:ea typeface="Verdana" pitchFamily="34" charset="0"/>
                <a:cs typeface="Verdana" pitchFamily="34" charset="0"/>
              </a:rPr>
              <a:t>low</a:t>
            </a:r>
            <a:r>
              <a:rPr lang="en-US" altLang="zh-CN" sz="2000" kern="0" dirty="0" smtClean="0">
                <a:solidFill>
                  <a:srgbClr val="FFFF00"/>
                </a:solidFill>
                <a:latin typeface="Eras Medium ITC" pitchFamily="34" charset="0"/>
                <a:ea typeface="Verdana" pitchFamily="34" charset="0"/>
                <a:cs typeface="Verdana" pitchFamily="34" charset="0"/>
              </a:rPr>
              <a:t> </a:t>
            </a:r>
            <a:r>
              <a:rPr lang="en-US" altLang="zh-CN" sz="2000" kern="0" dirty="0" smtClean="0">
                <a:solidFill>
                  <a:schemeClr val="bg1"/>
                </a:solidFill>
                <a:latin typeface="Eras Medium ITC" pitchFamily="34" charset="0"/>
                <a:ea typeface="Verdana" pitchFamily="34" charset="0"/>
                <a:cs typeface="Verdana" pitchFamily="34" charset="0"/>
              </a:rPr>
              <a:t>comm. cost</a:t>
            </a:r>
            <a:endParaRPr lang="en-US" altLang="zh-CN" sz="2000" kern="0" dirty="0">
              <a:solidFill>
                <a:schemeClr val="bg1"/>
              </a:solidFill>
              <a:latin typeface="Eras Medium ITC" pitchFamily="34" charset="0"/>
              <a:ea typeface="Verdana" pitchFamily="34" charset="0"/>
              <a:cs typeface="Verdana" pitchFamily="34" charset="0"/>
            </a:endParaRPr>
          </a:p>
        </p:txBody>
      </p:sp>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Cyclops</a:t>
            </a:r>
            <a:endParaRPr lang="zh-TW" altLang="en-US" sz="4000" dirty="0">
              <a:effectLst>
                <a:outerShdw blurRad="38100" dist="38100" dir="2700000" algn="tl">
                  <a:srgbClr val="000000">
                    <a:alpha val="43137"/>
                  </a:srgbClr>
                </a:outerShdw>
              </a:effectLst>
              <a:latin typeface="Eras Medium ITC"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4" name="内容占位符 2"/>
          <p:cNvSpPr txBox="1">
            <a:spLocks/>
          </p:cNvSpPr>
          <p:nvPr/>
        </p:nvSpPr>
        <p:spPr>
          <a:xfrm>
            <a:off x="2276802" y="1268760"/>
            <a:ext cx="3879374" cy="20522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lvl="1" indent="-225425">
              <a:buClr>
                <a:srgbClr val="FF0066"/>
              </a:buClr>
              <a:buNone/>
            </a:pPr>
            <a:r>
              <a:rPr lang="en-US" altLang="zh-CN"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Existing graph-parallel systems </a:t>
            </a:r>
            <a:r>
              <a:rPr lang="en-US" altLang="zh-CN" sz="2200" dirty="0" smtClean="0">
                <a:solidFill>
                  <a:prstClr val="black"/>
                </a:solidFill>
                <a:latin typeface="Eras Medium ITC" pitchFamily="34" charset="0"/>
                <a:ea typeface="Verdana" pitchFamily="34" charset="0"/>
                <a:cs typeface="Verdana" pitchFamily="34" charset="0"/>
              </a:rPr>
              <a:t>(e.g., Pregel, </a:t>
            </a:r>
            <a:br>
              <a:rPr lang="en-US" altLang="zh-CN" sz="2200" dirty="0" smtClean="0">
                <a:solidFill>
                  <a:prstClr val="black"/>
                </a:solidFill>
                <a:latin typeface="Eras Medium ITC" pitchFamily="34" charset="0"/>
                <a:ea typeface="Verdana" pitchFamily="34" charset="0"/>
                <a:cs typeface="Verdana" pitchFamily="34" charset="0"/>
              </a:rPr>
            </a:br>
            <a:r>
              <a:rPr lang="en-US" altLang="zh-CN" sz="2200" dirty="0" smtClean="0">
                <a:solidFill>
                  <a:prstClr val="black"/>
                </a:solidFill>
                <a:latin typeface="Eras Medium ITC" pitchFamily="34" charset="0"/>
                <a:ea typeface="Verdana" pitchFamily="34" charset="0"/>
                <a:cs typeface="Verdana" pitchFamily="34" charset="0"/>
              </a:rPr>
              <a:t>GraphLab, PowerGraph)</a:t>
            </a:r>
          </a:p>
        </p:txBody>
      </p:sp>
      <p:sp>
        <p:nvSpPr>
          <p:cNvPr id="97" name="内容占位符 2"/>
          <p:cNvSpPr txBox="1">
            <a:spLocks/>
          </p:cNvSpPr>
          <p:nvPr/>
        </p:nvSpPr>
        <p:spPr>
          <a:xfrm>
            <a:off x="5796136" y="1268760"/>
            <a:ext cx="3168352" cy="1728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1275" lvl="1" indent="0">
              <a:buClr>
                <a:srgbClr val="FF0066"/>
              </a:buClr>
              <a:buNone/>
            </a:pPr>
            <a:r>
              <a:rPr lang="en-US" altLang="zh-CN"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Cyclops(MT)</a:t>
            </a:r>
          </a:p>
          <a:p>
            <a:pPr marL="457200" lvl="3" indent="-361950">
              <a:buClr>
                <a:srgbClr val="FF0066"/>
              </a:buClr>
              <a:buFont typeface="Calibri" pitchFamily="34" charset="0"/>
              <a:buChar char="→"/>
            </a:pPr>
            <a:r>
              <a:rPr lang="en-US" altLang="zh-CN" sz="2000" dirty="0">
                <a:latin typeface="Eras Medium ITC" pitchFamily="34" charset="0"/>
                <a:ea typeface="Verdana" pitchFamily="34" charset="0"/>
                <a:cs typeface="Verdana" pitchFamily="34" charset="0"/>
              </a:rPr>
              <a:t>Distributed </a:t>
            </a:r>
            <a:r>
              <a:rPr lang="en-US" altLang="zh-CN" sz="2000" dirty="0" smtClean="0">
                <a:latin typeface="Eras Medium ITC" pitchFamily="34" charset="0"/>
                <a:ea typeface="Verdana" pitchFamily="34" charset="0"/>
                <a:cs typeface="Verdana" pitchFamily="34" charset="0"/>
              </a:rPr>
              <a:t/>
            </a:r>
            <a:br>
              <a:rPr lang="en-US" altLang="zh-CN" sz="2000" dirty="0" smtClean="0">
                <a:latin typeface="Eras Medium ITC" pitchFamily="34" charset="0"/>
                <a:ea typeface="Verdana" pitchFamily="34" charset="0"/>
                <a:cs typeface="Verdana" pitchFamily="34" charset="0"/>
              </a:rPr>
            </a:br>
            <a:r>
              <a:rPr lang="en-US" altLang="zh-CN" sz="2000" dirty="0" smtClean="0">
                <a:latin typeface="Eras Medium ITC" pitchFamily="34" charset="0"/>
                <a:ea typeface="Verdana" pitchFamily="34" charset="0"/>
                <a:cs typeface="Verdana" pitchFamily="34" charset="0"/>
              </a:rPr>
              <a:t>Immutable </a:t>
            </a:r>
            <a:r>
              <a:rPr lang="en-US" altLang="zh-CN" sz="2000" dirty="0">
                <a:latin typeface="Eras Medium ITC" pitchFamily="34" charset="0"/>
                <a:ea typeface="Verdana" pitchFamily="34" charset="0"/>
                <a:cs typeface="Verdana" pitchFamily="34" charset="0"/>
              </a:rPr>
              <a:t>View</a:t>
            </a:r>
          </a:p>
        </p:txBody>
      </p:sp>
      <p:sp>
        <p:nvSpPr>
          <p:cNvPr id="59" name="Rectangle 58"/>
          <p:cNvSpPr/>
          <p:nvPr/>
        </p:nvSpPr>
        <p:spPr>
          <a:xfrm>
            <a:off x="2915816" y="2969976"/>
            <a:ext cx="2412000" cy="324000"/>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smtClean="0">
                <a:solidFill>
                  <a:srgbClr val="FFFF00"/>
                </a:solidFill>
                <a:latin typeface="Eras Medium ITC" pitchFamily="34" charset="0"/>
                <a:ea typeface="Verdana" pitchFamily="34" charset="0"/>
                <a:cs typeface="Verdana" pitchFamily="34" charset="0"/>
              </a:rPr>
              <a:t>w/o</a:t>
            </a:r>
            <a:r>
              <a:rPr lang="en-US" altLang="zh-CN" sz="2000" kern="0" dirty="0" smtClean="0">
                <a:solidFill>
                  <a:schemeClr val="bg1"/>
                </a:solidFill>
                <a:latin typeface="Eras Medium ITC" pitchFamily="34" charset="0"/>
                <a:ea typeface="Verdana" pitchFamily="34" charset="0"/>
                <a:cs typeface="Verdana" pitchFamily="34" charset="0"/>
              </a:rPr>
              <a:t> dynamic comp.</a:t>
            </a:r>
            <a:endParaRPr lang="en-US" altLang="zh-CN" sz="2000" kern="0" dirty="0">
              <a:solidFill>
                <a:srgbClr val="FFFF00"/>
              </a:solidFill>
              <a:latin typeface="Eras Medium ITC" pitchFamily="34" charset="0"/>
              <a:ea typeface="Verdana" pitchFamily="34" charset="0"/>
              <a:cs typeface="Verdana" pitchFamily="34" charset="0"/>
            </a:endParaRPr>
          </a:p>
        </p:txBody>
      </p:sp>
      <p:sp>
        <p:nvSpPr>
          <p:cNvPr id="62" name="Rectangle 61"/>
          <p:cNvSpPr/>
          <p:nvPr/>
        </p:nvSpPr>
        <p:spPr>
          <a:xfrm>
            <a:off x="2915816" y="4293096"/>
            <a:ext cx="2410188" cy="324000"/>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a:solidFill>
                  <a:srgbClr val="FFFF00"/>
                </a:solidFill>
                <a:latin typeface="Eras Medium ITC" pitchFamily="34" charset="0"/>
                <a:ea typeface="Verdana" pitchFamily="34" charset="0"/>
                <a:cs typeface="Verdana" pitchFamily="34" charset="0"/>
              </a:rPr>
              <a:t>high</a:t>
            </a:r>
            <a:r>
              <a:rPr lang="en-US" altLang="zh-CN" sz="2000" kern="0" dirty="0">
                <a:solidFill>
                  <a:schemeClr val="bg1"/>
                </a:solidFill>
                <a:latin typeface="Eras Medium ITC" pitchFamily="34" charset="0"/>
                <a:ea typeface="Verdana" pitchFamily="34" charset="0"/>
                <a:cs typeface="Verdana" pitchFamily="34" charset="0"/>
              </a:rPr>
              <a:t> contention</a:t>
            </a:r>
            <a:endParaRPr lang="en-US" altLang="zh-CN" sz="2000" kern="0" dirty="0">
              <a:solidFill>
                <a:srgbClr val="FFFF00"/>
              </a:solidFill>
              <a:latin typeface="Eras Medium ITC" pitchFamily="34" charset="0"/>
              <a:ea typeface="Verdana" pitchFamily="34" charset="0"/>
              <a:cs typeface="Verdana" pitchFamily="34" charset="0"/>
            </a:endParaRPr>
          </a:p>
        </p:txBody>
      </p:sp>
      <p:sp>
        <p:nvSpPr>
          <p:cNvPr id="63" name="Rectangle 62"/>
          <p:cNvSpPr/>
          <p:nvPr/>
        </p:nvSpPr>
        <p:spPr>
          <a:xfrm>
            <a:off x="2915816" y="2528936"/>
            <a:ext cx="2410188" cy="324000"/>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smtClean="0">
                <a:solidFill>
                  <a:srgbClr val="FFFF00"/>
                </a:solidFill>
                <a:latin typeface="Eras Medium ITC" pitchFamily="34" charset="0"/>
                <a:ea typeface="Verdana" pitchFamily="34" charset="0"/>
                <a:cs typeface="Verdana" pitchFamily="34" charset="0"/>
              </a:rPr>
              <a:t>hard</a:t>
            </a:r>
            <a:r>
              <a:rPr lang="en-US" altLang="zh-CN" sz="2000" kern="0" dirty="0" smtClean="0">
                <a:solidFill>
                  <a:schemeClr val="bg1"/>
                </a:solidFill>
                <a:latin typeface="Eras Medium ITC" pitchFamily="34" charset="0"/>
                <a:ea typeface="Verdana" pitchFamily="34" charset="0"/>
                <a:cs typeface="Verdana" pitchFamily="34" charset="0"/>
              </a:rPr>
              <a:t> to program</a:t>
            </a:r>
            <a:endParaRPr lang="en-US" altLang="zh-CN" sz="2000" kern="0" dirty="0">
              <a:solidFill>
                <a:srgbClr val="FFFF00"/>
              </a:solidFill>
              <a:latin typeface="Eras Medium ITC" pitchFamily="34" charset="0"/>
              <a:ea typeface="Verdana" pitchFamily="34" charset="0"/>
              <a:cs typeface="Verdana" pitchFamily="34" charset="0"/>
            </a:endParaRPr>
          </a:p>
        </p:txBody>
      </p:sp>
      <p:sp>
        <p:nvSpPr>
          <p:cNvPr id="64" name="Rectangle 63"/>
          <p:cNvSpPr/>
          <p:nvPr/>
        </p:nvSpPr>
        <p:spPr>
          <a:xfrm>
            <a:off x="2915816" y="3411016"/>
            <a:ext cx="2410188" cy="324000"/>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smtClean="0">
                <a:solidFill>
                  <a:srgbClr val="FFFF00"/>
                </a:solidFill>
                <a:latin typeface="Eras Medium ITC" pitchFamily="34" charset="0"/>
                <a:ea typeface="Verdana" pitchFamily="34" charset="0"/>
                <a:cs typeface="Verdana" pitchFamily="34" charset="0"/>
              </a:rPr>
              <a:t>duplicated</a:t>
            </a:r>
            <a:r>
              <a:rPr lang="en-US" altLang="zh-CN" sz="2000" kern="0" dirty="0" smtClean="0">
                <a:solidFill>
                  <a:schemeClr val="bg1"/>
                </a:solidFill>
                <a:latin typeface="Eras Medium ITC" pitchFamily="34" charset="0"/>
                <a:ea typeface="Verdana" pitchFamily="34" charset="0"/>
                <a:cs typeface="Verdana" pitchFamily="34" charset="0"/>
              </a:rPr>
              <a:t> edges</a:t>
            </a:r>
            <a:endParaRPr lang="en-US" altLang="zh-CN" sz="2000" kern="0" dirty="0">
              <a:solidFill>
                <a:srgbClr val="FFFF00"/>
              </a:solidFill>
              <a:latin typeface="Eras Medium ITC" pitchFamily="34" charset="0"/>
              <a:ea typeface="Verdana" pitchFamily="34" charset="0"/>
              <a:cs typeface="Verdana" pitchFamily="34" charset="0"/>
            </a:endParaRPr>
          </a:p>
        </p:txBody>
      </p:sp>
      <p:sp>
        <p:nvSpPr>
          <p:cNvPr id="68" name="Rectangle 67"/>
          <p:cNvSpPr/>
          <p:nvPr/>
        </p:nvSpPr>
        <p:spPr>
          <a:xfrm>
            <a:off x="2915816" y="3852056"/>
            <a:ext cx="2410188" cy="324000"/>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smtClean="0">
                <a:solidFill>
                  <a:srgbClr val="FFFF00"/>
                </a:solidFill>
                <a:latin typeface="Eras Medium ITC" pitchFamily="34" charset="0"/>
                <a:ea typeface="Verdana" pitchFamily="34" charset="0"/>
                <a:cs typeface="Verdana" pitchFamily="34" charset="0"/>
              </a:rPr>
              <a:t>heavy </a:t>
            </a:r>
            <a:r>
              <a:rPr lang="en-US" altLang="zh-CN" sz="2000" kern="0" dirty="0" smtClean="0">
                <a:solidFill>
                  <a:schemeClr val="bg1"/>
                </a:solidFill>
                <a:latin typeface="Eras Medium ITC" pitchFamily="34" charset="0"/>
                <a:ea typeface="Verdana" pitchFamily="34" charset="0"/>
                <a:cs typeface="Verdana" pitchFamily="34" charset="0"/>
              </a:rPr>
              <a:t>comm. cost</a:t>
            </a:r>
            <a:endParaRPr lang="en-US" altLang="zh-CN" sz="2000" kern="0" dirty="0">
              <a:solidFill>
                <a:schemeClr val="bg1"/>
              </a:solidFill>
              <a:latin typeface="Eras Medium ITC" pitchFamily="34" charset="0"/>
              <a:ea typeface="Verdana" pitchFamily="34" charset="0"/>
              <a:cs typeface="Verdana"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00" y="1397722"/>
            <a:ext cx="2076609" cy="15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5936943" y="4797040"/>
            <a:ext cx="2667505" cy="1800312"/>
            <a:chOff x="3131840" y="4725040"/>
            <a:chExt cx="2667505" cy="1800312"/>
          </a:xfrm>
        </p:grpSpPr>
        <p:grpSp>
          <p:nvGrpSpPr>
            <p:cNvPr id="285" name="Group 284"/>
            <p:cNvGrpSpPr/>
            <p:nvPr/>
          </p:nvGrpSpPr>
          <p:grpSpPr>
            <a:xfrm>
              <a:off x="5148064" y="4725144"/>
              <a:ext cx="180040" cy="1800208"/>
              <a:chOff x="5148064" y="4725144"/>
              <a:chExt cx="180040" cy="1800208"/>
            </a:xfrm>
          </p:grpSpPr>
          <p:cxnSp>
            <p:nvCxnSpPr>
              <p:cNvPr id="286" name="Straight Connector 285"/>
              <p:cNvCxnSpPr/>
              <p:nvPr/>
            </p:nvCxnSpPr>
            <p:spPr>
              <a:xfrm flipH="1">
                <a:off x="5148064" y="4725144"/>
                <a:ext cx="0" cy="1116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5164746" y="5895216"/>
                <a:ext cx="163358" cy="12613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5328104" y="6021352"/>
                <a:ext cx="0" cy="504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291" name="Straight Arrow Connector 290"/>
            <p:cNvCxnSpPr>
              <a:stCxn id="311" idx="0"/>
              <a:endCxn id="313" idx="4"/>
            </p:cNvCxnSpPr>
            <p:nvPr/>
          </p:nvCxnSpPr>
          <p:spPr>
            <a:xfrm flipV="1">
              <a:off x="4644380" y="5085144"/>
              <a:ext cx="0" cy="342064"/>
            </a:xfrm>
            <a:prstGeom prst="straightConnector1">
              <a:avLst/>
            </a:prstGeom>
            <a:ln w="38100">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92" name="Oval 291"/>
            <p:cNvSpPr/>
            <p:nvPr/>
          </p:nvSpPr>
          <p:spPr>
            <a:xfrm>
              <a:off x="4863281" y="6093336"/>
              <a:ext cx="360000" cy="360000"/>
            </a:xfrm>
            <a:prstGeom prst="ellipse">
              <a:avLst/>
            </a:prstGeom>
            <a:solidFill>
              <a:srgbClr val="A3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sp>
          <p:nvSpPr>
            <p:cNvPr id="293" name="Oval 292"/>
            <p:cNvSpPr/>
            <p:nvPr/>
          </p:nvSpPr>
          <p:spPr>
            <a:xfrm>
              <a:off x="4071153" y="6093336"/>
              <a:ext cx="360000" cy="360000"/>
            </a:xfrm>
            <a:prstGeom prst="ellipse">
              <a:avLst/>
            </a:prstGeom>
            <a:solidFill>
              <a:srgbClr val="A3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3</a:t>
              </a:r>
              <a:endParaRPr lang="zh-CN" altLang="en-US" dirty="0">
                <a:solidFill>
                  <a:schemeClr val="tx1"/>
                </a:solidFill>
                <a:latin typeface="Eras Medium ITC" pitchFamily="34" charset="0"/>
              </a:endParaRPr>
            </a:p>
          </p:txBody>
        </p:sp>
        <p:cxnSp>
          <p:nvCxnSpPr>
            <p:cNvPr id="294" name="Straight Arrow Connector 293"/>
            <p:cNvCxnSpPr>
              <a:stCxn id="293" idx="0"/>
              <a:endCxn id="311" idx="3"/>
            </p:cNvCxnSpPr>
            <p:nvPr/>
          </p:nvCxnSpPr>
          <p:spPr>
            <a:xfrm flipV="1">
              <a:off x="4251153" y="5734487"/>
              <a:ext cx="265948" cy="358849"/>
            </a:xfrm>
            <a:prstGeom prst="straightConnector1">
              <a:avLst/>
            </a:prstGeom>
            <a:ln w="38100">
              <a:solidFill>
                <a:schemeClr val="tx1"/>
              </a:solidFill>
              <a:headEnd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95" name="Straight Arrow Connector 294"/>
            <p:cNvCxnSpPr>
              <a:stCxn id="311" idx="5"/>
              <a:endCxn id="292" idx="0"/>
            </p:cNvCxnSpPr>
            <p:nvPr/>
          </p:nvCxnSpPr>
          <p:spPr>
            <a:xfrm>
              <a:off x="4771659" y="5734487"/>
              <a:ext cx="271622" cy="358849"/>
            </a:xfrm>
            <a:prstGeom prst="straightConnector1">
              <a:avLst/>
            </a:prstGeom>
            <a:ln w="38100">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96" name="Oval 295"/>
            <p:cNvSpPr/>
            <p:nvPr/>
          </p:nvSpPr>
          <p:spPr>
            <a:xfrm>
              <a:off x="3495089" y="6093336"/>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cxnSp>
          <p:nvCxnSpPr>
            <p:cNvPr id="299" name="Straight Arrow Connector 298"/>
            <p:cNvCxnSpPr>
              <a:stCxn id="304" idx="2"/>
              <a:endCxn id="311" idx="6"/>
            </p:cNvCxnSpPr>
            <p:nvPr/>
          </p:nvCxnSpPr>
          <p:spPr>
            <a:xfrm flipH="1">
              <a:off x="4824380" y="5607208"/>
              <a:ext cx="614965" cy="0"/>
            </a:xfrm>
            <a:prstGeom prst="straightConnector1">
              <a:avLst/>
            </a:prstGeom>
            <a:ln w="38100">
              <a:solidFill>
                <a:schemeClr val="tx1"/>
              </a:solidFill>
              <a:prstDash val="sysDot"/>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300" name="Straight Arrow Connector 299"/>
            <p:cNvCxnSpPr>
              <a:stCxn id="311" idx="2"/>
              <a:endCxn id="303" idx="6"/>
            </p:cNvCxnSpPr>
            <p:nvPr/>
          </p:nvCxnSpPr>
          <p:spPr>
            <a:xfrm flipH="1">
              <a:off x="3855089" y="5607208"/>
              <a:ext cx="609291" cy="0"/>
            </a:xfrm>
            <a:prstGeom prst="straightConnector1">
              <a:avLst/>
            </a:prstGeom>
            <a:ln w="38100">
              <a:solidFill>
                <a:schemeClr val="tx1"/>
              </a:solidFill>
              <a:prstDash val="sysDot"/>
              <a:headEnd type="none"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303" name="Oval 302"/>
            <p:cNvSpPr/>
            <p:nvPr/>
          </p:nvSpPr>
          <p:spPr>
            <a:xfrm>
              <a:off x="3495089" y="5427208"/>
              <a:ext cx="360000" cy="360000"/>
            </a:xfrm>
            <a:prstGeom prst="ellipse">
              <a:avLst/>
            </a:prstGeom>
            <a:solidFill>
              <a:srgbClr val="FFBDD8"/>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304" name="Oval 303"/>
            <p:cNvSpPr/>
            <p:nvPr/>
          </p:nvSpPr>
          <p:spPr>
            <a:xfrm>
              <a:off x="5439345" y="5427208"/>
              <a:ext cx="360000" cy="360000"/>
            </a:xfrm>
            <a:prstGeom prst="ellipse">
              <a:avLst/>
            </a:prstGeom>
            <a:solidFill>
              <a:srgbClr val="FFBDD8"/>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cxnSp>
          <p:nvCxnSpPr>
            <p:cNvPr id="305" name="Straight Arrow Connector 304"/>
            <p:cNvCxnSpPr>
              <a:stCxn id="307" idx="4"/>
              <a:endCxn id="304" idx="0"/>
            </p:cNvCxnSpPr>
            <p:nvPr/>
          </p:nvCxnSpPr>
          <p:spPr>
            <a:xfrm>
              <a:off x="5619345" y="5085040"/>
              <a:ext cx="0" cy="342168"/>
            </a:xfrm>
            <a:prstGeom prst="straightConnector1">
              <a:avLst/>
            </a:prstGeom>
            <a:ln w="38100">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306" name="Straight Arrow Connector 305"/>
            <p:cNvCxnSpPr>
              <a:stCxn id="303" idx="4"/>
              <a:endCxn id="296" idx="0"/>
            </p:cNvCxnSpPr>
            <p:nvPr/>
          </p:nvCxnSpPr>
          <p:spPr>
            <a:xfrm>
              <a:off x="3675089" y="5787208"/>
              <a:ext cx="0" cy="306128"/>
            </a:xfrm>
            <a:prstGeom prst="straightConnector1">
              <a:avLst/>
            </a:prstGeom>
            <a:ln w="38100">
              <a:solidFill>
                <a:schemeClr val="tx1"/>
              </a:solidFill>
              <a:headEnd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307" name="Oval 306"/>
            <p:cNvSpPr/>
            <p:nvPr/>
          </p:nvSpPr>
          <p:spPr>
            <a:xfrm>
              <a:off x="5439345" y="4725040"/>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308" name="Rectangle 307"/>
            <p:cNvSpPr/>
            <p:nvPr/>
          </p:nvSpPr>
          <p:spPr>
            <a:xfrm>
              <a:off x="3131840" y="4835179"/>
              <a:ext cx="795297" cy="250005"/>
            </a:xfrm>
            <a:prstGeom prst="rect">
              <a:avLst/>
            </a:prstGeom>
          </p:spPr>
          <p:txBody>
            <a:bodyPr wrap="square" lIns="0" tIns="0" rIns="0" bIns="0">
              <a:spAutoFit/>
            </a:bodyPr>
            <a:lstStyle/>
            <a:p>
              <a:pPr algn="ctr">
                <a:lnSpc>
                  <a:spcPct val="80000"/>
                </a:lnSpc>
              </a:pPr>
              <a:r>
                <a:rPr lang="en-US" altLang="zh-CN" sz="2000" dirty="0" smtClean="0">
                  <a:solidFill>
                    <a:srgbClr val="FF0066"/>
                  </a:solidFill>
                  <a:latin typeface="Eras Medium ITC" pitchFamily="34" charset="0"/>
                  <a:cs typeface="Verdana" pitchFamily="34" charset="0"/>
                </a:rPr>
                <a:t>replica</a:t>
              </a:r>
              <a:endParaRPr lang="zh-CN" altLang="en-US" sz="2000" dirty="0">
                <a:solidFill>
                  <a:srgbClr val="FF0066"/>
                </a:solidFill>
                <a:latin typeface="Eras Medium ITC" pitchFamily="34" charset="0"/>
                <a:cs typeface="Verdana" pitchFamily="34" charset="0"/>
              </a:endParaRPr>
            </a:p>
          </p:txBody>
        </p:sp>
        <p:cxnSp>
          <p:nvCxnSpPr>
            <p:cNvPr id="309" name="Straight Arrow Connector 308"/>
            <p:cNvCxnSpPr>
              <a:endCxn id="303" idx="0"/>
            </p:cNvCxnSpPr>
            <p:nvPr/>
          </p:nvCxnSpPr>
          <p:spPr>
            <a:xfrm>
              <a:off x="3675049" y="5085184"/>
              <a:ext cx="40" cy="342024"/>
            </a:xfrm>
            <a:prstGeom prst="straightConnector1">
              <a:avLst/>
            </a:prstGeom>
            <a:ln w="3175">
              <a:solidFill>
                <a:srgbClr val="FF0066"/>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311" name="Oval 310"/>
            <p:cNvSpPr/>
            <p:nvPr/>
          </p:nvSpPr>
          <p:spPr>
            <a:xfrm>
              <a:off x="4464380" y="5427208"/>
              <a:ext cx="360000" cy="360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313" name="Oval 312"/>
            <p:cNvSpPr/>
            <p:nvPr/>
          </p:nvSpPr>
          <p:spPr>
            <a:xfrm>
              <a:off x="4464380" y="4725144"/>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grpSp>
          <p:nvGrpSpPr>
            <p:cNvPr id="314" name="Group 313"/>
            <p:cNvGrpSpPr/>
            <p:nvPr/>
          </p:nvGrpSpPr>
          <p:grpSpPr>
            <a:xfrm>
              <a:off x="3963121" y="4833032"/>
              <a:ext cx="184940" cy="1692320"/>
              <a:chOff x="3963121" y="4833032"/>
              <a:chExt cx="184940" cy="1692320"/>
            </a:xfrm>
          </p:grpSpPr>
          <p:cxnSp>
            <p:nvCxnSpPr>
              <p:cNvPr id="315" name="Straight Connector 314"/>
              <p:cNvCxnSpPr/>
              <p:nvPr/>
            </p:nvCxnSpPr>
            <p:spPr>
              <a:xfrm>
                <a:off x="4143161" y="4833032"/>
                <a:ext cx="0" cy="1044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a:off x="3963121" y="6021352"/>
                <a:ext cx="0" cy="504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flipH="1">
                <a:off x="3963121" y="5877272"/>
                <a:ext cx="184940" cy="1440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3995936" y="5024234"/>
              <a:ext cx="254667" cy="432048"/>
              <a:chOff x="6874373" y="5024234"/>
              <a:chExt cx="254667" cy="432048"/>
            </a:xfrm>
          </p:grpSpPr>
          <p:sp>
            <p:nvSpPr>
              <p:cNvPr id="276" name="Rectangle 275"/>
              <p:cNvSpPr/>
              <p:nvPr/>
            </p:nvSpPr>
            <p:spPr>
              <a:xfrm>
                <a:off x="6874373" y="5024234"/>
                <a:ext cx="254667" cy="224998"/>
              </a:xfrm>
              <a:prstGeom prst="rect">
                <a:avLst/>
              </a:prstGeom>
              <a:solidFill>
                <a:schemeClr val="bg1"/>
              </a:solidFill>
            </p:spPr>
            <p:txBody>
              <a:bodyPr wrap="square" lIns="0" tIns="0" rIns="0" bIns="0">
                <a:spAutoFit/>
              </a:bodyPr>
              <a:lstStyle/>
              <a:p>
                <a:pPr algn="ctr">
                  <a:lnSpc>
                    <a:spcPct val="80000"/>
                  </a:lnSpc>
                </a:pPr>
                <a:r>
                  <a:rPr lang="en-US" altLang="zh-CN" dirty="0" smtClean="0">
                    <a:solidFill>
                      <a:srgbClr val="0000FF"/>
                    </a:solidFill>
                    <a:latin typeface="Eras Medium ITC" pitchFamily="34" charset="0"/>
                    <a:cs typeface="Verdana" pitchFamily="34" charset="0"/>
                  </a:rPr>
                  <a:t>x1</a:t>
                </a:r>
                <a:endParaRPr lang="zh-CN" altLang="en-US" dirty="0">
                  <a:solidFill>
                    <a:srgbClr val="0000FF"/>
                  </a:solidFill>
                  <a:latin typeface="Eras Medium ITC" pitchFamily="34" charset="0"/>
                  <a:cs typeface="Verdana" pitchFamily="34" charset="0"/>
                </a:endParaRPr>
              </a:p>
            </p:txBody>
          </p:sp>
          <p:pic>
            <p:nvPicPr>
              <p:cNvPr id="27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7582" y="5204282"/>
                <a:ext cx="251458"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78" name="Group 277"/>
            <p:cNvGrpSpPr/>
            <p:nvPr/>
          </p:nvGrpSpPr>
          <p:grpSpPr>
            <a:xfrm>
              <a:off x="5004048" y="5024234"/>
              <a:ext cx="254667" cy="432048"/>
              <a:chOff x="7783629" y="5024234"/>
              <a:chExt cx="254667" cy="432048"/>
            </a:xfrm>
          </p:grpSpPr>
          <p:sp>
            <p:nvSpPr>
              <p:cNvPr id="279" name="Rectangle 278"/>
              <p:cNvSpPr/>
              <p:nvPr/>
            </p:nvSpPr>
            <p:spPr>
              <a:xfrm>
                <a:off x="7783629" y="5024234"/>
                <a:ext cx="254667" cy="224998"/>
              </a:xfrm>
              <a:prstGeom prst="rect">
                <a:avLst/>
              </a:prstGeom>
              <a:solidFill>
                <a:schemeClr val="bg1"/>
              </a:solidFill>
            </p:spPr>
            <p:txBody>
              <a:bodyPr wrap="square" lIns="0" tIns="0" rIns="0" bIns="0">
                <a:spAutoFit/>
              </a:bodyPr>
              <a:lstStyle/>
              <a:p>
                <a:pPr algn="ctr">
                  <a:lnSpc>
                    <a:spcPct val="80000"/>
                  </a:lnSpc>
                </a:pPr>
                <a:r>
                  <a:rPr lang="en-US" altLang="zh-CN" dirty="0" smtClean="0">
                    <a:solidFill>
                      <a:srgbClr val="0000FF"/>
                    </a:solidFill>
                    <a:latin typeface="Eras Medium ITC" pitchFamily="34" charset="0"/>
                    <a:cs typeface="Verdana" pitchFamily="34" charset="0"/>
                  </a:rPr>
                  <a:t>x1</a:t>
                </a:r>
                <a:endParaRPr lang="zh-CN" altLang="en-US" dirty="0">
                  <a:solidFill>
                    <a:srgbClr val="0000FF"/>
                  </a:solidFill>
                  <a:latin typeface="Eras Medium ITC" pitchFamily="34" charset="0"/>
                  <a:cs typeface="Verdana" pitchFamily="34" charset="0"/>
                </a:endParaRPr>
              </a:p>
            </p:txBody>
          </p:sp>
          <p:pic>
            <p:nvPicPr>
              <p:cNvPr id="28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6838" y="5204282"/>
                <a:ext cx="251458"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34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5562950"/>
            <a:ext cx="1723256" cy="103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806" y="4842871"/>
            <a:ext cx="1264010" cy="89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000" y="3146587"/>
            <a:ext cx="2448000" cy="14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097" y="5013176"/>
            <a:ext cx="1728000" cy="1416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659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2050"/>
                                        </p:tgtEl>
                                        <p:attrNameLst>
                                          <p:attrName>style.opacity</p:attrName>
                                        </p:attrNameLst>
                                      </p:cBhvr>
                                      <p:to>
                                        <p:strVal val="0.5"/>
                                      </p:to>
                                    </p:set>
                                    <p:animEffect filter="image" prLst="opacity: 0.5">
                                      <p:cBhvr rctx="IE">
                                        <p:cTn id="7" dur="indefinite"/>
                                        <p:tgtEl>
                                          <p:spTgt spid="2050"/>
                                        </p:tgtEl>
                                      </p:cBhvr>
                                    </p:animEffect>
                                  </p:childTnLst>
                                </p:cTn>
                              </p:par>
                              <p:par>
                                <p:cTn id="8" presetID="9" presetClass="emph" presetSubtype="0" nodeType="withEffect">
                                  <p:stCondLst>
                                    <p:cond delay="0"/>
                                  </p:stCondLst>
                                  <p:childTnLst>
                                    <p:set>
                                      <p:cBhvr rctx="PPT">
                                        <p:cTn id="9" dur="indefinite"/>
                                        <p:tgtEl>
                                          <p:spTgt spid="2055"/>
                                        </p:tgtEl>
                                        <p:attrNameLst>
                                          <p:attrName>style.opacity</p:attrName>
                                        </p:attrNameLst>
                                      </p:cBhvr>
                                      <p:to>
                                        <p:strVal val="0.5"/>
                                      </p:to>
                                    </p:set>
                                    <p:animEffect filter="image" prLst="opacity: 0.5">
                                      <p:cBhvr rctx="IE">
                                        <p:cTn id="10" dur="indefinite"/>
                                        <p:tgtEl>
                                          <p:spTgt spid="2055"/>
                                        </p:tgtEl>
                                      </p:cBhvr>
                                    </p:animEffect>
                                  </p:childTnLst>
                                </p:cTn>
                              </p:par>
                              <p:par>
                                <p:cTn id="11" presetID="9" presetClass="emph" presetSubtype="0" nodeType="withEffect">
                                  <p:stCondLst>
                                    <p:cond delay="0"/>
                                  </p:stCondLst>
                                  <p:childTnLst>
                                    <p:set>
                                      <p:cBhvr rctx="PPT">
                                        <p:cTn id="12" dur="indefinite"/>
                                        <p:tgtEl>
                                          <p:spTgt spid="2057"/>
                                        </p:tgtEl>
                                        <p:attrNameLst>
                                          <p:attrName>style.opacity</p:attrName>
                                        </p:attrNameLst>
                                      </p:cBhvr>
                                      <p:to>
                                        <p:strVal val="0.5"/>
                                      </p:to>
                                    </p:set>
                                    <p:animEffect filter="image" prLst="opacity: 0.5">
                                      <p:cBhvr rctx="IE">
                                        <p:cTn id="13" dur="indefinite"/>
                                        <p:tgtEl>
                                          <p:spTgt spid="205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7"/>
                                        </p:tgtEl>
                                        <p:attrNameLst>
                                          <p:attrName>style.visibility</p:attrName>
                                        </p:attrNameLst>
                                      </p:cBhvr>
                                      <p:to>
                                        <p:strVal val="visible"/>
                                      </p:to>
                                    </p:set>
                                    <p:animEffect transition="in" filter="fade">
                                      <p:cBhvr>
                                        <p:cTn id="18" dur="500"/>
                                        <p:tgtEl>
                                          <p:spTgt spid="97"/>
                                        </p:tgtEl>
                                      </p:cBhvr>
                                    </p:animEffect>
                                  </p:childTnLst>
                                </p:cTn>
                              </p:par>
                            </p:childTnLst>
                          </p:cTn>
                        </p:par>
                        <p:par>
                          <p:cTn id="19" fill="hold">
                            <p:stCondLst>
                              <p:cond delay="500"/>
                            </p:stCondLst>
                            <p:childTnLst>
                              <p:par>
                                <p:cTn id="20" presetID="10" presetClass="entr" presetSubtype="0" fill="hold" grpId="1" nodeType="afterEffect">
                                  <p:stCondLst>
                                    <p:cond delay="250"/>
                                  </p:stCondLst>
                                  <p:childTnLst>
                                    <p:set>
                                      <p:cBhvr>
                                        <p:cTn id="21" dur="1" fill="hold">
                                          <p:stCondLst>
                                            <p:cond delay="0"/>
                                          </p:stCondLst>
                                        </p:cTn>
                                        <p:tgtEl>
                                          <p:spTgt spid="239"/>
                                        </p:tgtEl>
                                        <p:attrNameLst>
                                          <p:attrName>style.visibility</p:attrName>
                                        </p:attrNameLst>
                                      </p:cBhvr>
                                      <p:to>
                                        <p:strVal val="visible"/>
                                      </p:to>
                                    </p:set>
                                    <p:animEffect transition="in" filter="fade">
                                      <p:cBhvr>
                                        <p:cTn id="22" dur="1000"/>
                                        <p:tgtEl>
                                          <p:spTgt spid="239"/>
                                        </p:tgtEl>
                                      </p:cBhvr>
                                    </p:animEffect>
                                  </p:childTnLst>
                                </p:cTn>
                              </p:par>
                              <p:par>
                                <p:cTn id="23" presetID="10" presetClass="entr" presetSubtype="0" fill="hold" grpId="1" nodeType="withEffect">
                                  <p:stCondLst>
                                    <p:cond delay="250"/>
                                  </p:stCondLst>
                                  <p:childTnLst>
                                    <p:set>
                                      <p:cBhvr>
                                        <p:cTn id="24" dur="1" fill="hold">
                                          <p:stCondLst>
                                            <p:cond delay="0"/>
                                          </p:stCondLst>
                                        </p:cTn>
                                        <p:tgtEl>
                                          <p:spTgt spid="240"/>
                                        </p:tgtEl>
                                        <p:attrNameLst>
                                          <p:attrName>style.visibility</p:attrName>
                                        </p:attrNameLst>
                                      </p:cBhvr>
                                      <p:to>
                                        <p:strVal val="visible"/>
                                      </p:to>
                                    </p:set>
                                    <p:animEffect transition="in" filter="fade">
                                      <p:cBhvr>
                                        <p:cTn id="25" dur="1000"/>
                                        <p:tgtEl>
                                          <p:spTgt spid="240"/>
                                        </p:tgtEl>
                                      </p:cBhvr>
                                    </p:animEffect>
                                  </p:childTnLst>
                                </p:cTn>
                              </p:par>
                              <p:par>
                                <p:cTn id="26" presetID="10" presetClass="entr" presetSubtype="0" fill="hold" grpId="1" nodeType="withEffect">
                                  <p:stCondLst>
                                    <p:cond delay="250"/>
                                  </p:stCondLst>
                                  <p:childTnLst>
                                    <p:set>
                                      <p:cBhvr>
                                        <p:cTn id="27" dur="1" fill="hold">
                                          <p:stCondLst>
                                            <p:cond delay="0"/>
                                          </p:stCondLst>
                                        </p:cTn>
                                        <p:tgtEl>
                                          <p:spTgt spid="243"/>
                                        </p:tgtEl>
                                        <p:attrNameLst>
                                          <p:attrName>style.visibility</p:attrName>
                                        </p:attrNameLst>
                                      </p:cBhvr>
                                      <p:to>
                                        <p:strVal val="visible"/>
                                      </p:to>
                                    </p:set>
                                    <p:animEffect transition="in" filter="fade">
                                      <p:cBhvr>
                                        <p:cTn id="28" dur="1000"/>
                                        <p:tgtEl>
                                          <p:spTgt spid="243"/>
                                        </p:tgtEl>
                                      </p:cBhvr>
                                    </p:animEffect>
                                  </p:childTnLst>
                                </p:cTn>
                              </p:par>
                              <p:par>
                                <p:cTn id="29" presetID="10" presetClass="entr" presetSubtype="0" fill="hold" grpId="1" nodeType="withEffect">
                                  <p:stCondLst>
                                    <p:cond delay="250"/>
                                  </p:stCondLst>
                                  <p:childTnLst>
                                    <p:set>
                                      <p:cBhvr>
                                        <p:cTn id="30" dur="1" fill="hold">
                                          <p:stCondLst>
                                            <p:cond delay="0"/>
                                          </p:stCondLst>
                                        </p:cTn>
                                        <p:tgtEl>
                                          <p:spTgt spid="244"/>
                                        </p:tgtEl>
                                        <p:attrNameLst>
                                          <p:attrName>style.visibility</p:attrName>
                                        </p:attrNameLst>
                                      </p:cBhvr>
                                      <p:to>
                                        <p:strVal val="visible"/>
                                      </p:to>
                                    </p:set>
                                    <p:animEffect transition="in" filter="fade">
                                      <p:cBhvr>
                                        <p:cTn id="31" dur="1000"/>
                                        <p:tgtEl>
                                          <p:spTgt spid="244"/>
                                        </p:tgtEl>
                                      </p:cBhvr>
                                    </p:animEffect>
                                  </p:childTnLst>
                                </p:cTn>
                              </p:par>
                              <p:par>
                                <p:cTn id="32" presetID="10" presetClass="entr" presetSubtype="0" fill="hold" grpId="1" nodeType="withEffect">
                                  <p:stCondLst>
                                    <p:cond delay="250"/>
                                  </p:stCondLst>
                                  <p:childTnLst>
                                    <p:set>
                                      <p:cBhvr>
                                        <p:cTn id="33" dur="1" fill="hold">
                                          <p:stCondLst>
                                            <p:cond delay="0"/>
                                          </p:stCondLst>
                                        </p:cTn>
                                        <p:tgtEl>
                                          <p:spTgt spid="245"/>
                                        </p:tgtEl>
                                        <p:attrNameLst>
                                          <p:attrName>style.visibility</p:attrName>
                                        </p:attrNameLst>
                                      </p:cBhvr>
                                      <p:to>
                                        <p:strVal val="visible"/>
                                      </p:to>
                                    </p:set>
                                    <p:animEffect transition="in" filter="fade">
                                      <p:cBhvr>
                                        <p:cTn id="34" dur="1000"/>
                                        <p:tgtEl>
                                          <p:spTgt spid="245"/>
                                        </p:tgtEl>
                                      </p:cBhvr>
                                    </p:animEffect>
                                  </p:childTnLst>
                                </p:cTn>
                              </p:par>
                              <p:par>
                                <p:cTn id="35" presetID="35" presetClass="path" presetSubtype="0" accel="50000" decel="50000" fill="hold" grpId="0" nodeType="withEffect">
                                  <p:stCondLst>
                                    <p:cond delay="0"/>
                                  </p:stCondLst>
                                  <p:childTnLst>
                                    <p:animMotion origin="layout" path="M 0 0 L -0.25 0 E" pathEditMode="relative" ptsTypes="">
                                      <p:cBhvr>
                                        <p:cTn id="36" dur="1500" spd="-100000" fill="hold"/>
                                        <p:tgtEl>
                                          <p:spTgt spid="239"/>
                                        </p:tgtEl>
                                        <p:attrNameLst>
                                          <p:attrName>ppt_x</p:attrName>
                                          <p:attrName>ppt_y</p:attrName>
                                        </p:attrNameLst>
                                      </p:cBhvr>
                                    </p:animMotion>
                                  </p:childTnLst>
                                </p:cTn>
                              </p:par>
                              <p:par>
                                <p:cTn id="37" presetID="35" presetClass="path" presetSubtype="0" accel="50000" decel="50000" fill="hold" grpId="0" nodeType="withEffect">
                                  <p:stCondLst>
                                    <p:cond delay="0"/>
                                  </p:stCondLst>
                                  <p:childTnLst>
                                    <p:animMotion origin="layout" path="M 0 0 L -0.25 0 E" pathEditMode="relative" ptsTypes="">
                                      <p:cBhvr>
                                        <p:cTn id="38" dur="1500" spd="-100000" fill="hold"/>
                                        <p:tgtEl>
                                          <p:spTgt spid="240"/>
                                        </p:tgtEl>
                                        <p:attrNameLst>
                                          <p:attrName>ppt_x</p:attrName>
                                          <p:attrName>ppt_y</p:attrName>
                                        </p:attrNameLst>
                                      </p:cBhvr>
                                    </p:animMotion>
                                  </p:childTnLst>
                                </p:cTn>
                              </p:par>
                              <p:par>
                                <p:cTn id="39" presetID="35" presetClass="path" presetSubtype="0" accel="50000" decel="50000" fill="hold" grpId="0" nodeType="withEffect">
                                  <p:stCondLst>
                                    <p:cond delay="0"/>
                                  </p:stCondLst>
                                  <p:childTnLst>
                                    <p:animMotion origin="layout" path="M 0 0 L -0.25 0 E" pathEditMode="relative" ptsTypes="">
                                      <p:cBhvr>
                                        <p:cTn id="40" dur="1500" spd="-100000" fill="hold"/>
                                        <p:tgtEl>
                                          <p:spTgt spid="243"/>
                                        </p:tgtEl>
                                        <p:attrNameLst>
                                          <p:attrName>ppt_x</p:attrName>
                                          <p:attrName>ppt_y</p:attrName>
                                        </p:attrNameLst>
                                      </p:cBhvr>
                                    </p:animMotion>
                                  </p:childTnLst>
                                </p:cTn>
                              </p:par>
                              <p:par>
                                <p:cTn id="41" presetID="35" presetClass="path" presetSubtype="0" accel="50000" decel="50000" fill="hold" grpId="0" nodeType="withEffect">
                                  <p:stCondLst>
                                    <p:cond delay="0"/>
                                  </p:stCondLst>
                                  <p:childTnLst>
                                    <p:animMotion origin="layout" path="M 0 0 L -0.25 0 E" pathEditMode="relative" ptsTypes="">
                                      <p:cBhvr>
                                        <p:cTn id="42" dur="1500" spd="-100000" fill="hold"/>
                                        <p:tgtEl>
                                          <p:spTgt spid="244"/>
                                        </p:tgtEl>
                                        <p:attrNameLst>
                                          <p:attrName>ppt_x</p:attrName>
                                          <p:attrName>ppt_y</p:attrName>
                                        </p:attrNameLst>
                                      </p:cBhvr>
                                    </p:animMotion>
                                  </p:childTnLst>
                                </p:cTn>
                              </p:par>
                              <p:par>
                                <p:cTn id="43" presetID="35" presetClass="path" presetSubtype="0" accel="50000" decel="50000" fill="hold" grpId="0" nodeType="withEffect">
                                  <p:stCondLst>
                                    <p:cond delay="0"/>
                                  </p:stCondLst>
                                  <p:childTnLst>
                                    <p:animMotion origin="layout" path="M 0 0 L -0.25 0 E" pathEditMode="relative" ptsTypes="">
                                      <p:cBhvr>
                                        <p:cTn id="44" dur="1500" spd="-100000" fill="hold"/>
                                        <p:tgtEl>
                                          <p:spTgt spid="245"/>
                                        </p:tgtEl>
                                        <p:attrNameLst>
                                          <p:attrName>ppt_x</p:attrName>
                                          <p:attrName>ppt_y</p:attrName>
                                        </p:attrNameLst>
                                      </p:cBhvr>
                                    </p:animMotion>
                                  </p:childTnLst>
                                </p:cTn>
                              </p:par>
                            </p:childTnLst>
                          </p:cTn>
                        </p:par>
                        <p:par>
                          <p:cTn id="45" fill="hold">
                            <p:stCondLst>
                              <p:cond delay="2000"/>
                            </p:stCondLst>
                            <p:childTnLst>
                              <p:par>
                                <p:cTn id="46" presetID="47" presetClass="entr" presetSubtype="0"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anim calcmode="lin" valueType="num">
                                      <p:cBhvr>
                                        <p:cTn id="49" dur="500" fill="hold"/>
                                        <p:tgtEl>
                                          <p:spTgt spid="25"/>
                                        </p:tgtEl>
                                        <p:attrNameLst>
                                          <p:attrName>ppt_x</p:attrName>
                                        </p:attrNameLst>
                                      </p:cBhvr>
                                      <p:tavLst>
                                        <p:tav tm="0">
                                          <p:val>
                                            <p:strVal val="#ppt_x"/>
                                          </p:val>
                                        </p:tav>
                                        <p:tav tm="100000">
                                          <p:val>
                                            <p:strVal val="#ppt_x"/>
                                          </p:val>
                                        </p:tav>
                                      </p:tavLst>
                                    </p:anim>
                                    <p:anim calcmode="lin" valueType="num">
                                      <p:cBhvr>
                                        <p:cTn id="50"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animBg="1"/>
      <p:bldP spid="239" grpId="1" animBg="1"/>
      <p:bldP spid="240" grpId="0" animBg="1"/>
      <p:bldP spid="240" grpId="1" animBg="1"/>
      <p:bldP spid="243" grpId="0" animBg="1"/>
      <p:bldP spid="243" grpId="1" animBg="1"/>
      <p:bldP spid="244" grpId="0" animBg="1"/>
      <p:bldP spid="244" grpId="1" animBg="1"/>
      <p:bldP spid="245" grpId="0" animBg="1"/>
      <p:bldP spid="245" grpId="1" animBg="1"/>
      <p:bldP spid="9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410571" y="5111466"/>
            <a:ext cx="2313557" cy="1177166"/>
            <a:chOff x="3410571" y="5111466"/>
            <a:chExt cx="2313557" cy="1177166"/>
          </a:xfrm>
        </p:grpSpPr>
        <p:sp>
          <p:nvSpPr>
            <p:cNvPr id="84" name="Oval 83"/>
            <p:cNvSpPr/>
            <p:nvPr/>
          </p:nvSpPr>
          <p:spPr>
            <a:xfrm>
              <a:off x="4426155" y="5111466"/>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85" name="Oval 84"/>
            <p:cNvSpPr/>
            <p:nvPr/>
          </p:nvSpPr>
          <p:spPr>
            <a:xfrm>
              <a:off x="5364128" y="5111466"/>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86" name="Oval 85"/>
            <p:cNvSpPr/>
            <p:nvPr/>
          </p:nvSpPr>
          <p:spPr>
            <a:xfrm>
              <a:off x="3410571" y="5928632"/>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sp>
          <p:nvSpPr>
            <p:cNvPr id="87" name="Oval 86"/>
            <p:cNvSpPr/>
            <p:nvPr/>
          </p:nvSpPr>
          <p:spPr>
            <a:xfrm>
              <a:off x="4426155" y="5928632"/>
              <a:ext cx="360000" cy="360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88" name="Oval 87"/>
            <p:cNvSpPr/>
            <p:nvPr/>
          </p:nvSpPr>
          <p:spPr>
            <a:xfrm>
              <a:off x="5364128" y="5928632"/>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cxnSp>
          <p:nvCxnSpPr>
            <p:cNvPr id="89" name="Straight Arrow Connector 88"/>
            <p:cNvCxnSpPr>
              <a:stCxn id="85" idx="3"/>
              <a:endCxn id="87" idx="7"/>
            </p:cNvCxnSpPr>
            <p:nvPr/>
          </p:nvCxnSpPr>
          <p:spPr>
            <a:xfrm flipH="1">
              <a:off x="4733434" y="5418745"/>
              <a:ext cx="683415" cy="562608"/>
            </a:xfrm>
            <a:prstGeom prst="straightConnector1">
              <a:avLst/>
            </a:prstGeom>
            <a:ln w="28575">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88" idx="2"/>
              <a:endCxn id="87" idx="6"/>
            </p:cNvCxnSpPr>
            <p:nvPr/>
          </p:nvCxnSpPr>
          <p:spPr>
            <a:xfrm flipH="1">
              <a:off x="4786155" y="6108632"/>
              <a:ext cx="577973" cy="0"/>
            </a:xfrm>
            <a:prstGeom prst="straightConnector1">
              <a:avLst/>
            </a:prstGeom>
            <a:ln w="28575">
              <a:solidFill>
                <a:schemeClr val="tx1"/>
              </a:solidFill>
              <a:headEnd w="sm" len="sm"/>
              <a:tailEnd type="arrow" w="sm" len="sm"/>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a:stCxn id="87" idx="0"/>
              <a:endCxn id="84" idx="4"/>
            </p:cNvCxnSpPr>
            <p:nvPr/>
          </p:nvCxnSpPr>
          <p:spPr>
            <a:xfrm flipV="1">
              <a:off x="4606155" y="5471466"/>
              <a:ext cx="0" cy="457166"/>
            </a:xfrm>
            <a:prstGeom prst="straightConnector1">
              <a:avLst/>
            </a:prstGeom>
            <a:ln w="28575">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H="1">
              <a:off x="3770571" y="6053466"/>
              <a:ext cx="655584" cy="0"/>
            </a:xfrm>
            <a:prstGeom prst="straightConnector1">
              <a:avLst/>
            </a:prstGeom>
            <a:ln w="28575">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H="1">
              <a:off x="3770571" y="6205866"/>
              <a:ext cx="655584" cy="0"/>
            </a:xfrm>
            <a:prstGeom prst="straightConnector1">
              <a:avLst/>
            </a:prstGeom>
            <a:ln w="28575">
              <a:solidFill>
                <a:schemeClr val="tx1"/>
              </a:solidFill>
              <a:headEnd type="arrow" w="sm" len="sm"/>
              <a:tailEnd type="none" w="sm" len="sm"/>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V="1">
              <a:off x="5467971" y="5471466"/>
              <a:ext cx="0" cy="457166"/>
            </a:xfrm>
            <a:prstGeom prst="straightConnector1">
              <a:avLst/>
            </a:prstGeom>
            <a:ln w="28575">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flipV="1">
              <a:off x="5620371" y="5445224"/>
              <a:ext cx="0" cy="504000"/>
            </a:xfrm>
            <a:prstGeom prst="straightConnector1">
              <a:avLst/>
            </a:prstGeom>
            <a:ln w="28575">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96" name="Curved Connector 95"/>
            <p:cNvCxnSpPr>
              <a:stCxn id="84" idx="2"/>
              <a:endCxn id="86" idx="0"/>
            </p:cNvCxnSpPr>
            <p:nvPr/>
          </p:nvCxnSpPr>
          <p:spPr>
            <a:xfrm rot="10800000" flipV="1">
              <a:off x="3590571" y="5291466"/>
              <a:ext cx="835584" cy="637166"/>
            </a:xfrm>
            <a:prstGeom prst="curvedConnector2">
              <a:avLst/>
            </a:prstGeom>
            <a:ln>
              <a:solidFill>
                <a:schemeClr val="tx1"/>
              </a:solidFill>
              <a:headEnd type="none"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Example: PageRank</a:t>
            </a:r>
            <a:endParaRPr lang="zh-TW" altLang="en-US" sz="4000" dirty="0">
              <a:effectLst>
                <a:outerShdw blurRad="38100" dist="38100" dir="2700000" algn="tl">
                  <a:srgbClr val="000000">
                    <a:alpha val="43137"/>
                  </a:srgbClr>
                </a:outerShdw>
              </a:effectLst>
              <a:latin typeface="Eras Medium ITC" pitchFamily="34" charset="0"/>
              <a:cs typeface="Verdana" pitchFamily="34" charset="0"/>
            </a:endParaRPr>
          </a:p>
        </p:txBody>
      </p:sp>
      <p:sp>
        <p:nvSpPr>
          <p:cNvPr id="56" name="内容占位符 2"/>
          <p:cNvSpPr txBox="1">
            <a:spLocks/>
          </p:cNvSpPr>
          <p:nvPr/>
        </p:nvSpPr>
        <p:spPr>
          <a:xfrm>
            <a:off x="457200" y="1371600"/>
            <a:ext cx="7211144" cy="518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lvl="1" indent="-314325">
              <a:buClr>
                <a:srgbClr val="FF0066"/>
              </a:buClr>
              <a:buNone/>
            </a:pPr>
            <a:r>
              <a:rPr lang="en-US" altLang="zh-CN" sz="2800" dirty="0">
                <a:solidFill>
                  <a:prstClr val="black"/>
                </a:solidFill>
                <a:latin typeface="Eras Medium ITC" pitchFamily="34" charset="0"/>
                <a:ea typeface="Verdana" pitchFamily="34" charset="0"/>
                <a:cs typeface="Verdana" pitchFamily="34" charset="0"/>
              </a:rPr>
              <a:t>A </a:t>
            </a:r>
            <a:r>
              <a:rPr lang="en-US" altLang="zh-CN" sz="2800" dirty="0" smtClean="0">
                <a:solidFill>
                  <a:prstClr val="black"/>
                </a:solidFill>
                <a:latin typeface="Eras Medium ITC" pitchFamily="34" charset="0"/>
                <a:ea typeface="Verdana" pitchFamily="34" charset="0"/>
                <a:cs typeface="Verdana" pitchFamily="34" charset="0"/>
              </a:rPr>
              <a:t>centrality analysis algorithm </a:t>
            </a:r>
            <a:br>
              <a:rPr lang="en-US" altLang="zh-CN" sz="2800" dirty="0" smtClean="0">
                <a:solidFill>
                  <a:prstClr val="black"/>
                </a:solidFill>
                <a:latin typeface="Eras Medium ITC" pitchFamily="34" charset="0"/>
                <a:ea typeface="Verdana" pitchFamily="34" charset="0"/>
                <a:cs typeface="Verdana" pitchFamily="34" charset="0"/>
              </a:rPr>
            </a:br>
            <a:r>
              <a:rPr lang="en-US" altLang="zh-CN" sz="2800" dirty="0" smtClean="0">
                <a:solidFill>
                  <a:prstClr val="black"/>
                </a:solidFill>
                <a:latin typeface="Eras Medium ITC" pitchFamily="34" charset="0"/>
                <a:ea typeface="Verdana" pitchFamily="34" charset="0"/>
                <a:cs typeface="Verdana" pitchFamily="34" charset="0"/>
              </a:rPr>
              <a:t>to measure the </a:t>
            </a: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relative rank</a:t>
            </a:r>
            <a:r>
              <a:rPr lang="en-US" altLang="zh-CN" sz="2800" dirty="0" smtClean="0">
                <a:solidFill>
                  <a:prstClr val="black"/>
                </a:solidFill>
                <a:latin typeface="Eras Medium ITC" pitchFamily="34" charset="0"/>
                <a:ea typeface="Verdana" pitchFamily="34" charset="0"/>
                <a:cs typeface="Verdana" pitchFamily="34" charset="0"/>
              </a:rPr>
              <a:t> </a:t>
            </a:r>
            <a:br>
              <a:rPr lang="en-US" altLang="zh-CN" sz="2800" dirty="0" smtClean="0">
                <a:solidFill>
                  <a:prstClr val="black"/>
                </a:solidFill>
                <a:latin typeface="Eras Medium ITC" pitchFamily="34" charset="0"/>
                <a:ea typeface="Verdana" pitchFamily="34" charset="0"/>
                <a:cs typeface="Verdana" pitchFamily="34" charset="0"/>
              </a:rPr>
            </a:br>
            <a:r>
              <a:rPr lang="en-US" altLang="zh-CN" sz="2800" dirty="0" smtClean="0">
                <a:solidFill>
                  <a:prstClr val="black"/>
                </a:solidFill>
                <a:latin typeface="Eras Medium ITC" pitchFamily="34" charset="0"/>
                <a:ea typeface="Verdana" pitchFamily="34" charset="0"/>
                <a:cs typeface="Verdana" pitchFamily="34" charset="0"/>
              </a:rPr>
              <a:t>for </a:t>
            </a:r>
            <a:r>
              <a:rPr lang="en-US" altLang="zh-CN" sz="2800" dirty="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each element </a:t>
            </a:r>
            <a:r>
              <a:rPr lang="en-US" altLang="zh-CN" sz="2800" dirty="0" smtClean="0">
                <a:solidFill>
                  <a:prstClr val="black"/>
                </a:solidFill>
                <a:latin typeface="Eras Medium ITC" pitchFamily="34" charset="0"/>
                <a:ea typeface="Verdana" pitchFamily="34" charset="0"/>
                <a:cs typeface="Verdana" pitchFamily="34" charset="0"/>
              </a:rPr>
              <a:t>of </a:t>
            </a:r>
            <a:r>
              <a:rPr lang="en-US" altLang="zh-CN" sz="2800" dirty="0">
                <a:solidFill>
                  <a:prstClr val="black"/>
                </a:solidFill>
                <a:latin typeface="Eras Medium ITC" pitchFamily="34" charset="0"/>
                <a:ea typeface="Verdana" pitchFamily="34" charset="0"/>
                <a:cs typeface="Verdana" pitchFamily="34" charset="0"/>
              </a:rPr>
              <a:t>a </a:t>
            </a: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linked</a:t>
            </a:r>
            <a:r>
              <a:rPr lang="en-US" altLang="zh-CN" sz="2800" dirty="0" smtClean="0">
                <a:solidFill>
                  <a:prstClr val="black"/>
                </a:solidFill>
                <a:latin typeface="Eras Medium ITC" pitchFamily="34" charset="0"/>
                <a:ea typeface="Verdana" pitchFamily="34" charset="0"/>
                <a:cs typeface="Verdana" pitchFamily="34" charset="0"/>
              </a:rPr>
              <a:t> set</a:t>
            </a:r>
          </a:p>
          <a:p>
            <a:pPr marL="41275" lvl="1" indent="0">
              <a:buClr>
                <a:srgbClr val="FF0066"/>
              </a:buClr>
              <a:buNone/>
            </a:pPr>
            <a:endParaRPr lang="en-US" altLang="zh-CN" sz="800" dirty="0">
              <a:solidFill>
                <a:prstClr val="black"/>
              </a:solidFill>
              <a:latin typeface="Eras Medium ITC" pitchFamily="34" charset="0"/>
              <a:ea typeface="Verdana" pitchFamily="34" charset="0"/>
              <a:cs typeface="Verdana" pitchFamily="34" charset="0"/>
            </a:endParaRPr>
          </a:p>
          <a:p>
            <a:pPr marL="41275" lvl="1" indent="0">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Characteristics</a:t>
            </a:r>
            <a:endParaRPr lang="en-US" altLang="zh-CN" sz="800" dirty="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a:p>
            <a:pPr marL="898525" lvl="2" indent="-457200">
              <a:buClr>
                <a:srgbClr val="FF0066"/>
              </a:buClr>
              <a:buFont typeface="Verdana" pitchFamily="34" charset="0"/>
              <a:buChar char="□"/>
            </a:pPr>
            <a:r>
              <a:rPr lang="en-US" altLang="zh-CN" sz="2400" dirty="0" smtClean="0">
                <a:solidFill>
                  <a:prstClr val="black"/>
                </a:solidFill>
                <a:latin typeface="Eras Medium ITC" pitchFamily="34" charset="0"/>
                <a:ea typeface="Verdana" pitchFamily="34" charset="0"/>
                <a:cs typeface="Verdana" pitchFamily="34" charset="0"/>
              </a:rPr>
              <a:t>Linked set  </a:t>
            </a:r>
            <a:r>
              <a:rPr lang="en-US" altLang="zh-CN" sz="2400" dirty="0" smtClean="0">
                <a:solidFill>
                  <a:prstClr val="black"/>
                </a:solidFill>
                <a:latin typeface="Eras Medium ITC" pitchFamily="34" charset="0"/>
                <a:ea typeface="Verdana" pitchFamily="34" charset="0"/>
                <a:cs typeface="Verdana" pitchFamily="34" charset="0"/>
                <a:sym typeface="Wingdings" pitchFamily="2" charset="2"/>
              </a:rPr>
              <a:t>  </a:t>
            </a:r>
            <a:r>
              <a:rPr lang="en-US" altLang="zh-CN" sz="2400" dirty="0" smtClean="0">
                <a:latin typeface="Eras Medium ITC" pitchFamily="34" charset="0"/>
                <a:ea typeface="Verdana" pitchFamily="34" charset="0"/>
                <a:cs typeface="Verdana" pitchFamily="34" charset="0"/>
                <a:sym typeface="Wingdings" pitchFamily="2" charset="2"/>
              </a:rPr>
              <a:t>data</a:t>
            </a:r>
            <a:r>
              <a:rPr lang="en-US" altLang="zh-CN" sz="2400" dirty="0" smtClean="0">
                <a:solidFill>
                  <a:srgbClr val="FF0066"/>
                </a:solidFill>
                <a:latin typeface="Eras Medium ITC" pitchFamily="34" charset="0"/>
                <a:ea typeface="Verdana" pitchFamily="34" charset="0"/>
                <a:cs typeface="Verdana" pitchFamily="34" charset="0"/>
                <a:sym typeface="Wingdings" pitchFamily="2" charset="2"/>
              </a:rPr>
              <a:t> dependence</a:t>
            </a:r>
            <a:endParaRPr lang="en-US" altLang="zh-CN" sz="2400" dirty="0" smtClean="0">
              <a:solidFill>
                <a:srgbClr val="FF0066"/>
              </a:solidFill>
              <a:latin typeface="Eras Medium ITC" pitchFamily="34" charset="0"/>
              <a:ea typeface="Verdana" pitchFamily="34" charset="0"/>
              <a:cs typeface="Verdana" pitchFamily="34" charset="0"/>
            </a:endParaRPr>
          </a:p>
          <a:p>
            <a:pPr marL="898525" lvl="2" indent="-457200">
              <a:buClr>
                <a:srgbClr val="FF0066"/>
              </a:buClr>
              <a:buFont typeface="Verdana" pitchFamily="34" charset="0"/>
              <a:buChar char="□"/>
            </a:pPr>
            <a:r>
              <a:rPr lang="en-US" altLang="zh-CN" sz="2400" dirty="0" smtClean="0">
                <a:solidFill>
                  <a:prstClr val="black"/>
                </a:solidFill>
                <a:latin typeface="Eras Medium ITC" pitchFamily="34" charset="0"/>
                <a:ea typeface="Verdana" pitchFamily="34" charset="0"/>
                <a:cs typeface="Verdana" pitchFamily="34" charset="0"/>
              </a:rPr>
              <a:t>Rank of who links it  </a:t>
            </a:r>
            <a:r>
              <a:rPr lang="en-US" altLang="zh-CN" sz="2400" dirty="0" smtClean="0">
                <a:solidFill>
                  <a:prstClr val="black"/>
                </a:solidFill>
                <a:latin typeface="Eras Medium ITC" pitchFamily="34" charset="0"/>
                <a:ea typeface="Verdana" pitchFamily="34" charset="0"/>
                <a:cs typeface="Verdana" pitchFamily="34" charset="0"/>
                <a:sym typeface="Wingdings" pitchFamily="2" charset="2"/>
              </a:rPr>
              <a:t>  </a:t>
            </a:r>
            <a:r>
              <a:rPr lang="en-US" altLang="zh-CN" sz="2400" dirty="0" smtClean="0">
                <a:solidFill>
                  <a:srgbClr val="FF0066"/>
                </a:solidFill>
                <a:latin typeface="Eras Medium ITC" pitchFamily="34" charset="0"/>
                <a:ea typeface="Verdana" pitchFamily="34" charset="0"/>
                <a:cs typeface="Verdana" pitchFamily="34" charset="0"/>
                <a:sym typeface="Wingdings" pitchFamily="2" charset="2"/>
              </a:rPr>
              <a:t>local</a:t>
            </a:r>
            <a:r>
              <a:rPr lang="en-US" altLang="zh-CN" sz="2400" dirty="0" smtClean="0">
                <a:solidFill>
                  <a:prstClr val="black"/>
                </a:solidFill>
                <a:latin typeface="Eras Medium ITC" pitchFamily="34" charset="0"/>
                <a:ea typeface="Verdana" pitchFamily="34" charset="0"/>
                <a:cs typeface="Verdana" pitchFamily="34" charset="0"/>
                <a:sym typeface="Wingdings" pitchFamily="2" charset="2"/>
              </a:rPr>
              <a:t> accesses</a:t>
            </a:r>
            <a:endParaRPr lang="en-US" altLang="zh-CN" sz="2400" dirty="0" smtClean="0">
              <a:solidFill>
                <a:prstClr val="black"/>
              </a:solidFill>
              <a:latin typeface="Eras Medium ITC" pitchFamily="34" charset="0"/>
              <a:ea typeface="Verdana" pitchFamily="34" charset="0"/>
              <a:cs typeface="Verdana" pitchFamily="34" charset="0"/>
            </a:endParaRPr>
          </a:p>
          <a:p>
            <a:pPr marL="898525" lvl="2" indent="-457200">
              <a:buClr>
                <a:srgbClr val="FF0066"/>
              </a:buClr>
              <a:buFont typeface="Verdana" pitchFamily="34" charset="0"/>
              <a:buChar char="□"/>
            </a:pPr>
            <a:r>
              <a:rPr lang="en-US" altLang="zh-CN" sz="2400" dirty="0" smtClean="0">
                <a:solidFill>
                  <a:prstClr val="black"/>
                </a:solidFill>
                <a:latin typeface="Eras Medium ITC" pitchFamily="34" charset="0"/>
                <a:ea typeface="Verdana" pitchFamily="34" charset="0"/>
                <a:cs typeface="Verdana" pitchFamily="34" charset="0"/>
              </a:rPr>
              <a:t>Convergence  </a:t>
            </a:r>
            <a:r>
              <a:rPr lang="en-US" altLang="zh-CN" sz="2400" dirty="0" smtClean="0">
                <a:solidFill>
                  <a:prstClr val="black"/>
                </a:solidFill>
                <a:latin typeface="Eras Medium ITC" pitchFamily="34" charset="0"/>
                <a:ea typeface="Verdana" pitchFamily="34" charset="0"/>
                <a:cs typeface="Verdana" pitchFamily="34" charset="0"/>
                <a:sym typeface="Wingdings" pitchFamily="2" charset="2"/>
              </a:rPr>
              <a:t>  </a:t>
            </a:r>
            <a:r>
              <a:rPr lang="en-US" altLang="zh-CN" sz="2400" dirty="0" smtClean="0">
                <a:solidFill>
                  <a:srgbClr val="FF0066"/>
                </a:solidFill>
                <a:latin typeface="Eras Medium ITC" pitchFamily="34" charset="0"/>
                <a:ea typeface="Verdana" pitchFamily="34" charset="0"/>
                <a:cs typeface="Verdana" pitchFamily="34" charset="0"/>
                <a:sym typeface="Wingdings" pitchFamily="2" charset="2"/>
              </a:rPr>
              <a:t>iterative</a:t>
            </a:r>
            <a:r>
              <a:rPr lang="en-US" altLang="zh-CN" sz="2400" dirty="0" smtClean="0">
                <a:solidFill>
                  <a:prstClr val="black"/>
                </a:solidFill>
                <a:latin typeface="Eras Medium ITC" pitchFamily="34" charset="0"/>
                <a:ea typeface="Verdana" pitchFamily="34" charset="0"/>
                <a:cs typeface="Verdana" pitchFamily="34" charset="0"/>
                <a:sym typeface="Wingdings" pitchFamily="2" charset="2"/>
              </a:rPr>
              <a:t> computation</a:t>
            </a:r>
            <a:endPar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2" name="Freeform 41"/>
          <p:cNvSpPr/>
          <p:nvPr/>
        </p:nvSpPr>
        <p:spPr>
          <a:xfrm>
            <a:off x="5135201" y="5750228"/>
            <a:ext cx="756000" cy="684000"/>
          </a:xfrm>
          <a:custGeom>
            <a:avLst/>
            <a:gdLst>
              <a:gd name="connsiteX0" fmla="*/ 190500 w 1002506"/>
              <a:gd name="connsiteY0" fmla="*/ 102150 h 817389"/>
              <a:gd name="connsiteX1" fmla="*/ 0 w 1002506"/>
              <a:gd name="connsiteY1" fmla="*/ 445050 h 817389"/>
              <a:gd name="connsiteX2" fmla="*/ 190500 w 1002506"/>
              <a:gd name="connsiteY2" fmla="*/ 787950 h 817389"/>
              <a:gd name="connsiteX3" fmla="*/ 742950 w 1002506"/>
              <a:gd name="connsiteY3" fmla="*/ 768900 h 817389"/>
              <a:gd name="connsiteX4" fmla="*/ 971550 w 1002506"/>
              <a:gd name="connsiteY4" fmla="*/ 521250 h 817389"/>
              <a:gd name="connsiteX5" fmla="*/ 952500 w 1002506"/>
              <a:gd name="connsiteY5" fmla="*/ 273600 h 817389"/>
              <a:gd name="connsiteX6" fmla="*/ 533400 w 1002506"/>
              <a:gd name="connsiteY6" fmla="*/ 6900 h 817389"/>
              <a:gd name="connsiteX7" fmla="*/ 190500 w 1002506"/>
              <a:gd name="connsiteY7" fmla="*/ 102150 h 817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506" h="817389">
                <a:moveTo>
                  <a:pt x="190500" y="102150"/>
                </a:moveTo>
                <a:cubicBezTo>
                  <a:pt x="101600" y="175175"/>
                  <a:pt x="0" y="330750"/>
                  <a:pt x="0" y="445050"/>
                </a:cubicBezTo>
                <a:cubicBezTo>
                  <a:pt x="0" y="559350"/>
                  <a:pt x="66675" y="733975"/>
                  <a:pt x="190500" y="787950"/>
                </a:cubicBezTo>
                <a:cubicBezTo>
                  <a:pt x="314325" y="841925"/>
                  <a:pt x="612775" y="813350"/>
                  <a:pt x="742950" y="768900"/>
                </a:cubicBezTo>
                <a:cubicBezTo>
                  <a:pt x="873125" y="724450"/>
                  <a:pt x="936625" y="603800"/>
                  <a:pt x="971550" y="521250"/>
                </a:cubicBezTo>
                <a:cubicBezTo>
                  <a:pt x="1006475" y="438700"/>
                  <a:pt x="1025525" y="359325"/>
                  <a:pt x="952500" y="273600"/>
                </a:cubicBezTo>
                <a:cubicBezTo>
                  <a:pt x="879475" y="187875"/>
                  <a:pt x="666750" y="32300"/>
                  <a:pt x="533400" y="6900"/>
                </a:cubicBezTo>
                <a:cubicBezTo>
                  <a:pt x="400050" y="-18500"/>
                  <a:pt x="279400" y="29125"/>
                  <a:pt x="190500" y="102150"/>
                </a:cubicBezTo>
                <a:close/>
              </a:path>
            </a:pathLst>
          </a:custGeom>
          <a:solidFill>
            <a:srgbClr val="FFFFCC">
              <a:alpha val="49804"/>
            </a:srgbClr>
          </a:solidFill>
          <a:ln w="3175">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Group 2"/>
          <p:cNvGrpSpPr/>
          <p:nvPr/>
        </p:nvGrpSpPr>
        <p:grpSpPr>
          <a:xfrm>
            <a:off x="5796136" y="2564904"/>
            <a:ext cx="3141355" cy="875624"/>
            <a:chOff x="5967149" y="2697392"/>
            <a:chExt cx="3141355" cy="875624"/>
          </a:xfrm>
        </p:grpSpPr>
        <mc:AlternateContent xmlns:mc="http://schemas.openxmlformats.org/markup-compatibility/2006" xmlns:a14="http://schemas.microsoft.com/office/drawing/2010/main">
          <mc:Choice Requires="a14">
            <p:sp>
              <p:nvSpPr>
                <p:cNvPr id="76" name="Rectangle 75"/>
                <p:cNvSpPr/>
                <p:nvPr/>
              </p:nvSpPr>
              <p:spPr>
                <a:xfrm>
                  <a:off x="7549214" y="2697392"/>
                  <a:ext cx="983226" cy="875624"/>
                </a:xfrm>
                <a:prstGeom prst="rect">
                  <a:avLst/>
                </a:prstGeom>
                <a:ln>
                  <a:noFill/>
                  <a:prstDash val="dash"/>
                </a:ln>
              </p:spPr>
              <p:txBody>
                <a:bodyPr wrap="square">
                  <a:spAutoFit/>
                </a:bodyPr>
                <a:lstStyle/>
                <a:p>
                  <a:pPr marL="441325" lvl="0" indent="-384175" algn="r" fontAlgn="auto">
                    <a:spcBef>
                      <a:spcPct val="20000"/>
                    </a:spcBef>
                    <a:spcAft>
                      <a:spcPts val="0"/>
                    </a:spcAft>
                    <a:buClr>
                      <a:srgbClr val="FF0066"/>
                    </a:buClr>
                  </a:pPr>
                  <a14:m>
                    <m:oMathPara xmlns:m="http://schemas.openxmlformats.org/officeDocument/2006/math">
                      <m:oMathParaPr>
                        <m:jc m:val="left"/>
                      </m:oMathParaPr>
                      <m:oMath xmlns:m="http://schemas.openxmlformats.org/officeDocument/2006/math">
                        <m:nary>
                          <m:naryPr>
                            <m:chr m:val="∑"/>
                            <m:supHide m:val="on"/>
                            <m:ctrlPr>
                              <a:rPr lang="en-US" altLang="zh-CN" sz="2000" b="0" i="1" spc="-150" smtClean="0">
                                <a:solidFill>
                                  <a:prstClr val="black"/>
                                </a:solidFill>
                                <a:effectLst/>
                                <a:latin typeface="Cambria Math"/>
                                <a:ea typeface="Verdana" pitchFamily="34" charset="0"/>
                                <a:cs typeface="Verdana" pitchFamily="34" charset="0"/>
                              </a:rPr>
                            </m:ctrlPr>
                          </m:naryPr>
                          <m:sub>
                            <m:d>
                              <m:dPr>
                                <m:ctrlPr>
                                  <a:rPr lang="en-US" altLang="zh-CN" sz="2000" b="0" i="1" smtClean="0">
                                    <a:solidFill>
                                      <a:prstClr val="black"/>
                                    </a:solidFill>
                                    <a:effectLst/>
                                    <a:latin typeface="Cambria Math"/>
                                    <a:ea typeface="Verdana" pitchFamily="34" charset="0"/>
                                    <a:cs typeface="Verdana" pitchFamily="34" charset="0"/>
                                  </a:rPr>
                                </m:ctrlPr>
                              </m:dPr>
                              <m:e>
                                <m:r>
                                  <m:rPr>
                                    <m:brk m:alnAt="7"/>
                                  </m:rPr>
                                  <a:rPr lang="en-US" altLang="zh-CN" sz="2000" b="0" i="1" smtClean="0">
                                    <a:solidFill>
                                      <a:prstClr val="black"/>
                                    </a:solidFill>
                                    <a:effectLst/>
                                    <a:latin typeface="Cambria Math"/>
                                    <a:ea typeface="Verdana" pitchFamily="34" charset="0"/>
                                    <a:cs typeface="Verdana" pitchFamily="34" charset="0"/>
                                  </a:rPr>
                                  <m:t>𝑗</m:t>
                                </m:r>
                                <m:r>
                                  <a:rPr lang="en-US" altLang="zh-CN" sz="2000" b="0" i="1" smtClean="0">
                                    <a:solidFill>
                                      <a:prstClr val="black"/>
                                    </a:solidFill>
                                    <a:effectLst/>
                                    <a:latin typeface="Cambria Math"/>
                                    <a:ea typeface="Verdana" pitchFamily="34" charset="0"/>
                                    <a:cs typeface="Verdana" pitchFamily="34" charset="0"/>
                                  </a:rPr>
                                  <m:t>,   </m:t>
                                </m:r>
                                <m:r>
                                  <a:rPr lang="en-US" altLang="zh-CN" sz="2000" b="0" i="1" smtClean="0">
                                    <a:solidFill>
                                      <a:prstClr val="black"/>
                                    </a:solidFill>
                                    <a:effectLst/>
                                    <a:latin typeface="Cambria Math"/>
                                    <a:ea typeface="Verdana" pitchFamily="34" charset="0"/>
                                    <a:cs typeface="Verdana" pitchFamily="34" charset="0"/>
                                  </a:rPr>
                                  <m:t>𝑖</m:t>
                                </m:r>
                              </m:e>
                            </m:d>
                            <m:r>
                              <m:rPr>
                                <m:brk m:alnAt="7"/>
                              </m:rPr>
                              <a:rPr lang="en-US" altLang="zh-CN" sz="2000" b="0" i="1" smtClean="0">
                                <a:solidFill>
                                  <a:prstClr val="black"/>
                                </a:solidFill>
                                <a:effectLst/>
                                <a:latin typeface="Cambria Math"/>
                                <a:ea typeface="Verdana" pitchFamily="34" charset="0"/>
                                <a:cs typeface="Verdana" pitchFamily="34" charset="0"/>
                              </a:rPr>
                              <m:t> </m:t>
                            </m:r>
                            <m:r>
                              <a:rPr lang="en-US" altLang="zh-CN" sz="2000" b="0" i="1" smtClean="0">
                                <a:solidFill>
                                  <a:prstClr val="black"/>
                                </a:solidFill>
                                <a:effectLst/>
                                <a:latin typeface="Cambria Math"/>
                                <a:ea typeface="Cambria Math"/>
                                <a:cs typeface="Verdana" pitchFamily="34" charset="0"/>
                              </a:rPr>
                              <m:t>∈ </m:t>
                            </m:r>
                            <m:r>
                              <a:rPr lang="en-US" altLang="zh-CN" sz="2000" b="0" i="1" smtClean="0">
                                <a:solidFill>
                                  <a:prstClr val="black"/>
                                </a:solidFill>
                                <a:effectLst/>
                                <a:latin typeface="Cambria Math"/>
                                <a:ea typeface="Cambria Math"/>
                                <a:cs typeface="Verdana" pitchFamily="34" charset="0"/>
                              </a:rPr>
                              <m:t>𝐸</m:t>
                            </m:r>
                          </m:sub>
                          <m:sup/>
                          <m:e/>
                        </m:nary>
                      </m:oMath>
                    </m:oMathPara>
                  </a14:m>
                  <a:endParaRPr lang="en-US" altLang="zh-CN" sz="2000" i="1" spc="-150" dirty="0">
                    <a:solidFill>
                      <a:prstClr val="black"/>
                    </a:solidFill>
                    <a:effectLst/>
                    <a:latin typeface="Eras Medium ITC" pitchFamily="34" charset="0"/>
                    <a:ea typeface="Verdana" pitchFamily="34" charset="0"/>
                    <a:cs typeface="Verdana" pitchFamily="34" charset="0"/>
                  </a:endParaRPr>
                </a:p>
              </p:txBody>
            </p:sp>
          </mc:Choice>
          <mc:Fallback xmlns="">
            <p:sp>
              <p:nvSpPr>
                <p:cNvPr id="76" name="Rectangle 75"/>
                <p:cNvSpPr>
                  <a:spLocks noRot="1" noChangeAspect="1" noMove="1" noResize="1" noEditPoints="1" noAdjustHandles="1" noChangeArrowheads="1" noChangeShapeType="1" noTextEdit="1"/>
                </p:cNvSpPr>
                <p:nvPr/>
              </p:nvSpPr>
              <p:spPr>
                <a:xfrm>
                  <a:off x="7549214" y="2697392"/>
                  <a:ext cx="983226" cy="875624"/>
                </a:xfrm>
                <a:prstGeom prst="rect">
                  <a:avLst/>
                </a:prstGeom>
                <a:blipFill rotWithShape="1">
                  <a:blip r:embed="rId4"/>
                  <a:stretch>
                    <a:fillRect/>
                  </a:stretch>
                </a:blipFill>
                <a:ln>
                  <a:noFill/>
                  <a:prstDash val="dash"/>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7" name="Rectangle 126"/>
                <p:cNvSpPr/>
                <p:nvPr/>
              </p:nvSpPr>
              <p:spPr>
                <a:xfrm>
                  <a:off x="8279500" y="2863654"/>
                  <a:ext cx="829004" cy="399084"/>
                </a:xfrm>
                <a:prstGeom prst="rect">
                  <a:avLst/>
                </a:prstGeom>
                <a:solidFill>
                  <a:schemeClr val="bg1"/>
                </a:solidFill>
                <a:ln>
                  <a:noFill/>
                  <a:prstDash val="dash"/>
                </a:ln>
              </p:spPr>
              <p:txBody>
                <a:bodyPr wrap="square" lIns="0" tIns="0" rIns="0" bIns="0">
                  <a:spAutoFit/>
                </a:bodyPr>
                <a:lstStyle/>
                <a:p>
                  <a:pPr marL="441325" lvl="0" indent="-384175" algn="r" fontAlgn="auto">
                    <a:spcBef>
                      <a:spcPct val="20000"/>
                    </a:spcBef>
                    <a:spcAft>
                      <a:spcPts val="0"/>
                    </a:spcAft>
                    <a:buClr>
                      <a:srgbClr val="FF0066"/>
                    </a:buClr>
                  </a:pPr>
                  <a14:m>
                    <m:oMathPara xmlns:m="http://schemas.openxmlformats.org/officeDocument/2006/math">
                      <m:oMathParaPr>
                        <m:jc m:val="left"/>
                      </m:oMathParaPr>
                      <m:oMath xmlns:m="http://schemas.openxmlformats.org/officeDocument/2006/math">
                        <m:sSub>
                          <m:sSubPr>
                            <m:ctrlPr>
                              <a:rPr lang="en-US" altLang="zh-CN" sz="2400" i="1" spc="-150">
                                <a:solidFill>
                                  <a:prstClr val="black"/>
                                </a:solidFill>
                                <a:latin typeface="Cambria Math"/>
                                <a:ea typeface="Verdana" pitchFamily="34" charset="0"/>
                                <a:cs typeface="Verdana" pitchFamily="34" charset="0"/>
                              </a:rPr>
                            </m:ctrlPr>
                          </m:sSubPr>
                          <m:e>
                            <m:r>
                              <a:rPr lang="zh-CN" altLang="en-US" sz="2400" i="1" spc="-150">
                                <a:solidFill>
                                  <a:prstClr val="black"/>
                                </a:solidFill>
                                <a:latin typeface="Cambria Math"/>
                                <a:ea typeface="Verdana" pitchFamily="34" charset="0"/>
                                <a:cs typeface="Verdana" pitchFamily="34" charset="0"/>
                              </a:rPr>
                              <m:t>𝜔</m:t>
                            </m:r>
                          </m:e>
                          <m:sub>
                            <m:r>
                              <a:rPr lang="en-US" altLang="zh-CN" sz="2400" i="1" spc="-150">
                                <a:solidFill>
                                  <a:prstClr val="black"/>
                                </a:solidFill>
                                <a:latin typeface="Cambria Math"/>
                                <a:ea typeface="Verdana" pitchFamily="34" charset="0"/>
                                <a:cs typeface="Verdana" pitchFamily="34" charset="0"/>
                              </a:rPr>
                              <m:t>𝑖𝑗</m:t>
                            </m:r>
                          </m:sub>
                        </m:sSub>
                        <m:sSub>
                          <m:sSubPr>
                            <m:ctrlPr>
                              <a:rPr lang="en-US" altLang="zh-CN" sz="2400" i="1" spc="-150" smtClean="0">
                                <a:solidFill>
                                  <a:srgbClr val="FF0066"/>
                                </a:solidFill>
                                <a:latin typeface="Cambria Math"/>
                                <a:ea typeface="Verdana" pitchFamily="34" charset="0"/>
                                <a:cs typeface="Verdana" pitchFamily="34" charset="0"/>
                              </a:rPr>
                            </m:ctrlPr>
                          </m:sSubPr>
                          <m:e>
                            <m:r>
                              <a:rPr lang="en-US" altLang="zh-CN" sz="2400" i="1" spc="-150">
                                <a:solidFill>
                                  <a:srgbClr val="FF0066"/>
                                </a:solidFill>
                                <a:latin typeface="Cambria Math"/>
                                <a:ea typeface="Verdana" pitchFamily="34" charset="0"/>
                                <a:cs typeface="Verdana" pitchFamily="34" charset="0"/>
                              </a:rPr>
                              <m:t> </m:t>
                            </m:r>
                            <m:r>
                              <a:rPr lang="en-US" altLang="zh-CN" sz="2400" i="1" spc="-150">
                                <a:solidFill>
                                  <a:srgbClr val="FF0066"/>
                                </a:solidFill>
                                <a:latin typeface="Cambria Math"/>
                                <a:ea typeface="Verdana" pitchFamily="34" charset="0"/>
                                <a:cs typeface="Verdana" pitchFamily="34" charset="0"/>
                              </a:rPr>
                              <m:t>𝑅</m:t>
                            </m:r>
                          </m:e>
                          <m:sub>
                            <m:r>
                              <a:rPr lang="en-US" altLang="zh-CN" sz="2400" i="1" spc="-150">
                                <a:solidFill>
                                  <a:srgbClr val="FF0066"/>
                                </a:solidFill>
                                <a:latin typeface="Cambria Math"/>
                                <a:ea typeface="Verdana" pitchFamily="34" charset="0"/>
                                <a:cs typeface="Verdana" pitchFamily="34" charset="0"/>
                              </a:rPr>
                              <m:t>𝑗</m:t>
                            </m:r>
                          </m:sub>
                        </m:sSub>
                      </m:oMath>
                    </m:oMathPara>
                  </a14:m>
                  <a:endParaRPr lang="en-US" altLang="zh-CN" sz="2400" i="1" spc="-150" dirty="0">
                    <a:solidFill>
                      <a:prstClr val="black"/>
                    </a:solidFill>
                    <a:effectLst/>
                    <a:latin typeface="Eras Medium ITC" pitchFamily="34" charset="0"/>
                    <a:ea typeface="Verdana" pitchFamily="34" charset="0"/>
                    <a:cs typeface="Verdana" pitchFamily="34" charset="0"/>
                  </a:endParaRPr>
                </a:p>
              </p:txBody>
            </p:sp>
          </mc:Choice>
          <mc:Fallback xmlns="">
            <p:sp>
              <p:nvSpPr>
                <p:cNvPr id="127" name="Rectangle 126"/>
                <p:cNvSpPr>
                  <a:spLocks noRot="1" noChangeAspect="1" noMove="1" noResize="1" noEditPoints="1" noAdjustHandles="1" noChangeArrowheads="1" noChangeShapeType="1" noTextEdit="1"/>
                </p:cNvSpPr>
                <p:nvPr/>
              </p:nvSpPr>
              <p:spPr>
                <a:xfrm>
                  <a:off x="8279500" y="2863654"/>
                  <a:ext cx="829004" cy="399084"/>
                </a:xfrm>
                <a:prstGeom prst="rect">
                  <a:avLst/>
                </a:prstGeom>
                <a:blipFill rotWithShape="1">
                  <a:blip r:embed="rId5"/>
                  <a:stretch>
                    <a:fillRect l="-2206" b="-26154"/>
                  </a:stretch>
                </a:blipFill>
                <a:ln>
                  <a:noFill/>
                  <a:prstDash val="dash"/>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8" name="Rectangle 127"/>
                <p:cNvSpPr/>
                <p:nvPr/>
              </p:nvSpPr>
              <p:spPr>
                <a:xfrm>
                  <a:off x="6516216" y="2863141"/>
                  <a:ext cx="1461444" cy="400110"/>
                </a:xfrm>
                <a:prstGeom prst="rect">
                  <a:avLst/>
                </a:prstGeom>
                <a:ln>
                  <a:noFill/>
                  <a:prstDash val="dash"/>
                </a:ln>
              </p:spPr>
              <p:txBody>
                <a:bodyPr wrap="square">
                  <a:spAutoFit/>
                </a:bodyPr>
                <a:lstStyle/>
                <a:p>
                  <a:pPr marL="441325" lvl="0" indent="-384175" algn="r" fontAlgn="auto">
                    <a:spcBef>
                      <a:spcPct val="20000"/>
                    </a:spcBef>
                    <a:spcAft>
                      <a:spcPts val="0"/>
                    </a:spcAft>
                    <a:buClr>
                      <a:srgbClr val="FF0066"/>
                    </a:buClr>
                  </a:pPr>
                  <a14:m>
                    <m:oMathPara xmlns:m="http://schemas.openxmlformats.org/officeDocument/2006/math">
                      <m:oMathParaPr>
                        <m:jc m:val="left"/>
                      </m:oMathParaPr>
                      <m:oMath xmlns:m="http://schemas.openxmlformats.org/officeDocument/2006/math">
                        <m:r>
                          <a:rPr lang="zh-CN" altLang="en-US" sz="2000" b="0" i="1" spc="-150" smtClean="0">
                            <a:solidFill>
                              <a:prstClr val="black"/>
                            </a:solidFill>
                            <a:effectLst/>
                            <a:latin typeface="Cambria Math"/>
                            <a:ea typeface="Verdana" pitchFamily="34" charset="0"/>
                            <a:cs typeface="Verdana" pitchFamily="34" charset="0"/>
                          </a:rPr>
                          <m:t>𝛼</m:t>
                        </m:r>
                        <m:r>
                          <a:rPr lang="en-US" altLang="zh-CN" sz="2000" b="0" i="1" spc="-150" smtClean="0">
                            <a:solidFill>
                              <a:prstClr val="black"/>
                            </a:solidFill>
                            <a:effectLst/>
                            <a:latin typeface="Cambria Math"/>
                            <a:ea typeface="Verdana" pitchFamily="34" charset="0"/>
                            <a:cs typeface="Verdana" pitchFamily="34" charset="0"/>
                          </a:rPr>
                          <m:t>+(1−</m:t>
                        </m:r>
                        <m:r>
                          <a:rPr lang="zh-CN" altLang="en-US" sz="2000" b="0" i="1" spc="-150" smtClean="0">
                            <a:solidFill>
                              <a:prstClr val="black"/>
                            </a:solidFill>
                            <a:effectLst/>
                            <a:latin typeface="Cambria Math"/>
                            <a:ea typeface="Verdana" pitchFamily="34" charset="0"/>
                            <a:cs typeface="Verdana" pitchFamily="34" charset="0"/>
                          </a:rPr>
                          <m:t>𝛼</m:t>
                        </m:r>
                        <m:r>
                          <a:rPr lang="en-US" altLang="zh-CN" sz="2000" b="0" i="1" spc="-150" smtClean="0">
                            <a:solidFill>
                              <a:prstClr val="black"/>
                            </a:solidFill>
                            <a:effectLst/>
                            <a:latin typeface="Cambria Math"/>
                            <a:ea typeface="Verdana" pitchFamily="34" charset="0"/>
                            <a:cs typeface="Verdana" pitchFamily="34" charset="0"/>
                          </a:rPr>
                          <m:t>)</m:t>
                        </m:r>
                      </m:oMath>
                    </m:oMathPara>
                  </a14:m>
                  <a:endParaRPr lang="en-US" altLang="zh-CN" sz="2000" i="1" spc="-150" dirty="0">
                    <a:solidFill>
                      <a:prstClr val="black"/>
                    </a:solidFill>
                    <a:effectLst/>
                    <a:latin typeface="Eras Medium ITC" pitchFamily="34" charset="0"/>
                    <a:ea typeface="Verdana" pitchFamily="34" charset="0"/>
                    <a:cs typeface="Verdana" pitchFamily="34" charset="0"/>
                  </a:endParaRPr>
                </a:p>
              </p:txBody>
            </p:sp>
          </mc:Choice>
          <mc:Fallback xmlns="">
            <p:sp>
              <p:nvSpPr>
                <p:cNvPr id="128" name="Rectangle 127"/>
                <p:cNvSpPr>
                  <a:spLocks noRot="1" noChangeAspect="1" noMove="1" noResize="1" noEditPoints="1" noAdjustHandles="1" noChangeArrowheads="1" noChangeShapeType="1" noTextEdit="1"/>
                </p:cNvSpPr>
                <p:nvPr/>
              </p:nvSpPr>
              <p:spPr>
                <a:xfrm>
                  <a:off x="6516216" y="2863141"/>
                  <a:ext cx="1461444" cy="400110"/>
                </a:xfrm>
                <a:prstGeom prst="rect">
                  <a:avLst/>
                </a:prstGeom>
                <a:blipFill rotWithShape="1">
                  <a:blip r:embed="rId6"/>
                  <a:stretch>
                    <a:fillRect b="-13636"/>
                  </a:stretch>
                </a:blipFill>
                <a:ln>
                  <a:noFill/>
                  <a:prstDash val="dash"/>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9" name="Rectangle 128"/>
                <p:cNvSpPr/>
                <p:nvPr/>
              </p:nvSpPr>
              <p:spPr>
                <a:xfrm>
                  <a:off x="5967149" y="2878530"/>
                  <a:ext cx="765091" cy="369332"/>
                </a:xfrm>
                <a:prstGeom prst="rect">
                  <a:avLst/>
                </a:prstGeom>
                <a:noFill/>
                <a:ln>
                  <a:noFill/>
                  <a:prstDash val="dash"/>
                </a:ln>
              </p:spPr>
              <p:txBody>
                <a:bodyPr wrap="square" lIns="0" tIns="0" rIns="0" bIns="0">
                  <a:spAutoFit/>
                </a:bodyPr>
                <a:lstStyle/>
                <a:p>
                  <a:pPr marL="441325" lvl="0" indent="-384175" algn="r" fontAlgn="auto">
                    <a:spcBef>
                      <a:spcPct val="20000"/>
                    </a:spcBef>
                    <a:spcAft>
                      <a:spcPts val="0"/>
                    </a:spcAft>
                    <a:buClr>
                      <a:srgbClr val="FF0066"/>
                    </a:buClr>
                  </a:pPr>
                  <a14:m>
                    <m:oMathPara xmlns:m="http://schemas.openxmlformats.org/officeDocument/2006/math">
                      <m:oMathParaPr>
                        <m:jc m:val="left"/>
                      </m:oMathParaPr>
                      <m:oMath xmlns:m="http://schemas.openxmlformats.org/officeDocument/2006/math">
                        <m:sSub>
                          <m:sSubPr>
                            <m:ctrlPr>
                              <a:rPr lang="en-US" altLang="zh-CN" sz="2400" i="1" spc="-150" smtClean="0">
                                <a:solidFill>
                                  <a:srgbClr val="FF0066"/>
                                </a:solidFill>
                                <a:latin typeface="Cambria Math"/>
                                <a:ea typeface="Verdana" pitchFamily="34" charset="0"/>
                                <a:cs typeface="Verdana" pitchFamily="34" charset="0"/>
                              </a:rPr>
                            </m:ctrlPr>
                          </m:sSubPr>
                          <m:e>
                            <m:r>
                              <a:rPr lang="en-US" altLang="zh-CN" sz="2400" i="1" spc="-150" smtClean="0">
                                <a:solidFill>
                                  <a:srgbClr val="FF0066"/>
                                </a:solidFill>
                                <a:latin typeface="Cambria Math"/>
                                <a:ea typeface="Verdana" pitchFamily="34" charset="0"/>
                                <a:cs typeface="Verdana" pitchFamily="34" charset="0"/>
                              </a:rPr>
                              <m:t> </m:t>
                            </m:r>
                            <m:r>
                              <a:rPr lang="en-US" altLang="zh-CN" sz="2400" i="1" spc="-150">
                                <a:solidFill>
                                  <a:srgbClr val="FF0066"/>
                                </a:solidFill>
                                <a:latin typeface="Cambria Math"/>
                                <a:ea typeface="Verdana" pitchFamily="34" charset="0"/>
                                <a:cs typeface="Verdana" pitchFamily="34" charset="0"/>
                              </a:rPr>
                              <m:t>𝑅</m:t>
                            </m:r>
                          </m:e>
                          <m:sub>
                            <m:r>
                              <a:rPr lang="en-US" altLang="zh-CN" sz="2400" b="0" i="1" spc="-150" smtClean="0">
                                <a:solidFill>
                                  <a:srgbClr val="FF0066"/>
                                </a:solidFill>
                                <a:latin typeface="Cambria Math"/>
                                <a:ea typeface="Verdana" pitchFamily="34" charset="0"/>
                                <a:cs typeface="Verdana" pitchFamily="34" charset="0"/>
                              </a:rPr>
                              <m:t>𝑖</m:t>
                            </m:r>
                          </m:sub>
                        </m:sSub>
                        <m:r>
                          <a:rPr lang="en-US" altLang="zh-CN" sz="2400" b="0" i="1" spc="-150" smtClean="0">
                            <a:solidFill>
                              <a:srgbClr val="FF0066"/>
                            </a:solidFill>
                            <a:latin typeface="Cambria Math"/>
                            <a:ea typeface="Verdana" pitchFamily="34" charset="0"/>
                            <a:cs typeface="Verdana" pitchFamily="34" charset="0"/>
                          </a:rPr>
                          <m:t> </m:t>
                        </m:r>
                        <m:r>
                          <a:rPr lang="en-US" altLang="zh-CN" sz="2400" b="0" i="1" spc="-150" smtClean="0">
                            <a:solidFill>
                              <a:schemeClr val="tx1"/>
                            </a:solidFill>
                            <a:latin typeface="Cambria Math"/>
                            <a:ea typeface="Verdana" pitchFamily="34" charset="0"/>
                            <a:cs typeface="Verdana" pitchFamily="34" charset="0"/>
                          </a:rPr>
                          <m:t>=</m:t>
                        </m:r>
                      </m:oMath>
                    </m:oMathPara>
                  </a14:m>
                  <a:endParaRPr lang="en-US" altLang="zh-CN" sz="2400" i="1" spc="-150" dirty="0">
                    <a:solidFill>
                      <a:prstClr val="black"/>
                    </a:solidFill>
                    <a:effectLst/>
                    <a:latin typeface="Eras Medium ITC" pitchFamily="34" charset="0"/>
                    <a:ea typeface="Verdana" pitchFamily="34" charset="0"/>
                    <a:cs typeface="Verdana" pitchFamily="34" charset="0"/>
                  </a:endParaRPr>
                </a:p>
              </p:txBody>
            </p:sp>
          </mc:Choice>
          <mc:Fallback xmlns="">
            <p:sp>
              <p:nvSpPr>
                <p:cNvPr id="129" name="Rectangle 128"/>
                <p:cNvSpPr>
                  <a:spLocks noRot="1" noChangeAspect="1" noMove="1" noResize="1" noEditPoints="1" noAdjustHandles="1" noChangeArrowheads="1" noChangeShapeType="1" noTextEdit="1"/>
                </p:cNvSpPr>
                <p:nvPr/>
              </p:nvSpPr>
              <p:spPr>
                <a:xfrm>
                  <a:off x="5967149" y="2878530"/>
                  <a:ext cx="765091" cy="369332"/>
                </a:xfrm>
                <a:prstGeom prst="rect">
                  <a:avLst/>
                </a:prstGeom>
                <a:blipFill rotWithShape="1">
                  <a:blip r:embed="rId7"/>
                  <a:stretch>
                    <a:fillRect l="-800" b="-14754"/>
                  </a:stretch>
                </a:blipFill>
                <a:ln>
                  <a:noFill/>
                  <a:prstDash val="dash"/>
                </a:ln>
              </p:spPr>
              <p:txBody>
                <a:bodyPr/>
                <a:lstStyle/>
                <a:p>
                  <a:r>
                    <a:rPr lang="zh-CN" altLang="en-US">
                      <a:noFill/>
                    </a:rPr>
                    <a:t> </a:t>
                  </a:r>
                </a:p>
              </p:txBody>
            </p:sp>
          </mc:Fallback>
        </mc:AlternateContent>
      </p:grpSp>
      <p:grpSp>
        <p:nvGrpSpPr>
          <p:cNvPr id="1041" name="Group 1040"/>
          <p:cNvGrpSpPr/>
          <p:nvPr/>
        </p:nvGrpSpPr>
        <p:grpSpPr>
          <a:xfrm>
            <a:off x="6412441" y="1171714"/>
            <a:ext cx="2264015" cy="1339166"/>
            <a:chOff x="6412441" y="1171714"/>
            <a:chExt cx="2264015" cy="1339166"/>
          </a:xfrm>
        </p:grpSpPr>
        <p:sp>
          <p:nvSpPr>
            <p:cNvPr id="61" name="Oval 60"/>
            <p:cNvSpPr/>
            <p:nvPr/>
          </p:nvSpPr>
          <p:spPr>
            <a:xfrm>
              <a:off x="7378483" y="1171714"/>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62" name="Oval 61"/>
            <p:cNvSpPr/>
            <p:nvPr/>
          </p:nvSpPr>
          <p:spPr>
            <a:xfrm>
              <a:off x="8316456" y="1171714"/>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64" name="Oval 63"/>
            <p:cNvSpPr/>
            <p:nvPr/>
          </p:nvSpPr>
          <p:spPr>
            <a:xfrm>
              <a:off x="7378483" y="1988880"/>
              <a:ext cx="360000" cy="360000"/>
            </a:xfrm>
            <a:prstGeom prst="ellipse">
              <a:avLst/>
            </a:prstGeom>
            <a:solidFill>
              <a:srgbClr val="FF0066"/>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65" name="Oval 64"/>
            <p:cNvSpPr/>
            <p:nvPr/>
          </p:nvSpPr>
          <p:spPr>
            <a:xfrm>
              <a:off x="8316456" y="1988880"/>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66" name="Straight Arrow Connector 65"/>
            <p:cNvCxnSpPr>
              <a:stCxn id="62" idx="3"/>
              <a:endCxn id="64" idx="7"/>
            </p:cNvCxnSpPr>
            <p:nvPr/>
          </p:nvCxnSpPr>
          <p:spPr>
            <a:xfrm flipH="1">
              <a:off x="7685762" y="1478993"/>
              <a:ext cx="683415" cy="562608"/>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65" idx="2"/>
              <a:endCxn id="64" idx="6"/>
            </p:cNvCxnSpPr>
            <p:nvPr/>
          </p:nvCxnSpPr>
          <p:spPr>
            <a:xfrm flipH="1">
              <a:off x="7738483" y="2168880"/>
              <a:ext cx="577973" cy="0"/>
            </a:xfrm>
            <a:prstGeom prst="straightConnector1">
              <a:avLst/>
            </a:prstGeom>
            <a:ln w="57150">
              <a:solidFill>
                <a:schemeClr val="tx1"/>
              </a:solidFill>
              <a:headEnd w="sm" len="sm"/>
              <a:tailEnd type="arrow" w="sm" len="sm"/>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64" idx="0"/>
              <a:endCxn id="61" idx="4"/>
            </p:cNvCxnSpPr>
            <p:nvPr/>
          </p:nvCxnSpPr>
          <p:spPr>
            <a:xfrm flipV="1">
              <a:off x="7558483" y="1531714"/>
              <a:ext cx="0" cy="457166"/>
            </a:xfrm>
            <a:prstGeom prst="straightConnector1">
              <a:avLst/>
            </a:prstGeom>
            <a:ln w="57150">
              <a:solidFill>
                <a:schemeClr val="tx1"/>
              </a:solidFill>
              <a:headEnd type="arrow" w="sm" len="sm"/>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6764929" y="2113714"/>
              <a:ext cx="655584"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flipH="1">
              <a:off x="6722899" y="2266114"/>
              <a:ext cx="655584" cy="0"/>
            </a:xfrm>
            <a:prstGeom prst="straightConnector1">
              <a:avLst/>
            </a:prstGeom>
            <a:ln w="57150">
              <a:solidFill>
                <a:schemeClr val="tx1"/>
              </a:solidFill>
              <a:headEnd type="arrow" w="sm" len="sm"/>
              <a:tailEnd type="none" w="sm" len="sm"/>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V="1">
              <a:off x="8420299" y="1531714"/>
              <a:ext cx="0" cy="457166"/>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V="1">
              <a:off x="8572699" y="1531754"/>
              <a:ext cx="0" cy="457166"/>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63" name="Oval 62"/>
            <p:cNvSpPr/>
            <p:nvPr/>
          </p:nvSpPr>
          <p:spPr>
            <a:xfrm>
              <a:off x="6412441" y="1988880"/>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sp>
          <p:nvSpPr>
            <p:cNvPr id="74" name="Freeform 73"/>
            <p:cNvSpPr/>
            <p:nvPr/>
          </p:nvSpPr>
          <p:spPr>
            <a:xfrm>
              <a:off x="7180483" y="1826880"/>
              <a:ext cx="756000" cy="684000"/>
            </a:xfrm>
            <a:custGeom>
              <a:avLst/>
              <a:gdLst>
                <a:gd name="connsiteX0" fmla="*/ 190500 w 1002506"/>
                <a:gd name="connsiteY0" fmla="*/ 102150 h 817389"/>
                <a:gd name="connsiteX1" fmla="*/ 0 w 1002506"/>
                <a:gd name="connsiteY1" fmla="*/ 445050 h 817389"/>
                <a:gd name="connsiteX2" fmla="*/ 190500 w 1002506"/>
                <a:gd name="connsiteY2" fmla="*/ 787950 h 817389"/>
                <a:gd name="connsiteX3" fmla="*/ 742950 w 1002506"/>
                <a:gd name="connsiteY3" fmla="*/ 768900 h 817389"/>
                <a:gd name="connsiteX4" fmla="*/ 971550 w 1002506"/>
                <a:gd name="connsiteY4" fmla="*/ 521250 h 817389"/>
                <a:gd name="connsiteX5" fmla="*/ 952500 w 1002506"/>
                <a:gd name="connsiteY5" fmla="*/ 273600 h 817389"/>
                <a:gd name="connsiteX6" fmla="*/ 533400 w 1002506"/>
                <a:gd name="connsiteY6" fmla="*/ 6900 h 817389"/>
                <a:gd name="connsiteX7" fmla="*/ 190500 w 1002506"/>
                <a:gd name="connsiteY7" fmla="*/ 102150 h 817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506" h="817389">
                  <a:moveTo>
                    <a:pt x="190500" y="102150"/>
                  </a:moveTo>
                  <a:cubicBezTo>
                    <a:pt x="101600" y="175175"/>
                    <a:pt x="0" y="330750"/>
                    <a:pt x="0" y="445050"/>
                  </a:cubicBezTo>
                  <a:cubicBezTo>
                    <a:pt x="0" y="559350"/>
                    <a:pt x="66675" y="733975"/>
                    <a:pt x="190500" y="787950"/>
                  </a:cubicBezTo>
                  <a:cubicBezTo>
                    <a:pt x="314325" y="841925"/>
                    <a:pt x="612775" y="813350"/>
                    <a:pt x="742950" y="768900"/>
                  </a:cubicBezTo>
                  <a:cubicBezTo>
                    <a:pt x="873125" y="724450"/>
                    <a:pt x="936625" y="603800"/>
                    <a:pt x="971550" y="521250"/>
                  </a:cubicBezTo>
                  <a:cubicBezTo>
                    <a:pt x="1006475" y="438700"/>
                    <a:pt x="1025525" y="359325"/>
                    <a:pt x="952500" y="273600"/>
                  </a:cubicBezTo>
                  <a:cubicBezTo>
                    <a:pt x="879475" y="187875"/>
                    <a:pt x="666750" y="32300"/>
                    <a:pt x="533400" y="6900"/>
                  </a:cubicBezTo>
                  <a:cubicBezTo>
                    <a:pt x="400050" y="-18500"/>
                    <a:pt x="279400" y="29125"/>
                    <a:pt x="190500" y="102150"/>
                  </a:cubicBezTo>
                  <a:close/>
                </a:path>
              </a:pathLst>
            </a:custGeom>
            <a:solidFill>
              <a:schemeClr val="accent6">
                <a:lumMod val="20000"/>
                <a:lumOff val="80000"/>
                <a:alpha val="50196"/>
              </a:schemeClr>
            </a:solidFill>
            <a:ln w="3175">
              <a:solidFill>
                <a:srgbClr val="FF00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27" name="Curved Connector 1026"/>
            <p:cNvCxnSpPr>
              <a:stCxn id="61" idx="2"/>
              <a:endCxn id="63" idx="0"/>
            </p:cNvCxnSpPr>
            <p:nvPr/>
          </p:nvCxnSpPr>
          <p:spPr>
            <a:xfrm rot="10800000" flipV="1">
              <a:off x="6592441" y="1351714"/>
              <a:ext cx="786042" cy="637166"/>
            </a:xfrm>
            <a:prstGeom prst="curvedConnector2">
              <a:avLst/>
            </a:prstGeom>
            <a:ln>
              <a:solidFill>
                <a:schemeClr val="tx1"/>
              </a:solidFill>
              <a:headEnd type="none"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sp>
        <p:nvSpPr>
          <p:cNvPr id="13" name="Oval 12"/>
          <p:cNvSpPr/>
          <p:nvPr/>
        </p:nvSpPr>
        <p:spPr>
          <a:xfrm>
            <a:off x="1590582" y="5111465"/>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14" name="Oval 13"/>
          <p:cNvSpPr/>
          <p:nvPr/>
        </p:nvSpPr>
        <p:spPr>
          <a:xfrm>
            <a:off x="2528555" y="5111465"/>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15" name="Oval 14"/>
          <p:cNvSpPr/>
          <p:nvPr/>
        </p:nvSpPr>
        <p:spPr>
          <a:xfrm>
            <a:off x="574998" y="5928631"/>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sp>
        <p:nvSpPr>
          <p:cNvPr id="16" name="Oval 15"/>
          <p:cNvSpPr/>
          <p:nvPr/>
        </p:nvSpPr>
        <p:spPr>
          <a:xfrm>
            <a:off x="1590582" y="5928631"/>
            <a:ext cx="360000" cy="360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17" name="Oval 16"/>
          <p:cNvSpPr/>
          <p:nvPr/>
        </p:nvSpPr>
        <p:spPr>
          <a:xfrm>
            <a:off x="2528555" y="5928631"/>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cxnSp>
        <p:nvCxnSpPr>
          <p:cNvPr id="18" name="Straight Arrow Connector 17"/>
          <p:cNvCxnSpPr>
            <a:stCxn id="14" idx="3"/>
            <a:endCxn id="16" idx="7"/>
          </p:cNvCxnSpPr>
          <p:nvPr/>
        </p:nvCxnSpPr>
        <p:spPr>
          <a:xfrm flipH="1">
            <a:off x="1897861" y="5418744"/>
            <a:ext cx="683415" cy="562608"/>
          </a:xfrm>
          <a:prstGeom prst="straightConnector1">
            <a:avLst/>
          </a:prstGeom>
          <a:ln w="28575">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7" idx="2"/>
            <a:endCxn id="16" idx="6"/>
          </p:cNvCxnSpPr>
          <p:nvPr/>
        </p:nvCxnSpPr>
        <p:spPr>
          <a:xfrm flipH="1">
            <a:off x="1950582" y="6108631"/>
            <a:ext cx="577973" cy="0"/>
          </a:xfrm>
          <a:prstGeom prst="straightConnector1">
            <a:avLst/>
          </a:prstGeom>
          <a:ln w="28575">
            <a:solidFill>
              <a:schemeClr val="tx1"/>
            </a:solidFill>
            <a:headEnd w="sm" len="sm"/>
            <a:tailEnd type="arrow" w="sm" len="sm"/>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6" idx="0"/>
            <a:endCxn id="13" idx="4"/>
          </p:cNvCxnSpPr>
          <p:nvPr/>
        </p:nvCxnSpPr>
        <p:spPr>
          <a:xfrm flipV="1">
            <a:off x="1770582" y="5471465"/>
            <a:ext cx="0" cy="457166"/>
          </a:xfrm>
          <a:prstGeom prst="straightConnector1">
            <a:avLst/>
          </a:prstGeom>
          <a:ln w="28575">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934998" y="6053465"/>
            <a:ext cx="655584" cy="0"/>
          </a:xfrm>
          <a:prstGeom prst="straightConnector1">
            <a:avLst/>
          </a:prstGeom>
          <a:ln w="28575">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934998" y="6205865"/>
            <a:ext cx="655584" cy="0"/>
          </a:xfrm>
          <a:prstGeom prst="straightConnector1">
            <a:avLst/>
          </a:prstGeom>
          <a:ln w="28575">
            <a:solidFill>
              <a:schemeClr val="tx1"/>
            </a:solidFill>
            <a:headEnd type="arrow" w="sm" len="sm"/>
            <a:tailEnd type="none" w="sm" len="sm"/>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2632398" y="5471465"/>
            <a:ext cx="0" cy="457166"/>
          </a:xfrm>
          <a:prstGeom prst="straightConnector1">
            <a:avLst/>
          </a:prstGeom>
          <a:ln w="28575">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2784798" y="5445224"/>
            <a:ext cx="0" cy="504000"/>
          </a:xfrm>
          <a:prstGeom prst="straightConnector1">
            <a:avLst/>
          </a:prstGeom>
          <a:ln w="28575">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35" name="Curved Connector 134"/>
          <p:cNvCxnSpPr>
            <a:stCxn id="13" idx="2"/>
            <a:endCxn id="15" idx="0"/>
          </p:cNvCxnSpPr>
          <p:nvPr/>
        </p:nvCxnSpPr>
        <p:spPr>
          <a:xfrm rot="10800000" flipV="1">
            <a:off x="754998" y="5291465"/>
            <a:ext cx="835584" cy="637166"/>
          </a:xfrm>
          <a:prstGeom prst="curvedConnector2">
            <a:avLst/>
          </a:prstGeom>
          <a:ln>
            <a:solidFill>
              <a:schemeClr val="tx1"/>
            </a:solidFill>
            <a:headEnd type="none"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41" name="Freeform 40"/>
          <p:cNvSpPr/>
          <p:nvPr/>
        </p:nvSpPr>
        <p:spPr>
          <a:xfrm>
            <a:off x="4228155" y="4926048"/>
            <a:ext cx="756000" cy="684000"/>
          </a:xfrm>
          <a:custGeom>
            <a:avLst/>
            <a:gdLst>
              <a:gd name="connsiteX0" fmla="*/ 190500 w 1002506"/>
              <a:gd name="connsiteY0" fmla="*/ 102150 h 817389"/>
              <a:gd name="connsiteX1" fmla="*/ 0 w 1002506"/>
              <a:gd name="connsiteY1" fmla="*/ 445050 h 817389"/>
              <a:gd name="connsiteX2" fmla="*/ 190500 w 1002506"/>
              <a:gd name="connsiteY2" fmla="*/ 787950 h 817389"/>
              <a:gd name="connsiteX3" fmla="*/ 742950 w 1002506"/>
              <a:gd name="connsiteY3" fmla="*/ 768900 h 817389"/>
              <a:gd name="connsiteX4" fmla="*/ 971550 w 1002506"/>
              <a:gd name="connsiteY4" fmla="*/ 521250 h 817389"/>
              <a:gd name="connsiteX5" fmla="*/ 952500 w 1002506"/>
              <a:gd name="connsiteY5" fmla="*/ 273600 h 817389"/>
              <a:gd name="connsiteX6" fmla="*/ 533400 w 1002506"/>
              <a:gd name="connsiteY6" fmla="*/ 6900 h 817389"/>
              <a:gd name="connsiteX7" fmla="*/ 190500 w 1002506"/>
              <a:gd name="connsiteY7" fmla="*/ 102150 h 817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506" h="817389">
                <a:moveTo>
                  <a:pt x="190500" y="102150"/>
                </a:moveTo>
                <a:cubicBezTo>
                  <a:pt x="101600" y="175175"/>
                  <a:pt x="0" y="330750"/>
                  <a:pt x="0" y="445050"/>
                </a:cubicBezTo>
                <a:cubicBezTo>
                  <a:pt x="0" y="559350"/>
                  <a:pt x="66675" y="733975"/>
                  <a:pt x="190500" y="787950"/>
                </a:cubicBezTo>
                <a:cubicBezTo>
                  <a:pt x="314325" y="841925"/>
                  <a:pt x="612775" y="813350"/>
                  <a:pt x="742950" y="768900"/>
                </a:cubicBezTo>
                <a:cubicBezTo>
                  <a:pt x="873125" y="724450"/>
                  <a:pt x="936625" y="603800"/>
                  <a:pt x="971550" y="521250"/>
                </a:cubicBezTo>
                <a:cubicBezTo>
                  <a:pt x="1006475" y="438700"/>
                  <a:pt x="1025525" y="359325"/>
                  <a:pt x="952500" y="273600"/>
                </a:cubicBezTo>
                <a:cubicBezTo>
                  <a:pt x="879475" y="187875"/>
                  <a:pt x="666750" y="32300"/>
                  <a:pt x="533400" y="6900"/>
                </a:cubicBezTo>
                <a:cubicBezTo>
                  <a:pt x="400050" y="-18500"/>
                  <a:pt x="279400" y="29125"/>
                  <a:pt x="190500" y="102150"/>
                </a:cubicBezTo>
                <a:close/>
              </a:path>
            </a:pathLst>
          </a:custGeom>
          <a:solidFill>
            <a:srgbClr val="FFFFCC">
              <a:alpha val="49804"/>
            </a:srgbClr>
          </a:solidFill>
          <a:ln w="3175">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Freeform 42"/>
          <p:cNvSpPr/>
          <p:nvPr/>
        </p:nvSpPr>
        <p:spPr>
          <a:xfrm>
            <a:off x="3211852" y="5750228"/>
            <a:ext cx="756000" cy="684000"/>
          </a:xfrm>
          <a:custGeom>
            <a:avLst/>
            <a:gdLst>
              <a:gd name="connsiteX0" fmla="*/ 190500 w 1002506"/>
              <a:gd name="connsiteY0" fmla="*/ 102150 h 817389"/>
              <a:gd name="connsiteX1" fmla="*/ 0 w 1002506"/>
              <a:gd name="connsiteY1" fmla="*/ 445050 h 817389"/>
              <a:gd name="connsiteX2" fmla="*/ 190500 w 1002506"/>
              <a:gd name="connsiteY2" fmla="*/ 787950 h 817389"/>
              <a:gd name="connsiteX3" fmla="*/ 742950 w 1002506"/>
              <a:gd name="connsiteY3" fmla="*/ 768900 h 817389"/>
              <a:gd name="connsiteX4" fmla="*/ 971550 w 1002506"/>
              <a:gd name="connsiteY4" fmla="*/ 521250 h 817389"/>
              <a:gd name="connsiteX5" fmla="*/ 952500 w 1002506"/>
              <a:gd name="connsiteY5" fmla="*/ 273600 h 817389"/>
              <a:gd name="connsiteX6" fmla="*/ 533400 w 1002506"/>
              <a:gd name="connsiteY6" fmla="*/ 6900 h 817389"/>
              <a:gd name="connsiteX7" fmla="*/ 190500 w 1002506"/>
              <a:gd name="connsiteY7" fmla="*/ 102150 h 817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506" h="817389">
                <a:moveTo>
                  <a:pt x="190500" y="102150"/>
                </a:moveTo>
                <a:cubicBezTo>
                  <a:pt x="101600" y="175175"/>
                  <a:pt x="0" y="330750"/>
                  <a:pt x="0" y="445050"/>
                </a:cubicBezTo>
                <a:cubicBezTo>
                  <a:pt x="0" y="559350"/>
                  <a:pt x="66675" y="733975"/>
                  <a:pt x="190500" y="787950"/>
                </a:cubicBezTo>
                <a:cubicBezTo>
                  <a:pt x="314325" y="841925"/>
                  <a:pt x="612775" y="813350"/>
                  <a:pt x="742950" y="768900"/>
                </a:cubicBezTo>
                <a:cubicBezTo>
                  <a:pt x="873125" y="724450"/>
                  <a:pt x="936625" y="603800"/>
                  <a:pt x="971550" y="521250"/>
                </a:cubicBezTo>
                <a:cubicBezTo>
                  <a:pt x="1006475" y="438700"/>
                  <a:pt x="1025525" y="359325"/>
                  <a:pt x="952500" y="273600"/>
                </a:cubicBezTo>
                <a:cubicBezTo>
                  <a:pt x="879475" y="187875"/>
                  <a:pt x="666750" y="32300"/>
                  <a:pt x="533400" y="6900"/>
                </a:cubicBezTo>
                <a:cubicBezTo>
                  <a:pt x="400050" y="-18500"/>
                  <a:pt x="279400" y="29125"/>
                  <a:pt x="190500" y="102150"/>
                </a:cubicBezTo>
                <a:close/>
              </a:path>
            </a:pathLst>
          </a:custGeom>
          <a:solidFill>
            <a:srgbClr val="FFFFCC">
              <a:alpha val="49804"/>
            </a:srgbClr>
          </a:solidFill>
          <a:ln w="3175">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Oval 44"/>
          <p:cNvSpPr/>
          <p:nvPr/>
        </p:nvSpPr>
        <p:spPr>
          <a:xfrm>
            <a:off x="7271590" y="5111465"/>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46" name="Oval 45"/>
          <p:cNvSpPr/>
          <p:nvPr/>
        </p:nvSpPr>
        <p:spPr>
          <a:xfrm>
            <a:off x="8209563" y="5111465"/>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47" name="Oval 46"/>
          <p:cNvSpPr/>
          <p:nvPr/>
        </p:nvSpPr>
        <p:spPr>
          <a:xfrm>
            <a:off x="6256006" y="5928631"/>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sp>
        <p:nvSpPr>
          <p:cNvPr id="48" name="Oval 47"/>
          <p:cNvSpPr/>
          <p:nvPr/>
        </p:nvSpPr>
        <p:spPr>
          <a:xfrm>
            <a:off x="7271590" y="5928631"/>
            <a:ext cx="360000" cy="360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49" name="Oval 48"/>
          <p:cNvSpPr/>
          <p:nvPr/>
        </p:nvSpPr>
        <p:spPr>
          <a:xfrm>
            <a:off x="8209563" y="5928631"/>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50" name="Straight Arrow Connector 49"/>
          <p:cNvCxnSpPr>
            <a:stCxn id="46" idx="3"/>
            <a:endCxn id="48" idx="7"/>
          </p:cNvCxnSpPr>
          <p:nvPr/>
        </p:nvCxnSpPr>
        <p:spPr>
          <a:xfrm flipH="1">
            <a:off x="7578869" y="5418744"/>
            <a:ext cx="683415" cy="562608"/>
          </a:xfrm>
          <a:prstGeom prst="straightConnector1">
            <a:avLst/>
          </a:prstGeom>
          <a:ln w="28575">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49" idx="2"/>
            <a:endCxn id="48" idx="6"/>
          </p:cNvCxnSpPr>
          <p:nvPr/>
        </p:nvCxnSpPr>
        <p:spPr>
          <a:xfrm flipH="1">
            <a:off x="7631590" y="6108631"/>
            <a:ext cx="577973" cy="0"/>
          </a:xfrm>
          <a:prstGeom prst="straightConnector1">
            <a:avLst/>
          </a:prstGeom>
          <a:ln w="28575">
            <a:solidFill>
              <a:schemeClr val="tx1"/>
            </a:solidFill>
            <a:headEnd type="none"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48" idx="0"/>
            <a:endCxn id="45" idx="4"/>
          </p:cNvCxnSpPr>
          <p:nvPr/>
        </p:nvCxnSpPr>
        <p:spPr>
          <a:xfrm flipV="1">
            <a:off x="7451590" y="5471465"/>
            <a:ext cx="0" cy="457166"/>
          </a:xfrm>
          <a:prstGeom prst="straightConnector1">
            <a:avLst/>
          </a:prstGeom>
          <a:ln w="28575">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H="1">
            <a:off x="6616006" y="6053465"/>
            <a:ext cx="655584" cy="0"/>
          </a:xfrm>
          <a:prstGeom prst="straightConnector1">
            <a:avLst/>
          </a:prstGeom>
          <a:ln w="28575">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6616006" y="6205865"/>
            <a:ext cx="655584" cy="0"/>
          </a:xfrm>
          <a:prstGeom prst="straightConnector1">
            <a:avLst/>
          </a:prstGeom>
          <a:ln w="28575">
            <a:solidFill>
              <a:schemeClr val="tx1"/>
            </a:solidFill>
            <a:headEnd type="arrow" w="sm" len="sm"/>
            <a:tailEnd type="none" w="sm" len="sm"/>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V="1">
            <a:off x="8313406" y="5471465"/>
            <a:ext cx="0" cy="457166"/>
          </a:xfrm>
          <a:prstGeom prst="straightConnector1">
            <a:avLst/>
          </a:prstGeom>
          <a:ln w="28575">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V="1">
            <a:off x="8465806" y="5445224"/>
            <a:ext cx="0" cy="504000"/>
          </a:xfrm>
          <a:prstGeom prst="straightConnector1">
            <a:avLst/>
          </a:prstGeom>
          <a:ln w="28575">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43" name="Curved Connector 142"/>
          <p:cNvCxnSpPr>
            <a:stCxn id="45" idx="2"/>
            <a:endCxn id="47" idx="0"/>
          </p:cNvCxnSpPr>
          <p:nvPr/>
        </p:nvCxnSpPr>
        <p:spPr>
          <a:xfrm rot="10800000" flipV="1">
            <a:off x="6436006" y="5291465"/>
            <a:ext cx="835584" cy="637166"/>
          </a:xfrm>
          <a:prstGeom prst="curvedConnector2">
            <a:avLst/>
          </a:prstGeom>
          <a:ln>
            <a:solidFill>
              <a:schemeClr val="tx1"/>
            </a:solidFill>
            <a:headEnd type="none"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0" name="Oval 79"/>
          <p:cNvSpPr/>
          <p:nvPr/>
        </p:nvSpPr>
        <p:spPr>
          <a:xfrm>
            <a:off x="4426155" y="5928632"/>
            <a:ext cx="360000" cy="360000"/>
          </a:xfrm>
          <a:prstGeom prst="ellipse">
            <a:avLst/>
          </a:prstGeom>
          <a:solidFill>
            <a:srgbClr val="FF0066"/>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1</a:t>
            </a:r>
            <a:endParaRPr lang="zh-CN" altLang="en-US" dirty="0">
              <a:solidFill>
                <a:schemeClr val="tx1"/>
              </a:solidFill>
              <a:latin typeface="Eras Medium ITC" pitchFamily="34" charset="0"/>
            </a:endParaRPr>
          </a:p>
        </p:txBody>
      </p:sp>
      <p:cxnSp>
        <p:nvCxnSpPr>
          <p:cNvPr id="81" name="Straight Arrow Connector 80"/>
          <p:cNvCxnSpPr>
            <a:endCxn id="80" idx="6"/>
          </p:cNvCxnSpPr>
          <p:nvPr/>
        </p:nvCxnSpPr>
        <p:spPr>
          <a:xfrm flipH="1">
            <a:off x="4786155" y="6108632"/>
            <a:ext cx="577973" cy="0"/>
          </a:xfrm>
          <a:prstGeom prst="straightConnector1">
            <a:avLst/>
          </a:prstGeom>
          <a:ln w="57150">
            <a:solidFill>
              <a:schemeClr val="tx1"/>
            </a:solidFill>
            <a:headEnd w="sm" len="sm"/>
            <a:tailEnd type="arrow" w="sm" len="sm"/>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80" idx="0"/>
          </p:cNvCxnSpPr>
          <p:nvPr/>
        </p:nvCxnSpPr>
        <p:spPr>
          <a:xfrm flipV="1">
            <a:off x="4606155" y="5471466"/>
            <a:ext cx="0" cy="457166"/>
          </a:xfrm>
          <a:prstGeom prst="straightConnector1">
            <a:avLst/>
          </a:prstGeom>
          <a:ln w="57150">
            <a:solidFill>
              <a:schemeClr val="tx1"/>
            </a:solidFill>
            <a:headEnd type="arrow" w="sm" len="sm"/>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H="1">
            <a:off x="3770571" y="6205866"/>
            <a:ext cx="655584" cy="0"/>
          </a:xfrm>
          <a:prstGeom prst="straightConnector1">
            <a:avLst/>
          </a:prstGeom>
          <a:ln w="57150">
            <a:solidFill>
              <a:schemeClr val="tx1"/>
            </a:solidFill>
            <a:headEnd type="arrow" w="sm" len="sm"/>
            <a:tailEnd type="none" w="sm" len="sm"/>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40" name="Freeform 39"/>
          <p:cNvSpPr/>
          <p:nvPr/>
        </p:nvSpPr>
        <p:spPr>
          <a:xfrm>
            <a:off x="4197229" y="5750228"/>
            <a:ext cx="756000" cy="684000"/>
          </a:xfrm>
          <a:custGeom>
            <a:avLst/>
            <a:gdLst>
              <a:gd name="connsiteX0" fmla="*/ 190500 w 1002506"/>
              <a:gd name="connsiteY0" fmla="*/ 102150 h 817389"/>
              <a:gd name="connsiteX1" fmla="*/ 0 w 1002506"/>
              <a:gd name="connsiteY1" fmla="*/ 445050 h 817389"/>
              <a:gd name="connsiteX2" fmla="*/ 190500 w 1002506"/>
              <a:gd name="connsiteY2" fmla="*/ 787950 h 817389"/>
              <a:gd name="connsiteX3" fmla="*/ 742950 w 1002506"/>
              <a:gd name="connsiteY3" fmla="*/ 768900 h 817389"/>
              <a:gd name="connsiteX4" fmla="*/ 971550 w 1002506"/>
              <a:gd name="connsiteY4" fmla="*/ 521250 h 817389"/>
              <a:gd name="connsiteX5" fmla="*/ 952500 w 1002506"/>
              <a:gd name="connsiteY5" fmla="*/ 273600 h 817389"/>
              <a:gd name="connsiteX6" fmla="*/ 533400 w 1002506"/>
              <a:gd name="connsiteY6" fmla="*/ 6900 h 817389"/>
              <a:gd name="connsiteX7" fmla="*/ 190500 w 1002506"/>
              <a:gd name="connsiteY7" fmla="*/ 102150 h 817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506" h="817389">
                <a:moveTo>
                  <a:pt x="190500" y="102150"/>
                </a:moveTo>
                <a:cubicBezTo>
                  <a:pt x="101600" y="175175"/>
                  <a:pt x="0" y="330750"/>
                  <a:pt x="0" y="445050"/>
                </a:cubicBezTo>
                <a:cubicBezTo>
                  <a:pt x="0" y="559350"/>
                  <a:pt x="66675" y="733975"/>
                  <a:pt x="190500" y="787950"/>
                </a:cubicBezTo>
                <a:cubicBezTo>
                  <a:pt x="314325" y="841925"/>
                  <a:pt x="612775" y="813350"/>
                  <a:pt x="742950" y="768900"/>
                </a:cubicBezTo>
                <a:cubicBezTo>
                  <a:pt x="873125" y="724450"/>
                  <a:pt x="936625" y="603800"/>
                  <a:pt x="971550" y="521250"/>
                </a:cubicBezTo>
                <a:cubicBezTo>
                  <a:pt x="1006475" y="438700"/>
                  <a:pt x="1025525" y="359325"/>
                  <a:pt x="952500" y="273600"/>
                </a:cubicBezTo>
                <a:cubicBezTo>
                  <a:pt x="879475" y="187875"/>
                  <a:pt x="666750" y="32300"/>
                  <a:pt x="533400" y="6900"/>
                </a:cubicBezTo>
                <a:cubicBezTo>
                  <a:pt x="400050" y="-18500"/>
                  <a:pt x="279400" y="29125"/>
                  <a:pt x="190500" y="102150"/>
                </a:cubicBezTo>
                <a:close/>
              </a:path>
            </a:pathLst>
          </a:custGeom>
          <a:solidFill>
            <a:schemeClr val="accent6">
              <a:lumMod val="20000"/>
              <a:lumOff val="80000"/>
              <a:alpha val="50196"/>
            </a:schemeClr>
          </a:solidFill>
          <a:ln w="3175">
            <a:solidFill>
              <a:srgbClr val="FF00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6176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6">
                                            <p:txEl>
                                              <p:pRg st="2" end="2"/>
                                            </p:txEl>
                                          </p:spTgt>
                                        </p:tgtEl>
                                        <p:attrNameLst>
                                          <p:attrName>style.visibility</p:attrName>
                                        </p:attrNameLst>
                                      </p:cBhvr>
                                      <p:to>
                                        <p:strVal val="visible"/>
                                      </p:to>
                                    </p:set>
                                    <p:animEffect transition="in" filter="fade">
                                      <p:cBhvr>
                                        <p:cTn id="14" dur="500"/>
                                        <p:tgtEl>
                                          <p:spTgt spid="56">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56">
                                            <p:txEl>
                                              <p:pRg st="3" end="3"/>
                                            </p:txEl>
                                          </p:spTgt>
                                        </p:tgtEl>
                                        <p:attrNameLst>
                                          <p:attrName>style.visibility</p:attrName>
                                        </p:attrNameLst>
                                      </p:cBhvr>
                                      <p:to>
                                        <p:strVal val="visible"/>
                                      </p:to>
                                    </p:set>
                                    <p:animEffect transition="in" filter="fade">
                                      <p:cBhvr>
                                        <p:cTn id="17" dur="500"/>
                                        <p:tgtEl>
                                          <p:spTgt spid="56">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5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25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5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50"/>
                                        <p:tgtEl>
                                          <p:spTgt spid="15"/>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wipe(up)">
                                      <p:cBhvr>
                                        <p:cTn id="36" dur="500"/>
                                        <p:tgtEl>
                                          <p:spTgt spid="135"/>
                                        </p:tgtEl>
                                      </p:cBhvr>
                                    </p:animEffect>
                                  </p:childTnLst>
                                </p:cTn>
                              </p:par>
                              <p:par>
                                <p:cTn id="37" presetID="22" presetClass="entr" presetSubtype="1"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up)">
                                      <p:cBhvr>
                                        <p:cTn id="39" dur="500"/>
                                        <p:tgtEl>
                                          <p:spTgt spid="20"/>
                                        </p:tgtEl>
                                      </p:cBhvr>
                                    </p:animEffect>
                                  </p:childTnLst>
                                </p:cTn>
                              </p:par>
                              <p:par>
                                <p:cTn id="40" presetID="22" presetClass="entr" presetSubtype="4"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par>
                                <p:cTn id="43" presetID="22" presetClass="entr" presetSubtype="4"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par>
                                <p:cTn id="46" presetID="22" presetClass="entr" presetSubtype="1"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up)">
                                      <p:cBhvr>
                                        <p:cTn id="48" dur="500"/>
                                        <p:tgtEl>
                                          <p:spTgt spid="25"/>
                                        </p:tgtEl>
                                      </p:cBhvr>
                                    </p:animEffect>
                                  </p:childTnLst>
                                </p:cTn>
                              </p:par>
                              <p:par>
                                <p:cTn id="49" presetID="22" presetClass="entr" presetSubtype="2"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right)">
                                      <p:cBhvr>
                                        <p:cTn id="51" dur="500"/>
                                        <p:tgtEl>
                                          <p:spTgt spid="19"/>
                                        </p:tgtEl>
                                      </p:cBhvr>
                                    </p:animEffect>
                                  </p:childTnLst>
                                </p:cTn>
                              </p:par>
                              <p:par>
                                <p:cTn id="52" presetID="22" presetClass="entr" presetSubtype="2"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right)">
                                      <p:cBhvr>
                                        <p:cTn id="54" dur="500"/>
                                        <p:tgtEl>
                                          <p:spTgt spid="22"/>
                                        </p:tgtEl>
                                      </p:cBhvr>
                                    </p:animEffect>
                                  </p:childTnLst>
                                </p:cTn>
                              </p:par>
                              <p:par>
                                <p:cTn id="55" presetID="22" presetClass="entr" presetSubtype="8"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6">
                                            <p:txEl>
                                              <p:pRg st="4" end="4"/>
                                            </p:txEl>
                                          </p:spTgt>
                                        </p:tgtEl>
                                        <p:attrNameLst>
                                          <p:attrName>style.visibility</p:attrName>
                                        </p:attrNameLst>
                                      </p:cBhvr>
                                      <p:to>
                                        <p:strVal val="visible"/>
                                      </p:to>
                                    </p:set>
                                    <p:animEffect transition="in" filter="fade">
                                      <p:cBhvr>
                                        <p:cTn id="62" dur="500"/>
                                        <p:tgtEl>
                                          <p:spTgt spid="56">
                                            <p:txEl>
                                              <p:pRg st="4" end="4"/>
                                            </p:txEl>
                                          </p:spTgt>
                                        </p:tgtEl>
                                      </p:cBhvr>
                                    </p:animEffect>
                                  </p:childTnLst>
                                </p:cTn>
                              </p:par>
                              <p:par>
                                <p:cTn id="63" presetID="1" presetClass="entr" presetSubtype="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childTnLst>
                                </p:cTn>
                              </p:par>
                              <p:par>
                                <p:cTn id="65" presetID="22" presetClass="entr" presetSubtype="2" fill="hold" nodeType="with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wipe(right)">
                                      <p:cBhvr>
                                        <p:cTn id="67" dur="500"/>
                                        <p:tgtEl>
                                          <p:spTgt spid="81"/>
                                        </p:tgtEl>
                                      </p:cBhvr>
                                    </p:animEffect>
                                  </p:childTnLst>
                                </p:cTn>
                              </p:par>
                              <p:par>
                                <p:cTn id="68" presetID="22" presetClass="entr" presetSubtype="8" fill="hold" nodeType="withEffect">
                                  <p:stCondLst>
                                    <p:cond delay="0"/>
                                  </p:stCondLst>
                                  <p:childTnLst>
                                    <p:set>
                                      <p:cBhvr>
                                        <p:cTn id="69" dur="1" fill="hold">
                                          <p:stCondLst>
                                            <p:cond delay="0"/>
                                          </p:stCondLst>
                                        </p:cTn>
                                        <p:tgtEl>
                                          <p:spTgt spid="83"/>
                                        </p:tgtEl>
                                        <p:attrNameLst>
                                          <p:attrName>style.visibility</p:attrName>
                                        </p:attrNameLst>
                                      </p:cBhvr>
                                      <p:to>
                                        <p:strVal val="visible"/>
                                      </p:to>
                                    </p:set>
                                    <p:animEffect transition="in" filter="wipe(left)">
                                      <p:cBhvr>
                                        <p:cTn id="70" dur="500"/>
                                        <p:tgtEl>
                                          <p:spTgt spid="83"/>
                                        </p:tgtEl>
                                      </p:cBhvr>
                                    </p:animEffect>
                                  </p:childTnLst>
                                </p:cTn>
                              </p:par>
                              <p:par>
                                <p:cTn id="71" presetID="22" presetClass="entr" presetSubtype="1" fill="hold"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wipe(up)">
                                      <p:cBhvr>
                                        <p:cTn id="73" dur="500"/>
                                        <p:tgtEl>
                                          <p:spTgt spid="82"/>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 calcmode="lin" valueType="num">
                                      <p:cBhvr>
                                        <p:cTn id="77" dur="500" fill="hold"/>
                                        <p:tgtEl>
                                          <p:spTgt spid="80"/>
                                        </p:tgtEl>
                                        <p:attrNameLst>
                                          <p:attrName>ppt_w</p:attrName>
                                        </p:attrNameLst>
                                      </p:cBhvr>
                                      <p:tavLst>
                                        <p:tav tm="0">
                                          <p:val>
                                            <p:fltVal val="0"/>
                                          </p:val>
                                        </p:tav>
                                        <p:tav tm="100000">
                                          <p:val>
                                            <p:strVal val="#ppt_w"/>
                                          </p:val>
                                        </p:tav>
                                      </p:tavLst>
                                    </p:anim>
                                    <p:anim calcmode="lin" valueType="num">
                                      <p:cBhvr>
                                        <p:cTn id="78" dur="500" fill="hold"/>
                                        <p:tgtEl>
                                          <p:spTgt spid="80"/>
                                        </p:tgtEl>
                                        <p:attrNameLst>
                                          <p:attrName>ppt_h</p:attrName>
                                        </p:attrNameLst>
                                      </p:cBhvr>
                                      <p:tavLst>
                                        <p:tav tm="0">
                                          <p:val>
                                            <p:fltVal val="0"/>
                                          </p:val>
                                        </p:tav>
                                        <p:tav tm="100000">
                                          <p:val>
                                            <p:strVal val="#ppt_h"/>
                                          </p:val>
                                        </p:tav>
                                      </p:tavLst>
                                    </p:anim>
                                    <p:animEffect transition="in" filter="fade">
                                      <p:cBhvr>
                                        <p:cTn id="79" dur="500"/>
                                        <p:tgtEl>
                                          <p:spTgt spid="80"/>
                                        </p:tgtEl>
                                      </p:cBhvr>
                                    </p:animEffect>
                                  </p:childTnLst>
                                </p:cTn>
                              </p:par>
                            </p:childTnLst>
                          </p:cTn>
                        </p:par>
                        <p:par>
                          <p:cTn id="80" fill="hold">
                            <p:stCondLst>
                              <p:cond delay="1000"/>
                            </p:stCondLst>
                            <p:childTnLst>
                              <p:par>
                                <p:cTn id="81" presetID="26" presetClass="emph" presetSubtype="0" fill="hold" grpId="1" nodeType="afterEffect">
                                  <p:stCondLst>
                                    <p:cond delay="0"/>
                                  </p:stCondLst>
                                  <p:childTnLst>
                                    <p:animEffect transition="out" filter="fade">
                                      <p:cBhvr>
                                        <p:cTn id="82" dur="500" tmFilter="0, 0; .2, .5; .8, .5; 1, 0"/>
                                        <p:tgtEl>
                                          <p:spTgt spid="80"/>
                                        </p:tgtEl>
                                      </p:cBhvr>
                                    </p:animEffect>
                                    <p:animScale>
                                      <p:cBhvr>
                                        <p:cTn id="83" dur="250" autoRev="1" fill="hold"/>
                                        <p:tgtEl>
                                          <p:spTgt spid="80"/>
                                        </p:tgtEl>
                                      </p:cBhvr>
                                      <p:by x="105000" y="105000"/>
                                    </p:animScale>
                                  </p:childTnLst>
                                </p:cTn>
                              </p:par>
                            </p:childTnLst>
                          </p:cTn>
                        </p:par>
                        <p:par>
                          <p:cTn id="84" fill="hold">
                            <p:stCondLst>
                              <p:cond delay="1500"/>
                            </p:stCondLst>
                            <p:childTnLst>
                              <p:par>
                                <p:cTn id="85" presetID="53" presetClass="entr" presetSubtype="16"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p:cTn id="87" dur="250" fill="hold"/>
                                        <p:tgtEl>
                                          <p:spTgt spid="40"/>
                                        </p:tgtEl>
                                        <p:attrNameLst>
                                          <p:attrName>ppt_w</p:attrName>
                                        </p:attrNameLst>
                                      </p:cBhvr>
                                      <p:tavLst>
                                        <p:tav tm="0">
                                          <p:val>
                                            <p:fltVal val="0"/>
                                          </p:val>
                                        </p:tav>
                                        <p:tav tm="100000">
                                          <p:val>
                                            <p:strVal val="#ppt_w"/>
                                          </p:val>
                                        </p:tav>
                                      </p:tavLst>
                                    </p:anim>
                                    <p:anim calcmode="lin" valueType="num">
                                      <p:cBhvr>
                                        <p:cTn id="88" dur="250" fill="hold"/>
                                        <p:tgtEl>
                                          <p:spTgt spid="40"/>
                                        </p:tgtEl>
                                        <p:attrNameLst>
                                          <p:attrName>ppt_h</p:attrName>
                                        </p:attrNameLst>
                                      </p:cBhvr>
                                      <p:tavLst>
                                        <p:tav tm="0">
                                          <p:val>
                                            <p:fltVal val="0"/>
                                          </p:val>
                                        </p:tav>
                                        <p:tav tm="100000">
                                          <p:val>
                                            <p:strVal val="#ppt_h"/>
                                          </p:val>
                                        </p:tav>
                                      </p:tavLst>
                                    </p:anim>
                                    <p:animEffect transition="in" filter="fade">
                                      <p:cBhvr>
                                        <p:cTn id="89" dur="250"/>
                                        <p:tgtEl>
                                          <p:spTgt spid="40"/>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 calcmode="lin" valueType="num">
                                      <p:cBhvr>
                                        <p:cTn id="92" dur="250" fill="hold"/>
                                        <p:tgtEl>
                                          <p:spTgt spid="42"/>
                                        </p:tgtEl>
                                        <p:attrNameLst>
                                          <p:attrName>ppt_w</p:attrName>
                                        </p:attrNameLst>
                                      </p:cBhvr>
                                      <p:tavLst>
                                        <p:tav tm="0">
                                          <p:val>
                                            <p:fltVal val="0"/>
                                          </p:val>
                                        </p:tav>
                                        <p:tav tm="100000">
                                          <p:val>
                                            <p:strVal val="#ppt_w"/>
                                          </p:val>
                                        </p:tav>
                                      </p:tavLst>
                                    </p:anim>
                                    <p:anim calcmode="lin" valueType="num">
                                      <p:cBhvr>
                                        <p:cTn id="93" dur="250" fill="hold"/>
                                        <p:tgtEl>
                                          <p:spTgt spid="42"/>
                                        </p:tgtEl>
                                        <p:attrNameLst>
                                          <p:attrName>ppt_h</p:attrName>
                                        </p:attrNameLst>
                                      </p:cBhvr>
                                      <p:tavLst>
                                        <p:tav tm="0">
                                          <p:val>
                                            <p:fltVal val="0"/>
                                          </p:val>
                                        </p:tav>
                                        <p:tav tm="100000">
                                          <p:val>
                                            <p:strVal val="#ppt_h"/>
                                          </p:val>
                                        </p:tav>
                                      </p:tavLst>
                                    </p:anim>
                                    <p:animEffect transition="in" filter="fade">
                                      <p:cBhvr>
                                        <p:cTn id="94" dur="250"/>
                                        <p:tgtEl>
                                          <p:spTgt spid="42"/>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p:cTn id="97" dur="250" fill="hold"/>
                                        <p:tgtEl>
                                          <p:spTgt spid="41"/>
                                        </p:tgtEl>
                                        <p:attrNameLst>
                                          <p:attrName>ppt_w</p:attrName>
                                        </p:attrNameLst>
                                      </p:cBhvr>
                                      <p:tavLst>
                                        <p:tav tm="0">
                                          <p:val>
                                            <p:fltVal val="0"/>
                                          </p:val>
                                        </p:tav>
                                        <p:tav tm="100000">
                                          <p:val>
                                            <p:strVal val="#ppt_w"/>
                                          </p:val>
                                        </p:tav>
                                      </p:tavLst>
                                    </p:anim>
                                    <p:anim calcmode="lin" valueType="num">
                                      <p:cBhvr>
                                        <p:cTn id="98" dur="250" fill="hold"/>
                                        <p:tgtEl>
                                          <p:spTgt spid="41"/>
                                        </p:tgtEl>
                                        <p:attrNameLst>
                                          <p:attrName>ppt_h</p:attrName>
                                        </p:attrNameLst>
                                      </p:cBhvr>
                                      <p:tavLst>
                                        <p:tav tm="0">
                                          <p:val>
                                            <p:fltVal val="0"/>
                                          </p:val>
                                        </p:tav>
                                        <p:tav tm="100000">
                                          <p:val>
                                            <p:strVal val="#ppt_h"/>
                                          </p:val>
                                        </p:tav>
                                      </p:tavLst>
                                    </p:anim>
                                    <p:animEffect transition="in" filter="fade">
                                      <p:cBhvr>
                                        <p:cTn id="99" dur="250"/>
                                        <p:tgtEl>
                                          <p:spTgt spid="41"/>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p:cTn id="102" dur="250" fill="hold"/>
                                        <p:tgtEl>
                                          <p:spTgt spid="43"/>
                                        </p:tgtEl>
                                        <p:attrNameLst>
                                          <p:attrName>ppt_w</p:attrName>
                                        </p:attrNameLst>
                                      </p:cBhvr>
                                      <p:tavLst>
                                        <p:tav tm="0">
                                          <p:val>
                                            <p:fltVal val="0"/>
                                          </p:val>
                                        </p:tav>
                                        <p:tav tm="100000">
                                          <p:val>
                                            <p:strVal val="#ppt_w"/>
                                          </p:val>
                                        </p:tav>
                                      </p:tavLst>
                                    </p:anim>
                                    <p:anim calcmode="lin" valueType="num">
                                      <p:cBhvr>
                                        <p:cTn id="103" dur="250" fill="hold"/>
                                        <p:tgtEl>
                                          <p:spTgt spid="43"/>
                                        </p:tgtEl>
                                        <p:attrNameLst>
                                          <p:attrName>ppt_h</p:attrName>
                                        </p:attrNameLst>
                                      </p:cBhvr>
                                      <p:tavLst>
                                        <p:tav tm="0">
                                          <p:val>
                                            <p:fltVal val="0"/>
                                          </p:val>
                                        </p:tav>
                                        <p:tav tm="100000">
                                          <p:val>
                                            <p:strVal val="#ppt_h"/>
                                          </p:val>
                                        </p:tav>
                                      </p:tavLst>
                                    </p:anim>
                                    <p:animEffect transition="in" filter="fade">
                                      <p:cBhvr>
                                        <p:cTn id="104" dur="250"/>
                                        <p:tgtEl>
                                          <p:spTgt spid="43"/>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56">
                                            <p:txEl>
                                              <p:pRg st="5" end="5"/>
                                            </p:txEl>
                                          </p:spTgt>
                                        </p:tgtEl>
                                        <p:attrNameLst>
                                          <p:attrName>style.visibility</p:attrName>
                                        </p:attrNameLst>
                                      </p:cBhvr>
                                      <p:to>
                                        <p:strVal val="visible"/>
                                      </p:to>
                                    </p:set>
                                    <p:animEffect transition="in" filter="fade">
                                      <p:cBhvr>
                                        <p:cTn id="109" dur="500"/>
                                        <p:tgtEl>
                                          <p:spTgt spid="56">
                                            <p:txEl>
                                              <p:pRg st="5" end="5"/>
                                            </p:txEl>
                                          </p:spTgt>
                                        </p:tgtEl>
                                      </p:cBhvr>
                                    </p:animEffect>
                                  </p:childTnLst>
                                </p:cTn>
                              </p:par>
                            </p:childTnLst>
                          </p:cTn>
                        </p:par>
                        <p:par>
                          <p:cTn id="110" fill="hold">
                            <p:stCondLst>
                              <p:cond delay="500"/>
                            </p:stCondLst>
                            <p:childTnLst>
                              <p:par>
                                <p:cTn id="111" presetID="10" presetClass="entr" presetSubtype="0" fill="hold" grpId="0" nodeType="afterEffect">
                                  <p:stCondLst>
                                    <p:cond delay="0"/>
                                  </p:stCondLst>
                                  <p:iterate type="lt">
                                    <p:tmPct val="0"/>
                                  </p:iterate>
                                  <p:childTnLst>
                                    <p:set>
                                      <p:cBhvr>
                                        <p:cTn id="112" dur="1" fill="hold">
                                          <p:stCondLst>
                                            <p:cond delay="0"/>
                                          </p:stCondLst>
                                        </p:cTn>
                                        <p:tgtEl>
                                          <p:spTgt spid="45"/>
                                        </p:tgtEl>
                                        <p:attrNameLst>
                                          <p:attrName>style.visibility</p:attrName>
                                        </p:attrNameLst>
                                      </p:cBhvr>
                                      <p:to>
                                        <p:strVal val="visible"/>
                                      </p:to>
                                    </p:set>
                                    <p:animEffect transition="in" filter="fade">
                                      <p:cBhvr>
                                        <p:cTn id="113" dur="250"/>
                                        <p:tgtEl>
                                          <p:spTgt spid="4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fade">
                                      <p:cBhvr>
                                        <p:cTn id="116" dur="250"/>
                                        <p:tgtEl>
                                          <p:spTgt spid="46"/>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250"/>
                                        <p:tgtEl>
                                          <p:spTgt spid="47"/>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fade">
                                      <p:cBhvr>
                                        <p:cTn id="122" dur="250"/>
                                        <p:tgtEl>
                                          <p:spTgt spid="48"/>
                                        </p:tgtEl>
                                      </p:cBhvr>
                                    </p:animEffect>
                                  </p:childTnLst>
                                </p:cTn>
                              </p:par>
                              <p:par>
                                <p:cTn id="123" presetID="10" presetClass="entr" presetSubtype="0" fill="hold" grpId="0" nodeType="withEffect">
                                  <p:stCondLst>
                                    <p:cond delay="0"/>
                                  </p:stCondLst>
                                  <p:iterate type="lt">
                                    <p:tmPct val="0"/>
                                  </p:iterate>
                                  <p:childTnLst>
                                    <p:set>
                                      <p:cBhvr>
                                        <p:cTn id="124" dur="1" fill="hold">
                                          <p:stCondLst>
                                            <p:cond delay="0"/>
                                          </p:stCondLst>
                                        </p:cTn>
                                        <p:tgtEl>
                                          <p:spTgt spid="49"/>
                                        </p:tgtEl>
                                        <p:attrNameLst>
                                          <p:attrName>style.visibility</p:attrName>
                                        </p:attrNameLst>
                                      </p:cBhvr>
                                      <p:to>
                                        <p:strVal val="visible"/>
                                      </p:to>
                                    </p:set>
                                    <p:animEffect transition="in" filter="fade">
                                      <p:cBhvr>
                                        <p:cTn id="125" dur="250"/>
                                        <p:tgtEl>
                                          <p:spTgt spid="49"/>
                                        </p:tgtEl>
                                      </p:cBhvr>
                                    </p:animEffect>
                                  </p:childTnLst>
                                </p:cTn>
                              </p:par>
                              <p:par>
                                <p:cTn id="126" presetID="10" presetClass="entr" presetSubtype="0" fill="hold" nodeType="withEffect">
                                  <p:stCondLst>
                                    <p:cond delay="0"/>
                                  </p:stCondLst>
                                  <p:childTnLst>
                                    <p:set>
                                      <p:cBhvr>
                                        <p:cTn id="127" dur="1" fill="hold">
                                          <p:stCondLst>
                                            <p:cond delay="0"/>
                                          </p:stCondLst>
                                        </p:cTn>
                                        <p:tgtEl>
                                          <p:spTgt spid="50"/>
                                        </p:tgtEl>
                                        <p:attrNameLst>
                                          <p:attrName>style.visibility</p:attrName>
                                        </p:attrNameLst>
                                      </p:cBhvr>
                                      <p:to>
                                        <p:strVal val="visible"/>
                                      </p:to>
                                    </p:set>
                                    <p:animEffect transition="in" filter="fade">
                                      <p:cBhvr>
                                        <p:cTn id="128" dur="250"/>
                                        <p:tgtEl>
                                          <p:spTgt spid="50"/>
                                        </p:tgtEl>
                                      </p:cBhvr>
                                    </p:animEffect>
                                  </p:childTnLst>
                                </p:cTn>
                              </p:par>
                              <p:par>
                                <p:cTn id="129" presetID="10" presetClass="entr" presetSubtype="0" fill="hold" nodeType="withEffect">
                                  <p:stCondLst>
                                    <p:cond delay="0"/>
                                  </p:stCondLst>
                                  <p:childTnLst>
                                    <p:set>
                                      <p:cBhvr>
                                        <p:cTn id="130" dur="1" fill="hold">
                                          <p:stCondLst>
                                            <p:cond delay="0"/>
                                          </p:stCondLst>
                                        </p:cTn>
                                        <p:tgtEl>
                                          <p:spTgt spid="51"/>
                                        </p:tgtEl>
                                        <p:attrNameLst>
                                          <p:attrName>style.visibility</p:attrName>
                                        </p:attrNameLst>
                                      </p:cBhvr>
                                      <p:to>
                                        <p:strVal val="visible"/>
                                      </p:to>
                                    </p:set>
                                    <p:animEffect transition="in" filter="fade">
                                      <p:cBhvr>
                                        <p:cTn id="131" dur="250"/>
                                        <p:tgtEl>
                                          <p:spTgt spid="51"/>
                                        </p:tgtEl>
                                      </p:cBhvr>
                                    </p:animEffect>
                                  </p:childTnLst>
                                </p:cTn>
                              </p:par>
                              <p:par>
                                <p:cTn id="132" presetID="10" presetClass="entr" presetSubtype="0" fill="hold" nodeType="with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fade">
                                      <p:cBhvr>
                                        <p:cTn id="134" dur="250"/>
                                        <p:tgtEl>
                                          <p:spTgt spid="52"/>
                                        </p:tgtEl>
                                      </p:cBhvr>
                                    </p:animEffect>
                                  </p:childTnLst>
                                </p:cTn>
                              </p:par>
                              <p:par>
                                <p:cTn id="135" presetID="10" presetClass="entr" presetSubtype="0" fill="hold" nodeType="with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fade">
                                      <p:cBhvr>
                                        <p:cTn id="137" dur="250"/>
                                        <p:tgtEl>
                                          <p:spTgt spid="54"/>
                                        </p:tgtEl>
                                      </p:cBhvr>
                                    </p:animEffect>
                                  </p:childTnLst>
                                </p:cTn>
                              </p:par>
                              <p:par>
                                <p:cTn id="138" presetID="10" presetClass="entr" presetSubtype="0" fill="hold" nodeType="withEffect">
                                  <p:stCondLst>
                                    <p:cond delay="0"/>
                                  </p:stCondLst>
                                  <p:childTnLst>
                                    <p:set>
                                      <p:cBhvr>
                                        <p:cTn id="139" dur="1" fill="hold">
                                          <p:stCondLst>
                                            <p:cond delay="0"/>
                                          </p:stCondLst>
                                        </p:cTn>
                                        <p:tgtEl>
                                          <p:spTgt spid="55"/>
                                        </p:tgtEl>
                                        <p:attrNameLst>
                                          <p:attrName>style.visibility</p:attrName>
                                        </p:attrNameLst>
                                      </p:cBhvr>
                                      <p:to>
                                        <p:strVal val="visible"/>
                                      </p:to>
                                    </p:set>
                                    <p:animEffect transition="in" filter="fade">
                                      <p:cBhvr>
                                        <p:cTn id="140" dur="250"/>
                                        <p:tgtEl>
                                          <p:spTgt spid="55"/>
                                        </p:tgtEl>
                                      </p:cBhvr>
                                    </p:animEffect>
                                  </p:childTnLst>
                                </p:cTn>
                              </p:par>
                              <p:par>
                                <p:cTn id="141" presetID="10" presetClass="entr" presetSubtype="0" fill="hold" nodeType="withEffect">
                                  <p:stCondLst>
                                    <p:cond delay="0"/>
                                  </p:stCondLst>
                                  <p:childTnLst>
                                    <p:set>
                                      <p:cBhvr>
                                        <p:cTn id="142" dur="1" fill="hold">
                                          <p:stCondLst>
                                            <p:cond delay="0"/>
                                          </p:stCondLst>
                                        </p:cTn>
                                        <p:tgtEl>
                                          <p:spTgt spid="57"/>
                                        </p:tgtEl>
                                        <p:attrNameLst>
                                          <p:attrName>style.visibility</p:attrName>
                                        </p:attrNameLst>
                                      </p:cBhvr>
                                      <p:to>
                                        <p:strVal val="visible"/>
                                      </p:to>
                                    </p:set>
                                    <p:animEffect transition="in" filter="fade">
                                      <p:cBhvr>
                                        <p:cTn id="143" dur="250"/>
                                        <p:tgtEl>
                                          <p:spTgt spid="57"/>
                                        </p:tgtEl>
                                      </p:cBhvr>
                                    </p:animEffect>
                                  </p:childTnLst>
                                </p:cTn>
                              </p:par>
                              <p:par>
                                <p:cTn id="144" presetID="10" presetClass="entr" presetSubtype="0" fill="hold" nodeType="withEffect">
                                  <p:stCondLst>
                                    <p:cond delay="0"/>
                                  </p:stCondLst>
                                  <p:childTnLst>
                                    <p:set>
                                      <p:cBhvr>
                                        <p:cTn id="145" dur="1" fill="hold">
                                          <p:stCondLst>
                                            <p:cond delay="0"/>
                                          </p:stCondLst>
                                        </p:cTn>
                                        <p:tgtEl>
                                          <p:spTgt spid="58"/>
                                        </p:tgtEl>
                                        <p:attrNameLst>
                                          <p:attrName>style.visibility</p:attrName>
                                        </p:attrNameLst>
                                      </p:cBhvr>
                                      <p:to>
                                        <p:strVal val="visible"/>
                                      </p:to>
                                    </p:set>
                                    <p:animEffect transition="in" filter="fade">
                                      <p:cBhvr>
                                        <p:cTn id="146" dur="250"/>
                                        <p:tgtEl>
                                          <p:spTgt spid="58"/>
                                        </p:tgtEl>
                                      </p:cBhvr>
                                    </p:animEffect>
                                  </p:childTnLst>
                                </p:cTn>
                              </p:par>
                              <p:par>
                                <p:cTn id="147" presetID="10" presetClass="entr" presetSubtype="0" fill="hold" nodeType="withEffect">
                                  <p:stCondLst>
                                    <p:cond delay="0"/>
                                  </p:stCondLst>
                                  <p:childTnLst>
                                    <p:set>
                                      <p:cBhvr>
                                        <p:cTn id="148" dur="1" fill="hold">
                                          <p:stCondLst>
                                            <p:cond delay="0"/>
                                          </p:stCondLst>
                                        </p:cTn>
                                        <p:tgtEl>
                                          <p:spTgt spid="143"/>
                                        </p:tgtEl>
                                        <p:attrNameLst>
                                          <p:attrName>style.visibility</p:attrName>
                                        </p:attrNameLst>
                                      </p:cBhvr>
                                      <p:to>
                                        <p:strVal val="visible"/>
                                      </p:to>
                                    </p:set>
                                    <p:animEffect transition="in" filter="fade">
                                      <p:cBhvr>
                                        <p:cTn id="149" dur="250"/>
                                        <p:tgtEl>
                                          <p:spTgt spid="143"/>
                                        </p:tgtEl>
                                      </p:cBhvr>
                                    </p:animEffect>
                                  </p:childTnLst>
                                </p:cTn>
                              </p:par>
                            </p:childTnLst>
                          </p:cTn>
                        </p:par>
                        <p:par>
                          <p:cTn id="150" fill="hold">
                            <p:stCondLst>
                              <p:cond delay="750"/>
                            </p:stCondLst>
                            <p:childTnLst>
                              <p:par>
                                <p:cTn id="151" presetID="21" presetClass="emph" presetSubtype="0" fill="hold" grpId="1" nodeType="afterEffect">
                                  <p:stCondLst>
                                    <p:cond delay="0"/>
                                  </p:stCondLst>
                                  <p:iterate type="lt">
                                    <p:tmPct val="0"/>
                                  </p:iterate>
                                  <p:childTnLst>
                                    <p:animClr clrSpc="hsl" dir="cw">
                                      <p:cBhvr override="childStyle">
                                        <p:cTn id="152" dur="250" fill="hold"/>
                                        <p:tgtEl>
                                          <p:spTgt spid="45"/>
                                        </p:tgtEl>
                                        <p:attrNameLst>
                                          <p:attrName>style.color</p:attrName>
                                        </p:attrNameLst>
                                      </p:cBhvr>
                                      <p:by>
                                        <p:hsl h="7200000" s="0" l="0"/>
                                      </p:by>
                                    </p:animClr>
                                    <p:animClr clrSpc="hsl" dir="cw">
                                      <p:cBhvr>
                                        <p:cTn id="153" dur="250" fill="hold"/>
                                        <p:tgtEl>
                                          <p:spTgt spid="45"/>
                                        </p:tgtEl>
                                        <p:attrNameLst>
                                          <p:attrName>fillcolor</p:attrName>
                                        </p:attrNameLst>
                                      </p:cBhvr>
                                      <p:by>
                                        <p:hsl h="7200000" s="0" l="0"/>
                                      </p:by>
                                    </p:animClr>
                                    <p:animClr clrSpc="hsl" dir="cw">
                                      <p:cBhvr>
                                        <p:cTn id="154" dur="250" fill="hold"/>
                                        <p:tgtEl>
                                          <p:spTgt spid="45"/>
                                        </p:tgtEl>
                                        <p:attrNameLst>
                                          <p:attrName>stroke.color</p:attrName>
                                        </p:attrNameLst>
                                      </p:cBhvr>
                                      <p:by>
                                        <p:hsl h="7200000" s="0" l="0"/>
                                      </p:by>
                                    </p:animClr>
                                    <p:set>
                                      <p:cBhvr>
                                        <p:cTn id="155" dur="250" fill="hold"/>
                                        <p:tgtEl>
                                          <p:spTgt spid="45"/>
                                        </p:tgtEl>
                                        <p:attrNameLst>
                                          <p:attrName>fill.type</p:attrName>
                                        </p:attrNameLst>
                                      </p:cBhvr>
                                      <p:to>
                                        <p:strVal val="solid"/>
                                      </p:to>
                                    </p:set>
                                  </p:childTnLst>
                                </p:cTn>
                              </p:par>
                              <p:par>
                                <p:cTn id="156" presetID="21" presetClass="emph" presetSubtype="0" fill="hold" grpId="1" nodeType="withEffect">
                                  <p:stCondLst>
                                    <p:cond delay="0"/>
                                  </p:stCondLst>
                                  <p:iterate type="lt">
                                    <p:tmPct val="0"/>
                                  </p:iterate>
                                  <p:childTnLst>
                                    <p:animClr clrSpc="hsl" dir="cw">
                                      <p:cBhvr override="childStyle">
                                        <p:cTn id="157" dur="250" fill="hold"/>
                                        <p:tgtEl>
                                          <p:spTgt spid="49"/>
                                        </p:tgtEl>
                                        <p:attrNameLst>
                                          <p:attrName>style.color</p:attrName>
                                        </p:attrNameLst>
                                      </p:cBhvr>
                                      <p:by>
                                        <p:hsl h="7200000" s="0" l="0"/>
                                      </p:by>
                                    </p:animClr>
                                    <p:animClr clrSpc="hsl" dir="cw">
                                      <p:cBhvr>
                                        <p:cTn id="158" dur="250" fill="hold"/>
                                        <p:tgtEl>
                                          <p:spTgt spid="49"/>
                                        </p:tgtEl>
                                        <p:attrNameLst>
                                          <p:attrName>fillcolor</p:attrName>
                                        </p:attrNameLst>
                                      </p:cBhvr>
                                      <p:by>
                                        <p:hsl h="7200000" s="0" l="0"/>
                                      </p:by>
                                    </p:animClr>
                                    <p:animClr clrSpc="hsl" dir="cw">
                                      <p:cBhvr>
                                        <p:cTn id="159" dur="250" fill="hold"/>
                                        <p:tgtEl>
                                          <p:spTgt spid="49"/>
                                        </p:tgtEl>
                                        <p:attrNameLst>
                                          <p:attrName>stroke.color</p:attrName>
                                        </p:attrNameLst>
                                      </p:cBhvr>
                                      <p:by>
                                        <p:hsl h="7200000" s="0" l="0"/>
                                      </p:by>
                                    </p:animClr>
                                    <p:set>
                                      <p:cBhvr>
                                        <p:cTn id="160" dur="250" fill="hold"/>
                                        <p:tgtEl>
                                          <p:spTgt spid="49"/>
                                        </p:tgtEl>
                                        <p:attrNameLst>
                                          <p:attrName>fill.type</p:attrName>
                                        </p:attrNameLst>
                                      </p:cBhvr>
                                      <p:to>
                                        <p:strVal val="solid"/>
                                      </p:to>
                                    </p:set>
                                  </p:childTnLst>
                                </p:cTn>
                              </p:par>
                            </p:childTnLst>
                          </p:cTn>
                        </p:par>
                        <p:par>
                          <p:cTn id="161" fill="hold">
                            <p:stCondLst>
                              <p:cond delay="1000"/>
                            </p:stCondLst>
                            <p:childTnLst>
                              <p:par>
                                <p:cTn id="162" presetID="22" presetClass="entr" presetSubtype="2" fill="hold" nodeType="afterEffect">
                                  <p:stCondLst>
                                    <p:cond delay="0"/>
                                  </p:stCondLst>
                                  <p:childTnLst>
                                    <p:set>
                                      <p:cBhvr>
                                        <p:cTn id="163" dur="1" fill="hold">
                                          <p:stCondLst>
                                            <p:cond delay="0"/>
                                          </p:stCondLst>
                                        </p:cTn>
                                        <p:tgtEl>
                                          <p:spTgt spid="51"/>
                                        </p:tgtEl>
                                        <p:attrNameLst>
                                          <p:attrName>style.visibility</p:attrName>
                                        </p:attrNameLst>
                                      </p:cBhvr>
                                      <p:to>
                                        <p:strVal val="visible"/>
                                      </p:to>
                                    </p:set>
                                    <p:animEffect transition="in" filter="wipe(right)">
                                      <p:cBhvr>
                                        <p:cTn id="164" dur="250"/>
                                        <p:tgtEl>
                                          <p:spTgt spid="51"/>
                                        </p:tgtEl>
                                      </p:cBhvr>
                                    </p:animEffect>
                                  </p:childTnLst>
                                </p:cTn>
                              </p:par>
                              <p:par>
                                <p:cTn id="165" presetID="22" presetClass="entr" presetSubtype="1" fill="hold" nodeType="withEffect">
                                  <p:stCondLst>
                                    <p:cond delay="0"/>
                                  </p:stCondLst>
                                  <p:childTnLst>
                                    <p:set>
                                      <p:cBhvr>
                                        <p:cTn id="166" dur="1" fill="hold">
                                          <p:stCondLst>
                                            <p:cond delay="0"/>
                                          </p:stCondLst>
                                        </p:cTn>
                                        <p:tgtEl>
                                          <p:spTgt spid="52"/>
                                        </p:tgtEl>
                                        <p:attrNameLst>
                                          <p:attrName>style.visibility</p:attrName>
                                        </p:attrNameLst>
                                      </p:cBhvr>
                                      <p:to>
                                        <p:strVal val="visible"/>
                                      </p:to>
                                    </p:set>
                                    <p:animEffect transition="in" filter="wipe(up)">
                                      <p:cBhvr>
                                        <p:cTn id="167" dur="250"/>
                                        <p:tgtEl>
                                          <p:spTgt spid="52"/>
                                        </p:tgtEl>
                                      </p:cBhvr>
                                    </p:animEffect>
                                  </p:childTnLst>
                                </p:cTn>
                              </p:par>
                              <p:par>
                                <p:cTn id="168" presetID="22" presetClass="entr" presetSubtype="4" fill="hold" nodeType="withEffect">
                                  <p:stCondLst>
                                    <p:cond delay="0"/>
                                  </p:stCondLst>
                                  <p:childTnLst>
                                    <p:set>
                                      <p:cBhvr>
                                        <p:cTn id="169" dur="1" fill="hold">
                                          <p:stCondLst>
                                            <p:cond delay="0"/>
                                          </p:stCondLst>
                                        </p:cTn>
                                        <p:tgtEl>
                                          <p:spTgt spid="57"/>
                                        </p:tgtEl>
                                        <p:attrNameLst>
                                          <p:attrName>style.visibility</p:attrName>
                                        </p:attrNameLst>
                                      </p:cBhvr>
                                      <p:to>
                                        <p:strVal val="visible"/>
                                      </p:to>
                                    </p:set>
                                    <p:animEffect transition="in" filter="wipe(down)">
                                      <p:cBhvr>
                                        <p:cTn id="170" dur="250"/>
                                        <p:tgtEl>
                                          <p:spTgt spid="57"/>
                                        </p:tgtEl>
                                      </p:cBhvr>
                                    </p:animEffect>
                                  </p:childTnLst>
                                </p:cTn>
                              </p:par>
                              <p:par>
                                <p:cTn id="171" presetID="22" presetClass="entr" presetSubtype="2" fill="hold" nodeType="withEffect">
                                  <p:stCondLst>
                                    <p:cond delay="0"/>
                                  </p:stCondLst>
                                  <p:childTnLst>
                                    <p:set>
                                      <p:cBhvr>
                                        <p:cTn id="172" dur="1" fill="hold">
                                          <p:stCondLst>
                                            <p:cond delay="0"/>
                                          </p:stCondLst>
                                        </p:cTn>
                                        <p:tgtEl>
                                          <p:spTgt spid="143"/>
                                        </p:tgtEl>
                                        <p:attrNameLst>
                                          <p:attrName>style.visibility</p:attrName>
                                        </p:attrNameLst>
                                      </p:cBhvr>
                                      <p:to>
                                        <p:strVal val="visible"/>
                                      </p:to>
                                    </p:set>
                                    <p:animEffect transition="in" filter="wipe(right)">
                                      <p:cBhvr>
                                        <p:cTn id="173" dur="250"/>
                                        <p:tgtEl>
                                          <p:spTgt spid="143"/>
                                        </p:tgtEl>
                                      </p:cBhvr>
                                    </p:animEffect>
                                  </p:childTnLst>
                                </p:cTn>
                              </p:par>
                            </p:childTnLst>
                          </p:cTn>
                        </p:par>
                        <p:par>
                          <p:cTn id="174" fill="hold">
                            <p:stCondLst>
                              <p:cond delay="1250"/>
                            </p:stCondLst>
                            <p:childTnLst>
                              <p:par>
                                <p:cTn id="175" presetID="21" presetClass="emph" presetSubtype="0" fill="hold" grpId="1" nodeType="afterEffect">
                                  <p:stCondLst>
                                    <p:cond delay="0"/>
                                  </p:stCondLst>
                                  <p:childTnLst>
                                    <p:animClr clrSpc="hsl" dir="cw">
                                      <p:cBhvr override="childStyle">
                                        <p:cTn id="176" dur="250" fill="hold"/>
                                        <p:tgtEl>
                                          <p:spTgt spid="46"/>
                                        </p:tgtEl>
                                        <p:attrNameLst>
                                          <p:attrName>style.color</p:attrName>
                                        </p:attrNameLst>
                                      </p:cBhvr>
                                      <p:by>
                                        <p:hsl h="7200000" s="0" l="0"/>
                                      </p:by>
                                    </p:animClr>
                                    <p:animClr clrSpc="hsl" dir="cw">
                                      <p:cBhvr>
                                        <p:cTn id="177" dur="250" fill="hold"/>
                                        <p:tgtEl>
                                          <p:spTgt spid="46"/>
                                        </p:tgtEl>
                                        <p:attrNameLst>
                                          <p:attrName>fillcolor</p:attrName>
                                        </p:attrNameLst>
                                      </p:cBhvr>
                                      <p:by>
                                        <p:hsl h="7200000" s="0" l="0"/>
                                      </p:by>
                                    </p:animClr>
                                    <p:animClr clrSpc="hsl" dir="cw">
                                      <p:cBhvr>
                                        <p:cTn id="178" dur="250" fill="hold"/>
                                        <p:tgtEl>
                                          <p:spTgt spid="46"/>
                                        </p:tgtEl>
                                        <p:attrNameLst>
                                          <p:attrName>stroke.color</p:attrName>
                                        </p:attrNameLst>
                                      </p:cBhvr>
                                      <p:by>
                                        <p:hsl h="7200000" s="0" l="0"/>
                                      </p:by>
                                    </p:animClr>
                                    <p:set>
                                      <p:cBhvr>
                                        <p:cTn id="179" dur="250" fill="hold"/>
                                        <p:tgtEl>
                                          <p:spTgt spid="46"/>
                                        </p:tgtEl>
                                        <p:attrNameLst>
                                          <p:attrName>fill.type</p:attrName>
                                        </p:attrNameLst>
                                      </p:cBhvr>
                                      <p:to>
                                        <p:strVal val="solid"/>
                                      </p:to>
                                    </p:set>
                                  </p:childTnLst>
                                </p:cTn>
                              </p:par>
                              <p:par>
                                <p:cTn id="180" presetID="21" presetClass="emph" presetSubtype="0" fill="hold" grpId="1" nodeType="withEffect">
                                  <p:stCondLst>
                                    <p:cond delay="0"/>
                                  </p:stCondLst>
                                  <p:childTnLst>
                                    <p:animClr clrSpc="hsl" dir="cw">
                                      <p:cBhvr override="childStyle">
                                        <p:cTn id="181" dur="250" fill="hold"/>
                                        <p:tgtEl>
                                          <p:spTgt spid="47"/>
                                        </p:tgtEl>
                                        <p:attrNameLst>
                                          <p:attrName>style.color</p:attrName>
                                        </p:attrNameLst>
                                      </p:cBhvr>
                                      <p:by>
                                        <p:hsl h="7200000" s="0" l="0"/>
                                      </p:by>
                                    </p:animClr>
                                    <p:animClr clrSpc="hsl" dir="cw">
                                      <p:cBhvr>
                                        <p:cTn id="182" dur="250" fill="hold"/>
                                        <p:tgtEl>
                                          <p:spTgt spid="47"/>
                                        </p:tgtEl>
                                        <p:attrNameLst>
                                          <p:attrName>fillcolor</p:attrName>
                                        </p:attrNameLst>
                                      </p:cBhvr>
                                      <p:by>
                                        <p:hsl h="7200000" s="0" l="0"/>
                                      </p:by>
                                    </p:animClr>
                                    <p:animClr clrSpc="hsl" dir="cw">
                                      <p:cBhvr>
                                        <p:cTn id="183" dur="250" fill="hold"/>
                                        <p:tgtEl>
                                          <p:spTgt spid="47"/>
                                        </p:tgtEl>
                                        <p:attrNameLst>
                                          <p:attrName>stroke.color</p:attrName>
                                        </p:attrNameLst>
                                      </p:cBhvr>
                                      <p:by>
                                        <p:hsl h="7200000" s="0" l="0"/>
                                      </p:by>
                                    </p:animClr>
                                    <p:set>
                                      <p:cBhvr>
                                        <p:cTn id="184" dur="250" fill="hold"/>
                                        <p:tgtEl>
                                          <p:spTgt spid="47"/>
                                        </p:tgtEl>
                                        <p:attrNameLst>
                                          <p:attrName>fill.type</p:attrName>
                                        </p:attrNameLst>
                                      </p:cBhvr>
                                      <p:to>
                                        <p:strVal val="solid"/>
                                      </p:to>
                                    </p:set>
                                  </p:childTnLst>
                                </p:cTn>
                              </p:par>
                              <p:par>
                                <p:cTn id="185" presetID="21" presetClass="emph" presetSubtype="0" fill="hold" grpId="1" nodeType="withEffect">
                                  <p:stCondLst>
                                    <p:cond delay="0"/>
                                  </p:stCondLst>
                                  <p:childTnLst>
                                    <p:animClr clrSpc="hsl" dir="cw">
                                      <p:cBhvr override="childStyle">
                                        <p:cTn id="186" dur="250" fill="hold"/>
                                        <p:tgtEl>
                                          <p:spTgt spid="48"/>
                                        </p:tgtEl>
                                        <p:attrNameLst>
                                          <p:attrName>style.color</p:attrName>
                                        </p:attrNameLst>
                                      </p:cBhvr>
                                      <p:by>
                                        <p:hsl h="7200000" s="0" l="0"/>
                                      </p:by>
                                    </p:animClr>
                                    <p:animClr clrSpc="hsl" dir="cw">
                                      <p:cBhvr>
                                        <p:cTn id="187" dur="250" fill="hold"/>
                                        <p:tgtEl>
                                          <p:spTgt spid="48"/>
                                        </p:tgtEl>
                                        <p:attrNameLst>
                                          <p:attrName>fillcolor</p:attrName>
                                        </p:attrNameLst>
                                      </p:cBhvr>
                                      <p:by>
                                        <p:hsl h="7200000" s="0" l="0"/>
                                      </p:by>
                                    </p:animClr>
                                    <p:animClr clrSpc="hsl" dir="cw">
                                      <p:cBhvr>
                                        <p:cTn id="188" dur="250" fill="hold"/>
                                        <p:tgtEl>
                                          <p:spTgt spid="48"/>
                                        </p:tgtEl>
                                        <p:attrNameLst>
                                          <p:attrName>stroke.color</p:attrName>
                                        </p:attrNameLst>
                                      </p:cBhvr>
                                      <p:by>
                                        <p:hsl h="7200000" s="0" l="0"/>
                                      </p:by>
                                    </p:animClr>
                                    <p:set>
                                      <p:cBhvr>
                                        <p:cTn id="189" dur="250" fill="hold"/>
                                        <p:tgtEl>
                                          <p:spTgt spid="48"/>
                                        </p:tgtEl>
                                        <p:attrNameLst>
                                          <p:attrName>fill.type</p:attrName>
                                        </p:attrNameLst>
                                      </p:cBhvr>
                                      <p:to>
                                        <p:strVal val="solid"/>
                                      </p:to>
                                    </p:set>
                                  </p:childTnLst>
                                </p:cTn>
                              </p:par>
                            </p:childTnLst>
                          </p:cTn>
                        </p:par>
                        <p:par>
                          <p:cTn id="190" fill="hold">
                            <p:stCondLst>
                              <p:cond delay="1500"/>
                            </p:stCondLst>
                            <p:childTnLst>
                              <p:par>
                                <p:cTn id="191" presetID="22" presetClass="entr" presetSubtype="4" fill="hold" nodeType="afterEffect">
                                  <p:stCondLst>
                                    <p:cond delay="0"/>
                                  </p:stCondLst>
                                  <p:childTnLst>
                                    <p:set>
                                      <p:cBhvr>
                                        <p:cTn id="192" dur="1" fill="hold">
                                          <p:stCondLst>
                                            <p:cond delay="0"/>
                                          </p:stCondLst>
                                        </p:cTn>
                                        <p:tgtEl>
                                          <p:spTgt spid="50"/>
                                        </p:tgtEl>
                                        <p:attrNameLst>
                                          <p:attrName>style.visibility</p:attrName>
                                        </p:attrNameLst>
                                      </p:cBhvr>
                                      <p:to>
                                        <p:strVal val="visible"/>
                                      </p:to>
                                    </p:set>
                                    <p:animEffect transition="in" filter="wipe(down)">
                                      <p:cBhvr>
                                        <p:cTn id="193" dur="250"/>
                                        <p:tgtEl>
                                          <p:spTgt spid="50"/>
                                        </p:tgtEl>
                                      </p:cBhvr>
                                    </p:animEffect>
                                  </p:childTnLst>
                                </p:cTn>
                              </p:par>
                              <p:par>
                                <p:cTn id="194" presetID="22" presetClass="entr" presetSubtype="2" fill="hold" nodeType="withEffect">
                                  <p:stCondLst>
                                    <p:cond delay="0"/>
                                  </p:stCondLst>
                                  <p:childTnLst>
                                    <p:set>
                                      <p:cBhvr>
                                        <p:cTn id="195" dur="1" fill="hold">
                                          <p:stCondLst>
                                            <p:cond delay="0"/>
                                          </p:stCondLst>
                                        </p:cTn>
                                        <p:tgtEl>
                                          <p:spTgt spid="54"/>
                                        </p:tgtEl>
                                        <p:attrNameLst>
                                          <p:attrName>style.visibility</p:attrName>
                                        </p:attrNameLst>
                                      </p:cBhvr>
                                      <p:to>
                                        <p:strVal val="visible"/>
                                      </p:to>
                                    </p:set>
                                    <p:animEffect transition="in" filter="wipe(right)">
                                      <p:cBhvr>
                                        <p:cTn id="196" dur="250"/>
                                        <p:tgtEl>
                                          <p:spTgt spid="54"/>
                                        </p:tgtEl>
                                      </p:cBhvr>
                                    </p:animEffect>
                                  </p:childTnLst>
                                </p:cTn>
                              </p:par>
                              <p:par>
                                <p:cTn id="197" presetID="22" presetClass="entr" presetSubtype="8" fill="hold" nodeType="withEffect">
                                  <p:stCondLst>
                                    <p:cond delay="0"/>
                                  </p:stCondLst>
                                  <p:childTnLst>
                                    <p:set>
                                      <p:cBhvr>
                                        <p:cTn id="198" dur="1" fill="hold">
                                          <p:stCondLst>
                                            <p:cond delay="0"/>
                                          </p:stCondLst>
                                        </p:cTn>
                                        <p:tgtEl>
                                          <p:spTgt spid="55"/>
                                        </p:tgtEl>
                                        <p:attrNameLst>
                                          <p:attrName>style.visibility</p:attrName>
                                        </p:attrNameLst>
                                      </p:cBhvr>
                                      <p:to>
                                        <p:strVal val="visible"/>
                                      </p:to>
                                    </p:set>
                                    <p:animEffect transition="in" filter="wipe(left)">
                                      <p:cBhvr>
                                        <p:cTn id="199" dur="250"/>
                                        <p:tgtEl>
                                          <p:spTgt spid="55"/>
                                        </p:tgtEl>
                                      </p:cBhvr>
                                    </p:animEffect>
                                  </p:childTnLst>
                                </p:cTn>
                              </p:par>
                              <p:par>
                                <p:cTn id="200" presetID="22" presetClass="entr" presetSubtype="1" fill="hold" nodeType="withEffect">
                                  <p:stCondLst>
                                    <p:cond delay="0"/>
                                  </p:stCondLst>
                                  <p:childTnLst>
                                    <p:set>
                                      <p:cBhvr>
                                        <p:cTn id="201" dur="1" fill="hold">
                                          <p:stCondLst>
                                            <p:cond delay="0"/>
                                          </p:stCondLst>
                                        </p:cTn>
                                        <p:tgtEl>
                                          <p:spTgt spid="58"/>
                                        </p:tgtEl>
                                        <p:attrNameLst>
                                          <p:attrName>style.visibility</p:attrName>
                                        </p:attrNameLst>
                                      </p:cBhvr>
                                      <p:to>
                                        <p:strVal val="visible"/>
                                      </p:to>
                                    </p:set>
                                    <p:animEffect transition="in" filter="wipe(up)">
                                      <p:cBhvr>
                                        <p:cTn id="202" dur="250"/>
                                        <p:tgtEl>
                                          <p:spTgt spid="58"/>
                                        </p:tgtEl>
                                      </p:cBhvr>
                                    </p:animEffect>
                                  </p:childTnLst>
                                </p:cTn>
                              </p:par>
                            </p:childTnLst>
                          </p:cTn>
                        </p:par>
                        <p:par>
                          <p:cTn id="203" fill="hold">
                            <p:stCondLst>
                              <p:cond delay="1750"/>
                            </p:stCondLst>
                            <p:childTnLst>
                              <p:par>
                                <p:cTn id="204" presetID="21" presetClass="emph" presetSubtype="0" fill="hold" grpId="2" nodeType="afterEffect">
                                  <p:stCondLst>
                                    <p:cond delay="0"/>
                                  </p:stCondLst>
                                  <p:childTnLst>
                                    <p:animClr clrSpc="hsl" dir="cw">
                                      <p:cBhvr override="childStyle">
                                        <p:cTn id="205" dur="250" fill="hold"/>
                                        <p:tgtEl>
                                          <p:spTgt spid="46"/>
                                        </p:tgtEl>
                                        <p:attrNameLst>
                                          <p:attrName>style.color</p:attrName>
                                        </p:attrNameLst>
                                      </p:cBhvr>
                                      <p:by>
                                        <p:hsl h="7200000" s="0" l="0"/>
                                      </p:by>
                                    </p:animClr>
                                    <p:animClr clrSpc="hsl" dir="cw">
                                      <p:cBhvr>
                                        <p:cTn id="206" dur="250" fill="hold"/>
                                        <p:tgtEl>
                                          <p:spTgt spid="46"/>
                                        </p:tgtEl>
                                        <p:attrNameLst>
                                          <p:attrName>fillcolor</p:attrName>
                                        </p:attrNameLst>
                                      </p:cBhvr>
                                      <p:by>
                                        <p:hsl h="7200000" s="0" l="0"/>
                                      </p:by>
                                    </p:animClr>
                                    <p:animClr clrSpc="hsl" dir="cw">
                                      <p:cBhvr>
                                        <p:cTn id="207" dur="250" fill="hold"/>
                                        <p:tgtEl>
                                          <p:spTgt spid="46"/>
                                        </p:tgtEl>
                                        <p:attrNameLst>
                                          <p:attrName>stroke.color</p:attrName>
                                        </p:attrNameLst>
                                      </p:cBhvr>
                                      <p:by>
                                        <p:hsl h="7200000" s="0" l="0"/>
                                      </p:by>
                                    </p:animClr>
                                    <p:set>
                                      <p:cBhvr>
                                        <p:cTn id="208" dur="250" fill="hold"/>
                                        <p:tgtEl>
                                          <p:spTgt spid="46"/>
                                        </p:tgtEl>
                                        <p:attrNameLst>
                                          <p:attrName>fill.type</p:attrName>
                                        </p:attrNameLst>
                                      </p:cBhvr>
                                      <p:to>
                                        <p:strVal val="solid"/>
                                      </p:to>
                                    </p:set>
                                  </p:childTnLst>
                                </p:cTn>
                              </p:par>
                              <p:par>
                                <p:cTn id="209" presetID="21" presetClass="emph" presetSubtype="0" fill="hold" grpId="2" nodeType="withEffect">
                                  <p:stCondLst>
                                    <p:cond delay="0"/>
                                  </p:stCondLst>
                                  <p:childTnLst>
                                    <p:animClr clrSpc="hsl" dir="cw">
                                      <p:cBhvr override="childStyle">
                                        <p:cTn id="210" dur="250" fill="hold"/>
                                        <p:tgtEl>
                                          <p:spTgt spid="47"/>
                                        </p:tgtEl>
                                        <p:attrNameLst>
                                          <p:attrName>style.color</p:attrName>
                                        </p:attrNameLst>
                                      </p:cBhvr>
                                      <p:by>
                                        <p:hsl h="7200000" s="0" l="0"/>
                                      </p:by>
                                    </p:animClr>
                                    <p:animClr clrSpc="hsl" dir="cw">
                                      <p:cBhvr>
                                        <p:cTn id="211" dur="250" fill="hold"/>
                                        <p:tgtEl>
                                          <p:spTgt spid="47"/>
                                        </p:tgtEl>
                                        <p:attrNameLst>
                                          <p:attrName>fillcolor</p:attrName>
                                        </p:attrNameLst>
                                      </p:cBhvr>
                                      <p:by>
                                        <p:hsl h="7200000" s="0" l="0"/>
                                      </p:by>
                                    </p:animClr>
                                    <p:animClr clrSpc="hsl" dir="cw">
                                      <p:cBhvr>
                                        <p:cTn id="212" dur="250" fill="hold"/>
                                        <p:tgtEl>
                                          <p:spTgt spid="47"/>
                                        </p:tgtEl>
                                        <p:attrNameLst>
                                          <p:attrName>stroke.color</p:attrName>
                                        </p:attrNameLst>
                                      </p:cBhvr>
                                      <p:by>
                                        <p:hsl h="7200000" s="0" l="0"/>
                                      </p:by>
                                    </p:animClr>
                                    <p:set>
                                      <p:cBhvr>
                                        <p:cTn id="213" dur="250" fill="hold"/>
                                        <p:tgtEl>
                                          <p:spTgt spid="47"/>
                                        </p:tgtEl>
                                        <p:attrNameLst>
                                          <p:attrName>fill.type</p:attrName>
                                        </p:attrNameLst>
                                      </p:cBhvr>
                                      <p:to>
                                        <p:strVal val="solid"/>
                                      </p:to>
                                    </p:set>
                                  </p:childTnLst>
                                </p:cTn>
                              </p:par>
                              <p:par>
                                <p:cTn id="214" presetID="21" presetClass="emph" presetSubtype="0" fill="hold" grpId="2" nodeType="withEffect">
                                  <p:stCondLst>
                                    <p:cond delay="0"/>
                                  </p:stCondLst>
                                  <p:childTnLst>
                                    <p:animClr clrSpc="hsl" dir="cw">
                                      <p:cBhvr override="childStyle">
                                        <p:cTn id="215" dur="250" fill="hold"/>
                                        <p:tgtEl>
                                          <p:spTgt spid="48"/>
                                        </p:tgtEl>
                                        <p:attrNameLst>
                                          <p:attrName>style.color</p:attrName>
                                        </p:attrNameLst>
                                      </p:cBhvr>
                                      <p:by>
                                        <p:hsl h="7200000" s="0" l="0"/>
                                      </p:by>
                                    </p:animClr>
                                    <p:animClr clrSpc="hsl" dir="cw">
                                      <p:cBhvr>
                                        <p:cTn id="216" dur="250" fill="hold"/>
                                        <p:tgtEl>
                                          <p:spTgt spid="48"/>
                                        </p:tgtEl>
                                        <p:attrNameLst>
                                          <p:attrName>fillcolor</p:attrName>
                                        </p:attrNameLst>
                                      </p:cBhvr>
                                      <p:by>
                                        <p:hsl h="7200000" s="0" l="0"/>
                                      </p:by>
                                    </p:animClr>
                                    <p:animClr clrSpc="hsl" dir="cw">
                                      <p:cBhvr>
                                        <p:cTn id="217" dur="250" fill="hold"/>
                                        <p:tgtEl>
                                          <p:spTgt spid="48"/>
                                        </p:tgtEl>
                                        <p:attrNameLst>
                                          <p:attrName>stroke.color</p:attrName>
                                        </p:attrNameLst>
                                      </p:cBhvr>
                                      <p:by>
                                        <p:hsl h="7200000" s="0" l="0"/>
                                      </p:by>
                                    </p:animClr>
                                    <p:set>
                                      <p:cBhvr>
                                        <p:cTn id="218" dur="250" fill="hold"/>
                                        <p:tgtEl>
                                          <p:spTgt spid="48"/>
                                        </p:tgtEl>
                                        <p:attrNameLst>
                                          <p:attrName>fill.type</p:attrName>
                                        </p:attrNameLst>
                                      </p:cBhvr>
                                      <p:to>
                                        <p:strVal val="solid"/>
                                      </p:to>
                                    </p:set>
                                  </p:childTnLst>
                                </p:cTn>
                              </p:par>
                              <p:par>
                                <p:cTn id="219" presetID="21" presetClass="emph" presetSubtype="0" fill="hold" grpId="2" nodeType="withEffect">
                                  <p:stCondLst>
                                    <p:cond delay="0"/>
                                  </p:stCondLst>
                                  <p:iterate type="lt">
                                    <p:tmPct val="0"/>
                                  </p:iterate>
                                  <p:childTnLst>
                                    <p:animClr clrSpc="hsl" dir="cw">
                                      <p:cBhvr override="childStyle">
                                        <p:cTn id="220" dur="250" fill="hold"/>
                                        <p:tgtEl>
                                          <p:spTgt spid="49"/>
                                        </p:tgtEl>
                                        <p:attrNameLst>
                                          <p:attrName>style.color</p:attrName>
                                        </p:attrNameLst>
                                      </p:cBhvr>
                                      <p:by>
                                        <p:hsl h="7200000" s="0" l="0"/>
                                      </p:by>
                                    </p:animClr>
                                    <p:animClr clrSpc="hsl" dir="cw">
                                      <p:cBhvr>
                                        <p:cTn id="221" dur="250" fill="hold"/>
                                        <p:tgtEl>
                                          <p:spTgt spid="49"/>
                                        </p:tgtEl>
                                        <p:attrNameLst>
                                          <p:attrName>fillcolor</p:attrName>
                                        </p:attrNameLst>
                                      </p:cBhvr>
                                      <p:by>
                                        <p:hsl h="7200000" s="0" l="0"/>
                                      </p:by>
                                    </p:animClr>
                                    <p:animClr clrSpc="hsl" dir="cw">
                                      <p:cBhvr>
                                        <p:cTn id="222" dur="250" fill="hold"/>
                                        <p:tgtEl>
                                          <p:spTgt spid="49"/>
                                        </p:tgtEl>
                                        <p:attrNameLst>
                                          <p:attrName>stroke.color</p:attrName>
                                        </p:attrNameLst>
                                      </p:cBhvr>
                                      <p:by>
                                        <p:hsl h="7200000" s="0" l="0"/>
                                      </p:by>
                                    </p:animClr>
                                    <p:set>
                                      <p:cBhvr>
                                        <p:cTn id="223" dur="250" fill="hold"/>
                                        <p:tgtEl>
                                          <p:spTgt spid="49"/>
                                        </p:tgtEl>
                                        <p:attrNameLst>
                                          <p:attrName>fill.type</p:attrName>
                                        </p:attrNameLst>
                                      </p:cBhvr>
                                      <p:to>
                                        <p:strVal val="solid"/>
                                      </p:to>
                                    </p:set>
                                  </p:childTnLst>
                                </p:cTn>
                              </p:par>
                            </p:childTnLst>
                          </p:cTn>
                        </p:par>
                        <p:par>
                          <p:cTn id="224" fill="hold">
                            <p:stCondLst>
                              <p:cond delay="2000"/>
                            </p:stCondLst>
                            <p:childTnLst>
                              <p:par>
                                <p:cTn id="225" presetID="22" presetClass="entr" presetSubtype="4" fill="hold" nodeType="afterEffect">
                                  <p:stCondLst>
                                    <p:cond delay="0"/>
                                  </p:stCondLst>
                                  <p:childTnLst>
                                    <p:set>
                                      <p:cBhvr>
                                        <p:cTn id="226" dur="1" fill="hold">
                                          <p:stCondLst>
                                            <p:cond delay="0"/>
                                          </p:stCondLst>
                                        </p:cTn>
                                        <p:tgtEl>
                                          <p:spTgt spid="50"/>
                                        </p:tgtEl>
                                        <p:attrNameLst>
                                          <p:attrName>style.visibility</p:attrName>
                                        </p:attrNameLst>
                                      </p:cBhvr>
                                      <p:to>
                                        <p:strVal val="visible"/>
                                      </p:to>
                                    </p:set>
                                    <p:animEffect transition="in" filter="wipe(down)">
                                      <p:cBhvr>
                                        <p:cTn id="227" dur="250"/>
                                        <p:tgtEl>
                                          <p:spTgt spid="50"/>
                                        </p:tgtEl>
                                      </p:cBhvr>
                                    </p:animEffect>
                                  </p:childTnLst>
                                </p:cTn>
                              </p:par>
                              <p:par>
                                <p:cTn id="228" presetID="22" presetClass="entr" presetSubtype="2" fill="hold" nodeType="withEffect">
                                  <p:stCondLst>
                                    <p:cond delay="0"/>
                                  </p:stCondLst>
                                  <p:childTnLst>
                                    <p:set>
                                      <p:cBhvr>
                                        <p:cTn id="229" dur="1" fill="hold">
                                          <p:stCondLst>
                                            <p:cond delay="0"/>
                                          </p:stCondLst>
                                        </p:cTn>
                                        <p:tgtEl>
                                          <p:spTgt spid="54"/>
                                        </p:tgtEl>
                                        <p:attrNameLst>
                                          <p:attrName>style.visibility</p:attrName>
                                        </p:attrNameLst>
                                      </p:cBhvr>
                                      <p:to>
                                        <p:strVal val="visible"/>
                                      </p:to>
                                    </p:set>
                                    <p:animEffect transition="in" filter="wipe(right)">
                                      <p:cBhvr>
                                        <p:cTn id="230" dur="250"/>
                                        <p:tgtEl>
                                          <p:spTgt spid="54"/>
                                        </p:tgtEl>
                                      </p:cBhvr>
                                    </p:animEffect>
                                  </p:childTnLst>
                                </p:cTn>
                              </p:par>
                            </p:childTnLst>
                          </p:cTn>
                        </p:par>
                        <p:par>
                          <p:cTn id="231" fill="hold">
                            <p:stCondLst>
                              <p:cond delay="2250"/>
                            </p:stCondLst>
                            <p:childTnLst>
                              <p:par>
                                <p:cTn id="232" presetID="21" presetClass="emph" presetSubtype="0" fill="hold" grpId="3" nodeType="afterEffect">
                                  <p:stCondLst>
                                    <p:cond delay="0"/>
                                  </p:stCondLst>
                                  <p:childTnLst>
                                    <p:animClr clrSpc="hsl" dir="cw">
                                      <p:cBhvr override="childStyle">
                                        <p:cTn id="233" dur="250" fill="hold"/>
                                        <p:tgtEl>
                                          <p:spTgt spid="46"/>
                                        </p:tgtEl>
                                        <p:attrNameLst>
                                          <p:attrName>style.color</p:attrName>
                                        </p:attrNameLst>
                                      </p:cBhvr>
                                      <p:by>
                                        <p:hsl h="7200000" s="0" l="0"/>
                                      </p:by>
                                    </p:animClr>
                                    <p:animClr clrSpc="hsl" dir="cw">
                                      <p:cBhvr>
                                        <p:cTn id="234" dur="250" fill="hold"/>
                                        <p:tgtEl>
                                          <p:spTgt spid="46"/>
                                        </p:tgtEl>
                                        <p:attrNameLst>
                                          <p:attrName>fillcolor</p:attrName>
                                        </p:attrNameLst>
                                      </p:cBhvr>
                                      <p:by>
                                        <p:hsl h="7200000" s="0" l="0"/>
                                      </p:by>
                                    </p:animClr>
                                    <p:animClr clrSpc="hsl" dir="cw">
                                      <p:cBhvr>
                                        <p:cTn id="235" dur="250" fill="hold"/>
                                        <p:tgtEl>
                                          <p:spTgt spid="46"/>
                                        </p:tgtEl>
                                        <p:attrNameLst>
                                          <p:attrName>stroke.color</p:attrName>
                                        </p:attrNameLst>
                                      </p:cBhvr>
                                      <p:by>
                                        <p:hsl h="7200000" s="0" l="0"/>
                                      </p:by>
                                    </p:animClr>
                                    <p:set>
                                      <p:cBhvr>
                                        <p:cTn id="236" dur="250" fill="hold"/>
                                        <p:tgtEl>
                                          <p:spTgt spid="46"/>
                                        </p:tgtEl>
                                        <p:attrNameLst>
                                          <p:attrName>fill.type</p:attrName>
                                        </p:attrNameLst>
                                      </p:cBhvr>
                                      <p:to>
                                        <p:strVal val="solid"/>
                                      </p:to>
                                    </p:set>
                                  </p:childTnLst>
                                </p:cTn>
                              </p:par>
                              <p:par>
                                <p:cTn id="237" presetID="21" presetClass="emph" presetSubtype="0" fill="hold" grpId="3" nodeType="withEffect">
                                  <p:stCondLst>
                                    <p:cond delay="0"/>
                                  </p:stCondLst>
                                  <p:childTnLst>
                                    <p:animClr clrSpc="hsl" dir="cw">
                                      <p:cBhvr override="childStyle">
                                        <p:cTn id="238" dur="250" fill="hold"/>
                                        <p:tgtEl>
                                          <p:spTgt spid="47"/>
                                        </p:tgtEl>
                                        <p:attrNameLst>
                                          <p:attrName>style.color</p:attrName>
                                        </p:attrNameLst>
                                      </p:cBhvr>
                                      <p:by>
                                        <p:hsl h="7200000" s="0" l="0"/>
                                      </p:by>
                                    </p:animClr>
                                    <p:animClr clrSpc="hsl" dir="cw">
                                      <p:cBhvr>
                                        <p:cTn id="239" dur="250" fill="hold"/>
                                        <p:tgtEl>
                                          <p:spTgt spid="47"/>
                                        </p:tgtEl>
                                        <p:attrNameLst>
                                          <p:attrName>fillcolor</p:attrName>
                                        </p:attrNameLst>
                                      </p:cBhvr>
                                      <p:by>
                                        <p:hsl h="7200000" s="0" l="0"/>
                                      </p:by>
                                    </p:animClr>
                                    <p:animClr clrSpc="hsl" dir="cw">
                                      <p:cBhvr>
                                        <p:cTn id="240" dur="250" fill="hold"/>
                                        <p:tgtEl>
                                          <p:spTgt spid="47"/>
                                        </p:tgtEl>
                                        <p:attrNameLst>
                                          <p:attrName>stroke.color</p:attrName>
                                        </p:attrNameLst>
                                      </p:cBhvr>
                                      <p:by>
                                        <p:hsl h="7200000" s="0" l="0"/>
                                      </p:by>
                                    </p:animClr>
                                    <p:set>
                                      <p:cBhvr>
                                        <p:cTn id="241" dur="250" fill="hold"/>
                                        <p:tgtEl>
                                          <p:spTgt spid="47"/>
                                        </p:tgtEl>
                                        <p:attrNameLst>
                                          <p:attrName>fill.type</p:attrName>
                                        </p:attrNameLst>
                                      </p:cBhvr>
                                      <p:to>
                                        <p:strVal val="solid"/>
                                      </p:to>
                                    </p:set>
                                  </p:childTnLst>
                                </p:cTn>
                              </p:par>
                            </p:childTnLst>
                          </p:cTn>
                        </p:par>
                        <p:par>
                          <p:cTn id="242" fill="hold">
                            <p:stCondLst>
                              <p:cond delay="2500"/>
                            </p:stCondLst>
                            <p:childTnLst>
                              <p:par>
                                <p:cTn id="243" presetID="22" presetClass="entr" presetSubtype="8" fill="hold" nodeType="afterEffect">
                                  <p:stCondLst>
                                    <p:cond delay="0"/>
                                  </p:stCondLst>
                                  <p:childTnLst>
                                    <p:set>
                                      <p:cBhvr>
                                        <p:cTn id="244" dur="1" fill="hold">
                                          <p:stCondLst>
                                            <p:cond delay="0"/>
                                          </p:stCondLst>
                                        </p:cTn>
                                        <p:tgtEl>
                                          <p:spTgt spid="55"/>
                                        </p:tgtEl>
                                        <p:attrNameLst>
                                          <p:attrName>style.visibility</p:attrName>
                                        </p:attrNameLst>
                                      </p:cBhvr>
                                      <p:to>
                                        <p:strVal val="visible"/>
                                      </p:to>
                                    </p:set>
                                    <p:animEffect transition="in" filter="wipe(left)">
                                      <p:cBhvr>
                                        <p:cTn id="245" dur="250"/>
                                        <p:tgtEl>
                                          <p:spTgt spid="55"/>
                                        </p:tgtEl>
                                      </p:cBhvr>
                                    </p:animEffect>
                                  </p:childTnLst>
                                </p:cTn>
                              </p:par>
                              <p:par>
                                <p:cTn id="246" presetID="22" presetClass="entr" presetSubtype="1" fill="hold" nodeType="withEffect">
                                  <p:stCondLst>
                                    <p:cond delay="0"/>
                                  </p:stCondLst>
                                  <p:childTnLst>
                                    <p:set>
                                      <p:cBhvr>
                                        <p:cTn id="247" dur="1" fill="hold">
                                          <p:stCondLst>
                                            <p:cond delay="0"/>
                                          </p:stCondLst>
                                        </p:cTn>
                                        <p:tgtEl>
                                          <p:spTgt spid="58"/>
                                        </p:tgtEl>
                                        <p:attrNameLst>
                                          <p:attrName>style.visibility</p:attrName>
                                        </p:attrNameLst>
                                      </p:cBhvr>
                                      <p:to>
                                        <p:strVal val="visible"/>
                                      </p:to>
                                    </p:set>
                                    <p:animEffect transition="in" filter="wipe(up)">
                                      <p:cBhvr>
                                        <p:cTn id="248" dur="250"/>
                                        <p:tgtEl>
                                          <p:spTgt spid="58"/>
                                        </p:tgtEl>
                                      </p:cBhvr>
                                    </p:animEffect>
                                  </p:childTnLst>
                                </p:cTn>
                              </p:par>
                            </p:childTnLst>
                          </p:cTn>
                        </p:par>
                        <p:par>
                          <p:cTn id="249" fill="hold">
                            <p:stCondLst>
                              <p:cond delay="2750"/>
                            </p:stCondLst>
                            <p:childTnLst>
                              <p:par>
                                <p:cTn id="250" presetID="21" presetClass="emph" presetSubtype="0" fill="hold" grpId="2" nodeType="afterEffect">
                                  <p:stCondLst>
                                    <p:cond delay="0"/>
                                  </p:stCondLst>
                                  <p:iterate type="lt">
                                    <p:tmPct val="0"/>
                                  </p:iterate>
                                  <p:childTnLst>
                                    <p:animClr clrSpc="hsl" dir="cw">
                                      <p:cBhvr override="childStyle">
                                        <p:cTn id="251" dur="250" fill="hold"/>
                                        <p:tgtEl>
                                          <p:spTgt spid="45"/>
                                        </p:tgtEl>
                                        <p:attrNameLst>
                                          <p:attrName>style.color</p:attrName>
                                        </p:attrNameLst>
                                      </p:cBhvr>
                                      <p:by>
                                        <p:hsl h="7200000" s="0" l="0"/>
                                      </p:by>
                                    </p:animClr>
                                    <p:animClr clrSpc="hsl" dir="cw">
                                      <p:cBhvr>
                                        <p:cTn id="252" dur="250" fill="hold"/>
                                        <p:tgtEl>
                                          <p:spTgt spid="45"/>
                                        </p:tgtEl>
                                        <p:attrNameLst>
                                          <p:attrName>fillcolor</p:attrName>
                                        </p:attrNameLst>
                                      </p:cBhvr>
                                      <p:by>
                                        <p:hsl h="7200000" s="0" l="0"/>
                                      </p:by>
                                    </p:animClr>
                                    <p:animClr clrSpc="hsl" dir="cw">
                                      <p:cBhvr>
                                        <p:cTn id="253" dur="250" fill="hold"/>
                                        <p:tgtEl>
                                          <p:spTgt spid="45"/>
                                        </p:tgtEl>
                                        <p:attrNameLst>
                                          <p:attrName>stroke.color</p:attrName>
                                        </p:attrNameLst>
                                      </p:cBhvr>
                                      <p:by>
                                        <p:hsl h="7200000" s="0" l="0"/>
                                      </p:by>
                                    </p:animClr>
                                    <p:set>
                                      <p:cBhvr>
                                        <p:cTn id="254" dur="250" fill="hold"/>
                                        <p:tgtEl>
                                          <p:spTgt spid="45"/>
                                        </p:tgtEl>
                                        <p:attrNameLst>
                                          <p:attrName>fill.type</p:attrName>
                                        </p:attrNameLst>
                                      </p:cBhvr>
                                      <p:to>
                                        <p:strVal val="solid"/>
                                      </p:to>
                                    </p:set>
                                  </p:childTnLst>
                                </p:cTn>
                              </p:par>
                            </p:childTnLst>
                          </p:cTn>
                        </p:par>
                        <p:par>
                          <p:cTn id="255" fill="hold">
                            <p:stCondLst>
                              <p:cond delay="3000"/>
                            </p:stCondLst>
                            <p:childTnLst>
                              <p:par>
                                <p:cTn id="256" presetID="21" presetClass="emph" presetSubtype="0" fill="hold" grpId="3" nodeType="afterEffect">
                                  <p:stCondLst>
                                    <p:cond delay="0"/>
                                  </p:stCondLst>
                                  <p:childTnLst>
                                    <p:animClr clrSpc="hsl" dir="cw">
                                      <p:cBhvr override="childStyle">
                                        <p:cTn id="257" dur="250" fill="hold"/>
                                        <p:tgtEl>
                                          <p:spTgt spid="48"/>
                                        </p:tgtEl>
                                        <p:attrNameLst>
                                          <p:attrName>style.color</p:attrName>
                                        </p:attrNameLst>
                                      </p:cBhvr>
                                      <p:by>
                                        <p:hsl h="7200000" s="0" l="0"/>
                                      </p:by>
                                    </p:animClr>
                                    <p:animClr clrSpc="hsl" dir="cw">
                                      <p:cBhvr>
                                        <p:cTn id="258" dur="250" fill="hold"/>
                                        <p:tgtEl>
                                          <p:spTgt spid="48"/>
                                        </p:tgtEl>
                                        <p:attrNameLst>
                                          <p:attrName>fillcolor</p:attrName>
                                        </p:attrNameLst>
                                      </p:cBhvr>
                                      <p:by>
                                        <p:hsl h="7200000" s="0" l="0"/>
                                      </p:by>
                                    </p:animClr>
                                    <p:animClr clrSpc="hsl" dir="cw">
                                      <p:cBhvr>
                                        <p:cTn id="259" dur="250" fill="hold"/>
                                        <p:tgtEl>
                                          <p:spTgt spid="48"/>
                                        </p:tgtEl>
                                        <p:attrNameLst>
                                          <p:attrName>stroke.color</p:attrName>
                                        </p:attrNameLst>
                                      </p:cBhvr>
                                      <p:by>
                                        <p:hsl h="7200000" s="0" l="0"/>
                                      </p:by>
                                    </p:animClr>
                                    <p:set>
                                      <p:cBhvr>
                                        <p:cTn id="260" dur="250" fill="hold"/>
                                        <p:tgtEl>
                                          <p:spTgt spid="48"/>
                                        </p:tgtEl>
                                        <p:attrNameLst>
                                          <p:attrName>fill.type</p:attrName>
                                        </p:attrNameLst>
                                      </p:cBhvr>
                                      <p:to>
                                        <p:strVal val="solid"/>
                                      </p:to>
                                    </p:set>
                                  </p:childTnLst>
                                </p:cTn>
                              </p:par>
                            </p:childTnLst>
                          </p:cTn>
                        </p:par>
                        <p:par>
                          <p:cTn id="261" fill="hold">
                            <p:stCondLst>
                              <p:cond delay="3250"/>
                            </p:stCondLst>
                            <p:childTnLst>
                              <p:par>
                                <p:cTn id="262" presetID="21" presetClass="emph" presetSubtype="0" fill="hold" grpId="3" nodeType="afterEffect">
                                  <p:stCondLst>
                                    <p:cond delay="0"/>
                                  </p:stCondLst>
                                  <p:iterate type="lt">
                                    <p:tmPct val="0"/>
                                  </p:iterate>
                                  <p:childTnLst>
                                    <p:animClr clrSpc="hsl" dir="cw">
                                      <p:cBhvr override="childStyle">
                                        <p:cTn id="263" dur="250" fill="hold"/>
                                        <p:tgtEl>
                                          <p:spTgt spid="49"/>
                                        </p:tgtEl>
                                        <p:attrNameLst>
                                          <p:attrName>style.color</p:attrName>
                                        </p:attrNameLst>
                                      </p:cBhvr>
                                      <p:by>
                                        <p:hsl h="7200000" s="0" l="0"/>
                                      </p:by>
                                    </p:animClr>
                                    <p:animClr clrSpc="hsl" dir="cw">
                                      <p:cBhvr>
                                        <p:cTn id="264" dur="250" fill="hold"/>
                                        <p:tgtEl>
                                          <p:spTgt spid="49"/>
                                        </p:tgtEl>
                                        <p:attrNameLst>
                                          <p:attrName>fillcolor</p:attrName>
                                        </p:attrNameLst>
                                      </p:cBhvr>
                                      <p:by>
                                        <p:hsl h="7200000" s="0" l="0"/>
                                      </p:by>
                                    </p:animClr>
                                    <p:animClr clrSpc="hsl" dir="cw">
                                      <p:cBhvr>
                                        <p:cTn id="265" dur="250" fill="hold"/>
                                        <p:tgtEl>
                                          <p:spTgt spid="49"/>
                                        </p:tgtEl>
                                        <p:attrNameLst>
                                          <p:attrName>stroke.color</p:attrName>
                                        </p:attrNameLst>
                                      </p:cBhvr>
                                      <p:by>
                                        <p:hsl h="7200000" s="0" l="0"/>
                                      </p:by>
                                    </p:animClr>
                                    <p:set>
                                      <p:cBhvr>
                                        <p:cTn id="266" dur="250" fill="hold"/>
                                        <p:tgtEl>
                                          <p:spTgt spid="49"/>
                                        </p:tgtEl>
                                        <p:attrNameLst>
                                          <p:attrName>fill.type</p:attrName>
                                        </p:attrNameLst>
                                      </p:cBhvr>
                                      <p:to>
                                        <p:strVal val="solid"/>
                                      </p:to>
                                    </p:set>
                                  </p:childTnLst>
                                </p:cTn>
                              </p:par>
                              <p:par>
                                <p:cTn id="267" presetID="21" presetClass="emph" presetSubtype="0" fill="hold" grpId="3" nodeType="withEffect">
                                  <p:stCondLst>
                                    <p:cond delay="0"/>
                                  </p:stCondLst>
                                  <p:iterate type="lt">
                                    <p:tmPct val="0"/>
                                  </p:iterate>
                                  <p:childTnLst>
                                    <p:animClr clrSpc="hsl" dir="cw">
                                      <p:cBhvr override="childStyle">
                                        <p:cTn id="268" dur="250" fill="hold"/>
                                        <p:tgtEl>
                                          <p:spTgt spid="45"/>
                                        </p:tgtEl>
                                        <p:attrNameLst>
                                          <p:attrName>style.color</p:attrName>
                                        </p:attrNameLst>
                                      </p:cBhvr>
                                      <p:by>
                                        <p:hsl h="7200000" s="0" l="0"/>
                                      </p:by>
                                    </p:animClr>
                                    <p:animClr clrSpc="hsl" dir="cw">
                                      <p:cBhvr>
                                        <p:cTn id="269" dur="250" fill="hold"/>
                                        <p:tgtEl>
                                          <p:spTgt spid="45"/>
                                        </p:tgtEl>
                                        <p:attrNameLst>
                                          <p:attrName>fillcolor</p:attrName>
                                        </p:attrNameLst>
                                      </p:cBhvr>
                                      <p:by>
                                        <p:hsl h="7200000" s="0" l="0"/>
                                      </p:by>
                                    </p:animClr>
                                    <p:animClr clrSpc="hsl" dir="cw">
                                      <p:cBhvr>
                                        <p:cTn id="270" dur="250" fill="hold"/>
                                        <p:tgtEl>
                                          <p:spTgt spid="45"/>
                                        </p:tgtEl>
                                        <p:attrNameLst>
                                          <p:attrName>stroke.color</p:attrName>
                                        </p:attrNameLst>
                                      </p:cBhvr>
                                      <p:by>
                                        <p:hsl h="7200000" s="0" l="0"/>
                                      </p:by>
                                    </p:animClr>
                                    <p:set>
                                      <p:cBhvr>
                                        <p:cTn id="271" dur="250" fill="hold"/>
                                        <p:tgtEl>
                                          <p:spTgt spid="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3" grpId="0" animBg="1"/>
      <p:bldP spid="14" grpId="0" animBg="1"/>
      <p:bldP spid="15" grpId="0" animBg="1"/>
      <p:bldP spid="16" grpId="0" animBg="1"/>
      <p:bldP spid="17" grpId="0" animBg="1"/>
      <p:bldP spid="41" grpId="0" animBg="1"/>
      <p:bldP spid="43" grpId="0" animBg="1"/>
      <p:bldP spid="45" grpId="0" animBg="1"/>
      <p:bldP spid="45" grpId="1" animBg="1"/>
      <p:bldP spid="45" grpId="2" animBg="1"/>
      <p:bldP spid="45" grpId="3" animBg="1"/>
      <p:bldP spid="46" grpId="0" animBg="1"/>
      <p:bldP spid="46" grpId="1" animBg="1"/>
      <p:bldP spid="46" grpId="2" animBg="1"/>
      <p:bldP spid="46" grpId="3" animBg="1"/>
      <p:bldP spid="47" grpId="0" animBg="1"/>
      <p:bldP spid="47" grpId="1" animBg="1"/>
      <p:bldP spid="47" grpId="2" animBg="1"/>
      <p:bldP spid="47" grpId="3" animBg="1"/>
      <p:bldP spid="48" grpId="0" animBg="1"/>
      <p:bldP spid="48" grpId="1" animBg="1"/>
      <p:bldP spid="48" grpId="2" animBg="1"/>
      <p:bldP spid="48" grpId="3" animBg="1"/>
      <p:bldP spid="49" grpId="0" animBg="1"/>
      <p:bldP spid="49" grpId="1" animBg="1"/>
      <p:bldP spid="49" grpId="2" animBg="1"/>
      <p:bldP spid="49" grpId="3" animBg="1"/>
      <p:bldP spid="80" grpId="0" animBg="1"/>
      <p:bldP spid="80" grpId="1"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1974" y="44624"/>
            <a:ext cx="1094522"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内容占位符 2"/>
          <p:cNvSpPr txBox="1">
            <a:spLocks/>
          </p:cNvSpPr>
          <p:nvPr/>
        </p:nvSpPr>
        <p:spPr>
          <a:xfrm>
            <a:off x="457200" y="1371600"/>
            <a:ext cx="8229600" cy="50817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3538" lvl="1" indent="-322263">
              <a:buClr>
                <a:srgbClr val="FF0066"/>
              </a:buClr>
              <a:buNone/>
            </a:pPr>
            <a:r>
              <a:rPr lang="en-US" altLang="zh-CN" sz="3200" dirty="0" err="1"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BiGraph</a:t>
            </a:r>
            <a:r>
              <a:rPr lang="en-US" altLang="zh-CN" sz="2800" dirty="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 </a:t>
            </a:r>
            <a:r>
              <a:rPr lang="en-US" altLang="zh-CN" sz="2800" dirty="0" smtClean="0">
                <a:solidFill>
                  <a:srgbClr val="FF0066"/>
                </a:solidFill>
                <a:latin typeface="Eras Medium ITC" pitchFamily="34" charset="0"/>
                <a:ea typeface="Verdana" pitchFamily="34" charset="0"/>
                <a:cs typeface="Verdana" pitchFamily="34" charset="0"/>
              </a:rPr>
              <a:t>bipartite-oriented</a:t>
            </a:r>
            <a:r>
              <a:rPr lang="en-US" altLang="zh-CN" sz="2800" dirty="0" smtClean="0">
                <a:solidFill>
                  <a:prstClr val="black"/>
                </a:solidFill>
                <a:latin typeface="Eras Medium ITC" pitchFamily="34" charset="0"/>
                <a:ea typeface="Verdana" pitchFamily="34" charset="0"/>
                <a:cs typeface="Verdana" pitchFamily="34" charset="0"/>
              </a:rPr>
              <a:t> </a:t>
            </a: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distributed graph partitioning </a:t>
            </a:r>
            <a:r>
              <a:rPr lang="en-US" altLang="zh-CN" sz="2800" dirty="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for </a:t>
            </a: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big learning</a:t>
            </a:r>
            <a:endParaRPr lang="en-US" altLang="zh-CN" sz="2800" dirty="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a:p>
            <a:pPr marL="627063" lvl="2" indent="-354013">
              <a:buClr>
                <a:srgbClr val="FF0066"/>
              </a:buClr>
              <a:buFont typeface="Verdana" pitchFamily="34" charset="0"/>
              <a:buChar char="□"/>
            </a:pPr>
            <a:r>
              <a:rPr lang="en-US" altLang="zh-CN" sz="2400" dirty="0" smtClean="0">
                <a:solidFill>
                  <a:prstClr val="black"/>
                </a:solidFill>
                <a:latin typeface="Eras Medium ITC" pitchFamily="34" charset="0"/>
                <a:ea typeface="Verdana" pitchFamily="34" charset="0"/>
                <a:cs typeface="Verdana" pitchFamily="34" charset="0"/>
              </a:rPr>
              <a:t>A set </a:t>
            </a:r>
            <a:r>
              <a:rPr lang="en-US" altLang="zh-CN" sz="2400" dirty="0">
                <a:solidFill>
                  <a:prstClr val="black"/>
                </a:solidFill>
                <a:latin typeface="Eras Medium ITC" pitchFamily="34" charset="0"/>
                <a:ea typeface="Verdana" pitchFamily="34" charset="0"/>
                <a:cs typeface="Verdana" pitchFamily="34" charset="0"/>
              </a:rPr>
              <a:t>of </a:t>
            </a:r>
            <a:r>
              <a:rPr lang="en-US" altLang="zh-CN" sz="2400" dirty="0" smtClean="0">
                <a:solidFill>
                  <a:prstClr val="black"/>
                </a:solidFill>
                <a:latin typeface="Eras Medium ITC" pitchFamily="34" charset="0"/>
                <a:ea typeface="Verdana" pitchFamily="34" charset="0"/>
                <a:cs typeface="Verdana" pitchFamily="34" charset="0"/>
              </a:rPr>
              <a:t>online distributed </a:t>
            </a:r>
            <a:r>
              <a:rPr lang="en-US" altLang="zh-CN" sz="2400" dirty="0">
                <a:solidFill>
                  <a:prstClr val="black"/>
                </a:solidFill>
                <a:latin typeface="Eras Medium ITC" pitchFamily="34" charset="0"/>
                <a:ea typeface="Verdana" pitchFamily="34" charset="0"/>
                <a:cs typeface="Verdana" pitchFamily="34" charset="0"/>
              </a:rPr>
              <a:t>graph partition algorithms designed for </a:t>
            </a:r>
            <a:r>
              <a:rPr lang="en-US" altLang="zh-CN" sz="2400" dirty="0">
                <a:solidFill>
                  <a:srgbClr val="FF0066"/>
                </a:solidFill>
                <a:latin typeface="Eras Medium ITC" pitchFamily="34" charset="0"/>
                <a:ea typeface="Verdana" pitchFamily="34" charset="0"/>
                <a:cs typeface="Verdana" pitchFamily="34" charset="0"/>
              </a:rPr>
              <a:t>bipartite</a:t>
            </a:r>
            <a:r>
              <a:rPr lang="en-US" altLang="zh-CN" sz="2400" dirty="0">
                <a:solidFill>
                  <a:prstClr val="black"/>
                </a:solidFill>
                <a:latin typeface="Eras Medium ITC" pitchFamily="34" charset="0"/>
                <a:ea typeface="Verdana" pitchFamily="34" charset="0"/>
                <a:cs typeface="Verdana" pitchFamily="34" charset="0"/>
              </a:rPr>
              <a:t> </a:t>
            </a:r>
            <a:r>
              <a:rPr lang="en-US" altLang="zh-CN" sz="2400" dirty="0" smtClean="0">
                <a:solidFill>
                  <a:prstClr val="black"/>
                </a:solidFill>
                <a:latin typeface="Eras Medium ITC" pitchFamily="34" charset="0"/>
                <a:ea typeface="Verdana" pitchFamily="34" charset="0"/>
                <a:cs typeface="Verdana" pitchFamily="34" charset="0"/>
              </a:rPr>
              <a:t>graphs and applications</a:t>
            </a:r>
          </a:p>
          <a:p>
            <a:pPr marL="627063" lvl="2" indent="-354013">
              <a:buClr>
                <a:srgbClr val="FF0066"/>
              </a:buClr>
              <a:buFont typeface="Verdana" pitchFamily="34" charset="0"/>
              <a:buChar char="□"/>
            </a:pPr>
            <a:r>
              <a:rPr lang="en-US" altLang="zh-CN" sz="2400" dirty="0" smtClean="0">
                <a:solidFill>
                  <a:prstClr val="black"/>
                </a:solidFill>
                <a:latin typeface="Eras Medium ITC" pitchFamily="34" charset="0"/>
                <a:ea typeface="Verdana" pitchFamily="34" charset="0"/>
                <a:cs typeface="Verdana" pitchFamily="34" charset="0"/>
              </a:rPr>
              <a:t>Partition </a:t>
            </a:r>
            <a:r>
              <a:rPr lang="en-US" altLang="zh-CN" sz="2400" dirty="0">
                <a:solidFill>
                  <a:prstClr val="black"/>
                </a:solidFill>
                <a:latin typeface="Eras Medium ITC" pitchFamily="34" charset="0"/>
                <a:ea typeface="Verdana" pitchFamily="34" charset="0"/>
                <a:cs typeface="Verdana" pitchFamily="34" charset="0"/>
              </a:rPr>
              <a:t>graphs in a </a:t>
            </a:r>
            <a:r>
              <a:rPr lang="en-US" altLang="zh-CN" sz="2400" dirty="0">
                <a:solidFill>
                  <a:srgbClr val="FF0066"/>
                </a:solidFill>
                <a:latin typeface="Eras Medium ITC" pitchFamily="34" charset="0"/>
                <a:ea typeface="Verdana" pitchFamily="34" charset="0"/>
                <a:cs typeface="Verdana" pitchFamily="34" charset="0"/>
              </a:rPr>
              <a:t>differentiated</a:t>
            </a:r>
            <a:r>
              <a:rPr lang="en-US" altLang="zh-CN" sz="2400" dirty="0">
                <a:solidFill>
                  <a:prstClr val="black"/>
                </a:solidFill>
                <a:latin typeface="Eras Medium ITC" pitchFamily="34" charset="0"/>
                <a:ea typeface="Verdana" pitchFamily="34" charset="0"/>
                <a:cs typeface="Verdana" pitchFamily="34" charset="0"/>
              </a:rPr>
              <a:t> way and loading data according to the </a:t>
            </a:r>
            <a:r>
              <a:rPr lang="en-US" altLang="zh-CN" sz="2400" dirty="0">
                <a:solidFill>
                  <a:srgbClr val="FF0066"/>
                </a:solidFill>
                <a:latin typeface="Eras Medium ITC" pitchFamily="34" charset="0"/>
                <a:ea typeface="Verdana" pitchFamily="34" charset="0"/>
                <a:cs typeface="Verdana" pitchFamily="34" charset="0"/>
              </a:rPr>
              <a:t>data </a:t>
            </a:r>
            <a:r>
              <a:rPr lang="en-US" altLang="zh-CN" sz="2400" dirty="0" smtClean="0">
                <a:solidFill>
                  <a:srgbClr val="FF0066"/>
                </a:solidFill>
                <a:latin typeface="Eras Medium ITC" pitchFamily="34" charset="0"/>
                <a:ea typeface="Verdana" pitchFamily="34" charset="0"/>
                <a:cs typeface="Verdana" pitchFamily="34" charset="0"/>
              </a:rPr>
              <a:t>affinity</a:t>
            </a:r>
          </a:p>
          <a:p>
            <a:pPr marL="627063" lvl="2" indent="-354013">
              <a:buClr>
                <a:srgbClr val="FF0066"/>
              </a:buClr>
              <a:buFont typeface="Verdana" pitchFamily="34" charset="0"/>
              <a:buChar char="□"/>
            </a:pPr>
            <a:r>
              <a:rPr lang="en-US" altLang="zh-CN" sz="2400" dirty="0" smtClean="0">
                <a:solidFill>
                  <a:prstClr val="black"/>
                </a:solidFill>
                <a:latin typeface="Eras Medium ITC" pitchFamily="34" charset="0"/>
                <a:ea typeface="Verdana" pitchFamily="34" charset="0"/>
                <a:cs typeface="Verdana" pitchFamily="34" charset="0"/>
              </a:rPr>
              <a:t>Outperform </a:t>
            </a:r>
            <a:r>
              <a:rPr lang="en-US" altLang="zh-CN" sz="2400" dirty="0">
                <a:solidFill>
                  <a:prstClr val="black"/>
                </a:solidFill>
                <a:latin typeface="Eras Medium ITC" pitchFamily="34" charset="0"/>
                <a:ea typeface="Verdana" pitchFamily="34" charset="0"/>
                <a:cs typeface="Verdana" pitchFamily="34" charset="0"/>
              </a:rPr>
              <a:t>PowerGraph with default partition </a:t>
            </a:r>
            <a:r>
              <a:rPr lang="en-US" altLang="zh-CN" sz="2400" dirty="0" smtClean="0">
                <a:solidFill>
                  <a:prstClr val="black"/>
                </a:solidFill>
                <a:latin typeface="Eras Medium ITC" pitchFamily="34" charset="0"/>
                <a:ea typeface="Verdana" pitchFamily="34" charset="0"/>
                <a:cs typeface="Verdana" pitchFamily="34" charset="0"/>
              </a:rPr>
              <a:t>by </a:t>
            </a:r>
            <a:r>
              <a:rPr lang="en-US" altLang="zh-CN" sz="2400" dirty="0">
                <a:solidFill>
                  <a:prstClr val="black"/>
                </a:solidFill>
                <a:latin typeface="Eras Medium ITC" pitchFamily="34" charset="0"/>
                <a:ea typeface="Verdana" pitchFamily="34" charset="0"/>
                <a:cs typeface="Verdana" pitchFamily="34" charset="0"/>
              </a:rPr>
              <a:t>up to </a:t>
            </a:r>
            <a:r>
              <a:rPr lang="en-US" altLang="zh-CN" sz="2400" dirty="0" smtClean="0">
                <a:solidFill>
                  <a:srgbClr val="FF0066"/>
                </a:solidFill>
                <a:latin typeface="Eras Medium ITC" pitchFamily="34" charset="0"/>
                <a:ea typeface="Verdana" pitchFamily="34" charset="0"/>
                <a:cs typeface="Verdana" pitchFamily="34" charset="0"/>
              </a:rPr>
              <a:t>17.75X</a:t>
            </a:r>
            <a:r>
              <a:rPr lang="en-US" altLang="zh-CN" sz="2400" dirty="0" smtClean="0">
                <a:solidFill>
                  <a:prstClr val="black"/>
                </a:solidFill>
                <a:latin typeface="Eras Medium ITC" pitchFamily="34" charset="0"/>
                <a:ea typeface="Verdana" pitchFamily="34" charset="0"/>
                <a:cs typeface="Verdana" pitchFamily="34" charset="0"/>
              </a:rPr>
              <a:t>, and save </a:t>
            </a:r>
            <a:r>
              <a:rPr lang="en-US" altLang="zh-CN" sz="2400" dirty="0">
                <a:solidFill>
                  <a:prstClr val="black"/>
                </a:solidFill>
                <a:latin typeface="Eras Medium ITC" pitchFamily="34" charset="0"/>
                <a:ea typeface="Verdana" pitchFamily="34" charset="0"/>
                <a:cs typeface="Verdana" pitchFamily="34" charset="0"/>
              </a:rPr>
              <a:t>up to </a:t>
            </a:r>
            <a:r>
              <a:rPr lang="en-US" altLang="zh-CN" sz="2400" dirty="0">
                <a:solidFill>
                  <a:srgbClr val="FF0066"/>
                </a:solidFill>
                <a:latin typeface="Eras Medium ITC" pitchFamily="34" charset="0"/>
                <a:ea typeface="Verdana" pitchFamily="34" charset="0"/>
                <a:cs typeface="Verdana" pitchFamily="34" charset="0"/>
              </a:rPr>
              <a:t>96%</a:t>
            </a:r>
            <a:r>
              <a:rPr lang="en-US" altLang="zh-CN" sz="2400" dirty="0">
                <a:solidFill>
                  <a:prstClr val="black"/>
                </a:solidFill>
                <a:latin typeface="Eras Medium ITC" pitchFamily="34" charset="0"/>
                <a:ea typeface="Verdana" pitchFamily="34" charset="0"/>
                <a:cs typeface="Verdana" pitchFamily="34" charset="0"/>
              </a:rPr>
              <a:t> network </a:t>
            </a:r>
            <a:r>
              <a:rPr lang="en-US" altLang="zh-CN" sz="2400" dirty="0" smtClean="0">
                <a:solidFill>
                  <a:prstClr val="black"/>
                </a:solidFill>
                <a:latin typeface="Eras Medium ITC" pitchFamily="34" charset="0"/>
                <a:ea typeface="Verdana" pitchFamily="34" charset="0"/>
                <a:cs typeface="Verdana" pitchFamily="34" charset="0"/>
              </a:rPr>
              <a:t>traffic</a:t>
            </a:r>
          </a:p>
        </p:txBody>
      </p:sp>
      <p:sp>
        <p:nvSpPr>
          <p:cNvPr id="6"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What’s Next?</a:t>
            </a:r>
            <a:endParaRPr lang="zh-TW" altLang="en-US" sz="4000" dirty="0">
              <a:solidFill>
                <a:schemeClr val="tx1"/>
              </a:solidFill>
              <a:effectLst>
                <a:outerShdw blurRad="38100" dist="38100" dir="2700000" algn="tl">
                  <a:srgbClr val="000000">
                    <a:alpha val="43137"/>
                  </a:srgbClr>
                </a:outerShdw>
              </a:effectLst>
              <a:latin typeface="Eras Medium ITC" pitchFamily="34" charset="0"/>
              <a:cs typeface="Verdana" pitchFamily="34" charset="0"/>
            </a:endParaRPr>
          </a:p>
        </p:txBody>
      </p:sp>
      <p:sp>
        <p:nvSpPr>
          <p:cNvPr id="8" name="Rectangle 7"/>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7" name="Rectangle 6"/>
          <p:cNvSpPr/>
          <p:nvPr/>
        </p:nvSpPr>
        <p:spPr>
          <a:xfrm>
            <a:off x="825784" y="4797152"/>
            <a:ext cx="7274608" cy="461665"/>
          </a:xfrm>
          <a:prstGeom prst="rect">
            <a:avLst/>
          </a:prstGeom>
        </p:spPr>
        <p:txBody>
          <a:bodyPr wrap="square">
            <a:spAutoFit/>
          </a:bodyPr>
          <a:lstStyle/>
          <a:p>
            <a:pPr marL="0" lvl="1">
              <a:buClr>
                <a:srgbClr val="FF0066"/>
              </a:buClr>
            </a:pPr>
            <a:r>
              <a:rPr lang="en-US" altLang="zh-CN" sz="2400" dirty="0">
                <a:solidFill>
                  <a:prstClr val="black"/>
                </a:solidFill>
                <a:latin typeface="Eras Medium ITC" pitchFamily="34" charset="0"/>
                <a:cs typeface="Courier New" pitchFamily="49" charset="0"/>
                <a:hlinkClick r:id="rId4"/>
              </a:rPr>
              <a:t>http://ipads.se.sjtu.edu.cn/projects/powerlyra.html</a:t>
            </a:r>
            <a:r>
              <a:rPr lang="en-US" altLang="zh-CN" sz="2400" dirty="0">
                <a:solidFill>
                  <a:prstClr val="black"/>
                </a:solidFill>
                <a:latin typeface="Eras Medium ITC" pitchFamily="34" charset="0"/>
                <a:cs typeface="Courier New" pitchFamily="49" charset="0"/>
              </a:rPr>
              <a:t> </a:t>
            </a:r>
            <a:endParaRPr lang="zh-CN" altLang="en-US" sz="2400" dirty="0">
              <a:solidFill>
                <a:prstClr val="black"/>
              </a:solidFill>
              <a:latin typeface="Eras Medium ITC" pitchFamily="34" charset="0"/>
              <a:cs typeface="Courier New" pitchFamily="49" charset="0"/>
            </a:endParaRPr>
          </a:p>
        </p:txBody>
      </p:sp>
    </p:spTree>
    <p:extLst>
      <p:ext uri="{BB962C8B-B14F-4D97-AF65-F5344CB8AC3E}">
        <p14:creationId xmlns:p14="http://schemas.microsoft.com/office/powerpoint/2010/main" val="13659342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3453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Multicore Support</a:t>
            </a:r>
            <a:endParaRPr lang="zh-TW" altLang="en-US" sz="4000" dirty="0">
              <a:solidFill>
                <a:schemeClr val="tx1"/>
              </a:solidFill>
              <a:effectLst>
                <a:outerShdw blurRad="38100" dist="38100" dir="2700000" algn="tl">
                  <a:srgbClr val="000000">
                    <a:alpha val="43137"/>
                  </a:srgbClr>
                </a:outerShdw>
              </a:effectLst>
              <a:latin typeface="Eras Medium ITC" pitchFamily="34" charset="0"/>
              <a:cs typeface="Verdana" pitchFamily="34" charset="0"/>
            </a:endParaRPr>
          </a:p>
        </p:txBody>
      </p:sp>
      <p:sp>
        <p:nvSpPr>
          <p:cNvPr id="56" name="内容占位符 2"/>
          <p:cNvSpPr txBox="1">
            <a:spLocks/>
          </p:cNvSpPr>
          <p:nvPr/>
        </p:nvSpPr>
        <p:spPr>
          <a:xfrm>
            <a:off x="457200" y="1371600"/>
            <a:ext cx="8003232" cy="47216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lvl="1" indent="-231775">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Two Challenges</a:t>
            </a:r>
            <a:endParaRPr lang="en-US" altLang="zh-CN" sz="800" dirty="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a:p>
            <a:pPr marL="898525" lvl="2" indent="-457200">
              <a:buClr>
                <a:srgbClr val="FF0066"/>
              </a:buClr>
              <a:buFont typeface="+mj-lt"/>
              <a:buAutoNum type="arabicPeriod"/>
            </a:pPr>
            <a:r>
              <a:rPr lang="en-US" altLang="zh-CN" sz="2400" dirty="0" smtClean="0">
                <a:latin typeface="Eras Medium ITC" pitchFamily="34" charset="0"/>
                <a:ea typeface="Verdana" pitchFamily="34" charset="0"/>
                <a:cs typeface="Verdana" pitchFamily="34" charset="0"/>
              </a:rPr>
              <a:t>Two-level </a:t>
            </a:r>
            <a:r>
              <a:rPr lang="en-US" altLang="zh-CN" sz="2400" dirty="0" smtClean="0">
                <a:solidFill>
                  <a:srgbClr val="FF0066"/>
                </a:solidFill>
                <a:latin typeface="Eras Medium ITC" pitchFamily="34" charset="0"/>
                <a:ea typeface="Verdana" pitchFamily="34" charset="0"/>
                <a:cs typeface="Verdana" pitchFamily="34" charset="0"/>
              </a:rPr>
              <a:t>hierarchical</a:t>
            </a:r>
            <a:r>
              <a:rPr lang="en-US" altLang="zh-CN" sz="2400" dirty="0" smtClean="0">
                <a:latin typeface="Eras Medium ITC" pitchFamily="34" charset="0"/>
                <a:ea typeface="Verdana" pitchFamily="34" charset="0"/>
                <a:cs typeface="Verdana" pitchFamily="34" charset="0"/>
              </a:rPr>
              <a:t> organization</a:t>
            </a:r>
          </a:p>
          <a:p>
            <a:pPr marL="1355725" lvl="3" indent="-457200">
              <a:spcBef>
                <a:spcPts val="0"/>
              </a:spcBef>
              <a:buClr>
                <a:srgbClr val="FF0066"/>
              </a:buClr>
              <a:buFont typeface="Calibri" pitchFamily="34" charset="0"/>
              <a:buChar char="→"/>
            </a:pPr>
            <a:r>
              <a:rPr lang="en-US" altLang="zh-CN" sz="2200" dirty="0" smtClean="0">
                <a:solidFill>
                  <a:prstClr val="black"/>
                </a:solidFill>
                <a:latin typeface="Eras Medium ITC" pitchFamily="34" charset="0"/>
                <a:ea typeface="Verdana" pitchFamily="34" charset="0"/>
                <a:cs typeface="Verdana" pitchFamily="34" charset="0"/>
              </a:rPr>
              <a:t>Preserve </a:t>
            </a:r>
            <a:r>
              <a:rPr lang="en-US" altLang="zh-CN" sz="2200" dirty="0" smtClean="0">
                <a:solidFill>
                  <a:srgbClr val="FF0066"/>
                </a:solidFill>
                <a:latin typeface="Eras Medium ITC" pitchFamily="34" charset="0"/>
                <a:ea typeface="Verdana" pitchFamily="34" charset="0"/>
                <a:cs typeface="Verdana" pitchFamily="34" charset="0"/>
              </a:rPr>
              <a:t>synchronous</a:t>
            </a:r>
            <a:r>
              <a:rPr lang="en-US" altLang="zh-CN" sz="2200" dirty="0" smtClean="0">
                <a:solidFill>
                  <a:prstClr val="black"/>
                </a:solidFill>
                <a:latin typeface="Eras Medium ITC" pitchFamily="34" charset="0"/>
                <a:ea typeface="Verdana" pitchFamily="34" charset="0"/>
                <a:cs typeface="Verdana" pitchFamily="34" charset="0"/>
              </a:rPr>
              <a:t> and </a:t>
            </a:r>
            <a:r>
              <a:rPr lang="en-US" altLang="zh-CN" sz="2200" dirty="0" smtClean="0">
                <a:solidFill>
                  <a:srgbClr val="FF0066"/>
                </a:solidFill>
                <a:latin typeface="Eras Medium ITC" pitchFamily="34" charset="0"/>
                <a:ea typeface="Verdana" pitchFamily="34" charset="0"/>
                <a:cs typeface="Verdana" pitchFamily="34" charset="0"/>
              </a:rPr>
              <a:t>deterministic</a:t>
            </a:r>
            <a:r>
              <a:rPr lang="en-US" altLang="zh-CN" sz="2200" dirty="0" smtClean="0">
                <a:solidFill>
                  <a:prstClr val="black"/>
                </a:solidFill>
                <a:latin typeface="Eras Medium ITC" pitchFamily="34" charset="0"/>
                <a:ea typeface="Verdana" pitchFamily="34" charset="0"/>
                <a:cs typeface="Verdana" pitchFamily="34" charset="0"/>
              </a:rPr>
              <a:t> computation nature (easy to program/debug)</a:t>
            </a:r>
            <a:endParaRPr lang="en-US" altLang="zh-CN" sz="2400" dirty="0" smtClean="0">
              <a:latin typeface="Eras Medium ITC" pitchFamily="34" charset="0"/>
              <a:ea typeface="Verdana" pitchFamily="34" charset="0"/>
              <a:cs typeface="Verdana" pitchFamily="34" charset="0"/>
            </a:endParaRPr>
          </a:p>
          <a:p>
            <a:pPr marL="441325" lvl="2" indent="0">
              <a:buClr>
                <a:srgbClr val="FF0066"/>
              </a:buClr>
              <a:buNone/>
            </a:pPr>
            <a:endParaRPr lang="en-US" altLang="zh-CN" sz="1600" dirty="0" smtClean="0">
              <a:latin typeface="Eras Medium ITC" pitchFamily="34" charset="0"/>
              <a:ea typeface="Verdana" pitchFamily="34" charset="0"/>
              <a:cs typeface="Verdana" pitchFamily="34" charset="0"/>
            </a:endParaRPr>
          </a:p>
          <a:p>
            <a:pPr marL="898525" lvl="2" indent="-457200">
              <a:buClr>
                <a:srgbClr val="FF0066"/>
              </a:buClr>
              <a:buFont typeface="+mj-lt"/>
              <a:buAutoNum type="arabicPeriod" startAt="2"/>
            </a:pPr>
            <a:r>
              <a:rPr lang="en-US" altLang="zh-CN" sz="2400" dirty="0" smtClean="0">
                <a:latin typeface="Eras Medium ITC" pitchFamily="34" charset="0"/>
                <a:ea typeface="Verdana" pitchFamily="34" charset="0"/>
                <a:cs typeface="Verdana" pitchFamily="34" charset="0"/>
              </a:rPr>
              <a:t>Original BSP-like model is hard to </a:t>
            </a:r>
            <a:r>
              <a:rPr lang="en-US" altLang="zh-CN" sz="2400" dirty="0" smtClean="0">
                <a:solidFill>
                  <a:srgbClr val="FF0066"/>
                </a:solidFill>
                <a:latin typeface="Eras Medium ITC" pitchFamily="34" charset="0"/>
                <a:ea typeface="Verdana" pitchFamily="34" charset="0"/>
                <a:cs typeface="Verdana" pitchFamily="34" charset="0"/>
              </a:rPr>
              <a:t>parallelize </a:t>
            </a:r>
          </a:p>
          <a:p>
            <a:pPr marL="1355725" lvl="3" indent="-457200">
              <a:spcBef>
                <a:spcPts val="0"/>
              </a:spcBef>
              <a:buClr>
                <a:srgbClr val="FF0066"/>
              </a:buClr>
              <a:buFont typeface="Calibri" pitchFamily="34" charset="0"/>
              <a:buChar char="→"/>
            </a:pPr>
            <a:r>
              <a:rPr lang="en-US" altLang="zh-CN" sz="2200" dirty="0" smtClean="0">
                <a:solidFill>
                  <a:prstClr val="black"/>
                </a:solidFill>
                <a:latin typeface="Eras Medium ITC" pitchFamily="34" charset="0"/>
                <a:ea typeface="Verdana" pitchFamily="34" charset="0"/>
                <a:cs typeface="Verdana" pitchFamily="34" charset="0"/>
              </a:rPr>
              <a:t>High </a:t>
            </a:r>
            <a:r>
              <a:rPr lang="en-US" altLang="zh-CN" sz="2200" dirty="0" smtClean="0">
                <a:solidFill>
                  <a:srgbClr val="FF0066"/>
                </a:solidFill>
                <a:latin typeface="Eras Medium ITC" pitchFamily="34" charset="0"/>
                <a:ea typeface="Verdana" pitchFamily="34" charset="0"/>
                <a:cs typeface="Verdana" pitchFamily="34" charset="0"/>
              </a:rPr>
              <a:t>contention</a:t>
            </a:r>
            <a:r>
              <a:rPr lang="en-US" altLang="zh-CN" sz="2200" dirty="0" smtClean="0">
                <a:solidFill>
                  <a:prstClr val="black"/>
                </a:solidFill>
                <a:latin typeface="Eras Medium ITC" pitchFamily="34" charset="0"/>
                <a:ea typeface="Verdana" pitchFamily="34" charset="0"/>
                <a:cs typeface="Verdana" pitchFamily="34" charset="0"/>
              </a:rPr>
              <a:t> to buffer and parse messages</a:t>
            </a:r>
          </a:p>
          <a:p>
            <a:pPr marL="1355725" lvl="3" indent="-457200">
              <a:spcBef>
                <a:spcPts val="0"/>
              </a:spcBef>
              <a:buClr>
                <a:srgbClr val="FF0066"/>
              </a:buClr>
              <a:buFont typeface="Calibri" pitchFamily="34" charset="0"/>
              <a:buChar char="→"/>
            </a:pPr>
            <a:r>
              <a:rPr lang="en-US" altLang="zh-CN" sz="2200" dirty="0" smtClean="0">
                <a:solidFill>
                  <a:prstClr val="black"/>
                </a:solidFill>
                <a:latin typeface="Eras Medium ITC" pitchFamily="34" charset="0"/>
                <a:ea typeface="Verdana" pitchFamily="34" charset="0"/>
                <a:cs typeface="Verdana" pitchFamily="34" charset="0"/>
              </a:rPr>
              <a:t>Poor </a:t>
            </a:r>
            <a:r>
              <a:rPr lang="en-US" altLang="zh-CN" sz="2200" dirty="0" smtClean="0">
                <a:solidFill>
                  <a:srgbClr val="FF0066"/>
                </a:solidFill>
                <a:latin typeface="Eras Medium ITC" pitchFamily="34" charset="0"/>
                <a:ea typeface="Verdana" pitchFamily="34" charset="0"/>
                <a:cs typeface="Verdana" pitchFamily="34" charset="0"/>
              </a:rPr>
              <a:t>locality</a:t>
            </a:r>
            <a:r>
              <a:rPr lang="en-US" altLang="zh-CN" sz="2200" dirty="0" smtClean="0">
                <a:solidFill>
                  <a:prstClr val="black"/>
                </a:solidFill>
                <a:latin typeface="Eras Medium ITC" pitchFamily="34" charset="0"/>
                <a:ea typeface="Verdana" pitchFamily="34" charset="0"/>
                <a:cs typeface="Verdana" pitchFamily="34" charset="0"/>
              </a:rPr>
              <a:t> in message parsing</a:t>
            </a:r>
          </a:p>
          <a:p>
            <a:pPr marL="1355725" lvl="3" indent="-457200">
              <a:spcBef>
                <a:spcPts val="0"/>
              </a:spcBef>
              <a:buClr>
                <a:srgbClr val="FF0066"/>
              </a:buClr>
              <a:buFont typeface="Calibri" pitchFamily="34" charset="0"/>
              <a:buChar char="→"/>
            </a:pPr>
            <a:r>
              <a:rPr lang="en-US" altLang="zh-CN" sz="2200" dirty="0" smtClean="0">
                <a:solidFill>
                  <a:srgbClr val="FF0066"/>
                </a:solidFill>
                <a:latin typeface="Eras Medium ITC" pitchFamily="34" charset="0"/>
                <a:ea typeface="Verdana" pitchFamily="34" charset="0"/>
                <a:cs typeface="Verdana" pitchFamily="34" charset="0"/>
              </a:rPr>
              <a:t>Asymmetric</a:t>
            </a:r>
            <a:r>
              <a:rPr lang="en-US" altLang="zh-CN" sz="2200" dirty="0" smtClean="0">
                <a:solidFill>
                  <a:prstClr val="black"/>
                </a:solidFill>
                <a:latin typeface="Eras Medium ITC" pitchFamily="34" charset="0"/>
                <a:ea typeface="Verdana" pitchFamily="34" charset="0"/>
                <a:cs typeface="Verdana" pitchFamily="34" charset="0"/>
              </a:rPr>
              <a:t> degree of parallelism for CPU and NIC</a:t>
            </a: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Tree>
    <p:extLst>
      <p:ext uri="{BB962C8B-B14F-4D97-AF65-F5344CB8AC3E}">
        <p14:creationId xmlns:p14="http://schemas.microsoft.com/office/powerpoint/2010/main" val="2293118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Existing Graph-parallel Systems</a:t>
            </a:r>
            <a:endParaRPr lang="zh-TW" altLang="en-US" sz="4000" dirty="0">
              <a:solidFill>
                <a:schemeClr val="tx1"/>
              </a:solidFill>
              <a:effectLst>
                <a:outerShdw blurRad="38100" dist="38100" dir="2700000" algn="tl">
                  <a:srgbClr val="000000">
                    <a:alpha val="43137"/>
                  </a:srgbClr>
                </a:outerShdw>
              </a:effectLst>
              <a:latin typeface="Eras Medium ITC" pitchFamily="34" charset="0"/>
              <a:cs typeface="Verdana" pitchFamily="34" charset="0"/>
            </a:endParaRPr>
          </a:p>
        </p:txBody>
      </p:sp>
      <p:sp>
        <p:nvSpPr>
          <p:cNvPr id="56" name="内容占位符 2"/>
          <p:cNvSpPr txBox="1">
            <a:spLocks/>
          </p:cNvSpPr>
          <p:nvPr/>
        </p:nvSpPr>
        <p:spPr>
          <a:xfrm>
            <a:off x="457200" y="1371600"/>
            <a:ext cx="7211144" cy="518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1275" lvl="1" indent="0">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“Think as a vertex” philosophy</a:t>
            </a:r>
            <a:endParaRPr lang="en-US" altLang="zh-CN" sz="800" dirty="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a:p>
            <a:pPr marL="898525" lvl="2" indent="-457200">
              <a:buClr>
                <a:srgbClr val="FF0066"/>
              </a:buClr>
              <a:buFont typeface="+mj-lt"/>
              <a:buAutoNum type="arabicPeriod"/>
            </a:pPr>
            <a:r>
              <a:rPr lang="en-US" altLang="zh-CN" sz="2400" dirty="0">
                <a:solidFill>
                  <a:srgbClr val="FF0066"/>
                </a:solidFill>
                <a:latin typeface="Eras Medium ITC" pitchFamily="34" charset="0"/>
                <a:ea typeface="Verdana" pitchFamily="34" charset="0"/>
                <a:cs typeface="Verdana" pitchFamily="34" charset="0"/>
              </a:rPr>
              <a:t>a</a:t>
            </a:r>
            <a:r>
              <a:rPr lang="en-US" altLang="zh-CN" sz="2400" dirty="0" smtClean="0">
                <a:solidFill>
                  <a:srgbClr val="FF0066"/>
                </a:solidFill>
                <a:latin typeface="Eras Medium ITC" pitchFamily="34" charset="0"/>
                <a:ea typeface="Verdana" pitchFamily="34" charset="0"/>
                <a:cs typeface="Verdana" pitchFamily="34" charset="0"/>
              </a:rPr>
              <a:t>ggregate </a:t>
            </a:r>
            <a:r>
              <a:rPr lang="en-US" altLang="zh-CN" sz="2400" dirty="0" smtClean="0">
                <a:solidFill>
                  <a:prstClr val="black"/>
                </a:solidFill>
                <a:latin typeface="Eras Medium ITC" pitchFamily="34" charset="0"/>
                <a:ea typeface="Verdana" pitchFamily="34" charset="0"/>
                <a:cs typeface="Verdana" pitchFamily="34" charset="0"/>
              </a:rPr>
              <a:t>value </a:t>
            </a:r>
            <a:r>
              <a:rPr lang="en-US" altLang="zh-CN" sz="2400" dirty="0">
                <a:solidFill>
                  <a:prstClr val="black"/>
                </a:solidFill>
                <a:latin typeface="Eras Medium ITC" pitchFamily="34" charset="0"/>
                <a:ea typeface="Verdana" pitchFamily="34" charset="0"/>
                <a:cs typeface="Verdana" pitchFamily="34" charset="0"/>
              </a:rPr>
              <a:t>of </a:t>
            </a:r>
            <a:r>
              <a:rPr lang="en-US" altLang="zh-CN" sz="2400" dirty="0" smtClean="0">
                <a:solidFill>
                  <a:prstClr val="black"/>
                </a:solidFill>
                <a:latin typeface="Eras Medium ITC" pitchFamily="34" charset="0"/>
                <a:ea typeface="Verdana" pitchFamily="34" charset="0"/>
                <a:cs typeface="Verdana" pitchFamily="34" charset="0"/>
              </a:rPr>
              <a:t>neighbors</a:t>
            </a:r>
            <a:endParaRPr lang="en-US" altLang="zh-CN" sz="2400" dirty="0">
              <a:solidFill>
                <a:prstClr val="black"/>
              </a:solidFill>
              <a:latin typeface="Eras Medium ITC" pitchFamily="34" charset="0"/>
              <a:ea typeface="Verdana" pitchFamily="34" charset="0"/>
              <a:cs typeface="Verdana" pitchFamily="34" charset="0"/>
            </a:endParaRPr>
          </a:p>
          <a:p>
            <a:pPr marL="898525" lvl="2" indent="-457200">
              <a:buClr>
                <a:srgbClr val="FF0066"/>
              </a:buClr>
              <a:buFont typeface="+mj-lt"/>
              <a:buAutoNum type="arabicPeriod"/>
            </a:pPr>
            <a:r>
              <a:rPr lang="en-US" altLang="zh-CN" sz="2400" dirty="0" smtClean="0">
                <a:solidFill>
                  <a:srgbClr val="FF0066"/>
                </a:solidFill>
                <a:latin typeface="Eras Medium ITC" pitchFamily="34" charset="0"/>
                <a:ea typeface="Verdana" pitchFamily="34" charset="0"/>
                <a:cs typeface="Verdana" pitchFamily="34" charset="0"/>
              </a:rPr>
              <a:t>update </a:t>
            </a:r>
            <a:r>
              <a:rPr lang="en-US" altLang="zh-CN" sz="2400" dirty="0">
                <a:solidFill>
                  <a:prstClr val="black"/>
                </a:solidFill>
                <a:latin typeface="Eras Medium ITC" pitchFamily="34" charset="0"/>
                <a:ea typeface="Verdana" pitchFamily="34" charset="0"/>
                <a:cs typeface="Verdana" pitchFamily="34" charset="0"/>
              </a:rPr>
              <a:t>itself value</a:t>
            </a:r>
          </a:p>
          <a:p>
            <a:pPr marL="898525" lvl="2" indent="-457200">
              <a:buClr>
                <a:srgbClr val="FF0066"/>
              </a:buClr>
              <a:buFont typeface="+mj-lt"/>
              <a:buAutoNum type="arabicPeriod"/>
            </a:pPr>
            <a:r>
              <a:rPr lang="en-US" altLang="zh-CN" sz="2400" dirty="0" smtClean="0">
                <a:solidFill>
                  <a:srgbClr val="FF0066"/>
                </a:solidFill>
                <a:latin typeface="Eras Medium ITC" pitchFamily="34" charset="0"/>
                <a:ea typeface="Verdana" pitchFamily="34" charset="0"/>
                <a:cs typeface="Verdana" pitchFamily="34" charset="0"/>
              </a:rPr>
              <a:t>activate </a:t>
            </a:r>
            <a:r>
              <a:rPr lang="en-US" altLang="zh-CN" sz="2400" dirty="0" smtClean="0">
                <a:solidFill>
                  <a:prstClr val="black"/>
                </a:solidFill>
                <a:latin typeface="Eras Medium ITC" pitchFamily="34" charset="0"/>
                <a:ea typeface="Verdana" pitchFamily="34" charset="0"/>
                <a:cs typeface="Verdana" pitchFamily="34" charset="0"/>
              </a:rPr>
              <a:t>neighbors</a:t>
            </a:r>
            <a:endParaRPr lang="en-US" altLang="zh-CN" sz="2400" dirty="0">
              <a:solidFill>
                <a:prstClr val="black"/>
              </a:solidFill>
              <a:latin typeface="Eras Medium ITC" pitchFamily="34" charset="0"/>
              <a:ea typeface="Verdana"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grpSp>
        <p:nvGrpSpPr>
          <p:cNvPr id="75" name="Group 74"/>
          <p:cNvGrpSpPr/>
          <p:nvPr/>
        </p:nvGrpSpPr>
        <p:grpSpPr>
          <a:xfrm>
            <a:off x="4953000" y="2895600"/>
            <a:ext cx="3996000" cy="3233850"/>
            <a:chOff x="4953000" y="3048000"/>
            <a:chExt cx="3996000" cy="3233850"/>
          </a:xfrm>
        </p:grpSpPr>
        <p:sp>
          <p:nvSpPr>
            <p:cNvPr id="77" name="TextBox 76"/>
            <p:cNvSpPr txBox="1"/>
            <p:nvPr/>
          </p:nvSpPr>
          <p:spPr>
            <a:xfrm>
              <a:off x="4953000" y="3048000"/>
              <a:ext cx="3996000" cy="3139321"/>
            </a:xfrm>
            <a:prstGeom prst="rect">
              <a:avLst/>
            </a:prstGeom>
            <a:noFill/>
          </p:spPr>
          <p:txBody>
            <a:bodyPr wrap="square" rtlCol="0">
              <a:spAutoFit/>
            </a:bodyPr>
            <a:lstStyle/>
            <a:p>
              <a:r>
                <a:rPr lang="en-US" altLang="zh-CN" sz="2800" dirty="0" smtClean="0">
                  <a:latin typeface="Eras Light ITC" pitchFamily="34" charset="0"/>
                  <a:cs typeface="Consolas" pitchFamily="49" charset="0"/>
                </a:rPr>
                <a:t>compute</a:t>
              </a:r>
              <a:r>
                <a:rPr lang="en-US" altLang="zh-CN" sz="2400" dirty="0" smtClean="0">
                  <a:latin typeface="Eras Light ITC" pitchFamily="34" charset="0"/>
                  <a:cs typeface="Consolas" pitchFamily="49" charset="0"/>
                </a:rPr>
                <a:t> (v)           </a:t>
              </a:r>
              <a:r>
                <a:rPr lang="en-US" altLang="zh-CN" sz="2400" u="sng" dirty="0" smtClean="0">
                  <a:solidFill>
                    <a:srgbClr val="FF0066"/>
                  </a:solidFill>
                  <a:latin typeface="Eras Light ITC" pitchFamily="34" charset="0"/>
                  <a:cs typeface="Consolas" pitchFamily="49" charset="0"/>
                </a:rPr>
                <a:t>PageRank</a:t>
              </a:r>
            </a:p>
            <a:p>
              <a:pPr indent="268288"/>
              <a:r>
                <a:rPr lang="en-US" altLang="zh-CN" sz="2200" dirty="0" smtClean="0">
                  <a:solidFill>
                    <a:srgbClr val="0000FF"/>
                  </a:solidFill>
                  <a:latin typeface="Eras Light ITC" pitchFamily="34" charset="0"/>
                  <a:cs typeface="Consolas" pitchFamily="49" charset="0"/>
                </a:rPr>
                <a:t>double </a:t>
              </a:r>
              <a:r>
                <a:rPr lang="en-US" altLang="zh-CN" sz="2200" dirty="0" smtClean="0">
                  <a:latin typeface="Eras Light ITC" pitchFamily="34" charset="0"/>
                  <a:cs typeface="Consolas" pitchFamily="49" charset="0"/>
                </a:rPr>
                <a:t>sum = 0</a:t>
              </a:r>
            </a:p>
            <a:p>
              <a:pPr indent="268288"/>
              <a:r>
                <a:rPr lang="en-US" altLang="zh-CN" sz="2200" dirty="0" smtClean="0">
                  <a:solidFill>
                    <a:srgbClr val="0000FF"/>
                  </a:solidFill>
                  <a:latin typeface="Eras Light ITC" pitchFamily="34" charset="0"/>
                  <a:cs typeface="Consolas" pitchFamily="49" charset="0"/>
                </a:rPr>
                <a:t>double</a:t>
              </a:r>
              <a:r>
                <a:rPr lang="en-US" altLang="zh-CN" sz="2200" dirty="0" smtClean="0">
                  <a:latin typeface="Eras Light ITC" pitchFamily="34" charset="0"/>
                  <a:cs typeface="Consolas" pitchFamily="49" charset="0"/>
                </a:rPr>
                <a:t> value, last = </a:t>
              </a:r>
              <a:r>
                <a:rPr lang="en-US" altLang="zh-CN" sz="2200" dirty="0" err="1" smtClean="0">
                  <a:latin typeface="Eras Light ITC" pitchFamily="34" charset="0"/>
                  <a:cs typeface="Consolas" pitchFamily="49" charset="0"/>
                </a:rPr>
                <a:t>v.get</a:t>
              </a:r>
              <a:r>
                <a:rPr lang="en-US" altLang="zh-CN" sz="2200" dirty="0" smtClean="0">
                  <a:latin typeface="Eras Light ITC" pitchFamily="34" charset="0"/>
                  <a:cs typeface="Consolas" pitchFamily="49" charset="0"/>
                </a:rPr>
                <a:t> ()</a:t>
              </a:r>
            </a:p>
            <a:p>
              <a:pPr indent="268288"/>
              <a:r>
                <a:rPr lang="en-US" altLang="zh-CN" sz="2200" dirty="0" smtClean="0">
                  <a:solidFill>
                    <a:srgbClr val="0000FF"/>
                  </a:solidFill>
                  <a:latin typeface="Eras Light ITC" pitchFamily="34" charset="0"/>
                  <a:cs typeface="Consolas" pitchFamily="49" charset="0"/>
                </a:rPr>
                <a:t>foreach </a:t>
              </a:r>
              <a:r>
                <a:rPr lang="en-US" altLang="zh-CN" sz="2200" dirty="0" smtClean="0">
                  <a:latin typeface="Eras Light ITC" pitchFamily="34" charset="0"/>
                  <a:cs typeface="Consolas" pitchFamily="49" charset="0"/>
                </a:rPr>
                <a:t>(n </a:t>
              </a:r>
              <a:r>
                <a:rPr lang="en-US" altLang="zh-CN" sz="2200" dirty="0" smtClean="0">
                  <a:solidFill>
                    <a:srgbClr val="0000FF"/>
                  </a:solidFill>
                  <a:latin typeface="Eras Light ITC" pitchFamily="34" charset="0"/>
                  <a:cs typeface="Consolas" pitchFamily="49" charset="0"/>
                </a:rPr>
                <a:t>in</a:t>
              </a:r>
              <a:r>
                <a:rPr lang="en-US" altLang="zh-CN" sz="2200" dirty="0" smtClean="0">
                  <a:latin typeface="Eras Light ITC" pitchFamily="34" charset="0"/>
                  <a:cs typeface="Consolas" pitchFamily="49" charset="0"/>
                </a:rPr>
                <a:t> </a:t>
              </a:r>
              <a:r>
                <a:rPr lang="en-US" altLang="zh-CN" sz="2200" dirty="0" err="1" smtClean="0">
                  <a:latin typeface="Eras Light ITC" pitchFamily="34" charset="0"/>
                  <a:cs typeface="Consolas" pitchFamily="49" charset="0"/>
                </a:rPr>
                <a:t>v.in_nbrs</a:t>
              </a:r>
              <a:r>
                <a:rPr lang="en-US" altLang="zh-CN" sz="2200" dirty="0" smtClean="0">
                  <a:latin typeface="Eras Light ITC" pitchFamily="34" charset="0"/>
                  <a:cs typeface="Consolas" pitchFamily="49" charset="0"/>
                </a:rPr>
                <a:t>)</a:t>
              </a:r>
            </a:p>
            <a:p>
              <a:pPr indent="268288"/>
              <a:r>
                <a:rPr lang="en-US" altLang="zh-CN" sz="2200" dirty="0" smtClean="0">
                  <a:latin typeface="Eras Light ITC" pitchFamily="34" charset="0"/>
                  <a:cs typeface="Consolas" pitchFamily="49" charset="0"/>
                </a:rPr>
                <a:t>    sum += </a:t>
              </a:r>
              <a:r>
                <a:rPr lang="en-US" altLang="zh-CN" sz="2200" dirty="0" err="1" smtClean="0">
                  <a:latin typeface="Eras Light ITC" pitchFamily="34" charset="0"/>
                  <a:cs typeface="Consolas" pitchFamily="49" charset="0"/>
                </a:rPr>
                <a:t>n.value</a:t>
              </a:r>
              <a:r>
                <a:rPr lang="en-US" altLang="zh-CN" sz="2200" dirty="0" smtClean="0">
                  <a:latin typeface="Eras Light ITC" pitchFamily="34" charset="0"/>
                  <a:cs typeface="Consolas" pitchFamily="49" charset="0"/>
                </a:rPr>
                <a:t> / </a:t>
              </a:r>
              <a:r>
                <a:rPr lang="en-US" altLang="zh-CN" sz="2200" dirty="0" err="1" smtClean="0">
                  <a:latin typeface="Eras Light ITC" pitchFamily="34" charset="0"/>
                  <a:cs typeface="Consolas" pitchFamily="49" charset="0"/>
                </a:rPr>
                <a:t>n.nedges</a:t>
              </a:r>
              <a:r>
                <a:rPr lang="en-US" altLang="zh-CN" sz="2200" dirty="0" smtClean="0">
                  <a:latin typeface="Eras Light ITC" pitchFamily="34" charset="0"/>
                  <a:cs typeface="Consolas" pitchFamily="49" charset="0"/>
                </a:rPr>
                <a:t>;</a:t>
              </a:r>
            </a:p>
            <a:p>
              <a:pPr indent="268288"/>
              <a:endParaRPr lang="en-US" altLang="zh-CN" sz="800" dirty="0" smtClean="0">
                <a:latin typeface="Eras Light ITC" pitchFamily="34" charset="0"/>
                <a:cs typeface="Consolas" pitchFamily="49" charset="0"/>
              </a:endParaRPr>
            </a:p>
            <a:p>
              <a:pPr indent="268288"/>
              <a:r>
                <a:rPr lang="en-US" altLang="zh-CN" sz="2200" dirty="0" smtClean="0">
                  <a:latin typeface="Eras Light ITC" pitchFamily="34" charset="0"/>
                  <a:cs typeface="Consolas" pitchFamily="49" charset="0"/>
                </a:rPr>
                <a:t>value = </a:t>
              </a:r>
              <a:r>
                <a:rPr lang="en-US" altLang="zh-CN" sz="2200" dirty="0" smtClean="0">
                  <a:solidFill>
                    <a:schemeClr val="accent6">
                      <a:lumMod val="50000"/>
                    </a:schemeClr>
                  </a:solidFill>
                  <a:latin typeface="Eras Light ITC" pitchFamily="34" charset="0"/>
                  <a:cs typeface="Consolas" pitchFamily="49" charset="0"/>
                </a:rPr>
                <a:t>0.15 </a:t>
              </a:r>
              <a:r>
                <a:rPr lang="en-US" altLang="zh-CN" sz="2200" dirty="0" smtClean="0">
                  <a:latin typeface="Eras Light ITC" pitchFamily="34" charset="0"/>
                  <a:cs typeface="Consolas" pitchFamily="49" charset="0"/>
                </a:rPr>
                <a:t>+ </a:t>
              </a:r>
              <a:r>
                <a:rPr lang="en-US" altLang="zh-CN" sz="2200" dirty="0" smtClean="0">
                  <a:solidFill>
                    <a:schemeClr val="accent6">
                      <a:lumMod val="50000"/>
                    </a:schemeClr>
                  </a:solidFill>
                  <a:latin typeface="Eras Light ITC" pitchFamily="34" charset="0"/>
                  <a:cs typeface="Consolas" pitchFamily="49" charset="0"/>
                </a:rPr>
                <a:t>0.85</a:t>
              </a:r>
              <a:r>
                <a:rPr lang="en-US" altLang="zh-CN" sz="2200" dirty="0" smtClean="0">
                  <a:latin typeface="Eras Light ITC" pitchFamily="34" charset="0"/>
                  <a:cs typeface="Consolas" pitchFamily="49" charset="0"/>
                </a:rPr>
                <a:t> * sum;</a:t>
              </a:r>
            </a:p>
            <a:p>
              <a:pPr indent="268288"/>
              <a:r>
                <a:rPr lang="en-US" altLang="zh-CN" sz="2200" dirty="0" err="1" smtClean="0">
                  <a:latin typeface="Eras Light ITC" pitchFamily="34" charset="0"/>
                  <a:cs typeface="Consolas" pitchFamily="49" charset="0"/>
                </a:rPr>
                <a:t>v.set</a:t>
              </a:r>
              <a:r>
                <a:rPr lang="en-US" altLang="zh-CN" sz="2200" dirty="0" smtClean="0">
                  <a:latin typeface="Eras Light ITC" pitchFamily="34" charset="0"/>
                  <a:cs typeface="Consolas" pitchFamily="49" charset="0"/>
                </a:rPr>
                <a:t> (value);</a:t>
              </a:r>
            </a:p>
            <a:p>
              <a:pPr indent="268288"/>
              <a:endParaRPr lang="en-US" altLang="zh-CN" sz="800" dirty="0" smtClean="0">
                <a:latin typeface="Eras Light ITC" pitchFamily="34" charset="0"/>
                <a:cs typeface="Consolas" pitchFamily="49" charset="0"/>
              </a:endParaRPr>
            </a:p>
            <a:p>
              <a:pPr indent="268288"/>
              <a:r>
                <a:rPr lang="en-US" altLang="zh-CN" sz="2200" dirty="0" smtClean="0">
                  <a:latin typeface="Eras Light ITC" pitchFamily="34" charset="0"/>
                  <a:cs typeface="Consolas" pitchFamily="49" charset="0"/>
                </a:rPr>
                <a:t>activate (</a:t>
              </a:r>
              <a:r>
                <a:rPr lang="en-US" altLang="zh-CN" sz="2200" dirty="0" err="1" smtClean="0">
                  <a:latin typeface="Eras Light ITC" pitchFamily="34" charset="0"/>
                  <a:cs typeface="Consolas" pitchFamily="49" charset="0"/>
                </a:rPr>
                <a:t>v.out_nbrs</a:t>
              </a:r>
              <a:r>
                <a:rPr lang="en-US" altLang="zh-CN" sz="2200" dirty="0" smtClean="0">
                  <a:latin typeface="Eras Light ITC" pitchFamily="34" charset="0"/>
                  <a:cs typeface="Consolas" pitchFamily="49" charset="0"/>
                </a:rPr>
                <a:t>);</a:t>
              </a:r>
            </a:p>
          </p:txBody>
        </p:sp>
        <p:sp>
          <p:nvSpPr>
            <p:cNvPr id="78" name="Rectangle 77"/>
            <p:cNvSpPr/>
            <p:nvPr/>
          </p:nvSpPr>
          <p:spPr>
            <a:xfrm>
              <a:off x="4953000" y="3113850"/>
              <a:ext cx="3960000" cy="3168000"/>
            </a:xfrm>
            <a:prstGeom prst="rect">
              <a:avLst/>
            </a:prstGeom>
            <a:noFill/>
            <a:ln w="3175">
              <a:solidFill>
                <a:schemeClr val="tx1"/>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Group 5"/>
          <p:cNvGrpSpPr/>
          <p:nvPr/>
        </p:nvGrpSpPr>
        <p:grpSpPr>
          <a:xfrm>
            <a:off x="5004048" y="4077152"/>
            <a:ext cx="3812950" cy="648000"/>
            <a:chOff x="5004048" y="4077152"/>
            <a:chExt cx="3812950" cy="648000"/>
          </a:xfrm>
        </p:grpSpPr>
        <p:sp>
          <p:nvSpPr>
            <p:cNvPr id="80" name="Rectangle 79"/>
            <p:cNvSpPr/>
            <p:nvPr/>
          </p:nvSpPr>
          <p:spPr>
            <a:xfrm>
              <a:off x="5252998" y="4077152"/>
              <a:ext cx="3564000" cy="648000"/>
            </a:xfrm>
            <a:prstGeom prst="rect">
              <a:avLst/>
            </a:prstGeom>
            <a:solidFill>
              <a:schemeClr val="accent6">
                <a:lumMod val="60000"/>
                <a:lumOff val="40000"/>
                <a:alpha val="30196"/>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 name="Rectangle 80"/>
            <p:cNvSpPr/>
            <p:nvPr/>
          </p:nvSpPr>
          <p:spPr>
            <a:xfrm>
              <a:off x="5004048" y="4247264"/>
              <a:ext cx="218577" cy="307777"/>
            </a:xfrm>
            <a:prstGeom prst="rect">
              <a:avLst/>
            </a:prstGeom>
          </p:spPr>
          <p:txBody>
            <a:bodyPr wrap="none" lIns="36000" tIns="0" rIns="36000" bIns="0" anchor="ctr" anchorCtr="0">
              <a:spAutoFit/>
            </a:bodyPr>
            <a:lstStyle/>
            <a:p>
              <a:r>
                <a:rPr lang="en-US" altLang="zh-CN" sz="2000" dirty="0">
                  <a:solidFill>
                    <a:srgbClr val="FF0066"/>
                  </a:solidFill>
                  <a:latin typeface="Eras Medium ITC" pitchFamily="34" charset="0"/>
                  <a:ea typeface="Verdana" pitchFamily="34" charset="0"/>
                  <a:cs typeface="Verdana" pitchFamily="34" charset="0"/>
                </a:rPr>
                <a:t>1</a:t>
              </a:r>
              <a:endParaRPr lang="zh-CN" altLang="en-US" sz="2000" dirty="0">
                <a:solidFill>
                  <a:srgbClr val="FF0066"/>
                </a:solidFill>
              </a:endParaRPr>
            </a:p>
          </p:txBody>
        </p:sp>
      </p:grpSp>
      <p:grpSp>
        <p:nvGrpSpPr>
          <p:cNvPr id="7" name="Group 6"/>
          <p:cNvGrpSpPr/>
          <p:nvPr/>
        </p:nvGrpSpPr>
        <p:grpSpPr>
          <a:xfrm>
            <a:off x="5004048" y="4833232"/>
            <a:ext cx="3812950" cy="684000"/>
            <a:chOff x="5004048" y="4833232"/>
            <a:chExt cx="3812950" cy="684000"/>
          </a:xfrm>
        </p:grpSpPr>
        <p:sp>
          <p:nvSpPr>
            <p:cNvPr id="83" name="Rectangle 82"/>
            <p:cNvSpPr/>
            <p:nvPr/>
          </p:nvSpPr>
          <p:spPr>
            <a:xfrm>
              <a:off x="5252998" y="4833232"/>
              <a:ext cx="3564000" cy="684000"/>
            </a:xfrm>
            <a:prstGeom prst="rect">
              <a:avLst/>
            </a:prstGeom>
            <a:solidFill>
              <a:srgbClr val="00FFFF">
                <a:alpha val="3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Rectangle 83"/>
            <p:cNvSpPr/>
            <p:nvPr/>
          </p:nvSpPr>
          <p:spPr>
            <a:xfrm>
              <a:off x="5004048" y="5052631"/>
              <a:ext cx="218577" cy="307777"/>
            </a:xfrm>
            <a:prstGeom prst="rect">
              <a:avLst/>
            </a:prstGeom>
          </p:spPr>
          <p:txBody>
            <a:bodyPr wrap="none" lIns="36000" tIns="0" rIns="36000" bIns="0" anchor="ctr" anchorCtr="0">
              <a:spAutoFit/>
            </a:bodyPr>
            <a:lstStyle/>
            <a:p>
              <a:r>
                <a:rPr lang="en-US" altLang="zh-CN" sz="2000" dirty="0" smtClean="0">
                  <a:solidFill>
                    <a:srgbClr val="FF0066"/>
                  </a:solidFill>
                  <a:latin typeface="Eras Medium ITC" pitchFamily="34" charset="0"/>
                  <a:ea typeface="Verdana" pitchFamily="34" charset="0"/>
                  <a:cs typeface="Verdana" pitchFamily="34" charset="0"/>
                </a:rPr>
                <a:t>2</a:t>
              </a:r>
              <a:endParaRPr lang="zh-CN" altLang="en-US" sz="2000" dirty="0">
                <a:solidFill>
                  <a:srgbClr val="FF0066"/>
                </a:solidFill>
              </a:endParaRPr>
            </a:p>
          </p:txBody>
        </p:sp>
      </p:grpSp>
      <p:grpSp>
        <p:nvGrpSpPr>
          <p:cNvPr id="8" name="Group 7"/>
          <p:cNvGrpSpPr/>
          <p:nvPr/>
        </p:nvGrpSpPr>
        <p:grpSpPr>
          <a:xfrm>
            <a:off x="5004048" y="5627232"/>
            <a:ext cx="3812950" cy="394056"/>
            <a:chOff x="5004048" y="5627232"/>
            <a:chExt cx="3812950" cy="394056"/>
          </a:xfrm>
        </p:grpSpPr>
        <p:sp>
          <p:nvSpPr>
            <p:cNvPr id="86" name="Rectangle 85"/>
            <p:cNvSpPr/>
            <p:nvPr/>
          </p:nvSpPr>
          <p:spPr>
            <a:xfrm>
              <a:off x="5252998" y="5627232"/>
              <a:ext cx="3564000" cy="394056"/>
            </a:xfrm>
            <a:prstGeom prst="rect">
              <a:avLst/>
            </a:prstGeom>
            <a:solidFill>
              <a:srgbClr val="FFFF00">
                <a:alpha val="3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Rectangle 86"/>
            <p:cNvSpPr/>
            <p:nvPr/>
          </p:nvSpPr>
          <p:spPr>
            <a:xfrm>
              <a:off x="5004048" y="5670372"/>
              <a:ext cx="218577" cy="307777"/>
            </a:xfrm>
            <a:prstGeom prst="rect">
              <a:avLst/>
            </a:prstGeom>
          </p:spPr>
          <p:txBody>
            <a:bodyPr wrap="none" lIns="36000" tIns="0" rIns="36000" bIns="0" anchor="ctr" anchorCtr="0">
              <a:spAutoFit/>
            </a:bodyPr>
            <a:lstStyle/>
            <a:p>
              <a:r>
                <a:rPr lang="en-US" altLang="zh-CN" sz="2000" dirty="0" smtClean="0">
                  <a:solidFill>
                    <a:srgbClr val="FF0066"/>
                  </a:solidFill>
                  <a:latin typeface="Eras Medium ITC" pitchFamily="34" charset="0"/>
                  <a:ea typeface="Verdana" pitchFamily="34" charset="0"/>
                  <a:cs typeface="Verdana" pitchFamily="34" charset="0"/>
                </a:rPr>
                <a:t>3</a:t>
              </a:r>
              <a:endParaRPr lang="zh-CN" altLang="en-US" sz="2000" dirty="0">
                <a:solidFill>
                  <a:srgbClr val="FF0066"/>
                </a:solidFill>
              </a:endParaRPr>
            </a:p>
          </p:txBody>
        </p:sp>
      </p:grpSp>
      <p:grpSp>
        <p:nvGrpSpPr>
          <p:cNvPr id="119" name="Group 118"/>
          <p:cNvGrpSpPr/>
          <p:nvPr/>
        </p:nvGrpSpPr>
        <p:grpSpPr>
          <a:xfrm>
            <a:off x="6412441" y="1171714"/>
            <a:ext cx="2264015" cy="1339166"/>
            <a:chOff x="6412441" y="1171714"/>
            <a:chExt cx="2264015" cy="1339166"/>
          </a:xfrm>
        </p:grpSpPr>
        <p:sp>
          <p:nvSpPr>
            <p:cNvPr id="120" name="Oval 119"/>
            <p:cNvSpPr/>
            <p:nvPr/>
          </p:nvSpPr>
          <p:spPr>
            <a:xfrm>
              <a:off x="7378483" y="1171714"/>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121" name="Oval 120"/>
            <p:cNvSpPr/>
            <p:nvPr/>
          </p:nvSpPr>
          <p:spPr>
            <a:xfrm>
              <a:off x="8316456" y="1171714"/>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122" name="Oval 121"/>
            <p:cNvSpPr/>
            <p:nvPr/>
          </p:nvSpPr>
          <p:spPr>
            <a:xfrm>
              <a:off x="7378483" y="1988880"/>
              <a:ext cx="360000" cy="360000"/>
            </a:xfrm>
            <a:prstGeom prst="ellipse">
              <a:avLst/>
            </a:prstGeom>
            <a:solidFill>
              <a:srgbClr val="FF0066"/>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123" name="Oval 122"/>
            <p:cNvSpPr/>
            <p:nvPr/>
          </p:nvSpPr>
          <p:spPr>
            <a:xfrm>
              <a:off x="8316456" y="1988880"/>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124" name="Straight Arrow Connector 123"/>
            <p:cNvCxnSpPr>
              <a:stCxn id="121" idx="3"/>
              <a:endCxn id="122" idx="7"/>
            </p:cNvCxnSpPr>
            <p:nvPr/>
          </p:nvCxnSpPr>
          <p:spPr>
            <a:xfrm flipH="1">
              <a:off x="7685762" y="1478993"/>
              <a:ext cx="683415" cy="562608"/>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a:stCxn id="123" idx="2"/>
              <a:endCxn id="122" idx="6"/>
            </p:cNvCxnSpPr>
            <p:nvPr/>
          </p:nvCxnSpPr>
          <p:spPr>
            <a:xfrm flipH="1">
              <a:off x="7738483" y="2168880"/>
              <a:ext cx="577973" cy="0"/>
            </a:xfrm>
            <a:prstGeom prst="straightConnector1">
              <a:avLst/>
            </a:prstGeom>
            <a:ln w="57150">
              <a:solidFill>
                <a:schemeClr val="tx1"/>
              </a:solidFill>
              <a:headEnd w="sm" len="sm"/>
              <a:tailEnd type="arrow" w="sm" len="sm"/>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a:stCxn id="122" idx="0"/>
              <a:endCxn id="120" idx="4"/>
            </p:cNvCxnSpPr>
            <p:nvPr/>
          </p:nvCxnSpPr>
          <p:spPr>
            <a:xfrm flipV="1">
              <a:off x="7558483" y="1531714"/>
              <a:ext cx="0" cy="457166"/>
            </a:xfrm>
            <a:prstGeom prst="straightConnector1">
              <a:avLst/>
            </a:prstGeom>
            <a:ln w="57150">
              <a:solidFill>
                <a:schemeClr val="tx1"/>
              </a:solidFill>
              <a:headEnd type="arrow" w="sm" len="sm"/>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p:nvPr/>
          </p:nvCxnSpPr>
          <p:spPr>
            <a:xfrm flipH="1">
              <a:off x="6764929" y="2113714"/>
              <a:ext cx="655584"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flipH="1">
              <a:off x="6722899" y="2266114"/>
              <a:ext cx="655584" cy="0"/>
            </a:xfrm>
            <a:prstGeom prst="straightConnector1">
              <a:avLst/>
            </a:prstGeom>
            <a:ln w="57150">
              <a:solidFill>
                <a:schemeClr val="tx1"/>
              </a:solidFill>
              <a:headEnd type="arrow" w="sm" len="sm"/>
              <a:tailEnd type="none" w="sm" len="sm"/>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p:nvPr/>
          </p:nvCxnSpPr>
          <p:spPr>
            <a:xfrm flipV="1">
              <a:off x="8420299" y="1531714"/>
              <a:ext cx="0" cy="457166"/>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flipV="1">
              <a:off x="8572699" y="1531754"/>
              <a:ext cx="0" cy="457166"/>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34" name="Oval 133"/>
            <p:cNvSpPr/>
            <p:nvPr/>
          </p:nvSpPr>
          <p:spPr>
            <a:xfrm>
              <a:off x="6412441" y="1988880"/>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sp>
          <p:nvSpPr>
            <p:cNvPr id="135" name="Freeform 134"/>
            <p:cNvSpPr/>
            <p:nvPr/>
          </p:nvSpPr>
          <p:spPr>
            <a:xfrm>
              <a:off x="7180483" y="1826880"/>
              <a:ext cx="756000" cy="684000"/>
            </a:xfrm>
            <a:custGeom>
              <a:avLst/>
              <a:gdLst>
                <a:gd name="connsiteX0" fmla="*/ 190500 w 1002506"/>
                <a:gd name="connsiteY0" fmla="*/ 102150 h 817389"/>
                <a:gd name="connsiteX1" fmla="*/ 0 w 1002506"/>
                <a:gd name="connsiteY1" fmla="*/ 445050 h 817389"/>
                <a:gd name="connsiteX2" fmla="*/ 190500 w 1002506"/>
                <a:gd name="connsiteY2" fmla="*/ 787950 h 817389"/>
                <a:gd name="connsiteX3" fmla="*/ 742950 w 1002506"/>
                <a:gd name="connsiteY3" fmla="*/ 768900 h 817389"/>
                <a:gd name="connsiteX4" fmla="*/ 971550 w 1002506"/>
                <a:gd name="connsiteY4" fmla="*/ 521250 h 817389"/>
                <a:gd name="connsiteX5" fmla="*/ 952500 w 1002506"/>
                <a:gd name="connsiteY5" fmla="*/ 273600 h 817389"/>
                <a:gd name="connsiteX6" fmla="*/ 533400 w 1002506"/>
                <a:gd name="connsiteY6" fmla="*/ 6900 h 817389"/>
                <a:gd name="connsiteX7" fmla="*/ 190500 w 1002506"/>
                <a:gd name="connsiteY7" fmla="*/ 102150 h 817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506" h="817389">
                  <a:moveTo>
                    <a:pt x="190500" y="102150"/>
                  </a:moveTo>
                  <a:cubicBezTo>
                    <a:pt x="101600" y="175175"/>
                    <a:pt x="0" y="330750"/>
                    <a:pt x="0" y="445050"/>
                  </a:cubicBezTo>
                  <a:cubicBezTo>
                    <a:pt x="0" y="559350"/>
                    <a:pt x="66675" y="733975"/>
                    <a:pt x="190500" y="787950"/>
                  </a:cubicBezTo>
                  <a:cubicBezTo>
                    <a:pt x="314325" y="841925"/>
                    <a:pt x="612775" y="813350"/>
                    <a:pt x="742950" y="768900"/>
                  </a:cubicBezTo>
                  <a:cubicBezTo>
                    <a:pt x="873125" y="724450"/>
                    <a:pt x="936625" y="603800"/>
                    <a:pt x="971550" y="521250"/>
                  </a:cubicBezTo>
                  <a:cubicBezTo>
                    <a:pt x="1006475" y="438700"/>
                    <a:pt x="1025525" y="359325"/>
                    <a:pt x="952500" y="273600"/>
                  </a:cubicBezTo>
                  <a:cubicBezTo>
                    <a:pt x="879475" y="187875"/>
                    <a:pt x="666750" y="32300"/>
                    <a:pt x="533400" y="6900"/>
                  </a:cubicBezTo>
                  <a:cubicBezTo>
                    <a:pt x="400050" y="-18500"/>
                    <a:pt x="279400" y="29125"/>
                    <a:pt x="190500" y="102150"/>
                  </a:cubicBezTo>
                  <a:close/>
                </a:path>
              </a:pathLst>
            </a:custGeom>
            <a:solidFill>
              <a:schemeClr val="accent6">
                <a:lumMod val="20000"/>
                <a:lumOff val="80000"/>
                <a:alpha val="50196"/>
              </a:schemeClr>
            </a:solidFill>
            <a:ln w="3175">
              <a:solidFill>
                <a:srgbClr val="FF00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6" name="Curved Connector 135"/>
            <p:cNvCxnSpPr>
              <a:stCxn id="120" idx="2"/>
              <a:endCxn id="134" idx="0"/>
            </p:cNvCxnSpPr>
            <p:nvPr/>
          </p:nvCxnSpPr>
          <p:spPr>
            <a:xfrm rot="10800000" flipV="1">
              <a:off x="6592441" y="1351714"/>
              <a:ext cx="786042" cy="637166"/>
            </a:xfrm>
            <a:prstGeom prst="curvedConnector2">
              <a:avLst/>
            </a:prstGeom>
            <a:ln>
              <a:solidFill>
                <a:schemeClr val="tx1"/>
              </a:solidFill>
              <a:headEnd type="none"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675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anim calcmode="lin" valueType="num">
                                      <p:cBhvr>
                                        <p:cTn id="8" dur="500" fill="hold"/>
                                        <p:tgtEl>
                                          <p:spTgt spid="75"/>
                                        </p:tgtEl>
                                        <p:attrNameLst>
                                          <p:attrName>ppt_x</p:attrName>
                                        </p:attrNameLst>
                                      </p:cBhvr>
                                      <p:tavLst>
                                        <p:tav tm="0">
                                          <p:val>
                                            <p:strVal val="#ppt_x"/>
                                          </p:val>
                                        </p:tav>
                                        <p:tav tm="100000">
                                          <p:val>
                                            <p:strVal val="#ppt_x"/>
                                          </p:val>
                                        </p:tav>
                                      </p:tavLst>
                                    </p:anim>
                                    <p:anim calcmode="lin" valueType="num">
                                      <p:cBhvr>
                                        <p:cTn id="9" dur="5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6">
                                            <p:txEl>
                                              <p:pRg st="1" end="1"/>
                                            </p:txEl>
                                          </p:spTgt>
                                        </p:tgtEl>
                                        <p:attrNameLst>
                                          <p:attrName>style.visibility</p:attrName>
                                        </p:attrNameLst>
                                      </p:cBhvr>
                                      <p:to>
                                        <p:strVal val="visible"/>
                                      </p:to>
                                    </p:set>
                                    <p:animEffect transition="in" filter="fade">
                                      <p:cBhvr>
                                        <p:cTn id="14" dur="500"/>
                                        <p:tgtEl>
                                          <p:spTgt spid="56">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
                                            <p:txEl>
                                              <p:pRg st="2" end="2"/>
                                            </p:txEl>
                                          </p:spTgt>
                                        </p:tgtEl>
                                        <p:attrNameLst>
                                          <p:attrName>style.visibility</p:attrName>
                                        </p:attrNameLst>
                                      </p:cBhvr>
                                      <p:to>
                                        <p:strVal val="visible"/>
                                      </p:to>
                                    </p:set>
                                    <p:animEffect transition="in" filter="fade">
                                      <p:cBhvr>
                                        <p:cTn id="22" dur="500"/>
                                        <p:tgtEl>
                                          <p:spTgt spid="56">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6">
                                            <p:txEl>
                                              <p:pRg st="3" end="3"/>
                                            </p:txEl>
                                          </p:spTgt>
                                        </p:tgtEl>
                                        <p:attrNameLst>
                                          <p:attrName>style.visibility</p:attrName>
                                        </p:attrNameLst>
                                      </p:cBhvr>
                                      <p:to>
                                        <p:strVal val="visible"/>
                                      </p:to>
                                    </p:set>
                                    <p:animEffect transition="in" filter="fade">
                                      <p:cBhvr>
                                        <p:cTn id="30" dur="500"/>
                                        <p:tgtEl>
                                          <p:spTgt spid="56">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Freeform 135"/>
          <p:cNvSpPr/>
          <p:nvPr/>
        </p:nvSpPr>
        <p:spPr>
          <a:xfrm>
            <a:off x="7344216" y="5013176"/>
            <a:ext cx="491247" cy="1512168"/>
          </a:xfrm>
          <a:custGeom>
            <a:avLst/>
            <a:gdLst>
              <a:gd name="connsiteX0" fmla="*/ 284445 w 284445"/>
              <a:gd name="connsiteY0" fmla="*/ 0 h 1623848"/>
              <a:gd name="connsiteX1" fmla="*/ 666 w 284445"/>
              <a:gd name="connsiteY1" fmla="*/ 709448 h 1623848"/>
              <a:gd name="connsiteX2" fmla="*/ 221383 w 284445"/>
              <a:gd name="connsiteY2" fmla="*/ 1623848 h 1623848"/>
            </a:gdLst>
            <a:ahLst/>
            <a:cxnLst>
              <a:cxn ang="0">
                <a:pos x="connsiteX0" y="connsiteY0"/>
              </a:cxn>
              <a:cxn ang="0">
                <a:pos x="connsiteX1" y="connsiteY1"/>
              </a:cxn>
              <a:cxn ang="0">
                <a:pos x="connsiteX2" y="connsiteY2"/>
              </a:cxn>
            </a:cxnLst>
            <a:rect l="l" t="t" r="r" b="b"/>
            <a:pathLst>
              <a:path w="284445" h="1623848">
                <a:moveTo>
                  <a:pt x="284445" y="0"/>
                </a:moveTo>
                <a:cubicBezTo>
                  <a:pt x="147810" y="219403"/>
                  <a:pt x="11176" y="438807"/>
                  <a:pt x="666" y="709448"/>
                </a:cubicBezTo>
                <a:cubicBezTo>
                  <a:pt x="-9844" y="980089"/>
                  <a:pt x="105769" y="1301968"/>
                  <a:pt x="221383" y="1623848"/>
                </a:cubicBezTo>
              </a:path>
            </a:pathLst>
          </a:cu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Existing Graph-parallel Systems</a:t>
            </a:r>
            <a:endParaRPr lang="zh-TW" altLang="en-US" sz="4000" dirty="0">
              <a:solidFill>
                <a:schemeClr val="tx1"/>
              </a:solidFill>
              <a:effectLst>
                <a:outerShdw blurRad="38100" dist="38100" dir="2700000" algn="tl">
                  <a:srgbClr val="000000">
                    <a:alpha val="43137"/>
                  </a:srgbClr>
                </a:outerShdw>
              </a:effectLst>
              <a:latin typeface="Eras Medium ITC" pitchFamily="34" charset="0"/>
              <a:cs typeface="Verdana" pitchFamily="34" charset="0"/>
            </a:endParaRPr>
          </a:p>
        </p:txBody>
      </p:sp>
      <p:sp>
        <p:nvSpPr>
          <p:cNvPr id="56" name="内容占位符 2"/>
          <p:cNvSpPr txBox="1">
            <a:spLocks/>
          </p:cNvSpPr>
          <p:nvPr/>
        </p:nvSpPr>
        <p:spPr>
          <a:xfrm>
            <a:off x="457200" y="1371600"/>
            <a:ext cx="7211144" cy="2201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1275" lvl="1" indent="0">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“Think as a vertex” philosophy</a:t>
            </a:r>
            <a:endParaRPr lang="en-US" altLang="zh-CN" sz="800" dirty="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a:p>
            <a:pPr marL="898525" lvl="2" indent="-457200">
              <a:buClr>
                <a:srgbClr val="FF0066"/>
              </a:buClr>
              <a:buFont typeface="+mj-lt"/>
              <a:buAutoNum type="arabicPeriod"/>
            </a:pPr>
            <a:r>
              <a:rPr lang="en-US" altLang="zh-CN" sz="2400" dirty="0">
                <a:solidFill>
                  <a:srgbClr val="FF0066"/>
                </a:solidFill>
                <a:latin typeface="Eras Medium ITC" pitchFamily="34" charset="0"/>
                <a:ea typeface="Verdana" pitchFamily="34" charset="0"/>
                <a:cs typeface="Verdana" pitchFamily="34" charset="0"/>
              </a:rPr>
              <a:t>a</a:t>
            </a:r>
            <a:r>
              <a:rPr lang="en-US" altLang="zh-CN" sz="2400" dirty="0" smtClean="0">
                <a:solidFill>
                  <a:srgbClr val="FF0066"/>
                </a:solidFill>
                <a:latin typeface="Eras Medium ITC" pitchFamily="34" charset="0"/>
                <a:ea typeface="Verdana" pitchFamily="34" charset="0"/>
                <a:cs typeface="Verdana" pitchFamily="34" charset="0"/>
              </a:rPr>
              <a:t>ggregate </a:t>
            </a:r>
            <a:r>
              <a:rPr lang="en-US" altLang="zh-CN" sz="2400" dirty="0" smtClean="0">
                <a:solidFill>
                  <a:prstClr val="black"/>
                </a:solidFill>
                <a:latin typeface="Eras Medium ITC" pitchFamily="34" charset="0"/>
                <a:ea typeface="Verdana" pitchFamily="34" charset="0"/>
                <a:cs typeface="Verdana" pitchFamily="34" charset="0"/>
              </a:rPr>
              <a:t>value </a:t>
            </a:r>
            <a:r>
              <a:rPr lang="en-US" altLang="zh-CN" sz="2400" dirty="0">
                <a:solidFill>
                  <a:prstClr val="black"/>
                </a:solidFill>
                <a:latin typeface="Eras Medium ITC" pitchFamily="34" charset="0"/>
                <a:ea typeface="Verdana" pitchFamily="34" charset="0"/>
                <a:cs typeface="Verdana" pitchFamily="34" charset="0"/>
              </a:rPr>
              <a:t>of </a:t>
            </a:r>
            <a:r>
              <a:rPr lang="en-US" altLang="zh-CN" sz="2400" dirty="0" smtClean="0">
                <a:solidFill>
                  <a:prstClr val="black"/>
                </a:solidFill>
                <a:latin typeface="Eras Medium ITC" pitchFamily="34" charset="0"/>
                <a:ea typeface="Verdana" pitchFamily="34" charset="0"/>
                <a:cs typeface="Verdana" pitchFamily="34" charset="0"/>
              </a:rPr>
              <a:t>neighbors</a:t>
            </a:r>
            <a:endParaRPr lang="en-US" altLang="zh-CN" sz="2400" dirty="0">
              <a:solidFill>
                <a:prstClr val="black"/>
              </a:solidFill>
              <a:latin typeface="Eras Medium ITC" pitchFamily="34" charset="0"/>
              <a:ea typeface="Verdana" pitchFamily="34" charset="0"/>
              <a:cs typeface="Verdana" pitchFamily="34" charset="0"/>
            </a:endParaRPr>
          </a:p>
          <a:p>
            <a:pPr marL="898525" lvl="2" indent="-457200">
              <a:buClr>
                <a:srgbClr val="FF0066"/>
              </a:buClr>
              <a:buFont typeface="+mj-lt"/>
              <a:buAutoNum type="arabicPeriod"/>
            </a:pPr>
            <a:r>
              <a:rPr lang="en-US" altLang="zh-CN" sz="2400" dirty="0" smtClean="0">
                <a:solidFill>
                  <a:srgbClr val="FF0066"/>
                </a:solidFill>
                <a:latin typeface="Eras Medium ITC" pitchFamily="34" charset="0"/>
                <a:ea typeface="Verdana" pitchFamily="34" charset="0"/>
                <a:cs typeface="Verdana" pitchFamily="34" charset="0"/>
              </a:rPr>
              <a:t>update </a:t>
            </a:r>
            <a:r>
              <a:rPr lang="en-US" altLang="zh-CN" sz="2400" dirty="0">
                <a:solidFill>
                  <a:prstClr val="black"/>
                </a:solidFill>
                <a:latin typeface="Eras Medium ITC" pitchFamily="34" charset="0"/>
                <a:ea typeface="Verdana" pitchFamily="34" charset="0"/>
                <a:cs typeface="Verdana" pitchFamily="34" charset="0"/>
              </a:rPr>
              <a:t>itself value</a:t>
            </a:r>
          </a:p>
          <a:p>
            <a:pPr marL="898525" lvl="2" indent="-457200">
              <a:buClr>
                <a:srgbClr val="FF0066"/>
              </a:buClr>
              <a:buFont typeface="+mj-lt"/>
              <a:buAutoNum type="arabicPeriod"/>
            </a:pPr>
            <a:r>
              <a:rPr lang="en-US" altLang="zh-CN" sz="2400" dirty="0" smtClean="0">
                <a:solidFill>
                  <a:srgbClr val="FF0066"/>
                </a:solidFill>
                <a:latin typeface="Eras Medium ITC" pitchFamily="34" charset="0"/>
                <a:ea typeface="Verdana" pitchFamily="34" charset="0"/>
                <a:cs typeface="Verdana" pitchFamily="34" charset="0"/>
              </a:rPr>
              <a:t>activate</a:t>
            </a:r>
            <a:r>
              <a:rPr lang="en-US" altLang="zh-CN" sz="2400" dirty="0" smtClean="0">
                <a:solidFill>
                  <a:prstClr val="black"/>
                </a:solidFill>
                <a:latin typeface="Eras Medium ITC" pitchFamily="34" charset="0"/>
                <a:ea typeface="Verdana" pitchFamily="34" charset="0"/>
                <a:cs typeface="Verdana" pitchFamily="34" charset="0"/>
              </a:rPr>
              <a:t> neighbors</a:t>
            </a:r>
            <a:endParaRPr lang="en-US" altLang="zh-CN" sz="2400" dirty="0">
              <a:solidFill>
                <a:prstClr val="black"/>
              </a:solidFill>
              <a:latin typeface="Eras Medium ITC" pitchFamily="34" charset="0"/>
              <a:ea typeface="Verdana"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32" name="内容占位符 2"/>
          <p:cNvSpPr txBox="1">
            <a:spLocks/>
          </p:cNvSpPr>
          <p:nvPr/>
        </p:nvSpPr>
        <p:spPr>
          <a:xfrm>
            <a:off x="467543" y="3284984"/>
            <a:ext cx="4896545" cy="1584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1275" lvl="1" indent="0">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Execution Engine</a:t>
            </a:r>
            <a:endParaRPr lang="en-US" altLang="zh-CN" sz="800" dirty="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a:p>
            <a:pPr marL="898525" lvl="2" indent="-457200">
              <a:buClr>
                <a:srgbClr val="FF0066"/>
              </a:buClr>
              <a:buFont typeface="Verdana" pitchFamily="34" charset="0"/>
              <a:buChar char="□"/>
            </a:pPr>
            <a:r>
              <a:rPr lang="en-US" altLang="zh-CN" sz="2400" dirty="0" smtClean="0">
                <a:solidFill>
                  <a:srgbClr val="FF0066"/>
                </a:solidFill>
                <a:latin typeface="Eras Medium ITC" pitchFamily="34" charset="0"/>
                <a:ea typeface="Verdana" pitchFamily="34" charset="0"/>
                <a:cs typeface="Verdana" pitchFamily="34" charset="0"/>
              </a:rPr>
              <a:t>sync</a:t>
            </a:r>
            <a:r>
              <a:rPr lang="en-US" altLang="zh-CN" sz="2400" dirty="0" smtClean="0">
                <a:solidFill>
                  <a:prstClr val="black"/>
                </a:solidFill>
                <a:latin typeface="Eras Medium ITC" pitchFamily="34" charset="0"/>
                <a:ea typeface="Verdana" pitchFamily="34" charset="0"/>
                <a:cs typeface="Verdana" pitchFamily="34" charset="0"/>
              </a:rPr>
              <a:t>: BSP-like model</a:t>
            </a:r>
            <a:endParaRPr lang="en-US" altLang="zh-CN" sz="2400" dirty="0">
              <a:solidFill>
                <a:prstClr val="black"/>
              </a:solidFill>
              <a:latin typeface="Eras Medium ITC" pitchFamily="34" charset="0"/>
              <a:ea typeface="Verdana" pitchFamily="34" charset="0"/>
              <a:cs typeface="Verdana" pitchFamily="34" charset="0"/>
            </a:endParaRPr>
          </a:p>
          <a:p>
            <a:pPr marL="898525" lvl="2" indent="-457200">
              <a:buClr>
                <a:srgbClr val="FF0066"/>
              </a:buClr>
              <a:buFont typeface="Verdana" pitchFamily="34" charset="0"/>
              <a:buChar char="□"/>
            </a:pPr>
            <a:r>
              <a:rPr lang="en-US" altLang="zh-CN" sz="2400" dirty="0" smtClean="0">
                <a:solidFill>
                  <a:srgbClr val="FF0066"/>
                </a:solidFill>
                <a:latin typeface="Eras Medium ITC" pitchFamily="34" charset="0"/>
                <a:ea typeface="Verdana" pitchFamily="34" charset="0"/>
                <a:cs typeface="Verdana" pitchFamily="34" charset="0"/>
              </a:rPr>
              <a:t>async</a:t>
            </a:r>
            <a:r>
              <a:rPr lang="en-US" altLang="zh-CN" sz="2400" dirty="0" smtClean="0">
                <a:solidFill>
                  <a:prstClr val="black"/>
                </a:solidFill>
                <a:latin typeface="Eras Medium ITC" pitchFamily="34" charset="0"/>
                <a:ea typeface="Verdana" pitchFamily="34" charset="0"/>
                <a:cs typeface="Verdana" pitchFamily="34" charset="0"/>
              </a:rPr>
              <a:t>: dist. </a:t>
            </a:r>
            <a:r>
              <a:rPr lang="en-US" altLang="zh-CN" sz="2400" dirty="0" err="1" smtClean="0">
                <a:solidFill>
                  <a:prstClr val="black"/>
                </a:solidFill>
                <a:latin typeface="Eras Medium ITC" pitchFamily="34" charset="0"/>
                <a:ea typeface="Verdana" pitchFamily="34" charset="0"/>
                <a:cs typeface="Verdana" pitchFamily="34" charset="0"/>
              </a:rPr>
              <a:t>sched_queues</a:t>
            </a:r>
            <a:endParaRPr lang="en-US" altLang="zh-CN" sz="2400" dirty="0">
              <a:solidFill>
                <a:prstClr val="black"/>
              </a:solidFill>
              <a:latin typeface="Eras Medium ITC" pitchFamily="34" charset="0"/>
              <a:ea typeface="Verdana" pitchFamily="34" charset="0"/>
              <a:cs typeface="Verdana" pitchFamily="34" charset="0"/>
            </a:endParaRPr>
          </a:p>
        </p:txBody>
      </p:sp>
      <p:sp>
        <p:nvSpPr>
          <p:cNvPr id="21" name="内容占位符 2"/>
          <p:cNvSpPr txBox="1">
            <a:spLocks/>
          </p:cNvSpPr>
          <p:nvPr/>
        </p:nvSpPr>
        <p:spPr>
          <a:xfrm>
            <a:off x="467543" y="4797152"/>
            <a:ext cx="6625177" cy="17281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1275" lvl="1" indent="0">
              <a:buClr>
                <a:srgbClr val="FF0066"/>
              </a:buClr>
              <a:buNone/>
            </a:pPr>
            <a:r>
              <a:rPr lang="en-US" altLang="zh-CN" sz="2800"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Communication</a:t>
            </a:r>
            <a:endParaRPr lang="en-US" altLang="zh-CN" sz="800" dirty="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endParaRPr>
          </a:p>
          <a:p>
            <a:pPr marL="898525" lvl="2" indent="-457200">
              <a:buClr>
                <a:srgbClr val="FF0066"/>
              </a:buClr>
              <a:buFont typeface="Verdana" pitchFamily="34" charset="0"/>
              <a:buChar char="□"/>
            </a:pPr>
            <a:r>
              <a:rPr lang="en-US" altLang="zh-CN" sz="2400" dirty="0" smtClean="0">
                <a:solidFill>
                  <a:srgbClr val="FF0066"/>
                </a:solidFill>
                <a:latin typeface="Eras Medium ITC" pitchFamily="34" charset="0"/>
                <a:ea typeface="Verdana" pitchFamily="34" charset="0"/>
                <a:cs typeface="Verdana" pitchFamily="34" charset="0"/>
              </a:rPr>
              <a:t>message passing</a:t>
            </a:r>
            <a:r>
              <a:rPr lang="en-US" altLang="zh-CN" sz="2400" dirty="0" smtClean="0">
                <a:solidFill>
                  <a:prstClr val="black"/>
                </a:solidFill>
                <a:latin typeface="Eras Medium ITC" pitchFamily="34" charset="0"/>
                <a:ea typeface="Verdana" pitchFamily="34" charset="0"/>
                <a:cs typeface="Verdana" pitchFamily="34" charset="0"/>
              </a:rPr>
              <a:t>: push value</a:t>
            </a:r>
            <a:endParaRPr lang="en-US" altLang="zh-CN" sz="2400" dirty="0">
              <a:solidFill>
                <a:prstClr val="black"/>
              </a:solidFill>
              <a:latin typeface="Eras Medium ITC" pitchFamily="34" charset="0"/>
              <a:ea typeface="Verdana" pitchFamily="34" charset="0"/>
              <a:cs typeface="Verdana" pitchFamily="34" charset="0"/>
            </a:endParaRPr>
          </a:p>
          <a:p>
            <a:pPr marL="898525" lvl="2" indent="-457200">
              <a:buClr>
                <a:srgbClr val="FF0066"/>
              </a:buClr>
              <a:buFont typeface="Verdana" pitchFamily="34" charset="0"/>
              <a:buChar char="□"/>
            </a:pPr>
            <a:r>
              <a:rPr lang="en-US" altLang="zh-CN" sz="2400" dirty="0" smtClean="0">
                <a:solidFill>
                  <a:srgbClr val="FF0066"/>
                </a:solidFill>
                <a:latin typeface="Eras Medium ITC" pitchFamily="34" charset="0"/>
                <a:ea typeface="Verdana" pitchFamily="34" charset="0"/>
                <a:cs typeface="Verdana" pitchFamily="34" charset="0"/>
              </a:rPr>
              <a:t>dist. shared memory</a:t>
            </a:r>
            <a:r>
              <a:rPr lang="en-US" altLang="zh-CN" sz="2400" dirty="0" smtClean="0">
                <a:solidFill>
                  <a:prstClr val="black"/>
                </a:solidFill>
                <a:latin typeface="Eras Medium ITC" pitchFamily="34" charset="0"/>
                <a:ea typeface="Verdana" pitchFamily="34" charset="0"/>
                <a:cs typeface="Verdana" pitchFamily="34" charset="0"/>
              </a:rPr>
              <a:t>: sync &amp; pull value</a:t>
            </a:r>
            <a:endParaRPr lang="en-US" altLang="zh-CN" sz="2400" dirty="0">
              <a:solidFill>
                <a:prstClr val="black"/>
              </a:solidFill>
              <a:latin typeface="Eras Medium ITC" pitchFamily="34" charset="0"/>
              <a:ea typeface="Verdana" pitchFamily="34" charset="0"/>
              <a:cs typeface="Verdana" pitchFamily="34" charset="0"/>
            </a:endParaRPr>
          </a:p>
        </p:txBody>
      </p:sp>
      <p:grpSp>
        <p:nvGrpSpPr>
          <p:cNvPr id="38" name="Group 37"/>
          <p:cNvGrpSpPr/>
          <p:nvPr/>
        </p:nvGrpSpPr>
        <p:grpSpPr>
          <a:xfrm>
            <a:off x="6412441" y="1171714"/>
            <a:ext cx="2264015" cy="1339166"/>
            <a:chOff x="6412441" y="1171714"/>
            <a:chExt cx="2264015" cy="1339166"/>
          </a:xfrm>
        </p:grpSpPr>
        <p:sp>
          <p:nvSpPr>
            <p:cNvPr id="39" name="Oval 38"/>
            <p:cNvSpPr/>
            <p:nvPr/>
          </p:nvSpPr>
          <p:spPr>
            <a:xfrm>
              <a:off x="7378483" y="1171714"/>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40" name="Oval 39"/>
            <p:cNvSpPr/>
            <p:nvPr/>
          </p:nvSpPr>
          <p:spPr>
            <a:xfrm>
              <a:off x="8316456" y="1171714"/>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41" name="Oval 40"/>
            <p:cNvSpPr/>
            <p:nvPr/>
          </p:nvSpPr>
          <p:spPr>
            <a:xfrm>
              <a:off x="7378483" y="1988880"/>
              <a:ext cx="360000" cy="360000"/>
            </a:xfrm>
            <a:prstGeom prst="ellipse">
              <a:avLst/>
            </a:prstGeom>
            <a:solidFill>
              <a:srgbClr val="FF0066"/>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42" name="Oval 41"/>
            <p:cNvSpPr/>
            <p:nvPr/>
          </p:nvSpPr>
          <p:spPr>
            <a:xfrm>
              <a:off x="8316456" y="1988880"/>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43" name="Straight Arrow Connector 42"/>
            <p:cNvCxnSpPr>
              <a:stCxn id="40" idx="3"/>
              <a:endCxn id="41" idx="7"/>
            </p:cNvCxnSpPr>
            <p:nvPr/>
          </p:nvCxnSpPr>
          <p:spPr>
            <a:xfrm flipH="1">
              <a:off x="7685762" y="1478993"/>
              <a:ext cx="683415" cy="562608"/>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42" idx="2"/>
              <a:endCxn id="41" idx="6"/>
            </p:cNvCxnSpPr>
            <p:nvPr/>
          </p:nvCxnSpPr>
          <p:spPr>
            <a:xfrm flipH="1">
              <a:off x="7738483" y="2168880"/>
              <a:ext cx="577973" cy="0"/>
            </a:xfrm>
            <a:prstGeom prst="straightConnector1">
              <a:avLst/>
            </a:prstGeom>
            <a:ln w="57150">
              <a:solidFill>
                <a:schemeClr val="tx1"/>
              </a:solidFill>
              <a:headEnd w="sm" len="sm"/>
              <a:tailEnd type="arrow" w="sm" len="sm"/>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41" idx="0"/>
              <a:endCxn id="39" idx="4"/>
            </p:cNvCxnSpPr>
            <p:nvPr/>
          </p:nvCxnSpPr>
          <p:spPr>
            <a:xfrm flipV="1">
              <a:off x="7558483" y="1531714"/>
              <a:ext cx="0" cy="457166"/>
            </a:xfrm>
            <a:prstGeom prst="straightConnector1">
              <a:avLst/>
            </a:prstGeom>
            <a:ln w="57150">
              <a:solidFill>
                <a:schemeClr val="tx1"/>
              </a:solidFill>
              <a:headEnd type="arrow" w="sm" len="sm"/>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H="1">
              <a:off x="6764929" y="2113714"/>
              <a:ext cx="655584" cy="0"/>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a:off x="6722899" y="2266114"/>
              <a:ext cx="655584" cy="0"/>
            </a:xfrm>
            <a:prstGeom prst="straightConnector1">
              <a:avLst/>
            </a:prstGeom>
            <a:ln w="57150">
              <a:solidFill>
                <a:schemeClr val="tx1"/>
              </a:solidFill>
              <a:headEnd type="arrow" w="sm" len="sm"/>
              <a:tailEnd type="none" w="sm" len="sm"/>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8420299" y="1531714"/>
              <a:ext cx="0" cy="457166"/>
            </a:xfrm>
            <a:prstGeom prst="straightConnector1">
              <a:avLst/>
            </a:prstGeom>
            <a:ln>
              <a:solidFill>
                <a:schemeClr val="tx1"/>
              </a:solidFill>
              <a:tailEnd type="arrow"/>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8572699" y="1531754"/>
              <a:ext cx="0" cy="457166"/>
            </a:xfrm>
            <a:prstGeom prst="straightConnector1">
              <a:avLst/>
            </a:prstGeom>
            <a:ln>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50" name="Oval 49"/>
            <p:cNvSpPr/>
            <p:nvPr/>
          </p:nvSpPr>
          <p:spPr>
            <a:xfrm>
              <a:off x="6412441" y="1988880"/>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sp>
          <p:nvSpPr>
            <p:cNvPr id="51" name="Freeform 50"/>
            <p:cNvSpPr/>
            <p:nvPr/>
          </p:nvSpPr>
          <p:spPr>
            <a:xfrm>
              <a:off x="7180483" y="1826880"/>
              <a:ext cx="756000" cy="684000"/>
            </a:xfrm>
            <a:custGeom>
              <a:avLst/>
              <a:gdLst>
                <a:gd name="connsiteX0" fmla="*/ 190500 w 1002506"/>
                <a:gd name="connsiteY0" fmla="*/ 102150 h 817389"/>
                <a:gd name="connsiteX1" fmla="*/ 0 w 1002506"/>
                <a:gd name="connsiteY1" fmla="*/ 445050 h 817389"/>
                <a:gd name="connsiteX2" fmla="*/ 190500 w 1002506"/>
                <a:gd name="connsiteY2" fmla="*/ 787950 h 817389"/>
                <a:gd name="connsiteX3" fmla="*/ 742950 w 1002506"/>
                <a:gd name="connsiteY3" fmla="*/ 768900 h 817389"/>
                <a:gd name="connsiteX4" fmla="*/ 971550 w 1002506"/>
                <a:gd name="connsiteY4" fmla="*/ 521250 h 817389"/>
                <a:gd name="connsiteX5" fmla="*/ 952500 w 1002506"/>
                <a:gd name="connsiteY5" fmla="*/ 273600 h 817389"/>
                <a:gd name="connsiteX6" fmla="*/ 533400 w 1002506"/>
                <a:gd name="connsiteY6" fmla="*/ 6900 h 817389"/>
                <a:gd name="connsiteX7" fmla="*/ 190500 w 1002506"/>
                <a:gd name="connsiteY7" fmla="*/ 102150 h 817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506" h="817389">
                  <a:moveTo>
                    <a:pt x="190500" y="102150"/>
                  </a:moveTo>
                  <a:cubicBezTo>
                    <a:pt x="101600" y="175175"/>
                    <a:pt x="0" y="330750"/>
                    <a:pt x="0" y="445050"/>
                  </a:cubicBezTo>
                  <a:cubicBezTo>
                    <a:pt x="0" y="559350"/>
                    <a:pt x="66675" y="733975"/>
                    <a:pt x="190500" y="787950"/>
                  </a:cubicBezTo>
                  <a:cubicBezTo>
                    <a:pt x="314325" y="841925"/>
                    <a:pt x="612775" y="813350"/>
                    <a:pt x="742950" y="768900"/>
                  </a:cubicBezTo>
                  <a:cubicBezTo>
                    <a:pt x="873125" y="724450"/>
                    <a:pt x="936625" y="603800"/>
                    <a:pt x="971550" y="521250"/>
                  </a:cubicBezTo>
                  <a:cubicBezTo>
                    <a:pt x="1006475" y="438700"/>
                    <a:pt x="1025525" y="359325"/>
                    <a:pt x="952500" y="273600"/>
                  </a:cubicBezTo>
                  <a:cubicBezTo>
                    <a:pt x="879475" y="187875"/>
                    <a:pt x="666750" y="32300"/>
                    <a:pt x="533400" y="6900"/>
                  </a:cubicBezTo>
                  <a:cubicBezTo>
                    <a:pt x="400050" y="-18500"/>
                    <a:pt x="279400" y="29125"/>
                    <a:pt x="190500" y="102150"/>
                  </a:cubicBezTo>
                  <a:close/>
                </a:path>
              </a:pathLst>
            </a:custGeom>
            <a:solidFill>
              <a:schemeClr val="accent6">
                <a:lumMod val="20000"/>
                <a:lumOff val="80000"/>
                <a:alpha val="50196"/>
              </a:schemeClr>
            </a:solidFill>
            <a:ln w="3175">
              <a:solidFill>
                <a:srgbClr val="FF00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2" name="Curved Connector 51"/>
            <p:cNvCxnSpPr>
              <a:stCxn id="39" idx="2"/>
              <a:endCxn id="50" idx="0"/>
            </p:cNvCxnSpPr>
            <p:nvPr/>
          </p:nvCxnSpPr>
          <p:spPr>
            <a:xfrm rot="10800000" flipV="1">
              <a:off x="6592441" y="1351714"/>
              <a:ext cx="786042" cy="637166"/>
            </a:xfrm>
            <a:prstGeom prst="curvedConnector2">
              <a:avLst/>
            </a:prstGeom>
            <a:ln>
              <a:solidFill>
                <a:schemeClr val="tx1"/>
              </a:solidFill>
              <a:headEnd type="none"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grpSp>
        <p:nvGrpSpPr>
          <p:cNvPr id="117" name="Group 116"/>
          <p:cNvGrpSpPr/>
          <p:nvPr/>
        </p:nvGrpSpPr>
        <p:grpSpPr>
          <a:xfrm>
            <a:off x="5476377" y="2996953"/>
            <a:ext cx="823815" cy="1623741"/>
            <a:chOff x="5508104" y="2996953"/>
            <a:chExt cx="823815" cy="1623741"/>
          </a:xfrm>
        </p:grpSpPr>
        <p:sp>
          <p:nvSpPr>
            <p:cNvPr id="20" name="Rectangle 19"/>
            <p:cNvSpPr/>
            <p:nvPr/>
          </p:nvSpPr>
          <p:spPr>
            <a:xfrm>
              <a:off x="5508104" y="4512694"/>
              <a:ext cx="823815" cy="108000"/>
            </a:xfrm>
            <a:prstGeom prst="rect">
              <a:avLst/>
            </a:prstGeom>
            <a:solidFill>
              <a:srgbClr val="00009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Straight Arrow Connector 35"/>
            <p:cNvCxnSpPr>
              <a:stCxn id="24" idx="4"/>
            </p:cNvCxnSpPr>
            <p:nvPr/>
          </p:nvCxnSpPr>
          <p:spPr>
            <a:xfrm>
              <a:off x="6151919" y="3608980"/>
              <a:ext cx="0" cy="900000"/>
            </a:xfrm>
            <a:prstGeom prst="straightConnector1">
              <a:avLst/>
            </a:prstGeom>
            <a:ln w="28575">
              <a:solidFill>
                <a:schemeClr val="tx1"/>
              </a:solidFill>
              <a:headEnd type="non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3" idx="4"/>
            </p:cNvCxnSpPr>
            <p:nvPr/>
          </p:nvCxnSpPr>
          <p:spPr>
            <a:xfrm>
              <a:off x="5688104" y="3608980"/>
              <a:ext cx="0" cy="900000"/>
            </a:xfrm>
            <a:prstGeom prst="straightConnector1">
              <a:avLst/>
            </a:prstGeom>
            <a:ln w="28575">
              <a:solidFill>
                <a:schemeClr val="tx1"/>
              </a:solidFill>
              <a:headEnd type="non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5508104" y="3248981"/>
              <a:ext cx="823815" cy="360000"/>
              <a:chOff x="6412441" y="3705469"/>
              <a:chExt cx="823815" cy="360000"/>
            </a:xfrm>
            <a:effectLst>
              <a:outerShdw blurRad="63500" sx="102000" sy="102000" algn="ctr" rotWithShape="0">
                <a:prstClr val="black">
                  <a:alpha val="40000"/>
                </a:prstClr>
              </a:outerShdw>
            </a:effectLst>
          </p:grpSpPr>
          <p:sp>
            <p:nvSpPr>
              <p:cNvPr id="23" name="Oval 22"/>
              <p:cNvSpPr/>
              <p:nvPr/>
            </p:nvSpPr>
            <p:spPr>
              <a:xfrm>
                <a:off x="6412441" y="3705469"/>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24" name="Oval 23"/>
              <p:cNvSpPr/>
              <p:nvPr/>
            </p:nvSpPr>
            <p:spPr>
              <a:xfrm>
                <a:off x="6876256" y="3705469"/>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grpSp>
        <p:grpSp>
          <p:nvGrpSpPr>
            <p:cNvPr id="4" name="Group 3"/>
            <p:cNvGrpSpPr/>
            <p:nvPr/>
          </p:nvGrpSpPr>
          <p:grpSpPr>
            <a:xfrm>
              <a:off x="5508104" y="3717072"/>
              <a:ext cx="823815" cy="360000"/>
              <a:chOff x="6412481" y="4149120"/>
              <a:chExt cx="823815" cy="360000"/>
            </a:xfrm>
            <a:effectLst>
              <a:outerShdw blurRad="63500" sx="102000" sy="102000" algn="ctr" rotWithShape="0">
                <a:prstClr val="black">
                  <a:alpha val="40000"/>
                </a:prstClr>
              </a:outerShdw>
            </a:effectLst>
          </p:grpSpPr>
          <p:sp>
            <p:nvSpPr>
              <p:cNvPr id="26" name="Oval 25"/>
              <p:cNvSpPr/>
              <p:nvPr/>
            </p:nvSpPr>
            <p:spPr>
              <a:xfrm>
                <a:off x="6412481" y="4149120"/>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sp>
            <p:nvSpPr>
              <p:cNvPr id="27" name="Oval 26"/>
              <p:cNvSpPr/>
              <p:nvPr/>
            </p:nvSpPr>
            <p:spPr>
              <a:xfrm>
                <a:off x="6876296" y="4149120"/>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grpSp>
        <p:cxnSp>
          <p:nvCxnSpPr>
            <p:cNvPr id="7" name="Straight Arrow Connector 6"/>
            <p:cNvCxnSpPr>
              <a:stCxn id="27" idx="4"/>
            </p:cNvCxnSpPr>
            <p:nvPr/>
          </p:nvCxnSpPr>
          <p:spPr>
            <a:xfrm flipH="1">
              <a:off x="5688104" y="4077072"/>
              <a:ext cx="463815" cy="435622"/>
            </a:xfrm>
            <a:prstGeom prst="straightConnector1">
              <a:avLst/>
            </a:prstGeom>
            <a:ln w="28575">
              <a:solidFill>
                <a:schemeClr val="tx1"/>
              </a:solidFill>
              <a:headEnd type="non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6" idx="4"/>
            </p:cNvCxnSpPr>
            <p:nvPr/>
          </p:nvCxnSpPr>
          <p:spPr>
            <a:xfrm>
              <a:off x="5688104" y="4077072"/>
              <a:ext cx="463815" cy="435622"/>
            </a:xfrm>
            <a:prstGeom prst="straightConnector1">
              <a:avLst/>
            </a:prstGeom>
            <a:ln w="28575">
              <a:solidFill>
                <a:schemeClr val="tx1"/>
              </a:solidFill>
              <a:headEnd type="non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9831" y="4148566"/>
              <a:ext cx="252000" cy="252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Elbow Connector 27"/>
            <p:cNvCxnSpPr>
              <a:stCxn id="20" idx="2"/>
            </p:cNvCxnSpPr>
            <p:nvPr/>
          </p:nvCxnSpPr>
          <p:spPr>
            <a:xfrm rot="5400000" flipH="1">
              <a:off x="5104967" y="3805649"/>
              <a:ext cx="1623740" cy="6350"/>
            </a:xfrm>
            <a:prstGeom prst="bentConnector5">
              <a:avLst>
                <a:gd name="adj1" fmla="val -11166"/>
                <a:gd name="adj2" fmla="val 10086740"/>
                <a:gd name="adj3" fmla="val 110002"/>
              </a:avLst>
            </a:prstGeom>
            <a:ln w="28575">
              <a:solidFill>
                <a:schemeClr val="tx1"/>
              </a:solidFill>
              <a:headEnd type="none" w="med" len="med"/>
              <a:tailEnd type="non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Elbow Connector 34"/>
            <p:cNvCxnSpPr>
              <a:endCxn id="23" idx="0"/>
            </p:cNvCxnSpPr>
            <p:nvPr/>
          </p:nvCxnSpPr>
          <p:spPr>
            <a:xfrm rot="5400000">
              <a:off x="5678044" y="3007013"/>
              <a:ext cx="252028" cy="231908"/>
            </a:xfrm>
            <a:prstGeom prst="bentConnector3">
              <a:avLst>
                <a:gd name="adj1" fmla="val -4845"/>
              </a:avLst>
            </a:prstGeom>
            <a:ln w="28575">
              <a:solidFill>
                <a:schemeClr val="tx1"/>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Elbow Connector 57"/>
            <p:cNvCxnSpPr>
              <a:endCxn id="24" idx="0"/>
            </p:cNvCxnSpPr>
            <p:nvPr/>
          </p:nvCxnSpPr>
          <p:spPr>
            <a:xfrm rot="16200000" flipH="1">
              <a:off x="5909951" y="3007013"/>
              <a:ext cx="252028" cy="231907"/>
            </a:xfrm>
            <a:prstGeom prst="bentConnector3">
              <a:avLst>
                <a:gd name="adj1" fmla="val -4845"/>
              </a:avLst>
            </a:prstGeom>
            <a:ln w="28575">
              <a:solidFill>
                <a:schemeClr val="tx1"/>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3927" y="4148566"/>
              <a:ext cx="252000" cy="252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2" name="Group 111"/>
          <p:cNvGrpSpPr/>
          <p:nvPr/>
        </p:nvGrpSpPr>
        <p:grpSpPr>
          <a:xfrm>
            <a:off x="7308304" y="2780928"/>
            <a:ext cx="1584176" cy="1999842"/>
            <a:chOff x="7308304" y="2780928"/>
            <a:chExt cx="1584176" cy="1999842"/>
          </a:xfrm>
        </p:grpSpPr>
        <p:sp>
          <p:nvSpPr>
            <p:cNvPr id="111" name="Rectangle 110"/>
            <p:cNvSpPr/>
            <p:nvPr/>
          </p:nvSpPr>
          <p:spPr>
            <a:xfrm>
              <a:off x="8472956" y="3376004"/>
              <a:ext cx="419523" cy="826581"/>
            </a:xfrm>
            <a:prstGeom prst="rect">
              <a:avLst/>
            </a:prstGeom>
            <a:solidFill>
              <a:schemeClr val="accent6">
                <a:lumMod val="20000"/>
                <a:lumOff val="80000"/>
                <a:alpha val="50196"/>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 name="Group 83"/>
            <p:cNvGrpSpPr/>
            <p:nvPr/>
          </p:nvGrpSpPr>
          <p:grpSpPr>
            <a:xfrm rot="5400000">
              <a:off x="8170166" y="3480272"/>
              <a:ext cx="1025105" cy="419522"/>
              <a:chOff x="2051720" y="3789024"/>
              <a:chExt cx="1061881" cy="288048"/>
            </a:xfrm>
            <a:effectLst>
              <a:outerShdw blurRad="63500" sx="102000" sy="102000" algn="ctr" rotWithShape="0">
                <a:prstClr val="black">
                  <a:alpha val="40000"/>
                </a:prstClr>
              </a:outerShdw>
            </a:effectLst>
          </p:grpSpPr>
          <p:cxnSp>
            <p:nvCxnSpPr>
              <p:cNvPr id="85" name="Straight Connector 84"/>
              <p:cNvCxnSpPr/>
              <p:nvPr/>
            </p:nvCxnSpPr>
            <p:spPr>
              <a:xfrm>
                <a:off x="2051720" y="3789024"/>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p:cNvCxnSpPr/>
              <p:nvPr/>
            </p:nvCxnSpPr>
            <p:spPr>
              <a:xfrm>
                <a:off x="2051720" y="4077072"/>
                <a:ext cx="1061881" cy="0"/>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p:cNvCxnSpPr/>
              <p:nvPr/>
            </p:nvCxnSpPr>
            <p:spPr>
              <a:xfrm>
                <a:off x="3113601" y="3789024"/>
                <a:ext cx="0" cy="288048"/>
              </a:xfrm>
              <a:prstGeom prst="line">
                <a:avLst/>
              </a:prstGeom>
              <a:noFill/>
              <a:ln w="28575" cap="sq">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sp>
          <p:nvSpPr>
            <p:cNvPr id="88" name="Oval 87"/>
            <p:cNvSpPr/>
            <p:nvPr/>
          </p:nvSpPr>
          <p:spPr>
            <a:xfrm>
              <a:off x="8538719" y="3825571"/>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89" name="Oval 88"/>
            <p:cNvSpPr/>
            <p:nvPr/>
          </p:nvSpPr>
          <p:spPr>
            <a:xfrm>
              <a:off x="8538719" y="3465563"/>
              <a:ext cx="288000" cy="288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4</a:t>
              </a:r>
              <a:endParaRPr lang="zh-CN" altLang="en-US" dirty="0">
                <a:solidFill>
                  <a:schemeClr val="tx1"/>
                </a:solidFill>
                <a:latin typeface="Eras Medium ITC" pitchFamily="34" charset="0"/>
              </a:endParaRPr>
            </a:p>
          </p:txBody>
        </p:sp>
        <p:sp>
          <p:nvSpPr>
            <p:cNvPr id="91" name="Oval 90"/>
            <p:cNvSpPr/>
            <p:nvPr/>
          </p:nvSpPr>
          <p:spPr>
            <a:xfrm>
              <a:off x="7956416" y="3537539"/>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92" name="Straight Arrow Connector 91"/>
            <p:cNvCxnSpPr>
              <a:endCxn id="91" idx="3"/>
            </p:cNvCxnSpPr>
            <p:nvPr/>
          </p:nvCxnSpPr>
          <p:spPr>
            <a:xfrm flipV="1">
              <a:off x="7866822" y="3844817"/>
              <a:ext cx="142315" cy="288000"/>
            </a:xfrm>
            <a:prstGeom prst="straightConnector1">
              <a:avLst/>
            </a:prstGeom>
            <a:ln w="28575">
              <a:solidFill>
                <a:schemeClr val="tx1"/>
              </a:solidFill>
              <a:headEnd type="non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7488336" y="3321515"/>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cxnSp>
          <p:nvCxnSpPr>
            <p:cNvPr id="99" name="Straight Arrow Connector 98"/>
            <p:cNvCxnSpPr>
              <a:endCxn id="98" idx="3"/>
            </p:cNvCxnSpPr>
            <p:nvPr/>
          </p:nvCxnSpPr>
          <p:spPr>
            <a:xfrm flipV="1">
              <a:off x="7398742" y="3628793"/>
              <a:ext cx="142315" cy="288000"/>
            </a:xfrm>
            <a:prstGeom prst="straightConnector1">
              <a:avLst/>
            </a:prstGeom>
            <a:ln w="28575">
              <a:solidFill>
                <a:schemeClr val="tx1"/>
              </a:solidFill>
              <a:headEnd type="non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3752521"/>
              <a:ext cx="252000" cy="252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5655" y="3968545"/>
              <a:ext cx="252000" cy="252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4" name="Freeform 103"/>
            <p:cNvSpPr/>
            <p:nvPr/>
          </p:nvSpPr>
          <p:spPr>
            <a:xfrm>
              <a:off x="8136416" y="3899523"/>
              <a:ext cx="543564" cy="778685"/>
            </a:xfrm>
            <a:custGeom>
              <a:avLst/>
              <a:gdLst>
                <a:gd name="connsiteX0" fmla="*/ 677917 w 677917"/>
                <a:gd name="connsiteY0" fmla="*/ 299545 h 778685"/>
                <a:gd name="connsiteX1" fmla="*/ 283779 w 677917"/>
                <a:gd name="connsiteY1" fmla="*/ 772511 h 778685"/>
                <a:gd name="connsiteX2" fmla="*/ 0 w 677917"/>
                <a:gd name="connsiteY2" fmla="*/ 0 h 778685"/>
              </a:gdLst>
              <a:ahLst/>
              <a:cxnLst>
                <a:cxn ang="0">
                  <a:pos x="connsiteX0" y="connsiteY0"/>
                </a:cxn>
                <a:cxn ang="0">
                  <a:pos x="connsiteX1" y="connsiteY1"/>
                </a:cxn>
                <a:cxn ang="0">
                  <a:pos x="connsiteX2" y="connsiteY2"/>
                </a:cxn>
              </a:cxnLst>
              <a:rect l="l" t="t" r="r" b="b"/>
              <a:pathLst>
                <a:path w="677917" h="778685">
                  <a:moveTo>
                    <a:pt x="677917" y="299545"/>
                  </a:moveTo>
                  <a:cubicBezTo>
                    <a:pt x="537341" y="560990"/>
                    <a:pt x="396765" y="822435"/>
                    <a:pt x="283779" y="772511"/>
                  </a:cubicBezTo>
                  <a:cubicBezTo>
                    <a:pt x="170793" y="722587"/>
                    <a:pt x="52552" y="199697"/>
                    <a:pt x="0" y="0"/>
                  </a:cubicBezTo>
                </a:path>
              </a:pathLst>
            </a:custGeom>
            <a:ln w="28575">
              <a:solidFill>
                <a:schemeClr val="tx1"/>
              </a:solidFill>
              <a:headEnd type="none" w="med" len="med"/>
              <a:tailEnd type="non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 name="Freeform 104"/>
            <p:cNvSpPr/>
            <p:nvPr/>
          </p:nvSpPr>
          <p:spPr>
            <a:xfrm>
              <a:off x="7668335" y="3678806"/>
              <a:ext cx="995879" cy="1101964"/>
            </a:xfrm>
            <a:custGeom>
              <a:avLst/>
              <a:gdLst>
                <a:gd name="connsiteX0" fmla="*/ 1166648 w 1166648"/>
                <a:gd name="connsiteY0" fmla="*/ 520262 h 1101964"/>
                <a:gd name="connsiteX1" fmla="*/ 315310 w 1166648"/>
                <a:gd name="connsiteY1" fmla="*/ 1087821 h 1101964"/>
                <a:gd name="connsiteX2" fmla="*/ 0 w 1166648"/>
                <a:gd name="connsiteY2" fmla="*/ 0 h 1101964"/>
              </a:gdLst>
              <a:ahLst/>
              <a:cxnLst>
                <a:cxn ang="0">
                  <a:pos x="connsiteX0" y="connsiteY0"/>
                </a:cxn>
                <a:cxn ang="0">
                  <a:pos x="connsiteX1" y="connsiteY1"/>
                </a:cxn>
                <a:cxn ang="0">
                  <a:pos x="connsiteX2" y="connsiteY2"/>
                </a:cxn>
              </a:cxnLst>
              <a:rect l="l" t="t" r="r" b="b"/>
              <a:pathLst>
                <a:path w="1166648" h="1101964">
                  <a:moveTo>
                    <a:pt x="1166648" y="520262"/>
                  </a:moveTo>
                  <a:cubicBezTo>
                    <a:pt x="838199" y="847396"/>
                    <a:pt x="509751" y="1174531"/>
                    <a:pt x="315310" y="1087821"/>
                  </a:cubicBezTo>
                  <a:cubicBezTo>
                    <a:pt x="120869" y="1001111"/>
                    <a:pt x="60434" y="500555"/>
                    <a:pt x="0" y="0"/>
                  </a:cubicBezTo>
                </a:path>
              </a:pathLst>
            </a:custGeom>
            <a:ln w="28575">
              <a:solidFill>
                <a:schemeClr val="tx1"/>
              </a:solidFill>
              <a:headEnd type="none" w="med" len="med"/>
              <a:tailEnd type="non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07" name="Freeform 106"/>
            <p:cNvSpPr/>
            <p:nvPr/>
          </p:nvSpPr>
          <p:spPr>
            <a:xfrm>
              <a:off x="7668335" y="2854560"/>
              <a:ext cx="917052" cy="445874"/>
            </a:xfrm>
            <a:custGeom>
              <a:avLst/>
              <a:gdLst>
                <a:gd name="connsiteX0" fmla="*/ 0 w 1087820"/>
                <a:gd name="connsiteY0" fmla="*/ 445874 h 445874"/>
                <a:gd name="connsiteX1" fmla="*/ 189186 w 1087820"/>
                <a:gd name="connsiteY1" fmla="*/ 4439 h 445874"/>
                <a:gd name="connsiteX2" fmla="*/ 1087820 w 1087820"/>
                <a:gd name="connsiteY2" fmla="*/ 256687 h 445874"/>
              </a:gdLst>
              <a:ahLst/>
              <a:cxnLst>
                <a:cxn ang="0">
                  <a:pos x="connsiteX0" y="connsiteY0"/>
                </a:cxn>
                <a:cxn ang="0">
                  <a:pos x="connsiteX1" y="connsiteY1"/>
                </a:cxn>
                <a:cxn ang="0">
                  <a:pos x="connsiteX2" y="connsiteY2"/>
                </a:cxn>
              </a:cxnLst>
              <a:rect l="l" t="t" r="r" b="b"/>
              <a:pathLst>
                <a:path w="1087820" h="445874">
                  <a:moveTo>
                    <a:pt x="0" y="445874"/>
                  </a:moveTo>
                  <a:cubicBezTo>
                    <a:pt x="3941" y="240922"/>
                    <a:pt x="7883" y="35970"/>
                    <a:pt x="189186" y="4439"/>
                  </a:cubicBezTo>
                  <a:cubicBezTo>
                    <a:pt x="370489" y="-27092"/>
                    <a:pt x="729154" y="114797"/>
                    <a:pt x="1087820" y="256687"/>
                  </a:cubicBezTo>
                </a:path>
              </a:pathLst>
            </a:custGeom>
            <a:ln w="28575">
              <a:solidFill>
                <a:schemeClr val="tx1"/>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 name="Freeform 107"/>
            <p:cNvSpPr/>
            <p:nvPr/>
          </p:nvSpPr>
          <p:spPr>
            <a:xfrm>
              <a:off x="8136416" y="2780928"/>
              <a:ext cx="590861" cy="755988"/>
            </a:xfrm>
            <a:custGeom>
              <a:avLst/>
              <a:gdLst>
                <a:gd name="connsiteX0" fmla="*/ 0 w 756745"/>
                <a:gd name="connsiteY0" fmla="*/ 755988 h 755988"/>
                <a:gd name="connsiteX1" fmla="*/ 126124 w 756745"/>
                <a:gd name="connsiteY1" fmla="*/ 15009 h 755988"/>
                <a:gd name="connsiteX2" fmla="*/ 756745 w 756745"/>
                <a:gd name="connsiteY2" fmla="*/ 330319 h 755988"/>
              </a:gdLst>
              <a:ahLst/>
              <a:cxnLst>
                <a:cxn ang="0">
                  <a:pos x="connsiteX0" y="connsiteY0"/>
                </a:cxn>
                <a:cxn ang="0">
                  <a:pos x="connsiteX1" y="connsiteY1"/>
                </a:cxn>
                <a:cxn ang="0">
                  <a:pos x="connsiteX2" y="connsiteY2"/>
                </a:cxn>
              </a:cxnLst>
              <a:rect l="l" t="t" r="r" b="b"/>
              <a:pathLst>
                <a:path w="756745" h="755988">
                  <a:moveTo>
                    <a:pt x="0" y="755988"/>
                  </a:moveTo>
                  <a:cubicBezTo>
                    <a:pt x="0" y="420971"/>
                    <a:pt x="0" y="85954"/>
                    <a:pt x="126124" y="15009"/>
                  </a:cubicBezTo>
                  <a:cubicBezTo>
                    <a:pt x="252248" y="-55936"/>
                    <a:pt x="504496" y="137191"/>
                    <a:pt x="756745" y="330319"/>
                  </a:cubicBezTo>
                </a:path>
              </a:pathLst>
            </a:custGeom>
            <a:ln w="28575">
              <a:solidFill>
                <a:schemeClr val="tx1"/>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grpSp>
      <p:sp>
        <p:nvSpPr>
          <p:cNvPr id="109" name="Rectangle 108"/>
          <p:cNvSpPr/>
          <p:nvPr/>
        </p:nvSpPr>
        <p:spPr>
          <a:xfrm>
            <a:off x="6480304" y="3140968"/>
            <a:ext cx="828000" cy="250005"/>
          </a:xfrm>
          <a:prstGeom prst="rect">
            <a:avLst/>
          </a:prstGeom>
        </p:spPr>
        <p:txBody>
          <a:bodyPr wrap="square" lIns="0" tIns="0" rIns="0" bIns="0">
            <a:spAutoFit/>
          </a:bodyPr>
          <a:lstStyle/>
          <a:p>
            <a:pPr algn="ctr">
              <a:lnSpc>
                <a:spcPct val="80000"/>
              </a:lnSpc>
            </a:pPr>
            <a:r>
              <a:rPr lang="en-US" altLang="zh-CN" sz="2000" dirty="0">
                <a:solidFill>
                  <a:srgbClr val="0000FF"/>
                </a:solidFill>
                <a:latin typeface="Eras Medium ITC" pitchFamily="34" charset="0"/>
                <a:cs typeface="Verdana" pitchFamily="34" charset="0"/>
              </a:rPr>
              <a:t>c</a:t>
            </a:r>
            <a:r>
              <a:rPr lang="en-US" altLang="zh-CN" sz="2000" dirty="0" smtClean="0">
                <a:solidFill>
                  <a:srgbClr val="0000FF"/>
                </a:solidFill>
                <a:latin typeface="Eras Medium ITC" pitchFamily="34" charset="0"/>
                <a:cs typeface="Verdana" pitchFamily="34" charset="0"/>
              </a:rPr>
              <a:t>omp.</a:t>
            </a:r>
            <a:endParaRPr lang="zh-CN" altLang="en-US" sz="2000" dirty="0">
              <a:solidFill>
                <a:srgbClr val="0000FF"/>
              </a:solidFill>
              <a:latin typeface="Eras Medium ITC" pitchFamily="34" charset="0"/>
              <a:cs typeface="Verdana" pitchFamily="34" charset="0"/>
            </a:endParaRPr>
          </a:p>
        </p:txBody>
      </p:sp>
      <p:sp>
        <p:nvSpPr>
          <p:cNvPr id="110" name="Rectangle 109"/>
          <p:cNvSpPr/>
          <p:nvPr/>
        </p:nvSpPr>
        <p:spPr>
          <a:xfrm>
            <a:off x="6624320" y="4149080"/>
            <a:ext cx="828000" cy="250005"/>
          </a:xfrm>
          <a:prstGeom prst="rect">
            <a:avLst/>
          </a:prstGeom>
        </p:spPr>
        <p:txBody>
          <a:bodyPr wrap="square" lIns="0" tIns="0" rIns="0" bIns="0">
            <a:spAutoFit/>
          </a:bodyPr>
          <a:lstStyle/>
          <a:p>
            <a:pPr algn="ctr">
              <a:lnSpc>
                <a:spcPct val="80000"/>
              </a:lnSpc>
            </a:pPr>
            <a:r>
              <a:rPr lang="en-US" altLang="zh-CN" sz="2000" dirty="0">
                <a:solidFill>
                  <a:srgbClr val="0000FF"/>
                </a:solidFill>
                <a:latin typeface="Eras Medium ITC" pitchFamily="34" charset="0"/>
                <a:cs typeface="Verdana" pitchFamily="34" charset="0"/>
              </a:rPr>
              <a:t>c</a:t>
            </a:r>
            <a:r>
              <a:rPr lang="en-US" altLang="zh-CN" sz="2000" dirty="0" smtClean="0">
                <a:solidFill>
                  <a:srgbClr val="0000FF"/>
                </a:solidFill>
                <a:latin typeface="Eras Medium ITC" pitchFamily="34" charset="0"/>
                <a:cs typeface="Verdana" pitchFamily="34" charset="0"/>
              </a:rPr>
              <a:t>omm.</a:t>
            </a:r>
            <a:endParaRPr lang="zh-CN" altLang="en-US" sz="2000" dirty="0">
              <a:solidFill>
                <a:srgbClr val="0000FF"/>
              </a:solidFill>
              <a:latin typeface="Eras Medium ITC" pitchFamily="34" charset="0"/>
              <a:cs typeface="Verdana" pitchFamily="34" charset="0"/>
            </a:endParaRPr>
          </a:p>
        </p:txBody>
      </p:sp>
      <p:sp>
        <p:nvSpPr>
          <p:cNvPr id="118" name="Oval 117"/>
          <p:cNvSpPr/>
          <p:nvPr/>
        </p:nvSpPr>
        <p:spPr>
          <a:xfrm>
            <a:off x="6732280" y="5229200"/>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119" name="Oval 118"/>
          <p:cNvSpPr/>
          <p:nvPr/>
        </p:nvSpPr>
        <p:spPr>
          <a:xfrm>
            <a:off x="7812360" y="5229200"/>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120" name="Straight Arrow Connector 119"/>
          <p:cNvCxnSpPr>
            <a:stCxn id="118" idx="6"/>
            <a:endCxn id="119" idx="2"/>
          </p:cNvCxnSpPr>
          <p:nvPr/>
        </p:nvCxnSpPr>
        <p:spPr>
          <a:xfrm>
            <a:off x="7092280" y="5409200"/>
            <a:ext cx="720080" cy="0"/>
          </a:xfrm>
          <a:prstGeom prst="straightConnector1">
            <a:avLst/>
          </a:prstGeom>
          <a:ln w="28575">
            <a:solidFill>
              <a:schemeClr val="tx1"/>
            </a:solidFill>
            <a:headEnd type="non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2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2328" y="5282928"/>
            <a:ext cx="252000" cy="252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4" name="Rectangle 123"/>
          <p:cNvSpPr/>
          <p:nvPr/>
        </p:nvSpPr>
        <p:spPr>
          <a:xfrm>
            <a:off x="6984360" y="5013176"/>
            <a:ext cx="828000" cy="250005"/>
          </a:xfrm>
          <a:prstGeom prst="rect">
            <a:avLst/>
          </a:prstGeom>
        </p:spPr>
        <p:txBody>
          <a:bodyPr wrap="square" lIns="0" tIns="0" rIns="0" bIns="0">
            <a:spAutoFit/>
          </a:bodyPr>
          <a:lstStyle/>
          <a:p>
            <a:pPr algn="ctr">
              <a:lnSpc>
                <a:spcPct val="80000"/>
              </a:lnSpc>
            </a:pPr>
            <a:r>
              <a:rPr lang="en-US" altLang="zh-CN" sz="2000" dirty="0" smtClean="0">
                <a:solidFill>
                  <a:srgbClr val="0000FF"/>
                </a:solidFill>
                <a:latin typeface="Eras Medium ITC" pitchFamily="34" charset="0"/>
                <a:cs typeface="Verdana" pitchFamily="34" charset="0"/>
              </a:rPr>
              <a:t>push</a:t>
            </a:r>
            <a:endParaRPr lang="zh-CN" altLang="en-US" sz="2000" dirty="0">
              <a:solidFill>
                <a:srgbClr val="0000FF"/>
              </a:solidFill>
              <a:latin typeface="Eras Medium ITC" pitchFamily="34" charset="0"/>
              <a:cs typeface="Verdana" pitchFamily="34" charset="0"/>
            </a:endParaRPr>
          </a:p>
        </p:txBody>
      </p:sp>
      <p:sp>
        <p:nvSpPr>
          <p:cNvPr id="125" name="Oval 124"/>
          <p:cNvSpPr/>
          <p:nvPr/>
        </p:nvSpPr>
        <p:spPr>
          <a:xfrm>
            <a:off x="6732280" y="5805304"/>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126" name="Oval 125"/>
          <p:cNvSpPr/>
          <p:nvPr/>
        </p:nvSpPr>
        <p:spPr>
          <a:xfrm>
            <a:off x="7740392" y="5805304"/>
            <a:ext cx="360000" cy="360000"/>
          </a:xfrm>
          <a:prstGeom prst="ellipse">
            <a:avLst/>
          </a:prstGeom>
          <a:solidFill>
            <a:srgbClr val="A3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1</a:t>
            </a:r>
            <a:endParaRPr lang="zh-CN" altLang="en-US" dirty="0">
              <a:solidFill>
                <a:schemeClr val="tx1"/>
              </a:solidFill>
              <a:latin typeface="Eras Medium ITC" pitchFamily="34" charset="0"/>
            </a:endParaRPr>
          </a:p>
        </p:txBody>
      </p:sp>
      <p:cxnSp>
        <p:nvCxnSpPr>
          <p:cNvPr id="127" name="Straight Arrow Connector 126"/>
          <p:cNvCxnSpPr>
            <a:stCxn id="125" idx="6"/>
            <a:endCxn id="126" idx="2"/>
          </p:cNvCxnSpPr>
          <p:nvPr/>
        </p:nvCxnSpPr>
        <p:spPr>
          <a:xfrm>
            <a:off x="7092280" y="5985304"/>
            <a:ext cx="648112" cy="0"/>
          </a:xfrm>
          <a:prstGeom prst="straightConnector1">
            <a:avLst/>
          </a:prstGeom>
          <a:ln w="28575">
            <a:solidFill>
              <a:schemeClr val="tx1"/>
            </a:solidFill>
            <a:headEnd type="non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859032"/>
            <a:ext cx="252000" cy="252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9" name="Rectangle 128"/>
          <p:cNvSpPr/>
          <p:nvPr/>
        </p:nvSpPr>
        <p:spPr>
          <a:xfrm>
            <a:off x="7884368" y="6131323"/>
            <a:ext cx="828000" cy="250005"/>
          </a:xfrm>
          <a:prstGeom prst="rect">
            <a:avLst/>
          </a:prstGeom>
        </p:spPr>
        <p:txBody>
          <a:bodyPr wrap="square" lIns="0" tIns="0" rIns="0" bIns="0">
            <a:spAutoFit/>
          </a:bodyPr>
          <a:lstStyle/>
          <a:p>
            <a:pPr algn="ctr">
              <a:lnSpc>
                <a:spcPct val="80000"/>
              </a:lnSpc>
            </a:pPr>
            <a:r>
              <a:rPr lang="en-US" altLang="zh-CN" sz="2000" dirty="0" smtClean="0">
                <a:solidFill>
                  <a:srgbClr val="0000FF"/>
                </a:solidFill>
                <a:latin typeface="Eras Medium ITC" pitchFamily="34" charset="0"/>
                <a:cs typeface="Verdana" pitchFamily="34" charset="0"/>
              </a:rPr>
              <a:t>pull</a:t>
            </a:r>
            <a:endParaRPr lang="zh-CN" altLang="en-US" sz="2000" dirty="0">
              <a:solidFill>
                <a:srgbClr val="0000FF"/>
              </a:solidFill>
              <a:latin typeface="Eras Medium ITC" pitchFamily="34" charset="0"/>
              <a:cs typeface="Verdana" pitchFamily="34" charset="0"/>
            </a:endParaRPr>
          </a:p>
        </p:txBody>
      </p:sp>
      <p:sp>
        <p:nvSpPr>
          <p:cNvPr id="130" name="Oval 129"/>
          <p:cNvSpPr/>
          <p:nvPr/>
        </p:nvSpPr>
        <p:spPr>
          <a:xfrm>
            <a:off x="8460472" y="5805264"/>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cxnSp>
        <p:nvCxnSpPr>
          <p:cNvPr id="131" name="Straight Arrow Connector 130"/>
          <p:cNvCxnSpPr>
            <a:stCxn id="126" idx="6"/>
            <a:endCxn id="130" idx="2"/>
          </p:cNvCxnSpPr>
          <p:nvPr/>
        </p:nvCxnSpPr>
        <p:spPr>
          <a:xfrm flipV="1">
            <a:off x="8100392" y="5985264"/>
            <a:ext cx="360080" cy="40"/>
          </a:xfrm>
          <a:prstGeom prst="straightConnector1">
            <a:avLst/>
          </a:prstGeom>
          <a:ln w="28575">
            <a:solidFill>
              <a:schemeClr val="tx1"/>
            </a:solidFill>
            <a:headEnd type="non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6948264" y="6131323"/>
            <a:ext cx="828000" cy="250005"/>
          </a:xfrm>
          <a:prstGeom prst="rect">
            <a:avLst/>
          </a:prstGeom>
        </p:spPr>
        <p:txBody>
          <a:bodyPr wrap="square" lIns="0" tIns="0" rIns="0" bIns="0">
            <a:spAutoFit/>
          </a:bodyPr>
          <a:lstStyle/>
          <a:p>
            <a:pPr algn="ctr">
              <a:lnSpc>
                <a:spcPct val="80000"/>
              </a:lnSpc>
            </a:pPr>
            <a:r>
              <a:rPr lang="en-US" altLang="zh-CN" sz="2000" dirty="0" smtClean="0">
                <a:solidFill>
                  <a:srgbClr val="0000FF"/>
                </a:solidFill>
                <a:latin typeface="Eras Medium ITC" pitchFamily="34" charset="0"/>
                <a:cs typeface="Verdana" pitchFamily="34" charset="0"/>
              </a:rPr>
              <a:t>sync</a:t>
            </a:r>
            <a:endParaRPr lang="zh-CN" altLang="en-US" sz="2000" dirty="0">
              <a:solidFill>
                <a:srgbClr val="0000FF"/>
              </a:solidFill>
              <a:latin typeface="Eras Medium ITC" pitchFamily="34" charset="0"/>
              <a:cs typeface="Verdana" pitchFamily="34" charset="0"/>
            </a:endParaRPr>
          </a:p>
        </p:txBody>
      </p:sp>
      <p:sp>
        <p:nvSpPr>
          <p:cNvPr id="137" name="Rectangle 136"/>
          <p:cNvSpPr/>
          <p:nvPr/>
        </p:nvSpPr>
        <p:spPr>
          <a:xfrm>
            <a:off x="5040144" y="4907187"/>
            <a:ext cx="828000" cy="250005"/>
          </a:xfrm>
          <a:prstGeom prst="rect">
            <a:avLst/>
          </a:prstGeom>
        </p:spPr>
        <p:txBody>
          <a:bodyPr wrap="square" lIns="0" tIns="0" rIns="0" bIns="0">
            <a:spAutoFit/>
          </a:bodyPr>
          <a:lstStyle/>
          <a:p>
            <a:pPr algn="ctr">
              <a:lnSpc>
                <a:spcPct val="80000"/>
              </a:lnSpc>
            </a:pPr>
            <a:r>
              <a:rPr lang="en-US" altLang="zh-CN" sz="2000" dirty="0" smtClean="0">
                <a:solidFill>
                  <a:srgbClr val="0000FF"/>
                </a:solidFill>
                <a:latin typeface="Eras Medium ITC" pitchFamily="34" charset="0"/>
                <a:cs typeface="Verdana" pitchFamily="34" charset="0"/>
              </a:rPr>
              <a:t>barrier</a:t>
            </a:r>
            <a:endParaRPr lang="zh-CN" altLang="en-US" sz="2000" dirty="0">
              <a:solidFill>
                <a:srgbClr val="0000FF"/>
              </a:solidFill>
              <a:latin typeface="Eras Medium ITC" pitchFamily="34" charset="0"/>
              <a:cs typeface="Verdana" pitchFamily="34" charset="0"/>
            </a:endParaRPr>
          </a:p>
        </p:txBody>
      </p:sp>
      <p:cxnSp>
        <p:nvCxnSpPr>
          <p:cNvPr id="138" name="Straight Arrow Connector 137"/>
          <p:cNvCxnSpPr/>
          <p:nvPr/>
        </p:nvCxnSpPr>
        <p:spPr>
          <a:xfrm flipV="1">
            <a:off x="5580112" y="4620695"/>
            <a:ext cx="0" cy="29463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6342106" y="4274837"/>
            <a:ext cx="269968" cy="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6348350" y="3356992"/>
            <a:ext cx="239874" cy="179461"/>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7216395" y="3968565"/>
            <a:ext cx="91909" cy="180515"/>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7236296" y="3265971"/>
            <a:ext cx="216024" cy="125002"/>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4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xEl>
                                              <p:pRg st="1" end="1"/>
                                            </p:txEl>
                                          </p:spTgt>
                                        </p:tgtEl>
                                        <p:attrNameLst>
                                          <p:attrName>style.visibility</p:attrName>
                                        </p:attrNameLst>
                                      </p:cBhvr>
                                      <p:to>
                                        <p:strVal val="visible"/>
                                      </p:to>
                                    </p:set>
                                    <p:animEffect transition="in" filter="fade">
                                      <p:cBhvr>
                                        <p:cTn id="7" dur="250"/>
                                        <p:tgtEl>
                                          <p:spTgt spid="32">
                                            <p:txEl>
                                              <p:pRg st="1" end="1"/>
                                            </p:txEl>
                                          </p:spTgt>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17"/>
                                        </p:tgtEl>
                                        <p:attrNameLst>
                                          <p:attrName>style.visibility</p:attrName>
                                        </p:attrNameLst>
                                      </p:cBhvr>
                                      <p:to>
                                        <p:strVal val="visible"/>
                                      </p:to>
                                    </p:set>
                                    <p:animEffect transition="in" filter="fade">
                                      <p:cBhvr>
                                        <p:cTn id="11" dur="250"/>
                                        <p:tgtEl>
                                          <p:spTgt spid="11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9"/>
                                        </p:tgtEl>
                                        <p:attrNameLst>
                                          <p:attrName>style.visibility</p:attrName>
                                        </p:attrNameLst>
                                      </p:cBhvr>
                                      <p:to>
                                        <p:strVal val="visible"/>
                                      </p:to>
                                    </p:set>
                                    <p:animEffect transition="in" filter="fade">
                                      <p:cBhvr>
                                        <p:cTn id="14" dur="250"/>
                                        <p:tgtEl>
                                          <p:spTgt spid="10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0"/>
                                        </p:tgtEl>
                                        <p:attrNameLst>
                                          <p:attrName>style.visibility</p:attrName>
                                        </p:attrNameLst>
                                      </p:cBhvr>
                                      <p:to>
                                        <p:strVal val="visible"/>
                                      </p:to>
                                    </p:set>
                                    <p:animEffect transition="in" filter="fade">
                                      <p:cBhvr>
                                        <p:cTn id="17" dur="250"/>
                                        <p:tgtEl>
                                          <p:spTgt spid="1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7"/>
                                        </p:tgtEl>
                                        <p:attrNameLst>
                                          <p:attrName>style.visibility</p:attrName>
                                        </p:attrNameLst>
                                      </p:cBhvr>
                                      <p:to>
                                        <p:strVal val="visible"/>
                                      </p:to>
                                    </p:set>
                                    <p:animEffect transition="in" filter="fade">
                                      <p:cBhvr>
                                        <p:cTn id="20" dur="250"/>
                                        <p:tgtEl>
                                          <p:spTgt spid="137"/>
                                        </p:tgtEl>
                                      </p:cBhvr>
                                    </p:animEffect>
                                  </p:childTnLst>
                                </p:cTn>
                              </p:par>
                              <p:par>
                                <p:cTn id="21" presetID="10" presetClass="entr" presetSubtype="0" fill="hold" nodeType="withEffect">
                                  <p:stCondLst>
                                    <p:cond delay="0"/>
                                  </p:stCondLst>
                                  <p:childTnLst>
                                    <p:set>
                                      <p:cBhvr>
                                        <p:cTn id="22" dur="1" fill="hold">
                                          <p:stCondLst>
                                            <p:cond delay="0"/>
                                          </p:stCondLst>
                                        </p:cTn>
                                        <p:tgtEl>
                                          <p:spTgt spid="138"/>
                                        </p:tgtEl>
                                        <p:attrNameLst>
                                          <p:attrName>style.visibility</p:attrName>
                                        </p:attrNameLst>
                                      </p:cBhvr>
                                      <p:to>
                                        <p:strVal val="visible"/>
                                      </p:to>
                                    </p:set>
                                    <p:animEffect transition="in" filter="fade">
                                      <p:cBhvr>
                                        <p:cTn id="23" dur="250"/>
                                        <p:tgtEl>
                                          <p:spTgt spid="138"/>
                                        </p:tgtEl>
                                      </p:cBhvr>
                                    </p:animEffect>
                                  </p:childTnLst>
                                </p:cTn>
                              </p:par>
                              <p:par>
                                <p:cTn id="24" presetID="10" presetClass="entr" presetSubtype="0" fill="hold"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250"/>
                                        <p:tgtEl>
                                          <p:spTgt spid="75"/>
                                        </p:tgtEl>
                                      </p:cBhvr>
                                    </p:animEffect>
                                  </p:childTnLst>
                                </p:cTn>
                              </p:par>
                              <p:par>
                                <p:cTn id="27" presetID="10" presetClass="entr" presetSubtype="0" fill="hold" nodeType="with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fade">
                                      <p:cBhvr>
                                        <p:cTn id="29" dur="250"/>
                                        <p:tgtEl>
                                          <p:spTgt spid="7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
                                            <p:txEl>
                                              <p:pRg st="2" end="2"/>
                                            </p:txEl>
                                          </p:spTgt>
                                        </p:tgtEl>
                                        <p:attrNameLst>
                                          <p:attrName>style.visibility</p:attrName>
                                        </p:attrNameLst>
                                      </p:cBhvr>
                                      <p:to>
                                        <p:strVal val="visible"/>
                                      </p:to>
                                    </p:set>
                                    <p:animEffect transition="in" filter="fade">
                                      <p:cBhvr>
                                        <p:cTn id="34" dur="250"/>
                                        <p:tgtEl>
                                          <p:spTgt spid="32">
                                            <p:txEl>
                                              <p:pRg st="2" end="2"/>
                                            </p:txEl>
                                          </p:spTgt>
                                        </p:tgtEl>
                                      </p:cBhvr>
                                    </p:animEffect>
                                  </p:childTnLst>
                                </p:cTn>
                              </p:par>
                            </p:childTnLst>
                          </p:cTn>
                        </p:par>
                        <p:par>
                          <p:cTn id="35" fill="hold">
                            <p:stCondLst>
                              <p:cond delay="250"/>
                            </p:stCondLst>
                            <p:childTnLst>
                              <p:par>
                                <p:cTn id="36" presetID="10" presetClass="entr" presetSubtype="0" fill="hold" nodeType="afterEffect">
                                  <p:stCondLst>
                                    <p:cond delay="0"/>
                                  </p:stCondLst>
                                  <p:childTnLst>
                                    <p:set>
                                      <p:cBhvr>
                                        <p:cTn id="37" dur="1" fill="hold">
                                          <p:stCondLst>
                                            <p:cond delay="0"/>
                                          </p:stCondLst>
                                        </p:cTn>
                                        <p:tgtEl>
                                          <p:spTgt spid="112"/>
                                        </p:tgtEl>
                                        <p:attrNameLst>
                                          <p:attrName>style.visibility</p:attrName>
                                        </p:attrNameLst>
                                      </p:cBhvr>
                                      <p:to>
                                        <p:strVal val="visible"/>
                                      </p:to>
                                    </p:set>
                                    <p:animEffect transition="in" filter="fade">
                                      <p:cBhvr>
                                        <p:cTn id="38" dur="250"/>
                                        <p:tgtEl>
                                          <p:spTgt spid="112"/>
                                        </p:tgtEl>
                                      </p:cBhvr>
                                    </p:animEffect>
                                  </p:childTnLst>
                                </p:cTn>
                              </p:par>
                              <p:par>
                                <p:cTn id="39" presetID="10" presetClass="entr" presetSubtype="0" fill="hold" nodeType="with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250"/>
                                        <p:tgtEl>
                                          <p:spTgt spid="81"/>
                                        </p:tgtEl>
                                      </p:cBhvr>
                                    </p:animEffect>
                                  </p:childTnLst>
                                </p:cTn>
                              </p:par>
                              <p:par>
                                <p:cTn id="42" presetID="10" presetClass="entr" presetSubtype="0" fill="hold" nodeType="with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fade">
                                      <p:cBhvr>
                                        <p:cTn id="44" dur="250"/>
                                        <p:tgtEl>
                                          <p:spTgt spid="9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1">
                                            <p:txEl>
                                              <p:pRg st="0" end="0"/>
                                            </p:txEl>
                                          </p:spTgt>
                                        </p:tgtEl>
                                        <p:attrNameLst>
                                          <p:attrName>style.visibility</p:attrName>
                                        </p:attrNameLst>
                                      </p:cBhvr>
                                      <p:to>
                                        <p:strVal val="visible"/>
                                      </p:to>
                                    </p:set>
                                    <p:animEffect transition="in" filter="fade">
                                      <p:cBhvr>
                                        <p:cTn id="49" dur="250"/>
                                        <p:tgtEl>
                                          <p:spTgt spid="21">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1">
                                            <p:txEl>
                                              <p:pRg st="1" end="1"/>
                                            </p:txEl>
                                          </p:spTgt>
                                        </p:tgtEl>
                                        <p:attrNameLst>
                                          <p:attrName>style.visibility</p:attrName>
                                        </p:attrNameLst>
                                      </p:cBhvr>
                                      <p:to>
                                        <p:strVal val="visible"/>
                                      </p:to>
                                    </p:set>
                                    <p:animEffect transition="in" filter="fade">
                                      <p:cBhvr>
                                        <p:cTn id="52" dur="250"/>
                                        <p:tgtEl>
                                          <p:spTgt spid="21">
                                            <p:txEl>
                                              <p:pRg st="1" end="1"/>
                                            </p:txEl>
                                          </p:spTgt>
                                        </p:tgtEl>
                                      </p:cBhvr>
                                    </p:animEffect>
                                  </p:childTnLst>
                                </p:cTn>
                              </p:par>
                            </p:childTnLst>
                          </p:cTn>
                        </p:par>
                        <p:par>
                          <p:cTn id="53" fill="hold">
                            <p:stCondLst>
                              <p:cond delay="250"/>
                            </p:stCondLst>
                            <p:childTnLst>
                              <p:par>
                                <p:cTn id="54" presetID="10" presetClass="entr" presetSubtype="0" fill="hold" grpId="0" nodeType="afterEffect">
                                  <p:stCondLst>
                                    <p:cond delay="0"/>
                                  </p:stCondLst>
                                  <p:childTnLst>
                                    <p:set>
                                      <p:cBhvr>
                                        <p:cTn id="55" dur="1" fill="hold">
                                          <p:stCondLst>
                                            <p:cond delay="0"/>
                                          </p:stCondLst>
                                        </p:cTn>
                                        <p:tgtEl>
                                          <p:spTgt spid="118"/>
                                        </p:tgtEl>
                                        <p:attrNameLst>
                                          <p:attrName>style.visibility</p:attrName>
                                        </p:attrNameLst>
                                      </p:cBhvr>
                                      <p:to>
                                        <p:strVal val="visible"/>
                                      </p:to>
                                    </p:set>
                                    <p:animEffect transition="in" filter="fade">
                                      <p:cBhvr>
                                        <p:cTn id="56" dur="250"/>
                                        <p:tgtEl>
                                          <p:spTgt spid="11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36"/>
                                        </p:tgtEl>
                                        <p:attrNameLst>
                                          <p:attrName>style.visibility</p:attrName>
                                        </p:attrNameLst>
                                      </p:cBhvr>
                                      <p:to>
                                        <p:strVal val="visible"/>
                                      </p:to>
                                    </p:set>
                                    <p:animEffect transition="in" filter="fade">
                                      <p:cBhvr>
                                        <p:cTn id="59" dur="250"/>
                                        <p:tgtEl>
                                          <p:spTgt spid="13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9"/>
                                        </p:tgtEl>
                                        <p:attrNameLst>
                                          <p:attrName>style.visibility</p:attrName>
                                        </p:attrNameLst>
                                      </p:cBhvr>
                                      <p:to>
                                        <p:strVal val="visible"/>
                                      </p:to>
                                    </p:set>
                                    <p:animEffect transition="in" filter="fade">
                                      <p:cBhvr>
                                        <p:cTn id="62" dur="250"/>
                                        <p:tgtEl>
                                          <p:spTgt spid="119"/>
                                        </p:tgtEl>
                                      </p:cBhvr>
                                    </p:animEffect>
                                  </p:childTnLst>
                                </p:cTn>
                              </p:par>
                            </p:childTnLst>
                          </p:cTn>
                        </p:par>
                        <p:par>
                          <p:cTn id="63" fill="hold">
                            <p:stCondLst>
                              <p:cond delay="500"/>
                            </p:stCondLst>
                            <p:childTnLst>
                              <p:par>
                                <p:cTn id="64" presetID="22" presetClass="entr" presetSubtype="8" fill="hold" nodeType="afterEffect">
                                  <p:stCondLst>
                                    <p:cond delay="0"/>
                                  </p:stCondLst>
                                  <p:childTnLst>
                                    <p:set>
                                      <p:cBhvr>
                                        <p:cTn id="65" dur="1" fill="hold">
                                          <p:stCondLst>
                                            <p:cond delay="0"/>
                                          </p:stCondLst>
                                        </p:cTn>
                                        <p:tgtEl>
                                          <p:spTgt spid="120"/>
                                        </p:tgtEl>
                                        <p:attrNameLst>
                                          <p:attrName>style.visibility</p:attrName>
                                        </p:attrNameLst>
                                      </p:cBhvr>
                                      <p:to>
                                        <p:strVal val="visible"/>
                                      </p:to>
                                    </p:set>
                                    <p:animEffect transition="in" filter="wipe(left)">
                                      <p:cBhvr>
                                        <p:cTn id="66" dur="250"/>
                                        <p:tgtEl>
                                          <p:spTgt spid="120"/>
                                        </p:tgtEl>
                                      </p:cBhvr>
                                    </p:animEffect>
                                  </p:childTnLst>
                                </p:cTn>
                              </p:par>
                              <p:par>
                                <p:cTn id="67" presetID="10" presetClass="entr" presetSubtype="0" fill="hold" nodeType="withEffect">
                                  <p:stCondLst>
                                    <p:cond delay="0"/>
                                  </p:stCondLst>
                                  <p:childTnLst>
                                    <p:set>
                                      <p:cBhvr>
                                        <p:cTn id="68" dur="1" fill="hold">
                                          <p:stCondLst>
                                            <p:cond delay="0"/>
                                          </p:stCondLst>
                                        </p:cTn>
                                        <p:tgtEl>
                                          <p:spTgt spid="123"/>
                                        </p:tgtEl>
                                        <p:attrNameLst>
                                          <p:attrName>style.visibility</p:attrName>
                                        </p:attrNameLst>
                                      </p:cBhvr>
                                      <p:to>
                                        <p:strVal val="visible"/>
                                      </p:to>
                                    </p:set>
                                    <p:animEffect transition="in" filter="fade">
                                      <p:cBhvr>
                                        <p:cTn id="69" dur="250"/>
                                        <p:tgtEl>
                                          <p:spTgt spid="12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4"/>
                                        </p:tgtEl>
                                        <p:attrNameLst>
                                          <p:attrName>style.visibility</p:attrName>
                                        </p:attrNameLst>
                                      </p:cBhvr>
                                      <p:to>
                                        <p:strVal val="visible"/>
                                      </p:to>
                                    </p:set>
                                    <p:animEffect transition="in" filter="fade">
                                      <p:cBhvr>
                                        <p:cTn id="72" dur="250"/>
                                        <p:tgtEl>
                                          <p:spTgt spid="124"/>
                                        </p:tgtEl>
                                      </p:cBhvr>
                                    </p:animEffect>
                                  </p:childTnLst>
                                </p:cTn>
                              </p:par>
                            </p:childTnLst>
                          </p:cTn>
                        </p:par>
                        <p:par>
                          <p:cTn id="73" fill="hold">
                            <p:stCondLst>
                              <p:cond delay="750"/>
                            </p:stCondLst>
                            <p:childTnLst>
                              <p:par>
                                <p:cTn id="74" presetID="26" presetClass="emph" presetSubtype="0" fill="hold" grpId="1" nodeType="afterEffect">
                                  <p:stCondLst>
                                    <p:cond delay="0"/>
                                  </p:stCondLst>
                                  <p:childTnLst>
                                    <p:animEffect transition="out" filter="fade">
                                      <p:cBhvr>
                                        <p:cTn id="75" dur="500" tmFilter="0, 0; .2, .5; .8, .5; 1, 0"/>
                                        <p:tgtEl>
                                          <p:spTgt spid="119"/>
                                        </p:tgtEl>
                                      </p:cBhvr>
                                    </p:animEffect>
                                    <p:animScale>
                                      <p:cBhvr>
                                        <p:cTn id="76" dur="250" autoRev="1" fill="hold"/>
                                        <p:tgtEl>
                                          <p:spTgt spid="119"/>
                                        </p:tgtEl>
                                      </p:cBhvr>
                                      <p:by x="105000" y="105000"/>
                                    </p:animScale>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1">
                                            <p:txEl>
                                              <p:pRg st="2" end="2"/>
                                            </p:txEl>
                                          </p:spTgt>
                                        </p:tgtEl>
                                        <p:attrNameLst>
                                          <p:attrName>style.visibility</p:attrName>
                                        </p:attrNameLst>
                                      </p:cBhvr>
                                      <p:to>
                                        <p:strVal val="visible"/>
                                      </p:to>
                                    </p:set>
                                    <p:animEffect transition="in" filter="fade">
                                      <p:cBhvr>
                                        <p:cTn id="81" dur="250"/>
                                        <p:tgtEl>
                                          <p:spTgt spid="21">
                                            <p:txEl>
                                              <p:pRg st="2" end="2"/>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25"/>
                                        </p:tgtEl>
                                        <p:attrNameLst>
                                          <p:attrName>style.visibility</p:attrName>
                                        </p:attrNameLst>
                                      </p:cBhvr>
                                      <p:to>
                                        <p:strVal val="visible"/>
                                      </p:to>
                                    </p:set>
                                    <p:animEffect transition="in" filter="fade">
                                      <p:cBhvr>
                                        <p:cTn id="84" dur="250"/>
                                        <p:tgtEl>
                                          <p:spTgt spid="12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fade">
                                      <p:cBhvr>
                                        <p:cTn id="87" dur="250"/>
                                        <p:tgtEl>
                                          <p:spTgt spid="130"/>
                                        </p:tgtEl>
                                      </p:cBhvr>
                                    </p:animEffect>
                                  </p:childTnLst>
                                </p:cTn>
                              </p:par>
                            </p:childTnLst>
                          </p:cTn>
                        </p:par>
                        <p:par>
                          <p:cTn id="88" fill="hold">
                            <p:stCondLst>
                              <p:cond delay="250"/>
                            </p:stCondLst>
                            <p:childTnLst>
                              <p:par>
                                <p:cTn id="89" presetID="10" presetClass="entr" presetSubtype="0" fill="hold" grpId="0" nodeType="afterEffect">
                                  <p:stCondLst>
                                    <p:cond delay="0"/>
                                  </p:stCondLst>
                                  <p:childTnLst>
                                    <p:set>
                                      <p:cBhvr>
                                        <p:cTn id="90" dur="1" fill="hold">
                                          <p:stCondLst>
                                            <p:cond delay="0"/>
                                          </p:stCondLst>
                                        </p:cTn>
                                        <p:tgtEl>
                                          <p:spTgt spid="126"/>
                                        </p:tgtEl>
                                        <p:attrNameLst>
                                          <p:attrName>style.visibility</p:attrName>
                                        </p:attrNameLst>
                                      </p:cBhvr>
                                      <p:to>
                                        <p:strVal val="visible"/>
                                      </p:to>
                                    </p:set>
                                    <p:animEffect transition="in" filter="fade">
                                      <p:cBhvr>
                                        <p:cTn id="91" dur="250"/>
                                        <p:tgtEl>
                                          <p:spTgt spid="126"/>
                                        </p:tgtEl>
                                      </p:cBhvr>
                                    </p:animEffect>
                                  </p:childTnLst>
                                </p:cTn>
                              </p:par>
                            </p:childTnLst>
                          </p:cTn>
                        </p:par>
                        <p:par>
                          <p:cTn id="92" fill="hold">
                            <p:stCondLst>
                              <p:cond delay="500"/>
                            </p:stCondLst>
                            <p:childTnLst>
                              <p:par>
                                <p:cTn id="93" presetID="22" presetClass="entr" presetSubtype="8" fill="hold" nodeType="afterEffect">
                                  <p:stCondLst>
                                    <p:cond delay="0"/>
                                  </p:stCondLst>
                                  <p:childTnLst>
                                    <p:set>
                                      <p:cBhvr>
                                        <p:cTn id="94" dur="1" fill="hold">
                                          <p:stCondLst>
                                            <p:cond delay="0"/>
                                          </p:stCondLst>
                                        </p:cTn>
                                        <p:tgtEl>
                                          <p:spTgt spid="127"/>
                                        </p:tgtEl>
                                        <p:attrNameLst>
                                          <p:attrName>style.visibility</p:attrName>
                                        </p:attrNameLst>
                                      </p:cBhvr>
                                      <p:to>
                                        <p:strVal val="visible"/>
                                      </p:to>
                                    </p:set>
                                    <p:animEffect transition="in" filter="wipe(left)">
                                      <p:cBhvr>
                                        <p:cTn id="95" dur="250"/>
                                        <p:tgtEl>
                                          <p:spTgt spid="127"/>
                                        </p:tgtEl>
                                      </p:cBhvr>
                                    </p:animEffect>
                                  </p:childTnLst>
                                </p:cTn>
                              </p:par>
                              <p:par>
                                <p:cTn id="96" presetID="10" presetClass="entr" presetSubtype="0" fill="hold" nodeType="withEffect">
                                  <p:stCondLst>
                                    <p:cond delay="0"/>
                                  </p:stCondLst>
                                  <p:childTnLst>
                                    <p:set>
                                      <p:cBhvr>
                                        <p:cTn id="97" dur="1" fill="hold">
                                          <p:stCondLst>
                                            <p:cond delay="0"/>
                                          </p:stCondLst>
                                        </p:cTn>
                                        <p:tgtEl>
                                          <p:spTgt spid="128"/>
                                        </p:tgtEl>
                                        <p:attrNameLst>
                                          <p:attrName>style.visibility</p:attrName>
                                        </p:attrNameLst>
                                      </p:cBhvr>
                                      <p:to>
                                        <p:strVal val="visible"/>
                                      </p:to>
                                    </p:set>
                                    <p:animEffect transition="in" filter="fade">
                                      <p:cBhvr>
                                        <p:cTn id="98" dur="250"/>
                                        <p:tgtEl>
                                          <p:spTgt spid="12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35"/>
                                        </p:tgtEl>
                                        <p:attrNameLst>
                                          <p:attrName>style.visibility</p:attrName>
                                        </p:attrNameLst>
                                      </p:cBhvr>
                                      <p:to>
                                        <p:strVal val="visible"/>
                                      </p:to>
                                    </p:set>
                                    <p:animEffect transition="in" filter="fade">
                                      <p:cBhvr>
                                        <p:cTn id="101" dur="250"/>
                                        <p:tgtEl>
                                          <p:spTgt spid="135"/>
                                        </p:tgtEl>
                                      </p:cBhvr>
                                    </p:animEffect>
                                  </p:childTnLst>
                                </p:cTn>
                              </p:par>
                            </p:childTnLst>
                          </p:cTn>
                        </p:par>
                        <p:par>
                          <p:cTn id="102" fill="hold">
                            <p:stCondLst>
                              <p:cond delay="750"/>
                            </p:stCondLst>
                            <p:childTnLst>
                              <p:par>
                                <p:cTn id="103" presetID="26" presetClass="emph" presetSubtype="0" fill="hold" grpId="1" nodeType="afterEffect">
                                  <p:stCondLst>
                                    <p:cond delay="0"/>
                                  </p:stCondLst>
                                  <p:childTnLst>
                                    <p:animEffect transition="out" filter="fade">
                                      <p:cBhvr>
                                        <p:cTn id="104" dur="500" tmFilter="0, 0; .2, .5; .8, .5; 1, 0"/>
                                        <p:tgtEl>
                                          <p:spTgt spid="126"/>
                                        </p:tgtEl>
                                      </p:cBhvr>
                                    </p:animEffect>
                                    <p:animScale>
                                      <p:cBhvr>
                                        <p:cTn id="105" dur="250" autoRev="1" fill="hold"/>
                                        <p:tgtEl>
                                          <p:spTgt spid="126"/>
                                        </p:tgtEl>
                                      </p:cBhvr>
                                      <p:by x="105000" y="105000"/>
                                    </p:animScale>
                                  </p:childTnLst>
                                </p:cTn>
                              </p:par>
                            </p:childTnLst>
                          </p:cTn>
                        </p:par>
                        <p:par>
                          <p:cTn id="106" fill="hold">
                            <p:stCondLst>
                              <p:cond delay="1250"/>
                            </p:stCondLst>
                            <p:childTnLst>
                              <p:par>
                                <p:cTn id="107" presetID="22" presetClass="entr" presetSubtype="8" fill="hold" nodeType="afterEffect">
                                  <p:stCondLst>
                                    <p:cond delay="250"/>
                                  </p:stCondLst>
                                  <p:childTnLst>
                                    <p:set>
                                      <p:cBhvr>
                                        <p:cTn id="108" dur="1" fill="hold">
                                          <p:stCondLst>
                                            <p:cond delay="0"/>
                                          </p:stCondLst>
                                        </p:cTn>
                                        <p:tgtEl>
                                          <p:spTgt spid="131"/>
                                        </p:tgtEl>
                                        <p:attrNameLst>
                                          <p:attrName>style.visibility</p:attrName>
                                        </p:attrNameLst>
                                      </p:cBhvr>
                                      <p:to>
                                        <p:strVal val="visible"/>
                                      </p:to>
                                    </p:set>
                                    <p:animEffect transition="in" filter="wipe(left)">
                                      <p:cBhvr>
                                        <p:cTn id="109" dur="250"/>
                                        <p:tgtEl>
                                          <p:spTgt spid="131"/>
                                        </p:tgtEl>
                                      </p:cBhvr>
                                    </p:animEffect>
                                  </p:childTnLst>
                                </p:cTn>
                              </p:par>
                              <p:par>
                                <p:cTn id="110" presetID="10" presetClass="entr" presetSubtype="0" fill="hold" grpId="0" nodeType="withEffect">
                                  <p:stCondLst>
                                    <p:cond delay="250"/>
                                  </p:stCondLst>
                                  <p:childTnLst>
                                    <p:set>
                                      <p:cBhvr>
                                        <p:cTn id="111" dur="1" fill="hold">
                                          <p:stCondLst>
                                            <p:cond delay="0"/>
                                          </p:stCondLst>
                                        </p:cTn>
                                        <p:tgtEl>
                                          <p:spTgt spid="129"/>
                                        </p:tgtEl>
                                        <p:attrNameLst>
                                          <p:attrName>style.visibility</p:attrName>
                                        </p:attrNameLst>
                                      </p:cBhvr>
                                      <p:to>
                                        <p:strVal val="visible"/>
                                      </p:to>
                                    </p:set>
                                    <p:animEffect transition="in" filter="fade">
                                      <p:cBhvr>
                                        <p:cTn id="112" dur="250"/>
                                        <p:tgtEl>
                                          <p:spTgt spid="129"/>
                                        </p:tgtEl>
                                      </p:cBhvr>
                                    </p:animEffect>
                                  </p:childTnLst>
                                </p:cTn>
                              </p:par>
                            </p:childTnLst>
                          </p:cTn>
                        </p:par>
                        <p:par>
                          <p:cTn id="113" fill="hold">
                            <p:stCondLst>
                              <p:cond delay="1750"/>
                            </p:stCondLst>
                            <p:childTnLst>
                              <p:par>
                                <p:cTn id="114" presetID="26" presetClass="emph" presetSubtype="0" fill="hold" grpId="1" nodeType="afterEffect">
                                  <p:stCondLst>
                                    <p:cond delay="250"/>
                                  </p:stCondLst>
                                  <p:childTnLst>
                                    <p:animEffect transition="out" filter="fade">
                                      <p:cBhvr>
                                        <p:cTn id="115" dur="500" tmFilter="0, 0; .2, .5; .8, .5; 1, 0"/>
                                        <p:tgtEl>
                                          <p:spTgt spid="130"/>
                                        </p:tgtEl>
                                      </p:cBhvr>
                                    </p:animEffect>
                                    <p:animScale>
                                      <p:cBhvr>
                                        <p:cTn id="116" dur="250" autoRev="1" fill="hold"/>
                                        <p:tgtEl>
                                          <p:spTgt spid="1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109" grpId="0"/>
      <p:bldP spid="110" grpId="0"/>
      <p:bldP spid="118" grpId="0" animBg="1"/>
      <p:bldP spid="119" grpId="0" animBg="1"/>
      <p:bldP spid="119" grpId="1" animBg="1"/>
      <p:bldP spid="124" grpId="0"/>
      <p:bldP spid="125" grpId="0" animBg="1"/>
      <p:bldP spid="126" grpId="0" animBg="1"/>
      <p:bldP spid="126" grpId="1" animBg="1"/>
      <p:bldP spid="129" grpId="0"/>
      <p:bldP spid="130" grpId="0" animBg="1"/>
      <p:bldP spid="130" grpId="1" animBg="1"/>
      <p:bldP spid="135" grpId="0"/>
      <p:bldP spid="1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2" name="Straight Arrow Connector 301"/>
          <p:cNvCxnSpPr>
            <a:stCxn id="72" idx="0"/>
            <a:endCxn id="301" idx="4"/>
          </p:cNvCxnSpPr>
          <p:nvPr/>
        </p:nvCxnSpPr>
        <p:spPr>
          <a:xfrm flipV="1">
            <a:off x="1922326" y="5085144"/>
            <a:ext cx="0" cy="342064"/>
          </a:xfrm>
          <a:prstGeom prst="straightConnector1">
            <a:avLst/>
          </a:prstGeom>
          <a:ln w="28575">
            <a:solidFill>
              <a:schemeClr val="tx1"/>
            </a:solidFill>
            <a:prstDash val="sysDot"/>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Issues of Existing Systems</a:t>
            </a:r>
            <a:endParaRPr lang="zh-TW" altLang="en-US" sz="4000" dirty="0">
              <a:effectLst>
                <a:outerShdw blurRad="38100" dist="38100" dir="2700000" algn="tl">
                  <a:srgbClr val="000000">
                    <a:alpha val="43137"/>
                  </a:srgbClr>
                </a:outerShdw>
              </a:effectLst>
              <a:latin typeface="Eras Medium ITC"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4" name="内容占位符 2"/>
          <p:cNvSpPr txBox="1">
            <a:spLocks/>
          </p:cNvSpPr>
          <p:nvPr/>
        </p:nvSpPr>
        <p:spPr>
          <a:xfrm>
            <a:off x="611560" y="1412776"/>
            <a:ext cx="3053195" cy="1602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1275" lvl="1" indent="0">
              <a:buClr>
                <a:srgbClr val="FF0066"/>
              </a:buClr>
              <a:buNone/>
            </a:pPr>
            <a:r>
              <a:rPr lang="en-US" altLang="zh-CN"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Pregel</a:t>
            </a:r>
            <a:r>
              <a:rPr lang="en-US" altLang="zh-CN" sz="2000" dirty="0" smtClean="0">
                <a:solidFill>
                  <a:prstClr val="black"/>
                </a:solidFill>
                <a:latin typeface="Eras Medium ITC" pitchFamily="34" charset="0"/>
                <a:ea typeface="Verdana" pitchFamily="34" charset="0"/>
                <a:cs typeface="Verdana" pitchFamily="34" charset="0"/>
              </a:rPr>
              <a:t>[SIGMOD’09]</a:t>
            </a:r>
            <a:endParaRPr lang="en-US" altLang="zh-CN" sz="2000" dirty="0" smtClean="0">
              <a:solidFill>
                <a:prstClr val="black"/>
              </a:solidFill>
              <a:latin typeface="Eras Medium ITC" pitchFamily="34" charset="0"/>
              <a:ea typeface="Verdana" pitchFamily="34" charset="0"/>
              <a:cs typeface="Verdana" pitchFamily="34" charset="0"/>
            </a:endParaRPr>
          </a:p>
          <a:p>
            <a:pPr marL="450850" lvl="2" indent="-368300">
              <a:spcBef>
                <a:spcPts val="0"/>
              </a:spcBef>
              <a:buClr>
                <a:srgbClr val="FF0066"/>
              </a:buClr>
              <a:buFont typeface="Calibri" pitchFamily="34" charset="0"/>
              <a:buChar char="→"/>
            </a:pPr>
            <a:r>
              <a:rPr lang="en-US" altLang="zh-CN" dirty="0" smtClean="0">
                <a:solidFill>
                  <a:prstClr val="black"/>
                </a:solidFill>
                <a:latin typeface="Eras Medium ITC" pitchFamily="34" charset="0"/>
                <a:ea typeface="Verdana" pitchFamily="34" charset="0"/>
                <a:cs typeface="Verdana" pitchFamily="34" charset="0"/>
              </a:rPr>
              <a:t>Sync engine</a:t>
            </a:r>
          </a:p>
          <a:p>
            <a:pPr marL="450850" lvl="2" indent="-368300">
              <a:spcBef>
                <a:spcPts val="0"/>
              </a:spcBef>
              <a:buClr>
                <a:srgbClr val="FF0066"/>
              </a:buClr>
              <a:buFont typeface="Calibri" pitchFamily="34" charset="0"/>
              <a:buChar char="→"/>
            </a:pPr>
            <a:r>
              <a:rPr lang="en-US" altLang="zh-CN" dirty="0" smtClean="0">
                <a:solidFill>
                  <a:prstClr val="black"/>
                </a:solidFill>
                <a:latin typeface="Eras Medium ITC" pitchFamily="34" charset="0"/>
                <a:ea typeface="Verdana" pitchFamily="34" charset="0"/>
                <a:cs typeface="Verdana" pitchFamily="34" charset="0"/>
              </a:rPr>
              <a:t>Edge-cut </a:t>
            </a:r>
            <a:br>
              <a:rPr lang="en-US" altLang="zh-CN" dirty="0" smtClean="0">
                <a:solidFill>
                  <a:prstClr val="black"/>
                </a:solidFill>
                <a:latin typeface="Eras Medium ITC" pitchFamily="34" charset="0"/>
                <a:ea typeface="Verdana" pitchFamily="34" charset="0"/>
                <a:cs typeface="Verdana" pitchFamily="34" charset="0"/>
              </a:rPr>
            </a:br>
            <a:r>
              <a:rPr lang="en-US" altLang="zh-CN" dirty="0" smtClean="0">
                <a:solidFill>
                  <a:prstClr val="black"/>
                </a:solidFill>
                <a:latin typeface="Eras Medium ITC" pitchFamily="34" charset="0"/>
                <a:ea typeface="Verdana" pitchFamily="34" charset="0"/>
                <a:cs typeface="Verdana" pitchFamily="34" charset="0"/>
              </a:rPr>
              <a:t>+ Message Passing</a:t>
            </a:r>
            <a:endParaRPr lang="en-US" altLang="zh-CN" dirty="0">
              <a:solidFill>
                <a:prstClr val="black"/>
              </a:solidFill>
              <a:latin typeface="Eras Medium ITC" pitchFamily="34" charset="0"/>
              <a:ea typeface="Verdana" pitchFamily="34" charset="0"/>
              <a:cs typeface="Verdana" pitchFamily="34" charset="0"/>
            </a:endParaRPr>
          </a:p>
          <a:p>
            <a:pPr marL="41275" lvl="1" indent="0">
              <a:buClr>
                <a:srgbClr val="FF0066"/>
              </a:buClr>
              <a:buNone/>
            </a:pPr>
            <a:endParaRPr lang="en-US" altLang="zh-CN" sz="600" dirty="0">
              <a:solidFill>
                <a:prstClr val="black"/>
              </a:solidFill>
              <a:latin typeface="Eras Medium ITC" pitchFamily="34" charset="0"/>
              <a:ea typeface="Verdana" pitchFamily="34" charset="0"/>
              <a:cs typeface="Verdana" pitchFamily="34" charset="0"/>
            </a:endParaRPr>
          </a:p>
        </p:txBody>
      </p:sp>
      <p:sp>
        <p:nvSpPr>
          <p:cNvPr id="59" name="Rectangle 58"/>
          <p:cNvSpPr/>
          <p:nvPr/>
        </p:nvSpPr>
        <p:spPr>
          <a:xfrm>
            <a:off x="825772" y="2888976"/>
            <a:ext cx="2412000" cy="324000"/>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smtClean="0">
                <a:solidFill>
                  <a:srgbClr val="FFFF00"/>
                </a:solidFill>
                <a:latin typeface="Eras Medium ITC" pitchFamily="34" charset="0"/>
                <a:ea typeface="Verdana" pitchFamily="34" charset="0"/>
                <a:cs typeface="Verdana" pitchFamily="34" charset="0"/>
              </a:rPr>
              <a:t>w/o</a:t>
            </a:r>
            <a:r>
              <a:rPr lang="en-US" altLang="zh-CN" sz="2000" kern="0" dirty="0" smtClean="0">
                <a:solidFill>
                  <a:schemeClr val="bg1"/>
                </a:solidFill>
                <a:latin typeface="Eras Medium ITC" pitchFamily="34" charset="0"/>
                <a:ea typeface="Verdana" pitchFamily="34" charset="0"/>
                <a:cs typeface="Verdana" pitchFamily="34" charset="0"/>
              </a:rPr>
              <a:t> dynamic comp.</a:t>
            </a:r>
            <a:endParaRPr lang="en-US" altLang="zh-CN" sz="2000" kern="0" dirty="0">
              <a:solidFill>
                <a:srgbClr val="FFFF00"/>
              </a:solidFill>
              <a:latin typeface="Eras Medium ITC" pitchFamily="34" charset="0"/>
              <a:ea typeface="Verdana" pitchFamily="34" charset="0"/>
              <a:cs typeface="Verdana" pitchFamily="34" charset="0"/>
            </a:endParaRPr>
          </a:p>
        </p:txBody>
      </p:sp>
      <p:sp>
        <p:nvSpPr>
          <p:cNvPr id="60" name="Rectangle 59"/>
          <p:cNvSpPr/>
          <p:nvPr/>
        </p:nvSpPr>
        <p:spPr>
          <a:xfrm>
            <a:off x="825772" y="3321024"/>
            <a:ext cx="2412000" cy="324000"/>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smtClean="0">
                <a:solidFill>
                  <a:srgbClr val="FFFF00"/>
                </a:solidFill>
                <a:latin typeface="Eras Medium ITC" pitchFamily="34" charset="0"/>
                <a:ea typeface="Verdana" pitchFamily="34" charset="0"/>
                <a:cs typeface="Verdana" pitchFamily="34" charset="0"/>
              </a:rPr>
              <a:t>high</a:t>
            </a:r>
            <a:r>
              <a:rPr lang="en-US" altLang="zh-CN" sz="2000" kern="0" dirty="0" smtClean="0">
                <a:solidFill>
                  <a:schemeClr val="bg1"/>
                </a:solidFill>
                <a:latin typeface="Eras Medium ITC" pitchFamily="34" charset="0"/>
                <a:ea typeface="Verdana" pitchFamily="34" charset="0"/>
                <a:cs typeface="Verdana" pitchFamily="34" charset="0"/>
              </a:rPr>
              <a:t> contention</a:t>
            </a:r>
            <a:endParaRPr lang="en-US" altLang="zh-CN" sz="2000" kern="0" dirty="0">
              <a:solidFill>
                <a:srgbClr val="FFFF00"/>
              </a:solidFill>
              <a:latin typeface="Eras Medium ITC" pitchFamily="34" charset="0"/>
              <a:ea typeface="Verdana" pitchFamily="34" charset="0"/>
              <a:cs typeface="Verdana" pitchFamily="34" charset="0"/>
            </a:endParaRPr>
          </a:p>
        </p:txBody>
      </p:sp>
      <p:cxnSp>
        <p:nvCxnSpPr>
          <p:cNvPr id="75" name="Straight Arrow Connector 74"/>
          <p:cNvCxnSpPr>
            <a:stCxn id="73" idx="2"/>
            <a:endCxn id="72" idx="6"/>
          </p:cNvCxnSpPr>
          <p:nvPr/>
        </p:nvCxnSpPr>
        <p:spPr>
          <a:xfrm flipH="1">
            <a:off x="2102326" y="5607208"/>
            <a:ext cx="453490" cy="0"/>
          </a:xfrm>
          <a:prstGeom prst="straightConnector1">
            <a:avLst/>
          </a:prstGeom>
          <a:ln w="28575">
            <a:solidFill>
              <a:schemeClr val="tx1"/>
            </a:solidFill>
            <a:prstDash val="sysDot"/>
            <a:headEnd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72" idx="2"/>
            <a:endCxn id="82" idx="6"/>
          </p:cNvCxnSpPr>
          <p:nvPr/>
        </p:nvCxnSpPr>
        <p:spPr>
          <a:xfrm flipH="1">
            <a:off x="1294616" y="5607208"/>
            <a:ext cx="447710" cy="0"/>
          </a:xfrm>
          <a:prstGeom prst="straightConnector1">
            <a:avLst/>
          </a:prstGeom>
          <a:ln w="28575">
            <a:solidFill>
              <a:schemeClr val="tx1"/>
            </a:solidFill>
            <a:prstDash val="sysDot"/>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2" name="Oval 81"/>
          <p:cNvSpPr/>
          <p:nvPr/>
        </p:nvSpPr>
        <p:spPr>
          <a:xfrm>
            <a:off x="934616" y="5427208"/>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cxnSp>
        <p:nvCxnSpPr>
          <p:cNvPr id="4" name="Straight Connector 3"/>
          <p:cNvCxnSpPr/>
          <p:nvPr/>
        </p:nvCxnSpPr>
        <p:spPr>
          <a:xfrm>
            <a:off x="1508246" y="4797304"/>
            <a:ext cx="0" cy="1692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372342" y="4797304"/>
            <a:ext cx="0" cy="1692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54" name="Picture 4" descr="Z:\Documents\Research\lyra\socc13\figures\lo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6326" y="5913815"/>
            <a:ext cx="432000" cy="432000"/>
          </a:xfrm>
          <a:prstGeom prst="rect">
            <a:avLst/>
          </a:prstGeom>
          <a:noFill/>
          <a:extLst>
            <a:ext uri="{909E8E84-426E-40DD-AFC4-6F175D3DCCD1}">
              <a14:hiddenFill xmlns:a14="http://schemas.microsoft.com/office/drawing/2010/main">
                <a:solidFill>
                  <a:srgbClr val="FFFFFF"/>
                </a:solidFill>
              </a14:hiddenFill>
            </a:ext>
          </a:extLst>
        </p:spPr>
      </p:pic>
      <p:sp>
        <p:nvSpPr>
          <p:cNvPr id="155" name="Rectangle 154"/>
          <p:cNvSpPr/>
          <p:nvPr/>
        </p:nvSpPr>
        <p:spPr>
          <a:xfrm>
            <a:off x="428126" y="6029118"/>
            <a:ext cx="795297" cy="496226"/>
          </a:xfrm>
          <a:prstGeom prst="rect">
            <a:avLst/>
          </a:prstGeom>
        </p:spPr>
        <p:txBody>
          <a:bodyPr wrap="square" lIns="0" tIns="0" rIns="0" bIns="0">
            <a:spAutoFit/>
          </a:bodyPr>
          <a:lstStyle/>
          <a:p>
            <a:pPr algn="ctr">
              <a:lnSpc>
                <a:spcPct val="80000"/>
              </a:lnSpc>
            </a:pPr>
            <a:r>
              <a:rPr lang="en-US" altLang="zh-CN" sz="2000" dirty="0">
                <a:solidFill>
                  <a:srgbClr val="0000FF"/>
                </a:solidFill>
                <a:latin typeface="Eras Medium ITC" pitchFamily="34" charset="0"/>
                <a:cs typeface="Verdana" pitchFamily="34" charset="0"/>
              </a:rPr>
              <a:t>k</a:t>
            </a:r>
            <a:r>
              <a:rPr lang="en-US" altLang="zh-CN" sz="2000" dirty="0" smtClean="0">
                <a:solidFill>
                  <a:srgbClr val="0000FF"/>
                </a:solidFill>
                <a:latin typeface="Eras Medium ITC" pitchFamily="34" charset="0"/>
                <a:cs typeface="Verdana" pitchFamily="34" charset="0"/>
              </a:rPr>
              <a:t>eep alive</a:t>
            </a:r>
            <a:endParaRPr lang="zh-CN" altLang="en-US" sz="2000" dirty="0">
              <a:solidFill>
                <a:srgbClr val="0000FF"/>
              </a:solidFill>
              <a:latin typeface="Eras Medium ITC" pitchFamily="34" charset="0"/>
              <a:cs typeface="Verdana" pitchFamily="34" charset="0"/>
            </a:endParaRPr>
          </a:p>
        </p:txBody>
      </p:sp>
      <p:cxnSp>
        <p:nvCxnSpPr>
          <p:cNvPr id="156" name="Straight Arrow Connector 155"/>
          <p:cNvCxnSpPr>
            <a:stCxn id="155" idx="0"/>
            <a:endCxn id="82" idx="3"/>
          </p:cNvCxnSpPr>
          <p:nvPr/>
        </p:nvCxnSpPr>
        <p:spPr>
          <a:xfrm flipV="1">
            <a:off x="825775" y="5734487"/>
            <a:ext cx="161562" cy="294631"/>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2555816" y="5427208"/>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sp>
        <p:nvSpPr>
          <p:cNvPr id="72" name="Oval 71"/>
          <p:cNvSpPr/>
          <p:nvPr/>
        </p:nvSpPr>
        <p:spPr>
          <a:xfrm>
            <a:off x="1742326" y="5427208"/>
            <a:ext cx="360000" cy="360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185" name="32-Point Star 184"/>
          <p:cNvSpPr/>
          <p:nvPr/>
        </p:nvSpPr>
        <p:spPr>
          <a:xfrm>
            <a:off x="1616326" y="5301208"/>
            <a:ext cx="612000" cy="612000"/>
          </a:xfrm>
          <a:prstGeom prst="star32">
            <a:avLst/>
          </a:prstGeom>
          <a:noFill/>
          <a:ln w="12700">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zh-CN" altLang="en-US">
              <a:solidFill>
                <a:schemeClr val="tx1"/>
              </a:solidFill>
              <a:latin typeface="Eras Medium ITC" pitchFamily="34" charset="0"/>
            </a:endParaRPr>
          </a:p>
        </p:txBody>
      </p:sp>
      <p:sp>
        <p:nvSpPr>
          <p:cNvPr id="301" name="Oval 300"/>
          <p:cNvSpPr/>
          <p:nvPr/>
        </p:nvSpPr>
        <p:spPr>
          <a:xfrm>
            <a:off x="1742326" y="4725144"/>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grpSp>
        <p:nvGrpSpPr>
          <p:cNvPr id="3" name="Group 2"/>
          <p:cNvGrpSpPr/>
          <p:nvPr/>
        </p:nvGrpSpPr>
        <p:grpSpPr>
          <a:xfrm>
            <a:off x="1403648" y="5013176"/>
            <a:ext cx="254667" cy="432048"/>
            <a:chOff x="1403648" y="5013176"/>
            <a:chExt cx="254667" cy="432048"/>
          </a:xfrm>
        </p:grpSpPr>
        <p:sp>
          <p:nvSpPr>
            <p:cNvPr id="117" name="Rectangle 116"/>
            <p:cNvSpPr/>
            <p:nvPr/>
          </p:nvSpPr>
          <p:spPr>
            <a:xfrm>
              <a:off x="1403648" y="5013176"/>
              <a:ext cx="254667" cy="224998"/>
            </a:xfrm>
            <a:prstGeom prst="rect">
              <a:avLst/>
            </a:prstGeom>
            <a:solidFill>
              <a:schemeClr val="bg1"/>
            </a:solidFill>
          </p:spPr>
          <p:txBody>
            <a:bodyPr wrap="square" lIns="0" tIns="0" rIns="0" bIns="0">
              <a:spAutoFit/>
            </a:bodyPr>
            <a:lstStyle/>
            <a:p>
              <a:pPr algn="ctr">
                <a:lnSpc>
                  <a:spcPct val="80000"/>
                </a:lnSpc>
              </a:pPr>
              <a:r>
                <a:rPr lang="en-US" altLang="zh-CN" dirty="0" smtClean="0">
                  <a:solidFill>
                    <a:srgbClr val="0000FF"/>
                  </a:solidFill>
                  <a:latin typeface="Eras Medium ITC" pitchFamily="34" charset="0"/>
                  <a:cs typeface="Verdana" pitchFamily="34" charset="0"/>
                </a:rPr>
                <a:t>x1</a:t>
              </a:r>
              <a:endParaRPr lang="zh-CN" altLang="en-US" dirty="0">
                <a:solidFill>
                  <a:srgbClr val="0000FF"/>
                </a:solidFill>
                <a:latin typeface="Eras Medium ITC" pitchFamily="34" charset="0"/>
                <a:cs typeface="Verdana" pitchFamily="34" charset="0"/>
              </a:endParaRPr>
            </a:p>
          </p:txBody>
        </p:sp>
        <p:pic>
          <p:nvPicPr>
            <p:cNvPr id="1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5252" y="5193224"/>
              <a:ext cx="251458"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2267744" y="5013176"/>
            <a:ext cx="254667" cy="432048"/>
            <a:chOff x="2267744" y="5013176"/>
            <a:chExt cx="254667" cy="432048"/>
          </a:xfrm>
        </p:grpSpPr>
        <p:sp>
          <p:nvSpPr>
            <p:cNvPr id="119" name="Rectangle 118"/>
            <p:cNvSpPr/>
            <p:nvPr/>
          </p:nvSpPr>
          <p:spPr>
            <a:xfrm>
              <a:off x="2267744" y="5013176"/>
              <a:ext cx="254667" cy="224998"/>
            </a:xfrm>
            <a:prstGeom prst="rect">
              <a:avLst/>
            </a:prstGeom>
            <a:solidFill>
              <a:schemeClr val="bg1"/>
            </a:solidFill>
          </p:spPr>
          <p:txBody>
            <a:bodyPr wrap="square" lIns="0" tIns="0" rIns="0" bIns="0">
              <a:spAutoFit/>
            </a:bodyPr>
            <a:lstStyle/>
            <a:p>
              <a:pPr algn="ctr">
                <a:lnSpc>
                  <a:spcPct val="80000"/>
                </a:lnSpc>
              </a:pPr>
              <a:r>
                <a:rPr lang="en-US" altLang="zh-CN" dirty="0" smtClean="0">
                  <a:solidFill>
                    <a:srgbClr val="0000FF"/>
                  </a:solidFill>
                  <a:latin typeface="Eras Medium ITC" pitchFamily="34" charset="0"/>
                  <a:cs typeface="Verdana" pitchFamily="34" charset="0"/>
                </a:rPr>
                <a:t>x1</a:t>
              </a:r>
              <a:endParaRPr lang="zh-CN" altLang="en-US" dirty="0">
                <a:solidFill>
                  <a:srgbClr val="0000FF"/>
                </a:solidFill>
                <a:latin typeface="Eras Medium ITC" pitchFamily="34" charset="0"/>
                <a:cs typeface="Verdana" pitchFamily="34" charset="0"/>
              </a:endParaRPr>
            </a:p>
          </p:txBody>
        </p:sp>
        <p:pic>
          <p:nvPicPr>
            <p:cNvPr id="11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9348" y="5193224"/>
              <a:ext cx="251458"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7" name="Group 26"/>
          <p:cNvGrpSpPr/>
          <p:nvPr/>
        </p:nvGrpSpPr>
        <p:grpSpPr>
          <a:xfrm>
            <a:off x="144000" y="3789040"/>
            <a:ext cx="1386981" cy="936000"/>
            <a:chOff x="144000" y="3789040"/>
            <a:chExt cx="1386981" cy="936000"/>
          </a:xfrm>
        </p:grpSpPr>
        <p:sp>
          <p:nvSpPr>
            <p:cNvPr id="28" name="Oval 27"/>
            <p:cNvSpPr/>
            <p:nvPr/>
          </p:nvSpPr>
          <p:spPr>
            <a:xfrm>
              <a:off x="251544" y="3868258"/>
              <a:ext cx="216000" cy="216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2</a:t>
              </a:r>
              <a:endParaRPr lang="zh-CN" altLang="en-US" sz="1600" dirty="0">
                <a:solidFill>
                  <a:schemeClr val="tx1"/>
                </a:solidFill>
                <a:latin typeface="Eras Medium ITC" pitchFamily="34" charset="0"/>
              </a:endParaRPr>
            </a:p>
          </p:txBody>
        </p:sp>
        <p:sp>
          <p:nvSpPr>
            <p:cNvPr id="29" name="Oval 28"/>
            <p:cNvSpPr/>
            <p:nvPr/>
          </p:nvSpPr>
          <p:spPr>
            <a:xfrm>
              <a:off x="524922" y="3868258"/>
              <a:ext cx="216000" cy="216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600" dirty="0" smtClean="0">
                  <a:solidFill>
                    <a:schemeClr val="tx1"/>
                  </a:solidFill>
                  <a:latin typeface="Eras Medium ITC" pitchFamily="34" charset="0"/>
                </a:rPr>
                <a:t>1</a:t>
              </a:r>
              <a:endParaRPr lang="zh-CN" altLang="en-US" sz="1600" dirty="0">
                <a:solidFill>
                  <a:schemeClr val="tx1"/>
                </a:solidFill>
                <a:latin typeface="Eras Medium ITC" pitchFamily="34" charset="0"/>
              </a:endParaRPr>
            </a:p>
          </p:txBody>
        </p:sp>
        <p:sp>
          <p:nvSpPr>
            <p:cNvPr id="30" name="Rectangle 29"/>
            <p:cNvSpPr/>
            <p:nvPr/>
          </p:nvSpPr>
          <p:spPr>
            <a:xfrm>
              <a:off x="828644" y="3861048"/>
              <a:ext cx="679602" cy="200055"/>
            </a:xfrm>
            <a:prstGeom prst="rect">
              <a:avLst/>
            </a:prstGeom>
            <a:solidFill>
              <a:schemeClr val="bg1"/>
            </a:solidFill>
          </p:spPr>
          <p:txBody>
            <a:bodyPr wrap="square" lIns="0" tIns="0" rIns="0" bIns="0">
              <a:spAutoFit/>
            </a:bodyPr>
            <a:lstStyle/>
            <a:p>
              <a:pPr>
                <a:lnSpc>
                  <a:spcPct val="80000"/>
                </a:lnSpc>
              </a:pPr>
              <a:r>
                <a:rPr lang="en-US" altLang="zh-CN" sz="1600" dirty="0" smtClean="0">
                  <a:latin typeface="Eras Medium ITC" pitchFamily="34" charset="0"/>
                  <a:cs typeface="Verdana" pitchFamily="34" charset="0"/>
                </a:rPr>
                <a:t>master</a:t>
              </a:r>
              <a:endParaRPr lang="zh-CN" altLang="en-US" sz="1600" dirty="0">
                <a:latin typeface="Eras Medium ITC" pitchFamily="34" charset="0"/>
                <a:cs typeface="Verdana" pitchFamily="34" charset="0"/>
              </a:endParaRPr>
            </a:p>
          </p:txBody>
        </p:sp>
        <p:sp>
          <p:nvSpPr>
            <p:cNvPr id="31" name="Oval 30"/>
            <p:cNvSpPr/>
            <p:nvPr/>
          </p:nvSpPr>
          <p:spPr>
            <a:xfrm>
              <a:off x="251544" y="4163476"/>
              <a:ext cx="216000" cy="216000"/>
            </a:xfrm>
            <a:prstGeom prst="ellipse">
              <a:avLst/>
            </a:prstGeom>
            <a:solidFill>
              <a:srgbClr val="A3FFFF"/>
            </a:solidFill>
            <a:ln w="12700">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a:solidFill>
                    <a:schemeClr val="tx1"/>
                  </a:solidFill>
                  <a:latin typeface="Eras Medium ITC" pitchFamily="34" charset="0"/>
                </a:rPr>
                <a:t>2</a:t>
              </a:r>
              <a:endParaRPr lang="zh-CN" altLang="en-US" sz="1600" dirty="0">
                <a:solidFill>
                  <a:schemeClr val="tx1"/>
                </a:solidFill>
                <a:latin typeface="Eras Medium ITC" pitchFamily="34" charset="0"/>
              </a:endParaRPr>
            </a:p>
          </p:txBody>
        </p:sp>
        <p:sp>
          <p:nvSpPr>
            <p:cNvPr id="32" name="Oval 31"/>
            <p:cNvSpPr/>
            <p:nvPr/>
          </p:nvSpPr>
          <p:spPr>
            <a:xfrm>
              <a:off x="524922" y="4163476"/>
              <a:ext cx="216000" cy="216000"/>
            </a:xfrm>
            <a:prstGeom prst="ellipse">
              <a:avLst/>
            </a:prstGeom>
            <a:solidFill>
              <a:srgbClr val="FFBDD8"/>
            </a:solidFill>
            <a:ln w="12700">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600" dirty="0">
                  <a:solidFill>
                    <a:schemeClr val="tx1"/>
                  </a:solidFill>
                  <a:latin typeface="Eras Medium ITC" pitchFamily="34" charset="0"/>
                </a:rPr>
                <a:t>1</a:t>
              </a:r>
              <a:endParaRPr lang="zh-CN" altLang="en-US" sz="1600" dirty="0">
                <a:solidFill>
                  <a:schemeClr val="tx1"/>
                </a:solidFill>
                <a:latin typeface="Eras Medium ITC" pitchFamily="34" charset="0"/>
              </a:endParaRPr>
            </a:p>
          </p:txBody>
        </p:sp>
        <p:sp>
          <p:nvSpPr>
            <p:cNvPr id="33" name="Rectangle 32"/>
            <p:cNvSpPr/>
            <p:nvPr/>
          </p:nvSpPr>
          <p:spPr>
            <a:xfrm>
              <a:off x="828644" y="4156266"/>
              <a:ext cx="702337" cy="200055"/>
            </a:xfrm>
            <a:prstGeom prst="rect">
              <a:avLst/>
            </a:prstGeom>
            <a:solidFill>
              <a:schemeClr val="bg1"/>
            </a:solidFill>
          </p:spPr>
          <p:txBody>
            <a:bodyPr wrap="square" lIns="0" tIns="0" rIns="0" bIns="0">
              <a:spAutoFit/>
            </a:bodyPr>
            <a:lstStyle/>
            <a:p>
              <a:pPr>
                <a:lnSpc>
                  <a:spcPct val="80000"/>
                </a:lnSpc>
              </a:pPr>
              <a:r>
                <a:rPr lang="en-US" altLang="zh-CN" sz="1600" dirty="0" smtClean="0">
                  <a:latin typeface="Eras Medium ITC" pitchFamily="34" charset="0"/>
                  <a:cs typeface="Verdana" pitchFamily="34" charset="0"/>
                </a:rPr>
                <a:t>replica</a:t>
              </a:r>
              <a:endParaRPr lang="zh-CN" altLang="en-US" sz="1600" dirty="0">
                <a:latin typeface="Eras Medium ITC" pitchFamily="34" charset="0"/>
                <a:cs typeface="Verdana" pitchFamily="34" charset="0"/>
              </a:endParaRPr>
            </a:p>
          </p:txBody>
        </p:sp>
        <p:pic>
          <p:nvPicPr>
            <p:cNvPr id="3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831" y="4437112"/>
              <a:ext cx="251458"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34"/>
            <p:cNvSpPr/>
            <p:nvPr/>
          </p:nvSpPr>
          <p:spPr>
            <a:xfrm>
              <a:off x="828644" y="4452904"/>
              <a:ext cx="683356" cy="200055"/>
            </a:xfrm>
            <a:prstGeom prst="rect">
              <a:avLst/>
            </a:prstGeom>
            <a:solidFill>
              <a:schemeClr val="bg1"/>
            </a:solidFill>
          </p:spPr>
          <p:txBody>
            <a:bodyPr wrap="square" lIns="0" tIns="0" rIns="0" bIns="0">
              <a:spAutoFit/>
            </a:bodyPr>
            <a:lstStyle/>
            <a:p>
              <a:pPr>
                <a:lnSpc>
                  <a:spcPct val="80000"/>
                </a:lnSpc>
              </a:pPr>
              <a:r>
                <a:rPr lang="en-US" altLang="zh-CN" sz="1600" dirty="0" err="1" smtClean="0">
                  <a:latin typeface="Eras Medium ITC" pitchFamily="34" charset="0"/>
                  <a:cs typeface="Verdana" pitchFamily="34" charset="0"/>
                </a:rPr>
                <a:t>msg</a:t>
              </a:r>
              <a:endParaRPr lang="zh-CN" altLang="en-US" sz="1600" dirty="0">
                <a:latin typeface="Eras Medium ITC" pitchFamily="34" charset="0"/>
                <a:cs typeface="Verdana" pitchFamily="34" charset="0"/>
              </a:endParaRPr>
            </a:p>
          </p:txBody>
        </p:sp>
        <p:sp>
          <p:nvSpPr>
            <p:cNvPr id="36" name="Rectangle 35"/>
            <p:cNvSpPr/>
            <p:nvPr/>
          </p:nvSpPr>
          <p:spPr>
            <a:xfrm>
              <a:off x="144000" y="3789040"/>
              <a:ext cx="1368000" cy="936000"/>
            </a:xfrm>
            <a:prstGeom prst="rect">
              <a:avLst/>
            </a:prstGeom>
            <a:noFill/>
            <a:ln w="31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7216" y="332656"/>
            <a:ext cx="1723256" cy="103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内容占位符 2"/>
          <p:cNvSpPr txBox="1">
            <a:spLocks/>
          </p:cNvSpPr>
          <p:nvPr/>
        </p:nvSpPr>
        <p:spPr>
          <a:xfrm>
            <a:off x="3347864" y="1412776"/>
            <a:ext cx="2952328" cy="1602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1275" lvl="1" indent="0">
              <a:buClr>
                <a:srgbClr val="FF0066"/>
              </a:buClr>
              <a:buNone/>
            </a:pPr>
            <a:r>
              <a:rPr lang="en-US" altLang="zh-CN"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GraphLab</a:t>
            </a:r>
            <a:r>
              <a:rPr lang="en-US" altLang="zh-CN" sz="2000" dirty="0" smtClean="0">
                <a:solidFill>
                  <a:prstClr val="black"/>
                </a:solidFill>
                <a:latin typeface="Eras Medium ITC" pitchFamily="34" charset="0"/>
                <a:ea typeface="Verdana" pitchFamily="34" charset="0"/>
                <a:cs typeface="Verdana" pitchFamily="34" charset="0"/>
              </a:rPr>
              <a:t>[VLDB’12]</a:t>
            </a:r>
            <a:endParaRPr lang="en-US" altLang="zh-CN" dirty="0" smtClean="0">
              <a:solidFill>
                <a:prstClr val="black"/>
              </a:solidFill>
              <a:latin typeface="Eras Medium ITC" pitchFamily="34" charset="0"/>
              <a:ea typeface="Verdana" pitchFamily="34" charset="0"/>
              <a:cs typeface="Verdana" pitchFamily="34" charset="0"/>
            </a:endParaRPr>
          </a:p>
        </p:txBody>
      </p:sp>
      <p:sp>
        <p:nvSpPr>
          <p:cNvPr id="38" name="内容占位符 2"/>
          <p:cNvSpPr txBox="1">
            <a:spLocks/>
          </p:cNvSpPr>
          <p:nvPr/>
        </p:nvSpPr>
        <p:spPr>
          <a:xfrm>
            <a:off x="6012160" y="1412776"/>
            <a:ext cx="3131840" cy="1602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1275" lvl="1" indent="0">
              <a:buClr>
                <a:srgbClr val="FF0066"/>
              </a:buClr>
              <a:buNone/>
            </a:pPr>
            <a:r>
              <a:rPr lang="en-US" altLang="zh-CN"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PowerGraph</a:t>
            </a:r>
            <a:r>
              <a:rPr lang="en-US" altLang="zh-CN" sz="2000" dirty="0" smtClean="0">
                <a:solidFill>
                  <a:prstClr val="black"/>
                </a:solidFill>
                <a:latin typeface="Eras Medium ITC" pitchFamily="34" charset="0"/>
                <a:ea typeface="Verdana" pitchFamily="34" charset="0"/>
                <a:cs typeface="Verdana" pitchFamily="34" charset="0"/>
              </a:rPr>
              <a:t>[OSDI’12]</a:t>
            </a:r>
            <a:endParaRPr lang="en-US" altLang="zh-CN" dirty="0" smtClean="0">
              <a:solidFill>
                <a:prstClr val="black"/>
              </a:solidFill>
              <a:latin typeface="Eras Medium ITC" pitchFamily="34" charset="0"/>
              <a:ea typeface="Verdana" pitchFamily="34" charset="0"/>
              <a:cs typeface="Verdana" pitchFamily="34" charset="0"/>
            </a:endParaRPr>
          </a:p>
        </p:txBody>
      </p:sp>
    </p:spTree>
    <p:extLst>
      <p:ext uri="{BB962C8B-B14F-4D97-AF65-F5344CB8AC3E}">
        <p14:creationId xmlns:p14="http://schemas.microsoft.com/office/powerpoint/2010/main" val="256235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4">
                                            <p:txEl>
                                              <p:pRg st="1" end="1"/>
                                            </p:txEl>
                                          </p:spTgt>
                                        </p:tgtEl>
                                        <p:attrNameLst>
                                          <p:attrName>style.visibility</p:attrName>
                                        </p:attrNameLst>
                                      </p:cBhvr>
                                      <p:to>
                                        <p:strVal val="visible"/>
                                      </p:to>
                                    </p:set>
                                    <p:animEffect transition="in" filter="fade">
                                      <p:cBhvr>
                                        <p:cTn id="18" dur="500"/>
                                        <p:tgtEl>
                                          <p:spTgt spid="4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4">
                                            <p:txEl>
                                              <p:pRg st="2" end="2"/>
                                            </p:txEl>
                                          </p:spTgt>
                                        </p:tgtEl>
                                        <p:attrNameLst>
                                          <p:attrName>style.visibility</p:attrName>
                                        </p:attrNameLst>
                                      </p:cBhvr>
                                      <p:to>
                                        <p:strVal val="visible"/>
                                      </p:to>
                                    </p:set>
                                    <p:animEffect transition="in" filter="fade">
                                      <p:cBhvr>
                                        <p:cTn id="23" dur="500"/>
                                        <p:tgtEl>
                                          <p:spTgt spid="4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86"/>
                                        </p:tgtEl>
                                        <p:attrNameLst>
                                          <p:attrName>style.visibility</p:attrName>
                                        </p:attrNameLst>
                                      </p:cBhvr>
                                      <p:to>
                                        <p:strVal val="visible"/>
                                      </p:to>
                                    </p:set>
                                  </p:childTnLst>
                                </p:cTn>
                              </p:par>
                              <p:par>
                                <p:cTn id="32" presetID="10" presetClass="entr" presetSubtype="0" fill="hold" grpId="0" nodeType="withEffect">
                                  <p:stCondLst>
                                    <p:cond delay="0"/>
                                  </p:stCondLst>
                                  <p:childTnLst>
                                    <p:set>
                                      <p:cBhvr>
                                        <p:cTn id="33" dur="1" fill="hold">
                                          <p:stCondLst>
                                            <p:cond delay="0"/>
                                          </p:stCondLst>
                                        </p:cTn>
                                        <p:tgtEl>
                                          <p:spTgt spid="301"/>
                                        </p:tgtEl>
                                        <p:attrNameLst>
                                          <p:attrName>style.visibility</p:attrName>
                                        </p:attrNameLst>
                                      </p:cBhvr>
                                      <p:to>
                                        <p:strVal val="visible"/>
                                      </p:to>
                                    </p:set>
                                    <p:animEffect transition="in" filter="fade">
                                      <p:cBhvr>
                                        <p:cTn id="34" dur="500"/>
                                        <p:tgtEl>
                                          <p:spTgt spid="30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fade">
                                      <p:cBhvr>
                                        <p:cTn id="37" dur="500"/>
                                        <p:tgtEl>
                                          <p:spTgt spid="8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500"/>
                                        <p:tgtEl>
                                          <p:spTgt spid="7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500"/>
                                        <p:tgtEl>
                                          <p:spTgt spid="7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302"/>
                                        </p:tgtEl>
                                        <p:attrNameLst>
                                          <p:attrName>style.visibility</p:attrName>
                                        </p:attrNameLst>
                                      </p:cBhvr>
                                      <p:to>
                                        <p:strVal val="visible"/>
                                      </p:to>
                                    </p:set>
                                    <p:animEffect transition="in" filter="wipe(up)">
                                      <p:cBhvr>
                                        <p:cTn id="48" dur="500"/>
                                        <p:tgtEl>
                                          <p:spTgt spid="302"/>
                                        </p:tgtEl>
                                      </p:cBhvr>
                                    </p:animEffect>
                                  </p:childTnLst>
                                </p:cTn>
                              </p:par>
                              <p:par>
                                <p:cTn id="49" presetID="22" presetClass="entr" presetSubtype="8" fill="hold"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left)">
                                      <p:cBhvr>
                                        <p:cTn id="51" dur="500"/>
                                        <p:tgtEl>
                                          <p:spTgt spid="79"/>
                                        </p:tgtEl>
                                      </p:cBhvr>
                                    </p:animEffect>
                                  </p:childTnLst>
                                </p:cTn>
                              </p:par>
                              <p:par>
                                <p:cTn id="52" presetID="22" presetClass="entr" presetSubtype="2" fill="hold"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right)">
                                      <p:cBhvr>
                                        <p:cTn id="54" dur="500"/>
                                        <p:tgtEl>
                                          <p:spTgt spid="75"/>
                                        </p:tgtEl>
                                      </p:cBhvr>
                                    </p:animEffect>
                                  </p:childTnLst>
                                </p:cTn>
                              </p:par>
                              <p:par>
                                <p:cTn id="55" presetID="10" presetClass="entr" presetSubtype="0" fill="hold"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par>
                                <p:cTn id="58" presetID="10" presetClass="entr" presetSubtype="0"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childTnLst>
                          </p:cTn>
                        </p:par>
                        <p:par>
                          <p:cTn id="61" fill="hold">
                            <p:stCondLst>
                              <p:cond delay="500"/>
                            </p:stCondLst>
                            <p:childTnLst>
                              <p:par>
                                <p:cTn id="62" presetID="26" presetClass="emph" presetSubtype="0" fill="hold" grpId="1" nodeType="afterEffect">
                                  <p:stCondLst>
                                    <p:cond delay="250"/>
                                  </p:stCondLst>
                                  <p:childTnLst>
                                    <p:animEffect transition="out" filter="fade">
                                      <p:cBhvr>
                                        <p:cTn id="63" dur="500" tmFilter="0, 0; .2, .5; .8, .5; 1, 0"/>
                                        <p:tgtEl>
                                          <p:spTgt spid="72"/>
                                        </p:tgtEl>
                                      </p:cBhvr>
                                    </p:animEffect>
                                    <p:animScale>
                                      <p:cBhvr>
                                        <p:cTn id="64" dur="250" autoRev="1" fill="hold"/>
                                        <p:tgtEl>
                                          <p:spTgt spid="72"/>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55"/>
                                        </p:tgtEl>
                                        <p:attrNameLst>
                                          <p:attrName>style.visibility</p:attrName>
                                        </p:attrNameLst>
                                      </p:cBhvr>
                                      <p:to>
                                        <p:strVal val="visible"/>
                                      </p:to>
                                    </p:set>
                                    <p:animEffect transition="in" filter="fade">
                                      <p:cBhvr>
                                        <p:cTn id="69" dur="500"/>
                                        <p:tgtEl>
                                          <p:spTgt spid="155"/>
                                        </p:tgtEl>
                                      </p:cBhvr>
                                    </p:animEffect>
                                  </p:childTnLst>
                                </p:cTn>
                              </p:par>
                            </p:childTnLst>
                          </p:cTn>
                        </p:par>
                        <p:par>
                          <p:cTn id="70" fill="hold">
                            <p:stCondLst>
                              <p:cond delay="500"/>
                            </p:stCondLst>
                            <p:childTnLst>
                              <p:par>
                                <p:cTn id="71" presetID="22" presetClass="entr" presetSubtype="4" fill="hold" nodeType="afterEffect">
                                  <p:stCondLst>
                                    <p:cond delay="0"/>
                                  </p:stCondLst>
                                  <p:childTnLst>
                                    <p:set>
                                      <p:cBhvr>
                                        <p:cTn id="72" dur="1" fill="hold">
                                          <p:stCondLst>
                                            <p:cond delay="0"/>
                                          </p:stCondLst>
                                        </p:cTn>
                                        <p:tgtEl>
                                          <p:spTgt spid="156"/>
                                        </p:tgtEl>
                                        <p:attrNameLst>
                                          <p:attrName>style.visibility</p:attrName>
                                        </p:attrNameLst>
                                      </p:cBhvr>
                                      <p:to>
                                        <p:strVal val="visible"/>
                                      </p:to>
                                    </p:set>
                                    <p:animEffect transition="in" filter="wipe(down)">
                                      <p:cBhvr>
                                        <p:cTn id="73" dur="500"/>
                                        <p:tgtEl>
                                          <p:spTgt spid="156"/>
                                        </p:tgtEl>
                                      </p:cBhvr>
                                    </p:animEffect>
                                  </p:childTnLst>
                                </p:cTn>
                              </p:par>
                            </p:childTnLst>
                          </p:cTn>
                        </p:par>
                        <p:par>
                          <p:cTn id="74" fill="hold">
                            <p:stCondLst>
                              <p:cond delay="1000"/>
                            </p:stCondLst>
                            <p:childTnLst>
                              <p:par>
                                <p:cTn id="75" presetID="53" presetClass="entr" presetSubtype="16" fill="hold" grpId="0" nodeType="afterEffect">
                                  <p:stCondLst>
                                    <p:cond delay="0"/>
                                  </p:stCondLst>
                                  <p:childTnLst>
                                    <p:set>
                                      <p:cBhvr>
                                        <p:cTn id="76" dur="1" fill="hold">
                                          <p:stCondLst>
                                            <p:cond delay="0"/>
                                          </p:stCondLst>
                                        </p:cTn>
                                        <p:tgtEl>
                                          <p:spTgt spid="59"/>
                                        </p:tgtEl>
                                        <p:attrNameLst>
                                          <p:attrName>style.visibility</p:attrName>
                                        </p:attrNameLst>
                                      </p:cBhvr>
                                      <p:to>
                                        <p:strVal val="visible"/>
                                      </p:to>
                                    </p:set>
                                    <p:anim calcmode="lin" valueType="num">
                                      <p:cBhvr>
                                        <p:cTn id="77" dur="500" fill="hold"/>
                                        <p:tgtEl>
                                          <p:spTgt spid="59"/>
                                        </p:tgtEl>
                                        <p:attrNameLst>
                                          <p:attrName>ppt_w</p:attrName>
                                        </p:attrNameLst>
                                      </p:cBhvr>
                                      <p:tavLst>
                                        <p:tav tm="0">
                                          <p:val>
                                            <p:fltVal val="0"/>
                                          </p:val>
                                        </p:tav>
                                        <p:tav tm="100000">
                                          <p:val>
                                            <p:strVal val="#ppt_w"/>
                                          </p:val>
                                        </p:tav>
                                      </p:tavLst>
                                    </p:anim>
                                    <p:anim calcmode="lin" valueType="num">
                                      <p:cBhvr>
                                        <p:cTn id="78" dur="500" fill="hold"/>
                                        <p:tgtEl>
                                          <p:spTgt spid="59"/>
                                        </p:tgtEl>
                                        <p:attrNameLst>
                                          <p:attrName>ppt_h</p:attrName>
                                        </p:attrNameLst>
                                      </p:cBhvr>
                                      <p:tavLst>
                                        <p:tav tm="0">
                                          <p:val>
                                            <p:fltVal val="0"/>
                                          </p:val>
                                        </p:tav>
                                        <p:tav tm="100000">
                                          <p:val>
                                            <p:strVal val="#ppt_h"/>
                                          </p:val>
                                        </p:tav>
                                      </p:tavLst>
                                    </p:anim>
                                    <p:animEffect transition="in" filter="fade">
                                      <p:cBhvr>
                                        <p:cTn id="79" dur="500"/>
                                        <p:tgtEl>
                                          <p:spTgt spid="5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302"/>
                                        </p:tgtEl>
                                        <p:attrNameLst>
                                          <p:attrName>style.visibility</p:attrName>
                                        </p:attrNameLst>
                                      </p:cBhvr>
                                      <p:to>
                                        <p:strVal val="visible"/>
                                      </p:to>
                                    </p:set>
                                    <p:animEffect transition="in" filter="wipe(up)">
                                      <p:cBhvr>
                                        <p:cTn id="84" dur="500"/>
                                        <p:tgtEl>
                                          <p:spTgt spid="302"/>
                                        </p:tgtEl>
                                      </p:cBhvr>
                                    </p:animEffect>
                                  </p:childTnLst>
                                </p:cTn>
                              </p:par>
                              <p:par>
                                <p:cTn id="85" presetID="22" presetClass="entr" presetSubtype="8" fill="hold"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wipe(left)">
                                      <p:cBhvr>
                                        <p:cTn id="87" dur="500"/>
                                        <p:tgtEl>
                                          <p:spTgt spid="79"/>
                                        </p:tgtEl>
                                      </p:cBhvr>
                                    </p:animEffect>
                                  </p:childTnLst>
                                </p:cTn>
                              </p:par>
                              <p:par>
                                <p:cTn id="88" presetID="22" presetClass="entr" presetSubtype="2" fill="hold" nodeType="with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wipe(right)">
                                      <p:cBhvr>
                                        <p:cTn id="90" dur="500"/>
                                        <p:tgtEl>
                                          <p:spTgt spid="75"/>
                                        </p:tgtEl>
                                      </p:cBhvr>
                                    </p:animEffect>
                                  </p:childTnLst>
                                </p:cTn>
                              </p:par>
                            </p:childTnLst>
                          </p:cTn>
                        </p:par>
                        <p:par>
                          <p:cTn id="91" fill="hold">
                            <p:stCondLst>
                              <p:cond delay="500"/>
                            </p:stCondLst>
                            <p:childTnLst>
                              <p:par>
                                <p:cTn id="92" presetID="53" presetClass="entr" presetSubtype="16" fill="hold" grpId="0" nodeType="afterEffect">
                                  <p:stCondLst>
                                    <p:cond delay="0"/>
                                  </p:stCondLst>
                                  <p:childTnLst>
                                    <p:set>
                                      <p:cBhvr>
                                        <p:cTn id="93" dur="1" fill="hold">
                                          <p:stCondLst>
                                            <p:cond delay="0"/>
                                          </p:stCondLst>
                                        </p:cTn>
                                        <p:tgtEl>
                                          <p:spTgt spid="185"/>
                                        </p:tgtEl>
                                        <p:attrNameLst>
                                          <p:attrName>style.visibility</p:attrName>
                                        </p:attrNameLst>
                                      </p:cBhvr>
                                      <p:to>
                                        <p:strVal val="visible"/>
                                      </p:to>
                                    </p:set>
                                    <p:anim calcmode="lin" valueType="num">
                                      <p:cBhvr>
                                        <p:cTn id="94" dur="500" fill="hold"/>
                                        <p:tgtEl>
                                          <p:spTgt spid="185"/>
                                        </p:tgtEl>
                                        <p:attrNameLst>
                                          <p:attrName>ppt_w</p:attrName>
                                        </p:attrNameLst>
                                      </p:cBhvr>
                                      <p:tavLst>
                                        <p:tav tm="0">
                                          <p:val>
                                            <p:fltVal val="0"/>
                                          </p:val>
                                        </p:tav>
                                        <p:tav tm="100000">
                                          <p:val>
                                            <p:strVal val="#ppt_w"/>
                                          </p:val>
                                        </p:tav>
                                      </p:tavLst>
                                    </p:anim>
                                    <p:anim calcmode="lin" valueType="num">
                                      <p:cBhvr>
                                        <p:cTn id="95" dur="500" fill="hold"/>
                                        <p:tgtEl>
                                          <p:spTgt spid="185"/>
                                        </p:tgtEl>
                                        <p:attrNameLst>
                                          <p:attrName>ppt_h</p:attrName>
                                        </p:attrNameLst>
                                      </p:cBhvr>
                                      <p:tavLst>
                                        <p:tav tm="0">
                                          <p:val>
                                            <p:fltVal val="0"/>
                                          </p:val>
                                        </p:tav>
                                        <p:tav tm="100000">
                                          <p:val>
                                            <p:strVal val="#ppt_h"/>
                                          </p:val>
                                        </p:tav>
                                      </p:tavLst>
                                    </p:anim>
                                    <p:animEffect transition="in" filter="fade">
                                      <p:cBhvr>
                                        <p:cTn id="96" dur="500"/>
                                        <p:tgtEl>
                                          <p:spTgt spid="185"/>
                                        </p:tgtEl>
                                      </p:cBhvr>
                                    </p:animEffect>
                                  </p:childTnLst>
                                </p:cTn>
                              </p:par>
                            </p:childTnLst>
                          </p:cTn>
                        </p:par>
                        <p:par>
                          <p:cTn id="97" fill="hold">
                            <p:stCondLst>
                              <p:cond delay="1000"/>
                            </p:stCondLst>
                            <p:childTnLst>
                              <p:par>
                                <p:cTn id="98" presetID="26" presetClass="emph" presetSubtype="0" fill="hold" grpId="1" nodeType="afterEffect">
                                  <p:stCondLst>
                                    <p:cond delay="250"/>
                                  </p:stCondLst>
                                  <p:childTnLst>
                                    <p:animEffect transition="out" filter="fade">
                                      <p:cBhvr>
                                        <p:cTn id="99" dur="500" tmFilter="0, 0; .2, .5; .8, .5; 1, 0"/>
                                        <p:tgtEl>
                                          <p:spTgt spid="185"/>
                                        </p:tgtEl>
                                      </p:cBhvr>
                                    </p:animEffect>
                                    <p:animScale>
                                      <p:cBhvr>
                                        <p:cTn id="100" dur="250" autoRev="1" fill="hold"/>
                                        <p:tgtEl>
                                          <p:spTgt spid="185"/>
                                        </p:tgtEl>
                                      </p:cBhvr>
                                      <p:by x="105000" y="105000"/>
                                    </p:animScale>
                                  </p:childTnLst>
                                </p:cTn>
                              </p:par>
                              <p:par>
                                <p:cTn id="101" presetID="47" presetClass="entr" presetSubtype="0" fill="hold" nodeType="withEffect">
                                  <p:stCondLst>
                                    <p:cond delay="0"/>
                                  </p:stCondLst>
                                  <p:childTnLst>
                                    <p:set>
                                      <p:cBhvr>
                                        <p:cTn id="102" dur="1" fill="hold">
                                          <p:stCondLst>
                                            <p:cond delay="0"/>
                                          </p:stCondLst>
                                        </p:cTn>
                                        <p:tgtEl>
                                          <p:spTgt spid="154"/>
                                        </p:tgtEl>
                                        <p:attrNameLst>
                                          <p:attrName>style.visibility</p:attrName>
                                        </p:attrNameLst>
                                      </p:cBhvr>
                                      <p:to>
                                        <p:strVal val="visible"/>
                                      </p:to>
                                    </p:set>
                                    <p:animEffect transition="in" filter="fade">
                                      <p:cBhvr>
                                        <p:cTn id="103" dur="500"/>
                                        <p:tgtEl>
                                          <p:spTgt spid="154"/>
                                        </p:tgtEl>
                                      </p:cBhvr>
                                    </p:animEffect>
                                    <p:anim calcmode="lin" valueType="num">
                                      <p:cBhvr>
                                        <p:cTn id="104" dur="500" fill="hold"/>
                                        <p:tgtEl>
                                          <p:spTgt spid="154"/>
                                        </p:tgtEl>
                                        <p:attrNameLst>
                                          <p:attrName>ppt_x</p:attrName>
                                        </p:attrNameLst>
                                      </p:cBhvr>
                                      <p:tavLst>
                                        <p:tav tm="0">
                                          <p:val>
                                            <p:strVal val="#ppt_x"/>
                                          </p:val>
                                        </p:tav>
                                        <p:tav tm="100000">
                                          <p:val>
                                            <p:strVal val="#ppt_x"/>
                                          </p:val>
                                        </p:tav>
                                      </p:tavLst>
                                    </p:anim>
                                    <p:anim calcmode="lin" valueType="num">
                                      <p:cBhvr>
                                        <p:cTn id="105" dur="500" fill="hold"/>
                                        <p:tgtEl>
                                          <p:spTgt spid="154"/>
                                        </p:tgtEl>
                                        <p:attrNameLst>
                                          <p:attrName>ppt_y</p:attrName>
                                        </p:attrNameLst>
                                      </p:cBhvr>
                                      <p:tavLst>
                                        <p:tav tm="0">
                                          <p:val>
                                            <p:strVal val="#ppt_y-.1"/>
                                          </p:val>
                                        </p:tav>
                                        <p:tav tm="100000">
                                          <p:val>
                                            <p:strVal val="#ppt_y"/>
                                          </p:val>
                                        </p:tav>
                                      </p:tavLst>
                                    </p:anim>
                                  </p:childTnLst>
                                </p:cTn>
                              </p:par>
                            </p:childTnLst>
                          </p:cTn>
                        </p:par>
                        <p:par>
                          <p:cTn id="106" fill="hold">
                            <p:stCondLst>
                              <p:cond delay="1750"/>
                            </p:stCondLst>
                            <p:childTnLst>
                              <p:par>
                                <p:cTn id="107" presetID="53" presetClass="entr" presetSubtype="16" fill="hold" grpId="0" nodeType="afterEffect">
                                  <p:stCondLst>
                                    <p:cond delay="0"/>
                                  </p:stCondLst>
                                  <p:childTnLst>
                                    <p:set>
                                      <p:cBhvr>
                                        <p:cTn id="108" dur="1" fill="hold">
                                          <p:stCondLst>
                                            <p:cond delay="0"/>
                                          </p:stCondLst>
                                        </p:cTn>
                                        <p:tgtEl>
                                          <p:spTgt spid="60"/>
                                        </p:tgtEl>
                                        <p:attrNameLst>
                                          <p:attrName>style.visibility</p:attrName>
                                        </p:attrNameLst>
                                      </p:cBhvr>
                                      <p:to>
                                        <p:strVal val="visible"/>
                                      </p:to>
                                    </p:set>
                                    <p:anim calcmode="lin" valueType="num">
                                      <p:cBhvr>
                                        <p:cTn id="109" dur="500" fill="hold"/>
                                        <p:tgtEl>
                                          <p:spTgt spid="60"/>
                                        </p:tgtEl>
                                        <p:attrNameLst>
                                          <p:attrName>ppt_w</p:attrName>
                                        </p:attrNameLst>
                                      </p:cBhvr>
                                      <p:tavLst>
                                        <p:tav tm="0">
                                          <p:val>
                                            <p:fltVal val="0"/>
                                          </p:val>
                                        </p:tav>
                                        <p:tav tm="100000">
                                          <p:val>
                                            <p:strVal val="#ppt_w"/>
                                          </p:val>
                                        </p:tav>
                                      </p:tavLst>
                                    </p:anim>
                                    <p:anim calcmode="lin" valueType="num">
                                      <p:cBhvr>
                                        <p:cTn id="110" dur="500" fill="hold"/>
                                        <p:tgtEl>
                                          <p:spTgt spid="60"/>
                                        </p:tgtEl>
                                        <p:attrNameLst>
                                          <p:attrName>ppt_h</p:attrName>
                                        </p:attrNameLst>
                                      </p:cBhvr>
                                      <p:tavLst>
                                        <p:tav tm="0">
                                          <p:val>
                                            <p:fltVal val="0"/>
                                          </p:val>
                                        </p:tav>
                                        <p:tav tm="100000">
                                          <p:val>
                                            <p:strVal val="#ppt_h"/>
                                          </p:val>
                                        </p:tav>
                                      </p:tavLst>
                                    </p:anim>
                                    <p:animEffect transition="in" filter="fade">
                                      <p:cBhvr>
                                        <p:cTn id="11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82" grpId="0" animBg="1"/>
      <p:bldP spid="155" grpId="0"/>
      <p:bldP spid="73" grpId="0" animBg="1"/>
      <p:bldP spid="72" grpId="0" animBg="1"/>
      <p:bldP spid="72" grpId="1" animBg="1"/>
      <p:bldP spid="185" grpId="0" animBg="1"/>
      <p:bldP spid="185" grpId="1" animBg="1"/>
      <p:bldP spid="301" grpId="0" animBg="1"/>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Straight Arrow Connector 73"/>
          <p:cNvCxnSpPr>
            <a:stCxn id="219" idx="7"/>
            <a:endCxn id="65" idx="3"/>
          </p:cNvCxnSpPr>
          <p:nvPr/>
        </p:nvCxnSpPr>
        <p:spPr>
          <a:xfrm flipV="1">
            <a:off x="4771659" y="5032423"/>
            <a:ext cx="324343" cy="447506"/>
          </a:xfrm>
          <a:prstGeom prst="straightConnector1">
            <a:avLst/>
          </a:prstGeom>
          <a:ln w="28575">
            <a:solidFill>
              <a:schemeClr val="tx1"/>
            </a:solidFill>
            <a:headEnd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5148064" y="4725144"/>
            <a:ext cx="396064" cy="1800208"/>
            <a:chOff x="5148064" y="4725144"/>
            <a:chExt cx="396064" cy="1800208"/>
          </a:xfrm>
        </p:grpSpPr>
        <p:cxnSp>
          <p:nvCxnSpPr>
            <p:cNvPr id="191" name="Straight Connector 190"/>
            <p:cNvCxnSpPr/>
            <p:nvPr/>
          </p:nvCxnSpPr>
          <p:spPr>
            <a:xfrm flipH="1">
              <a:off x="5148064" y="5373216"/>
              <a:ext cx="0" cy="504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5164746" y="5895216"/>
              <a:ext cx="163358" cy="12613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5328104" y="6021352"/>
              <a:ext cx="0" cy="504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5164746" y="5229200"/>
              <a:ext cx="379382" cy="1440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544128" y="4725144"/>
              <a:ext cx="0" cy="504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280" name="Straight Arrow Connector 279"/>
          <p:cNvCxnSpPr>
            <a:stCxn id="219" idx="0"/>
            <a:endCxn id="279" idx="4"/>
          </p:cNvCxnSpPr>
          <p:nvPr/>
        </p:nvCxnSpPr>
        <p:spPr>
          <a:xfrm flipV="1">
            <a:off x="4644380" y="5085144"/>
            <a:ext cx="0" cy="342064"/>
          </a:xfrm>
          <a:prstGeom prst="straightConnector1">
            <a:avLst/>
          </a:prstGeom>
          <a:ln w="28575">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302" name="Straight Arrow Connector 301"/>
          <p:cNvCxnSpPr>
            <a:stCxn id="72" idx="0"/>
            <a:endCxn id="301" idx="4"/>
          </p:cNvCxnSpPr>
          <p:nvPr/>
        </p:nvCxnSpPr>
        <p:spPr>
          <a:xfrm flipV="1">
            <a:off x="1922326" y="5085144"/>
            <a:ext cx="0" cy="342064"/>
          </a:xfrm>
          <a:prstGeom prst="straightConnector1">
            <a:avLst/>
          </a:prstGeom>
          <a:ln w="28575">
            <a:solidFill>
              <a:schemeClr val="tx1"/>
            </a:solidFill>
            <a:prstDash val="sysDot"/>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 name="标题 1"/>
          <p:cNvSpPr>
            <a:spLocks noGrp="1"/>
          </p:cNvSpPr>
          <p:nvPr>
            <p:ph type="title"/>
          </p:nvPr>
        </p:nvSpPr>
        <p:spPr>
          <a:xfrm>
            <a:off x="288000" y="0"/>
            <a:ext cx="8856000" cy="1417638"/>
          </a:xfrm>
        </p:spPr>
        <p:txBody>
          <a:bodyPr>
            <a:normAutofit/>
          </a:bodyPr>
          <a:lstStyle/>
          <a:p>
            <a:pPr algn="l"/>
            <a:r>
              <a:rPr lang="en-US" altLang="zh-TW" sz="4000" dirty="0" smtClean="0">
                <a:effectLst>
                  <a:outerShdw blurRad="38100" dist="38100" dir="2700000" algn="tl">
                    <a:srgbClr val="000000">
                      <a:alpha val="43137"/>
                    </a:srgbClr>
                  </a:outerShdw>
                </a:effectLst>
                <a:latin typeface="Eras Medium ITC" pitchFamily="34" charset="0"/>
                <a:ea typeface="Verdana" pitchFamily="34" charset="0"/>
                <a:cs typeface="Verdana" pitchFamily="34" charset="0"/>
              </a:rPr>
              <a:t>Issues of Existing Systems</a:t>
            </a:r>
            <a:endParaRPr lang="zh-TW" altLang="en-US" sz="4000" dirty="0">
              <a:effectLst>
                <a:outerShdw blurRad="38100" dist="38100" dir="2700000" algn="tl">
                  <a:srgbClr val="000000">
                    <a:alpha val="43137"/>
                  </a:srgbClr>
                </a:outerShdw>
              </a:effectLst>
              <a:latin typeface="Eras Medium ITC"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4" name="内容占位符 2"/>
          <p:cNvSpPr txBox="1">
            <a:spLocks/>
          </p:cNvSpPr>
          <p:nvPr/>
        </p:nvSpPr>
        <p:spPr>
          <a:xfrm>
            <a:off x="611560" y="1412776"/>
            <a:ext cx="3053195" cy="1602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1275" lvl="1" indent="0">
              <a:buClr>
                <a:srgbClr val="FF0066"/>
              </a:buClr>
              <a:buNone/>
            </a:pPr>
            <a:r>
              <a:rPr lang="en-US" altLang="zh-CN"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Pregel</a:t>
            </a:r>
            <a:r>
              <a:rPr lang="en-US" altLang="zh-CN" sz="2000" dirty="0" smtClean="0">
                <a:solidFill>
                  <a:prstClr val="black"/>
                </a:solidFill>
                <a:latin typeface="Eras Medium ITC" pitchFamily="34" charset="0"/>
                <a:ea typeface="Verdana" pitchFamily="34" charset="0"/>
                <a:cs typeface="Verdana" pitchFamily="34" charset="0"/>
              </a:rPr>
              <a:t>[SIGMOD’09]</a:t>
            </a:r>
            <a:endParaRPr lang="en-US" altLang="zh-CN" sz="2000" dirty="0" smtClean="0">
              <a:solidFill>
                <a:prstClr val="black"/>
              </a:solidFill>
              <a:latin typeface="Eras Medium ITC" pitchFamily="34" charset="0"/>
              <a:ea typeface="Verdana" pitchFamily="34" charset="0"/>
              <a:cs typeface="Verdana" pitchFamily="34" charset="0"/>
            </a:endParaRPr>
          </a:p>
          <a:p>
            <a:pPr marL="450850" lvl="2" indent="-368300">
              <a:spcBef>
                <a:spcPts val="0"/>
              </a:spcBef>
              <a:buClr>
                <a:srgbClr val="FF0066"/>
              </a:buClr>
              <a:buFont typeface="Calibri" pitchFamily="34" charset="0"/>
              <a:buChar char="→"/>
            </a:pPr>
            <a:r>
              <a:rPr lang="en-US" altLang="zh-CN" dirty="0" smtClean="0">
                <a:solidFill>
                  <a:prstClr val="black"/>
                </a:solidFill>
                <a:latin typeface="Eras Medium ITC" pitchFamily="34" charset="0"/>
                <a:ea typeface="Verdana" pitchFamily="34" charset="0"/>
                <a:cs typeface="Verdana" pitchFamily="34" charset="0"/>
              </a:rPr>
              <a:t>Sync engine</a:t>
            </a:r>
          </a:p>
          <a:p>
            <a:pPr marL="450850" lvl="2" indent="-368300">
              <a:spcBef>
                <a:spcPts val="0"/>
              </a:spcBef>
              <a:buClr>
                <a:srgbClr val="FF0066"/>
              </a:buClr>
              <a:buFont typeface="Calibri" pitchFamily="34" charset="0"/>
              <a:buChar char="→"/>
            </a:pPr>
            <a:r>
              <a:rPr lang="en-US" altLang="zh-CN" dirty="0" smtClean="0">
                <a:solidFill>
                  <a:prstClr val="black"/>
                </a:solidFill>
                <a:latin typeface="Eras Medium ITC" pitchFamily="34" charset="0"/>
                <a:ea typeface="Verdana" pitchFamily="34" charset="0"/>
                <a:cs typeface="Verdana" pitchFamily="34" charset="0"/>
              </a:rPr>
              <a:t>Edge-cut </a:t>
            </a:r>
            <a:br>
              <a:rPr lang="en-US" altLang="zh-CN" dirty="0" smtClean="0">
                <a:solidFill>
                  <a:prstClr val="black"/>
                </a:solidFill>
                <a:latin typeface="Eras Medium ITC" pitchFamily="34" charset="0"/>
                <a:ea typeface="Verdana" pitchFamily="34" charset="0"/>
                <a:cs typeface="Verdana" pitchFamily="34" charset="0"/>
              </a:rPr>
            </a:br>
            <a:r>
              <a:rPr lang="en-US" altLang="zh-CN" dirty="0" smtClean="0">
                <a:solidFill>
                  <a:prstClr val="black"/>
                </a:solidFill>
                <a:latin typeface="Eras Medium ITC" pitchFamily="34" charset="0"/>
                <a:ea typeface="Verdana" pitchFamily="34" charset="0"/>
                <a:cs typeface="Verdana" pitchFamily="34" charset="0"/>
              </a:rPr>
              <a:t>+ Message Passing</a:t>
            </a:r>
            <a:endParaRPr lang="en-US" altLang="zh-CN" dirty="0">
              <a:solidFill>
                <a:prstClr val="black"/>
              </a:solidFill>
              <a:latin typeface="Eras Medium ITC" pitchFamily="34" charset="0"/>
              <a:ea typeface="Verdana" pitchFamily="34" charset="0"/>
              <a:cs typeface="Verdana" pitchFamily="34" charset="0"/>
            </a:endParaRPr>
          </a:p>
          <a:p>
            <a:pPr marL="41275" lvl="1" indent="0">
              <a:buClr>
                <a:srgbClr val="FF0066"/>
              </a:buClr>
              <a:buNone/>
            </a:pPr>
            <a:endParaRPr lang="en-US" altLang="zh-CN" sz="600" dirty="0">
              <a:solidFill>
                <a:prstClr val="black"/>
              </a:solidFill>
              <a:latin typeface="Eras Medium ITC" pitchFamily="34" charset="0"/>
              <a:ea typeface="Verdana" pitchFamily="34" charset="0"/>
              <a:cs typeface="Verdana" pitchFamily="34" charset="0"/>
            </a:endParaRPr>
          </a:p>
        </p:txBody>
      </p:sp>
      <p:sp>
        <p:nvSpPr>
          <p:cNvPr id="45" name="内容占位符 2"/>
          <p:cNvSpPr txBox="1">
            <a:spLocks/>
          </p:cNvSpPr>
          <p:nvPr/>
        </p:nvSpPr>
        <p:spPr>
          <a:xfrm>
            <a:off x="3347864" y="1412776"/>
            <a:ext cx="2952328" cy="1602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1275" lvl="1" indent="0">
              <a:buClr>
                <a:srgbClr val="FF0066"/>
              </a:buClr>
              <a:buNone/>
            </a:pPr>
            <a:r>
              <a:rPr lang="en-US" altLang="zh-CN"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GraphLab</a:t>
            </a:r>
            <a:r>
              <a:rPr lang="en-US" altLang="zh-CN" sz="2000" dirty="0" smtClean="0">
                <a:solidFill>
                  <a:prstClr val="black"/>
                </a:solidFill>
                <a:latin typeface="Eras Medium ITC" pitchFamily="34" charset="0"/>
                <a:ea typeface="Verdana" pitchFamily="34" charset="0"/>
                <a:cs typeface="Verdana" pitchFamily="34" charset="0"/>
              </a:rPr>
              <a:t>[VLDB’12]</a:t>
            </a:r>
            <a:endParaRPr lang="en-US" altLang="zh-CN" dirty="0" smtClean="0">
              <a:solidFill>
                <a:prstClr val="black"/>
              </a:solidFill>
              <a:latin typeface="Eras Medium ITC" pitchFamily="34" charset="0"/>
              <a:ea typeface="Verdana" pitchFamily="34" charset="0"/>
              <a:cs typeface="Verdana" pitchFamily="34" charset="0"/>
            </a:endParaRPr>
          </a:p>
          <a:p>
            <a:pPr marL="450850" lvl="2" indent="-368300">
              <a:spcBef>
                <a:spcPts val="0"/>
              </a:spcBef>
              <a:buClr>
                <a:srgbClr val="FF0066"/>
              </a:buClr>
              <a:buFont typeface="Calibri" pitchFamily="34" charset="0"/>
              <a:buChar char="→"/>
            </a:pPr>
            <a:r>
              <a:rPr lang="en-US" altLang="zh-CN" dirty="0" smtClean="0">
                <a:solidFill>
                  <a:prstClr val="black"/>
                </a:solidFill>
                <a:latin typeface="Eras Medium ITC" pitchFamily="34" charset="0"/>
                <a:ea typeface="Verdana" pitchFamily="34" charset="0"/>
                <a:cs typeface="Verdana" pitchFamily="34" charset="0"/>
              </a:rPr>
              <a:t>Async </a:t>
            </a:r>
            <a:r>
              <a:rPr lang="en-US" altLang="zh-CN" dirty="0">
                <a:solidFill>
                  <a:prstClr val="black"/>
                </a:solidFill>
                <a:latin typeface="Eras Medium ITC" pitchFamily="34" charset="0"/>
                <a:ea typeface="Verdana" pitchFamily="34" charset="0"/>
                <a:cs typeface="Verdana" pitchFamily="34" charset="0"/>
              </a:rPr>
              <a:t>engine</a:t>
            </a:r>
          </a:p>
          <a:p>
            <a:pPr marL="450850" lvl="2" indent="-368300">
              <a:spcBef>
                <a:spcPts val="0"/>
              </a:spcBef>
              <a:buClr>
                <a:srgbClr val="FF0066"/>
              </a:buClr>
              <a:buFont typeface="Calibri" pitchFamily="34" charset="0"/>
              <a:buChar char="→"/>
            </a:pPr>
            <a:r>
              <a:rPr lang="en-US" altLang="zh-CN" dirty="0" smtClean="0">
                <a:solidFill>
                  <a:prstClr val="black"/>
                </a:solidFill>
                <a:latin typeface="Eras Medium ITC" pitchFamily="34" charset="0"/>
                <a:ea typeface="Verdana" pitchFamily="34" charset="0"/>
                <a:cs typeface="Verdana" pitchFamily="34" charset="0"/>
              </a:rPr>
              <a:t>Edge-cut </a:t>
            </a:r>
            <a:br>
              <a:rPr lang="en-US" altLang="zh-CN" dirty="0" smtClean="0">
                <a:solidFill>
                  <a:prstClr val="black"/>
                </a:solidFill>
                <a:latin typeface="Eras Medium ITC" pitchFamily="34" charset="0"/>
                <a:ea typeface="Verdana" pitchFamily="34" charset="0"/>
                <a:cs typeface="Verdana" pitchFamily="34" charset="0"/>
              </a:rPr>
            </a:br>
            <a:r>
              <a:rPr lang="en-US" altLang="zh-CN" dirty="0" smtClean="0">
                <a:solidFill>
                  <a:prstClr val="black"/>
                </a:solidFill>
                <a:latin typeface="Eras Medium ITC" pitchFamily="34" charset="0"/>
                <a:ea typeface="Verdana" pitchFamily="34" charset="0"/>
                <a:cs typeface="Verdana" pitchFamily="34" charset="0"/>
              </a:rPr>
              <a:t>+ DSM (replicas)</a:t>
            </a:r>
            <a:endParaRPr lang="en-US" altLang="zh-CN" dirty="0">
              <a:solidFill>
                <a:prstClr val="black"/>
              </a:solidFill>
              <a:latin typeface="Eras Medium ITC" pitchFamily="34" charset="0"/>
              <a:ea typeface="Verdana" pitchFamily="34" charset="0"/>
              <a:cs typeface="Verdana" pitchFamily="34" charset="0"/>
            </a:endParaRPr>
          </a:p>
        </p:txBody>
      </p:sp>
      <p:sp>
        <p:nvSpPr>
          <p:cNvPr id="59" name="Rectangle 58"/>
          <p:cNvSpPr/>
          <p:nvPr/>
        </p:nvSpPr>
        <p:spPr>
          <a:xfrm>
            <a:off x="825772" y="2888976"/>
            <a:ext cx="2412000" cy="324000"/>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smtClean="0">
                <a:solidFill>
                  <a:srgbClr val="FFFF00"/>
                </a:solidFill>
                <a:latin typeface="Eras Medium ITC" pitchFamily="34" charset="0"/>
                <a:ea typeface="Verdana" pitchFamily="34" charset="0"/>
                <a:cs typeface="Verdana" pitchFamily="34" charset="0"/>
              </a:rPr>
              <a:t>w/o</a:t>
            </a:r>
            <a:r>
              <a:rPr lang="en-US" altLang="zh-CN" sz="2000" kern="0" dirty="0" smtClean="0">
                <a:solidFill>
                  <a:schemeClr val="bg1"/>
                </a:solidFill>
                <a:latin typeface="Eras Medium ITC" pitchFamily="34" charset="0"/>
                <a:ea typeface="Verdana" pitchFamily="34" charset="0"/>
                <a:cs typeface="Verdana" pitchFamily="34" charset="0"/>
              </a:rPr>
              <a:t> dynamic comp.</a:t>
            </a:r>
            <a:endParaRPr lang="en-US" altLang="zh-CN" sz="2000" kern="0" dirty="0">
              <a:solidFill>
                <a:srgbClr val="FFFF00"/>
              </a:solidFill>
              <a:latin typeface="Eras Medium ITC" pitchFamily="34" charset="0"/>
              <a:ea typeface="Verdana" pitchFamily="34" charset="0"/>
              <a:cs typeface="Verdana" pitchFamily="34" charset="0"/>
            </a:endParaRPr>
          </a:p>
        </p:txBody>
      </p:sp>
      <p:sp>
        <p:nvSpPr>
          <p:cNvPr id="60" name="Rectangle 59"/>
          <p:cNvSpPr/>
          <p:nvPr/>
        </p:nvSpPr>
        <p:spPr>
          <a:xfrm>
            <a:off x="825772" y="3321024"/>
            <a:ext cx="2412000" cy="324000"/>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smtClean="0">
                <a:solidFill>
                  <a:srgbClr val="FFFF00"/>
                </a:solidFill>
                <a:latin typeface="Eras Medium ITC" pitchFamily="34" charset="0"/>
                <a:ea typeface="Verdana" pitchFamily="34" charset="0"/>
                <a:cs typeface="Verdana" pitchFamily="34" charset="0"/>
              </a:rPr>
              <a:t>high</a:t>
            </a:r>
            <a:r>
              <a:rPr lang="en-US" altLang="zh-CN" sz="2000" kern="0" dirty="0" smtClean="0">
                <a:solidFill>
                  <a:schemeClr val="bg1"/>
                </a:solidFill>
                <a:latin typeface="Eras Medium ITC" pitchFamily="34" charset="0"/>
                <a:ea typeface="Verdana" pitchFamily="34" charset="0"/>
                <a:cs typeface="Verdana" pitchFamily="34" charset="0"/>
              </a:rPr>
              <a:t> contention</a:t>
            </a:r>
            <a:endParaRPr lang="en-US" altLang="zh-CN" sz="2000" kern="0" dirty="0">
              <a:solidFill>
                <a:srgbClr val="FFFF00"/>
              </a:solidFill>
              <a:latin typeface="Eras Medium ITC" pitchFamily="34" charset="0"/>
              <a:ea typeface="Verdana" pitchFamily="34" charset="0"/>
              <a:cs typeface="Verdana" pitchFamily="34" charset="0"/>
            </a:endParaRPr>
          </a:p>
        </p:txBody>
      </p:sp>
      <p:sp>
        <p:nvSpPr>
          <p:cNvPr id="62" name="Rectangle 61"/>
          <p:cNvSpPr/>
          <p:nvPr/>
        </p:nvSpPr>
        <p:spPr>
          <a:xfrm>
            <a:off x="3635896" y="4185120"/>
            <a:ext cx="2160000" cy="324000"/>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a:solidFill>
                  <a:srgbClr val="FFFF00"/>
                </a:solidFill>
                <a:latin typeface="Eras Medium ITC" pitchFamily="34" charset="0"/>
                <a:ea typeface="Verdana" pitchFamily="34" charset="0"/>
                <a:cs typeface="Verdana" pitchFamily="34" charset="0"/>
              </a:rPr>
              <a:t>high</a:t>
            </a:r>
            <a:r>
              <a:rPr lang="en-US" altLang="zh-CN" sz="2000" kern="0" dirty="0">
                <a:solidFill>
                  <a:schemeClr val="bg1"/>
                </a:solidFill>
                <a:latin typeface="Eras Medium ITC" pitchFamily="34" charset="0"/>
                <a:ea typeface="Verdana" pitchFamily="34" charset="0"/>
                <a:cs typeface="Verdana" pitchFamily="34" charset="0"/>
              </a:rPr>
              <a:t> contention</a:t>
            </a:r>
            <a:endParaRPr lang="en-US" altLang="zh-CN" sz="2000" kern="0" dirty="0">
              <a:solidFill>
                <a:srgbClr val="FFFF00"/>
              </a:solidFill>
              <a:latin typeface="Eras Medium ITC" pitchFamily="34" charset="0"/>
              <a:ea typeface="Verdana" pitchFamily="34" charset="0"/>
              <a:cs typeface="Verdana" pitchFamily="34" charset="0"/>
            </a:endParaRPr>
          </a:p>
        </p:txBody>
      </p:sp>
      <p:sp>
        <p:nvSpPr>
          <p:cNvPr id="63" name="Rectangle 62"/>
          <p:cNvSpPr/>
          <p:nvPr/>
        </p:nvSpPr>
        <p:spPr>
          <a:xfrm>
            <a:off x="3635896" y="2888976"/>
            <a:ext cx="2160000" cy="324000"/>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smtClean="0">
                <a:solidFill>
                  <a:srgbClr val="FFFF00"/>
                </a:solidFill>
                <a:latin typeface="Eras Medium ITC" pitchFamily="34" charset="0"/>
                <a:ea typeface="Verdana" pitchFamily="34" charset="0"/>
                <a:cs typeface="Verdana" pitchFamily="34" charset="0"/>
              </a:rPr>
              <a:t>hard</a:t>
            </a:r>
            <a:r>
              <a:rPr lang="en-US" altLang="zh-CN" sz="2000" kern="0" dirty="0" smtClean="0">
                <a:solidFill>
                  <a:schemeClr val="bg1"/>
                </a:solidFill>
                <a:latin typeface="Eras Medium ITC" pitchFamily="34" charset="0"/>
                <a:ea typeface="Verdana" pitchFamily="34" charset="0"/>
                <a:cs typeface="Verdana" pitchFamily="34" charset="0"/>
              </a:rPr>
              <a:t> to program</a:t>
            </a:r>
            <a:endParaRPr lang="en-US" altLang="zh-CN" sz="2000" kern="0" dirty="0">
              <a:solidFill>
                <a:srgbClr val="FFFF00"/>
              </a:solidFill>
              <a:latin typeface="Eras Medium ITC" pitchFamily="34" charset="0"/>
              <a:ea typeface="Verdana" pitchFamily="34" charset="0"/>
              <a:cs typeface="Verdana" pitchFamily="34" charset="0"/>
            </a:endParaRPr>
          </a:p>
        </p:txBody>
      </p:sp>
      <p:sp>
        <p:nvSpPr>
          <p:cNvPr id="64" name="Rectangle 63"/>
          <p:cNvSpPr/>
          <p:nvPr/>
        </p:nvSpPr>
        <p:spPr>
          <a:xfrm>
            <a:off x="3635896" y="3321024"/>
            <a:ext cx="2160000" cy="324000"/>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smtClean="0">
                <a:solidFill>
                  <a:srgbClr val="FFFF00"/>
                </a:solidFill>
                <a:latin typeface="Eras Medium ITC" pitchFamily="34" charset="0"/>
                <a:ea typeface="Verdana" pitchFamily="34" charset="0"/>
                <a:cs typeface="Verdana" pitchFamily="34" charset="0"/>
              </a:rPr>
              <a:t>duplicated</a:t>
            </a:r>
            <a:r>
              <a:rPr lang="en-US" altLang="zh-CN" sz="2000" kern="0" dirty="0" smtClean="0">
                <a:solidFill>
                  <a:schemeClr val="bg1"/>
                </a:solidFill>
                <a:latin typeface="Eras Medium ITC" pitchFamily="34" charset="0"/>
                <a:ea typeface="Verdana" pitchFamily="34" charset="0"/>
                <a:cs typeface="Verdana" pitchFamily="34" charset="0"/>
              </a:rPr>
              <a:t> edges</a:t>
            </a:r>
            <a:endParaRPr lang="en-US" altLang="zh-CN" sz="2000" kern="0" dirty="0">
              <a:solidFill>
                <a:srgbClr val="FFFF00"/>
              </a:solidFill>
              <a:latin typeface="Eras Medium ITC" pitchFamily="34" charset="0"/>
              <a:ea typeface="Verdana" pitchFamily="34" charset="0"/>
              <a:cs typeface="Verdana" pitchFamily="34" charset="0"/>
            </a:endParaRPr>
          </a:p>
        </p:txBody>
      </p:sp>
      <p:sp>
        <p:nvSpPr>
          <p:cNvPr id="68" name="Rectangle 67"/>
          <p:cNvSpPr/>
          <p:nvPr/>
        </p:nvSpPr>
        <p:spPr>
          <a:xfrm>
            <a:off x="3635896" y="3753072"/>
            <a:ext cx="2160000" cy="324000"/>
          </a:xfrm>
          <a:prstGeom prst="rect">
            <a:avLst/>
          </a:prstGeom>
          <a:solidFill>
            <a:srgbClr val="000066"/>
          </a:solidFill>
          <a:ln w="28575">
            <a:solidFill>
              <a:srgbClr val="00B0F0"/>
            </a:solidFill>
            <a:round/>
            <a:headEnd/>
            <a:tailEnd/>
          </a:ln>
          <a:effectLst>
            <a:outerShdw blurRad="107950" dist="107763" dir="2700000" algn="ctr" rotWithShape="0">
              <a:srgbClr val="A6A6A6"/>
            </a:outerShdw>
          </a:effectLst>
        </p:spPr>
        <p:txBody>
          <a:bodyPr lIns="0" tIns="0" rIns="0" bIns="36000" anchor="ctr"/>
          <a:lstStyle/>
          <a:p>
            <a:pPr algn="ctr"/>
            <a:r>
              <a:rPr lang="en-US" altLang="zh-CN" sz="2000" kern="0" dirty="0" smtClean="0">
                <a:solidFill>
                  <a:srgbClr val="FFFF00"/>
                </a:solidFill>
                <a:latin typeface="Eras Medium ITC" pitchFamily="34" charset="0"/>
                <a:ea typeface="Verdana" pitchFamily="34" charset="0"/>
                <a:cs typeface="Verdana" pitchFamily="34" charset="0"/>
              </a:rPr>
              <a:t>heavy </a:t>
            </a:r>
            <a:r>
              <a:rPr lang="en-US" altLang="zh-CN" sz="2000" kern="0" dirty="0" smtClean="0">
                <a:solidFill>
                  <a:schemeClr val="bg1"/>
                </a:solidFill>
                <a:latin typeface="Eras Medium ITC" pitchFamily="34" charset="0"/>
                <a:ea typeface="Verdana" pitchFamily="34" charset="0"/>
                <a:cs typeface="Verdana" pitchFamily="34" charset="0"/>
              </a:rPr>
              <a:t>comm. cost</a:t>
            </a:r>
            <a:endParaRPr lang="en-US" altLang="zh-CN" sz="2000" kern="0" dirty="0">
              <a:solidFill>
                <a:schemeClr val="bg1"/>
              </a:solidFill>
              <a:latin typeface="Eras Medium ITC" pitchFamily="34" charset="0"/>
              <a:ea typeface="Verdana" pitchFamily="34" charset="0"/>
              <a:cs typeface="Verdana" pitchFamily="34" charset="0"/>
            </a:endParaRPr>
          </a:p>
        </p:txBody>
      </p:sp>
      <p:cxnSp>
        <p:nvCxnSpPr>
          <p:cNvPr id="75" name="Straight Arrow Connector 74"/>
          <p:cNvCxnSpPr>
            <a:stCxn id="73" idx="2"/>
            <a:endCxn id="72" idx="6"/>
          </p:cNvCxnSpPr>
          <p:nvPr/>
        </p:nvCxnSpPr>
        <p:spPr>
          <a:xfrm flipH="1">
            <a:off x="2102326" y="5607208"/>
            <a:ext cx="453490" cy="0"/>
          </a:xfrm>
          <a:prstGeom prst="straightConnector1">
            <a:avLst/>
          </a:prstGeom>
          <a:ln w="28575">
            <a:solidFill>
              <a:schemeClr val="tx1"/>
            </a:solidFill>
            <a:prstDash val="sysDot"/>
            <a:headEnd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72" idx="2"/>
            <a:endCxn id="82" idx="6"/>
          </p:cNvCxnSpPr>
          <p:nvPr/>
        </p:nvCxnSpPr>
        <p:spPr>
          <a:xfrm flipH="1">
            <a:off x="1294616" y="5607208"/>
            <a:ext cx="447710" cy="0"/>
          </a:xfrm>
          <a:prstGeom prst="straightConnector1">
            <a:avLst/>
          </a:prstGeom>
          <a:ln w="28575">
            <a:solidFill>
              <a:schemeClr val="tx1"/>
            </a:solidFill>
            <a:prstDash val="sysDot"/>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2" name="Oval 81"/>
          <p:cNvSpPr/>
          <p:nvPr/>
        </p:nvSpPr>
        <p:spPr>
          <a:xfrm>
            <a:off x="934616" y="5427208"/>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cxnSp>
        <p:nvCxnSpPr>
          <p:cNvPr id="4" name="Straight Connector 3"/>
          <p:cNvCxnSpPr/>
          <p:nvPr/>
        </p:nvCxnSpPr>
        <p:spPr>
          <a:xfrm>
            <a:off x="1508246" y="4797304"/>
            <a:ext cx="0" cy="1692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372342" y="4797304"/>
            <a:ext cx="0" cy="1692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54" name="Picture 4" descr="Z:\Documents\Research\lyra\socc13\figures\lo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6326" y="5913815"/>
            <a:ext cx="432000" cy="432000"/>
          </a:xfrm>
          <a:prstGeom prst="rect">
            <a:avLst/>
          </a:prstGeom>
          <a:noFill/>
          <a:extLst>
            <a:ext uri="{909E8E84-426E-40DD-AFC4-6F175D3DCCD1}">
              <a14:hiddenFill xmlns:a14="http://schemas.microsoft.com/office/drawing/2010/main">
                <a:solidFill>
                  <a:srgbClr val="FFFFFF"/>
                </a:solidFill>
              </a14:hiddenFill>
            </a:ext>
          </a:extLst>
        </p:spPr>
      </p:pic>
      <p:sp>
        <p:nvSpPr>
          <p:cNvPr id="155" name="Rectangle 154"/>
          <p:cNvSpPr/>
          <p:nvPr/>
        </p:nvSpPr>
        <p:spPr>
          <a:xfrm>
            <a:off x="428126" y="6029118"/>
            <a:ext cx="795297" cy="496226"/>
          </a:xfrm>
          <a:prstGeom prst="rect">
            <a:avLst/>
          </a:prstGeom>
        </p:spPr>
        <p:txBody>
          <a:bodyPr wrap="square" lIns="0" tIns="0" rIns="0" bIns="0">
            <a:spAutoFit/>
          </a:bodyPr>
          <a:lstStyle/>
          <a:p>
            <a:pPr algn="ctr">
              <a:lnSpc>
                <a:spcPct val="80000"/>
              </a:lnSpc>
            </a:pPr>
            <a:r>
              <a:rPr lang="en-US" altLang="zh-CN" sz="2000" dirty="0">
                <a:solidFill>
                  <a:srgbClr val="0000FF"/>
                </a:solidFill>
                <a:latin typeface="Eras Medium ITC" pitchFamily="34" charset="0"/>
                <a:cs typeface="Verdana" pitchFamily="34" charset="0"/>
              </a:rPr>
              <a:t>k</a:t>
            </a:r>
            <a:r>
              <a:rPr lang="en-US" altLang="zh-CN" sz="2000" dirty="0" smtClean="0">
                <a:solidFill>
                  <a:srgbClr val="0000FF"/>
                </a:solidFill>
                <a:latin typeface="Eras Medium ITC" pitchFamily="34" charset="0"/>
                <a:cs typeface="Verdana" pitchFamily="34" charset="0"/>
              </a:rPr>
              <a:t>eep alive</a:t>
            </a:r>
            <a:endParaRPr lang="zh-CN" altLang="en-US" sz="2000" dirty="0">
              <a:solidFill>
                <a:srgbClr val="0000FF"/>
              </a:solidFill>
              <a:latin typeface="Eras Medium ITC" pitchFamily="34" charset="0"/>
              <a:cs typeface="Verdana" pitchFamily="34" charset="0"/>
            </a:endParaRPr>
          </a:p>
        </p:txBody>
      </p:sp>
      <p:cxnSp>
        <p:nvCxnSpPr>
          <p:cNvPr id="156" name="Straight Arrow Connector 155"/>
          <p:cNvCxnSpPr>
            <a:stCxn id="155" idx="0"/>
            <a:endCxn id="82" idx="3"/>
          </p:cNvCxnSpPr>
          <p:nvPr/>
        </p:nvCxnSpPr>
        <p:spPr>
          <a:xfrm flipV="1">
            <a:off x="825775" y="5734487"/>
            <a:ext cx="161562" cy="294631"/>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2555816" y="5427208"/>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sp>
        <p:nvSpPr>
          <p:cNvPr id="201" name="Oval 200"/>
          <p:cNvSpPr/>
          <p:nvPr/>
        </p:nvSpPr>
        <p:spPr>
          <a:xfrm>
            <a:off x="4863281" y="6093336"/>
            <a:ext cx="360000" cy="360000"/>
          </a:xfrm>
          <a:prstGeom prst="ellipse">
            <a:avLst/>
          </a:prstGeom>
          <a:solidFill>
            <a:srgbClr val="A3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sp>
        <p:nvSpPr>
          <p:cNvPr id="202" name="Oval 201"/>
          <p:cNvSpPr/>
          <p:nvPr/>
        </p:nvSpPr>
        <p:spPr>
          <a:xfrm>
            <a:off x="4071153" y="6093336"/>
            <a:ext cx="360000" cy="360000"/>
          </a:xfrm>
          <a:prstGeom prst="ellipse">
            <a:avLst/>
          </a:prstGeom>
          <a:solidFill>
            <a:srgbClr val="A3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3</a:t>
            </a:r>
            <a:endParaRPr lang="zh-CN" altLang="en-US" dirty="0">
              <a:solidFill>
                <a:schemeClr val="tx1"/>
              </a:solidFill>
              <a:latin typeface="Eras Medium ITC" pitchFamily="34" charset="0"/>
            </a:endParaRPr>
          </a:p>
        </p:txBody>
      </p:sp>
      <p:cxnSp>
        <p:nvCxnSpPr>
          <p:cNvPr id="203" name="Straight Arrow Connector 202"/>
          <p:cNvCxnSpPr>
            <a:stCxn id="202" idx="0"/>
            <a:endCxn id="219" idx="3"/>
          </p:cNvCxnSpPr>
          <p:nvPr/>
        </p:nvCxnSpPr>
        <p:spPr>
          <a:xfrm flipV="1">
            <a:off x="4251153" y="5734487"/>
            <a:ext cx="265948" cy="358849"/>
          </a:xfrm>
          <a:prstGeom prst="straightConnector1">
            <a:avLst/>
          </a:prstGeom>
          <a:ln w="28575">
            <a:solidFill>
              <a:schemeClr val="tx1"/>
            </a:solidFill>
            <a:headEnd type="arrow"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05" name="Straight Arrow Connector 204"/>
          <p:cNvCxnSpPr>
            <a:stCxn id="219" idx="5"/>
            <a:endCxn id="201" idx="0"/>
          </p:cNvCxnSpPr>
          <p:nvPr/>
        </p:nvCxnSpPr>
        <p:spPr>
          <a:xfrm>
            <a:off x="4771659" y="5734487"/>
            <a:ext cx="271622" cy="358849"/>
          </a:xfrm>
          <a:prstGeom prst="straightConnector1">
            <a:avLst/>
          </a:prstGeom>
          <a:ln w="28575">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08" name="Oval 207"/>
          <p:cNvSpPr/>
          <p:nvPr/>
        </p:nvSpPr>
        <p:spPr>
          <a:xfrm>
            <a:off x="3495089" y="6093336"/>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3</a:t>
            </a:r>
            <a:endParaRPr lang="zh-CN" altLang="en-US" dirty="0">
              <a:solidFill>
                <a:schemeClr val="tx1"/>
              </a:solidFill>
              <a:latin typeface="Eras Medium ITC" pitchFamily="34" charset="0"/>
            </a:endParaRPr>
          </a:p>
        </p:txBody>
      </p:sp>
      <p:cxnSp>
        <p:nvCxnSpPr>
          <p:cNvPr id="213" name="Straight Arrow Connector 212"/>
          <p:cNvCxnSpPr>
            <a:stCxn id="221" idx="2"/>
            <a:endCxn id="219" idx="6"/>
          </p:cNvCxnSpPr>
          <p:nvPr/>
        </p:nvCxnSpPr>
        <p:spPr>
          <a:xfrm flipH="1">
            <a:off x="4824380" y="5607208"/>
            <a:ext cx="614965" cy="0"/>
          </a:xfrm>
          <a:prstGeom prst="straightConnector1">
            <a:avLst/>
          </a:prstGeom>
          <a:ln w="38100">
            <a:solidFill>
              <a:schemeClr val="tx1"/>
            </a:solidFill>
            <a:prstDash val="sysDot"/>
            <a:headEnd type="arrow" w="sm" len="sm"/>
            <a:tailEnd type="arrow" w="sm" len="sm"/>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15" name="Straight Arrow Connector 214"/>
          <p:cNvCxnSpPr>
            <a:stCxn id="219" idx="2"/>
            <a:endCxn id="216" idx="6"/>
          </p:cNvCxnSpPr>
          <p:nvPr/>
        </p:nvCxnSpPr>
        <p:spPr>
          <a:xfrm flipH="1">
            <a:off x="3855089" y="5607208"/>
            <a:ext cx="609291" cy="0"/>
          </a:xfrm>
          <a:prstGeom prst="straightConnector1">
            <a:avLst/>
          </a:prstGeom>
          <a:ln w="38100">
            <a:solidFill>
              <a:schemeClr val="tx1"/>
            </a:solidFill>
            <a:prstDash val="sysDot"/>
            <a:headEnd type="arrow" w="sm" len="sm"/>
            <a:tailEnd type="arrow" w="sm" len="sm"/>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16" name="Oval 215"/>
          <p:cNvSpPr/>
          <p:nvPr/>
        </p:nvSpPr>
        <p:spPr>
          <a:xfrm>
            <a:off x="3495089" y="5427208"/>
            <a:ext cx="360000" cy="360000"/>
          </a:xfrm>
          <a:prstGeom prst="ellipse">
            <a:avLst/>
          </a:prstGeom>
          <a:solidFill>
            <a:srgbClr val="FFBDD8"/>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221" name="Oval 220"/>
          <p:cNvSpPr/>
          <p:nvPr/>
        </p:nvSpPr>
        <p:spPr>
          <a:xfrm>
            <a:off x="5439345" y="5427208"/>
            <a:ext cx="360000" cy="360000"/>
          </a:xfrm>
          <a:prstGeom prst="ellipse">
            <a:avLst/>
          </a:prstGeom>
          <a:solidFill>
            <a:srgbClr val="FFBDD8"/>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a:solidFill>
                  <a:schemeClr val="tx1"/>
                </a:solidFill>
                <a:latin typeface="Eras Medium ITC" pitchFamily="34" charset="0"/>
              </a:rPr>
              <a:t>1</a:t>
            </a:r>
            <a:endParaRPr lang="zh-CN" altLang="en-US" dirty="0">
              <a:solidFill>
                <a:schemeClr val="tx1"/>
              </a:solidFill>
              <a:latin typeface="Eras Medium ITC" pitchFamily="34" charset="0"/>
            </a:endParaRPr>
          </a:p>
        </p:txBody>
      </p:sp>
      <p:cxnSp>
        <p:nvCxnSpPr>
          <p:cNvPr id="223" name="Straight Arrow Connector 222"/>
          <p:cNvCxnSpPr>
            <a:stCxn id="221" idx="4"/>
            <a:endCxn id="207" idx="0"/>
          </p:cNvCxnSpPr>
          <p:nvPr/>
        </p:nvCxnSpPr>
        <p:spPr>
          <a:xfrm>
            <a:off x="5619345" y="5787208"/>
            <a:ext cx="0" cy="306128"/>
          </a:xfrm>
          <a:prstGeom prst="straightConnector1">
            <a:avLst/>
          </a:prstGeom>
          <a:ln w="28575">
            <a:solidFill>
              <a:schemeClr val="tx1"/>
            </a:solidFill>
            <a:headEnd type="arrow" w="med" len="med"/>
            <a:tailEnd type="none"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25" name="Straight Arrow Connector 224"/>
          <p:cNvCxnSpPr>
            <a:stCxn id="208" idx="0"/>
            <a:endCxn id="216" idx="4"/>
          </p:cNvCxnSpPr>
          <p:nvPr/>
        </p:nvCxnSpPr>
        <p:spPr>
          <a:xfrm flipV="1">
            <a:off x="3675089" y="5787208"/>
            <a:ext cx="0" cy="306128"/>
          </a:xfrm>
          <a:prstGeom prst="straightConnector1">
            <a:avLst/>
          </a:prstGeom>
          <a:ln w="28575">
            <a:solidFill>
              <a:schemeClr val="tx1"/>
            </a:solidFill>
            <a:headEnd type="arrow" w="med" len="med"/>
            <a:tailEnd type="arrow" w="med" len="med"/>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07" name="Oval 206"/>
          <p:cNvSpPr/>
          <p:nvPr/>
        </p:nvSpPr>
        <p:spPr>
          <a:xfrm>
            <a:off x="5439345" y="6093336"/>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2</a:t>
            </a:r>
            <a:endParaRPr lang="zh-CN" altLang="en-US" dirty="0">
              <a:solidFill>
                <a:schemeClr val="tx1"/>
              </a:solidFill>
              <a:latin typeface="Eras Medium ITC" pitchFamily="34" charset="0"/>
            </a:endParaRPr>
          </a:p>
        </p:txBody>
      </p:sp>
      <p:sp>
        <p:nvSpPr>
          <p:cNvPr id="234" name="Rectangle 233"/>
          <p:cNvSpPr/>
          <p:nvPr/>
        </p:nvSpPr>
        <p:spPr>
          <a:xfrm>
            <a:off x="3131840" y="4835179"/>
            <a:ext cx="795297" cy="250005"/>
          </a:xfrm>
          <a:prstGeom prst="rect">
            <a:avLst/>
          </a:prstGeom>
        </p:spPr>
        <p:txBody>
          <a:bodyPr wrap="square" lIns="0" tIns="0" rIns="0" bIns="0">
            <a:spAutoFit/>
          </a:bodyPr>
          <a:lstStyle/>
          <a:p>
            <a:pPr algn="ctr">
              <a:lnSpc>
                <a:spcPct val="80000"/>
              </a:lnSpc>
            </a:pPr>
            <a:r>
              <a:rPr lang="en-US" altLang="zh-CN" sz="2000" dirty="0" smtClean="0">
                <a:solidFill>
                  <a:srgbClr val="FF0066"/>
                </a:solidFill>
                <a:latin typeface="Eras Medium ITC" pitchFamily="34" charset="0"/>
                <a:cs typeface="Verdana" pitchFamily="34" charset="0"/>
              </a:rPr>
              <a:t>replica</a:t>
            </a:r>
            <a:endParaRPr lang="zh-CN" altLang="en-US" sz="2000" dirty="0">
              <a:solidFill>
                <a:srgbClr val="FF0066"/>
              </a:solidFill>
              <a:latin typeface="Eras Medium ITC" pitchFamily="34" charset="0"/>
              <a:cs typeface="Verdana" pitchFamily="34" charset="0"/>
            </a:endParaRPr>
          </a:p>
        </p:txBody>
      </p:sp>
      <p:cxnSp>
        <p:nvCxnSpPr>
          <p:cNvPr id="235" name="Straight Arrow Connector 234"/>
          <p:cNvCxnSpPr>
            <a:endCxn id="216" idx="0"/>
          </p:cNvCxnSpPr>
          <p:nvPr/>
        </p:nvCxnSpPr>
        <p:spPr>
          <a:xfrm>
            <a:off x="3675049" y="5085184"/>
            <a:ext cx="40" cy="342024"/>
          </a:xfrm>
          <a:prstGeom prst="straightConnector1">
            <a:avLst/>
          </a:prstGeom>
          <a:ln w="3175">
            <a:solidFill>
              <a:srgbClr val="FF0066"/>
            </a:solidFill>
            <a:prstDash val="solid"/>
            <a:tailEnd type="stealth" w="lg" len="lg"/>
          </a:ln>
        </p:spPr>
        <p:style>
          <a:lnRef idx="1">
            <a:schemeClr val="accent1"/>
          </a:lnRef>
          <a:fillRef idx="0">
            <a:schemeClr val="accent1"/>
          </a:fillRef>
          <a:effectRef idx="0">
            <a:schemeClr val="accent1"/>
          </a:effectRef>
          <a:fontRef idx="minor">
            <a:schemeClr val="tx1"/>
          </a:fontRef>
        </p:style>
      </p:cxnSp>
      <p:pic>
        <p:nvPicPr>
          <p:cNvPr id="240" name="Picture 4" descr="Z:\Documents\Research\lyra\socc13\figures\lo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13" y="5913815"/>
            <a:ext cx="432000" cy="432000"/>
          </a:xfrm>
          <a:prstGeom prst="rect">
            <a:avLst/>
          </a:prstGeom>
          <a:noFill/>
          <a:extLst/>
        </p:spPr>
      </p:pic>
      <p:sp>
        <p:nvSpPr>
          <p:cNvPr id="219" name="Oval 218"/>
          <p:cNvSpPr/>
          <p:nvPr/>
        </p:nvSpPr>
        <p:spPr>
          <a:xfrm>
            <a:off x="4464380" y="5427208"/>
            <a:ext cx="360000" cy="360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222" name="32-Point Star 221"/>
          <p:cNvSpPr/>
          <p:nvPr/>
        </p:nvSpPr>
        <p:spPr>
          <a:xfrm>
            <a:off x="4338380" y="5301208"/>
            <a:ext cx="612000" cy="612000"/>
          </a:xfrm>
          <a:prstGeom prst="star32">
            <a:avLst/>
          </a:prstGeom>
          <a:noFill/>
          <a:ln w="12700">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zh-CN" altLang="en-US">
              <a:solidFill>
                <a:schemeClr val="tx1"/>
              </a:solidFill>
              <a:latin typeface="Eras Medium ITC" pitchFamily="34" charset="0"/>
            </a:endParaRPr>
          </a:p>
        </p:txBody>
      </p:sp>
      <p:sp>
        <p:nvSpPr>
          <p:cNvPr id="72" name="Oval 71"/>
          <p:cNvSpPr/>
          <p:nvPr/>
        </p:nvSpPr>
        <p:spPr>
          <a:xfrm>
            <a:off x="1742326" y="5427208"/>
            <a:ext cx="360000" cy="360000"/>
          </a:xfrm>
          <a:prstGeom prst="ellipse">
            <a:avLst/>
          </a:prstGeom>
          <a:solidFill>
            <a:srgbClr val="FF0066"/>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1</a:t>
            </a:r>
            <a:endParaRPr lang="zh-CN" altLang="en-US" dirty="0">
              <a:solidFill>
                <a:schemeClr val="tx1"/>
              </a:solidFill>
              <a:latin typeface="Eras Medium ITC" pitchFamily="34" charset="0"/>
            </a:endParaRPr>
          </a:p>
        </p:txBody>
      </p:sp>
      <p:sp>
        <p:nvSpPr>
          <p:cNvPr id="185" name="32-Point Star 184"/>
          <p:cNvSpPr/>
          <p:nvPr/>
        </p:nvSpPr>
        <p:spPr>
          <a:xfrm>
            <a:off x="1616326" y="5301208"/>
            <a:ext cx="612000" cy="612000"/>
          </a:xfrm>
          <a:prstGeom prst="star32">
            <a:avLst/>
          </a:prstGeom>
          <a:noFill/>
          <a:ln w="12700">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zh-CN" altLang="en-US">
              <a:solidFill>
                <a:schemeClr val="tx1"/>
              </a:solidFill>
              <a:latin typeface="Eras Medium ITC" pitchFamily="34" charset="0"/>
            </a:endParaRPr>
          </a:p>
        </p:txBody>
      </p:sp>
      <p:sp>
        <p:nvSpPr>
          <p:cNvPr id="279" name="Oval 278"/>
          <p:cNvSpPr/>
          <p:nvPr/>
        </p:nvSpPr>
        <p:spPr>
          <a:xfrm>
            <a:off x="4464380" y="4725144"/>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grpSp>
        <p:nvGrpSpPr>
          <p:cNvPr id="6" name="Group 5"/>
          <p:cNvGrpSpPr/>
          <p:nvPr/>
        </p:nvGrpSpPr>
        <p:grpSpPr>
          <a:xfrm>
            <a:off x="3963121" y="4833032"/>
            <a:ext cx="184940" cy="1692320"/>
            <a:chOff x="3963121" y="4833032"/>
            <a:chExt cx="184940" cy="1692320"/>
          </a:xfrm>
        </p:grpSpPr>
        <p:cxnSp>
          <p:nvCxnSpPr>
            <p:cNvPr id="190" name="Straight Connector 189"/>
            <p:cNvCxnSpPr/>
            <p:nvPr/>
          </p:nvCxnSpPr>
          <p:spPr>
            <a:xfrm>
              <a:off x="4143161" y="4833032"/>
              <a:ext cx="0" cy="1044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3963121" y="6021352"/>
              <a:ext cx="0" cy="504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H="1">
              <a:off x="3963121" y="5877272"/>
              <a:ext cx="184940" cy="1440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01" name="Oval 300"/>
          <p:cNvSpPr/>
          <p:nvPr/>
        </p:nvSpPr>
        <p:spPr>
          <a:xfrm>
            <a:off x="1742326" y="4725144"/>
            <a:ext cx="360000" cy="360000"/>
          </a:xfrm>
          <a:prstGeom prst="ellipse">
            <a:avLst/>
          </a:prstGeom>
          <a:solidFill>
            <a:srgbClr val="00FFFF"/>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4</a:t>
            </a:r>
            <a:endParaRPr lang="zh-CN" altLang="en-US" dirty="0">
              <a:solidFill>
                <a:schemeClr val="tx1"/>
              </a:solidFill>
              <a:latin typeface="Eras Medium ITC" pitchFamily="34" charset="0"/>
            </a:endParaRPr>
          </a:p>
        </p:txBody>
      </p:sp>
      <p:grpSp>
        <p:nvGrpSpPr>
          <p:cNvPr id="3" name="Group 2"/>
          <p:cNvGrpSpPr/>
          <p:nvPr/>
        </p:nvGrpSpPr>
        <p:grpSpPr>
          <a:xfrm>
            <a:off x="1403648" y="5013176"/>
            <a:ext cx="254667" cy="432048"/>
            <a:chOff x="1403648" y="5013176"/>
            <a:chExt cx="254667" cy="432048"/>
          </a:xfrm>
        </p:grpSpPr>
        <p:sp>
          <p:nvSpPr>
            <p:cNvPr id="117" name="Rectangle 116"/>
            <p:cNvSpPr/>
            <p:nvPr/>
          </p:nvSpPr>
          <p:spPr>
            <a:xfrm>
              <a:off x="1403648" y="5013176"/>
              <a:ext cx="254667" cy="224998"/>
            </a:xfrm>
            <a:prstGeom prst="rect">
              <a:avLst/>
            </a:prstGeom>
            <a:solidFill>
              <a:schemeClr val="bg1"/>
            </a:solidFill>
          </p:spPr>
          <p:txBody>
            <a:bodyPr wrap="square" lIns="0" tIns="0" rIns="0" bIns="0">
              <a:spAutoFit/>
            </a:bodyPr>
            <a:lstStyle/>
            <a:p>
              <a:pPr algn="ctr">
                <a:lnSpc>
                  <a:spcPct val="80000"/>
                </a:lnSpc>
              </a:pPr>
              <a:r>
                <a:rPr lang="en-US" altLang="zh-CN" dirty="0" smtClean="0">
                  <a:solidFill>
                    <a:srgbClr val="0000FF"/>
                  </a:solidFill>
                  <a:latin typeface="Eras Medium ITC" pitchFamily="34" charset="0"/>
                  <a:cs typeface="Verdana" pitchFamily="34" charset="0"/>
                </a:rPr>
                <a:t>x1</a:t>
              </a:r>
              <a:endParaRPr lang="zh-CN" altLang="en-US" dirty="0">
                <a:solidFill>
                  <a:srgbClr val="0000FF"/>
                </a:solidFill>
                <a:latin typeface="Eras Medium ITC" pitchFamily="34" charset="0"/>
                <a:cs typeface="Verdana" pitchFamily="34" charset="0"/>
              </a:endParaRPr>
            </a:p>
          </p:txBody>
        </p:sp>
        <p:pic>
          <p:nvPicPr>
            <p:cNvPr id="1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5252" y="5193224"/>
              <a:ext cx="251458"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2267744" y="5013176"/>
            <a:ext cx="254667" cy="432048"/>
            <a:chOff x="2267744" y="5013176"/>
            <a:chExt cx="254667" cy="432048"/>
          </a:xfrm>
        </p:grpSpPr>
        <p:sp>
          <p:nvSpPr>
            <p:cNvPr id="119" name="Rectangle 118"/>
            <p:cNvSpPr/>
            <p:nvPr/>
          </p:nvSpPr>
          <p:spPr>
            <a:xfrm>
              <a:off x="2267744" y="5013176"/>
              <a:ext cx="254667" cy="224998"/>
            </a:xfrm>
            <a:prstGeom prst="rect">
              <a:avLst/>
            </a:prstGeom>
            <a:solidFill>
              <a:schemeClr val="bg1"/>
            </a:solidFill>
          </p:spPr>
          <p:txBody>
            <a:bodyPr wrap="square" lIns="0" tIns="0" rIns="0" bIns="0">
              <a:spAutoFit/>
            </a:bodyPr>
            <a:lstStyle/>
            <a:p>
              <a:pPr algn="ctr">
                <a:lnSpc>
                  <a:spcPct val="80000"/>
                </a:lnSpc>
              </a:pPr>
              <a:r>
                <a:rPr lang="en-US" altLang="zh-CN" dirty="0" smtClean="0">
                  <a:solidFill>
                    <a:srgbClr val="0000FF"/>
                  </a:solidFill>
                  <a:latin typeface="Eras Medium ITC" pitchFamily="34" charset="0"/>
                  <a:cs typeface="Verdana" pitchFamily="34" charset="0"/>
                </a:rPr>
                <a:t>x1</a:t>
              </a:r>
              <a:endParaRPr lang="zh-CN" altLang="en-US" dirty="0">
                <a:solidFill>
                  <a:srgbClr val="0000FF"/>
                </a:solidFill>
                <a:latin typeface="Eras Medium ITC" pitchFamily="34" charset="0"/>
                <a:cs typeface="Verdana" pitchFamily="34" charset="0"/>
              </a:endParaRPr>
            </a:p>
          </p:txBody>
        </p:sp>
        <p:pic>
          <p:nvPicPr>
            <p:cNvPr id="11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9348" y="5193224"/>
              <a:ext cx="251458"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a:off x="4032510" y="5013176"/>
            <a:ext cx="254667" cy="432048"/>
            <a:chOff x="4032510" y="5013176"/>
            <a:chExt cx="254667" cy="432048"/>
          </a:xfrm>
        </p:grpSpPr>
        <p:sp>
          <p:nvSpPr>
            <p:cNvPr id="237" name="Rectangle 236"/>
            <p:cNvSpPr/>
            <p:nvPr/>
          </p:nvSpPr>
          <p:spPr>
            <a:xfrm>
              <a:off x="4032510" y="5013176"/>
              <a:ext cx="254667" cy="224998"/>
            </a:xfrm>
            <a:prstGeom prst="rect">
              <a:avLst/>
            </a:prstGeom>
            <a:solidFill>
              <a:schemeClr val="bg1"/>
            </a:solidFill>
          </p:spPr>
          <p:txBody>
            <a:bodyPr wrap="square" lIns="0" tIns="0" rIns="0" bIns="0">
              <a:spAutoFit/>
            </a:bodyPr>
            <a:lstStyle/>
            <a:p>
              <a:pPr algn="ctr">
                <a:lnSpc>
                  <a:spcPct val="80000"/>
                </a:lnSpc>
              </a:pPr>
              <a:r>
                <a:rPr lang="en-US" altLang="zh-CN" dirty="0" smtClean="0">
                  <a:solidFill>
                    <a:srgbClr val="0000FF"/>
                  </a:solidFill>
                  <a:latin typeface="Eras Medium ITC" pitchFamily="34" charset="0"/>
                  <a:cs typeface="Verdana" pitchFamily="34" charset="0"/>
                </a:rPr>
                <a:t>x2</a:t>
              </a:r>
              <a:endParaRPr lang="zh-CN" altLang="en-US" dirty="0">
                <a:solidFill>
                  <a:srgbClr val="0000FF"/>
                </a:solidFill>
                <a:latin typeface="Eras Medium ITC" pitchFamily="34" charset="0"/>
                <a:cs typeface="Verdana" pitchFamily="34" charset="0"/>
              </a:endParaRPr>
            </a:p>
          </p:txBody>
        </p:sp>
        <p:pic>
          <p:nvPicPr>
            <p:cNvPr id="2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4114" y="5193224"/>
              <a:ext cx="251458"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a:off x="5042226" y="5220226"/>
            <a:ext cx="537886" cy="297006"/>
            <a:chOff x="5042226" y="5148218"/>
            <a:chExt cx="537886" cy="297006"/>
          </a:xfrm>
        </p:grpSpPr>
        <p:sp>
          <p:nvSpPr>
            <p:cNvPr id="239" name="Rectangle 238"/>
            <p:cNvSpPr/>
            <p:nvPr/>
          </p:nvSpPr>
          <p:spPr>
            <a:xfrm>
              <a:off x="5325445" y="5148218"/>
              <a:ext cx="254667" cy="180000"/>
            </a:xfrm>
            <a:prstGeom prst="rect">
              <a:avLst/>
            </a:prstGeom>
            <a:solidFill>
              <a:schemeClr val="bg1"/>
            </a:solidFill>
          </p:spPr>
          <p:txBody>
            <a:bodyPr wrap="square" lIns="0" tIns="0" rIns="0" bIns="0">
              <a:spAutoFit/>
            </a:bodyPr>
            <a:lstStyle/>
            <a:p>
              <a:pPr algn="ctr">
                <a:lnSpc>
                  <a:spcPct val="80000"/>
                </a:lnSpc>
              </a:pPr>
              <a:r>
                <a:rPr lang="en-US" altLang="zh-CN" dirty="0" smtClean="0">
                  <a:solidFill>
                    <a:srgbClr val="0000FF"/>
                  </a:solidFill>
                  <a:latin typeface="Eras Medium ITC" pitchFamily="34" charset="0"/>
                  <a:cs typeface="Verdana" pitchFamily="34" charset="0"/>
                </a:rPr>
                <a:t>x2</a:t>
              </a:r>
              <a:endParaRPr lang="zh-CN" altLang="en-US" dirty="0">
                <a:solidFill>
                  <a:srgbClr val="0000FF"/>
                </a:solidFill>
                <a:latin typeface="Eras Medium ITC" pitchFamily="34" charset="0"/>
                <a:cs typeface="Verdana" pitchFamily="34" charset="0"/>
              </a:endParaRPr>
            </a:p>
          </p:txBody>
        </p:sp>
        <p:pic>
          <p:nvPicPr>
            <p:cNvPr id="23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2226" y="5193224"/>
              <a:ext cx="251458"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5" name="Oval 64"/>
          <p:cNvSpPr/>
          <p:nvPr/>
        </p:nvSpPr>
        <p:spPr>
          <a:xfrm>
            <a:off x="5043281" y="4725144"/>
            <a:ext cx="360000" cy="360000"/>
          </a:xfrm>
          <a:prstGeom prst="ellipse">
            <a:avLst/>
          </a:prstGeom>
          <a:solidFill>
            <a:srgbClr val="A3FFFF"/>
          </a:solidFill>
          <a:ln w="28575">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dirty="0" smtClean="0">
                <a:solidFill>
                  <a:schemeClr val="tx1"/>
                </a:solidFill>
                <a:latin typeface="Eras Medium ITC" pitchFamily="34" charset="0"/>
              </a:rPr>
              <a:t>5</a:t>
            </a:r>
            <a:endParaRPr lang="zh-CN" altLang="en-US" dirty="0">
              <a:solidFill>
                <a:schemeClr val="tx1"/>
              </a:solidFill>
              <a:latin typeface="Eras Medium ITC" pitchFamily="34" charset="0"/>
            </a:endParaRPr>
          </a:p>
        </p:txBody>
      </p:sp>
      <p:sp>
        <p:nvSpPr>
          <p:cNvPr id="21" name="Freeform 20"/>
          <p:cNvSpPr/>
          <p:nvPr/>
        </p:nvSpPr>
        <p:spPr>
          <a:xfrm>
            <a:off x="4968112" y="5877272"/>
            <a:ext cx="648000" cy="106463"/>
          </a:xfrm>
          <a:custGeom>
            <a:avLst/>
            <a:gdLst>
              <a:gd name="connsiteX0" fmla="*/ 0 w 616689"/>
              <a:gd name="connsiteY0" fmla="*/ 106463 h 106463"/>
              <a:gd name="connsiteX1" fmla="*/ 276447 w 616689"/>
              <a:gd name="connsiteY1" fmla="*/ 138 h 106463"/>
              <a:gd name="connsiteX2" fmla="*/ 616689 w 616689"/>
              <a:gd name="connsiteY2" fmla="*/ 85198 h 106463"/>
            </a:gdLst>
            <a:ahLst/>
            <a:cxnLst>
              <a:cxn ang="0">
                <a:pos x="connsiteX0" y="connsiteY0"/>
              </a:cxn>
              <a:cxn ang="0">
                <a:pos x="connsiteX1" y="connsiteY1"/>
              </a:cxn>
              <a:cxn ang="0">
                <a:pos x="connsiteX2" y="connsiteY2"/>
              </a:cxn>
            </a:cxnLst>
            <a:rect l="l" t="t" r="r" b="b"/>
            <a:pathLst>
              <a:path w="616689" h="106463">
                <a:moveTo>
                  <a:pt x="0" y="106463"/>
                </a:moveTo>
                <a:cubicBezTo>
                  <a:pt x="86833" y="55072"/>
                  <a:pt x="173666" y="3682"/>
                  <a:pt x="276447" y="138"/>
                </a:cubicBezTo>
                <a:cubicBezTo>
                  <a:pt x="379228" y="-3406"/>
                  <a:pt x="554666" y="62161"/>
                  <a:pt x="616689" y="85198"/>
                </a:cubicBezTo>
              </a:path>
            </a:pathLst>
          </a:custGeom>
          <a:noFill/>
          <a:ln>
            <a:solidFill>
              <a:srgbClr val="FF0066"/>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Rectangle 79"/>
          <p:cNvSpPr/>
          <p:nvPr/>
        </p:nvSpPr>
        <p:spPr>
          <a:xfrm>
            <a:off x="5697872" y="5805264"/>
            <a:ext cx="458304" cy="246221"/>
          </a:xfrm>
          <a:prstGeom prst="rect">
            <a:avLst/>
          </a:prstGeom>
        </p:spPr>
        <p:txBody>
          <a:bodyPr wrap="square" lIns="0" tIns="0" rIns="0" bIns="0">
            <a:spAutoFit/>
          </a:bodyPr>
          <a:lstStyle/>
          <a:p>
            <a:pPr algn="ctr">
              <a:lnSpc>
                <a:spcPct val="80000"/>
              </a:lnSpc>
            </a:pPr>
            <a:r>
              <a:rPr lang="en-US" altLang="zh-CN" sz="2000" dirty="0" smtClean="0">
                <a:solidFill>
                  <a:srgbClr val="FF0066"/>
                </a:solidFill>
                <a:latin typeface="Eras Medium ITC" pitchFamily="34" charset="0"/>
                <a:cs typeface="Verdana" pitchFamily="34" charset="0"/>
              </a:rPr>
              <a:t>dup</a:t>
            </a:r>
            <a:endParaRPr lang="zh-CN" altLang="en-US" sz="2000" dirty="0">
              <a:solidFill>
                <a:srgbClr val="FF0066"/>
              </a:solidFill>
              <a:latin typeface="Eras Medium ITC" pitchFamily="34" charset="0"/>
              <a:cs typeface="Verdana" pitchFamily="34" charset="0"/>
            </a:endParaRPr>
          </a:p>
        </p:txBody>
      </p:sp>
      <p:grpSp>
        <p:nvGrpSpPr>
          <p:cNvPr id="81" name="Group 80"/>
          <p:cNvGrpSpPr/>
          <p:nvPr/>
        </p:nvGrpSpPr>
        <p:grpSpPr>
          <a:xfrm>
            <a:off x="144000" y="3789040"/>
            <a:ext cx="1386981" cy="936000"/>
            <a:chOff x="144000" y="3789040"/>
            <a:chExt cx="1386981" cy="936000"/>
          </a:xfrm>
        </p:grpSpPr>
        <p:sp>
          <p:nvSpPr>
            <p:cNvPr id="83" name="Oval 82"/>
            <p:cNvSpPr/>
            <p:nvPr/>
          </p:nvSpPr>
          <p:spPr>
            <a:xfrm>
              <a:off x="251544" y="3868258"/>
              <a:ext cx="216000" cy="216000"/>
            </a:xfrm>
            <a:prstGeom prst="ellipse">
              <a:avLst/>
            </a:prstGeom>
            <a:solidFill>
              <a:srgbClr val="00FFFF"/>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smtClean="0">
                  <a:solidFill>
                    <a:schemeClr val="tx1"/>
                  </a:solidFill>
                  <a:latin typeface="Eras Medium ITC" pitchFamily="34" charset="0"/>
                </a:rPr>
                <a:t>2</a:t>
              </a:r>
              <a:endParaRPr lang="zh-CN" altLang="en-US" sz="1600" dirty="0">
                <a:solidFill>
                  <a:schemeClr val="tx1"/>
                </a:solidFill>
                <a:latin typeface="Eras Medium ITC" pitchFamily="34" charset="0"/>
              </a:endParaRPr>
            </a:p>
          </p:txBody>
        </p:sp>
        <p:sp>
          <p:nvSpPr>
            <p:cNvPr id="84" name="Oval 83"/>
            <p:cNvSpPr/>
            <p:nvPr/>
          </p:nvSpPr>
          <p:spPr>
            <a:xfrm>
              <a:off x="524922" y="3868258"/>
              <a:ext cx="216000" cy="216000"/>
            </a:xfrm>
            <a:prstGeom prst="ellipse">
              <a:avLst/>
            </a:prstGeom>
            <a:solidFill>
              <a:srgbClr val="FF0066"/>
            </a:solid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600" dirty="0" smtClean="0">
                  <a:solidFill>
                    <a:schemeClr val="tx1"/>
                  </a:solidFill>
                  <a:latin typeface="Eras Medium ITC" pitchFamily="34" charset="0"/>
                </a:rPr>
                <a:t>1</a:t>
              </a:r>
              <a:endParaRPr lang="zh-CN" altLang="en-US" sz="1600" dirty="0">
                <a:solidFill>
                  <a:schemeClr val="tx1"/>
                </a:solidFill>
                <a:latin typeface="Eras Medium ITC" pitchFamily="34" charset="0"/>
              </a:endParaRPr>
            </a:p>
          </p:txBody>
        </p:sp>
        <p:sp>
          <p:nvSpPr>
            <p:cNvPr id="85" name="Rectangle 84"/>
            <p:cNvSpPr/>
            <p:nvPr/>
          </p:nvSpPr>
          <p:spPr>
            <a:xfrm>
              <a:off x="828644" y="3861048"/>
              <a:ext cx="679602" cy="200055"/>
            </a:xfrm>
            <a:prstGeom prst="rect">
              <a:avLst/>
            </a:prstGeom>
            <a:solidFill>
              <a:schemeClr val="bg1"/>
            </a:solidFill>
          </p:spPr>
          <p:txBody>
            <a:bodyPr wrap="square" lIns="0" tIns="0" rIns="0" bIns="0">
              <a:spAutoFit/>
            </a:bodyPr>
            <a:lstStyle/>
            <a:p>
              <a:pPr>
                <a:lnSpc>
                  <a:spcPct val="80000"/>
                </a:lnSpc>
              </a:pPr>
              <a:r>
                <a:rPr lang="en-US" altLang="zh-CN" sz="1600" dirty="0" smtClean="0">
                  <a:latin typeface="Eras Medium ITC" pitchFamily="34" charset="0"/>
                  <a:cs typeface="Verdana" pitchFamily="34" charset="0"/>
                </a:rPr>
                <a:t>master</a:t>
              </a:r>
              <a:endParaRPr lang="zh-CN" altLang="en-US" sz="1600" dirty="0">
                <a:latin typeface="Eras Medium ITC" pitchFamily="34" charset="0"/>
                <a:cs typeface="Verdana" pitchFamily="34" charset="0"/>
              </a:endParaRPr>
            </a:p>
          </p:txBody>
        </p:sp>
        <p:sp>
          <p:nvSpPr>
            <p:cNvPr id="87" name="Oval 86"/>
            <p:cNvSpPr/>
            <p:nvPr/>
          </p:nvSpPr>
          <p:spPr>
            <a:xfrm>
              <a:off x="251544" y="4163476"/>
              <a:ext cx="216000" cy="216000"/>
            </a:xfrm>
            <a:prstGeom prst="ellipse">
              <a:avLst/>
            </a:prstGeom>
            <a:solidFill>
              <a:srgbClr val="A3FFFF"/>
            </a:solidFill>
            <a:ln w="12700">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zh-CN" sz="1600" dirty="0">
                  <a:solidFill>
                    <a:schemeClr val="tx1"/>
                  </a:solidFill>
                  <a:latin typeface="Eras Medium ITC" pitchFamily="34" charset="0"/>
                </a:rPr>
                <a:t>2</a:t>
              </a:r>
              <a:endParaRPr lang="zh-CN" altLang="en-US" sz="1600" dirty="0">
                <a:solidFill>
                  <a:schemeClr val="tx1"/>
                </a:solidFill>
                <a:latin typeface="Eras Medium ITC" pitchFamily="34" charset="0"/>
              </a:endParaRPr>
            </a:p>
          </p:txBody>
        </p:sp>
        <p:sp>
          <p:nvSpPr>
            <p:cNvPr id="88" name="Oval 87"/>
            <p:cNvSpPr/>
            <p:nvPr/>
          </p:nvSpPr>
          <p:spPr>
            <a:xfrm>
              <a:off x="524922" y="4163476"/>
              <a:ext cx="216000" cy="216000"/>
            </a:xfrm>
            <a:prstGeom prst="ellipse">
              <a:avLst/>
            </a:prstGeom>
            <a:solidFill>
              <a:srgbClr val="FFBDD8"/>
            </a:solidFill>
            <a:ln w="12700">
              <a:solidFill>
                <a:schemeClr val="tx1"/>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1600" dirty="0">
                  <a:solidFill>
                    <a:schemeClr val="tx1"/>
                  </a:solidFill>
                  <a:latin typeface="Eras Medium ITC" pitchFamily="34" charset="0"/>
                </a:rPr>
                <a:t>1</a:t>
              </a:r>
              <a:endParaRPr lang="zh-CN" altLang="en-US" sz="1600" dirty="0">
                <a:solidFill>
                  <a:schemeClr val="tx1"/>
                </a:solidFill>
                <a:latin typeface="Eras Medium ITC" pitchFamily="34" charset="0"/>
              </a:endParaRPr>
            </a:p>
          </p:txBody>
        </p:sp>
        <p:sp>
          <p:nvSpPr>
            <p:cNvPr id="89" name="Rectangle 88"/>
            <p:cNvSpPr/>
            <p:nvPr/>
          </p:nvSpPr>
          <p:spPr>
            <a:xfrm>
              <a:off x="828644" y="4156266"/>
              <a:ext cx="702337" cy="200055"/>
            </a:xfrm>
            <a:prstGeom prst="rect">
              <a:avLst/>
            </a:prstGeom>
            <a:solidFill>
              <a:schemeClr val="bg1"/>
            </a:solidFill>
          </p:spPr>
          <p:txBody>
            <a:bodyPr wrap="square" lIns="0" tIns="0" rIns="0" bIns="0">
              <a:spAutoFit/>
            </a:bodyPr>
            <a:lstStyle/>
            <a:p>
              <a:pPr>
                <a:lnSpc>
                  <a:spcPct val="80000"/>
                </a:lnSpc>
              </a:pPr>
              <a:r>
                <a:rPr lang="en-US" altLang="zh-CN" sz="1600" dirty="0" smtClean="0">
                  <a:latin typeface="Eras Medium ITC" pitchFamily="34" charset="0"/>
                  <a:cs typeface="Verdana" pitchFamily="34" charset="0"/>
                </a:rPr>
                <a:t>replica</a:t>
              </a:r>
              <a:endParaRPr lang="zh-CN" altLang="en-US" sz="1600" dirty="0">
                <a:latin typeface="Eras Medium ITC" pitchFamily="34" charset="0"/>
                <a:cs typeface="Verdana" pitchFamily="34" charset="0"/>
              </a:endParaRPr>
            </a:p>
          </p:txBody>
        </p:sp>
        <p:pic>
          <p:nvPicPr>
            <p:cNvPr id="9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831" y="4437112"/>
              <a:ext cx="251458"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Rectangle 90"/>
            <p:cNvSpPr/>
            <p:nvPr/>
          </p:nvSpPr>
          <p:spPr>
            <a:xfrm>
              <a:off x="828644" y="4452904"/>
              <a:ext cx="683356" cy="200055"/>
            </a:xfrm>
            <a:prstGeom prst="rect">
              <a:avLst/>
            </a:prstGeom>
            <a:solidFill>
              <a:schemeClr val="bg1"/>
            </a:solidFill>
          </p:spPr>
          <p:txBody>
            <a:bodyPr wrap="square" lIns="0" tIns="0" rIns="0" bIns="0">
              <a:spAutoFit/>
            </a:bodyPr>
            <a:lstStyle/>
            <a:p>
              <a:pPr>
                <a:lnSpc>
                  <a:spcPct val="80000"/>
                </a:lnSpc>
              </a:pPr>
              <a:r>
                <a:rPr lang="en-US" altLang="zh-CN" sz="1600" dirty="0" err="1" smtClean="0">
                  <a:latin typeface="Eras Medium ITC" pitchFamily="34" charset="0"/>
                  <a:cs typeface="Verdana" pitchFamily="34" charset="0"/>
                </a:rPr>
                <a:t>msg</a:t>
              </a:r>
              <a:endParaRPr lang="zh-CN" altLang="en-US" sz="1600" dirty="0">
                <a:latin typeface="Eras Medium ITC" pitchFamily="34" charset="0"/>
                <a:cs typeface="Verdana" pitchFamily="34" charset="0"/>
              </a:endParaRPr>
            </a:p>
          </p:txBody>
        </p:sp>
        <p:sp>
          <p:nvSpPr>
            <p:cNvPr id="92" name="Rectangle 91"/>
            <p:cNvSpPr/>
            <p:nvPr/>
          </p:nvSpPr>
          <p:spPr>
            <a:xfrm>
              <a:off x="144000" y="3789040"/>
              <a:ext cx="1368000" cy="936000"/>
            </a:xfrm>
            <a:prstGeom prst="rect">
              <a:avLst/>
            </a:prstGeom>
            <a:noFill/>
            <a:ln w="31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7216" y="332656"/>
            <a:ext cx="1723256" cy="103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 name="内容占位符 2"/>
          <p:cNvSpPr txBox="1">
            <a:spLocks/>
          </p:cNvSpPr>
          <p:nvPr/>
        </p:nvSpPr>
        <p:spPr>
          <a:xfrm>
            <a:off x="6012160" y="1412776"/>
            <a:ext cx="3131840" cy="1602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1275" lvl="1" indent="0">
              <a:buClr>
                <a:srgbClr val="FF0066"/>
              </a:buClr>
              <a:buNone/>
            </a:pPr>
            <a:r>
              <a:rPr lang="en-US" altLang="zh-CN" dirty="0" smtClean="0">
                <a:solidFill>
                  <a:prstClr val="black"/>
                </a:solidFill>
                <a:effectLst>
                  <a:outerShdw blurRad="38100" dist="38100" dir="2700000" algn="tl">
                    <a:srgbClr val="000000">
                      <a:alpha val="43137"/>
                    </a:srgbClr>
                  </a:outerShdw>
                </a:effectLst>
                <a:latin typeface="Eras Medium ITC" pitchFamily="34" charset="0"/>
                <a:ea typeface="Verdana" pitchFamily="34" charset="0"/>
                <a:cs typeface="Verdana" pitchFamily="34" charset="0"/>
              </a:rPr>
              <a:t>PowerGraph</a:t>
            </a:r>
            <a:r>
              <a:rPr lang="en-US" altLang="zh-CN" sz="2000" dirty="0" smtClean="0">
                <a:solidFill>
                  <a:prstClr val="black"/>
                </a:solidFill>
                <a:latin typeface="Eras Medium ITC" pitchFamily="34" charset="0"/>
                <a:ea typeface="Verdana" pitchFamily="34" charset="0"/>
                <a:cs typeface="Verdana" pitchFamily="34" charset="0"/>
              </a:rPr>
              <a:t>[OSDI’12]</a:t>
            </a:r>
            <a:endParaRPr lang="en-US" altLang="zh-CN" dirty="0" smtClean="0">
              <a:solidFill>
                <a:prstClr val="black"/>
              </a:solidFill>
              <a:latin typeface="Eras Medium ITC" pitchFamily="34" charset="0"/>
              <a:ea typeface="Verdana" pitchFamily="34" charset="0"/>
              <a:cs typeface="Verdana" pitchFamily="34" charset="0"/>
            </a:endParaRPr>
          </a:p>
        </p:txBody>
      </p:sp>
    </p:spTree>
    <p:extLst>
      <p:ext uri="{BB962C8B-B14F-4D97-AF65-F5344CB8AC3E}">
        <p14:creationId xmlns:p14="http://schemas.microsoft.com/office/powerpoint/2010/main" val="36425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
                                            <p:txEl>
                                              <p:pRg st="1" end="1"/>
                                            </p:txEl>
                                          </p:spTgt>
                                        </p:tgtEl>
                                        <p:attrNameLst>
                                          <p:attrName>style.visibility</p:attrName>
                                        </p:attrNameLst>
                                      </p:cBhvr>
                                      <p:to>
                                        <p:strVal val="visible"/>
                                      </p:to>
                                    </p:set>
                                    <p:animEffect transition="in" filter="fade">
                                      <p:cBhvr>
                                        <p:cTn id="7" dur="500"/>
                                        <p:tgtEl>
                                          <p:spTgt spid="45">
                                            <p:txEl>
                                              <p:pRg st="1" end="1"/>
                                            </p:txEl>
                                          </p:spTgt>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p:cTn id="11" dur="500" fill="hold"/>
                                        <p:tgtEl>
                                          <p:spTgt spid="63"/>
                                        </p:tgtEl>
                                        <p:attrNameLst>
                                          <p:attrName>ppt_w</p:attrName>
                                        </p:attrNameLst>
                                      </p:cBhvr>
                                      <p:tavLst>
                                        <p:tav tm="0">
                                          <p:val>
                                            <p:fltVal val="0"/>
                                          </p:val>
                                        </p:tav>
                                        <p:tav tm="100000">
                                          <p:val>
                                            <p:strVal val="#ppt_w"/>
                                          </p:val>
                                        </p:tav>
                                      </p:tavLst>
                                    </p:anim>
                                    <p:anim calcmode="lin" valueType="num">
                                      <p:cBhvr>
                                        <p:cTn id="12" dur="500" fill="hold"/>
                                        <p:tgtEl>
                                          <p:spTgt spid="63"/>
                                        </p:tgtEl>
                                        <p:attrNameLst>
                                          <p:attrName>ppt_h</p:attrName>
                                        </p:attrNameLst>
                                      </p:cBhvr>
                                      <p:tavLst>
                                        <p:tav tm="0">
                                          <p:val>
                                            <p:fltVal val="0"/>
                                          </p:val>
                                        </p:tav>
                                        <p:tav tm="100000">
                                          <p:val>
                                            <p:strVal val="#ppt_h"/>
                                          </p:val>
                                        </p:tav>
                                      </p:tavLst>
                                    </p:anim>
                                    <p:animEffect transition="in" filter="fade">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5">
                                            <p:txEl>
                                              <p:pRg st="2" end="2"/>
                                            </p:txEl>
                                          </p:spTgt>
                                        </p:tgtEl>
                                        <p:attrNameLst>
                                          <p:attrName>style.visibility</p:attrName>
                                        </p:attrNameLst>
                                      </p:cBhvr>
                                      <p:to>
                                        <p:strVal val="visible"/>
                                      </p:to>
                                    </p:set>
                                    <p:animEffect transition="in" filter="fade">
                                      <p:cBhvr>
                                        <p:cTn id="18" dur="500"/>
                                        <p:tgtEl>
                                          <p:spTgt spid="45">
                                            <p:txEl>
                                              <p:pRg st="2" end="2"/>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279"/>
                                        </p:tgtEl>
                                        <p:attrNameLst>
                                          <p:attrName>style.visibility</p:attrName>
                                        </p:attrNameLst>
                                      </p:cBhvr>
                                      <p:to>
                                        <p:strVal val="visible"/>
                                      </p:to>
                                    </p:set>
                                    <p:animEffect transition="in" filter="fade">
                                      <p:cBhvr>
                                        <p:cTn id="25" dur="500"/>
                                        <p:tgtEl>
                                          <p:spTgt spid="27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8"/>
                                        </p:tgtEl>
                                        <p:attrNameLst>
                                          <p:attrName>style.visibility</p:attrName>
                                        </p:attrNameLst>
                                      </p:cBhvr>
                                      <p:to>
                                        <p:strVal val="visible"/>
                                      </p:to>
                                    </p:set>
                                    <p:animEffect transition="in" filter="fade">
                                      <p:cBhvr>
                                        <p:cTn id="28" dur="500"/>
                                        <p:tgtEl>
                                          <p:spTgt spid="20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7"/>
                                        </p:tgtEl>
                                        <p:attrNameLst>
                                          <p:attrName>style.visibility</p:attrName>
                                        </p:attrNameLst>
                                      </p:cBhvr>
                                      <p:to>
                                        <p:strVal val="visible"/>
                                      </p:to>
                                    </p:set>
                                    <p:animEffect transition="in" filter="fade">
                                      <p:cBhvr>
                                        <p:cTn id="31" dur="500"/>
                                        <p:tgtEl>
                                          <p:spTgt spid="20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9"/>
                                        </p:tgtEl>
                                        <p:attrNameLst>
                                          <p:attrName>style.visibility</p:attrName>
                                        </p:attrNameLst>
                                      </p:cBhvr>
                                      <p:to>
                                        <p:strVal val="visible"/>
                                      </p:to>
                                    </p:set>
                                    <p:animEffect transition="in" filter="fade">
                                      <p:cBhvr>
                                        <p:cTn id="34" dur="500"/>
                                        <p:tgtEl>
                                          <p:spTgt spid="219"/>
                                        </p:tgtEl>
                                      </p:cBhvr>
                                    </p:animEffect>
                                  </p:childTnLst>
                                </p:cTn>
                              </p:par>
                            </p:childTnLst>
                          </p:cTn>
                        </p:par>
                        <p:par>
                          <p:cTn id="35" fill="hold">
                            <p:stCondLst>
                              <p:cond delay="500"/>
                            </p:stCondLst>
                            <p:childTnLst>
                              <p:par>
                                <p:cTn id="36" presetID="10" presetClass="entr" presetSubtype="0" fill="hold" grpId="0" nodeType="afterEffect">
                                  <p:stCondLst>
                                    <p:cond delay="500"/>
                                  </p:stCondLst>
                                  <p:childTnLst>
                                    <p:set>
                                      <p:cBhvr>
                                        <p:cTn id="37" dur="1" fill="hold">
                                          <p:stCondLst>
                                            <p:cond delay="0"/>
                                          </p:stCondLst>
                                        </p:cTn>
                                        <p:tgtEl>
                                          <p:spTgt spid="216"/>
                                        </p:tgtEl>
                                        <p:attrNameLst>
                                          <p:attrName>style.visibility</p:attrName>
                                        </p:attrNameLst>
                                      </p:cBhvr>
                                      <p:to>
                                        <p:strVal val="visible"/>
                                      </p:to>
                                    </p:set>
                                    <p:animEffect transition="in" filter="fade">
                                      <p:cBhvr>
                                        <p:cTn id="38" dur="500"/>
                                        <p:tgtEl>
                                          <p:spTgt spid="216"/>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202"/>
                                        </p:tgtEl>
                                        <p:attrNameLst>
                                          <p:attrName>style.visibility</p:attrName>
                                        </p:attrNameLst>
                                      </p:cBhvr>
                                      <p:to>
                                        <p:strVal val="visible"/>
                                      </p:to>
                                    </p:set>
                                    <p:animEffect transition="in" filter="fade">
                                      <p:cBhvr>
                                        <p:cTn id="41" dur="500"/>
                                        <p:tgtEl>
                                          <p:spTgt spid="202"/>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201"/>
                                        </p:tgtEl>
                                        <p:attrNameLst>
                                          <p:attrName>style.visibility</p:attrName>
                                        </p:attrNameLst>
                                      </p:cBhvr>
                                      <p:to>
                                        <p:strVal val="visible"/>
                                      </p:to>
                                    </p:set>
                                    <p:animEffect transition="in" filter="fade">
                                      <p:cBhvr>
                                        <p:cTn id="44" dur="500"/>
                                        <p:tgtEl>
                                          <p:spTgt spid="201"/>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221"/>
                                        </p:tgtEl>
                                        <p:attrNameLst>
                                          <p:attrName>style.visibility</p:attrName>
                                        </p:attrNameLst>
                                      </p:cBhvr>
                                      <p:to>
                                        <p:strVal val="visible"/>
                                      </p:to>
                                    </p:set>
                                    <p:animEffect transition="in" filter="fade">
                                      <p:cBhvr>
                                        <p:cTn id="50" dur="500"/>
                                        <p:tgtEl>
                                          <p:spTgt spid="221"/>
                                        </p:tgtEl>
                                      </p:cBhvr>
                                    </p:animEffect>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234"/>
                                        </p:tgtEl>
                                        <p:attrNameLst>
                                          <p:attrName>style.visibility</p:attrName>
                                        </p:attrNameLst>
                                      </p:cBhvr>
                                      <p:to>
                                        <p:strVal val="visible"/>
                                      </p:to>
                                    </p:set>
                                    <p:animEffect transition="in" filter="fade">
                                      <p:cBhvr>
                                        <p:cTn id="54" dur="500"/>
                                        <p:tgtEl>
                                          <p:spTgt spid="234"/>
                                        </p:tgtEl>
                                      </p:cBhvr>
                                    </p:animEffect>
                                  </p:childTnLst>
                                </p:cTn>
                              </p:par>
                            </p:childTnLst>
                          </p:cTn>
                        </p:par>
                        <p:par>
                          <p:cTn id="55" fill="hold">
                            <p:stCondLst>
                              <p:cond delay="2000"/>
                            </p:stCondLst>
                            <p:childTnLst>
                              <p:par>
                                <p:cTn id="56" presetID="22" presetClass="entr" presetSubtype="1" fill="hold" nodeType="afterEffect">
                                  <p:stCondLst>
                                    <p:cond delay="0"/>
                                  </p:stCondLst>
                                  <p:childTnLst>
                                    <p:set>
                                      <p:cBhvr>
                                        <p:cTn id="57" dur="1" fill="hold">
                                          <p:stCondLst>
                                            <p:cond delay="0"/>
                                          </p:stCondLst>
                                        </p:cTn>
                                        <p:tgtEl>
                                          <p:spTgt spid="235"/>
                                        </p:tgtEl>
                                        <p:attrNameLst>
                                          <p:attrName>style.visibility</p:attrName>
                                        </p:attrNameLst>
                                      </p:cBhvr>
                                      <p:to>
                                        <p:strVal val="visible"/>
                                      </p:to>
                                    </p:set>
                                    <p:animEffect transition="in" filter="wipe(up)">
                                      <p:cBhvr>
                                        <p:cTn id="58" dur="500"/>
                                        <p:tgtEl>
                                          <p:spTgt spid="235"/>
                                        </p:tgtEl>
                                      </p:cBhvr>
                                    </p:animEffect>
                                  </p:childTnLst>
                                </p:cTn>
                              </p:par>
                            </p:childTnLst>
                          </p:cTn>
                        </p:par>
                        <p:par>
                          <p:cTn id="59" fill="hold">
                            <p:stCondLst>
                              <p:cond delay="2500"/>
                            </p:stCondLst>
                            <p:childTnLst>
                              <p:par>
                                <p:cTn id="60" presetID="22" presetClass="entr" presetSubtype="1" fill="hold" nodeType="afterEffect">
                                  <p:stCondLst>
                                    <p:cond delay="0"/>
                                  </p:stCondLst>
                                  <p:childTnLst>
                                    <p:set>
                                      <p:cBhvr>
                                        <p:cTn id="61" dur="1" fill="hold">
                                          <p:stCondLst>
                                            <p:cond delay="0"/>
                                          </p:stCondLst>
                                        </p:cTn>
                                        <p:tgtEl>
                                          <p:spTgt spid="280"/>
                                        </p:tgtEl>
                                        <p:attrNameLst>
                                          <p:attrName>style.visibility</p:attrName>
                                        </p:attrNameLst>
                                      </p:cBhvr>
                                      <p:to>
                                        <p:strVal val="visible"/>
                                      </p:to>
                                    </p:set>
                                    <p:animEffect transition="in" filter="wipe(up)">
                                      <p:cBhvr>
                                        <p:cTn id="62" dur="500"/>
                                        <p:tgtEl>
                                          <p:spTgt spid="280"/>
                                        </p:tgtEl>
                                      </p:cBhvr>
                                    </p:animEffect>
                                  </p:childTnLst>
                                </p:cTn>
                              </p:par>
                              <p:par>
                                <p:cTn id="63" presetID="22" presetClass="entr" presetSubtype="4" fill="hold" nodeType="withEffect">
                                  <p:stCondLst>
                                    <p:cond delay="0"/>
                                  </p:stCondLst>
                                  <p:childTnLst>
                                    <p:set>
                                      <p:cBhvr>
                                        <p:cTn id="64" dur="1" fill="hold">
                                          <p:stCondLst>
                                            <p:cond delay="0"/>
                                          </p:stCondLst>
                                        </p:cTn>
                                        <p:tgtEl>
                                          <p:spTgt spid="223"/>
                                        </p:tgtEl>
                                        <p:attrNameLst>
                                          <p:attrName>style.visibility</p:attrName>
                                        </p:attrNameLst>
                                      </p:cBhvr>
                                      <p:to>
                                        <p:strVal val="visible"/>
                                      </p:to>
                                    </p:set>
                                    <p:animEffect transition="in" filter="wipe(down)">
                                      <p:cBhvr>
                                        <p:cTn id="65" dur="500"/>
                                        <p:tgtEl>
                                          <p:spTgt spid="223"/>
                                        </p:tgtEl>
                                      </p:cBhvr>
                                    </p:animEffect>
                                  </p:childTnLst>
                                </p:cTn>
                              </p:par>
                              <p:par>
                                <p:cTn id="66" presetID="22" presetClass="entr" presetSubtype="4" fill="hold" nodeType="withEffect">
                                  <p:stCondLst>
                                    <p:cond delay="0"/>
                                  </p:stCondLst>
                                  <p:childTnLst>
                                    <p:set>
                                      <p:cBhvr>
                                        <p:cTn id="67" dur="1" fill="hold">
                                          <p:stCondLst>
                                            <p:cond delay="0"/>
                                          </p:stCondLst>
                                        </p:cTn>
                                        <p:tgtEl>
                                          <p:spTgt spid="205"/>
                                        </p:tgtEl>
                                        <p:attrNameLst>
                                          <p:attrName>style.visibility</p:attrName>
                                        </p:attrNameLst>
                                      </p:cBhvr>
                                      <p:to>
                                        <p:strVal val="visible"/>
                                      </p:to>
                                    </p:set>
                                    <p:animEffect transition="in" filter="wipe(down)">
                                      <p:cBhvr>
                                        <p:cTn id="68" dur="500"/>
                                        <p:tgtEl>
                                          <p:spTgt spid="205"/>
                                        </p:tgtEl>
                                      </p:cBhvr>
                                    </p:animEffect>
                                  </p:childTnLst>
                                </p:cTn>
                              </p:par>
                              <p:par>
                                <p:cTn id="69" presetID="16" presetClass="entr" presetSubtype="42" fill="hold" nodeType="withEffect">
                                  <p:stCondLst>
                                    <p:cond delay="0"/>
                                  </p:stCondLst>
                                  <p:childTnLst>
                                    <p:set>
                                      <p:cBhvr>
                                        <p:cTn id="70" dur="1" fill="hold">
                                          <p:stCondLst>
                                            <p:cond delay="0"/>
                                          </p:stCondLst>
                                        </p:cTn>
                                        <p:tgtEl>
                                          <p:spTgt spid="203"/>
                                        </p:tgtEl>
                                        <p:attrNameLst>
                                          <p:attrName>style.visibility</p:attrName>
                                        </p:attrNameLst>
                                      </p:cBhvr>
                                      <p:to>
                                        <p:strVal val="visible"/>
                                      </p:to>
                                    </p:set>
                                    <p:animEffect transition="in" filter="barn(outHorizontal)">
                                      <p:cBhvr>
                                        <p:cTn id="71" dur="500"/>
                                        <p:tgtEl>
                                          <p:spTgt spid="203"/>
                                        </p:tgtEl>
                                      </p:cBhvr>
                                    </p:animEffect>
                                  </p:childTnLst>
                                </p:cTn>
                              </p:par>
                              <p:par>
                                <p:cTn id="72" presetID="16" presetClass="entr" presetSubtype="42" fill="hold" nodeType="withEffect">
                                  <p:stCondLst>
                                    <p:cond delay="0"/>
                                  </p:stCondLst>
                                  <p:childTnLst>
                                    <p:set>
                                      <p:cBhvr>
                                        <p:cTn id="73" dur="1" fill="hold">
                                          <p:stCondLst>
                                            <p:cond delay="0"/>
                                          </p:stCondLst>
                                        </p:cTn>
                                        <p:tgtEl>
                                          <p:spTgt spid="225"/>
                                        </p:tgtEl>
                                        <p:attrNameLst>
                                          <p:attrName>style.visibility</p:attrName>
                                        </p:attrNameLst>
                                      </p:cBhvr>
                                      <p:to>
                                        <p:strVal val="visible"/>
                                      </p:to>
                                    </p:set>
                                    <p:animEffect transition="in" filter="barn(outHorizontal)">
                                      <p:cBhvr>
                                        <p:cTn id="74" dur="500"/>
                                        <p:tgtEl>
                                          <p:spTgt spid="225"/>
                                        </p:tgtEl>
                                      </p:cBhvr>
                                    </p:animEffect>
                                  </p:childTnLst>
                                </p:cTn>
                              </p:par>
                              <p:par>
                                <p:cTn id="75" presetID="22" presetClass="entr" presetSubtype="4" fill="hold" nodeType="withEffect">
                                  <p:stCondLst>
                                    <p:cond delay="0"/>
                                  </p:stCondLst>
                                  <p:childTnLst>
                                    <p:set>
                                      <p:cBhvr>
                                        <p:cTn id="76" dur="1" fill="hold">
                                          <p:stCondLst>
                                            <p:cond delay="0"/>
                                          </p:stCondLst>
                                        </p:cTn>
                                        <p:tgtEl>
                                          <p:spTgt spid="74"/>
                                        </p:tgtEl>
                                        <p:attrNameLst>
                                          <p:attrName>style.visibility</p:attrName>
                                        </p:attrNameLst>
                                      </p:cBhvr>
                                      <p:to>
                                        <p:strVal val="visible"/>
                                      </p:to>
                                    </p:set>
                                    <p:animEffect transition="in" filter="wipe(down)">
                                      <p:cBhvr>
                                        <p:cTn id="77" dur="500"/>
                                        <p:tgtEl>
                                          <p:spTgt spid="7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223"/>
                                        </p:tgtEl>
                                        <p:attrNameLst>
                                          <p:attrName>style.visibility</p:attrName>
                                        </p:attrNameLst>
                                      </p:cBhvr>
                                      <p:to>
                                        <p:strVal val="visible"/>
                                      </p:to>
                                    </p:set>
                                    <p:animEffect transition="in" filter="wipe(down)">
                                      <p:cBhvr>
                                        <p:cTn id="82" dur="500"/>
                                        <p:tgtEl>
                                          <p:spTgt spid="223"/>
                                        </p:tgtEl>
                                      </p:cBhvr>
                                    </p:animEffect>
                                  </p:childTnLst>
                                </p:cTn>
                              </p:par>
                              <p:par>
                                <p:cTn id="83" presetID="22" presetClass="entr" presetSubtype="4" fill="hold" nodeType="withEffect">
                                  <p:stCondLst>
                                    <p:cond delay="0"/>
                                  </p:stCondLst>
                                  <p:childTnLst>
                                    <p:set>
                                      <p:cBhvr>
                                        <p:cTn id="84" dur="1" fill="hold">
                                          <p:stCondLst>
                                            <p:cond delay="0"/>
                                          </p:stCondLst>
                                        </p:cTn>
                                        <p:tgtEl>
                                          <p:spTgt spid="205"/>
                                        </p:tgtEl>
                                        <p:attrNameLst>
                                          <p:attrName>style.visibility</p:attrName>
                                        </p:attrNameLst>
                                      </p:cBhvr>
                                      <p:to>
                                        <p:strVal val="visible"/>
                                      </p:to>
                                    </p:set>
                                    <p:animEffect transition="in" filter="wipe(down)">
                                      <p:cBhvr>
                                        <p:cTn id="85" dur="500"/>
                                        <p:tgtEl>
                                          <p:spTgt spid="205"/>
                                        </p:tgtEl>
                                      </p:cBhvr>
                                    </p:animEffect>
                                  </p:childTnLst>
                                </p:cTn>
                              </p:par>
                              <p:par>
                                <p:cTn id="86" presetID="16" presetClass="entr" presetSubtype="37" fill="hold" grpId="0" nodeType="withEffect">
                                  <p:stCondLst>
                                    <p:cond delay="250"/>
                                  </p:stCondLst>
                                  <p:childTnLst>
                                    <p:set>
                                      <p:cBhvr>
                                        <p:cTn id="87" dur="1" fill="hold">
                                          <p:stCondLst>
                                            <p:cond delay="0"/>
                                          </p:stCondLst>
                                        </p:cTn>
                                        <p:tgtEl>
                                          <p:spTgt spid="21"/>
                                        </p:tgtEl>
                                        <p:attrNameLst>
                                          <p:attrName>style.visibility</p:attrName>
                                        </p:attrNameLst>
                                      </p:cBhvr>
                                      <p:to>
                                        <p:strVal val="visible"/>
                                      </p:to>
                                    </p:set>
                                    <p:animEffect transition="in" filter="barn(outVertical)">
                                      <p:cBhvr>
                                        <p:cTn id="88" dur="500"/>
                                        <p:tgtEl>
                                          <p:spTgt spid="21"/>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80"/>
                                        </p:tgtEl>
                                        <p:attrNameLst>
                                          <p:attrName>style.visibility</p:attrName>
                                        </p:attrNameLst>
                                      </p:cBhvr>
                                      <p:to>
                                        <p:strVal val="visible"/>
                                      </p:to>
                                    </p:set>
                                    <p:animEffect transition="in" filter="fade">
                                      <p:cBhvr>
                                        <p:cTn id="91" dur="500"/>
                                        <p:tgtEl>
                                          <p:spTgt spid="80"/>
                                        </p:tgtEl>
                                      </p:cBhvr>
                                    </p:animEffect>
                                  </p:childTnLst>
                                </p:cTn>
                              </p:par>
                            </p:childTnLst>
                          </p:cTn>
                        </p:par>
                        <p:par>
                          <p:cTn id="92" fill="hold">
                            <p:stCondLst>
                              <p:cond delay="750"/>
                            </p:stCondLst>
                            <p:childTnLst>
                              <p:par>
                                <p:cTn id="93" presetID="53" presetClass="entr" presetSubtype="16"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 calcmode="lin" valueType="num">
                                      <p:cBhvr>
                                        <p:cTn id="95" dur="500" fill="hold"/>
                                        <p:tgtEl>
                                          <p:spTgt spid="64"/>
                                        </p:tgtEl>
                                        <p:attrNameLst>
                                          <p:attrName>ppt_w</p:attrName>
                                        </p:attrNameLst>
                                      </p:cBhvr>
                                      <p:tavLst>
                                        <p:tav tm="0">
                                          <p:val>
                                            <p:fltVal val="0"/>
                                          </p:val>
                                        </p:tav>
                                        <p:tav tm="100000">
                                          <p:val>
                                            <p:strVal val="#ppt_w"/>
                                          </p:val>
                                        </p:tav>
                                      </p:tavLst>
                                    </p:anim>
                                    <p:anim calcmode="lin" valueType="num">
                                      <p:cBhvr>
                                        <p:cTn id="96" dur="500" fill="hold"/>
                                        <p:tgtEl>
                                          <p:spTgt spid="64"/>
                                        </p:tgtEl>
                                        <p:attrNameLst>
                                          <p:attrName>ppt_h</p:attrName>
                                        </p:attrNameLst>
                                      </p:cBhvr>
                                      <p:tavLst>
                                        <p:tav tm="0">
                                          <p:val>
                                            <p:fltVal val="0"/>
                                          </p:val>
                                        </p:tav>
                                        <p:tav tm="100000">
                                          <p:val>
                                            <p:strVal val="#ppt_h"/>
                                          </p:val>
                                        </p:tav>
                                      </p:tavLst>
                                    </p:anim>
                                    <p:animEffect transition="in" filter="fade">
                                      <p:cBhvr>
                                        <p:cTn id="97" dur="500"/>
                                        <p:tgtEl>
                                          <p:spTgt spid="64"/>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32" fill="hold" nodeType="clickEffect">
                                  <p:stCondLst>
                                    <p:cond delay="0"/>
                                  </p:stCondLst>
                                  <p:childTnLst>
                                    <p:set>
                                      <p:cBhvr>
                                        <p:cTn id="101" dur="1" fill="hold">
                                          <p:stCondLst>
                                            <p:cond delay="0"/>
                                          </p:stCondLst>
                                        </p:cTn>
                                        <p:tgtEl>
                                          <p:spTgt spid="215"/>
                                        </p:tgtEl>
                                        <p:attrNameLst>
                                          <p:attrName>style.visibility</p:attrName>
                                        </p:attrNameLst>
                                      </p:cBhvr>
                                      <p:to>
                                        <p:strVal val="visible"/>
                                      </p:to>
                                    </p:set>
                                    <p:animEffect transition="in" filter="circle(out)">
                                      <p:cBhvr>
                                        <p:cTn id="102" dur="500"/>
                                        <p:tgtEl>
                                          <p:spTgt spid="215"/>
                                        </p:tgtEl>
                                      </p:cBhvr>
                                    </p:animEffect>
                                  </p:childTnLst>
                                </p:cTn>
                              </p:par>
                              <p:par>
                                <p:cTn id="103" presetID="6" presetClass="entr" presetSubtype="32" fill="hold" nodeType="withEffect">
                                  <p:stCondLst>
                                    <p:cond delay="0"/>
                                  </p:stCondLst>
                                  <p:childTnLst>
                                    <p:set>
                                      <p:cBhvr>
                                        <p:cTn id="104" dur="1" fill="hold">
                                          <p:stCondLst>
                                            <p:cond delay="0"/>
                                          </p:stCondLst>
                                        </p:cTn>
                                        <p:tgtEl>
                                          <p:spTgt spid="213"/>
                                        </p:tgtEl>
                                        <p:attrNameLst>
                                          <p:attrName>style.visibility</p:attrName>
                                        </p:attrNameLst>
                                      </p:cBhvr>
                                      <p:to>
                                        <p:strVal val="visible"/>
                                      </p:to>
                                    </p:set>
                                    <p:animEffect transition="in" filter="circle(out)">
                                      <p:cBhvr>
                                        <p:cTn id="105" dur="500"/>
                                        <p:tgtEl>
                                          <p:spTgt spid="213"/>
                                        </p:tgtEl>
                                      </p:cBhvr>
                                    </p:animEffect>
                                  </p:childTnLst>
                                </p:cTn>
                              </p:par>
                              <p:par>
                                <p:cTn id="106" presetID="10" presetClass="entr" presetSubtype="0" fill="hold" nodeType="withEffect">
                                  <p:stCondLst>
                                    <p:cond delay="250"/>
                                  </p:stCondLst>
                                  <p:childTnLst>
                                    <p:set>
                                      <p:cBhvr>
                                        <p:cTn id="107" dur="1" fill="hold">
                                          <p:stCondLst>
                                            <p:cond delay="0"/>
                                          </p:stCondLst>
                                        </p:cTn>
                                        <p:tgtEl>
                                          <p:spTgt spid="9"/>
                                        </p:tgtEl>
                                        <p:attrNameLst>
                                          <p:attrName>style.visibility</p:attrName>
                                        </p:attrNameLst>
                                      </p:cBhvr>
                                      <p:to>
                                        <p:strVal val="visible"/>
                                      </p:to>
                                    </p:set>
                                    <p:animEffect transition="in" filter="fade">
                                      <p:cBhvr>
                                        <p:cTn id="108" dur="500"/>
                                        <p:tgtEl>
                                          <p:spTgt spid="9"/>
                                        </p:tgtEl>
                                      </p:cBhvr>
                                    </p:animEffect>
                                  </p:childTnLst>
                                </p:cTn>
                              </p:par>
                              <p:par>
                                <p:cTn id="109" presetID="10" presetClass="entr" presetSubtype="0" fill="hold" nodeType="withEffect">
                                  <p:stCondLst>
                                    <p:cond delay="250"/>
                                  </p:stCondLst>
                                  <p:childTnLst>
                                    <p:set>
                                      <p:cBhvr>
                                        <p:cTn id="110" dur="1" fill="hold">
                                          <p:stCondLst>
                                            <p:cond delay="0"/>
                                          </p:stCondLst>
                                        </p:cTn>
                                        <p:tgtEl>
                                          <p:spTgt spid="8"/>
                                        </p:tgtEl>
                                        <p:attrNameLst>
                                          <p:attrName>style.visibility</p:attrName>
                                        </p:attrNameLst>
                                      </p:cBhvr>
                                      <p:to>
                                        <p:strVal val="visible"/>
                                      </p:to>
                                    </p:set>
                                    <p:animEffect transition="in" filter="fade">
                                      <p:cBhvr>
                                        <p:cTn id="111" dur="500"/>
                                        <p:tgtEl>
                                          <p:spTgt spid="8"/>
                                        </p:tgtEl>
                                      </p:cBhvr>
                                    </p:animEffect>
                                  </p:childTnLst>
                                </p:cTn>
                              </p:par>
                            </p:childTnLst>
                          </p:cTn>
                        </p:par>
                        <p:par>
                          <p:cTn id="112" fill="hold">
                            <p:stCondLst>
                              <p:cond delay="750"/>
                            </p:stCondLst>
                            <p:childTnLst>
                              <p:par>
                                <p:cTn id="113" presetID="53" presetClass="entr" presetSubtype="16" fill="hold" grpId="0" nodeType="afterEffect">
                                  <p:stCondLst>
                                    <p:cond delay="0"/>
                                  </p:stCondLst>
                                  <p:childTnLst>
                                    <p:set>
                                      <p:cBhvr>
                                        <p:cTn id="114" dur="1" fill="hold">
                                          <p:stCondLst>
                                            <p:cond delay="0"/>
                                          </p:stCondLst>
                                        </p:cTn>
                                        <p:tgtEl>
                                          <p:spTgt spid="68"/>
                                        </p:tgtEl>
                                        <p:attrNameLst>
                                          <p:attrName>style.visibility</p:attrName>
                                        </p:attrNameLst>
                                      </p:cBhvr>
                                      <p:to>
                                        <p:strVal val="visible"/>
                                      </p:to>
                                    </p:set>
                                    <p:anim calcmode="lin" valueType="num">
                                      <p:cBhvr>
                                        <p:cTn id="115" dur="500" fill="hold"/>
                                        <p:tgtEl>
                                          <p:spTgt spid="68"/>
                                        </p:tgtEl>
                                        <p:attrNameLst>
                                          <p:attrName>ppt_w</p:attrName>
                                        </p:attrNameLst>
                                      </p:cBhvr>
                                      <p:tavLst>
                                        <p:tav tm="0">
                                          <p:val>
                                            <p:fltVal val="0"/>
                                          </p:val>
                                        </p:tav>
                                        <p:tav tm="100000">
                                          <p:val>
                                            <p:strVal val="#ppt_w"/>
                                          </p:val>
                                        </p:tav>
                                      </p:tavLst>
                                    </p:anim>
                                    <p:anim calcmode="lin" valueType="num">
                                      <p:cBhvr>
                                        <p:cTn id="116" dur="500" fill="hold"/>
                                        <p:tgtEl>
                                          <p:spTgt spid="68"/>
                                        </p:tgtEl>
                                        <p:attrNameLst>
                                          <p:attrName>ppt_h</p:attrName>
                                        </p:attrNameLst>
                                      </p:cBhvr>
                                      <p:tavLst>
                                        <p:tav tm="0">
                                          <p:val>
                                            <p:fltVal val="0"/>
                                          </p:val>
                                        </p:tav>
                                        <p:tav tm="100000">
                                          <p:val>
                                            <p:strVal val="#ppt_h"/>
                                          </p:val>
                                        </p:tav>
                                      </p:tavLst>
                                    </p:anim>
                                    <p:animEffect transition="in" filter="fade">
                                      <p:cBhvr>
                                        <p:cTn id="117" dur="500"/>
                                        <p:tgtEl>
                                          <p:spTgt spid="68"/>
                                        </p:tgtEl>
                                      </p:cBhvr>
                                    </p:animEffect>
                                  </p:childTnLst>
                                </p:cTn>
                              </p:par>
                            </p:childTnLst>
                          </p:cTn>
                        </p:par>
                      </p:childTnLst>
                    </p:cTn>
                  </p:par>
                  <p:par>
                    <p:cTn id="118" fill="hold">
                      <p:stCondLst>
                        <p:cond delay="indefinite"/>
                      </p:stCondLst>
                      <p:childTnLst>
                        <p:par>
                          <p:cTn id="119" fill="hold">
                            <p:stCondLst>
                              <p:cond delay="0"/>
                            </p:stCondLst>
                            <p:childTnLst>
                              <p:par>
                                <p:cTn id="120" presetID="26" presetClass="emph" presetSubtype="0" fill="hold" grpId="1" nodeType="clickEffect">
                                  <p:stCondLst>
                                    <p:cond delay="0"/>
                                  </p:stCondLst>
                                  <p:childTnLst>
                                    <p:animEffect transition="out" filter="fade">
                                      <p:cBhvr>
                                        <p:cTn id="121" dur="500" tmFilter="0, 0; .2, .5; .8, .5; 1, 0"/>
                                        <p:tgtEl>
                                          <p:spTgt spid="219"/>
                                        </p:tgtEl>
                                      </p:cBhvr>
                                    </p:animEffect>
                                    <p:animScale>
                                      <p:cBhvr>
                                        <p:cTn id="122" dur="250" autoRev="1" fill="hold"/>
                                        <p:tgtEl>
                                          <p:spTgt spid="219"/>
                                        </p:tgtEl>
                                      </p:cBhvr>
                                      <p:by x="105000" y="105000"/>
                                    </p:animScale>
                                  </p:childTnLst>
                                </p:cTn>
                              </p:par>
                            </p:childTnLst>
                          </p:cTn>
                        </p:par>
                        <p:par>
                          <p:cTn id="123" fill="hold">
                            <p:stCondLst>
                              <p:cond delay="500"/>
                            </p:stCondLst>
                            <p:childTnLst>
                              <p:par>
                                <p:cTn id="124" presetID="53" presetClass="entr" presetSubtype="16" fill="hold" grpId="0" nodeType="afterEffect">
                                  <p:stCondLst>
                                    <p:cond delay="0"/>
                                  </p:stCondLst>
                                  <p:childTnLst>
                                    <p:set>
                                      <p:cBhvr>
                                        <p:cTn id="125" dur="1" fill="hold">
                                          <p:stCondLst>
                                            <p:cond delay="0"/>
                                          </p:stCondLst>
                                        </p:cTn>
                                        <p:tgtEl>
                                          <p:spTgt spid="222"/>
                                        </p:tgtEl>
                                        <p:attrNameLst>
                                          <p:attrName>style.visibility</p:attrName>
                                        </p:attrNameLst>
                                      </p:cBhvr>
                                      <p:to>
                                        <p:strVal val="visible"/>
                                      </p:to>
                                    </p:set>
                                    <p:anim calcmode="lin" valueType="num">
                                      <p:cBhvr>
                                        <p:cTn id="126" dur="500" fill="hold"/>
                                        <p:tgtEl>
                                          <p:spTgt spid="222"/>
                                        </p:tgtEl>
                                        <p:attrNameLst>
                                          <p:attrName>ppt_w</p:attrName>
                                        </p:attrNameLst>
                                      </p:cBhvr>
                                      <p:tavLst>
                                        <p:tav tm="0">
                                          <p:val>
                                            <p:fltVal val="0"/>
                                          </p:val>
                                        </p:tav>
                                        <p:tav tm="100000">
                                          <p:val>
                                            <p:strVal val="#ppt_w"/>
                                          </p:val>
                                        </p:tav>
                                      </p:tavLst>
                                    </p:anim>
                                    <p:anim calcmode="lin" valueType="num">
                                      <p:cBhvr>
                                        <p:cTn id="127" dur="500" fill="hold"/>
                                        <p:tgtEl>
                                          <p:spTgt spid="222"/>
                                        </p:tgtEl>
                                        <p:attrNameLst>
                                          <p:attrName>ppt_h</p:attrName>
                                        </p:attrNameLst>
                                      </p:cBhvr>
                                      <p:tavLst>
                                        <p:tav tm="0">
                                          <p:val>
                                            <p:fltVal val="0"/>
                                          </p:val>
                                        </p:tav>
                                        <p:tav tm="100000">
                                          <p:val>
                                            <p:strVal val="#ppt_h"/>
                                          </p:val>
                                        </p:tav>
                                      </p:tavLst>
                                    </p:anim>
                                    <p:animEffect transition="in" filter="fade">
                                      <p:cBhvr>
                                        <p:cTn id="128" dur="500"/>
                                        <p:tgtEl>
                                          <p:spTgt spid="222"/>
                                        </p:tgtEl>
                                      </p:cBhvr>
                                    </p:animEffect>
                                  </p:childTnLst>
                                </p:cTn>
                              </p:par>
                            </p:childTnLst>
                          </p:cTn>
                        </p:par>
                        <p:par>
                          <p:cTn id="129" fill="hold">
                            <p:stCondLst>
                              <p:cond delay="1000"/>
                            </p:stCondLst>
                            <p:childTnLst>
                              <p:par>
                                <p:cTn id="130" presetID="26" presetClass="emph" presetSubtype="0" fill="hold" grpId="2" nodeType="afterEffect">
                                  <p:stCondLst>
                                    <p:cond delay="0"/>
                                  </p:stCondLst>
                                  <p:childTnLst>
                                    <p:animEffect transition="out" filter="fade">
                                      <p:cBhvr>
                                        <p:cTn id="131" dur="500" tmFilter="0, 0; .2, .5; .8, .5; 1, 0"/>
                                        <p:tgtEl>
                                          <p:spTgt spid="222"/>
                                        </p:tgtEl>
                                      </p:cBhvr>
                                    </p:animEffect>
                                    <p:animScale>
                                      <p:cBhvr>
                                        <p:cTn id="132" dur="250" autoRev="1" fill="hold"/>
                                        <p:tgtEl>
                                          <p:spTgt spid="222"/>
                                        </p:tgtEl>
                                      </p:cBhvr>
                                      <p:by x="105000" y="105000"/>
                                    </p:animScale>
                                  </p:childTnLst>
                                </p:cTn>
                              </p:par>
                              <p:par>
                                <p:cTn id="133" presetID="47" presetClass="entr" presetSubtype="0" fill="hold" nodeType="withEffect">
                                  <p:stCondLst>
                                    <p:cond delay="0"/>
                                  </p:stCondLst>
                                  <p:childTnLst>
                                    <p:set>
                                      <p:cBhvr>
                                        <p:cTn id="134" dur="1" fill="hold">
                                          <p:stCondLst>
                                            <p:cond delay="0"/>
                                          </p:stCondLst>
                                        </p:cTn>
                                        <p:tgtEl>
                                          <p:spTgt spid="240"/>
                                        </p:tgtEl>
                                        <p:attrNameLst>
                                          <p:attrName>style.visibility</p:attrName>
                                        </p:attrNameLst>
                                      </p:cBhvr>
                                      <p:to>
                                        <p:strVal val="visible"/>
                                      </p:to>
                                    </p:set>
                                    <p:animEffect transition="in" filter="fade">
                                      <p:cBhvr>
                                        <p:cTn id="135" dur="500"/>
                                        <p:tgtEl>
                                          <p:spTgt spid="240"/>
                                        </p:tgtEl>
                                      </p:cBhvr>
                                    </p:animEffect>
                                    <p:anim calcmode="lin" valueType="num">
                                      <p:cBhvr>
                                        <p:cTn id="136" dur="500" fill="hold"/>
                                        <p:tgtEl>
                                          <p:spTgt spid="240"/>
                                        </p:tgtEl>
                                        <p:attrNameLst>
                                          <p:attrName>ppt_x</p:attrName>
                                        </p:attrNameLst>
                                      </p:cBhvr>
                                      <p:tavLst>
                                        <p:tav tm="0">
                                          <p:val>
                                            <p:strVal val="#ppt_x"/>
                                          </p:val>
                                        </p:tav>
                                        <p:tav tm="100000">
                                          <p:val>
                                            <p:strVal val="#ppt_x"/>
                                          </p:val>
                                        </p:tav>
                                      </p:tavLst>
                                    </p:anim>
                                    <p:anim calcmode="lin" valueType="num">
                                      <p:cBhvr>
                                        <p:cTn id="137" dur="500" fill="hold"/>
                                        <p:tgtEl>
                                          <p:spTgt spid="240"/>
                                        </p:tgtEl>
                                        <p:attrNameLst>
                                          <p:attrName>ppt_y</p:attrName>
                                        </p:attrNameLst>
                                      </p:cBhvr>
                                      <p:tavLst>
                                        <p:tav tm="0">
                                          <p:val>
                                            <p:strVal val="#ppt_y-.1"/>
                                          </p:val>
                                        </p:tav>
                                        <p:tav tm="100000">
                                          <p:val>
                                            <p:strVal val="#ppt_y"/>
                                          </p:val>
                                        </p:tav>
                                      </p:tavLst>
                                    </p:anim>
                                  </p:childTnLst>
                                </p:cTn>
                              </p:par>
                            </p:childTnLst>
                          </p:cTn>
                        </p:par>
                        <p:par>
                          <p:cTn id="138" fill="hold">
                            <p:stCondLst>
                              <p:cond delay="15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8" grpId="0" animBg="1"/>
      <p:bldP spid="201" grpId="0" animBg="1"/>
      <p:bldP spid="202" grpId="0" animBg="1"/>
      <p:bldP spid="208" grpId="0" animBg="1"/>
      <p:bldP spid="216" grpId="0" animBg="1"/>
      <p:bldP spid="221" grpId="0" animBg="1"/>
      <p:bldP spid="207" grpId="0" animBg="1"/>
      <p:bldP spid="234" grpId="0"/>
      <p:bldP spid="219" grpId="0" animBg="1"/>
      <p:bldP spid="219" grpId="1" animBg="1"/>
      <p:bldP spid="222" grpId="0" animBg="1"/>
      <p:bldP spid="222" grpId="2" animBg="1"/>
      <p:bldP spid="279" grpId="0" animBg="1"/>
      <p:bldP spid="65" grpId="0" animBg="1"/>
      <p:bldP spid="21" grpId="0" animBg="1"/>
      <p:bldP spid="8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21432</TotalTime>
  <Words>5705</Words>
  <Application>Microsoft Office PowerPoint</Application>
  <PresentationFormat>On-screen Show (4:3)</PresentationFormat>
  <Paragraphs>1416</Paragraphs>
  <Slides>52</Slides>
  <Notes>51</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52</vt:i4>
      </vt:variant>
    </vt:vector>
  </HeadingPairs>
  <TitlesOfParts>
    <vt:vector size="71" baseType="lpstr">
      <vt:lpstr>Arial</vt:lpstr>
      <vt:lpstr>宋体</vt:lpstr>
      <vt:lpstr>Verdana</vt:lpstr>
      <vt:lpstr>MV Boli</vt:lpstr>
      <vt:lpstr>Calibri</vt:lpstr>
      <vt:lpstr>Bookman Old Style</vt:lpstr>
      <vt:lpstr>Cambria Math</vt:lpstr>
      <vt:lpstr>Eras Medium ITC</vt:lpstr>
      <vt:lpstr>Times New Roman</vt:lpstr>
      <vt:lpstr>Eras Light ITC</vt:lpstr>
      <vt:lpstr>新細明體</vt:lpstr>
      <vt:lpstr>Tahoma</vt:lpstr>
      <vt:lpstr>Ebrima</vt:lpstr>
      <vt:lpstr>Kristen ITC</vt:lpstr>
      <vt:lpstr>Wingdings</vt:lpstr>
      <vt:lpstr>Courier New</vt:lpstr>
      <vt:lpstr>Consolas</vt:lpstr>
      <vt:lpstr>MingLiU</vt:lpstr>
      <vt:lpstr>Office Theme</vt:lpstr>
      <vt:lpstr>Efficient  Graph Processing      with Distributed Immutable View</vt:lpstr>
      <vt:lpstr>PowerPoint Presentation</vt:lpstr>
      <vt:lpstr>PowerPoint Presentation</vt:lpstr>
      <vt:lpstr>It’s about the graphs ... </vt:lpstr>
      <vt:lpstr>Example: PageRank</vt:lpstr>
      <vt:lpstr>Existing Graph-parallel Systems</vt:lpstr>
      <vt:lpstr>Existing Graph-parallel Systems</vt:lpstr>
      <vt:lpstr>Issues of Existing Systems</vt:lpstr>
      <vt:lpstr>Issues of Existing Systems</vt:lpstr>
      <vt:lpstr>Issues of Existing Systems</vt:lpstr>
      <vt:lpstr>Contributions</vt:lpstr>
      <vt:lpstr>Outline</vt:lpstr>
      <vt:lpstr>General Idea</vt:lpstr>
      <vt:lpstr>Graph Organization</vt:lpstr>
      <vt:lpstr>Vertex Computation</vt:lpstr>
      <vt:lpstr>Communication</vt:lpstr>
      <vt:lpstr>Communication</vt:lpstr>
      <vt:lpstr>Change of Execution Flow</vt:lpstr>
      <vt:lpstr>Change of Execution Flow</vt:lpstr>
      <vt:lpstr>Outline</vt:lpstr>
      <vt:lpstr>Multicore Support</vt:lpstr>
      <vt:lpstr>Hierarchical Model</vt:lpstr>
      <vt:lpstr>Parallelism Improvement</vt:lpstr>
      <vt:lpstr>Parallelism Improvement</vt:lpstr>
      <vt:lpstr>Parallelism Improvement</vt:lpstr>
      <vt:lpstr>Parallelism Improvement</vt:lpstr>
      <vt:lpstr>Parallelism Improvement</vt:lpstr>
      <vt:lpstr>Parallelism Improvement</vt:lpstr>
      <vt:lpstr>Outline</vt:lpstr>
      <vt:lpstr>Implementation</vt:lpstr>
      <vt:lpstr>Experiment Settings</vt:lpstr>
      <vt:lpstr>Overall Performance Improvement</vt:lpstr>
      <vt:lpstr>Performance Scalability</vt:lpstr>
      <vt:lpstr>Performance Breakdown</vt:lpstr>
      <vt:lpstr>Comparison with PowerGraph1</vt:lpstr>
      <vt:lpstr>Conclusion</vt:lpstr>
      <vt:lpstr>PowerPoint Presentation</vt:lpstr>
      <vt:lpstr>What’s Next?</vt:lpstr>
      <vt:lpstr>Generality</vt:lpstr>
      <vt:lpstr>Generality</vt:lpstr>
      <vt:lpstr>Generality</vt:lpstr>
      <vt:lpstr>Improvement of CyclopsMT</vt:lpstr>
      <vt:lpstr>Communication Efficiency</vt:lpstr>
      <vt:lpstr>Using Heuristic Edge-cut (i.e. Metis)</vt:lpstr>
      <vt:lpstr>Memory Consumption</vt:lpstr>
      <vt:lpstr>Ingress Time</vt:lpstr>
      <vt:lpstr>Selective Activation</vt:lpstr>
      <vt:lpstr>Parallelism Improvement</vt:lpstr>
      <vt:lpstr>Cyclops</vt:lpstr>
      <vt:lpstr>What’s Next?</vt:lpstr>
      <vt:lpstr>PowerPoint Presentation</vt:lpstr>
      <vt:lpstr>Multicore Support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 and Communication Efficient  Graph Processing with Distributed Immutable Vies</dc:title>
  <dc:creator>Rong</dc:creator>
  <cp:lastModifiedBy>Rong</cp:lastModifiedBy>
  <cp:revision>436</cp:revision>
  <dcterms:created xsi:type="dcterms:W3CDTF">2014-06-08T07:41:21Z</dcterms:created>
  <dcterms:modified xsi:type="dcterms:W3CDTF">2014-06-26T22:32:12Z</dcterms:modified>
</cp:coreProperties>
</file>