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notesSlides/notesSlide22.xml" ContentType="application/vnd.openxmlformats-officedocument.presentationml.notesSlide+xml"/>
  <Override PartName="/ppt/charts/chart2.xml" ContentType="application/vnd.openxmlformats-officedocument.drawingml.chart+xml"/>
  <Override PartName="/ppt/notesSlides/notesSlide23.xml" ContentType="application/vnd.openxmlformats-officedocument.presentationml.notesSlide+xml"/>
  <Override PartName="/ppt/charts/chart3.xml" ContentType="application/vnd.openxmlformats-officedocument.drawingml.chart+xml"/>
  <Override PartName="/ppt/notesSlides/notesSlide24.xml" ContentType="application/vnd.openxmlformats-officedocument.presentationml.notesSlide+xml"/>
  <Override PartName="/ppt/charts/chart4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310" r:id="rId3"/>
    <p:sldId id="311" r:id="rId4"/>
    <p:sldId id="263" r:id="rId5"/>
    <p:sldId id="314" r:id="rId6"/>
    <p:sldId id="286" r:id="rId7"/>
    <p:sldId id="290" r:id="rId8"/>
    <p:sldId id="291" r:id="rId9"/>
    <p:sldId id="292" r:id="rId10"/>
    <p:sldId id="293" r:id="rId11"/>
    <p:sldId id="295" r:id="rId12"/>
    <p:sldId id="317" r:id="rId13"/>
    <p:sldId id="297" r:id="rId14"/>
    <p:sldId id="312" r:id="rId15"/>
    <p:sldId id="313" r:id="rId16"/>
    <p:sldId id="298" r:id="rId17"/>
    <p:sldId id="299" r:id="rId18"/>
    <p:sldId id="315" r:id="rId19"/>
    <p:sldId id="301" r:id="rId20"/>
    <p:sldId id="304" r:id="rId21"/>
    <p:sldId id="305" r:id="rId22"/>
    <p:sldId id="306" r:id="rId23"/>
    <p:sldId id="307" r:id="rId24"/>
    <p:sldId id="319" r:id="rId25"/>
    <p:sldId id="320" r:id="rId26"/>
    <p:sldId id="321" r:id="rId27"/>
    <p:sldId id="322" r:id="rId28"/>
    <p:sldId id="323" r:id="rId29"/>
    <p:sldId id="324" r:id="rId30"/>
    <p:sldId id="325" r:id="rId31"/>
    <p:sldId id="326" r:id="rId32"/>
    <p:sldId id="278" r:id="rId33"/>
    <p:sldId id="332" r:id="rId34"/>
    <p:sldId id="328" r:id="rId35"/>
    <p:sldId id="275" r:id="rId36"/>
    <p:sldId id="277" r:id="rId37"/>
    <p:sldId id="331" r:id="rId38"/>
    <p:sldId id="309" r:id="rId39"/>
    <p:sldId id="316" r:id="rId40"/>
    <p:sldId id="329" r:id="rId41"/>
    <p:sldId id="272" r:id="rId42"/>
    <p:sldId id="273" r:id="rId43"/>
    <p:sldId id="333" r:id="rId44"/>
    <p:sldId id="279" r:id="rId45"/>
    <p:sldId id="330" r:id="rId46"/>
    <p:sldId id="274" r:id="rId47"/>
    <p:sldId id="318" r:id="rId4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76A1C75-C01B-4668-8D3D-0ABEA9FC7CCA}">
          <p14:sldIdLst>
            <p14:sldId id="256"/>
            <p14:sldId id="310"/>
            <p14:sldId id="311"/>
            <p14:sldId id="263"/>
            <p14:sldId id="314"/>
            <p14:sldId id="286"/>
            <p14:sldId id="290"/>
            <p14:sldId id="291"/>
            <p14:sldId id="292"/>
            <p14:sldId id="293"/>
            <p14:sldId id="295"/>
            <p14:sldId id="317"/>
            <p14:sldId id="297"/>
            <p14:sldId id="312"/>
            <p14:sldId id="313"/>
            <p14:sldId id="298"/>
            <p14:sldId id="299"/>
            <p14:sldId id="315"/>
            <p14:sldId id="301"/>
            <p14:sldId id="304"/>
            <p14:sldId id="305"/>
            <p14:sldId id="306"/>
            <p14:sldId id="307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278"/>
            <p14:sldId id="332"/>
            <p14:sldId id="328"/>
            <p14:sldId id="275"/>
            <p14:sldId id="277"/>
            <p14:sldId id="331"/>
            <p14:sldId id="309"/>
            <p14:sldId id="316"/>
            <p14:sldId id="329"/>
            <p14:sldId id="272"/>
            <p14:sldId id="273"/>
            <p14:sldId id="333"/>
            <p14:sldId id="279"/>
            <p14:sldId id="330"/>
            <p14:sldId id="274"/>
            <p14:sldId id="31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0066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3" autoAdjust="0"/>
    <p:restoredTop sz="75646" autoAdjust="0"/>
  </p:normalViewPr>
  <p:slideViewPr>
    <p:cSldViewPr>
      <p:cViewPr varScale="1">
        <p:scale>
          <a:sx n="56" d="100"/>
          <a:sy n="56" d="100"/>
        </p:scale>
        <p:origin x="-12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7" y="5967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jx\Desktop\bigraph\datas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198366394399067"/>
          <c:y val="7.8934914129586267E-2"/>
          <c:w val="0.81562097306072756"/>
          <c:h val="0.710152052997695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Grid</c:v>
                </c:pt>
              </c:strCache>
            </c:strRef>
          </c:tx>
          <c:spPr>
            <a:solidFill>
              <a:schemeClr val="tx1"/>
            </a:solidFill>
            <a:ln w="127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#,##0.0_);[Red]\(#,##0.0\)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LJ</c:v>
                </c:pt>
                <c:pt idx="1">
                  <c:v>AS</c:v>
                </c:pt>
                <c:pt idx="2">
                  <c:v>WG</c:v>
                </c:pt>
                <c:pt idx="3">
                  <c:v>RUCCI</c:v>
                </c:pt>
                <c:pt idx="4">
                  <c:v>SLS</c:v>
                </c:pt>
                <c:pt idx="5">
                  <c:v>ESOC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3.07</c:v>
                </c:pt>
                <c:pt idx="1">
                  <c:v>2.8</c:v>
                </c:pt>
                <c:pt idx="2">
                  <c:v>2.85</c:v>
                </c:pt>
                <c:pt idx="3">
                  <c:v>3.1</c:v>
                </c:pt>
                <c:pt idx="4">
                  <c:v>3.03</c:v>
                </c:pt>
                <c:pt idx="5">
                  <c:v>3.98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BiCut</c:v>
                </c:pt>
              </c:strCache>
            </c:strRef>
          </c:tx>
          <c:spPr>
            <a:solidFill>
              <a:srgbClr val="FF0066"/>
            </a:solidFill>
            <a:ln w="127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1275429962964842E-2"/>
                  <c:y val="-1.7067996029115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215514179899547E-3"/>
                  <c:y val="-1.422333002426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886205671959819E-2"/>
                  <c:y val="-1.42233300242624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8323271269849321E-3"/>
                  <c:y val="-2.8446660048525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4431028359799095E-3"/>
                  <c:y val="-3.1291326053377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_);[Red]\(#,##0.0\)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LJ</c:v>
                </c:pt>
                <c:pt idx="1">
                  <c:v>AS</c:v>
                </c:pt>
                <c:pt idx="2">
                  <c:v>WG</c:v>
                </c:pt>
                <c:pt idx="3">
                  <c:v>RUCCI</c:v>
                </c:pt>
                <c:pt idx="4">
                  <c:v>SLS</c:v>
                </c:pt>
                <c:pt idx="5">
                  <c:v>ESOC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2.48</c:v>
                </c:pt>
                <c:pt idx="1">
                  <c:v>1.82</c:v>
                </c:pt>
                <c:pt idx="2">
                  <c:v>2.0499999999999998</c:v>
                </c:pt>
                <c:pt idx="3">
                  <c:v>1.26</c:v>
                </c:pt>
                <c:pt idx="4">
                  <c:v>1.17</c:v>
                </c:pt>
                <c:pt idx="5">
                  <c:v>1.48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Aweto</c:v>
                </c:pt>
              </c:strCache>
            </c:strRef>
          </c:tx>
          <c:spPr>
            <a:solidFill>
              <a:srgbClr val="FFC000"/>
            </a:solidFill>
            <a:ln w="127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3"/>
              <c:layout>
                <c:manualLayout>
                  <c:x val="1.127542996296484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88620567195981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2886205671959819E-2"/>
                  <c:y val="-5.68933200970501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_);[Red]\(#,##0.0\)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LJ</c:v>
                </c:pt>
                <c:pt idx="1">
                  <c:v>AS</c:v>
                </c:pt>
                <c:pt idx="2">
                  <c:v>WG</c:v>
                </c:pt>
                <c:pt idx="3">
                  <c:v>RUCCI</c:v>
                </c:pt>
                <c:pt idx="4">
                  <c:v>SLS</c:v>
                </c:pt>
                <c:pt idx="5">
                  <c:v>ESOC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2.2599999999999998</c:v>
                </c:pt>
                <c:pt idx="1">
                  <c:v>1.57</c:v>
                </c:pt>
                <c:pt idx="2">
                  <c:v>1.6</c:v>
                </c:pt>
                <c:pt idx="3">
                  <c:v>1.26</c:v>
                </c:pt>
                <c:pt idx="4">
                  <c:v>1.1499999999999999</c:v>
                </c:pt>
                <c:pt idx="5">
                  <c:v>1.31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2947200"/>
        <c:axId val="262948736"/>
      </c:barChart>
      <c:catAx>
        <c:axId val="26294720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800">
                <a:effectLst/>
                <a:latin typeface="Eras Medium ITC" pitchFamily="34" charset="0"/>
              </a:defRPr>
            </a:pPr>
            <a:endParaRPr lang="zh-CN"/>
          </a:p>
        </c:txPr>
        <c:crossAx val="262948736"/>
        <c:crosses val="autoZero"/>
        <c:auto val="1"/>
        <c:lblAlgn val="ctr"/>
        <c:lblOffset val="0"/>
        <c:noMultiLvlLbl val="0"/>
      </c:catAx>
      <c:valAx>
        <c:axId val="262948736"/>
        <c:scaling>
          <c:orientation val="minMax"/>
        </c:scaling>
        <c:delete val="0"/>
        <c:axPos val="l"/>
        <c:majorGridlines>
          <c:spPr>
            <a:ln>
              <a:noFill/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200" u="none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Eras Medium ITC" pitchFamily="34" charset="0"/>
                  </a:defRPr>
                </a:pPr>
                <a:r>
                  <a:rPr lang="en-US" altLang="en-US" sz="2200" b="0" u="none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Eras Medium ITC" pitchFamily="34" charset="0"/>
                    <a:ea typeface="Verdana" pitchFamily="34" charset="0"/>
                    <a:cs typeface="Verdana" pitchFamily="34" charset="0"/>
                  </a:rPr>
                  <a:t>Replication</a:t>
                </a:r>
                <a:r>
                  <a:rPr lang="en-US" altLang="en-US" sz="2200" b="0" u="none" baseline="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Eras Medium ITC" pitchFamily="34" charset="0"/>
                    <a:ea typeface="Verdana" pitchFamily="34" charset="0"/>
                    <a:cs typeface="Verdana" pitchFamily="34" charset="0"/>
                  </a:rPr>
                  <a:t> factor</a:t>
                </a:r>
                <a:endParaRPr lang="en-US" altLang="en-US" sz="2200" b="0" u="none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ras Medium ITC" pitchFamily="34" charset="0"/>
                  <a:ea typeface="Verdana" pitchFamily="34" charset="0"/>
                  <a:cs typeface="Verdana" pitchFamily="34" charset="0"/>
                </a:endParaRPr>
              </a:p>
            </c:rich>
          </c:tx>
          <c:layout>
            <c:manualLayout>
              <c:xMode val="edge"/>
              <c:yMode val="edge"/>
              <c:x val="1.92760387600832E-2"/>
              <c:y val="0.15344700262062386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 cap="flat">
            <a:solidFill>
              <a:schemeClr val="tx1"/>
            </a:solidFill>
          </a:ln>
        </c:spPr>
        <c:txPr>
          <a:bodyPr/>
          <a:lstStyle/>
          <a:p>
            <a:pPr>
              <a:defRPr sz="1800">
                <a:effectLst/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zh-CN"/>
          </a:p>
        </c:txPr>
        <c:crossAx val="262947200"/>
        <c:crosses val="autoZero"/>
        <c:crossBetween val="between"/>
        <c:majorUnit val="1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16017756582618842"/>
          <c:y val="3.9825324067935104E-2"/>
          <c:w val="0.51174192075490832"/>
          <c:h val="0.12048347674631134"/>
        </c:manualLayout>
      </c:layout>
      <c:overlay val="0"/>
      <c:spPr>
        <a:noFill/>
        <a:ln>
          <a:noFill/>
          <a:prstDash val="dash"/>
        </a:ln>
      </c:spPr>
      <c:txPr>
        <a:bodyPr/>
        <a:lstStyle/>
        <a:p>
          <a:pPr>
            <a:defRPr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itchFamily="34" charset="0"/>
            </a:defRPr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198366394399067"/>
          <c:y val="7.8934914129586267E-2"/>
          <c:w val="0.81562097306072756"/>
          <c:h val="0.710152052997695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Grid</c:v>
                </c:pt>
              </c:strCache>
            </c:strRef>
          </c:tx>
          <c:spPr>
            <a:solidFill>
              <a:schemeClr val="tx1"/>
            </a:solidFill>
            <a:ln w="127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elete val="1"/>
          </c:dLbls>
          <c:cat>
            <c:strRef>
              <c:f>Sheet1!$A$2:$A$10</c:f>
              <c:strCache>
                <c:ptCount val="9"/>
                <c:pt idx="0">
                  <c:v>LJ</c:v>
                </c:pt>
                <c:pt idx="1">
                  <c:v>AS</c:v>
                </c:pt>
                <c:pt idx="2">
                  <c:v>WG</c:v>
                </c:pt>
                <c:pt idx="3">
                  <c:v>SLS</c:v>
                </c:pt>
                <c:pt idx="4">
                  <c:v>ESOC</c:v>
                </c:pt>
                <c:pt idx="5">
                  <c:v>RUCCI</c:v>
                </c:pt>
                <c:pt idx="6">
                  <c:v>SLS</c:v>
                </c:pt>
                <c:pt idx="7">
                  <c:v>ESOC</c:v>
                </c:pt>
                <c:pt idx="8">
                  <c:v>RUCCI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BiCut</c:v>
                </c:pt>
              </c:strCache>
            </c:strRef>
          </c:tx>
          <c:spPr>
            <a:solidFill>
              <a:srgbClr val="FF0066"/>
            </a:solidFill>
            <a:ln w="127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elete val="1"/>
          </c:dLbls>
          <c:cat>
            <c:strRef>
              <c:f>Sheet1!$A$2:$A$10</c:f>
              <c:strCache>
                <c:ptCount val="9"/>
                <c:pt idx="0">
                  <c:v>LJ</c:v>
                </c:pt>
                <c:pt idx="1">
                  <c:v>AS</c:v>
                </c:pt>
                <c:pt idx="2">
                  <c:v>WG</c:v>
                </c:pt>
                <c:pt idx="3">
                  <c:v>SLS</c:v>
                </c:pt>
                <c:pt idx="4">
                  <c:v>ESOC</c:v>
                </c:pt>
                <c:pt idx="5">
                  <c:v>RUCCI</c:v>
                </c:pt>
                <c:pt idx="6">
                  <c:v>SLS</c:v>
                </c:pt>
                <c:pt idx="7">
                  <c:v>ESOC</c:v>
                </c:pt>
                <c:pt idx="8">
                  <c:v>RUCCI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1.24</c:v>
                </c:pt>
                <c:pt idx="1">
                  <c:v>1.33</c:v>
                </c:pt>
                <c:pt idx="2">
                  <c:v>1.17</c:v>
                </c:pt>
                <c:pt idx="3">
                  <c:v>9.1999999999999993</c:v>
                </c:pt>
                <c:pt idx="4">
                  <c:v>5.28</c:v>
                </c:pt>
                <c:pt idx="5">
                  <c:v>15.65</c:v>
                </c:pt>
                <c:pt idx="6">
                  <c:v>2.33</c:v>
                </c:pt>
                <c:pt idx="7">
                  <c:v>2.7</c:v>
                </c:pt>
                <c:pt idx="8">
                  <c:v>3.73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Aweto</c:v>
                </c:pt>
              </c:strCache>
            </c:strRef>
          </c:tx>
          <c:spPr>
            <a:solidFill>
              <a:srgbClr val="FFC000"/>
            </a:solidFill>
            <a:ln w="127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elete val="1"/>
          </c:dLbls>
          <c:cat>
            <c:strRef>
              <c:f>Sheet1!$A$2:$A$10</c:f>
              <c:strCache>
                <c:ptCount val="9"/>
                <c:pt idx="0">
                  <c:v>LJ</c:v>
                </c:pt>
                <c:pt idx="1">
                  <c:v>AS</c:v>
                </c:pt>
                <c:pt idx="2">
                  <c:v>WG</c:v>
                </c:pt>
                <c:pt idx="3">
                  <c:v>SLS</c:v>
                </c:pt>
                <c:pt idx="4">
                  <c:v>ESOC</c:v>
                </c:pt>
                <c:pt idx="5">
                  <c:v>RUCCI</c:v>
                </c:pt>
                <c:pt idx="6">
                  <c:v>SLS</c:v>
                </c:pt>
                <c:pt idx="7">
                  <c:v>ESOC</c:v>
                </c:pt>
                <c:pt idx="8">
                  <c:v>RUCCI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1.43</c:v>
                </c:pt>
                <c:pt idx="1">
                  <c:v>1.58</c:v>
                </c:pt>
                <c:pt idx="2">
                  <c:v>1.38</c:v>
                </c:pt>
                <c:pt idx="3">
                  <c:v>10.11</c:v>
                </c:pt>
                <c:pt idx="4">
                  <c:v>7.3</c:v>
                </c:pt>
                <c:pt idx="5">
                  <c:v>17.75</c:v>
                </c:pt>
                <c:pt idx="6">
                  <c:v>2.27</c:v>
                </c:pt>
                <c:pt idx="7">
                  <c:v>3.19</c:v>
                </c:pt>
                <c:pt idx="8">
                  <c:v>3.96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29926016"/>
        <c:axId val="229927936"/>
      </c:barChart>
      <c:catAx>
        <c:axId val="2299260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zh-CN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SVD                                  ALS</a:t>
                </a:r>
                <a:r>
                  <a:rPr lang="en-US" altLang="zh-CN" sz="2000" baseline="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                             SGD</a:t>
                </a:r>
                <a:r>
                  <a:rPr lang="en-US" altLang="zh-CN" baseline="0" dirty="0" smtClean="0"/>
                  <a:t>        </a:t>
                </a:r>
                <a:endParaRPr lang="zh-CN" altLang="en-US" dirty="0"/>
              </a:p>
            </c:rich>
          </c:tx>
          <c:layout/>
          <c:overlay val="0"/>
        </c:title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800">
                <a:effectLst/>
                <a:latin typeface="Eras Medium ITC" pitchFamily="34" charset="0"/>
              </a:defRPr>
            </a:pPr>
            <a:endParaRPr lang="zh-CN"/>
          </a:p>
        </c:txPr>
        <c:crossAx val="229927936"/>
        <c:crosses val="autoZero"/>
        <c:auto val="1"/>
        <c:lblAlgn val="ctr"/>
        <c:lblOffset val="0"/>
        <c:noMultiLvlLbl val="0"/>
      </c:catAx>
      <c:valAx>
        <c:axId val="229927936"/>
        <c:scaling>
          <c:orientation val="minMax"/>
          <c:max val="20"/>
        </c:scaling>
        <c:delete val="0"/>
        <c:axPos val="l"/>
        <c:majorGridlines>
          <c:spPr>
            <a:ln>
              <a:noFill/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200" u="none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Eras Medium ITC" pitchFamily="34" charset="0"/>
                  </a:defRPr>
                </a:pPr>
                <a:r>
                  <a:rPr lang="en-US" altLang="en-US" sz="2200" b="0" u="none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Eras Medium ITC" pitchFamily="34" charset="0"/>
                    <a:ea typeface="Verdana" pitchFamily="34" charset="0"/>
                    <a:cs typeface="Verdana" pitchFamily="34" charset="0"/>
                  </a:rPr>
                  <a:t>Normalized</a:t>
                </a:r>
                <a:r>
                  <a:rPr lang="en-US" altLang="en-US" sz="2200" b="0" u="none" baseline="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Eras Medium ITC" pitchFamily="34" charset="0"/>
                    <a:ea typeface="Verdana" pitchFamily="34" charset="0"/>
                    <a:cs typeface="Verdana" pitchFamily="34" charset="0"/>
                  </a:rPr>
                  <a:t> Speedup</a:t>
                </a:r>
                <a:endParaRPr lang="en-US" altLang="en-US" sz="2200" b="0" u="none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ras Medium ITC" pitchFamily="34" charset="0"/>
                  <a:ea typeface="Verdana" pitchFamily="34" charset="0"/>
                  <a:cs typeface="Verdana" pitchFamily="34" charset="0"/>
                </a:endParaRPr>
              </a:p>
            </c:rich>
          </c:tx>
          <c:layout>
            <c:manualLayout>
              <c:xMode val="edge"/>
              <c:yMode val="edge"/>
              <c:x val="1.92760387600832E-2"/>
              <c:y val="0.15344700262062386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 cap="flat">
            <a:solidFill>
              <a:schemeClr val="tx1"/>
            </a:solidFill>
          </a:ln>
        </c:spPr>
        <c:txPr>
          <a:bodyPr/>
          <a:lstStyle/>
          <a:p>
            <a:pPr>
              <a:defRPr sz="1800">
                <a:effectLst/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zh-CN"/>
          </a:p>
        </c:txPr>
        <c:crossAx val="229926016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16017756582618842"/>
          <c:y val="3.9825324067935104E-2"/>
          <c:w val="0.20086220891887779"/>
          <c:h val="0.31392076507628186"/>
        </c:manualLayout>
      </c:layout>
      <c:overlay val="0"/>
      <c:spPr>
        <a:noFill/>
        <a:ln>
          <a:noFill/>
          <a:prstDash val="dash"/>
        </a:ln>
      </c:spPr>
      <c:txPr>
        <a:bodyPr/>
        <a:lstStyle/>
        <a:p>
          <a:pPr>
            <a:defRPr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itchFamily="34" charset="0"/>
            </a:defRPr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198366394399067"/>
          <c:y val="7.8934914129586267E-2"/>
          <c:w val="0.81562097306072756"/>
          <c:h val="0.710152052997695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Grid</c:v>
                </c:pt>
              </c:strCache>
            </c:strRef>
          </c:tx>
          <c:spPr>
            <a:solidFill>
              <a:schemeClr val="tx1"/>
            </a:solidFill>
            <a:ln w="127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elete val="1"/>
          </c:dLbls>
          <c:cat>
            <c:strRef>
              <c:f>Sheet1!$A$2:$A$10</c:f>
              <c:strCache>
                <c:ptCount val="9"/>
                <c:pt idx="0">
                  <c:v>LJ</c:v>
                </c:pt>
                <c:pt idx="1">
                  <c:v>AS</c:v>
                </c:pt>
                <c:pt idx="2">
                  <c:v>WG</c:v>
                </c:pt>
                <c:pt idx="3">
                  <c:v>SLS</c:v>
                </c:pt>
                <c:pt idx="4">
                  <c:v>ESOC</c:v>
                </c:pt>
                <c:pt idx="5">
                  <c:v>RUCCI</c:v>
                </c:pt>
                <c:pt idx="6">
                  <c:v>SLS</c:v>
                </c:pt>
                <c:pt idx="7">
                  <c:v>ESOC</c:v>
                </c:pt>
                <c:pt idx="8">
                  <c:v>RUCCI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BiCut</c:v>
                </c:pt>
              </c:strCache>
            </c:strRef>
          </c:tx>
          <c:spPr>
            <a:solidFill>
              <a:srgbClr val="FF0066"/>
            </a:solidFill>
            <a:ln w="127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elete val="1"/>
          </c:dLbls>
          <c:cat>
            <c:strRef>
              <c:f>Sheet1!$A$2:$A$10</c:f>
              <c:strCache>
                <c:ptCount val="9"/>
                <c:pt idx="0">
                  <c:v>LJ</c:v>
                </c:pt>
                <c:pt idx="1">
                  <c:v>AS</c:v>
                </c:pt>
                <c:pt idx="2">
                  <c:v>WG</c:v>
                </c:pt>
                <c:pt idx="3">
                  <c:v>SLS</c:v>
                </c:pt>
                <c:pt idx="4">
                  <c:v>ESOC</c:v>
                </c:pt>
                <c:pt idx="5">
                  <c:v>RUCCI</c:v>
                </c:pt>
                <c:pt idx="6">
                  <c:v>SLS</c:v>
                </c:pt>
                <c:pt idx="7">
                  <c:v>ESOC</c:v>
                </c:pt>
                <c:pt idx="8">
                  <c:v>RUCCI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1.07</c:v>
                </c:pt>
                <c:pt idx="1">
                  <c:v>1.1200000000000001</c:v>
                </c:pt>
                <c:pt idx="2">
                  <c:v>1.08</c:v>
                </c:pt>
                <c:pt idx="3">
                  <c:v>2.63</c:v>
                </c:pt>
                <c:pt idx="4">
                  <c:v>1.32</c:v>
                </c:pt>
                <c:pt idx="5">
                  <c:v>2.37</c:v>
                </c:pt>
                <c:pt idx="6">
                  <c:v>2.09</c:v>
                </c:pt>
                <c:pt idx="7">
                  <c:v>1.97</c:v>
                </c:pt>
                <c:pt idx="8">
                  <c:v>2.15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Aweto</c:v>
                </c:pt>
              </c:strCache>
            </c:strRef>
          </c:tx>
          <c:spPr>
            <a:solidFill>
              <a:srgbClr val="FFC000"/>
            </a:solidFill>
            <a:ln w="127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elete val="1"/>
          </c:dLbls>
          <c:cat>
            <c:strRef>
              <c:f>Sheet1!$A$2:$A$10</c:f>
              <c:strCache>
                <c:ptCount val="9"/>
                <c:pt idx="0">
                  <c:v>LJ</c:v>
                </c:pt>
                <c:pt idx="1">
                  <c:v>AS</c:v>
                </c:pt>
                <c:pt idx="2">
                  <c:v>WG</c:v>
                </c:pt>
                <c:pt idx="3">
                  <c:v>SLS</c:v>
                </c:pt>
                <c:pt idx="4">
                  <c:v>ESOC</c:v>
                </c:pt>
                <c:pt idx="5">
                  <c:v>RUCCI</c:v>
                </c:pt>
                <c:pt idx="6">
                  <c:v>SLS</c:v>
                </c:pt>
                <c:pt idx="7">
                  <c:v>ESOC</c:v>
                </c:pt>
                <c:pt idx="8">
                  <c:v>RUCCI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0.81</c:v>
                </c:pt>
                <c:pt idx="1">
                  <c:v>1.05</c:v>
                </c:pt>
                <c:pt idx="2">
                  <c:v>0.82</c:v>
                </c:pt>
                <c:pt idx="3">
                  <c:v>2.4700000000000002</c:v>
                </c:pt>
                <c:pt idx="4">
                  <c:v>1.73</c:v>
                </c:pt>
                <c:pt idx="5">
                  <c:v>2.2599999999999998</c:v>
                </c:pt>
                <c:pt idx="6">
                  <c:v>2.06</c:v>
                </c:pt>
                <c:pt idx="7">
                  <c:v>2.11</c:v>
                </c:pt>
                <c:pt idx="8">
                  <c:v>2.39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0178176"/>
        <c:axId val="230192640"/>
      </c:barChart>
      <c:catAx>
        <c:axId val="2301781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zh-CN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SVD                                  ALS</a:t>
                </a:r>
                <a:r>
                  <a:rPr lang="en-US" altLang="zh-CN" sz="2000" baseline="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                             SGD</a:t>
                </a:r>
                <a:r>
                  <a:rPr lang="en-US" altLang="zh-CN" baseline="0" dirty="0" smtClean="0"/>
                  <a:t>        </a:t>
                </a:r>
                <a:endParaRPr lang="zh-CN" altLang="en-US" dirty="0"/>
              </a:p>
            </c:rich>
          </c:tx>
          <c:layout/>
          <c:overlay val="0"/>
        </c:title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800">
                <a:effectLst/>
                <a:latin typeface="Eras Medium ITC" pitchFamily="34" charset="0"/>
              </a:defRPr>
            </a:pPr>
            <a:endParaRPr lang="zh-CN"/>
          </a:p>
        </c:txPr>
        <c:crossAx val="230192640"/>
        <c:crosses val="autoZero"/>
        <c:auto val="1"/>
        <c:lblAlgn val="ctr"/>
        <c:lblOffset val="0"/>
        <c:noMultiLvlLbl val="0"/>
      </c:catAx>
      <c:valAx>
        <c:axId val="230192640"/>
        <c:scaling>
          <c:orientation val="minMax"/>
        </c:scaling>
        <c:delete val="0"/>
        <c:axPos val="l"/>
        <c:majorGridlines>
          <c:spPr>
            <a:ln>
              <a:noFill/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200" u="none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Eras Medium ITC" pitchFamily="34" charset="0"/>
                  </a:defRPr>
                </a:pPr>
                <a:r>
                  <a:rPr lang="en-US" altLang="en-US" sz="2200" b="0" u="none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Eras Medium ITC" pitchFamily="34" charset="0"/>
                    <a:ea typeface="Verdana" pitchFamily="34" charset="0"/>
                    <a:cs typeface="Verdana" pitchFamily="34" charset="0"/>
                  </a:rPr>
                  <a:t>Normalized</a:t>
                </a:r>
                <a:r>
                  <a:rPr lang="en-US" altLang="en-US" sz="2200" b="0" u="none" baseline="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Eras Medium ITC" pitchFamily="34" charset="0"/>
                    <a:ea typeface="Verdana" pitchFamily="34" charset="0"/>
                    <a:cs typeface="Verdana" pitchFamily="34" charset="0"/>
                  </a:rPr>
                  <a:t> Speedup</a:t>
                </a:r>
                <a:endParaRPr lang="en-US" altLang="en-US" sz="2200" b="0" u="none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ras Medium ITC" pitchFamily="34" charset="0"/>
                  <a:ea typeface="Verdana" pitchFamily="34" charset="0"/>
                  <a:cs typeface="Verdana" pitchFamily="34" charset="0"/>
                </a:endParaRPr>
              </a:p>
            </c:rich>
          </c:tx>
          <c:layout>
            <c:manualLayout>
              <c:xMode val="edge"/>
              <c:yMode val="edge"/>
              <c:x val="1.92760387600832E-2"/>
              <c:y val="0.15344700262062386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 cap="flat">
            <a:solidFill>
              <a:schemeClr val="tx1"/>
            </a:solidFill>
          </a:ln>
        </c:spPr>
        <c:txPr>
          <a:bodyPr/>
          <a:lstStyle/>
          <a:p>
            <a:pPr>
              <a:defRPr sz="1800">
                <a:effectLst/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zh-CN"/>
          </a:p>
        </c:txPr>
        <c:crossAx val="230178176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16017756582618842"/>
          <c:y val="3.9825324067935104E-2"/>
          <c:w val="0.21052686317284766"/>
          <c:h val="0.31392076507628186"/>
        </c:manualLayout>
      </c:layout>
      <c:overlay val="0"/>
      <c:spPr>
        <a:noFill/>
        <a:ln>
          <a:noFill/>
          <a:prstDash val="dash"/>
        </a:ln>
      </c:spPr>
      <c:txPr>
        <a:bodyPr/>
        <a:lstStyle/>
        <a:p>
          <a:pPr>
            <a:defRPr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itchFamily="34" charset="0"/>
            </a:defRPr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802619153427398"/>
          <c:y val="5.4055425465546564E-2"/>
          <c:w val="0.7519108987890234"/>
          <c:h val="0.6793272969670036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Sheet3!$I$8</c:f>
              <c:strCache>
                <c:ptCount val="1"/>
                <c:pt idx="0">
                  <c:v>grid</c:v>
                </c:pt>
              </c:strCache>
            </c:strRef>
          </c:tx>
          <c:spPr>
            <a:ln w="34925">
              <a:solidFill>
                <a:srgbClr val="0033CC"/>
              </a:solidFill>
            </a:ln>
          </c:spPr>
          <c:marker>
            <c:symbol val="triangle"/>
            <c:size val="9"/>
            <c:spPr>
              <a:solidFill>
                <a:schemeClr val="bg1"/>
              </a:solidFill>
              <a:ln w="34925">
                <a:solidFill>
                  <a:srgbClr val="0033CC"/>
                </a:solidFill>
              </a:ln>
            </c:spPr>
          </c:marker>
          <c:xVal>
            <c:numRef>
              <c:f>Sheet3!$H$9:$H$14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</c:numCache>
            </c:numRef>
          </c:xVal>
          <c:yVal>
            <c:numRef>
              <c:f>Sheet3!$I$9:$I$14</c:f>
              <c:numCache>
                <c:formatCode>General</c:formatCode>
                <c:ptCount val="6"/>
                <c:pt idx="0">
                  <c:v>100.247</c:v>
                </c:pt>
                <c:pt idx="1">
                  <c:v>212.42400000000001</c:v>
                </c:pt>
                <c:pt idx="2">
                  <c:v>446.39600000000002</c:v>
                </c:pt>
                <c:pt idx="3">
                  <c:v>804.41700000000003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Sheet3!$J$8</c:f>
              <c:strCache>
                <c:ptCount val="1"/>
                <c:pt idx="0">
                  <c:v>bipartite</c:v>
                </c:pt>
              </c:strCache>
            </c:strRef>
          </c:tx>
          <c:spPr>
            <a:ln w="34925">
              <a:solidFill>
                <a:srgbClr val="FF0066"/>
              </a:solidFill>
            </a:ln>
          </c:spPr>
          <c:marker>
            <c:symbol val="circle"/>
            <c:size val="8"/>
            <c:spPr>
              <a:solidFill>
                <a:schemeClr val="bg1"/>
              </a:solidFill>
              <a:ln w="34925">
                <a:solidFill>
                  <a:srgbClr val="FF0066"/>
                </a:solidFill>
              </a:ln>
            </c:spPr>
          </c:marker>
          <c:xVal>
            <c:numRef>
              <c:f>Sheet3!$H$9:$H$14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</c:numCache>
            </c:numRef>
          </c:xVal>
          <c:yVal>
            <c:numRef>
              <c:f>Sheet3!$J$9:$J$14</c:f>
              <c:numCache>
                <c:formatCode>General</c:formatCode>
                <c:ptCount val="6"/>
                <c:pt idx="0">
                  <c:v>45.267899999999997</c:v>
                </c:pt>
                <c:pt idx="1">
                  <c:v>114.128</c:v>
                </c:pt>
                <c:pt idx="2">
                  <c:v>280.83199999999999</c:v>
                </c:pt>
                <c:pt idx="3">
                  <c:v>549.45100000000002</c:v>
                </c:pt>
                <c:pt idx="4">
                  <c:v>1114.74</c:v>
                </c:pt>
                <c:pt idx="5">
                  <c:v>1781.99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8511616"/>
        <c:axId val="198530176"/>
      </c:scatterChart>
      <c:valAx>
        <c:axId val="1985116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 b="0"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r>
                  <a:rPr lang="en-US" altLang="zh-CN" sz="2400" b="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Graph</a:t>
                </a:r>
                <a:r>
                  <a:rPr lang="en-US" altLang="zh-CN" sz="2400" b="0" baseline="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 size   (</a:t>
                </a:r>
                <a:r>
                  <a:rPr lang="en-US" altLang="zh-CN" sz="2400" b="0" baseline="0" dirty="0" err="1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netflix</a:t>
                </a:r>
                <a:r>
                  <a:rPr lang="en-US" altLang="zh-CN" sz="2400" b="0" baseline="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 * n)</a:t>
                </a:r>
                <a:endParaRPr lang="zh-CN" altLang="en-US" sz="2400" b="0" dirty="0">
                  <a:latin typeface="Verdana" pitchFamily="34" charset="0"/>
                  <a:cs typeface="Verdana" pitchFamily="34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zh-CN"/>
          </a:p>
        </c:txPr>
        <c:crossAx val="198530176"/>
        <c:crosses val="autoZero"/>
        <c:crossBetween val="midCat"/>
      </c:valAx>
      <c:valAx>
        <c:axId val="19853017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800" b="0" i="0"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r>
                  <a:rPr lang="en-US" altLang="zh-CN" sz="2800" b="0" i="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Running</a:t>
                </a:r>
                <a:r>
                  <a:rPr lang="en-US" altLang="zh-CN" sz="2800" b="0" i="0" baseline="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 time</a:t>
                </a:r>
                <a:endParaRPr lang="zh-CN" altLang="en-US" sz="2800" b="0" i="0" dirty="0">
                  <a:latin typeface="Verdana" pitchFamily="34" charset="0"/>
                  <a:cs typeface="Verdana" pitchFamily="34" charset="0"/>
                </a:endParaRPr>
              </a:p>
            </c:rich>
          </c:tx>
          <c:layout>
            <c:manualLayout>
              <c:xMode val="edge"/>
              <c:yMode val="edge"/>
              <c:x val="8.8184646150427735E-3"/>
              <c:y val="0.1157788023552938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zh-CN"/>
          </a:p>
        </c:txPr>
        <c:crossAx val="198511616"/>
        <c:crosses val="autoZero"/>
        <c:crossBetween val="midCat"/>
        <c:majorUnit val="500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68945756027108096"/>
          <c:y val="0.30892881560168528"/>
          <c:w val="0.2682138095767137"/>
          <c:h val="0.2769991368480425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2400">
              <a:latin typeface="Verdana" pitchFamily="34" charset="0"/>
              <a:ea typeface="Verdana" pitchFamily="34" charset="0"/>
              <a:cs typeface="Verdana" pitchFamily="34" charset="0"/>
            </a:defRPr>
          </a:pPr>
          <a:endParaRPr lang="zh-CN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8E738-838D-426E-BE94-4AA670004805}" type="datetimeFigureOut">
              <a:rPr lang="zh-CN" altLang="en-US" smtClean="0"/>
              <a:t>2014-06-26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E2A05-DBBA-4E23-B081-F4A2082EB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5238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Hi everyone, I’m glad to introduce our work 《</a:t>
            </a:r>
            <a:r>
              <a:rPr lang="en-US" altLang="zh-CN" dirty="0" err="1" smtClean="0"/>
              <a:t>BiGraph</a:t>
            </a:r>
            <a:r>
              <a:rPr lang="en-US" altLang="zh-CN" dirty="0" smtClean="0"/>
              <a:t>: Bipartite-oriented Distributed Graph Partitioning for Big Learning》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E2A05-DBBA-4E23-B081-F4A2082EB73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89712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E2A05-DBBA-4E23-B081-F4A2082EB73E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269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E2A05-DBBA-4E23-B081-F4A2082EB73E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269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E2A05-DBBA-4E23-B081-F4A2082EB73E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2699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E2A05-DBBA-4E23-B081-F4A2082EB73E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2699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E2A05-DBBA-4E23-B081-F4A2082EB73E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2699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E2A05-DBBA-4E23-B081-F4A2082EB73E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79436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E2A05-DBBA-4E23-B081-F4A2082EB73E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79436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E2A05-DBBA-4E23-B081-F4A2082EB73E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79436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E2A05-DBBA-4E23-B081-F4A2082EB73E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77435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E2A05-DBBA-4E23-B081-F4A2082EB73E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7038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E2A05-DBBA-4E23-B081-F4A2082EB73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42842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E2A05-DBBA-4E23-B081-F4A2082EB73E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69173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E2A05-DBBA-4E23-B081-F4A2082EB73E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58829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E2A05-DBBA-4E23-B081-F4A2082EB73E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86137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E2A05-DBBA-4E23-B081-F4A2082EB73E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15837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E2A05-DBBA-4E23-B081-F4A2082EB73E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09910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E2A05-DBBA-4E23-B081-F4A2082EB73E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80328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E2A05-DBBA-4E23-B081-F4A2082EB73E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80328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E2A05-DBBA-4E23-B081-F4A2082EB73E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77479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10"/>
            <a:r>
              <a:rPr lang="en-US" altLang="zh-CN" dirty="0" smtClean="0"/>
              <a:t>That’s all.</a:t>
            </a:r>
            <a:r>
              <a:rPr lang="en-US" altLang="zh-CN" baseline="0" dirty="0" smtClean="0"/>
              <a:t> Thank you for your attention, I’d like to take any questions</a:t>
            </a:r>
            <a:endParaRPr lang="zh-CN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C408C-91E2-4EF7-92A9-F4885029B1B9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5075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E2A05-DBBA-4E23-B081-F4A2082EB73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6030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Before</a:t>
            </a:r>
            <a:r>
              <a:rPr lang="en-US" altLang="zh-CN" baseline="0" dirty="0" smtClean="0"/>
              <a:t> introducing our work, </a:t>
            </a:r>
            <a:r>
              <a:rPr lang="en-US" altLang="zh-CN" dirty="0" smtClean="0"/>
              <a:t>we</a:t>
            </a:r>
            <a:r>
              <a:rPr lang="en-US" altLang="zh-CN" baseline="0" dirty="0" smtClean="0"/>
              <a:t> first illustrate the main issues of </a:t>
            </a:r>
            <a:r>
              <a:rPr lang="en-US" altLang="zh-CN" baseline="0" dirty="0" smtClean="0">
                <a:solidFill>
                  <a:srgbClr val="FF0000"/>
                </a:solidFill>
              </a:rPr>
              <a:t>existing </a:t>
            </a:r>
            <a:r>
              <a:rPr lang="en-US" altLang="zh-CN" dirty="0" smtClean="0"/>
              <a:t>partitioning algorithms 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E2A05-DBBA-4E23-B081-F4A2082EB73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6030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E2A05-DBBA-4E23-B081-F4A2082EB73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6030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The key</a:t>
            </a:r>
            <a:r>
              <a:rPr lang="en-US" altLang="zh-CN" baseline="0" smtClean="0"/>
              <a:t> observation to drive our work is that 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E2A05-DBBA-4E23-B081-F4A2082EB73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3581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E2A05-DBBA-4E23-B081-F4A2082EB73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3581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E2A05-DBBA-4E23-B081-F4A2082EB73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3581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  <a:p>
            <a:endParaRPr lang="en-US" altLang="zh-CN" baseline="0" dirty="0" smtClean="0"/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E2A05-DBBA-4E23-B081-F4A2082EB73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7820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2014-06-26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2014-06-26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2014-06-26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2014-06-26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2014-06-26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2014-06-26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2014-06-26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2014-06-26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2014-06-26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2014-06-26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2014-06-26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2014-06-26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pads.se.sjtu.edu.cn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ipads.se.sjtu.edu.cn/projects/powerlyra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snap.stanford.edu/data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://www.cise.ufl.edu/research/sparse/matrices/index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hyperlink" Target="http://ipads.se.sjtu.edu.cn/projects/powerlyra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BiGraph</a:t>
            </a:r>
            <a:r>
              <a:rPr lang="en-US" altLang="zh-CN" dirty="0"/>
              <a:t>: Bipartite-oriented Distributed Graph Partitioning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for </a:t>
            </a:r>
            <a:r>
              <a:rPr lang="en-US" altLang="zh-CN" dirty="0"/>
              <a:t>Big Learning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4221088"/>
            <a:ext cx="9144000" cy="2304256"/>
          </a:xfrm>
        </p:spPr>
        <p:txBody>
          <a:bodyPr>
            <a:normAutofit/>
          </a:bodyPr>
          <a:lstStyle/>
          <a:p>
            <a:r>
              <a:rPr lang="en-US" altLang="zh-CN" dirty="0"/>
              <a:t>Rong Chen, </a:t>
            </a:r>
            <a:r>
              <a:rPr lang="en-US" altLang="zh-CN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Jiaxin Shi</a:t>
            </a:r>
            <a:r>
              <a:rPr lang="en-US" altLang="zh-CN" dirty="0"/>
              <a:t>, Binyu </a:t>
            </a:r>
            <a:r>
              <a:rPr lang="en-US" altLang="zh-CN" dirty="0" err="1"/>
              <a:t>Zang</a:t>
            </a:r>
            <a:r>
              <a:rPr lang="en-US" altLang="zh-CN" dirty="0"/>
              <a:t>, Haibing Guan </a:t>
            </a:r>
            <a:endParaRPr lang="en-US" altLang="zh-CN" sz="2800" dirty="0" smtClean="0"/>
          </a:p>
          <a:p>
            <a:pPr>
              <a:lnSpc>
                <a:spcPct val="80000"/>
              </a:lnSpc>
            </a:pPr>
            <a:endParaRPr lang="en-US" altLang="zh-CN" sz="1600" dirty="0" smtClean="0"/>
          </a:p>
          <a:p>
            <a:pPr>
              <a:lnSpc>
                <a:spcPct val="80000"/>
              </a:lnSpc>
            </a:pPr>
            <a:r>
              <a:rPr lang="en-US" altLang="zh-CN" sz="2400" dirty="0" smtClean="0"/>
              <a:t>Institute </a:t>
            </a:r>
            <a:r>
              <a:rPr lang="en-US" altLang="zh-CN" sz="2400" dirty="0"/>
              <a:t>of Parallel and Distributed Systems </a:t>
            </a:r>
            <a:r>
              <a:rPr lang="en-US" altLang="zh-CN" sz="2400" dirty="0" smtClean="0"/>
              <a:t>(IPADS)</a:t>
            </a:r>
            <a:endParaRPr lang="en-US" altLang="zh-CN" sz="2400" dirty="0"/>
          </a:p>
          <a:p>
            <a:pPr>
              <a:lnSpc>
                <a:spcPct val="80000"/>
              </a:lnSpc>
            </a:pPr>
            <a:r>
              <a:rPr lang="en-US" altLang="zh-CN" sz="2400" dirty="0" smtClean="0"/>
              <a:t>Shanghai </a:t>
            </a:r>
            <a:r>
              <a:rPr lang="en-US" altLang="zh-CN" sz="2400" dirty="0"/>
              <a:t>Jiao Tong </a:t>
            </a:r>
            <a:r>
              <a:rPr lang="en-US" altLang="zh-CN" sz="2400" dirty="0" smtClean="0"/>
              <a:t>University</a:t>
            </a:r>
          </a:p>
          <a:p>
            <a:pPr>
              <a:lnSpc>
                <a:spcPct val="80000"/>
              </a:lnSpc>
            </a:pPr>
            <a:r>
              <a:rPr lang="en-US" altLang="zh-CN" sz="2400" dirty="0">
                <a:hlinkClick r:id="rId3"/>
              </a:rPr>
              <a:t>http://ipads.se.sjtu.edu.cn</a:t>
            </a:r>
            <a:r>
              <a:rPr lang="en-US" altLang="zh-CN" sz="2400" dirty="0" smtClean="0">
                <a:hlinkClick r:id="rId3"/>
              </a:rPr>
              <a:t>/</a:t>
            </a:r>
            <a:r>
              <a:rPr lang="en-US" altLang="zh-CN" sz="2400" dirty="0" smtClean="0"/>
              <a:t>  </a:t>
            </a:r>
            <a:endParaRPr lang="zh-CN" altLang="en-US" sz="2400" dirty="0"/>
          </a:p>
        </p:txBody>
      </p:sp>
      <p:pic>
        <p:nvPicPr>
          <p:cNvPr id="1026" name="Picture 2" descr="Z:\Research\9.resource\homepage\powerlyra\powerlyra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898378" cy="127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8004885" y="148614"/>
            <a:ext cx="1008001" cy="1203470"/>
            <a:chOff x="226147" y="137319"/>
            <a:chExt cx="1008001" cy="1203470"/>
          </a:xfrm>
        </p:grpSpPr>
        <p:sp>
          <p:nvSpPr>
            <p:cNvPr id="9" name="TextBox 8"/>
            <p:cNvSpPr txBox="1"/>
            <p:nvPr/>
          </p:nvSpPr>
          <p:spPr>
            <a:xfrm>
              <a:off x="226148" y="971457"/>
              <a:ext cx="1008000" cy="369332"/>
            </a:xfrm>
            <a:prstGeom prst="rect">
              <a:avLst/>
            </a:prstGeom>
            <a:noFill/>
          </p:spPr>
          <p:txBody>
            <a:bodyPr wrap="square" lIns="0" tIns="0" rIns="36000" bIns="0" rtlCol="0">
              <a:spAutoFit/>
            </a:bodyPr>
            <a:lstStyle/>
            <a:p>
              <a:pPr algn="ctr"/>
              <a:r>
                <a:rPr lang="en-US" altLang="zh-CN" sz="2400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V Boli" pitchFamily="2" charset="0"/>
                  <a:ea typeface="Ebrima" pitchFamily="2" charset="0"/>
                  <a:cs typeface="MV Boli" pitchFamily="2" charset="0"/>
                </a:rPr>
                <a:t>IPADS</a:t>
              </a:r>
              <a:endParaRPr lang="zh-CN" altLang="en-U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26147" y="137319"/>
              <a:ext cx="1008001" cy="811367"/>
              <a:chOff x="226147" y="137319"/>
              <a:chExt cx="1008001" cy="811367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226147" y="137319"/>
                <a:ext cx="1008001" cy="811367"/>
              </a:xfrm>
              <a:prstGeom prst="rect">
                <a:avLst/>
              </a:prstGeom>
              <a:noFill/>
            </p:spPr>
            <p:txBody>
              <a:bodyPr wrap="square" lIns="0" tIns="36000" rIns="0" bIns="36000" rtlCol="0">
                <a:spAutoFit/>
              </a:bodyPr>
              <a:lstStyle/>
              <a:p>
                <a:pPr algn="ctr"/>
                <a:r>
                  <a:rPr lang="en-US" altLang="zh-CN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pitchFamily="18" charset="0"/>
                    <a:ea typeface="Ebrima" pitchFamily="2" charset="0"/>
                    <a:cs typeface="MV Boli" pitchFamily="2" charset="0"/>
                  </a:rPr>
                  <a:t>I</a:t>
                </a:r>
                <a:r>
                  <a:rPr lang="en-US" altLang="zh-CN" sz="1200" dirty="0">
                    <a:latin typeface="Bookman Old Style" pitchFamily="18" charset="0"/>
                    <a:ea typeface="Ebrima" pitchFamily="2" charset="0"/>
                    <a:cs typeface="MV Boli" pitchFamily="2" charset="0"/>
                  </a:rPr>
                  <a:t>nstitute of </a:t>
                </a:r>
                <a:r>
                  <a:rPr lang="en-US" altLang="zh-CN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pitchFamily="18" charset="0"/>
                    <a:ea typeface="Ebrima" pitchFamily="2" charset="0"/>
                    <a:cs typeface="MV Boli" pitchFamily="2" charset="0"/>
                  </a:rPr>
                  <a:t>P</a:t>
                </a:r>
                <a:r>
                  <a:rPr lang="en-US" altLang="zh-CN" sz="1200" dirty="0">
                    <a:latin typeface="Bookman Old Style" pitchFamily="18" charset="0"/>
                    <a:ea typeface="Ebrima" pitchFamily="2" charset="0"/>
                    <a:cs typeface="MV Boli" pitchFamily="2" charset="0"/>
                  </a:rPr>
                  <a:t>arallel </a:t>
                </a:r>
                <a:r>
                  <a:rPr lang="en-US" altLang="zh-CN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pitchFamily="18" charset="0"/>
                    <a:ea typeface="Ebrima" pitchFamily="2" charset="0"/>
                    <a:cs typeface="MV Boli" pitchFamily="2" charset="0"/>
                  </a:rPr>
                  <a:t>a</a:t>
                </a:r>
                <a:r>
                  <a:rPr lang="en-US" altLang="zh-CN" sz="1200" dirty="0">
                    <a:latin typeface="Bookman Old Style" pitchFamily="18" charset="0"/>
                    <a:ea typeface="Ebrima" pitchFamily="2" charset="0"/>
                    <a:cs typeface="MV Boli" pitchFamily="2" charset="0"/>
                  </a:rPr>
                  <a:t>nd </a:t>
                </a:r>
                <a:r>
                  <a:rPr lang="en-US" altLang="zh-CN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pitchFamily="18" charset="0"/>
                    <a:ea typeface="Ebrima" pitchFamily="2" charset="0"/>
                    <a:cs typeface="MV Boli" pitchFamily="2" charset="0"/>
                  </a:rPr>
                  <a:t>D</a:t>
                </a:r>
                <a:r>
                  <a:rPr lang="en-US" altLang="zh-CN" sz="1200" dirty="0">
                    <a:latin typeface="Bookman Old Style" pitchFamily="18" charset="0"/>
                    <a:ea typeface="Ebrima" pitchFamily="2" charset="0"/>
                    <a:cs typeface="MV Boli" pitchFamily="2" charset="0"/>
                  </a:rPr>
                  <a:t>istributed </a:t>
                </a:r>
                <a:r>
                  <a:rPr lang="en-US" altLang="zh-CN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pitchFamily="18" charset="0"/>
                    <a:ea typeface="Ebrima" pitchFamily="2" charset="0"/>
                    <a:cs typeface="MV Boli" pitchFamily="2" charset="0"/>
                  </a:rPr>
                  <a:t>S</a:t>
                </a:r>
                <a:r>
                  <a:rPr lang="en-US" altLang="zh-CN" sz="1200" dirty="0">
                    <a:latin typeface="Bookman Old Style" pitchFamily="18" charset="0"/>
                    <a:ea typeface="Ebrima" pitchFamily="2" charset="0"/>
                    <a:cs typeface="MV Boli" pitchFamily="2" charset="0"/>
                  </a:rPr>
                  <a:t>ystems</a:t>
                </a:r>
                <a:endParaRPr lang="zh-CN" altLang="en-US" sz="1200" dirty="0">
                  <a:latin typeface="Bookman Old Style" pitchFamily="18" charset="0"/>
                  <a:cs typeface="MV Boli" pitchFamily="2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26148" y="150189"/>
                <a:ext cx="1008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7467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Constrained</a:t>
            </a:r>
            <a:r>
              <a:rPr lang="en-US" altLang="zh-CN" dirty="0" smtClean="0">
                <a:ea typeface="Verdana" pitchFamily="34" charset="0"/>
                <a:cs typeface="Verdana" pitchFamily="34" charset="0"/>
              </a:rPr>
              <a:t> Vertex-cut</a:t>
            </a:r>
            <a:endParaRPr lang="zh-CN" alt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33" y="1556792"/>
            <a:ext cx="1866311" cy="4537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内容占位符 2"/>
          <p:cNvSpPr>
            <a:spLocks noGrp="1"/>
          </p:cNvSpPr>
          <p:nvPr>
            <p:ph idx="1"/>
          </p:nvPr>
        </p:nvSpPr>
        <p:spPr>
          <a:xfrm>
            <a:off x="2915816" y="1600200"/>
            <a:ext cx="5770984" cy="4525963"/>
          </a:xfrm>
        </p:spPr>
        <p:txBody>
          <a:bodyPr/>
          <a:lstStyle/>
          <a:p>
            <a:r>
              <a:rPr lang="en-US" altLang="zh-CN" dirty="0" smtClean="0"/>
              <a:t>Load edges from </a:t>
            </a:r>
            <a:r>
              <a:rPr lang="en-US" altLang="zh-CN" dirty="0"/>
              <a:t>HDFS</a:t>
            </a:r>
            <a:endParaRPr lang="en-US" altLang="zh-CN" dirty="0" smtClean="0"/>
          </a:p>
          <a:p>
            <a:r>
              <a:rPr lang="en-US" altLang="zh-CN" dirty="0"/>
              <a:t>Distribute edges using </a:t>
            </a:r>
            <a:r>
              <a:rPr lang="en-US" altLang="zh-CN" dirty="0" smtClean="0">
                <a:solidFill>
                  <a:srgbClr val="FF0000"/>
                </a:solidFill>
              </a:rPr>
              <a:t>grid </a:t>
            </a:r>
            <a:r>
              <a:rPr lang="en-US" altLang="zh-CN" dirty="0" smtClean="0"/>
              <a:t>algorithm</a:t>
            </a:r>
          </a:p>
          <a:p>
            <a:r>
              <a:rPr lang="en-US" altLang="zh-CN" dirty="0" smtClean="0"/>
              <a:t>Create mirror and master</a:t>
            </a:r>
          </a:p>
          <a:p>
            <a:pPr marL="457200" lvl="1" indent="0">
              <a:buNone/>
            </a:pPr>
            <a:endParaRPr lang="en-US" altLang="zh-CN" dirty="0" smtClean="0"/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295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Constrained</a:t>
            </a:r>
            <a:r>
              <a:rPr lang="en-US" altLang="zh-CN" dirty="0">
                <a:ea typeface="Verdana" pitchFamily="34" charset="0"/>
                <a:cs typeface="Verdana" pitchFamily="34" charset="0"/>
              </a:rPr>
              <a:t> Vertex-cut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6732240" y="1412776"/>
            <a:ext cx="936104" cy="86409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zh-CN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7668344" y="1412776"/>
            <a:ext cx="936104" cy="86409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zh-CN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6732240" y="2276872"/>
            <a:ext cx="936104" cy="86409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zh-CN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7668344" y="2276872"/>
            <a:ext cx="936104" cy="86409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zh-CN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539552" y="1556792"/>
            <a:ext cx="8604448" cy="4525963"/>
          </a:xfrm>
        </p:spPr>
        <p:txBody>
          <a:bodyPr/>
          <a:lstStyle/>
          <a:p>
            <a:r>
              <a:rPr lang="en-US" altLang="zh-CN" dirty="0" smtClean="0"/>
              <a:t>Arrange machines as a “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grid</a:t>
            </a:r>
            <a:r>
              <a:rPr lang="en-US" altLang="zh-CN" dirty="0" smtClean="0"/>
              <a:t>”</a:t>
            </a:r>
          </a:p>
          <a:p>
            <a:r>
              <a:rPr lang="en-US" altLang="zh-CN" dirty="0"/>
              <a:t>Each </a:t>
            </a:r>
            <a:r>
              <a:rPr lang="en-US" altLang="zh-CN" dirty="0" smtClean="0"/>
              <a:t>vertex </a:t>
            </a:r>
            <a:r>
              <a:rPr lang="en-US" altLang="zh-CN" dirty="0"/>
              <a:t>has a </a:t>
            </a:r>
            <a:r>
              <a:rPr lang="en-US" altLang="zh-CN" dirty="0" smtClean="0"/>
              <a:t>set of 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shards</a:t>
            </a:r>
            <a:endParaRPr lang="en-US" alt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altLang="zh-CN" dirty="0"/>
              <a:t>e.g. </a:t>
            </a:r>
            <a:r>
              <a:rPr lang="en-US" altLang="zh-CN" dirty="0" smtClean="0"/>
              <a:t>Hash(s</a:t>
            </a:r>
            <a:r>
              <a:rPr lang="en-US" altLang="zh-CN" dirty="0"/>
              <a:t>)=1</a:t>
            </a:r>
            <a:r>
              <a:rPr lang="en-US" altLang="zh-CN" dirty="0" smtClean="0"/>
              <a:t>, shard(s</a:t>
            </a:r>
            <a:r>
              <a:rPr lang="en-US" altLang="zh-CN" dirty="0"/>
              <a:t>)={1,2,3</a:t>
            </a:r>
            <a:r>
              <a:rPr lang="en-US" altLang="zh-CN" dirty="0" smtClean="0"/>
              <a:t>}</a:t>
            </a:r>
          </a:p>
          <a:p>
            <a:r>
              <a:rPr lang="en-US" altLang="zh-CN" dirty="0" smtClean="0"/>
              <a:t>Assign edges to the 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intersection</a:t>
            </a:r>
            <a:r>
              <a:rPr lang="en-US" altLang="zh-CN" dirty="0" smtClean="0"/>
              <a:t> </a:t>
            </a:r>
            <a:r>
              <a:rPr lang="en-US" altLang="zh-CN" dirty="0"/>
              <a:t>of </a:t>
            </a:r>
            <a:r>
              <a:rPr lang="en-US" altLang="zh-CN" dirty="0" smtClean="0"/>
              <a:t>shards.</a:t>
            </a:r>
          </a:p>
          <a:p>
            <a:pPr lvl="1"/>
            <a:r>
              <a:rPr lang="en-US" altLang="zh-CN" dirty="0"/>
              <a:t>e</a:t>
            </a:r>
            <a:r>
              <a:rPr lang="en-US" altLang="zh-CN" dirty="0" smtClean="0"/>
              <a:t>.g. Hash(t)=4, shard(t)={2,3,4}</a:t>
            </a:r>
            <a:br>
              <a:rPr lang="en-US" altLang="zh-CN" dirty="0" smtClean="0"/>
            </a:br>
            <a:r>
              <a:rPr lang="en-US" altLang="zh-CN" dirty="0" smtClean="0"/>
              <a:t>Then edge &lt;</a:t>
            </a:r>
            <a:r>
              <a:rPr lang="en-US" altLang="zh-CN" dirty="0" err="1" smtClean="0"/>
              <a:t>s,t</a:t>
            </a:r>
            <a:r>
              <a:rPr lang="en-US" altLang="zh-CN" dirty="0" smtClean="0"/>
              <a:t>&gt; will be assigned to machine 2 or 3</a:t>
            </a:r>
          </a:p>
          <a:p>
            <a:pPr lvl="1"/>
            <a:r>
              <a:rPr lang="en-US" altLang="zh-CN" dirty="0" smtClean="0"/>
              <a:t>Each</a:t>
            </a:r>
            <a:r>
              <a:rPr lang="en-US" altLang="zh-CN" dirty="0"/>
              <a:t> </a:t>
            </a:r>
            <a:r>
              <a:rPr lang="en-US" altLang="zh-CN" dirty="0" smtClean="0"/>
              <a:t>vertices has at most 3 replicas.</a:t>
            </a:r>
          </a:p>
        </p:txBody>
      </p:sp>
    </p:spTree>
    <p:extLst>
      <p:ext uri="{BB962C8B-B14F-4D97-AF65-F5344CB8AC3E}">
        <p14:creationId xmlns:p14="http://schemas.microsoft.com/office/powerpoint/2010/main" val="131988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Verdana" pitchFamily="34" charset="0"/>
                <a:cs typeface="Verdana" pitchFamily="34" charset="0"/>
              </a:rPr>
              <a:t>Existing </a:t>
            </a: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General</a:t>
            </a:r>
            <a:r>
              <a:rPr lang="en-US" altLang="zh-CN" i="1" dirty="0">
                <a:ea typeface="Verdana" pitchFamily="34" charset="0"/>
                <a:cs typeface="Verdana" pitchFamily="34" charset="0"/>
              </a:rPr>
              <a:t> </a:t>
            </a:r>
            <a:r>
              <a:rPr lang="en-US" altLang="zh-CN" dirty="0">
                <a:ea typeface="Verdana" pitchFamily="34" charset="0"/>
                <a:cs typeface="Verdana" pitchFamily="34" charset="0"/>
              </a:rPr>
              <a:t>Vertex-cut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r>
              <a:rPr lang="en-US" altLang="zh-CN" dirty="0" smtClean="0"/>
              <a:t>If the graph is dense, the replication factor of randomized vertex-cut will close to M. </a:t>
            </a:r>
            <a:br>
              <a:rPr lang="en-US" altLang="zh-CN" dirty="0" smtClean="0"/>
            </a:br>
            <a:r>
              <a:rPr lang="en-US" altLang="zh-CN" sz="2800" dirty="0" smtClean="0"/>
              <a:t>(M: #machines) </a:t>
            </a:r>
          </a:p>
          <a:p>
            <a:pPr marL="0" indent="0">
              <a:buNone/>
            </a:pPr>
            <a:endParaRPr lang="en-US" altLang="zh-CN" sz="1600" dirty="0" smtClean="0"/>
          </a:p>
          <a:p>
            <a:r>
              <a:rPr lang="en-US" altLang="zh-CN" dirty="0"/>
              <a:t>If M=p*q </a:t>
            </a:r>
            <a:r>
              <a:rPr lang="en-US" altLang="zh-CN" dirty="0" smtClean="0"/>
              <a:t>, the </a:t>
            </a:r>
            <a:r>
              <a:rPr lang="en-US" altLang="zh-CN" dirty="0"/>
              <a:t>replication factor </a:t>
            </a:r>
            <a:r>
              <a:rPr lang="en-US" altLang="zh-CN" dirty="0" smtClean="0"/>
              <a:t>of constrained vertex-cut has an </a:t>
            </a:r>
            <a:r>
              <a:rPr lang="en-US" altLang="zh-CN" dirty="0" err="1"/>
              <a:t>upbound</a:t>
            </a:r>
            <a:r>
              <a:rPr lang="en-US" altLang="zh-CN" dirty="0"/>
              <a:t>  </a:t>
            </a:r>
            <a:r>
              <a:rPr lang="en-US" altLang="zh-CN" dirty="0" smtClean="0"/>
              <a:t>p+q-1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</a:t>
            </a:r>
          </a:p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539552" y="2564904"/>
            <a:ext cx="8136904" cy="1368152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0" rtlCol="0" anchor="ctr"/>
          <a:lstStyle/>
          <a:p>
            <a:pPr algn="ctr"/>
            <a:r>
              <a:rPr lang="en-US" altLang="zh-CN" sz="4000" dirty="0" smtClean="0"/>
              <a:t>General Vertex-cut is </a:t>
            </a:r>
            <a:r>
              <a:rPr lang="en-US" altLang="zh-C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oblivious</a:t>
            </a:r>
            <a:r>
              <a:rPr lang="en-US" altLang="zh-CN" sz="4000" dirty="0" smtClean="0"/>
              <a:t> </a:t>
            </a:r>
            <a:r>
              <a:rPr lang="en-US" altLang="zh-CN" sz="4000" dirty="0"/>
              <a:t>to </a:t>
            </a:r>
            <a:r>
              <a:rPr lang="en-US" altLang="zh-CN" sz="4000" dirty="0" smtClean="0"/>
              <a:t>the </a:t>
            </a:r>
            <a:r>
              <a:rPr lang="en-US" altLang="zh-CN" sz="40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unique features </a:t>
            </a:r>
            <a:r>
              <a:rPr lang="en-US" altLang="zh-CN" sz="4000" dirty="0"/>
              <a:t>of bipartite graphs</a:t>
            </a:r>
          </a:p>
        </p:txBody>
      </p:sp>
    </p:spTree>
    <p:extLst>
      <p:ext uri="{BB962C8B-B14F-4D97-AF65-F5344CB8AC3E}">
        <p14:creationId xmlns:p14="http://schemas.microsoft.com/office/powerpoint/2010/main" val="72821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Challenge and Opportunities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Real-world 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bipartite graphs </a:t>
            </a:r>
            <a:r>
              <a:rPr lang="en-US" altLang="zh-CN" dirty="0"/>
              <a:t>for MLDM are usually </a:t>
            </a:r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skewed</a:t>
            </a:r>
            <a:endPara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altLang="zh-CN" dirty="0" smtClean="0"/>
              <a:t>e.g. </a:t>
            </a:r>
            <a:r>
              <a:rPr lang="en-US" altLang="zh-CN" dirty="0" err="1"/>
              <a:t>netflix</a:t>
            </a:r>
            <a:r>
              <a:rPr lang="en-US" altLang="zh-CN" dirty="0" smtClean="0"/>
              <a:t> dataset</a:t>
            </a:r>
          </a:p>
          <a:p>
            <a:pPr lvl="1"/>
            <a:r>
              <a:rPr lang="en-US" altLang="zh-CN" dirty="0" smtClean="0"/>
              <a:t>17</a:t>
            </a:r>
            <a:r>
              <a:rPr lang="en-US" altLang="zh-CN" dirty="0"/>
              <a:t>,</a:t>
            </a:r>
            <a:r>
              <a:rPr lang="en-US" altLang="zh-CN" dirty="0" smtClean="0"/>
              <a:t>770 movies and</a:t>
            </a:r>
            <a:r>
              <a:rPr lang="zh-CN" altLang="en-US" dirty="0"/>
              <a:t> </a:t>
            </a:r>
            <a:r>
              <a:rPr lang="en-US" altLang="zh-CN" dirty="0" smtClean="0"/>
              <a:t>480,189 users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6037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Challenge and Opportunities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525963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The 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workload </a:t>
            </a:r>
            <a:r>
              <a:rPr lang="en-US" altLang="zh-CN" dirty="0"/>
              <a:t>of many MLDM </a:t>
            </a:r>
            <a:r>
              <a:rPr lang="en-US" altLang="zh-CN" dirty="0" smtClean="0"/>
              <a:t>algorithms may </a:t>
            </a:r>
            <a:r>
              <a:rPr lang="en-US" altLang="zh-CN" dirty="0"/>
              <a:t>also be </a:t>
            </a:r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skewed</a:t>
            </a:r>
            <a:endPara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altLang="zh-CN" dirty="0" smtClean="0"/>
              <a:t>e.g</a:t>
            </a:r>
            <a:r>
              <a:rPr lang="en-US" altLang="zh-CN" dirty="0"/>
              <a:t>. Stochastic Gradient </a:t>
            </a:r>
            <a:r>
              <a:rPr lang="en-US" altLang="zh-CN" dirty="0" smtClean="0"/>
              <a:t>Descent (SGD) </a:t>
            </a:r>
            <a:endParaRPr lang="en-US" altLang="zh-CN" dirty="0"/>
          </a:p>
          <a:p>
            <a:pPr lvl="1"/>
            <a:r>
              <a:rPr lang="en-US" altLang="zh-CN" dirty="0" smtClean="0"/>
              <a:t>Only calculates </a:t>
            </a:r>
            <a:r>
              <a:rPr lang="en-US" altLang="zh-CN" dirty="0"/>
              <a:t>new cumulative sums of gradient updates for </a:t>
            </a:r>
            <a:r>
              <a:rPr lang="en-US" altLang="zh-CN" dirty="0">
                <a:solidFill>
                  <a:srgbClr val="FF0000"/>
                </a:solidFill>
              </a:rPr>
              <a:t>user </a:t>
            </a:r>
            <a:r>
              <a:rPr lang="en-US" altLang="zh-CN" dirty="0" smtClean="0">
                <a:solidFill>
                  <a:srgbClr val="FF0000"/>
                </a:solidFill>
              </a:rPr>
              <a:t>vertices</a:t>
            </a:r>
            <a:r>
              <a:rPr lang="en-US" altLang="zh-CN" dirty="0" smtClean="0"/>
              <a:t> </a:t>
            </a:r>
            <a:r>
              <a:rPr lang="en-US" altLang="zh-CN" dirty="0"/>
              <a:t>in each iteration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1782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Challenge and Opportunities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The </a:t>
            </a:r>
            <a:r>
              <a:rPr lang="en-US" altLang="zh-CN" dirty="0"/>
              <a:t>size of 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</a:t>
            </a:r>
            <a:r>
              <a:rPr lang="en-US" altLang="zh-CN" dirty="0"/>
              <a:t> associated with vertices can be critical 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skewed</a:t>
            </a:r>
            <a:endParaRPr lang="en-US" alt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altLang="zh-CN" dirty="0" smtClean="0"/>
              <a:t>e.g. Probabilistic </a:t>
            </a:r>
            <a:r>
              <a:rPr lang="en-US" altLang="zh-CN" dirty="0"/>
              <a:t>inference on large </a:t>
            </a:r>
            <a:r>
              <a:rPr lang="en-US" altLang="zh-CN" dirty="0" smtClean="0"/>
              <a:t>astronomical images</a:t>
            </a:r>
          </a:p>
          <a:p>
            <a:pPr lvl="1"/>
            <a:r>
              <a:rPr lang="en-US" altLang="zh-CN" dirty="0" smtClean="0"/>
              <a:t>Data of </a:t>
            </a:r>
            <a:r>
              <a:rPr lang="en-US" altLang="zh-CN" dirty="0">
                <a:solidFill>
                  <a:srgbClr val="FF0000"/>
                </a:solidFill>
              </a:rPr>
              <a:t>observation </a:t>
            </a:r>
            <a:r>
              <a:rPr lang="en-US" altLang="zh-CN" dirty="0"/>
              <a:t>vertex can reach several </a:t>
            </a:r>
            <a:r>
              <a:rPr lang="en-US" altLang="zh-CN" dirty="0" smtClean="0"/>
              <a:t>TB, </a:t>
            </a:r>
            <a:r>
              <a:rPr lang="en-US" altLang="zh-CN" dirty="0"/>
              <a:t>while the latent </a:t>
            </a:r>
            <a:r>
              <a:rPr lang="en-US" altLang="zh-CN" dirty="0">
                <a:solidFill>
                  <a:srgbClr val="FF0000"/>
                </a:solidFill>
              </a:rPr>
              <a:t>stellar </a:t>
            </a:r>
            <a:r>
              <a:rPr lang="en-US" altLang="zh-CN" dirty="0"/>
              <a:t>vertex has only very few data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1782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Our contributions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/>
          <a:lstStyle/>
          <a:p>
            <a:r>
              <a:rPr lang="en-US" altLang="zh-CN" dirty="0" smtClean="0"/>
              <a:t>Bipartite-cut and greedy heuristic</a:t>
            </a:r>
          </a:p>
          <a:p>
            <a:pPr lvl="1"/>
            <a:r>
              <a:rPr lang="en-US" altLang="zh-CN" dirty="0" smtClean="0"/>
              <a:t>Reduce </a:t>
            </a:r>
            <a:r>
              <a:rPr lang="en-US" altLang="zh-CN" dirty="0" smtClean="0">
                <a:solidFill>
                  <a:srgbClr val="FF0000"/>
                </a:solidFill>
              </a:rPr>
              <a:t>memory</a:t>
            </a:r>
            <a:r>
              <a:rPr lang="en-US" altLang="zh-CN" dirty="0" smtClean="0"/>
              <a:t> </a:t>
            </a:r>
            <a:r>
              <a:rPr lang="en-US" altLang="zh-CN" dirty="0"/>
              <a:t>consumption </a:t>
            </a:r>
            <a:r>
              <a:rPr lang="en-US" altLang="zh-CN" dirty="0" smtClean="0"/>
              <a:t>(62% replicas)</a:t>
            </a:r>
            <a:endParaRPr lang="en-US" altLang="zh-CN" dirty="0"/>
          </a:p>
          <a:p>
            <a:pPr lvl="1"/>
            <a:r>
              <a:rPr lang="en-US" altLang="zh-CN" dirty="0" smtClean="0"/>
              <a:t>Reduce </a:t>
            </a:r>
            <a:r>
              <a:rPr lang="en-US" altLang="zh-CN" dirty="0" smtClean="0">
                <a:solidFill>
                  <a:srgbClr val="FF0000"/>
                </a:solidFill>
              </a:rPr>
              <a:t>network</a:t>
            </a:r>
            <a:r>
              <a:rPr lang="en-US" altLang="zh-CN" dirty="0" smtClean="0"/>
              <a:t> traffic </a:t>
            </a:r>
            <a:r>
              <a:rPr lang="en-US" altLang="zh-CN" dirty="0"/>
              <a:t> </a:t>
            </a:r>
            <a:r>
              <a:rPr lang="en-US" altLang="zh-CN" dirty="0" smtClean="0"/>
              <a:t>(78%-96% network traffic)</a:t>
            </a:r>
          </a:p>
          <a:p>
            <a:pPr lvl="1"/>
            <a:endParaRPr lang="en-US" altLang="zh-CN" dirty="0" smtClean="0"/>
          </a:p>
          <a:p>
            <a:r>
              <a:rPr lang="en-US" altLang="zh-CN" dirty="0" smtClean="0"/>
              <a:t>Data affinity</a:t>
            </a:r>
          </a:p>
          <a:p>
            <a:pPr lvl="1"/>
            <a:r>
              <a:rPr lang="en-US" altLang="zh-CN" dirty="0" smtClean="0"/>
              <a:t>Further reduce network traffic in partitioning phase  (</a:t>
            </a:r>
            <a:r>
              <a:rPr lang="en-US" altLang="zh-CN" dirty="0"/>
              <a:t>from </a:t>
            </a:r>
            <a:r>
              <a:rPr lang="en-US" altLang="zh-CN" dirty="0" smtClean="0"/>
              <a:t>4.23GB </a:t>
            </a:r>
            <a:r>
              <a:rPr lang="en-US" altLang="zh-CN" dirty="0"/>
              <a:t>to 1.43MB)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0337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Bipartite-oriented Partitioning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65104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Observation</a:t>
            </a:r>
          </a:p>
          <a:p>
            <a:pPr lvl="1"/>
            <a:r>
              <a:rPr lang="en-US" altLang="zh-CN" dirty="0" smtClean="0"/>
              <a:t>If the related edges of a </a:t>
            </a:r>
            <a:r>
              <a:rPr lang="en-US" altLang="zh-CN" dirty="0" smtClean="0"/>
              <a:t>vertex </a:t>
            </a:r>
            <a:r>
              <a:rPr lang="en-US" altLang="zh-CN" dirty="0" smtClean="0"/>
              <a:t>are all in the same machine, then </a:t>
            </a:r>
            <a:r>
              <a:rPr lang="en-US" altLang="zh-CN" dirty="0" smtClean="0"/>
              <a:t>the vertex </a:t>
            </a:r>
            <a:r>
              <a:rPr lang="en-US" altLang="zh-CN" dirty="0" smtClean="0"/>
              <a:t>will not have any mirrors</a:t>
            </a:r>
            <a:endParaRPr lang="en-US" altLang="zh-CN" dirty="0"/>
          </a:p>
          <a:p>
            <a:pPr marL="457200" lvl="1" indent="0">
              <a:buNone/>
            </a:pPr>
            <a:endParaRPr lang="en-US" altLang="zh-CN" dirty="0"/>
          </a:p>
          <a:p>
            <a:r>
              <a:rPr lang="en-US" altLang="zh-CN" dirty="0" smtClean="0"/>
              <a:t>Main idea </a:t>
            </a:r>
          </a:p>
          <a:p>
            <a:pPr lvl="1"/>
            <a:r>
              <a:rPr lang="en-US" altLang="zh-CN" dirty="0" smtClean="0"/>
              <a:t>Completely avoid mirrors </a:t>
            </a:r>
            <a:r>
              <a:rPr lang="en-US" altLang="zh-CN" dirty="0"/>
              <a:t>for </a:t>
            </a:r>
            <a:r>
              <a:rPr lang="en-US" altLang="zh-CN" dirty="0" smtClean="0"/>
              <a:t>all vertices </a:t>
            </a:r>
            <a:r>
              <a:rPr lang="en-US" altLang="zh-CN" dirty="0"/>
              <a:t>in 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favorite</a:t>
            </a:r>
            <a:r>
              <a:rPr lang="en-US" altLang="zh-CN" dirty="0" smtClean="0"/>
              <a:t> subset</a:t>
            </a:r>
          </a:p>
          <a:p>
            <a:pPr lvl="1"/>
            <a:r>
              <a:rPr lang="en-US" altLang="zh-CN" dirty="0" smtClean="0"/>
              <a:t>Replication </a:t>
            </a:r>
            <a:r>
              <a:rPr lang="en-US" altLang="zh-CN" dirty="0"/>
              <a:t>factor is </a:t>
            </a:r>
            <a:r>
              <a:rPr lang="en-US" altLang="zh-CN" dirty="0" smtClean="0"/>
              <a:t>close </a:t>
            </a:r>
            <a:r>
              <a:rPr lang="en-US" altLang="zh-CN" dirty="0"/>
              <a:t>to 1 </a:t>
            </a:r>
            <a:r>
              <a:rPr lang="en-US" altLang="zh-CN" dirty="0" smtClean="0"/>
              <a:t>for 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skewed</a:t>
            </a:r>
            <a:r>
              <a:rPr lang="en-US" altLang="zh-CN" dirty="0" smtClean="0"/>
              <a:t> graphs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0849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Bipartite-cut algorithm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zh-CN" dirty="0"/>
              <a:t>Choose a </a:t>
            </a:r>
            <a:r>
              <a:rPr lang="en-US" altLang="zh-CN" dirty="0">
                <a:solidFill>
                  <a:srgbClr val="FF0000"/>
                </a:solidFill>
              </a:rPr>
              <a:t>favorite</a:t>
            </a:r>
            <a:r>
              <a:rPr lang="en-US" altLang="zh-CN" dirty="0"/>
              <a:t> subset from the two </a:t>
            </a:r>
            <a:r>
              <a:rPr lang="en-US" altLang="zh-CN" dirty="0" smtClean="0"/>
              <a:t>sets</a:t>
            </a:r>
          </a:p>
          <a:p>
            <a:pPr lvl="1"/>
            <a:r>
              <a:rPr lang="en-US" altLang="zh-CN" dirty="0" smtClean="0"/>
              <a:t>Usually the subset with more vertices</a:t>
            </a:r>
            <a:endParaRPr lang="en-US" altLang="zh-CN" dirty="0"/>
          </a:p>
          <a:p>
            <a:pPr marL="514350" indent="-514350">
              <a:buFont typeface="+mj-lt"/>
              <a:buAutoNum type="arabicPeriod"/>
            </a:pPr>
            <a:r>
              <a:rPr lang="en-US" altLang="zh-CN" dirty="0"/>
              <a:t>Evenly assign the favorite vertices to machine with </a:t>
            </a:r>
            <a:r>
              <a:rPr lang="en-US" altLang="zh-CN" dirty="0">
                <a:solidFill>
                  <a:srgbClr val="FF0000"/>
                </a:solidFill>
              </a:rPr>
              <a:t>all adjacent</a:t>
            </a:r>
            <a:r>
              <a:rPr lang="en-US" altLang="zh-CN" dirty="0"/>
              <a:t> </a:t>
            </a:r>
            <a:r>
              <a:rPr lang="en-US" altLang="zh-CN" dirty="0" smtClean="0"/>
              <a:t>edges </a:t>
            </a:r>
            <a:endParaRPr lang="en-US" altLang="zh-CN" dirty="0"/>
          </a:p>
          <a:p>
            <a:pPr marL="514350" indent="-514350">
              <a:buFont typeface="+mj-lt"/>
              <a:buAutoNum type="arabicPeriod"/>
            </a:pPr>
            <a:r>
              <a:rPr lang="en-US" altLang="zh-CN" dirty="0"/>
              <a:t>Construct </a:t>
            </a:r>
            <a:r>
              <a:rPr lang="en-US" altLang="zh-CN" dirty="0" smtClean="0"/>
              <a:t>masters and mirrors for non-favorite subset</a:t>
            </a:r>
          </a:p>
          <a:p>
            <a:pPr lvl="1"/>
            <a:r>
              <a:rPr lang="en-US" altLang="zh-CN" dirty="0" smtClean="0"/>
              <a:t>No mirrors for favorite vertices!</a:t>
            </a:r>
          </a:p>
        </p:txBody>
      </p:sp>
    </p:spTree>
    <p:extLst>
      <p:ext uri="{BB962C8B-B14F-4D97-AF65-F5344CB8AC3E}">
        <p14:creationId xmlns:p14="http://schemas.microsoft.com/office/powerpoint/2010/main" val="9833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圆角矩形 155"/>
          <p:cNvSpPr/>
          <p:nvPr/>
        </p:nvSpPr>
        <p:spPr>
          <a:xfrm>
            <a:off x="1475656" y="2996952"/>
            <a:ext cx="576064" cy="1513369"/>
          </a:xfrm>
          <a:prstGeom prst="roundRect">
            <a:avLst/>
          </a:prstGeom>
          <a:ln w="9525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5" name="圆角矩形 154"/>
          <p:cNvSpPr/>
          <p:nvPr/>
        </p:nvSpPr>
        <p:spPr>
          <a:xfrm>
            <a:off x="611560" y="2411596"/>
            <a:ext cx="576064" cy="2673588"/>
          </a:xfrm>
          <a:prstGeom prst="roundRect">
            <a:avLst/>
          </a:prstGeom>
          <a:ln w="9525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Bipartite-cut</a:t>
            </a:r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3131840" y="3789040"/>
            <a:ext cx="1081762" cy="285630"/>
            <a:chOff x="3059832" y="3284984"/>
            <a:chExt cx="1369794" cy="361682"/>
          </a:xfrm>
        </p:grpSpPr>
        <p:sp>
          <p:nvSpPr>
            <p:cNvPr id="6" name="Oval 8"/>
            <p:cNvSpPr/>
            <p:nvPr/>
          </p:nvSpPr>
          <p:spPr>
            <a:xfrm>
              <a:off x="3059832" y="3284984"/>
              <a:ext cx="361682" cy="3616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/>
            <a:lstStyle/>
            <a:p>
              <a:pPr algn="ctr"/>
              <a:r>
                <a:rPr lang="en-US" altLang="zh-CN" sz="1200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</a:t>
              </a:r>
              <a:endParaRPr lang="zh-CN" altLang="en-US" sz="1200" dirty="0">
                <a:solidFill>
                  <a:schemeClr val="tx1"/>
                </a:solidFill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7" name="Oval 8"/>
            <p:cNvSpPr/>
            <p:nvPr/>
          </p:nvSpPr>
          <p:spPr>
            <a:xfrm>
              <a:off x="4067944" y="3284984"/>
              <a:ext cx="361682" cy="3616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200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7</a:t>
              </a:r>
              <a:endParaRPr lang="zh-CN" altLang="en-US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cxnSp>
          <p:nvCxnSpPr>
            <p:cNvPr id="8" name="直接箭头连接符 7"/>
            <p:cNvCxnSpPr>
              <a:stCxn id="6" idx="6"/>
              <a:endCxn id="7" idx="2"/>
            </p:cNvCxnSpPr>
            <p:nvPr/>
          </p:nvCxnSpPr>
          <p:spPr>
            <a:xfrm>
              <a:off x="3421514" y="3465825"/>
              <a:ext cx="64643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Oval 8"/>
          <p:cNvSpPr/>
          <p:nvPr/>
        </p:nvSpPr>
        <p:spPr>
          <a:xfrm>
            <a:off x="5366490" y="3789040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21" name="Oval 8"/>
          <p:cNvSpPr/>
          <p:nvPr/>
        </p:nvSpPr>
        <p:spPr>
          <a:xfrm>
            <a:off x="4570358" y="3789040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23" name="直接箭头连接符 22"/>
          <p:cNvCxnSpPr>
            <a:stCxn id="21" idx="6"/>
          </p:cNvCxnSpPr>
          <p:nvPr/>
        </p:nvCxnSpPr>
        <p:spPr>
          <a:xfrm>
            <a:off x="4855988" y="3931855"/>
            <a:ext cx="51050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4355976" y="3429000"/>
            <a:ext cx="0" cy="2664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5796136" y="3429000"/>
            <a:ext cx="0" cy="2664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组合 47"/>
          <p:cNvGrpSpPr/>
          <p:nvPr/>
        </p:nvGrpSpPr>
        <p:grpSpPr>
          <a:xfrm>
            <a:off x="3274655" y="3068960"/>
            <a:ext cx="3601601" cy="288032"/>
            <a:chOff x="2986623" y="2420888"/>
            <a:chExt cx="3601601" cy="288032"/>
          </a:xfrm>
        </p:grpSpPr>
        <p:sp>
          <p:nvSpPr>
            <p:cNvPr id="49" name="矩形 48"/>
            <p:cNvSpPr/>
            <p:nvPr/>
          </p:nvSpPr>
          <p:spPr>
            <a:xfrm>
              <a:off x="2986623" y="2420888"/>
              <a:ext cx="796132" cy="288032"/>
            </a:xfrm>
            <a:prstGeom prst="rect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part1</a:t>
              </a:r>
              <a:endParaRPr lang="zh-CN" altLang="en-US" dirty="0"/>
            </a:p>
          </p:txBody>
        </p:sp>
        <p:sp>
          <p:nvSpPr>
            <p:cNvPr id="50" name="矩形 49"/>
            <p:cNvSpPr/>
            <p:nvPr/>
          </p:nvSpPr>
          <p:spPr>
            <a:xfrm>
              <a:off x="4351932" y="2420888"/>
              <a:ext cx="796132" cy="288032"/>
            </a:xfrm>
            <a:prstGeom prst="rect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part2</a:t>
              </a:r>
              <a:endParaRPr lang="zh-CN" altLang="en-US" dirty="0"/>
            </a:p>
          </p:txBody>
        </p:sp>
        <p:sp>
          <p:nvSpPr>
            <p:cNvPr id="51" name="矩形 50"/>
            <p:cNvSpPr/>
            <p:nvPr/>
          </p:nvSpPr>
          <p:spPr>
            <a:xfrm>
              <a:off x="5792092" y="2420888"/>
              <a:ext cx="796132" cy="288032"/>
            </a:xfrm>
            <a:prstGeom prst="rect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part3</a:t>
              </a:r>
              <a:endParaRPr lang="zh-CN" altLang="en-US" dirty="0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3131840" y="4293096"/>
            <a:ext cx="1081762" cy="285630"/>
            <a:chOff x="3059832" y="3284984"/>
            <a:chExt cx="1369794" cy="361682"/>
          </a:xfrm>
        </p:grpSpPr>
        <p:sp>
          <p:nvSpPr>
            <p:cNvPr id="59" name="Oval 8"/>
            <p:cNvSpPr/>
            <p:nvPr/>
          </p:nvSpPr>
          <p:spPr>
            <a:xfrm>
              <a:off x="3059832" y="3284984"/>
              <a:ext cx="361682" cy="3616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/>
            <a:lstStyle/>
            <a:p>
              <a:pPr algn="ctr"/>
              <a:r>
                <a:rPr lang="en-US" altLang="zh-CN" sz="1200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4</a:t>
              </a:r>
              <a:endParaRPr lang="zh-CN" altLang="en-US" sz="1200" dirty="0">
                <a:solidFill>
                  <a:schemeClr val="tx1"/>
                </a:solidFill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60" name="Oval 8"/>
            <p:cNvSpPr/>
            <p:nvPr/>
          </p:nvSpPr>
          <p:spPr>
            <a:xfrm>
              <a:off x="4067944" y="3284984"/>
              <a:ext cx="361682" cy="3616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8</a:t>
              </a:r>
              <a:endParaRPr lang="zh-CN" altLang="en-US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cxnSp>
          <p:nvCxnSpPr>
            <p:cNvPr id="61" name="直接箭头连接符 60"/>
            <p:cNvCxnSpPr>
              <a:stCxn id="59" idx="6"/>
              <a:endCxn id="60" idx="2"/>
            </p:cNvCxnSpPr>
            <p:nvPr/>
          </p:nvCxnSpPr>
          <p:spPr>
            <a:xfrm>
              <a:off x="3421514" y="3465825"/>
              <a:ext cx="64643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6" name="Oval 8"/>
          <p:cNvSpPr/>
          <p:nvPr/>
        </p:nvSpPr>
        <p:spPr>
          <a:xfrm>
            <a:off x="5366490" y="4295498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67" name="Oval 8"/>
          <p:cNvSpPr/>
          <p:nvPr/>
        </p:nvSpPr>
        <p:spPr>
          <a:xfrm>
            <a:off x="4570358" y="4295498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68" name="直接箭头连接符 67"/>
          <p:cNvCxnSpPr>
            <a:stCxn id="67" idx="6"/>
          </p:cNvCxnSpPr>
          <p:nvPr/>
        </p:nvCxnSpPr>
        <p:spPr>
          <a:xfrm>
            <a:off x="4855988" y="4438313"/>
            <a:ext cx="51050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Oval 8"/>
          <p:cNvSpPr/>
          <p:nvPr/>
        </p:nvSpPr>
        <p:spPr>
          <a:xfrm>
            <a:off x="6734642" y="3789040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76" name="Oval 8"/>
          <p:cNvSpPr/>
          <p:nvPr/>
        </p:nvSpPr>
        <p:spPr>
          <a:xfrm>
            <a:off x="5938510" y="3789040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77" name="直接箭头连接符 76"/>
          <p:cNvCxnSpPr>
            <a:stCxn id="76" idx="6"/>
          </p:cNvCxnSpPr>
          <p:nvPr/>
        </p:nvCxnSpPr>
        <p:spPr>
          <a:xfrm>
            <a:off x="6224140" y="3931855"/>
            <a:ext cx="51050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Oval 8"/>
          <p:cNvSpPr/>
          <p:nvPr/>
        </p:nvSpPr>
        <p:spPr>
          <a:xfrm>
            <a:off x="6734642" y="4293096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79" name="Oval 8"/>
          <p:cNvSpPr/>
          <p:nvPr/>
        </p:nvSpPr>
        <p:spPr>
          <a:xfrm>
            <a:off x="5938510" y="4293096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80" name="直接箭头连接符 79"/>
          <p:cNvCxnSpPr>
            <a:stCxn id="79" idx="6"/>
          </p:cNvCxnSpPr>
          <p:nvPr/>
        </p:nvCxnSpPr>
        <p:spPr>
          <a:xfrm>
            <a:off x="6224140" y="4435911"/>
            <a:ext cx="51050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Oval 8"/>
          <p:cNvSpPr/>
          <p:nvPr/>
        </p:nvSpPr>
        <p:spPr>
          <a:xfrm>
            <a:off x="6734642" y="4797152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82" name="Oval 8"/>
          <p:cNvSpPr/>
          <p:nvPr/>
        </p:nvSpPr>
        <p:spPr>
          <a:xfrm>
            <a:off x="5938510" y="4797152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83" name="直接箭头连接符 82"/>
          <p:cNvCxnSpPr>
            <a:stCxn id="82" idx="6"/>
          </p:cNvCxnSpPr>
          <p:nvPr/>
        </p:nvCxnSpPr>
        <p:spPr>
          <a:xfrm>
            <a:off x="6224140" y="4939967"/>
            <a:ext cx="51050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4" name="Oval 8"/>
          <p:cNvSpPr/>
          <p:nvPr/>
        </p:nvSpPr>
        <p:spPr>
          <a:xfrm>
            <a:off x="6736284" y="5301208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85" name="Oval 8"/>
          <p:cNvSpPr/>
          <p:nvPr/>
        </p:nvSpPr>
        <p:spPr>
          <a:xfrm>
            <a:off x="5940152" y="5301208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86" name="直接箭头连接符 85"/>
          <p:cNvCxnSpPr>
            <a:stCxn id="85" idx="6"/>
          </p:cNvCxnSpPr>
          <p:nvPr/>
        </p:nvCxnSpPr>
        <p:spPr>
          <a:xfrm>
            <a:off x="6225782" y="5444023"/>
            <a:ext cx="51050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6" name="内容占位符 2"/>
          <p:cNvSpPr>
            <a:spLocks noGrp="1"/>
          </p:cNvSpPr>
          <p:nvPr>
            <p:ph idx="1"/>
          </p:nvPr>
        </p:nvSpPr>
        <p:spPr>
          <a:xfrm>
            <a:off x="2195736" y="1628800"/>
            <a:ext cx="6120680" cy="4060779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CN" dirty="0" smtClean="0"/>
              <a:t>Assign edges according to </a:t>
            </a:r>
            <a:br>
              <a:rPr lang="en-US" altLang="zh-CN" dirty="0" smtClean="0"/>
            </a:br>
            <a:r>
              <a:rPr lang="en-US" altLang="zh-CN" dirty="0" smtClean="0"/>
              <a:t>the favorite subset</a:t>
            </a:r>
          </a:p>
          <a:p>
            <a:pPr lvl="1" algn="ctr"/>
            <a:endParaRPr lang="zh-CN" alt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539552" y="5661248"/>
            <a:ext cx="937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Favorite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subset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98" name="直接箭头连接符 97"/>
          <p:cNvCxnSpPr/>
          <p:nvPr/>
        </p:nvCxnSpPr>
        <p:spPr>
          <a:xfrm flipV="1">
            <a:off x="902435" y="515719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0" name="Oval 8"/>
          <p:cNvSpPr/>
          <p:nvPr/>
        </p:nvSpPr>
        <p:spPr>
          <a:xfrm>
            <a:off x="757978" y="2495298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102" name="直接箭头连接符 101"/>
          <p:cNvCxnSpPr>
            <a:stCxn id="100" idx="6"/>
            <a:endCxn id="137" idx="2"/>
          </p:cNvCxnSpPr>
          <p:nvPr/>
        </p:nvCxnSpPr>
        <p:spPr>
          <a:xfrm>
            <a:off x="1043608" y="2638113"/>
            <a:ext cx="570376" cy="6456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3" name="Oval 8"/>
          <p:cNvSpPr/>
          <p:nvPr/>
        </p:nvSpPr>
        <p:spPr>
          <a:xfrm>
            <a:off x="757978" y="2927346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114" name="直接箭头连接符 113"/>
          <p:cNvCxnSpPr>
            <a:stCxn id="113" idx="6"/>
            <a:endCxn id="137" idx="2"/>
          </p:cNvCxnSpPr>
          <p:nvPr/>
        </p:nvCxnSpPr>
        <p:spPr>
          <a:xfrm>
            <a:off x="1043608" y="3070161"/>
            <a:ext cx="570376" cy="2136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3" name="Oval 8"/>
          <p:cNvSpPr/>
          <p:nvPr/>
        </p:nvSpPr>
        <p:spPr>
          <a:xfrm>
            <a:off x="753933" y="3359394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124" name="直接箭头连接符 123"/>
          <p:cNvCxnSpPr>
            <a:stCxn id="123" idx="6"/>
            <a:endCxn id="137" idx="2"/>
          </p:cNvCxnSpPr>
          <p:nvPr/>
        </p:nvCxnSpPr>
        <p:spPr>
          <a:xfrm flipV="1">
            <a:off x="1039563" y="3283783"/>
            <a:ext cx="574421" cy="2184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7" name="Oval 8"/>
          <p:cNvSpPr/>
          <p:nvPr/>
        </p:nvSpPr>
        <p:spPr>
          <a:xfrm>
            <a:off x="762023" y="3791442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128" name="直接箭头连接符 127"/>
          <p:cNvCxnSpPr>
            <a:stCxn id="127" idx="6"/>
            <a:endCxn id="139" idx="2"/>
          </p:cNvCxnSpPr>
          <p:nvPr/>
        </p:nvCxnSpPr>
        <p:spPr>
          <a:xfrm>
            <a:off x="1047653" y="3934257"/>
            <a:ext cx="574421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9" name="Oval 8"/>
          <p:cNvSpPr/>
          <p:nvPr/>
        </p:nvSpPr>
        <p:spPr>
          <a:xfrm>
            <a:off x="757978" y="4223490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130" name="直接箭头连接符 129"/>
          <p:cNvCxnSpPr>
            <a:stCxn id="129" idx="6"/>
            <a:endCxn id="139" idx="2"/>
          </p:cNvCxnSpPr>
          <p:nvPr/>
        </p:nvCxnSpPr>
        <p:spPr>
          <a:xfrm flipV="1">
            <a:off x="1043608" y="4222289"/>
            <a:ext cx="57846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3" name="Oval 8"/>
          <p:cNvSpPr/>
          <p:nvPr/>
        </p:nvSpPr>
        <p:spPr>
          <a:xfrm>
            <a:off x="757978" y="4655538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134" name="直接箭头连接符 133"/>
          <p:cNvCxnSpPr>
            <a:stCxn id="133" idx="6"/>
            <a:endCxn id="139" idx="2"/>
          </p:cNvCxnSpPr>
          <p:nvPr/>
        </p:nvCxnSpPr>
        <p:spPr>
          <a:xfrm flipV="1">
            <a:off x="1043608" y="4222289"/>
            <a:ext cx="57846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7" name="Oval 8"/>
          <p:cNvSpPr/>
          <p:nvPr/>
        </p:nvSpPr>
        <p:spPr>
          <a:xfrm>
            <a:off x="1613984" y="3140968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39" name="Oval 8"/>
          <p:cNvSpPr/>
          <p:nvPr/>
        </p:nvSpPr>
        <p:spPr>
          <a:xfrm>
            <a:off x="1622074" y="4079474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146" name="直接箭头连接符 145"/>
          <p:cNvCxnSpPr>
            <a:stCxn id="123" idx="6"/>
            <a:endCxn id="139" idx="2"/>
          </p:cNvCxnSpPr>
          <p:nvPr/>
        </p:nvCxnSpPr>
        <p:spPr>
          <a:xfrm>
            <a:off x="1039563" y="3502209"/>
            <a:ext cx="582511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直接箭头连接符 148"/>
          <p:cNvCxnSpPr>
            <a:stCxn id="133" idx="6"/>
            <a:endCxn id="137" idx="2"/>
          </p:cNvCxnSpPr>
          <p:nvPr/>
        </p:nvCxnSpPr>
        <p:spPr>
          <a:xfrm flipV="1">
            <a:off x="1043608" y="3283783"/>
            <a:ext cx="570376" cy="1514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696246" y="2051556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1575562" y="2411596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110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Bipartite graph</a:t>
            </a:r>
            <a:endParaRPr lang="zh-CN" altLang="en-US" dirty="0"/>
          </a:p>
        </p:txBody>
      </p:sp>
      <p:grpSp>
        <p:nvGrpSpPr>
          <p:cNvPr id="22" name="组合 21"/>
          <p:cNvGrpSpPr/>
          <p:nvPr/>
        </p:nvGrpSpPr>
        <p:grpSpPr>
          <a:xfrm>
            <a:off x="5724128" y="1700808"/>
            <a:ext cx="2413636" cy="4114800"/>
            <a:chOff x="10452557" y="6766719"/>
            <a:chExt cx="3620454" cy="6172200"/>
          </a:xfrm>
        </p:grpSpPr>
        <p:sp>
          <p:nvSpPr>
            <p:cNvPr id="5" name="Oval 8"/>
            <p:cNvSpPr/>
            <p:nvPr/>
          </p:nvSpPr>
          <p:spPr>
            <a:xfrm>
              <a:off x="10452557" y="8032119"/>
              <a:ext cx="792000" cy="79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/>
            <a:lstStyle/>
            <a:p>
              <a:pPr algn="ctr"/>
              <a:r>
                <a:rPr lang="en-US" altLang="zh-CN" sz="2800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</a:t>
              </a:r>
              <a:endParaRPr lang="zh-CN" altLang="en-US" sz="2800" dirty="0">
                <a:solidFill>
                  <a:schemeClr val="tx1"/>
                </a:solidFill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6" name="Oval 65"/>
            <p:cNvSpPr/>
            <p:nvPr/>
          </p:nvSpPr>
          <p:spPr>
            <a:xfrm>
              <a:off x="10452557" y="9373719"/>
              <a:ext cx="792000" cy="79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/>
            <a:lstStyle/>
            <a:p>
              <a:pPr algn="ctr"/>
              <a:r>
                <a:rPr lang="en-US" altLang="zh-CN" sz="2800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2</a:t>
              </a:r>
              <a:endParaRPr lang="zh-CN" altLang="en-US" sz="2800" dirty="0">
                <a:solidFill>
                  <a:schemeClr val="tx1"/>
                </a:solidFill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7" name="Oval 68"/>
            <p:cNvSpPr/>
            <p:nvPr/>
          </p:nvSpPr>
          <p:spPr>
            <a:xfrm>
              <a:off x="10452557" y="10813806"/>
              <a:ext cx="792000" cy="79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/>
            <a:lstStyle/>
            <a:p>
              <a:pPr algn="ctr"/>
              <a:r>
                <a:rPr lang="en-US" altLang="zh-CN" sz="2800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3</a:t>
              </a:r>
              <a:endParaRPr lang="zh-CN" altLang="en-US" sz="2800" dirty="0">
                <a:solidFill>
                  <a:schemeClr val="tx1"/>
                </a:solidFill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8" name="Oval 70"/>
            <p:cNvSpPr/>
            <p:nvPr/>
          </p:nvSpPr>
          <p:spPr>
            <a:xfrm>
              <a:off x="13281011" y="8033828"/>
              <a:ext cx="792000" cy="79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/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5</a:t>
              </a:r>
              <a:endParaRPr lang="zh-CN" altLang="en-US" sz="2800" dirty="0">
                <a:solidFill>
                  <a:schemeClr val="bg1"/>
                </a:solidFill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9" name="Oval 73"/>
            <p:cNvSpPr/>
            <p:nvPr/>
          </p:nvSpPr>
          <p:spPr>
            <a:xfrm>
              <a:off x="13281011" y="9373719"/>
              <a:ext cx="792000" cy="79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/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6</a:t>
              </a:r>
              <a:endParaRPr lang="zh-CN" altLang="en-US" sz="2800" dirty="0">
                <a:solidFill>
                  <a:schemeClr val="bg1"/>
                </a:solidFill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10" name="Oval 80"/>
            <p:cNvSpPr/>
            <p:nvPr/>
          </p:nvSpPr>
          <p:spPr>
            <a:xfrm>
              <a:off x="13281011" y="10813806"/>
              <a:ext cx="792000" cy="79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/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7</a:t>
              </a:r>
              <a:endParaRPr lang="zh-CN" altLang="en-US" sz="2800" dirty="0">
                <a:solidFill>
                  <a:schemeClr val="bg1"/>
                </a:solidFill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11" name="Oval 81"/>
            <p:cNvSpPr/>
            <p:nvPr/>
          </p:nvSpPr>
          <p:spPr>
            <a:xfrm>
              <a:off x="13281011" y="12146919"/>
              <a:ext cx="792000" cy="79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/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8</a:t>
              </a:r>
              <a:endParaRPr lang="zh-CN" altLang="en-US" sz="2800" dirty="0">
                <a:solidFill>
                  <a:schemeClr val="bg1"/>
                </a:solidFill>
                <a:latin typeface="Verdana" pitchFamily="34" charset="0"/>
                <a:cs typeface="Verdana" pitchFamily="34" charset="0"/>
              </a:endParaRPr>
            </a:p>
          </p:txBody>
        </p:sp>
        <p:cxnSp>
          <p:nvCxnSpPr>
            <p:cNvPr id="12" name="Straight Arrow Connector 11"/>
            <p:cNvCxnSpPr>
              <a:stCxn id="5" idx="6"/>
              <a:endCxn id="8" idx="2"/>
            </p:cNvCxnSpPr>
            <p:nvPr/>
          </p:nvCxnSpPr>
          <p:spPr>
            <a:xfrm>
              <a:off x="11244557" y="8428119"/>
              <a:ext cx="2036454" cy="1709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87"/>
            <p:cNvCxnSpPr>
              <a:stCxn id="6" idx="6"/>
              <a:endCxn id="9" idx="2"/>
            </p:cNvCxnSpPr>
            <p:nvPr/>
          </p:nvCxnSpPr>
          <p:spPr>
            <a:xfrm>
              <a:off x="11244557" y="9769719"/>
              <a:ext cx="2036454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88"/>
            <p:cNvCxnSpPr>
              <a:stCxn id="7" idx="6"/>
              <a:endCxn id="10" idx="2"/>
            </p:cNvCxnSpPr>
            <p:nvPr/>
          </p:nvCxnSpPr>
          <p:spPr>
            <a:xfrm>
              <a:off x="11244557" y="11209806"/>
              <a:ext cx="2036454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91"/>
            <p:cNvCxnSpPr>
              <a:stCxn id="6" idx="6"/>
              <a:endCxn id="11" idx="2"/>
            </p:cNvCxnSpPr>
            <p:nvPr/>
          </p:nvCxnSpPr>
          <p:spPr>
            <a:xfrm>
              <a:off x="11244557" y="9769719"/>
              <a:ext cx="2036454" cy="2773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00"/>
            <p:cNvCxnSpPr>
              <a:stCxn id="7" idx="6"/>
              <a:endCxn id="11" idx="2"/>
            </p:cNvCxnSpPr>
            <p:nvPr/>
          </p:nvCxnSpPr>
          <p:spPr>
            <a:xfrm>
              <a:off x="11244557" y="11209806"/>
              <a:ext cx="2036454" cy="1333113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02"/>
            <p:cNvCxnSpPr>
              <a:stCxn id="6" idx="6"/>
              <a:endCxn id="8" idx="2"/>
            </p:cNvCxnSpPr>
            <p:nvPr/>
          </p:nvCxnSpPr>
          <p:spPr>
            <a:xfrm flipV="1">
              <a:off x="11244557" y="8429828"/>
              <a:ext cx="2036454" cy="1339891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07"/>
            <p:cNvCxnSpPr>
              <a:stCxn id="7" idx="6"/>
              <a:endCxn id="8" idx="2"/>
            </p:cNvCxnSpPr>
            <p:nvPr/>
          </p:nvCxnSpPr>
          <p:spPr>
            <a:xfrm flipV="1">
              <a:off x="11244557" y="8429828"/>
              <a:ext cx="2036454" cy="2779978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10"/>
            <p:cNvCxnSpPr>
              <a:stCxn id="5" idx="6"/>
              <a:endCxn id="10" idx="2"/>
            </p:cNvCxnSpPr>
            <p:nvPr/>
          </p:nvCxnSpPr>
          <p:spPr>
            <a:xfrm>
              <a:off x="11244557" y="8428119"/>
              <a:ext cx="2036454" cy="2781687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11"/>
            <p:cNvSpPr/>
            <p:nvPr/>
          </p:nvSpPr>
          <p:spPr>
            <a:xfrm>
              <a:off x="13281011" y="6766719"/>
              <a:ext cx="792000" cy="79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/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4</a:t>
              </a:r>
              <a:endParaRPr lang="zh-CN" altLang="en-US" sz="2800" dirty="0">
                <a:solidFill>
                  <a:schemeClr val="bg1"/>
                </a:solidFill>
                <a:latin typeface="Verdana" pitchFamily="34" charset="0"/>
                <a:cs typeface="Verdana" pitchFamily="34" charset="0"/>
              </a:endParaRPr>
            </a:p>
          </p:txBody>
        </p:sp>
        <p:cxnSp>
          <p:nvCxnSpPr>
            <p:cNvPr id="21" name="Straight Arrow Connector 112"/>
            <p:cNvCxnSpPr>
              <a:stCxn id="6" idx="6"/>
              <a:endCxn id="20" idx="2"/>
            </p:cNvCxnSpPr>
            <p:nvPr/>
          </p:nvCxnSpPr>
          <p:spPr>
            <a:xfrm flipV="1">
              <a:off x="11244557" y="7162719"/>
              <a:ext cx="2036454" cy="26070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4525963"/>
          </a:xfrm>
        </p:spPr>
        <p:txBody>
          <a:bodyPr/>
          <a:lstStyle/>
          <a:p>
            <a:r>
              <a:rPr lang="en-US" altLang="zh-CN" dirty="0" smtClean="0">
                <a:latin typeface="+mj-lt"/>
                <a:cs typeface="Times New Roman" pitchFamily="18" charset="0"/>
              </a:rPr>
              <a:t>All vertices are divided </a:t>
            </a:r>
            <a:r>
              <a:rPr lang="en-US" altLang="zh-CN" dirty="0">
                <a:latin typeface="+mj-lt"/>
                <a:cs typeface="Times New Roman" pitchFamily="18" charset="0"/>
              </a:rPr>
              <a:t>into two </a:t>
            </a:r>
            <a:r>
              <a:rPr lang="en-US" altLang="zh-CN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disjoint</a:t>
            </a:r>
            <a:r>
              <a:rPr lang="en-US" altLang="zh-CN" dirty="0">
                <a:latin typeface="+mj-lt"/>
                <a:cs typeface="Times New Roman" pitchFamily="18" charset="0"/>
              </a:rPr>
              <a:t> sets 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U</a:t>
            </a:r>
            <a:r>
              <a:rPr lang="en-US" altLang="zh-CN" dirty="0">
                <a:latin typeface="+mj-lt"/>
                <a:cs typeface="Times New Roman" pitchFamily="18" charset="0"/>
              </a:rPr>
              <a:t> and 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V</a:t>
            </a:r>
          </a:p>
          <a:p>
            <a:r>
              <a:rPr lang="en-US" altLang="zh-CN" dirty="0" smtClean="0">
                <a:latin typeface="+mj-lt"/>
                <a:cs typeface="Times New Roman" pitchFamily="18" charset="0"/>
              </a:rPr>
              <a:t>Each edge </a:t>
            </a:r>
            <a:r>
              <a:rPr lang="en-US" altLang="zh-CN" dirty="0">
                <a:latin typeface="+mj-lt"/>
                <a:cs typeface="Times New Roman" pitchFamily="18" charset="0"/>
              </a:rPr>
              <a:t>connects a vertex in 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U</a:t>
            </a:r>
            <a:r>
              <a:rPr lang="en-US" altLang="zh-CN" dirty="0">
                <a:latin typeface="+mj-lt"/>
                <a:cs typeface="Times New Roman" pitchFamily="18" charset="0"/>
              </a:rPr>
              <a:t> to one in 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V</a:t>
            </a:r>
            <a:endParaRPr lang="en-US" altLang="zh-CN" dirty="0">
              <a:latin typeface="+mj-lt"/>
              <a:cs typeface="Times New Roman" pitchFamily="18" charset="0"/>
            </a:endParaRPr>
          </a:p>
          <a:p>
            <a:endParaRPr lang="zh-CN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739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Bipartite-cut</a:t>
            </a:r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3131840" y="3140968"/>
            <a:ext cx="1081762" cy="285630"/>
            <a:chOff x="3059832" y="3284984"/>
            <a:chExt cx="1369794" cy="361682"/>
          </a:xfrm>
        </p:grpSpPr>
        <p:sp>
          <p:nvSpPr>
            <p:cNvPr id="6" name="Oval 8"/>
            <p:cNvSpPr/>
            <p:nvPr/>
          </p:nvSpPr>
          <p:spPr>
            <a:xfrm>
              <a:off x="3059832" y="3284984"/>
              <a:ext cx="361682" cy="3616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/>
            <a:lstStyle/>
            <a:p>
              <a:pPr algn="ctr"/>
              <a:r>
                <a:rPr lang="en-US" altLang="zh-CN" sz="1200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</a:t>
              </a:r>
              <a:endParaRPr lang="zh-CN" altLang="en-US" sz="1200" dirty="0">
                <a:solidFill>
                  <a:schemeClr val="tx1"/>
                </a:solidFill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7" name="Oval 8"/>
            <p:cNvSpPr/>
            <p:nvPr/>
          </p:nvSpPr>
          <p:spPr>
            <a:xfrm>
              <a:off x="4067944" y="3284984"/>
              <a:ext cx="361682" cy="3616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200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7</a:t>
              </a:r>
              <a:endParaRPr lang="zh-CN" altLang="en-US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cxnSp>
          <p:nvCxnSpPr>
            <p:cNvPr id="8" name="直接箭头连接符 7"/>
            <p:cNvCxnSpPr>
              <a:stCxn id="6" idx="6"/>
              <a:endCxn id="7" idx="2"/>
            </p:cNvCxnSpPr>
            <p:nvPr/>
          </p:nvCxnSpPr>
          <p:spPr>
            <a:xfrm>
              <a:off x="3421514" y="3465825"/>
              <a:ext cx="64643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Oval 8"/>
          <p:cNvSpPr/>
          <p:nvPr/>
        </p:nvSpPr>
        <p:spPr>
          <a:xfrm>
            <a:off x="5366490" y="3140968"/>
            <a:ext cx="285630" cy="28563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</a:t>
            </a:r>
            <a:endParaRPr lang="zh-CN" altLang="en-US" sz="1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Oval 8"/>
          <p:cNvSpPr/>
          <p:nvPr/>
        </p:nvSpPr>
        <p:spPr>
          <a:xfrm>
            <a:off x="4570358" y="3140968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23" name="直接箭头连接符 22"/>
          <p:cNvCxnSpPr>
            <a:stCxn id="21" idx="6"/>
          </p:cNvCxnSpPr>
          <p:nvPr/>
        </p:nvCxnSpPr>
        <p:spPr>
          <a:xfrm>
            <a:off x="4855988" y="3283783"/>
            <a:ext cx="51050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4355976" y="2780928"/>
            <a:ext cx="0" cy="2664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5796136" y="2780928"/>
            <a:ext cx="0" cy="2664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组合 47"/>
          <p:cNvGrpSpPr/>
          <p:nvPr/>
        </p:nvGrpSpPr>
        <p:grpSpPr>
          <a:xfrm>
            <a:off x="3274655" y="2420888"/>
            <a:ext cx="3601601" cy="288032"/>
            <a:chOff x="2986623" y="2420888"/>
            <a:chExt cx="3601601" cy="288032"/>
          </a:xfrm>
        </p:grpSpPr>
        <p:sp>
          <p:nvSpPr>
            <p:cNvPr id="49" name="矩形 48"/>
            <p:cNvSpPr/>
            <p:nvPr/>
          </p:nvSpPr>
          <p:spPr>
            <a:xfrm>
              <a:off x="2986623" y="2420888"/>
              <a:ext cx="796132" cy="288032"/>
            </a:xfrm>
            <a:prstGeom prst="rect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part1</a:t>
              </a:r>
              <a:endParaRPr lang="zh-CN" altLang="en-US" dirty="0"/>
            </a:p>
          </p:txBody>
        </p:sp>
        <p:sp>
          <p:nvSpPr>
            <p:cNvPr id="50" name="矩形 49"/>
            <p:cNvSpPr/>
            <p:nvPr/>
          </p:nvSpPr>
          <p:spPr>
            <a:xfrm>
              <a:off x="4351932" y="2420888"/>
              <a:ext cx="796132" cy="288032"/>
            </a:xfrm>
            <a:prstGeom prst="rect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part2</a:t>
              </a:r>
              <a:endParaRPr lang="zh-CN" altLang="en-US" dirty="0"/>
            </a:p>
          </p:txBody>
        </p:sp>
        <p:sp>
          <p:nvSpPr>
            <p:cNvPr id="51" name="矩形 50"/>
            <p:cNvSpPr/>
            <p:nvPr/>
          </p:nvSpPr>
          <p:spPr>
            <a:xfrm>
              <a:off x="5792092" y="2420888"/>
              <a:ext cx="796132" cy="288032"/>
            </a:xfrm>
            <a:prstGeom prst="rect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part3</a:t>
              </a:r>
              <a:endParaRPr lang="zh-CN" altLang="en-US" dirty="0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3131840" y="3645024"/>
            <a:ext cx="1081762" cy="285630"/>
            <a:chOff x="3059832" y="3284984"/>
            <a:chExt cx="1369794" cy="361682"/>
          </a:xfrm>
        </p:grpSpPr>
        <p:sp>
          <p:nvSpPr>
            <p:cNvPr id="59" name="Oval 8"/>
            <p:cNvSpPr/>
            <p:nvPr/>
          </p:nvSpPr>
          <p:spPr>
            <a:xfrm>
              <a:off x="3059832" y="3284984"/>
              <a:ext cx="361682" cy="3616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/>
            <a:lstStyle/>
            <a:p>
              <a:pPr algn="ctr"/>
              <a:r>
                <a:rPr lang="en-US" altLang="zh-CN" sz="1200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4</a:t>
              </a:r>
              <a:endParaRPr lang="zh-CN" altLang="en-US" sz="1200" dirty="0">
                <a:solidFill>
                  <a:schemeClr val="tx1"/>
                </a:solidFill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60" name="Oval 8"/>
            <p:cNvSpPr/>
            <p:nvPr/>
          </p:nvSpPr>
          <p:spPr>
            <a:xfrm>
              <a:off x="4067944" y="3284984"/>
              <a:ext cx="361682" cy="361682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8</a:t>
              </a:r>
              <a:endParaRPr lang="zh-CN" altLang="en-US" sz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cxnSp>
          <p:nvCxnSpPr>
            <p:cNvPr id="61" name="直接箭头连接符 60"/>
            <p:cNvCxnSpPr>
              <a:stCxn id="59" idx="6"/>
              <a:endCxn id="60" idx="2"/>
            </p:cNvCxnSpPr>
            <p:nvPr/>
          </p:nvCxnSpPr>
          <p:spPr>
            <a:xfrm>
              <a:off x="3421514" y="3465825"/>
              <a:ext cx="64643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6" name="Oval 8"/>
          <p:cNvSpPr/>
          <p:nvPr/>
        </p:nvSpPr>
        <p:spPr>
          <a:xfrm>
            <a:off x="5366490" y="3647426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67" name="Oval 8"/>
          <p:cNvSpPr/>
          <p:nvPr/>
        </p:nvSpPr>
        <p:spPr>
          <a:xfrm>
            <a:off x="4570358" y="3647426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68" name="直接箭头连接符 67"/>
          <p:cNvCxnSpPr>
            <a:stCxn id="67" idx="6"/>
          </p:cNvCxnSpPr>
          <p:nvPr/>
        </p:nvCxnSpPr>
        <p:spPr>
          <a:xfrm>
            <a:off x="4855988" y="3790241"/>
            <a:ext cx="51050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Oval 8"/>
          <p:cNvSpPr/>
          <p:nvPr/>
        </p:nvSpPr>
        <p:spPr>
          <a:xfrm>
            <a:off x="6734642" y="3140968"/>
            <a:ext cx="285630" cy="28563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</a:t>
            </a:r>
            <a:endParaRPr lang="zh-CN" altLang="en-US" sz="1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6" name="Oval 8"/>
          <p:cNvSpPr/>
          <p:nvPr/>
        </p:nvSpPr>
        <p:spPr>
          <a:xfrm>
            <a:off x="5938510" y="3140968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77" name="直接箭头连接符 76"/>
          <p:cNvCxnSpPr>
            <a:stCxn id="76" idx="6"/>
          </p:cNvCxnSpPr>
          <p:nvPr/>
        </p:nvCxnSpPr>
        <p:spPr>
          <a:xfrm>
            <a:off x="6224140" y="3283783"/>
            <a:ext cx="51050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Oval 8"/>
          <p:cNvSpPr/>
          <p:nvPr/>
        </p:nvSpPr>
        <p:spPr>
          <a:xfrm>
            <a:off x="6734642" y="3645024"/>
            <a:ext cx="285630" cy="28563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</a:t>
            </a:r>
            <a:endParaRPr lang="zh-CN" altLang="en-US" sz="1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80" name="直接箭头连接符 79"/>
          <p:cNvCxnSpPr>
            <a:stCxn id="76" idx="6"/>
            <a:endCxn id="78" idx="2"/>
          </p:cNvCxnSpPr>
          <p:nvPr/>
        </p:nvCxnSpPr>
        <p:spPr>
          <a:xfrm>
            <a:off x="6224140" y="3283783"/>
            <a:ext cx="51050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Oval 8"/>
          <p:cNvSpPr/>
          <p:nvPr/>
        </p:nvSpPr>
        <p:spPr>
          <a:xfrm>
            <a:off x="5938510" y="3645024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83" name="直接箭头连接符 82"/>
          <p:cNvCxnSpPr>
            <a:stCxn id="82" idx="6"/>
            <a:endCxn id="75" idx="2"/>
          </p:cNvCxnSpPr>
          <p:nvPr/>
        </p:nvCxnSpPr>
        <p:spPr>
          <a:xfrm flipV="1">
            <a:off x="6224140" y="3283783"/>
            <a:ext cx="51050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539552" y="5661248"/>
            <a:ext cx="937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Favorite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subset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98" name="直接箭头连接符 97"/>
          <p:cNvCxnSpPr/>
          <p:nvPr/>
        </p:nvCxnSpPr>
        <p:spPr>
          <a:xfrm flipV="1">
            <a:off x="902435" y="515719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2" name="直接箭头连接符 61"/>
          <p:cNvCxnSpPr>
            <a:stCxn id="82" idx="6"/>
            <a:endCxn id="78" idx="2"/>
          </p:cNvCxnSpPr>
          <p:nvPr/>
        </p:nvCxnSpPr>
        <p:spPr>
          <a:xfrm>
            <a:off x="6224140" y="3787839"/>
            <a:ext cx="51050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圆角矩形 62"/>
          <p:cNvSpPr/>
          <p:nvPr/>
        </p:nvSpPr>
        <p:spPr>
          <a:xfrm>
            <a:off x="1475656" y="2996952"/>
            <a:ext cx="576064" cy="1513369"/>
          </a:xfrm>
          <a:prstGeom prst="roundRect">
            <a:avLst/>
          </a:prstGeom>
          <a:ln w="9525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圆角矩形 63"/>
          <p:cNvSpPr/>
          <p:nvPr/>
        </p:nvSpPr>
        <p:spPr>
          <a:xfrm>
            <a:off x="611560" y="2411596"/>
            <a:ext cx="576064" cy="2673588"/>
          </a:xfrm>
          <a:prstGeom prst="roundRect">
            <a:avLst/>
          </a:prstGeom>
          <a:ln w="9525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Oval 8"/>
          <p:cNvSpPr/>
          <p:nvPr/>
        </p:nvSpPr>
        <p:spPr>
          <a:xfrm>
            <a:off x="757978" y="2495298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69" name="直接箭头连接符 68"/>
          <p:cNvCxnSpPr>
            <a:stCxn id="65" idx="6"/>
            <a:endCxn id="92" idx="2"/>
          </p:cNvCxnSpPr>
          <p:nvPr/>
        </p:nvCxnSpPr>
        <p:spPr>
          <a:xfrm>
            <a:off x="1043608" y="2638113"/>
            <a:ext cx="570376" cy="6456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Oval 8"/>
          <p:cNvSpPr/>
          <p:nvPr/>
        </p:nvSpPr>
        <p:spPr>
          <a:xfrm>
            <a:off x="757978" y="2927346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71" name="直接箭头连接符 70"/>
          <p:cNvCxnSpPr>
            <a:stCxn id="70" idx="6"/>
            <a:endCxn id="92" idx="2"/>
          </p:cNvCxnSpPr>
          <p:nvPr/>
        </p:nvCxnSpPr>
        <p:spPr>
          <a:xfrm>
            <a:off x="1043608" y="3070161"/>
            <a:ext cx="570376" cy="2136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Oval 8"/>
          <p:cNvSpPr/>
          <p:nvPr/>
        </p:nvSpPr>
        <p:spPr>
          <a:xfrm>
            <a:off x="753933" y="3359394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73" name="直接箭头连接符 72"/>
          <p:cNvCxnSpPr>
            <a:stCxn id="72" idx="6"/>
            <a:endCxn id="92" idx="2"/>
          </p:cNvCxnSpPr>
          <p:nvPr/>
        </p:nvCxnSpPr>
        <p:spPr>
          <a:xfrm flipV="1">
            <a:off x="1039563" y="3283783"/>
            <a:ext cx="574421" cy="2184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Oval 8"/>
          <p:cNvSpPr/>
          <p:nvPr/>
        </p:nvSpPr>
        <p:spPr>
          <a:xfrm>
            <a:off x="762023" y="3791442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87" name="直接箭头连接符 86"/>
          <p:cNvCxnSpPr>
            <a:stCxn id="74" idx="6"/>
            <a:endCxn id="93" idx="2"/>
          </p:cNvCxnSpPr>
          <p:nvPr/>
        </p:nvCxnSpPr>
        <p:spPr>
          <a:xfrm>
            <a:off x="1047653" y="3934257"/>
            <a:ext cx="574421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Oval 8"/>
          <p:cNvSpPr/>
          <p:nvPr/>
        </p:nvSpPr>
        <p:spPr>
          <a:xfrm>
            <a:off x="757978" y="4223490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89" name="直接箭头连接符 88"/>
          <p:cNvCxnSpPr>
            <a:stCxn id="88" idx="6"/>
            <a:endCxn id="93" idx="2"/>
          </p:cNvCxnSpPr>
          <p:nvPr/>
        </p:nvCxnSpPr>
        <p:spPr>
          <a:xfrm flipV="1">
            <a:off x="1043608" y="4222289"/>
            <a:ext cx="57846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Oval 8"/>
          <p:cNvSpPr/>
          <p:nvPr/>
        </p:nvSpPr>
        <p:spPr>
          <a:xfrm>
            <a:off x="757978" y="4655538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91" name="直接箭头连接符 90"/>
          <p:cNvCxnSpPr>
            <a:stCxn id="90" idx="6"/>
            <a:endCxn id="93" idx="2"/>
          </p:cNvCxnSpPr>
          <p:nvPr/>
        </p:nvCxnSpPr>
        <p:spPr>
          <a:xfrm flipV="1">
            <a:off x="1043608" y="4222289"/>
            <a:ext cx="57846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Oval 8"/>
          <p:cNvSpPr/>
          <p:nvPr/>
        </p:nvSpPr>
        <p:spPr>
          <a:xfrm>
            <a:off x="1613984" y="3140968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93" name="Oval 8"/>
          <p:cNvSpPr/>
          <p:nvPr/>
        </p:nvSpPr>
        <p:spPr>
          <a:xfrm>
            <a:off x="1622074" y="4079474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94" name="直接箭头连接符 93"/>
          <p:cNvCxnSpPr>
            <a:stCxn id="72" idx="6"/>
            <a:endCxn id="93" idx="2"/>
          </p:cNvCxnSpPr>
          <p:nvPr/>
        </p:nvCxnSpPr>
        <p:spPr>
          <a:xfrm>
            <a:off x="1039563" y="3502209"/>
            <a:ext cx="582511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直接箭头连接符 94"/>
          <p:cNvCxnSpPr>
            <a:stCxn id="90" idx="6"/>
            <a:endCxn id="92" idx="2"/>
          </p:cNvCxnSpPr>
          <p:nvPr/>
        </p:nvCxnSpPr>
        <p:spPr>
          <a:xfrm flipV="1">
            <a:off x="1043608" y="3283783"/>
            <a:ext cx="570376" cy="1514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1575562" y="2411596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96246" y="2051556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331640" y="2492896"/>
            <a:ext cx="6991665" cy="837384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0" rtlCol="0" anchor="ctr"/>
          <a:lstStyle/>
          <a:p>
            <a:pPr marL="0" lvl="1" algn="ctr"/>
            <a:r>
              <a:rPr lang="en-US" altLang="zh-CN" sz="4000" dirty="0"/>
              <a:t>No mirrors for favorite vertices!</a:t>
            </a:r>
          </a:p>
        </p:txBody>
      </p:sp>
      <p:sp>
        <p:nvSpPr>
          <p:cNvPr id="55" name="矩形 54"/>
          <p:cNvSpPr/>
          <p:nvPr/>
        </p:nvSpPr>
        <p:spPr>
          <a:xfrm>
            <a:off x="1331640" y="3429000"/>
            <a:ext cx="6991665" cy="837384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0" rtlCol="0" anchor="ctr"/>
          <a:lstStyle/>
          <a:p>
            <a:pPr marL="0" lvl="1" algn="ctr"/>
            <a:r>
              <a:rPr lang="en-US" altLang="zh-CN" sz="4000" dirty="0" err="1" smtClean="0"/>
              <a:t>Upbound</a:t>
            </a:r>
            <a:r>
              <a:rPr lang="en-US" altLang="zh-CN" sz="4000" dirty="0" smtClean="0"/>
              <a:t>: (U+V*M)/(U+V)</a:t>
            </a:r>
            <a:r>
              <a:rPr lang="zh-CN" altLang="en-US" sz="4000" dirty="0" smtClean="0"/>
              <a:t>≈</a:t>
            </a:r>
            <a:r>
              <a:rPr lang="en-US" altLang="zh-CN" sz="4000" dirty="0" smtClean="0"/>
              <a:t>1</a:t>
            </a:r>
            <a:endParaRPr lang="en-US" altLang="zh-CN" sz="4000" dirty="0"/>
          </a:p>
        </p:txBody>
      </p:sp>
    </p:spTree>
    <p:extLst>
      <p:ext uri="{BB962C8B-B14F-4D97-AF65-F5344CB8AC3E}">
        <p14:creationId xmlns:p14="http://schemas.microsoft.com/office/powerpoint/2010/main" val="159611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Greedy </a:t>
            </a:r>
            <a:r>
              <a:rPr lang="en-US" altLang="zh-CN" dirty="0" smtClean="0"/>
              <a:t>Heuristic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Observation</a:t>
            </a:r>
            <a:r>
              <a:rPr lang="en-US" altLang="zh-CN" dirty="0"/>
              <a:t>: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Arbitrarily </a:t>
            </a:r>
            <a:r>
              <a:rPr lang="en-US" altLang="zh-CN" dirty="0"/>
              <a:t>partitioning </a:t>
            </a:r>
            <a:r>
              <a:rPr lang="en-US" altLang="zh-CN" dirty="0" smtClean="0"/>
              <a:t>of favorite </a:t>
            </a:r>
            <a:r>
              <a:rPr lang="en-US" altLang="zh-CN" dirty="0"/>
              <a:t>subset may not introduce any </a:t>
            </a:r>
            <a:r>
              <a:rPr lang="en-US" altLang="zh-CN" dirty="0" smtClean="0"/>
              <a:t>replicas</a:t>
            </a:r>
          </a:p>
          <a:p>
            <a:pPr lvl="1"/>
            <a:r>
              <a:rPr lang="en-US" altLang="zh-CN" dirty="0"/>
              <a:t>Favorite vertex knows the location of neighbors</a:t>
            </a:r>
          </a:p>
          <a:p>
            <a:pPr marL="457200" lvl="1" indent="0">
              <a:buNone/>
            </a:pPr>
            <a:endParaRPr lang="en-US" altLang="zh-CN" dirty="0" smtClean="0"/>
          </a:p>
          <a:p>
            <a:r>
              <a:rPr lang="en-US" altLang="zh-CN" dirty="0" smtClean="0"/>
              <a:t>Main idea:</a:t>
            </a:r>
          </a:p>
          <a:p>
            <a:pPr lvl="1"/>
            <a:r>
              <a:rPr lang="en-US" altLang="zh-CN" dirty="0" smtClean="0"/>
              <a:t>Use an </a:t>
            </a:r>
            <a:r>
              <a:rPr lang="en-US" altLang="zh-CN" dirty="0"/>
              <a:t>additional round of edge exchange </a:t>
            </a:r>
            <a:r>
              <a:rPr lang="en-US" altLang="zh-CN" dirty="0" smtClean="0"/>
              <a:t>to reduce the mirrors of non-favorite vertices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4732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圆角矩形 155"/>
          <p:cNvSpPr/>
          <p:nvPr/>
        </p:nvSpPr>
        <p:spPr>
          <a:xfrm>
            <a:off x="1475656" y="2996952"/>
            <a:ext cx="576064" cy="1513369"/>
          </a:xfrm>
          <a:prstGeom prst="roundRect">
            <a:avLst/>
          </a:prstGeom>
          <a:ln w="9525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5" name="圆角矩形 154"/>
          <p:cNvSpPr/>
          <p:nvPr/>
        </p:nvSpPr>
        <p:spPr>
          <a:xfrm>
            <a:off x="611560" y="2411596"/>
            <a:ext cx="576064" cy="2673588"/>
          </a:xfrm>
          <a:prstGeom prst="roundRect">
            <a:avLst/>
          </a:prstGeom>
          <a:ln w="9525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Greedy </a:t>
            </a:r>
            <a:r>
              <a:rPr lang="en-US" altLang="zh-CN" dirty="0" smtClean="0"/>
              <a:t>Heuristic</a:t>
            </a:r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3131840" y="3140968"/>
            <a:ext cx="1081762" cy="285630"/>
            <a:chOff x="3059832" y="3284984"/>
            <a:chExt cx="1369794" cy="361682"/>
          </a:xfrm>
        </p:grpSpPr>
        <p:sp>
          <p:nvSpPr>
            <p:cNvPr id="6" name="Oval 8"/>
            <p:cNvSpPr/>
            <p:nvPr/>
          </p:nvSpPr>
          <p:spPr>
            <a:xfrm>
              <a:off x="3059832" y="3284984"/>
              <a:ext cx="361682" cy="3616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/>
            <a:lstStyle/>
            <a:p>
              <a:pPr algn="ctr"/>
              <a:r>
                <a:rPr lang="en-US" altLang="zh-CN" sz="1200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</a:t>
              </a:r>
              <a:endParaRPr lang="zh-CN" altLang="en-US" sz="1200" dirty="0">
                <a:solidFill>
                  <a:schemeClr val="tx1"/>
                </a:solidFill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7" name="Oval 8"/>
            <p:cNvSpPr/>
            <p:nvPr/>
          </p:nvSpPr>
          <p:spPr>
            <a:xfrm>
              <a:off x="4067944" y="3284984"/>
              <a:ext cx="361682" cy="3616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200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7</a:t>
              </a:r>
              <a:endParaRPr lang="zh-CN" altLang="en-US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cxnSp>
          <p:nvCxnSpPr>
            <p:cNvPr id="8" name="直接箭头连接符 7"/>
            <p:cNvCxnSpPr>
              <a:stCxn id="6" idx="6"/>
              <a:endCxn id="7" idx="2"/>
            </p:cNvCxnSpPr>
            <p:nvPr/>
          </p:nvCxnSpPr>
          <p:spPr>
            <a:xfrm>
              <a:off x="3421514" y="3465825"/>
              <a:ext cx="64643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Oval 8"/>
          <p:cNvSpPr/>
          <p:nvPr/>
        </p:nvSpPr>
        <p:spPr>
          <a:xfrm>
            <a:off x="5366490" y="3140968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21" name="Oval 8"/>
          <p:cNvSpPr/>
          <p:nvPr/>
        </p:nvSpPr>
        <p:spPr>
          <a:xfrm>
            <a:off x="4570358" y="3140968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23" name="直接箭头连接符 22"/>
          <p:cNvCxnSpPr>
            <a:stCxn id="21" idx="6"/>
          </p:cNvCxnSpPr>
          <p:nvPr/>
        </p:nvCxnSpPr>
        <p:spPr>
          <a:xfrm>
            <a:off x="4855988" y="3283783"/>
            <a:ext cx="51050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4355976" y="2780928"/>
            <a:ext cx="0" cy="2664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5796136" y="2780928"/>
            <a:ext cx="0" cy="2664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组合 47"/>
          <p:cNvGrpSpPr/>
          <p:nvPr/>
        </p:nvGrpSpPr>
        <p:grpSpPr>
          <a:xfrm>
            <a:off x="3274655" y="2420888"/>
            <a:ext cx="3601601" cy="288032"/>
            <a:chOff x="2986623" y="2420888"/>
            <a:chExt cx="3601601" cy="288032"/>
          </a:xfrm>
        </p:grpSpPr>
        <p:sp>
          <p:nvSpPr>
            <p:cNvPr id="49" name="矩形 48"/>
            <p:cNvSpPr/>
            <p:nvPr/>
          </p:nvSpPr>
          <p:spPr>
            <a:xfrm>
              <a:off x="2986623" y="2420888"/>
              <a:ext cx="796132" cy="288032"/>
            </a:xfrm>
            <a:prstGeom prst="rect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part1</a:t>
              </a:r>
              <a:endParaRPr lang="zh-CN" altLang="en-US" dirty="0"/>
            </a:p>
          </p:txBody>
        </p:sp>
        <p:sp>
          <p:nvSpPr>
            <p:cNvPr id="50" name="矩形 49"/>
            <p:cNvSpPr/>
            <p:nvPr/>
          </p:nvSpPr>
          <p:spPr>
            <a:xfrm>
              <a:off x="4351932" y="2420888"/>
              <a:ext cx="796132" cy="288032"/>
            </a:xfrm>
            <a:prstGeom prst="rect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part2</a:t>
              </a:r>
              <a:endParaRPr lang="zh-CN" altLang="en-US" dirty="0"/>
            </a:p>
          </p:txBody>
        </p:sp>
        <p:sp>
          <p:nvSpPr>
            <p:cNvPr id="51" name="矩形 50"/>
            <p:cNvSpPr/>
            <p:nvPr/>
          </p:nvSpPr>
          <p:spPr>
            <a:xfrm>
              <a:off x="5792092" y="2420888"/>
              <a:ext cx="796132" cy="288032"/>
            </a:xfrm>
            <a:prstGeom prst="rect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part3</a:t>
              </a:r>
              <a:endParaRPr lang="zh-CN" altLang="en-US" dirty="0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3131840" y="3645024"/>
            <a:ext cx="1081762" cy="285630"/>
            <a:chOff x="3059832" y="3284984"/>
            <a:chExt cx="1369794" cy="361682"/>
          </a:xfrm>
        </p:grpSpPr>
        <p:sp>
          <p:nvSpPr>
            <p:cNvPr id="59" name="Oval 8"/>
            <p:cNvSpPr/>
            <p:nvPr/>
          </p:nvSpPr>
          <p:spPr>
            <a:xfrm>
              <a:off x="3059832" y="3284984"/>
              <a:ext cx="361682" cy="3616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/>
            <a:lstStyle/>
            <a:p>
              <a:pPr algn="ctr"/>
              <a:r>
                <a:rPr lang="en-US" altLang="zh-CN" sz="1200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4</a:t>
              </a:r>
              <a:endParaRPr lang="zh-CN" altLang="en-US" sz="1200" dirty="0">
                <a:solidFill>
                  <a:schemeClr val="tx1"/>
                </a:solidFill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60" name="Oval 8"/>
            <p:cNvSpPr/>
            <p:nvPr/>
          </p:nvSpPr>
          <p:spPr>
            <a:xfrm>
              <a:off x="4067944" y="3284984"/>
              <a:ext cx="361682" cy="3616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8</a:t>
              </a:r>
              <a:endParaRPr lang="zh-CN" altLang="en-US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cxnSp>
          <p:nvCxnSpPr>
            <p:cNvPr id="61" name="直接箭头连接符 60"/>
            <p:cNvCxnSpPr>
              <a:stCxn id="59" idx="6"/>
              <a:endCxn id="60" idx="2"/>
            </p:cNvCxnSpPr>
            <p:nvPr/>
          </p:nvCxnSpPr>
          <p:spPr>
            <a:xfrm>
              <a:off x="3421514" y="3465825"/>
              <a:ext cx="64643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6" name="Oval 8"/>
          <p:cNvSpPr/>
          <p:nvPr/>
        </p:nvSpPr>
        <p:spPr>
          <a:xfrm>
            <a:off x="5366490" y="3647426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67" name="Oval 8"/>
          <p:cNvSpPr/>
          <p:nvPr/>
        </p:nvSpPr>
        <p:spPr>
          <a:xfrm>
            <a:off x="4570358" y="3647426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68" name="直接箭头连接符 67"/>
          <p:cNvCxnSpPr>
            <a:stCxn id="67" idx="6"/>
          </p:cNvCxnSpPr>
          <p:nvPr/>
        </p:nvCxnSpPr>
        <p:spPr>
          <a:xfrm>
            <a:off x="4855988" y="3790241"/>
            <a:ext cx="51050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Oval 8"/>
          <p:cNvSpPr/>
          <p:nvPr/>
        </p:nvSpPr>
        <p:spPr>
          <a:xfrm>
            <a:off x="6734642" y="3140968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76" name="Oval 8"/>
          <p:cNvSpPr/>
          <p:nvPr/>
        </p:nvSpPr>
        <p:spPr>
          <a:xfrm>
            <a:off x="5938510" y="3140968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77" name="直接箭头连接符 76"/>
          <p:cNvCxnSpPr>
            <a:stCxn id="76" idx="6"/>
          </p:cNvCxnSpPr>
          <p:nvPr/>
        </p:nvCxnSpPr>
        <p:spPr>
          <a:xfrm>
            <a:off x="6224140" y="3283783"/>
            <a:ext cx="51050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Oval 8"/>
          <p:cNvSpPr/>
          <p:nvPr/>
        </p:nvSpPr>
        <p:spPr>
          <a:xfrm>
            <a:off x="6734642" y="3645024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79" name="Oval 8"/>
          <p:cNvSpPr/>
          <p:nvPr/>
        </p:nvSpPr>
        <p:spPr>
          <a:xfrm>
            <a:off x="5938510" y="3645024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80" name="直接箭头连接符 79"/>
          <p:cNvCxnSpPr>
            <a:stCxn id="79" idx="6"/>
          </p:cNvCxnSpPr>
          <p:nvPr/>
        </p:nvCxnSpPr>
        <p:spPr>
          <a:xfrm>
            <a:off x="6224140" y="3787839"/>
            <a:ext cx="51050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Oval 8"/>
          <p:cNvSpPr/>
          <p:nvPr/>
        </p:nvSpPr>
        <p:spPr>
          <a:xfrm>
            <a:off x="6734642" y="4149080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82" name="Oval 8"/>
          <p:cNvSpPr/>
          <p:nvPr/>
        </p:nvSpPr>
        <p:spPr>
          <a:xfrm>
            <a:off x="5938510" y="4149080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83" name="直接箭头连接符 82"/>
          <p:cNvCxnSpPr>
            <a:stCxn id="82" idx="6"/>
          </p:cNvCxnSpPr>
          <p:nvPr/>
        </p:nvCxnSpPr>
        <p:spPr>
          <a:xfrm>
            <a:off x="6224140" y="4291895"/>
            <a:ext cx="51050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4" name="Oval 8"/>
          <p:cNvSpPr/>
          <p:nvPr/>
        </p:nvSpPr>
        <p:spPr>
          <a:xfrm>
            <a:off x="6736284" y="4653136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85" name="Oval 8"/>
          <p:cNvSpPr/>
          <p:nvPr/>
        </p:nvSpPr>
        <p:spPr>
          <a:xfrm>
            <a:off x="5940152" y="4653136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86" name="直接箭头连接符 85"/>
          <p:cNvCxnSpPr>
            <a:stCxn id="85" idx="6"/>
          </p:cNvCxnSpPr>
          <p:nvPr/>
        </p:nvCxnSpPr>
        <p:spPr>
          <a:xfrm>
            <a:off x="6225782" y="4795951"/>
            <a:ext cx="51050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539552" y="5661248"/>
            <a:ext cx="937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Favorite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subset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98" name="直接箭头连接符 97"/>
          <p:cNvCxnSpPr/>
          <p:nvPr/>
        </p:nvCxnSpPr>
        <p:spPr>
          <a:xfrm flipV="1">
            <a:off x="902435" y="515719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0" name="Oval 8"/>
          <p:cNvSpPr/>
          <p:nvPr/>
        </p:nvSpPr>
        <p:spPr>
          <a:xfrm>
            <a:off x="757978" y="2495298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102" name="直接箭头连接符 101"/>
          <p:cNvCxnSpPr>
            <a:stCxn id="100" idx="6"/>
            <a:endCxn id="137" idx="2"/>
          </p:cNvCxnSpPr>
          <p:nvPr/>
        </p:nvCxnSpPr>
        <p:spPr>
          <a:xfrm>
            <a:off x="1043608" y="2638113"/>
            <a:ext cx="570376" cy="6456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3" name="Oval 8"/>
          <p:cNvSpPr/>
          <p:nvPr/>
        </p:nvSpPr>
        <p:spPr>
          <a:xfrm>
            <a:off x="757978" y="2927346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114" name="直接箭头连接符 113"/>
          <p:cNvCxnSpPr>
            <a:stCxn id="113" idx="6"/>
            <a:endCxn id="137" idx="2"/>
          </p:cNvCxnSpPr>
          <p:nvPr/>
        </p:nvCxnSpPr>
        <p:spPr>
          <a:xfrm>
            <a:off x="1043608" y="3070161"/>
            <a:ext cx="570376" cy="2136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3" name="Oval 8"/>
          <p:cNvSpPr/>
          <p:nvPr/>
        </p:nvSpPr>
        <p:spPr>
          <a:xfrm>
            <a:off x="753933" y="3359394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124" name="直接箭头连接符 123"/>
          <p:cNvCxnSpPr>
            <a:stCxn id="123" idx="6"/>
            <a:endCxn id="137" idx="2"/>
          </p:cNvCxnSpPr>
          <p:nvPr/>
        </p:nvCxnSpPr>
        <p:spPr>
          <a:xfrm flipV="1">
            <a:off x="1039563" y="3283783"/>
            <a:ext cx="574421" cy="2184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7" name="Oval 8"/>
          <p:cNvSpPr/>
          <p:nvPr/>
        </p:nvSpPr>
        <p:spPr>
          <a:xfrm>
            <a:off x="762023" y="3791442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128" name="直接箭头连接符 127"/>
          <p:cNvCxnSpPr>
            <a:stCxn id="127" idx="6"/>
            <a:endCxn id="139" idx="2"/>
          </p:cNvCxnSpPr>
          <p:nvPr/>
        </p:nvCxnSpPr>
        <p:spPr>
          <a:xfrm>
            <a:off x="1047653" y="3934257"/>
            <a:ext cx="574421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9" name="Oval 8"/>
          <p:cNvSpPr/>
          <p:nvPr/>
        </p:nvSpPr>
        <p:spPr>
          <a:xfrm>
            <a:off x="757978" y="4223490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130" name="直接箭头连接符 129"/>
          <p:cNvCxnSpPr>
            <a:stCxn id="129" idx="6"/>
            <a:endCxn id="139" idx="2"/>
          </p:cNvCxnSpPr>
          <p:nvPr/>
        </p:nvCxnSpPr>
        <p:spPr>
          <a:xfrm flipV="1">
            <a:off x="1043608" y="4222289"/>
            <a:ext cx="57846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3" name="Oval 8"/>
          <p:cNvSpPr/>
          <p:nvPr/>
        </p:nvSpPr>
        <p:spPr>
          <a:xfrm>
            <a:off x="757978" y="4655538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134" name="直接箭头连接符 133"/>
          <p:cNvCxnSpPr>
            <a:stCxn id="133" idx="6"/>
            <a:endCxn id="139" idx="2"/>
          </p:cNvCxnSpPr>
          <p:nvPr/>
        </p:nvCxnSpPr>
        <p:spPr>
          <a:xfrm flipV="1">
            <a:off x="1043608" y="4222289"/>
            <a:ext cx="57846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7" name="Oval 8"/>
          <p:cNvSpPr/>
          <p:nvPr/>
        </p:nvSpPr>
        <p:spPr>
          <a:xfrm>
            <a:off x="1613984" y="3140968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39" name="Oval 8"/>
          <p:cNvSpPr/>
          <p:nvPr/>
        </p:nvSpPr>
        <p:spPr>
          <a:xfrm>
            <a:off x="1622074" y="4079474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146" name="直接箭头连接符 145"/>
          <p:cNvCxnSpPr>
            <a:stCxn id="123" idx="6"/>
            <a:endCxn id="139" idx="2"/>
          </p:cNvCxnSpPr>
          <p:nvPr/>
        </p:nvCxnSpPr>
        <p:spPr>
          <a:xfrm>
            <a:off x="1039563" y="3502209"/>
            <a:ext cx="582511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直接箭头连接符 148"/>
          <p:cNvCxnSpPr>
            <a:stCxn id="133" idx="6"/>
            <a:endCxn id="137" idx="2"/>
          </p:cNvCxnSpPr>
          <p:nvPr/>
        </p:nvCxnSpPr>
        <p:spPr>
          <a:xfrm flipV="1">
            <a:off x="1043608" y="3283783"/>
            <a:ext cx="570376" cy="1514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696246" y="2051556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1575562" y="2411596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7" name="组合 86"/>
          <p:cNvGrpSpPr/>
          <p:nvPr/>
        </p:nvGrpSpPr>
        <p:grpSpPr>
          <a:xfrm>
            <a:off x="2659364" y="2906342"/>
            <a:ext cx="3427372" cy="1351950"/>
            <a:chOff x="2659364" y="2906342"/>
            <a:chExt cx="3427372" cy="1351950"/>
          </a:xfrm>
        </p:grpSpPr>
        <p:sp>
          <p:nvSpPr>
            <p:cNvPr id="88" name="弧形 87"/>
            <p:cNvSpPr/>
            <p:nvPr/>
          </p:nvSpPr>
          <p:spPr>
            <a:xfrm>
              <a:off x="3708070" y="3717032"/>
              <a:ext cx="2378666" cy="541260"/>
            </a:xfrm>
            <a:prstGeom prst="arc">
              <a:avLst>
                <a:gd name="adj1" fmla="val 5434265"/>
                <a:gd name="adj2" fmla="val 10786855"/>
              </a:avLst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弧形 88"/>
            <p:cNvSpPr/>
            <p:nvPr/>
          </p:nvSpPr>
          <p:spPr>
            <a:xfrm>
              <a:off x="2659364" y="2906342"/>
              <a:ext cx="2378666" cy="541260"/>
            </a:xfrm>
            <a:prstGeom prst="arc">
              <a:avLst>
                <a:gd name="adj1" fmla="val 16035012"/>
                <a:gd name="adj2" fmla="val 156026"/>
              </a:avLst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1067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圆角矩形 155"/>
          <p:cNvSpPr/>
          <p:nvPr/>
        </p:nvSpPr>
        <p:spPr>
          <a:xfrm>
            <a:off x="1475656" y="2996952"/>
            <a:ext cx="576064" cy="1513369"/>
          </a:xfrm>
          <a:prstGeom prst="roundRect">
            <a:avLst/>
          </a:prstGeom>
          <a:ln w="9525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5" name="圆角矩形 154"/>
          <p:cNvSpPr/>
          <p:nvPr/>
        </p:nvSpPr>
        <p:spPr>
          <a:xfrm>
            <a:off x="611560" y="2411596"/>
            <a:ext cx="576064" cy="2673588"/>
          </a:xfrm>
          <a:prstGeom prst="roundRect">
            <a:avLst/>
          </a:prstGeom>
          <a:ln w="9525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Greedy </a:t>
            </a:r>
            <a:r>
              <a:rPr lang="en-US" altLang="zh-CN" dirty="0" smtClean="0"/>
              <a:t>Heuristic</a:t>
            </a:r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3131840" y="3140968"/>
            <a:ext cx="1081762" cy="285630"/>
            <a:chOff x="3059832" y="3284984"/>
            <a:chExt cx="1369794" cy="361682"/>
          </a:xfrm>
        </p:grpSpPr>
        <p:sp>
          <p:nvSpPr>
            <p:cNvPr id="6" name="Oval 8"/>
            <p:cNvSpPr/>
            <p:nvPr/>
          </p:nvSpPr>
          <p:spPr>
            <a:xfrm>
              <a:off x="3059832" y="3284984"/>
              <a:ext cx="361682" cy="3616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/>
            <a:lstStyle/>
            <a:p>
              <a:pPr algn="ctr"/>
              <a:r>
                <a:rPr lang="en-US" altLang="zh-CN" sz="1200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</a:t>
              </a:r>
              <a:endParaRPr lang="zh-CN" altLang="en-US" sz="1200" dirty="0">
                <a:solidFill>
                  <a:schemeClr val="tx1"/>
                </a:solidFill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7" name="Oval 8"/>
            <p:cNvSpPr/>
            <p:nvPr/>
          </p:nvSpPr>
          <p:spPr>
            <a:xfrm>
              <a:off x="4067944" y="3284984"/>
              <a:ext cx="361682" cy="3616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200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7</a:t>
              </a:r>
              <a:endParaRPr lang="zh-CN" altLang="en-US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cxnSp>
          <p:nvCxnSpPr>
            <p:cNvPr id="8" name="直接箭头连接符 7"/>
            <p:cNvCxnSpPr>
              <a:stCxn id="6" idx="6"/>
              <a:endCxn id="7" idx="2"/>
            </p:cNvCxnSpPr>
            <p:nvPr/>
          </p:nvCxnSpPr>
          <p:spPr>
            <a:xfrm>
              <a:off x="3421514" y="3465825"/>
              <a:ext cx="64643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Oval 8"/>
          <p:cNvSpPr/>
          <p:nvPr/>
        </p:nvSpPr>
        <p:spPr>
          <a:xfrm>
            <a:off x="5366490" y="3140968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21" name="Oval 8"/>
          <p:cNvSpPr/>
          <p:nvPr/>
        </p:nvSpPr>
        <p:spPr>
          <a:xfrm>
            <a:off x="4570358" y="3140968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23" name="直接箭头连接符 22"/>
          <p:cNvCxnSpPr>
            <a:stCxn id="21" idx="6"/>
          </p:cNvCxnSpPr>
          <p:nvPr/>
        </p:nvCxnSpPr>
        <p:spPr>
          <a:xfrm>
            <a:off x="4855988" y="3283783"/>
            <a:ext cx="51050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4355976" y="2780928"/>
            <a:ext cx="0" cy="2664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5796136" y="2780928"/>
            <a:ext cx="0" cy="2664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组合 47"/>
          <p:cNvGrpSpPr/>
          <p:nvPr/>
        </p:nvGrpSpPr>
        <p:grpSpPr>
          <a:xfrm>
            <a:off x="3274655" y="2420888"/>
            <a:ext cx="3601601" cy="288032"/>
            <a:chOff x="2986623" y="2420888"/>
            <a:chExt cx="3601601" cy="288032"/>
          </a:xfrm>
        </p:grpSpPr>
        <p:sp>
          <p:nvSpPr>
            <p:cNvPr id="49" name="矩形 48"/>
            <p:cNvSpPr/>
            <p:nvPr/>
          </p:nvSpPr>
          <p:spPr>
            <a:xfrm>
              <a:off x="2986623" y="2420888"/>
              <a:ext cx="796132" cy="288032"/>
            </a:xfrm>
            <a:prstGeom prst="rect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part1</a:t>
              </a:r>
              <a:endParaRPr lang="zh-CN" altLang="en-US" dirty="0"/>
            </a:p>
          </p:txBody>
        </p:sp>
        <p:sp>
          <p:nvSpPr>
            <p:cNvPr id="50" name="矩形 49"/>
            <p:cNvSpPr/>
            <p:nvPr/>
          </p:nvSpPr>
          <p:spPr>
            <a:xfrm>
              <a:off x="4351932" y="2420888"/>
              <a:ext cx="796132" cy="288032"/>
            </a:xfrm>
            <a:prstGeom prst="rect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part2</a:t>
              </a:r>
              <a:endParaRPr lang="zh-CN" altLang="en-US" dirty="0"/>
            </a:p>
          </p:txBody>
        </p:sp>
        <p:sp>
          <p:nvSpPr>
            <p:cNvPr id="51" name="矩形 50"/>
            <p:cNvSpPr/>
            <p:nvPr/>
          </p:nvSpPr>
          <p:spPr>
            <a:xfrm>
              <a:off x="5792092" y="2420888"/>
              <a:ext cx="796132" cy="288032"/>
            </a:xfrm>
            <a:prstGeom prst="rect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part3</a:t>
              </a:r>
              <a:endParaRPr lang="zh-CN" altLang="en-US" dirty="0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3131841" y="3283784"/>
            <a:ext cx="796132" cy="646871"/>
            <a:chOff x="3059832" y="2827559"/>
            <a:chExt cx="1008111" cy="819107"/>
          </a:xfrm>
        </p:grpSpPr>
        <p:sp>
          <p:nvSpPr>
            <p:cNvPr id="59" name="Oval 8"/>
            <p:cNvSpPr/>
            <p:nvPr/>
          </p:nvSpPr>
          <p:spPr>
            <a:xfrm>
              <a:off x="3059832" y="3284984"/>
              <a:ext cx="361682" cy="3616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2</a:t>
              </a:r>
              <a:endParaRPr lang="zh-CN" altLang="en-US" sz="1200" dirty="0">
                <a:solidFill>
                  <a:schemeClr val="tx1"/>
                </a:solidFill>
                <a:latin typeface="Verdana" pitchFamily="34" charset="0"/>
                <a:cs typeface="Verdana" pitchFamily="34" charset="0"/>
              </a:endParaRPr>
            </a:p>
          </p:txBody>
        </p:sp>
        <p:cxnSp>
          <p:nvCxnSpPr>
            <p:cNvPr id="61" name="直接箭头连接符 60"/>
            <p:cNvCxnSpPr>
              <a:stCxn id="59" idx="6"/>
              <a:endCxn id="7" idx="2"/>
            </p:cNvCxnSpPr>
            <p:nvPr/>
          </p:nvCxnSpPr>
          <p:spPr>
            <a:xfrm flipV="1">
              <a:off x="3421514" y="2827559"/>
              <a:ext cx="646429" cy="63826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7" name="Oval 8"/>
          <p:cNvSpPr/>
          <p:nvPr/>
        </p:nvSpPr>
        <p:spPr>
          <a:xfrm>
            <a:off x="4570358" y="3647426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68" name="直接箭头连接符 67"/>
          <p:cNvCxnSpPr>
            <a:stCxn id="67" idx="6"/>
            <a:endCxn id="19" idx="2"/>
          </p:cNvCxnSpPr>
          <p:nvPr/>
        </p:nvCxnSpPr>
        <p:spPr>
          <a:xfrm flipV="1">
            <a:off x="4855988" y="3283783"/>
            <a:ext cx="510502" cy="5064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539552" y="5661248"/>
            <a:ext cx="937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Favorite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subset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98" name="直接箭头连接符 97"/>
          <p:cNvCxnSpPr/>
          <p:nvPr/>
        </p:nvCxnSpPr>
        <p:spPr>
          <a:xfrm flipV="1">
            <a:off x="902435" y="515719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0" name="Oval 8"/>
          <p:cNvSpPr/>
          <p:nvPr/>
        </p:nvSpPr>
        <p:spPr>
          <a:xfrm>
            <a:off x="757978" y="2495298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102" name="直接箭头连接符 101"/>
          <p:cNvCxnSpPr>
            <a:stCxn id="100" idx="6"/>
            <a:endCxn id="137" idx="2"/>
          </p:cNvCxnSpPr>
          <p:nvPr/>
        </p:nvCxnSpPr>
        <p:spPr>
          <a:xfrm>
            <a:off x="1043608" y="2638113"/>
            <a:ext cx="570376" cy="6456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3" name="Oval 8"/>
          <p:cNvSpPr/>
          <p:nvPr/>
        </p:nvSpPr>
        <p:spPr>
          <a:xfrm>
            <a:off x="757978" y="2927346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114" name="直接箭头连接符 113"/>
          <p:cNvCxnSpPr>
            <a:stCxn id="113" idx="6"/>
            <a:endCxn id="137" idx="2"/>
          </p:cNvCxnSpPr>
          <p:nvPr/>
        </p:nvCxnSpPr>
        <p:spPr>
          <a:xfrm>
            <a:off x="1043608" y="3070161"/>
            <a:ext cx="570376" cy="2136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3" name="Oval 8"/>
          <p:cNvSpPr/>
          <p:nvPr/>
        </p:nvSpPr>
        <p:spPr>
          <a:xfrm>
            <a:off x="753933" y="3359394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124" name="直接箭头连接符 123"/>
          <p:cNvCxnSpPr>
            <a:stCxn id="123" idx="6"/>
            <a:endCxn id="137" idx="2"/>
          </p:cNvCxnSpPr>
          <p:nvPr/>
        </p:nvCxnSpPr>
        <p:spPr>
          <a:xfrm flipV="1">
            <a:off x="1039563" y="3283783"/>
            <a:ext cx="574421" cy="2184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7" name="Oval 8"/>
          <p:cNvSpPr/>
          <p:nvPr/>
        </p:nvSpPr>
        <p:spPr>
          <a:xfrm>
            <a:off x="762023" y="3791442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128" name="直接箭头连接符 127"/>
          <p:cNvCxnSpPr>
            <a:stCxn id="127" idx="6"/>
            <a:endCxn id="139" idx="2"/>
          </p:cNvCxnSpPr>
          <p:nvPr/>
        </p:nvCxnSpPr>
        <p:spPr>
          <a:xfrm>
            <a:off x="1047653" y="3934257"/>
            <a:ext cx="574421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9" name="Oval 8"/>
          <p:cNvSpPr/>
          <p:nvPr/>
        </p:nvSpPr>
        <p:spPr>
          <a:xfrm>
            <a:off x="757978" y="4223490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130" name="直接箭头连接符 129"/>
          <p:cNvCxnSpPr>
            <a:stCxn id="129" idx="6"/>
            <a:endCxn id="139" idx="2"/>
          </p:cNvCxnSpPr>
          <p:nvPr/>
        </p:nvCxnSpPr>
        <p:spPr>
          <a:xfrm flipV="1">
            <a:off x="1043608" y="4222289"/>
            <a:ext cx="57846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3" name="Oval 8"/>
          <p:cNvSpPr/>
          <p:nvPr/>
        </p:nvSpPr>
        <p:spPr>
          <a:xfrm>
            <a:off x="757978" y="4655538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134" name="直接箭头连接符 133"/>
          <p:cNvCxnSpPr>
            <a:stCxn id="133" idx="6"/>
            <a:endCxn id="139" idx="2"/>
          </p:cNvCxnSpPr>
          <p:nvPr/>
        </p:nvCxnSpPr>
        <p:spPr>
          <a:xfrm flipV="1">
            <a:off x="1043608" y="4222289"/>
            <a:ext cx="57846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7" name="Oval 8"/>
          <p:cNvSpPr/>
          <p:nvPr/>
        </p:nvSpPr>
        <p:spPr>
          <a:xfrm>
            <a:off x="1613984" y="3140968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39" name="Oval 8"/>
          <p:cNvSpPr/>
          <p:nvPr/>
        </p:nvSpPr>
        <p:spPr>
          <a:xfrm>
            <a:off x="1622074" y="4079474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146" name="直接箭头连接符 145"/>
          <p:cNvCxnSpPr>
            <a:stCxn id="123" idx="6"/>
            <a:endCxn id="139" idx="2"/>
          </p:cNvCxnSpPr>
          <p:nvPr/>
        </p:nvCxnSpPr>
        <p:spPr>
          <a:xfrm>
            <a:off x="1039563" y="3502209"/>
            <a:ext cx="582511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直接箭头连接符 148"/>
          <p:cNvCxnSpPr>
            <a:stCxn id="133" idx="6"/>
            <a:endCxn id="137" idx="2"/>
          </p:cNvCxnSpPr>
          <p:nvPr/>
        </p:nvCxnSpPr>
        <p:spPr>
          <a:xfrm flipV="1">
            <a:off x="1043608" y="3283783"/>
            <a:ext cx="570376" cy="1514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696246" y="2051556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1575562" y="2411596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Oval 8"/>
          <p:cNvSpPr/>
          <p:nvPr/>
        </p:nvSpPr>
        <p:spPr>
          <a:xfrm>
            <a:off x="6734642" y="3140968"/>
            <a:ext cx="285630" cy="28563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</a:t>
            </a:r>
            <a:endParaRPr lang="zh-CN" altLang="en-US" sz="1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5" name="Oval 8"/>
          <p:cNvSpPr/>
          <p:nvPr/>
        </p:nvSpPr>
        <p:spPr>
          <a:xfrm>
            <a:off x="5938510" y="3140968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69" name="直接箭头连接符 68"/>
          <p:cNvCxnSpPr>
            <a:stCxn id="65" idx="6"/>
          </p:cNvCxnSpPr>
          <p:nvPr/>
        </p:nvCxnSpPr>
        <p:spPr>
          <a:xfrm>
            <a:off x="6224140" y="3283783"/>
            <a:ext cx="51050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Oval 8"/>
          <p:cNvSpPr/>
          <p:nvPr/>
        </p:nvSpPr>
        <p:spPr>
          <a:xfrm>
            <a:off x="6734642" y="3645024"/>
            <a:ext cx="285630" cy="28563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</a:t>
            </a:r>
            <a:endParaRPr lang="zh-CN" altLang="en-US" sz="1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71" name="直接箭头连接符 70"/>
          <p:cNvCxnSpPr>
            <a:stCxn id="65" idx="6"/>
            <a:endCxn id="70" idx="2"/>
          </p:cNvCxnSpPr>
          <p:nvPr/>
        </p:nvCxnSpPr>
        <p:spPr>
          <a:xfrm>
            <a:off x="6224140" y="3283783"/>
            <a:ext cx="51050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Oval 8"/>
          <p:cNvSpPr/>
          <p:nvPr/>
        </p:nvSpPr>
        <p:spPr>
          <a:xfrm>
            <a:off x="5938510" y="3645024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73" name="直接箭头连接符 72"/>
          <p:cNvCxnSpPr>
            <a:stCxn id="72" idx="6"/>
            <a:endCxn id="64" idx="2"/>
          </p:cNvCxnSpPr>
          <p:nvPr/>
        </p:nvCxnSpPr>
        <p:spPr>
          <a:xfrm flipV="1">
            <a:off x="6224140" y="3283783"/>
            <a:ext cx="51050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直接箭头连接符 73"/>
          <p:cNvCxnSpPr>
            <a:stCxn id="72" idx="6"/>
            <a:endCxn id="70" idx="2"/>
          </p:cNvCxnSpPr>
          <p:nvPr/>
        </p:nvCxnSpPr>
        <p:spPr>
          <a:xfrm>
            <a:off x="6224140" y="3787839"/>
            <a:ext cx="51050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40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Greedy </a:t>
            </a:r>
            <a:r>
              <a:rPr lang="en-US" altLang="zh-CN" dirty="0" smtClean="0"/>
              <a:t>Heuristic Algorithm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Evenly </a:t>
                </a:r>
                <a:r>
                  <a:rPr lang="en-US" altLang="zh-CN" dirty="0"/>
                  <a:t>assign the favorite vertices to machine with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all adjacent</a:t>
                </a:r>
                <a:r>
                  <a:rPr lang="en-US" altLang="zh-CN" dirty="0"/>
                  <a:t> </a:t>
                </a:r>
                <a:r>
                  <a:rPr lang="en-US" altLang="zh-CN" dirty="0" smtClean="0"/>
                  <a:t>edges </a:t>
                </a:r>
                <a:endParaRPr lang="en-US" altLang="zh-CN" dirty="0"/>
              </a:p>
              <a:p>
                <a:r>
                  <a:rPr lang="en-US" altLang="zh-CN" dirty="0" smtClean="0"/>
                  <a:t>For every favorite vertices v, </a:t>
                </a:r>
                <a:r>
                  <a:rPr lang="en-US" altLang="zh-CN" dirty="0"/>
                  <a:t>Use formula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zh-CN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srgbClr val="FF0000"/>
                            </a:solidFill>
                            <a:latin typeface="Cambria Math"/>
                          </a:rPr>
                          <m:t>N</m:t>
                        </m:r>
                        <m:d>
                          <m:dPr>
                            <m:ctrlPr>
                              <a:rPr lang="zh-CN" altLang="zh-CN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v</m:t>
                            </m:r>
                          </m:e>
                        </m:d>
                        <m:r>
                          <a:rPr lang="en-US" altLang="zh-CN">
                            <a:solidFill>
                              <a:srgbClr val="FF0000"/>
                            </a:solidFill>
                            <a:latin typeface="Cambria Math"/>
                          </a:rPr>
                          <m:t>∩ </m:t>
                        </m:r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srgbClr val="FF0000"/>
                            </a:solidFill>
                            <a:latin typeface="Cambria Math"/>
                          </a:rPr>
                          <m:t>Si</m:t>
                        </m:r>
                      </m:e>
                    </m:d>
                    <m:r>
                      <a:rPr lang="en-US" altLang="zh-CN" i="1" smtClean="0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zh-CN" altLang="zh-CN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d>
                          <m:dPr>
                            <m:begChr m:val="|"/>
                            <m:endChr m:val="|"/>
                            <m:ctrlPr>
                              <a:rPr lang="zh-CN" altLang="zh-CN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E</m:t>
                            </m:r>
                            <m:r>
                              <m:rPr>
                                <m:sty m:val="p"/>
                              </m:rPr>
                              <a:rPr lang="en-US" altLang="zh-CN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i</m:t>
                            </m:r>
                          </m:e>
                        </m:d>
                      </m:e>
                    </m:rad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/>
                  <a:t>to decide target machine</a:t>
                </a:r>
                <a:r>
                  <a:rPr lang="en-US" altLang="zh-CN" dirty="0" smtClean="0"/>
                  <a:t>.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752" r="-10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组合 5"/>
          <p:cNvGrpSpPr/>
          <p:nvPr/>
        </p:nvGrpSpPr>
        <p:grpSpPr>
          <a:xfrm>
            <a:off x="395536" y="3903439"/>
            <a:ext cx="3648178" cy="1685801"/>
            <a:chOff x="395536" y="3903439"/>
            <a:chExt cx="3648178" cy="1685801"/>
          </a:xfrm>
        </p:grpSpPr>
        <p:cxnSp>
          <p:nvCxnSpPr>
            <p:cNvPr id="4" name="直接箭头连接符 3"/>
            <p:cNvCxnSpPr/>
            <p:nvPr/>
          </p:nvCxnSpPr>
          <p:spPr>
            <a:xfrm flipV="1">
              <a:off x="1763688" y="3903439"/>
              <a:ext cx="432048" cy="122413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395536" y="5127575"/>
              <a:ext cx="36481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/>
                <a:t>Neighbors of v in machine i</a:t>
              </a:r>
              <a:endParaRPr lang="zh-CN" alt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57982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Greedy </a:t>
            </a:r>
            <a:r>
              <a:rPr lang="en-US" altLang="zh-CN" dirty="0" smtClean="0"/>
              <a:t>Heuristic Algorithm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Evenly </a:t>
                </a:r>
                <a:r>
                  <a:rPr lang="en-US" altLang="zh-CN" dirty="0"/>
                  <a:t>assign the favorite vertices to machine with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all adjacent</a:t>
                </a:r>
                <a:r>
                  <a:rPr lang="en-US" altLang="zh-CN" dirty="0"/>
                  <a:t> </a:t>
                </a:r>
                <a:r>
                  <a:rPr lang="en-US" altLang="zh-CN" dirty="0" smtClean="0"/>
                  <a:t>edges </a:t>
                </a:r>
                <a:endParaRPr lang="en-US" altLang="zh-CN" dirty="0"/>
              </a:p>
              <a:p>
                <a:r>
                  <a:rPr lang="en-US" altLang="zh-CN" dirty="0" smtClean="0"/>
                  <a:t>For every favorite vertices v, </a:t>
                </a:r>
                <a:r>
                  <a:rPr lang="en-US" altLang="zh-CN" dirty="0"/>
                  <a:t>Use formula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zh-CN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srgbClr val="FF0000"/>
                            </a:solidFill>
                            <a:latin typeface="Cambria Math"/>
                          </a:rPr>
                          <m:t>N</m:t>
                        </m:r>
                        <m:d>
                          <m:dPr>
                            <m:ctrlPr>
                              <a:rPr lang="zh-CN" altLang="zh-CN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v</m:t>
                            </m:r>
                          </m:e>
                        </m:d>
                        <m:r>
                          <a:rPr lang="en-US" altLang="zh-CN">
                            <a:solidFill>
                              <a:srgbClr val="FF0000"/>
                            </a:solidFill>
                            <a:latin typeface="Cambria Math"/>
                          </a:rPr>
                          <m:t>∩ </m:t>
                        </m:r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srgbClr val="FF0000"/>
                            </a:solidFill>
                            <a:latin typeface="Cambria Math"/>
                          </a:rPr>
                          <m:t>Si</m:t>
                        </m:r>
                      </m:e>
                    </m:d>
                    <m:r>
                      <a:rPr lang="en-US" altLang="zh-CN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d>
                          <m:dPr>
                            <m:begChr m:val="|"/>
                            <m:endChr m:val="|"/>
                            <m:ctrlPr>
                              <a:rPr lang="zh-CN" altLang="zh-CN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E</m:t>
                            </m:r>
                            <m:r>
                              <m:rPr>
                                <m:sty m:val="p"/>
                              </m:rPr>
                              <a:rPr lang="en-US" altLang="zh-CN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i</m:t>
                            </m:r>
                          </m:e>
                        </m:d>
                      </m:e>
                    </m:rad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to decide target machine</a:t>
                </a:r>
                <a:r>
                  <a:rPr lang="en-US" altLang="zh-CN" dirty="0" smtClean="0"/>
                  <a:t>.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752" r="-10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组合 3"/>
          <p:cNvGrpSpPr/>
          <p:nvPr/>
        </p:nvGrpSpPr>
        <p:grpSpPr>
          <a:xfrm>
            <a:off x="395536" y="3975447"/>
            <a:ext cx="3648178" cy="1613793"/>
            <a:chOff x="395536" y="3975447"/>
            <a:chExt cx="3648178" cy="1613793"/>
          </a:xfrm>
        </p:grpSpPr>
        <p:cxnSp>
          <p:nvCxnSpPr>
            <p:cNvPr id="5" name="直接箭头连接符 4"/>
            <p:cNvCxnSpPr/>
            <p:nvPr/>
          </p:nvCxnSpPr>
          <p:spPr>
            <a:xfrm flipV="1">
              <a:off x="1763688" y="3975447"/>
              <a:ext cx="216024" cy="115212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395536" y="5127575"/>
              <a:ext cx="36481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/>
                <a:t>Neighbors of v in machine i</a:t>
              </a:r>
              <a:endParaRPr lang="zh-CN" altLang="en-US" sz="2400" b="1" dirty="0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347864" y="3975447"/>
            <a:ext cx="1931554" cy="1181745"/>
            <a:chOff x="3347864" y="3975447"/>
            <a:chExt cx="1931554" cy="1181745"/>
          </a:xfrm>
        </p:grpSpPr>
        <p:cxnSp>
          <p:nvCxnSpPr>
            <p:cNvPr id="7" name="直接箭头连接符 6"/>
            <p:cNvCxnSpPr/>
            <p:nvPr/>
          </p:nvCxnSpPr>
          <p:spPr>
            <a:xfrm flipH="1" flipV="1">
              <a:off x="4187730" y="3975447"/>
              <a:ext cx="324036" cy="68826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347864" y="4695527"/>
              <a:ext cx="1931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/>
                <a:t>keep balance</a:t>
              </a:r>
              <a:endParaRPr lang="zh-CN" alt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8004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Greedy </a:t>
            </a:r>
            <a:r>
              <a:rPr lang="en-US" altLang="zh-CN" dirty="0" smtClean="0"/>
              <a:t>Heuristic Algorithm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Evenly </a:t>
                </a:r>
                <a:r>
                  <a:rPr lang="en-US" altLang="zh-CN" dirty="0"/>
                  <a:t>assign the favorite vertices to machine with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all adjacent</a:t>
                </a:r>
                <a:r>
                  <a:rPr lang="en-US" altLang="zh-CN" dirty="0"/>
                  <a:t> </a:t>
                </a:r>
                <a:r>
                  <a:rPr lang="en-US" altLang="zh-CN" dirty="0" smtClean="0"/>
                  <a:t>edges </a:t>
                </a:r>
                <a:endParaRPr lang="en-US" altLang="zh-CN" dirty="0"/>
              </a:p>
              <a:p>
                <a:r>
                  <a:rPr lang="en-US" altLang="zh-CN" dirty="0" smtClean="0"/>
                  <a:t>For every favorite vertices v, </a:t>
                </a:r>
                <a:r>
                  <a:rPr lang="en-US" altLang="zh-CN" dirty="0"/>
                  <a:t>Use formula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zh-CN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srgbClr val="FF0000"/>
                            </a:solidFill>
                            <a:latin typeface="Cambria Math"/>
                          </a:rPr>
                          <m:t>N</m:t>
                        </m:r>
                        <m:d>
                          <m:dPr>
                            <m:ctrlPr>
                              <a:rPr lang="zh-CN" altLang="zh-CN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v</m:t>
                            </m:r>
                          </m:e>
                        </m:d>
                        <m:r>
                          <a:rPr lang="en-US" altLang="zh-CN">
                            <a:solidFill>
                              <a:srgbClr val="FF0000"/>
                            </a:solidFill>
                            <a:latin typeface="Cambria Math"/>
                          </a:rPr>
                          <m:t>∩ </m:t>
                        </m:r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srgbClr val="FF0000"/>
                            </a:solidFill>
                            <a:latin typeface="Cambria Math"/>
                          </a:rPr>
                          <m:t>Si</m:t>
                        </m:r>
                      </m:e>
                    </m:d>
                    <m:r>
                      <a:rPr lang="en-US" altLang="zh-CN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d>
                          <m:dPr>
                            <m:begChr m:val="|"/>
                            <m:endChr m:val="|"/>
                            <m:ctrlPr>
                              <a:rPr lang="zh-CN" altLang="zh-CN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E</m:t>
                            </m:r>
                            <m:r>
                              <m:rPr>
                                <m:sty m:val="p"/>
                              </m:rPr>
                              <a:rPr lang="en-US" altLang="zh-CN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i</m:t>
                            </m:r>
                          </m:e>
                        </m:d>
                      </m:e>
                    </m:rad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to decide target machine.</a:t>
                </a:r>
                <a:endParaRPr lang="en-US" altLang="zh-CN" dirty="0" smtClean="0"/>
              </a:p>
              <a:p>
                <a:r>
                  <a:rPr lang="en-US" altLang="zh-CN" dirty="0" smtClean="0"/>
                  <a:t>Resend v with adjacent edges to target machine.</a:t>
                </a:r>
              </a:p>
              <a:p>
                <a:r>
                  <a:rPr lang="en-US" altLang="zh-CN" dirty="0" smtClean="0"/>
                  <a:t>Construct masters and mirrors for non-favorite subset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752" r="-2815" b="-1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134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Greedy </a:t>
            </a:r>
            <a:r>
              <a:rPr lang="en-US" altLang="zh-CN" dirty="0" smtClean="0"/>
              <a:t>Heuristic Algorithm</a:t>
            </a:r>
            <a:endParaRPr lang="zh-CN" altLang="en-US" dirty="0"/>
          </a:p>
        </p:txBody>
      </p:sp>
      <p:sp>
        <p:nvSpPr>
          <p:cNvPr id="6" name="Oval 8"/>
          <p:cNvSpPr/>
          <p:nvPr/>
        </p:nvSpPr>
        <p:spPr>
          <a:xfrm>
            <a:off x="757978" y="2351282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7" name="直接箭头连接符 6"/>
          <p:cNvCxnSpPr>
            <a:stCxn id="6" idx="6"/>
            <a:endCxn id="18" idx="2"/>
          </p:cNvCxnSpPr>
          <p:nvPr/>
        </p:nvCxnSpPr>
        <p:spPr>
          <a:xfrm flipV="1">
            <a:off x="1043608" y="2491695"/>
            <a:ext cx="570376" cy="24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Oval 8"/>
          <p:cNvSpPr/>
          <p:nvPr/>
        </p:nvSpPr>
        <p:spPr>
          <a:xfrm>
            <a:off x="1613984" y="2348880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23" name="Oval 8"/>
          <p:cNvSpPr/>
          <p:nvPr/>
        </p:nvSpPr>
        <p:spPr>
          <a:xfrm>
            <a:off x="755576" y="2783330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24" name="直接箭头连接符 23"/>
          <p:cNvCxnSpPr>
            <a:stCxn id="23" idx="6"/>
            <a:endCxn id="25" idx="2"/>
          </p:cNvCxnSpPr>
          <p:nvPr/>
        </p:nvCxnSpPr>
        <p:spPr>
          <a:xfrm flipV="1">
            <a:off x="1041206" y="2923743"/>
            <a:ext cx="570376" cy="24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8"/>
          <p:cNvSpPr/>
          <p:nvPr/>
        </p:nvSpPr>
        <p:spPr>
          <a:xfrm>
            <a:off x="1611582" y="2780928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26" name="Oval 8"/>
          <p:cNvSpPr/>
          <p:nvPr/>
        </p:nvSpPr>
        <p:spPr>
          <a:xfrm>
            <a:off x="755576" y="3215378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27" name="直接箭头连接符 26"/>
          <p:cNvCxnSpPr>
            <a:stCxn id="26" idx="6"/>
            <a:endCxn id="28" idx="2"/>
          </p:cNvCxnSpPr>
          <p:nvPr/>
        </p:nvCxnSpPr>
        <p:spPr>
          <a:xfrm flipV="1">
            <a:off x="1041206" y="3355791"/>
            <a:ext cx="570376" cy="24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Oval 8"/>
          <p:cNvSpPr/>
          <p:nvPr/>
        </p:nvSpPr>
        <p:spPr>
          <a:xfrm>
            <a:off x="1611582" y="3212976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3994735" y="5157192"/>
            <a:ext cx="3601601" cy="288032"/>
            <a:chOff x="2986623" y="2420888"/>
            <a:chExt cx="3601601" cy="288032"/>
          </a:xfrm>
        </p:grpSpPr>
        <p:sp>
          <p:nvSpPr>
            <p:cNvPr id="30" name="矩形 29"/>
            <p:cNvSpPr/>
            <p:nvPr/>
          </p:nvSpPr>
          <p:spPr>
            <a:xfrm>
              <a:off x="2986623" y="2420888"/>
              <a:ext cx="796132" cy="288032"/>
            </a:xfrm>
            <a:prstGeom prst="rect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part1</a:t>
              </a:r>
              <a:endParaRPr lang="zh-CN" altLang="en-US" dirty="0"/>
            </a:p>
          </p:txBody>
        </p:sp>
        <p:sp>
          <p:nvSpPr>
            <p:cNvPr id="31" name="矩形 30"/>
            <p:cNvSpPr/>
            <p:nvPr/>
          </p:nvSpPr>
          <p:spPr>
            <a:xfrm>
              <a:off x="4351932" y="2420888"/>
              <a:ext cx="796132" cy="288032"/>
            </a:xfrm>
            <a:prstGeom prst="rect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part2</a:t>
              </a:r>
              <a:endParaRPr lang="zh-CN" altLang="en-US" dirty="0"/>
            </a:p>
          </p:txBody>
        </p:sp>
        <p:sp>
          <p:nvSpPr>
            <p:cNvPr id="32" name="矩形 31"/>
            <p:cNvSpPr/>
            <p:nvPr/>
          </p:nvSpPr>
          <p:spPr>
            <a:xfrm>
              <a:off x="5792092" y="2420888"/>
              <a:ext cx="796132" cy="288032"/>
            </a:xfrm>
            <a:prstGeom prst="rect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part3</a:t>
              </a:r>
              <a:endParaRPr lang="zh-CN" altLang="en-US" dirty="0"/>
            </a:p>
          </p:txBody>
        </p:sp>
      </p:grpSp>
      <p:sp>
        <p:nvSpPr>
          <p:cNvPr id="33" name="Oval 8"/>
          <p:cNvSpPr/>
          <p:nvPr/>
        </p:nvSpPr>
        <p:spPr>
          <a:xfrm>
            <a:off x="757978" y="3647426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34" name="直接箭头连接符 33"/>
          <p:cNvCxnSpPr>
            <a:stCxn id="33" idx="6"/>
            <a:endCxn id="35" idx="2"/>
          </p:cNvCxnSpPr>
          <p:nvPr/>
        </p:nvCxnSpPr>
        <p:spPr>
          <a:xfrm flipV="1">
            <a:off x="1043608" y="3787839"/>
            <a:ext cx="570376" cy="24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Oval 8"/>
          <p:cNvSpPr/>
          <p:nvPr/>
        </p:nvSpPr>
        <p:spPr>
          <a:xfrm>
            <a:off x="1613984" y="3645024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36" name="Oval 8"/>
          <p:cNvSpPr/>
          <p:nvPr/>
        </p:nvSpPr>
        <p:spPr>
          <a:xfrm>
            <a:off x="755576" y="4079474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37" name="直接箭头连接符 36"/>
          <p:cNvCxnSpPr>
            <a:stCxn id="36" idx="6"/>
            <a:endCxn id="38" idx="2"/>
          </p:cNvCxnSpPr>
          <p:nvPr/>
        </p:nvCxnSpPr>
        <p:spPr>
          <a:xfrm flipV="1">
            <a:off x="1041206" y="4219887"/>
            <a:ext cx="570376" cy="24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Oval 8"/>
          <p:cNvSpPr/>
          <p:nvPr/>
        </p:nvSpPr>
        <p:spPr>
          <a:xfrm>
            <a:off x="1611582" y="4077072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39" name="Oval 8"/>
          <p:cNvSpPr/>
          <p:nvPr/>
        </p:nvSpPr>
        <p:spPr>
          <a:xfrm>
            <a:off x="755576" y="4511522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40" name="直接箭头连接符 39"/>
          <p:cNvCxnSpPr>
            <a:stCxn id="39" idx="6"/>
            <a:endCxn id="41" idx="2"/>
          </p:cNvCxnSpPr>
          <p:nvPr/>
        </p:nvCxnSpPr>
        <p:spPr>
          <a:xfrm flipV="1">
            <a:off x="1041206" y="4651935"/>
            <a:ext cx="570376" cy="24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Oval 8"/>
          <p:cNvSpPr/>
          <p:nvPr/>
        </p:nvSpPr>
        <p:spPr>
          <a:xfrm>
            <a:off x="1611582" y="4509120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42" name="直接连接符 41"/>
          <p:cNvCxnSpPr/>
          <p:nvPr/>
        </p:nvCxnSpPr>
        <p:spPr>
          <a:xfrm>
            <a:off x="5076056" y="2636912"/>
            <a:ext cx="0" cy="3465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6516216" y="2636912"/>
            <a:ext cx="0" cy="3528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322862" y="5517232"/>
            <a:ext cx="40959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altLang="zh-CN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0            0              0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Oval 8"/>
          <p:cNvSpPr/>
          <p:nvPr/>
        </p:nvSpPr>
        <p:spPr>
          <a:xfrm>
            <a:off x="755576" y="4871562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50" name="直接箭头连接符 49"/>
          <p:cNvCxnSpPr>
            <a:stCxn id="49" idx="6"/>
            <a:endCxn id="51" idx="2"/>
          </p:cNvCxnSpPr>
          <p:nvPr/>
        </p:nvCxnSpPr>
        <p:spPr>
          <a:xfrm flipV="1">
            <a:off x="1041206" y="5011975"/>
            <a:ext cx="570376" cy="24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Oval 8"/>
          <p:cNvSpPr/>
          <p:nvPr/>
        </p:nvSpPr>
        <p:spPr>
          <a:xfrm>
            <a:off x="1611582" y="4869160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11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52" name="Oval 8"/>
          <p:cNvSpPr/>
          <p:nvPr/>
        </p:nvSpPr>
        <p:spPr>
          <a:xfrm>
            <a:off x="755576" y="5231602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53" name="直接箭头连接符 52"/>
          <p:cNvCxnSpPr>
            <a:stCxn id="52" idx="6"/>
            <a:endCxn id="54" idx="2"/>
          </p:cNvCxnSpPr>
          <p:nvPr/>
        </p:nvCxnSpPr>
        <p:spPr>
          <a:xfrm flipV="1">
            <a:off x="1041206" y="5372015"/>
            <a:ext cx="570376" cy="24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Oval 8"/>
          <p:cNvSpPr/>
          <p:nvPr/>
        </p:nvSpPr>
        <p:spPr>
          <a:xfrm>
            <a:off x="1611582" y="5229200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12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39552" y="6093296"/>
            <a:ext cx="937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Favorite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subset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56" name="直接箭头连接符 55"/>
          <p:cNvCxnSpPr/>
          <p:nvPr/>
        </p:nvCxnSpPr>
        <p:spPr>
          <a:xfrm flipV="1">
            <a:off x="902435" y="573325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992704" y="5445224"/>
            <a:ext cx="607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…</a:t>
            </a: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052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39552" y="2204864"/>
            <a:ext cx="1512168" cy="13681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Greedy Heuristic Algorithm</a:t>
            </a:r>
            <a:endParaRPr lang="zh-CN" altLang="en-US" dirty="0"/>
          </a:p>
        </p:txBody>
      </p:sp>
      <p:sp>
        <p:nvSpPr>
          <p:cNvPr id="6" name="Oval 8"/>
          <p:cNvSpPr/>
          <p:nvPr/>
        </p:nvSpPr>
        <p:spPr>
          <a:xfrm>
            <a:off x="757978" y="2351282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7" name="直接箭头连接符 6"/>
          <p:cNvCxnSpPr>
            <a:stCxn id="6" idx="6"/>
            <a:endCxn id="18" idx="2"/>
          </p:cNvCxnSpPr>
          <p:nvPr/>
        </p:nvCxnSpPr>
        <p:spPr>
          <a:xfrm flipV="1">
            <a:off x="1043608" y="2491695"/>
            <a:ext cx="570376" cy="24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Oval 8"/>
          <p:cNvSpPr/>
          <p:nvPr/>
        </p:nvSpPr>
        <p:spPr>
          <a:xfrm>
            <a:off x="1613984" y="2348880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23" name="Oval 8"/>
          <p:cNvSpPr/>
          <p:nvPr/>
        </p:nvSpPr>
        <p:spPr>
          <a:xfrm>
            <a:off x="755576" y="2783330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24" name="直接箭头连接符 23"/>
          <p:cNvCxnSpPr>
            <a:stCxn id="23" idx="6"/>
            <a:endCxn id="25" idx="2"/>
          </p:cNvCxnSpPr>
          <p:nvPr/>
        </p:nvCxnSpPr>
        <p:spPr>
          <a:xfrm flipV="1">
            <a:off x="1041206" y="2923743"/>
            <a:ext cx="570376" cy="24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8"/>
          <p:cNvSpPr/>
          <p:nvPr/>
        </p:nvSpPr>
        <p:spPr>
          <a:xfrm>
            <a:off x="1611582" y="2780928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26" name="Oval 8"/>
          <p:cNvSpPr/>
          <p:nvPr/>
        </p:nvSpPr>
        <p:spPr>
          <a:xfrm>
            <a:off x="755576" y="3215378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27" name="直接箭头连接符 26"/>
          <p:cNvCxnSpPr>
            <a:stCxn id="26" idx="6"/>
            <a:endCxn id="28" idx="2"/>
          </p:cNvCxnSpPr>
          <p:nvPr/>
        </p:nvCxnSpPr>
        <p:spPr>
          <a:xfrm flipV="1">
            <a:off x="1041206" y="3355791"/>
            <a:ext cx="570376" cy="24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Oval 8"/>
          <p:cNvSpPr/>
          <p:nvPr/>
        </p:nvSpPr>
        <p:spPr>
          <a:xfrm>
            <a:off x="1611582" y="3212976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3994735" y="5157192"/>
            <a:ext cx="3601601" cy="288032"/>
            <a:chOff x="2986623" y="2420888"/>
            <a:chExt cx="3601601" cy="288032"/>
          </a:xfrm>
        </p:grpSpPr>
        <p:sp>
          <p:nvSpPr>
            <p:cNvPr id="30" name="矩形 29"/>
            <p:cNvSpPr/>
            <p:nvPr/>
          </p:nvSpPr>
          <p:spPr>
            <a:xfrm>
              <a:off x="2986623" y="2420888"/>
              <a:ext cx="796132" cy="288032"/>
            </a:xfrm>
            <a:prstGeom prst="rect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part1</a:t>
              </a:r>
              <a:endParaRPr lang="zh-CN" altLang="en-US" dirty="0"/>
            </a:p>
          </p:txBody>
        </p:sp>
        <p:sp>
          <p:nvSpPr>
            <p:cNvPr id="31" name="矩形 30"/>
            <p:cNvSpPr/>
            <p:nvPr/>
          </p:nvSpPr>
          <p:spPr>
            <a:xfrm>
              <a:off x="4351932" y="2420888"/>
              <a:ext cx="796132" cy="288032"/>
            </a:xfrm>
            <a:prstGeom prst="rect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part2</a:t>
              </a:r>
              <a:endParaRPr lang="zh-CN" altLang="en-US" dirty="0"/>
            </a:p>
          </p:txBody>
        </p:sp>
        <p:sp>
          <p:nvSpPr>
            <p:cNvPr id="32" name="矩形 31"/>
            <p:cNvSpPr/>
            <p:nvPr/>
          </p:nvSpPr>
          <p:spPr>
            <a:xfrm>
              <a:off x="5792092" y="2420888"/>
              <a:ext cx="796132" cy="288032"/>
            </a:xfrm>
            <a:prstGeom prst="rect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part3</a:t>
              </a:r>
              <a:endParaRPr lang="zh-CN" altLang="en-US" dirty="0"/>
            </a:p>
          </p:txBody>
        </p:sp>
      </p:grpSp>
      <p:sp>
        <p:nvSpPr>
          <p:cNvPr id="33" name="Oval 8"/>
          <p:cNvSpPr/>
          <p:nvPr/>
        </p:nvSpPr>
        <p:spPr>
          <a:xfrm>
            <a:off x="757978" y="3647426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34" name="直接箭头连接符 33"/>
          <p:cNvCxnSpPr>
            <a:stCxn id="33" idx="6"/>
            <a:endCxn id="35" idx="2"/>
          </p:cNvCxnSpPr>
          <p:nvPr/>
        </p:nvCxnSpPr>
        <p:spPr>
          <a:xfrm flipV="1">
            <a:off x="1043608" y="3787839"/>
            <a:ext cx="570376" cy="24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Oval 8"/>
          <p:cNvSpPr/>
          <p:nvPr/>
        </p:nvSpPr>
        <p:spPr>
          <a:xfrm>
            <a:off x="1613984" y="3645024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36" name="Oval 8"/>
          <p:cNvSpPr/>
          <p:nvPr/>
        </p:nvSpPr>
        <p:spPr>
          <a:xfrm>
            <a:off x="755576" y="4079474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37" name="直接箭头连接符 36"/>
          <p:cNvCxnSpPr>
            <a:stCxn id="36" idx="6"/>
            <a:endCxn id="38" idx="2"/>
          </p:cNvCxnSpPr>
          <p:nvPr/>
        </p:nvCxnSpPr>
        <p:spPr>
          <a:xfrm flipV="1">
            <a:off x="1041206" y="4219887"/>
            <a:ext cx="570376" cy="24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Oval 8"/>
          <p:cNvSpPr/>
          <p:nvPr/>
        </p:nvSpPr>
        <p:spPr>
          <a:xfrm>
            <a:off x="1611582" y="4077072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39" name="Oval 8"/>
          <p:cNvSpPr/>
          <p:nvPr/>
        </p:nvSpPr>
        <p:spPr>
          <a:xfrm>
            <a:off x="755576" y="4511522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40" name="直接箭头连接符 39"/>
          <p:cNvCxnSpPr>
            <a:stCxn id="39" idx="6"/>
            <a:endCxn id="41" idx="2"/>
          </p:cNvCxnSpPr>
          <p:nvPr/>
        </p:nvCxnSpPr>
        <p:spPr>
          <a:xfrm flipV="1">
            <a:off x="1041206" y="4651935"/>
            <a:ext cx="570376" cy="24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Oval 8"/>
          <p:cNvSpPr/>
          <p:nvPr/>
        </p:nvSpPr>
        <p:spPr>
          <a:xfrm>
            <a:off x="1611582" y="4509120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42" name="直接连接符 41"/>
          <p:cNvCxnSpPr/>
          <p:nvPr/>
        </p:nvCxnSpPr>
        <p:spPr>
          <a:xfrm>
            <a:off x="5076056" y="2636912"/>
            <a:ext cx="0" cy="3465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6516216" y="2636912"/>
            <a:ext cx="0" cy="3528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322862" y="5517232"/>
            <a:ext cx="40959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altLang="zh-CN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0            0              0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27584" y="1484784"/>
            <a:ext cx="7209474" cy="576064"/>
            <a:chOff x="827584" y="1484784"/>
            <a:chExt cx="7209474" cy="5760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矩形 46"/>
                <p:cNvSpPr/>
                <p:nvPr/>
              </p:nvSpPr>
              <p:spPr>
                <a:xfrm>
                  <a:off x="827584" y="1484784"/>
                  <a:ext cx="3488006" cy="53957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zh-CN" altLang="zh-CN" sz="2400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240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N</m:t>
                          </m:r>
                          <m:d>
                            <m:dPr>
                              <m:ctrlPr>
                                <a:rPr lang="zh-CN" altLang="zh-CN" sz="2400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v</m:t>
                              </m:r>
                            </m:e>
                          </m:d>
                          <m:r>
                            <a:rPr lang="en-US" altLang="zh-CN" sz="240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∩ </m:t>
                          </m:r>
                          <m:r>
                            <m:rPr>
                              <m:sty m:val="p"/>
                            </m:rPr>
                            <a:rPr lang="en-US" altLang="zh-CN" sz="240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Si</m:t>
                          </m:r>
                        </m:e>
                      </m:d>
                      <m:r>
                        <a:rPr lang="en-US" altLang="zh-CN" sz="2400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zh-CN" altLang="zh-CN" sz="2400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radPr>
                        <m:deg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zh-CN" altLang="zh-CN" sz="2400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Ei</m:t>
                              </m:r>
                            </m:e>
                          </m:d>
                        </m:e>
                      </m:rad>
                      <m:r>
                        <a:rPr lang="zh-CN" altLang="en-US" sz="24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：</m:t>
                      </m:r>
                    </m:oMath>
                  </a14:m>
                  <a:r>
                    <a:rPr lang="zh-CN" altLang="en-US" sz="24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    </a:t>
                  </a:r>
                  <a:endParaRPr lang="zh-CN" alt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47" name="矩形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584" y="1484784"/>
                  <a:ext cx="3488006" cy="53957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矩形 47"/>
                <p:cNvSpPr/>
                <p:nvPr/>
              </p:nvSpPr>
              <p:spPr>
                <a:xfrm>
                  <a:off x="3789998" y="1564365"/>
                  <a:ext cx="4247060" cy="4964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400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2</a:t>
                  </a:r>
                  <a14:m>
                    <m:oMath xmlns:m="http://schemas.openxmlformats.org/officeDocument/2006/math">
                      <m:r>
                        <a:rPr lang="en-US" altLang="zh-CN" sz="2400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zh-CN" altLang="zh-CN" sz="2400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0</m:t>
                          </m:r>
                        </m:e>
                      </m:rad>
                    </m:oMath>
                  </a14:m>
                  <a:r>
                    <a:rPr lang="zh-CN" altLang="en-US" sz="24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           </a:t>
                  </a:r>
                  <a:r>
                    <a:rPr lang="en-US" altLang="zh-CN" sz="2400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1</a:t>
                  </a:r>
                  <a14:m>
                    <m:oMath xmlns:m="http://schemas.openxmlformats.org/officeDocument/2006/math">
                      <m:r>
                        <a:rPr lang="en-US" altLang="zh-CN" sz="2400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zh-CN" altLang="zh-CN" sz="2400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0</m:t>
                          </m:r>
                        </m:e>
                      </m:rad>
                    </m:oMath>
                  </a14:m>
                  <a:r>
                    <a:rPr lang="zh-CN" altLang="en-US" sz="24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         </a:t>
                  </a:r>
                  <a:r>
                    <a:rPr lang="en-US" altLang="zh-CN" sz="2400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0</a:t>
                  </a:r>
                  <a14:m>
                    <m:oMath xmlns:m="http://schemas.openxmlformats.org/officeDocument/2006/math">
                      <m:r>
                        <a:rPr lang="en-US" altLang="zh-CN" sz="2400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zh-CN" altLang="zh-CN" sz="2400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0</m:t>
                          </m:r>
                        </m:e>
                      </m:rad>
                    </m:oMath>
                  </a14:m>
                  <a:r>
                    <a:rPr lang="zh-CN" altLang="en-US" sz="24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   </a:t>
                  </a:r>
                  <a:endParaRPr lang="zh-CN" alt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48" name="矩形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9998" y="1564365"/>
                  <a:ext cx="4247060" cy="49648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443" t="-3704" b="-3456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9" name="Oval 8"/>
          <p:cNvSpPr/>
          <p:nvPr/>
        </p:nvSpPr>
        <p:spPr>
          <a:xfrm>
            <a:off x="755576" y="4871562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50" name="直接箭头连接符 49"/>
          <p:cNvCxnSpPr>
            <a:stCxn id="49" idx="6"/>
            <a:endCxn id="51" idx="2"/>
          </p:cNvCxnSpPr>
          <p:nvPr/>
        </p:nvCxnSpPr>
        <p:spPr>
          <a:xfrm flipV="1">
            <a:off x="1041206" y="5011975"/>
            <a:ext cx="570376" cy="24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Oval 8"/>
          <p:cNvSpPr/>
          <p:nvPr/>
        </p:nvSpPr>
        <p:spPr>
          <a:xfrm>
            <a:off x="1611582" y="4869160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11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52" name="Oval 8"/>
          <p:cNvSpPr/>
          <p:nvPr/>
        </p:nvSpPr>
        <p:spPr>
          <a:xfrm>
            <a:off x="755576" y="5231602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53" name="直接箭头连接符 52"/>
          <p:cNvCxnSpPr>
            <a:stCxn id="52" idx="6"/>
            <a:endCxn id="54" idx="2"/>
          </p:cNvCxnSpPr>
          <p:nvPr/>
        </p:nvCxnSpPr>
        <p:spPr>
          <a:xfrm flipV="1">
            <a:off x="1041206" y="5372015"/>
            <a:ext cx="570376" cy="24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Oval 8"/>
          <p:cNvSpPr/>
          <p:nvPr/>
        </p:nvSpPr>
        <p:spPr>
          <a:xfrm>
            <a:off x="1611582" y="5229200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12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39552" y="6093296"/>
            <a:ext cx="937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Favorite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subset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56" name="直接箭头连接符 55"/>
          <p:cNvCxnSpPr/>
          <p:nvPr/>
        </p:nvCxnSpPr>
        <p:spPr>
          <a:xfrm flipV="1">
            <a:off x="902435" y="573325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992704" y="5445224"/>
            <a:ext cx="607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…</a:t>
            </a: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54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491880" y="3573016"/>
            <a:ext cx="1512168" cy="13681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Greedy Heuristic Algorithm</a:t>
            </a:r>
            <a:endParaRPr lang="zh-CN" altLang="en-US" dirty="0"/>
          </a:p>
        </p:txBody>
      </p:sp>
      <p:sp>
        <p:nvSpPr>
          <p:cNvPr id="6" name="Oval 8"/>
          <p:cNvSpPr/>
          <p:nvPr/>
        </p:nvSpPr>
        <p:spPr>
          <a:xfrm>
            <a:off x="3710306" y="3719434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7" name="直接箭头连接符 6"/>
          <p:cNvCxnSpPr>
            <a:stCxn id="6" idx="6"/>
            <a:endCxn id="18" idx="2"/>
          </p:cNvCxnSpPr>
          <p:nvPr/>
        </p:nvCxnSpPr>
        <p:spPr>
          <a:xfrm flipV="1">
            <a:off x="3995936" y="3859847"/>
            <a:ext cx="570376" cy="24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Oval 8"/>
          <p:cNvSpPr/>
          <p:nvPr/>
        </p:nvSpPr>
        <p:spPr>
          <a:xfrm>
            <a:off x="4566312" y="3717032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23" name="Oval 8"/>
          <p:cNvSpPr/>
          <p:nvPr/>
        </p:nvSpPr>
        <p:spPr>
          <a:xfrm>
            <a:off x="3707904" y="4151482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24" name="直接箭头连接符 23"/>
          <p:cNvCxnSpPr>
            <a:stCxn id="23" idx="6"/>
            <a:endCxn id="25" idx="2"/>
          </p:cNvCxnSpPr>
          <p:nvPr/>
        </p:nvCxnSpPr>
        <p:spPr>
          <a:xfrm flipV="1">
            <a:off x="3993534" y="4291895"/>
            <a:ext cx="570376" cy="24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8"/>
          <p:cNvSpPr/>
          <p:nvPr/>
        </p:nvSpPr>
        <p:spPr>
          <a:xfrm>
            <a:off x="4563910" y="4149080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26" name="Oval 8"/>
          <p:cNvSpPr/>
          <p:nvPr/>
        </p:nvSpPr>
        <p:spPr>
          <a:xfrm>
            <a:off x="3707904" y="4583530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27" name="直接箭头连接符 26"/>
          <p:cNvCxnSpPr>
            <a:stCxn id="26" idx="6"/>
            <a:endCxn id="28" idx="2"/>
          </p:cNvCxnSpPr>
          <p:nvPr/>
        </p:nvCxnSpPr>
        <p:spPr>
          <a:xfrm flipV="1">
            <a:off x="3993534" y="4723943"/>
            <a:ext cx="570376" cy="24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Oval 8"/>
          <p:cNvSpPr/>
          <p:nvPr/>
        </p:nvSpPr>
        <p:spPr>
          <a:xfrm>
            <a:off x="4563910" y="4581128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3994735" y="5157192"/>
            <a:ext cx="3601601" cy="288032"/>
            <a:chOff x="2986623" y="2420888"/>
            <a:chExt cx="3601601" cy="288032"/>
          </a:xfrm>
        </p:grpSpPr>
        <p:sp>
          <p:nvSpPr>
            <p:cNvPr id="30" name="矩形 29"/>
            <p:cNvSpPr/>
            <p:nvPr/>
          </p:nvSpPr>
          <p:spPr>
            <a:xfrm>
              <a:off x="2986623" y="2420888"/>
              <a:ext cx="796132" cy="288032"/>
            </a:xfrm>
            <a:prstGeom prst="rect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part1</a:t>
              </a:r>
              <a:endParaRPr lang="zh-CN" altLang="en-US" dirty="0"/>
            </a:p>
          </p:txBody>
        </p:sp>
        <p:sp>
          <p:nvSpPr>
            <p:cNvPr id="31" name="矩形 30"/>
            <p:cNvSpPr/>
            <p:nvPr/>
          </p:nvSpPr>
          <p:spPr>
            <a:xfrm>
              <a:off x="4351932" y="2420888"/>
              <a:ext cx="796132" cy="288032"/>
            </a:xfrm>
            <a:prstGeom prst="rect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part2</a:t>
              </a:r>
              <a:endParaRPr lang="zh-CN" altLang="en-US" dirty="0"/>
            </a:p>
          </p:txBody>
        </p:sp>
        <p:sp>
          <p:nvSpPr>
            <p:cNvPr id="32" name="矩形 31"/>
            <p:cNvSpPr/>
            <p:nvPr/>
          </p:nvSpPr>
          <p:spPr>
            <a:xfrm>
              <a:off x="5792092" y="2420888"/>
              <a:ext cx="796132" cy="288032"/>
            </a:xfrm>
            <a:prstGeom prst="rect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part3</a:t>
              </a:r>
              <a:endParaRPr lang="zh-CN" altLang="en-US" dirty="0"/>
            </a:p>
          </p:txBody>
        </p:sp>
      </p:grpSp>
      <p:sp>
        <p:nvSpPr>
          <p:cNvPr id="33" name="Oval 8"/>
          <p:cNvSpPr/>
          <p:nvPr/>
        </p:nvSpPr>
        <p:spPr>
          <a:xfrm>
            <a:off x="757978" y="3647426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34" name="直接箭头连接符 33"/>
          <p:cNvCxnSpPr>
            <a:stCxn id="33" idx="6"/>
            <a:endCxn id="35" idx="2"/>
          </p:cNvCxnSpPr>
          <p:nvPr/>
        </p:nvCxnSpPr>
        <p:spPr>
          <a:xfrm flipV="1">
            <a:off x="1043608" y="3787839"/>
            <a:ext cx="570376" cy="24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Oval 8"/>
          <p:cNvSpPr/>
          <p:nvPr/>
        </p:nvSpPr>
        <p:spPr>
          <a:xfrm>
            <a:off x="1613984" y="3645024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36" name="Oval 8"/>
          <p:cNvSpPr/>
          <p:nvPr/>
        </p:nvSpPr>
        <p:spPr>
          <a:xfrm>
            <a:off x="755576" y="4079474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37" name="直接箭头连接符 36"/>
          <p:cNvCxnSpPr>
            <a:stCxn id="36" idx="6"/>
            <a:endCxn id="38" idx="2"/>
          </p:cNvCxnSpPr>
          <p:nvPr/>
        </p:nvCxnSpPr>
        <p:spPr>
          <a:xfrm flipV="1">
            <a:off x="1041206" y="4219887"/>
            <a:ext cx="570376" cy="24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Oval 8"/>
          <p:cNvSpPr/>
          <p:nvPr/>
        </p:nvSpPr>
        <p:spPr>
          <a:xfrm>
            <a:off x="1611582" y="4077072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39" name="Oval 8"/>
          <p:cNvSpPr/>
          <p:nvPr/>
        </p:nvSpPr>
        <p:spPr>
          <a:xfrm>
            <a:off x="755576" y="4511522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40" name="直接箭头连接符 39"/>
          <p:cNvCxnSpPr>
            <a:stCxn id="39" idx="6"/>
            <a:endCxn id="41" idx="2"/>
          </p:cNvCxnSpPr>
          <p:nvPr/>
        </p:nvCxnSpPr>
        <p:spPr>
          <a:xfrm flipV="1">
            <a:off x="1041206" y="4651935"/>
            <a:ext cx="570376" cy="24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Oval 8"/>
          <p:cNvSpPr/>
          <p:nvPr/>
        </p:nvSpPr>
        <p:spPr>
          <a:xfrm>
            <a:off x="1611582" y="4509120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42" name="直接连接符 41"/>
          <p:cNvCxnSpPr/>
          <p:nvPr/>
        </p:nvCxnSpPr>
        <p:spPr>
          <a:xfrm>
            <a:off x="5076056" y="2636912"/>
            <a:ext cx="0" cy="3465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6516216" y="2636912"/>
            <a:ext cx="0" cy="3528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322862" y="5517232"/>
            <a:ext cx="40959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altLang="zh-CN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3            0              0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27584" y="1484784"/>
            <a:ext cx="7209474" cy="576064"/>
            <a:chOff x="827584" y="1484784"/>
            <a:chExt cx="7209474" cy="5760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矩形 46"/>
                <p:cNvSpPr/>
                <p:nvPr/>
              </p:nvSpPr>
              <p:spPr>
                <a:xfrm>
                  <a:off x="827584" y="1484784"/>
                  <a:ext cx="3488006" cy="53957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zh-CN" altLang="zh-CN" sz="2400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240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N</m:t>
                          </m:r>
                          <m:d>
                            <m:dPr>
                              <m:ctrlPr>
                                <a:rPr lang="zh-CN" altLang="zh-CN" sz="2400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v</m:t>
                              </m:r>
                            </m:e>
                          </m:d>
                          <m:r>
                            <a:rPr lang="en-US" altLang="zh-CN" sz="240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∩ </m:t>
                          </m:r>
                          <m:r>
                            <m:rPr>
                              <m:sty m:val="p"/>
                            </m:rPr>
                            <a:rPr lang="en-US" altLang="zh-CN" sz="240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Si</m:t>
                          </m:r>
                        </m:e>
                      </m:d>
                      <m:r>
                        <a:rPr lang="en-US" altLang="zh-CN" sz="2400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zh-CN" altLang="zh-CN" sz="2400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radPr>
                        <m:deg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zh-CN" altLang="zh-CN" sz="2400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Ei</m:t>
                              </m:r>
                            </m:e>
                          </m:d>
                        </m:e>
                      </m:rad>
                      <m:r>
                        <a:rPr lang="zh-CN" altLang="en-US" sz="24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：</m:t>
                      </m:r>
                    </m:oMath>
                  </a14:m>
                  <a:r>
                    <a:rPr lang="zh-CN" altLang="en-US" sz="24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    </a:t>
                  </a:r>
                  <a:endParaRPr lang="zh-CN" alt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47" name="矩形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584" y="1484784"/>
                  <a:ext cx="3488006" cy="53957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矩形 47"/>
                <p:cNvSpPr/>
                <p:nvPr/>
              </p:nvSpPr>
              <p:spPr>
                <a:xfrm>
                  <a:off x="3789998" y="1564365"/>
                  <a:ext cx="4247060" cy="4964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400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2</a:t>
                  </a:r>
                  <a14:m>
                    <m:oMath xmlns:m="http://schemas.openxmlformats.org/officeDocument/2006/math">
                      <m:r>
                        <a:rPr lang="en-US" altLang="zh-CN" sz="2400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zh-CN" altLang="zh-CN" sz="2400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0</m:t>
                          </m:r>
                        </m:e>
                      </m:rad>
                    </m:oMath>
                  </a14:m>
                  <a:r>
                    <a:rPr lang="zh-CN" altLang="en-US" sz="24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           </a:t>
                  </a:r>
                  <a:r>
                    <a:rPr lang="en-US" altLang="zh-CN" sz="2400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1</a:t>
                  </a:r>
                  <a14:m>
                    <m:oMath xmlns:m="http://schemas.openxmlformats.org/officeDocument/2006/math">
                      <m:r>
                        <a:rPr lang="en-US" altLang="zh-CN" sz="2400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zh-CN" altLang="zh-CN" sz="2400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0</m:t>
                          </m:r>
                        </m:e>
                      </m:rad>
                    </m:oMath>
                  </a14:m>
                  <a:r>
                    <a:rPr lang="zh-CN" altLang="en-US" sz="24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         </a:t>
                  </a:r>
                  <a:r>
                    <a:rPr lang="en-US" altLang="zh-CN" sz="2400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0</a:t>
                  </a:r>
                  <a14:m>
                    <m:oMath xmlns:m="http://schemas.openxmlformats.org/officeDocument/2006/math">
                      <m:r>
                        <a:rPr lang="en-US" altLang="zh-CN" sz="2400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zh-CN" altLang="zh-CN" sz="2400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0</m:t>
                          </m:r>
                        </m:e>
                      </m:rad>
                    </m:oMath>
                  </a14:m>
                  <a:r>
                    <a:rPr lang="zh-CN" altLang="en-US" sz="24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   </a:t>
                  </a:r>
                  <a:endParaRPr lang="zh-CN" alt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48" name="矩形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9998" y="1564365"/>
                  <a:ext cx="4247060" cy="49648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443" t="-3704" b="-3456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9" name="Oval 8"/>
          <p:cNvSpPr/>
          <p:nvPr/>
        </p:nvSpPr>
        <p:spPr>
          <a:xfrm>
            <a:off x="755576" y="4871562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50" name="直接箭头连接符 49"/>
          <p:cNvCxnSpPr>
            <a:stCxn id="49" idx="6"/>
            <a:endCxn id="51" idx="2"/>
          </p:cNvCxnSpPr>
          <p:nvPr/>
        </p:nvCxnSpPr>
        <p:spPr>
          <a:xfrm flipV="1">
            <a:off x="1041206" y="5011975"/>
            <a:ext cx="570376" cy="24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Oval 8"/>
          <p:cNvSpPr/>
          <p:nvPr/>
        </p:nvSpPr>
        <p:spPr>
          <a:xfrm>
            <a:off x="1611582" y="4869160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11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52" name="Oval 8"/>
          <p:cNvSpPr/>
          <p:nvPr/>
        </p:nvSpPr>
        <p:spPr>
          <a:xfrm>
            <a:off x="755576" y="5231602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53" name="直接箭头连接符 52"/>
          <p:cNvCxnSpPr>
            <a:stCxn id="52" idx="6"/>
            <a:endCxn id="54" idx="2"/>
          </p:cNvCxnSpPr>
          <p:nvPr/>
        </p:nvCxnSpPr>
        <p:spPr>
          <a:xfrm flipV="1">
            <a:off x="1041206" y="5372015"/>
            <a:ext cx="570376" cy="24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Oval 8"/>
          <p:cNvSpPr/>
          <p:nvPr/>
        </p:nvSpPr>
        <p:spPr>
          <a:xfrm>
            <a:off x="1611582" y="5229200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12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39552" y="6093296"/>
            <a:ext cx="937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Favorite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subset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56" name="直接箭头连接符 55"/>
          <p:cNvCxnSpPr/>
          <p:nvPr/>
        </p:nvCxnSpPr>
        <p:spPr>
          <a:xfrm flipV="1">
            <a:off x="902435" y="573325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992704" y="5445224"/>
            <a:ext cx="607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…</a:t>
            </a: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094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686" y="4293096"/>
            <a:ext cx="3802730" cy="223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Bipartite graph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 lot of </a:t>
            </a:r>
            <a:r>
              <a:rPr lang="en-US" altLang="zh-CN" dirty="0" smtClean="0">
                <a:solidFill>
                  <a:srgbClr val="FF0000"/>
                </a:solidFill>
              </a:rPr>
              <a:t>M</a:t>
            </a:r>
            <a:r>
              <a:rPr lang="en-US" altLang="zh-CN" dirty="0" smtClean="0"/>
              <a:t>achine </a:t>
            </a:r>
            <a:r>
              <a:rPr lang="en-US" altLang="zh-CN" dirty="0" smtClean="0">
                <a:solidFill>
                  <a:srgbClr val="FF0000"/>
                </a:solidFill>
              </a:rPr>
              <a:t>L</a:t>
            </a:r>
            <a:r>
              <a:rPr lang="en-US" altLang="zh-CN" dirty="0" smtClean="0"/>
              <a:t>earning and </a:t>
            </a:r>
            <a:r>
              <a:rPr lang="en-US" altLang="zh-CN" dirty="0" smtClean="0">
                <a:solidFill>
                  <a:srgbClr val="FF0000"/>
                </a:solidFill>
              </a:rPr>
              <a:t>D</a:t>
            </a:r>
            <a:r>
              <a:rPr lang="en-US" altLang="zh-CN" dirty="0" smtClean="0"/>
              <a:t>ata </a:t>
            </a:r>
            <a:r>
              <a:rPr lang="en-US" altLang="zh-CN" dirty="0" smtClean="0">
                <a:solidFill>
                  <a:srgbClr val="FF0000"/>
                </a:solidFill>
              </a:rPr>
              <a:t>M</a:t>
            </a:r>
            <a:r>
              <a:rPr lang="en-US" altLang="zh-CN" dirty="0" smtClean="0"/>
              <a:t>ining (MLDM) algorithms can be modeled as computing on </a:t>
            </a:r>
            <a:r>
              <a:rPr lang="en-US" altLang="zh-CN" dirty="0" smtClean="0">
                <a:solidFill>
                  <a:srgbClr val="FF0000"/>
                </a:solidFill>
              </a:rPr>
              <a:t>bipartite</a:t>
            </a:r>
            <a:r>
              <a:rPr lang="en-US" altLang="zh-CN" dirty="0" smtClean="0"/>
              <a:t> graphs</a:t>
            </a:r>
          </a:p>
          <a:p>
            <a:pPr lvl="1"/>
            <a:r>
              <a:rPr lang="en-US" altLang="zh-CN" dirty="0" smtClean="0"/>
              <a:t>Recommendation  (movies &amp; users)</a:t>
            </a:r>
            <a:endParaRPr lang="en-US" altLang="zh-CN" dirty="0"/>
          </a:p>
          <a:p>
            <a:pPr lvl="1"/>
            <a:r>
              <a:rPr lang="en-US" altLang="zh-CN" dirty="0"/>
              <a:t>Topic </a:t>
            </a:r>
            <a:r>
              <a:rPr lang="en-US" altLang="zh-CN" dirty="0" smtClean="0"/>
              <a:t>modeling (topics &amp; documents)</a:t>
            </a:r>
          </a:p>
          <a:p>
            <a:endParaRPr lang="zh-CN" altLang="en-US" dirty="0"/>
          </a:p>
        </p:txBody>
      </p:sp>
      <p:pic>
        <p:nvPicPr>
          <p:cNvPr id="1029" name="Picture 5" descr="Z:\Research\0.IPADS\slides\1.ds\graph-parallel\Netflix-recommendation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235" y="4581128"/>
            <a:ext cx="2636262" cy="184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23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83568" y="3573016"/>
            <a:ext cx="1368152" cy="20882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Greedy Heuristic Algorithm</a:t>
            </a:r>
            <a:endParaRPr lang="zh-CN" altLang="en-US" dirty="0"/>
          </a:p>
        </p:txBody>
      </p:sp>
      <p:sp>
        <p:nvSpPr>
          <p:cNvPr id="6" name="Oval 8"/>
          <p:cNvSpPr/>
          <p:nvPr/>
        </p:nvSpPr>
        <p:spPr>
          <a:xfrm>
            <a:off x="3710306" y="3719434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7" name="直接箭头连接符 6"/>
          <p:cNvCxnSpPr>
            <a:stCxn id="6" idx="6"/>
            <a:endCxn id="18" idx="2"/>
          </p:cNvCxnSpPr>
          <p:nvPr/>
        </p:nvCxnSpPr>
        <p:spPr>
          <a:xfrm flipV="1">
            <a:off x="3995936" y="3859847"/>
            <a:ext cx="570376" cy="24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Oval 8"/>
          <p:cNvSpPr/>
          <p:nvPr/>
        </p:nvSpPr>
        <p:spPr>
          <a:xfrm>
            <a:off x="4566312" y="3717032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23" name="Oval 8"/>
          <p:cNvSpPr/>
          <p:nvPr/>
        </p:nvSpPr>
        <p:spPr>
          <a:xfrm>
            <a:off x="3707904" y="4151482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24" name="直接箭头连接符 23"/>
          <p:cNvCxnSpPr>
            <a:stCxn id="23" idx="6"/>
            <a:endCxn id="25" idx="2"/>
          </p:cNvCxnSpPr>
          <p:nvPr/>
        </p:nvCxnSpPr>
        <p:spPr>
          <a:xfrm flipV="1">
            <a:off x="3993534" y="4291895"/>
            <a:ext cx="570376" cy="24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8"/>
          <p:cNvSpPr/>
          <p:nvPr/>
        </p:nvSpPr>
        <p:spPr>
          <a:xfrm>
            <a:off x="4563910" y="4149080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26" name="Oval 8"/>
          <p:cNvSpPr/>
          <p:nvPr/>
        </p:nvSpPr>
        <p:spPr>
          <a:xfrm>
            <a:off x="3707904" y="4583530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27" name="直接箭头连接符 26"/>
          <p:cNvCxnSpPr>
            <a:stCxn id="26" idx="6"/>
            <a:endCxn id="28" idx="2"/>
          </p:cNvCxnSpPr>
          <p:nvPr/>
        </p:nvCxnSpPr>
        <p:spPr>
          <a:xfrm flipV="1">
            <a:off x="3993534" y="4723943"/>
            <a:ext cx="570376" cy="24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Oval 8"/>
          <p:cNvSpPr/>
          <p:nvPr/>
        </p:nvSpPr>
        <p:spPr>
          <a:xfrm>
            <a:off x="4563910" y="4581128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3994735" y="5157192"/>
            <a:ext cx="3601601" cy="288032"/>
            <a:chOff x="2986623" y="2420888"/>
            <a:chExt cx="3601601" cy="288032"/>
          </a:xfrm>
        </p:grpSpPr>
        <p:sp>
          <p:nvSpPr>
            <p:cNvPr id="30" name="矩形 29"/>
            <p:cNvSpPr/>
            <p:nvPr/>
          </p:nvSpPr>
          <p:spPr>
            <a:xfrm>
              <a:off x="2986623" y="2420888"/>
              <a:ext cx="796132" cy="288032"/>
            </a:xfrm>
            <a:prstGeom prst="rect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part1</a:t>
              </a:r>
              <a:endParaRPr lang="zh-CN" altLang="en-US" dirty="0"/>
            </a:p>
          </p:txBody>
        </p:sp>
        <p:sp>
          <p:nvSpPr>
            <p:cNvPr id="31" name="矩形 30"/>
            <p:cNvSpPr/>
            <p:nvPr/>
          </p:nvSpPr>
          <p:spPr>
            <a:xfrm>
              <a:off x="4351932" y="2420888"/>
              <a:ext cx="796132" cy="288032"/>
            </a:xfrm>
            <a:prstGeom prst="rect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part2</a:t>
              </a:r>
              <a:endParaRPr lang="zh-CN" altLang="en-US" dirty="0"/>
            </a:p>
          </p:txBody>
        </p:sp>
        <p:sp>
          <p:nvSpPr>
            <p:cNvPr id="32" name="矩形 31"/>
            <p:cNvSpPr/>
            <p:nvPr/>
          </p:nvSpPr>
          <p:spPr>
            <a:xfrm>
              <a:off x="5792092" y="2420888"/>
              <a:ext cx="796132" cy="288032"/>
            </a:xfrm>
            <a:prstGeom prst="rect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part3</a:t>
              </a:r>
              <a:endParaRPr lang="zh-CN" altLang="en-US" dirty="0"/>
            </a:p>
          </p:txBody>
        </p:sp>
      </p:grpSp>
      <p:sp>
        <p:nvSpPr>
          <p:cNvPr id="33" name="Oval 8"/>
          <p:cNvSpPr/>
          <p:nvPr/>
        </p:nvSpPr>
        <p:spPr>
          <a:xfrm>
            <a:off x="757978" y="3647426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34" name="直接箭头连接符 33"/>
          <p:cNvCxnSpPr>
            <a:stCxn id="33" idx="6"/>
            <a:endCxn id="35" idx="2"/>
          </p:cNvCxnSpPr>
          <p:nvPr/>
        </p:nvCxnSpPr>
        <p:spPr>
          <a:xfrm flipV="1">
            <a:off x="1043608" y="3787839"/>
            <a:ext cx="570376" cy="24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Oval 8"/>
          <p:cNvSpPr/>
          <p:nvPr/>
        </p:nvSpPr>
        <p:spPr>
          <a:xfrm>
            <a:off x="1613984" y="3645024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36" name="Oval 8"/>
          <p:cNvSpPr/>
          <p:nvPr/>
        </p:nvSpPr>
        <p:spPr>
          <a:xfrm>
            <a:off x="755576" y="4079474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37" name="直接箭头连接符 36"/>
          <p:cNvCxnSpPr>
            <a:stCxn id="36" idx="6"/>
            <a:endCxn id="38" idx="2"/>
          </p:cNvCxnSpPr>
          <p:nvPr/>
        </p:nvCxnSpPr>
        <p:spPr>
          <a:xfrm flipV="1">
            <a:off x="1041206" y="4219887"/>
            <a:ext cx="570376" cy="24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Oval 8"/>
          <p:cNvSpPr/>
          <p:nvPr/>
        </p:nvSpPr>
        <p:spPr>
          <a:xfrm>
            <a:off x="1611582" y="4077072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39" name="Oval 8"/>
          <p:cNvSpPr/>
          <p:nvPr/>
        </p:nvSpPr>
        <p:spPr>
          <a:xfrm>
            <a:off x="755576" y="4511522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40" name="直接箭头连接符 39"/>
          <p:cNvCxnSpPr>
            <a:stCxn id="39" idx="6"/>
            <a:endCxn id="41" idx="2"/>
          </p:cNvCxnSpPr>
          <p:nvPr/>
        </p:nvCxnSpPr>
        <p:spPr>
          <a:xfrm flipV="1">
            <a:off x="1041206" y="4651935"/>
            <a:ext cx="570376" cy="24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Oval 8"/>
          <p:cNvSpPr/>
          <p:nvPr/>
        </p:nvSpPr>
        <p:spPr>
          <a:xfrm>
            <a:off x="1611582" y="4509120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42" name="直接连接符 41"/>
          <p:cNvCxnSpPr/>
          <p:nvPr/>
        </p:nvCxnSpPr>
        <p:spPr>
          <a:xfrm>
            <a:off x="5076056" y="2636912"/>
            <a:ext cx="0" cy="3465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6516216" y="2636912"/>
            <a:ext cx="0" cy="3528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322862" y="5517232"/>
            <a:ext cx="40959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altLang="zh-CN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3            0              0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27584" y="1484784"/>
            <a:ext cx="7209474" cy="576064"/>
            <a:chOff x="827584" y="1484784"/>
            <a:chExt cx="7209474" cy="5760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矩形 46"/>
                <p:cNvSpPr/>
                <p:nvPr/>
              </p:nvSpPr>
              <p:spPr>
                <a:xfrm>
                  <a:off x="827584" y="1484784"/>
                  <a:ext cx="3488006" cy="53957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zh-CN" altLang="zh-CN" sz="2400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240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N</m:t>
                          </m:r>
                          <m:d>
                            <m:dPr>
                              <m:ctrlPr>
                                <a:rPr lang="zh-CN" altLang="zh-CN" sz="2400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v</m:t>
                              </m:r>
                            </m:e>
                          </m:d>
                          <m:r>
                            <a:rPr lang="en-US" altLang="zh-CN" sz="240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∩ </m:t>
                          </m:r>
                          <m:r>
                            <m:rPr>
                              <m:sty m:val="p"/>
                            </m:rPr>
                            <a:rPr lang="en-US" altLang="zh-CN" sz="240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Si</m:t>
                          </m:r>
                        </m:e>
                      </m:d>
                      <m:r>
                        <a:rPr lang="en-US" altLang="zh-CN" sz="2400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zh-CN" altLang="zh-CN" sz="2400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radPr>
                        <m:deg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zh-CN" altLang="zh-CN" sz="2400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Ei</m:t>
                              </m:r>
                            </m:e>
                          </m:d>
                        </m:e>
                      </m:rad>
                      <m:r>
                        <a:rPr lang="zh-CN" altLang="en-US" sz="24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：</m:t>
                      </m:r>
                    </m:oMath>
                  </a14:m>
                  <a:r>
                    <a:rPr lang="zh-CN" altLang="en-US" sz="24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    </a:t>
                  </a:r>
                  <a:endParaRPr lang="zh-CN" alt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47" name="矩形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584" y="1484784"/>
                  <a:ext cx="3488006" cy="53957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矩形 47"/>
                <p:cNvSpPr/>
                <p:nvPr/>
              </p:nvSpPr>
              <p:spPr>
                <a:xfrm>
                  <a:off x="3789998" y="1564365"/>
                  <a:ext cx="4247060" cy="4964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400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2</a:t>
                  </a:r>
                  <a14:m>
                    <m:oMath xmlns:m="http://schemas.openxmlformats.org/officeDocument/2006/math">
                      <m:r>
                        <a:rPr lang="en-US" altLang="zh-CN" sz="2400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zh-CN" altLang="zh-CN" sz="2400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3</m:t>
                          </m:r>
                        </m:e>
                      </m:rad>
                    </m:oMath>
                  </a14:m>
                  <a:r>
                    <a:rPr lang="zh-CN" altLang="en-US" sz="24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           </a:t>
                  </a:r>
                  <a:r>
                    <a:rPr lang="en-US" altLang="zh-CN" sz="2400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2</a:t>
                  </a:r>
                  <a14:m>
                    <m:oMath xmlns:m="http://schemas.openxmlformats.org/officeDocument/2006/math">
                      <m:r>
                        <a:rPr lang="en-US" altLang="zh-CN" sz="2400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zh-CN" altLang="zh-CN" sz="2400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0</m:t>
                          </m:r>
                        </m:e>
                      </m:rad>
                    </m:oMath>
                  </a14:m>
                  <a:r>
                    <a:rPr lang="zh-CN" altLang="en-US" sz="24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         </a:t>
                  </a:r>
                  <a:r>
                    <a:rPr lang="en-US" altLang="zh-CN" sz="2400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1</a:t>
                  </a:r>
                  <a14:m>
                    <m:oMath xmlns:m="http://schemas.openxmlformats.org/officeDocument/2006/math">
                      <m:r>
                        <a:rPr lang="en-US" altLang="zh-CN" sz="2400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zh-CN" altLang="zh-CN" sz="2400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0</m:t>
                          </m:r>
                        </m:e>
                      </m:rad>
                    </m:oMath>
                  </a14:m>
                  <a:r>
                    <a:rPr lang="zh-CN" altLang="en-US" sz="24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   </a:t>
                  </a:r>
                  <a:endParaRPr lang="zh-CN" alt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48" name="矩形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9998" y="1564365"/>
                  <a:ext cx="4247060" cy="49648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443" t="-3704" b="-3456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9" name="Oval 8"/>
          <p:cNvSpPr/>
          <p:nvPr/>
        </p:nvSpPr>
        <p:spPr>
          <a:xfrm>
            <a:off x="755576" y="4871562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50" name="直接箭头连接符 49"/>
          <p:cNvCxnSpPr>
            <a:stCxn id="49" idx="6"/>
            <a:endCxn id="51" idx="2"/>
          </p:cNvCxnSpPr>
          <p:nvPr/>
        </p:nvCxnSpPr>
        <p:spPr>
          <a:xfrm flipV="1">
            <a:off x="1041206" y="5011975"/>
            <a:ext cx="570376" cy="24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Oval 8"/>
          <p:cNvSpPr/>
          <p:nvPr/>
        </p:nvSpPr>
        <p:spPr>
          <a:xfrm>
            <a:off x="1611582" y="4869160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11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52" name="Oval 8"/>
          <p:cNvSpPr/>
          <p:nvPr/>
        </p:nvSpPr>
        <p:spPr>
          <a:xfrm>
            <a:off x="755576" y="5231602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53" name="直接箭头连接符 52"/>
          <p:cNvCxnSpPr>
            <a:stCxn id="52" idx="6"/>
            <a:endCxn id="54" idx="2"/>
          </p:cNvCxnSpPr>
          <p:nvPr/>
        </p:nvCxnSpPr>
        <p:spPr>
          <a:xfrm flipV="1">
            <a:off x="1041206" y="5372015"/>
            <a:ext cx="570376" cy="24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Oval 8"/>
          <p:cNvSpPr/>
          <p:nvPr/>
        </p:nvSpPr>
        <p:spPr>
          <a:xfrm>
            <a:off x="1611582" y="5229200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12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39552" y="6093296"/>
            <a:ext cx="937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Favorite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subset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56" name="直接箭头连接符 55"/>
          <p:cNvCxnSpPr/>
          <p:nvPr/>
        </p:nvCxnSpPr>
        <p:spPr>
          <a:xfrm flipV="1">
            <a:off x="902435" y="573325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992704" y="5477162"/>
            <a:ext cx="607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…</a:t>
            </a: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711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148064" y="2996952"/>
            <a:ext cx="1296144" cy="20882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Greedy Heuristic Algorithm</a:t>
            </a:r>
            <a:endParaRPr lang="zh-CN" altLang="en-US" dirty="0"/>
          </a:p>
        </p:txBody>
      </p:sp>
      <p:sp>
        <p:nvSpPr>
          <p:cNvPr id="6" name="Oval 8"/>
          <p:cNvSpPr/>
          <p:nvPr/>
        </p:nvSpPr>
        <p:spPr>
          <a:xfrm>
            <a:off x="3710306" y="3719434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7" name="直接箭头连接符 6"/>
          <p:cNvCxnSpPr>
            <a:stCxn id="6" idx="6"/>
            <a:endCxn id="18" idx="2"/>
          </p:cNvCxnSpPr>
          <p:nvPr/>
        </p:nvCxnSpPr>
        <p:spPr>
          <a:xfrm flipV="1">
            <a:off x="3995936" y="3859847"/>
            <a:ext cx="570376" cy="24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Oval 8"/>
          <p:cNvSpPr/>
          <p:nvPr/>
        </p:nvSpPr>
        <p:spPr>
          <a:xfrm>
            <a:off x="4566312" y="3717032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23" name="Oval 8"/>
          <p:cNvSpPr/>
          <p:nvPr/>
        </p:nvSpPr>
        <p:spPr>
          <a:xfrm>
            <a:off x="3707904" y="4151482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24" name="直接箭头连接符 23"/>
          <p:cNvCxnSpPr>
            <a:stCxn id="23" idx="6"/>
            <a:endCxn id="25" idx="2"/>
          </p:cNvCxnSpPr>
          <p:nvPr/>
        </p:nvCxnSpPr>
        <p:spPr>
          <a:xfrm flipV="1">
            <a:off x="3993534" y="4291895"/>
            <a:ext cx="570376" cy="24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8"/>
          <p:cNvSpPr/>
          <p:nvPr/>
        </p:nvSpPr>
        <p:spPr>
          <a:xfrm>
            <a:off x="4563910" y="4149080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26" name="Oval 8"/>
          <p:cNvSpPr/>
          <p:nvPr/>
        </p:nvSpPr>
        <p:spPr>
          <a:xfrm>
            <a:off x="3707904" y="4583530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27" name="直接箭头连接符 26"/>
          <p:cNvCxnSpPr>
            <a:stCxn id="26" idx="6"/>
            <a:endCxn id="28" idx="2"/>
          </p:cNvCxnSpPr>
          <p:nvPr/>
        </p:nvCxnSpPr>
        <p:spPr>
          <a:xfrm flipV="1">
            <a:off x="3993534" y="4723943"/>
            <a:ext cx="570376" cy="24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Oval 8"/>
          <p:cNvSpPr/>
          <p:nvPr/>
        </p:nvSpPr>
        <p:spPr>
          <a:xfrm>
            <a:off x="4563910" y="4581128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3994735" y="5157192"/>
            <a:ext cx="3601601" cy="288032"/>
            <a:chOff x="2986623" y="2420888"/>
            <a:chExt cx="3601601" cy="288032"/>
          </a:xfrm>
        </p:grpSpPr>
        <p:sp>
          <p:nvSpPr>
            <p:cNvPr id="30" name="矩形 29"/>
            <p:cNvSpPr/>
            <p:nvPr/>
          </p:nvSpPr>
          <p:spPr>
            <a:xfrm>
              <a:off x="2986623" y="2420888"/>
              <a:ext cx="796132" cy="288032"/>
            </a:xfrm>
            <a:prstGeom prst="rect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part1</a:t>
              </a:r>
              <a:endParaRPr lang="zh-CN" altLang="en-US" dirty="0"/>
            </a:p>
          </p:txBody>
        </p:sp>
        <p:sp>
          <p:nvSpPr>
            <p:cNvPr id="31" name="矩形 30"/>
            <p:cNvSpPr/>
            <p:nvPr/>
          </p:nvSpPr>
          <p:spPr>
            <a:xfrm>
              <a:off x="4351932" y="2420888"/>
              <a:ext cx="796132" cy="288032"/>
            </a:xfrm>
            <a:prstGeom prst="rect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part2</a:t>
              </a:r>
              <a:endParaRPr lang="zh-CN" altLang="en-US" dirty="0"/>
            </a:p>
          </p:txBody>
        </p:sp>
        <p:sp>
          <p:nvSpPr>
            <p:cNvPr id="32" name="矩形 31"/>
            <p:cNvSpPr/>
            <p:nvPr/>
          </p:nvSpPr>
          <p:spPr>
            <a:xfrm>
              <a:off x="5792092" y="2420888"/>
              <a:ext cx="796132" cy="288032"/>
            </a:xfrm>
            <a:prstGeom prst="rect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part3</a:t>
              </a:r>
              <a:endParaRPr lang="zh-CN" altLang="en-US" dirty="0"/>
            </a:p>
          </p:txBody>
        </p:sp>
      </p:grpSp>
      <p:sp>
        <p:nvSpPr>
          <p:cNvPr id="33" name="Oval 8"/>
          <p:cNvSpPr/>
          <p:nvPr/>
        </p:nvSpPr>
        <p:spPr>
          <a:xfrm>
            <a:off x="5222474" y="3071362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34" name="直接箭头连接符 33"/>
          <p:cNvCxnSpPr>
            <a:stCxn id="33" idx="6"/>
            <a:endCxn id="35" idx="2"/>
          </p:cNvCxnSpPr>
          <p:nvPr/>
        </p:nvCxnSpPr>
        <p:spPr>
          <a:xfrm flipV="1">
            <a:off x="5508104" y="3211775"/>
            <a:ext cx="570376" cy="24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Oval 8"/>
          <p:cNvSpPr/>
          <p:nvPr/>
        </p:nvSpPr>
        <p:spPr>
          <a:xfrm>
            <a:off x="6078480" y="3068960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36" name="Oval 8"/>
          <p:cNvSpPr/>
          <p:nvPr/>
        </p:nvSpPr>
        <p:spPr>
          <a:xfrm>
            <a:off x="5220072" y="3503410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37" name="直接箭头连接符 36"/>
          <p:cNvCxnSpPr>
            <a:stCxn id="36" idx="6"/>
            <a:endCxn id="38" idx="2"/>
          </p:cNvCxnSpPr>
          <p:nvPr/>
        </p:nvCxnSpPr>
        <p:spPr>
          <a:xfrm flipV="1">
            <a:off x="5505702" y="3643823"/>
            <a:ext cx="570376" cy="24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Oval 8"/>
          <p:cNvSpPr/>
          <p:nvPr/>
        </p:nvSpPr>
        <p:spPr>
          <a:xfrm>
            <a:off x="6076078" y="3501008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39" name="Oval 8"/>
          <p:cNvSpPr/>
          <p:nvPr/>
        </p:nvSpPr>
        <p:spPr>
          <a:xfrm>
            <a:off x="5220072" y="3935458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40" name="直接箭头连接符 39"/>
          <p:cNvCxnSpPr>
            <a:stCxn id="39" idx="6"/>
            <a:endCxn id="41" idx="2"/>
          </p:cNvCxnSpPr>
          <p:nvPr/>
        </p:nvCxnSpPr>
        <p:spPr>
          <a:xfrm flipV="1">
            <a:off x="5505702" y="4075871"/>
            <a:ext cx="570376" cy="24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Oval 8"/>
          <p:cNvSpPr/>
          <p:nvPr/>
        </p:nvSpPr>
        <p:spPr>
          <a:xfrm>
            <a:off x="6076078" y="3933056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42" name="直接连接符 41"/>
          <p:cNvCxnSpPr/>
          <p:nvPr/>
        </p:nvCxnSpPr>
        <p:spPr>
          <a:xfrm>
            <a:off x="5076056" y="2636912"/>
            <a:ext cx="0" cy="3465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6516216" y="2636912"/>
            <a:ext cx="0" cy="3528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322862" y="5517232"/>
            <a:ext cx="40959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altLang="zh-CN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3            5              0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Oval 8"/>
          <p:cNvSpPr/>
          <p:nvPr/>
        </p:nvSpPr>
        <p:spPr>
          <a:xfrm>
            <a:off x="5220072" y="4295498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50" name="直接箭头连接符 49"/>
          <p:cNvCxnSpPr>
            <a:stCxn id="49" idx="6"/>
            <a:endCxn id="51" idx="2"/>
          </p:cNvCxnSpPr>
          <p:nvPr/>
        </p:nvCxnSpPr>
        <p:spPr>
          <a:xfrm flipV="1">
            <a:off x="5505702" y="4435911"/>
            <a:ext cx="570376" cy="24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Oval 8"/>
          <p:cNvSpPr/>
          <p:nvPr/>
        </p:nvSpPr>
        <p:spPr>
          <a:xfrm>
            <a:off x="6076078" y="4293096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11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52" name="Oval 8"/>
          <p:cNvSpPr/>
          <p:nvPr/>
        </p:nvSpPr>
        <p:spPr>
          <a:xfrm>
            <a:off x="5220072" y="4655538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53" name="直接箭头连接符 52"/>
          <p:cNvCxnSpPr>
            <a:stCxn id="52" idx="6"/>
            <a:endCxn id="54" idx="2"/>
          </p:cNvCxnSpPr>
          <p:nvPr/>
        </p:nvCxnSpPr>
        <p:spPr>
          <a:xfrm flipV="1">
            <a:off x="5505702" y="4795951"/>
            <a:ext cx="570376" cy="24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Oval 8"/>
          <p:cNvSpPr/>
          <p:nvPr/>
        </p:nvSpPr>
        <p:spPr>
          <a:xfrm>
            <a:off x="6076078" y="4653136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12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39552" y="6093296"/>
            <a:ext cx="937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Favorite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subset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56" name="直接箭头连接符 55"/>
          <p:cNvCxnSpPr/>
          <p:nvPr/>
        </p:nvCxnSpPr>
        <p:spPr>
          <a:xfrm flipV="1">
            <a:off x="902435" y="573325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992704" y="5445224"/>
            <a:ext cx="607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…</a:t>
            </a: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825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zh-CN" dirty="0"/>
              <a:t>Execution </a:t>
            </a:r>
            <a:r>
              <a:rPr lang="en-US" altLang="zh-CN" dirty="0" smtClean="0"/>
              <a:t>Flow of Existing Systems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en-US" altLang="zh-CN" dirty="0" smtClean="0"/>
              <a:t>Load file from HDFS </a:t>
            </a:r>
            <a:r>
              <a:rPr lang="en-US" altLang="zh-CN" dirty="0" smtClean="0">
                <a:solidFill>
                  <a:srgbClr val="FF0000"/>
                </a:solidFill>
              </a:rPr>
              <a:t>(network)</a:t>
            </a:r>
          </a:p>
          <a:p>
            <a:r>
              <a:rPr lang="en-US" altLang="zh-CN" dirty="0" smtClean="0"/>
              <a:t>Distribute edges and </a:t>
            </a:r>
            <a:r>
              <a:rPr lang="en-US" altLang="zh-CN" dirty="0"/>
              <a:t>vertices data </a:t>
            </a:r>
            <a:r>
              <a:rPr lang="en-US" altLang="zh-CN" dirty="0">
                <a:solidFill>
                  <a:srgbClr val="FF0000"/>
                </a:solidFill>
              </a:rPr>
              <a:t>(network)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en-US" altLang="zh-CN" dirty="0" smtClean="0"/>
              <a:t>Construct local graph</a:t>
            </a:r>
          </a:p>
          <a:p>
            <a:r>
              <a:rPr lang="en-US" altLang="zh-CN" dirty="0" smtClean="0"/>
              <a:t>Computation</a:t>
            </a:r>
          </a:p>
        </p:txBody>
      </p:sp>
      <p:sp>
        <p:nvSpPr>
          <p:cNvPr id="4" name="矩形 3"/>
          <p:cNvSpPr/>
          <p:nvPr/>
        </p:nvSpPr>
        <p:spPr>
          <a:xfrm>
            <a:off x="1043608" y="4620675"/>
            <a:ext cx="7344816" cy="1368152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0" rtlCol="0" anchor="ctr"/>
          <a:lstStyle/>
          <a:p>
            <a:pPr marL="0" lvl="1" algn="ctr"/>
            <a:r>
              <a:rPr lang="en-US" altLang="zh-CN" sz="4000" dirty="0"/>
              <a:t>What if the data size of one subset  is 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very large</a:t>
            </a:r>
            <a:r>
              <a:rPr lang="en-US" altLang="zh-CN" sz="4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1868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zh-CN" dirty="0"/>
              <a:t>Execution </a:t>
            </a:r>
            <a:r>
              <a:rPr lang="en-US" altLang="zh-CN" dirty="0" smtClean="0"/>
              <a:t>Flow of Existing Systems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en-US" altLang="zh-CN" dirty="0" smtClean="0"/>
              <a:t>Load file from HDFS </a:t>
            </a:r>
            <a:r>
              <a:rPr lang="en-US" altLang="zh-CN" strike="sngStrike" dirty="0" smtClean="0">
                <a:solidFill>
                  <a:srgbClr val="FF0000"/>
                </a:solidFill>
              </a:rPr>
              <a:t>(network)</a:t>
            </a:r>
          </a:p>
          <a:p>
            <a:r>
              <a:rPr lang="en-US" altLang="zh-CN" dirty="0" smtClean="0"/>
              <a:t>Distribute edges and </a:t>
            </a:r>
            <a:r>
              <a:rPr lang="en-US" altLang="zh-CN" dirty="0"/>
              <a:t>vertices data </a:t>
            </a:r>
            <a:r>
              <a:rPr lang="en-US" altLang="zh-CN" strike="sngStrike" dirty="0">
                <a:solidFill>
                  <a:srgbClr val="FF0000"/>
                </a:solidFill>
              </a:rPr>
              <a:t>(network)</a:t>
            </a:r>
            <a:endParaRPr lang="en-US" altLang="zh-CN" strike="sngStrike" dirty="0" smtClean="0">
              <a:solidFill>
                <a:srgbClr val="FF0000"/>
              </a:solidFill>
            </a:endParaRPr>
          </a:p>
          <a:p>
            <a:r>
              <a:rPr lang="en-US" altLang="zh-CN" dirty="0" smtClean="0"/>
              <a:t>Construct local graph</a:t>
            </a:r>
          </a:p>
          <a:p>
            <a:r>
              <a:rPr lang="en-US" altLang="zh-CN" dirty="0" smtClean="0"/>
              <a:t>Computation</a:t>
            </a:r>
          </a:p>
        </p:txBody>
      </p:sp>
      <p:sp>
        <p:nvSpPr>
          <p:cNvPr id="4" name="矩形 3"/>
          <p:cNvSpPr/>
          <p:nvPr/>
        </p:nvSpPr>
        <p:spPr>
          <a:xfrm>
            <a:off x="1043608" y="4620675"/>
            <a:ext cx="7344816" cy="1368152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0" rtlCol="0" anchor="ctr"/>
          <a:lstStyle/>
          <a:p>
            <a:pPr marL="0" lvl="1" algn="ctr"/>
            <a:r>
              <a:rPr lang="en-US" altLang="zh-CN" sz="4000" dirty="0"/>
              <a:t>What if the data size of one subset  is 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very large</a:t>
            </a:r>
            <a:r>
              <a:rPr lang="en-US" altLang="zh-CN" sz="4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9402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Exploiting Data Affinity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Main idea</a:t>
            </a:r>
          </a:p>
          <a:p>
            <a:pPr lvl="1"/>
            <a:r>
              <a:rPr lang="en-US" altLang="zh-CN" dirty="0" smtClean="0"/>
              <a:t>Choose that subset as favorite subset </a:t>
            </a:r>
            <a:r>
              <a:rPr lang="en-US" altLang="zh-CN" dirty="0" smtClean="0">
                <a:solidFill>
                  <a:srgbClr val="FF0000"/>
                </a:solidFill>
              </a:rPr>
              <a:t>(no mirrors)</a:t>
            </a:r>
          </a:p>
          <a:p>
            <a:pPr lvl="1"/>
            <a:r>
              <a:rPr lang="en-US" altLang="zh-CN" dirty="0"/>
              <a:t>split files into multiple </a:t>
            </a:r>
            <a:r>
              <a:rPr lang="en-US" altLang="zh-CN" dirty="0" smtClean="0"/>
              <a:t>blocks </a:t>
            </a:r>
            <a:r>
              <a:rPr lang="en-US" altLang="zh-CN" dirty="0"/>
              <a:t>and stored on multiple </a:t>
            </a:r>
            <a:r>
              <a:rPr lang="en-US" altLang="zh-CN" dirty="0" smtClean="0"/>
              <a:t>machines </a:t>
            </a:r>
            <a:r>
              <a:rPr lang="en-US" altLang="zh-CN" dirty="0" smtClean="0">
                <a:solidFill>
                  <a:srgbClr val="FF0000"/>
                </a:solidFill>
              </a:rPr>
              <a:t>(load from local machine)</a:t>
            </a:r>
          </a:p>
          <a:p>
            <a:pPr lvl="1"/>
            <a:r>
              <a:rPr lang="en-US" altLang="zh-CN" dirty="0" smtClean="0"/>
              <a:t>Construct Mapping </a:t>
            </a:r>
            <a:r>
              <a:rPr lang="en-US" altLang="zh-CN" dirty="0"/>
              <a:t>Table (id-&gt;machine</a:t>
            </a:r>
            <a:r>
              <a:rPr lang="en-US" altLang="zh-CN" dirty="0" smtClean="0"/>
              <a:t>) for favorite subset</a:t>
            </a:r>
          </a:p>
          <a:p>
            <a:pPr lvl="1"/>
            <a:r>
              <a:rPr lang="en-US" altLang="zh-CN" dirty="0" smtClean="0"/>
              <a:t>Distribute Mapping Table  instead of </a:t>
            </a:r>
            <a:r>
              <a:rPr lang="en-US" altLang="zh-CN" dirty="0"/>
              <a:t>favorite </a:t>
            </a:r>
            <a:r>
              <a:rPr lang="en-US" altLang="zh-CN" dirty="0" smtClean="0"/>
              <a:t> vertices data </a:t>
            </a:r>
          </a:p>
          <a:p>
            <a:pPr lvl="1"/>
            <a:r>
              <a:rPr lang="en-US" altLang="zh-CN" dirty="0" smtClean="0"/>
              <a:t>Distributed edges using Mapping Table</a:t>
            </a:r>
            <a:r>
              <a:rPr lang="en-US" altLang="zh-CN" dirty="0"/>
              <a:t>.</a:t>
            </a:r>
            <a:r>
              <a:rPr lang="en-US" altLang="zh-CN" dirty="0" smtClean="0"/>
              <a:t> </a:t>
            </a:r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84544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Execution </a:t>
            </a:r>
            <a:r>
              <a:rPr lang="en-US" altLang="zh-CN" dirty="0"/>
              <a:t>Flow </a:t>
            </a:r>
            <a:r>
              <a:rPr lang="en-US" altLang="zh-CN" dirty="0" smtClean="0"/>
              <a:t>of Existing  Systems</a:t>
            </a:r>
            <a:endParaRPr lang="zh-CN" alt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5495" y="1700808"/>
            <a:ext cx="9049416" cy="4104456"/>
            <a:chOff x="131096" y="1700808"/>
            <a:chExt cx="9049416" cy="410445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097" y="1700808"/>
              <a:ext cx="9049415" cy="4104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31096" y="1700808"/>
              <a:ext cx="216000" cy="41044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55576" y="5157192"/>
            <a:ext cx="5112568" cy="1580633"/>
            <a:chOff x="755576" y="5157192"/>
            <a:chExt cx="5112568" cy="1580633"/>
          </a:xfrm>
        </p:grpSpPr>
        <p:sp>
          <p:nvSpPr>
            <p:cNvPr id="6" name="矩形 5"/>
            <p:cNvSpPr/>
            <p:nvPr/>
          </p:nvSpPr>
          <p:spPr>
            <a:xfrm>
              <a:off x="755576" y="5949280"/>
              <a:ext cx="5112568" cy="788545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tIns="0" rtlCol="0" anchor="ctr"/>
            <a:lstStyle/>
            <a:p>
              <a:pPr marL="0" lvl="1" algn="ctr"/>
              <a:r>
                <a:rPr lang="en-US" altLang="zh-CN" sz="4000" dirty="0" smtClean="0"/>
                <a:t>Edges and all vertices</a:t>
              </a:r>
              <a:endParaRPr lang="en-US" altLang="zh-CN" sz="4000" dirty="0"/>
            </a:p>
          </p:txBody>
        </p:sp>
        <p:cxnSp>
          <p:nvCxnSpPr>
            <p:cNvPr id="7" name="直接箭头连接符 6"/>
            <p:cNvCxnSpPr/>
            <p:nvPr/>
          </p:nvCxnSpPr>
          <p:spPr>
            <a:xfrm flipH="1" flipV="1">
              <a:off x="1907704" y="5157192"/>
              <a:ext cx="72008" cy="7920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682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Execution Flow with Data Affinity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64" y="1879224"/>
            <a:ext cx="8244408" cy="4272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组合 3"/>
          <p:cNvGrpSpPr/>
          <p:nvPr/>
        </p:nvGrpSpPr>
        <p:grpSpPr>
          <a:xfrm>
            <a:off x="2699792" y="5127703"/>
            <a:ext cx="5688632" cy="1580633"/>
            <a:chOff x="-324544" y="5127703"/>
            <a:chExt cx="5688632" cy="1580633"/>
          </a:xfrm>
        </p:grpSpPr>
        <p:sp>
          <p:nvSpPr>
            <p:cNvPr id="5" name="矩形 4"/>
            <p:cNvSpPr/>
            <p:nvPr/>
          </p:nvSpPr>
          <p:spPr>
            <a:xfrm>
              <a:off x="-324544" y="5919791"/>
              <a:ext cx="5688632" cy="788545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tIns="0" rtlCol="0" anchor="ctr"/>
            <a:lstStyle/>
            <a:p>
              <a:pPr marL="0" lvl="1" algn="ctr"/>
              <a:r>
                <a:rPr lang="en-US" altLang="zh-CN" sz="3200" dirty="0" smtClean="0"/>
                <a:t>Edges and non-favorite vertices</a:t>
              </a:r>
              <a:endParaRPr lang="en-US" altLang="zh-CN" sz="3200" dirty="0"/>
            </a:p>
          </p:txBody>
        </p:sp>
        <p:cxnSp>
          <p:nvCxnSpPr>
            <p:cNvPr id="6" name="直接箭头连接符 5"/>
            <p:cNvCxnSpPr/>
            <p:nvPr/>
          </p:nvCxnSpPr>
          <p:spPr>
            <a:xfrm flipV="1">
              <a:off x="2627784" y="5127703"/>
              <a:ext cx="288032" cy="7920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1188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tradeoff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r>
              <a:rPr lang="en-US" altLang="zh-CN" dirty="0" smtClean="0"/>
              <a:t>Need some tradeoff</a:t>
            </a:r>
          </a:p>
          <a:p>
            <a:pPr lvl="1"/>
            <a:r>
              <a:rPr lang="en-US" altLang="zh-CN" dirty="0" smtClean="0"/>
              <a:t>select the subset with larger  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s*n 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select the </a:t>
            </a:r>
            <a:r>
              <a:rPr lang="en-US" altLang="zh-CN" dirty="0"/>
              <a:t>subset which will be </a:t>
            </a:r>
            <a:r>
              <a:rPr lang="en-US" altLang="zh-CN" dirty="0" smtClean="0"/>
              <a:t>updated frequently</a:t>
            </a:r>
            <a:endParaRPr lang="zh-CN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640085"/>
              </p:ext>
            </p:extLst>
          </p:nvPr>
        </p:nvGraphicFramePr>
        <p:xfrm>
          <a:off x="1524000" y="1397000"/>
          <a:ext cx="6096000" cy="1493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3784"/>
                <a:gridCol w="2016224"/>
                <a:gridCol w="297599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Data</a:t>
                      </a:r>
                      <a:r>
                        <a:rPr lang="en-US" altLang="zh-CN" sz="24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size   (s)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Vertices number (n)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 smtClean="0">
                          <a:effectLst/>
                        </a:rPr>
                        <a:t>Large</a:t>
                      </a:r>
                      <a:endParaRPr lang="zh-CN" altLang="en-US" sz="2800" b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 smtClean="0">
                          <a:effectLst/>
                        </a:rPr>
                        <a:t>Small</a:t>
                      </a:r>
                      <a:endParaRPr lang="zh-CN" altLang="en-US" sz="2800" b="0" dirty="0">
                        <a:effectLst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 smtClean="0">
                          <a:effectLst/>
                        </a:rPr>
                        <a:t>Small</a:t>
                      </a:r>
                      <a:endParaRPr lang="zh-CN" altLang="en-US" sz="2800" b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 smtClean="0">
                          <a:effectLst/>
                        </a:rPr>
                        <a:t>large</a:t>
                      </a:r>
                      <a:endParaRPr lang="zh-CN" altLang="en-US" sz="2800" b="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628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Implementation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4864"/>
          </a:xfrm>
        </p:spPr>
        <p:txBody>
          <a:bodyPr>
            <a:normAutofit/>
          </a:bodyPr>
          <a:lstStyle/>
          <a:p>
            <a:r>
              <a:rPr lang="en-US" altLang="zh-CN" dirty="0" err="1" smtClean="0"/>
              <a:t>BiGraph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Based </a:t>
            </a:r>
            <a:r>
              <a:rPr lang="en-US" altLang="zh-CN" dirty="0"/>
              <a:t>on </a:t>
            </a:r>
            <a:r>
              <a:rPr lang="en-US" altLang="zh-CN" dirty="0" smtClean="0"/>
              <a:t>latest version of GraphLab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Compatible with all existing applications</a:t>
            </a:r>
            <a:endParaRPr lang="en-US" altLang="zh-CN" dirty="0"/>
          </a:p>
          <a:p>
            <a:pPr lvl="1"/>
            <a:r>
              <a:rPr lang="en-US" altLang="zh-CN" dirty="0" err="1" smtClean="0"/>
              <a:t>BiCut</a:t>
            </a:r>
            <a:r>
              <a:rPr lang="en-US" altLang="zh-CN" dirty="0" smtClean="0"/>
              <a:t> </a:t>
            </a:r>
            <a:r>
              <a:rPr lang="en-US" altLang="zh-CN" dirty="0" smtClean="0"/>
              <a:t>and </a:t>
            </a:r>
            <a:r>
              <a:rPr lang="en-US" altLang="zh-CN" dirty="0" err="1" smtClean="0"/>
              <a:t>Aweto</a:t>
            </a:r>
            <a:r>
              <a:rPr lang="en-US" altLang="zh-CN" dirty="0" smtClean="0"/>
              <a:t> (</a:t>
            </a:r>
            <a:r>
              <a:rPr lang="en-US" altLang="zh-CN" dirty="0" smtClean="0"/>
              <a:t>Greedy </a:t>
            </a:r>
            <a:r>
              <a:rPr lang="en-US" altLang="zh-CN" dirty="0"/>
              <a:t>Heuristic</a:t>
            </a:r>
            <a:r>
              <a:rPr lang="en-US" altLang="zh-CN" dirty="0" smtClean="0"/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1043608" y="4614227"/>
            <a:ext cx="6552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Source Code</a:t>
            </a:r>
            <a:r>
              <a:rPr lang="en-US" altLang="zh-CN" sz="2400" dirty="0" smtClean="0">
                <a:latin typeface="Eras Medium ITC" pitchFamily="34" charset="0"/>
              </a:rPr>
              <a:t>: </a:t>
            </a:r>
            <a:r>
              <a:rPr lang="en-US" altLang="zh-CN" sz="2400" dirty="0" smtClean="0">
                <a:latin typeface="Eras Medium ITC" pitchFamily="34" charset="0"/>
                <a:hlinkClick r:id="rId3"/>
              </a:rPr>
              <a:t>http</a:t>
            </a:r>
            <a:r>
              <a:rPr lang="en-US" altLang="zh-CN" sz="2400" dirty="0">
                <a:latin typeface="Eras Medium ITC" pitchFamily="34" charset="0"/>
                <a:hlinkClick r:id="rId3"/>
              </a:rPr>
              <a:t>://</a:t>
            </a:r>
            <a:r>
              <a:rPr lang="en-US" altLang="zh-CN" sz="2400" dirty="0" smtClean="0">
                <a:latin typeface="Eras Medium ITC" pitchFamily="34" charset="0"/>
                <a:hlinkClick r:id="rId3"/>
              </a:rPr>
              <a:t>ipads.se.sjtu.edu.cn/projects/powerlyra</a:t>
            </a:r>
            <a:r>
              <a:rPr lang="en-US" altLang="zh-CN" sz="2400" dirty="0" smtClean="0">
                <a:latin typeface="Eras Medium ITC" pitchFamily="34" charset="0"/>
              </a:rPr>
              <a:t>  </a:t>
            </a:r>
            <a:endParaRPr lang="en-US" altLang="zh-CN" sz="2400" dirty="0">
              <a:latin typeface="Eras Medium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87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 </a:t>
            </a:r>
            <a:r>
              <a:rPr lang="en-US" altLang="zh-CN" dirty="0" smtClean="0"/>
              <a:t>Settings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Platform</a:t>
            </a:r>
          </a:p>
          <a:p>
            <a:pPr lvl="1"/>
            <a:r>
              <a:rPr lang="en-US" altLang="zh-CN" dirty="0" smtClean="0"/>
              <a:t>6X12-core </a:t>
            </a:r>
            <a:r>
              <a:rPr lang="en-US" altLang="zh-CN" dirty="0"/>
              <a:t>AMD Opteron (64G RAM, 1GigE NIC)</a:t>
            </a:r>
          </a:p>
          <a:p>
            <a:r>
              <a:rPr lang="en-US" altLang="zh-CN" dirty="0"/>
              <a:t>Graph </a:t>
            </a:r>
            <a:r>
              <a:rPr lang="en-US" altLang="zh-CN" dirty="0" smtClean="0"/>
              <a:t>Algorithms</a:t>
            </a:r>
          </a:p>
          <a:p>
            <a:pPr lvl="1"/>
            <a:r>
              <a:rPr lang="en-US" altLang="zh-CN" dirty="0" smtClean="0"/>
              <a:t>SVD , ALS , SGD</a:t>
            </a:r>
          </a:p>
          <a:p>
            <a:r>
              <a:rPr lang="en-US" altLang="zh-CN" dirty="0" smtClean="0"/>
              <a:t>Workload</a:t>
            </a:r>
          </a:p>
          <a:p>
            <a:pPr lvl="1"/>
            <a:r>
              <a:rPr lang="en-US" altLang="zh-CN" dirty="0" smtClean="0"/>
              <a:t>6 real-world dataset</a:t>
            </a:r>
            <a:r>
              <a:rPr lang="en-US" altLang="zh-CN" baseline="30000" dirty="0" smtClean="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rPr>
              <a:t>1</a:t>
            </a:r>
            <a:endParaRPr lang="en-US" altLang="zh-CN" dirty="0" smtClean="0"/>
          </a:p>
        </p:txBody>
      </p:sp>
      <p:sp>
        <p:nvSpPr>
          <p:cNvPr id="5" name="Rectangle 3"/>
          <p:cNvSpPr/>
          <p:nvPr/>
        </p:nvSpPr>
        <p:spPr>
          <a:xfrm>
            <a:off x="34441" y="6165304"/>
            <a:ext cx="65501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4138" indent="-84138"/>
            <a:r>
              <a:rPr lang="en-US" altLang="zh-CN" baseline="30000" dirty="0" smtClean="0">
                <a:latin typeface="Eras Medium ITC" pitchFamily="34" charset="0"/>
              </a:rPr>
              <a:t>1</a:t>
            </a:r>
            <a:r>
              <a:rPr lang="en-US" altLang="zh-CN" sz="2000" baseline="30000" dirty="0" smtClean="0">
                <a:latin typeface="Eras Medium ITC" pitchFamily="34" charset="0"/>
              </a:rPr>
              <a:t> </a:t>
            </a:r>
            <a:r>
              <a:rPr lang="en-US" altLang="zh-CN" dirty="0" smtClean="0">
                <a:latin typeface="Eras Medium ITC" pitchFamily="34" charset="0"/>
                <a:hlinkClick r:id="rId3"/>
              </a:rPr>
              <a:t>http</a:t>
            </a:r>
            <a:r>
              <a:rPr lang="en-US" altLang="zh-CN" dirty="0">
                <a:latin typeface="Eras Medium ITC" pitchFamily="34" charset="0"/>
                <a:hlinkClick r:id="rId3"/>
              </a:rPr>
              <a:t>://</a:t>
            </a:r>
            <a:r>
              <a:rPr lang="en-US" altLang="zh-CN" dirty="0" smtClean="0">
                <a:latin typeface="Eras Medium ITC" pitchFamily="34" charset="0"/>
                <a:hlinkClick r:id="rId3"/>
              </a:rPr>
              <a:t>snap.stanford.edu/data/</a:t>
            </a:r>
            <a:r>
              <a:rPr lang="en-US" altLang="zh-CN" dirty="0">
                <a:latin typeface="Eras Medium ITC" pitchFamily="34" charset="0"/>
              </a:rPr>
              <a:t> </a:t>
            </a:r>
            <a:r>
              <a:rPr lang="en-US" altLang="zh-CN" dirty="0" smtClean="0">
                <a:latin typeface="Eras Medium ITC" pitchFamily="34" charset="0"/>
              </a:rPr>
              <a:t>and </a:t>
            </a:r>
            <a:br>
              <a:rPr lang="en-US" altLang="zh-CN" dirty="0" smtClean="0">
                <a:latin typeface="Eras Medium ITC" pitchFamily="34" charset="0"/>
              </a:rPr>
            </a:br>
            <a:r>
              <a:rPr lang="en-US" altLang="zh-CN" dirty="0" smtClean="0">
                <a:latin typeface="Eras Medium ITC" pitchFamily="34" charset="0"/>
              </a:rPr>
              <a:t> </a:t>
            </a:r>
            <a:r>
              <a:rPr lang="en-US" altLang="zh-CN" dirty="0" smtClean="0">
                <a:latin typeface="Eras Medium ITC" pitchFamily="34" charset="0"/>
                <a:hlinkClick r:id="rId4"/>
              </a:rPr>
              <a:t>http</a:t>
            </a:r>
            <a:r>
              <a:rPr lang="en-US" altLang="zh-CN" dirty="0">
                <a:latin typeface="Eras Medium ITC" pitchFamily="34" charset="0"/>
                <a:hlinkClick r:id="rId4"/>
              </a:rPr>
              <a:t>://www.cise.ufl.edu/research/sparse/matrices/index.html</a:t>
            </a:r>
            <a:endParaRPr lang="zh-CN" altLang="en-US" dirty="0">
              <a:latin typeface="Eras Medium ITC" pitchFamily="34" charset="0"/>
            </a:endParaRPr>
          </a:p>
          <a:p>
            <a:endParaRPr lang="zh-CN" altLang="en-US" dirty="0">
              <a:latin typeface="Eras Medium ITC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459" y="2996952"/>
            <a:ext cx="4383029" cy="228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394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Issues of existing partitioning algorithms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Offline</a:t>
            </a:r>
            <a:r>
              <a:rPr lang="en-US" altLang="zh-CN" dirty="0" smtClean="0"/>
              <a:t> bipartite </a:t>
            </a:r>
            <a:r>
              <a:rPr lang="en-US" altLang="zh-CN" dirty="0"/>
              <a:t>graph </a:t>
            </a:r>
            <a:r>
              <a:rPr lang="en-US" altLang="zh-CN" dirty="0" smtClean="0"/>
              <a:t>partitioning algorithms</a:t>
            </a:r>
          </a:p>
          <a:p>
            <a:pPr lvl="1"/>
            <a:r>
              <a:rPr lang="en-US" altLang="zh-CN" dirty="0" smtClean="0"/>
              <a:t>Require full </a:t>
            </a:r>
            <a:r>
              <a:rPr lang="en-US" altLang="zh-CN" dirty="0"/>
              <a:t>graph </a:t>
            </a:r>
            <a:r>
              <a:rPr lang="en-US" altLang="zh-CN" dirty="0" smtClean="0"/>
              <a:t>information</a:t>
            </a:r>
          </a:p>
          <a:p>
            <a:pPr lvl="1"/>
            <a:r>
              <a:rPr lang="en-US" altLang="zh-CN" dirty="0" smtClean="0"/>
              <a:t>Cause lengthy </a:t>
            </a:r>
            <a:r>
              <a:rPr lang="en-US" altLang="zh-CN" dirty="0"/>
              <a:t>execution time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Not scalable </a:t>
            </a:r>
            <a:r>
              <a:rPr lang="en-US" altLang="zh-CN" dirty="0"/>
              <a:t>to large graph dataset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2182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Replication Factor of Partitioning</a:t>
            </a:r>
            <a:endParaRPr lang="zh-CN" altLang="en-US" dirty="0"/>
          </a:p>
        </p:txBody>
      </p:sp>
      <p:graphicFrame>
        <p:nvGraphicFramePr>
          <p:cNvPr id="4" name="Chart 2"/>
          <p:cNvGraphicFramePr/>
          <p:nvPr>
            <p:extLst>
              <p:ext uri="{D42A27DB-BD31-4B8C-83A1-F6EECF244321}">
                <p14:modId xmlns:p14="http://schemas.microsoft.com/office/powerpoint/2010/main" val="1694750994"/>
              </p:ext>
            </p:extLst>
          </p:nvPr>
        </p:nvGraphicFramePr>
        <p:xfrm>
          <a:off x="629800" y="1628800"/>
          <a:ext cx="788440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4561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Computation Speedup</a:t>
            </a:r>
            <a:endParaRPr lang="zh-CN" altLang="en-US" dirty="0"/>
          </a:p>
        </p:txBody>
      </p:sp>
      <p:graphicFrame>
        <p:nvGraphicFramePr>
          <p:cNvPr id="4" name="Chart 2"/>
          <p:cNvGraphicFramePr/>
          <p:nvPr>
            <p:extLst>
              <p:ext uri="{D42A27DB-BD31-4B8C-83A1-F6EECF244321}">
                <p14:modId xmlns:p14="http://schemas.microsoft.com/office/powerpoint/2010/main" val="3756888283"/>
              </p:ext>
            </p:extLst>
          </p:nvPr>
        </p:nvGraphicFramePr>
        <p:xfrm>
          <a:off x="629800" y="1628800"/>
          <a:ext cx="788440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0310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Partitioning Speedup</a:t>
            </a:r>
            <a:endParaRPr lang="zh-CN" altLang="en-US" dirty="0"/>
          </a:p>
        </p:txBody>
      </p:sp>
      <p:graphicFrame>
        <p:nvGraphicFramePr>
          <p:cNvPr id="4" name="Chart 2"/>
          <p:cNvGraphicFramePr/>
          <p:nvPr>
            <p:extLst>
              <p:ext uri="{D42A27DB-BD31-4B8C-83A1-F6EECF244321}">
                <p14:modId xmlns:p14="http://schemas.microsoft.com/office/powerpoint/2010/main" val="1868611074"/>
              </p:ext>
            </p:extLst>
          </p:nvPr>
        </p:nvGraphicFramePr>
        <p:xfrm>
          <a:off x="629800" y="1628800"/>
          <a:ext cx="788440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2677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"/>
        </p:bldSub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Weak Scalability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latin typeface="+mj-lt"/>
              </a:rPr>
              <a:t>Netflix </a:t>
            </a:r>
            <a:r>
              <a:rPr lang="zh-CN" altLang="en-US" dirty="0" smtClean="0">
                <a:latin typeface="+mj-lt"/>
              </a:rPr>
              <a:t>：</a:t>
            </a:r>
            <a:r>
              <a:rPr lang="en-US" altLang="zh-CN" dirty="0" smtClean="0">
                <a:latin typeface="+mj-lt"/>
                <a:sym typeface="Wingdings" pitchFamily="2" charset="2"/>
              </a:rPr>
              <a:t>|</a:t>
            </a:r>
            <a:r>
              <a:rPr lang="en-US" altLang="zh-CN" dirty="0" smtClean="0">
                <a:latin typeface="+mj-lt"/>
              </a:rPr>
              <a:t>U|=</a:t>
            </a:r>
            <a:r>
              <a:rPr lang="en-US" altLang="zh-CN" dirty="0" smtClean="0">
                <a:solidFill>
                  <a:srgbClr val="000000"/>
                </a:solidFill>
                <a:latin typeface="+mj-lt"/>
              </a:rPr>
              <a:t>480K,|V|=18K,|E|=100M </a:t>
            </a:r>
            <a:endParaRPr lang="zh-CN" altLang="en-US" dirty="0">
              <a:latin typeface="+mj-lt"/>
            </a:endParaRPr>
          </a:p>
        </p:txBody>
      </p:sp>
      <p:graphicFrame>
        <p:nvGraphicFramePr>
          <p:cNvPr id="4" name="图表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7022095"/>
              </p:ext>
            </p:extLst>
          </p:nvPr>
        </p:nvGraphicFramePr>
        <p:xfrm>
          <a:off x="1043608" y="2564904"/>
          <a:ext cx="720080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3945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Data Affinity Evaluation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en-US" altLang="zh-CN" dirty="0" smtClean="0"/>
              <a:t>Case Study: </a:t>
            </a:r>
            <a:r>
              <a:rPr lang="en-US" altLang="zh-CN" dirty="0"/>
              <a:t>calculate the occurrences of a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user-defined </a:t>
            </a:r>
            <a:r>
              <a:rPr lang="en-US" altLang="zh-CN" dirty="0"/>
              <a:t>keyword touched by 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Users</a:t>
            </a:r>
            <a:r>
              <a:rPr lang="en-US" altLang="zh-CN" dirty="0" smtClean="0"/>
              <a:t> </a:t>
            </a:r>
            <a:r>
              <a:rPr lang="en-US" altLang="zh-CN" dirty="0"/>
              <a:t>on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a </a:t>
            </a:r>
            <a:r>
              <a:rPr lang="en-US" altLang="zh-CN" dirty="0"/>
              <a:t>collection of 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Webpages</a:t>
            </a:r>
          </a:p>
          <a:p>
            <a:r>
              <a:rPr lang="en-US" altLang="zh-CN" dirty="0" smtClean="0"/>
              <a:t>Experiment Setting</a:t>
            </a:r>
          </a:p>
          <a:p>
            <a:pPr lvl="1"/>
            <a:r>
              <a:rPr lang="en-US" altLang="zh-CN" dirty="0"/>
              <a:t>84,000 webpages: </a:t>
            </a:r>
            <a:r>
              <a:rPr lang="en-US" altLang="zh-CN" dirty="0" smtClean="0"/>
              <a:t>10-100 KB </a:t>
            </a:r>
            <a:endParaRPr lang="en-US" altLang="zh-CN" dirty="0"/>
          </a:p>
          <a:p>
            <a:pPr lvl="1"/>
            <a:r>
              <a:rPr lang="en-US" altLang="zh-CN" dirty="0"/>
              <a:t>4,000 users: 4 bytes </a:t>
            </a:r>
            <a:r>
              <a:rPr lang="en-US" altLang="zh-CN" dirty="0" smtClean="0"/>
              <a:t>integer</a:t>
            </a:r>
          </a:p>
        </p:txBody>
      </p:sp>
    </p:spTree>
    <p:extLst>
      <p:ext uri="{BB962C8B-B14F-4D97-AF65-F5344CB8AC3E}">
        <p14:creationId xmlns:p14="http://schemas.microsoft.com/office/powerpoint/2010/main" val="216098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Data Affinity Evaluation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Result comparing with Grid</a:t>
            </a:r>
          </a:p>
          <a:p>
            <a:pPr lvl="1"/>
            <a:r>
              <a:rPr lang="en-US" altLang="zh-CN" dirty="0" smtClean="0"/>
              <a:t>Rep-factor</a:t>
            </a:r>
            <a:r>
              <a:rPr lang="en-US" altLang="zh-CN" dirty="0"/>
              <a:t>: </a:t>
            </a:r>
            <a:r>
              <a:rPr lang="en-US" altLang="zh-CN" dirty="0" smtClean="0"/>
              <a:t>  1.23 vs.  3.55</a:t>
            </a:r>
          </a:p>
          <a:p>
            <a:pPr lvl="1"/>
            <a:r>
              <a:rPr lang="en-US" altLang="zh-CN" dirty="0" smtClean="0"/>
              <a:t>Network traffic (partitioning): 1.43MB vs. </a:t>
            </a:r>
            <a:r>
              <a:rPr lang="en-US" altLang="zh-CN" dirty="0"/>
              <a:t>4.23GB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Performance (partitioning):  </a:t>
            </a:r>
            <a:r>
              <a:rPr lang="en-US" altLang="zh-CN" dirty="0"/>
              <a:t>6.7s vs. </a:t>
            </a:r>
            <a:r>
              <a:rPr lang="en-US" altLang="zh-CN" dirty="0" smtClean="0"/>
              <a:t>55.7s</a:t>
            </a:r>
          </a:p>
        </p:txBody>
      </p:sp>
    </p:spTree>
    <p:extLst>
      <p:ext uri="{BB962C8B-B14F-4D97-AF65-F5344CB8AC3E}">
        <p14:creationId xmlns:p14="http://schemas.microsoft.com/office/powerpoint/2010/main" val="221879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We identified </a:t>
            </a:r>
            <a:r>
              <a:rPr lang="en-US" altLang="zh-CN" dirty="0"/>
              <a:t>the main </a:t>
            </a:r>
            <a:r>
              <a:rPr lang="en-US" altLang="zh-CN" dirty="0" smtClean="0"/>
              <a:t>issues in </a:t>
            </a:r>
            <a:r>
              <a:rPr lang="en-US" altLang="zh-CN" dirty="0"/>
              <a:t>large-scale graph analytics framework for bipartite </a:t>
            </a:r>
            <a:r>
              <a:rPr lang="en-US" altLang="zh-CN" dirty="0" smtClean="0"/>
              <a:t>graphs</a:t>
            </a:r>
          </a:p>
          <a:p>
            <a:r>
              <a:rPr lang="en-US" altLang="zh-CN" dirty="0"/>
              <a:t>We </a:t>
            </a:r>
            <a:r>
              <a:rPr lang="en-US" altLang="zh-CN" dirty="0" smtClean="0"/>
              <a:t>propose a </a:t>
            </a:r>
            <a:r>
              <a:rPr lang="en-US" altLang="zh-CN" dirty="0"/>
              <a:t>new set of graph partitioning algorithms , leveraged three key </a:t>
            </a:r>
            <a:r>
              <a:rPr lang="en-US" altLang="zh-CN" dirty="0" smtClean="0"/>
              <a:t>observations </a:t>
            </a:r>
            <a:r>
              <a:rPr lang="en-US" altLang="zh-CN" dirty="0"/>
              <a:t>from bipartite graph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4100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983" y="2704902"/>
            <a:ext cx="2820361" cy="282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标题 4"/>
          <p:cNvSpPr txBox="1">
            <a:spLocks/>
          </p:cNvSpPr>
          <p:nvPr/>
        </p:nvSpPr>
        <p:spPr>
          <a:xfrm>
            <a:off x="4639816" y="1988840"/>
            <a:ext cx="3124200" cy="6810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i="0" kern="1200" cap="all">
                <a:solidFill>
                  <a:srgbClr val="3366FF"/>
                </a:solidFill>
                <a:latin typeface="Tahoma"/>
                <a:ea typeface="+mj-ea"/>
                <a:cs typeface="Tahoma"/>
              </a:defRPr>
            </a:lvl1pPr>
          </a:lstStyle>
          <a:p>
            <a:pPr algn="ctr"/>
            <a:r>
              <a:rPr lang="en-US" altLang="zh-TW" cap="none" dirty="0" smtClean="0">
                <a:solidFill>
                  <a:srgbClr val="FF3399"/>
                </a:solidFill>
                <a:latin typeface="+mj-lt"/>
                <a:ea typeface="黑体" pitchFamily="49" charset="-122"/>
              </a:rPr>
              <a:t>Questions</a:t>
            </a:r>
            <a:endParaRPr lang="zh-TW" altLang="en-US" cap="none" dirty="0">
              <a:solidFill>
                <a:srgbClr val="FF3399"/>
              </a:solidFill>
              <a:latin typeface="+mj-lt"/>
              <a:ea typeface="黑体" pitchFamily="49" charset="-122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eaLnBrk="1" latinLnBrk="0" hangingPunct="1">
              <a:buNone/>
              <a:defRPr sz="4000" b="1" i="0">
                <a:solidFill>
                  <a:srgbClr val="3366FF"/>
                </a:solidFill>
                <a:latin typeface="Kristen ITC" pitchFamily="66" charset="0"/>
                <a:ea typeface="+mj-ea"/>
                <a:cs typeface="Tahoma"/>
              </a:defRPr>
            </a:lvl1pPr>
          </a:lstStyle>
          <a:p>
            <a:r>
              <a:rPr lang="en-US" altLang="zh-TW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Thanks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	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itchFamily="34" charset="0"/>
            </a:endParaRPr>
          </a:p>
        </p:txBody>
      </p:sp>
      <p:sp>
        <p:nvSpPr>
          <p:cNvPr id="16" name="标题 4"/>
          <p:cNvSpPr txBox="1">
            <a:spLocks/>
          </p:cNvSpPr>
          <p:nvPr/>
        </p:nvSpPr>
        <p:spPr>
          <a:xfrm>
            <a:off x="2195337" y="3356992"/>
            <a:ext cx="2294122" cy="6810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i="0" kern="1200" cap="all">
                <a:solidFill>
                  <a:srgbClr val="3366FF"/>
                </a:solidFill>
                <a:latin typeface="Tahoma"/>
                <a:ea typeface="+mj-ea"/>
                <a:cs typeface="Tahoma"/>
              </a:defRPr>
            </a:lvl1pPr>
          </a:lstStyle>
          <a:p>
            <a:pPr algn="r"/>
            <a:r>
              <a:rPr lang="en-US" altLang="zh-CN" cap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黑体" pitchFamily="49" charset="-122"/>
                <a:cs typeface="MV Boli" pitchFamily="2" charset="0"/>
              </a:rPr>
              <a:t>BiGraph</a:t>
            </a:r>
            <a:endParaRPr lang="zh-TW" altLang="en-US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黑体" pitchFamily="49" charset="-122"/>
              <a:cs typeface="MV Boli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82343" y="4221088"/>
            <a:ext cx="33011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sz="2000" dirty="0">
                <a:latin typeface="Eras Medium ITC" pitchFamily="34" charset="0"/>
                <a:cs typeface="Courier New" pitchFamily="49" charset="0"/>
                <a:hlinkClick r:id="rId4"/>
              </a:rPr>
              <a:t>http://</a:t>
            </a:r>
            <a:r>
              <a:rPr lang="en-US" altLang="zh-TW" sz="2000" dirty="0" smtClean="0">
                <a:latin typeface="Eras Medium ITC" pitchFamily="34" charset="0"/>
                <a:cs typeface="Courier New" pitchFamily="49" charset="0"/>
                <a:hlinkClick r:id="rId4"/>
              </a:rPr>
              <a:t>ipads.se.sjtu.edu.cn/projects/powerlyra.html</a:t>
            </a:r>
            <a:r>
              <a:rPr lang="en-US" altLang="zh-TW" sz="2000" dirty="0" smtClean="0">
                <a:latin typeface="Eras Medium ITC" pitchFamily="34" charset="0"/>
                <a:cs typeface="Courier New" pitchFamily="49" charset="0"/>
              </a:rPr>
              <a:t>  </a:t>
            </a:r>
            <a:endParaRPr lang="en-US" altLang="zh-TW" sz="2000" dirty="0">
              <a:latin typeface="Eras Medium ITC" pitchFamily="34" charset="0"/>
              <a:cs typeface="Courier New" pitchFamily="49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74342" y="199660"/>
            <a:ext cx="1008001" cy="1203470"/>
            <a:chOff x="226147" y="137319"/>
            <a:chExt cx="1008001" cy="1203470"/>
          </a:xfrm>
        </p:grpSpPr>
        <p:sp>
          <p:nvSpPr>
            <p:cNvPr id="19" name="TextBox 18"/>
            <p:cNvSpPr txBox="1"/>
            <p:nvPr/>
          </p:nvSpPr>
          <p:spPr>
            <a:xfrm>
              <a:off x="226148" y="971457"/>
              <a:ext cx="1008000" cy="369332"/>
            </a:xfrm>
            <a:prstGeom prst="rect">
              <a:avLst/>
            </a:prstGeom>
            <a:noFill/>
          </p:spPr>
          <p:txBody>
            <a:bodyPr wrap="square" lIns="0" tIns="0" rIns="36000" bIns="0" rtlCol="0">
              <a:spAutoFit/>
            </a:bodyPr>
            <a:lstStyle/>
            <a:p>
              <a:pPr algn="ctr"/>
              <a:r>
                <a:rPr lang="en-US" altLang="zh-CN" sz="2400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V Boli" pitchFamily="2" charset="0"/>
                  <a:ea typeface="Ebrima" pitchFamily="2" charset="0"/>
                  <a:cs typeface="MV Boli" pitchFamily="2" charset="0"/>
                </a:rPr>
                <a:t>IPADS</a:t>
              </a:r>
              <a:endParaRPr lang="zh-CN" altLang="en-U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226147" y="137319"/>
              <a:ext cx="1008001" cy="811367"/>
              <a:chOff x="226147" y="137319"/>
              <a:chExt cx="1008001" cy="811367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226147" y="137319"/>
                <a:ext cx="1008001" cy="811367"/>
              </a:xfrm>
              <a:prstGeom prst="rect">
                <a:avLst/>
              </a:prstGeom>
              <a:noFill/>
            </p:spPr>
            <p:txBody>
              <a:bodyPr wrap="square" lIns="0" tIns="36000" rIns="0" bIns="36000" rtlCol="0">
                <a:spAutoFit/>
              </a:bodyPr>
              <a:lstStyle/>
              <a:p>
                <a:pPr algn="ctr"/>
                <a:r>
                  <a:rPr lang="en-US" altLang="zh-CN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pitchFamily="18" charset="0"/>
                    <a:ea typeface="Ebrima" pitchFamily="2" charset="0"/>
                    <a:cs typeface="MV Boli" pitchFamily="2" charset="0"/>
                  </a:rPr>
                  <a:t>I</a:t>
                </a:r>
                <a:r>
                  <a:rPr lang="en-US" altLang="zh-CN" sz="1200" dirty="0">
                    <a:latin typeface="Bookman Old Style" pitchFamily="18" charset="0"/>
                    <a:ea typeface="Ebrima" pitchFamily="2" charset="0"/>
                    <a:cs typeface="MV Boli" pitchFamily="2" charset="0"/>
                  </a:rPr>
                  <a:t>nstitute of </a:t>
                </a:r>
                <a:r>
                  <a:rPr lang="en-US" altLang="zh-CN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pitchFamily="18" charset="0"/>
                    <a:ea typeface="Ebrima" pitchFamily="2" charset="0"/>
                    <a:cs typeface="MV Boli" pitchFamily="2" charset="0"/>
                  </a:rPr>
                  <a:t>P</a:t>
                </a:r>
                <a:r>
                  <a:rPr lang="en-US" altLang="zh-CN" sz="1200" dirty="0">
                    <a:latin typeface="Bookman Old Style" pitchFamily="18" charset="0"/>
                    <a:ea typeface="Ebrima" pitchFamily="2" charset="0"/>
                    <a:cs typeface="MV Boli" pitchFamily="2" charset="0"/>
                  </a:rPr>
                  <a:t>arallel </a:t>
                </a:r>
                <a:r>
                  <a:rPr lang="en-US" altLang="zh-CN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pitchFamily="18" charset="0"/>
                    <a:ea typeface="Ebrima" pitchFamily="2" charset="0"/>
                    <a:cs typeface="MV Boli" pitchFamily="2" charset="0"/>
                  </a:rPr>
                  <a:t>a</a:t>
                </a:r>
                <a:r>
                  <a:rPr lang="en-US" altLang="zh-CN" sz="1200" dirty="0">
                    <a:latin typeface="Bookman Old Style" pitchFamily="18" charset="0"/>
                    <a:ea typeface="Ebrima" pitchFamily="2" charset="0"/>
                    <a:cs typeface="MV Boli" pitchFamily="2" charset="0"/>
                  </a:rPr>
                  <a:t>nd </a:t>
                </a:r>
                <a:r>
                  <a:rPr lang="en-US" altLang="zh-CN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pitchFamily="18" charset="0"/>
                    <a:ea typeface="Ebrima" pitchFamily="2" charset="0"/>
                    <a:cs typeface="MV Boli" pitchFamily="2" charset="0"/>
                  </a:rPr>
                  <a:t>D</a:t>
                </a:r>
                <a:r>
                  <a:rPr lang="en-US" altLang="zh-CN" sz="1200" dirty="0">
                    <a:latin typeface="Bookman Old Style" pitchFamily="18" charset="0"/>
                    <a:ea typeface="Ebrima" pitchFamily="2" charset="0"/>
                    <a:cs typeface="MV Boli" pitchFamily="2" charset="0"/>
                  </a:rPr>
                  <a:t>istributed </a:t>
                </a:r>
                <a:r>
                  <a:rPr lang="en-US" altLang="zh-CN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pitchFamily="18" charset="0"/>
                    <a:ea typeface="Ebrima" pitchFamily="2" charset="0"/>
                    <a:cs typeface="MV Boli" pitchFamily="2" charset="0"/>
                  </a:rPr>
                  <a:t>S</a:t>
                </a:r>
                <a:r>
                  <a:rPr lang="en-US" altLang="zh-CN" sz="1200" dirty="0">
                    <a:latin typeface="Bookman Old Style" pitchFamily="18" charset="0"/>
                    <a:ea typeface="Ebrima" pitchFamily="2" charset="0"/>
                    <a:cs typeface="MV Boli" pitchFamily="2" charset="0"/>
                  </a:rPr>
                  <a:t>ystems</a:t>
                </a:r>
                <a:endParaRPr lang="zh-CN" altLang="en-US" sz="1200" dirty="0">
                  <a:latin typeface="Bookman Old Style" pitchFamily="18" charset="0"/>
                  <a:cs typeface="MV Boli" pitchFamily="2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26148" y="150189"/>
                <a:ext cx="1008000" cy="79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/>
              </a:p>
            </p:txBody>
          </p:sp>
        </p:grpSp>
      </p:grpSp>
      <p:pic>
        <p:nvPicPr>
          <p:cNvPr id="12" name="Picture 2" descr="Z:\Research\9.resource\homepage\powerlyra\powerlyra_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149" y="2073911"/>
            <a:ext cx="3256859" cy="142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10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Issues of existing partitioning algorithms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General 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</a:t>
            </a:r>
            <a:r>
              <a:rPr lang="en-US" altLang="zh-CN" dirty="0" smtClean="0"/>
              <a:t> partitioning </a:t>
            </a:r>
            <a:r>
              <a:rPr lang="en-US" altLang="zh-CN" dirty="0"/>
              <a:t>algorithms 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Constrained vertex-cut </a:t>
            </a:r>
            <a:r>
              <a:rPr lang="en-US" altLang="zh-CN" dirty="0" smtClean="0"/>
              <a:t>[GRADES ’13]</a:t>
            </a:r>
          </a:p>
          <a:p>
            <a:pPr lvl="1"/>
            <a:r>
              <a:rPr lang="en-US" altLang="zh-CN" dirty="0" smtClean="0"/>
              <a:t>A lot </a:t>
            </a:r>
            <a:r>
              <a:rPr lang="en-US" altLang="zh-CN" dirty="0"/>
              <a:t>of </a:t>
            </a:r>
            <a:r>
              <a:rPr lang="en-US" altLang="zh-CN" dirty="0" smtClean="0"/>
              <a:t>replicas </a:t>
            </a:r>
            <a:r>
              <a:rPr lang="en-US" altLang="zh-CN" dirty="0"/>
              <a:t>and network </a:t>
            </a:r>
            <a:r>
              <a:rPr lang="en-US" altLang="zh-CN" dirty="0" smtClean="0"/>
              <a:t>communication</a:t>
            </a:r>
          </a:p>
        </p:txBody>
      </p:sp>
    </p:spTree>
    <p:extLst>
      <p:ext uri="{BB962C8B-B14F-4D97-AF65-F5344CB8AC3E}">
        <p14:creationId xmlns:p14="http://schemas.microsoft.com/office/powerpoint/2010/main" val="124700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Randomized</a:t>
            </a:r>
            <a:r>
              <a:rPr lang="en-US" altLang="zh-CN" dirty="0">
                <a:ea typeface="Verdana" pitchFamily="34" charset="0"/>
                <a:cs typeface="Verdana" pitchFamily="34" charset="0"/>
              </a:rPr>
              <a:t> Vertex-cut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915816" y="1600200"/>
            <a:ext cx="5770984" cy="4525963"/>
          </a:xfrm>
        </p:spPr>
        <p:txBody>
          <a:bodyPr/>
          <a:lstStyle/>
          <a:p>
            <a:r>
              <a:rPr lang="en-US" altLang="zh-CN" dirty="0" smtClean="0"/>
              <a:t>Load edges from </a:t>
            </a:r>
            <a:r>
              <a:rPr lang="en-US" altLang="zh-CN" dirty="0"/>
              <a:t>HDFS</a:t>
            </a:r>
            <a:endParaRPr lang="en-US" altLang="zh-CN" dirty="0" smtClean="0"/>
          </a:p>
          <a:p>
            <a:r>
              <a:rPr lang="en-US" altLang="zh-CN" dirty="0"/>
              <a:t>Distribute edges using hash</a:t>
            </a:r>
          </a:p>
          <a:p>
            <a:pPr lvl="1"/>
            <a:r>
              <a:rPr lang="en-US" altLang="zh-CN" dirty="0"/>
              <a:t>e.g. (</a:t>
            </a:r>
            <a:r>
              <a:rPr lang="en-US" altLang="zh-CN" dirty="0" err="1"/>
              <a:t>src+dst</a:t>
            </a:r>
            <a:r>
              <a:rPr lang="en-US" altLang="zh-CN" dirty="0"/>
              <a:t>)%</a:t>
            </a:r>
            <a:r>
              <a:rPr lang="en-US" altLang="zh-CN" dirty="0" smtClean="0"/>
              <a:t>m+1</a:t>
            </a:r>
          </a:p>
          <a:p>
            <a:r>
              <a:rPr lang="en-US" altLang="zh-CN" dirty="0" smtClean="0"/>
              <a:t>Create mirror and master</a:t>
            </a:r>
          </a:p>
          <a:p>
            <a:pPr lvl="1"/>
            <a:endParaRPr lang="en-US" altLang="zh-CN" dirty="0" smtClean="0"/>
          </a:p>
          <a:p>
            <a:pPr marL="457200" lvl="1" indent="0">
              <a:buNone/>
            </a:pPr>
            <a:endParaRPr lang="en-US" altLang="zh-CN" dirty="0" smtClean="0"/>
          </a:p>
          <a:p>
            <a:pPr lvl="1"/>
            <a:endParaRPr lang="zh-CN" alt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65" y="1628044"/>
            <a:ext cx="1866311" cy="4537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121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Randomized</a:t>
            </a:r>
            <a:r>
              <a:rPr lang="en-US" altLang="zh-CN" dirty="0" smtClean="0">
                <a:ea typeface="Verdana" pitchFamily="34" charset="0"/>
                <a:cs typeface="Verdana" pitchFamily="34" charset="0"/>
              </a:rPr>
              <a:t> Vertex-cut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915816" y="1600200"/>
            <a:ext cx="5770984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      1. Distribute the edges</a:t>
            </a:r>
          </a:p>
          <a:p>
            <a:pPr lvl="1"/>
            <a:endParaRPr lang="zh-CN" alt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33" y="1556792"/>
            <a:ext cx="1866311" cy="4537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8" name="组合 27"/>
          <p:cNvGrpSpPr/>
          <p:nvPr/>
        </p:nvGrpSpPr>
        <p:grpSpPr>
          <a:xfrm>
            <a:off x="2843808" y="3643382"/>
            <a:ext cx="1081762" cy="285630"/>
            <a:chOff x="3059832" y="3284984"/>
            <a:chExt cx="1369794" cy="361682"/>
          </a:xfrm>
        </p:grpSpPr>
        <p:sp>
          <p:nvSpPr>
            <p:cNvPr id="23" name="Oval 8"/>
            <p:cNvSpPr/>
            <p:nvPr/>
          </p:nvSpPr>
          <p:spPr>
            <a:xfrm>
              <a:off x="3059832" y="3284984"/>
              <a:ext cx="361682" cy="3616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/>
            <a:lstStyle/>
            <a:p>
              <a:pPr algn="ctr"/>
              <a:r>
                <a:rPr lang="en-US" altLang="zh-CN" sz="1200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</a:t>
              </a:r>
              <a:endParaRPr lang="zh-CN" altLang="en-US" sz="1200" dirty="0">
                <a:solidFill>
                  <a:schemeClr val="tx1"/>
                </a:solidFill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24" name="Oval 8"/>
            <p:cNvSpPr/>
            <p:nvPr/>
          </p:nvSpPr>
          <p:spPr>
            <a:xfrm>
              <a:off x="4067944" y="3284984"/>
              <a:ext cx="361682" cy="3616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200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12</a:t>
              </a:r>
              <a:endParaRPr lang="zh-CN" altLang="en-US" sz="1200" dirty="0">
                <a:solidFill>
                  <a:schemeClr val="tx1"/>
                </a:solidFill>
                <a:latin typeface="Verdana" pitchFamily="34" charset="0"/>
                <a:cs typeface="Verdana" pitchFamily="34" charset="0"/>
              </a:endParaRPr>
            </a:p>
          </p:txBody>
        </p:sp>
        <p:cxnSp>
          <p:nvCxnSpPr>
            <p:cNvPr id="27" name="直接箭头连接符 26"/>
            <p:cNvCxnSpPr>
              <a:stCxn id="23" idx="6"/>
              <a:endCxn id="24" idx="2"/>
            </p:cNvCxnSpPr>
            <p:nvPr/>
          </p:nvCxnSpPr>
          <p:spPr>
            <a:xfrm>
              <a:off x="3421514" y="3465825"/>
              <a:ext cx="64643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>
            <a:off x="2843808" y="3140968"/>
            <a:ext cx="1081762" cy="285630"/>
            <a:chOff x="3059832" y="3284984"/>
            <a:chExt cx="1369794" cy="361682"/>
          </a:xfrm>
        </p:grpSpPr>
        <p:sp>
          <p:nvSpPr>
            <p:cNvPr id="31" name="Oval 8"/>
            <p:cNvSpPr/>
            <p:nvPr/>
          </p:nvSpPr>
          <p:spPr>
            <a:xfrm>
              <a:off x="3059832" y="3284984"/>
              <a:ext cx="361682" cy="3616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/>
            <a:lstStyle/>
            <a:p>
              <a:pPr algn="ctr"/>
              <a:r>
                <a:rPr lang="en-US" altLang="zh-CN" sz="1200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</a:t>
              </a:r>
              <a:endParaRPr lang="zh-CN" altLang="en-US" sz="1200" dirty="0">
                <a:solidFill>
                  <a:schemeClr val="tx1"/>
                </a:solidFill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32" name="Oval 8"/>
            <p:cNvSpPr/>
            <p:nvPr/>
          </p:nvSpPr>
          <p:spPr>
            <a:xfrm>
              <a:off x="4067944" y="3284984"/>
              <a:ext cx="361682" cy="3616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8</a:t>
              </a:r>
              <a:endParaRPr lang="zh-CN" altLang="en-US" sz="1200" dirty="0">
                <a:solidFill>
                  <a:schemeClr val="tx1"/>
                </a:solidFill>
                <a:latin typeface="Verdana" pitchFamily="34" charset="0"/>
                <a:cs typeface="Verdana" pitchFamily="34" charset="0"/>
              </a:endParaRPr>
            </a:p>
          </p:txBody>
        </p:sp>
        <p:cxnSp>
          <p:nvCxnSpPr>
            <p:cNvPr id="33" name="直接箭头连接符 32"/>
            <p:cNvCxnSpPr>
              <a:stCxn id="31" idx="6"/>
              <a:endCxn id="32" idx="2"/>
            </p:cNvCxnSpPr>
            <p:nvPr/>
          </p:nvCxnSpPr>
          <p:spPr>
            <a:xfrm>
              <a:off x="3421514" y="3465825"/>
              <a:ext cx="64643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8" name="组合 37"/>
          <p:cNvGrpSpPr/>
          <p:nvPr/>
        </p:nvGrpSpPr>
        <p:grpSpPr>
          <a:xfrm>
            <a:off x="2843808" y="4147438"/>
            <a:ext cx="1081762" cy="285630"/>
            <a:chOff x="3059832" y="3284984"/>
            <a:chExt cx="1369794" cy="361682"/>
          </a:xfrm>
        </p:grpSpPr>
        <p:sp>
          <p:nvSpPr>
            <p:cNvPr id="39" name="Oval 8"/>
            <p:cNvSpPr/>
            <p:nvPr/>
          </p:nvSpPr>
          <p:spPr>
            <a:xfrm>
              <a:off x="3059832" y="3284984"/>
              <a:ext cx="361682" cy="3616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2</a:t>
              </a:r>
              <a:endParaRPr lang="zh-CN" altLang="en-US" sz="1200" dirty="0">
                <a:solidFill>
                  <a:schemeClr val="tx1"/>
                </a:solidFill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40" name="Oval 8"/>
            <p:cNvSpPr/>
            <p:nvPr/>
          </p:nvSpPr>
          <p:spPr>
            <a:xfrm>
              <a:off x="4067944" y="3284984"/>
              <a:ext cx="361682" cy="3616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7</a:t>
              </a:r>
              <a:endParaRPr lang="zh-CN" altLang="en-US" sz="1200" dirty="0">
                <a:solidFill>
                  <a:schemeClr val="tx1"/>
                </a:solidFill>
                <a:latin typeface="Verdana" pitchFamily="34" charset="0"/>
                <a:cs typeface="Verdana" pitchFamily="34" charset="0"/>
              </a:endParaRPr>
            </a:p>
          </p:txBody>
        </p:sp>
        <p:cxnSp>
          <p:nvCxnSpPr>
            <p:cNvPr id="41" name="直接箭头连接符 40"/>
            <p:cNvCxnSpPr>
              <a:stCxn id="39" idx="6"/>
              <a:endCxn id="40" idx="2"/>
            </p:cNvCxnSpPr>
            <p:nvPr/>
          </p:nvCxnSpPr>
          <p:spPr>
            <a:xfrm>
              <a:off x="3421514" y="3465825"/>
              <a:ext cx="64643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6" name="组合 45"/>
          <p:cNvGrpSpPr/>
          <p:nvPr/>
        </p:nvGrpSpPr>
        <p:grpSpPr>
          <a:xfrm>
            <a:off x="2843808" y="4651494"/>
            <a:ext cx="1081762" cy="285630"/>
            <a:chOff x="3059832" y="3284984"/>
            <a:chExt cx="1369794" cy="361682"/>
          </a:xfrm>
        </p:grpSpPr>
        <p:sp>
          <p:nvSpPr>
            <p:cNvPr id="47" name="Oval 8"/>
            <p:cNvSpPr/>
            <p:nvPr/>
          </p:nvSpPr>
          <p:spPr>
            <a:xfrm>
              <a:off x="3059832" y="3284984"/>
              <a:ext cx="361682" cy="3616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3</a:t>
              </a:r>
              <a:endParaRPr lang="zh-CN" altLang="en-US" sz="1200" dirty="0">
                <a:solidFill>
                  <a:schemeClr val="tx1"/>
                </a:solidFill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48" name="Oval 8"/>
            <p:cNvSpPr/>
            <p:nvPr/>
          </p:nvSpPr>
          <p:spPr>
            <a:xfrm>
              <a:off x="4067944" y="3284984"/>
              <a:ext cx="361682" cy="3616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200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10</a:t>
              </a:r>
              <a:endParaRPr lang="zh-CN" altLang="en-US" sz="1200" dirty="0">
                <a:solidFill>
                  <a:schemeClr val="tx1"/>
                </a:solidFill>
                <a:latin typeface="Verdana" pitchFamily="34" charset="0"/>
                <a:cs typeface="Verdana" pitchFamily="34" charset="0"/>
              </a:endParaRPr>
            </a:p>
          </p:txBody>
        </p:sp>
        <p:cxnSp>
          <p:nvCxnSpPr>
            <p:cNvPr id="49" name="直接箭头连接符 48"/>
            <p:cNvCxnSpPr>
              <a:stCxn id="47" idx="6"/>
              <a:endCxn id="48" idx="2"/>
            </p:cNvCxnSpPr>
            <p:nvPr/>
          </p:nvCxnSpPr>
          <p:spPr>
            <a:xfrm>
              <a:off x="3421514" y="3465825"/>
              <a:ext cx="64643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4" name="组合 53"/>
          <p:cNvGrpSpPr/>
          <p:nvPr/>
        </p:nvGrpSpPr>
        <p:grpSpPr>
          <a:xfrm>
            <a:off x="4282326" y="3643382"/>
            <a:ext cx="1081762" cy="285630"/>
            <a:chOff x="3059832" y="3284984"/>
            <a:chExt cx="1369794" cy="361682"/>
          </a:xfrm>
        </p:grpSpPr>
        <p:sp>
          <p:nvSpPr>
            <p:cNvPr id="55" name="Oval 8"/>
            <p:cNvSpPr/>
            <p:nvPr/>
          </p:nvSpPr>
          <p:spPr>
            <a:xfrm>
              <a:off x="3059832" y="3284984"/>
              <a:ext cx="361682" cy="3616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4</a:t>
              </a:r>
              <a:endParaRPr lang="zh-CN" altLang="en-US" sz="1200" dirty="0">
                <a:solidFill>
                  <a:schemeClr val="tx1"/>
                </a:solidFill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56" name="Oval 8"/>
            <p:cNvSpPr/>
            <p:nvPr/>
          </p:nvSpPr>
          <p:spPr>
            <a:xfrm>
              <a:off x="4067944" y="3284984"/>
              <a:ext cx="361682" cy="3616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6</a:t>
              </a:r>
              <a:endParaRPr lang="zh-CN" altLang="en-US" sz="1200" dirty="0">
                <a:solidFill>
                  <a:schemeClr val="tx1"/>
                </a:solidFill>
                <a:latin typeface="Verdana" pitchFamily="34" charset="0"/>
                <a:cs typeface="Verdana" pitchFamily="34" charset="0"/>
              </a:endParaRPr>
            </a:p>
          </p:txBody>
        </p:sp>
        <p:cxnSp>
          <p:nvCxnSpPr>
            <p:cNvPr id="57" name="直接箭头连接符 56"/>
            <p:cNvCxnSpPr>
              <a:stCxn id="55" idx="6"/>
              <a:endCxn id="56" idx="2"/>
            </p:cNvCxnSpPr>
            <p:nvPr/>
          </p:nvCxnSpPr>
          <p:spPr>
            <a:xfrm>
              <a:off x="3421514" y="3465825"/>
              <a:ext cx="64643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8" name="组合 57"/>
          <p:cNvGrpSpPr/>
          <p:nvPr/>
        </p:nvGrpSpPr>
        <p:grpSpPr>
          <a:xfrm>
            <a:off x="4282326" y="3140968"/>
            <a:ext cx="1081762" cy="285630"/>
            <a:chOff x="3059832" y="3284984"/>
            <a:chExt cx="1369794" cy="361682"/>
          </a:xfrm>
        </p:grpSpPr>
        <p:sp>
          <p:nvSpPr>
            <p:cNvPr id="59" name="Oval 8"/>
            <p:cNvSpPr/>
            <p:nvPr/>
          </p:nvSpPr>
          <p:spPr>
            <a:xfrm>
              <a:off x="3059832" y="3284984"/>
              <a:ext cx="361682" cy="3616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2</a:t>
              </a:r>
              <a:endParaRPr lang="zh-CN" altLang="en-US" sz="1200" dirty="0">
                <a:solidFill>
                  <a:schemeClr val="tx1"/>
                </a:solidFill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60" name="Oval 8"/>
            <p:cNvSpPr/>
            <p:nvPr/>
          </p:nvSpPr>
          <p:spPr>
            <a:xfrm>
              <a:off x="4067944" y="3284984"/>
              <a:ext cx="361682" cy="3616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8</a:t>
              </a:r>
              <a:endParaRPr lang="zh-CN" altLang="en-US" sz="1200" dirty="0">
                <a:solidFill>
                  <a:schemeClr val="tx1"/>
                </a:solidFill>
                <a:latin typeface="Verdana" pitchFamily="34" charset="0"/>
                <a:cs typeface="Verdana" pitchFamily="34" charset="0"/>
              </a:endParaRPr>
            </a:p>
          </p:txBody>
        </p:sp>
        <p:cxnSp>
          <p:nvCxnSpPr>
            <p:cNvPr id="61" name="直接箭头连接符 60"/>
            <p:cNvCxnSpPr>
              <a:stCxn id="59" idx="6"/>
              <a:endCxn id="60" idx="2"/>
            </p:cNvCxnSpPr>
            <p:nvPr/>
          </p:nvCxnSpPr>
          <p:spPr>
            <a:xfrm>
              <a:off x="3421514" y="3465825"/>
              <a:ext cx="64643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2" name="组合 61"/>
          <p:cNvGrpSpPr/>
          <p:nvPr/>
        </p:nvGrpSpPr>
        <p:grpSpPr>
          <a:xfrm>
            <a:off x="4282326" y="4147438"/>
            <a:ext cx="1081762" cy="285630"/>
            <a:chOff x="3059832" y="3284984"/>
            <a:chExt cx="1369794" cy="361682"/>
          </a:xfrm>
        </p:grpSpPr>
        <p:sp>
          <p:nvSpPr>
            <p:cNvPr id="63" name="Oval 8"/>
            <p:cNvSpPr/>
            <p:nvPr/>
          </p:nvSpPr>
          <p:spPr>
            <a:xfrm>
              <a:off x="3059832" y="3284984"/>
              <a:ext cx="361682" cy="3616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4</a:t>
              </a:r>
              <a:endParaRPr lang="zh-CN" altLang="en-US" sz="1200" dirty="0">
                <a:solidFill>
                  <a:schemeClr val="tx1"/>
                </a:solidFill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64" name="Oval 8"/>
            <p:cNvSpPr/>
            <p:nvPr/>
          </p:nvSpPr>
          <p:spPr>
            <a:xfrm>
              <a:off x="4067944" y="3284984"/>
              <a:ext cx="361682" cy="3616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200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10</a:t>
              </a:r>
              <a:endParaRPr lang="zh-CN" altLang="en-US" sz="1200" dirty="0">
                <a:solidFill>
                  <a:schemeClr val="tx1"/>
                </a:solidFill>
                <a:latin typeface="Verdana" pitchFamily="34" charset="0"/>
                <a:cs typeface="Verdana" pitchFamily="34" charset="0"/>
              </a:endParaRPr>
            </a:p>
          </p:txBody>
        </p:sp>
        <p:cxnSp>
          <p:nvCxnSpPr>
            <p:cNvPr id="65" name="直接箭头连接符 64"/>
            <p:cNvCxnSpPr>
              <a:stCxn id="63" idx="6"/>
              <a:endCxn id="64" idx="2"/>
            </p:cNvCxnSpPr>
            <p:nvPr/>
          </p:nvCxnSpPr>
          <p:spPr>
            <a:xfrm>
              <a:off x="3421514" y="3465825"/>
              <a:ext cx="64643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0" name="组合 69"/>
          <p:cNvGrpSpPr/>
          <p:nvPr/>
        </p:nvGrpSpPr>
        <p:grpSpPr>
          <a:xfrm>
            <a:off x="5652120" y="3643382"/>
            <a:ext cx="1081762" cy="285630"/>
            <a:chOff x="3059832" y="3284984"/>
            <a:chExt cx="1369794" cy="361682"/>
          </a:xfrm>
        </p:grpSpPr>
        <p:sp>
          <p:nvSpPr>
            <p:cNvPr id="71" name="Oval 8"/>
            <p:cNvSpPr/>
            <p:nvPr/>
          </p:nvSpPr>
          <p:spPr>
            <a:xfrm>
              <a:off x="3059832" y="3284984"/>
              <a:ext cx="361682" cy="3616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2</a:t>
              </a:r>
              <a:endParaRPr lang="zh-CN" altLang="en-US" sz="1200" dirty="0">
                <a:solidFill>
                  <a:schemeClr val="tx1"/>
                </a:solidFill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72" name="Oval 8"/>
            <p:cNvSpPr/>
            <p:nvPr/>
          </p:nvSpPr>
          <p:spPr>
            <a:xfrm>
              <a:off x="4067944" y="3284984"/>
              <a:ext cx="361682" cy="3616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5</a:t>
              </a:r>
              <a:endParaRPr lang="zh-CN" altLang="en-US" sz="1200" dirty="0">
                <a:solidFill>
                  <a:schemeClr val="tx1"/>
                </a:solidFill>
                <a:latin typeface="Verdana" pitchFamily="34" charset="0"/>
                <a:cs typeface="Verdana" pitchFamily="34" charset="0"/>
              </a:endParaRPr>
            </a:p>
          </p:txBody>
        </p:sp>
        <p:cxnSp>
          <p:nvCxnSpPr>
            <p:cNvPr id="73" name="直接箭头连接符 72"/>
            <p:cNvCxnSpPr>
              <a:stCxn id="71" idx="6"/>
              <a:endCxn id="72" idx="2"/>
            </p:cNvCxnSpPr>
            <p:nvPr/>
          </p:nvCxnSpPr>
          <p:spPr>
            <a:xfrm>
              <a:off x="3421514" y="3465825"/>
              <a:ext cx="64643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4" name="组合 73"/>
          <p:cNvGrpSpPr/>
          <p:nvPr/>
        </p:nvGrpSpPr>
        <p:grpSpPr>
          <a:xfrm>
            <a:off x="5652120" y="3140968"/>
            <a:ext cx="1081762" cy="285630"/>
            <a:chOff x="3059832" y="3284984"/>
            <a:chExt cx="1369794" cy="361682"/>
          </a:xfrm>
        </p:grpSpPr>
        <p:sp>
          <p:nvSpPr>
            <p:cNvPr id="75" name="Oval 8"/>
            <p:cNvSpPr/>
            <p:nvPr/>
          </p:nvSpPr>
          <p:spPr>
            <a:xfrm>
              <a:off x="3059832" y="3284984"/>
              <a:ext cx="361682" cy="3616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/>
            <a:lstStyle/>
            <a:p>
              <a:pPr algn="ctr"/>
              <a:r>
                <a:rPr lang="en-US" altLang="zh-CN" sz="1200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</a:t>
              </a:r>
              <a:endParaRPr lang="zh-CN" altLang="en-US" sz="1200" dirty="0">
                <a:solidFill>
                  <a:schemeClr val="tx1"/>
                </a:solidFill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76" name="Oval 8"/>
            <p:cNvSpPr/>
            <p:nvPr/>
          </p:nvSpPr>
          <p:spPr>
            <a:xfrm>
              <a:off x="4067944" y="3284984"/>
              <a:ext cx="361682" cy="3616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200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6</a:t>
              </a:r>
              <a:endParaRPr lang="zh-CN" altLang="en-US" sz="1200" dirty="0">
                <a:solidFill>
                  <a:schemeClr val="tx1"/>
                </a:solidFill>
                <a:latin typeface="Verdana" pitchFamily="34" charset="0"/>
                <a:cs typeface="Verdana" pitchFamily="34" charset="0"/>
              </a:endParaRPr>
            </a:p>
          </p:txBody>
        </p:sp>
        <p:cxnSp>
          <p:nvCxnSpPr>
            <p:cNvPr id="77" name="直接箭头连接符 76"/>
            <p:cNvCxnSpPr>
              <a:stCxn id="75" idx="6"/>
              <a:endCxn id="76" idx="2"/>
            </p:cNvCxnSpPr>
            <p:nvPr/>
          </p:nvCxnSpPr>
          <p:spPr>
            <a:xfrm>
              <a:off x="3421514" y="3465825"/>
              <a:ext cx="64643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8" name="组合 77"/>
          <p:cNvGrpSpPr/>
          <p:nvPr/>
        </p:nvGrpSpPr>
        <p:grpSpPr>
          <a:xfrm>
            <a:off x="5652120" y="4147438"/>
            <a:ext cx="1081762" cy="285630"/>
            <a:chOff x="3059832" y="3284984"/>
            <a:chExt cx="1369794" cy="361682"/>
          </a:xfrm>
        </p:grpSpPr>
        <p:sp>
          <p:nvSpPr>
            <p:cNvPr id="79" name="Oval 8"/>
            <p:cNvSpPr/>
            <p:nvPr/>
          </p:nvSpPr>
          <p:spPr>
            <a:xfrm>
              <a:off x="3059832" y="3284984"/>
              <a:ext cx="361682" cy="3616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2</a:t>
              </a:r>
              <a:endParaRPr lang="zh-CN" altLang="en-US" sz="1200" dirty="0">
                <a:solidFill>
                  <a:schemeClr val="tx1"/>
                </a:solidFill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80" name="Oval 8"/>
            <p:cNvSpPr/>
            <p:nvPr/>
          </p:nvSpPr>
          <p:spPr>
            <a:xfrm>
              <a:off x="4067944" y="3284984"/>
              <a:ext cx="361682" cy="3616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9</a:t>
              </a:r>
              <a:endParaRPr lang="zh-CN" altLang="en-US" sz="1200" dirty="0">
                <a:solidFill>
                  <a:schemeClr val="tx1"/>
                </a:solidFill>
                <a:latin typeface="Verdana" pitchFamily="34" charset="0"/>
                <a:cs typeface="Verdana" pitchFamily="34" charset="0"/>
              </a:endParaRPr>
            </a:p>
          </p:txBody>
        </p:sp>
        <p:cxnSp>
          <p:nvCxnSpPr>
            <p:cNvPr id="81" name="直接箭头连接符 80"/>
            <p:cNvCxnSpPr>
              <a:stCxn id="79" idx="6"/>
              <a:endCxn id="80" idx="2"/>
            </p:cNvCxnSpPr>
            <p:nvPr/>
          </p:nvCxnSpPr>
          <p:spPr>
            <a:xfrm>
              <a:off x="3421514" y="3465825"/>
              <a:ext cx="64643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2" name="组合 81"/>
          <p:cNvGrpSpPr/>
          <p:nvPr/>
        </p:nvGrpSpPr>
        <p:grpSpPr>
          <a:xfrm>
            <a:off x="5652120" y="4651494"/>
            <a:ext cx="1081762" cy="285630"/>
            <a:chOff x="3059832" y="3284984"/>
            <a:chExt cx="1369794" cy="361682"/>
          </a:xfrm>
        </p:grpSpPr>
        <p:sp>
          <p:nvSpPr>
            <p:cNvPr id="83" name="Oval 8"/>
            <p:cNvSpPr/>
            <p:nvPr/>
          </p:nvSpPr>
          <p:spPr>
            <a:xfrm>
              <a:off x="3059832" y="3284984"/>
              <a:ext cx="361682" cy="3616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4</a:t>
              </a:r>
              <a:endParaRPr lang="zh-CN" altLang="en-US" sz="1200" dirty="0">
                <a:solidFill>
                  <a:schemeClr val="tx1"/>
                </a:solidFill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84" name="Oval 8"/>
            <p:cNvSpPr/>
            <p:nvPr/>
          </p:nvSpPr>
          <p:spPr>
            <a:xfrm>
              <a:off x="4067944" y="3284984"/>
              <a:ext cx="361682" cy="3616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200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11</a:t>
              </a:r>
              <a:endParaRPr lang="zh-CN" altLang="en-US" sz="1200" dirty="0">
                <a:solidFill>
                  <a:schemeClr val="tx1"/>
                </a:solidFill>
                <a:latin typeface="Verdana" pitchFamily="34" charset="0"/>
                <a:cs typeface="Verdana" pitchFamily="34" charset="0"/>
              </a:endParaRPr>
            </a:p>
          </p:txBody>
        </p:sp>
        <p:cxnSp>
          <p:nvCxnSpPr>
            <p:cNvPr id="85" name="直接箭头连接符 84"/>
            <p:cNvCxnSpPr>
              <a:stCxn id="83" idx="6"/>
              <a:endCxn id="84" idx="2"/>
            </p:cNvCxnSpPr>
            <p:nvPr/>
          </p:nvCxnSpPr>
          <p:spPr>
            <a:xfrm>
              <a:off x="3421514" y="3465825"/>
              <a:ext cx="64643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2" name="组合 101"/>
          <p:cNvGrpSpPr/>
          <p:nvPr/>
        </p:nvGrpSpPr>
        <p:grpSpPr>
          <a:xfrm>
            <a:off x="7018630" y="3647426"/>
            <a:ext cx="1081762" cy="285630"/>
            <a:chOff x="3059832" y="3284984"/>
            <a:chExt cx="1369794" cy="361682"/>
          </a:xfrm>
        </p:grpSpPr>
        <p:sp>
          <p:nvSpPr>
            <p:cNvPr id="103" name="Oval 8"/>
            <p:cNvSpPr/>
            <p:nvPr/>
          </p:nvSpPr>
          <p:spPr>
            <a:xfrm>
              <a:off x="3059832" y="3284984"/>
              <a:ext cx="361682" cy="3616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/>
            <a:lstStyle/>
            <a:p>
              <a:pPr algn="ctr"/>
              <a:r>
                <a:rPr lang="en-US" altLang="zh-CN" sz="1200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</a:t>
              </a:r>
              <a:endParaRPr lang="zh-CN" altLang="en-US" sz="1200" dirty="0">
                <a:solidFill>
                  <a:schemeClr val="tx1"/>
                </a:solidFill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104" name="Oval 8"/>
            <p:cNvSpPr/>
            <p:nvPr/>
          </p:nvSpPr>
          <p:spPr>
            <a:xfrm>
              <a:off x="4067944" y="3284984"/>
              <a:ext cx="361682" cy="3616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200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11</a:t>
              </a:r>
              <a:endParaRPr lang="zh-CN" altLang="en-US" sz="1200" dirty="0">
                <a:solidFill>
                  <a:schemeClr val="tx1"/>
                </a:solidFill>
                <a:latin typeface="Verdana" pitchFamily="34" charset="0"/>
                <a:cs typeface="Verdana" pitchFamily="34" charset="0"/>
              </a:endParaRPr>
            </a:p>
          </p:txBody>
        </p:sp>
        <p:cxnSp>
          <p:nvCxnSpPr>
            <p:cNvPr id="105" name="直接箭头连接符 104"/>
            <p:cNvCxnSpPr>
              <a:stCxn id="103" idx="6"/>
              <a:endCxn id="104" idx="2"/>
            </p:cNvCxnSpPr>
            <p:nvPr/>
          </p:nvCxnSpPr>
          <p:spPr>
            <a:xfrm>
              <a:off x="3421514" y="3465825"/>
              <a:ext cx="64643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6" name="组合 105"/>
          <p:cNvGrpSpPr/>
          <p:nvPr/>
        </p:nvGrpSpPr>
        <p:grpSpPr>
          <a:xfrm>
            <a:off x="7018630" y="3145012"/>
            <a:ext cx="1081762" cy="285630"/>
            <a:chOff x="3059832" y="3284984"/>
            <a:chExt cx="1369794" cy="361682"/>
          </a:xfrm>
        </p:grpSpPr>
        <p:sp>
          <p:nvSpPr>
            <p:cNvPr id="107" name="Oval 8"/>
            <p:cNvSpPr/>
            <p:nvPr/>
          </p:nvSpPr>
          <p:spPr>
            <a:xfrm>
              <a:off x="3059832" y="3284984"/>
              <a:ext cx="361682" cy="3616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/>
            <a:lstStyle/>
            <a:p>
              <a:pPr algn="ctr"/>
              <a:r>
                <a:rPr lang="en-US" altLang="zh-CN" sz="1200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</a:t>
              </a:r>
              <a:endParaRPr lang="zh-CN" altLang="en-US" sz="1200" dirty="0">
                <a:solidFill>
                  <a:schemeClr val="tx1"/>
                </a:solidFill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108" name="Oval 8"/>
            <p:cNvSpPr/>
            <p:nvPr/>
          </p:nvSpPr>
          <p:spPr>
            <a:xfrm>
              <a:off x="4067944" y="3284984"/>
              <a:ext cx="361682" cy="3616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7</a:t>
              </a:r>
              <a:endParaRPr lang="zh-CN" altLang="en-US" sz="1200" dirty="0">
                <a:solidFill>
                  <a:schemeClr val="tx1"/>
                </a:solidFill>
                <a:latin typeface="Verdana" pitchFamily="34" charset="0"/>
                <a:cs typeface="Verdana" pitchFamily="34" charset="0"/>
              </a:endParaRPr>
            </a:p>
          </p:txBody>
        </p:sp>
        <p:cxnSp>
          <p:nvCxnSpPr>
            <p:cNvPr id="109" name="直接箭头连接符 108"/>
            <p:cNvCxnSpPr>
              <a:stCxn id="107" idx="6"/>
              <a:endCxn id="108" idx="2"/>
            </p:cNvCxnSpPr>
            <p:nvPr/>
          </p:nvCxnSpPr>
          <p:spPr>
            <a:xfrm>
              <a:off x="3421514" y="3465825"/>
              <a:ext cx="64643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0" name="组合 109"/>
          <p:cNvGrpSpPr/>
          <p:nvPr/>
        </p:nvGrpSpPr>
        <p:grpSpPr>
          <a:xfrm>
            <a:off x="7018630" y="4151482"/>
            <a:ext cx="1081762" cy="285630"/>
            <a:chOff x="3059832" y="3284984"/>
            <a:chExt cx="1369794" cy="361682"/>
          </a:xfrm>
        </p:grpSpPr>
        <p:sp>
          <p:nvSpPr>
            <p:cNvPr id="111" name="Oval 8"/>
            <p:cNvSpPr/>
            <p:nvPr/>
          </p:nvSpPr>
          <p:spPr>
            <a:xfrm>
              <a:off x="3059832" y="3284984"/>
              <a:ext cx="361682" cy="3616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3</a:t>
              </a:r>
              <a:endParaRPr lang="zh-CN" altLang="en-US" sz="1200" dirty="0">
                <a:solidFill>
                  <a:schemeClr val="tx1"/>
                </a:solidFill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112" name="Oval 8"/>
            <p:cNvSpPr/>
            <p:nvPr/>
          </p:nvSpPr>
          <p:spPr>
            <a:xfrm>
              <a:off x="4067944" y="3284984"/>
              <a:ext cx="361682" cy="3616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9</a:t>
              </a:r>
              <a:endParaRPr lang="zh-CN" altLang="en-US" sz="1200" dirty="0">
                <a:solidFill>
                  <a:schemeClr val="tx1"/>
                </a:solidFill>
                <a:latin typeface="Verdana" pitchFamily="34" charset="0"/>
                <a:cs typeface="Verdana" pitchFamily="34" charset="0"/>
              </a:endParaRPr>
            </a:p>
          </p:txBody>
        </p:sp>
        <p:cxnSp>
          <p:nvCxnSpPr>
            <p:cNvPr id="113" name="直接箭头连接符 112"/>
            <p:cNvCxnSpPr>
              <a:stCxn id="111" idx="6"/>
              <a:endCxn id="112" idx="2"/>
            </p:cNvCxnSpPr>
            <p:nvPr/>
          </p:nvCxnSpPr>
          <p:spPr>
            <a:xfrm>
              <a:off x="3421514" y="3465825"/>
              <a:ext cx="64643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19" name="直接连接符 118"/>
          <p:cNvCxnSpPr/>
          <p:nvPr/>
        </p:nvCxnSpPr>
        <p:spPr>
          <a:xfrm>
            <a:off x="4067944" y="2780928"/>
            <a:ext cx="0" cy="2664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119"/>
          <p:cNvCxnSpPr/>
          <p:nvPr/>
        </p:nvCxnSpPr>
        <p:spPr>
          <a:xfrm>
            <a:off x="5508104" y="2780928"/>
            <a:ext cx="0" cy="2664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接连接符 120"/>
          <p:cNvCxnSpPr/>
          <p:nvPr/>
        </p:nvCxnSpPr>
        <p:spPr>
          <a:xfrm>
            <a:off x="6876256" y="2780928"/>
            <a:ext cx="0" cy="2664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6" name="组合 125"/>
          <p:cNvGrpSpPr/>
          <p:nvPr/>
        </p:nvGrpSpPr>
        <p:grpSpPr>
          <a:xfrm>
            <a:off x="2986623" y="2420888"/>
            <a:ext cx="4897745" cy="288032"/>
            <a:chOff x="2986623" y="2420888"/>
            <a:chExt cx="4897745" cy="288032"/>
          </a:xfrm>
        </p:grpSpPr>
        <p:sp>
          <p:nvSpPr>
            <p:cNvPr id="122" name="矩形 121"/>
            <p:cNvSpPr/>
            <p:nvPr/>
          </p:nvSpPr>
          <p:spPr>
            <a:xfrm>
              <a:off x="2986623" y="2420888"/>
              <a:ext cx="796132" cy="288032"/>
            </a:xfrm>
            <a:prstGeom prst="rect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part1</a:t>
              </a:r>
              <a:endParaRPr lang="zh-CN" altLang="en-US" dirty="0"/>
            </a:p>
          </p:txBody>
        </p:sp>
        <p:sp>
          <p:nvSpPr>
            <p:cNvPr id="123" name="矩形 122"/>
            <p:cNvSpPr/>
            <p:nvPr/>
          </p:nvSpPr>
          <p:spPr>
            <a:xfrm>
              <a:off x="4351932" y="2420888"/>
              <a:ext cx="796132" cy="288032"/>
            </a:xfrm>
            <a:prstGeom prst="rect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part2</a:t>
              </a:r>
              <a:endParaRPr lang="zh-CN" altLang="en-US" dirty="0"/>
            </a:p>
          </p:txBody>
        </p:sp>
        <p:sp>
          <p:nvSpPr>
            <p:cNvPr id="124" name="矩形 123"/>
            <p:cNvSpPr/>
            <p:nvPr/>
          </p:nvSpPr>
          <p:spPr>
            <a:xfrm>
              <a:off x="5792092" y="2420888"/>
              <a:ext cx="796132" cy="288032"/>
            </a:xfrm>
            <a:prstGeom prst="rect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part3</a:t>
              </a:r>
              <a:endParaRPr lang="zh-CN" altLang="en-US" dirty="0"/>
            </a:p>
          </p:txBody>
        </p:sp>
        <p:sp>
          <p:nvSpPr>
            <p:cNvPr id="125" name="矩形 124"/>
            <p:cNvSpPr/>
            <p:nvPr/>
          </p:nvSpPr>
          <p:spPr>
            <a:xfrm>
              <a:off x="7088236" y="2420888"/>
              <a:ext cx="796132" cy="288032"/>
            </a:xfrm>
            <a:prstGeom prst="rect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part4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1010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Randomized</a:t>
            </a:r>
            <a:r>
              <a:rPr lang="en-US" altLang="zh-CN" dirty="0">
                <a:ea typeface="Verdana" pitchFamily="34" charset="0"/>
                <a:cs typeface="Verdana" pitchFamily="34" charset="0"/>
              </a:rPr>
              <a:t> Vertex-cut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915816" y="1600200"/>
            <a:ext cx="5770984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      2. Create local sub-graph   </a:t>
            </a:r>
          </a:p>
          <a:p>
            <a:pPr lvl="1"/>
            <a:endParaRPr lang="zh-CN" alt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33" y="1556792"/>
            <a:ext cx="1866311" cy="4537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8" name="组合 27"/>
          <p:cNvGrpSpPr/>
          <p:nvPr/>
        </p:nvGrpSpPr>
        <p:grpSpPr>
          <a:xfrm>
            <a:off x="2843808" y="3643382"/>
            <a:ext cx="1081762" cy="285630"/>
            <a:chOff x="3059832" y="3284984"/>
            <a:chExt cx="1369794" cy="361682"/>
          </a:xfrm>
        </p:grpSpPr>
        <p:sp>
          <p:nvSpPr>
            <p:cNvPr id="23" name="Oval 8"/>
            <p:cNvSpPr/>
            <p:nvPr/>
          </p:nvSpPr>
          <p:spPr>
            <a:xfrm>
              <a:off x="3059832" y="3284984"/>
              <a:ext cx="361682" cy="3616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/>
            <a:lstStyle/>
            <a:p>
              <a:pPr algn="ctr"/>
              <a:r>
                <a:rPr lang="en-US" altLang="zh-CN" sz="1200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</a:t>
              </a:r>
              <a:endParaRPr lang="zh-CN" altLang="en-US" sz="1200" dirty="0">
                <a:solidFill>
                  <a:schemeClr val="tx1"/>
                </a:solidFill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24" name="Oval 8"/>
            <p:cNvSpPr/>
            <p:nvPr/>
          </p:nvSpPr>
          <p:spPr>
            <a:xfrm>
              <a:off x="4067944" y="3284984"/>
              <a:ext cx="361682" cy="3616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200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12</a:t>
              </a:r>
              <a:endParaRPr lang="zh-CN" altLang="en-US" sz="1200" dirty="0">
                <a:solidFill>
                  <a:schemeClr val="tx1"/>
                </a:solidFill>
                <a:latin typeface="Verdana" pitchFamily="34" charset="0"/>
                <a:cs typeface="Verdana" pitchFamily="34" charset="0"/>
              </a:endParaRPr>
            </a:p>
          </p:txBody>
        </p:sp>
        <p:cxnSp>
          <p:nvCxnSpPr>
            <p:cNvPr id="27" name="直接箭头连接符 26"/>
            <p:cNvCxnSpPr>
              <a:stCxn id="23" idx="6"/>
              <a:endCxn id="24" idx="2"/>
            </p:cNvCxnSpPr>
            <p:nvPr/>
          </p:nvCxnSpPr>
          <p:spPr>
            <a:xfrm>
              <a:off x="3421514" y="3465825"/>
              <a:ext cx="64643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>
            <a:off x="3087610" y="3140967"/>
            <a:ext cx="837961" cy="544244"/>
            <a:chOff x="3368548" y="3284984"/>
            <a:chExt cx="1061078" cy="689155"/>
          </a:xfrm>
        </p:grpSpPr>
        <p:sp>
          <p:nvSpPr>
            <p:cNvPr id="32" name="Oval 8"/>
            <p:cNvSpPr/>
            <p:nvPr/>
          </p:nvSpPr>
          <p:spPr>
            <a:xfrm>
              <a:off x="4067944" y="3284984"/>
              <a:ext cx="361682" cy="3616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8</a:t>
              </a:r>
              <a:endParaRPr lang="zh-CN" altLang="en-US" sz="1200" dirty="0">
                <a:solidFill>
                  <a:schemeClr val="tx1"/>
                </a:solidFill>
                <a:latin typeface="Verdana" pitchFamily="34" charset="0"/>
                <a:cs typeface="Verdana" pitchFamily="34" charset="0"/>
              </a:endParaRPr>
            </a:p>
          </p:txBody>
        </p:sp>
        <p:cxnSp>
          <p:nvCxnSpPr>
            <p:cNvPr id="33" name="直接箭头连接符 32"/>
            <p:cNvCxnSpPr>
              <a:stCxn id="23" idx="7"/>
              <a:endCxn id="32" idx="2"/>
            </p:cNvCxnSpPr>
            <p:nvPr/>
          </p:nvCxnSpPr>
          <p:spPr>
            <a:xfrm flipV="1">
              <a:off x="3368548" y="3465825"/>
              <a:ext cx="699396" cy="50831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8" name="组合 37"/>
          <p:cNvGrpSpPr/>
          <p:nvPr/>
        </p:nvGrpSpPr>
        <p:grpSpPr>
          <a:xfrm>
            <a:off x="2843808" y="4147438"/>
            <a:ext cx="1081762" cy="285630"/>
            <a:chOff x="3059832" y="3284984"/>
            <a:chExt cx="1369794" cy="361682"/>
          </a:xfrm>
        </p:grpSpPr>
        <p:sp>
          <p:nvSpPr>
            <p:cNvPr id="39" name="Oval 8"/>
            <p:cNvSpPr/>
            <p:nvPr/>
          </p:nvSpPr>
          <p:spPr>
            <a:xfrm>
              <a:off x="3059832" y="3284984"/>
              <a:ext cx="361682" cy="3616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2</a:t>
              </a:r>
              <a:endParaRPr lang="zh-CN" altLang="en-US" sz="1200" dirty="0">
                <a:solidFill>
                  <a:schemeClr val="tx1"/>
                </a:solidFill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40" name="Oval 8"/>
            <p:cNvSpPr/>
            <p:nvPr/>
          </p:nvSpPr>
          <p:spPr>
            <a:xfrm>
              <a:off x="4067944" y="3284984"/>
              <a:ext cx="361682" cy="3616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7</a:t>
              </a:r>
              <a:endParaRPr lang="zh-CN" altLang="en-US" sz="1200" dirty="0">
                <a:solidFill>
                  <a:schemeClr val="tx1"/>
                </a:solidFill>
                <a:latin typeface="Verdana" pitchFamily="34" charset="0"/>
                <a:cs typeface="Verdana" pitchFamily="34" charset="0"/>
              </a:endParaRPr>
            </a:p>
          </p:txBody>
        </p:sp>
        <p:cxnSp>
          <p:nvCxnSpPr>
            <p:cNvPr id="41" name="直接箭头连接符 40"/>
            <p:cNvCxnSpPr>
              <a:stCxn id="39" idx="6"/>
              <a:endCxn id="40" idx="2"/>
            </p:cNvCxnSpPr>
            <p:nvPr/>
          </p:nvCxnSpPr>
          <p:spPr>
            <a:xfrm>
              <a:off x="3421514" y="3465825"/>
              <a:ext cx="64643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6" name="组合 45"/>
          <p:cNvGrpSpPr/>
          <p:nvPr/>
        </p:nvGrpSpPr>
        <p:grpSpPr>
          <a:xfrm>
            <a:off x="2843808" y="4651494"/>
            <a:ext cx="1081762" cy="285630"/>
            <a:chOff x="3059832" y="3284984"/>
            <a:chExt cx="1369794" cy="361682"/>
          </a:xfrm>
        </p:grpSpPr>
        <p:sp>
          <p:nvSpPr>
            <p:cNvPr id="47" name="Oval 8"/>
            <p:cNvSpPr/>
            <p:nvPr/>
          </p:nvSpPr>
          <p:spPr>
            <a:xfrm>
              <a:off x="3059832" y="3284984"/>
              <a:ext cx="361682" cy="3616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3</a:t>
              </a:r>
              <a:endParaRPr lang="zh-CN" altLang="en-US" sz="1200" dirty="0">
                <a:solidFill>
                  <a:schemeClr val="tx1"/>
                </a:solidFill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48" name="Oval 8"/>
            <p:cNvSpPr/>
            <p:nvPr/>
          </p:nvSpPr>
          <p:spPr>
            <a:xfrm>
              <a:off x="4067944" y="3284984"/>
              <a:ext cx="361682" cy="3616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200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10</a:t>
              </a:r>
              <a:endParaRPr lang="zh-CN" altLang="en-US" sz="1200" dirty="0">
                <a:solidFill>
                  <a:schemeClr val="tx1"/>
                </a:solidFill>
                <a:latin typeface="Verdana" pitchFamily="34" charset="0"/>
                <a:cs typeface="Verdana" pitchFamily="34" charset="0"/>
              </a:endParaRPr>
            </a:p>
          </p:txBody>
        </p:sp>
        <p:cxnSp>
          <p:nvCxnSpPr>
            <p:cNvPr id="49" name="直接箭头连接符 48"/>
            <p:cNvCxnSpPr>
              <a:stCxn id="47" idx="6"/>
              <a:endCxn id="48" idx="2"/>
            </p:cNvCxnSpPr>
            <p:nvPr/>
          </p:nvCxnSpPr>
          <p:spPr>
            <a:xfrm>
              <a:off x="3421514" y="3465825"/>
              <a:ext cx="64643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4" name="组合 53"/>
          <p:cNvGrpSpPr/>
          <p:nvPr/>
        </p:nvGrpSpPr>
        <p:grpSpPr>
          <a:xfrm>
            <a:off x="4282326" y="3643382"/>
            <a:ext cx="1081762" cy="285630"/>
            <a:chOff x="3059832" y="3284984"/>
            <a:chExt cx="1369794" cy="361682"/>
          </a:xfrm>
        </p:grpSpPr>
        <p:sp>
          <p:nvSpPr>
            <p:cNvPr id="55" name="Oval 8"/>
            <p:cNvSpPr/>
            <p:nvPr/>
          </p:nvSpPr>
          <p:spPr>
            <a:xfrm>
              <a:off x="3059832" y="3284984"/>
              <a:ext cx="361682" cy="3616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4</a:t>
              </a:r>
              <a:endParaRPr lang="zh-CN" altLang="en-US" sz="1200" dirty="0">
                <a:solidFill>
                  <a:schemeClr val="tx1"/>
                </a:solidFill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56" name="Oval 8"/>
            <p:cNvSpPr/>
            <p:nvPr/>
          </p:nvSpPr>
          <p:spPr>
            <a:xfrm>
              <a:off x="4067944" y="3284984"/>
              <a:ext cx="361682" cy="3616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6</a:t>
              </a:r>
              <a:endParaRPr lang="zh-CN" altLang="en-US" sz="1200" dirty="0">
                <a:solidFill>
                  <a:schemeClr val="tx1"/>
                </a:solidFill>
                <a:latin typeface="Verdana" pitchFamily="34" charset="0"/>
                <a:cs typeface="Verdana" pitchFamily="34" charset="0"/>
              </a:endParaRPr>
            </a:p>
          </p:txBody>
        </p:sp>
        <p:cxnSp>
          <p:nvCxnSpPr>
            <p:cNvPr id="57" name="直接箭头连接符 56"/>
            <p:cNvCxnSpPr>
              <a:stCxn id="55" idx="6"/>
              <a:endCxn id="56" idx="2"/>
            </p:cNvCxnSpPr>
            <p:nvPr/>
          </p:nvCxnSpPr>
          <p:spPr>
            <a:xfrm>
              <a:off x="3421514" y="3465825"/>
              <a:ext cx="64643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8" name="组合 57"/>
          <p:cNvGrpSpPr/>
          <p:nvPr/>
        </p:nvGrpSpPr>
        <p:grpSpPr>
          <a:xfrm>
            <a:off x="4282326" y="3140968"/>
            <a:ext cx="1081762" cy="285630"/>
            <a:chOff x="3059832" y="3284984"/>
            <a:chExt cx="1369794" cy="361682"/>
          </a:xfrm>
        </p:grpSpPr>
        <p:sp>
          <p:nvSpPr>
            <p:cNvPr id="59" name="Oval 8"/>
            <p:cNvSpPr/>
            <p:nvPr/>
          </p:nvSpPr>
          <p:spPr>
            <a:xfrm>
              <a:off x="3059832" y="3284984"/>
              <a:ext cx="361682" cy="3616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2</a:t>
              </a:r>
              <a:endParaRPr lang="zh-CN" altLang="en-US" sz="1200" dirty="0">
                <a:solidFill>
                  <a:schemeClr val="tx1"/>
                </a:solidFill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60" name="Oval 8"/>
            <p:cNvSpPr/>
            <p:nvPr/>
          </p:nvSpPr>
          <p:spPr>
            <a:xfrm>
              <a:off x="4067944" y="3284984"/>
              <a:ext cx="361682" cy="3616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8</a:t>
              </a:r>
              <a:endParaRPr lang="zh-CN" altLang="en-US" sz="1200" dirty="0">
                <a:solidFill>
                  <a:schemeClr val="tx1"/>
                </a:solidFill>
                <a:latin typeface="Verdana" pitchFamily="34" charset="0"/>
                <a:cs typeface="Verdana" pitchFamily="34" charset="0"/>
              </a:endParaRPr>
            </a:p>
          </p:txBody>
        </p:sp>
        <p:cxnSp>
          <p:nvCxnSpPr>
            <p:cNvPr id="61" name="直接箭头连接符 60"/>
            <p:cNvCxnSpPr>
              <a:stCxn id="59" idx="6"/>
              <a:endCxn id="60" idx="2"/>
            </p:cNvCxnSpPr>
            <p:nvPr/>
          </p:nvCxnSpPr>
          <p:spPr>
            <a:xfrm>
              <a:off x="3421514" y="3465825"/>
              <a:ext cx="64643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2" name="组合 61"/>
          <p:cNvGrpSpPr/>
          <p:nvPr/>
        </p:nvGrpSpPr>
        <p:grpSpPr>
          <a:xfrm>
            <a:off x="4526127" y="3887182"/>
            <a:ext cx="837962" cy="545886"/>
            <a:chOff x="3368547" y="2955432"/>
            <a:chExt cx="1061079" cy="691234"/>
          </a:xfrm>
        </p:grpSpPr>
        <p:sp>
          <p:nvSpPr>
            <p:cNvPr id="64" name="Oval 8"/>
            <p:cNvSpPr/>
            <p:nvPr/>
          </p:nvSpPr>
          <p:spPr>
            <a:xfrm>
              <a:off x="4067944" y="3284984"/>
              <a:ext cx="361682" cy="3616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200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10</a:t>
              </a:r>
              <a:endParaRPr lang="zh-CN" altLang="en-US" sz="1200" dirty="0">
                <a:solidFill>
                  <a:schemeClr val="tx1"/>
                </a:solidFill>
                <a:latin typeface="Verdana" pitchFamily="34" charset="0"/>
                <a:cs typeface="Verdana" pitchFamily="34" charset="0"/>
              </a:endParaRPr>
            </a:p>
          </p:txBody>
        </p:sp>
        <p:cxnSp>
          <p:nvCxnSpPr>
            <p:cNvPr id="65" name="直接箭头连接符 64"/>
            <p:cNvCxnSpPr>
              <a:stCxn id="55" idx="5"/>
              <a:endCxn id="64" idx="2"/>
            </p:cNvCxnSpPr>
            <p:nvPr/>
          </p:nvCxnSpPr>
          <p:spPr>
            <a:xfrm>
              <a:off x="3368547" y="2955432"/>
              <a:ext cx="699397" cy="51039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0" name="组合 69"/>
          <p:cNvGrpSpPr/>
          <p:nvPr/>
        </p:nvGrpSpPr>
        <p:grpSpPr>
          <a:xfrm>
            <a:off x="5652120" y="3643382"/>
            <a:ext cx="1081762" cy="285630"/>
            <a:chOff x="3059832" y="3284984"/>
            <a:chExt cx="1369794" cy="361682"/>
          </a:xfrm>
        </p:grpSpPr>
        <p:sp>
          <p:nvSpPr>
            <p:cNvPr id="71" name="Oval 8"/>
            <p:cNvSpPr/>
            <p:nvPr/>
          </p:nvSpPr>
          <p:spPr>
            <a:xfrm>
              <a:off x="3059832" y="3284984"/>
              <a:ext cx="361682" cy="3616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2</a:t>
              </a:r>
              <a:endParaRPr lang="zh-CN" altLang="en-US" sz="1200" dirty="0">
                <a:solidFill>
                  <a:schemeClr val="tx1"/>
                </a:solidFill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72" name="Oval 8"/>
            <p:cNvSpPr/>
            <p:nvPr/>
          </p:nvSpPr>
          <p:spPr>
            <a:xfrm>
              <a:off x="4067944" y="3284984"/>
              <a:ext cx="361682" cy="3616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5</a:t>
              </a:r>
              <a:endParaRPr lang="zh-CN" altLang="en-US" sz="1200" dirty="0">
                <a:solidFill>
                  <a:schemeClr val="tx1"/>
                </a:solidFill>
                <a:latin typeface="Verdana" pitchFamily="34" charset="0"/>
                <a:cs typeface="Verdana" pitchFamily="34" charset="0"/>
              </a:endParaRPr>
            </a:p>
          </p:txBody>
        </p:sp>
        <p:cxnSp>
          <p:nvCxnSpPr>
            <p:cNvPr id="73" name="直接箭头连接符 72"/>
            <p:cNvCxnSpPr>
              <a:stCxn id="71" idx="6"/>
              <a:endCxn id="72" idx="2"/>
            </p:cNvCxnSpPr>
            <p:nvPr/>
          </p:nvCxnSpPr>
          <p:spPr>
            <a:xfrm>
              <a:off x="3421514" y="3465825"/>
              <a:ext cx="64643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4" name="组合 73"/>
          <p:cNvGrpSpPr/>
          <p:nvPr/>
        </p:nvGrpSpPr>
        <p:grpSpPr>
          <a:xfrm>
            <a:off x="5652120" y="3140968"/>
            <a:ext cx="1081762" cy="285630"/>
            <a:chOff x="3059832" y="3284984"/>
            <a:chExt cx="1369794" cy="361682"/>
          </a:xfrm>
        </p:grpSpPr>
        <p:sp>
          <p:nvSpPr>
            <p:cNvPr id="75" name="Oval 8"/>
            <p:cNvSpPr/>
            <p:nvPr/>
          </p:nvSpPr>
          <p:spPr>
            <a:xfrm>
              <a:off x="3059832" y="3284984"/>
              <a:ext cx="361682" cy="3616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/>
            <a:lstStyle/>
            <a:p>
              <a:pPr algn="ctr"/>
              <a:r>
                <a:rPr lang="en-US" altLang="zh-CN" sz="1200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</a:t>
              </a:r>
              <a:endParaRPr lang="zh-CN" altLang="en-US" sz="1200" dirty="0">
                <a:solidFill>
                  <a:schemeClr val="tx1"/>
                </a:solidFill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76" name="Oval 8"/>
            <p:cNvSpPr/>
            <p:nvPr/>
          </p:nvSpPr>
          <p:spPr>
            <a:xfrm>
              <a:off x="4067944" y="3284984"/>
              <a:ext cx="361682" cy="3616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200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6</a:t>
              </a:r>
              <a:endParaRPr lang="zh-CN" altLang="en-US" sz="1200" dirty="0">
                <a:solidFill>
                  <a:schemeClr val="tx1"/>
                </a:solidFill>
                <a:latin typeface="Verdana" pitchFamily="34" charset="0"/>
                <a:cs typeface="Verdana" pitchFamily="34" charset="0"/>
              </a:endParaRPr>
            </a:p>
          </p:txBody>
        </p:sp>
        <p:cxnSp>
          <p:nvCxnSpPr>
            <p:cNvPr id="77" name="直接箭头连接符 76"/>
            <p:cNvCxnSpPr>
              <a:stCxn id="75" idx="6"/>
              <a:endCxn id="76" idx="2"/>
            </p:cNvCxnSpPr>
            <p:nvPr/>
          </p:nvCxnSpPr>
          <p:spPr>
            <a:xfrm>
              <a:off x="3421514" y="3465825"/>
              <a:ext cx="64643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8" name="组合 77"/>
          <p:cNvGrpSpPr/>
          <p:nvPr/>
        </p:nvGrpSpPr>
        <p:grpSpPr>
          <a:xfrm>
            <a:off x="5895921" y="3887182"/>
            <a:ext cx="837962" cy="545886"/>
            <a:chOff x="3368547" y="2955432"/>
            <a:chExt cx="1061079" cy="691234"/>
          </a:xfrm>
        </p:grpSpPr>
        <p:sp>
          <p:nvSpPr>
            <p:cNvPr id="80" name="Oval 8"/>
            <p:cNvSpPr/>
            <p:nvPr/>
          </p:nvSpPr>
          <p:spPr>
            <a:xfrm>
              <a:off x="4067944" y="3284984"/>
              <a:ext cx="361682" cy="3616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9</a:t>
              </a:r>
              <a:endParaRPr lang="zh-CN" altLang="en-US" sz="1200" dirty="0">
                <a:solidFill>
                  <a:schemeClr val="tx1"/>
                </a:solidFill>
                <a:latin typeface="Verdana" pitchFamily="34" charset="0"/>
                <a:cs typeface="Verdana" pitchFamily="34" charset="0"/>
              </a:endParaRPr>
            </a:p>
          </p:txBody>
        </p:sp>
        <p:cxnSp>
          <p:nvCxnSpPr>
            <p:cNvPr id="81" name="直接箭头连接符 80"/>
            <p:cNvCxnSpPr>
              <a:stCxn id="71" idx="5"/>
              <a:endCxn id="80" idx="2"/>
            </p:cNvCxnSpPr>
            <p:nvPr/>
          </p:nvCxnSpPr>
          <p:spPr>
            <a:xfrm>
              <a:off x="3368547" y="2955432"/>
              <a:ext cx="699397" cy="51039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2" name="组合 81"/>
          <p:cNvGrpSpPr/>
          <p:nvPr/>
        </p:nvGrpSpPr>
        <p:grpSpPr>
          <a:xfrm>
            <a:off x="5652120" y="4651494"/>
            <a:ext cx="1081762" cy="285630"/>
            <a:chOff x="3059832" y="3284984"/>
            <a:chExt cx="1369794" cy="361682"/>
          </a:xfrm>
        </p:grpSpPr>
        <p:sp>
          <p:nvSpPr>
            <p:cNvPr id="83" name="Oval 8"/>
            <p:cNvSpPr/>
            <p:nvPr/>
          </p:nvSpPr>
          <p:spPr>
            <a:xfrm>
              <a:off x="3059832" y="3284984"/>
              <a:ext cx="361682" cy="3616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4</a:t>
              </a:r>
              <a:endParaRPr lang="zh-CN" altLang="en-US" sz="1200" dirty="0">
                <a:solidFill>
                  <a:schemeClr val="tx1"/>
                </a:solidFill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84" name="Oval 8"/>
            <p:cNvSpPr/>
            <p:nvPr/>
          </p:nvSpPr>
          <p:spPr>
            <a:xfrm>
              <a:off x="4067944" y="3284984"/>
              <a:ext cx="361682" cy="3616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200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11</a:t>
              </a:r>
              <a:endParaRPr lang="zh-CN" altLang="en-US" sz="1200" dirty="0">
                <a:solidFill>
                  <a:schemeClr val="tx1"/>
                </a:solidFill>
                <a:latin typeface="Verdana" pitchFamily="34" charset="0"/>
                <a:cs typeface="Verdana" pitchFamily="34" charset="0"/>
              </a:endParaRPr>
            </a:p>
          </p:txBody>
        </p:sp>
        <p:cxnSp>
          <p:nvCxnSpPr>
            <p:cNvPr id="85" name="直接箭头连接符 84"/>
            <p:cNvCxnSpPr>
              <a:stCxn id="83" idx="6"/>
              <a:endCxn id="84" idx="2"/>
            </p:cNvCxnSpPr>
            <p:nvPr/>
          </p:nvCxnSpPr>
          <p:spPr>
            <a:xfrm>
              <a:off x="3421514" y="3465825"/>
              <a:ext cx="64643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2" name="组合 101"/>
          <p:cNvGrpSpPr/>
          <p:nvPr/>
        </p:nvGrpSpPr>
        <p:grpSpPr>
          <a:xfrm>
            <a:off x="7018630" y="3647426"/>
            <a:ext cx="1081762" cy="285630"/>
            <a:chOff x="3059832" y="3284984"/>
            <a:chExt cx="1369794" cy="361682"/>
          </a:xfrm>
        </p:grpSpPr>
        <p:sp>
          <p:nvSpPr>
            <p:cNvPr id="103" name="Oval 8"/>
            <p:cNvSpPr/>
            <p:nvPr/>
          </p:nvSpPr>
          <p:spPr>
            <a:xfrm>
              <a:off x="3059832" y="3284984"/>
              <a:ext cx="361682" cy="3616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/>
            <a:lstStyle/>
            <a:p>
              <a:pPr algn="ctr"/>
              <a:r>
                <a:rPr lang="en-US" altLang="zh-CN" sz="1200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</a:t>
              </a:r>
              <a:endParaRPr lang="zh-CN" altLang="en-US" sz="1200" dirty="0">
                <a:solidFill>
                  <a:schemeClr val="tx1"/>
                </a:solidFill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104" name="Oval 8"/>
            <p:cNvSpPr/>
            <p:nvPr/>
          </p:nvSpPr>
          <p:spPr>
            <a:xfrm>
              <a:off x="4067944" y="3284984"/>
              <a:ext cx="361682" cy="3616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200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11</a:t>
              </a:r>
              <a:endParaRPr lang="zh-CN" altLang="en-US" sz="1200" dirty="0">
                <a:solidFill>
                  <a:schemeClr val="tx1"/>
                </a:solidFill>
                <a:latin typeface="Verdana" pitchFamily="34" charset="0"/>
                <a:cs typeface="Verdana" pitchFamily="34" charset="0"/>
              </a:endParaRPr>
            </a:p>
          </p:txBody>
        </p:sp>
        <p:cxnSp>
          <p:nvCxnSpPr>
            <p:cNvPr id="105" name="直接箭头连接符 104"/>
            <p:cNvCxnSpPr>
              <a:stCxn id="103" idx="6"/>
              <a:endCxn id="104" idx="2"/>
            </p:cNvCxnSpPr>
            <p:nvPr/>
          </p:nvCxnSpPr>
          <p:spPr>
            <a:xfrm>
              <a:off x="3421514" y="3465825"/>
              <a:ext cx="64643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6" name="组合 105"/>
          <p:cNvGrpSpPr/>
          <p:nvPr/>
        </p:nvGrpSpPr>
        <p:grpSpPr>
          <a:xfrm>
            <a:off x="7304259" y="3145011"/>
            <a:ext cx="796132" cy="540199"/>
            <a:chOff x="3421514" y="3284984"/>
            <a:chExt cx="1008112" cy="684033"/>
          </a:xfrm>
        </p:grpSpPr>
        <p:sp>
          <p:nvSpPr>
            <p:cNvPr id="108" name="Oval 8"/>
            <p:cNvSpPr/>
            <p:nvPr/>
          </p:nvSpPr>
          <p:spPr>
            <a:xfrm>
              <a:off x="4067944" y="3284984"/>
              <a:ext cx="361682" cy="3616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7</a:t>
              </a:r>
              <a:endParaRPr lang="zh-CN" altLang="en-US" sz="1200" dirty="0">
                <a:solidFill>
                  <a:schemeClr val="tx1"/>
                </a:solidFill>
                <a:latin typeface="Verdana" pitchFamily="34" charset="0"/>
                <a:cs typeface="Verdana" pitchFamily="34" charset="0"/>
              </a:endParaRPr>
            </a:p>
          </p:txBody>
        </p:sp>
        <p:cxnSp>
          <p:nvCxnSpPr>
            <p:cNvPr id="109" name="直接箭头连接符 108"/>
            <p:cNvCxnSpPr>
              <a:endCxn id="108" idx="2"/>
            </p:cNvCxnSpPr>
            <p:nvPr/>
          </p:nvCxnSpPr>
          <p:spPr>
            <a:xfrm flipV="1">
              <a:off x="3421514" y="3465825"/>
              <a:ext cx="646429" cy="50319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0" name="组合 109"/>
          <p:cNvGrpSpPr/>
          <p:nvPr/>
        </p:nvGrpSpPr>
        <p:grpSpPr>
          <a:xfrm>
            <a:off x="7018630" y="4151482"/>
            <a:ext cx="1081762" cy="285630"/>
            <a:chOff x="3059832" y="3284984"/>
            <a:chExt cx="1369794" cy="361682"/>
          </a:xfrm>
        </p:grpSpPr>
        <p:sp>
          <p:nvSpPr>
            <p:cNvPr id="111" name="Oval 8"/>
            <p:cNvSpPr/>
            <p:nvPr/>
          </p:nvSpPr>
          <p:spPr>
            <a:xfrm>
              <a:off x="3059832" y="3284984"/>
              <a:ext cx="361682" cy="3616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3</a:t>
              </a:r>
              <a:endParaRPr lang="zh-CN" altLang="en-US" sz="1200" dirty="0">
                <a:solidFill>
                  <a:schemeClr val="tx1"/>
                </a:solidFill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112" name="Oval 8"/>
            <p:cNvSpPr/>
            <p:nvPr/>
          </p:nvSpPr>
          <p:spPr>
            <a:xfrm>
              <a:off x="4067944" y="3284984"/>
              <a:ext cx="361682" cy="3616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9</a:t>
              </a:r>
              <a:endParaRPr lang="zh-CN" altLang="en-US" sz="1200" dirty="0">
                <a:solidFill>
                  <a:schemeClr val="tx1"/>
                </a:solidFill>
                <a:latin typeface="Verdana" pitchFamily="34" charset="0"/>
                <a:cs typeface="Verdana" pitchFamily="34" charset="0"/>
              </a:endParaRPr>
            </a:p>
          </p:txBody>
        </p:sp>
        <p:cxnSp>
          <p:nvCxnSpPr>
            <p:cNvPr id="113" name="直接箭头连接符 112"/>
            <p:cNvCxnSpPr>
              <a:stCxn id="111" idx="6"/>
              <a:endCxn id="112" idx="2"/>
            </p:cNvCxnSpPr>
            <p:nvPr/>
          </p:nvCxnSpPr>
          <p:spPr>
            <a:xfrm>
              <a:off x="3421514" y="3465825"/>
              <a:ext cx="64643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19" name="直接连接符 118"/>
          <p:cNvCxnSpPr/>
          <p:nvPr/>
        </p:nvCxnSpPr>
        <p:spPr>
          <a:xfrm>
            <a:off x="4067944" y="2780928"/>
            <a:ext cx="0" cy="2664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119"/>
          <p:cNvCxnSpPr/>
          <p:nvPr/>
        </p:nvCxnSpPr>
        <p:spPr>
          <a:xfrm>
            <a:off x="5508104" y="2780928"/>
            <a:ext cx="0" cy="2664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接连接符 120"/>
          <p:cNvCxnSpPr/>
          <p:nvPr/>
        </p:nvCxnSpPr>
        <p:spPr>
          <a:xfrm>
            <a:off x="6876256" y="2780928"/>
            <a:ext cx="0" cy="2664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组合 85"/>
          <p:cNvGrpSpPr/>
          <p:nvPr/>
        </p:nvGrpSpPr>
        <p:grpSpPr>
          <a:xfrm>
            <a:off x="2986623" y="2420888"/>
            <a:ext cx="4897745" cy="288032"/>
            <a:chOff x="2986623" y="2420888"/>
            <a:chExt cx="4897745" cy="288032"/>
          </a:xfrm>
        </p:grpSpPr>
        <p:sp>
          <p:nvSpPr>
            <p:cNvPr id="87" name="矩形 86"/>
            <p:cNvSpPr/>
            <p:nvPr/>
          </p:nvSpPr>
          <p:spPr>
            <a:xfrm>
              <a:off x="2986623" y="2420888"/>
              <a:ext cx="796132" cy="288032"/>
            </a:xfrm>
            <a:prstGeom prst="rect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part1</a:t>
              </a:r>
              <a:endParaRPr lang="zh-CN" altLang="en-US" dirty="0"/>
            </a:p>
          </p:txBody>
        </p:sp>
        <p:sp>
          <p:nvSpPr>
            <p:cNvPr id="88" name="矩形 87"/>
            <p:cNvSpPr/>
            <p:nvPr/>
          </p:nvSpPr>
          <p:spPr>
            <a:xfrm>
              <a:off x="4351932" y="2420888"/>
              <a:ext cx="796132" cy="288032"/>
            </a:xfrm>
            <a:prstGeom prst="rect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part2</a:t>
              </a:r>
              <a:endParaRPr lang="zh-CN" altLang="en-US" dirty="0"/>
            </a:p>
          </p:txBody>
        </p:sp>
        <p:sp>
          <p:nvSpPr>
            <p:cNvPr id="89" name="矩形 88"/>
            <p:cNvSpPr/>
            <p:nvPr/>
          </p:nvSpPr>
          <p:spPr>
            <a:xfrm>
              <a:off x="5792092" y="2420888"/>
              <a:ext cx="796132" cy="288032"/>
            </a:xfrm>
            <a:prstGeom prst="rect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part3</a:t>
              </a:r>
              <a:endParaRPr lang="zh-CN" altLang="en-US" dirty="0"/>
            </a:p>
          </p:txBody>
        </p:sp>
        <p:sp>
          <p:nvSpPr>
            <p:cNvPr id="90" name="矩形 89"/>
            <p:cNvSpPr/>
            <p:nvPr/>
          </p:nvSpPr>
          <p:spPr>
            <a:xfrm>
              <a:off x="7088236" y="2420888"/>
              <a:ext cx="796132" cy="288032"/>
            </a:xfrm>
            <a:prstGeom prst="rect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part4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0236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Randomized</a:t>
            </a:r>
            <a:r>
              <a:rPr lang="en-US" altLang="zh-CN" dirty="0">
                <a:ea typeface="Verdana" pitchFamily="34" charset="0"/>
                <a:cs typeface="Verdana" pitchFamily="34" charset="0"/>
              </a:rPr>
              <a:t> Vertex-cut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915816" y="1600200"/>
            <a:ext cx="6228184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      3. Set vertex as master or mirror</a:t>
            </a:r>
          </a:p>
          <a:p>
            <a:pPr lvl="1"/>
            <a:endParaRPr lang="zh-CN" alt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33" y="1556792"/>
            <a:ext cx="1866311" cy="4537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8" name="组合 27"/>
          <p:cNvGrpSpPr/>
          <p:nvPr/>
        </p:nvGrpSpPr>
        <p:grpSpPr>
          <a:xfrm>
            <a:off x="2843808" y="3643382"/>
            <a:ext cx="1081762" cy="285630"/>
            <a:chOff x="3059832" y="3284984"/>
            <a:chExt cx="1369794" cy="361682"/>
          </a:xfrm>
        </p:grpSpPr>
        <p:sp>
          <p:nvSpPr>
            <p:cNvPr id="23" name="Oval 8"/>
            <p:cNvSpPr/>
            <p:nvPr/>
          </p:nvSpPr>
          <p:spPr>
            <a:xfrm>
              <a:off x="3059832" y="3284984"/>
              <a:ext cx="361682" cy="3616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/>
            <a:lstStyle/>
            <a:p>
              <a:pPr algn="ctr"/>
              <a:r>
                <a:rPr lang="en-US" altLang="zh-CN" sz="1200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</a:t>
              </a:r>
              <a:endParaRPr lang="zh-CN" altLang="en-US" sz="1200" dirty="0">
                <a:solidFill>
                  <a:schemeClr val="tx1"/>
                </a:solidFill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24" name="Oval 8"/>
            <p:cNvSpPr/>
            <p:nvPr/>
          </p:nvSpPr>
          <p:spPr>
            <a:xfrm>
              <a:off x="4067944" y="3284984"/>
              <a:ext cx="361682" cy="3616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12</a:t>
              </a:r>
              <a:endParaRPr lang="zh-CN" altLang="en-US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cxnSp>
          <p:nvCxnSpPr>
            <p:cNvPr id="27" name="直接箭头连接符 26"/>
            <p:cNvCxnSpPr>
              <a:stCxn id="23" idx="6"/>
              <a:endCxn id="24" idx="2"/>
            </p:cNvCxnSpPr>
            <p:nvPr/>
          </p:nvCxnSpPr>
          <p:spPr>
            <a:xfrm>
              <a:off x="3421514" y="3465825"/>
              <a:ext cx="64643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Oval 8"/>
          <p:cNvSpPr/>
          <p:nvPr/>
        </p:nvSpPr>
        <p:spPr>
          <a:xfrm>
            <a:off x="3639940" y="3140968"/>
            <a:ext cx="285631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3" name="直接箭头连接符 32"/>
          <p:cNvCxnSpPr>
            <a:stCxn id="23" idx="7"/>
            <a:endCxn id="32" idx="2"/>
          </p:cNvCxnSpPr>
          <p:nvPr/>
        </p:nvCxnSpPr>
        <p:spPr>
          <a:xfrm flipV="1">
            <a:off x="3087610" y="3283783"/>
            <a:ext cx="552331" cy="4014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Oval 8"/>
          <p:cNvSpPr/>
          <p:nvPr/>
        </p:nvSpPr>
        <p:spPr>
          <a:xfrm>
            <a:off x="2843808" y="4147438"/>
            <a:ext cx="285630" cy="28563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endParaRPr lang="zh-CN" altLang="en-US" sz="1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0" name="Oval 8"/>
          <p:cNvSpPr/>
          <p:nvPr/>
        </p:nvSpPr>
        <p:spPr>
          <a:xfrm>
            <a:off x="3639940" y="4147438"/>
            <a:ext cx="285630" cy="28563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</a:t>
            </a:r>
            <a:endParaRPr lang="zh-CN" altLang="en-US" sz="1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41" name="直接箭头连接符 40"/>
          <p:cNvCxnSpPr>
            <a:stCxn id="39" idx="6"/>
            <a:endCxn id="40" idx="2"/>
          </p:cNvCxnSpPr>
          <p:nvPr/>
        </p:nvCxnSpPr>
        <p:spPr>
          <a:xfrm>
            <a:off x="3129438" y="4290253"/>
            <a:ext cx="51050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6" name="组合 45"/>
          <p:cNvGrpSpPr/>
          <p:nvPr/>
        </p:nvGrpSpPr>
        <p:grpSpPr>
          <a:xfrm>
            <a:off x="2843808" y="4651494"/>
            <a:ext cx="1081762" cy="285630"/>
            <a:chOff x="3059832" y="3284984"/>
            <a:chExt cx="1369794" cy="361682"/>
          </a:xfrm>
        </p:grpSpPr>
        <p:sp>
          <p:nvSpPr>
            <p:cNvPr id="47" name="Oval 8"/>
            <p:cNvSpPr/>
            <p:nvPr/>
          </p:nvSpPr>
          <p:spPr>
            <a:xfrm>
              <a:off x="3059832" y="3284984"/>
              <a:ext cx="361682" cy="361682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3</a:t>
              </a:r>
              <a:endParaRPr lang="zh-CN" altLang="en-US" sz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8" name="Oval 8"/>
            <p:cNvSpPr/>
            <p:nvPr/>
          </p:nvSpPr>
          <p:spPr>
            <a:xfrm>
              <a:off x="4067944" y="3284984"/>
              <a:ext cx="361682" cy="361682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10</a:t>
              </a:r>
              <a:endParaRPr lang="zh-CN" altLang="en-US" sz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cxnSp>
          <p:nvCxnSpPr>
            <p:cNvPr id="49" name="直接箭头连接符 48"/>
            <p:cNvCxnSpPr>
              <a:stCxn id="47" idx="6"/>
              <a:endCxn id="48" idx="2"/>
            </p:cNvCxnSpPr>
            <p:nvPr/>
          </p:nvCxnSpPr>
          <p:spPr>
            <a:xfrm>
              <a:off x="3421514" y="3465825"/>
              <a:ext cx="64643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5" name="Oval 8"/>
          <p:cNvSpPr/>
          <p:nvPr/>
        </p:nvSpPr>
        <p:spPr>
          <a:xfrm>
            <a:off x="4282326" y="3643382"/>
            <a:ext cx="285630" cy="28563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zh-CN" altLang="en-US" sz="1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6" name="Oval 8"/>
          <p:cNvSpPr/>
          <p:nvPr/>
        </p:nvSpPr>
        <p:spPr>
          <a:xfrm>
            <a:off x="5078458" y="3643382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57" name="直接箭头连接符 56"/>
          <p:cNvCxnSpPr>
            <a:stCxn id="55" idx="6"/>
            <a:endCxn id="56" idx="2"/>
          </p:cNvCxnSpPr>
          <p:nvPr/>
        </p:nvCxnSpPr>
        <p:spPr>
          <a:xfrm>
            <a:off x="4567956" y="3786197"/>
            <a:ext cx="51050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Oval 8"/>
          <p:cNvSpPr/>
          <p:nvPr/>
        </p:nvSpPr>
        <p:spPr>
          <a:xfrm>
            <a:off x="4282326" y="3140968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60" name="Oval 8"/>
          <p:cNvSpPr/>
          <p:nvPr/>
        </p:nvSpPr>
        <p:spPr>
          <a:xfrm>
            <a:off x="5078458" y="3140968"/>
            <a:ext cx="285630" cy="28563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</a:t>
            </a:r>
            <a:endParaRPr lang="zh-CN" altLang="en-US" sz="1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61" name="直接箭头连接符 60"/>
          <p:cNvCxnSpPr>
            <a:stCxn id="59" idx="6"/>
            <a:endCxn id="60" idx="2"/>
          </p:cNvCxnSpPr>
          <p:nvPr/>
        </p:nvCxnSpPr>
        <p:spPr>
          <a:xfrm>
            <a:off x="4567956" y="3283783"/>
            <a:ext cx="51050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Oval 8"/>
          <p:cNvSpPr/>
          <p:nvPr/>
        </p:nvSpPr>
        <p:spPr>
          <a:xfrm>
            <a:off x="5078459" y="4147438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65" name="直接箭头连接符 64"/>
          <p:cNvCxnSpPr>
            <a:stCxn id="55" idx="5"/>
            <a:endCxn id="64" idx="2"/>
          </p:cNvCxnSpPr>
          <p:nvPr/>
        </p:nvCxnSpPr>
        <p:spPr>
          <a:xfrm>
            <a:off x="4526127" y="3887182"/>
            <a:ext cx="552332" cy="4030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Oval 8"/>
          <p:cNvSpPr/>
          <p:nvPr/>
        </p:nvSpPr>
        <p:spPr>
          <a:xfrm>
            <a:off x="5652120" y="3643382"/>
            <a:ext cx="285630" cy="28563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endParaRPr lang="zh-CN" altLang="en-US" sz="1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2" name="Oval 8"/>
          <p:cNvSpPr/>
          <p:nvPr/>
        </p:nvSpPr>
        <p:spPr>
          <a:xfrm>
            <a:off x="6448252" y="3643382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73" name="直接箭头连接符 72"/>
          <p:cNvCxnSpPr>
            <a:stCxn id="71" idx="6"/>
            <a:endCxn id="72" idx="2"/>
          </p:cNvCxnSpPr>
          <p:nvPr/>
        </p:nvCxnSpPr>
        <p:spPr>
          <a:xfrm>
            <a:off x="5937750" y="3786197"/>
            <a:ext cx="51050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Oval 8"/>
          <p:cNvSpPr/>
          <p:nvPr/>
        </p:nvSpPr>
        <p:spPr>
          <a:xfrm>
            <a:off x="5652120" y="3140968"/>
            <a:ext cx="285630" cy="28563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endParaRPr lang="zh-CN" altLang="en-US" sz="1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6" name="Oval 8"/>
          <p:cNvSpPr/>
          <p:nvPr/>
        </p:nvSpPr>
        <p:spPr>
          <a:xfrm>
            <a:off x="6448252" y="3140968"/>
            <a:ext cx="285630" cy="28563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</a:t>
            </a:r>
            <a:endParaRPr lang="zh-CN" altLang="en-US" sz="1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77" name="直接箭头连接符 76"/>
          <p:cNvCxnSpPr>
            <a:stCxn id="75" idx="6"/>
            <a:endCxn id="76" idx="2"/>
          </p:cNvCxnSpPr>
          <p:nvPr/>
        </p:nvCxnSpPr>
        <p:spPr>
          <a:xfrm>
            <a:off x="5937750" y="3283783"/>
            <a:ext cx="51050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Oval 8"/>
          <p:cNvSpPr/>
          <p:nvPr/>
        </p:nvSpPr>
        <p:spPr>
          <a:xfrm>
            <a:off x="6448253" y="4147438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9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81" name="直接箭头连接符 80"/>
          <p:cNvCxnSpPr>
            <a:stCxn id="71" idx="5"/>
            <a:endCxn id="80" idx="2"/>
          </p:cNvCxnSpPr>
          <p:nvPr/>
        </p:nvCxnSpPr>
        <p:spPr>
          <a:xfrm>
            <a:off x="5895921" y="3887182"/>
            <a:ext cx="552332" cy="4030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Oval 8"/>
          <p:cNvSpPr/>
          <p:nvPr/>
        </p:nvSpPr>
        <p:spPr>
          <a:xfrm>
            <a:off x="5652120" y="4651494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4" name="Oval 8"/>
          <p:cNvSpPr/>
          <p:nvPr/>
        </p:nvSpPr>
        <p:spPr>
          <a:xfrm>
            <a:off x="6448252" y="4651494"/>
            <a:ext cx="285630" cy="28563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11</a:t>
            </a:r>
            <a:endParaRPr lang="zh-CN" altLang="en-US" sz="1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85" name="直接箭头连接符 84"/>
          <p:cNvCxnSpPr>
            <a:stCxn id="83" idx="6"/>
            <a:endCxn id="84" idx="2"/>
          </p:cNvCxnSpPr>
          <p:nvPr/>
        </p:nvCxnSpPr>
        <p:spPr>
          <a:xfrm>
            <a:off x="5937750" y="4794309"/>
            <a:ext cx="51050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" name="Oval 8"/>
          <p:cNvSpPr/>
          <p:nvPr/>
        </p:nvSpPr>
        <p:spPr>
          <a:xfrm>
            <a:off x="7018630" y="3647426"/>
            <a:ext cx="285630" cy="28563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endParaRPr lang="zh-CN" altLang="en-US" sz="1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4" name="Oval 8"/>
          <p:cNvSpPr/>
          <p:nvPr/>
        </p:nvSpPr>
        <p:spPr>
          <a:xfrm>
            <a:off x="7814762" y="3647426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11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05" name="直接箭头连接符 104"/>
          <p:cNvCxnSpPr>
            <a:stCxn id="103" idx="6"/>
            <a:endCxn id="104" idx="2"/>
          </p:cNvCxnSpPr>
          <p:nvPr/>
        </p:nvCxnSpPr>
        <p:spPr>
          <a:xfrm>
            <a:off x="7304260" y="3790241"/>
            <a:ext cx="51050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8" name="Oval 8"/>
          <p:cNvSpPr/>
          <p:nvPr/>
        </p:nvSpPr>
        <p:spPr>
          <a:xfrm>
            <a:off x="7814761" y="3145011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09" name="直接箭头连接符 108"/>
          <p:cNvCxnSpPr>
            <a:endCxn id="108" idx="2"/>
          </p:cNvCxnSpPr>
          <p:nvPr/>
        </p:nvCxnSpPr>
        <p:spPr>
          <a:xfrm flipV="1">
            <a:off x="7304259" y="3287826"/>
            <a:ext cx="510502" cy="3973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1" name="Oval 8"/>
          <p:cNvSpPr/>
          <p:nvPr/>
        </p:nvSpPr>
        <p:spPr>
          <a:xfrm>
            <a:off x="7018630" y="4151482"/>
            <a:ext cx="285630" cy="285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endParaRPr lang="zh-CN" altLang="en-US" sz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2" name="Oval 8"/>
          <p:cNvSpPr/>
          <p:nvPr/>
        </p:nvSpPr>
        <p:spPr>
          <a:xfrm>
            <a:off x="7814762" y="4151482"/>
            <a:ext cx="285630" cy="28563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9</a:t>
            </a:r>
            <a:endParaRPr lang="zh-CN" altLang="en-US" sz="1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13" name="直接箭头连接符 112"/>
          <p:cNvCxnSpPr>
            <a:stCxn id="111" idx="6"/>
            <a:endCxn id="112" idx="2"/>
          </p:cNvCxnSpPr>
          <p:nvPr/>
        </p:nvCxnSpPr>
        <p:spPr>
          <a:xfrm>
            <a:off x="7304260" y="4294297"/>
            <a:ext cx="51050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直接连接符 118"/>
          <p:cNvCxnSpPr/>
          <p:nvPr/>
        </p:nvCxnSpPr>
        <p:spPr>
          <a:xfrm>
            <a:off x="4067944" y="2780928"/>
            <a:ext cx="0" cy="2664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119"/>
          <p:cNvCxnSpPr/>
          <p:nvPr/>
        </p:nvCxnSpPr>
        <p:spPr>
          <a:xfrm>
            <a:off x="5508104" y="2780928"/>
            <a:ext cx="0" cy="2664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接连接符 120"/>
          <p:cNvCxnSpPr/>
          <p:nvPr/>
        </p:nvCxnSpPr>
        <p:spPr>
          <a:xfrm>
            <a:off x="6876256" y="2780928"/>
            <a:ext cx="0" cy="2664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组合 65"/>
          <p:cNvGrpSpPr/>
          <p:nvPr/>
        </p:nvGrpSpPr>
        <p:grpSpPr>
          <a:xfrm>
            <a:off x="2986623" y="2420888"/>
            <a:ext cx="4897745" cy="288032"/>
            <a:chOff x="2986623" y="2420888"/>
            <a:chExt cx="4897745" cy="288032"/>
          </a:xfrm>
        </p:grpSpPr>
        <p:sp>
          <p:nvSpPr>
            <p:cNvPr id="67" name="矩形 66"/>
            <p:cNvSpPr/>
            <p:nvPr/>
          </p:nvSpPr>
          <p:spPr>
            <a:xfrm>
              <a:off x="2986623" y="2420888"/>
              <a:ext cx="796132" cy="288032"/>
            </a:xfrm>
            <a:prstGeom prst="rect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part1</a:t>
              </a:r>
              <a:endParaRPr lang="zh-CN" altLang="en-US" dirty="0"/>
            </a:p>
          </p:txBody>
        </p:sp>
        <p:sp>
          <p:nvSpPr>
            <p:cNvPr id="68" name="矩形 67"/>
            <p:cNvSpPr/>
            <p:nvPr/>
          </p:nvSpPr>
          <p:spPr>
            <a:xfrm>
              <a:off x="4351932" y="2420888"/>
              <a:ext cx="796132" cy="288032"/>
            </a:xfrm>
            <a:prstGeom prst="rect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part2</a:t>
              </a:r>
              <a:endParaRPr lang="zh-CN" altLang="en-US" dirty="0"/>
            </a:p>
          </p:txBody>
        </p:sp>
        <p:sp>
          <p:nvSpPr>
            <p:cNvPr id="69" name="矩形 68"/>
            <p:cNvSpPr/>
            <p:nvPr/>
          </p:nvSpPr>
          <p:spPr>
            <a:xfrm>
              <a:off x="5792092" y="2420888"/>
              <a:ext cx="796132" cy="288032"/>
            </a:xfrm>
            <a:prstGeom prst="rect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part3</a:t>
              </a:r>
              <a:endParaRPr lang="zh-CN" altLang="en-US" dirty="0"/>
            </a:p>
          </p:txBody>
        </p:sp>
        <p:sp>
          <p:nvSpPr>
            <p:cNvPr id="79" name="矩形 78"/>
            <p:cNvSpPr/>
            <p:nvPr/>
          </p:nvSpPr>
          <p:spPr>
            <a:xfrm>
              <a:off x="7088236" y="2420888"/>
              <a:ext cx="796132" cy="288032"/>
            </a:xfrm>
            <a:prstGeom prst="rect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part4</a:t>
              </a:r>
              <a:endParaRPr lang="zh-CN" altLang="en-US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419872" y="5661248"/>
            <a:ext cx="780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mirror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436096" y="5661248"/>
            <a:ext cx="836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master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 flipV="1">
            <a:off x="3782755" y="515719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7" name="直接箭头连接符 86"/>
          <p:cNvCxnSpPr/>
          <p:nvPr/>
        </p:nvCxnSpPr>
        <p:spPr>
          <a:xfrm flipV="1">
            <a:off x="5796136" y="522920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44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2439</TotalTime>
  <Words>1630</Words>
  <Application>Microsoft Office PowerPoint</Application>
  <PresentationFormat>On-screen Show (4:3)</PresentationFormat>
  <Paragraphs>579</Paragraphs>
  <Slides>47</Slides>
  <Notes>28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主题</vt:lpstr>
      <vt:lpstr>BiGraph: Bipartite-oriented Distributed Graph Partitioning  for Big Learning</vt:lpstr>
      <vt:lpstr>Bipartite graph</vt:lpstr>
      <vt:lpstr>Bipartite graph</vt:lpstr>
      <vt:lpstr>Issues of existing partitioning algorithms</vt:lpstr>
      <vt:lpstr>Issues of existing partitioning algorithms</vt:lpstr>
      <vt:lpstr>Randomized Vertex-cut</vt:lpstr>
      <vt:lpstr>Randomized Vertex-cut </vt:lpstr>
      <vt:lpstr>Randomized Vertex-cut</vt:lpstr>
      <vt:lpstr>Randomized Vertex-cut</vt:lpstr>
      <vt:lpstr>Constrained Vertex-cut</vt:lpstr>
      <vt:lpstr>Constrained Vertex-cut</vt:lpstr>
      <vt:lpstr>Existing General Vertex-cut</vt:lpstr>
      <vt:lpstr>Challenge and Opportunities</vt:lpstr>
      <vt:lpstr>Challenge and Opportunities</vt:lpstr>
      <vt:lpstr>Challenge and Opportunities</vt:lpstr>
      <vt:lpstr>Our contributions</vt:lpstr>
      <vt:lpstr>Bipartite-oriented Partitioning</vt:lpstr>
      <vt:lpstr>Bipartite-cut algorithm</vt:lpstr>
      <vt:lpstr>Bipartite-cut</vt:lpstr>
      <vt:lpstr>Bipartite-cut</vt:lpstr>
      <vt:lpstr>Greedy Heuristic</vt:lpstr>
      <vt:lpstr>Greedy Heuristic</vt:lpstr>
      <vt:lpstr>Greedy Heuristic</vt:lpstr>
      <vt:lpstr>Greedy Heuristic Algorithm</vt:lpstr>
      <vt:lpstr>Greedy Heuristic Algorithm</vt:lpstr>
      <vt:lpstr>Greedy Heuristic Algorithm</vt:lpstr>
      <vt:lpstr>Greedy Heuristic Algorithm</vt:lpstr>
      <vt:lpstr>Greedy Heuristic Algorithm</vt:lpstr>
      <vt:lpstr>Greedy Heuristic Algorithm</vt:lpstr>
      <vt:lpstr>Greedy Heuristic Algorithm</vt:lpstr>
      <vt:lpstr>Greedy Heuristic Algorithm</vt:lpstr>
      <vt:lpstr>Execution Flow of Existing Systems</vt:lpstr>
      <vt:lpstr>Execution Flow of Existing Systems</vt:lpstr>
      <vt:lpstr>Exploiting Data Affinity</vt:lpstr>
      <vt:lpstr>Execution Flow of Existing  Systems</vt:lpstr>
      <vt:lpstr>Execution Flow with Data Affinity</vt:lpstr>
      <vt:lpstr>tradeoff</vt:lpstr>
      <vt:lpstr>Implementation</vt:lpstr>
      <vt:lpstr>Experiment Settings</vt:lpstr>
      <vt:lpstr>Replication Factor of Partitioning</vt:lpstr>
      <vt:lpstr>Computation Speedup</vt:lpstr>
      <vt:lpstr>Partitioning Speedup</vt:lpstr>
      <vt:lpstr>Weak Scalability</vt:lpstr>
      <vt:lpstr>Data Affinity Evaluation</vt:lpstr>
      <vt:lpstr>Data Affinity Evaluation</vt:lpstr>
      <vt:lpstr>Conclusion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 report</dc:title>
  <dc:creator>sjx</dc:creator>
  <cp:lastModifiedBy>Rong</cp:lastModifiedBy>
  <cp:revision>828</cp:revision>
  <dcterms:created xsi:type="dcterms:W3CDTF">2013-12-03T02:45:59Z</dcterms:created>
  <dcterms:modified xsi:type="dcterms:W3CDTF">2014-06-26T16:10:23Z</dcterms:modified>
</cp:coreProperties>
</file>