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7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57" r:id="rId2"/>
    <p:sldId id="288" r:id="rId3"/>
    <p:sldId id="317" r:id="rId4"/>
    <p:sldId id="324" r:id="rId5"/>
    <p:sldId id="346" r:id="rId6"/>
    <p:sldId id="319" r:id="rId7"/>
    <p:sldId id="348" r:id="rId8"/>
    <p:sldId id="347" r:id="rId9"/>
    <p:sldId id="323" r:id="rId10"/>
    <p:sldId id="325" r:id="rId11"/>
    <p:sldId id="326" r:id="rId12"/>
    <p:sldId id="327" r:id="rId13"/>
    <p:sldId id="349" r:id="rId14"/>
    <p:sldId id="350" r:id="rId15"/>
    <p:sldId id="351" r:id="rId16"/>
    <p:sldId id="329" r:id="rId17"/>
    <p:sldId id="352" r:id="rId18"/>
    <p:sldId id="330" r:id="rId19"/>
    <p:sldId id="331" r:id="rId20"/>
    <p:sldId id="334" r:id="rId21"/>
    <p:sldId id="335" r:id="rId22"/>
    <p:sldId id="336" r:id="rId23"/>
    <p:sldId id="337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55" r:id="rId32"/>
    <p:sldId id="354" r:id="rId3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A5A5"/>
    <a:srgbClr val="ED7D31"/>
    <a:srgbClr val="4372C4"/>
    <a:srgbClr val="FFFFB7"/>
    <a:srgbClr val="FF0053"/>
    <a:srgbClr val="1A00FF"/>
    <a:srgbClr val="BFE5F2"/>
    <a:srgbClr val="3A3A3A"/>
    <a:srgbClr val="4BA12F"/>
    <a:srgbClr val="FFD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69"/>
    <p:restoredTop sz="86408"/>
  </p:normalViewPr>
  <p:slideViewPr>
    <p:cSldViewPr snapToGrid="0" snapToObjects="1">
      <p:cViewPr>
        <p:scale>
          <a:sx n="70" d="100"/>
          <a:sy n="70" d="100"/>
        </p:scale>
        <p:origin x="144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&#24037;&#20316;&#31807;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&#24037;&#20316;&#31807;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&#24037;&#20316;&#31807;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&#24037;&#20316;&#31807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1012681142324"/>
          <c:y val="0.0495056781248059"/>
          <c:w val="0.941409079032942"/>
          <c:h val="0.69364898291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Wukong+S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0.08</c:v>
                </c:pt>
                <c:pt idx="2">
                  <c:v>0.11</c:v>
                </c:pt>
                <c:pt idx="3">
                  <c:v>1.78</c:v>
                </c:pt>
                <c:pt idx="4">
                  <c:v>3.5</c:v>
                </c:pt>
                <c:pt idx="5">
                  <c:v>1.68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Storm+Wukong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0.23</c:v>
                </c:pt>
                <c:pt idx="1">
                  <c:v>1.64</c:v>
                </c:pt>
                <c:pt idx="2">
                  <c:v>2.62</c:v>
                </c:pt>
                <c:pt idx="3">
                  <c:v>31.14</c:v>
                </c:pt>
                <c:pt idx="4">
                  <c:v>40.77</c:v>
                </c:pt>
                <c:pt idx="5">
                  <c:v>49.03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Spark Streaming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63054864"/>
        <c:axId val="-362456176"/>
      </c:barChart>
      <c:catAx>
        <c:axId val="-36305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2456176"/>
        <c:crosses val="autoZero"/>
        <c:auto val="1"/>
        <c:lblAlgn val="ctr"/>
        <c:lblOffset val="100"/>
        <c:noMultiLvlLbl val="0"/>
      </c:catAx>
      <c:valAx>
        <c:axId val="-362456176"/>
        <c:scaling>
          <c:orientation val="minMax"/>
          <c:max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30548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60716767531981"/>
          <c:w val="1.0"/>
          <c:h val="0.139283287771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671012681142324"/>
          <c:y val="0.0495056781248059"/>
          <c:w val="0.941409079032942"/>
          <c:h val="0.69364898291995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Wukong+S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工作表1!$B$2:$B$7</c:f>
              <c:numCache>
                <c:formatCode>General</c:formatCode>
                <c:ptCount val="6"/>
                <c:pt idx="0">
                  <c:v>0.1</c:v>
                </c:pt>
                <c:pt idx="1">
                  <c:v>0.08</c:v>
                </c:pt>
                <c:pt idx="2">
                  <c:v>0.11</c:v>
                </c:pt>
                <c:pt idx="3">
                  <c:v>1.78</c:v>
                </c:pt>
                <c:pt idx="4">
                  <c:v>3.5</c:v>
                </c:pt>
                <c:pt idx="5">
                  <c:v>1.68</c:v>
                </c:pt>
              </c:numCache>
            </c:numRef>
          </c:val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Storm+Wukong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工作表1!$C$2:$C$7</c:f>
              <c:numCache>
                <c:formatCode>General</c:formatCode>
                <c:ptCount val="6"/>
                <c:pt idx="0">
                  <c:v>0.23</c:v>
                </c:pt>
                <c:pt idx="1">
                  <c:v>1.64</c:v>
                </c:pt>
                <c:pt idx="2">
                  <c:v>2.62</c:v>
                </c:pt>
                <c:pt idx="3">
                  <c:v>31.14</c:v>
                </c:pt>
                <c:pt idx="4">
                  <c:v>40.77</c:v>
                </c:pt>
                <c:pt idx="5">
                  <c:v>49.03</c:v>
                </c:pt>
              </c:numCache>
            </c:numRef>
          </c:val>
        </c:ser>
        <c:ser>
          <c:idx val="2"/>
          <c:order val="2"/>
          <c:tx>
            <c:strRef>
              <c:f>工作表1!$D$1</c:f>
              <c:strCache>
                <c:ptCount val="1"/>
                <c:pt idx="0">
                  <c:v>Spark Streaming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工作表1!$A$2:$A$7</c:f>
              <c:strCache>
                <c:ptCount val="6"/>
                <c:pt idx="0">
                  <c:v>L1</c:v>
                </c:pt>
                <c:pt idx="1">
                  <c:v>L2</c:v>
                </c:pt>
                <c:pt idx="2">
                  <c:v>L3</c:v>
                </c:pt>
                <c:pt idx="3">
                  <c:v>L4</c:v>
                </c:pt>
                <c:pt idx="4">
                  <c:v>L5</c:v>
                </c:pt>
                <c:pt idx="5">
                  <c:v>L6</c:v>
                </c:pt>
              </c:strCache>
            </c:strRef>
          </c:cat>
          <c:val>
            <c:numRef>
              <c:f>工作表1!$D$2:$D$7</c:f>
              <c:numCache>
                <c:formatCode>General</c:formatCode>
                <c:ptCount val="6"/>
                <c:pt idx="0">
                  <c:v>50.0</c:v>
                </c:pt>
                <c:pt idx="1">
                  <c:v>50.0</c:v>
                </c:pt>
                <c:pt idx="2">
                  <c:v>50.0</c:v>
                </c:pt>
                <c:pt idx="3">
                  <c:v>50.0</c:v>
                </c:pt>
                <c:pt idx="4">
                  <c:v>50.0</c:v>
                </c:pt>
                <c:pt idx="5">
                  <c:v>50.0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368068048"/>
        <c:axId val="-368304832"/>
      </c:barChart>
      <c:catAx>
        <c:axId val="-36806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304832"/>
        <c:crosses val="autoZero"/>
        <c:auto val="1"/>
        <c:lblAlgn val="ctr"/>
        <c:lblOffset val="100"/>
        <c:noMultiLvlLbl val="0"/>
      </c:catAx>
      <c:valAx>
        <c:axId val="-368304832"/>
        <c:scaling>
          <c:orientation val="minMax"/>
          <c:max val="5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06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0"/>
          <c:y val="0.860716767531981"/>
          <c:w val="1.0"/>
          <c:h val="0.13928328777135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工作表1!$A$12:$A$19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工作表1!$B$12:$B$19</c:f>
              <c:numCache>
                <c:formatCode>General</c:formatCode>
                <c:ptCount val="8"/>
                <c:pt idx="1">
                  <c:v>161.0</c:v>
                </c:pt>
                <c:pt idx="2">
                  <c:v>288.0</c:v>
                </c:pt>
                <c:pt idx="3">
                  <c:v>408.0</c:v>
                </c:pt>
                <c:pt idx="4">
                  <c:v>507.0</c:v>
                </c:pt>
                <c:pt idx="5">
                  <c:v>617.0</c:v>
                </c:pt>
                <c:pt idx="6">
                  <c:v>704.0</c:v>
                </c:pt>
                <c:pt idx="7">
                  <c:v>803.0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68423088"/>
        <c:axId val="-368421040"/>
      </c:scatterChart>
      <c:valAx>
        <c:axId val="-368423088"/>
        <c:scaling>
          <c:orientation val="minMax"/>
          <c:max val="8.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421040"/>
        <c:crosses val="autoZero"/>
        <c:crossBetween val="midCat"/>
      </c:valAx>
      <c:valAx>
        <c:axId val="-368421040"/>
        <c:scaling>
          <c:orientation val="minMax"/>
          <c:max val="81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42308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工作表1!$A$36:$A$43</c:f>
              <c:numCache>
                <c:formatCode>General</c:formatCode>
                <c:ptCount val="8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</c:numCache>
            </c:numRef>
          </c:xVal>
          <c:yVal>
            <c:numRef>
              <c:f>工作表1!$B$36:$B$43</c:f>
              <c:numCache>
                <c:formatCode>General</c:formatCode>
                <c:ptCount val="8"/>
                <c:pt idx="1">
                  <c:v>254.0</c:v>
                </c:pt>
                <c:pt idx="2">
                  <c:v>384.0</c:v>
                </c:pt>
                <c:pt idx="3">
                  <c:v>516.0</c:v>
                </c:pt>
                <c:pt idx="4">
                  <c:v>648.0</c:v>
                </c:pt>
                <c:pt idx="5">
                  <c:v>790.0</c:v>
                </c:pt>
                <c:pt idx="6">
                  <c:v>926.0</c:v>
                </c:pt>
                <c:pt idx="7">
                  <c:v>1066.0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368402160"/>
        <c:axId val="-368400112"/>
      </c:scatterChart>
      <c:valAx>
        <c:axId val="-368402160"/>
        <c:scaling>
          <c:orientation val="minMax"/>
          <c:max val="8.0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400112"/>
        <c:crosses val="autoZero"/>
        <c:crossBetween val="midCat"/>
      </c:valAx>
      <c:valAx>
        <c:axId val="-368400112"/>
        <c:scaling>
          <c:orientation val="minMax"/>
          <c:max val="1100.0"/>
          <c:min val="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368402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85E10-02AE-4E47-B3AF-5557F511C772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021C6-5A2E-B745-BCC6-951EB07CA2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2730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4AC6D9-6B5C-45FD-8360-091FBE43F8FE}" type="slidenum">
              <a:rPr lang="en-US" altLang="zh-TW"/>
              <a:pPr/>
              <a:t>1</a:t>
            </a:fld>
            <a:endParaRPr lang="en-US" altLang="zh-TW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altLang="zh-C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6625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1390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000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720331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56555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028264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83539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34359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783825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207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19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085459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599717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677534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60770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1528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62701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521156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891164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686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5317561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8115997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29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8757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544110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4549963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22639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32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41920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7542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046052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7586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014257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baseline="0" smtClean="0"/>
              <a:t>workload</a:t>
            </a:r>
            <a:r>
              <a:rPr lang="zh-CN" altLang="en-US" baseline="0" smtClean="0"/>
              <a:t>特性总结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8878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3C753E-1415-4755-9AD0-A4D51D8BE0DD}" type="slidenum">
              <a:rPr lang="en-US" altLang="zh-TW" smtClean="0"/>
              <a:pPr/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06195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二级</a:t>
            </a:r>
          </a:p>
          <a:p>
            <a:pPr lvl="2"/>
            <a:r>
              <a:rPr lang="zh-CN" altLang="en-US" smtClean="0"/>
              <a:t>三级</a:t>
            </a:r>
          </a:p>
          <a:p>
            <a:pPr lvl="3"/>
            <a:r>
              <a:rPr lang="zh-CN" altLang="en-US" smtClean="0"/>
              <a:t>四级</a:t>
            </a:r>
          </a:p>
          <a:p>
            <a:pPr lvl="4"/>
            <a:r>
              <a:rPr lang="zh-CN" altLang="en-US" smtClean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D1FB9C-2AA2-D941-8EC3-F4A35519CC33}" type="datetimeFigureOut">
              <a:rPr kumimoji="1" lang="zh-CN" altLang="en-US" smtClean="0"/>
              <a:t>2017/11/3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D8AC2-5755-F340-874B-7A1798DEB40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71539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8.jpeg"/><Relationship Id="rId9" Type="http://schemas.openxmlformats.org/officeDocument/2006/relationships/image" Target="../media/image11.png"/><Relationship Id="rId10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chart" Target="../charts/char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chart" Target="../charts/char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jpeg"/><Relationship Id="rId5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hyperlink" Target="http://ipads.se.sjtu.edu.cn/projects/wukong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10.jpeg"/><Relationship Id="rId5" Type="http://schemas.openxmlformats.org/officeDocument/2006/relationships/image" Target="../media/image8.jpeg"/><Relationship Id="rId6" Type="http://schemas.openxmlformats.org/officeDocument/2006/relationships/hyperlink" Target="http://ipads.se.sjtu.edu.cn/projects/wukong" TargetMode="External"/><Relationship Id="rId7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8.jpeg"/><Relationship Id="rId5" Type="http://schemas.openxmlformats.org/officeDocument/2006/relationships/image" Target="../media/image11.png"/><Relationship Id="rId6" Type="http://schemas.openxmlformats.org/officeDocument/2006/relationships/image" Target="../media/image12.jpg"/><Relationship Id="rId7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0" y="4509120"/>
            <a:ext cx="9144000" cy="1728192"/>
          </a:xfrm>
        </p:spPr>
        <p:txBody>
          <a:bodyPr>
            <a:normAutofit/>
          </a:bodyPr>
          <a:lstStyle/>
          <a:p>
            <a:r>
              <a:rPr lang="en-US" altLang="zh-TW" sz="2400" b="1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Yunhao Zhang, </a:t>
            </a:r>
            <a:r>
              <a:rPr lang="en-US" altLang="zh-TW" sz="2400" dirty="0" err="1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Rong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Chen, </a:t>
            </a:r>
            <a:r>
              <a:rPr lang="en-US" altLang="zh-TW" sz="2400" dirty="0" err="1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Haibo</a:t>
            </a:r>
            <a:r>
              <a:rPr lang="en-US" altLang="zh-TW" sz="2400" dirty="0" smtClean="0">
                <a:solidFill>
                  <a:schemeClr val="tx1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Chen</a:t>
            </a:r>
            <a:endParaRPr lang="en-US" altLang="zh-TW" sz="2000" dirty="0">
              <a:solidFill>
                <a:schemeClr val="tx1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endParaRPr lang="en-US" altLang="zh-TW" sz="600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0070C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and Distributed Systems (IPADS)</a:t>
            </a:r>
          </a:p>
          <a:p>
            <a:pPr>
              <a:lnSpc>
                <a:spcPct val="80000"/>
              </a:lnSpc>
            </a:pPr>
            <a:r>
              <a:rPr lang="en-US" altLang="zh-TW" sz="2000" dirty="0" smtClean="0">
                <a:solidFill>
                  <a:srgbClr val="0070C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Shanghai Jiao Tong University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848882" y="980728"/>
            <a:ext cx="7490797" cy="212365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altLang="zh-CN" sz="4400" dirty="0" smtClean="0"/>
              <a:t>Sub-millisecond </a:t>
            </a:r>
            <a:r>
              <a:rPr lang="en-US" altLang="zh-CN" sz="4400" dirty="0" err="1" smtClean="0"/>
              <a:t>Stateful</a:t>
            </a:r>
            <a:r>
              <a:rPr lang="en-US" altLang="zh-CN" sz="4400" dirty="0" smtClean="0">
                <a:solidFill>
                  <a:srgbClr val="FF0053"/>
                </a:solidFill>
              </a:rPr>
              <a:t> </a:t>
            </a:r>
          </a:p>
          <a:p>
            <a:r>
              <a:rPr lang="en-US" altLang="zh-CN" sz="4400" dirty="0" smtClean="0">
                <a:solidFill>
                  <a:srgbClr val="FF0053"/>
                </a:solidFill>
              </a:rPr>
              <a:t>Stream Querying </a:t>
            </a:r>
            <a:r>
              <a:rPr lang="en-US" altLang="zh-CN" sz="4400" dirty="0" smtClean="0"/>
              <a:t>over </a:t>
            </a:r>
          </a:p>
          <a:p>
            <a:r>
              <a:rPr lang="en-US" altLang="zh-CN" sz="4400" dirty="0" smtClean="0"/>
              <a:t>Fast-evolving Linked Data</a:t>
            </a:r>
            <a:endParaRPr lang="zh-CN" altLang="en-US" sz="32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925" y="138809"/>
            <a:ext cx="1618550" cy="201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Composite Design</a:t>
            </a:r>
            <a:endParaRPr lang="zh-TW" altLang="en-US" sz="32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9257" y="2201483"/>
            <a:ext cx="1604319" cy="1573318"/>
          </a:xfrm>
          <a:prstGeom prst="rect">
            <a:avLst/>
          </a:prstGeom>
        </p:spPr>
      </p:pic>
      <p:sp>
        <p:nvSpPr>
          <p:cNvPr id="6" name="Rectangle 7"/>
          <p:cNvSpPr/>
          <p:nvPr/>
        </p:nvSpPr>
        <p:spPr>
          <a:xfrm>
            <a:off x="6022301" y="2344649"/>
            <a:ext cx="28931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Apache </a:t>
            </a:r>
            <a:endParaRPr lang="en-US" altLang="zh-CN" sz="24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altLang="zh-CN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Storm</a:t>
            </a:r>
            <a:endParaRPr lang="zh-CN" alt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015" y="4175400"/>
            <a:ext cx="1209448" cy="141951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280732" y="4380665"/>
            <a:ext cx="23762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Wukong</a:t>
            </a:r>
            <a:endParaRPr lang="en-US" altLang="zh-CN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algn="ctr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OSDI’16</a:t>
            </a:r>
            <a:endParaRPr lang="en-US" altLang="zh-CN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9" name="Rectangle 44"/>
          <p:cNvSpPr/>
          <p:nvPr/>
        </p:nvSpPr>
        <p:spPr>
          <a:xfrm>
            <a:off x="6077388" y="3043002"/>
            <a:ext cx="2952328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53"/>
                </a:solidFill>
              </a:rPr>
              <a:t>Stream Processing System</a:t>
            </a:r>
            <a:endParaRPr lang="zh-CN" altLang="en-US" sz="2000" dirty="0">
              <a:solidFill>
                <a:srgbClr val="FF0053"/>
              </a:solidFill>
            </a:endParaRPr>
          </a:p>
        </p:txBody>
      </p:sp>
      <p:sp>
        <p:nvSpPr>
          <p:cNvPr id="10" name="Rectangle 44"/>
          <p:cNvSpPr/>
          <p:nvPr/>
        </p:nvSpPr>
        <p:spPr>
          <a:xfrm>
            <a:off x="5992699" y="5032852"/>
            <a:ext cx="2952328" cy="40011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 smtClean="0">
                <a:solidFill>
                  <a:srgbClr val="FF0053"/>
                </a:solidFill>
              </a:rPr>
              <a:t>Graph Store System</a:t>
            </a:r>
            <a:endParaRPr lang="zh-CN" altLang="en-US" sz="2000" dirty="0">
              <a:solidFill>
                <a:srgbClr val="FF0053"/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72" y="2200664"/>
            <a:ext cx="4436312" cy="3354862"/>
          </a:xfrm>
          <a:prstGeom prst="rect">
            <a:avLst/>
          </a:prstGeom>
        </p:spPr>
      </p:pic>
      <p:sp>
        <p:nvSpPr>
          <p:cNvPr id="12" name="Rectangle 44"/>
          <p:cNvSpPr/>
          <p:nvPr/>
        </p:nvSpPr>
        <p:spPr>
          <a:xfrm>
            <a:off x="853664" y="1419478"/>
            <a:ext cx="2952328" cy="461665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Composite Design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4" name="Rectangle 44"/>
          <p:cNvSpPr/>
          <p:nvPr/>
        </p:nvSpPr>
        <p:spPr>
          <a:xfrm>
            <a:off x="5474739" y="1417638"/>
            <a:ext cx="2952328" cy="461665"/>
          </a:xfrm>
          <a:prstGeom prst="rect">
            <a:avLst/>
          </a:prstGeom>
          <a:solidFill>
            <a:schemeClr val="tx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Example</a:t>
            </a:r>
            <a:endParaRPr lang="zh-CN" altLang="en-US" sz="1600" b="1" dirty="0">
              <a:solidFill>
                <a:schemeClr val="bg1"/>
              </a:solidFill>
            </a:endParaRPr>
          </a:p>
        </p:txBody>
      </p:sp>
      <p:sp>
        <p:nvSpPr>
          <p:cNvPr id="15" name="十字形 5"/>
          <p:cNvSpPr/>
          <p:nvPr/>
        </p:nvSpPr>
        <p:spPr>
          <a:xfrm>
            <a:off x="6770903" y="3737809"/>
            <a:ext cx="360000" cy="360000"/>
          </a:xfrm>
          <a:prstGeom prst="plus">
            <a:avLst>
              <a:gd name="adj" fmla="val 42576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350"/>
          </a:p>
        </p:txBody>
      </p:sp>
    </p:spTree>
    <p:extLst>
      <p:ext uri="{BB962C8B-B14F-4D97-AF65-F5344CB8AC3E}">
        <p14:creationId xmlns:p14="http://schemas.microsoft.com/office/powerpoint/2010/main" val="13411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Composite Design Observations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395536" y="1172936"/>
            <a:ext cx="7992888" cy="1475104"/>
            <a:chOff x="395536" y="1412776"/>
            <a:chExt cx="7992888" cy="1475104"/>
          </a:xfrm>
        </p:grpSpPr>
        <p:sp>
          <p:nvSpPr>
            <p:cNvPr id="6" name="矩形 5"/>
            <p:cNvSpPr/>
            <p:nvPr/>
          </p:nvSpPr>
          <p:spPr>
            <a:xfrm>
              <a:off x="395536" y="1412776"/>
              <a:ext cx="375776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1. Cross-system Cost</a:t>
              </a:r>
              <a:endParaRPr lang="zh-CN" altLang="en-US" sz="2800" b="1" dirty="0"/>
            </a:p>
          </p:txBody>
        </p:sp>
        <p:sp>
          <p:nvSpPr>
            <p:cNvPr id="7" name="内容占位符 2"/>
            <p:cNvSpPr txBox="1">
              <a:spLocks/>
            </p:cNvSpPr>
            <p:nvPr/>
          </p:nvSpPr>
          <p:spPr bwMode="auto">
            <a:xfrm>
              <a:off x="613470" y="1916832"/>
              <a:ext cx="7774954" cy="97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73038" indent="-173038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2"/>
              <a:r>
                <a:rPr lang="en-US" altLang="zh-CN" sz="2800" dirty="0" smtClean="0">
                  <a:solidFill>
                    <a:srgbClr val="FF0053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~40% execution time </a:t>
              </a:r>
              <a:r>
                <a:rPr lang="en-US" altLang="zh-CN" sz="2800" dirty="0" smtClean="0"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wasted due to data transformation and transmission</a:t>
              </a:r>
              <a:endParaRPr lang="en-US" altLang="zh-CN" dirty="0"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8" name="组 7"/>
          <p:cNvGrpSpPr/>
          <p:nvPr/>
        </p:nvGrpSpPr>
        <p:grpSpPr>
          <a:xfrm>
            <a:off x="395536" y="2831016"/>
            <a:ext cx="7992888" cy="1475104"/>
            <a:chOff x="395536" y="3106024"/>
            <a:chExt cx="7992888" cy="1475104"/>
          </a:xfrm>
        </p:grpSpPr>
        <p:sp>
          <p:nvSpPr>
            <p:cNvPr id="9" name="矩形 8"/>
            <p:cNvSpPr/>
            <p:nvPr/>
          </p:nvSpPr>
          <p:spPr>
            <a:xfrm>
              <a:off x="395536" y="3106024"/>
              <a:ext cx="4297971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</a:t>
              </a:r>
              <a:r>
                <a:rPr lang="en-US" altLang="zh-C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. Inefficient Query Plan</a:t>
              </a:r>
              <a:endParaRPr lang="zh-CN" altLang="en-US" sz="2800" b="1" dirty="0"/>
            </a:p>
          </p:txBody>
        </p:sp>
        <p:sp>
          <p:nvSpPr>
            <p:cNvPr id="10" name="内容占位符 2"/>
            <p:cNvSpPr txBox="1">
              <a:spLocks/>
            </p:cNvSpPr>
            <p:nvPr/>
          </p:nvSpPr>
          <p:spPr bwMode="auto">
            <a:xfrm>
              <a:off x="613470" y="3610080"/>
              <a:ext cx="7774954" cy="971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73038" indent="-173038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2"/>
              <a:r>
                <a:rPr lang="en-US" altLang="zh-CN" sz="2800" dirty="0" smtClean="0">
                  <a:solidFill>
                    <a:srgbClr val="FF0000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Semantic gap </a:t>
              </a:r>
              <a:r>
                <a:rPr lang="en-US" altLang="zh-CN" sz="2800" dirty="0" smtClean="0"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between the two systems impair query optimization</a:t>
              </a:r>
              <a:endParaRPr lang="en-US" altLang="zh-CN" dirty="0"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1" name="组 10"/>
          <p:cNvGrpSpPr/>
          <p:nvPr/>
        </p:nvGrpSpPr>
        <p:grpSpPr>
          <a:xfrm>
            <a:off x="395536" y="4448381"/>
            <a:ext cx="7992888" cy="2054346"/>
            <a:chOff x="395536" y="4688221"/>
            <a:chExt cx="7992888" cy="2054346"/>
          </a:xfrm>
        </p:grpSpPr>
        <p:sp>
          <p:nvSpPr>
            <p:cNvPr id="12" name="矩形 11"/>
            <p:cNvSpPr/>
            <p:nvPr/>
          </p:nvSpPr>
          <p:spPr>
            <a:xfrm>
              <a:off x="395536" y="4688221"/>
              <a:ext cx="372089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8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3. Limited Scalability</a:t>
              </a:r>
              <a:endParaRPr lang="zh-CN" altLang="en-US" sz="2800" b="1" dirty="0"/>
            </a:p>
          </p:txBody>
        </p:sp>
        <p:sp>
          <p:nvSpPr>
            <p:cNvPr id="14" name="内容占位符 2"/>
            <p:cNvSpPr txBox="1">
              <a:spLocks/>
            </p:cNvSpPr>
            <p:nvPr/>
          </p:nvSpPr>
          <p:spPr bwMode="auto">
            <a:xfrm>
              <a:off x="613470" y="5192277"/>
              <a:ext cx="7774954" cy="15502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73038" indent="-173038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2"/>
              <a:r>
                <a:rPr lang="en-US" altLang="zh-CN" sz="2800" dirty="0" smtClean="0"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Stream processing systems dedicate all resources to the improve performance of</a:t>
              </a:r>
              <a:r>
                <a:rPr lang="en-US" altLang="zh-CN" sz="2800" dirty="0" smtClean="0">
                  <a:solidFill>
                    <a:srgbClr val="FF0053"/>
                  </a:solidFill>
                  <a:latin typeface="Century Gothic" pitchFamily="34" charset="0"/>
                  <a:ea typeface="Verdana" pitchFamily="34" charset="0"/>
                  <a:cs typeface="Verdana" pitchFamily="34" charset="0"/>
                </a:rPr>
                <a:t> a single job</a:t>
              </a:r>
              <a:endParaRPr lang="en-US" altLang="zh-CN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endParaRPr>
            </a:p>
          </p:txBody>
        </p:sp>
      </p:grpSp>
      <p:grpSp>
        <p:nvGrpSpPr>
          <p:cNvPr id="15" name="组 14"/>
          <p:cNvGrpSpPr/>
          <p:nvPr/>
        </p:nvGrpSpPr>
        <p:grpSpPr>
          <a:xfrm>
            <a:off x="216128" y="1188266"/>
            <a:ext cx="8569637" cy="5480559"/>
            <a:chOff x="247307" y="1113264"/>
            <a:chExt cx="8569637" cy="5480559"/>
          </a:xfrm>
        </p:grpSpPr>
        <p:sp>
          <p:nvSpPr>
            <p:cNvPr id="16" name="Rectangle 4"/>
            <p:cNvSpPr/>
            <p:nvPr/>
          </p:nvSpPr>
          <p:spPr>
            <a:xfrm>
              <a:off x="247307" y="1113264"/>
              <a:ext cx="8569637" cy="526297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17" name="组 16"/>
            <p:cNvGrpSpPr/>
            <p:nvPr/>
          </p:nvGrpSpPr>
          <p:grpSpPr>
            <a:xfrm>
              <a:off x="683851" y="1248442"/>
              <a:ext cx="7634191" cy="5345381"/>
              <a:chOff x="683851" y="1248442"/>
              <a:chExt cx="7634191" cy="5345381"/>
            </a:xfrm>
          </p:grpSpPr>
          <p:sp>
            <p:nvSpPr>
              <p:cNvPr id="18" name="爆炸形 2 17"/>
              <p:cNvSpPr/>
              <p:nvPr/>
            </p:nvSpPr>
            <p:spPr>
              <a:xfrm rot="717811">
                <a:off x="683851" y="1248442"/>
                <a:ext cx="7634191" cy="5345381"/>
              </a:xfrm>
              <a:prstGeom prst="irregularSeal2">
                <a:avLst/>
              </a:prstGeom>
              <a:ln>
                <a:solidFill>
                  <a:schemeClr val="tx1"/>
                </a:solidFill>
              </a:ln>
              <a:effectLst>
                <a:glow rad="1397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9" name="内容占位符 2"/>
              <p:cNvSpPr txBox="1">
                <a:spLocks/>
              </p:cNvSpPr>
              <p:nvPr/>
            </p:nvSpPr>
            <p:spPr bwMode="auto">
              <a:xfrm>
                <a:off x="2090810" y="3097780"/>
                <a:ext cx="4635130" cy="1624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73038" indent="-173038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lvl="2" algn="ctr"/>
                <a:r>
                  <a:rPr lang="en-US" altLang="zh-CN" sz="32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Composite Design: </a:t>
                </a:r>
                <a:r>
                  <a:rPr lang="zh-CN" altLang="en-US" sz="32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    </a:t>
                </a:r>
                <a:r>
                  <a:rPr lang="en-US" altLang="zh-CN" sz="3200" dirty="0" smtClean="0">
                    <a:latin typeface="Century Gothic" pitchFamily="34" charset="0"/>
                  </a:rPr>
                  <a:t>high latency</a:t>
                </a:r>
              </a:p>
              <a:p>
                <a:pPr lvl="2" algn="ctr"/>
                <a:r>
                  <a:rPr lang="en-US" altLang="zh-CN" sz="3200" dirty="0" smtClean="0">
                    <a:latin typeface="Century Gothic" pitchFamily="34" charset="0"/>
                  </a:rPr>
                  <a:t>low throughput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81721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Design Overview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标题 4"/>
          <p:cNvSpPr txBox="1">
            <a:spLocks/>
          </p:cNvSpPr>
          <p:nvPr/>
        </p:nvSpPr>
        <p:spPr>
          <a:xfrm>
            <a:off x="191795" y="1393727"/>
            <a:ext cx="2844155" cy="75192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marL="352425" indent="-352425" algn="ctr"/>
            <a:r>
              <a:rPr lang="en-US" altLang="zh-TW" sz="3200" dirty="0" err="1" smtClean="0"/>
              <a:t>Wukong+S</a:t>
            </a:r>
            <a:endParaRPr lang="en-US" altLang="zh-TW" sz="3200" dirty="0">
              <a:solidFill>
                <a:schemeClr val="tx1"/>
              </a:solidFill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0174" y="1515712"/>
            <a:ext cx="8224061" cy="1474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>
                <a:latin typeface="Century Gothic" pitchFamily="34" charset="0"/>
              </a:rPr>
              <a:t> </a:t>
            </a:r>
            <a:r>
              <a:rPr lang="en-US" altLang="zh-CN" sz="2800" dirty="0" smtClean="0">
                <a:latin typeface="Century Gothic" pitchFamily="34" charset="0"/>
              </a:rPr>
              <a:t>                      uses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800" dirty="0">
                <a:latin typeface="Century Gothic" pitchFamily="34" charset="0"/>
              </a:rPr>
              <a:t>a novel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integrated design </a:t>
            </a:r>
            <a:r>
              <a:rPr lang="en-US" altLang="zh-CN" sz="2800" dirty="0">
                <a:latin typeface="Century Gothic" pitchFamily="34" charset="0"/>
              </a:rPr>
              <a:t>for </a:t>
            </a:r>
            <a:r>
              <a:rPr lang="en-US" altLang="zh-CN" sz="2800" dirty="0" err="1" smtClean="0">
                <a:latin typeface="Century Gothic" pitchFamily="34" charset="0"/>
              </a:rPr>
              <a:t>stateful</a:t>
            </a:r>
            <a:r>
              <a:rPr lang="en-US" altLang="zh-CN" sz="2800" dirty="0" smtClean="0">
                <a:latin typeface="Century Gothic" pitchFamily="34" charset="0"/>
              </a:rPr>
              <a:t> stream query </a:t>
            </a:r>
            <a:r>
              <a:rPr lang="en-US" altLang="zh-CN" sz="2800" dirty="0">
                <a:latin typeface="Century Gothic" pitchFamily="34" charset="0"/>
              </a:rPr>
              <a:t>over fast-evolving linked data</a:t>
            </a:r>
            <a:endParaRPr lang="en-US" altLang="zh-CN" sz="2800" dirty="0"/>
          </a:p>
        </p:txBody>
      </p:sp>
      <p:grpSp>
        <p:nvGrpSpPr>
          <p:cNvPr id="2" name="组 1"/>
          <p:cNvGrpSpPr/>
          <p:nvPr/>
        </p:nvGrpSpPr>
        <p:grpSpPr>
          <a:xfrm>
            <a:off x="287338" y="3182422"/>
            <a:ext cx="8406897" cy="1188813"/>
            <a:chOff x="287338" y="3182422"/>
            <a:chExt cx="8406897" cy="1188813"/>
          </a:xfrm>
        </p:grpSpPr>
        <p:sp>
          <p:nvSpPr>
            <p:cNvPr id="9" name="标题 4"/>
            <p:cNvSpPr txBox="1">
              <a:spLocks/>
            </p:cNvSpPr>
            <p:nvPr/>
          </p:nvSpPr>
          <p:spPr>
            <a:xfrm>
              <a:off x="287338" y="3182422"/>
              <a:ext cx="3940192" cy="751928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44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pPr marL="352425" indent="-352425" algn="ctr"/>
              <a:r>
                <a:rPr lang="en-US" altLang="zh-TW" sz="3200" smtClean="0"/>
                <a:t>I</a:t>
              </a:r>
              <a:r>
                <a:rPr lang="en-US" altLang="zh-CN" sz="3200" smtClean="0"/>
                <a:t>ntegrated Design</a:t>
              </a:r>
              <a:endParaRPr lang="en-US" altLang="zh-TW" sz="3200" dirty="0">
                <a:solidFill>
                  <a:schemeClr val="tx1"/>
                </a:solidFill>
              </a:endParaRPr>
            </a:p>
          </p:txBody>
        </p:sp>
        <p:sp>
          <p:nvSpPr>
            <p:cNvPr id="10" name="内容占位符 2"/>
            <p:cNvSpPr txBox="1">
              <a:spLocks/>
            </p:cNvSpPr>
            <p:nvPr/>
          </p:nvSpPr>
          <p:spPr bwMode="auto">
            <a:xfrm>
              <a:off x="470174" y="3338782"/>
              <a:ext cx="8224061" cy="10324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32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1pPr>
              <a:lvl2pPr>
                <a:defRPr sz="28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2pPr>
              <a:lvl3pPr marL="173038" indent="-173038">
                <a:defRPr sz="24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3pPr>
              <a:lvl4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4pPr>
              <a:lvl5pPr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5pPr>
              <a:lvl6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6pPr>
              <a:lvl7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7pPr>
              <a:lvl8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8pPr>
              <a:lvl9pPr eaLnBrk="0" hangingPunct="0">
                <a:defRPr sz="2000">
                  <a:solidFill>
                    <a:schemeClr val="tx1"/>
                  </a:solidFill>
                  <a:latin typeface="Arial" charset="0"/>
                  <a:ea typeface="宋体" charset="-122"/>
                </a:defRPr>
              </a:lvl9pPr>
            </a:lstStyle>
            <a:p>
              <a:pPr lvl="2"/>
              <a:r>
                <a:rPr lang="en-US" altLang="zh-CN" sz="2800" dirty="0">
                  <a:latin typeface="Century Gothic" pitchFamily="34" charset="0"/>
                </a:rPr>
                <a:t> </a:t>
              </a:r>
              <a:r>
                <a:rPr lang="en-US" altLang="zh-CN" sz="2800" dirty="0" smtClean="0">
                  <a:latin typeface="Century Gothic" pitchFamily="34" charset="0"/>
                </a:rPr>
                <a:t>                                    manages streaming data and stored data in a single system</a:t>
              </a:r>
            </a:p>
            <a:p>
              <a:pPr lvl="2"/>
              <a:endParaRPr lang="en-US" altLang="zh-CN" sz="2800" dirty="0">
                <a:latin typeface="Century Gothic" pitchFamily="34" charset="0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378755" y="4328061"/>
            <a:ext cx="8406897" cy="1717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latin typeface="Century Gothic" pitchFamily="34" charset="0"/>
              </a:rPr>
              <a:t>Eliminate cross-system cost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latin typeface="Century Gothic" pitchFamily="34" charset="0"/>
              </a:rPr>
              <a:t>Global semantics for query optimization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latin typeface="Century Gothic" pitchFamily="34" charset="0"/>
              </a:rPr>
              <a:t>Better scalability by sharing data between the queries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endParaRPr lang="en-US" altLang="zh-CN" sz="2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143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Design Outline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0174" y="1498791"/>
            <a:ext cx="8224061" cy="1443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latin typeface="Century Gothic" pitchFamily="34" charset="0"/>
              </a:rPr>
              <a:t>Implementing integrated </a:t>
            </a:r>
            <a:r>
              <a:rPr lang="en-US" altLang="zh-CN" sz="2800" dirty="0">
                <a:latin typeface="Century Gothic" pitchFamily="34" charset="0"/>
              </a:rPr>
              <a:t>design </a:t>
            </a:r>
            <a:r>
              <a:rPr lang="en-US" altLang="zh-CN" sz="2800" dirty="0" smtClean="0">
                <a:latin typeface="Century Gothic" pitchFamily="34" charset="0"/>
              </a:rPr>
              <a:t>is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not trivial</a:t>
            </a:r>
          </a:p>
          <a:p>
            <a:pPr lvl="2"/>
            <a:endParaRPr lang="en-US" altLang="zh-CN" sz="2800" dirty="0" smtClean="0">
              <a:latin typeface="Century Gothic" pitchFamily="34" charset="0"/>
            </a:endParaRPr>
          </a:p>
          <a:p>
            <a:pPr lvl="2"/>
            <a:r>
              <a:rPr lang="en-US" altLang="zh-CN" sz="2800" dirty="0" smtClean="0">
                <a:latin typeface="Century Gothic" pitchFamily="34" charset="0"/>
              </a:rPr>
              <a:t>Decisions for efficient integrated design:</a:t>
            </a:r>
            <a:endParaRPr lang="en-US" altLang="zh-CN" sz="2800" dirty="0">
              <a:latin typeface="Century Gothic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69094" y="2942580"/>
            <a:ext cx="8406897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Hybrid Store:</a:t>
            </a:r>
            <a:r>
              <a:rPr lang="en-US" altLang="zh-CN" sz="2200" dirty="0" smtClean="0">
                <a:latin typeface="Century Gothic" pitchFamily="34" charset="0"/>
              </a:rPr>
              <a:t> efficiently handle streaming data and fast-evolving stored data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Stream Index:</a:t>
            </a:r>
            <a:r>
              <a:rPr lang="zh-CN" altLang="en-US" sz="22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fast path to access streaming data in a certain time interval</a:t>
            </a:r>
            <a:endParaRPr lang="zh-CN" altLang="en-US" sz="2200" dirty="0" smtClean="0">
              <a:latin typeface="Century Gothic" pitchFamily="34" charset="0"/>
            </a:endParaRP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Consistent Data View:</a:t>
            </a:r>
            <a:r>
              <a:rPr lang="zh-CN" altLang="en-US" sz="2200" dirty="0" smtClean="0"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through decentralized vector timestamps and </a:t>
            </a:r>
            <a:r>
              <a:rPr lang="en-US" altLang="zh-CN" sz="2200" dirty="0">
                <a:latin typeface="Century Gothic" pitchFamily="34" charset="0"/>
              </a:rPr>
              <a:t>bounded snapshot </a:t>
            </a:r>
            <a:r>
              <a:rPr lang="en-US" altLang="zh-CN" sz="2200" dirty="0" err="1" smtClean="0">
                <a:latin typeface="Century Gothic" pitchFamily="34" charset="0"/>
              </a:rPr>
              <a:t>scalarization</a:t>
            </a:r>
            <a:endParaRPr lang="en-US" altLang="zh-CN" sz="2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47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Wukong+S</a:t>
            </a: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Architecture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31057" y="5607957"/>
            <a:ext cx="8672862" cy="564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latin typeface="Century Gothic" pitchFamily="34" charset="0"/>
              </a:rPr>
              <a:t>Data is </a:t>
            </a:r>
            <a:r>
              <a:rPr lang="en-US" altLang="zh-CN" sz="2800" dirty="0">
                <a:solidFill>
                  <a:srgbClr val="FF0053"/>
                </a:solidFill>
                <a:latin typeface="Century Gothic" pitchFamily="34" charset="0"/>
              </a:rPr>
              <a:t>partitioned</a:t>
            </a:r>
            <a:r>
              <a:rPr lang="en-US" altLang="zh-CN" sz="2800" dirty="0" smtClean="0">
                <a:latin typeface="Century Gothic" pitchFamily="34" charset="0"/>
              </a:rPr>
              <a:t> and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stored </a:t>
            </a:r>
            <a:r>
              <a:rPr lang="en-US" altLang="zh-CN" sz="2800" dirty="0" smtClean="0">
                <a:latin typeface="Century Gothic" pitchFamily="34" charset="0"/>
              </a:rPr>
              <a:t>on multiple servers</a:t>
            </a:r>
            <a:endParaRPr lang="en-US" altLang="zh-CN" sz="2800" dirty="0">
              <a:latin typeface="Century Gothic" pitchFamily="34" charset="0"/>
            </a:endParaRPr>
          </a:p>
        </p:txBody>
      </p:sp>
      <p:grpSp>
        <p:nvGrpSpPr>
          <p:cNvPr id="5" name="组 4"/>
          <p:cNvGrpSpPr/>
          <p:nvPr/>
        </p:nvGrpSpPr>
        <p:grpSpPr>
          <a:xfrm>
            <a:off x="586794" y="969193"/>
            <a:ext cx="8145817" cy="4496533"/>
            <a:chOff x="1098358" y="2293314"/>
            <a:chExt cx="7398714" cy="4084128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8358" y="2293314"/>
              <a:ext cx="4895134" cy="4084128"/>
            </a:xfrm>
            <a:prstGeom prst="rect">
              <a:avLst/>
            </a:prstGeom>
          </p:spPr>
        </p:pic>
        <p:grpSp>
          <p:nvGrpSpPr>
            <p:cNvPr id="28" name="组 27"/>
            <p:cNvGrpSpPr/>
            <p:nvPr/>
          </p:nvGrpSpPr>
          <p:grpSpPr>
            <a:xfrm>
              <a:off x="2801761" y="3057052"/>
              <a:ext cx="3564810" cy="1157536"/>
              <a:chOff x="2801761" y="3057052"/>
              <a:chExt cx="3564810" cy="115753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2801761" y="3057052"/>
                <a:ext cx="1592103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>
                    <a:solidFill>
                      <a:srgbClr val="FF0053"/>
                    </a:solidFill>
                    <a:latin typeface="Century Gothic" pitchFamily="34" charset="0"/>
                  </a:rPr>
                  <a:t>C</a:t>
                </a:r>
                <a:r>
                  <a:rPr lang="en-US" altLang="zh-CN" sz="20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ontinuous</a:t>
                </a:r>
              </a:p>
              <a:p>
                <a:pPr algn="ctr"/>
                <a:r>
                  <a:rPr lang="en-US" altLang="zh-CN" sz="2000" dirty="0">
                    <a:solidFill>
                      <a:srgbClr val="FF0053"/>
                    </a:solidFill>
                    <a:latin typeface="Century Gothic" pitchFamily="34" charset="0"/>
                  </a:rPr>
                  <a:t>Q</a:t>
                </a:r>
                <a:r>
                  <a:rPr lang="en-US" altLang="zh-CN" sz="20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uery</a:t>
                </a:r>
                <a:endParaRPr lang="zh-CN" altLang="en-US" sz="2000" dirty="0"/>
              </a:p>
            </p:txBody>
          </p:sp>
          <p:sp>
            <p:nvSpPr>
              <p:cNvPr id="11" name="矩形 10"/>
              <p:cNvSpPr/>
              <p:nvPr/>
            </p:nvSpPr>
            <p:spPr>
              <a:xfrm>
                <a:off x="5038963" y="3506702"/>
                <a:ext cx="1327608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One-shot</a:t>
                </a:r>
              </a:p>
              <a:p>
                <a:pPr algn="ctr"/>
                <a:r>
                  <a:rPr lang="en-US" altLang="zh-CN" sz="20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Query</a:t>
                </a:r>
                <a:endParaRPr lang="zh-CN" altLang="en-US" sz="2000" dirty="0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1745604" y="5395762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Engine</a:t>
              </a:r>
              <a:endParaRPr lang="zh-CN" altLang="en-US" dirty="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898317" y="5778272"/>
              <a:ext cx="748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Store</a:t>
              </a:r>
              <a:endParaRPr lang="zh-CN" altLang="en-US" dirty="0"/>
            </a:p>
          </p:txBody>
        </p:sp>
        <p:sp>
          <p:nvSpPr>
            <p:cNvPr id="15" name="矩形 14"/>
            <p:cNvSpPr/>
            <p:nvPr/>
          </p:nvSpPr>
          <p:spPr>
            <a:xfrm>
              <a:off x="2967911" y="5395762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Engine</a:t>
              </a:r>
              <a:endParaRPr lang="zh-CN" altLang="en-US" dirty="0"/>
            </a:p>
          </p:txBody>
        </p:sp>
        <p:sp>
          <p:nvSpPr>
            <p:cNvPr id="16" name="矩形 15"/>
            <p:cNvSpPr/>
            <p:nvPr/>
          </p:nvSpPr>
          <p:spPr>
            <a:xfrm>
              <a:off x="3120624" y="5778272"/>
              <a:ext cx="748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Store</a:t>
              </a:r>
              <a:endParaRPr lang="zh-CN" altLang="en-US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713958" y="5395762"/>
              <a:ext cx="94288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Engine</a:t>
              </a:r>
              <a:endParaRPr lang="zh-CN" altLang="en-US" dirty="0"/>
            </a:p>
          </p:txBody>
        </p:sp>
        <p:sp>
          <p:nvSpPr>
            <p:cNvPr id="18" name="矩形 17"/>
            <p:cNvSpPr/>
            <p:nvPr/>
          </p:nvSpPr>
          <p:spPr>
            <a:xfrm>
              <a:off x="4777295" y="5778272"/>
              <a:ext cx="7489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dirty="0" smtClean="0">
                  <a:latin typeface="Century Gothic" pitchFamily="34" charset="0"/>
                </a:rPr>
                <a:t>Store</a:t>
              </a:r>
              <a:endParaRPr lang="zh-CN" altLang="en-US" dirty="0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23317" y="5197736"/>
              <a:ext cx="182774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0053"/>
                  </a:solidFill>
                  <a:latin typeface="Century Gothic" pitchFamily="34" charset="0"/>
                </a:rPr>
                <a:t>Serve queries</a:t>
              </a:r>
              <a:endParaRPr lang="zh-CN" altLang="en-US" sz="2000" dirty="0"/>
            </a:p>
          </p:txBody>
        </p:sp>
        <p:sp>
          <p:nvSpPr>
            <p:cNvPr id="20" name="矩形 19"/>
            <p:cNvSpPr/>
            <p:nvPr/>
          </p:nvSpPr>
          <p:spPr>
            <a:xfrm>
              <a:off x="5960800" y="5593788"/>
              <a:ext cx="253627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2000" dirty="0" smtClean="0">
                  <a:solidFill>
                    <a:srgbClr val="FF0053"/>
                  </a:solidFill>
                  <a:latin typeface="Century Gothic" pitchFamily="34" charset="0"/>
                </a:rPr>
                <a:t>Hold data </a:t>
              </a:r>
              <a:r>
                <a:rPr lang="en-US" altLang="zh-CN" sz="2000" dirty="0">
                  <a:solidFill>
                    <a:srgbClr val="FF0053"/>
                  </a:solidFill>
                  <a:latin typeface="Century Gothic" pitchFamily="34" charset="0"/>
                </a:rPr>
                <a:t>p</a:t>
              </a:r>
              <a:r>
                <a:rPr lang="en-US" altLang="zh-CN" sz="2000" dirty="0" smtClean="0">
                  <a:solidFill>
                    <a:srgbClr val="FF0053"/>
                  </a:solidFill>
                  <a:latin typeface="Century Gothic" pitchFamily="34" charset="0"/>
                </a:rPr>
                <a:t>artition</a:t>
              </a:r>
              <a:endParaRPr lang="zh-CN" altLang="en-US" sz="2000" dirty="0"/>
            </a:p>
          </p:txBody>
        </p:sp>
        <p:cxnSp>
          <p:nvCxnSpPr>
            <p:cNvPr id="21" name="直线箭头连接符 20"/>
            <p:cNvCxnSpPr>
              <a:stCxn id="17" idx="3"/>
              <a:endCxn id="19" idx="1"/>
            </p:cNvCxnSpPr>
            <p:nvPr/>
          </p:nvCxnSpPr>
          <p:spPr>
            <a:xfrm flipV="1">
              <a:off x="5656845" y="5397791"/>
              <a:ext cx="366472" cy="182637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线箭头连接符 23"/>
            <p:cNvCxnSpPr>
              <a:endCxn id="20" idx="1"/>
            </p:cNvCxnSpPr>
            <p:nvPr/>
          </p:nvCxnSpPr>
          <p:spPr>
            <a:xfrm flipV="1">
              <a:off x="5656845" y="5793843"/>
              <a:ext cx="303955" cy="37923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151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Hybrid Store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ounded Rectangle 8"/>
          <p:cNvSpPr/>
          <p:nvPr/>
        </p:nvSpPr>
        <p:spPr>
          <a:xfrm>
            <a:off x="774000" y="1526311"/>
            <a:ext cx="7596000" cy="1029027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/>
          <a:lstStyle/>
          <a:p>
            <a:pPr marL="92075" algn="ctr">
              <a:buSzPct val="80000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How to gracefully integrate streaming data and stored data? </a:t>
            </a:r>
            <a:endParaRPr lang="en-US" altLang="zh-C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7088" y="3211506"/>
            <a:ext cx="7977824" cy="1377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400" b="1" dirty="0" smtClean="0">
                <a:latin typeface="Century Gothic" pitchFamily="34" charset="0"/>
              </a:rPr>
              <a:t>Strawman</a:t>
            </a:r>
            <a:r>
              <a:rPr lang="en-US" altLang="zh-CN" sz="2400" dirty="0" smtClean="0">
                <a:latin typeface="Century Gothic" pitchFamily="34" charset="0"/>
              </a:rPr>
              <a:t>: using different graph stores according to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“where from”</a:t>
            </a:r>
            <a:r>
              <a:rPr lang="en-US" altLang="zh-CN" sz="2400" dirty="0" smtClean="0">
                <a:latin typeface="Century Gothic" pitchFamily="34" charset="0"/>
              </a:rPr>
              <a:t>, </a:t>
            </a:r>
            <a:r>
              <a:rPr lang="en-US" altLang="zh-CN" sz="2400" dirty="0">
                <a:latin typeface="Century Gothic" pitchFamily="34" charset="0"/>
              </a:rPr>
              <a:t>namely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streaming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400" dirty="0">
                <a:latin typeface="Century Gothic" pitchFamily="34" charset="0"/>
              </a:rPr>
              <a:t>and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stored </a:t>
            </a:r>
            <a:r>
              <a:rPr lang="en-US" altLang="zh-CN" sz="2400" dirty="0" smtClean="0">
                <a:latin typeface="Century Gothic" pitchFamily="34" charset="0"/>
              </a:rPr>
              <a:t>data</a:t>
            </a:r>
          </a:p>
        </p:txBody>
      </p:sp>
      <p:sp>
        <p:nvSpPr>
          <p:cNvPr id="8" name="矩形 5"/>
          <p:cNvSpPr/>
          <p:nvPr/>
        </p:nvSpPr>
        <p:spPr>
          <a:xfrm>
            <a:off x="727088" y="4588999"/>
            <a:ext cx="79778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400" b="1" dirty="0" smtClean="0">
                <a:latin typeface="Century Gothic" pitchFamily="34" charset="0"/>
              </a:rPr>
              <a:t>Hybrid Store</a:t>
            </a:r>
            <a:r>
              <a:rPr lang="en-US" altLang="zh-CN" sz="2400" dirty="0" smtClean="0">
                <a:latin typeface="Century Gothic" pitchFamily="34" charset="0"/>
              </a:rPr>
              <a:t>: using different graph stores according to 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“how to use”</a:t>
            </a:r>
            <a:r>
              <a:rPr lang="en-US" altLang="zh-CN" sz="2400" dirty="0" smtClean="0">
                <a:latin typeface="Century Gothic" pitchFamily="34" charset="0"/>
              </a:rPr>
              <a:t>, namely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timeless</a:t>
            </a:r>
            <a:r>
              <a:rPr lang="en-US" altLang="zh-CN" sz="2400" dirty="0" smtClean="0">
                <a:latin typeface="Century Gothic" pitchFamily="34" charset="0"/>
              </a:rPr>
              <a:t> and </a:t>
            </a:r>
            <a:r>
              <a:rPr lang="en-US" altLang="zh-CN" sz="2400" i="1" dirty="0" smtClean="0">
                <a:solidFill>
                  <a:srgbClr val="FF0066"/>
                </a:solidFill>
                <a:latin typeface="Century Gothic" pitchFamily="34" charset="0"/>
              </a:rPr>
              <a:t>timed</a:t>
            </a:r>
            <a:r>
              <a:rPr lang="en-US" altLang="zh-CN" sz="24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400" dirty="0" smtClean="0">
                <a:latin typeface="Century Gothic" pitchFamily="34" charset="0"/>
              </a:rPr>
              <a:t>data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endParaRPr lang="en-US" altLang="zh-CN" sz="2200" dirty="0" smtClean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598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1"/>
          <a:stretch/>
        </p:blipFill>
        <p:spPr>
          <a:xfrm>
            <a:off x="647095" y="722278"/>
            <a:ext cx="7046976" cy="2554067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Explicit Separation of Streaming Data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/>
          <a:srcRect l="14426" t="23853" r="70594" b="60840"/>
          <a:stretch/>
        </p:blipFill>
        <p:spPr>
          <a:xfrm>
            <a:off x="309539" y="1810575"/>
            <a:ext cx="1055407" cy="6934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96938" y="1235176"/>
            <a:ext cx="290708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Streaming Data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2121663" y="5124219"/>
            <a:ext cx="190212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smtClean="0">
                <a:solidFill>
                  <a:srgbClr val="FF0053"/>
                </a:solidFill>
              </a:rPr>
              <a:t>Stored Data</a:t>
            </a:r>
            <a:endParaRPr kumimoji="1" lang="zh-CN" altLang="en-US" sz="2400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484" y="1775437"/>
            <a:ext cx="1115568" cy="1432560"/>
          </a:xfrm>
          <a:prstGeom prst="rect">
            <a:avLst/>
          </a:prstGeom>
        </p:spPr>
      </p:pic>
      <p:grpSp>
        <p:nvGrpSpPr>
          <p:cNvPr id="10" name="组 9"/>
          <p:cNvGrpSpPr/>
          <p:nvPr/>
        </p:nvGrpSpPr>
        <p:grpSpPr>
          <a:xfrm>
            <a:off x="1342378" y="1798788"/>
            <a:ext cx="1474001" cy="677334"/>
            <a:chOff x="281991" y="5388727"/>
            <a:chExt cx="1474001" cy="677334"/>
          </a:xfrm>
        </p:grpSpPr>
        <p:sp>
          <p:nvSpPr>
            <p:cNvPr id="11" name="矩形 10"/>
            <p:cNvSpPr/>
            <p:nvPr/>
          </p:nvSpPr>
          <p:spPr>
            <a:xfrm>
              <a:off x="368325" y="5493086"/>
              <a:ext cx="1387667" cy="50381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81991" y="5388727"/>
              <a:ext cx="1457322" cy="677334"/>
            </a:xfrm>
            <a:prstGeom prst="roundRect">
              <a:avLst/>
            </a:prstGeom>
            <a:solidFill>
              <a:srgbClr val="FF0053">
                <a:alpha val="29000"/>
              </a:srgbClr>
            </a:solidFill>
            <a:ln w="19050">
              <a:prstDash val="sysDash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b="1" dirty="0" smtClean="0">
                  <a:solidFill>
                    <a:schemeClr val="tx1"/>
                  </a:solidFill>
                </a:rPr>
                <a:t>user-defined</a:t>
              </a:r>
            </a:p>
            <a:p>
              <a:pPr algn="ctr"/>
              <a:r>
                <a:rPr kumimoji="1" lang="en-US" altLang="zh-CN" b="1" dirty="0" smtClean="0">
                  <a:solidFill>
                    <a:schemeClr val="tx1"/>
                  </a:solidFill>
                </a:rPr>
                <a:t>predicate</a:t>
              </a:r>
              <a:endParaRPr kumimoji="1" lang="zh-CN" altLang="en-US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4587611" y="940947"/>
            <a:ext cx="10951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Timed</a:t>
            </a:r>
            <a:endParaRPr kumimoji="1" lang="zh-CN" altLang="en-US" sz="2400" dirty="0"/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7" t="56588" r="70372" b="14690"/>
          <a:stretch/>
        </p:blipFill>
        <p:spPr>
          <a:xfrm>
            <a:off x="4227677" y="4846720"/>
            <a:ext cx="1529981" cy="130094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51"/>
          <a:stretch/>
        </p:blipFill>
        <p:spPr>
          <a:xfrm rot="5400000">
            <a:off x="4619783" y="4463214"/>
            <a:ext cx="839937" cy="390144"/>
          </a:xfrm>
          <a:prstGeom prst="rect">
            <a:avLst/>
          </a:prstGeom>
        </p:spPr>
      </p:pic>
      <p:grpSp>
        <p:nvGrpSpPr>
          <p:cNvPr id="31" name="组 30"/>
          <p:cNvGrpSpPr/>
          <p:nvPr/>
        </p:nvGrpSpPr>
        <p:grpSpPr>
          <a:xfrm>
            <a:off x="5817510" y="3756505"/>
            <a:ext cx="2770067" cy="1738242"/>
            <a:chOff x="5817510" y="4446048"/>
            <a:chExt cx="2770067" cy="1738242"/>
          </a:xfrm>
        </p:grpSpPr>
        <p:sp>
          <p:nvSpPr>
            <p:cNvPr id="32" name="文本框 31"/>
            <p:cNvSpPr txBox="1"/>
            <p:nvPr/>
          </p:nvSpPr>
          <p:spPr>
            <a:xfrm>
              <a:off x="7048373" y="5230183"/>
              <a:ext cx="1539204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800" dirty="0" smtClean="0"/>
                <a:t>One-shot</a:t>
              </a:r>
            </a:p>
            <a:p>
              <a:pPr algn="ctr"/>
              <a:r>
                <a:rPr kumimoji="1" lang="en-US" altLang="zh-CN" sz="2800" dirty="0" smtClean="0"/>
                <a:t>Query</a:t>
              </a:r>
              <a:endParaRPr kumimoji="1" lang="zh-CN" altLang="en-US" sz="2800" dirty="0"/>
            </a:p>
          </p:txBody>
        </p:sp>
        <p:pic>
          <p:nvPicPr>
            <p:cNvPr id="33" name="图片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5940" y="4446048"/>
              <a:ext cx="757631" cy="895815"/>
            </a:xfrm>
            <a:prstGeom prst="rect">
              <a:avLst/>
            </a:prstGeom>
          </p:spPr>
        </p:pic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26" r="-2"/>
            <a:stretch/>
          </p:blipFill>
          <p:spPr>
            <a:xfrm rot="19765775">
              <a:off x="5817510" y="5195831"/>
              <a:ext cx="1440549" cy="390144"/>
            </a:xfrm>
            <a:prstGeom prst="rect">
              <a:avLst/>
            </a:prstGeom>
          </p:spPr>
        </p:pic>
      </p:grpSp>
      <p:sp>
        <p:nvSpPr>
          <p:cNvPr id="39" name="文本框 38"/>
          <p:cNvSpPr txBox="1"/>
          <p:nvPr/>
        </p:nvSpPr>
        <p:spPr>
          <a:xfrm>
            <a:off x="4587611" y="2907302"/>
            <a:ext cx="144783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Timeless</a:t>
            </a:r>
            <a:endParaRPr kumimoji="1" lang="zh-CN" altLang="en-US" sz="2400" dirty="0"/>
          </a:p>
        </p:txBody>
      </p:sp>
      <p:grpSp>
        <p:nvGrpSpPr>
          <p:cNvPr id="2" name="组 1"/>
          <p:cNvGrpSpPr/>
          <p:nvPr/>
        </p:nvGrpSpPr>
        <p:grpSpPr>
          <a:xfrm>
            <a:off x="3584303" y="3300508"/>
            <a:ext cx="2262731" cy="983399"/>
            <a:chOff x="366425" y="1343550"/>
            <a:chExt cx="3147498" cy="1367925"/>
          </a:xfrm>
        </p:grpSpPr>
        <p:pic>
          <p:nvPicPr>
            <p:cNvPr id="43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0" b="13908"/>
            <a:stretch/>
          </p:blipFill>
          <p:spPr bwMode="auto">
            <a:xfrm>
              <a:off x="366425" y="1343550"/>
              <a:ext cx="906085" cy="899114"/>
            </a:xfrm>
            <a:prstGeom prst="ellipse">
              <a:avLst/>
            </a:prstGeom>
            <a:ln>
              <a:noFill/>
            </a:ln>
            <a:effectLst/>
            <a:extLst/>
          </p:spPr>
        </p:pic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1933" y="1569485"/>
              <a:ext cx="1141990" cy="1141990"/>
            </a:xfrm>
            <a:prstGeom prst="rect">
              <a:avLst/>
            </a:prstGeom>
          </p:spPr>
        </p:pic>
        <p:sp>
          <p:nvSpPr>
            <p:cNvPr id="45" name="下箭头 44"/>
            <p:cNvSpPr/>
            <p:nvPr/>
          </p:nvSpPr>
          <p:spPr>
            <a:xfrm rot="17485977">
              <a:off x="1666605" y="1665866"/>
              <a:ext cx="359764" cy="59960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grpSp>
        <p:nvGrpSpPr>
          <p:cNvPr id="46" name="组 45"/>
          <p:cNvGrpSpPr/>
          <p:nvPr/>
        </p:nvGrpSpPr>
        <p:grpSpPr>
          <a:xfrm>
            <a:off x="3848052" y="1569342"/>
            <a:ext cx="2085389" cy="1254622"/>
            <a:chOff x="4045547" y="1654575"/>
            <a:chExt cx="5098453" cy="3160240"/>
          </a:xfrm>
        </p:grpSpPr>
        <p:grpSp>
          <p:nvGrpSpPr>
            <p:cNvPr id="47" name="组 46"/>
            <p:cNvGrpSpPr/>
            <p:nvPr/>
          </p:nvGrpSpPr>
          <p:grpSpPr>
            <a:xfrm>
              <a:off x="4045547" y="1654575"/>
              <a:ext cx="5098453" cy="3160240"/>
              <a:chOff x="1720557" y="3645829"/>
              <a:chExt cx="5098453" cy="3160240"/>
            </a:xfrm>
          </p:grpSpPr>
          <p:pic>
            <p:nvPicPr>
              <p:cNvPr id="49" name="图片 48"/>
              <p:cNvPicPr>
                <a:picLocks noChangeAspect="1"/>
              </p:cNvPicPr>
              <p:nvPr/>
            </p:nvPicPr>
            <p:blipFill rotWithShape="1">
              <a:blip r:embed="rId10"/>
              <a:srcRect r="30611"/>
              <a:stretch/>
            </p:blipFill>
            <p:spPr>
              <a:xfrm>
                <a:off x="1720557" y="3646152"/>
                <a:ext cx="4597753" cy="3159917"/>
              </a:xfrm>
              <a:prstGeom prst="rect">
                <a:avLst/>
              </a:prstGeom>
            </p:spPr>
          </p:pic>
          <p:pic>
            <p:nvPicPr>
              <p:cNvPr id="50" name="图片 49"/>
              <p:cNvPicPr>
                <a:picLocks noChangeAspect="1"/>
              </p:cNvPicPr>
              <p:nvPr/>
            </p:nvPicPr>
            <p:blipFill rotWithShape="1">
              <a:blip r:embed="rId10"/>
              <a:srcRect l="92796" b="54794"/>
              <a:stretch/>
            </p:blipFill>
            <p:spPr>
              <a:xfrm>
                <a:off x="6318310" y="3645829"/>
                <a:ext cx="477288" cy="1428485"/>
              </a:xfrm>
              <a:prstGeom prst="rect">
                <a:avLst/>
              </a:prstGeom>
            </p:spPr>
          </p:pic>
          <p:pic>
            <p:nvPicPr>
              <p:cNvPr id="51" name="图片 50"/>
              <p:cNvPicPr>
                <a:picLocks noChangeAspect="1"/>
              </p:cNvPicPr>
              <p:nvPr/>
            </p:nvPicPr>
            <p:blipFill rotWithShape="1">
              <a:blip r:embed="rId10"/>
              <a:srcRect l="90450" t="42104" r="-444" b="39075"/>
              <a:stretch/>
            </p:blipFill>
            <p:spPr>
              <a:xfrm>
                <a:off x="6156828" y="4975953"/>
                <a:ext cx="662182" cy="594732"/>
              </a:xfrm>
              <a:prstGeom prst="rect">
                <a:avLst/>
              </a:prstGeom>
            </p:spPr>
          </p:pic>
          <p:pic>
            <p:nvPicPr>
              <p:cNvPr id="52" name="图片 51"/>
              <p:cNvPicPr>
                <a:picLocks noChangeAspect="1"/>
              </p:cNvPicPr>
              <p:nvPr/>
            </p:nvPicPr>
            <p:blipFill rotWithShape="1">
              <a:blip r:embed="rId10"/>
              <a:srcRect l="73241" t="60905"/>
              <a:stretch/>
            </p:blipFill>
            <p:spPr>
              <a:xfrm>
                <a:off x="5022522" y="5570685"/>
                <a:ext cx="1773076" cy="1235384"/>
              </a:xfrm>
              <a:prstGeom prst="rect">
                <a:avLst/>
              </a:prstGeom>
            </p:spPr>
          </p:pic>
        </p:grpSp>
        <p:pic>
          <p:nvPicPr>
            <p:cNvPr id="48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0" b="13908"/>
            <a:stretch/>
          </p:blipFill>
          <p:spPr bwMode="auto">
            <a:xfrm>
              <a:off x="4189688" y="1805715"/>
              <a:ext cx="617833" cy="613080"/>
            </a:xfrm>
            <a:prstGeom prst="ellipse">
              <a:avLst/>
            </a:prstGeom>
            <a:ln>
              <a:noFill/>
            </a:ln>
            <a:effectLst/>
            <a:extLst/>
          </p:spPr>
        </p:pic>
      </p:grpSp>
      <p:grpSp>
        <p:nvGrpSpPr>
          <p:cNvPr id="17" name="组 16"/>
          <p:cNvGrpSpPr/>
          <p:nvPr/>
        </p:nvGrpSpPr>
        <p:grpSpPr>
          <a:xfrm>
            <a:off x="5462841" y="1891468"/>
            <a:ext cx="3554038" cy="2302724"/>
            <a:chOff x="5462841" y="1891468"/>
            <a:chExt cx="3554038" cy="2302724"/>
          </a:xfrm>
        </p:grpSpPr>
        <p:sp>
          <p:nvSpPr>
            <p:cNvPr id="36" name="文本框 35"/>
            <p:cNvSpPr txBox="1"/>
            <p:nvPr/>
          </p:nvSpPr>
          <p:spPr>
            <a:xfrm>
              <a:off x="7166693" y="2571061"/>
              <a:ext cx="1850186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zh-CN" sz="2800" dirty="0" smtClean="0"/>
                <a:t>Continuous</a:t>
              </a:r>
            </a:p>
            <a:p>
              <a:pPr algn="ctr"/>
              <a:r>
                <a:rPr kumimoji="1" lang="en-US" altLang="zh-CN" sz="2800" dirty="0" smtClean="0"/>
                <a:t>Query</a:t>
              </a:r>
              <a:endParaRPr kumimoji="1" lang="zh-CN" altLang="en-US" sz="2800" dirty="0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05511" y="1891468"/>
              <a:ext cx="945456" cy="709092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886" b="69182"/>
            <a:stretch/>
          </p:blipFill>
          <p:spPr>
            <a:xfrm>
              <a:off x="5992920" y="2486476"/>
              <a:ext cx="1184240" cy="420826"/>
            </a:xfrm>
            <a:prstGeom prst="rect">
              <a:avLst/>
            </a:prstGeom>
          </p:spPr>
        </p:pic>
        <p:grpSp>
          <p:nvGrpSpPr>
            <p:cNvPr id="16" name="组 15"/>
            <p:cNvGrpSpPr/>
            <p:nvPr/>
          </p:nvGrpSpPr>
          <p:grpSpPr>
            <a:xfrm rot="18928804">
              <a:off x="5462841" y="3804048"/>
              <a:ext cx="2202993" cy="390144"/>
              <a:chOff x="5828410" y="6556998"/>
              <a:chExt cx="2202993" cy="390144"/>
            </a:xfrm>
          </p:grpSpPr>
          <p:pic>
            <p:nvPicPr>
              <p:cNvPr id="40" name="图片 39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1826" r="-2"/>
              <a:stretch/>
            </p:blipFill>
            <p:spPr>
              <a:xfrm>
                <a:off x="6590854" y="6556998"/>
                <a:ext cx="1440549" cy="390144"/>
              </a:xfrm>
              <a:prstGeom prst="rect">
                <a:avLst/>
              </a:prstGeom>
            </p:spPr>
          </p:pic>
          <p:cxnSp>
            <p:nvCxnSpPr>
              <p:cNvPr id="15" name="直线连接符 14"/>
              <p:cNvCxnSpPr/>
              <p:nvPr/>
            </p:nvCxnSpPr>
            <p:spPr>
              <a:xfrm>
                <a:off x="5828410" y="6751071"/>
                <a:ext cx="928156" cy="0"/>
              </a:xfrm>
              <a:prstGeom prst="line">
                <a:avLst/>
              </a:prstGeom>
              <a:ln w="52069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5806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Benefit of Hybrid Store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470174" y="1498791"/>
            <a:ext cx="8224061" cy="224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>
                <a:solidFill>
                  <a:srgbClr val="FF0053"/>
                </a:solidFill>
                <a:latin typeface="Century Gothic" pitchFamily="34" charset="0"/>
              </a:rPr>
              <a:t>N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o interference </a:t>
            </a:r>
            <a:r>
              <a:rPr lang="en-US" altLang="zh-CN" sz="2800" dirty="0" smtClean="0">
                <a:latin typeface="Century Gothic" pitchFamily="34" charset="0"/>
              </a:rPr>
              <a:t>between timeless data and timed data</a:t>
            </a:r>
            <a:endParaRPr lang="en-US" altLang="zh-CN" sz="2800" dirty="0" smtClean="0">
              <a:solidFill>
                <a:srgbClr val="FF0053"/>
              </a:solidFill>
              <a:latin typeface="Century Gothic" pitchFamily="34" charset="0"/>
            </a:endParaRPr>
          </a:p>
          <a:p>
            <a:pPr lvl="2"/>
            <a:endParaRPr lang="en-US" altLang="zh-CN" sz="2800" dirty="0" smtClean="0">
              <a:latin typeface="Century Gothic" pitchFamily="34" charset="0"/>
            </a:endParaRPr>
          </a:p>
          <a:p>
            <a:pPr lvl="2"/>
            <a:r>
              <a:rPr lang="en-US" altLang="zh-CN" sz="2800" dirty="0" smtClean="0">
                <a:latin typeface="Century Gothic" pitchFamily="34" charset="0"/>
              </a:rPr>
              <a:t>Design data stores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separately</a:t>
            </a:r>
            <a:r>
              <a:rPr lang="en-US" altLang="zh-CN" sz="2800" dirty="0" smtClean="0">
                <a:latin typeface="Century Gothic" pitchFamily="34" charset="0"/>
              </a:rPr>
              <a:t> and optimize for different operation pattern:</a:t>
            </a:r>
            <a:endParaRPr lang="en-US" altLang="zh-CN" sz="2800" dirty="0">
              <a:latin typeface="Century Gothic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70174" y="3743691"/>
            <a:ext cx="8406897" cy="90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Timeless Data:</a:t>
            </a:r>
            <a:r>
              <a:rPr lang="en-US" altLang="zh-CN" sz="2200" dirty="0" smtClean="0">
                <a:latin typeface="Century Gothic" pitchFamily="34" charset="0"/>
              </a:rPr>
              <a:t> continuous persistent store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Timed Data:</a:t>
            </a:r>
            <a:r>
              <a:rPr lang="zh-CN" altLang="en-US" sz="22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time-based transient store</a:t>
            </a:r>
          </a:p>
        </p:txBody>
      </p:sp>
    </p:spTree>
    <p:extLst>
      <p:ext uri="{BB962C8B-B14F-4D97-AF65-F5344CB8AC3E}">
        <p14:creationId xmlns:p14="http://schemas.microsoft.com/office/powerpoint/2010/main" val="1471494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Hybrid Store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矩形 5"/>
          <p:cNvSpPr/>
          <p:nvPr/>
        </p:nvSpPr>
        <p:spPr>
          <a:xfrm>
            <a:off x="483752" y="1130859"/>
            <a:ext cx="8280920" cy="18281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Continuous Persistent Store </a:t>
            </a:r>
          </a:p>
          <a:p>
            <a:pPr marL="628650" lvl="1" indent="-358775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>
                <a:latin typeface="Century Gothic" pitchFamily="34" charset="0"/>
              </a:rPr>
              <a:t>Continuously absorb the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</a:rPr>
              <a:t>timeless</a:t>
            </a:r>
            <a:r>
              <a:rPr lang="en-US" altLang="zh-CN" sz="2200" dirty="0">
                <a:latin typeface="Century Gothic" pitchFamily="34" charset="0"/>
              </a:rPr>
              <a:t> portion of streams </a:t>
            </a:r>
            <a:endParaRPr lang="en-US" altLang="zh-CN" sz="2200" b="1" dirty="0" smtClean="0">
              <a:latin typeface="Century Gothic" pitchFamily="34" charset="0"/>
            </a:endParaRPr>
          </a:p>
          <a:p>
            <a:pPr marL="628650" lvl="1" indent="-358775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b="1" dirty="0" smtClean="0">
                <a:latin typeface="Century Gothic" pitchFamily="34" charset="0"/>
              </a:rPr>
              <a:t>Goal</a:t>
            </a:r>
            <a:r>
              <a:rPr lang="en-US" altLang="zh-CN" sz="2200" dirty="0" smtClean="0">
                <a:latin typeface="Century Gothic" pitchFamily="34" charset="0"/>
              </a:rPr>
              <a:t>: support </a:t>
            </a:r>
            <a:r>
              <a:rPr lang="en-US" altLang="zh-CN" sz="2200" dirty="0" err="1" smtClean="0">
                <a:solidFill>
                  <a:srgbClr val="FF0066"/>
                </a:solidFill>
                <a:latin typeface="Century Gothic" pitchFamily="34" charset="0"/>
              </a:rPr>
              <a:t>stateful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continuous query and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up-to-date</a:t>
            </a:r>
            <a:r>
              <a:rPr lang="en-US" altLang="zh-CN" sz="2200" dirty="0" smtClean="0">
                <a:latin typeface="Century Gothic" pitchFamily="34" charset="0"/>
              </a:rPr>
              <a:t> one-shot query </a:t>
            </a: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671" y="3337874"/>
            <a:ext cx="4789082" cy="3035332"/>
          </a:xfrm>
          <a:prstGeom prst="rect">
            <a:avLst/>
          </a:prstGeom>
        </p:spPr>
      </p:pic>
      <p:sp>
        <p:nvSpPr>
          <p:cNvPr id="7" name="Freeform 2"/>
          <p:cNvSpPr/>
          <p:nvPr/>
        </p:nvSpPr>
        <p:spPr>
          <a:xfrm>
            <a:off x="2194256" y="3047842"/>
            <a:ext cx="4760943" cy="3444134"/>
          </a:xfrm>
          <a:custGeom>
            <a:avLst/>
            <a:gdLst>
              <a:gd name="connsiteX0" fmla="*/ 909123 w 2753214"/>
              <a:gd name="connsiteY0" fmla="*/ 176593 h 1991714"/>
              <a:gd name="connsiteX1" fmla="*/ 432044 w 2753214"/>
              <a:gd name="connsiteY1" fmla="*/ 33469 h 1991714"/>
              <a:gd name="connsiteX2" fmla="*/ 50382 w 2753214"/>
              <a:gd name="connsiteY2" fmla="*/ 224301 h 1991714"/>
              <a:gd name="connsiteX3" fmla="*/ 2674 w 2753214"/>
              <a:gd name="connsiteY3" fmla="*/ 908113 h 1991714"/>
              <a:gd name="connsiteX4" fmla="*/ 34479 w 2753214"/>
              <a:gd name="connsiteY4" fmla="*/ 1544217 h 1991714"/>
              <a:gd name="connsiteX5" fmla="*/ 225310 w 2753214"/>
              <a:gd name="connsiteY5" fmla="*/ 1846367 h 1991714"/>
              <a:gd name="connsiteX6" fmla="*/ 527460 w 2753214"/>
              <a:gd name="connsiteY6" fmla="*/ 1909977 h 1991714"/>
              <a:gd name="connsiteX7" fmla="*/ 956830 w 2753214"/>
              <a:gd name="connsiteY7" fmla="*/ 1862269 h 1991714"/>
              <a:gd name="connsiteX8" fmla="*/ 2101818 w 2753214"/>
              <a:gd name="connsiteY8" fmla="*/ 1909977 h 1991714"/>
              <a:gd name="connsiteX9" fmla="*/ 2531189 w 2753214"/>
              <a:gd name="connsiteY9" fmla="*/ 1957685 h 1991714"/>
              <a:gd name="connsiteX10" fmla="*/ 2722020 w 2753214"/>
              <a:gd name="connsiteY10" fmla="*/ 1353386 h 1991714"/>
              <a:gd name="connsiteX11" fmla="*/ 2722020 w 2753214"/>
              <a:gd name="connsiteY11" fmla="*/ 399229 h 1991714"/>
              <a:gd name="connsiteX12" fmla="*/ 2419870 w 2753214"/>
              <a:gd name="connsiteY12" fmla="*/ 33469 h 1991714"/>
              <a:gd name="connsiteX13" fmla="*/ 1958695 w 2753214"/>
              <a:gd name="connsiteY13" fmla="*/ 65274 h 1991714"/>
              <a:gd name="connsiteX14" fmla="*/ 1926890 w 2753214"/>
              <a:gd name="connsiteY14" fmla="*/ 462840 h 1991714"/>
              <a:gd name="connsiteX15" fmla="*/ 1720156 w 2753214"/>
              <a:gd name="connsiteY15" fmla="*/ 828600 h 1991714"/>
              <a:gd name="connsiteX16" fmla="*/ 1322590 w 2753214"/>
              <a:gd name="connsiteY16" fmla="*/ 892210 h 1991714"/>
              <a:gd name="connsiteX17" fmla="*/ 1052246 w 2753214"/>
              <a:gd name="connsiteY17" fmla="*/ 701379 h 1991714"/>
              <a:gd name="connsiteX18" fmla="*/ 988636 w 2753214"/>
              <a:gd name="connsiteY18" fmla="*/ 383327 h 1991714"/>
              <a:gd name="connsiteX19" fmla="*/ 909123 w 2753214"/>
              <a:gd name="connsiteY19" fmla="*/ 176593 h 1991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753214" h="1991714">
                <a:moveTo>
                  <a:pt x="909123" y="176593"/>
                </a:moveTo>
                <a:cubicBezTo>
                  <a:pt x="816358" y="118283"/>
                  <a:pt x="575167" y="25518"/>
                  <a:pt x="432044" y="33469"/>
                </a:cubicBezTo>
                <a:cubicBezTo>
                  <a:pt x="288921" y="41420"/>
                  <a:pt x="121944" y="78527"/>
                  <a:pt x="50382" y="224301"/>
                </a:cubicBezTo>
                <a:cubicBezTo>
                  <a:pt x="-21180" y="370075"/>
                  <a:pt x="5325" y="688127"/>
                  <a:pt x="2674" y="908113"/>
                </a:cubicBezTo>
                <a:cubicBezTo>
                  <a:pt x="23" y="1128099"/>
                  <a:pt x="-2627" y="1387841"/>
                  <a:pt x="34479" y="1544217"/>
                </a:cubicBezTo>
                <a:cubicBezTo>
                  <a:pt x="71585" y="1700593"/>
                  <a:pt x="143147" y="1785407"/>
                  <a:pt x="225310" y="1846367"/>
                </a:cubicBezTo>
                <a:cubicBezTo>
                  <a:pt x="307473" y="1907327"/>
                  <a:pt x="405540" y="1907327"/>
                  <a:pt x="527460" y="1909977"/>
                </a:cubicBezTo>
                <a:cubicBezTo>
                  <a:pt x="649380" y="1912627"/>
                  <a:pt x="694437" y="1862269"/>
                  <a:pt x="956830" y="1862269"/>
                </a:cubicBezTo>
                <a:cubicBezTo>
                  <a:pt x="1219223" y="1862269"/>
                  <a:pt x="1839425" y="1894074"/>
                  <a:pt x="2101818" y="1909977"/>
                </a:cubicBezTo>
                <a:cubicBezTo>
                  <a:pt x="2364211" y="1925880"/>
                  <a:pt x="2427822" y="2050450"/>
                  <a:pt x="2531189" y="1957685"/>
                </a:cubicBezTo>
                <a:cubicBezTo>
                  <a:pt x="2634556" y="1864920"/>
                  <a:pt x="2690215" y="1613129"/>
                  <a:pt x="2722020" y="1353386"/>
                </a:cubicBezTo>
                <a:cubicBezTo>
                  <a:pt x="2753825" y="1093643"/>
                  <a:pt x="2772378" y="619215"/>
                  <a:pt x="2722020" y="399229"/>
                </a:cubicBezTo>
                <a:cubicBezTo>
                  <a:pt x="2671662" y="179243"/>
                  <a:pt x="2547091" y="89128"/>
                  <a:pt x="2419870" y="33469"/>
                </a:cubicBezTo>
                <a:cubicBezTo>
                  <a:pt x="2292649" y="-22190"/>
                  <a:pt x="2040858" y="-6288"/>
                  <a:pt x="1958695" y="65274"/>
                </a:cubicBezTo>
                <a:cubicBezTo>
                  <a:pt x="1876532" y="136836"/>
                  <a:pt x="1966646" y="335619"/>
                  <a:pt x="1926890" y="462840"/>
                </a:cubicBezTo>
                <a:cubicBezTo>
                  <a:pt x="1887134" y="590061"/>
                  <a:pt x="1820873" y="757038"/>
                  <a:pt x="1720156" y="828600"/>
                </a:cubicBezTo>
                <a:cubicBezTo>
                  <a:pt x="1619439" y="900162"/>
                  <a:pt x="1433908" y="913413"/>
                  <a:pt x="1322590" y="892210"/>
                </a:cubicBezTo>
                <a:cubicBezTo>
                  <a:pt x="1211272" y="871007"/>
                  <a:pt x="1107905" y="786193"/>
                  <a:pt x="1052246" y="701379"/>
                </a:cubicBezTo>
                <a:cubicBezTo>
                  <a:pt x="996587" y="616565"/>
                  <a:pt x="1009840" y="468141"/>
                  <a:pt x="988636" y="383327"/>
                </a:cubicBezTo>
                <a:cubicBezTo>
                  <a:pt x="967433" y="298513"/>
                  <a:pt x="1001888" y="234903"/>
                  <a:pt x="909123" y="176593"/>
                </a:cubicBezTo>
                <a:close/>
              </a:path>
            </a:pathLst>
          </a:cu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4200" y="668691"/>
            <a:ext cx="1066620" cy="106103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907627" y="3435874"/>
            <a:ext cx="16160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 smtClean="0"/>
              <a:t>Timed Data</a:t>
            </a:r>
            <a:endParaRPr kumimoji="1" lang="zh-CN" altLang="en-US" sz="2000" dirty="0"/>
          </a:p>
        </p:txBody>
      </p:sp>
    </p:spTree>
    <p:extLst>
      <p:ext uri="{BB962C8B-B14F-4D97-AF65-F5344CB8AC3E}">
        <p14:creationId xmlns:p14="http://schemas.microsoft.com/office/powerpoint/2010/main" val="80293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19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2264" y="3486063"/>
            <a:ext cx="5050126" cy="3200783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CN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Hybrid Store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67544" y="1131590"/>
            <a:ext cx="8391448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Time-based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Transient Store </a:t>
            </a:r>
          </a:p>
          <a:p>
            <a:pPr marL="628650" lvl="1" indent="-358775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Timed</a:t>
            </a:r>
            <a:r>
              <a:rPr lang="en-US" altLang="zh-CN" sz="2200" dirty="0" smtClean="0">
                <a:latin typeface="Century Gothic" pitchFamily="34" charset="0"/>
              </a:rPr>
              <a:t> </a:t>
            </a:r>
            <a:r>
              <a:rPr lang="en-US" altLang="zh-CN" sz="2200" dirty="0">
                <a:latin typeface="Century Gothic" pitchFamily="34" charset="0"/>
              </a:rPr>
              <a:t>data will only be accessed by </a:t>
            </a:r>
            <a:r>
              <a:rPr lang="en-US" altLang="zh-CN" sz="2200" dirty="0">
                <a:solidFill>
                  <a:srgbClr val="FF0053"/>
                </a:solidFill>
                <a:latin typeface="Century Gothic" pitchFamily="34" charset="0"/>
              </a:rPr>
              <a:t>relevant continuous queries</a:t>
            </a:r>
            <a:r>
              <a:rPr lang="en-US" altLang="zh-CN" sz="2200" dirty="0">
                <a:latin typeface="Century Gothic" pitchFamily="34" charset="0"/>
              </a:rPr>
              <a:t> in a time </a:t>
            </a:r>
            <a:r>
              <a:rPr lang="en-US" altLang="zh-CN" sz="2200" dirty="0" smtClean="0">
                <a:latin typeface="Century Gothic" pitchFamily="34" charset="0"/>
              </a:rPr>
              <a:t>interval</a:t>
            </a:r>
            <a:endParaRPr lang="en-US" altLang="zh-CN" sz="2200" b="1" dirty="0" smtClean="0">
              <a:latin typeface="Century Gothic" pitchFamily="34" charset="0"/>
            </a:endParaRPr>
          </a:p>
          <a:p>
            <a:pPr marL="628650" lvl="1" indent="-358775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b="1" dirty="0" smtClean="0">
                <a:latin typeface="Century Gothic" pitchFamily="34" charset="0"/>
              </a:rPr>
              <a:t>Goal</a:t>
            </a:r>
            <a:r>
              <a:rPr lang="en-US" altLang="zh-CN" sz="2200" dirty="0">
                <a:latin typeface="Century Gothic" pitchFamily="34" charset="0"/>
              </a:rPr>
              <a:t>: support 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</a:rPr>
              <a:t>fast garbage collection </a:t>
            </a:r>
            <a:r>
              <a:rPr lang="en-US" altLang="zh-CN" sz="2200" dirty="0" smtClean="0">
                <a:solidFill>
                  <a:srgbClr val="FF0066"/>
                </a:solidFill>
                <a:latin typeface="Century Gothic" pitchFamily="34" charset="0"/>
              </a:rPr>
              <a:t>(</a:t>
            </a:r>
            <a:r>
              <a:rPr lang="en-US" altLang="zh-CN" sz="2200" dirty="0">
                <a:solidFill>
                  <a:srgbClr val="FF0066"/>
                </a:solidFill>
                <a:latin typeface="Century Gothic" pitchFamily="34" charset="0"/>
              </a:rPr>
              <a:t>GC) </a:t>
            </a:r>
            <a:r>
              <a:rPr lang="en-US" altLang="zh-CN" sz="2200" dirty="0">
                <a:latin typeface="Century Gothic" pitchFamily="34" charset="0"/>
              </a:rPr>
              <a:t>for the </a:t>
            </a:r>
            <a:r>
              <a:rPr lang="en-US" altLang="zh-CN" sz="2200" dirty="0" smtClean="0">
                <a:latin typeface="Century Gothic" pitchFamily="34" charset="0"/>
              </a:rPr>
              <a:t>timed </a:t>
            </a:r>
            <a:r>
              <a:rPr lang="en-US" altLang="zh-CN" sz="2200" dirty="0">
                <a:latin typeface="Century Gothic" pitchFamily="34" charset="0"/>
              </a:rPr>
              <a:t>portion of streams</a:t>
            </a:r>
          </a:p>
          <a:p>
            <a:pPr marL="628650" lvl="1" indent="-358775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endParaRPr lang="en-US" altLang="zh-CN" sz="2000" dirty="0" smtClean="0">
              <a:latin typeface="Century Gothic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1739" y="996950"/>
            <a:ext cx="1274088" cy="70318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55226" y="3594921"/>
            <a:ext cx="1616083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400" dirty="0" smtClean="0"/>
              <a:t>Timed Data</a:t>
            </a:r>
            <a:endParaRPr kumimoji="1" lang="zh-CN" altLang="en-US" sz="2000" dirty="0"/>
          </a:p>
        </p:txBody>
      </p:sp>
      <p:sp>
        <p:nvSpPr>
          <p:cNvPr id="7" name="Freeform 8"/>
          <p:cNvSpPr/>
          <p:nvPr/>
        </p:nvSpPr>
        <p:spPr>
          <a:xfrm>
            <a:off x="1992035" y="3349625"/>
            <a:ext cx="5120355" cy="1706785"/>
          </a:xfrm>
          <a:custGeom>
            <a:avLst/>
            <a:gdLst>
              <a:gd name="connsiteX0" fmla="*/ 207124 w 2745098"/>
              <a:gd name="connsiteY0" fmla="*/ 24928 h 906278"/>
              <a:gd name="connsiteX1" fmla="*/ 16292 w 2745098"/>
              <a:gd name="connsiteY1" fmla="*/ 327077 h 906278"/>
              <a:gd name="connsiteX2" fmla="*/ 48097 w 2745098"/>
              <a:gd name="connsiteY2" fmla="*/ 772350 h 906278"/>
              <a:gd name="connsiteX3" fmla="*/ 350247 w 2745098"/>
              <a:gd name="connsiteY3" fmla="*/ 867766 h 906278"/>
              <a:gd name="connsiteX4" fmla="*/ 668299 w 2745098"/>
              <a:gd name="connsiteY4" fmla="*/ 835961 h 906278"/>
              <a:gd name="connsiteX5" fmla="*/ 1208988 w 2745098"/>
              <a:gd name="connsiteY5" fmla="*/ 788253 h 906278"/>
              <a:gd name="connsiteX6" fmla="*/ 2067729 w 2745098"/>
              <a:gd name="connsiteY6" fmla="*/ 835961 h 906278"/>
              <a:gd name="connsiteX7" fmla="*/ 2401684 w 2745098"/>
              <a:gd name="connsiteY7" fmla="*/ 899571 h 906278"/>
              <a:gd name="connsiteX8" fmla="*/ 2703833 w 2745098"/>
              <a:gd name="connsiteY8" fmla="*/ 661032 h 906278"/>
              <a:gd name="connsiteX9" fmla="*/ 2735638 w 2745098"/>
              <a:gd name="connsiteY9" fmla="*/ 327077 h 906278"/>
              <a:gd name="connsiteX10" fmla="*/ 2640223 w 2745098"/>
              <a:gd name="connsiteY10" fmla="*/ 88538 h 906278"/>
              <a:gd name="connsiteX11" fmla="*/ 2338073 w 2745098"/>
              <a:gd name="connsiteY11" fmla="*/ 9025 h 906278"/>
              <a:gd name="connsiteX12" fmla="*/ 1988216 w 2745098"/>
              <a:gd name="connsiteY12" fmla="*/ 40830 h 906278"/>
              <a:gd name="connsiteX13" fmla="*/ 1574748 w 2745098"/>
              <a:gd name="connsiteY13" fmla="*/ 104441 h 906278"/>
              <a:gd name="connsiteX14" fmla="*/ 1034059 w 2745098"/>
              <a:gd name="connsiteY14" fmla="*/ 104441 h 906278"/>
              <a:gd name="connsiteX15" fmla="*/ 668299 w 2745098"/>
              <a:gd name="connsiteY15" fmla="*/ 24928 h 906278"/>
              <a:gd name="connsiteX16" fmla="*/ 207124 w 2745098"/>
              <a:gd name="connsiteY16" fmla="*/ 24928 h 90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745098" h="906278">
                <a:moveTo>
                  <a:pt x="207124" y="24928"/>
                </a:moveTo>
                <a:cubicBezTo>
                  <a:pt x="98456" y="75286"/>
                  <a:pt x="42796" y="202507"/>
                  <a:pt x="16292" y="327077"/>
                </a:cubicBezTo>
                <a:cubicBezTo>
                  <a:pt x="-10212" y="451647"/>
                  <a:pt x="-7562" y="682235"/>
                  <a:pt x="48097" y="772350"/>
                </a:cubicBezTo>
                <a:cubicBezTo>
                  <a:pt x="103756" y="862465"/>
                  <a:pt x="246880" y="857164"/>
                  <a:pt x="350247" y="867766"/>
                </a:cubicBezTo>
                <a:lnTo>
                  <a:pt x="668299" y="835961"/>
                </a:lnTo>
                <a:cubicBezTo>
                  <a:pt x="811422" y="822709"/>
                  <a:pt x="975750" y="788253"/>
                  <a:pt x="1208988" y="788253"/>
                </a:cubicBezTo>
                <a:cubicBezTo>
                  <a:pt x="1442226" y="788253"/>
                  <a:pt x="1868946" y="817408"/>
                  <a:pt x="2067729" y="835961"/>
                </a:cubicBezTo>
                <a:cubicBezTo>
                  <a:pt x="2266512" y="854514"/>
                  <a:pt x="2295667" y="928726"/>
                  <a:pt x="2401684" y="899571"/>
                </a:cubicBezTo>
                <a:cubicBezTo>
                  <a:pt x="2507701" y="870416"/>
                  <a:pt x="2648174" y="756447"/>
                  <a:pt x="2703833" y="661032"/>
                </a:cubicBezTo>
                <a:cubicBezTo>
                  <a:pt x="2759492" y="565617"/>
                  <a:pt x="2746240" y="422493"/>
                  <a:pt x="2735638" y="327077"/>
                </a:cubicBezTo>
                <a:cubicBezTo>
                  <a:pt x="2725036" y="231661"/>
                  <a:pt x="2706484" y="141547"/>
                  <a:pt x="2640223" y="88538"/>
                </a:cubicBezTo>
                <a:cubicBezTo>
                  <a:pt x="2573962" y="35529"/>
                  <a:pt x="2446741" y="16976"/>
                  <a:pt x="2338073" y="9025"/>
                </a:cubicBezTo>
                <a:cubicBezTo>
                  <a:pt x="2229405" y="1074"/>
                  <a:pt x="2115437" y="24927"/>
                  <a:pt x="1988216" y="40830"/>
                </a:cubicBezTo>
                <a:cubicBezTo>
                  <a:pt x="1860995" y="56733"/>
                  <a:pt x="1733774" y="93839"/>
                  <a:pt x="1574748" y="104441"/>
                </a:cubicBezTo>
                <a:cubicBezTo>
                  <a:pt x="1415722" y="115043"/>
                  <a:pt x="1185134" y="117693"/>
                  <a:pt x="1034059" y="104441"/>
                </a:cubicBezTo>
                <a:cubicBezTo>
                  <a:pt x="882984" y="91189"/>
                  <a:pt x="811422" y="35530"/>
                  <a:pt x="668299" y="24928"/>
                </a:cubicBezTo>
                <a:cubicBezTo>
                  <a:pt x="525176" y="14326"/>
                  <a:pt x="315792" y="-25430"/>
                  <a:pt x="207124" y="24928"/>
                </a:cubicBezTo>
                <a:close/>
              </a:path>
            </a:pathLst>
          </a:custGeom>
          <a:solidFill>
            <a:srgbClr val="FF0066">
              <a:alpha val="20000"/>
            </a:srgbClr>
          </a:solidFill>
          <a:ln w="127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947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Stream Query is Important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" name="矩形 5"/>
          <p:cNvSpPr/>
          <p:nvPr/>
        </p:nvSpPr>
        <p:spPr>
          <a:xfrm>
            <a:off x="902096" y="1300750"/>
            <a:ext cx="7627145" cy="112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800" dirty="0" smtClean="0">
                <a:latin typeface="Century Gothic" pitchFamily="34" charset="0"/>
              </a:rPr>
              <a:t>Multiple data sources are continuously generating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streaming data </a:t>
            </a:r>
            <a:r>
              <a:rPr lang="en-US" altLang="zh-CN" sz="2800" dirty="0" smtClean="0">
                <a:latin typeface="Century Gothic" pitchFamily="34" charset="0"/>
              </a:rPr>
              <a:t>in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high velocity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967" y="4649235"/>
            <a:ext cx="2493715" cy="1662477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479964" y="3879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zh-CN" altLang="en-US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44"/>
          <a:stretch/>
        </p:blipFill>
        <p:spPr>
          <a:xfrm>
            <a:off x="2196123" y="2864795"/>
            <a:ext cx="3971799" cy="317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2864795"/>
            <a:ext cx="1378275" cy="137827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57" y="4692994"/>
            <a:ext cx="1562045" cy="156204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569" y="2524360"/>
            <a:ext cx="2074512" cy="205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1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Rounded Rectangle 8"/>
          <p:cNvSpPr/>
          <p:nvPr/>
        </p:nvSpPr>
        <p:spPr>
          <a:xfrm>
            <a:off x="860881" y="1525603"/>
            <a:ext cx="7452000" cy="1029027"/>
          </a:xfrm>
          <a:prstGeom prst="roundRect">
            <a:avLst/>
          </a:prstGeom>
          <a:solidFill>
            <a:srgbClr val="0000FF"/>
          </a:solidFill>
          <a:ln w="3810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108000" bIns="0" rtlCol="0" anchor="ctr"/>
          <a:lstStyle/>
          <a:p>
            <a:pPr marL="92075" algn="ctr">
              <a:buSzPct val="80000"/>
            </a:pP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How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to provide consistent view over dynamic </a:t>
            </a:r>
            <a:r>
              <a:rPr lang="en-US" altLang="zh-C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data </a:t>
            </a:r>
            <a:r>
              <a:rPr lang="en-US" altLang="zh-CN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with memory efficiency?</a:t>
            </a:r>
          </a:p>
        </p:txBody>
      </p:sp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Consistent Data Snapshot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617220" y="3094503"/>
            <a:ext cx="7537429" cy="2529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 smtClean="0">
                <a:latin typeface="Century Gothic" pitchFamily="34" charset="0"/>
              </a:rPr>
              <a:t>Streaming </a:t>
            </a:r>
            <a:r>
              <a:rPr lang="en-US" altLang="zh-CN" sz="2200" dirty="0">
                <a:latin typeface="Century Gothic" pitchFamily="34" charset="0"/>
              </a:rPr>
              <a:t>data contains </a:t>
            </a:r>
            <a:r>
              <a:rPr lang="en-US" altLang="zh-CN" sz="2200" dirty="0">
                <a:solidFill>
                  <a:srgbClr val="FF0053"/>
                </a:solidFill>
                <a:latin typeface="Century Gothic" pitchFamily="34" charset="0"/>
              </a:rPr>
              <a:t>order</a:t>
            </a:r>
            <a:r>
              <a:rPr lang="en-US" altLang="zh-CN" sz="2200" dirty="0">
                <a:latin typeface="Century Gothic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</a:rPr>
              <a:t>information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endParaRPr lang="en-US" altLang="zh-CN" sz="2200" dirty="0">
              <a:latin typeface="Century Gothic" pitchFamily="34" charset="0"/>
            </a:endParaRP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>
                <a:latin typeface="Century Gothic" pitchFamily="34" charset="0"/>
              </a:rPr>
              <a:t>Early </a:t>
            </a:r>
            <a:r>
              <a:rPr lang="en-US" altLang="zh-CN" sz="2200" dirty="0" smtClean="0">
                <a:latin typeface="Century Gothic" pitchFamily="34" charset="0"/>
              </a:rPr>
              <a:t>output </a:t>
            </a:r>
            <a:r>
              <a:rPr lang="en-US" altLang="zh-CN" sz="2200" dirty="0">
                <a:latin typeface="Century Gothic" pitchFamily="34" charset="0"/>
              </a:rPr>
              <a:t>from </a:t>
            </a:r>
            <a:r>
              <a:rPr lang="en-US" altLang="zh-CN" sz="2200" dirty="0" smtClean="0">
                <a:latin typeface="Century Gothic" pitchFamily="34" charset="0"/>
              </a:rPr>
              <a:t>a stream source </a:t>
            </a:r>
            <a:r>
              <a:rPr lang="en-US" altLang="zh-CN" sz="2200" dirty="0">
                <a:latin typeface="Century Gothic" pitchFamily="34" charset="0"/>
              </a:rPr>
              <a:t>should always be </a:t>
            </a:r>
            <a:r>
              <a:rPr lang="en-US" altLang="zh-CN" sz="2200" dirty="0" smtClean="0">
                <a:solidFill>
                  <a:srgbClr val="FF0053"/>
                </a:solidFill>
                <a:latin typeface="Century Gothic" pitchFamily="34" charset="0"/>
              </a:rPr>
              <a:t>visible </a:t>
            </a:r>
            <a:r>
              <a:rPr lang="en-US" altLang="zh-CN" sz="2200" dirty="0">
                <a:solidFill>
                  <a:srgbClr val="FF0053"/>
                </a:solidFill>
                <a:latin typeface="Century Gothic" pitchFamily="34" charset="0"/>
              </a:rPr>
              <a:t>before </a:t>
            </a:r>
            <a:r>
              <a:rPr lang="en-US" altLang="zh-CN" sz="2200" dirty="0">
                <a:latin typeface="Century Gothic" pitchFamily="34" charset="0"/>
              </a:rPr>
              <a:t>later </a:t>
            </a:r>
            <a:r>
              <a:rPr lang="en-US" altLang="zh-CN" sz="2200" dirty="0" smtClean="0">
                <a:latin typeface="Century Gothic" pitchFamily="34" charset="0"/>
              </a:rPr>
              <a:t>output</a:t>
            </a: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endParaRPr lang="en-US" altLang="zh-CN" sz="2200" dirty="0">
              <a:latin typeface="Century Gothic" pitchFamily="34" charset="0"/>
            </a:endParaRPr>
          </a:p>
          <a:p>
            <a:pPr marL="361950" indent="-361950">
              <a:lnSpc>
                <a:spcPct val="120000"/>
              </a:lnSpc>
              <a:buClr>
                <a:srgbClr val="FF0066"/>
              </a:buClr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200" dirty="0">
                <a:solidFill>
                  <a:srgbClr val="FF0053"/>
                </a:solidFill>
                <a:latin typeface="Century Gothic" pitchFamily="34" charset="0"/>
              </a:rPr>
              <a:t>No order </a:t>
            </a:r>
            <a:r>
              <a:rPr lang="en-US" altLang="zh-CN" sz="2200" dirty="0">
                <a:latin typeface="Century Gothic" pitchFamily="34" charset="0"/>
              </a:rPr>
              <a:t>relation across data </a:t>
            </a:r>
            <a:r>
              <a:rPr lang="en-US" altLang="zh-CN" sz="2200" dirty="0" smtClean="0">
                <a:latin typeface="Century Gothic" pitchFamily="34" charset="0"/>
              </a:rPr>
              <a:t>sources</a:t>
            </a:r>
          </a:p>
        </p:txBody>
      </p:sp>
    </p:spTree>
    <p:extLst>
      <p:ext uri="{BB962C8B-B14F-4D97-AF65-F5344CB8AC3E}">
        <p14:creationId xmlns:p14="http://schemas.microsoft.com/office/powerpoint/2010/main" val="687489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 2"/>
          <p:cNvGrpSpPr/>
          <p:nvPr/>
        </p:nvGrpSpPr>
        <p:grpSpPr>
          <a:xfrm>
            <a:off x="2285206" y="3373335"/>
            <a:ext cx="3351974" cy="1555135"/>
            <a:chOff x="2090336" y="3532691"/>
            <a:chExt cx="3351974" cy="1555135"/>
          </a:xfrm>
        </p:grpSpPr>
        <p:sp>
          <p:nvSpPr>
            <p:cNvPr id="4" name="Rectangle 93"/>
            <p:cNvSpPr/>
            <p:nvPr/>
          </p:nvSpPr>
          <p:spPr>
            <a:xfrm>
              <a:off x="3323284" y="4750474"/>
              <a:ext cx="2119026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5" name="Rectangle 42"/>
            <p:cNvSpPr/>
            <p:nvPr/>
          </p:nvSpPr>
          <p:spPr>
            <a:xfrm>
              <a:off x="3323284" y="3532691"/>
              <a:ext cx="2119026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2090336" y="3532691"/>
              <a:ext cx="656948" cy="33735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33"/>
            <p:cNvSpPr/>
            <p:nvPr/>
          </p:nvSpPr>
          <p:spPr>
            <a:xfrm>
              <a:off x="2747284" y="3532691"/>
              <a:ext cx="216000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8" name="Straight Arrow Connector 35"/>
            <p:cNvCxnSpPr/>
            <p:nvPr/>
          </p:nvCxnSpPr>
          <p:spPr>
            <a:xfrm>
              <a:off x="2963284" y="3699638"/>
              <a:ext cx="360000" cy="34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6"/>
            <p:cNvSpPr/>
            <p:nvPr/>
          </p:nvSpPr>
          <p:spPr>
            <a:xfrm>
              <a:off x="2090336" y="4750474"/>
              <a:ext cx="656948" cy="33735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0" name="Rectangle 87"/>
            <p:cNvSpPr/>
            <p:nvPr/>
          </p:nvSpPr>
          <p:spPr>
            <a:xfrm>
              <a:off x="2747284" y="4750474"/>
              <a:ext cx="216000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1" name="Straight Arrow Connector 88"/>
            <p:cNvCxnSpPr/>
            <p:nvPr/>
          </p:nvCxnSpPr>
          <p:spPr>
            <a:xfrm>
              <a:off x="2963284" y="4917421"/>
              <a:ext cx="360000" cy="34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Decentralized Vector Timestamp (VTS)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4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5" name="组 14"/>
          <p:cNvGrpSpPr/>
          <p:nvPr/>
        </p:nvGrpSpPr>
        <p:grpSpPr>
          <a:xfrm>
            <a:off x="123488" y="1569454"/>
            <a:ext cx="1577889" cy="851060"/>
            <a:chOff x="-71382" y="1728810"/>
            <a:chExt cx="1577889" cy="851060"/>
          </a:xfrm>
        </p:grpSpPr>
        <p:sp>
          <p:nvSpPr>
            <p:cNvPr id="16" name="TextBox 47"/>
            <p:cNvSpPr txBox="1"/>
            <p:nvPr/>
          </p:nvSpPr>
          <p:spPr>
            <a:xfrm>
              <a:off x="-71382" y="1728810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Source0: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7" name="TextBox 48"/>
            <p:cNvSpPr txBox="1"/>
            <p:nvPr/>
          </p:nvSpPr>
          <p:spPr>
            <a:xfrm>
              <a:off x="-71164" y="2179760"/>
              <a:ext cx="13131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Source1: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Oval 61"/>
            <p:cNvSpPr/>
            <p:nvPr/>
          </p:nvSpPr>
          <p:spPr>
            <a:xfrm>
              <a:off x="1035151" y="1773101"/>
              <a:ext cx="470623" cy="319242"/>
            </a:xfrm>
            <a:prstGeom prst="ellipse">
              <a:avLst/>
            </a:prstGeom>
            <a:solidFill>
              <a:srgbClr val="FF005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9" name="Oval 62"/>
            <p:cNvSpPr/>
            <p:nvPr/>
          </p:nvSpPr>
          <p:spPr>
            <a:xfrm>
              <a:off x="1035884" y="2227429"/>
              <a:ext cx="470623" cy="31924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0" name="组 19"/>
          <p:cNvGrpSpPr/>
          <p:nvPr/>
        </p:nvGrpSpPr>
        <p:grpSpPr>
          <a:xfrm>
            <a:off x="940085" y="3149703"/>
            <a:ext cx="1173956" cy="2390974"/>
            <a:chOff x="745215" y="3309059"/>
            <a:chExt cx="1173956" cy="2390974"/>
          </a:xfrm>
        </p:grpSpPr>
        <p:pic>
          <p:nvPicPr>
            <p:cNvPr id="21" name="Picture 3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928" y="3309059"/>
              <a:ext cx="898371" cy="883144"/>
            </a:xfrm>
            <a:prstGeom prst="rect">
              <a:avLst/>
            </a:prstGeom>
          </p:spPr>
        </p:pic>
        <p:sp>
          <p:nvSpPr>
            <p:cNvPr id="22" name="TextBox 9"/>
            <p:cNvSpPr txBox="1"/>
            <p:nvPr/>
          </p:nvSpPr>
          <p:spPr>
            <a:xfrm>
              <a:off x="747055" y="4102555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smtClean="0">
                  <a:latin typeface="Consolas" panose="020B0609020204030204" pitchFamily="49" charset="0"/>
                  <a:cs typeface="Consolas" panose="020B0609020204030204" pitchFamily="49" charset="0"/>
                </a:rPr>
                <a:t>Server0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pic>
          <p:nvPicPr>
            <p:cNvPr id="23" name="Picture 84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928" y="4526842"/>
              <a:ext cx="898371" cy="883144"/>
            </a:xfrm>
            <a:prstGeom prst="rect">
              <a:avLst/>
            </a:prstGeom>
          </p:spPr>
        </p:pic>
        <p:sp>
          <p:nvSpPr>
            <p:cNvPr id="24" name="TextBox 85"/>
            <p:cNvSpPr txBox="1"/>
            <p:nvPr/>
          </p:nvSpPr>
          <p:spPr>
            <a:xfrm>
              <a:off x="745215" y="5299923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Server1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25" name="组 24"/>
          <p:cNvGrpSpPr/>
          <p:nvPr/>
        </p:nvGrpSpPr>
        <p:grpSpPr>
          <a:xfrm>
            <a:off x="3145045" y="2680846"/>
            <a:ext cx="1237109" cy="3049942"/>
            <a:chOff x="2950175" y="2840202"/>
            <a:chExt cx="1237109" cy="3049942"/>
          </a:xfrm>
        </p:grpSpPr>
        <p:grpSp>
          <p:nvGrpSpPr>
            <p:cNvPr id="26" name="组 25"/>
            <p:cNvGrpSpPr/>
            <p:nvPr/>
          </p:nvGrpSpPr>
          <p:grpSpPr>
            <a:xfrm>
              <a:off x="3163545" y="2840202"/>
              <a:ext cx="915739" cy="1029841"/>
              <a:chOff x="3163545" y="2840202"/>
              <a:chExt cx="915739" cy="1029841"/>
            </a:xfrm>
          </p:grpSpPr>
          <p:sp>
            <p:nvSpPr>
              <p:cNvPr id="32" name="Rectangle 40"/>
              <p:cNvSpPr/>
              <p:nvPr/>
            </p:nvSpPr>
            <p:spPr>
              <a:xfrm>
                <a:off x="3611284" y="3532691"/>
                <a:ext cx="468000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33" name="Oval 45"/>
              <p:cNvSpPr/>
              <p:nvPr/>
            </p:nvSpPr>
            <p:spPr>
              <a:xfrm>
                <a:off x="3163545" y="2840202"/>
                <a:ext cx="470623" cy="31924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34" name="Curved Connector 54"/>
              <p:cNvCxnSpPr/>
              <p:nvPr/>
            </p:nvCxnSpPr>
            <p:spPr>
              <a:xfrm rot="16200000" flipH="1">
                <a:off x="3435447" y="3122853"/>
                <a:ext cx="373247" cy="446427"/>
              </a:xfrm>
              <a:prstGeom prst="curvedConnector3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 26"/>
            <p:cNvGrpSpPr/>
            <p:nvPr/>
          </p:nvGrpSpPr>
          <p:grpSpPr>
            <a:xfrm>
              <a:off x="2950175" y="4750474"/>
              <a:ext cx="1237109" cy="1139670"/>
              <a:chOff x="2950175" y="4750474"/>
              <a:chExt cx="1237109" cy="1139670"/>
            </a:xfrm>
          </p:grpSpPr>
          <p:sp>
            <p:nvSpPr>
              <p:cNvPr id="28" name="Rectangle 90"/>
              <p:cNvSpPr/>
              <p:nvPr/>
            </p:nvSpPr>
            <p:spPr>
              <a:xfrm>
                <a:off x="3755284" y="4750474"/>
                <a:ext cx="432000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29" name="组 28"/>
              <p:cNvGrpSpPr/>
              <p:nvPr/>
            </p:nvGrpSpPr>
            <p:grpSpPr>
              <a:xfrm>
                <a:off x="2950175" y="5087826"/>
                <a:ext cx="1021110" cy="802318"/>
                <a:chOff x="2950175" y="5087826"/>
                <a:chExt cx="1021110" cy="802318"/>
              </a:xfrm>
            </p:grpSpPr>
            <p:cxnSp>
              <p:nvCxnSpPr>
                <p:cNvPr id="31" name="Curved Connector 99"/>
                <p:cNvCxnSpPr/>
                <p:nvPr/>
              </p:nvCxnSpPr>
              <p:spPr>
                <a:xfrm rot="5400000" flipH="1" flipV="1">
                  <a:off x="3181077" y="5050034"/>
                  <a:ext cx="752415" cy="828000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Oval 94"/>
                <p:cNvSpPr/>
                <p:nvPr/>
              </p:nvSpPr>
              <p:spPr>
                <a:xfrm>
                  <a:off x="2950175" y="5570902"/>
                  <a:ext cx="470623" cy="319242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sz="2000" b="1" dirty="0" smtClean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11</a:t>
                  </a:r>
                  <a:endParaRPr lang="zh-CN" altLang="en-US" sz="2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</p:grpSp>
      </p:grpSp>
      <p:grpSp>
        <p:nvGrpSpPr>
          <p:cNvPr id="35" name="组 34"/>
          <p:cNvGrpSpPr/>
          <p:nvPr/>
        </p:nvGrpSpPr>
        <p:grpSpPr>
          <a:xfrm>
            <a:off x="3979316" y="2680846"/>
            <a:ext cx="1316833" cy="3049942"/>
            <a:chOff x="3784446" y="2840202"/>
            <a:chExt cx="1316833" cy="3049942"/>
          </a:xfrm>
        </p:grpSpPr>
        <p:grpSp>
          <p:nvGrpSpPr>
            <p:cNvPr id="36" name="组 35"/>
            <p:cNvGrpSpPr/>
            <p:nvPr/>
          </p:nvGrpSpPr>
          <p:grpSpPr>
            <a:xfrm>
              <a:off x="3784446" y="2840202"/>
              <a:ext cx="554634" cy="1029841"/>
              <a:chOff x="3784446" y="2840202"/>
              <a:chExt cx="554634" cy="1029841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4087080" y="3532691"/>
                <a:ext cx="252000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43" name="Oval 46"/>
              <p:cNvSpPr/>
              <p:nvPr/>
            </p:nvSpPr>
            <p:spPr>
              <a:xfrm>
                <a:off x="3784446" y="2840202"/>
                <a:ext cx="470623" cy="31924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12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44" name="Curved Connector 57"/>
              <p:cNvCxnSpPr/>
              <p:nvPr/>
            </p:nvCxnSpPr>
            <p:spPr>
              <a:xfrm rot="16200000" flipH="1">
                <a:off x="3929796" y="3249406"/>
                <a:ext cx="373247" cy="193322"/>
              </a:xfrm>
              <a:prstGeom prst="curvedConnector3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组 36"/>
            <p:cNvGrpSpPr/>
            <p:nvPr/>
          </p:nvGrpSpPr>
          <p:grpSpPr>
            <a:xfrm>
              <a:off x="4131973" y="4750474"/>
              <a:ext cx="969306" cy="1139670"/>
              <a:chOff x="4131973" y="4750474"/>
              <a:chExt cx="969306" cy="1139670"/>
            </a:xfrm>
          </p:grpSpPr>
          <p:sp>
            <p:nvSpPr>
              <p:cNvPr id="38" name="Rectangle 92"/>
              <p:cNvSpPr/>
              <p:nvPr/>
            </p:nvSpPr>
            <p:spPr>
              <a:xfrm>
                <a:off x="4687068" y="4750474"/>
                <a:ext cx="414211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39" name="组 38"/>
              <p:cNvGrpSpPr/>
              <p:nvPr/>
            </p:nvGrpSpPr>
            <p:grpSpPr>
              <a:xfrm>
                <a:off x="4131973" y="5087826"/>
                <a:ext cx="762202" cy="802318"/>
                <a:chOff x="4131973" y="5087826"/>
                <a:chExt cx="762202" cy="802318"/>
              </a:xfrm>
            </p:grpSpPr>
            <p:cxnSp>
              <p:nvCxnSpPr>
                <p:cNvPr id="41" name="Curved Connector 105"/>
                <p:cNvCxnSpPr/>
                <p:nvPr/>
              </p:nvCxnSpPr>
              <p:spPr>
                <a:xfrm rot="5400000" flipH="1" flipV="1">
                  <a:off x="4296759" y="5242826"/>
                  <a:ext cx="752415" cy="442416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96"/>
                <p:cNvSpPr/>
                <p:nvPr/>
              </p:nvSpPr>
              <p:spPr>
                <a:xfrm>
                  <a:off x="4131973" y="5570902"/>
                  <a:ext cx="470623" cy="319242"/>
                </a:xfrm>
                <a:prstGeom prst="ellipse">
                  <a:avLst/>
                </a:prstGeom>
                <a:solidFill>
                  <a:srgbClr val="FFC000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en-US" altLang="zh-CN" sz="2000" b="1" dirty="0" smtClean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12</a:t>
                  </a:r>
                  <a:endParaRPr lang="zh-CN" altLang="en-US" sz="2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</p:grpSp>
      </p:grpSp>
      <p:grpSp>
        <p:nvGrpSpPr>
          <p:cNvPr id="45" name="组 44"/>
          <p:cNvGrpSpPr/>
          <p:nvPr/>
        </p:nvGrpSpPr>
        <p:grpSpPr>
          <a:xfrm>
            <a:off x="5927909" y="2742778"/>
            <a:ext cx="1408425" cy="2736158"/>
            <a:chOff x="5733039" y="2902134"/>
            <a:chExt cx="1408425" cy="2736158"/>
          </a:xfrm>
        </p:grpSpPr>
        <p:sp>
          <p:nvSpPr>
            <p:cNvPr id="46" name="TextBox 64"/>
            <p:cNvSpPr txBox="1"/>
            <p:nvPr/>
          </p:nvSpPr>
          <p:spPr>
            <a:xfrm>
              <a:off x="5733039" y="2902134"/>
              <a:ext cx="1408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1A00FF"/>
                  </a:solidFill>
                  <a:latin typeface="Century Gothic" panose="020B0502020202020204" pitchFamily="34" charset="0"/>
                  <a:cs typeface="Consolas" panose="020B0609020204030204" pitchFamily="49" charset="0"/>
                </a:rPr>
                <a:t>Local_VTS</a:t>
              </a:r>
              <a:endParaRPr lang="zh-CN" altLang="en-US" sz="2000" b="1" dirty="0">
                <a:solidFill>
                  <a:srgbClr val="1A00FF"/>
                </a:solidFill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pic>
          <p:nvPicPr>
            <p:cNvPr id="47" name="Picture 6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5685" y="3285492"/>
              <a:ext cx="933450" cy="781050"/>
            </a:xfrm>
            <a:prstGeom prst="rect">
              <a:avLst/>
            </a:prstGeom>
          </p:spPr>
        </p:pic>
        <p:pic>
          <p:nvPicPr>
            <p:cNvPr id="48" name="Picture 9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15685" y="4596939"/>
              <a:ext cx="952500" cy="742950"/>
            </a:xfrm>
            <a:prstGeom prst="rect">
              <a:avLst/>
            </a:prstGeom>
          </p:spPr>
        </p:pic>
        <p:sp>
          <p:nvSpPr>
            <p:cNvPr id="49" name="TextBox 109"/>
            <p:cNvSpPr txBox="1"/>
            <p:nvPr/>
          </p:nvSpPr>
          <p:spPr>
            <a:xfrm>
              <a:off x="5733039" y="5238182"/>
              <a:ext cx="140842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1A00FF"/>
                  </a:solidFill>
                  <a:latin typeface="Century Gothic" panose="020B0502020202020204" pitchFamily="34" charset="0"/>
                  <a:cs typeface="Consolas" panose="020B0609020204030204" pitchFamily="49" charset="0"/>
                </a:rPr>
                <a:t>Local_VTS</a:t>
              </a:r>
              <a:endParaRPr lang="zh-CN" altLang="en-US" sz="2000" b="1" dirty="0">
                <a:solidFill>
                  <a:srgbClr val="1A00FF"/>
                </a:solidFill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0" name="组 49"/>
          <p:cNvGrpSpPr/>
          <p:nvPr/>
        </p:nvGrpSpPr>
        <p:grpSpPr>
          <a:xfrm>
            <a:off x="7044005" y="1843523"/>
            <a:ext cx="1947393" cy="2965535"/>
            <a:chOff x="6849135" y="2002879"/>
            <a:chExt cx="1947393" cy="2965535"/>
          </a:xfrm>
        </p:grpSpPr>
        <p:sp>
          <p:nvSpPr>
            <p:cNvPr id="51" name="TextBox 111"/>
            <p:cNvSpPr txBox="1"/>
            <p:nvPr/>
          </p:nvSpPr>
          <p:spPr>
            <a:xfrm>
              <a:off x="7198087" y="2002879"/>
              <a:ext cx="159844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err="1" smtClean="0">
                  <a:solidFill>
                    <a:srgbClr val="1A00FF"/>
                  </a:solidFill>
                  <a:latin typeface="Century Gothic" panose="020B0502020202020204" pitchFamily="34" charset="0"/>
                  <a:cs typeface="Consolas" panose="020B0609020204030204" pitchFamily="49" charset="0"/>
                </a:rPr>
                <a:t>Stable_VTS</a:t>
              </a:r>
              <a:endParaRPr lang="zh-CN" altLang="en-US" sz="2000" b="1" dirty="0">
                <a:solidFill>
                  <a:srgbClr val="1A00FF"/>
                </a:solidFill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  <p:pic>
          <p:nvPicPr>
            <p:cNvPr id="52" name="Picture 112"/>
            <p:cNvPicPr>
              <a:picLocks noChangeAspect="1"/>
            </p:cNvPicPr>
            <p:nvPr/>
          </p:nvPicPr>
          <p:blipFill rotWithShape="1">
            <a:blip r:embed="rId6"/>
            <a:srcRect/>
            <a:stretch/>
          </p:blipFill>
          <p:spPr>
            <a:xfrm>
              <a:off x="7498962" y="2338981"/>
              <a:ext cx="971550" cy="723900"/>
            </a:xfrm>
            <a:prstGeom prst="rect">
              <a:avLst/>
            </a:prstGeom>
          </p:spPr>
        </p:pic>
        <p:cxnSp>
          <p:nvCxnSpPr>
            <p:cNvPr id="53" name="Elbow Connector 114"/>
            <p:cNvCxnSpPr/>
            <p:nvPr/>
          </p:nvCxnSpPr>
          <p:spPr>
            <a:xfrm flipV="1">
              <a:off x="6849135" y="3062881"/>
              <a:ext cx="1135602" cy="613136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Elbow Connector 117"/>
            <p:cNvCxnSpPr/>
            <p:nvPr/>
          </p:nvCxnSpPr>
          <p:spPr>
            <a:xfrm flipV="1">
              <a:off x="6868185" y="3062881"/>
              <a:ext cx="1116552" cy="1905533"/>
            </a:xfrm>
            <a:prstGeom prst="bentConnector2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组 54"/>
          <p:cNvGrpSpPr/>
          <p:nvPr/>
        </p:nvGrpSpPr>
        <p:grpSpPr>
          <a:xfrm>
            <a:off x="4728924" y="1077259"/>
            <a:ext cx="3285092" cy="830997"/>
            <a:chOff x="4534054" y="1236615"/>
            <a:chExt cx="3285092" cy="830997"/>
          </a:xfrm>
        </p:grpSpPr>
        <p:pic>
          <p:nvPicPr>
            <p:cNvPr id="56" name="Picture 1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999996" y="1268774"/>
              <a:ext cx="819150" cy="742950"/>
            </a:xfrm>
            <a:prstGeom prst="rect">
              <a:avLst/>
            </a:prstGeom>
          </p:spPr>
        </p:pic>
        <p:sp>
          <p:nvSpPr>
            <p:cNvPr id="57" name="TextBox 121"/>
            <p:cNvSpPr txBox="1"/>
            <p:nvPr/>
          </p:nvSpPr>
          <p:spPr>
            <a:xfrm>
              <a:off x="4534054" y="1236615"/>
              <a:ext cx="24750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2400" b="1" dirty="0" smtClean="0">
                  <a:latin typeface="Century Gothic" panose="020B0502020202020204" pitchFamily="34" charset="0"/>
                  <a:cs typeface="Consolas" panose="020B0609020204030204" pitchFamily="49" charset="0"/>
                </a:rPr>
                <a:t>Continuous Query</a:t>
              </a:r>
              <a:endParaRPr lang="zh-CN" altLang="en-US" sz="2400" b="1" dirty="0">
                <a:latin typeface="Century Gothic" panose="020B0502020202020204" pitchFamily="34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58" name="组 57"/>
          <p:cNvGrpSpPr/>
          <p:nvPr/>
        </p:nvGrpSpPr>
        <p:grpSpPr>
          <a:xfrm>
            <a:off x="2578092" y="2680846"/>
            <a:ext cx="1372062" cy="3049942"/>
            <a:chOff x="2383222" y="2840202"/>
            <a:chExt cx="1372062" cy="3049942"/>
          </a:xfrm>
        </p:grpSpPr>
        <p:grpSp>
          <p:nvGrpSpPr>
            <p:cNvPr id="59" name="组 58"/>
            <p:cNvGrpSpPr/>
            <p:nvPr/>
          </p:nvGrpSpPr>
          <p:grpSpPr>
            <a:xfrm>
              <a:off x="2475972" y="2840202"/>
              <a:ext cx="1135312" cy="1029841"/>
              <a:chOff x="2475972" y="2840202"/>
              <a:chExt cx="1135312" cy="1029841"/>
            </a:xfrm>
          </p:grpSpPr>
          <p:sp>
            <p:nvSpPr>
              <p:cNvPr id="65" name="Rectangle 39"/>
              <p:cNvSpPr/>
              <p:nvPr/>
            </p:nvSpPr>
            <p:spPr>
              <a:xfrm>
                <a:off x="3323284" y="3532691"/>
                <a:ext cx="288000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66" name="Oval 44"/>
              <p:cNvSpPr/>
              <p:nvPr/>
            </p:nvSpPr>
            <p:spPr>
              <a:xfrm>
                <a:off x="2475972" y="2840202"/>
                <a:ext cx="470623" cy="319242"/>
              </a:xfrm>
              <a:prstGeom prst="ellipse">
                <a:avLst/>
              </a:prstGeom>
              <a:solidFill>
                <a:srgbClr val="FF005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4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cxnSp>
            <p:nvCxnSpPr>
              <p:cNvPr id="67" name="Curved Connector 52"/>
              <p:cNvCxnSpPr/>
              <p:nvPr/>
            </p:nvCxnSpPr>
            <p:spPr>
              <a:xfrm rot="16200000" flipH="1">
                <a:off x="2902661" y="2968067"/>
                <a:ext cx="373247" cy="756000"/>
              </a:xfrm>
              <a:prstGeom prst="curvedConnector3">
                <a:avLst/>
              </a:prstGeom>
              <a:ln w="19050">
                <a:solidFill>
                  <a:schemeClr val="tx1"/>
                </a:solidFill>
                <a:prstDash val="sysDash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0" name="组 59"/>
            <p:cNvGrpSpPr/>
            <p:nvPr/>
          </p:nvGrpSpPr>
          <p:grpSpPr>
            <a:xfrm>
              <a:off x="2383222" y="4750474"/>
              <a:ext cx="1372062" cy="1139670"/>
              <a:chOff x="2383222" y="4750474"/>
              <a:chExt cx="1372062" cy="1139670"/>
            </a:xfrm>
          </p:grpSpPr>
          <p:sp>
            <p:nvSpPr>
              <p:cNvPr id="61" name="Rectangle 89"/>
              <p:cNvSpPr/>
              <p:nvPr/>
            </p:nvSpPr>
            <p:spPr>
              <a:xfrm>
                <a:off x="3323284" y="4750474"/>
                <a:ext cx="432000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62" name="组 61"/>
              <p:cNvGrpSpPr/>
              <p:nvPr/>
            </p:nvGrpSpPr>
            <p:grpSpPr>
              <a:xfrm>
                <a:off x="2383222" y="5087825"/>
                <a:ext cx="1070603" cy="802319"/>
                <a:chOff x="2383222" y="5087825"/>
                <a:chExt cx="1070603" cy="802319"/>
              </a:xfrm>
            </p:grpSpPr>
            <p:cxnSp>
              <p:nvCxnSpPr>
                <p:cNvPr id="64" name="Curved Connector 99"/>
                <p:cNvCxnSpPr/>
                <p:nvPr/>
              </p:nvCxnSpPr>
              <p:spPr>
                <a:xfrm rot="5400000" flipH="1" flipV="1">
                  <a:off x="2663617" y="5050033"/>
                  <a:ext cx="752415" cy="828000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3" name="Oval 95"/>
                <p:cNvSpPr/>
                <p:nvPr/>
              </p:nvSpPr>
              <p:spPr>
                <a:xfrm>
                  <a:off x="2383222" y="5570902"/>
                  <a:ext cx="470623" cy="319242"/>
                </a:xfrm>
                <a:prstGeom prst="ellipse">
                  <a:avLst/>
                </a:prstGeom>
                <a:solidFill>
                  <a:srgbClr val="FF005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sz="2000" b="1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4</a:t>
                  </a:r>
                  <a:endParaRPr lang="zh-CN" altLang="en-US" sz="2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</p:grpSp>
      </p:grpSp>
      <p:grpSp>
        <p:nvGrpSpPr>
          <p:cNvPr id="68" name="组 67"/>
          <p:cNvGrpSpPr/>
          <p:nvPr/>
        </p:nvGrpSpPr>
        <p:grpSpPr>
          <a:xfrm>
            <a:off x="3753465" y="2680846"/>
            <a:ext cx="1331771" cy="3049942"/>
            <a:chOff x="3558595" y="2840202"/>
            <a:chExt cx="1331771" cy="3049942"/>
          </a:xfrm>
        </p:grpSpPr>
        <p:grpSp>
          <p:nvGrpSpPr>
            <p:cNvPr id="69" name="组 68"/>
            <p:cNvGrpSpPr/>
            <p:nvPr/>
          </p:nvGrpSpPr>
          <p:grpSpPr>
            <a:xfrm>
              <a:off x="3558595" y="4750474"/>
              <a:ext cx="1128471" cy="1139670"/>
              <a:chOff x="3558595" y="4750474"/>
              <a:chExt cx="1128471" cy="1139670"/>
            </a:xfrm>
          </p:grpSpPr>
          <p:sp>
            <p:nvSpPr>
              <p:cNvPr id="72" name="Rectangle 91"/>
              <p:cNvSpPr/>
              <p:nvPr/>
            </p:nvSpPr>
            <p:spPr>
              <a:xfrm>
                <a:off x="4187284" y="4750474"/>
                <a:ext cx="499782" cy="337352"/>
              </a:xfrm>
              <a:prstGeom prst="rect">
                <a:avLst/>
              </a:prstGeom>
              <a:pattFill prst="dkDnDiag">
                <a:fgClr>
                  <a:schemeClr val="tx1"/>
                </a:fgClr>
                <a:bgClr>
                  <a:schemeClr val="bg1"/>
                </a:bgClr>
              </a:patt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2000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grpSp>
            <p:nvGrpSpPr>
              <p:cNvPr id="73" name="组 72"/>
              <p:cNvGrpSpPr/>
              <p:nvPr/>
            </p:nvGrpSpPr>
            <p:grpSpPr>
              <a:xfrm>
                <a:off x="3558595" y="5087826"/>
                <a:ext cx="878581" cy="802318"/>
                <a:chOff x="3558595" y="5087826"/>
                <a:chExt cx="878581" cy="802318"/>
              </a:xfrm>
            </p:grpSpPr>
            <p:cxnSp>
              <p:nvCxnSpPr>
                <p:cNvPr id="75" name="Curved Connector 102"/>
                <p:cNvCxnSpPr/>
                <p:nvPr/>
              </p:nvCxnSpPr>
              <p:spPr>
                <a:xfrm rot="5400000" flipH="1" flipV="1">
                  <a:off x="3757809" y="5160875"/>
                  <a:ext cx="752415" cy="606318"/>
                </a:xfrm>
                <a:prstGeom prst="curvedConnector3">
                  <a:avLst/>
                </a:prstGeom>
                <a:ln w="19050">
                  <a:solidFill>
                    <a:schemeClr val="tx1"/>
                  </a:solidFill>
                  <a:prstDash val="sysDash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4" name="Oval 95"/>
                <p:cNvSpPr/>
                <p:nvPr/>
              </p:nvSpPr>
              <p:spPr>
                <a:xfrm>
                  <a:off x="3558595" y="5570902"/>
                  <a:ext cx="470623" cy="319242"/>
                </a:xfrm>
                <a:prstGeom prst="ellipse">
                  <a:avLst/>
                </a:prstGeom>
                <a:solidFill>
                  <a:srgbClr val="FF0053"/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r>
                    <a:rPr lang="en-US" altLang="zh-CN" sz="2000" b="1" dirty="0" smtClean="0">
                      <a:solidFill>
                        <a:schemeClr val="tx1"/>
                      </a:solidFill>
                      <a:latin typeface="Consolas" panose="020B0609020204030204" pitchFamily="49" charset="0"/>
                      <a:cs typeface="Consolas" panose="020B0609020204030204" pitchFamily="49" charset="0"/>
                    </a:rPr>
                    <a:t>5</a:t>
                  </a:r>
                  <a:endParaRPr lang="zh-CN" altLang="en-US" sz="2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</p:grpSp>
        </p:grpSp>
        <p:sp>
          <p:nvSpPr>
            <p:cNvPr id="70" name="Oval 44"/>
            <p:cNvSpPr/>
            <p:nvPr/>
          </p:nvSpPr>
          <p:spPr>
            <a:xfrm>
              <a:off x="4419743" y="2840202"/>
              <a:ext cx="470623" cy="319242"/>
            </a:xfrm>
            <a:prstGeom prst="ellipse">
              <a:avLst/>
            </a:prstGeom>
            <a:solidFill>
              <a:srgbClr val="FF005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71" name="Curved Connector 52"/>
            <p:cNvCxnSpPr/>
            <p:nvPr/>
          </p:nvCxnSpPr>
          <p:spPr>
            <a:xfrm rot="5400000">
              <a:off x="4437781" y="3234358"/>
              <a:ext cx="292191" cy="142360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0" name="内容占位符 2"/>
          <p:cNvSpPr txBox="1">
            <a:spLocks/>
          </p:cNvSpPr>
          <p:nvPr/>
        </p:nvSpPr>
        <p:spPr bwMode="auto">
          <a:xfrm>
            <a:off x="197740" y="5903395"/>
            <a:ext cx="8728828" cy="4914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latin typeface="Century Gothic" pitchFamily="34" charset="0"/>
              </a:rPr>
              <a:t>Data is </a:t>
            </a:r>
            <a:r>
              <a:rPr lang="en-US" altLang="zh-CN" sz="2800" dirty="0">
                <a:solidFill>
                  <a:srgbClr val="FF0053"/>
                </a:solidFill>
                <a:latin typeface="Century Gothic" pitchFamily="34" charset="0"/>
              </a:rPr>
              <a:t>partitioned</a:t>
            </a:r>
            <a:r>
              <a:rPr lang="en-US" altLang="zh-CN" sz="2800" dirty="0" smtClean="0">
                <a:latin typeface="Century Gothic" pitchFamily="34" charset="0"/>
              </a:rPr>
              <a:t> and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stored </a:t>
            </a:r>
            <a:r>
              <a:rPr lang="en-US" altLang="zh-CN" sz="2800" dirty="0" smtClean="0">
                <a:latin typeface="Century Gothic" pitchFamily="34" charset="0"/>
              </a:rPr>
              <a:t>on multiple servers</a:t>
            </a:r>
            <a:endParaRPr lang="en-US" altLang="zh-CN" sz="2800" dirty="0">
              <a:latin typeface="Century Gothic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1950949" y="988167"/>
            <a:ext cx="3246098" cy="1397509"/>
            <a:chOff x="1756079" y="2007494"/>
            <a:chExt cx="3246098" cy="1397509"/>
          </a:xfrm>
        </p:grpSpPr>
        <p:grpSp>
          <p:nvGrpSpPr>
            <p:cNvPr id="76" name="组 75"/>
            <p:cNvGrpSpPr/>
            <p:nvPr/>
          </p:nvGrpSpPr>
          <p:grpSpPr>
            <a:xfrm>
              <a:off x="1756079" y="2007494"/>
              <a:ext cx="2641417" cy="1397509"/>
              <a:chOff x="1756079" y="1147523"/>
              <a:chExt cx="2641417" cy="1397509"/>
            </a:xfrm>
          </p:grpSpPr>
          <p:grpSp>
            <p:nvGrpSpPr>
              <p:cNvPr id="77" name="组 76"/>
              <p:cNvGrpSpPr/>
              <p:nvPr/>
            </p:nvGrpSpPr>
            <p:grpSpPr>
              <a:xfrm rot="16200000">
                <a:off x="3006733" y="275667"/>
                <a:ext cx="140110" cy="2641417"/>
                <a:chOff x="4775667" y="2057234"/>
                <a:chExt cx="140110" cy="2641417"/>
              </a:xfrm>
            </p:grpSpPr>
            <p:cxnSp>
              <p:nvCxnSpPr>
                <p:cNvPr id="87" name="直线箭头连接符 86"/>
                <p:cNvCxnSpPr/>
                <p:nvPr/>
              </p:nvCxnSpPr>
              <p:spPr>
                <a:xfrm rot="5400000">
                  <a:off x="3535071" y="3377943"/>
                  <a:ext cx="2641417" cy="0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直线连接符 87"/>
                <p:cNvCxnSpPr/>
                <p:nvPr/>
              </p:nvCxnSpPr>
              <p:spPr>
                <a:xfrm flipV="1">
                  <a:off x="4775667" y="2438702"/>
                  <a:ext cx="140110" cy="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8" name="直线连接符 77"/>
              <p:cNvCxnSpPr/>
              <p:nvPr/>
            </p:nvCxnSpPr>
            <p:spPr>
              <a:xfrm rot="16200000" flipV="1">
                <a:off x="2959622" y="1588868"/>
                <a:ext cx="140110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直线连接符 78"/>
              <p:cNvCxnSpPr/>
              <p:nvPr/>
            </p:nvCxnSpPr>
            <p:spPr>
              <a:xfrm rot="16200000" flipV="1">
                <a:off x="3928047" y="1596374"/>
                <a:ext cx="140110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文本框 79"/>
              <p:cNvSpPr txBox="1"/>
              <p:nvPr/>
            </p:nvSpPr>
            <p:spPr>
              <a:xfrm>
                <a:off x="1832120" y="1154709"/>
                <a:ext cx="5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smtClean="0"/>
                  <a:t>8:00</a:t>
                </a:r>
                <a:endParaRPr kumimoji="1" lang="zh-CN" altLang="en-US" dirty="0"/>
              </a:p>
            </p:txBody>
          </p:sp>
          <p:sp>
            <p:nvSpPr>
              <p:cNvPr id="81" name="文本框 80"/>
              <p:cNvSpPr txBox="1"/>
              <p:nvPr/>
            </p:nvSpPr>
            <p:spPr>
              <a:xfrm>
                <a:off x="2728962" y="1147523"/>
                <a:ext cx="5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8:01</a:t>
                </a:r>
                <a:endParaRPr kumimoji="1" lang="zh-CN" altLang="en-US" dirty="0"/>
              </a:p>
            </p:txBody>
          </p:sp>
          <p:sp>
            <p:nvSpPr>
              <p:cNvPr id="82" name="文本框 81"/>
              <p:cNvSpPr txBox="1"/>
              <p:nvPr/>
            </p:nvSpPr>
            <p:spPr>
              <a:xfrm>
                <a:off x="3690509" y="1147523"/>
                <a:ext cx="5982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8:02</a:t>
                </a:r>
                <a:endParaRPr kumimoji="1" lang="zh-CN" altLang="en-US" dirty="0"/>
              </a:p>
            </p:txBody>
          </p:sp>
          <p:sp>
            <p:nvSpPr>
              <p:cNvPr id="83" name="Oval 44"/>
              <p:cNvSpPr/>
              <p:nvPr/>
            </p:nvSpPr>
            <p:spPr>
              <a:xfrm>
                <a:off x="2333717" y="1776315"/>
                <a:ext cx="470623" cy="319242"/>
              </a:xfrm>
              <a:prstGeom prst="ellipse">
                <a:avLst/>
              </a:prstGeom>
              <a:solidFill>
                <a:srgbClr val="FF005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4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4" name="Oval 44"/>
              <p:cNvSpPr/>
              <p:nvPr/>
            </p:nvSpPr>
            <p:spPr>
              <a:xfrm>
                <a:off x="3323284" y="1770701"/>
                <a:ext cx="470623" cy="319242"/>
              </a:xfrm>
              <a:prstGeom prst="ellipse">
                <a:avLst/>
              </a:prstGeom>
              <a:solidFill>
                <a:srgbClr val="FF0053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2000" b="1" dirty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5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5" name="Oval 45"/>
              <p:cNvSpPr/>
              <p:nvPr/>
            </p:nvSpPr>
            <p:spPr>
              <a:xfrm>
                <a:off x="2332498" y="2225790"/>
                <a:ext cx="470623" cy="31924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11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  <p:sp>
            <p:nvSpPr>
              <p:cNvPr id="86" name="Oval 46"/>
              <p:cNvSpPr/>
              <p:nvPr/>
            </p:nvSpPr>
            <p:spPr>
              <a:xfrm>
                <a:off x="3323284" y="2225790"/>
                <a:ext cx="470623" cy="319242"/>
              </a:xfrm>
              <a:prstGeom prst="ellipse">
                <a:avLst/>
              </a:prstGeom>
              <a:solidFill>
                <a:srgbClr val="FFC000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algn="ctr"/>
                <a:r>
                  <a:rPr lang="en-US" altLang="zh-CN" sz="2000" b="1" dirty="0" smtClean="0">
                    <a:solidFill>
                      <a:schemeClr val="tx1"/>
                    </a:solidFill>
                    <a:latin typeface="Consolas" panose="020B0609020204030204" pitchFamily="49" charset="0"/>
                    <a:cs typeface="Consolas" panose="020B0609020204030204" pitchFamily="49" charset="0"/>
                  </a:rPr>
                  <a:t>12</a:t>
                </a:r>
                <a:endParaRPr lang="zh-CN" altLang="en-US" sz="2000" b="1" dirty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endParaRPr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4352640" y="2261460"/>
              <a:ext cx="649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Time</a:t>
              </a:r>
              <a:endParaRPr kumimoji="1" lang="zh-CN" altLang="en-US" dirty="0"/>
            </a:p>
          </p:txBody>
        </p:sp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8948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TextBox 121"/>
          <p:cNvSpPr txBox="1"/>
          <p:nvPr/>
        </p:nvSpPr>
        <p:spPr>
          <a:xfrm>
            <a:off x="4641819" y="1496009"/>
            <a:ext cx="24750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400" b="1" dirty="0" smtClean="0">
                <a:latin typeface="Century Gothic" panose="020B0502020202020204" pitchFamily="34" charset="0"/>
                <a:cs typeface="Consolas" panose="020B0609020204030204" pitchFamily="49" charset="0"/>
              </a:rPr>
              <a:t>One-shot Query</a:t>
            </a:r>
            <a:endParaRPr lang="zh-CN" altLang="en-US" sz="2400" b="1" dirty="0">
              <a:latin typeface="Century Gothic" panose="020B0502020202020204" pitchFamily="34" charset="0"/>
              <a:cs typeface="Consolas" panose="020B0609020204030204" pitchFamily="49" charset="0"/>
            </a:endParaRPr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4977" y="1488806"/>
            <a:ext cx="781050" cy="838200"/>
          </a:xfrm>
          <a:prstGeom prst="rect">
            <a:avLst/>
          </a:prstGeom>
        </p:spPr>
      </p:pic>
      <p:grpSp>
        <p:nvGrpSpPr>
          <p:cNvPr id="5" name="组 4"/>
          <p:cNvGrpSpPr/>
          <p:nvPr/>
        </p:nvGrpSpPr>
        <p:grpSpPr>
          <a:xfrm>
            <a:off x="1523545" y="2395059"/>
            <a:ext cx="3351974" cy="337352"/>
            <a:chOff x="2090336" y="3532691"/>
            <a:chExt cx="3351974" cy="337352"/>
          </a:xfrm>
        </p:grpSpPr>
        <p:sp>
          <p:nvSpPr>
            <p:cNvPr id="6" name="Rectangle 42"/>
            <p:cNvSpPr/>
            <p:nvPr/>
          </p:nvSpPr>
          <p:spPr>
            <a:xfrm>
              <a:off x="3323284" y="3532691"/>
              <a:ext cx="2119026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7" name="Rectangle 11"/>
            <p:cNvSpPr/>
            <p:nvPr/>
          </p:nvSpPr>
          <p:spPr>
            <a:xfrm>
              <a:off x="2090336" y="3532691"/>
              <a:ext cx="656948" cy="337352"/>
            </a:xfrm>
            <a:prstGeom prst="rect">
              <a:avLst/>
            </a:prstGeom>
            <a:solidFill>
              <a:schemeClr val="tx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Key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8" name="Rectangle 33"/>
            <p:cNvSpPr/>
            <p:nvPr/>
          </p:nvSpPr>
          <p:spPr>
            <a:xfrm>
              <a:off x="2747284" y="3532691"/>
              <a:ext cx="216000" cy="33735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9" name="Straight Arrow Connector 35"/>
            <p:cNvCxnSpPr/>
            <p:nvPr/>
          </p:nvCxnSpPr>
          <p:spPr>
            <a:xfrm>
              <a:off x="2963284" y="3699638"/>
              <a:ext cx="360000" cy="345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Snapshot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Scalarization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2" name="组 11"/>
          <p:cNvGrpSpPr/>
          <p:nvPr/>
        </p:nvGrpSpPr>
        <p:grpSpPr>
          <a:xfrm>
            <a:off x="153486" y="2013027"/>
            <a:ext cx="1172116" cy="1197736"/>
            <a:chOff x="720277" y="3309059"/>
            <a:chExt cx="1172116" cy="1197736"/>
          </a:xfrm>
        </p:grpSpPr>
        <p:pic>
          <p:nvPicPr>
            <p:cNvPr id="14" name="Picture 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83928" y="3309059"/>
              <a:ext cx="898371" cy="883144"/>
            </a:xfrm>
            <a:prstGeom prst="rect">
              <a:avLst/>
            </a:prstGeom>
          </p:spPr>
        </p:pic>
        <p:sp>
          <p:nvSpPr>
            <p:cNvPr id="15" name="TextBox 9"/>
            <p:cNvSpPr txBox="1"/>
            <p:nvPr/>
          </p:nvSpPr>
          <p:spPr>
            <a:xfrm>
              <a:off x="720277" y="4106685"/>
              <a:ext cx="117211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b="1" smtClean="0">
                  <a:latin typeface="Consolas" panose="020B0609020204030204" pitchFamily="49" charset="0"/>
                  <a:cs typeface="Consolas" panose="020B0609020204030204" pitchFamily="49" charset="0"/>
                </a:rPr>
                <a:t>Server0</a:t>
              </a:r>
              <a:endParaRPr lang="zh-CN" altLang="en-US" sz="20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6" name="组 15"/>
          <p:cNvGrpSpPr/>
          <p:nvPr/>
        </p:nvGrpSpPr>
        <p:grpSpPr>
          <a:xfrm>
            <a:off x="2596754" y="1702570"/>
            <a:ext cx="915739" cy="1029841"/>
            <a:chOff x="3163545" y="2840202"/>
            <a:chExt cx="915739" cy="1029841"/>
          </a:xfrm>
        </p:grpSpPr>
        <p:sp>
          <p:nvSpPr>
            <p:cNvPr id="17" name="Rectangle 40"/>
            <p:cNvSpPr/>
            <p:nvPr/>
          </p:nvSpPr>
          <p:spPr>
            <a:xfrm>
              <a:off x="3611284" y="3532691"/>
              <a:ext cx="468000" cy="33735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8" name="Oval 45"/>
            <p:cNvSpPr/>
            <p:nvPr/>
          </p:nvSpPr>
          <p:spPr>
            <a:xfrm>
              <a:off x="3163545" y="2840202"/>
              <a:ext cx="470623" cy="31924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11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19" name="Curved Connector 54"/>
            <p:cNvCxnSpPr/>
            <p:nvPr/>
          </p:nvCxnSpPr>
          <p:spPr>
            <a:xfrm rot="16200000" flipH="1">
              <a:off x="3435447" y="3122853"/>
              <a:ext cx="373247" cy="446427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组 19"/>
          <p:cNvGrpSpPr/>
          <p:nvPr/>
        </p:nvGrpSpPr>
        <p:grpSpPr>
          <a:xfrm>
            <a:off x="3217655" y="1702570"/>
            <a:ext cx="554634" cy="1029841"/>
            <a:chOff x="3784446" y="2840202"/>
            <a:chExt cx="554634" cy="1029841"/>
          </a:xfrm>
        </p:grpSpPr>
        <p:sp>
          <p:nvSpPr>
            <p:cNvPr id="21" name="Rectangle 41"/>
            <p:cNvSpPr/>
            <p:nvPr/>
          </p:nvSpPr>
          <p:spPr>
            <a:xfrm>
              <a:off x="4087080" y="3532691"/>
              <a:ext cx="252000" cy="33735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2" name="Oval 46"/>
            <p:cNvSpPr/>
            <p:nvPr/>
          </p:nvSpPr>
          <p:spPr>
            <a:xfrm>
              <a:off x="3784446" y="2840202"/>
              <a:ext cx="470623" cy="319242"/>
            </a:xfrm>
            <a:prstGeom prst="ellipse">
              <a:avLst/>
            </a:prstGeom>
            <a:solidFill>
              <a:srgbClr val="FFC000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12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3" name="Curved Connector 57"/>
            <p:cNvCxnSpPr/>
            <p:nvPr/>
          </p:nvCxnSpPr>
          <p:spPr>
            <a:xfrm rot="16200000" flipH="1">
              <a:off x="3929796" y="3249406"/>
              <a:ext cx="373247" cy="193322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组 23"/>
          <p:cNvGrpSpPr/>
          <p:nvPr/>
        </p:nvGrpSpPr>
        <p:grpSpPr>
          <a:xfrm>
            <a:off x="1909181" y="1702570"/>
            <a:ext cx="1135312" cy="1029841"/>
            <a:chOff x="2475972" y="2840202"/>
            <a:chExt cx="1135312" cy="1029841"/>
          </a:xfrm>
        </p:grpSpPr>
        <p:sp>
          <p:nvSpPr>
            <p:cNvPr id="25" name="Rectangle 39"/>
            <p:cNvSpPr/>
            <p:nvPr/>
          </p:nvSpPr>
          <p:spPr>
            <a:xfrm>
              <a:off x="3323284" y="3532691"/>
              <a:ext cx="288000" cy="33735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26" name="Oval 44"/>
            <p:cNvSpPr/>
            <p:nvPr/>
          </p:nvSpPr>
          <p:spPr>
            <a:xfrm>
              <a:off x="2475972" y="2840202"/>
              <a:ext cx="470623" cy="319242"/>
            </a:xfrm>
            <a:prstGeom prst="ellipse">
              <a:avLst/>
            </a:prstGeom>
            <a:solidFill>
              <a:srgbClr val="FF005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4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27" name="Curved Connector 52"/>
            <p:cNvCxnSpPr/>
            <p:nvPr/>
          </p:nvCxnSpPr>
          <p:spPr>
            <a:xfrm rot="16200000" flipH="1">
              <a:off x="2902661" y="2968067"/>
              <a:ext cx="373247" cy="756000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ounded Rectangle 56"/>
          <p:cNvSpPr/>
          <p:nvPr/>
        </p:nvSpPr>
        <p:spPr>
          <a:xfrm>
            <a:off x="1464798" y="3224243"/>
            <a:ext cx="1005840" cy="384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[4,10]</a:t>
            </a:r>
            <a:endParaRPr lang="zh-CN" alt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29" name="Elbow Connector 6"/>
          <p:cNvCxnSpPr/>
          <p:nvPr/>
        </p:nvCxnSpPr>
        <p:spPr>
          <a:xfrm flipV="1">
            <a:off x="2470638" y="2763075"/>
            <a:ext cx="429856" cy="653192"/>
          </a:xfrm>
          <a:prstGeom prst="bentConnector2">
            <a:avLst/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 32"/>
          <p:cNvGrpSpPr/>
          <p:nvPr/>
        </p:nvGrpSpPr>
        <p:grpSpPr>
          <a:xfrm>
            <a:off x="3780085" y="1702570"/>
            <a:ext cx="543490" cy="1029841"/>
            <a:chOff x="4346876" y="2840202"/>
            <a:chExt cx="543490" cy="1029841"/>
          </a:xfrm>
        </p:grpSpPr>
        <p:sp>
          <p:nvSpPr>
            <p:cNvPr id="34" name="Oval 44"/>
            <p:cNvSpPr/>
            <p:nvPr/>
          </p:nvSpPr>
          <p:spPr>
            <a:xfrm>
              <a:off x="4419743" y="2840202"/>
              <a:ext cx="470623" cy="319242"/>
            </a:xfrm>
            <a:prstGeom prst="ellipse">
              <a:avLst/>
            </a:prstGeom>
            <a:solidFill>
              <a:srgbClr val="FF0053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5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35" name="Curved Connector 52"/>
            <p:cNvCxnSpPr/>
            <p:nvPr/>
          </p:nvCxnSpPr>
          <p:spPr>
            <a:xfrm rot="5400000">
              <a:off x="4404664" y="3251635"/>
              <a:ext cx="342587" cy="158201"/>
            </a:xfrm>
            <a:prstGeom prst="curvedConnector3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Rectangle 41"/>
            <p:cNvSpPr/>
            <p:nvPr/>
          </p:nvSpPr>
          <p:spPr>
            <a:xfrm>
              <a:off x="4346876" y="3532691"/>
              <a:ext cx="252000" cy="337352"/>
            </a:xfrm>
            <a:prstGeom prst="rect">
              <a:avLst/>
            </a:prstGeom>
            <a:pattFill prst="dkDnDiag">
              <a:fgClr>
                <a:schemeClr val="tx1"/>
              </a:fgClr>
              <a:bgClr>
                <a:schemeClr val="bg1"/>
              </a:bgClr>
            </a:patt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000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37" name="组 36"/>
          <p:cNvGrpSpPr/>
          <p:nvPr/>
        </p:nvGrpSpPr>
        <p:grpSpPr>
          <a:xfrm>
            <a:off x="1464798" y="2763075"/>
            <a:ext cx="2181492" cy="1978493"/>
            <a:chOff x="1779589" y="3007907"/>
            <a:chExt cx="2181492" cy="1978493"/>
          </a:xfrm>
        </p:grpSpPr>
        <p:sp>
          <p:nvSpPr>
            <p:cNvPr id="38" name="Rounded Rectangle 58"/>
            <p:cNvSpPr/>
            <p:nvPr/>
          </p:nvSpPr>
          <p:spPr>
            <a:xfrm>
              <a:off x="1779589" y="4028312"/>
              <a:ext cx="1005840" cy="384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[4,11]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39" name="Rounded Rectangle 59"/>
            <p:cNvSpPr/>
            <p:nvPr/>
          </p:nvSpPr>
          <p:spPr>
            <a:xfrm>
              <a:off x="1779589" y="4602352"/>
              <a:ext cx="1005840" cy="384048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000" b="1" dirty="0" smtClean="0">
                  <a:solidFill>
                    <a:schemeClr val="tx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[4,12]</a:t>
              </a:r>
              <a:endParaRPr lang="zh-CN" altLang="en-US" sz="20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cxnSp>
          <p:nvCxnSpPr>
            <p:cNvPr id="40" name="Elbow Connector 65"/>
            <p:cNvCxnSpPr/>
            <p:nvPr/>
          </p:nvCxnSpPr>
          <p:spPr>
            <a:xfrm flipV="1">
              <a:off x="2785429" y="3007907"/>
              <a:ext cx="807856" cy="121242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Elbow Connector 67"/>
            <p:cNvCxnSpPr/>
            <p:nvPr/>
          </p:nvCxnSpPr>
          <p:spPr>
            <a:xfrm flipV="1">
              <a:off x="2785429" y="3007907"/>
              <a:ext cx="1175652" cy="1786469"/>
            </a:xfrm>
            <a:prstGeom prst="bentConnector2">
              <a:avLst/>
            </a:prstGeom>
            <a:ln w="1905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 41"/>
          <p:cNvGrpSpPr/>
          <p:nvPr/>
        </p:nvGrpSpPr>
        <p:grpSpPr>
          <a:xfrm>
            <a:off x="847414" y="3641049"/>
            <a:ext cx="505267" cy="1231660"/>
            <a:chOff x="1162205" y="3885881"/>
            <a:chExt cx="505267" cy="1231660"/>
          </a:xfrm>
        </p:grpSpPr>
        <p:sp>
          <p:nvSpPr>
            <p:cNvPr id="43" name="矩形 42"/>
            <p:cNvSpPr/>
            <p:nvPr/>
          </p:nvSpPr>
          <p:spPr>
            <a:xfrm>
              <a:off x="1162205" y="3885881"/>
              <a:ext cx="5052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66"/>
                  </a:solidFill>
                </a:rPr>
                <a:t>×</a:t>
              </a:r>
              <a:endParaRPr lang="zh-CN" altLang="en-US" sz="3600" dirty="0"/>
            </a:p>
          </p:txBody>
        </p:sp>
        <p:sp>
          <p:nvSpPr>
            <p:cNvPr id="44" name="矩形 43"/>
            <p:cNvSpPr/>
            <p:nvPr/>
          </p:nvSpPr>
          <p:spPr>
            <a:xfrm>
              <a:off x="1162205" y="4471210"/>
              <a:ext cx="50526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F0066"/>
                  </a:solidFill>
                </a:rPr>
                <a:t>×</a:t>
              </a:r>
              <a:endParaRPr lang="zh-CN" altLang="en-US" sz="3600" dirty="0"/>
            </a:p>
          </p:txBody>
        </p:sp>
      </p:grpSp>
      <p:sp>
        <p:nvSpPr>
          <p:cNvPr id="45" name="矩形 44"/>
          <p:cNvSpPr/>
          <p:nvPr/>
        </p:nvSpPr>
        <p:spPr>
          <a:xfrm>
            <a:off x="914306" y="3168603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46" name="Rounded Rectangle 59"/>
          <p:cNvSpPr/>
          <p:nvPr/>
        </p:nvSpPr>
        <p:spPr>
          <a:xfrm>
            <a:off x="1464798" y="4949865"/>
            <a:ext cx="1005840" cy="38404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[5,12]</a:t>
            </a:r>
            <a:endParaRPr lang="zh-CN" altLang="en-US" sz="20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cxnSp>
        <p:nvCxnSpPr>
          <p:cNvPr id="47" name="Elbow Connector 67"/>
          <p:cNvCxnSpPr/>
          <p:nvPr/>
        </p:nvCxnSpPr>
        <p:spPr>
          <a:xfrm rot="5400000" flipH="1" flipV="1">
            <a:off x="1998022" y="3233828"/>
            <a:ext cx="2380679" cy="1435447"/>
          </a:xfrm>
          <a:prstGeom prst="bentConnector3">
            <a:avLst>
              <a:gd name="adj1" fmla="val -204"/>
            </a:avLst>
          </a:prstGeom>
          <a:ln w="1905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矩形 47"/>
          <p:cNvSpPr/>
          <p:nvPr/>
        </p:nvSpPr>
        <p:spPr>
          <a:xfrm>
            <a:off x="914306" y="4884277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dirty="0">
                <a:solidFill>
                  <a:srgbClr val="00B050"/>
                </a:solidFill>
              </a:rPr>
              <a:t>√</a:t>
            </a:r>
          </a:p>
        </p:txBody>
      </p:sp>
      <p:sp>
        <p:nvSpPr>
          <p:cNvPr id="49" name="Rounded Rectangle 56"/>
          <p:cNvSpPr/>
          <p:nvPr/>
        </p:nvSpPr>
        <p:spPr>
          <a:xfrm>
            <a:off x="2121276" y="3224243"/>
            <a:ext cx="326144" cy="384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</a:t>
            </a:r>
            <a:endParaRPr lang="zh-CN" altLang="en-US" sz="28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0" name="Rounded Rectangle 56"/>
          <p:cNvSpPr/>
          <p:nvPr/>
        </p:nvSpPr>
        <p:spPr>
          <a:xfrm>
            <a:off x="2144492" y="4949865"/>
            <a:ext cx="326144" cy="38404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</a:t>
            </a:r>
            <a:endParaRPr lang="zh-CN" altLang="en-US" sz="2800" b="1" dirty="0">
              <a:solidFill>
                <a:schemeClr val="tx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52" name="TextBox 7"/>
          <p:cNvSpPr txBox="1"/>
          <p:nvPr/>
        </p:nvSpPr>
        <p:spPr>
          <a:xfrm>
            <a:off x="429021" y="3994497"/>
            <a:ext cx="2911374" cy="523220"/>
          </a:xfrm>
          <a:prstGeom prst="rect">
            <a:avLst/>
          </a:prstGeom>
          <a:solidFill>
            <a:srgbClr val="FF0053"/>
          </a:solidFill>
        </p:spPr>
        <p:txBody>
          <a:bodyPr wrap="none" rtlCol="0">
            <a:spAutoFit/>
          </a:bodyPr>
          <a:lstStyle/>
          <a:p>
            <a:r>
              <a:rPr lang="en-US" altLang="zh-CN" sz="2800" b="1" smtClean="0">
                <a:solidFill>
                  <a:schemeClr val="bg1"/>
                </a:solidFill>
                <a:latin typeface="Century Gothic" panose="020B0502020202020204" pitchFamily="34" charset="0"/>
              </a:rPr>
              <a:t>Encoded in Key</a:t>
            </a:r>
            <a:endParaRPr lang="zh-CN" altLang="en-US" sz="28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56" name="组 55"/>
          <p:cNvGrpSpPr/>
          <p:nvPr/>
        </p:nvGrpSpPr>
        <p:grpSpPr>
          <a:xfrm>
            <a:off x="4554990" y="3602128"/>
            <a:ext cx="4589010" cy="2317213"/>
            <a:chOff x="4554990" y="3602128"/>
            <a:chExt cx="4589010" cy="2317213"/>
          </a:xfrm>
        </p:grpSpPr>
        <p:sp>
          <p:nvSpPr>
            <p:cNvPr id="51" name="文本框 50"/>
            <p:cNvSpPr txBox="1"/>
            <p:nvPr/>
          </p:nvSpPr>
          <p:spPr>
            <a:xfrm>
              <a:off x="4554990" y="3602128"/>
              <a:ext cx="3351037" cy="830997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sz="2400" dirty="0" smtClean="0">
                  <a:cs typeface="Century Gothic"/>
                </a:rPr>
                <a:t>SN: Snapshot Number</a:t>
              </a:r>
            </a:p>
            <a:p>
              <a:pPr algn="ctr"/>
              <a:r>
                <a:rPr kumimoji="1" lang="en-US" altLang="zh-CN" sz="2400" dirty="0" smtClean="0">
                  <a:cs typeface="Century Gothic"/>
                </a:rPr>
                <a:t>  VTS: Vector Timestamp</a:t>
              </a:r>
              <a:endParaRPr kumimoji="1" lang="en-US" altLang="zh-CN" sz="2400" dirty="0">
                <a:cs typeface="Century Gothic"/>
              </a:endParaRPr>
            </a:p>
          </p:txBody>
        </p:sp>
        <p:grpSp>
          <p:nvGrpSpPr>
            <p:cNvPr id="58" name="组 57"/>
            <p:cNvGrpSpPr/>
            <p:nvPr/>
          </p:nvGrpSpPr>
          <p:grpSpPr>
            <a:xfrm>
              <a:off x="5218022" y="4582119"/>
              <a:ext cx="3925978" cy="1337222"/>
              <a:chOff x="4978455" y="4353350"/>
              <a:chExt cx="3925978" cy="1337222"/>
            </a:xfrm>
          </p:grpSpPr>
          <p:grpSp>
            <p:nvGrpSpPr>
              <p:cNvPr id="30" name="组 29"/>
              <p:cNvGrpSpPr/>
              <p:nvPr/>
            </p:nvGrpSpPr>
            <p:grpSpPr>
              <a:xfrm>
                <a:off x="4978455" y="4353350"/>
                <a:ext cx="2013976" cy="1337222"/>
                <a:chOff x="6918701" y="4606708"/>
                <a:chExt cx="2013976" cy="1337222"/>
              </a:xfrm>
            </p:grpSpPr>
            <p:sp>
              <p:nvSpPr>
                <p:cNvPr id="31" name="TextBox 34"/>
                <p:cNvSpPr txBox="1"/>
                <p:nvPr/>
              </p:nvSpPr>
              <p:spPr>
                <a:xfrm>
                  <a:off x="6918701" y="5112933"/>
                  <a:ext cx="2013976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2400" b="1" dirty="0" smtClean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SN=2:[4,10]</a:t>
                  </a:r>
                </a:p>
                <a:p>
                  <a:r>
                    <a:rPr lang="en-US" altLang="zh-CN" sz="2400" b="1" dirty="0" smtClean="0">
                      <a:latin typeface="Consolas" panose="020B0609020204030204" pitchFamily="49" charset="0"/>
                      <a:cs typeface="Consolas" panose="020B0609020204030204" pitchFamily="49" charset="0"/>
                    </a:rPr>
                    <a:t>SN=3:[5,12]</a:t>
                  </a:r>
                  <a:endParaRPr lang="zh-CN" altLang="en-US" sz="2400" b="1" dirty="0">
                    <a:latin typeface="Consolas" panose="020B0609020204030204" pitchFamily="49" charset="0"/>
                    <a:cs typeface="Consolas" panose="020B0609020204030204" pitchFamily="49" charset="0"/>
                  </a:endParaRPr>
                </a:p>
              </p:txBody>
            </p:sp>
            <p:sp>
              <p:nvSpPr>
                <p:cNvPr id="32" name="TextBox 36"/>
                <p:cNvSpPr txBox="1"/>
                <p:nvPr/>
              </p:nvSpPr>
              <p:spPr>
                <a:xfrm>
                  <a:off x="6950160" y="4606708"/>
                  <a:ext cx="1954706" cy="461665"/>
                </a:xfrm>
                <a:prstGeom prst="rect">
                  <a:avLst/>
                </a:prstGeom>
                <a:solidFill>
                  <a:schemeClr val="tx1"/>
                </a:solidFill>
              </p:spPr>
              <p:txBody>
                <a:bodyPr wrap="square" rtlCol="0" anchor="ctr" anchorCtr="0">
                  <a:spAutoFit/>
                </a:bodyPr>
                <a:lstStyle/>
                <a:p>
                  <a:pPr algn="ctr"/>
                  <a:r>
                    <a:rPr lang="en-US" altLang="zh-CN" sz="2400" b="1" dirty="0" smtClean="0">
                      <a:solidFill>
                        <a:schemeClr val="bg1"/>
                      </a:solidFill>
                      <a:latin typeface="Century Gothic" panose="020B0502020202020204" pitchFamily="34" charset="0"/>
                      <a:cs typeface="Consolas" panose="020B0609020204030204" pitchFamily="49" charset="0"/>
                    </a:rPr>
                    <a:t>SN-VTS Plan</a:t>
                  </a:r>
                  <a:endParaRPr lang="zh-CN" altLang="en-US" sz="2400" b="1" dirty="0">
                    <a:solidFill>
                      <a:schemeClr val="bg1"/>
                    </a:solidFill>
                    <a:latin typeface="Century Gothic" panose="020B0502020202020204" pitchFamily="34" charset="0"/>
                    <a:cs typeface="Consolas" panose="020B0609020204030204" pitchFamily="49" charset="0"/>
                  </a:endParaRPr>
                </a:p>
              </p:txBody>
            </p:sp>
          </p:grpSp>
          <p:sp>
            <p:nvSpPr>
              <p:cNvPr id="53" name="矩形 52"/>
              <p:cNvSpPr/>
              <p:nvPr/>
            </p:nvSpPr>
            <p:spPr>
              <a:xfrm>
                <a:off x="7378053" y="4859575"/>
                <a:ext cx="1526380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zh-CN" sz="24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Visible </a:t>
                </a:r>
              </a:p>
              <a:p>
                <a:pPr algn="ctr"/>
                <a:r>
                  <a:rPr lang="en-US" altLang="zh-CN" sz="2400" dirty="0" smtClean="0">
                    <a:solidFill>
                      <a:srgbClr val="FF0053"/>
                    </a:solidFill>
                    <a:latin typeface="Century Gothic" pitchFamily="34" charset="0"/>
                  </a:rPr>
                  <a:t>snapshot</a:t>
                </a:r>
                <a:endParaRPr lang="zh-CN" altLang="en-US" sz="2400" dirty="0"/>
              </a:p>
            </p:txBody>
          </p:sp>
          <p:cxnSp>
            <p:nvCxnSpPr>
              <p:cNvPr id="54" name="直线箭头连接符 53"/>
              <p:cNvCxnSpPr>
                <a:endCxn id="53" idx="1"/>
              </p:cNvCxnSpPr>
              <p:nvPr/>
            </p:nvCxnSpPr>
            <p:spPr>
              <a:xfrm>
                <a:off x="6964620" y="5095989"/>
                <a:ext cx="413433" cy="17908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直线箭头连接符 54"/>
              <p:cNvCxnSpPr/>
              <p:nvPr/>
            </p:nvCxnSpPr>
            <p:spPr>
              <a:xfrm flipV="1">
                <a:off x="6964620" y="5403976"/>
                <a:ext cx="413433" cy="4497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矩形 1"/>
          <p:cNvSpPr/>
          <p:nvPr/>
        </p:nvSpPr>
        <p:spPr>
          <a:xfrm>
            <a:off x="5215913" y="5821322"/>
            <a:ext cx="19882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rgbClr val="1A00FF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SN=4:[7,14]</a:t>
            </a:r>
            <a:endParaRPr lang="zh-CN" altLang="en-US" sz="2400" b="1" dirty="0">
              <a:solidFill>
                <a:srgbClr val="1A00FF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984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5" grpId="0"/>
      <p:bldP spid="46" grpId="0" animBg="1"/>
      <p:bldP spid="46" grpId="1" animBg="1"/>
      <p:bldP spid="48" grpId="0"/>
      <p:bldP spid="49" grpId="0" animBg="1"/>
      <p:bldP spid="50" grpId="0" animBg="1"/>
      <p:bldP spid="52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Benefit of Snapshot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Scalarization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0" name="TextBox 82"/>
          <p:cNvSpPr txBox="1"/>
          <p:nvPr/>
        </p:nvSpPr>
        <p:spPr>
          <a:xfrm>
            <a:off x="1196624" y="1150783"/>
            <a:ext cx="17994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53"/>
                </a:solidFill>
              </a:defRPr>
            </a:lvl1pPr>
          </a:lstStyle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Memory</a:t>
            </a:r>
          </a:p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Efficiency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16" name="Rectangle 13"/>
          <p:cNvSpPr/>
          <p:nvPr/>
        </p:nvSpPr>
        <p:spPr>
          <a:xfrm>
            <a:off x="3603611" y="4251674"/>
            <a:ext cx="222477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smtClean="0"/>
              <a:t>Staleness</a:t>
            </a:r>
            <a:r>
              <a:rPr lang="en-US" altLang="zh-CN" sz="3200" b="1" dirty="0"/>
              <a:t> </a:t>
            </a:r>
            <a:r>
              <a:rPr lang="en-US" altLang="zh-CN" sz="3200" b="1" dirty="0" smtClean="0"/>
              <a:t>of</a:t>
            </a:r>
          </a:p>
          <a:p>
            <a:pPr algn="ctr"/>
            <a:r>
              <a:rPr lang="en-US" altLang="zh-CN" sz="3200" b="1" dirty="0" smtClean="0"/>
              <a:t>Stored Data</a:t>
            </a:r>
          </a:p>
        </p:txBody>
      </p:sp>
      <p:sp>
        <p:nvSpPr>
          <p:cNvPr id="21" name="TextBox 93"/>
          <p:cNvSpPr txBox="1"/>
          <p:nvPr/>
        </p:nvSpPr>
        <p:spPr>
          <a:xfrm>
            <a:off x="6380301" y="1150783"/>
            <a:ext cx="177324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3600" b="1">
                <a:solidFill>
                  <a:srgbClr val="FF0053"/>
                </a:solidFill>
              </a:defRPr>
            </a:lvl1pPr>
          </a:lstStyle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Injection </a:t>
            </a:r>
          </a:p>
          <a:p>
            <a:pPr algn="ctr"/>
            <a:r>
              <a:rPr lang="en-US" altLang="zh-CN" sz="3200" dirty="0" smtClean="0">
                <a:solidFill>
                  <a:schemeClr val="tx1"/>
                </a:solidFill>
              </a:rPr>
              <a:t>Speed</a:t>
            </a:r>
            <a:endParaRPr lang="zh-CN" altLang="en-US" sz="3200" dirty="0">
              <a:solidFill>
                <a:schemeClr val="tx1"/>
              </a:solidFill>
            </a:endParaRPr>
          </a:p>
        </p:txBody>
      </p:sp>
      <p:sp>
        <p:nvSpPr>
          <p:cNvPr id="2" name="椭圆 1"/>
          <p:cNvSpPr/>
          <p:nvPr/>
        </p:nvSpPr>
        <p:spPr>
          <a:xfrm>
            <a:off x="3921519" y="2228001"/>
            <a:ext cx="1595385" cy="1595385"/>
          </a:xfrm>
          <a:prstGeom prst="ellipse">
            <a:avLst/>
          </a:prstGeom>
          <a:ln>
            <a:noFill/>
          </a:ln>
          <a:effectLst>
            <a:glow rad="254000">
              <a:srgbClr val="00B0F0">
                <a:alpha val="40000"/>
              </a:srgbClr>
            </a:glo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zh-CN" altLang="en-US" sz="2400" b="1" dirty="0">
              <a:solidFill>
                <a:srgbClr val="FF0053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901451" y="2298350"/>
            <a:ext cx="163551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800" b="1" dirty="0" smtClean="0">
                <a:solidFill>
                  <a:srgbClr val="FF0053"/>
                </a:solidFill>
              </a:rPr>
              <a:t>stream</a:t>
            </a:r>
            <a:endParaRPr kumimoji="1" lang="en-US" altLang="zh-CN" sz="2800" b="1" dirty="0">
              <a:solidFill>
                <a:srgbClr val="FF0053"/>
              </a:solidFill>
            </a:endParaRPr>
          </a:p>
          <a:p>
            <a:pPr algn="ctr"/>
            <a:r>
              <a:rPr kumimoji="1" lang="en-US" altLang="zh-CN" sz="2800" b="1" dirty="0">
                <a:solidFill>
                  <a:srgbClr val="FF0053"/>
                </a:solidFill>
              </a:rPr>
              <a:t>q</a:t>
            </a:r>
            <a:r>
              <a:rPr kumimoji="1" lang="en-US" altLang="zh-CN" sz="2800" b="1" dirty="0" smtClean="0">
                <a:solidFill>
                  <a:srgbClr val="FF0053"/>
                </a:solidFill>
              </a:rPr>
              <a:t>uery</a:t>
            </a:r>
          </a:p>
          <a:p>
            <a:pPr algn="ctr"/>
            <a:r>
              <a:rPr kumimoji="1" lang="en-US" altLang="zh-CN" sz="2800" b="1" dirty="0">
                <a:solidFill>
                  <a:srgbClr val="FF0053"/>
                </a:solidFill>
              </a:rPr>
              <a:t>s</a:t>
            </a:r>
            <a:r>
              <a:rPr kumimoji="1" lang="en-US" altLang="zh-CN" sz="2800" b="1" dirty="0" smtClean="0">
                <a:solidFill>
                  <a:srgbClr val="FF0053"/>
                </a:solidFill>
              </a:rPr>
              <a:t>cenario</a:t>
            </a:r>
            <a:endParaRPr kumimoji="1" lang="zh-CN" altLang="en-US" sz="2800" b="1" dirty="0">
              <a:solidFill>
                <a:srgbClr val="FF0053"/>
              </a:solidFill>
            </a:endParaRPr>
          </a:p>
        </p:txBody>
      </p:sp>
      <p:sp>
        <p:nvSpPr>
          <p:cNvPr id="30" name="等腰三角形 27"/>
          <p:cNvSpPr/>
          <p:nvPr/>
        </p:nvSpPr>
        <p:spPr>
          <a:xfrm rot="10800000">
            <a:off x="4318654" y="3753693"/>
            <a:ext cx="794686" cy="582665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等腰三角形 27"/>
          <p:cNvSpPr/>
          <p:nvPr/>
        </p:nvSpPr>
        <p:spPr>
          <a:xfrm rot="3574942">
            <a:off x="5170790" y="2158308"/>
            <a:ext cx="794686" cy="582665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等腰三角形 27"/>
          <p:cNvSpPr/>
          <p:nvPr/>
        </p:nvSpPr>
        <p:spPr>
          <a:xfrm rot="18489623">
            <a:off x="3495113" y="2143306"/>
            <a:ext cx="794686" cy="582665"/>
          </a:xfrm>
          <a:prstGeom prst="triangle">
            <a:avLst/>
          </a:prstGeom>
          <a:solidFill>
            <a:srgbClr val="00B0F0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902451" y="2194696"/>
            <a:ext cx="253627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53"/>
                </a:solidFill>
                <a:latin typeface="Century Gothic" pitchFamily="34" charset="0"/>
              </a:rPr>
              <a:t>bound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number of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visible snapshot</a:t>
            </a:r>
            <a:endParaRPr lang="zh-CN" altLang="en-US" sz="2400" dirty="0"/>
          </a:p>
        </p:txBody>
      </p:sp>
      <p:sp>
        <p:nvSpPr>
          <p:cNvPr id="34" name="矩形 33"/>
          <p:cNvSpPr/>
          <p:nvPr/>
        </p:nvSpPr>
        <p:spPr>
          <a:xfrm>
            <a:off x="5903595" y="2196335"/>
            <a:ext cx="289213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53"/>
                </a:solidFill>
                <a:latin typeface="Century Gothic" pitchFamily="34" charset="0"/>
              </a:rPr>
              <a:t>decouple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data sources from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underlying store</a:t>
            </a:r>
            <a:endParaRPr lang="zh-CN" altLang="en-US" sz="2400" dirty="0"/>
          </a:p>
        </p:txBody>
      </p:sp>
      <p:sp>
        <p:nvSpPr>
          <p:cNvPr id="35" name="矩形 34"/>
          <p:cNvSpPr/>
          <p:nvPr/>
        </p:nvSpPr>
        <p:spPr>
          <a:xfrm>
            <a:off x="3731595" y="5312583"/>
            <a:ext cx="196880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400" b="1" dirty="0" smtClean="0">
                <a:solidFill>
                  <a:srgbClr val="FF0053"/>
                </a:solidFill>
                <a:latin typeface="Century Gothic" pitchFamily="34" charset="0"/>
              </a:rPr>
              <a:t>control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staleness by</a:t>
            </a:r>
          </a:p>
          <a:p>
            <a:pPr algn="ctr"/>
            <a:r>
              <a:rPr lang="en-US" altLang="zh-CN" sz="2400" dirty="0" smtClean="0">
                <a:latin typeface="Century Gothic" pitchFamily="34" charset="0"/>
              </a:rPr>
              <a:t>SN_VTS Plan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99395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内容占位符 2"/>
          <p:cNvSpPr txBox="1">
            <a:spLocks/>
          </p:cNvSpPr>
          <p:nvPr/>
        </p:nvSpPr>
        <p:spPr>
          <a:xfrm>
            <a:off x="516054" y="1316038"/>
            <a:ext cx="8170746" cy="50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Stream index &amp;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l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ocality-aware </a:t>
            </a:r>
            <a:r>
              <a:rPr lang="en-US" altLang="zh-CN" sz="2400" dirty="0">
                <a:solidFill>
                  <a:schemeClr val="tx1"/>
                </a:solidFill>
                <a:latin typeface="Century Gothic" pitchFamily="34" charset="0"/>
              </a:rPr>
              <a:t>p</a:t>
            </a: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artitioning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Data-driven query trigger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One-shot query execution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Fault tolerance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Leveraging RDMA</a:t>
            </a:r>
          </a:p>
        </p:txBody>
      </p:sp>
      <p:sp>
        <p:nvSpPr>
          <p:cNvPr id="4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Other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Designs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of</a:t>
            </a:r>
            <a:r>
              <a:rPr lang="zh-CN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Wukong+S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59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Evaluation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288000" y="1139676"/>
            <a:ext cx="8772525" cy="13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Baseline: </a:t>
            </a:r>
            <a:r>
              <a:rPr lang="en-US" altLang="zh-CN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6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state-of-the-art systems</a:t>
            </a:r>
            <a:endParaRPr lang="en-US" altLang="zh-CN" dirty="0" smtClean="0">
              <a:solidFill>
                <a:srgbClr val="FF005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CSPARQL-engine, </a:t>
            </a:r>
            <a:r>
              <a:rPr lang="en-US" altLang="zh-CN" sz="22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Heron+Wukong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US" altLang="zh-CN" sz="22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Storm+Wukong</a:t>
            </a:r>
            <a:endParaRPr lang="en-US" altLang="zh-CN" sz="2200" b="1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2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Spark Streaming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, Spark Structured Streaming, </a:t>
            </a:r>
            <a:r>
              <a:rPr lang="en-US" altLang="zh-CN" sz="22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Wukong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/</a:t>
            </a:r>
            <a:r>
              <a:rPr lang="en-US" altLang="zh-CN" sz="22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ext</a:t>
            </a:r>
            <a:endParaRPr lang="en-US" altLang="zh-CN" sz="22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 bwMode="auto">
          <a:xfrm>
            <a:off x="288000" y="2691854"/>
            <a:ext cx="8283794" cy="1346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Platforms: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 rack-scale 8-machine cluster</a:t>
            </a:r>
            <a:endParaRPr lang="en-US" altLang="zh-CN" dirty="0" smtClean="0">
              <a:solidFill>
                <a:srgbClr val="FF005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Each: two 12-core Intel Xeon, 128GB DRAM, </a:t>
            </a:r>
            <a:r>
              <a:rPr lang="en-US" altLang="zh-CN" sz="22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w/ </a:t>
            </a:r>
            <a:r>
              <a:rPr lang="en-US" altLang="zh-CN" sz="22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RDMA</a:t>
            </a:r>
            <a:r>
              <a:rPr lang="en-US" altLang="zh-CN" sz="22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2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Mellanox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56Gbps InfiniBand NIC, 40Gbps IB Switch</a:t>
            </a:r>
            <a:endParaRPr lang="en-US" altLang="zh-CN" sz="2200" b="1" dirty="0" smtClean="0">
              <a:solidFill>
                <a:srgbClr val="FF005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内容占位符 2"/>
          <p:cNvSpPr txBox="1">
            <a:spLocks/>
          </p:cNvSpPr>
          <p:nvPr/>
        </p:nvSpPr>
        <p:spPr bwMode="auto">
          <a:xfrm>
            <a:off x="288000" y="4229042"/>
            <a:ext cx="8772525" cy="174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Benchmarks:</a:t>
            </a:r>
            <a:endParaRPr lang="en-US" altLang="zh-CN" dirty="0" smtClean="0">
              <a:solidFill>
                <a:srgbClr val="FF005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200" b="1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LSBench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 Social Networking Benchmark w/ </a:t>
            </a:r>
            <a:r>
              <a:rPr lang="en-US" altLang="zh-CN" sz="22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3.75B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initial stored data &amp; </a:t>
            </a:r>
            <a:r>
              <a:rPr lang="en-US" altLang="zh-CN" sz="22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5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streams totally</a:t>
            </a:r>
            <a:r>
              <a:rPr lang="en-US" altLang="zh-CN" sz="22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2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134K</a:t>
            </a:r>
            <a:r>
              <a:rPr lang="en-US" altLang="zh-CN" sz="2200" b="1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tuple/second stream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2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CityBench</a:t>
            </a:r>
            <a:r>
              <a:rPr lang="en-US" altLang="zh-CN" sz="22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 Smart City Benchmark w/ 11 real-world data streams</a:t>
            </a:r>
          </a:p>
        </p:txBody>
      </p:sp>
    </p:spTree>
    <p:extLst>
      <p:ext uri="{BB962C8B-B14F-4D97-AF65-F5344CB8AC3E}">
        <p14:creationId xmlns:p14="http://schemas.microsoft.com/office/powerpoint/2010/main" val="14346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Single Query Latency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71475" y="1273638"/>
            <a:ext cx="8772525" cy="1562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Outperform: 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state-of-the-art systems</a:t>
            </a:r>
            <a:endParaRPr lang="en-US" altLang="zh-CN" dirty="0" smtClean="0">
              <a:solidFill>
                <a:srgbClr val="FF0053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0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Wukong+S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 </a:t>
            </a:r>
            <a:r>
              <a:rPr lang="en-US" altLang="zh-CN" sz="20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sub-millisecond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000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13.7X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speedup vs. </a:t>
            </a:r>
            <a:r>
              <a:rPr lang="en-US" altLang="zh-CN" sz="2000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Storm+Wukong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</a:t>
            </a:r>
            <a:endParaRPr lang="en-US" altLang="zh-CN" sz="16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000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3 orders of </a:t>
            </a:r>
            <a:r>
              <a:rPr lang="en-US" altLang="zh-CN" sz="20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magnitude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 speedup vs.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Spark Streaming</a:t>
            </a:r>
          </a:p>
        </p:txBody>
      </p:sp>
      <p:sp>
        <p:nvSpPr>
          <p:cNvPr id="6" name="矩形 5"/>
          <p:cNvSpPr/>
          <p:nvPr/>
        </p:nvSpPr>
        <p:spPr>
          <a:xfrm>
            <a:off x="560609" y="3139718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zh-CN" altLang="en-US" sz="2000" dirty="0"/>
          </a:p>
        </p:txBody>
      </p:sp>
      <p:grpSp>
        <p:nvGrpSpPr>
          <p:cNvPr id="7" name="组 6"/>
          <p:cNvGrpSpPr/>
          <p:nvPr/>
        </p:nvGrpSpPr>
        <p:grpSpPr>
          <a:xfrm>
            <a:off x="1101372" y="2898355"/>
            <a:ext cx="6993534" cy="3479087"/>
            <a:chOff x="938161" y="3548749"/>
            <a:chExt cx="7555016" cy="3483519"/>
          </a:xfrm>
        </p:grpSpPr>
        <p:graphicFrame>
          <p:nvGraphicFramePr>
            <p:cNvPr id="8" name="图表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2023459"/>
                </p:ext>
              </p:extLst>
            </p:nvPr>
          </p:nvGraphicFramePr>
          <p:xfrm>
            <a:off x="938161" y="3953127"/>
            <a:ext cx="7555016" cy="3079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文本框 8"/>
            <p:cNvSpPr txBox="1"/>
            <p:nvPr/>
          </p:nvSpPr>
          <p:spPr>
            <a:xfrm>
              <a:off x="1967551" y="3549744"/>
              <a:ext cx="53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219</a:t>
              </a:r>
              <a:endParaRPr kumimoji="1" lang="zh-CN" altLang="en-US" dirty="0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3139305" y="354875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527</a:t>
              </a:r>
              <a:endParaRPr kumimoji="1" lang="zh-CN" altLang="en-US" dirty="0"/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4330051" y="355359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712</a:t>
              </a:r>
              <a:endParaRPr kumimoji="1" lang="zh-CN" altLang="en-US" dirty="0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5515750" y="354874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346</a:t>
              </a:r>
              <a:endParaRPr kumimoji="1" lang="zh-CN" altLang="en-US" dirty="0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656884" y="3552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2215</a:t>
              </a:r>
              <a:endParaRPr kumimoji="1" lang="zh-CN" altLang="en-US" dirty="0"/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7835007" y="3548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1422</a:t>
              </a:r>
              <a:endParaRPr kumimoji="1" lang="zh-CN" altLang="en-US" dirty="0"/>
            </a:p>
          </p:txBody>
        </p:sp>
      </p:grpSp>
      <p:sp>
        <p:nvSpPr>
          <p:cNvPr id="2" name="矩形 1"/>
          <p:cNvSpPr/>
          <p:nvPr/>
        </p:nvSpPr>
        <p:spPr>
          <a:xfrm>
            <a:off x="2259186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2" name="矩形 21"/>
          <p:cNvSpPr/>
          <p:nvPr/>
        </p:nvSpPr>
        <p:spPr>
          <a:xfrm rot="16200000">
            <a:off x="-690548" y="4819855"/>
            <a:ext cx="285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latency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msec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349710" y="3267217"/>
            <a:ext cx="187822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4433497" y="32697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5522172" y="3269548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608571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7698213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1367210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0.10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475228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0.08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3583617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0.11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1743824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0.23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851842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1.64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3946812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2.62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898193" y="39254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>
                <a:solidFill>
                  <a:srgbClr val="ED7D31"/>
                </a:solidFill>
              </a:rPr>
              <a:t>31.14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5964676" y="35398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40.77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029791" y="31704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49.03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4757737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1.78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834668" y="51101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3.50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6944590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1.68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cxnSp>
        <p:nvCxnSpPr>
          <p:cNvPr id="44" name="直线箭头连接符 43"/>
          <p:cNvCxnSpPr>
            <a:stCxn id="32" idx="2"/>
          </p:cNvCxnSpPr>
          <p:nvPr/>
        </p:nvCxnSpPr>
        <p:spPr>
          <a:xfrm>
            <a:off x="1663926" y="5224533"/>
            <a:ext cx="79898" cy="26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线箭头连接符 44"/>
          <p:cNvCxnSpPr>
            <a:stCxn id="33" idx="2"/>
          </p:cNvCxnSpPr>
          <p:nvPr/>
        </p:nvCxnSpPr>
        <p:spPr>
          <a:xfrm>
            <a:off x="2771944" y="5224533"/>
            <a:ext cx="79898" cy="29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线箭头连接符 47"/>
          <p:cNvCxnSpPr>
            <a:stCxn id="34" idx="2"/>
          </p:cNvCxnSpPr>
          <p:nvPr/>
        </p:nvCxnSpPr>
        <p:spPr>
          <a:xfrm>
            <a:off x="3880333" y="5224533"/>
            <a:ext cx="101372" cy="34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47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Single Query Latency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37809" y="1280465"/>
            <a:ext cx="8772525" cy="183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lvl="2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Unavoidable reason for high latency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000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zh-CN" sz="20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ross-system </a:t>
            </a:r>
            <a:r>
              <a:rPr lang="en-US" altLang="zh-CN" sz="2000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C</a:t>
            </a:r>
            <a:r>
              <a:rPr lang="en-US" altLang="zh-CN" sz="2000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ost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for </a:t>
            </a:r>
            <a:r>
              <a:rPr lang="en-US" altLang="zh-CN" sz="2000" dirty="0" err="1">
                <a:latin typeface="Century Gothic" pitchFamily="34" charset="0"/>
                <a:ea typeface="Verdana" pitchFamily="34" charset="0"/>
                <a:cs typeface="Verdana" pitchFamily="34" charset="0"/>
              </a:rPr>
              <a:t>Storm+Wukong</a:t>
            </a:r>
            <a:endParaRPr lang="en-US" altLang="zh-CN" sz="2000" dirty="0">
              <a:latin typeface="Century Gothic" pitchFamily="34" charset="0"/>
              <a:ea typeface="Verdana" pitchFamily="34" charset="0"/>
              <a:cs typeface="Verdana" pitchFamily="34" charset="0"/>
            </a:endParaRP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sz="2000" b="1" dirty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Joining large stored data (3.75B) </a:t>
            </a:r>
            <a:r>
              <a:rPr lang="en-US" altLang="zh-CN" sz="2000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for Spark </a:t>
            </a:r>
            <a:r>
              <a:rPr lang="en-US" altLang="zh-CN" sz="2000" dirty="0">
                <a:latin typeface="Century Gothic" pitchFamily="34" charset="0"/>
                <a:ea typeface="Verdana" pitchFamily="34" charset="0"/>
                <a:cs typeface="Verdana" pitchFamily="34" charset="0"/>
              </a:rPr>
              <a:t>Streaming</a:t>
            </a:r>
            <a:endParaRPr lang="zh-CN" altLang="en-US" sz="2000" dirty="0"/>
          </a:p>
          <a:p>
            <a:pPr lvl="2"/>
            <a:endParaRPr lang="en-US" altLang="zh-CN" sz="2000" dirty="0" smtClean="0"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53" name="组 52"/>
          <p:cNvGrpSpPr/>
          <p:nvPr/>
        </p:nvGrpSpPr>
        <p:grpSpPr>
          <a:xfrm>
            <a:off x="1101372" y="2898355"/>
            <a:ext cx="6993534" cy="3479087"/>
            <a:chOff x="938161" y="3548749"/>
            <a:chExt cx="7555016" cy="3483519"/>
          </a:xfrm>
        </p:grpSpPr>
        <p:graphicFrame>
          <p:nvGraphicFramePr>
            <p:cNvPr id="54" name="图表 5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0952190"/>
                </p:ext>
              </p:extLst>
            </p:nvPr>
          </p:nvGraphicFramePr>
          <p:xfrm>
            <a:off x="938161" y="3953127"/>
            <a:ext cx="7555016" cy="30791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55" name="文本框 54"/>
            <p:cNvSpPr txBox="1"/>
            <p:nvPr/>
          </p:nvSpPr>
          <p:spPr>
            <a:xfrm>
              <a:off x="1967551" y="3549744"/>
              <a:ext cx="53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219</a:t>
              </a:r>
              <a:endParaRPr kumimoji="1" lang="zh-CN" altLang="en-US" dirty="0"/>
            </a:p>
          </p:txBody>
        </p:sp>
        <p:sp>
          <p:nvSpPr>
            <p:cNvPr id="72" name="文本框 71"/>
            <p:cNvSpPr txBox="1"/>
            <p:nvPr/>
          </p:nvSpPr>
          <p:spPr>
            <a:xfrm>
              <a:off x="3139305" y="3548752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527</a:t>
              </a:r>
              <a:endParaRPr kumimoji="1" lang="zh-CN" altLang="en-US" dirty="0"/>
            </a:p>
          </p:txBody>
        </p:sp>
        <p:sp>
          <p:nvSpPr>
            <p:cNvPr id="73" name="文本框 72"/>
            <p:cNvSpPr txBox="1"/>
            <p:nvPr/>
          </p:nvSpPr>
          <p:spPr>
            <a:xfrm>
              <a:off x="4330051" y="3553595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712</a:t>
              </a:r>
              <a:endParaRPr kumimoji="1" lang="zh-CN" altLang="en-US" dirty="0"/>
            </a:p>
          </p:txBody>
        </p:sp>
        <p:sp>
          <p:nvSpPr>
            <p:cNvPr id="74" name="文本框 73"/>
            <p:cNvSpPr txBox="1"/>
            <p:nvPr/>
          </p:nvSpPr>
          <p:spPr>
            <a:xfrm>
              <a:off x="5515750" y="3548749"/>
              <a:ext cx="53572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346</a:t>
              </a:r>
              <a:endParaRPr kumimoji="1" lang="zh-CN" altLang="en-US" dirty="0"/>
            </a:p>
          </p:txBody>
        </p:sp>
        <p:sp>
          <p:nvSpPr>
            <p:cNvPr id="75" name="文本框 74"/>
            <p:cNvSpPr txBox="1"/>
            <p:nvPr/>
          </p:nvSpPr>
          <p:spPr>
            <a:xfrm>
              <a:off x="6656884" y="355260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mtClean="0"/>
                <a:t>2215</a:t>
              </a:r>
              <a:endParaRPr kumimoji="1" lang="zh-CN" altLang="en-US" dirty="0"/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7835007" y="3548752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1422</a:t>
              </a:r>
              <a:endParaRPr kumimoji="1" lang="zh-CN" altLang="en-US" dirty="0"/>
            </a:p>
          </p:txBody>
        </p:sp>
      </p:grpSp>
      <p:sp>
        <p:nvSpPr>
          <p:cNvPr id="77" name="矩形 76"/>
          <p:cNvSpPr/>
          <p:nvPr/>
        </p:nvSpPr>
        <p:spPr>
          <a:xfrm>
            <a:off x="2259186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8" name="矩形 77"/>
          <p:cNvSpPr/>
          <p:nvPr/>
        </p:nvSpPr>
        <p:spPr>
          <a:xfrm rot="16200000">
            <a:off x="-690548" y="4819855"/>
            <a:ext cx="2858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latency</a:t>
            </a:r>
            <a:r>
              <a:rPr lang="zh-CN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 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altLang="zh-CN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msec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)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79" name="矩形 78"/>
          <p:cNvSpPr/>
          <p:nvPr/>
        </p:nvSpPr>
        <p:spPr>
          <a:xfrm>
            <a:off x="3349710" y="3267217"/>
            <a:ext cx="187822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0" name="矩形 79"/>
          <p:cNvSpPr/>
          <p:nvPr/>
        </p:nvSpPr>
        <p:spPr>
          <a:xfrm>
            <a:off x="4433497" y="32697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1" name="矩形 80"/>
          <p:cNvSpPr/>
          <p:nvPr/>
        </p:nvSpPr>
        <p:spPr>
          <a:xfrm>
            <a:off x="5522172" y="3269548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2" name="矩形 81"/>
          <p:cNvSpPr/>
          <p:nvPr/>
        </p:nvSpPr>
        <p:spPr>
          <a:xfrm>
            <a:off x="6608571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3" name="矩形 82"/>
          <p:cNvSpPr/>
          <p:nvPr/>
        </p:nvSpPr>
        <p:spPr>
          <a:xfrm>
            <a:off x="7698213" y="3267217"/>
            <a:ext cx="190800" cy="39516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84" name="文本框 83"/>
          <p:cNvSpPr txBox="1"/>
          <p:nvPr/>
        </p:nvSpPr>
        <p:spPr>
          <a:xfrm>
            <a:off x="1367210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0.10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85" name="文本框 84"/>
          <p:cNvSpPr txBox="1"/>
          <p:nvPr/>
        </p:nvSpPr>
        <p:spPr>
          <a:xfrm>
            <a:off x="2475228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0.08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3583617" y="4855201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0.11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87" name="文本框 86"/>
          <p:cNvSpPr txBox="1"/>
          <p:nvPr/>
        </p:nvSpPr>
        <p:spPr>
          <a:xfrm>
            <a:off x="1743824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0.23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88" name="文本框 87"/>
          <p:cNvSpPr txBox="1"/>
          <p:nvPr/>
        </p:nvSpPr>
        <p:spPr>
          <a:xfrm>
            <a:off x="2851842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1.64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89" name="文本框 88"/>
          <p:cNvSpPr txBox="1"/>
          <p:nvPr/>
        </p:nvSpPr>
        <p:spPr>
          <a:xfrm>
            <a:off x="3946812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2.62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90" name="文本框 89"/>
          <p:cNvSpPr txBox="1"/>
          <p:nvPr/>
        </p:nvSpPr>
        <p:spPr>
          <a:xfrm>
            <a:off x="4898193" y="3925479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mtClean="0">
                <a:solidFill>
                  <a:srgbClr val="ED7D31"/>
                </a:solidFill>
              </a:rPr>
              <a:t>31.14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91" name="文本框 90"/>
          <p:cNvSpPr txBox="1"/>
          <p:nvPr/>
        </p:nvSpPr>
        <p:spPr>
          <a:xfrm>
            <a:off x="5964676" y="353982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40.77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7029791" y="3170496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ED7D31"/>
                </a:solidFill>
              </a:rPr>
              <a:t>49.03</a:t>
            </a:r>
            <a:endParaRPr kumimoji="1" lang="zh-CN" altLang="en-US" dirty="0">
              <a:solidFill>
                <a:srgbClr val="ED7D31"/>
              </a:solidFill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757737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1.78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94" name="文本框 93"/>
          <p:cNvSpPr txBox="1"/>
          <p:nvPr/>
        </p:nvSpPr>
        <p:spPr>
          <a:xfrm>
            <a:off x="5834668" y="5110188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3.50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6944590" y="5165362"/>
            <a:ext cx="593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dirty="0" smtClean="0">
                <a:solidFill>
                  <a:srgbClr val="4372C4"/>
                </a:solidFill>
              </a:rPr>
              <a:t>1.68</a:t>
            </a:r>
            <a:endParaRPr kumimoji="1" lang="zh-CN" altLang="en-US" dirty="0">
              <a:solidFill>
                <a:srgbClr val="4372C4"/>
              </a:solidFill>
            </a:endParaRPr>
          </a:p>
        </p:txBody>
      </p:sp>
      <p:cxnSp>
        <p:nvCxnSpPr>
          <p:cNvPr id="96" name="直线箭头连接符 95"/>
          <p:cNvCxnSpPr/>
          <p:nvPr/>
        </p:nvCxnSpPr>
        <p:spPr>
          <a:xfrm>
            <a:off x="1663926" y="5264874"/>
            <a:ext cx="79898" cy="269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线箭头连接符 96"/>
          <p:cNvCxnSpPr/>
          <p:nvPr/>
        </p:nvCxnSpPr>
        <p:spPr>
          <a:xfrm>
            <a:off x="2771944" y="5264874"/>
            <a:ext cx="79898" cy="2999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直线箭头连接符 97"/>
          <p:cNvCxnSpPr/>
          <p:nvPr/>
        </p:nvCxnSpPr>
        <p:spPr>
          <a:xfrm>
            <a:off x="3880333" y="5264874"/>
            <a:ext cx="101372" cy="3451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242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28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Throughput of Mixed Workloads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 bwMode="auto">
          <a:xfrm>
            <a:off x="371475" y="1417637"/>
            <a:ext cx="8597995" cy="3074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73038" indent="-173038"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dirty="0" err="1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Wukong+S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:  </a:t>
            </a:r>
            <a:r>
              <a:rPr lang="en-US" altLang="zh-CN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~1M queries/second on 8 nodes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Mixture of 3 queries: </a:t>
            </a:r>
            <a:r>
              <a:rPr lang="en-US" altLang="zh-CN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1.08M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queries/second</a:t>
            </a:r>
          </a:p>
          <a:p>
            <a:pPr marL="630238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/>
            </a:pP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Add complex queries:  </a:t>
            </a:r>
            <a:r>
              <a:rPr lang="en-US" altLang="zh-CN" b="1" dirty="0" smtClean="0">
                <a:solidFill>
                  <a:srgbClr val="FF0053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802K</a:t>
            </a:r>
            <a:r>
              <a:rPr lang="en-US" altLang="zh-CN" dirty="0" smtClean="0">
                <a:latin typeface="Century Gothic" pitchFamily="34" charset="0"/>
                <a:ea typeface="Verdana" pitchFamily="34" charset="0"/>
                <a:cs typeface="Verdana" pitchFamily="34" charset="0"/>
              </a:rPr>
              <a:t> queries/second</a:t>
            </a:r>
          </a:p>
        </p:txBody>
      </p:sp>
      <p:grpSp>
        <p:nvGrpSpPr>
          <p:cNvPr id="6" name="组 5"/>
          <p:cNvGrpSpPr/>
          <p:nvPr/>
        </p:nvGrpSpPr>
        <p:grpSpPr>
          <a:xfrm>
            <a:off x="4856352" y="3032493"/>
            <a:ext cx="4337850" cy="3120914"/>
            <a:chOff x="4538303" y="3363797"/>
            <a:chExt cx="4337850" cy="3120914"/>
          </a:xfrm>
        </p:grpSpPr>
        <p:sp>
          <p:nvSpPr>
            <p:cNvPr id="7" name="矩形 6"/>
            <p:cNvSpPr/>
            <p:nvPr/>
          </p:nvSpPr>
          <p:spPr>
            <a:xfrm>
              <a:off x="4538303" y="6084601"/>
              <a:ext cx="387638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2"/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Mixture of </a:t>
              </a:r>
              <a:r>
                <a:rPr lang="en-US" altLang="zh-CN" sz="20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LSBench</a:t>
              </a:r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CN" sz="2000" dirty="0" smtClean="0">
                  <a:solidFill>
                    <a:srgbClr val="FF00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1-6</a:t>
              </a:r>
              <a:endParaRPr lang="en-US" altLang="zh-CN" sz="2000" dirty="0">
                <a:solidFill>
                  <a:srgbClr val="FF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graphicFrame>
          <p:nvGraphicFramePr>
            <p:cNvPr id="8" name="图表 7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784055818"/>
                </p:ext>
              </p:extLst>
            </p:nvPr>
          </p:nvGraphicFramePr>
          <p:xfrm>
            <a:off x="4852469" y="3363797"/>
            <a:ext cx="4023684" cy="247927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矩形 8"/>
            <p:cNvSpPr/>
            <p:nvPr/>
          </p:nvSpPr>
          <p:spPr>
            <a:xfrm>
              <a:off x="5338202" y="5710546"/>
              <a:ext cx="227658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2"/>
              <a:r>
                <a:rPr lang="en-US" altLang="zh-CN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#machine</a:t>
              </a:r>
              <a:endParaRPr lang="en-US" altLang="zh-CN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062292"/>
              </p:ext>
            </p:extLst>
          </p:nvPr>
        </p:nvGraphicFramePr>
        <p:xfrm>
          <a:off x="544779" y="3011274"/>
          <a:ext cx="4176970" cy="2479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矩形 10"/>
          <p:cNvSpPr/>
          <p:nvPr/>
        </p:nvSpPr>
        <p:spPr>
          <a:xfrm>
            <a:off x="157189" y="5753297"/>
            <a:ext cx="38763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Mixture of </a:t>
            </a:r>
            <a:r>
              <a:rPr lang="en-US" altLang="zh-CN" sz="2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LSBench</a:t>
            </a:r>
            <a:r>
              <a:rPr lang="en-US" altLang="zh-CN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000" dirty="0" smtClean="0">
                <a:solidFill>
                  <a:srgbClr val="FF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1-3</a:t>
            </a:r>
            <a:endParaRPr lang="en-US" altLang="zh-CN" sz="2000" dirty="0">
              <a:solidFill>
                <a:srgbClr val="FF005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57088" y="5379242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#machine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 rot="16200000">
            <a:off x="-1306529" y="4331688"/>
            <a:ext cx="3283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throughput</a:t>
            </a:r>
          </a:p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altLang="zh-CN" dirty="0" smtClean="0">
                <a:solidFill>
                  <a:srgbClr val="FF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kilo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query/second)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 rot="16200000">
            <a:off x="3274554" y="4331689"/>
            <a:ext cx="32832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throughput</a:t>
            </a:r>
          </a:p>
          <a:p>
            <a:pPr lvl="2" algn="ctr"/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(</a:t>
            </a:r>
            <a:r>
              <a:rPr lang="en-US" altLang="zh-CN" dirty="0" smtClean="0">
                <a:solidFill>
                  <a:srgbClr val="FF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kilo</a:t>
            </a:r>
            <a:r>
              <a:rPr lang="en-US" altLang="zh-CN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query/second)</a:t>
            </a:r>
            <a:endParaRPr lang="en-US" altLang="zh-CN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3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29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Other Evaluations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内容占位符 2"/>
          <p:cNvSpPr txBox="1">
            <a:spLocks/>
          </p:cNvSpPr>
          <p:nvPr/>
        </p:nvSpPr>
        <p:spPr>
          <a:xfrm>
            <a:off x="516054" y="1316038"/>
            <a:ext cx="8170746" cy="50466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Influence of different stream rate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Data insertion latency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Performance of one-shot queries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 smtClean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Memory consumption</a:t>
            </a: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endParaRPr lang="en-US" altLang="zh-CN" sz="2400" dirty="0">
              <a:solidFill>
                <a:schemeClr val="tx1"/>
              </a:solidFill>
              <a:latin typeface="Century Gothic" pitchFamily="34" charset="0"/>
            </a:endParaRPr>
          </a:p>
          <a:p>
            <a:pPr lvl="2">
              <a:buSzPct val="80000"/>
              <a:buFont typeface="Century Gothic" panose="020B0502020202020204" pitchFamily="34" charset="0"/>
              <a:buChar char="►"/>
            </a:pPr>
            <a:r>
              <a:rPr lang="en-US" altLang="zh-CN" sz="2400" dirty="0" smtClean="0">
                <a:solidFill>
                  <a:schemeClr val="tx1"/>
                </a:solidFill>
                <a:latin typeface="Century Gothic" pitchFamily="34" charset="0"/>
              </a:rPr>
              <a:t>Fault-tolerance overhead</a:t>
            </a:r>
          </a:p>
        </p:txBody>
      </p:sp>
    </p:spTree>
    <p:extLst>
      <p:ext uri="{BB962C8B-B14F-4D97-AF65-F5344CB8AC3E}">
        <p14:creationId xmlns:p14="http://schemas.microsoft.com/office/powerpoint/2010/main" val="6217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Stateful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Stream Query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23" name="矩形 5"/>
          <p:cNvSpPr/>
          <p:nvPr/>
        </p:nvSpPr>
        <p:spPr>
          <a:xfrm>
            <a:off x="929778" y="1322403"/>
            <a:ext cx="7567184" cy="112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800" dirty="0" smtClean="0">
                <a:latin typeface="Century Gothic" pitchFamily="34" charset="0"/>
              </a:rPr>
              <a:t>A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 </a:t>
            </a:r>
            <a:r>
              <a:rPr lang="en-US" altLang="zh-CN" sz="2800" dirty="0" err="1" smtClean="0">
                <a:solidFill>
                  <a:srgbClr val="FF0053"/>
                </a:solidFill>
                <a:latin typeface="Century Gothic" pitchFamily="34" charset="0"/>
              </a:rPr>
              <a:t>stateful</a:t>
            </a:r>
            <a:r>
              <a:rPr lang="en-US" altLang="zh-CN" sz="2800" dirty="0" smtClean="0">
                <a:latin typeface="Century Gothic" pitchFamily="34" charset="0"/>
              </a:rPr>
              <a:t> stream query needs to </a:t>
            </a:r>
            <a:r>
              <a:rPr lang="en-US" altLang="zh-CN" sz="2800" dirty="0">
                <a:latin typeface="Century Gothic" pitchFamily="34" charset="0"/>
              </a:rPr>
              <a:t>integrate </a:t>
            </a:r>
            <a:r>
              <a:rPr lang="en-US" altLang="zh-CN" sz="2800" dirty="0" smtClean="0">
                <a:latin typeface="Century Gothic" pitchFamily="34" charset="0"/>
              </a:rPr>
              <a:t>streaming data with 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stored data</a:t>
            </a:r>
            <a:endParaRPr lang="en-US" altLang="zh-CN" sz="2800" dirty="0">
              <a:solidFill>
                <a:srgbClr val="FF0053"/>
              </a:solidFill>
              <a:latin typeface="Century Gothic" pitchFamily="34" charset="0"/>
            </a:endParaRPr>
          </a:p>
        </p:txBody>
      </p:sp>
      <p:grpSp>
        <p:nvGrpSpPr>
          <p:cNvPr id="6" name="组 5"/>
          <p:cNvGrpSpPr/>
          <p:nvPr/>
        </p:nvGrpSpPr>
        <p:grpSpPr>
          <a:xfrm>
            <a:off x="460368" y="2855960"/>
            <a:ext cx="8086345" cy="3230267"/>
            <a:chOff x="460368" y="2855960"/>
            <a:chExt cx="8086345" cy="3230267"/>
          </a:xfrm>
        </p:grpSpPr>
        <p:sp>
          <p:nvSpPr>
            <p:cNvPr id="15" name="Rectangle 44"/>
            <p:cNvSpPr/>
            <p:nvPr/>
          </p:nvSpPr>
          <p:spPr>
            <a:xfrm>
              <a:off x="742638" y="5132120"/>
              <a:ext cx="2952328" cy="95410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Real-time</a:t>
              </a:r>
            </a:p>
            <a:p>
              <a:pPr algn="ctr"/>
              <a:r>
                <a:rPr lang="en-US" altLang="zh-C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User Activity</a:t>
              </a:r>
            </a:p>
          </p:txBody>
        </p:sp>
        <p:sp>
          <p:nvSpPr>
            <p:cNvPr id="12" name="十字形 5"/>
            <p:cNvSpPr/>
            <p:nvPr/>
          </p:nvSpPr>
          <p:spPr>
            <a:xfrm>
              <a:off x="4533370" y="3762201"/>
              <a:ext cx="360000" cy="360000"/>
            </a:xfrm>
            <a:prstGeom prst="plus">
              <a:avLst>
                <a:gd name="adj" fmla="val 42576"/>
              </a:avLst>
            </a:prstGeom>
            <a:solidFill>
              <a:srgbClr val="FF0053"/>
            </a:solidFill>
            <a:ln>
              <a:solidFill>
                <a:srgbClr val="FF0053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sz="1350">
                <a:ln>
                  <a:solidFill>
                    <a:srgbClr val="FF0053"/>
                  </a:solidFill>
                </a:ln>
              </a:endParaRPr>
            </a:p>
          </p:txBody>
        </p:sp>
        <p:sp>
          <p:nvSpPr>
            <p:cNvPr id="17" name="Rectangle 44"/>
            <p:cNvSpPr/>
            <p:nvPr/>
          </p:nvSpPr>
          <p:spPr>
            <a:xfrm>
              <a:off x="5430895" y="5132119"/>
              <a:ext cx="3115818" cy="95410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Durable</a:t>
              </a:r>
            </a:p>
            <a:p>
              <a:pPr algn="ctr"/>
              <a:r>
                <a:rPr lang="en-US" altLang="zh-CN" sz="2800" dirty="0" smtClean="0">
                  <a:solidFill>
                    <a:srgbClr val="FF00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Social Graph</a:t>
              </a:r>
            </a:p>
          </p:txBody>
        </p:sp>
        <p:grpSp>
          <p:nvGrpSpPr>
            <p:cNvPr id="21" name="组 20"/>
            <p:cNvGrpSpPr/>
            <p:nvPr/>
          </p:nvGrpSpPr>
          <p:grpSpPr>
            <a:xfrm>
              <a:off x="460368" y="2855960"/>
              <a:ext cx="3504891" cy="2172482"/>
              <a:chOff x="4045547" y="1654575"/>
              <a:chExt cx="5098453" cy="3160240"/>
            </a:xfrm>
          </p:grpSpPr>
          <p:grpSp>
            <p:nvGrpSpPr>
              <p:cNvPr id="24" name="组 23"/>
              <p:cNvGrpSpPr/>
              <p:nvPr/>
            </p:nvGrpSpPr>
            <p:grpSpPr>
              <a:xfrm>
                <a:off x="4045547" y="1654575"/>
                <a:ext cx="5098453" cy="3160240"/>
                <a:chOff x="1720557" y="3645829"/>
                <a:chExt cx="5098453" cy="3160240"/>
              </a:xfrm>
            </p:grpSpPr>
            <p:pic>
              <p:nvPicPr>
                <p:cNvPr id="26" name="图片 25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30611"/>
                <a:stretch/>
              </p:blipFill>
              <p:spPr>
                <a:xfrm>
                  <a:off x="1720557" y="3646152"/>
                  <a:ext cx="4597753" cy="3159917"/>
                </a:xfrm>
                <a:prstGeom prst="rect">
                  <a:avLst/>
                </a:prstGeom>
              </p:spPr>
            </p:pic>
            <p:pic>
              <p:nvPicPr>
                <p:cNvPr id="27" name="图片 2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2796" b="54794"/>
                <a:stretch/>
              </p:blipFill>
              <p:spPr>
                <a:xfrm>
                  <a:off x="6318310" y="3645829"/>
                  <a:ext cx="477288" cy="1428485"/>
                </a:xfrm>
                <a:prstGeom prst="rect">
                  <a:avLst/>
                </a:prstGeom>
              </p:spPr>
            </p:pic>
            <p:pic>
              <p:nvPicPr>
                <p:cNvPr id="28" name="图片 27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90450" t="42104" r="-444" b="39075"/>
                <a:stretch/>
              </p:blipFill>
              <p:spPr>
                <a:xfrm>
                  <a:off x="6156828" y="4975953"/>
                  <a:ext cx="662182" cy="594732"/>
                </a:xfrm>
                <a:prstGeom prst="rect">
                  <a:avLst/>
                </a:prstGeom>
              </p:spPr>
            </p:pic>
            <p:pic>
              <p:nvPicPr>
                <p:cNvPr id="29" name="图片 2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3241" t="60905"/>
                <a:stretch/>
              </p:blipFill>
              <p:spPr>
                <a:xfrm>
                  <a:off x="5022522" y="5570685"/>
                  <a:ext cx="1773076" cy="1235384"/>
                </a:xfrm>
                <a:prstGeom prst="rect">
                  <a:avLst/>
                </a:prstGeom>
              </p:spPr>
            </p:pic>
          </p:grpSp>
          <p:pic>
            <p:nvPicPr>
              <p:cNvPr id="25" name="Picture 7" descr="Z:\Research\B.photos\Rong\rong-sma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0" b="13908"/>
              <a:stretch/>
            </p:blipFill>
            <p:spPr bwMode="auto">
              <a:xfrm>
                <a:off x="4189688" y="1805715"/>
                <a:ext cx="617833" cy="613080"/>
              </a:xfrm>
              <a:prstGeom prst="ellipse">
                <a:avLst/>
              </a:prstGeom>
              <a:ln>
                <a:noFill/>
              </a:ln>
              <a:effectLst/>
              <a:extLst/>
            </p:spPr>
          </p:pic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61481" y="2873075"/>
              <a:ext cx="3054646" cy="2138252"/>
            </a:xfrm>
            <a:prstGeom prst="rect">
              <a:avLst/>
            </a:prstGeom>
          </p:spPr>
        </p:pic>
      </p:grpSp>
      <p:grpSp>
        <p:nvGrpSpPr>
          <p:cNvPr id="30" name="组 29"/>
          <p:cNvGrpSpPr/>
          <p:nvPr/>
        </p:nvGrpSpPr>
        <p:grpSpPr>
          <a:xfrm>
            <a:off x="287338" y="1220306"/>
            <a:ext cx="8569637" cy="5480559"/>
            <a:chOff x="247307" y="1113264"/>
            <a:chExt cx="8569637" cy="5480559"/>
          </a:xfrm>
        </p:grpSpPr>
        <p:sp>
          <p:nvSpPr>
            <p:cNvPr id="31" name="Rectangle 4"/>
            <p:cNvSpPr/>
            <p:nvPr/>
          </p:nvSpPr>
          <p:spPr>
            <a:xfrm>
              <a:off x="247307" y="1113264"/>
              <a:ext cx="8569637" cy="5262979"/>
            </a:xfrm>
            <a:prstGeom prst="rect">
              <a:avLst/>
            </a:prstGeom>
            <a:solidFill>
              <a:schemeClr val="bg1">
                <a:alpha val="90000"/>
              </a:schemeClr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  <a:p>
              <a:pPr algn="ctr"/>
              <a:endParaRPr lang="en-US" altLang="zh-CN" sz="2800" b="1" dirty="0" smtClean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grpSp>
          <p:nvGrpSpPr>
            <p:cNvPr id="32" name="组 31"/>
            <p:cNvGrpSpPr/>
            <p:nvPr/>
          </p:nvGrpSpPr>
          <p:grpSpPr>
            <a:xfrm>
              <a:off x="683851" y="1248442"/>
              <a:ext cx="7634191" cy="5345381"/>
              <a:chOff x="683851" y="1248442"/>
              <a:chExt cx="7634191" cy="5345381"/>
            </a:xfrm>
          </p:grpSpPr>
          <p:sp>
            <p:nvSpPr>
              <p:cNvPr id="33" name="爆炸形 2 32"/>
              <p:cNvSpPr/>
              <p:nvPr/>
            </p:nvSpPr>
            <p:spPr>
              <a:xfrm rot="717811">
                <a:off x="683851" y="1248442"/>
                <a:ext cx="7634191" cy="5345381"/>
              </a:xfrm>
              <a:prstGeom prst="irregularSeal2">
                <a:avLst/>
              </a:prstGeom>
              <a:ln>
                <a:solidFill>
                  <a:schemeClr val="tx1"/>
                </a:solidFill>
              </a:ln>
              <a:effectLst>
                <a:glow rad="139700">
                  <a:srgbClr val="00B0F0">
                    <a:alpha val="40000"/>
                  </a:srgbClr>
                </a:glo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dirty="0">
                  <a:effectLst>
                    <a:glow rad="101600">
                      <a:schemeClr val="accent2">
                        <a:satMod val="175000"/>
                        <a:alpha val="40000"/>
                      </a:schemeClr>
                    </a:glow>
                    <a:outerShdw blurRad="50800" dist="76200" dir="5400000" algn="t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34" name="内容占位符 2"/>
              <p:cNvSpPr txBox="1">
                <a:spLocks/>
              </p:cNvSpPr>
              <p:nvPr/>
            </p:nvSpPr>
            <p:spPr bwMode="auto">
              <a:xfrm>
                <a:off x="2214560" y="3097780"/>
                <a:ext cx="4635130" cy="16242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32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1pPr>
                <a:lvl2pPr>
                  <a:defRPr sz="28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2pPr>
                <a:lvl3pPr marL="173038" indent="-173038">
                  <a:defRPr sz="24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3pPr>
                <a:lvl4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4pPr>
                <a:lvl5pPr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5pPr>
                <a:lvl6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6pPr>
                <a:lvl7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7pPr>
                <a:lvl8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8pPr>
                <a:lvl9pPr eaLnBrk="0" hangingPunct="0">
                  <a:defRPr sz="2000">
                    <a:solidFill>
                      <a:schemeClr val="tx1"/>
                    </a:solidFill>
                    <a:latin typeface="Arial" charset="0"/>
                    <a:ea typeface="宋体" charset="-122"/>
                  </a:defRPr>
                </a:lvl9pPr>
              </a:lstStyle>
              <a:p>
                <a:pPr lvl="2"/>
                <a:r>
                  <a:rPr lang="en-US" altLang="zh-CN" sz="28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Streaming Data: </a:t>
                </a:r>
              </a:p>
              <a:p>
                <a:pPr lvl="2"/>
                <a:r>
                  <a:rPr lang="en-US" altLang="zh-CN" sz="2800" b="1" dirty="0">
                    <a:solidFill>
                      <a:srgbClr val="FF0053"/>
                    </a:solidFill>
                    <a:latin typeface="Century Gothic" pitchFamily="34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      </a:t>
                </a:r>
                <a:r>
                  <a:rPr lang="en-US" altLang="zh-CN" sz="2800" dirty="0">
                    <a:latin typeface="Century Gothic" pitchFamily="34" charset="0"/>
                  </a:rPr>
                  <a:t>h</a:t>
                </a:r>
                <a:r>
                  <a:rPr lang="en-US" altLang="zh-CN" sz="2800" dirty="0" smtClean="0">
                    <a:latin typeface="Century Gothic" pitchFamily="34" charset="0"/>
                  </a:rPr>
                  <a:t>igh </a:t>
                </a:r>
                <a:r>
                  <a:rPr lang="en-US" altLang="zh-CN" sz="2800" dirty="0">
                    <a:latin typeface="Century Gothic" pitchFamily="34" charset="0"/>
                  </a:rPr>
                  <a:t>v</a:t>
                </a:r>
                <a:r>
                  <a:rPr lang="en-US" altLang="zh-CN" sz="2800" dirty="0" smtClean="0">
                    <a:latin typeface="Century Gothic" pitchFamily="34" charset="0"/>
                  </a:rPr>
                  <a:t>elocity</a:t>
                </a:r>
              </a:p>
              <a:p>
                <a:pPr lvl="2"/>
                <a:r>
                  <a:rPr lang="en-US" altLang="zh-CN" sz="28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Stored Data</a:t>
                </a:r>
                <a:r>
                  <a:rPr lang="en-US" altLang="zh-CN" sz="2800" b="1" dirty="0">
                    <a:solidFill>
                      <a:srgbClr val="FF0053"/>
                    </a:solidFill>
                    <a:latin typeface="Century Gothic" pitchFamily="34" charset="0"/>
                  </a:rPr>
                  <a:t>: </a:t>
                </a:r>
                <a:endParaRPr lang="en-US" altLang="zh-CN" sz="2800" b="1" dirty="0" smtClean="0">
                  <a:solidFill>
                    <a:srgbClr val="FF0053"/>
                  </a:solidFill>
                  <a:latin typeface="Century Gothic" pitchFamily="34" charset="0"/>
                </a:endParaRPr>
              </a:p>
              <a:p>
                <a:pPr lvl="2"/>
                <a:r>
                  <a:rPr lang="en-US" altLang="zh-CN" sz="2800" b="1" dirty="0">
                    <a:solidFill>
                      <a:srgbClr val="FF0053"/>
                    </a:solidFill>
                    <a:latin typeface="Century Gothic" pitchFamily="34" charset="0"/>
                  </a:rPr>
                  <a:t> </a:t>
                </a:r>
                <a:r>
                  <a:rPr lang="en-US" altLang="zh-CN" sz="2800" b="1" dirty="0" smtClean="0">
                    <a:solidFill>
                      <a:srgbClr val="FF0053"/>
                    </a:solidFill>
                    <a:latin typeface="Century Gothic" pitchFamily="34" charset="0"/>
                  </a:rPr>
                  <a:t>      </a:t>
                </a:r>
                <a:r>
                  <a:rPr lang="en-US" altLang="zh-CN" sz="2800" dirty="0">
                    <a:latin typeface="Century Gothic" pitchFamily="34" charset="0"/>
                  </a:rPr>
                  <a:t>l</a:t>
                </a:r>
                <a:r>
                  <a:rPr lang="en-US" altLang="zh-CN" sz="2800" dirty="0" smtClean="0">
                    <a:latin typeface="Century Gothic" pitchFamily="34" charset="0"/>
                  </a:rPr>
                  <a:t>arge &amp; evolving</a:t>
                </a:r>
                <a:endParaRPr lang="en-US" altLang="zh-CN" sz="2800" dirty="0">
                  <a:latin typeface="Century Gothic" pitchFamily="34" charset="0"/>
                </a:endParaRPr>
              </a:p>
              <a:p>
                <a:pPr lvl="2"/>
                <a:endParaRPr lang="en-US" altLang="zh-CN" sz="2800" dirty="0" smtClean="0">
                  <a:latin typeface="Century Gothic" pitchFamily="34" charset="0"/>
                </a:endParaRPr>
              </a:p>
            </p:txBody>
          </p:sp>
        </p:grpSp>
      </p:grp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87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78"/>
          <a:stretch/>
        </p:blipFill>
        <p:spPr>
          <a:xfrm>
            <a:off x="7432785" y="219985"/>
            <a:ext cx="1373502" cy="1321880"/>
          </a:xfrm>
          <a:prstGeom prst="rect">
            <a:avLst/>
          </a:prstGeom>
        </p:spPr>
      </p:pic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30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547928" y="2968879"/>
            <a:ext cx="8071416" cy="1241557"/>
            <a:chOff x="547928" y="2895727"/>
            <a:chExt cx="8071416" cy="1241557"/>
          </a:xfrm>
        </p:grpSpPr>
        <p:sp>
          <p:nvSpPr>
            <p:cNvPr id="3" name="内容占位符 2"/>
            <p:cNvSpPr txBox="1">
              <a:spLocks/>
            </p:cNvSpPr>
            <p:nvPr/>
          </p:nvSpPr>
          <p:spPr>
            <a:xfrm>
              <a:off x="585071" y="2895727"/>
              <a:ext cx="8034273" cy="124155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defPPr>
                <a:defRPr lang="zh-CN"/>
              </a:defPPr>
              <a:lvl1pPr marL="342900" indent="-342900">
                <a:spcBef>
                  <a:spcPct val="20000"/>
                </a:spcBef>
                <a:buFont typeface="Arial" pitchFamily="34" charset="0"/>
                <a:buChar char="•"/>
                <a:defRPr sz="2800">
                  <a:latin typeface="Arial"/>
                  <a:cs typeface="Arial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400">
                  <a:latin typeface="Arial"/>
                  <a:cs typeface="Arial"/>
                </a:defRPr>
              </a:lvl2pPr>
              <a:lvl3pPr marL="361950" lvl="2" indent="-361950">
                <a:spcBef>
                  <a:spcPct val="20000"/>
                </a:spcBef>
                <a:buClr>
                  <a:srgbClr val="FF0066"/>
                </a:buClr>
                <a:buFont typeface="Verdana" pitchFamily="34" charset="0"/>
                <a:buChar char="□"/>
                <a:defRPr sz="2800">
                  <a:solidFill>
                    <a:prstClr val="black"/>
                  </a:solidFill>
                  <a:latin typeface="Eras Medium ITC" pitchFamily="34" charset="0"/>
                  <a:ea typeface="Verdana" pitchFamily="34" charset="0"/>
                  <a:cs typeface="Verdana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>
                  <a:latin typeface="Arial"/>
                  <a:cs typeface="Arial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>
                  <a:latin typeface="Arial"/>
                  <a:cs typeface="Arial"/>
                </a:defRPr>
              </a:lvl5pPr>
              <a:lvl6pPr marL="25146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 pitchFamily="34" charset="0"/>
                <a:buChar char="•"/>
                <a:defRPr sz="2000"/>
              </a:lvl9pPr>
            </a:lstStyle>
            <a:p>
              <a:pPr marL="447675" lvl="2" indent="-447675">
                <a:buNone/>
              </a:pPr>
              <a:r>
                <a:rPr lang="en-US" altLang="zh-CN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Meiryo UI" pitchFamily="34" charset="-128"/>
                  <a:cs typeface="Meiryo UI" pitchFamily="34" charset="-128"/>
                </a:rPr>
                <a:t>                   </a:t>
              </a:r>
              <a:r>
                <a:rPr lang="en-US" altLang="zh-CN" sz="2200" dirty="0">
                  <a:solidFill>
                    <a:schemeClr val="tx1"/>
                  </a:solidFill>
                  <a:latin typeface="Century Gothic" pitchFamily="34" charset="0"/>
                </a:rPr>
                <a:t>:</a:t>
              </a:r>
              <a:r>
                <a:rPr lang="zh-CN" altLang="en-US" sz="2200" dirty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A distributed stream querying engine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Century Gothic" pitchFamily="34" charset="0"/>
                </a:rPr>
                <a:t>adopting a </a:t>
              </a:r>
              <a:r>
                <a:rPr lang="en-US" altLang="zh-CN" sz="2400" b="1" dirty="0" smtClean="0">
                  <a:solidFill>
                    <a:srgbClr val="FF0053"/>
                  </a:solidFill>
                  <a:latin typeface="Century Gothic" pitchFamily="34" charset="0"/>
                </a:rPr>
                <a:t>novel integrated </a:t>
              </a:r>
              <a:r>
                <a:rPr lang="en-US" altLang="zh-CN" sz="2400" b="1" dirty="0" err="1" smtClean="0">
                  <a:solidFill>
                    <a:srgbClr val="FF0053"/>
                  </a:solidFill>
                  <a:latin typeface="Century Gothic" pitchFamily="34" charset="0"/>
                </a:rPr>
                <a:t>desgin</a:t>
              </a:r>
              <a:r>
                <a:rPr lang="en-US" altLang="zh-CN" sz="2400" b="1" dirty="0" smtClean="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Century Gothic" pitchFamily="34" charset="0"/>
                </a:rPr>
                <a:t>for </a:t>
              </a:r>
              <a:r>
                <a:rPr lang="en-US" altLang="zh-CN" sz="2400" dirty="0" err="1" smtClean="0">
                  <a:solidFill>
                    <a:schemeClr val="tx1"/>
                  </a:solidFill>
                  <a:latin typeface="Century Gothic" pitchFamily="34" charset="0"/>
                </a:rPr>
                <a:t>stateful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Century Gothic" pitchFamily="34" charset="0"/>
                </a:rPr>
                <a:t> stream queries </a:t>
              </a:r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over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Century Gothic" pitchFamily="34" charset="0"/>
                </a:rPr>
                <a:t>fast-evolving </a:t>
              </a:r>
              <a:r>
                <a:rPr lang="en-US" altLang="zh-CN" sz="2400" dirty="0">
                  <a:solidFill>
                    <a:schemeClr val="tx1"/>
                  </a:solidFill>
                  <a:latin typeface="Century Gothic" pitchFamily="34" charset="0"/>
                </a:rPr>
                <a:t>linked </a:t>
              </a:r>
              <a:r>
                <a:rPr lang="en-US" altLang="zh-CN" sz="2400" dirty="0" smtClean="0">
                  <a:solidFill>
                    <a:schemeClr val="tx1"/>
                  </a:solidFill>
                  <a:latin typeface="Century Gothic" pitchFamily="34" charset="0"/>
                </a:rPr>
                <a:t>data</a:t>
              </a:r>
              <a:endParaRPr lang="en-US" altLang="zh-CN" sz="22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endParaRPr>
            </a:p>
            <a:p>
              <a:pPr marL="450850" lvl="2" indent="-450850">
                <a:spcBef>
                  <a:spcPts val="0"/>
                </a:spcBef>
                <a:buClrTx/>
                <a:buNone/>
              </a:pPr>
              <a:endParaRPr lang="en-US" altLang="zh-CN" sz="2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微软雅黑"/>
                <a:cs typeface="+mn-cs"/>
              </a:endParaRPr>
            </a:p>
          </p:txBody>
        </p:sp>
        <p:sp>
          <p:nvSpPr>
            <p:cNvPr id="4" name="标题 4"/>
            <p:cNvSpPr txBox="1">
              <a:spLocks/>
            </p:cNvSpPr>
            <p:nvPr/>
          </p:nvSpPr>
          <p:spPr>
            <a:xfrm>
              <a:off x="547928" y="2900384"/>
              <a:ext cx="2016224" cy="432048"/>
            </a:xfrm>
            <a:prstGeom prst="rect">
              <a:avLst/>
            </a:prstGeom>
            <a:effectLst/>
          </p:spPr>
          <p:txBody>
            <a:bodyPr vert="horz" lIns="91440" tIns="45720" rIns="91440" bIns="45720" rtlCol="0" anchor="ctr">
              <a:noAutofit/>
            </a:bodyPr>
            <a:lstStyle>
              <a:lvl1pPr marL="177800" indent="-177800">
                <a:lnSpc>
                  <a:spcPct val="110000"/>
                </a:lnSpc>
                <a:spcBef>
                  <a:spcPct val="0"/>
                </a:spcBef>
                <a:buNone/>
                <a:defRPr sz="4400">
                  <a:solidFill>
                    <a:srgbClr val="FF0066"/>
                  </a:solidFill>
                  <a:effectLst>
                    <a:glow rad="254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defRPr>
              </a:lvl1pPr>
            </a:lstStyle>
            <a:p>
              <a:r>
                <a:rPr lang="en-US" altLang="zh-TW" sz="2800" dirty="0" err="1"/>
                <a:t>Wukong+S</a:t>
              </a:r>
              <a:endParaRPr lang="zh-TW" altLang="en-US" sz="2800" dirty="0"/>
            </a:p>
          </p:txBody>
        </p:sp>
      </p:grpSp>
      <p:sp>
        <p:nvSpPr>
          <p:cNvPr id="6" name="文本框 5"/>
          <p:cNvSpPr txBox="1"/>
          <p:nvPr/>
        </p:nvSpPr>
        <p:spPr>
          <a:xfrm>
            <a:off x="717150" y="1715446"/>
            <a:ext cx="767718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cs typeface="Century Gothic"/>
              </a:rPr>
              <a:t>Existing systems cannot </a:t>
            </a:r>
            <a:r>
              <a:rPr kumimoji="1" lang="en-US" altLang="zh-CN" sz="2800" dirty="0">
                <a:cs typeface="Century Gothic"/>
              </a:rPr>
              <a:t>satisfy demands of </a:t>
            </a:r>
            <a:endParaRPr kumimoji="1" lang="en-US" altLang="zh-CN" sz="2800" dirty="0" smtClean="0">
              <a:cs typeface="Century Gothic"/>
            </a:endParaRPr>
          </a:p>
          <a:p>
            <a:pPr algn="ctr"/>
            <a:r>
              <a:rPr kumimoji="1" lang="en-US" altLang="zh-CN" sz="2800" dirty="0" err="1" smtClean="0">
                <a:solidFill>
                  <a:srgbClr val="FF0053"/>
                </a:solidFill>
                <a:cs typeface="Century Gothic"/>
              </a:rPr>
              <a:t>stateful</a:t>
            </a:r>
            <a:r>
              <a:rPr kumimoji="1" lang="en-US" altLang="zh-CN" sz="2800" dirty="0" smtClean="0">
                <a:solidFill>
                  <a:srgbClr val="FF0053"/>
                </a:solidFill>
                <a:cs typeface="Century Gothic"/>
              </a:rPr>
              <a:t> stream query </a:t>
            </a:r>
            <a:r>
              <a:rPr kumimoji="1" lang="en-US" altLang="zh-CN" sz="2800" dirty="0" smtClean="0">
                <a:cs typeface="Century Gothic"/>
              </a:rPr>
              <a:t>over </a:t>
            </a:r>
            <a:r>
              <a:rPr kumimoji="1" lang="en-US" altLang="zh-CN" sz="2800" dirty="0" smtClean="0">
                <a:solidFill>
                  <a:srgbClr val="FF0053"/>
                </a:solidFill>
                <a:cs typeface="Century Gothic"/>
              </a:rPr>
              <a:t>fast-evolving </a:t>
            </a:r>
            <a:r>
              <a:rPr kumimoji="1" lang="en-US" altLang="zh-CN" sz="2800" dirty="0">
                <a:solidFill>
                  <a:srgbClr val="FF0053"/>
                </a:solidFill>
                <a:cs typeface="Century Gothic"/>
              </a:rPr>
              <a:t>linked data</a:t>
            </a:r>
          </a:p>
        </p:txBody>
      </p:sp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288000" y="0"/>
            <a:ext cx="8856000" cy="141763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altLang="zh-TW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rPr>
              <a:t>Conclusion</a:t>
            </a:r>
            <a:endParaRPr lang="zh-TW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Rectangle 10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11" name="TextBox 7"/>
          <p:cNvSpPr txBox="1"/>
          <p:nvPr/>
        </p:nvSpPr>
        <p:spPr>
          <a:xfrm>
            <a:off x="1414344" y="5471903"/>
            <a:ext cx="63757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hlinkClick r:id="rId4"/>
              </a:rPr>
              <a:t>http://</a:t>
            </a:r>
            <a:r>
              <a:rPr lang="en-US" altLang="zh-CN" sz="2400" dirty="0" err="1">
                <a:hlinkClick r:id="rId4"/>
              </a:rPr>
              <a:t>ipads.se.sjtu.edu.cn</a:t>
            </a:r>
            <a:r>
              <a:rPr lang="en-US" altLang="zh-CN" sz="2400" dirty="0">
                <a:hlinkClick r:id="rId4"/>
              </a:rPr>
              <a:t>/projects/</a:t>
            </a:r>
            <a:r>
              <a:rPr lang="en-US" altLang="zh-CN" sz="2400" dirty="0" err="1">
                <a:hlinkClick r:id="rId4"/>
              </a:rPr>
              <a:t>wukong</a:t>
            </a:r>
            <a:endParaRPr lang="zh-CN" altLang="en-US" sz="2400" dirty="0"/>
          </a:p>
        </p:txBody>
      </p:sp>
      <p:sp>
        <p:nvSpPr>
          <p:cNvPr id="12" name="内容占位符 2"/>
          <p:cNvSpPr txBox="1">
            <a:spLocks/>
          </p:cNvSpPr>
          <p:nvPr/>
        </p:nvSpPr>
        <p:spPr>
          <a:xfrm>
            <a:off x="698862" y="4384632"/>
            <a:ext cx="8034273" cy="905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zh-CN"/>
            </a:defPPr>
            <a:lvl1pPr marL="342900" indent="-342900">
              <a:spcBef>
                <a:spcPct val="20000"/>
              </a:spcBef>
              <a:buFont typeface="Arial" pitchFamily="34" charset="0"/>
              <a:buChar char="•"/>
              <a:defRPr sz="2800">
                <a:latin typeface="Arial"/>
                <a:cs typeface="Arial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400">
                <a:latin typeface="Arial"/>
                <a:cs typeface="Arial"/>
              </a:defRPr>
            </a:lvl2pPr>
            <a:lvl3pPr marL="361950" lvl="2" indent="-361950">
              <a:spcBef>
                <a:spcPct val="20000"/>
              </a:spcBef>
              <a:buClr>
                <a:srgbClr val="FF0066"/>
              </a:buClr>
              <a:buFont typeface="Verdana" pitchFamily="34" charset="0"/>
              <a:buChar char="□"/>
              <a:defRPr sz="2800">
                <a:solidFill>
                  <a:prstClr val="black"/>
                </a:solidFill>
                <a:latin typeface="Eras Medium ITC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>
                <a:latin typeface="Arial"/>
                <a:cs typeface="Arial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>
                <a:latin typeface="Arial"/>
                <a:cs typeface="Arial"/>
              </a:defRPr>
            </a:lvl5pPr>
            <a:lvl6pPr marL="2514600" indent="-228600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pPr marL="450850" lvl="2" indent="-450850">
              <a:spcBef>
                <a:spcPts val="0"/>
              </a:spcBef>
              <a:buClrTx/>
              <a:buNone/>
            </a:pPr>
            <a:r>
              <a:rPr lang="en-US" altLang="zh-CN" sz="2200" dirty="0" smtClean="0">
                <a:solidFill>
                  <a:srgbClr val="000000"/>
                </a:solidFill>
                <a:latin typeface="Century Gothic" pitchFamily="34" charset="0"/>
                <a:ea typeface="微软雅黑"/>
                <a:cs typeface="+mn-cs"/>
              </a:rPr>
              <a:t>Achieving </a:t>
            </a:r>
            <a:r>
              <a:rPr lang="en-US" altLang="zh-CN" sz="2200" b="1" dirty="0">
                <a:solidFill>
                  <a:srgbClr val="FF0066"/>
                </a:solidFill>
                <a:latin typeface="Century Gothic" pitchFamily="34" charset="0"/>
              </a:rPr>
              <a:t>sub-millisecond</a:t>
            </a:r>
            <a:r>
              <a:rPr lang="en-US" altLang="zh-CN" sz="2200" dirty="0">
                <a:latin typeface="Century Gothic" pitchFamily="34" charset="0"/>
              </a:rPr>
              <a:t> latency and throughput</a:t>
            </a:r>
            <a:endParaRPr lang="en-US" altLang="zh-CN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微软雅黑"/>
            </a:endParaRPr>
          </a:p>
          <a:p>
            <a:pPr marL="450850" lvl="2" indent="-450850">
              <a:spcBef>
                <a:spcPts val="0"/>
              </a:spcBef>
              <a:buClrTx/>
              <a:buNone/>
            </a:pPr>
            <a:r>
              <a:rPr lang="en-US" altLang="zh-CN" sz="2200" dirty="0">
                <a:solidFill>
                  <a:schemeClr val="tx1"/>
                </a:solidFill>
                <a:latin typeface="Century Gothic" pitchFamily="34" charset="0"/>
              </a:rPr>
              <a:t> exceeding </a:t>
            </a:r>
            <a:r>
              <a:rPr lang="en-US" altLang="zh-CN" sz="2200" b="1" dirty="0">
                <a:solidFill>
                  <a:srgbClr val="FF0066"/>
                </a:solidFill>
                <a:latin typeface="Century Gothic" pitchFamily="34" charset="0"/>
              </a:rPr>
              <a:t>one million </a:t>
            </a:r>
            <a:r>
              <a:rPr lang="en-US" altLang="zh-CN" sz="2200" dirty="0">
                <a:latin typeface="Century Gothic" pitchFamily="34" charset="0"/>
              </a:rPr>
              <a:t>queries per </a:t>
            </a:r>
            <a:r>
              <a:rPr lang="en-US" altLang="zh-CN" sz="2200" dirty="0" smtClean="0">
                <a:latin typeface="Century Gothic" pitchFamily="34" charset="0"/>
              </a:rPr>
              <a:t>second</a:t>
            </a:r>
          </a:p>
          <a:p>
            <a:pPr marL="450850" lvl="2" indent="-450850">
              <a:spcBef>
                <a:spcPts val="0"/>
              </a:spcBef>
              <a:buClrTx/>
              <a:buNone/>
            </a:pPr>
            <a:endParaRPr lang="en-US" altLang="zh-CN" sz="22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微软雅黑"/>
              <a:cs typeface="+mn-cs"/>
            </a:endParaRPr>
          </a:p>
          <a:p>
            <a:pPr marL="450850" lvl="2" indent="-450850">
              <a:spcBef>
                <a:spcPts val="0"/>
              </a:spcBef>
              <a:buClrTx/>
              <a:buNone/>
            </a:pPr>
            <a:endParaRPr lang="en-US" altLang="zh-CN" sz="2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微软雅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257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31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617641"/>
            <a:ext cx="3043607" cy="3043607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标题 4"/>
          <p:cNvSpPr txBox="1">
            <a:spLocks/>
          </p:cNvSpPr>
          <p:nvPr/>
        </p:nvSpPr>
        <p:spPr>
          <a:xfrm>
            <a:off x="5344817" y="1844824"/>
            <a:ext cx="3124200" cy="681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i="0" kern="1200" cap="all">
                <a:solidFill>
                  <a:srgbClr val="3366FF"/>
                </a:solidFill>
                <a:latin typeface="Tahoma"/>
                <a:ea typeface="+mj-ea"/>
                <a:cs typeface="Tahoma"/>
              </a:defRPr>
            </a:lvl1pPr>
          </a:lstStyle>
          <a:p>
            <a:pPr algn="ctr"/>
            <a:r>
              <a:rPr lang="en-US" altLang="zh-TW" sz="4400" b="0" cap="none" dirty="0">
                <a:solidFill>
                  <a:srgbClr val="FF0066"/>
                </a:solidFill>
                <a:latin typeface="Century Gothic" pitchFamily="34" charset="0"/>
                <a:cs typeface="MV Boli" pitchFamily="2" charset="0"/>
              </a:rPr>
              <a:t>Questions</a:t>
            </a:r>
            <a:endParaRPr lang="zh-TW" altLang="en-US" sz="4400" b="0" cap="none" dirty="0">
              <a:solidFill>
                <a:srgbClr val="FF0066"/>
              </a:solidFill>
              <a:latin typeface="Century Gothic" pitchFamily="34" charset="0"/>
              <a:cs typeface="MV Boli" pitchFamily="2" charset="0"/>
            </a:endParaRPr>
          </a:p>
        </p:txBody>
      </p:sp>
      <p:sp>
        <p:nvSpPr>
          <p:cNvPr id="5" name="Rectangle 12"/>
          <p:cNvSpPr/>
          <p:nvPr/>
        </p:nvSpPr>
        <p:spPr>
          <a:xfrm>
            <a:off x="0" y="420787"/>
            <a:ext cx="288000" cy="5760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288000" y="0"/>
            <a:ext cx="8856000" cy="1417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spcBef>
                <a:spcPct val="0"/>
              </a:spcBef>
              <a:buNone/>
              <a:defRPr sz="3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altLang="zh-TW" dirty="0"/>
              <a:t>Thanks</a:t>
            </a:r>
            <a:endParaRPr lang="zh-TW" altLang="en-US" dirty="0"/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-1648712" y="2968122"/>
            <a:ext cx="7012800" cy="10978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Institute of Parallel </a:t>
            </a:r>
            <a:r>
              <a:rPr lang="en-US" altLang="zh-TW" sz="220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and </a:t>
            </a:r>
          </a:p>
          <a:p>
            <a:pPr marL="0" indent="0" algn="r">
              <a:lnSpc>
                <a:spcPct val="80000"/>
              </a:lnSpc>
              <a:buNone/>
            </a:pPr>
            <a:r>
              <a:rPr lang="en-US" altLang="zh-TW" sz="2200" dirty="0" smtClean="0">
                <a:solidFill>
                  <a:srgbClr val="002060"/>
                </a:solidFill>
                <a:latin typeface="Century Gothic" pitchFamily="34" charset="0"/>
                <a:ea typeface="Verdana" pitchFamily="34" charset="0"/>
                <a:cs typeface="Verdana" pitchFamily="34" charset="0"/>
              </a:rPr>
              <a:t>Distributed Systems</a:t>
            </a:r>
            <a:endParaRPr lang="en-US" altLang="zh-TW" sz="2200" dirty="0">
              <a:solidFill>
                <a:srgbClr val="002060"/>
              </a:solidFill>
              <a:latin typeface="Century Gothic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标题 4"/>
          <p:cNvSpPr txBox="1">
            <a:spLocks/>
          </p:cNvSpPr>
          <p:nvPr/>
        </p:nvSpPr>
        <p:spPr>
          <a:xfrm>
            <a:off x="1043608" y="1955874"/>
            <a:ext cx="4320480" cy="68103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marL="177800" indent="-177800">
              <a:lnSpc>
                <a:spcPct val="110000"/>
              </a:lnSpc>
              <a:spcBef>
                <a:spcPct val="0"/>
              </a:spcBef>
              <a:buNone/>
              <a:defRPr sz="4400">
                <a:solidFill>
                  <a:srgbClr val="FF0066"/>
                </a:solidFill>
                <a:effectLst>
                  <a:glow rad="254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defRPr>
            </a:lvl1pPr>
          </a:lstStyle>
          <a:p>
            <a:pPr algn="r"/>
            <a:r>
              <a:rPr lang="en-US" altLang="zh-TW" sz="3600" dirty="0" err="1">
                <a:solidFill>
                  <a:schemeClr val="tx1"/>
                </a:solidFill>
              </a:rPr>
              <a:t>Wukong+</a:t>
            </a:r>
            <a:r>
              <a:rPr lang="en-US" altLang="zh-CN" sz="3600" dirty="0" err="1">
                <a:solidFill>
                  <a:schemeClr val="tx1"/>
                </a:solidFill>
              </a:rPr>
              <a:t>S</a:t>
            </a:r>
            <a:endParaRPr lang="zh-TW" altLang="en-US" sz="3600" dirty="0">
              <a:solidFill>
                <a:schemeClr val="tx1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247" y="4038810"/>
            <a:ext cx="778176" cy="10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Z:\Research\B.photos\Rong\rong-smal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00" y="4035282"/>
            <a:ext cx="788998" cy="100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1" name="TextBox 7"/>
          <p:cNvSpPr txBox="1"/>
          <p:nvPr/>
        </p:nvSpPr>
        <p:spPr>
          <a:xfrm>
            <a:off x="-142263" y="2568012"/>
            <a:ext cx="63757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hlinkClick r:id="rId6"/>
              </a:rPr>
              <a:t>http://</a:t>
            </a:r>
            <a:r>
              <a:rPr lang="en-US" altLang="zh-CN" sz="2000" dirty="0" err="1">
                <a:hlinkClick r:id="rId6"/>
              </a:rPr>
              <a:t>ipads.se.sjtu.edu.cn</a:t>
            </a:r>
            <a:r>
              <a:rPr lang="en-US" altLang="zh-CN" sz="2000" dirty="0">
                <a:hlinkClick r:id="rId6"/>
              </a:rPr>
              <a:t>/projects/</a:t>
            </a:r>
            <a:r>
              <a:rPr lang="en-US" altLang="zh-CN" sz="2000" dirty="0" err="1">
                <a:hlinkClick r:id="rId6"/>
              </a:rPr>
              <a:t>wukong</a:t>
            </a:r>
            <a:endParaRPr lang="zh-CN" altLang="en-US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37" t="4413" r="21287" b="48748"/>
          <a:stretch/>
        </p:blipFill>
        <p:spPr>
          <a:xfrm>
            <a:off x="2249683" y="4035282"/>
            <a:ext cx="794468" cy="10080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3891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32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Backup: </a:t>
            </a:r>
            <a:r>
              <a:rPr lang="en-US" altLang="zh-TW" sz="36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LSBench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w/o RDMA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9500"/>
            <a:ext cx="9144000" cy="215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54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4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xample Dataset for </a:t>
            </a:r>
            <a:r>
              <a:rPr lang="en-US" altLang="zh-TW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Stateful</a:t>
            </a:r>
            <a:r>
              <a:rPr lang="en-US" altLang="zh-TW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 Stream Query</a:t>
            </a:r>
            <a:endParaRPr lang="zh-TW" altLang="en-US" sz="32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4" name="组 3"/>
          <p:cNvGrpSpPr/>
          <p:nvPr/>
        </p:nvGrpSpPr>
        <p:grpSpPr>
          <a:xfrm>
            <a:off x="5308859" y="1523893"/>
            <a:ext cx="4174768" cy="4826398"/>
            <a:chOff x="5308859" y="1408393"/>
            <a:chExt cx="4174768" cy="4826398"/>
          </a:xfrm>
        </p:grpSpPr>
        <p:grpSp>
          <p:nvGrpSpPr>
            <p:cNvPr id="2" name="组 1"/>
            <p:cNvGrpSpPr/>
            <p:nvPr/>
          </p:nvGrpSpPr>
          <p:grpSpPr>
            <a:xfrm>
              <a:off x="5308859" y="1408393"/>
              <a:ext cx="4174768" cy="4308448"/>
              <a:chOff x="287338" y="1343550"/>
              <a:chExt cx="4174768" cy="4308448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538" b="9994"/>
              <a:stretch/>
            </p:blipFill>
            <p:spPr bwMode="auto">
              <a:xfrm>
                <a:off x="287338" y="2571287"/>
                <a:ext cx="906085" cy="967910"/>
              </a:xfrm>
              <a:prstGeom prst="ellipse">
                <a:avLst/>
              </a:prstGeom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" descr="Z:\Research\B.photos\Rong\rong-small.jpg"/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8420" b="13908"/>
              <a:stretch/>
            </p:blipFill>
            <p:spPr bwMode="auto">
              <a:xfrm>
                <a:off x="366425" y="1343550"/>
                <a:ext cx="906085" cy="899114"/>
              </a:xfrm>
              <a:prstGeom prst="ellipse">
                <a:avLst/>
              </a:prstGeom>
              <a:ln>
                <a:noFill/>
              </a:ln>
              <a:effectLst/>
              <a:extLst/>
            </p:spPr>
          </p:pic>
          <p:grpSp>
            <p:nvGrpSpPr>
              <p:cNvPr id="17" name="组 16"/>
              <p:cNvGrpSpPr/>
              <p:nvPr/>
            </p:nvGrpSpPr>
            <p:grpSpPr>
              <a:xfrm>
                <a:off x="1427004" y="1569485"/>
                <a:ext cx="3031848" cy="1603655"/>
                <a:chOff x="3702265" y="1601955"/>
                <a:chExt cx="3031848" cy="1603655"/>
              </a:xfrm>
            </p:grpSpPr>
            <p:pic>
              <p:nvPicPr>
                <p:cNvPr id="11" name="图片 10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7194" y="1601955"/>
                  <a:ext cx="1141990" cy="1141990"/>
                </a:xfrm>
                <a:prstGeom prst="rect">
                  <a:avLst/>
                </a:prstGeom>
              </p:spPr>
            </p:pic>
            <p:sp>
              <p:nvSpPr>
                <p:cNvPr id="16" name="Rectangle 44"/>
                <p:cNvSpPr/>
                <p:nvPr/>
              </p:nvSpPr>
              <p:spPr>
                <a:xfrm>
                  <a:off x="3702265" y="2743945"/>
                  <a:ext cx="3031848" cy="461665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IPADS</a:t>
                  </a:r>
                  <a:endParaRPr lang="en-US" altLang="zh-CN" sz="28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8" name="组 17"/>
              <p:cNvGrpSpPr/>
              <p:nvPr/>
            </p:nvGrpSpPr>
            <p:grpSpPr>
              <a:xfrm>
                <a:off x="1430258" y="3679011"/>
                <a:ext cx="3031848" cy="1972987"/>
                <a:chOff x="3702265" y="1601955"/>
                <a:chExt cx="3031848" cy="1972987"/>
              </a:xfrm>
            </p:grpSpPr>
            <p:pic>
              <p:nvPicPr>
                <p:cNvPr id="19" name="图片 18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647194" y="1601955"/>
                  <a:ext cx="1141990" cy="1141990"/>
                </a:xfrm>
                <a:prstGeom prst="rect">
                  <a:avLst/>
                </a:prstGeom>
              </p:spPr>
            </p:pic>
            <p:sp>
              <p:nvSpPr>
                <p:cNvPr id="20" name="Rectangle 44"/>
                <p:cNvSpPr/>
                <p:nvPr/>
              </p:nvSpPr>
              <p:spPr>
                <a:xfrm>
                  <a:off x="3702265" y="2743945"/>
                  <a:ext cx="3031848" cy="830997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System</a:t>
                  </a:r>
                </a:p>
                <a:p>
                  <a:pPr algn="ctr"/>
                  <a:r>
                    <a:rPr lang="en-US" altLang="zh-CN" sz="24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@Cornell</a:t>
                  </a:r>
                  <a:endParaRPr lang="en-US" altLang="zh-CN" sz="24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pic>
            <p:nvPicPr>
              <p:cNvPr id="21" name="图片 2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6914" t="2991" r="21587" b="34363"/>
              <a:stretch/>
            </p:blipFill>
            <p:spPr>
              <a:xfrm>
                <a:off x="287338" y="3924895"/>
                <a:ext cx="985172" cy="1003571"/>
              </a:xfrm>
              <a:prstGeom prst="ellipse">
                <a:avLst/>
              </a:prstGeom>
              <a:ln>
                <a:noFill/>
              </a:ln>
              <a:effectLst/>
            </p:spPr>
          </p:pic>
          <p:sp>
            <p:nvSpPr>
              <p:cNvPr id="22" name="下箭头 21"/>
              <p:cNvSpPr/>
              <p:nvPr/>
            </p:nvSpPr>
            <p:spPr>
              <a:xfrm rot="17485977">
                <a:off x="1666605" y="1665866"/>
                <a:ext cx="359764" cy="5996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3" name="下箭头 22"/>
              <p:cNvSpPr/>
              <p:nvPr/>
            </p:nvSpPr>
            <p:spPr>
              <a:xfrm rot="4114023" flipV="1">
                <a:off x="1666605" y="2598446"/>
                <a:ext cx="359764" cy="5996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  <p:sp>
            <p:nvSpPr>
              <p:cNvPr id="24" name="下箭头 23"/>
              <p:cNvSpPr/>
              <p:nvPr/>
            </p:nvSpPr>
            <p:spPr>
              <a:xfrm rot="16200000">
                <a:off x="1640218" y="4130085"/>
                <a:ext cx="359764" cy="599607"/>
              </a:xfrm>
              <a:prstGeom prst="downArrow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/>
              </a:p>
            </p:txBody>
          </p:sp>
        </p:grpSp>
        <p:sp>
          <p:nvSpPr>
            <p:cNvPr id="29" name="Rectangle 44"/>
            <p:cNvSpPr/>
            <p:nvPr/>
          </p:nvSpPr>
          <p:spPr>
            <a:xfrm>
              <a:off x="5365457" y="5711571"/>
              <a:ext cx="2952328" cy="5232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solidFill>
                    <a:srgbClr val="FF0053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Stored Data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  <p:sp>
        <p:nvSpPr>
          <p:cNvPr id="30" name="Rectangle 44"/>
          <p:cNvSpPr/>
          <p:nvPr/>
        </p:nvSpPr>
        <p:spPr>
          <a:xfrm>
            <a:off x="466508" y="5827071"/>
            <a:ext cx="3760173" cy="523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solidFill>
                  <a:srgbClr val="FF005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Streaming Data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32" name="组 31"/>
          <p:cNvGrpSpPr/>
          <p:nvPr/>
        </p:nvGrpSpPr>
        <p:grpSpPr>
          <a:xfrm>
            <a:off x="287338" y="1559909"/>
            <a:ext cx="4212929" cy="2611354"/>
            <a:chOff x="4045547" y="1654575"/>
            <a:chExt cx="5098453" cy="3160240"/>
          </a:xfrm>
        </p:grpSpPr>
        <p:grpSp>
          <p:nvGrpSpPr>
            <p:cNvPr id="28" name="组 27"/>
            <p:cNvGrpSpPr/>
            <p:nvPr/>
          </p:nvGrpSpPr>
          <p:grpSpPr>
            <a:xfrm>
              <a:off x="4045547" y="1654575"/>
              <a:ext cx="5098453" cy="3160240"/>
              <a:chOff x="1720557" y="3645829"/>
              <a:chExt cx="5098453" cy="3160240"/>
            </a:xfrm>
          </p:grpSpPr>
          <p:pic>
            <p:nvPicPr>
              <p:cNvPr id="8" name="图片 7"/>
              <p:cNvPicPr>
                <a:picLocks noChangeAspect="1"/>
              </p:cNvPicPr>
              <p:nvPr/>
            </p:nvPicPr>
            <p:blipFill rotWithShape="1">
              <a:blip r:embed="rId7"/>
              <a:srcRect r="30611"/>
              <a:stretch/>
            </p:blipFill>
            <p:spPr>
              <a:xfrm>
                <a:off x="1720557" y="3646152"/>
                <a:ext cx="4597753" cy="3159917"/>
              </a:xfrm>
              <a:prstGeom prst="rect">
                <a:avLst/>
              </a:prstGeom>
            </p:spPr>
          </p:pic>
          <p:pic>
            <p:nvPicPr>
              <p:cNvPr id="25" name="图片 24"/>
              <p:cNvPicPr>
                <a:picLocks noChangeAspect="1"/>
              </p:cNvPicPr>
              <p:nvPr/>
            </p:nvPicPr>
            <p:blipFill rotWithShape="1">
              <a:blip r:embed="rId7"/>
              <a:srcRect l="92796" b="54794"/>
              <a:stretch/>
            </p:blipFill>
            <p:spPr>
              <a:xfrm>
                <a:off x="6318310" y="3645829"/>
                <a:ext cx="477288" cy="1428485"/>
              </a:xfrm>
              <a:prstGeom prst="rect">
                <a:avLst/>
              </a:prstGeom>
            </p:spPr>
          </p:pic>
          <p:pic>
            <p:nvPicPr>
              <p:cNvPr id="26" name="图片 25"/>
              <p:cNvPicPr>
                <a:picLocks noChangeAspect="1"/>
              </p:cNvPicPr>
              <p:nvPr/>
            </p:nvPicPr>
            <p:blipFill rotWithShape="1">
              <a:blip r:embed="rId7"/>
              <a:srcRect l="90450" t="42104" r="-444" b="39075"/>
              <a:stretch/>
            </p:blipFill>
            <p:spPr>
              <a:xfrm>
                <a:off x="6156828" y="4975953"/>
                <a:ext cx="662182" cy="594732"/>
              </a:xfrm>
              <a:prstGeom prst="rect">
                <a:avLst/>
              </a:prstGeom>
            </p:spPr>
          </p:pic>
          <p:pic>
            <p:nvPicPr>
              <p:cNvPr id="27" name="图片 26"/>
              <p:cNvPicPr>
                <a:picLocks noChangeAspect="1"/>
              </p:cNvPicPr>
              <p:nvPr/>
            </p:nvPicPr>
            <p:blipFill rotWithShape="1">
              <a:blip r:embed="rId7"/>
              <a:srcRect l="73241" t="60905"/>
              <a:stretch/>
            </p:blipFill>
            <p:spPr>
              <a:xfrm>
                <a:off x="5022522" y="5570685"/>
                <a:ext cx="1773076" cy="1235384"/>
              </a:xfrm>
              <a:prstGeom prst="rect">
                <a:avLst/>
              </a:prstGeom>
            </p:spPr>
          </p:pic>
        </p:grpSp>
        <p:pic>
          <p:nvPicPr>
            <p:cNvPr id="31" name="Picture 7" descr="Z:\Research\B.photos\Rong\rong-small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20" b="13908"/>
            <a:stretch/>
          </p:blipFill>
          <p:spPr bwMode="auto">
            <a:xfrm>
              <a:off x="4189688" y="1805715"/>
              <a:ext cx="617833" cy="613080"/>
            </a:xfrm>
            <a:prstGeom prst="ellipse">
              <a:avLst/>
            </a:prstGeom>
            <a:ln>
              <a:noFill/>
            </a:ln>
            <a:effectLst/>
            <a:extLst/>
          </p:spPr>
        </p:pic>
      </p:grpSp>
      <p:sp>
        <p:nvSpPr>
          <p:cNvPr id="3" name="矩形 2"/>
          <p:cNvSpPr/>
          <p:nvPr/>
        </p:nvSpPr>
        <p:spPr>
          <a:xfrm>
            <a:off x="287338" y="4330559"/>
            <a:ext cx="4471096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200" dirty="0" smtClean="0">
                <a:latin typeface="Century Gothic" pitchFamily="34" charset="0"/>
              </a:rPr>
              <a:t>&lt;</a:t>
            </a:r>
            <a:r>
              <a:rPr lang="en-US" altLang="zh-CN" sz="2200" dirty="0" err="1" smtClean="0">
                <a:latin typeface="Century Gothic" pitchFamily="34" charset="0"/>
              </a:rPr>
              <a:t>Rong</a:t>
            </a:r>
            <a:r>
              <a:rPr lang="en-US" altLang="zh-CN" sz="2200" dirty="0" smtClean="0">
                <a:latin typeface="Century Gothic" pitchFamily="34" charset="0"/>
              </a:rPr>
              <a:t>, creates, Feed&gt;.    </a:t>
            </a:r>
            <a:r>
              <a:rPr lang="en-US" altLang="zh-CN" sz="2200" i="1" dirty="0" smtClean="0">
                <a:latin typeface="Century Gothic" pitchFamily="34" charset="0"/>
              </a:rPr>
              <a:t>12:30</a:t>
            </a:r>
          </a:p>
          <a:p>
            <a:r>
              <a:rPr lang="en-US" altLang="zh-CN" sz="2200" dirty="0" smtClean="0">
                <a:latin typeface="Century Gothic" pitchFamily="34" charset="0"/>
              </a:rPr>
              <a:t>&lt;Feed, </a:t>
            </a:r>
            <a:r>
              <a:rPr lang="en-US" altLang="zh-CN" sz="2200" dirty="0" err="1" smtClean="0">
                <a:latin typeface="Century Gothic" pitchFamily="34" charset="0"/>
              </a:rPr>
              <a:t>hash_tag</a:t>
            </a:r>
            <a:r>
              <a:rPr lang="en-US" altLang="zh-CN" sz="2200" dirty="0" smtClean="0">
                <a:latin typeface="Century Gothic" pitchFamily="34" charset="0"/>
              </a:rPr>
              <a:t>, SOSP&gt;. </a:t>
            </a:r>
            <a:r>
              <a:rPr lang="en-US" altLang="zh-CN" sz="2200" i="1" dirty="0" smtClean="0">
                <a:latin typeface="Century Gothic" pitchFamily="34" charset="0"/>
              </a:rPr>
              <a:t>12:30</a:t>
            </a:r>
          </a:p>
          <a:p>
            <a:r>
              <a:rPr lang="en-US" altLang="zh-CN" sz="2200" dirty="0" smtClean="0">
                <a:latin typeface="Century Gothic" pitchFamily="34" charset="0"/>
              </a:rPr>
              <a:t>&lt;Yunhao, likes, Feed&gt;.      </a:t>
            </a:r>
            <a:r>
              <a:rPr lang="en-US" altLang="zh-CN" sz="2200" i="1" dirty="0" smtClean="0">
                <a:latin typeface="Century Gothic" pitchFamily="34" charset="0"/>
              </a:rPr>
              <a:t>12:31</a:t>
            </a:r>
          </a:p>
          <a:p>
            <a:r>
              <a:rPr lang="en-US" altLang="zh-CN" sz="2200" dirty="0" smtClean="0">
                <a:latin typeface="Century Gothic" pitchFamily="34" charset="0"/>
              </a:rPr>
              <a:t>&lt;</a:t>
            </a:r>
            <a:r>
              <a:rPr lang="en-US" altLang="zh-CN" sz="2200" dirty="0" err="1" smtClean="0">
                <a:latin typeface="Century Gothic" pitchFamily="34" charset="0"/>
              </a:rPr>
              <a:t>Haibo</a:t>
            </a:r>
            <a:r>
              <a:rPr lang="en-US" altLang="zh-CN" sz="2200" dirty="0" smtClean="0">
                <a:latin typeface="Century Gothic" pitchFamily="34" charset="0"/>
              </a:rPr>
              <a:t>, likes, Feed&gt;.         </a:t>
            </a:r>
            <a:r>
              <a:rPr lang="en-US" altLang="zh-CN" sz="2200" i="1" dirty="0" smtClean="0">
                <a:latin typeface="Century Gothic" pitchFamily="34" charset="0"/>
              </a:rPr>
              <a:t>12:40</a:t>
            </a:r>
            <a:endParaRPr lang="zh-CN" altLang="en-US" sz="2200" i="1" dirty="0"/>
          </a:p>
        </p:txBody>
      </p:sp>
    </p:spTree>
    <p:extLst>
      <p:ext uri="{BB962C8B-B14F-4D97-AF65-F5344CB8AC3E}">
        <p14:creationId xmlns:p14="http://schemas.microsoft.com/office/powerpoint/2010/main" val="173021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5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Connectivity Property of Data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3" name="Rectangle 44"/>
          <p:cNvSpPr/>
          <p:nvPr/>
        </p:nvSpPr>
        <p:spPr>
          <a:xfrm>
            <a:off x="5365457" y="6054765"/>
            <a:ext cx="2952328" cy="5232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Streaming Data</a:t>
            </a:r>
            <a:endParaRPr lang="en-US" altLang="zh-CN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grpSp>
        <p:nvGrpSpPr>
          <p:cNvPr id="151" name="组 150"/>
          <p:cNvGrpSpPr/>
          <p:nvPr/>
        </p:nvGrpSpPr>
        <p:grpSpPr>
          <a:xfrm>
            <a:off x="4154767" y="2479036"/>
            <a:ext cx="1398426" cy="1205297"/>
            <a:chOff x="4154767" y="1676234"/>
            <a:chExt cx="1398426" cy="1205297"/>
          </a:xfrm>
        </p:grpSpPr>
        <p:grpSp>
          <p:nvGrpSpPr>
            <p:cNvPr id="152" name="组 151"/>
            <p:cNvGrpSpPr/>
            <p:nvPr/>
          </p:nvGrpSpPr>
          <p:grpSpPr>
            <a:xfrm>
              <a:off x="4542247" y="2057234"/>
              <a:ext cx="140110" cy="824297"/>
              <a:chOff x="4794499" y="2057234"/>
              <a:chExt cx="140110" cy="824297"/>
            </a:xfrm>
          </p:grpSpPr>
          <p:cxnSp>
            <p:nvCxnSpPr>
              <p:cNvPr id="155" name="直线箭头连接符 154"/>
              <p:cNvCxnSpPr/>
              <p:nvPr/>
            </p:nvCxnSpPr>
            <p:spPr>
              <a:xfrm>
                <a:off x="4855779" y="2057234"/>
                <a:ext cx="0" cy="824297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6" name="直线连接符 155"/>
              <p:cNvCxnSpPr/>
              <p:nvPr/>
            </p:nvCxnSpPr>
            <p:spPr>
              <a:xfrm flipV="1">
                <a:off x="4794499" y="2275157"/>
                <a:ext cx="140110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3" name="Rectangle 44"/>
            <p:cNvSpPr/>
            <p:nvPr/>
          </p:nvSpPr>
          <p:spPr>
            <a:xfrm>
              <a:off x="4154767" y="1676234"/>
              <a:ext cx="897519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Feed 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54" name="文本框 153"/>
            <p:cNvSpPr txBox="1"/>
            <p:nvPr/>
          </p:nvSpPr>
          <p:spPr>
            <a:xfrm>
              <a:off x="4664808" y="2031582"/>
              <a:ext cx="88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/>
                <a:t>12:30</a:t>
              </a:r>
              <a:endParaRPr kumimoji="1" lang="zh-CN" altLang="en-US" sz="2400" dirty="0"/>
            </a:p>
          </p:txBody>
        </p:sp>
      </p:grpSp>
      <p:grpSp>
        <p:nvGrpSpPr>
          <p:cNvPr id="157" name="组 156"/>
          <p:cNvGrpSpPr/>
          <p:nvPr/>
        </p:nvGrpSpPr>
        <p:grpSpPr>
          <a:xfrm>
            <a:off x="4154767" y="4226295"/>
            <a:ext cx="1398426" cy="1653004"/>
            <a:chOff x="4154767" y="3423493"/>
            <a:chExt cx="1398426" cy="1653004"/>
          </a:xfrm>
        </p:grpSpPr>
        <p:grpSp>
          <p:nvGrpSpPr>
            <p:cNvPr id="158" name="组 157"/>
            <p:cNvGrpSpPr/>
            <p:nvPr/>
          </p:nvGrpSpPr>
          <p:grpSpPr>
            <a:xfrm>
              <a:off x="4542247" y="3804493"/>
              <a:ext cx="140110" cy="1272004"/>
              <a:chOff x="4794499" y="2057234"/>
              <a:chExt cx="140110" cy="1272004"/>
            </a:xfrm>
          </p:grpSpPr>
          <p:cxnSp>
            <p:nvCxnSpPr>
              <p:cNvPr id="161" name="直线箭头连接符 160"/>
              <p:cNvCxnSpPr/>
              <p:nvPr/>
            </p:nvCxnSpPr>
            <p:spPr>
              <a:xfrm>
                <a:off x="4855779" y="2057234"/>
                <a:ext cx="0" cy="1272004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2" name="直线连接符 161"/>
              <p:cNvCxnSpPr/>
              <p:nvPr/>
            </p:nvCxnSpPr>
            <p:spPr>
              <a:xfrm flipV="1">
                <a:off x="4794499" y="2275157"/>
                <a:ext cx="140110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9" name="Rectangle 44"/>
            <p:cNvSpPr/>
            <p:nvPr/>
          </p:nvSpPr>
          <p:spPr>
            <a:xfrm>
              <a:off x="4154767" y="3423493"/>
              <a:ext cx="897519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Like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160" name="文本框 159"/>
            <p:cNvSpPr txBox="1"/>
            <p:nvPr/>
          </p:nvSpPr>
          <p:spPr>
            <a:xfrm>
              <a:off x="4664808" y="3778841"/>
              <a:ext cx="88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/>
                <a:t>12:31</a:t>
              </a:r>
              <a:endParaRPr kumimoji="1" lang="zh-CN" altLang="en-US" sz="2400" dirty="0"/>
            </a:p>
          </p:txBody>
        </p:sp>
      </p:grpSp>
      <p:grpSp>
        <p:nvGrpSpPr>
          <p:cNvPr id="163" name="组 162"/>
          <p:cNvGrpSpPr/>
          <p:nvPr/>
        </p:nvGrpSpPr>
        <p:grpSpPr>
          <a:xfrm>
            <a:off x="4536987" y="5428449"/>
            <a:ext cx="1025235" cy="461665"/>
            <a:chOff x="4536987" y="4388578"/>
            <a:chExt cx="1025235" cy="461665"/>
          </a:xfrm>
        </p:grpSpPr>
        <p:cxnSp>
          <p:nvCxnSpPr>
            <p:cNvPr id="164" name="直线连接符 163"/>
            <p:cNvCxnSpPr/>
            <p:nvPr/>
          </p:nvCxnSpPr>
          <p:spPr>
            <a:xfrm flipV="1">
              <a:off x="4536987" y="4647788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文本框 164"/>
            <p:cNvSpPr txBox="1"/>
            <p:nvPr/>
          </p:nvSpPr>
          <p:spPr>
            <a:xfrm>
              <a:off x="4673837" y="4388578"/>
              <a:ext cx="8883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/>
                <a:t>12:40</a:t>
              </a:r>
              <a:endParaRPr kumimoji="1" lang="zh-CN" altLang="en-US" sz="2400" dirty="0"/>
            </a:p>
          </p:txBody>
        </p:sp>
      </p:grpSp>
      <p:sp>
        <p:nvSpPr>
          <p:cNvPr id="166" name="椭圆 165"/>
          <p:cNvSpPr/>
          <p:nvPr/>
        </p:nvSpPr>
        <p:spPr>
          <a:xfrm>
            <a:off x="5686047" y="2734304"/>
            <a:ext cx="954840" cy="6166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err="1" smtClean="0"/>
              <a:t>Rong</a:t>
            </a:r>
            <a:endParaRPr kumimoji="1" lang="zh-CN" altLang="en-US" dirty="0"/>
          </a:p>
        </p:txBody>
      </p:sp>
      <p:grpSp>
        <p:nvGrpSpPr>
          <p:cNvPr id="167" name="组 166"/>
          <p:cNvGrpSpPr/>
          <p:nvPr/>
        </p:nvGrpSpPr>
        <p:grpSpPr>
          <a:xfrm>
            <a:off x="5531999" y="3364825"/>
            <a:ext cx="2089904" cy="769489"/>
            <a:chOff x="5531999" y="2573312"/>
            <a:chExt cx="2089904" cy="769489"/>
          </a:xfrm>
        </p:grpSpPr>
        <p:sp>
          <p:nvSpPr>
            <p:cNvPr id="168" name="椭圆 167"/>
            <p:cNvSpPr/>
            <p:nvPr/>
          </p:nvSpPr>
          <p:spPr>
            <a:xfrm>
              <a:off x="6667063" y="2726134"/>
              <a:ext cx="954840" cy="6166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mtClean="0"/>
                <a:t>Feed</a:t>
              </a:r>
              <a:endParaRPr kumimoji="1" lang="zh-CN" altLang="en-US" dirty="0"/>
            </a:p>
          </p:txBody>
        </p:sp>
        <p:grpSp>
          <p:nvGrpSpPr>
            <p:cNvPr id="169" name="组 168"/>
            <p:cNvGrpSpPr/>
            <p:nvPr/>
          </p:nvGrpSpPr>
          <p:grpSpPr>
            <a:xfrm>
              <a:off x="5531999" y="2573312"/>
              <a:ext cx="1433961" cy="582129"/>
              <a:chOff x="5531999" y="2573312"/>
              <a:chExt cx="1433961" cy="582129"/>
            </a:xfrm>
          </p:grpSpPr>
          <p:cxnSp>
            <p:nvCxnSpPr>
              <p:cNvPr id="170" name="曲线连接符 169"/>
              <p:cNvCxnSpPr/>
              <p:nvPr/>
            </p:nvCxnSpPr>
            <p:spPr>
              <a:xfrm rot="16200000" flipH="1">
                <a:off x="6184688" y="2552092"/>
                <a:ext cx="461155" cy="503596"/>
              </a:xfrm>
              <a:prstGeom prst="curvedConnector2">
                <a:avLst/>
              </a:prstGeom>
              <a:ln w="28575"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1" name="Rectangle 44"/>
              <p:cNvSpPr/>
              <p:nvPr/>
            </p:nvSpPr>
            <p:spPr>
              <a:xfrm rot="2146168">
                <a:off x="5531999" y="2816887"/>
                <a:ext cx="1433961" cy="33855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smtClean="0"/>
                  <a:t>create</a:t>
                </a:r>
                <a:endParaRPr lang="zh-CN" altLang="en-US" sz="1600" dirty="0"/>
              </a:p>
            </p:txBody>
          </p:sp>
        </p:grpSp>
      </p:grpSp>
      <p:sp>
        <p:nvSpPr>
          <p:cNvPr id="172" name="椭圆 171"/>
          <p:cNvSpPr/>
          <p:nvPr/>
        </p:nvSpPr>
        <p:spPr>
          <a:xfrm>
            <a:off x="7606383" y="2732985"/>
            <a:ext cx="1258053" cy="61666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en-US" altLang="zh-CN" dirty="0" smtClean="0"/>
              <a:t>#SOSP#</a:t>
            </a:r>
            <a:endParaRPr kumimoji="1" lang="zh-CN" altLang="en-US" dirty="0"/>
          </a:p>
        </p:txBody>
      </p:sp>
      <p:grpSp>
        <p:nvGrpSpPr>
          <p:cNvPr id="173" name="组 172"/>
          <p:cNvGrpSpPr/>
          <p:nvPr/>
        </p:nvGrpSpPr>
        <p:grpSpPr>
          <a:xfrm>
            <a:off x="7365246" y="3363507"/>
            <a:ext cx="1433961" cy="624481"/>
            <a:chOff x="7365246" y="2560705"/>
            <a:chExt cx="1433961" cy="624481"/>
          </a:xfrm>
        </p:grpSpPr>
        <p:cxnSp>
          <p:nvCxnSpPr>
            <p:cNvPr id="174" name="曲线连接符 173"/>
            <p:cNvCxnSpPr/>
            <p:nvPr/>
          </p:nvCxnSpPr>
          <p:spPr>
            <a:xfrm flipV="1">
              <a:off x="7621903" y="2560705"/>
              <a:ext cx="613507" cy="476329"/>
            </a:xfrm>
            <a:prstGeom prst="curvedConnector2">
              <a:avLst/>
            </a:prstGeom>
            <a:ln w="28575">
              <a:solidFill>
                <a:srgbClr val="FF00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5" name="Rectangle 44"/>
            <p:cNvSpPr/>
            <p:nvPr/>
          </p:nvSpPr>
          <p:spPr>
            <a:xfrm rot="19786045">
              <a:off x="7365246" y="2846632"/>
              <a:ext cx="1433961" cy="338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smtClean="0"/>
                <a:t>hash tag</a:t>
              </a:r>
              <a:endParaRPr lang="zh-CN" altLang="en-US" sz="1600" dirty="0"/>
            </a:p>
          </p:txBody>
        </p:sp>
      </p:grpSp>
      <p:grpSp>
        <p:nvGrpSpPr>
          <p:cNvPr id="176" name="组 175"/>
          <p:cNvGrpSpPr/>
          <p:nvPr/>
        </p:nvGrpSpPr>
        <p:grpSpPr>
          <a:xfrm>
            <a:off x="5712223" y="4512716"/>
            <a:ext cx="954840" cy="616667"/>
            <a:chOff x="5712223" y="3709914"/>
            <a:chExt cx="954840" cy="616667"/>
          </a:xfrm>
        </p:grpSpPr>
        <p:sp>
          <p:nvSpPr>
            <p:cNvPr id="177" name="椭圆 176"/>
            <p:cNvSpPr/>
            <p:nvPr/>
          </p:nvSpPr>
          <p:spPr>
            <a:xfrm>
              <a:off x="5712223" y="3709914"/>
              <a:ext cx="954840" cy="6166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/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5777479" y="3837555"/>
              <a:ext cx="8844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smtClean="0"/>
                <a:t>Yunhao</a:t>
              </a:r>
              <a:endParaRPr kumimoji="1" lang="zh-CN" altLang="en-US" dirty="0"/>
            </a:p>
          </p:txBody>
        </p:sp>
      </p:grpSp>
      <p:grpSp>
        <p:nvGrpSpPr>
          <p:cNvPr id="179" name="组 178"/>
          <p:cNvGrpSpPr/>
          <p:nvPr/>
        </p:nvGrpSpPr>
        <p:grpSpPr>
          <a:xfrm>
            <a:off x="6371716" y="4148169"/>
            <a:ext cx="1433961" cy="800175"/>
            <a:chOff x="5124524" y="1871920"/>
            <a:chExt cx="1433961" cy="800175"/>
          </a:xfrm>
        </p:grpSpPr>
        <p:cxnSp>
          <p:nvCxnSpPr>
            <p:cNvPr id="180" name="曲线连接符 179"/>
            <p:cNvCxnSpPr/>
            <p:nvPr/>
          </p:nvCxnSpPr>
          <p:spPr>
            <a:xfrm flipV="1">
              <a:off x="5419871" y="1871920"/>
              <a:ext cx="477420" cy="686736"/>
            </a:xfrm>
            <a:prstGeom prst="curved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Rectangle 44"/>
            <p:cNvSpPr/>
            <p:nvPr/>
          </p:nvSpPr>
          <p:spPr>
            <a:xfrm rot="19757943">
              <a:off x="5124524" y="2333541"/>
              <a:ext cx="1433961" cy="338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/>
                <a:t>like</a:t>
              </a:r>
              <a:endParaRPr lang="zh-CN" altLang="en-US" sz="1600" dirty="0"/>
            </a:p>
          </p:txBody>
        </p:sp>
      </p:grpSp>
      <p:grpSp>
        <p:nvGrpSpPr>
          <p:cNvPr id="182" name="组 181"/>
          <p:cNvGrpSpPr/>
          <p:nvPr/>
        </p:nvGrpSpPr>
        <p:grpSpPr>
          <a:xfrm>
            <a:off x="5686047" y="5379325"/>
            <a:ext cx="954840" cy="616667"/>
            <a:chOff x="5712223" y="3709914"/>
            <a:chExt cx="954840" cy="616667"/>
          </a:xfrm>
        </p:grpSpPr>
        <p:sp>
          <p:nvSpPr>
            <p:cNvPr id="183" name="椭圆 182"/>
            <p:cNvSpPr/>
            <p:nvPr/>
          </p:nvSpPr>
          <p:spPr>
            <a:xfrm>
              <a:off x="5712223" y="3709914"/>
              <a:ext cx="954840" cy="616667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/>
            </a:p>
          </p:txBody>
        </p:sp>
        <p:sp>
          <p:nvSpPr>
            <p:cNvPr id="184" name="文本框 183"/>
            <p:cNvSpPr txBox="1"/>
            <p:nvPr/>
          </p:nvSpPr>
          <p:spPr>
            <a:xfrm>
              <a:off x="5821593" y="3849371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 smtClean="0"/>
                <a:t>Haibo</a:t>
              </a:r>
              <a:endParaRPr kumimoji="1" lang="zh-CN" altLang="en-US" dirty="0"/>
            </a:p>
          </p:txBody>
        </p:sp>
      </p:grpSp>
      <p:grpSp>
        <p:nvGrpSpPr>
          <p:cNvPr id="185" name="组 184"/>
          <p:cNvGrpSpPr/>
          <p:nvPr/>
        </p:nvGrpSpPr>
        <p:grpSpPr>
          <a:xfrm>
            <a:off x="6597462" y="4057860"/>
            <a:ext cx="1433961" cy="1643654"/>
            <a:chOff x="4722986" y="839344"/>
            <a:chExt cx="1433961" cy="1643654"/>
          </a:xfrm>
        </p:grpSpPr>
        <p:cxnSp>
          <p:nvCxnSpPr>
            <p:cNvPr id="186" name="曲线连接符 185"/>
            <p:cNvCxnSpPr/>
            <p:nvPr/>
          </p:nvCxnSpPr>
          <p:spPr>
            <a:xfrm flipV="1">
              <a:off x="4766411" y="839344"/>
              <a:ext cx="841183" cy="1643654"/>
            </a:xfrm>
            <a:prstGeom prst="curved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7" name="Rectangle 44"/>
            <p:cNvSpPr/>
            <p:nvPr/>
          </p:nvSpPr>
          <p:spPr>
            <a:xfrm rot="19785126">
              <a:off x="4722986" y="2016601"/>
              <a:ext cx="1433961" cy="338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smtClean="0"/>
                <a:t>like</a:t>
              </a:r>
              <a:endParaRPr lang="zh-CN" altLang="en-US" sz="1600" dirty="0"/>
            </a:p>
          </p:txBody>
        </p:sp>
      </p:grpSp>
      <p:sp>
        <p:nvSpPr>
          <p:cNvPr id="189" name="矩形 5"/>
          <p:cNvSpPr/>
          <p:nvPr/>
        </p:nvSpPr>
        <p:spPr>
          <a:xfrm>
            <a:off x="677244" y="1232334"/>
            <a:ext cx="8076849" cy="11264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800" dirty="0" smtClean="0">
                <a:latin typeface="Century Gothic" pitchFamily="34" charset="0"/>
              </a:rPr>
              <a:t>Linked data represents information as </a:t>
            </a:r>
            <a:r>
              <a:rPr lang="en-US" altLang="zh-CN" sz="2800" dirty="0">
                <a:solidFill>
                  <a:srgbClr val="FF0053"/>
                </a:solidFill>
                <a:latin typeface="Century Gothic" pitchFamily="34" charset="0"/>
              </a:rPr>
              <a:t>e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ntities</a:t>
            </a:r>
            <a:r>
              <a:rPr lang="en-US" altLang="zh-CN" sz="2800" dirty="0" smtClean="0">
                <a:latin typeface="Century Gothic" pitchFamily="34" charset="0"/>
              </a:rPr>
              <a:t> and </a:t>
            </a:r>
            <a:r>
              <a:rPr lang="en-US" altLang="zh-CN" sz="2800" dirty="0">
                <a:solidFill>
                  <a:srgbClr val="FF0053"/>
                </a:solidFill>
                <a:latin typeface="Century Gothic" pitchFamily="34" charset="0"/>
              </a:rPr>
              <a:t>r</a:t>
            </a:r>
            <a:r>
              <a:rPr lang="en-US" altLang="zh-CN" sz="2800" dirty="0" smtClean="0">
                <a:solidFill>
                  <a:srgbClr val="FF0053"/>
                </a:solidFill>
                <a:latin typeface="Century Gothic" pitchFamily="34" charset="0"/>
              </a:rPr>
              <a:t>elations</a:t>
            </a:r>
            <a:r>
              <a:rPr lang="en-US" altLang="zh-CN" sz="2800" dirty="0" smtClean="0">
                <a:latin typeface="Century Gothic" pitchFamily="34" charset="0"/>
              </a:rPr>
              <a:t> between the entities</a:t>
            </a:r>
            <a:endParaRPr lang="en-US" altLang="zh-CN" sz="2800" dirty="0" smtClean="0">
              <a:solidFill>
                <a:srgbClr val="FF0053"/>
              </a:solidFill>
              <a:latin typeface="Century Gothic" pitchFamily="34" charset="0"/>
            </a:endParaRPr>
          </a:p>
        </p:txBody>
      </p:sp>
      <p:grpSp>
        <p:nvGrpSpPr>
          <p:cNvPr id="7" name="组 6"/>
          <p:cNvGrpSpPr/>
          <p:nvPr/>
        </p:nvGrpSpPr>
        <p:grpSpPr>
          <a:xfrm>
            <a:off x="466508" y="2479036"/>
            <a:ext cx="3760173" cy="4098949"/>
            <a:chOff x="466508" y="2568976"/>
            <a:chExt cx="3760173" cy="4098949"/>
          </a:xfrm>
        </p:grpSpPr>
        <p:sp>
          <p:nvSpPr>
            <p:cNvPr id="72" name="Rectangle 44"/>
            <p:cNvSpPr/>
            <p:nvPr/>
          </p:nvSpPr>
          <p:spPr>
            <a:xfrm>
              <a:off x="466508" y="6144705"/>
              <a:ext cx="3760173" cy="5232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Stored Data</a:t>
              </a:r>
              <a:endPara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grpSp>
          <p:nvGrpSpPr>
            <p:cNvPr id="132" name="组 131"/>
            <p:cNvGrpSpPr/>
            <p:nvPr/>
          </p:nvGrpSpPr>
          <p:grpSpPr>
            <a:xfrm>
              <a:off x="1710949" y="2721270"/>
              <a:ext cx="1689716" cy="2028009"/>
              <a:chOff x="1904032" y="1938890"/>
              <a:chExt cx="1689716" cy="2028009"/>
            </a:xfrm>
          </p:grpSpPr>
          <p:grpSp>
            <p:nvGrpSpPr>
              <p:cNvPr id="133" name="组 132"/>
              <p:cNvGrpSpPr/>
              <p:nvPr/>
            </p:nvGrpSpPr>
            <p:grpSpPr>
              <a:xfrm>
                <a:off x="2137499" y="1938890"/>
                <a:ext cx="1456249" cy="752273"/>
                <a:chOff x="2137499" y="1938890"/>
                <a:chExt cx="1456249" cy="752273"/>
              </a:xfrm>
            </p:grpSpPr>
            <p:cxnSp>
              <p:nvCxnSpPr>
                <p:cNvPr id="137" name="曲线连接符 136"/>
                <p:cNvCxnSpPr/>
                <p:nvPr/>
              </p:nvCxnSpPr>
              <p:spPr>
                <a:xfrm>
                  <a:off x="2137499" y="2167596"/>
                  <a:ext cx="1111047" cy="523567"/>
                </a:xfrm>
                <a:prstGeom prst="curvedConnector2">
                  <a:avLst/>
                </a:prstGeom>
                <a:ln w="28575">
                  <a:solidFill>
                    <a:srgbClr val="FF005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8" name="Rectangle 44"/>
                <p:cNvSpPr/>
                <p:nvPr/>
              </p:nvSpPr>
              <p:spPr>
                <a:xfrm rot="1448564">
                  <a:off x="2159787" y="1938890"/>
                  <a:ext cx="1433961" cy="33855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 err="1" smtClean="0"/>
                    <a:t>member_of</a:t>
                  </a:r>
                  <a:endParaRPr lang="zh-CN" altLang="en-US" sz="1600" dirty="0"/>
                </a:p>
              </p:txBody>
            </p:sp>
          </p:grpSp>
          <p:grpSp>
            <p:nvGrpSpPr>
              <p:cNvPr id="134" name="组 133"/>
              <p:cNvGrpSpPr/>
              <p:nvPr/>
            </p:nvGrpSpPr>
            <p:grpSpPr>
              <a:xfrm>
                <a:off x="1904032" y="3453163"/>
                <a:ext cx="1433961" cy="513736"/>
                <a:chOff x="1904032" y="3453163"/>
                <a:chExt cx="1433961" cy="513736"/>
              </a:xfrm>
            </p:grpSpPr>
            <p:cxnSp>
              <p:nvCxnSpPr>
                <p:cNvPr id="135" name="曲线连接符 134"/>
                <p:cNvCxnSpPr/>
                <p:nvPr/>
              </p:nvCxnSpPr>
              <p:spPr>
                <a:xfrm flipV="1">
                  <a:off x="2137499" y="3453163"/>
                  <a:ext cx="1111047" cy="513736"/>
                </a:xfrm>
                <a:prstGeom prst="curvedConnector2">
                  <a:avLst/>
                </a:prstGeom>
                <a:ln w="28575">
                  <a:solidFill>
                    <a:srgbClr val="FF005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36" name="Rectangle 44"/>
                <p:cNvSpPr/>
                <p:nvPr/>
              </p:nvSpPr>
              <p:spPr>
                <a:xfrm rot="20487520">
                  <a:off x="1904032" y="3522619"/>
                  <a:ext cx="1433961" cy="33855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 err="1" smtClean="0"/>
                    <a:t>member_of</a:t>
                  </a:r>
                  <a:endParaRPr lang="zh-CN" altLang="en-US" sz="1600" dirty="0"/>
                </a:p>
              </p:txBody>
            </p:sp>
          </p:grpSp>
        </p:grpSp>
        <p:grpSp>
          <p:nvGrpSpPr>
            <p:cNvPr id="139" name="组 138"/>
            <p:cNvGrpSpPr/>
            <p:nvPr/>
          </p:nvGrpSpPr>
          <p:grpSpPr>
            <a:xfrm>
              <a:off x="764545" y="2568976"/>
              <a:ext cx="2880853" cy="2561303"/>
              <a:chOff x="957628" y="1786596"/>
              <a:chExt cx="2880853" cy="2561303"/>
            </a:xfrm>
          </p:grpSpPr>
          <p:sp>
            <p:nvSpPr>
              <p:cNvPr id="140" name="椭圆 139"/>
              <p:cNvSpPr/>
              <p:nvPr/>
            </p:nvSpPr>
            <p:spPr>
              <a:xfrm>
                <a:off x="957628" y="3585899"/>
                <a:ext cx="1179871" cy="76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err="1" smtClean="0"/>
                  <a:t>Haibo</a:t>
                </a:r>
                <a:endParaRPr kumimoji="1" lang="zh-CN" altLang="en-US" sz="2000" dirty="0"/>
              </a:p>
            </p:txBody>
          </p:sp>
          <p:sp>
            <p:nvSpPr>
              <p:cNvPr id="141" name="椭圆 140"/>
              <p:cNvSpPr/>
              <p:nvPr/>
            </p:nvSpPr>
            <p:spPr>
              <a:xfrm>
                <a:off x="2658610" y="2691163"/>
                <a:ext cx="1179871" cy="76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smtClean="0"/>
                  <a:t>IPADS</a:t>
                </a:r>
                <a:endParaRPr kumimoji="1" lang="zh-CN" altLang="en-US" sz="2000" dirty="0"/>
              </a:p>
            </p:txBody>
          </p:sp>
          <p:sp>
            <p:nvSpPr>
              <p:cNvPr id="142" name="椭圆 141"/>
              <p:cNvSpPr/>
              <p:nvPr/>
            </p:nvSpPr>
            <p:spPr>
              <a:xfrm>
                <a:off x="957628" y="1786596"/>
                <a:ext cx="1179871" cy="762000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sz="2000" dirty="0" err="1" smtClean="0"/>
                  <a:t>Rong</a:t>
                </a:r>
                <a:endParaRPr kumimoji="1" lang="zh-CN" altLang="en-US" sz="2000" dirty="0"/>
              </a:p>
            </p:txBody>
          </p:sp>
        </p:grpSp>
        <p:sp>
          <p:nvSpPr>
            <p:cNvPr id="191" name="椭圆 190"/>
            <p:cNvSpPr/>
            <p:nvPr/>
          </p:nvSpPr>
          <p:spPr>
            <a:xfrm>
              <a:off x="525703" y="5380619"/>
              <a:ext cx="1294096" cy="6733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/>
                <a:t>Yunhao</a:t>
              </a:r>
              <a:endParaRPr lang="zh-CN" altLang="en-US" sz="2000" dirty="0"/>
            </a:p>
          </p:txBody>
        </p:sp>
        <p:cxnSp>
          <p:nvCxnSpPr>
            <p:cNvPr id="4" name="直线箭头连接符 3"/>
            <p:cNvCxnSpPr>
              <a:stCxn id="191" idx="6"/>
              <a:endCxn id="195" idx="2"/>
            </p:cNvCxnSpPr>
            <p:nvPr/>
          </p:nvCxnSpPr>
          <p:spPr>
            <a:xfrm>
              <a:off x="1819799" y="5717296"/>
              <a:ext cx="919222" cy="947"/>
            </a:xfrm>
            <a:prstGeom prst="straightConnector1">
              <a:avLst/>
            </a:prstGeom>
            <a:ln w="28575">
              <a:solidFill>
                <a:srgbClr val="FF0053"/>
              </a:solidFill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94" name="Rectangle 44"/>
            <p:cNvSpPr/>
            <p:nvPr/>
          </p:nvSpPr>
          <p:spPr>
            <a:xfrm>
              <a:off x="1583526" y="5231523"/>
              <a:ext cx="1433961" cy="33855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600" dirty="0" err="1" smtClean="0"/>
                <a:t>member_of</a:t>
              </a:r>
              <a:endParaRPr lang="zh-CN" altLang="en-US" sz="1600" dirty="0"/>
            </a:p>
          </p:txBody>
        </p:sp>
        <p:sp>
          <p:nvSpPr>
            <p:cNvPr id="195" name="椭圆 194"/>
            <p:cNvSpPr/>
            <p:nvPr/>
          </p:nvSpPr>
          <p:spPr>
            <a:xfrm>
              <a:off x="2739021" y="5381566"/>
              <a:ext cx="1294096" cy="673354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altLang="zh-CN" dirty="0" smtClean="0"/>
                <a:t>Cornell</a:t>
              </a:r>
              <a:endParaRPr lang="zh-CN" alt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067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25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5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5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5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66" grpId="0" animBg="1"/>
      <p:bldP spid="17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6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2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Example Continuous Query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1" name="矩形 5"/>
          <p:cNvSpPr/>
          <p:nvPr/>
        </p:nvSpPr>
        <p:spPr>
          <a:xfrm>
            <a:off x="467544" y="1340281"/>
            <a:ext cx="8076849" cy="978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400" dirty="0" smtClean="0">
                <a:latin typeface="Century Gothic" pitchFamily="34" charset="0"/>
              </a:rPr>
              <a:t>In the last 30 minutes, which IPADS members created feeds that are liked by other IPADS members?</a:t>
            </a:r>
            <a:endParaRPr lang="en-US" altLang="zh-CN" sz="2400" dirty="0" smtClean="0">
              <a:solidFill>
                <a:srgbClr val="FF0053"/>
              </a:solidFill>
              <a:latin typeface="Century Gothic" pitchFamily="34" charset="0"/>
            </a:endParaRPr>
          </a:p>
        </p:txBody>
      </p:sp>
      <p:grpSp>
        <p:nvGrpSpPr>
          <p:cNvPr id="2" name="组 1"/>
          <p:cNvGrpSpPr/>
          <p:nvPr/>
        </p:nvGrpSpPr>
        <p:grpSpPr>
          <a:xfrm>
            <a:off x="384865" y="3082257"/>
            <a:ext cx="4540691" cy="2561303"/>
            <a:chOff x="384865" y="3427028"/>
            <a:chExt cx="4540691" cy="2561303"/>
          </a:xfrm>
        </p:grpSpPr>
        <p:cxnSp>
          <p:nvCxnSpPr>
            <p:cNvPr id="230" name="曲线连接符 229"/>
            <p:cNvCxnSpPr/>
            <p:nvPr/>
          </p:nvCxnSpPr>
          <p:spPr>
            <a:xfrm>
              <a:off x="3224574" y="3808028"/>
              <a:ext cx="1111047" cy="523567"/>
            </a:xfrm>
            <a:prstGeom prst="curvedConnector2">
              <a:avLst/>
            </a:prstGeom>
            <a:ln w="28575">
              <a:solidFill>
                <a:srgbClr val="FF00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1" name="Rectangle 44"/>
            <p:cNvSpPr/>
            <p:nvPr/>
          </p:nvSpPr>
          <p:spPr>
            <a:xfrm rot="1448564">
              <a:off x="3246862" y="3548544"/>
              <a:ext cx="1433961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 smtClean="0"/>
                <a:t>member_of</a:t>
              </a:r>
              <a:endParaRPr lang="zh-CN" altLang="en-US" sz="2000" dirty="0"/>
            </a:p>
          </p:txBody>
        </p:sp>
        <p:cxnSp>
          <p:nvCxnSpPr>
            <p:cNvPr id="232" name="曲线连接符 231"/>
            <p:cNvCxnSpPr/>
            <p:nvPr/>
          </p:nvCxnSpPr>
          <p:spPr>
            <a:xfrm flipV="1">
              <a:off x="3224574" y="5093595"/>
              <a:ext cx="1111047" cy="513736"/>
            </a:xfrm>
            <a:prstGeom prst="curvedConnector2">
              <a:avLst/>
            </a:prstGeom>
            <a:ln w="28575">
              <a:solidFill>
                <a:srgbClr val="FF005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Rectangle 44"/>
            <p:cNvSpPr/>
            <p:nvPr/>
          </p:nvSpPr>
          <p:spPr>
            <a:xfrm rot="20487520">
              <a:off x="3249358" y="5432335"/>
              <a:ext cx="1433961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err="1" smtClean="0"/>
                <a:t>member_of</a:t>
              </a:r>
              <a:endParaRPr lang="zh-CN" altLang="en-US" sz="1600" dirty="0"/>
            </a:p>
          </p:txBody>
        </p:sp>
        <p:sp>
          <p:nvSpPr>
            <p:cNvPr id="234" name="椭圆 233"/>
            <p:cNvSpPr/>
            <p:nvPr/>
          </p:nvSpPr>
          <p:spPr>
            <a:xfrm>
              <a:off x="2044703" y="5226331"/>
              <a:ext cx="1179871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 smtClean="0">
                  <a:solidFill>
                    <a:srgbClr val="FF0053"/>
                  </a:solidFill>
                </a:rPr>
                <a:t>?Y</a:t>
              </a:r>
              <a:endParaRPr kumimoji="1" lang="zh-CN" altLang="en-US" sz="2800" dirty="0">
                <a:solidFill>
                  <a:srgbClr val="FF0053"/>
                </a:solidFill>
              </a:endParaRPr>
            </a:p>
          </p:txBody>
        </p:sp>
        <p:sp>
          <p:nvSpPr>
            <p:cNvPr id="235" name="椭圆 234"/>
            <p:cNvSpPr/>
            <p:nvPr/>
          </p:nvSpPr>
          <p:spPr>
            <a:xfrm>
              <a:off x="3745685" y="4331595"/>
              <a:ext cx="1179871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/>
                <a:t>IPADS</a:t>
              </a:r>
              <a:endParaRPr kumimoji="1" lang="zh-CN" altLang="en-US" sz="2000" dirty="0"/>
            </a:p>
          </p:txBody>
        </p:sp>
        <p:sp>
          <p:nvSpPr>
            <p:cNvPr id="236" name="椭圆 235"/>
            <p:cNvSpPr/>
            <p:nvPr/>
          </p:nvSpPr>
          <p:spPr>
            <a:xfrm>
              <a:off x="2044703" y="3427028"/>
              <a:ext cx="1179871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800" dirty="0" smtClean="0">
                  <a:solidFill>
                    <a:srgbClr val="FF0053"/>
                  </a:solidFill>
                </a:rPr>
                <a:t>?X</a:t>
              </a:r>
              <a:endParaRPr kumimoji="1" lang="zh-CN" altLang="en-US" sz="2800" dirty="0">
                <a:solidFill>
                  <a:srgbClr val="FF0053"/>
                </a:solidFill>
              </a:endParaRPr>
            </a:p>
          </p:txBody>
        </p:sp>
        <p:sp>
          <p:nvSpPr>
            <p:cNvPr id="237" name="椭圆 236"/>
            <p:cNvSpPr/>
            <p:nvPr/>
          </p:nvSpPr>
          <p:spPr>
            <a:xfrm>
              <a:off x="384865" y="4331595"/>
              <a:ext cx="1179871" cy="7620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sz="2000" dirty="0" smtClean="0">
                  <a:solidFill>
                    <a:srgbClr val="FF0053"/>
                  </a:solidFill>
                </a:rPr>
                <a:t>?Feed</a:t>
              </a:r>
              <a:endParaRPr kumimoji="1" lang="zh-CN" altLang="en-US" sz="2000" dirty="0">
                <a:solidFill>
                  <a:srgbClr val="FF0053"/>
                </a:solidFill>
              </a:endParaRPr>
            </a:p>
          </p:txBody>
        </p:sp>
        <p:cxnSp>
          <p:nvCxnSpPr>
            <p:cNvPr id="238" name="曲线连接符 237"/>
            <p:cNvCxnSpPr>
              <a:stCxn id="236" idx="2"/>
              <a:endCxn id="237" idx="0"/>
            </p:cNvCxnSpPr>
            <p:nvPr/>
          </p:nvCxnSpPr>
          <p:spPr>
            <a:xfrm rot="10800000" flipV="1">
              <a:off x="974801" y="3808027"/>
              <a:ext cx="1069902" cy="523567"/>
            </a:xfrm>
            <a:prstGeom prst="curvedConnector2">
              <a:avLst/>
            </a:prstGeom>
            <a:ln w="28575"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39" name="Rectangle 44"/>
            <p:cNvSpPr/>
            <p:nvPr/>
          </p:nvSpPr>
          <p:spPr>
            <a:xfrm rot="20298244">
              <a:off x="634818" y="3567786"/>
              <a:ext cx="1433961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smtClean="0"/>
                <a:t>create</a:t>
              </a:r>
              <a:endParaRPr lang="zh-CN" altLang="en-US" sz="2000" dirty="0"/>
            </a:p>
          </p:txBody>
        </p:sp>
        <p:cxnSp>
          <p:nvCxnSpPr>
            <p:cNvPr id="240" name="曲线连接符 239"/>
            <p:cNvCxnSpPr>
              <a:stCxn id="234" idx="2"/>
              <a:endCxn id="237" idx="4"/>
            </p:cNvCxnSpPr>
            <p:nvPr/>
          </p:nvCxnSpPr>
          <p:spPr>
            <a:xfrm rot="10800000">
              <a:off x="974801" y="5093595"/>
              <a:ext cx="1069902" cy="513736"/>
            </a:xfrm>
            <a:prstGeom prst="curvedConnector2">
              <a:avLst/>
            </a:prstGeom>
            <a:ln w="28575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1" name="Rectangle 44"/>
            <p:cNvSpPr/>
            <p:nvPr/>
          </p:nvSpPr>
          <p:spPr>
            <a:xfrm rot="1279044">
              <a:off x="587072" y="5441392"/>
              <a:ext cx="1433961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/>
                <a:t>like</a:t>
              </a:r>
              <a:endParaRPr lang="zh-CN" altLang="en-US" sz="2000" dirty="0"/>
            </a:p>
          </p:txBody>
        </p:sp>
      </p:grpSp>
      <p:grpSp>
        <p:nvGrpSpPr>
          <p:cNvPr id="10" name="组 9"/>
          <p:cNvGrpSpPr/>
          <p:nvPr/>
        </p:nvGrpSpPr>
        <p:grpSpPr>
          <a:xfrm>
            <a:off x="5156644" y="2651575"/>
            <a:ext cx="3171090" cy="3381096"/>
            <a:chOff x="5156644" y="2996346"/>
            <a:chExt cx="3171090" cy="3381096"/>
          </a:xfrm>
        </p:grpSpPr>
        <p:grpSp>
          <p:nvGrpSpPr>
            <p:cNvPr id="243" name="组 242"/>
            <p:cNvGrpSpPr/>
            <p:nvPr/>
          </p:nvGrpSpPr>
          <p:grpSpPr>
            <a:xfrm>
              <a:off x="5544124" y="3377346"/>
              <a:ext cx="140110" cy="3000096"/>
              <a:chOff x="4794499" y="2057234"/>
              <a:chExt cx="140110" cy="3000096"/>
            </a:xfrm>
          </p:grpSpPr>
          <p:cxnSp>
            <p:nvCxnSpPr>
              <p:cNvPr id="246" name="直线箭头连接符 245"/>
              <p:cNvCxnSpPr/>
              <p:nvPr/>
            </p:nvCxnSpPr>
            <p:spPr>
              <a:xfrm>
                <a:off x="4855779" y="2057234"/>
                <a:ext cx="0" cy="3000096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47" name="直线连接符 246"/>
              <p:cNvCxnSpPr/>
              <p:nvPr/>
            </p:nvCxnSpPr>
            <p:spPr>
              <a:xfrm flipV="1">
                <a:off x="4794499" y="2275157"/>
                <a:ext cx="140110" cy="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4" name="Rectangle 44"/>
            <p:cNvSpPr/>
            <p:nvPr/>
          </p:nvSpPr>
          <p:spPr>
            <a:xfrm>
              <a:off x="5156644" y="2996346"/>
              <a:ext cx="897519" cy="40011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time</a:t>
              </a:r>
              <a:endPara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sp>
          <p:nvSpPr>
            <p:cNvPr id="245" name="文本框 244"/>
            <p:cNvSpPr txBox="1"/>
            <p:nvPr/>
          </p:nvSpPr>
          <p:spPr>
            <a:xfrm>
              <a:off x="5606725" y="3351694"/>
              <a:ext cx="25546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53"/>
                  </a:solidFill>
                </a:rPr>
                <a:t> Registered by user</a:t>
              </a:r>
              <a:endParaRPr kumimoji="1" lang="zh-CN" altLang="en-US" sz="2400" dirty="0">
                <a:solidFill>
                  <a:srgbClr val="FF0053"/>
                </a:solidFill>
              </a:endParaRPr>
            </a:p>
          </p:txBody>
        </p:sp>
        <p:cxnSp>
          <p:nvCxnSpPr>
            <p:cNvPr id="248" name="直线连接符 247"/>
            <p:cNvCxnSpPr/>
            <p:nvPr/>
          </p:nvCxnSpPr>
          <p:spPr>
            <a:xfrm flipV="1">
              <a:off x="5544124" y="4086572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49" name="文本框 248"/>
            <p:cNvSpPr txBox="1"/>
            <p:nvPr/>
          </p:nvSpPr>
          <p:spPr>
            <a:xfrm>
              <a:off x="5666685" y="3842997"/>
              <a:ext cx="2661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smtClean="0"/>
                <a:t>Triggered by system</a:t>
              </a:r>
              <a:endParaRPr kumimoji="1" lang="zh-CN" altLang="en-US" sz="2400" dirty="0"/>
            </a:p>
          </p:txBody>
        </p:sp>
        <p:cxnSp>
          <p:nvCxnSpPr>
            <p:cNvPr id="250" name="直线连接符 249"/>
            <p:cNvCxnSpPr/>
            <p:nvPr/>
          </p:nvCxnSpPr>
          <p:spPr>
            <a:xfrm flipV="1">
              <a:off x="5544124" y="4548236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1" name="文本框 250"/>
            <p:cNvSpPr txBox="1"/>
            <p:nvPr/>
          </p:nvSpPr>
          <p:spPr>
            <a:xfrm>
              <a:off x="5666685" y="4304661"/>
              <a:ext cx="2661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/>
                <a:t>Triggered by system</a:t>
              </a:r>
              <a:endParaRPr kumimoji="1" lang="zh-CN" altLang="en-US" sz="2400" dirty="0"/>
            </a:p>
          </p:txBody>
        </p:sp>
        <p:cxnSp>
          <p:nvCxnSpPr>
            <p:cNvPr id="252" name="直线连接符 251"/>
            <p:cNvCxnSpPr/>
            <p:nvPr/>
          </p:nvCxnSpPr>
          <p:spPr>
            <a:xfrm flipV="1">
              <a:off x="5544124" y="5693671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3" name="文本框 252"/>
            <p:cNvSpPr txBox="1"/>
            <p:nvPr/>
          </p:nvSpPr>
          <p:spPr>
            <a:xfrm>
              <a:off x="5666685" y="5450096"/>
              <a:ext cx="26610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smtClean="0"/>
                <a:t>Triggered by system</a:t>
              </a:r>
              <a:endParaRPr kumimoji="1" lang="zh-CN" altLang="en-US" sz="2400" dirty="0"/>
            </a:p>
          </p:txBody>
        </p:sp>
        <p:cxnSp>
          <p:nvCxnSpPr>
            <p:cNvPr id="254" name="直线连接符 253"/>
            <p:cNvCxnSpPr/>
            <p:nvPr/>
          </p:nvCxnSpPr>
          <p:spPr>
            <a:xfrm flipV="1">
              <a:off x="5544124" y="6062795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文本框 254"/>
            <p:cNvSpPr txBox="1"/>
            <p:nvPr/>
          </p:nvSpPr>
          <p:spPr>
            <a:xfrm>
              <a:off x="5666685" y="5819220"/>
              <a:ext cx="23090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400" dirty="0" smtClean="0">
                  <a:solidFill>
                    <a:srgbClr val="FF0053"/>
                  </a:solidFill>
                </a:rPr>
                <a:t>Canceled by user</a:t>
              </a:r>
              <a:endParaRPr kumimoji="1" lang="zh-CN" altLang="en-US" sz="2400" dirty="0">
                <a:solidFill>
                  <a:srgbClr val="FF0053"/>
                </a:solidFill>
              </a:endParaRPr>
            </a:p>
          </p:txBody>
        </p:sp>
        <p:sp>
          <p:nvSpPr>
            <p:cNvPr id="9" name="矩形 8"/>
            <p:cNvSpPr/>
            <p:nvPr/>
          </p:nvSpPr>
          <p:spPr>
            <a:xfrm rot="5400000">
              <a:off x="6816357" y="4825350"/>
              <a:ext cx="513282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kumimoji="1" lang="mr-IN" altLang="zh-CN" sz="3600" b="1" dirty="0"/>
                <a:t>…</a:t>
              </a:r>
              <a:endParaRPr lang="zh-CN" altLang="en-US" sz="36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590021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7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72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Example </a:t>
            </a: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Continuous </a:t>
            </a:r>
            <a:r>
              <a:rPr lang="en-US" altLang="zh-TW" sz="36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Query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73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75" name="组 174"/>
          <p:cNvGrpSpPr/>
          <p:nvPr/>
        </p:nvGrpSpPr>
        <p:grpSpPr>
          <a:xfrm>
            <a:off x="807661" y="2620204"/>
            <a:ext cx="3760173" cy="3541330"/>
            <a:chOff x="742677" y="3152537"/>
            <a:chExt cx="3760173" cy="3541330"/>
          </a:xfrm>
        </p:grpSpPr>
        <p:grpSp>
          <p:nvGrpSpPr>
            <p:cNvPr id="176" name="组 175"/>
            <p:cNvGrpSpPr/>
            <p:nvPr/>
          </p:nvGrpSpPr>
          <p:grpSpPr>
            <a:xfrm>
              <a:off x="742677" y="3152537"/>
              <a:ext cx="3760173" cy="3541330"/>
              <a:chOff x="742677" y="3152537"/>
              <a:chExt cx="3760173" cy="3541330"/>
            </a:xfrm>
          </p:grpSpPr>
          <p:grpSp>
            <p:nvGrpSpPr>
              <p:cNvPr id="185" name="组 184"/>
              <p:cNvGrpSpPr/>
              <p:nvPr/>
            </p:nvGrpSpPr>
            <p:grpSpPr>
              <a:xfrm>
                <a:off x="744383" y="3152537"/>
                <a:ext cx="1283010" cy="1205297"/>
                <a:chOff x="4154767" y="1676234"/>
                <a:chExt cx="1283010" cy="1205297"/>
              </a:xfrm>
            </p:grpSpPr>
            <p:grpSp>
              <p:nvGrpSpPr>
                <p:cNvPr id="205" name="组 204"/>
                <p:cNvGrpSpPr/>
                <p:nvPr/>
              </p:nvGrpSpPr>
              <p:grpSpPr>
                <a:xfrm>
                  <a:off x="4542247" y="2057234"/>
                  <a:ext cx="140110" cy="824297"/>
                  <a:chOff x="4794499" y="2057234"/>
                  <a:chExt cx="140110" cy="824297"/>
                </a:xfrm>
              </p:grpSpPr>
              <p:cxnSp>
                <p:nvCxnSpPr>
                  <p:cNvPr id="208" name="直线箭头连接符 207"/>
                  <p:cNvCxnSpPr/>
                  <p:nvPr/>
                </p:nvCxnSpPr>
                <p:spPr>
                  <a:xfrm>
                    <a:off x="4855779" y="2057234"/>
                    <a:ext cx="0" cy="824297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3">
                    <a:schemeClr val="dk1"/>
                  </a:lnRef>
                  <a:fillRef idx="0">
                    <a:schemeClr val="dk1"/>
                  </a:fillRef>
                  <a:effectRef idx="2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9" name="直线连接符 208"/>
                  <p:cNvCxnSpPr/>
                  <p:nvPr/>
                </p:nvCxnSpPr>
                <p:spPr>
                  <a:xfrm flipV="1">
                    <a:off x="4794499" y="2275157"/>
                    <a:ext cx="140110" cy="1"/>
                  </a:xfrm>
                  <a:prstGeom prst="line">
                    <a:avLst/>
                  </a:prstGeom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6" name="Rectangle 44"/>
                <p:cNvSpPr/>
                <p:nvPr/>
              </p:nvSpPr>
              <p:spPr>
                <a:xfrm>
                  <a:off x="4154767" y="1676234"/>
                  <a:ext cx="897519" cy="40011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Feed </a:t>
                  </a:r>
                  <a:endPara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  <p:sp>
              <p:nvSpPr>
                <p:cNvPr id="207" name="文本框 206"/>
                <p:cNvSpPr txBox="1"/>
                <p:nvPr/>
              </p:nvSpPr>
              <p:spPr>
                <a:xfrm>
                  <a:off x="4664808" y="2031582"/>
                  <a:ext cx="7729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000" dirty="0" smtClean="0"/>
                    <a:t>12:30</a:t>
                  </a:r>
                  <a:endParaRPr kumimoji="1" lang="zh-CN" altLang="en-US" sz="2000" dirty="0"/>
                </a:p>
              </p:txBody>
            </p:sp>
          </p:grpSp>
          <p:grpSp>
            <p:nvGrpSpPr>
              <p:cNvPr id="186" name="组 185"/>
              <p:cNvGrpSpPr/>
              <p:nvPr/>
            </p:nvGrpSpPr>
            <p:grpSpPr>
              <a:xfrm>
                <a:off x="742677" y="4405215"/>
                <a:ext cx="897519" cy="1653004"/>
                <a:chOff x="4154767" y="3423493"/>
                <a:chExt cx="897519" cy="1653004"/>
              </a:xfrm>
            </p:grpSpPr>
            <p:cxnSp>
              <p:nvCxnSpPr>
                <p:cNvPr id="203" name="直线箭头连接符 202"/>
                <p:cNvCxnSpPr/>
                <p:nvPr/>
              </p:nvCxnSpPr>
              <p:spPr>
                <a:xfrm>
                  <a:off x="4603527" y="3804493"/>
                  <a:ext cx="0" cy="1272004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3">
                  <a:schemeClr val="dk1"/>
                </a:lnRef>
                <a:fillRef idx="0">
                  <a:schemeClr val="dk1"/>
                </a:fillRef>
                <a:effectRef idx="2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4" name="Rectangle 44"/>
                <p:cNvSpPr/>
                <p:nvPr/>
              </p:nvSpPr>
              <p:spPr>
                <a:xfrm>
                  <a:off x="4154767" y="3423493"/>
                  <a:ext cx="897519" cy="400110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2000" dirty="0" smtClean="0"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</a:rPr>
                    <a:t>Like</a:t>
                  </a:r>
                  <a:endParaRPr lang="en-US" altLang="zh-CN" sz="2000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endParaRPr>
                </a:p>
              </p:txBody>
            </p:sp>
          </p:grpSp>
          <p:grpSp>
            <p:nvGrpSpPr>
              <p:cNvPr id="187" name="组 186"/>
              <p:cNvGrpSpPr/>
              <p:nvPr/>
            </p:nvGrpSpPr>
            <p:grpSpPr>
              <a:xfrm>
                <a:off x="1127154" y="5561229"/>
                <a:ext cx="909819" cy="400110"/>
                <a:chOff x="4527843" y="4763482"/>
                <a:chExt cx="909819" cy="400110"/>
              </a:xfrm>
            </p:grpSpPr>
            <p:cxnSp>
              <p:nvCxnSpPr>
                <p:cNvPr id="201" name="直线连接符 200"/>
                <p:cNvCxnSpPr/>
                <p:nvPr/>
              </p:nvCxnSpPr>
              <p:spPr>
                <a:xfrm flipV="1">
                  <a:off x="4527843" y="5022692"/>
                  <a:ext cx="140110" cy="1"/>
                </a:xfrm>
                <a:prstGeom prst="line">
                  <a:avLst/>
                </a:prstGeom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2" name="文本框 201"/>
                <p:cNvSpPr txBox="1"/>
                <p:nvPr/>
              </p:nvSpPr>
              <p:spPr>
                <a:xfrm>
                  <a:off x="4664693" y="4763482"/>
                  <a:ext cx="77296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sz="2000" dirty="0" smtClean="0"/>
                    <a:t>12:40</a:t>
                  </a:r>
                  <a:endParaRPr kumimoji="1" lang="zh-CN" altLang="en-US" sz="2000" dirty="0"/>
                </a:p>
              </p:txBody>
            </p:sp>
          </p:grpSp>
          <p:sp>
            <p:nvSpPr>
              <p:cNvPr id="188" name="椭圆 187"/>
              <p:cNvSpPr/>
              <p:nvPr/>
            </p:nvSpPr>
            <p:spPr>
              <a:xfrm>
                <a:off x="2275663" y="3407805"/>
                <a:ext cx="954840" cy="6166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err="1" smtClean="0"/>
                  <a:t>Rong</a:t>
                </a:r>
                <a:endParaRPr kumimoji="1" lang="zh-CN" altLang="en-US" dirty="0"/>
              </a:p>
            </p:txBody>
          </p:sp>
          <p:grpSp>
            <p:nvGrpSpPr>
              <p:cNvPr id="189" name="组 188"/>
              <p:cNvGrpSpPr/>
              <p:nvPr/>
            </p:nvGrpSpPr>
            <p:grpSpPr>
              <a:xfrm>
                <a:off x="2996958" y="3505781"/>
                <a:ext cx="1433961" cy="1154845"/>
                <a:chOff x="6407342" y="2040767"/>
                <a:chExt cx="1433961" cy="1154845"/>
              </a:xfrm>
            </p:grpSpPr>
            <p:sp>
              <p:nvSpPr>
                <p:cNvPr id="197" name="椭圆 196"/>
                <p:cNvSpPr/>
                <p:nvPr/>
              </p:nvSpPr>
              <p:spPr>
                <a:xfrm>
                  <a:off x="6824393" y="2578945"/>
                  <a:ext cx="954840" cy="616667"/>
                </a:xfrm>
                <a:prstGeom prst="ellipse">
                  <a:avLst/>
                </a:prstGeom>
                <a:effectLst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kumimoji="1" lang="en-US" altLang="zh-CN" smtClean="0"/>
                    <a:t>Feed</a:t>
                  </a:r>
                  <a:endParaRPr kumimoji="1" lang="zh-CN" altLang="en-US" dirty="0"/>
                </a:p>
              </p:txBody>
            </p:sp>
            <p:grpSp>
              <p:nvGrpSpPr>
                <p:cNvPr id="198" name="组 197"/>
                <p:cNvGrpSpPr/>
                <p:nvPr/>
              </p:nvGrpSpPr>
              <p:grpSpPr>
                <a:xfrm>
                  <a:off x="6407342" y="2040767"/>
                  <a:ext cx="1433961" cy="538178"/>
                  <a:chOff x="6407342" y="2040767"/>
                  <a:chExt cx="1433961" cy="538178"/>
                </a:xfrm>
              </p:grpSpPr>
              <p:cxnSp>
                <p:nvCxnSpPr>
                  <p:cNvPr id="199" name="曲线连接符 198"/>
                  <p:cNvCxnSpPr/>
                  <p:nvPr/>
                </p:nvCxnSpPr>
                <p:spPr>
                  <a:xfrm>
                    <a:off x="6640887" y="2251125"/>
                    <a:ext cx="660926" cy="327820"/>
                  </a:xfrm>
                  <a:prstGeom prst="curvedConnector2">
                    <a:avLst/>
                  </a:prstGeom>
                  <a:ln w="28575">
                    <a:tailEnd type="triangle"/>
                  </a:ln>
                </p:spPr>
                <p:style>
                  <a:lnRef idx="3">
                    <a:schemeClr val="accent1"/>
                  </a:lnRef>
                  <a:fillRef idx="0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0" name="Rectangle 44"/>
                  <p:cNvSpPr/>
                  <p:nvPr/>
                </p:nvSpPr>
                <p:spPr>
                  <a:xfrm rot="1372207">
                    <a:off x="6407342" y="2040767"/>
                    <a:ext cx="1433961" cy="338554"/>
                  </a:xfrm>
                  <a:prstGeom prst="rect">
                    <a:avLst/>
                  </a:prstGeom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en-US" altLang="zh-CN" sz="1600" dirty="0" smtClean="0"/>
                      <a:t>create</a:t>
                    </a:r>
                    <a:endParaRPr lang="zh-CN" altLang="en-US" sz="1600" dirty="0"/>
                  </a:p>
                </p:txBody>
              </p:sp>
            </p:grpSp>
          </p:grpSp>
          <p:grpSp>
            <p:nvGrpSpPr>
              <p:cNvPr id="190" name="组 189"/>
              <p:cNvGrpSpPr/>
              <p:nvPr/>
            </p:nvGrpSpPr>
            <p:grpSpPr>
              <a:xfrm>
                <a:off x="2046361" y="5463977"/>
                <a:ext cx="954840" cy="616667"/>
                <a:chOff x="5497037" y="4108049"/>
                <a:chExt cx="954840" cy="616667"/>
              </a:xfrm>
            </p:grpSpPr>
            <p:sp>
              <p:nvSpPr>
                <p:cNvPr id="195" name="椭圆 194"/>
                <p:cNvSpPr/>
                <p:nvPr/>
              </p:nvSpPr>
              <p:spPr>
                <a:xfrm>
                  <a:off x="5497037" y="4108049"/>
                  <a:ext cx="954840" cy="61666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 dirty="0"/>
                </a:p>
              </p:txBody>
            </p:sp>
            <p:sp>
              <p:nvSpPr>
                <p:cNvPr id="196" name="文本框 195"/>
                <p:cNvSpPr txBox="1"/>
                <p:nvPr/>
              </p:nvSpPr>
              <p:spPr>
                <a:xfrm>
                  <a:off x="5623337" y="4222742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 err="1" smtClean="0"/>
                    <a:t>Haibo</a:t>
                  </a:r>
                  <a:endParaRPr kumimoji="1" lang="zh-CN" altLang="en-US" dirty="0"/>
                </a:p>
              </p:txBody>
            </p:sp>
          </p:grpSp>
          <p:grpSp>
            <p:nvGrpSpPr>
              <p:cNvPr id="191" name="组 190"/>
              <p:cNvGrpSpPr/>
              <p:nvPr/>
            </p:nvGrpSpPr>
            <p:grpSpPr>
              <a:xfrm>
                <a:off x="3001201" y="4660626"/>
                <a:ext cx="1489746" cy="1111685"/>
                <a:chOff x="1257307" y="1189255"/>
                <a:chExt cx="1489746" cy="1111685"/>
              </a:xfrm>
            </p:grpSpPr>
            <p:cxnSp>
              <p:nvCxnSpPr>
                <p:cNvPr id="193" name="曲线连接符 192"/>
                <p:cNvCxnSpPr/>
                <p:nvPr/>
              </p:nvCxnSpPr>
              <p:spPr>
                <a:xfrm flipV="1">
                  <a:off x="1257307" y="1189255"/>
                  <a:ext cx="890228" cy="1111685"/>
                </a:xfrm>
                <a:prstGeom prst="curvedConnector2">
                  <a:avLst/>
                </a:prstGeom>
                <a:ln w="28575">
                  <a:solidFill>
                    <a:schemeClr val="accent6">
                      <a:lumMod val="75000"/>
                    </a:schemeClr>
                  </a:solidFill>
                  <a:tailEnd type="triangle"/>
                </a:ln>
              </p:spPr>
              <p:style>
                <a:lnRef idx="3">
                  <a:schemeClr val="accent1"/>
                </a:lnRef>
                <a:fillRef idx="0">
                  <a:schemeClr val="accent1"/>
                </a:fillRef>
                <a:effectRef idx="2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94" name="Rectangle 44"/>
                <p:cNvSpPr/>
                <p:nvPr/>
              </p:nvSpPr>
              <p:spPr>
                <a:xfrm rot="19785126">
                  <a:off x="1313092" y="1844060"/>
                  <a:ext cx="1433961" cy="33855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 smtClean="0"/>
                    <a:t>like</a:t>
                  </a:r>
                  <a:endParaRPr lang="zh-CN" altLang="en-US" sz="1600" dirty="0"/>
                </a:p>
              </p:txBody>
            </p:sp>
          </p:grpSp>
          <p:sp>
            <p:nvSpPr>
              <p:cNvPr id="192" name="Rectangle 44"/>
              <p:cNvSpPr/>
              <p:nvPr/>
            </p:nvSpPr>
            <p:spPr>
              <a:xfrm>
                <a:off x="742677" y="6170647"/>
                <a:ext cx="3760173" cy="523220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2800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</a:rPr>
                  <a:t>Streaming Data</a:t>
                </a:r>
              </a:p>
            </p:txBody>
          </p:sp>
        </p:grpSp>
        <p:grpSp>
          <p:nvGrpSpPr>
            <p:cNvPr id="177" name="组 176"/>
            <p:cNvGrpSpPr/>
            <p:nvPr/>
          </p:nvGrpSpPr>
          <p:grpSpPr>
            <a:xfrm>
              <a:off x="2029970" y="4690061"/>
              <a:ext cx="954840" cy="616667"/>
              <a:chOff x="5712223" y="3709914"/>
              <a:chExt cx="954840" cy="616667"/>
            </a:xfrm>
          </p:grpSpPr>
          <p:sp>
            <p:nvSpPr>
              <p:cNvPr id="183" name="椭圆 182"/>
              <p:cNvSpPr/>
              <p:nvPr/>
            </p:nvSpPr>
            <p:spPr>
              <a:xfrm>
                <a:off x="5712223" y="3709914"/>
                <a:ext cx="954840" cy="6166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zh-CN" altLang="en-US" sz="2000" dirty="0"/>
              </a:p>
            </p:txBody>
          </p:sp>
          <p:sp>
            <p:nvSpPr>
              <p:cNvPr id="184" name="文本框 183"/>
              <p:cNvSpPr txBox="1"/>
              <p:nvPr/>
            </p:nvSpPr>
            <p:spPr>
              <a:xfrm>
                <a:off x="5777479" y="3837555"/>
                <a:ext cx="8844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zh-CN" dirty="0" smtClean="0"/>
                  <a:t>Yunhao</a:t>
                </a:r>
                <a:endParaRPr kumimoji="1" lang="zh-CN" altLang="en-US" dirty="0"/>
              </a:p>
            </p:txBody>
          </p:sp>
        </p:grpSp>
        <p:grpSp>
          <p:nvGrpSpPr>
            <p:cNvPr id="178" name="组 177"/>
            <p:cNvGrpSpPr/>
            <p:nvPr/>
          </p:nvGrpSpPr>
          <p:grpSpPr>
            <a:xfrm>
              <a:off x="2700644" y="4570317"/>
              <a:ext cx="1433961" cy="637913"/>
              <a:chOff x="5117895" y="1952140"/>
              <a:chExt cx="1433961" cy="637913"/>
            </a:xfrm>
          </p:grpSpPr>
          <p:cxnSp>
            <p:nvCxnSpPr>
              <p:cNvPr id="181" name="曲线连接符 180"/>
              <p:cNvCxnSpPr/>
              <p:nvPr/>
            </p:nvCxnSpPr>
            <p:spPr>
              <a:xfrm flipV="1">
                <a:off x="5396886" y="1952140"/>
                <a:ext cx="574207" cy="432051"/>
              </a:xfrm>
              <a:prstGeom prst="curvedConnector2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tailEnd type="triangle"/>
              </a:ln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Rectangle 44"/>
              <p:cNvSpPr/>
              <p:nvPr/>
            </p:nvSpPr>
            <p:spPr>
              <a:xfrm rot="19757943">
                <a:off x="5117895" y="2251499"/>
                <a:ext cx="1433961" cy="33855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smtClean="0"/>
                  <a:t>like</a:t>
                </a:r>
                <a:endParaRPr lang="zh-CN" altLang="en-US" sz="1600" dirty="0"/>
              </a:p>
            </p:txBody>
          </p:sp>
        </p:grpSp>
        <p:cxnSp>
          <p:nvCxnSpPr>
            <p:cNvPr id="179" name="直线连接符 178"/>
            <p:cNvCxnSpPr/>
            <p:nvPr/>
          </p:nvCxnSpPr>
          <p:spPr>
            <a:xfrm flipV="1">
              <a:off x="1113575" y="5020399"/>
              <a:ext cx="140110" cy="1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文本框 179"/>
            <p:cNvSpPr txBox="1"/>
            <p:nvPr/>
          </p:nvSpPr>
          <p:spPr>
            <a:xfrm>
              <a:off x="1236136" y="4776824"/>
              <a:ext cx="77296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sz="2000" dirty="0" smtClean="0"/>
                <a:t>12:31</a:t>
              </a:r>
              <a:endParaRPr kumimoji="1" lang="zh-CN" altLang="en-US" sz="2400" dirty="0"/>
            </a:p>
          </p:txBody>
        </p:sp>
      </p:grpSp>
      <p:grpSp>
        <p:nvGrpSpPr>
          <p:cNvPr id="210" name="组 209"/>
          <p:cNvGrpSpPr/>
          <p:nvPr/>
        </p:nvGrpSpPr>
        <p:grpSpPr>
          <a:xfrm>
            <a:off x="5352454" y="3512457"/>
            <a:ext cx="2952328" cy="2621645"/>
            <a:chOff x="4950118" y="4063439"/>
            <a:chExt cx="2952328" cy="2621645"/>
          </a:xfrm>
        </p:grpSpPr>
        <p:sp>
          <p:nvSpPr>
            <p:cNvPr id="211" name="Rectangle 44"/>
            <p:cNvSpPr/>
            <p:nvPr/>
          </p:nvSpPr>
          <p:spPr>
            <a:xfrm>
              <a:off x="4950118" y="6161864"/>
              <a:ext cx="2952328" cy="52322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Stored Data</a:t>
              </a:r>
            </a:p>
          </p:txBody>
        </p:sp>
        <p:grpSp>
          <p:nvGrpSpPr>
            <p:cNvPr id="212" name="组 211"/>
            <p:cNvGrpSpPr/>
            <p:nvPr/>
          </p:nvGrpSpPr>
          <p:grpSpPr>
            <a:xfrm>
              <a:off x="5452337" y="4063439"/>
              <a:ext cx="2268928" cy="1945429"/>
              <a:chOff x="5735801" y="3816551"/>
              <a:chExt cx="2268928" cy="1945429"/>
            </a:xfrm>
          </p:grpSpPr>
          <p:grpSp>
            <p:nvGrpSpPr>
              <p:cNvPr id="213" name="组 212"/>
              <p:cNvGrpSpPr/>
              <p:nvPr/>
            </p:nvGrpSpPr>
            <p:grpSpPr>
              <a:xfrm>
                <a:off x="6570768" y="5046297"/>
                <a:ext cx="1433961" cy="590196"/>
                <a:chOff x="1640444" y="3383507"/>
                <a:chExt cx="1433961" cy="590196"/>
              </a:xfrm>
            </p:grpSpPr>
            <p:cxnSp>
              <p:nvCxnSpPr>
                <p:cNvPr id="223" name="曲线连接符 222"/>
                <p:cNvCxnSpPr/>
                <p:nvPr/>
              </p:nvCxnSpPr>
              <p:spPr>
                <a:xfrm flipV="1">
                  <a:off x="1764687" y="3383507"/>
                  <a:ext cx="592738" cy="407350"/>
                </a:xfrm>
                <a:prstGeom prst="curvedConnector2">
                  <a:avLst/>
                </a:prstGeom>
                <a:ln w="28575">
                  <a:solidFill>
                    <a:srgbClr val="FF0053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4" name="Rectangle 44"/>
                <p:cNvSpPr/>
                <p:nvPr/>
              </p:nvSpPr>
              <p:spPr>
                <a:xfrm rot="20487520">
                  <a:off x="1640444" y="3635149"/>
                  <a:ext cx="1433961" cy="338554"/>
                </a:xfrm>
                <a:prstGeom prst="rect">
                  <a:avLst/>
                </a:prstGeom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zh-CN" sz="1600" dirty="0" err="1" smtClean="0"/>
                    <a:t>member_of</a:t>
                  </a:r>
                  <a:endParaRPr lang="zh-CN" altLang="en-US" sz="1600" dirty="0"/>
                </a:p>
              </p:txBody>
            </p:sp>
          </p:grpSp>
          <p:cxnSp>
            <p:nvCxnSpPr>
              <p:cNvPr id="214" name="曲线连接符 213"/>
              <p:cNvCxnSpPr/>
              <p:nvPr/>
            </p:nvCxnSpPr>
            <p:spPr>
              <a:xfrm>
                <a:off x="6690641" y="4124885"/>
                <a:ext cx="597108" cy="304745"/>
              </a:xfrm>
              <a:prstGeom prst="curvedConnector2">
                <a:avLst/>
              </a:prstGeom>
              <a:ln w="28575">
                <a:solidFill>
                  <a:srgbClr val="FF0053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5" name="Rectangle 44"/>
              <p:cNvSpPr/>
              <p:nvPr/>
            </p:nvSpPr>
            <p:spPr>
              <a:xfrm rot="1217966">
                <a:off x="6441844" y="3830956"/>
                <a:ext cx="1433961" cy="338554"/>
              </a:xfrm>
              <a:prstGeom prst="rect">
                <a:avLst/>
              </a:prstGeom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zh-CN" sz="1600" dirty="0" err="1" smtClean="0"/>
                  <a:t>member_of</a:t>
                </a:r>
                <a:endParaRPr lang="zh-CN" altLang="en-US" sz="1600" dirty="0"/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5735801" y="3816551"/>
                <a:ext cx="954840" cy="616667"/>
              </a:xfrm>
              <a:prstGeom prst="ellipse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en-US" altLang="zh-CN" dirty="0" err="1" smtClean="0"/>
                  <a:t>Rong</a:t>
                </a:r>
                <a:endParaRPr kumimoji="1" lang="zh-CN" altLang="en-US" dirty="0"/>
              </a:p>
            </p:txBody>
          </p:sp>
          <p:grpSp>
            <p:nvGrpSpPr>
              <p:cNvPr id="217" name="组 216"/>
              <p:cNvGrpSpPr/>
              <p:nvPr/>
            </p:nvGrpSpPr>
            <p:grpSpPr>
              <a:xfrm>
                <a:off x="5740171" y="5145313"/>
                <a:ext cx="954840" cy="616667"/>
                <a:chOff x="4419748" y="4598801"/>
                <a:chExt cx="954840" cy="616667"/>
              </a:xfrm>
            </p:grpSpPr>
            <p:sp>
              <p:nvSpPr>
                <p:cNvPr id="221" name="椭圆 220"/>
                <p:cNvSpPr/>
                <p:nvPr/>
              </p:nvSpPr>
              <p:spPr>
                <a:xfrm>
                  <a:off x="4419748" y="4598801"/>
                  <a:ext cx="954840" cy="61666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 dirty="0"/>
                </a:p>
              </p:txBody>
            </p:sp>
            <p:sp>
              <p:nvSpPr>
                <p:cNvPr id="222" name="文本框 221"/>
                <p:cNvSpPr txBox="1"/>
                <p:nvPr/>
              </p:nvSpPr>
              <p:spPr>
                <a:xfrm>
                  <a:off x="4546048" y="4713494"/>
                  <a:ext cx="73609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 err="1" smtClean="0"/>
                    <a:t>Haibo</a:t>
                  </a:r>
                  <a:endParaRPr kumimoji="1" lang="zh-CN" altLang="en-US" dirty="0"/>
                </a:p>
              </p:txBody>
            </p:sp>
          </p:grpSp>
          <p:grpSp>
            <p:nvGrpSpPr>
              <p:cNvPr id="218" name="组 217"/>
              <p:cNvGrpSpPr/>
              <p:nvPr/>
            </p:nvGrpSpPr>
            <p:grpSpPr>
              <a:xfrm>
                <a:off x="6810329" y="4429630"/>
                <a:ext cx="954840" cy="616667"/>
                <a:chOff x="4419748" y="4598801"/>
                <a:chExt cx="954840" cy="616667"/>
              </a:xfrm>
            </p:grpSpPr>
            <p:sp>
              <p:nvSpPr>
                <p:cNvPr id="219" name="椭圆 218"/>
                <p:cNvSpPr/>
                <p:nvPr/>
              </p:nvSpPr>
              <p:spPr>
                <a:xfrm>
                  <a:off x="4419748" y="4598801"/>
                  <a:ext cx="954840" cy="616667"/>
                </a:xfrm>
                <a:prstGeom prst="ellipse">
                  <a:avLst/>
                </a:prstGeom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zh-CN" altLang="en-US" sz="2000" dirty="0"/>
                </a:p>
              </p:txBody>
            </p:sp>
            <p:sp>
              <p:nvSpPr>
                <p:cNvPr id="220" name="文本框 219"/>
                <p:cNvSpPr txBox="1"/>
                <p:nvPr/>
              </p:nvSpPr>
              <p:spPr>
                <a:xfrm>
                  <a:off x="4546048" y="4713494"/>
                  <a:ext cx="72564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en-US" altLang="zh-CN" dirty="0" smtClean="0"/>
                    <a:t>IPADS</a:t>
                  </a:r>
                  <a:endParaRPr kumimoji="1" lang="zh-CN" altLang="en-US" dirty="0"/>
                </a:p>
              </p:txBody>
            </p:sp>
          </p:grpSp>
        </p:grpSp>
      </p:grpSp>
      <p:grpSp>
        <p:nvGrpSpPr>
          <p:cNvPr id="225" name="组 224"/>
          <p:cNvGrpSpPr/>
          <p:nvPr/>
        </p:nvGrpSpPr>
        <p:grpSpPr>
          <a:xfrm>
            <a:off x="2114499" y="2874782"/>
            <a:ext cx="2319938" cy="2675536"/>
            <a:chOff x="2114499" y="3398332"/>
            <a:chExt cx="2319938" cy="2675536"/>
          </a:xfrm>
        </p:grpSpPr>
        <p:sp>
          <p:nvSpPr>
            <p:cNvPr id="226" name="椭圆 225"/>
            <p:cNvSpPr/>
            <p:nvPr/>
          </p:nvSpPr>
          <p:spPr>
            <a:xfrm>
              <a:off x="2341551" y="3398332"/>
              <a:ext cx="954840" cy="6166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err="1" smtClean="0"/>
                <a:t>Rong</a:t>
              </a:r>
              <a:endParaRPr kumimoji="1" lang="zh-CN" altLang="en-US" dirty="0"/>
            </a:p>
          </p:txBody>
        </p:sp>
        <p:sp>
          <p:nvSpPr>
            <p:cNvPr id="227" name="椭圆 226"/>
            <p:cNvSpPr/>
            <p:nvPr/>
          </p:nvSpPr>
          <p:spPr>
            <a:xfrm>
              <a:off x="3479597" y="4031455"/>
              <a:ext cx="954840" cy="616667"/>
            </a:xfrm>
            <a:prstGeom prst="ellipse">
              <a:avLst/>
            </a:prstGeom>
            <a:solidFill>
              <a:srgbClr val="92D050"/>
            </a:solidFill>
            <a:effec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kumimoji="1" lang="en-US" altLang="zh-CN" dirty="0" smtClean="0"/>
                <a:t>Feed</a:t>
              </a:r>
              <a:endParaRPr kumimoji="1" lang="zh-CN" altLang="en-US" dirty="0"/>
            </a:p>
          </p:txBody>
        </p:sp>
        <p:sp>
          <p:nvSpPr>
            <p:cNvPr id="228" name="椭圆 227"/>
            <p:cNvSpPr/>
            <p:nvPr/>
          </p:nvSpPr>
          <p:spPr>
            <a:xfrm>
              <a:off x="2114499" y="5457201"/>
              <a:ext cx="954840" cy="616667"/>
            </a:xfrm>
            <a:prstGeom prst="ellipse">
              <a:avLst/>
            </a:prstGeom>
            <a:solidFill>
              <a:srgbClr val="92D050"/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zh-CN" altLang="en-US" sz="2000" dirty="0"/>
            </a:p>
          </p:txBody>
        </p:sp>
        <p:sp>
          <p:nvSpPr>
            <p:cNvPr id="229" name="文本框 228"/>
            <p:cNvSpPr txBox="1"/>
            <p:nvPr/>
          </p:nvSpPr>
          <p:spPr>
            <a:xfrm>
              <a:off x="2244263" y="5575358"/>
              <a:ext cx="7360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CN" dirty="0" err="1" smtClean="0"/>
                <a:t>Haibo</a:t>
              </a:r>
              <a:endParaRPr kumimoji="1" lang="zh-CN" altLang="en-US" dirty="0"/>
            </a:p>
          </p:txBody>
        </p:sp>
      </p:grpSp>
      <p:sp>
        <p:nvSpPr>
          <p:cNvPr id="61" name="矩形 5"/>
          <p:cNvSpPr/>
          <p:nvPr/>
        </p:nvSpPr>
        <p:spPr>
          <a:xfrm>
            <a:off x="467544" y="1340281"/>
            <a:ext cx="8076849" cy="9787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buClr>
                <a:srgbClr val="FF0066"/>
              </a:buClr>
              <a:buSzPct val="80000"/>
            </a:pPr>
            <a:r>
              <a:rPr lang="en-US" altLang="zh-CN" sz="2400" dirty="0" smtClean="0">
                <a:latin typeface="Century Gothic" pitchFamily="34" charset="0"/>
              </a:rPr>
              <a:t>In the last 30 minutes, which IPADS members created feeds that are liked by other IPADS members?</a:t>
            </a:r>
            <a:endParaRPr lang="en-US" altLang="zh-CN" sz="2400" dirty="0" smtClean="0">
              <a:solidFill>
                <a:srgbClr val="FF0053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5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Workload Characteristics</a:t>
            </a:r>
            <a:endParaRPr lang="zh-TW" altLang="en-US" sz="36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11" name="组 10"/>
          <p:cNvGrpSpPr/>
          <p:nvPr/>
        </p:nvGrpSpPr>
        <p:grpSpPr>
          <a:xfrm>
            <a:off x="-192410" y="2447414"/>
            <a:ext cx="3393666" cy="2495576"/>
            <a:chOff x="-142002" y="2591452"/>
            <a:chExt cx="3393666" cy="2495576"/>
          </a:xfrm>
        </p:grpSpPr>
        <p:sp>
          <p:nvSpPr>
            <p:cNvPr id="12" name="Rectangle 44"/>
            <p:cNvSpPr/>
            <p:nvPr/>
          </p:nvSpPr>
          <p:spPr>
            <a:xfrm>
              <a:off x="-142002" y="4256031"/>
              <a:ext cx="3393666" cy="83099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Century Gothic" pitchFamily="34" charset="0"/>
                </a:rPr>
                <a:t> Connectivity</a:t>
              </a:r>
            </a:p>
            <a:p>
              <a:pPr algn="ctr"/>
              <a:r>
                <a:rPr lang="en-US" altLang="zh-CN" sz="2400" dirty="0" smtClean="0">
                  <a:latin typeface="Century Gothic" pitchFamily="34" charset="0"/>
                </a:rPr>
                <a:t>property</a:t>
              </a:r>
              <a:endParaRPr lang="en-US" altLang="zh-CN" sz="2400" dirty="0">
                <a:latin typeface="Century Gothic" pitchFamily="34" charset="0"/>
              </a:endParaRPr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738" y="2591452"/>
              <a:ext cx="1998185" cy="1663383"/>
            </a:xfrm>
            <a:prstGeom prst="rect">
              <a:avLst/>
            </a:prstGeom>
          </p:spPr>
        </p:pic>
      </p:grpSp>
      <p:grpSp>
        <p:nvGrpSpPr>
          <p:cNvPr id="25" name="组 24"/>
          <p:cNvGrpSpPr/>
          <p:nvPr/>
        </p:nvGrpSpPr>
        <p:grpSpPr>
          <a:xfrm>
            <a:off x="2921571" y="1924193"/>
            <a:ext cx="3222442" cy="3717015"/>
            <a:chOff x="3087584" y="2124443"/>
            <a:chExt cx="3222442" cy="3717015"/>
          </a:xfrm>
        </p:grpSpPr>
        <p:sp>
          <p:nvSpPr>
            <p:cNvPr id="13" name="Rectangle 44"/>
            <p:cNvSpPr/>
            <p:nvPr/>
          </p:nvSpPr>
          <p:spPr>
            <a:xfrm>
              <a:off x="3087584" y="4271798"/>
              <a:ext cx="3222442" cy="1569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err="1" smtClean="0">
                  <a:latin typeface="Century Gothic" pitchFamily="34" charset="0"/>
                </a:rPr>
                <a:t>Stateful</a:t>
              </a:r>
              <a:r>
                <a:rPr lang="en-US" altLang="zh-CN" sz="2400" dirty="0" smtClean="0">
                  <a:latin typeface="Century Gothic" pitchFamily="34" charset="0"/>
                </a:rPr>
                <a:t> queries integrate </a:t>
              </a:r>
              <a:r>
                <a:rPr lang="en-US" altLang="zh-CN" sz="2400" dirty="0" smtClean="0">
                  <a:solidFill>
                    <a:srgbClr val="FF0053"/>
                  </a:solidFill>
                  <a:latin typeface="Century Gothic" pitchFamily="34" charset="0"/>
                </a:rPr>
                <a:t>Stored</a:t>
              </a:r>
              <a:r>
                <a:rPr lang="en-US" altLang="zh-CN" sz="2400" dirty="0" smtClean="0">
                  <a:latin typeface="Century Gothic" pitchFamily="34" charset="0"/>
                </a:rPr>
                <a:t> and </a:t>
              </a:r>
              <a:r>
                <a:rPr lang="en-US" altLang="zh-CN" sz="2400" dirty="0" smtClean="0">
                  <a:solidFill>
                    <a:srgbClr val="FF0053"/>
                  </a:solidFill>
                  <a:latin typeface="Century Gothic" pitchFamily="34" charset="0"/>
                </a:rPr>
                <a:t>Streaming</a:t>
              </a:r>
            </a:p>
            <a:p>
              <a:pPr algn="ctr"/>
              <a:r>
                <a:rPr lang="en-US" altLang="zh-CN" sz="2400" dirty="0" smtClean="0">
                  <a:latin typeface="Century Gothic" pitchFamily="34" charset="0"/>
                </a:rPr>
                <a:t> Data</a:t>
              </a:r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555769" y="3318815"/>
              <a:ext cx="1505385" cy="400581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7964" y="3204849"/>
              <a:ext cx="1262761" cy="1051181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83716" y="2124443"/>
              <a:ext cx="767009" cy="767009"/>
            </a:xfrm>
            <a:prstGeom prst="rect">
              <a:avLst/>
            </a:prstGeom>
          </p:spPr>
        </p:pic>
        <p:cxnSp>
          <p:nvCxnSpPr>
            <p:cNvPr id="18" name="直线箭头连接符 17"/>
            <p:cNvCxnSpPr>
              <a:endCxn id="15" idx="0"/>
            </p:cNvCxnSpPr>
            <p:nvPr/>
          </p:nvCxnSpPr>
          <p:spPr>
            <a:xfrm flipH="1">
              <a:off x="4119345" y="2688019"/>
              <a:ext cx="407499" cy="51683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直线箭头连接符 21"/>
            <p:cNvCxnSpPr>
              <a:endCxn id="10" idx="2"/>
            </p:cNvCxnSpPr>
            <p:nvPr/>
          </p:nvCxnSpPr>
          <p:spPr>
            <a:xfrm>
              <a:off x="4526844" y="2688019"/>
              <a:ext cx="581327" cy="831087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" name="组 1"/>
          <p:cNvGrpSpPr/>
          <p:nvPr/>
        </p:nvGrpSpPr>
        <p:grpSpPr>
          <a:xfrm>
            <a:off x="6094815" y="2307697"/>
            <a:ext cx="3093795" cy="3302386"/>
            <a:chOff x="6090078" y="2523304"/>
            <a:chExt cx="3093795" cy="3302386"/>
          </a:xfrm>
        </p:grpSpPr>
        <p:sp>
          <p:nvSpPr>
            <p:cNvPr id="14" name="Rectangle 44"/>
            <p:cNvSpPr/>
            <p:nvPr/>
          </p:nvSpPr>
          <p:spPr>
            <a:xfrm>
              <a:off x="6090078" y="4256030"/>
              <a:ext cx="3093795" cy="156966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2400" dirty="0" smtClean="0">
                  <a:latin typeface="Century Gothic" pitchFamily="34" charset="0"/>
                </a:rPr>
                <a:t>Stored data</a:t>
              </a:r>
            </a:p>
            <a:p>
              <a:pPr algn="ctr"/>
              <a:r>
                <a:rPr lang="en-US" altLang="zh-CN" sz="2400" dirty="0" smtClean="0">
                  <a:solidFill>
                    <a:srgbClr val="FF0053"/>
                  </a:solidFill>
                  <a:latin typeface="Century Gothic" pitchFamily="34" charset="0"/>
                </a:rPr>
                <a:t>evolves</a:t>
              </a:r>
              <a:r>
                <a:rPr lang="en-US" altLang="zh-CN" sz="2400" dirty="0" smtClean="0">
                  <a:latin typeface="Century Gothic" pitchFamily="34" charset="0"/>
                </a:rPr>
                <a:t> by absorbing streaming data</a:t>
              </a:r>
              <a:endParaRPr lang="en-US" altLang="zh-CN" sz="2400" dirty="0">
                <a:latin typeface="Century Gothic" pitchFamily="34" charset="0"/>
              </a:endParaRPr>
            </a:p>
          </p:txBody>
        </p:sp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5241" y="3207459"/>
              <a:ext cx="1262761" cy="1051181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370606" y="3069638"/>
              <a:ext cx="1488847" cy="39618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73" t="44112" r="13679" b="-5091"/>
            <a:stretch/>
          </p:blipFill>
          <p:spPr>
            <a:xfrm rot="7917699">
              <a:off x="7283896" y="3225817"/>
              <a:ext cx="860297" cy="244274"/>
            </a:xfrm>
            <a:prstGeom prst="rect">
              <a:avLst/>
            </a:prstGeom>
          </p:spPr>
        </p:pic>
      </p:grpSp>
      <p:sp>
        <p:nvSpPr>
          <p:cNvPr id="2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r>
              <a:rPr lang="en-US" altLang="zh-CN" sz="1800" dirty="0">
                <a:solidFill>
                  <a:schemeClr val="tx1"/>
                </a:solidFill>
                <a:latin typeface="Century Gothic" pitchFamily="34" charset="0"/>
              </a:rPr>
              <a:t>9</a:t>
            </a:r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9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76045" y="6377442"/>
            <a:ext cx="648072" cy="365125"/>
          </a:xfrm>
        </p:spPr>
        <p:txBody>
          <a:bodyPr/>
          <a:lstStyle/>
          <a:p>
            <a:fld id="{BF9A1D82-A967-4BC1-A576-AD1CE0B149C9}" type="slidenum">
              <a:rPr lang="zh-CN" altLang="en-US" sz="1800" smtClean="0">
                <a:solidFill>
                  <a:schemeClr val="tx1"/>
                </a:solidFill>
                <a:latin typeface="Century Gothic" pitchFamily="34" charset="0"/>
              </a:rPr>
              <a:t>9</a:t>
            </a:fld>
            <a:endParaRPr lang="zh-CN" altLang="en-US" sz="18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377" y="1346143"/>
            <a:ext cx="6848466" cy="4937766"/>
          </a:xfrm>
          <a:prstGeom prst="rect">
            <a:avLst/>
          </a:prstGeom>
        </p:spPr>
      </p:pic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87338" y="0"/>
            <a:ext cx="8856662" cy="14176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n-US" altLang="zh-TW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anose="020B0502020202020204" pitchFamily="34" charset="0"/>
              </a:rPr>
              <a:t>Conventional Approach</a:t>
            </a:r>
            <a:endParaRPr lang="zh-TW" altLang="en-US" sz="3200" baseline="30000" dirty="0">
              <a:solidFill>
                <a:srgbClr val="FF0066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0688"/>
            <a:ext cx="287338" cy="57626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b="1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54429" y="1422112"/>
            <a:ext cx="1665969" cy="95410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/>
              <a:t>Streaming</a:t>
            </a:r>
          </a:p>
          <a:p>
            <a:pPr algn="ctr"/>
            <a:r>
              <a:rPr kumimoji="1" lang="en-US" altLang="zh-CN" sz="2800" dirty="0" smtClean="0"/>
              <a:t>Data</a:t>
            </a:r>
            <a:endParaRPr kumimoji="1" lang="zh-CN" altLang="en-US" sz="2800" dirty="0"/>
          </a:p>
        </p:txBody>
      </p:sp>
      <p:sp>
        <p:nvSpPr>
          <p:cNvPr id="7" name="文本框 6"/>
          <p:cNvSpPr txBox="1"/>
          <p:nvPr/>
        </p:nvSpPr>
        <p:spPr>
          <a:xfrm>
            <a:off x="1436353" y="5493386"/>
            <a:ext cx="190212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sz="2800" dirty="0" smtClean="0"/>
              <a:t>Stored Data</a:t>
            </a:r>
            <a:endParaRPr kumimoji="1" lang="zh-CN" altLang="en-US" sz="2800" dirty="0"/>
          </a:p>
        </p:txBody>
      </p:sp>
      <p:sp>
        <p:nvSpPr>
          <p:cNvPr id="8" name="文本框 7"/>
          <p:cNvSpPr txBox="1"/>
          <p:nvPr/>
        </p:nvSpPr>
        <p:spPr>
          <a:xfrm>
            <a:off x="1873759" y="3112110"/>
            <a:ext cx="395702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Stream Processing System</a:t>
            </a:r>
            <a:endParaRPr kumimoji="1" lang="zh-CN" altLang="en-US" sz="2800" dirty="0">
              <a:solidFill>
                <a:srgbClr val="FF0053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801614" y="5329802"/>
            <a:ext cx="2029172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Graph Store</a:t>
            </a:r>
          </a:p>
          <a:p>
            <a:pPr algn="ctr"/>
            <a:r>
              <a:rPr kumimoji="1" lang="en-US" altLang="zh-CN" sz="2800" dirty="0" smtClean="0">
                <a:solidFill>
                  <a:srgbClr val="FF0053"/>
                </a:solidFill>
              </a:rPr>
              <a:t>System</a:t>
            </a:r>
            <a:endParaRPr kumimoji="1" lang="zh-CN" altLang="en-US" sz="2800" dirty="0">
              <a:solidFill>
                <a:srgbClr val="FF0053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302130" y="1293905"/>
            <a:ext cx="3715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dirty="0" smtClean="0"/>
              <a:t>Continuous </a:t>
            </a:r>
          </a:p>
          <a:p>
            <a:pPr algn="ctr"/>
            <a:r>
              <a:rPr kumimoji="1" lang="en-US" altLang="zh-CN" sz="2800" dirty="0" smtClean="0"/>
              <a:t>Query</a:t>
            </a:r>
            <a:endParaRPr kumimoji="1" lang="zh-CN" altLang="en-US" sz="2800" dirty="0"/>
          </a:p>
        </p:txBody>
      </p:sp>
      <p:sp>
        <p:nvSpPr>
          <p:cNvPr id="11" name="文本框 10"/>
          <p:cNvSpPr txBox="1"/>
          <p:nvPr/>
        </p:nvSpPr>
        <p:spPr>
          <a:xfrm>
            <a:off x="5969714" y="5329802"/>
            <a:ext cx="2447133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2800" smtClean="0"/>
              <a:t>One-shot</a:t>
            </a:r>
          </a:p>
          <a:p>
            <a:pPr algn="ctr"/>
            <a:r>
              <a:rPr kumimoji="1" lang="en-US" altLang="zh-CN" sz="2800" dirty="0" smtClean="0"/>
              <a:t> Query</a:t>
            </a:r>
            <a:endParaRPr kumimoji="1"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2383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14083</TotalTime>
  <Words>1208</Words>
  <Application>Microsoft Macintosh PowerPoint</Application>
  <PresentationFormat>On-screen Show (4:3)</PresentationFormat>
  <Paragraphs>460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8" baseType="lpstr">
      <vt:lpstr>Arial</vt:lpstr>
      <vt:lpstr>Calibri</vt:lpstr>
      <vt:lpstr>Calibri Light</vt:lpstr>
      <vt:lpstr>Century Gothic</vt:lpstr>
      <vt:lpstr>Consolas</vt:lpstr>
      <vt:lpstr>DengXian</vt:lpstr>
      <vt:lpstr>Mangal</vt:lpstr>
      <vt:lpstr>Meiryo UI</vt:lpstr>
      <vt:lpstr>MV Boli</vt:lpstr>
      <vt:lpstr>Verdana</vt:lpstr>
      <vt:lpstr>宋体</vt:lpstr>
      <vt:lpstr>微软雅黑</vt:lpstr>
      <vt:lpstr>新細明體</vt:lpstr>
      <vt:lpstr>等线</vt:lpstr>
      <vt:lpstr>等线 Light</vt:lpstr>
      <vt:lpstr>Office 主题</vt:lpstr>
      <vt:lpstr>PowerPoint Presentation</vt:lpstr>
      <vt:lpstr>Stream Query is Important</vt:lpstr>
      <vt:lpstr>Stateful Stream Query</vt:lpstr>
      <vt:lpstr>Example Dataset for Stateful Stream Query</vt:lpstr>
      <vt:lpstr>Connectivity Property of Data</vt:lpstr>
      <vt:lpstr>Example Continuous Query</vt:lpstr>
      <vt:lpstr>Example Continuous Query</vt:lpstr>
      <vt:lpstr>Workload Characteristics</vt:lpstr>
      <vt:lpstr>Conventional Approach</vt:lpstr>
      <vt:lpstr>Composite Design</vt:lpstr>
      <vt:lpstr>Composite Design Observations</vt:lpstr>
      <vt:lpstr>Design Overview</vt:lpstr>
      <vt:lpstr>Design Outline</vt:lpstr>
      <vt:lpstr>Wukong+S Architecture</vt:lpstr>
      <vt:lpstr>Hybrid Store</vt:lpstr>
      <vt:lpstr>Explicit Separation of Streaming Data</vt:lpstr>
      <vt:lpstr>Benefit of Hybrid Store</vt:lpstr>
      <vt:lpstr>Hybrid Store</vt:lpstr>
      <vt:lpstr>Hybrid Store</vt:lpstr>
      <vt:lpstr>Consistent Data Snapshot</vt:lpstr>
      <vt:lpstr>Decentralized Vector Timestamp (VTS)</vt:lpstr>
      <vt:lpstr>Snapshot Scalarization</vt:lpstr>
      <vt:lpstr>Benefit of Snapshot Scalarization</vt:lpstr>
      <vt:lpstr>PowerPoint Presentation</vt:lpstr>
      <vt:lpstr>Evaluation</vt:lpstr>
      <vt:lpstr>Single Query Latency</vt:lpstr>
      <vt:lpstr>Single Query Latency</vt:lpstr>
      <vt:lpstr>Throughput of Mixed Workloads</vt:lpstr>
      <vt:lpstr>Other Evaluations</vt:lpstr>
      <vt:lpstr>Conclusion</vt:lpstr>
      <vt:lpstr>PowerPoint Presentation</vt:lpstr>
      <vt:lpstr>Backup: LSBench w/o RDMA</vt:lpstr>
    </vt:vector>
  </TitlesOfParts>
  <Company/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Yunhao Zhang</dc:creator>
  <cp:lastModifiedBy>Rong Chen</cp:lastModifiedBy>
  <cp:revision>2997</cp:revision>
  <dcterms:created xsi:type="dcterms:W3CDTF">2017-10-09T13:08:32Z</dcterms:created>
  <dcterms:modified xsi:type="dcterms:W3CDTF">2017-11-03T04:51:30Z</dcterms:modified>
</cp:coreProperties>
</file>