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2.xml" ContentType="application/vnd.openxmlformats-officedocument.drawingml.chart+xml"/>
  <Override PartName="/ppt/notesSlides/notesSlide21.xml" ContentType="application/vnd.openxmlformats-officedocument.presentationml.notesSlide+xml"/>
  <Override PartName="/ppt/charts/chart3.xml" ContentType="application/vnd.openxmlformats-officedocument.drawingml.chart+xml"/>
  <Override PartName="/ppt/notesSlides/notesSlide22.xml" ContentType="application/vnd.openxmlformats-officedocument.presentationml.notesSlide+xml"/>
  <Override PartName="/ppt/charts/chart4.xml" ContentType="application/vnd.openxmlformats-officedocument.drawingml.chart+xml"/>
  <Override PartName="/ppt/notesSlides/notesSlide23.xml" ContentType="application/vnd.openxmlformats-officedocument.presentationml.notesSlide+xml"/>
  <Override PartName="/ppt/charts/chart5.xml" ContentType="application/vnd.openxmlformats-officedocument.drawingml.chart+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sldIdLst>
    <p:sldId id="256" r:id="rId2"/>
    <p:sldId id="289" r:id="rId3"/>
    <p:sldId id="258" r:id="rId4"/>
    <p:sldId id="260" r:id="rId5"/>
    <p:sldId id="261" r:id="rId6"/>
    <p:sldId id="294" r:id="rId7"/>
    <p:sldId id="290" r:id="rId8"/>
    <p:sldId id="263" r:id="rId9"/>
    <p:sldId id="295" r:id="rId10"/>
    <p:sldId id="296" r:id="rId11"/>
    <p:sldId id="268" r:id="rId12"/>
    <p:sldId id="298" r:id="rId13"/>
    <p:sldId id="270" r:id="rId14"/>
    <p:sldId id="303" r:id="rId15"/>
    <p:sldId id="271" r:id="rId16"/>
    <p:sldId id="272" r:id="rId17"/>
    <p:sldId id="274" r:id="rId18"/>
    <p:sldId id="275" r:id="rId19"/>
    <p:sldId id="285" r:id="rId20"/>
    <p:sldId id="277" r:id="rId21"/>
    <p:sldId id="278" r:id="rId22"/>
    <p:sldId id="304" r:id="rId23"/>
    <p:sldId id="281" r:id="rId24"/>
    <p:sldId id="287" r:id="rId25"/>
    <p:sldId id="288" r:id="rId26"/>
    <p:sldId id="302" r:id="rId27"/>
    <p:sldId id="297" r:id="rId28"/>
    <p:sldId id="273" r:id="rId29"/>
    <p:sldId id="300" r:id="rId30"/>
    <p:sldId id="305" r:id="rId31"/>
    <p:sldId id="280" r:id="rId32"/>
    <p:sldId id="286" r:id="rId33"/>
    <p:sldId id="284" r:id="rId34"/>
    <p:sldId id="283"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A0202"/>
    <a:srgbClr val="FF2C00"/>
    <a:srgbClr val="FF6666"/>
    <a:srgbClr val="008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465" autoAdjust="0"/>
  </p:normalViewPr>
  <p:slideViewPr>
    <p:cSldViewPr snapToGrid="0" snapToObjects="1">
      <p:cViewPr>
        <p:scale>
          <a:sx n="75" d="100"/>
          <a:sy n="75" d="100"/>
        </p:scale>
        <p:origin x="-1864" y="-2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songxiang:Desktop:zero-copy.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songxiang:Desktop:zero-copy.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songxiang:Desktop:zero-copy.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songxiang:Desktop:zero-copy.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songxiang:Desktop:zero-copy.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songxiang:Desktop:zero-cop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stacked"/>
        <c:varyColors val="0"/>
        <c:ser>
          <c:idx val="0"/>
          <c:order val="0"/>
          <c:tx>
            <c:strRef>
              <c:f>Sheet7!$B$1</c:f>
              <c:strCache>
                <c:ptCount val="1"/>
                <c:pt idx="0">
                  <c:v>Others</c:v>
                </c:pt>
              </c:strCache>
            </c:strRef>
          </c:tx>
          <c:invertIfNegative val="0"/>
          <c:cat>
            <c:numRef>
              <c:f>Sheet7!$A$2:$A$9</c:f>
              <c:numCache>
                <c:formatCode>General</c:formatCode>
                <c:ptCount val="8"/>
                <c:pt idx="0">
                  <c:v>32.0</c:v>
                </c:pt>
                <c:pt idx="1">
                  <c:v>64.0</c:v>
                </c:pt>
                <c:pt idx="2">
                  <c:v>128.0</c:v>
                </c:pt>
                <c:pt idx="3">
                  <c:v>256.0</c:v>
                </c:pt>
                <c:pt idx="4">
                  <c:v>512.0</c:v>
                </c:pt>
                <c:pt idx="5">
                  <c:v>768.0</c:v>
                </c:pt>
                <c:pt idx="6">
                  <c:v>1024.0</c:v>
                </c:pt>
                <c:pt idx="7">
                  <c:v>1280.0</c:v>
                </c:pt>
              </c:numCache>
            </c:numRef>
          </c:cat>
          <c:val>
            <c:numRef>
              <c:f>Sheet7!$B$2:$B$9</c:f>
              <c:numCache>
                <c:formatCode>0.00</c:formatCode>
                <c:ptCount val="8"/>
                <c:pt idx="0">
                  <c:v>7054.5</c:v>
                </c:pt>
                <c:pt idx="1">
                  <c:v>7127.75</c:v>
                </c:pt>
                <c:pt idx="2">
                  <c:v>7095.75</c:v>
                </c:pt>
                <c:pt idx="3">
                  <c:v>7066.725</c:v>
                </c:pt>
                <c:pt idx="4">
                  <c:v>7116.6</c:v>
                </c:pt>
                <c:pt idx="5">
                  <c:v>7266.400000000001</c:v>
                </c:pt>
                <c:pt idx="6">
                  <c:v>7446.333333333328</c:v>
                </c:pt>
                <c:pt idx="7">
                  <c:v>7273.3</c:v>
                </c:pt>
              </c:numCache>
            </c:numRef>
          </c:val>
        </c:ser>
        <c:ser>
          <c:idx val="1"/>
          <c:order val="1"/>
          <c:tx>
            <c:strRef>
              <c:f>Sheet7!$C$1</c:f>
              <c:strCache>
                <c:ptCount val="1"/>
                <c:pt idx="0">
                  <c:v>Data Copy</c:v>
                </c:pt>
              </c:strCache>
            </c:strRef>
          </c:tx>
          <c:invertIfNegative val="0"/>
          <c:cat>
            <c:numRef>
              <c:f>Sheet7!$A$2:$A$9</c:f>
              <c:numCache>
                <c:formatCode>General</c:formatCode>
                <c:ptCount val="8"/>
                <c:pt idx="0">
                  <c:v>32.0</c:v>
                </c:pt>
                <c:pt idx="1">
                  <c:v>64.0</c:v>
                </c:pt>
                <c:pt idx="2">
                  <c:v>128.0</c:v>
                </c:pt>
                <c:pt idx="3">
                  <c:v>256.0</c:v>
                </c:pt>
                <c:pt idx="4">
                  <c:v>512.0</c:v>
                </c:pt>
                <c:pt idx="5">
                  <c:v>768.0</c:v>
                </c:pt>
                <c:pt idx="6">
                  <c:v>1024.0</c:v>
                </c:pt>
                <c:pt idx="7">
                  <c:v>1280.0</c:v>
                </c:pt>
              </c:numCache>
            </c:numRef>
          </c:cat>
          <c:val>
            <c:numRef>
              <c:f>Sheet7!$C$2:$C$9</c:f>
              <c:numCache>
                <c:formatCode>0.00</c:formatCode>
                <c:ptCount val="8"/>
                <c:pt idx="0">
                  <c:v>411.0</c:v>
                </c:pt>
                <c:pt idx="1">
                  <c:v>431.125</c:v>
                </c:pt>
                <c:pt idx="2">
                  <c:v>467.25</c:v>
                </c:pt>
                <c:pt idx="3">
                  <c:v>540.9249999999994</c:v>
                </c:pt>
                <c:pt idx="4">
                  <c:v>693.4</c:v>
                </c:pt>
                <c:pt idx="5">
                  <c:v>988.2</c:v>
                </c:pt>
                <c:pt idx="6">
                  <c:v>1242.333333333333</c:v>
                </c:pt>
                <c:pt idx="7">
                  <c:v>1395.2</c:v>
                </c:pt>
              </c:numCache>
            </c:numRef>
          </c:val>
        </c:ser>
        <c:dLbls>
          <c:showLegendKey val="0"/>
          <c:showVal val="0"/>
          <c:showCatName val="0"/>
          <c:showSerName val="0"/>
          <c:showPercent val="0"/>
          <c:showBubbleSize val="0"/>
        </c:dLbls>
        <c:gapWidth val="150"/>
        <c:overlap val="100"/>
        <c:axId val="183690824"/>
        <c:axId val="183696392"/>
      </c:barChart>
      <c:catAx>
        <c:axId val="183690824"/>
        <c:scaling>
          <c:orientation val="minMax"/>
        </c:scaling>
        <c:delete val="0"/>
        <c:axPos val="b"/>
        <c:title>
          <c:tx>
            <c:rich>
              <a:bodyPr/>
              <a:lstStyle/>
              <a:p>
                <a:pPr>
                  <a:defRPr sz="2000"/>
                </a:pPr>
                <a:r>
                  <a:rPr lang="en-US" sz="2000"/>
                  <a:t>Package Size (Bytes)</a:t>
                </a:r>
              </a:p>
            </c:rich>
          </c:tx>
          <c:layout/>
          <c:overlay val="0"/>
        </c:title>
        <c:numFmt formatCode="General" sourceLinked="1"/>
        <c:majorTickMark val="out"/>
        <c:minorTickMark val="none"/>
        <c:tickLblPos val="nextTo"/>
        <c:txPr>
          <a:bodyPr/>
          <a:lstStyle/>
          <a:p>
            <a:pPr>
              <a:defRPr sz="1600"/>
            </a:pPr>
            <a:endParaRPr lang="en-US"/>
          </a:p>
        </c:txPr>
        <c:crossAx val="183696392"/>
        <c:crosses val="autoZero"/>
        <c:auto val="1"/>
        <c:lblAlgn val="ctr"/>
        <c:lblOffset val="100"/>
        <c:noMultiLvlLbl val="0"/>
      </c:catAx>
      <c:valAx>
        <c:axId val="183696392"/>
        <c:scaling>
          <c:orientation val="minMax"/>
        </c:scaling>
        <c:delete val="0"/>
        <c:axPos val="l"/>
        <c:majorGridlines/>
        <c:title>
          <c:tx>
            <c:rich>
              <a:bodyPr rot="-5400000" vert="horz"/>
              <a:lstStyle/>
              <a:p>
                <a:pPr>
                  <a:defRPr sz="2000"/>
                </a:pPr>
                <a:r>
                  <a:rPr lang="en-US" sz="2000"/>
                  <a:t>Execution Time (cycles)</a:t>
                </a:r>
              </a:p>
            </c:rich>
          </c:tx>
          <c:layout/>
          <c:overlay val="0"/>
        </c:title>
        <c:numFmt formatCode="0" sourceLinked="0"/>
        <c:majorTickMark val="out"/>
        <c:minorTickMark val="none"/>
        <c:tickLblPos val="nextTo"/>
        <c:txPr>
          <a:bodyPr rot="0" vert="horz"/>
          <a:lstStyle/>
          <a:p>
            <a:pPr>
              <a:defRPr sz="1600"/>
            </a:pPr>
            <a:endParaRPr lang="en-US"/>
          </a:p>
        </c:txPr>
        <c:crossAx val="183690824"/>
        <c:crosses val="autoZero"/>
        <c:crossBetween val="between"/>
      </c:valAx>
    </c:plotArea>
    <c:legend>
      <c:legendPos val="l"/>
      <c:layout>
        <c:manualLayout>
          <c:xMode val="edge"/>
          <c:yMode val="edge"/>
          <c:x val="0.156474015548048"/>
          <c:y val="0.0339361785311135"/>
          <c:w val="0.27384015158278"/>
          <c:h val="0.147505984315714"/>
        </c:manualLayout>
      </c:layout>
      <c:overlay val="1"/>
      <c:txPr>
        <a:bodyPr/>
        <a:lstStyle/>
        <a:p>
          <a:pPr>
            <a:defRPr sz="2200" b="1"/>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800"/>
            </a:pPr>
            <a:r>
              <a:rPr lang="en-US" sz="2800" dirty="0"/>
              <a:t>Throughput of </a:t>
            </a:r>
            <a:r>
              <a:rPr lang="en-US" sz="2800" dirty="0" err="1" smtClean="0"/>
              <a:t>Memcached</a:t>
            </a:r>
            <a:r>
              <a:rPr lang="en-US" sz="2800" dirty="0" smtClean="0"/>
              <a:t> </a:t>
            </a:r>
            <a:r>
              <a:rPr lang="en-US" sz="2800" dirty="0"/>
              <a:t>with UDP</a:t>
            </a:r>
          </a:p>
        </c:rich>
      </c:tx>
      <c:layout/>
      <c:overlay val="0"/>
    </c:title>
    <c:autoTitleDeleted val="0"/>
    <c:plotArea>
      <c:layout/>
      <c:lineChart>
        <c:grouping val="standard"/>
        <c:varyColors val="0"/>
        <c:ser>
          <c:idx val="0"/>
          <c:order val="0"/>
          <c:tx>
            <c:strRef>
              <c:f>Sheet7!$B$52</c:f>
              <c:strCache>
                <c:ptCount val="1"/>
                <c:pt idx="0">
                  <c:v>ZCopy</c:v>
                </c:pt>
              </c:strCache>
            </c:strRef>
          </c:tx>
          <c:spPr>
            <a:ln w="47625"/>
            <a:effectLst/>
          </c:spPr>
          <c:marker>
            <c:symbol val="x"/>
            <c:size val="15"/>
            <c:spPr>
              <a:ln w="53975"/>
              <a:effectLst/>
            </c:spPr>
          </c:marker>
          <c:cat>
            <c:numRef>
              <c:f>Sheet7!$A$53:$A$57</c:f>
              <c:numCache>
                <c:formatCode>General</c:formatCode>
                <c:ptCount val="5"/>
                <c:pt idx="0">
                  <c:v>128.0</c:v>
                </c:pt>
                <c:pt idx="1">
                  <c:v>256.0</c:v>
                </c:pt>
                <c:pt idx="2">
                  <c:v>512.0</c:v>
                </c:pt>
                <c:pt idx="3">
                  <c:v>768.0</c:v>
                </c:pt>
                <c:pt idx="4">
                  <c:v>1024.0</c:v>
                </c:pt>
              </c:numCache>
            </c:numRef>
          </c:cat>
          <c:val>
            <c:numRef>
              <c:f>Sheet7!$B$53:$B$57</c:f>
              <c:numCache>
                <c:formatCode>General</c:formatCode>
                <c:ptCount val="5"/>
                <c:pt idx="0">
                  <c:v>125096.6222222222</c:v>
                </c:pt>
                <c:pt idx="1">
                  <c:v>119096.2777777778</c:v>
                </c:pt>
                <c:pt idx="2">
                  <c:v>111762.6777777778</c:v>
                </c:pt>
                <c:pt idx="3">
                  <c:v>118881.9333333333</c:v>
                </c:pt>
                <c:pt idx="4">
                  <c:v>105057.8111111111</c:v>
                </c:pt>
              </c:numCache>
            </c:numRef>
          </c:val>
          <c:smooth val="0"/>
        </c:ser>
        <c:ser>
          <c:idx val="1"/>
          <c:order val="1"/>
          <c:tx>
            <c:strRef>
              <c:f>Sheet7!$C$52</c:f>
              <c:strCache>
                <c:ptCount val="1"/>
                <c:pt idx="0">
                  <c:v>Vanilla Linux</c:v>
                </c:pt>
              </c:strCache>
            </c:strRef>
          </c:tx>
          <c:spPr>
            <a:effectLst/>
          </c:spPr>
          <c:marker>
            <c:symbol val="triangle"/>
            <c:size val="13"/>
            <c:spPr>
              <a:effectLst/>
            </c:spPr>
          </c:marker>
          <c:cat>
            <c:numRef>
              <c:f>Sheet7!$A$53:$A$57</c:f>
              <c:numCache>
                <c:formatCode>General</c:formatCode>
                <c:ptCount val="5"/>
                <c:pt idx="0">
                  <c:v>128.0</c:v>
                </c:pt>
                <c:pt idx="1">
                  <c:v>256.0</c:v>
                </c:pt>
                <c:pt idx="2">
                  <c:v>512.0</c:v>
                </c:pt>
                <c:pt idx="3">
                  <c:v>768.0</c:v>
                </c:pt>
                <c:pt idx="4">
                  <c:v>1024.0</c:v>
                </c:pt>
              </c:numCache>
            </c:numRef>
          </c:cat>
          <c:val>
            <c:numRef>
              <c:f>Sheet7!$C$53:$C$57</c:f>
              <c:numCache>
                <c:formatCode>General</c:formatCode>
                <c:ptCount val="5"/>
                <c:pt idx="0">
                  <c:v>133832.0222222222</c:v>
                </c:pt>
                <c:pt idx="1">
                  <c:v>119499.4222222222</c:v>
                </c:pt>
                <c:pt idx="2">
                  <c:v>86837.2166666665</c:v>
                </c:pt>
                <c:pt idx="3">
                  <c:v>84242.25416666666</c:v>
                </c:pt>
                <c:pt idx="4">
                  <c:v>101573.4777777778</c:v>
                </c:pt>
              </c:numCache>
            </c:numRef>
          </c:val>
          <c:smooth val="0"/>
        </c:ser>
        <c:dLbls>
          <c:showLegendKey val="0"/>
          <c:showVal val="0"/>
          <c:showCatName val="0"/>
          <c:showSerName val="0"/>
          <c:showPercent val="0"/>
          <c:showBubbleSize val="0"/>
        </c:dLbls>
        <c:marker val="1"/>
        <c:smooth val="0"/>
        <c:axId val="591677544"/>
        <c:axId val="591684424"/>
      </c:lineChart>
      <c:catAx>
        <c:axId val="591677544"/>
        <c:scaling>
          <c:orientation val="minMax"/>
        </c:scaling>
        <c:delete val="0"/>
        <c:axPos val="b"/>
        <c:title>
          <c:tx>
            <c:rich>
              <a:bodyPr/>
              <a:lstStyle/>
              <a:p>
                <a:pPr>
                  <a:defRPr sz="2000"/>
                </a:pPr>
                <a:r>
                  <a:rPr lang="en-US" sz="2000"/>
                  <a:t>Package Size (bytes)</a:t>
                </a:r>
              </a:p>
            </c:rich>
          </c:tx>
          <c:layout/>
          <c:overlay val="0"/>
        </c:title>
        <c:numFmt formatCode="General" sourceLinked="1"/>
        <c:majorTickMark val="out"/>
        <c:minorTickMark val="none"/>
        <c:tickLblPos val="nextTo"/>
        <c:txPr>
          <a:bodyPr/>
          <a:lstStyle/>
          <a:p>
            <a:pPr>
              <a:defRPr sz="1800" b="1"/>
            </a:pPr>
            <a:endParaRPr lang="en-US"/>
          </a:p>
        </c:txPr>
        <c:crossAx val="591684424"/>
        <c:crosses val="autoZero"/>
        <c:auto val="1"/>
        <c:lblAlgn val="ctr"/>
        <c:lblOffset val="100"/>
        <c:noMultiLvlLbl val="0"/>
      </c:catAx>
      <c:valAx>
        <c:axId val="591684424"/>
        <c:scaling>
          <c:orientation val="minMax"/>
        </c:scaling>
        <c:delete val="0"/>
        <c:axPos val="l"/>
        <c:title>
          <c:tx>
            <c:rich>
              <a:bodyPr rot="-5400000" vert="horz"/>
              <a:lstStyle/>
              <a:p>
                <a:pPr>
                  <a:defRPr sz="2400"/>
                </a:pPr>
                <a:r>
                  <a:rPr lang="en-US" sz="2400"/>
                  <a:t>Throughput</a:t>
                </a:r>
                <a:r>
                  <a:rPr lang="en-US" sz="2400" baseline="0"/>
                  <a:t> (requests/sec)</a:t>
                </a:r>
                <a:endParaRPr lang="en-US" sz="2400"/>
              </a:p>
            </c:rich>
          </c:tx>
          <c:layout/>
          <c:overlay val="0"/>
        </c:title>
        <c:numFmt formatCode="General" sourceLinked="1"/>
        <c:majorTickMark val="out"/>
        <c:minorTickMark val="none"/>
        <c:tickLblPos val="nextTo"/>
        <c:txPr>
          <a:bodyPr/>
          <a:lstStyle/>
          <a:p>
            <a:pPr>
              <a:defRPr sz="1600" b="1"/>
            </a:pPr>
            <a:endParaRPr lang="en-US"/>
          </a:p>
        </c:txPr>
        <c:crossAx val="591677544"/>
        <c:crosses val="autoZero"/>
        <c:crossBetween val="between"/>
      </c:valAx>
    </c:plotArea>
    <c:legend>
      <c:legendPos val="r"/>
      <c:layout>
        <c:manualLayout>
          <c:xMode val="edge"/>
          <c:yMode val="edge"/>
          <c:x val="0.60510479566758"/>
          <c:y val="0.134385772310499"/>
          <c:w val="0.220391632565629"/>
          <c:h val="0.156177681227282"/>
        </c:manualLayout>
      </c:layout>
      <c:overlay val="1"/>
      <c:txPr>
        <a:bodyPr/>
        <a:lstStyle/>
        <a:p>
          <a:pPr>
            <a:defRPr sz="2000" b="1"/>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800"/>
            </a:pPr>
            <a:r>
              <a:rPr lang="en-US" sz="2800"/>
              <a:t>Package</a:t>
            </a:r>
            <a:r>
              <a:rPr lang="en-US" sz="2800" baseline="0"/>
              <a:t> Processing Time</a:t>
            </a:r>
            <a:endParaRPr lang="en-US" sz="2800"/>
          </a:p>
        </c:rich>
      </c:tx>
      <c:layout/>
      <c:overlay val="0"/>
    </c:title>
    <c:autoTitleDeleted val="0"/>
    <c:plotArea>
      <c:layout/>
      <c:barChart>
        <c:barDir val="col"/>
        <c:grouping val="clustered"/>
        <c:varyColors val="0"/>
        <c:ser>
          <c:idx val="0"/>
          <c:order val="0"/>
          <c:tx>
            <c:strRef>
              <c:f>Sheet7!$B$62</c:f>
              <c:strCache>
                <c:ptCount val="1"/>
                <c:pt idx="0">
                  <c:v>Vanilla Linux</c:v>
                </c:pt>
              </c:strCache>
            </c:strRef>
          </c:tx>
          <c:invertIfNegative val="0"/>
          <c:cat>
            <c:numRef>
              <c:f>Sheet7!$A$63:$A$66</c:f>
              <c:numCache>
                <c:formatCode>General</c:formatCode>
                <c:ptCount val="4"/>
                <c:pt idx="0">
                  <c:v>256.0</c:v>
                </c:pt>
                <c:pt idx="1">
                  <c:v>512.0</c:v>
                </c:pt>
                <c:pt idx="2">
                  <c:v>768.0</c:v>
                </c:pt>
                <c:pt idx="3">
                  <c:v>1024.0</c:v>
                </c:pt>
              </c:numCache>
            </c:numRef>
          </c:cat>
          <c:val>
            <c:numRef>
              <c:f>Sheet7!$B$63:$B$66</c:f>
              <c:numCache>
                <c:formatCode>General</c:formatCode>
                <c:ptCount val="4"/>
                <c:pt idx="0">
                  <c:v>3314.2</c:v>
                </c:pt>
                <c:pt idx="1">
                  <c:v>3566.6</c:v>
                </c:pt>
                <c:pt idx="2">
                  <c:v>4138.6</c:v>
                </c:pt>
                <c:pt idx="3">
                  <c:v>4346.2</c:v>
                </c:pt>
              </c:numCache>
            </c:numRef>
          </c:val>
        </c:ser>
        <c:ser>
          <c:idx val="1"/>
          <c:order val="1"/>
          <c:tx>
            <c:strRef>
              <c:f>Sheet7!$C$62</c:f>
              <c:strCache>
                <c:ptCount val="1"/>
                <c:pt idx="0">
                  <c:v>ZCopy</c:v>
                </c:pt>
              </c:strCache>
            </c:strRef>
          </c:tx>
          <c:invertIfNegative val="0"/>
          <c:cat>
            <c:numRef>
              <c:f>Sheet7!$A$63:$A$66</c:f>
              <c:numCache>
                <c:formatCode>General</c:formatCode>
                <c:ptCount val="4"/>
                <c:pt idx="0">
                  <c:v>256.0</c:v>
                </c:pt>
                <c:pt idx="1">
                  <c:v>512.0</c:v>
                </c:pt>
                <c:pt idx="2">
                  <c:v>768.0</c:v>
                </c:pt>
                <c:pt idx="3">
                  <c:v>1024.0</c:v>
                </c:pt>
              </c:numCache>
            </c:numRef>
          </c:cat>
          <c:val>
            <c:numRef>
              <c:f>Sheet7!$C$63:$C$66</c:f>
              <c:numCache>
                <c:formatCode>General</c:formatCode>
                <c:ptCount val="4"/>
                <c:pt idx="0">
                  <c:v>3085.1</c:v>
                </c:pt>
                <c:pt idx="1">
                  <c:v>3064.9</c:v>
                </c:pt>
                <c:pt idx="2">
                  <c:v>3032.5</c:v>
                </c:pt>
                <c:pt idx="3">
                  <c:v>3078.9</c:v>
                </c:pt>
              </c:numCache>
            </c:numRef>
          </c:val>
        </c:ser>
        <c:dLbls>
          <c:showLegendKey val="0"/>
          <c:showVal val="0"/>
          <c:showCatName val="0"/>
          <c:showSerName val="0"/>
          <c:showPercent val="0"/>
          <c:showBubbleSize val="0"/>
        </c:dLbls>
        <c:gapWidth val="150"/>
        <c:axId val="591769848"/>
        <c:axId val="591775368"/>
      </c:barChart>
      <c:catAx>
        <c:axId val="591769848"/>
        <c:scaling>
          <c:orientation val="minMax"/>
        </c:scaling>
        <c:delete val="0"/>
        <c:axPos val="b"/>
        <c:title>
          <c:tx>
            <c:rich>
              <a:bodyPr/>
              <a:lstStyle/>
              <a:p>
                <a:pPr>
                  <a:defRPr sz="2000"/>
                </a:pPr>
                <a:r>
                  <a:rPr lang="en-US" sz="2000"/>
                  <a:t>Package Size (Bytes)</a:t>
                </a:r>
              </a:p>
            </c:rich>
          </c:tx>
          <c:layout/>
          <c:overlay val="0"/>
        </c:title>
        <c:numFmt formatCode="General" sourceLinked="1"/>
        <c:majorTickMark val="out"/>
        <c:minorTickMark val="none"/>
        <c:tickLblPos val="nextTo"/>
        <c:txPr>
          <a:bodyPr/>
          <a:lstStyle/>
          <a:p>
            <a:pPr>
              <a:defRPr sz="1800"/>
            </a:pPr>
            <a:endParaRPr lang="en-US"/>
          </a:p>
        </c:txPr>
        <c:crossAx val="591775368"/>
        <c:crosses val="autoZero"/>
        <c:auto val="1"/>
        <c:lblAlgn val="ctr"/>
        <c:lblOffset val="100"/>
        <c:noMultiLvlLbl val="0"/>
      </c:catAx>
      <c:valAx>
        <c:axId val="591775368"/>
        <c:scaling>
          <c:orientation val="minMax"/>
        </c:scaling>
        <c:delete val="0"/>
        <c:axPos val="l"/>
        <c:title>
          <c:tx>
            <c:rich>
              <a:bodyPr rot="-5400000" vert="horz"/>
              <a:lstStyle/>
              <a:p>
                <a:pPr>
                  <a:defRPr sz="2000"/>
                </a:pPr>
                <a:r>
                  <a:rPr lang="en-US" sz="2000"/>
                  <a:t>Package Processing Time (cycles)</a:t>
                </a:r>
              </a:p>
            </c:rich>
          </c:tx>
          <c:layout>
            <c:manualLayout>
              <c:xMode val="edge"/>
              <c:yMode val="edge"/>
              <c:x val="0.0139195100612423"/>
              <c:y val="0.0969862615862954"/>
            </c:manualLayout>
          </c:layout>
          <c:overlay val="0"/>
        </c:title>
        <c:numFmt formatCode="General" sourceLinked="1"/>
        <c:majorTickMark val="out"/>
        <c:minorTickMark val="none"/>
        <c:tickLblPos val="nextTo"/>
        <c:txPr>
          <a:bodyPr/>
          <a:lstStyle/>
          <a:p>
            <a:pPr>
              <a:defRPr sz="1800"/>
            </a:pPr>
            <a:endParaRPr lang="en-US"/>
          </a:p>
        </c:txPr>
        <c:crossAx val="591769848"/>
        <c:crosses val="autoZero"/>
        <c:crossBetween val="between"/>
      </c:valAx>
    </c:plotArea>
    <c:legend>
      <c:legendPos val="l"/>
      <c:layout>
        <c:manualLayout>
          <c:xMode val="edge"/>
          <c:yMode val="edge"/>
          <c:x val="0.163258967629046"/>
          <c:y val="0.167105821904993"/>
          <c:w val="0.258346456692913"/>
          <c:h val="0.123923534110932"/>
        </c:manualLayout>
      </c:layout>
      <c:overlay val="1"/>
      <c:txPr>
        <a:bodyPr/>
        <a:lstStyle/>
        <a:p>
          <a:pPr>
            <a:defRPr sz="2000" b="1"/>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800"/>
            </a:pPr>
            <a:r>
              <a:rPr lang="en-US" sz="2800"/>
              <a:t>L2 Cache Miss Rate</a:t>
            </a:r>
          </a:p>
        </c:rich>
      </c:tx>
      <c:layout>
        <c:manualLayout>
          <c:xMode val="edge"/>
          <c:yMode val="edge"/>
          <c:x val="0.30592942956715"/>
          <c:y val="0.0435339308578745"/>
        </c:manualLayout>
      </c:layout>
      <c:overlay val="0"/>
    </c:title>
    <c:autoTitleDeleted val="0"/>
    <c:plotArea>
      <c:layout/>
      <c:barChart>
        <c:barDir val="col"/>
        <c:grouping val="clustered"/>
        <c:varyColors val="0"/>
        <c:ser>
          <c:idx val="0"/>
          <c:order val="0"/>
          <c:tx>
            <c:strRef>
              <c:f>Sheet7!$B$116</c:f>
              <c:strCache>
                <c:ptCount val="1"/>
                <c:pt idx="0">
                  <c:v>UDP Linux</c:v>
                </c:pt>
              </c:strCache>
            </c:strRef>
          </c:tx>
          <c:invertIfNegative val="0"/>
          <c:cat>
            <c:numRef>
              <c:f>Sheet7!$A$117:$A$119</c:f>
              <c:numCache>
                <c:formatCode>General</c:formatCode>
                <c:ptCount val="3"/>
                <c:pt idx="0">
                  <c:v>512.0</c:v>
                </c:pt>
                <c:pt idx="1">
                  <c:v>768.0</c:v>
                </c:pt>
                <c:pt idx="2">
                  <c:v>1024.0</c:v>
                </c:pt>
              </c:numCache>
            </c:numRef>
          </c:cat>
          <c:val>
            <c:numRef>
              <c:f>Sheet7!$B$117:$B$119</c:f>
              <c:numCache>
                <c:formatCode>General</c:formatCode>
                <c:ptCount val="3"/>
                <c:pt idx="0">
                  <c:v>4.89</c:v>
                </c:pt>
                <c:pt idx="1">
                  <c:v>5.17</c:v>
                </c:pt>
                <c:pt idx="2">
                  <c:v>6.109999999999999</c:v>
                </c:pt>
              </c:numCache>
            </c:numRef>
          </c:val>
        </c:ser>
        <c:ser>
          <c:idx val="1"/>
          <c:order val="1"/>
          <c:tx>
            <c:strRef>
              <c:f>Sheet7!$C$116</c:f>
              <c:strCache>
                <c:ptCount val="1"/>
                <c:pt idx="0">
                  <c:v>UDP ZCopy</c:v>
                </c:pt>
              </c:strCache>
            </c:strRef>
          </c:tx>
          <c:invertIfNegative val="0"/>
          <c:cat>
            <c:numRef>
              <c:f>Sheet7!$A$117:$A$119</c:f>
              <c:numCache>
                <c:formatCode>General</c:formatCode>
                <c:ptCount val="3"/>
                <c:pt idx="0">
                  <c:v>512.0</c:v>
                </c:pt>
                <c:pt idx="1">
                  <c:v>768.0</c:v>
                </c:pt>
                <c:pt idx="2">
                  <c:v>1024.0</c:v>
                </c:pt>
              </c:numCache>
            </c:numRef>
          </c:cat>
          <c:val>
            <c:numRef>
              <c:f>Sheet7!$C$117:$C$119</c:f>
              <c:numCache>
                <c:formatCode>General</c:formatCode>
                <c:ptCount val="3"/>
                <c:pt idx="0">
                  <c:v>4.17</c:v>
                </c:pt>
                <c:pt idx="1">
                  <c:v>4.57</c:v>
                </c:pt>
                <c:pt idx="2">
                  <c:v>4.73</c:v>
                </c:pt>
              </c:numCache>
            </c:numRef>
          </c:val>
        </c:ser>
        <c:dLbls>
          <c:showLegendKey val="0"/>
          <c:showVal val="0"/>
          <c:showCatName val="0"/>
          <c:showSerName val="0"/>
          <c:showPercent val="0"/>
          <c:showBubbleSize val="0"/>
        </c:dLbls>
        <c:gapWidth val="150"/>
        <c:axId val="591825384"/>
        <c:axId val="591830904"/>
      </c:barChart>
      <c:catAx>
        <c:axId val="591825384"/>
        <c:scaling>
          <c:orientation val="minMax"/>
        </c:scaling>
        <c:delete val="0"/>
        <c:axPos val="b"/>
        <c:title>
          <c:tx>
            <c:rich>
              <a:bodyPr/>
              <a:lstStyle/>
              <a:p>
                <a:pPr>
                  <a:defRPr sz="2200"/>
                </a:pPr>
                <a:r>
                  <a:rPr lang="en-US" sz="2200"/>
                  <a:t>Package Size (Bytes)</a:t>
                </a:r>
              </a:p>
            </c:rich>
          </c:tx>
          <c:layout/>
          <c:overlay val="0"/>
        </c:title>
        <c:numFmt formatCode="General" sourceLinked="1"/>
        <c:majorTickMark val="out"/>
        <c:minorTickMark val="none"/>
        <c:tickLblPos val="nextTo"/>
        <c:txPr>
          <a:bodyPr/>
          <a:lstStyle/>
          <a:p>
            <a:pPr>
              <a:defRPr sz="1800"/>
            </a:pPr>
            <a:endParaRPr lang="en-US"/>
          </a:p>
        </c:txPr>
        <c:crossAx val="591830904"/>
        <c:crosses val="autoZero"/>
        <c:auto val="1"/>
        <c:lblAlgn val="ctr"/>
        <c:lblOffset val="100"/>
        <c:noMultiLvlLbl val="0"/>
      </c:catAx>
      <c:valAx>
        <c:axId val="591830904"/>
        <c:scaling>
          <c:orientation val="minMax"/>
        </c:scaling>
        <c:delete val="0"/>
        <c:axPos val="l"/>
        <c:title>
          <c:tx>
            <c:rich>
              <a:bodyPr rot="-5400000" vert="horz"/>
              <a:lstStyle/>
              <a:p>
                <a:pPr>
                  <a:defRPr sz="2200"/>
                </a:pPr>
                <a:r>
                  <a:rPr lang="en-US" sz="2200"/>
                  <a:t>Miss</a:t>
                </a:r>
                <a:r>
                  <a:rPr lang="en-US" sz="2200" baseline="0"/>
                  <a:t> Frequency (1 miss/K cycles)</a:t>
                </a:r>
                <a:endParaRPr lang="en-US" sz="2200"/>
              </a:p>
            </c:rich>
          </c:tx>
          <c:layout>
            <c:manualLayout>
              <c:xMode val="edge"/>
              <c:yMode val="edge"/>
              <c:x val="0.0115894039735099"/>
              <c:y val="0.096986301369863"/>
            </c:manualLayout>
          </c:layout>
          <c:overlay val="0"/>
        </c:title>
        <c:numFmt formatCode="#,##0.0" sourceLinked="0"/>
        <c:majorTickMark val="out"/>
        <c:minorTickMark val="none"/>
        <c:tickLblPos val="nextTo"/>
        <c:txPr>
          <a:bodyPr/>
          <a:lstStyle/>
          <a:p>
            <a:pPr>
              <a:defRPr sz="1800"/>
            </a:pPr>
            <a:endParaRPr lang="en-US"/>
          </a:p>
        </c:txPr>
        <c:crossAx val="591825384"/>
        <c:crosses val="autoZero"/>
        <c:crossBetween val="between"/>
      </c:valAx>
    </c:plotArea>
    <c:legend>
      <c:legendPos val="l"/>
      <c:layout>
        <c:manualLayout>
          <c:xMode val="edge"/>
          <c:yMode val="edge"/>
          <c:x val="0.184863931482249"/>
          <c:y val="0.149025779311833"/>
          <c:w val="0.258346456692913"/>
          <c:h val="0.129265528748727"/>
        </c:manualLayout>
      </c:layout>
      <c:overlay val="1"/>
      <c:txPr>
        <a:bodyPr/>
        <a:lstStyle/>
        <a:p>
          <a:pPr>
            <a:defRPr sz="2000" b="1"/>
          </a:pPr>
          <a:endParaRPr lang="en-US"/>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400"/>
            </a:pPr>
            <a:r>
              <a:rPr lang="en-US" sz="2400"/>
              <a:t>Throughput of Memcahed with TCP</a:t>
            </a:r>
          </a:p>
        </c:rich>
      </c:tx>
      <c:layout/>
      <c:overlay val="0"/>
    </c:title>
    <c:autoTitleDeleted val="0"/>
    <c:plotArea>
      <c:layout/>
      <c:lineChart>
        <c:grouping val="standard"/>
        <c:varyColors val="0"/>
        <c:ser>
          <c:idx val="0"/>
          <c:order val="0"/>
          <c:tx>
            <c:strRef>
              <c:f>Sheet7!$F$52</c:f>
              <c:strCache>
                <c:ptCount val="1"/>
                <c:pt idx="0">
                  <c:v>ZCopy</c:v>
                </c:pt>
              </c:strCache>
            </c:strRef>
          </c:tx>
          <c:spPr>
            <a:effectLst/>
          </c:spPr>
          <c:marker>
            <c:symbol val="x"/>
            <c:size val="13"/>
            <c:spPr>
              <a:ln w="34925"/>
              <a:effectLst/>
            </c:spPr>
          </c:marker>
          <c:cat>
            <c:numRef>
              <c:f>Sheet7!$E$53:$E$57</c:f>
              <c:numCache>
                <c:formatCode>General</c:formatCode>
                <c:ptCount val="5"/>
                <c:pt idx="0">
                  <c:v>256.0</c:v>
                </c:pt>
                <c:pt idx="1">
                  <c:v>512.0</c:v>
                </c:pt>
                <c:pt idx="2">
                  <c:v>768.0</c:v>
                </c:pt>
                <c:pt idx="3">
                  <c:v>1024.0</c:v>
                </c:pt>
                <c:pt idx="4">
                  <c:v>2048.0</c:v>
                </c:pt>
              </c:numCache>
            </c:numRef>
          </c:cat>
          <c:val>
            <c:numRef>
              <c:f>Sheet7!$F$53:$F$57</c:f>
              <c:numCache>
                <c:formatCode>General</c:formatCode>
                <c:ptCount val="5"/>
                <c:pt idx="0">
                  <c:v>109967.1</c:v>
                </c:pt>
                <c:pt idx="1">
                  <c:v>81840.9</c:v>
                </c:pt>
                <c:pt idx="2">
                  <c:v>82744.3</c:v>
                </c:pt>
                <c:pt idx="3">
                  <c:v>98818.1</c:v>
                </c:pt>
                <c:pt idx="4">
                  <c:v>53754.2</c:v>
                </c:pt>
              </c:numCache>
            </c:numRef>
          </c:val>
          <c:smooth val="0"/>
        </c:ser>
        <c:ser>
          <c:idx val="1"/>
          <c:order val="1"/>
          <c:tx>
            <c:strRef>
              <c:f>Sheet7!$G$52</c:f>
              <c:strCache>
                <c:ptCount val="1"/>
                <c:pt idx="0">
                  <c:v>Vanilla Linux</c:v>
                </c:pt>
              </c:strCache>
            </c:strRef>
          </c:tx>
          <c:spPr>
            <a:effectLst/>
          </c:spPr>
          <c:marker>
            <c:symbol val="triangle"/>
            <c:size val="12"/>
            <c:spPr>
              <a:effectLst/>
            </c:spPr>
          </c:marker>
          <c:cat>
            <c:numRef>
              <c:f>Sheet7!$E$53:$E$57</c:f>
              <c:numCache>
                <c:formatCode>General</c:formatCode>
                <c:ptCount val="5"/>
                <c:pt idx="0">
                  <c:v>256.0</c:v>
                </c:pt>
                <c:pt idx="1">
                  <c:v>512.0</c:v>
                </c:pt>
                <c:pt idx="2">
                  <c:v>768.0</c:v>
                </c:pt>
                <c:pt idx="3">
                  <c:v>1024.0</c:v>
                </c:pt>
                <c:pt idx="4">
                  <c:v>2048.0</c:v>
                </c:pt>
              </c:numCache>
            </c:numRef>
          </c:cat>
          <c:val>
            <c:numRef>
              <c:f>Sheet7!$G$53:$G$57</c:f>
              <c:numCache>
                <c:formatCode>General</c:formatCode>
                <c:ptCount val="5"/>
                <c:pt idx="0">
                  <c:v>115895.8</c:v>
                </c:pt>
                <c:pt idx="1">
                  <c:v>58116.2</c:v>
                </c:pt>
                <c:pt idx="2">
                  <c:v>60020.7</c:v>
                </c:pt>
                <c:pt idx="3">
                  <c:v>75572.3</c:v>
                </c:pt>
                <c:pt idx="4">
                  <c:v>52406.5</c:v>
                </c:pt>
              </c:numCache>
            </c:numRef>
          </c:val>
          <c:smooth val="0"/>
        </c:ser>
        <c:dLbls>
          <c:showLegendKey val="0"/>
          <c:showVal val="0"/>
          <c:showCatName val="0"/>
          <c:showSerName val="0"/>
          <c:showPercent val="0"/>
          <c:showBubbleSize val="0"/>
        </c:dLbls>
        <c:marker val="1"/>
        <c:smooth val="0"/>
        <c:axId val="591881176"/>
        <c:axId val="591888024"/>
      </c:lineChart>
      <c:catAx>
        <c:axId val="591881176"/>
        <c:scaling>
          <c:orientation val="minMax"/>
        </c:scaling>
        <c:delete val="0"/>
        <c:axPos val="b"/>
        <c:title>
          <c:tx>
            <c:rich>
              <a:bodyPr/>
              <a:lstStyle/>
              <a:p>
                <a:pPr>
                  <a:defRPr sz="2400"/>
                </a:pPr>
                <a:r>
                  <a:rPr lang="en-US" sz="2400"/>
                  <a:t>Package Size (bytes)</a:t>
                </a:r>
              </a:p>
            </c:rich>
          </c:tx>
          <c:layout/>
          <c:overlay val="0"/>
        </c:title>
        <c:numFmt formatCode="General" sourceLinked="1"/>
        <c:majorTickMark val="out"/>
        <c:minorTickMark val="none"/>
        <c:tickLblPos val="nextTo"/>
        <c:txPr>
          <a:bodyPr/>
          <a:lstStyle/>
          <a:p>
            <a:pPr>
              <a:defRPr sz="1800" b="1"/>
            </a:pPr>
            <a:endParaRPr lang="en-US"/>
          </a:p>
        </c:txPr>
        <c:crossAx val="591888024"/>
        <c:crosses val="autoZero"/>
        <c:auto val="1"/>
        <c:lblAlgn val="ctr"/>
        <c:lblOffset val="100"/>
        <c:noMultiLvlLbl val="0"/>
      </c:catAx>
      <c:valAx>
        <c:axId val="591888024"/>
        <c:scaling>
          <c:orientation val="minMax"/>
        </c:scaling>
        <c:delete val="0"/>
        <c:axPos val="l"/>
        <c:title>
          <c:tx>
            <c:rich>
              <a:bodyPr rot="-5400000" vert="horz"/>
              <a:lstStyle/>
              <a:p>
                <a:pPr>
                  <a:defRPr sz="2400"/>
                </a:pPr>
                <a:r>
                  <a:rPr lang="en-US" sz="2400"/>
                  <a:t>Throughput</a:t>
                </a:r>
                <a:r>
                  <a:rPr lang="en-US" sz="2400" baseline="0"/>
                  <a:t> (requests/sec)</a:t>
                </a:r>
                <a:endParaRPr lang="en-US" sz="2400"/>
              </a:p>
            </c:rich>
          </c:tx>
          <c:layout>
            <c:manualLayout>
              <c:xMode val="edge"/>
              <c:yMode val="edge"/>
              <c:x val="0.00907422969971564"/>
              <c:y val="0.11278950937648"/>
            </c:manualLayout>
          </c:layout>
          <c:overlay val="0"/>
        </c:title>
        <c:numFmt formatCode="General" sourceLinked="1"/>
        <c:majorTickMark val="out"/>
        <c:minorTickMark val="none"/>
        <c:tickLblPos val="nextTo"/>
        <c:txPr>
          <a:bodyPr/>
          <a:lstStyle/>
          <a:p>
            <a:pPr>
              <a:defRPr sz="1800" b="1"/>
            </a:pPr>
            <a:endParaRPr lang="en-US"/>
          </a:p>
        </c:txPr>
        <c:crossAx val="591881176"/>
        <c:crosses val="autoZero"/>
        <c:crossBetween val="between"/>
      </c:valAx>
    </c:plotArea>
    <c:legend>
      <c:legendPos val="r"/>
      <c:layout>
        <c:manualLayout>
          <c:xMode val="edge"/>
          <c:yMode val="edge"/>
          <c:x val="0.631833612447271"/>
          <c:y val="0.130509891745154"/>
          <c:w val="0.220391632565629"/>
          <c:h val="0.147911456203873"/>
        </c:manualLayout>
      </c:layout>
      <c:overlay val="1"/>
      <c:txPr>
        <a:bodyPr/>
        <a:lstStyle/>
        <a:p>
          <a:pPr>
            <a:defRPr sz="2000" b="1"/>
          </a:pPr>
          <a:endParaRPr lang="en-US"/>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Throughput of Varnish</a:t>
            </a:r>
          </a:p>
        </c:rich>
      </c:tx>
      <c:layout/>
      <c:overlay val="0"/>
    </c:title>
    <c:autoTitleDeleted val="0"/>
    <c:plotArea>
      <c:layout/>
      <c:lineChart>
        <c:grouping val="standard"/>
        <c:varyColors val="0"/>
        <c:ser>
          <c:idx val="0"/>
          <c:order val="0"/>
          <c:tx>
            <c:strRef>
              <c:f>Sheet7!$B$80</c:f>
              <c:strCache>
                <c:ptCount val="1"/>
                <c:pt idx="0">
                  <c:v>Vanilla Linux</c:v>
                </c:pt>
              </c:strCache>
            </c:strRef>
          </c:tx>
          <c:spPr>
            <a:effectLst/>
          </c:spPr>
          <c:marker>
            <c:spPr>
              <a:effectLst/>
            </c:spPr>
          </c:marker>
          <c:cat>
            <c:numRef>
              <c:f>Sheet7!$A$81:$A$88</c:f>
              <c:numCache>
                <c:formatCode>General</c:formatCode>
                <c:ptCount val="8"/>
                <c:pt idx="0">
                  <c:v>1024.0</c:v>
                </c:pt>
                <c:pt idx="1">
                  <c:v>2048.0</c:v>
                </c:pt>
                <c:pt idx="2">
                  <c:v>3072.0</c:v>
                </c:pt>
                <c:pt idx="3">
                  <c:v>4096.0</c:v>
                </c:pt>
                <c:pt idx="4">
                  <c:v>5120.0</c:v>
                </c:pt>
                <c:pt idx="5">
                  <c:v>6144.0</c:v>
                </c:pt>
                <c:pt idx="6">
                  <c:v>7168.0</c:v>
                </c:pt>
                <c:pt idx="7">
                  <c:v>8196.0</c:v>
                </c:pt>
              </c:numCache>
            </c:numRef>
          </c:cat>
          <c:val>
            <c:numRef>
              <c:f>Sheet7!$B$81:$B$88</c:f>
              <c:numCache>
                <c:formatCode>General</c:formatCode>
                <c:ptCount val="8"/>
                <c:pt idx="0">
                  <c:v>13520.0</c:v>
                </c:pt>
                <c:pt idx="1">
                  <c:v>12864.9</c:v>
                </c:pt>
                <c:pt idx="2">
                  <c:v>12565.93</c:v>
                </c:pt>
                <c:pt idx="3">
                  <c:v>12753.84</c:v>
                </c:pt>
                <c:pt idx="4">
                  <c:v>12699.36</c:v>
                </c:pt>
                <c:pt idx="5">
                  <c:v>12639.58</c:v>
                </c:pt>
                <c:pt idx="6">
                  <c:v>12945.41</c:v>
                </c:pt>
                <c:pt idx="7">
                  <c:v>12886.43</c:v>
                </c:pt>
              </c:numCache>
            </c:numRef>
          </c:val>
          <c:smooth val="0"/>
        </c:ser>
        <c:ser>
          <c:idx val="1"/>
          <c:order val="1"/>
          <c:tx>
            <c:strRef>
              <c:f>Sheet7!$C$80</c:f>
              <c:strCache>
                <c:ptCount val="1"/>
                <c:pt idx="0">
                  <c:v>ZCopy</c:v>
                </c:pt>
              </c:strCache>
            </c:strRef>
          </c:tx>
          <c:spPr>
            <a:effectLst/>
          </c:spPr>
          <c:marker>
            <c:spPr>
              <a:effectLst/>
            </c:spPr>
          </c:marker>
          <c:cat>
            <c:numRef>
              <c:f>Sheet7!$A$81:$A$88</c:f>
              <c:numCache>
                <c:formatCode>General</c:formatCode>
                <c:ptCount val="8"/>
                <c:pt idx="0">
                  <c:v>1024.0</c:v>
                </c:pt>
                <c:pt idx="1">
                  <c:v>2048.0</c:v>
                </c:pt>
                <c:pt idx="2">
                  <c:v>3072.0</c:v>
                </c:pt>
                <c:pt idx="3">
                  <c:v>4096.0</c:v>
                </c:pt>
                <c:pt idx="4">
                  <c:v>5120.0</c:v>
                </c:pt>
                <c:pt idx="5">
                  <c:v>6144.0</c:v>
                </c:pt>
                <c:pt idx="6">
                  <c:v>7168.0</c:v>
                </c:pt>
                <c:pt idx="7">
                  <c:v>8196.0</c:v>
                </c:pt>
              </c:numCache>
            </c:numRef>
          </c:cat>
          <c:val>
            <c:numRef>
              <c:f>Sheet7!$C$81:$C$88</c:f>
              <c:numCache>
                <c:formatCode>General</c:formatCode>
                <c:ptCount val="8"/>
                <c:pt idx="0">
                  <c:v>13153.97</c:v>
                </c:pt>
                <c:pt idx="1">
                  <c:v>12954.72</c:v>
                </c:pt>
                <c:pt idx="2">
                  <c:v>12916.99</c:v>
                </c:pt>
                <c:pt idx="3">
                  <c:v>13345.2</c:v>
                </c:pt>
                <c:pt idx="4">
                  <c:v>13547.02</c:v>
                </c:pt>
                <c:pt idx="5">
                  <c:v>13635.74</c:v>
                </c:pt>
                <c:pt idx="6">
                  <c:v>13512.31</c:v>
                </c:pt>
                <c:pt idx="7">
                  <c:v>12960.6</c:v>
                </c:pt>
              </c:numCache>
            </c:numRef>
          </c:val>
          <c:smooth val="0"/>
        </c:ser>
        <c:dLbls>
          <c:showLegendKey val="0"/>
          <c:showVal val="0"/>
          <c:showCatName val="0"/>
          <c:showSerName val="0"/>
          <c:showPercent val="0"/>
          <c:showBubbleSize val="0"/>
        </c:dLbls>
        <c:marker val="1"/>
        <c:smooth val="0"/>
        <c:axId val="42726408"/>
        <c:axId val="42733336"/>
      </c:lineChart>
      <c:catAx>
        <c:axId val="42726408"/>
        <c:scaling>
          <c:orientation val="minMax"/>
        </c:scaling>
        <c:delete val="0"/>
        <c:axPos val="b"/>
        <c:title>
          <c:tx>
            <c:rich>
              <a:bodyPr/>
              <a:lstStyle/>
              <a:p>
                <a:pPr>
                  <a:defRPr/>
                </a:pPr>
                <a:r>
                  <a:rPr lang="en-US" sz="1800"/>
                  <a:t>Package Size (bytes)</a:t>
                </a:r>
              </a:p>
            </c:rich>
          </c:tx>
          <c:layout/>
          <c:overlay val="0"/>
        </c:title>
        <c:numFmt formatCode="General" sourceLinked="1"/>
        <c:majorTickMark val="out"/>
        <c:minorTickMark val="none"/>
        <c:tickLblPos val="nextTo"/>
        <c:txPr>
          <a:bodyPr/>
          <a:lstStyle/>
          <a:p>
            <a:pPr>
              <a:defRPr sz="1400" b="1"/>
            </a:pPr>
            <a:endParaRPr lang="en-US"/>
          </a:p>
        </c:txPr>
        <c:crossAx val="42733336"/>
        <c:crosses val="autoZero"/>
        <c:auto val="1"/>
        <c:lblAlgn val="ctr"/>
        <c:lblOffset val="100"/>
        <c:noMultiLvlLbl val="0"/>
      </c:catAx>
      <c:valAx>
        <c:axId val="42733336"/>
        <c:scaling>
          <c:orientation val="minMax"/>
          <c:max val="14500.0"/>
        </c:scaling>
        <c:delete val="0"/>
        <c:axPos val="l"/>
        <c:majorGridlines/>
        <c:title>
          <c:tx>
            <c:rich>
              <a:bodyPr rot="-5400000" vert="horz"/>
              <a:lstStyle/>
              <a:p>
                <a:pPr>
                  <a:defRPr sz="1800"/>
                </a:pPr>
                <a:r>
                  <a:rPr lang="en-US" sz="1800"/>
                  <a:t>Throughput</a:t>
                </a:r>
                <a:r>
                  <a:rPr lang="en-US" sz="1800" baseline="0"/>
                  <a:t> (requests/sec)</a:t>
                </a:r>
                <a:endParaRPr lang="en-US" sz="1800"/>
              </a:p>
            </c:rich>
          </c:tx>
          <c:layout/>
          <c:overlay val="0"/>
        </c:title>
        <c:numFmt formatCode="General" sourceLinked="1"/>
        <c:majorTickMark val="out"/>
        <c:minorTickMark val="none"/>
        <c:tickLblPos val="nextTo"/>
        <c:txPr>
          <a:bodyPr/>
          <a:lstStyle/>
          <a:p>
            <a:pPr>
              <a:defRPr sz="1400" b="1"/>
            </a:pPr>
            <a:endParaRPr lang="en-US"/>
          </a:p>
        </c:txPr>
        <c:crossAx val="42726408"/>
        <c:crosses val="autoZero"/>
        <c:crossBetween val="between"/>
      </c:valAx>
    </c:plotArea>
    <c:legend>
      <c:legendPos val="r"/>
      <c:layout>
        <c:manualLayout>
          <c:xMode val="edge"/>
          <c:yMode val="edge"/>
          <c:x val="0.73921200750469"/>
          <c:y val="0.120114464858559"/>
          <c:w val="0.220391632565629"/>
          <c:h val="0.168702245552639"/>
        </c:manualLayout>
      </c:layout>
      <c:overlay val="1"/>
      <c:txPr>
        <a:bodyPr/>
        <a:lstStyle/>
        <a:p>
          <a:pPr>
            <a:defRPr sz="1600" b="1"/>
          </a:pPr>
          <a:endParaRPr lang="en-US"/>
        </a:p>
      </c:txPr>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773257-038F-1142-84DB-D732A1DF1E7E}" type="datetimeFigureOut">
              <a:rPr lang="en-US" smtClean="0"/>
              <a:t>12-6-11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F3CD40-0A3B-A744-B313-4E3019D370AC}" type="slidenum">
              <a:rPr lang="en-US" smtClean="0"/>
              <a:t>‹#›</a:t>
            </a:fld>
            <a:endParaRPr lang="en-US"/>
          </a:p>
        </p:txBody>
      </p:sp>
    </p:spTree>
    <p:extLst>
      <p:ext uri="{BB962C8B-B14F-4D97-AF65-F5344CB8AC3E}">
        <p14:creationId xmlns:p14="http://schemas.microsoft.com/office/powerpoint/2010/main" val="426469919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b="0" dirty="0" smtClean="0">
                <a:solidFill>
                  <a:schemeClr val="tx1"/>
                </a:solidFill>
              </a:rPr>
              <a:t>Hi, everyone.</a:t>
            </a:r>
            <a:r>
              <a:rPr lang="en-US" altLang="zh-CN" b="0" baseline="0" dirty="0" smtClean="0">
                <a:solidFill>
                  <a:schemeClr val="tx1"/>
                </a:solidFill>
              </a:rPr>
              <a:t> </a:t>
            </a:r>
          </a:p>
          <a:p>
            <a:r>
              <a:rPr lang="en-US" b="0" baseline="0" dirty="0" smtClean="0">
                <a:solidFill>
                  <a:schemeClr val="tx1"/>
                </a:solidFill>
              </a:rPr>
              <a:t>My name is xiang song from  IPADS group </a:t>
            </a:r>
            <a:r>
              <a:rPr lang="en-US" altLang="zh-CN" b="0" baseline="0" dirty="0" smtClean="0">
                <a:solidFill>
                  <a:schemeClr val="tx1"/>
                </a:solidFill>
              </a:rPr>
              <a:t>of </a:t>
            </a:r>
            <a:r>
              <a:rPr lang="en-US" b="0" baseline="0" dirty="0" smtClean="0">
                <a:solidFill>
                  <a:schemeClr val="tx1"/>
                </a:solidFill>
              </a:rPr>
              <a:t>shanghai </a:t>
            </a:r>
            <a:r>
              <a:rPr lang="en-US" b="0" baseline="0" dirty="0" err="1" smtClean="0">
                <a:solidFill>
                  <a:schemeClr val="tx1"/>
                </a:solidFill>
              </a:rPr>
              <a:t>jiao</a:t>
            </a:r>
            <a:r>
              <a:rPr lang="en-US" b="0" baseline="0" dirty="0" smtClean="0">
                <a:solidFill>
                  <a:schemeClr val="tx1"/>
                </a:solidFill>
              </a:rPr>
              <a:t> tong university and fudan university.</a:t>
            </a:r>
          </a:p>
          <a:p>
            <a:r>
              <a:rPr lang="en-US" b="0" baseline="0" dirty="0" smtClean="0">
                <a:solidFill>
                  <a:schemeClr val="tx1"/>
                </a:solidFill>
              </a:rPr>
              <a:t>Today, I want to introduce our work on </a:t>
            </a:r>
            <a:r>
              <a:rPr lang="en-US" sz="1200" b="0" dirty="0" smtClean="0">
                <a:solidFill>
                  <a:schemeClr val="tx1"/>
                </a:solidFill>
                <a:latin typeface="Tahoma"/>
                <a:cs typeface="Tahoma"/>
              </a:rPr>
              <a:t>Revisiting Software Zero-Copy for Web-caching Applications with Twin Memory Allocation.</a:t>
            </a:r>
          </a:p>
          <a:p>
            <a:r>
              <a:rPr lang="en-US" sz="1200" b="0" dirty="0" smtClean="0">
                <a:solidFill>
                  <a:schemeClr val="tx1"/>
                </a:solidFill>
                <a:latin typeface="Tahoma"/>
                <a:cs typeface="Tahoma"/>
              </a:rPr>
              <a:t>This work is done with </a:t>
            </a:r>
            <a:r>
              <a:rPr lang="en-US" sz="1200" b="0" dirty="0" err="1" smtClean="0">
                <a:solidFill>
                  <a:schemeClr val="tx1"/>
                </a:solidFill>
                <a:latin typeface="Tahoma"/>
                <a:cs typeface="Tahoma"/>
              </a:rPr>
              <a:t>jicheng</a:t>
            </a:r>
            <a:r>
              <a:rPr lang="en-US" sz="1200" b="0" baseline="0" dirty="0" smtClean="0">
                <a:solidFill>
                  <a:schemeClr val="tx1"/>
                </a:solidFill>
                <a:latin typeface="Tahoma"/>
                <a:cs typeface="Tahoma"/>
              </a:rPr>
              <a:t> </a:t>
            </a:r>
            <a:r>
              <a:rPr lang="en-US" sz="1200" b="0" dirty="0" smtClean="0">
                <a:solidFill>
                  <a:schemeClr val="tx1"/>
                </a:solidFill>
                <a:latin typeface="Tahoma"/>
                <a:cs typeface="Tahoma"/>
              </a:rPr>
              <a:t>and</a:t>
            </a:r>
            <a:r>
              <a:rPr lang="en-US" sz="1200" b="0" baseline="0" dirty="0" smtClean="0">
                <a:solidFill>
                  <a:schemeClr val="tx1"/>
                </a:solidFill>
                <a:latin typeface="Tahoma"/>
                <a:cs typeface="Tahoma"/>
              </a:rPr>
              <a:t> my advisor </a:t>
            </a:r>
            <a:r>
              <a:rPr lang="en-US" sz="1200" b="0" baseline="0" dirty="0" err="1" smtClean="0">
                <a:solidFill>
                  <a:schemeClr val="tx1"/>
                </a:solidFill>
                <a:latin typeface="Tahoma"/>
                <a:cs typeface="Tahoma"/>
              </a:rPr>
              <a:t>haibo</a:t>
            </a:r>
            <a:r>
              <a:rPr lang="en-US" sz="1200" b="0" baseline="0" dirty="0" smtClean="0">
                <a:solidFill>
                  <a:schemeClr val="tx1"/>
                </a:solidFill>
                <a:latin typeface="Tahoma"/>
                <a:cs typeface="Tahoma"/>
              </a:rPr>
              <a:t> and </a:t>
            </a:r>
            <a:r>
              <a:rPr lang="en-US" sz="1200" b="0" baseline="0" dirty="0" err="1" smtClean="0">
                <a:solidFill>
                  <a:schemeClr val="tx1"/>
                </a:solidFill>
                <a:latin typeface="Tahoma"/>
                <a:cs typeface="Tahoma"/>
              </a:rPr>
              <a:t>binyu</a:t>
            </a:r>
            <a:r>
              <a:rPr lang="en-US" sz="1200" b="0" baseline="0" dirty="0" smtClean="0">
                <a:solidFill>
                  <a:schemeClr val="tx1"/>
                </a:solidFill>
                <a:latin typeface="Tahoma"/>
                <a:cs typeface="Tahoma"/>
              </a:rPr>
              <a:t>.</a:t>
            </a:r>
            <a:endParaRPr lang="en-US" b="0" dirty="0">
              <a:solidFill>
                <a:schemeClr val="tx1"/>
              </a:solidFill>
            </a:endParaRPr>
          </a:p>
        </p:txBody>
      </p:sp>
      <p:sp>
        <p:nvSpPr>
          <p:cNvPr id="4" name="Slide Number Placeholder 3"/>
          <p:cNvSpPr>
            <a:spLocks noGrp="1"/>
          </p:cNvSpPr>
          <p:nvPr>
            <p:ph type="sldNum" sz="quarter" idx="10"/>
          </p:nvPr>
        </p:nvSpPr>
        <p:spPr/>
        <p:txBody>
          <a:bodyPr/>
          <a:lstStyle/>
          <a:p>
            <a:fld id="{1DF3CD40-0A3B-A744-B313-4E3019D370AC}" type="slidenum">
              <a:rPr lang="en-US" smtClean="0"/>
              <a:t>1</a:t>
            </a:fld>
            <a:endParaRPr lang="en-US"/>
          </a:p>
        </p:txBody>
      </p:sp>
    </p:spTree>
    <p:extLst>
      <p:ext uri="{BB962C8B-B14F-4D97-AF65-F5344CB8AC3E}">
        <p14:creationId xmlns:p14="http://schemas.microsoft.com/office/powerpoint/2010/main" val="3235825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Thus</a:t>
            </a:r>
            <a:r>
              <a:rPr lang="en-US" sz="1200" kern="1200" baseline="0" dirty="0" smtClean="0">
                <a:solidFill>
                  <a:schemeClr val="tx1"/>
                </a:solidFill>
                <a:latin typeface="+mn-lt"/>
                <a:ea typeface="+mn-ea"/>
                <a:cs typeface="+mn-cs"/>
              </a:rPr>
              <a:t> it </a:t>
            </a:r>
            <a:r>
              <a:rPr lang="en-US" sz="1200" kern="1200" dirty="0" smtClean="0">
                <a:solidFill>
                  <a:schemeClr val="tx1"/>
                </a:solidFill>
                <a:latin typeface="+mn-lt"/>
                <a:ea typeface="+mn-ea"/>
                <a:cs typeface="+mn-cs"/>
              </a:rPr>
              <a:t>is quite intuitive to let applications to separate</a:t>
            </a:r>
            <a:r>
              <a:rPr lang="en-US" sz="1200" kern="1200" baseline="0" dirty="0" smtClean="0">
                <a:solidFill>
                  <a:schemeClr val="tx1"/>
                </a:solidFill>
                <a:latin typeface="+mn-lt"/>
                <a:ea typeface="+mn-ea"/>
                <a:cs typeface="+mn-cs"/>
              </a:rPr>
              <a:t> network </a:t>
            </a:r>
            <a:r>
              <a:rPr lang="en-US" sz="1200" kern="1200" dirty="0" smtClean="0">
                <a:solidFill>
                  <a:schemeClr val="tx1"/>
                </a:solidFill>
                <a:latin typeface="+mn-lt"/>
                <a:ea typeface="+mn-ea"/>
                <a:cs typeface="+mn-cs"/>
              </a:rPr>
              <a:t>data that</a:t>
            </a:r>
            <a:r>
              <a:rPr lang="en-US" sz="1200" kern="1200" baseline="0" dirty="0" smtClean="0">
                <a:solidFill>
                  <a:schemeClr val="tx1"/>
                </a:solidFill>
                <a:latin typeface="+mn-lt"/>
                <a:ea typeface="+mn-ea"/>
                <a:cs typeface="+mn-cs"/>
              </a:rPr>
              <a:t> will be </a:t>
            </a:r>
            <a:r>
              <a:rPr lang="en-US" sz="1200" kern="1200" dirty="0" smtClean="0">
                <a:solidFill>
                  <a:schemeClr val="tx1"/>
                </a:solidFill>
                <a:latin typeface="+mn-lt"/>
                <a:ea typeface="+mn-ea"/>
                <a:cs typeface="+mn-cs"/>
              </a:rPr>
              <a:t>zero-copied</a:t>
            </a:r>
            <a:r>
              <a:rPr lang="en-US" sz="1200" kern="1200" baseline="0" dirty="0" smtClean="0">
                <a:solidFill>
                  <a:schemeClr val="tx1"/>
                </a:solidFill>
                <a:latin typeface="+mn-lt"/>
                <a:ea typeface="+mn-ea"/>
                <a:cs typeface="+mn-cs"/>
              </a:rPr>
              <a:t> </a:t>
            </a:r>
            <a:r>
              <a:rPr lang="en-US" altLang="zh-CN" sz="1200" kern="1200" baseline="0" dirty="0" smtClean="0">
                <a:solidFill>
                  <a:schemeClr val="tx1"/>
                </a:solidFill>
                <a:latin typeface="+mn-lt"/>
                <a:ea typeface="+mn-ea"/>
                <a:cs typeface="+mn-cs"/>
              </a:rPr>
              <a:t>form </a:t>
            </a:r>
            <a:r>
              <a:rPr lang="en-US" sz="1200" kern="1200" baseline="0" dirty="0" smtClean="0">
                <a:solidFill>
                  <a:schemeClr val="tx1"/>
                </a:solidFill>
                <a:latin typeface="+mn-lt"/>
                <a:ea typeface="+mn-ea"/>
                <a:cs typeface="+mn-cs"/>
              </a:rPr>
              <a:t>the </a:t>
            </a:r>
            <a:r>
              <a:rPr lang="en-US" sz="1200" kern="1200" baseline="0" dirty="0" smtClean="0">
                <a:solidFill>
                  <a:schemeClr val="tx1"/>
                </a:solidFill>
                <a:latin typeface="+mn-lt"/>
                <a:ea typeface="+mn-ea"/>
                <a:cs typeface="+mn-cs"/>
              </a:rPr>
              <a:t>meta-data that does not.</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Thus,</a:t>
            </a:r>
            <a:r>
              <a:rPr lang="en-US" sz="1200" kern="1200" baseline="0" dirty="0" smtClean="0">
                <a:solidFill>
                  <a:schemeClr val="tx1"/>
                </a:solidFill>
                <a:latin typeface="+mn-lt"/>
                <a:ea typeface="+mn-ea"/>
                <a:cs typeface="+mn-cs"/>
              </a:rPr>
              <a:t> we proposed </a:t>
            </a:r>
            <a:r>
              <a:rPr lang="en-US" sz="1200" kern="1200" baseline="0" dirty="0" err="1" smtClean="0">
                <a:solidFill>
                  <a:schemeClr val="tx1"/>
                </a:solidFill>
                <a:latin typeface="+mn-lt"/>
                <a:ea typeface="+mn-ea"/>
                <a:cs typeface="+mn-cs"/>
              </a:rPr>
              <a:t>Zcopy</a:t>
            </a:r>
            <a:r>
              <a:rPr lang="en-US" sz="1200" kern="1200" baseline="0" dirty="0" smtClean="0">
                <a:solidFill>
                  <a:schemeClr val="tx1"/>
                </a:solidFill>
                <a:latin typeface="+mn-lt"/>
                <a:ea typeface="+mn-ea"/>
                <a:cs typeface="+mn-cs"/>
              </a:rPr>
              <a:t> system.</a:t>
            </a:r>
          </a:p>
          <a:p>
            <a:r>
              <a:rPr lang="en-US" sz="1200" kern="1200" baseline="0" dirty="0" smtClean="0">
                <a:solidFill>
                  <a:schemeClr val="tx1"/>
                </a:solidFill>
                <a:latin typeface="+mn-lt"/>
                <a:ea typeface="+mn-ea"/>
                <a:cs typeface="+mn-cs"/>
              </a:rPr>
              <a:t>The system composed of a twin memory allocator and a kernel subsystem</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The resulting system is especially effective for web caching applications as will be shown in the evaluation.</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DF3CD40-0A3B-A744-B313-4E3019D370AC}" type="slidenum">
              <a:rPr lang="en-US" smtClean="0"/>
              <a:t>10</a:t>
            </a:fld>
            <a:endParaRPr lang="en-US"/>
          </a:p>
        </p:txBody>
      </p:sp>
    </p:spTree>
    <p:extLst>
      <p:ext uri="{BB962C8B-B14F-4D97-AF65-F5344CB8AC3E}">
        <p14:creationId xmlns:p14="http://schemas.microsoft.com/office/powerpoint/2010/main" val="23564527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457200" rtl="0" eaLnBrk="1" fontAlgn="auto" latinLnBrk="0" hangingPunct="1">
              <a:lnSpc>
                <a:spcPct val="100000"/>
              </a:lnSpc>
              <a:spcBef>
                <a:spcPts val="0"/>
              </a:spcBef>
              <a:spcAft>
                <a:spcPts val="0"/>
              </a:spcAft>
              <a:buClrTx/>
              <a:buSzTx/>
              <a:buFontTx/>
              <a:buAutoNum type="arabicPeriod"/>
              <a:tabLst/>
              <a:defRPr/>
            </a:pPr>
            <a:r>
              <a:rPr lang="en-US" dirty="0" smtClean="0"/>
              <a:t>Here is the basic architecture of the </a:t>
            </a:r>
            <a:r>
              <a:rPr lang="en-US" dirty="0" err="1" smtClean="0"/>
              <a:t>Zcopy</a:t>
            </a:r>
            <a:r>
              <a:rPr lang="en-US" dirty="0" smtClean="0"/>
              <a:t> system.</a:t>
            </a:r>
          </a:p>
          <a:p>
            <a:pPr marL="228600" marR="0" indent="-228600" algn="l" defTabSz="457200" rtl="0" eaLnBrk="1" fontAlgn="auto" latinLnBrk="0" hangingPunct="1">
              <a:lnSpc>
                <a:spcPct val="100000"/>
              </a:lnSpc>
              <a:spcBef>
                <a:spcPts val="0"/>
              </a:spcBef>
              <a:spcAft>
                <a:spcPts val="0"/>
              </a:spcAft>
              <a:buClrTx/>
              <a:buSzTx/>
              <a:buFontTx/>
              <a:buAutoNum type="arabicPeriod"/>
              <a:tabLst/>
              <a:defRPr/>
            </a:pPr>
            <a:r>
              <a:rPr lang="en-US" dirty="0" smtClean="0"/>
              <a:t>we</a:t>
            </a:r>
            <a:r>
              <a:rPr lang="en-US" baseline="0" dirty="0" smtClean="0"/>
              <a:t> use a twin memory allocator to separate the allocation of memory according to application semantics</a:t>
            </a:r>
          </a:p>
          <a:p>
            <a:pPr marL="228600" marR="0" indent="-228600" algn="l" defTabSz="457200" rtl="0" eaLnBrk="1" fontAlgn="auto" latinLnBrk="0" hangingPunct="1">
              <a:lnSpc>
                <a:spcPct val="100000"/>
              </a:lnSpc>
              <a:spcBef>
                <a:spcPts val="0"/>
              </a:spcBef>
              <a:spcAft>
                <a:spcPts val="0"/>
              </a:spcAft>
              <a:buClrTx/>
              <a:buSzTx/>
              <a:buFontTx/>
              <a:buAutoNum type="arabicPeriod"/>
              <a:tabLst/>
              <a:defRPr/>
            </a:pPr>
            <a:r>
              <a:rPr lang="en-US" baseline="0" dirty="0" smtClean="0"/>
              <a:t>add a </a:t>
            </a:r>
            <a:r>
              <a:rPr lang="en-US" baseline="0" dirty="0" err="1" smtClean="0"/>
              <a:t>ZCopy</a:t>
            </a:r>
            <a:r>
              <a:rPr lang="en-US" baseline="0" dirty="0" smtClean="0"/>
              <a:t> proxy to distinguish the data.</a:t>
            </a:r>
            <a:endParaRPr lang="en-US" dirty="0" smtClean="0"/>
          </a:p>
          <a:p>
            <a:endParaRPr lang="en-US" dirty="0" smtClean="0"/>
          </a:p>
          <a:p>
            <a:r>
              <a:rPr lang="en-US" dirty="0" smtClean="0"/>
              <a:t>4. For normal</a:t>
            </a:r>
            <a:r>
              <a:rPr lang="en-US" baseline="0" dirty="0" smtClean="0"/>
              <a:t> data, the memory is allocated from a generic memory allocator such as </a:t>
            </a:r>
            <a:r>
              <a:rPr lang="en-US" baseline="0" dirty="0" err="1" smtClean="0"/>
              <a:t>glibc</a:t>
            </a:r>
            <a:r>
              <a:rPr lang="en-US" baseline="0" dirty="0" smtClean="0"/>
              <a:t> allocator. </a:t>
            </a:r>
          </a:p>
          <a:p>
            <a:r>
              <a:rPr lang="en-US" baseline="0" dirty="0" smtClean="0"/>
              <a:t>5.Sending this data will cause data copy.</a:t>
            </a:r>
          </a:p>
          <a:p>
            <a:r>
              <a:rPr lang="en-US" baseline="0" dirty="0" smtClean="0"/>
              <a:t>6. For zero-copy data, the application will allocate memory from a special memory allocator called </a:t>
            </a:r>
            <a:r>
              <a:rPr lang="en-US" baseline="0" dirty="0" err="1" smtClean="0"/>
              <a:t>ZC_alloc</a:t>
            </a:r>
            <a:r>
              <a:rPr lang="en-US" baseline="0" dirty="0" smtClean="0"/>
              <a:t>. </a:t>
            </a:r>
          </a:p>
          <a:p>
            <a:r>
              <a:rPr lang="en-US" baseline="0" dirty="0" smtClean="0"/>
              <a:t>7.When sending the data, the </a:t>
            </a:r>
            <a:r>
              <a:rPr lang="en-US" baseline="0" dirty="0" err="1" smtClean="0"/>
              <a:t>Zcopy</a:t>
            </a:r>
            <a:r>
              <a:rPr lang="en-US" baseline="0" dirty="0" smtClean="0"/>
              <a:t> Proxy will identify the zero-copy memory block, and bypass the data copy stage during package processing.</a:t>
            </a:r>
          </a:p>
          <a:p>
            <a:r>
              <a:rPr lang="en-US" baseline="0" dirty="0" smtClean="0"/>
              <a:t>We also provide protection for the zero-copy data against true network data mutation.</a:t>
            </a:r>
            <a:endParaRPr lang="en-US" dirty="0"/>
          </a:p>
        </p:txBody>
      </p:sp>
      <p:sp>
        <p:nvSpPr>
          <p:cNvPr id="4" name="Slide Number Placeholder 3"/>
          <p:cNvSpPr>
            <a:spLocks noGrp="1"/>
          </p:cNvSpPr>
          <p:nvPr>
            <p:ph type="sldNum" sz="quarter" idx="10"/>
          </p:nvPr>
        </p:nvSpPr>
        <p:spPr/>
        <p:txBody>
          <a:bodyPr/>
          <a:lstStyle/>
          <a:p>
            <a:fld id="{1DF3CD40-0A3B-A744-B313-4E3019D370AC}" type="slidenum">
              <a:rPr lang="en-US" smtClean="0"/>
              <a:t>11</a:t>
            </a:fld>
            <a:endParaRPr lang="en-US"/>
          </a:p>
        </p:txBody>
      </p:sp>
    </p:spTree>
    <p:extLst>
      <p:ext uri="{BB962C8B-B14F-4D97-AF65-F5344CB8AC3E}">
        <p14:creationId xmlns:p14="http://schemas.microsoft.com/office/powerpoint/2010/main" val="27269526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Due to the minimal memory protection granularity and alignment requirements</a:t>
            </a:r>
            <a:r>
              <a:rPr lang="en-US" baseline="0" dirty="0" smtClean="0"/>
              <a:t> </a:t>
            </a:r>
            <a:r>
              <a:rPr lang="en-US" baseline="0" dirty="0" smtClean="0"/>
              <a:t>of page </a:t>
            </a:r>
            <a:r>
              <a:rPr lang="en-US" baseline="0" dirty="0" smtClean="0"/>
              <a:t>size.</a:t>
            </a:r>
          </a:p>
          <a:p>
            <a:endParaRPr lang="en-US" i="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i="0" baseline="0" dirty="0" smtClean="0"/>
              <a:t>It is </a:t>
            </a:r>
            <a:r>
              <a:rPr lang="en-US" sz="1200" i="0" baseline="0" dirty="0" smtClean="0">
                <a:effectLst>
                  <a:outerShdw blurRad="38100" dist="38100" dir="2700000" algn="tl">
                    <a:srgbClr val="000000">
                      <a:alpha val="43137"/>
                    </a:srgbClr>
                  </a:outerShdw>
                </a:effectLst>
              </a:rPr>
              <a:t>w</a:t>
            </a:r>
            <a:r>
              <a:rPr lang="en-US" sz="1200" i="0" dirty="0" smtClean="0">
                <a:effectLst>
                  <a:outerShdw blurRad="38100" dist="38100" dir="2700000" algn="tl">
                    <a:srgbClr val="000000">
                      <a:alpha val="43137"/>
                    </a:srgbClr>
                  </a:outerShdw>
                </a:effectLst>
              </a:rPr>
              <a:t>asteful to allocate one page for each request of small memory</a:t>
            </a:r>
            <a:r>
              <a:rPr lang="en-US" sz="1200" i="0" baseline="0" dirty="0" smtClean="0">
                <a:effectLst>
                  <a:outerShdw blurRad="38100" dist="38100" dir="2700000" algn="tl">
                    <a:srgbClr val="000000">
                      <a:alpha val="43137"/>
                    </a:srgbClr>
                  </a:outerShdw>
                </a:effectLst>
              </a:rPr>
              <a:t> blocks to protect them from true data mutation</a:t>
            </a:r>
            <a:endParaRPr lang="en-US" sz="1200" i="0" dirty="0" smtClean="0">
              <a:effectLst>
                <a:outerShdw blurRad="38100" dist="38100" dir="2700000" algn="tl">
                  <a:srgbClr val="000000">
                    <a:alpha val="43137"/>
                  </a:srgbClr>
                </a:outerShdw>
              </a:effectLst>
            </a:endParaRP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DF3CD40-0A3B-A744-B313-4E3019D370AC}" type="slidenum">
              <a:rPr lang="en-US" smtClean="0"/>
              <a:t>12</a:t>
            </a:fld>
            <a:endParaRPr lang="en-US"/>
          </a:p>
        </p:txBody>
      </p:sp>
    </p:spTree>
    <p:extLst>
      <p:ext uri="{BB962C8B-B14F-4D97-AF65-F5344CB8AC3E}">
        <p14:creationId xmlns:p14="http://schemas.microsoft.com/office/powerpoint/2010/main" val="38281246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limit</a:t>
            </a:r>
            <a:r>
              <a:rPr lang="en-US" baseline="0" dirty="0" smtClean="0"/>
              <a:t> the memory wasted, we aggregate memory blocks with similar sizes into a basic memory unit – the </a:t>
            </a:r>
            <a:r>
              <a:rPr lang="en-US" baseline="0" dirty="0" err="1" smtClean="0"/>
              <a:t>pageblock</a:t>
            </a:r>
            <a:r>
              <a:rPr lang="en-US" baseline="0" dirty="0" smtClean="0"/>
              <a:t>.</a:t>
            </a:r>
          </a:p>
          <a:p>
            <a:r>
              <a:rPr lang="en-US" baseline="0" dirty="0" smtClean="0"/>
              <a:t>And we will write protect a </a:t>
            </a:r>
            <a:r>
              <a:rPr lang="en-US" baseline="0" dirty="0" err="1" smtClean="0"/>
              <a:t>pageblock</a:t>
            </a:r>
            <a:r>
              <a:rPr lang="en-US" baseline="0" dirty="0" smtClean="0"/>
              <a:t> when it is full of zero-copy data.</a:t>
            </a:r>
          </a:p>
          <a:p>
            <a:r>
              <a:rPr lang="en-US" baseline="0" dirty="0" smtClean="0"/>
              <a:t>This is especially friendly to reusable data, such as cached key/value pairs in a </a:t>
            </a:r>
            <a:r>
              <a:rPr lang="en-US" baseline="0" dirty="0" err="1" smtClean="0"/>
              <a:t>memcached</a:t>
            </a:r>
            <a:r>
              <a:rPr lang="en-US" baseline="0" dirty="0" smtClean="0"/>
              <a:t> server, as </a:t>
            </a:r>
            <a:r>
              <a:rPr lang="en-US" altLang="zh-CN" baseline="0" dirty="0" smtClean="0"/>
              <a:t>the cached data may be requested multiple times during its lifetime.</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1DF3CD40-0A3B-A744-B313-4E3019D370AC}" type="slidenum">
              <a:rPr lang="en-US" smtClean="0"/>
              <a:t>13</a:t>
            </a:fld>
            <a:endParaRPr lang="en-US"/>
          </a:p>
        </p:txBody>
      </p:sp>
    </p:spTree>
    <p:extLst>
      <p:ext uri="{BB962C8B-B14F-4D97-AF65-F5344CB8AC3E}">
        <p14:creationId xmlns:p14="http://schemas.microsoft.com/office/powerpoint/2010/main" val="18813147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1.A traditional network package includes a </a:t>
            </a:r>
            <a:r>
              <a:rPr lang="en-US" baseline="0" dirty="0" smtClean="0"/>
              <a:t>package header, a package body and several data fragments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2. </a:t>
            </a:r>
            <a:r>
              <a:rPr lang="en-US" baseline="0" dirty="0" smtClean="0"/>
              <a:t>C</a:t>
            </a:r>
            <a:r>
              <a:rPr lang="en-US" baseline="0" dirty="0" smtClean="0"/>
              <a:t>ontaining data copied from user space</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altLang="zh-CN" sz="1200" i="1" dirty="0" smtClean="0">
                <a:effectLst>
                  <a:outerShdw blurRad="38100" dist="38100" dir="2700000" algn="tl">
                    <a:srgbClr val="000000">
                      <a:alpha val="43137"/>
                    </a:srgbClr>
                  </a:outerShdw>
                </a:effectLst>
              </a:rPr>
              <a:t>So, how does</a:t>
            </a:r>
            <a:r>
              <a:rPr lang="en-US" altLang="zh-CN" sz="1200" i="1" baseline="0" dirty="0" smtClean="0">
                <a:effectLst>
                  <a:outerShdw blurRad="38100" dist="38100" dir="2700000" algn="tl">
                    <a:srgbClr val="000000">
                      <a:alpha val="43137"/>
                    </a:srgbClr>
                  </a:outerShdw>
                </a:effectLst>
              </a:rPr>
              <a:t> </a:t>
            </a:r>
            <a:r>
              <a:rPr lang="en-US" altLang="zh-CN" sz="1200" i="1" dirty="0" smtClean="0">
                <a:effectLst>
                  <a:outerShdw blurRad="38100" dist="38100" dir="2700000" algn="tl">
                    <a:srgbClr val="000000">
                      <a:alpha val="43137"/>
                    </a:srgbClr>
                  </a:outerShdw>
                </a:effectLst>
              </a:rPr>
              <a:t>data organized when bypassing data copy?</a:t>
            </a:r>
            <a:endParaRPr lang="en-US" baseline="0" dirty="0" smtClean="0"/>
          </a:p>
        </p:txBody>
      </p:sp>
      <p:sp>
        <p:nvSpPr>
          <p:cNvPr id="4" name="Slide Number Placeholder 3"/>
          <p:cNvSpPr>
            <a:spLocks noGrp="1"/>
          </p:cNvSpPr>
          <p:nvPr>
            <p:ph type="sldNum" sz="quarter" idx="10"/>
          </p:nvPr>
        </p:nvSpPr>
        <p:spPr/>
        <p:txBody>
          <a:bodyPr/>
          <a:lstStyle/>
          <a:p>
            <a:fld id="{1DF3CD40-0A3B-A744-B313-4E3019D370AC}" type="slidenum">
              <a:rPr lang="en-US" smtClean="0"/>
              <a:t>14</a:t>
            </a:fld>
            <a:endParaRPr lang="en-US"/>
          </a:p>
        </p:txBody>
      </p:sp>
    </p:spTree>
    <p:extLst>
      <p:ext uri="{BB962C8B-B14F-4D97-AF65-F5344CB8AC3E}">
        <p14:creationId xmlns:p14="http://schemas.microsoft.com/office/powerpoint/2010/main" val="31315644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1.For a </a:t>
            </a:r>
            <a:r>
              <a:rPr lang="en-US" baseline="0" dirty="0" err="1" smtClean="0"/>
              <a:t>Zcopy</a:t>
            </a:r>
            <a:r>
              <a:rPr lang="en-US" baseline="0" dirty="0" smtClean="0"/>
              <a:t> package. All zero-copy data are linked as data fragments</a:t>
            </a:r>
          </a:p>
          <a:p>
            <a:r>
              <a:rPr lang="en-US" baseline="0" dirty="0" smtClean="0"/>
              <a:t>2. which refer to </a:t>
            </a:r>
            <a:r>
              <a:rPr lang="en-US" baseline="0" dirty="0" smtClean="0"/>
              <a:t>data blocks in user space.</a:t>
            </a:r>
            <a:endParaRPr lang="en-US" baseline="0" dirty="0" smtClean="0"/>
          </a:p>
        </p:txBody>
      </p:sp>
      <p:sp>
        <p:nvSpPr>
          <p:cNvPr id="4" name="Slide Number Placeholder 3"/>
          <p:cNvSpPr>
            <a:spLocks noGrp="1"/>
          </p:cNvSpPr>
          <p:nvPr>
            <p:ph type="sldNum" sz="quarter" idx="10"/>
          </p:nvPr>
        </p:nvSpPr>
        <p:spPr/>
        <p:txBody>
          <a:bodyPr/>
          <a:lstStyle/>
          <a:p>
            <a:fld id="{1DF3CD40-0A3B-A744-B313-4E3019D370AC}" type="slidenum">
              <a:rPr lang="en-US" smtClean="0"/>
              <a:t>15</a:t>
            </a:fld>
            <a:endParaRPr lang="en-US"/>
          </a:p>
        </p:txBody>
      </p:sp>
    </p:spTree>
    <p:extLst>
      <p:ext uri="{BB962C8B-B14F-4D97-AF65-F5344CB8AC3E}">
        <p14:creationId xmlns:p14="http://schemas.microsoft.com/office/powerpoint/2010/main" val="23563397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 Here we show how a network package is processed in </a:t>
            </a:r>
            <a:r>
              <a:rPr lang="en-US" sz="1200" kern="1200" dirty="0" err="1" smtClean="0">
                <a:solidFill>
                  <a:schemeClr val="tx1"/>
                </a:solidFill>
                <a:effectLst/>
                <a:latin typeface="+mn-lt"/>
                <a:ea typeface="+mn-ea"/>
                <a:cs typeface="+mn-cs"/>
              </a:rPr>
              <a:t>Zcopy</a:t>
            </a:r>
            <a:r>
              <a:rPr lang="en-US" sz="1200" kern="1200" dirty="0" smtClean="0">
                <a:solidFill>
                  <a:schemeClr val="tx1"/>
                </a:solidFill>
                <a:effectLst/>
                <a:latin typeface="+mn-lt"/>
                <a:ea typeface="+mn-ea"/>
                <a:cs typeface="+mn-cs"/>
              </a:rPr>
              <a:t> system.</a:t>
            </a:r>
            <a:endParaRPr lang="zh-CN" alt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2. First, </a:t>
            </a:r>
            <a:r>
              <a:rPr lang="en-US" sz="1200" kern="1200" dirty="0" err="1" smtClean="0">
                <a:solidFill>
                  <a:schemeClr val="tx1"/>
                </a:solidFill>
                <a:effectLst/>
                <a:latin typeface="+mn-lt"/>
                <a:ea typeface="+mn-ea"/>
                <a:cs typeface="+mn-cs"/>
              </a:rPr>
              <a:t>Zcopy</a:t>
            </a:r>
            <a:r>
              <a:rPr lang="en-US" sz="1200" kern="1200" dirty="0" smtClean="0">
                <a:solidFill>
                  <a:schemeClr val="tx1"/>
                </a:solidFill>
                <a:effectLst/>
                <a:latin typeface="+mn-lt"/>
                <a:ea typeface="+mn-ea"/>
                <a:cs typeface="+mn-cs"/>
              </a:rPr>
              <a:t> system will copy the prior none zero-copy data if there is any into the network package just after the header.</a:t>
            </a:r>
            <a:endParaRPr lang="zh-CN" alt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3. Then, it will handle the user data buffer in iterations</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4.for </a:t>
            </a:r>
            <a:r>
              <a:rPr lang="en-US" sz="1200" kern="1200" dirty="0" smtClean="0">
                <a:solidFill>
                  <a:schemeClr val="tx1"/>
                </a:solidFill>
                <a:effectLst/>
                <a:latin typeface="+mn-lt"/>
                <a:ea typeface="+mn-ea"/>
                <a:cs typeface="+mn-cs"/>
              </a:rPr>
              <a:t>zero-copy data, it build the data fragment by referring to the user-level data block.</a:t>
            </a:r>
            <a:endParaRPr lang="zh-CN" alt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5.</a:t>
            </a:r>
            <a:r>
              <a:rPr lang="en-US" sz="1200" kern="1200" dirty="0" smtClean="0">
                <a:solidFill>
                  <a:schemeClr val="tx1"/>
                </a:solidFill>
                <a:effectLst/>
                <a:latin typeface="+mn-lt"/>
                <a:ea typeface="+mn-ea"/>
                <a:cs typeface="+mn-cs"/>
              </a:rPr>
              <a:t>For none zero-copy data, it will build a new data fragment and copy the data from the user space into the kernel buffer.</a:t>
            </a:r>
            <a:endParaRPr lang="zh-CN" alt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5.After all user data is handled, the network package is transferred to the DMA device.</a:t>
            </a:r>
            <a:endParaRPr lang="zh-CN" alt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DF3CD40-0A3B-A744-B313-4E3019D370AC}" type="slidenum">
              <a:rPr lang="en-US" smtClean="0"/>
              <a:t>16</a:t>
            </a:fld>
            <a:endParaRPr lang="en-US"/>
          </a:p>
        </p:txBody>
      </p:sp>
    </p:spTree>
    <p:extLst>
      <p:ext uri="{BB962C8B-B14F-4D97-AF65-F5344CB8AC3E}">
        <p14:creationId xmlns:p14="http://schemas.microsoft.com/office/powerpoint/2010/main" val="7084084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dirty="0" err="1" smtClean="0"/>
              <a:t>Zcopy</a:t>
            </a:r>
            <a:r>
              <a:rPr lang="en-US" dirty="0" smtClean="0"/>
              <a:t> </a:t>
            </a:r>
            <a:r>
              <a:rPr lang="en-US" dirty="0" err="1" smtClean="0"/>
              <a:t>pototype</a:t>
            </a:r>
            <a:r>
              <a:rPr lang="en-US" dirty="0" smtClean="0"/>
              <a:t> is build based on </a:t>
            </a:r>
            <a:r>
              <a:rPr lang="en-US" dirty="0" err="1" smtClean="0"/>
              <a:t>linux</a:t>
            </a:r>
            <a:r>
              <a:rPr lang="en-US" dirty="0" smtClean="0"/>
              <a:t> 2.6.38</a:t>
            </a:r>
          </a:p>
          <a:p>
            <a:r>
              <a:rPr lang="en-US" dirty="0" smtClean="0"/>
              <a:t>It</a:t>
            </a:r>
            <a:r>
              <a:rPr lang="en-US" baseline="0" dirty="0" smtClean="0"/>
              <a:t> composed of a user-level memory allocator </a:t>
            </a:r>
            <a:r>
              <a:rPr lang="en-US" baseline="0" dirty="0" err="1" smtClean="0"/>
              <a:t>ZC_alloc</a:t>
            </a:r>
            <a:r>
              <a:rPr lang="en-US" baseline="0" dirty="0" smtClean="0"/>
              <a:t> </a:t>
            </a:r>
            <a:r>
              <a:rPr lang="en-US" baseline="0" dirty="0" smtClean="0"/>
              <a:t>which is built </a:t>
            </a:r>
            <a:r>
              <a:rPr lang="en-US" baseline="0" dirty="0" smtClean="0"/>
              <a:t>based on </a:t>
            </a:r>
            <a:r>
              <a:rPr lang="en-US" baseline="0" dirty="0" err="1" smtClean="0"/>
              <a:t>streamflow</a:t>
            </a:r>
            <a:r>
              <a:rPr lang="en-US" baseline="0" dirty="0" smtClean="0"/>
              <a:t> memory allocator,</a:t>
            </a:r>
          </a:p>
          <a:p>
            <a:r>
              <a:rPr lang="en-US" baseline="0" dirty="0" smtClean="0"/>
              <a:t>A </a:t>
            </a:r>
            <a:r>
              <a:rPr lang="en-US" baseline="0" dirty="0" err="1" smtClean="0"/>
              <a:t>Zcopy</a:t>
            </a:r>
            <a:r>
              <a:rPr lang="en-US" baseline="0" dirty="0" smtClean="0"/>
              <a:t> proxy handling UDP and TCP packages,</a:t>
            </a:r>
          </a:p>
          <a:p>
            <a:r>
              <a:rPr lang="en-US" baseline="0" dirty="0" smtClean="0"/>
              <a:t>And a data protection module to provide protection on zero-copied data</a:t>
            </a:r>
          </a:p>
          <a:p>
            <a:endParaRPr lang="en-US" dirty="0"/>
          </a:p>
        </p:txBody>
      </p:sp>
      <p:sp>
        <p:nvSpPr>
          <p:cNvPr id="4" name="Slide Number Placeholder 3"/>
          <p:cNvSpPr>
            <a:spLocks noGrp="1"/>
          </p:cNvSpPr>
          <p:nvPr>
            <p:ph type="sldNum" sz="quarter" idx="10"/>
          </p:nvPr>
        </p:nvSpPr>
        <p:spPr/>
        <p:txBody>
          <a:bodyPr/>
          <a:lstStyle/>
          <a:p>
            <a:fld id="{1DF3CD40-0A3B-A744-B313-4E3019D370AC}" type="slidenum">
              <a:rPr lang="en-US" smtClean="0"/>
              <a:t>17</a:t>
            </a:fld>
            <a:endParaRPr lang="en-US"/>
          </a:p>
        </p:txBody>
      </p:sp>
    </p:spTree>
    <p:extLst>
      <p:ext uri="{BB962C8B-B14F-4D97-AF65-F5344CB8AC3E}">
        <p14:creationId xmlns:p14="http://schemas.microsoft.com/office/powerpoint/2010/main" val="19713387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a:t>
            </a:r>
            <a:r>
              <a:rPr lang="en-US" baseline="0" dirty="0" smtClean="0"/>
              <a:t> </a:t>
            </a:r>
            <a:r>
              <a:rPr lang="en-US" baseline="0" dirty="0" smtClean="0"/>
              <a:t>experiments were </a:t>
            </a:r>
            <a:r>
              <a:rPr lang="en-US" baseline="0" dirty="0" smtClean="0"/>
              <a:t>conducted on two Intel machines, one as the server and another acted as the client.</a:t>
            </a:r>
          </a:p>
          <a:p>
            <a:r>
              <a:rPr lang="en-US" baseline="0" dirty="0" smtClean="0"/>
              <a:t>The two machines are connected through a gigabit connection.</a:t>
            </a:r>
          </a:p>
          <a:p>
            <a:endParaRPr lang="en-US" baseline="0" dirty="0" smtClean="0"/>
          </a:p>
          <a:p>
            <a:r>
              <a:rPr lang="en-US" altLang="zh-CN" baseline="0" dirty="0" smtClean="0"/>
              <a:t>All experimentations are conduced based on </a:t>
            </a:r>
            <a:r>
              <a:rPr lang="en-US" altLang="zh-CN" baseline="0" dirty="0" err="1" smtClean="0"/>
              <a:t>Debian</a:t>
            </a:r>
            <a:r>
              <a:rPr lang="en-US" altLang="zh-CN" baseline="0" dirty="0" smtClean="0"/>
              <a:t> system.</a:t>
            </a:r>
          </a:p>
          <a:p>
            <a:endParaRPr lang="en-US" baseline="0" dirty="0" smtClean="0"/>
          </a:p>
          <a:p>
            <a:r>
              <a:rPr lang="en-US" baseline="0" dirty="0" smtClean="0"/>
              <a:t>Due to time limitation, we only present the result of </a:t>
            </a:r>
            <a:r>
              <a:rPr lang="en-US" baseline="0" dirty="0" err="1" smtClean="0"/>
              <a:t>memcached</a:t>
            </a:r>
            <a:r>
              <a:rPr lang="en-US" baseline="0" dirty="0" smtClean="0"/>
              <a:t> benchmark here</a:t>
            </a:r>
            <a:endParaRPr lang="en-US" dirty="0"/>
          </a:p>
        </p:txBody>
      </p:sp>
      <p:sp>
        <p:nvSpPr>
          <p:cNvPr id="4" name="Slide Number Placeholder 3"/>
          <p:cNvSpPr>
            <a:spLocks noGrp="1"/>
          </p:cNvSpPr>
          <p:nvPr>
            <p:ph type="sldNum" sz="quarter" idx="10"/>
          </p:nvPr>
        </p:nvSpPr>
        <p:spPr/>
        <p:txBody>
          <a:bodyPr/>
          <a:lstStyle/>
          <a:p>
            <a:fld id="{1DF3CD40-0A3B-A744-B313-4E3019D370AC}" type="slidenum">
              <a:rPr lang="en-US" smtClean="0"/>
              <a:t>18</a:t>
            </a:fld>
            <a:endParaRPr lang="en-US"/>
          </a:p>
        </p:txBody>
      </p:sp>
    </p:spTree>
    <p:extLst>
      <p:ext uri="{BB962C8B-B14F-4D97-AF65-F5344CB8AC3E}">
        <p14:creationId xmlns:p14="http://schemas.microsoft.com/office/powerpoint/2010/main" val="30481267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dirty="0" err="1" smtClean="0"/>
              <a:t>memcached</a:t>
            </a:r>
            <a:r>
              <a:rPr lang="en-US" dirty="0" smtClean="0"/>
              <a:t> server caches multiple key/value pairs in memory.</a:t>
            </a:r>
          </a:p>
          <a:p>
            <a:endParaRPr lang="en-US"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From a long run’s perspective, the key/value pairs are not expected to be modified or freed</a:t>
            </a:r>
            <a:r>
              <a:rPr lang="en-US" dirty="0" smtClean="0"/>
              <a:t>.</a:t>
            </a:r>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It takes</a:t>
            </a:r>
            <a:r>
              <a:rPr lang="en-US" baseline="0" dirty="0" smtClean="0"/>
              <a:t> 10 lines of code of modifications to port </a:t>
            </a:r>
            <a:r>
              <a:rPr lang="en-US" baseline="0" dirty="0" err="1" smtClean="0"/>
              <a:t>memcached</a:t>
            </a:r>
            <a:r>
              <a:rPr lang="en-US" baseline="0" dirty="0" smtClean="0"/>
              <a:t> to use </a:t>
            </a:r>
            <a:r>
              <a:rPr lang="en-US" baseline="0" dirty="0" err="1" smtClean="0"/>
              <a:t>Z</a:t>
            </a:r>
            <a:r>
              <a:rPr lang="en-US" baseline="0" dirty="0" err="1" smtClean="0"/>
              <a:t>C</a:t>
            </a:r>
            <a:r>
              <a:rPr lang="en-US" baseline="0" dirty="0" err="1" smtClean="0"/>
              <a:t>opy</a:t>
            </a:r>
            <a:r>
              <a:rPr lang="en-US" baseline="0" dirty="0" smtClean="0"/>
              <a:t>,</a:t>
            </a:r>
            <a:endParaRPr lang="en-US"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We use the </a:t>
            </a:r>
            <a:r>
              <a:rPr lang="en-US" dirty="0" err="1" smtClean="0"/>
              <a:t>memaslap</a:t>
            </a:r>
            <a:r>
              <a:rPr lang="en-US" dirty="0" smtClean="0"/>
              <a:t> </a:t>
            </a:r>
            <a:r>
              <a:rPr lang="en-US" dirty="0" err="1" smtClean="0"/>
              <a:t>testuite</a:t>
            </a:r>
            <a:r>
              <a:rPr lang="en-US" dirty="0" smtClean="0"/>
              <a:t> as client</a:t>
            </a:r>
            <a:r>
              <a:rPr lang="en-US" baseline="0" dirty="0" smtClean="0"/>
              <a:t> and run only one </a:t>
            </a:r>
            <a:r>
              <a:rPr lang="en-US" baseline="0" dirty="0" err="1" smtClean="0"/>
              <a:t>memcached</a:t>
            </a:r>
            <a:r>
              <a:rPr lang="en-US" baseline="0" dirty="0" smtClean="0"/>
              <a:t> server using a single CPU </a:t>
            </a:r>
            <a:r>
              <a:rPr lang="en-US" baseline="0" dirty="0" smtClean="0"/>
              <a:t>core</a:t>
            </a:r>
            <a:r>
              <a:rPr lang="zh-CN" altLang="en-US" baseline="0" dirty="0" smtClean="0"/>
              <a:t>。</a:t>
            </a:r>
            <a:endParaRPr lang="en-US" dirty="0" smtClean="0"/>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1DF3CD40-0A3B-A744-B313-4E3019D370AC}" type="slidenum">
              <a:rPr lang="en-US" smtClean="0"/>
              <a:t>19</a:t>
            </a:fld>
            <a:endParaRPr lang="en-US"/>
          </a:p>
        </p:txBody>
      </p:sp>
    </p:spTree>
    <p:extLst>
      <p:ext uri="{BB962C8B-B14F-4D97-AF65-F5344CB8AC3E}">
        <p14:creationId xmlns:p14="http://schemas.microsoft.com/office/powerpoint/2010/main" val="3115081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Network-intensive applications can easily be limited by the speed of network I/O processing,</a:t>
            </a:r>
            <a:r>
              <a:rPr lang="en-US" baseline="0" dirty="0" smtClean="0"/>
              <a:t> including both physical limitations and efficiency of the network sub-systems.</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One of the key limiting factors of the network sub-systems is data copying.</a:t>
            </a:r>
            <a:endParaRPr lang="en-US" dirty="0" smtClean="0"/>
          </a:p>
        </p:txBody>
      </p:sp>
      <p:sp>
        <p:nvSpPr>
          <p:cNvPr id="4" name="Slide Number Placeholder 3"/>
          <p:cNvSpPr>
            <a:spLocks noGrp="1"/>
          </p:cNvSpPr>
          <p:nvPr>
            <p:ph type="sldNum" sz="quarter" idx="10"/>
          </p:nvPr>
        </p:nvSpPr>
        <p:spPr/>
        <p:txBody>
          <a:bodyPr/>
          <a:lstStyle/>
          <a:p>
            <a:fld id="{1DF3CD40-0A3B-A744-B313-4E3019D370AC}" type="slidenum">
              <a:rPr lang="en-US" smtClean="0"/>
              <a:t>2</a:t>
            </a:fld>
            <a:endParaRPr lang="en-US"/>
          </a:p>
        </p:txBody>
      </p:sp>
    </p:spTree>
    <p:extLst>
      <p:ext uri="{BB962C8B-B14F-4D97-AF65-F5344CB8AC3E}">
        <p14:creationId xmlns:p14="http://schemas.microsoft.com/office/powerpoint/2010/main" val="42018289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1.This</a:t>
            </a:r>
            <a:r>
              <a:rPr lang="en-US" altLang="zh-CN" baseline="0" dirty="0" smtClean="0"/>
              <a:t> </a:t>
            </a:r>
            <a:r>
              <a:rPr lang="en-US" altLang="zh-CN" baseline="0" dirty="0" smtClean="0"/>
              <a:t>table show the performance of </a:t>
            </a:r>
            <a:r>
              <a:rPr lang="en-US" altLang="zh-CN" baseline="0" dirty="0" err="1" smtClean="0"/>
              <a:t>memcached</a:t>
            </a:r>
            <a:r>
              <a:rPr lang="en-US" altLang="zh-CN" baseline="0" dirty="0" smtClean="0"/>
              <a:t> server servicing UDP connections on </a:t>
            </a:r>
            <a:r>
              <a:rPr lang="en-US" altLang="zh-CN" baseline="0" dirty="0" err="1" smtClean="0"/>
              <a:t>Zcopy</a:t>
            </a:r>
            <a:r>
              <a:rPr lang="en-US" altLang="zh-CN" baseline="0" dirty="0" smtClean="0"/>
              <a:t> Linux and Vanilla Linux.</a:t>
            </a:r>
          </a:p>
          <a:p>
            <a:r>
              <a:rPr lang="en-US" altLang="zh-CN" baseline="0" dirty="0" smtClean="0"/>
              <a:t>The </a:t>
            </a:r>
            <a:r>
              <a:rPr lang="en-US" altLang="zh-CN" baseline="0" dirty="0" smtClean="0"/>
              <a:t>x-axis shows the package size, the y-axis shows the throughput of the server. </a:t>
            </a:r>
          </a:p>
          <a:p>
            <a:r>
              <a:rPr lang="en-US" altLang="zh-CN" baseline="0" dirty="0" smtClean="0"/>
              <a:t>It can be seen that </a:t>
            </a:r>
            <a:r>
              <a:rPr lang="en-US" altLang="zh-CN" baseline="0" dirty="0" err="1" smtClean="0"/>
              <a:t>Zcopy</a:t>
            </a:r>
            <a:r>
              <a:rPr lang="en-US" altLang="zh-CN" baseline="0" dirty="0" smtClean="0"/>
              <a:t> outperforms Vanilla Linux when the packages increases above 256 bytes as the benefit from </a:t>
            </a:r>
            <a:r>
              <a:rPr lang="en-US" altLang="zh-CN" baseline="0" dirty="0" err="1" smtClean="0"/>
              <a:t>Zcopy</a:t>
            </a:r>
            <a:r>
              <a:rPr lang="en-US" altLang="zh-CN" baseline="0" dirty="0" smtClean="0"/>
              <a:t> outweighs its overhead</a:t>
            </a:r>
          </a:p>
          <a:p>
            <a:r>
              <a:rPr lang="en-US" altLang="zh-CN" baseline="0" dirty="0" smtClean="0"/>
              <a:t>The network throughput reaches its limitation when package size exceeds 1024 byte. </a:t>
            </a:r>
            <a:endParaRPr lang="en-US" altLang="zh-CN" baseline="0" dirty="0" smtClean="0"/>
          </a:p>
          <a:p>
            <a:r>
              <a:rPr lang="en-US" altLang="zh-CN" baseline="0" dirty="0" smtClean="0"/>
              <a:t>2.The </a:t>
            </a:r>
            <a:r>
              <a:rPr lang="en-US" altLang="zh-CN" baseline="0" dirty="0" smtClean="0"/>
              <a:t>maximum speed up of </a:t>
            </a:r>
            <a:r>
              <a:rPr lang="en-US" altLang="zh-CN" baseline="0" dirty="0" err="1" smtClean="0"/>
              <a:t>Zcopy</a:t>
            </a:r>
            <a:r>
              <a:rPr lang="en-US" altLang="zh-CN" baseline="0" dirty="0" smtClean="0"/>
              <a:t> is 41.1% </a:t>
            </a:r>
            <a:endParaRPr lang="en-US" altLang="zh-CN" baseline="0" dirty="0" smtClean="0"/>
          </a:p>
          <a:p>
            <a:endParaRPr lang="en-US" altLang="zh-CN" baseline="0" dirty="0" smtClean="0"/>
          </a:p>
          <a:p>
            <a:endParaRPr lang="en-US" altLang="zh-CN" baseline="0" dirty="0" smtClean="0"/>
          </a:p>
          <a:p>
            <a:endParaRPr lang="en-US" altLang="zh-CN" baseline="0" dirty="0" smtClean="0"/>
          </a:p>
          <a:p>
            <a:endParaRPr lang="en-US" altLang="zh-CN" baseline="0" dirty="0" smtClean="0"/>
          </a:p>
          <a:p>
            <a:endParaRPr lang="en-US" altLang="zh-CN" baseline="0" dirty="0" smtClean="0"/>
          </a:p>
          <a:p>
            <a:endParaRPr lang="en-US" altLang="zh-CN" baseline="0" dirty="0" smtClean="0"/>
          </a:p>
          <a:p>
            <a:r>
              <a:rPr lang="en-US" altLang="zh-CN" baseline="0" dirty="0" smtClean="0"/>
              <a:t>when </a:t>
            </a:r>
            <a:r>
              <a:rPr lang="en-US" altLang="zh-CN" baseline="0" dirty="0" smtClean="0"/>
              <a:t>the package size is 768 byte.</a:t>
            </a:r>
          </a:p>
          <a:p>
            <a:endParaRPr lang="en-US" dirty="0"/>
          </a:p>
        </p:txBody>
      </p:sp>
      <p:sp>
        <p:nvSpPr>
          <p:cNvPr id="4" name="Slide Number Placeholder 3"/>
          <p:cNvSpPr>
            <a:spLocks noGrp="1"/>
          </p:cNvSpPr>
          <p:nvPr>
            <p:ph type="sldNum" sz="quarter" idx="10"/>
          </p:nvPr>
        </p:nvSpPr>
        <p:spPr/>
        <p:txBody>
          <a:bodyPr/>
          <a:lstStyle/>
          <a:p>
            <a:fld id="{1DF3CD40-0A3B-A744-B313-4E3019D370AC}" type="slidenum">
              <a:rPr lang="en-US" smtClean="0"/>
              <a:t>20</a:t>
            </a:fld>
            <a:endParaRPr lang="en-US"/>
          </a:p>
        </p:txBody>
      </p:sp>
    </p:spTree>
    <p:extLst>
      <p:ext uri="{BB962C8B-B14F-4D97-AF65-F5344CB8AC3E}">
        <p14:creationId xmlns:p14="http://schemas.microsoft.com/office/powerpoint/2010/main" val="29692686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further look insight</a:t>
            </a:r>
            <a:r>
              <a:rPr lang="en-US" baseline="0" dirty="0" smtClean="0"/>
              <a:t> why </a:t>
            </a:r>
            <a:r>
              <a:rPr lang="en-US" baseline="0" dirty="0" err="1" smtClean="0"/>
              <a:t>Zcopy</a:t>
            </a:r>
            <a:r>
              <a:rPr lang="en-US" baseline="0" dirty="0" smtClean="0"/>
              <a:t> outperform the vanilla Linux. We profile the UDP package processing time with different package sizes.</a:t>
            </a:r>
          </a:p>
          <a:p>
            <a:r>
              <a:rPr lang="en-US" baseline="0" dirty="0" smtClean="0"/>
              <a:t>It can be seen that, the package processing time increases with the package size on vanilla Linux, while it does not increases on </a:t>
            </a:r>
            <a:r>
              <a:rPr lang="en-US" baseline="0" dirty="0" err="1" smtClean="0"/>
              <a:t>Zcopy</a:t>
            </a:r>
            <a:r>
              <a:rPr lang="en-US" baseline="0" dirty="0" smtClean="0"/>
              <a:t>. A lot of time is saved for data copy.</a:t>
            </a:r>
            <a:endParaRPr lang="en-US" dirty="0"/>
          </a:p>
        </p:txBody>
      </p:sp>
      <p:sp>
        <p:nvSpPr>
          <p:cNvPr id="4" name="Slide Number Placeholder 3"/>
          <p:cNvSpPr>
            <a:spLocks noGrp="1"/>
          </p:cNvSpPr>
          <p:nvPr>
            <p:ph type="sldNum" sz="quarter" idx="10"/>
          </p:nvPr>
        </p:nvSpPr>
        <p:spPr/>
        <p:txBody>
          <a:bodyPr/>
          <a:lstStyle/>
          <a:p>
            <a:fld id="{1DF3CD40-0A3B-A744-B313-4E3019D370AC}" type="slidenum">
              <a:rPr lang="en-US" smtClean="0"/>
              <a:t>21</a:t>
            </a:fld>
            <a:endParaRPr lang="en-US"/>
          </a:p>
        </p:txBody>
      </p:sp>
    </p:spTree>
    <p:extLst>
      <p:ext uri="{BB962C8B-B14F-4D97-AF65-F5344CB8AC3E}">
        <p14:creationId xmlns:p14="http://schemas.microsoft.com/office/powerpoint/2010/main" val="6893438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Further, the L2 Cache Miss</a:t>
            </a:r>
            <a:r>
              <a:rPr lang="en-US" altLang="zh-CN" baseline="0" dirty="0" smtClean="0"/>
              <a:t> Rate also reduced on </a:t>
            </a:r>
            <a:r>
              <a:rPr lang="en-US" altLang="zh-CN" baseline="0" dirty="0" err="1" smtClean="0"/>
              <a:t>Zcopy</a:t>
            </a:r>
            <a:r>
              <a:rPr lang="en-US" altLang="zh-CN" baseline="0" dirty="0" smtClean="0"/>
              <a:t> for all cases as shown in the table. </a:t>
            </a:r>
          </a:p>
          <a:p>
            <a:r>
              <a:rPr lang="en-US" sz="1200" kern="1200" dirty="0" smtClean="0">
                <a:solidFill>
                  <a:schemeClr val="tx1"/>
                </a:solidFill>
                <a:effectLst/>
                <a:latin typeface="+mn-lt"/>
                <a:ea typeface="+mn-ea"/>
                <a:cs typeface="+mn-cs"/>
              </a:rPr>
              <a:t>The hottest function copy user generic string </a:t>
            </a:r>
            <a:r>
              <a:rPr lang="en-US" sz="1200" kern="1200" dirty="0" smtClean="0">
                <a:solidFill>
                  <a:schemeClr val="tx1"/>
                </a:solidFill>
                <a:effectLst/>
                <a:latin typeface="+mn-lt"/>
                <a:ea typeface="+mn-ea"/>
                <a:cs typeface="+mn-cs"/>
              </a:rPr>
              <a:t>on </a:t>
            </a:r>
            <a:r>
              <a:rPr lang="en-US" sz="1200" kern="1200" dirty="0" smtClean="0">
                <a:solidFill>
                  <a:schemeClr val="tx1"/>
                </a:solidFill>
                <a:effectLst/>
                <a:latin typeface="+mn-lt"/>
                <a:ea typeface="+mn-ea"/>
                <a:cs typeface="+mn-cs"/>
              </a:rPr>
              <a:t>vanilla Linux disappears on </a:t>
            </a:r>
            <a:r>
              <a:rPr lang="en-US" sz="1200" kern="1200" dirty="0" err="1" smtClean="0">
                <a:solidFill>
                  <a:schemeClr val="tx1"/>
                </a:solidFill>
                <a:effectLst/>
                <a:latin typeface="+mn-lt"/>
                <a:ea typeface="+mn-ea"/>
                <a:cs typeface="+mn-cs"/>
              </a:rPr>
              <a:t>ZCopy</a:t>
            </a:r>
            <a:r>
              <a:rPr lang="en-US" sz="1200" kern="1200" dirty="0" smtClean="0">
                <a:solidFill>
                  <a:schemeClr val="tx1"/>
                </a:solidFill>
                <a:effectLst/>
                <a:latin typeface="+mn-lt"/>
                <a:ea typeface="+mn-ea"/>
                <a:cs typeface="+mn-cs"/>
              </a:rPr>
              <a:t>. </a:t>
            </a:r>
            <a:endParaRPr lang="zh-CN" alt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DF3CD40-0A3B-A744-B313-4E3019D370AC}" type="slidenum">
              <a:rPr lang="en-US" smtClean="0"/>
              <a:t>22</a:t>
            </a:fld>
            <a:endParaRPr lang="en-US"/>
          </a:p>
        </p:txBody>
      </p:sp>
    </p:spTree>
    <p:extLst>
      <p:ext uri="{BB962C8B-B14F-4D97-AF65-F5344CB8AC3E}">
        <p14:creationId xmlns:p14="http://schemas.microsoft.com/office/powerpoint/2010/main" val="8693567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This</a:t>
            </a:r>
            <a:r>
              <a:rPr lang="en-US" altLang="zh-CN" baseline="0" dirty="0" smtClean="0"/>
              <a:t> table show the performance of </a:t>
            </a:r>
            <a:r>
              <a:rPr lang="en-US" altLang="zh-CN" baseline="0" dirty="0" err="1" smtClean="0"/>
              <a:t>memcached</a:t>
            </a:r>
            <a:r>
              <a:rPr lang="en-US" altLang="zh-CN" baseline="0" dirty="0" smtClean="0"/>
              <a:t> server servicing TCP connections on </a:t>
            </a:r>
            <a:r>
              <a:rPr lang="en-US" altLang="zh-CN" baseline="0" dirty="0" err="1" smtClean="0"/>
              <a:t>Zcopy</a:t>
            </a:r>
            <a:r>
              <a:rPr lang="en-US" altLang="zh-CN" baseline="0" dirty="0" smtClean="0"/>
              <a:t> Linux and Vanilla Linux.</a:t>
            </a:r>
          </a:p>
          <a:p>
            <a:endParaRPr lang="en-US" altLang="zh-CN" baseline="0" dirty="0" smtClean="0"/>
          </a:p>
          <a:p>
            <a:r>
              <a:rPr lang="en-US" altLang="zh-CN" baseline="0" dirty="0" smtClean="0"/>
              <a:t>The x-axis shows the package size, the y-axis shows the throughput of the server. </a:t>
            </a:r>
          </a:p>
          <a:p>
            <a:r>
              <a:rPr lang="en-US" altLang="zh-CN" baseline="0" dirty="0" smtClean="0"/>
              <a:t>It can be seen that </a:t>
            </a:r>
            <a:r>
              <a:rPr lang="en-US" altLang="zh-CN" baseline="0" dirty="0" err="1" smtClean="0"/>
              <a:t>Zcopy</a:t>
            </a:r>
            <a:r>
              <a:rPr lang="en-US" altLang="zh-CN" baseline="0" dirty="0" smtClean="0"/>
              <a:t> outperforms Vanilla Linux when the packages increases above 256 bytes as the benefit from </a:t>
            </a:r>
            <a:r>
              <a:rPr lang="en-US" altLang="zh-CN" baseline="0" dirty="0" err="1" smtClean="0"/>
              <a:t>Zcopy</a:t>
            </a:r>
            <a:r>
              <a:rPr lang="en-US" altLang="zh-CN" baseline="0" dirty="0" smtClean="0"/>
              <a:t> outweigh its overhead</a:t>
            </a:r>
          </a:p>
          <a:p>
            <a:r>
              <a:rPr lang="en-US" altLang="zh-CN" baseline="0" dirty="0" smtClean="0"/>
              <a:t>The network throughput reaches its limitation when package size exceeds 2048 bytes. The maximum speed up of </a:t>
            </a:r>
            <a:r>
              <a:rPr lang="en-US" altLang="zh-CN" baseline="0" dirty="0" err="1" smtClean="0"/>
              <a:t>Zcopy</a:t>
            </a:r>
            <a:r>
              <a:rPr lang="en-US" altLang="zh-CN" baseline="0" dirty="0" smtClean="0"/>
              <a:t> is 40.8% when the package size is 512 byte.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1DF3CD40-0A3B-A744-B313-4E3019D370AC}" type="slidenum">
              <a:rPr lang="en-US" smtClean="0"/>
              <a:t>23</a:t>
            </a:fld>
            <a:endParaRPr lang="en-US"/>
          </a:p>
        </p:txBody>
      </p:sp>
    </p:spTree>
    <p:extLst>
      <p:ext uri="{BB962C8B-B14F-4D97-AF65-F5344CB8AC3E}">
        <p14:creationId xmlns:p14="http://schemas.microsoft.com/office/powerpoint/2010/main" val="16520834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dirty="0" smtClean="0"/>
              <a:t>In our future work, we plan to study and evaluate the performance benefit of </a:t>
            </a:r>
            <a:r>
              <a:rPr lang="en-US" dirty="0" err="1" smtClean="0"/>
              <a:t>ZCopy</a:t>
            </a:r>
            <a:r>
              <a:rPr lang="en-US" dirty="0" smtClean="0"/>
              <a:t> on other network intensive applications.</a:t>
            </a:r>
          </a:p>
          <a:p>
            <a:pPr marL="0" marR="0" lvl="2" indent="0" algn="l" defTabSz="457200" rtl="0" eaLnBrk="1" fontAlgn="auto" latinLnBrk="0" hangingPunct="1">
              <a:lnSpc>
                <a:spcPct val="100000"/>
              </a:lnSpc>
              <a:spcBef>
                <a:spcPts val="0"/>
              </a:spcBef>
              <a:spcAft>
                <a:spcPts val="0"/>
              </a:spcAft>
              <a:buClrTx/>
              <a:buSzTx/>
              <a:buFontTx/>
              <a:buNone/>
              <a:tabLst/>
              <a:defRPr/>
            </a:pPr>
            <a:r>
              <a:rPr lang="en-US" dirty="0" smtClean="0"/>
              <a:t>Though we focus specially on web caching applications in this </a:t>
            </a:r>
            <a:r>
              <a:rPr lang="en-US" altLang="zh-CN" dirty="0" smtClean="0"/>
              <a:t>work</a:t>
            </a:r>
            <a:r>
              <a:rPr lang="en-US" dirty="0" smtClean="0"/>
              <a:t>.</a:t>
            </a:r>
            <a:endParaRPr lang="en-US" dirty="0" smtClean="0"/>
          </a:p>
          <a:p>
            <a:pPr marL="0" marR="0" lvl="2"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lvl="2" indent="0" algn="l" defTabSz="457200" rtl="0" eaLnBrk="1" fontAlgn="auto" latinLnBrk="0" hangingPunct="1">
              <a:lnSpc>
                <a:spcPct val="100000"/>
              </a:lnSpc>
              <a:spcBef>
                <a:spcPts val="0"/>
              </a:spcBef>
              <a:spcAft>
                <a:spcPts val="0"/>
              </a:spcAft>
              <a:buClrTx/>
              <a:buSzTx/>
              <a:buFontTx/>
              <a:buNone/>
              <a:tabLst/>
              <a:defRPr/>
            </a:pPr>
            <a:r>
              <a:rPr lang="en-US" dirty="0" smtClean="0"/>
              <a:t>We plan to extend the </a:t>
            </a:r>
            <a:r>
              <a:rPr lang="en-US" dirty="0" err="1" smtClean="0"/>
              <a:t>ZCopy</a:t>
            </a:r>
            <a:r>
              <a:rPr lang="en-US" dirty="0" smtClean="0"/>
              <a:t> to efficiently run on multicore machines.</a:t>
            </a:r>
          </a:p>
          <a:p>
            <a:pPr marL="0" marR="0" lvl="2"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lvl="2" indent="0" algn="l" defTabSz="457200" rtl="0" eaLnBrk="1" fontAlgn="auto" latinLnBrk="0" hangingPunct="1">
              <a:lnSpc>
                <a:spcPct val="100000"/>
              </a:lnSpc>
              <a:spcBef>
                <a:spcPts val="0"/>
              </a:spcBef>
              <a:spcAft>
                <a:spcPts val="0"/>
              </a:spcAft>
              <a:buClrTx/>
              <a:buSzTx/>
              <a:buFontTx/>
              <a:buNone/>
              <a:tabLst/>
              <a:defRPr/>
            </a:pPr>
            <a:r>
              <a:rPr lang="en-US" dirty="0" smtClean="0"/>
              <a:t>We</a:t>
            </a:r>
            <a:r>
              <a:rPr lang="en-US" baseline="0" dirty="0" smtClean="0"/>
              <a:t> also plan to extend </a:t>
            </a:r>
            <a:r>
              <a:rPr lang="en-US" baseline="0" dirty="0" err="1" smtClean="0"/>
              <a:t>Zcopy</a:t>
            </a:r>
            <a:r>
              <a:rPr lang="en-US" baseline="0" dirty="0" smtClean="0"/>
              <a:t> to 10 Gigabit network</a:t>
            </a:r>
            <a:endParaRPr lang="en-US" dirty="0" smtClean="0"/>
          </a:p>
          <a:p>
            <a:pPr marL="0" marR="0" lvl="2"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1DF3CD40-0A3B-A744-B313-4E3019D370AC}" type="slidenum">
              <a:rPr lang="en-US" smtClean="0"/>
              <a:t>24</a:t>
            </a:fld>
            <a:endParaRPr lang="en-US"/>
          </a:p>
        </p:txBody>
      </p:sp>
    </p:spTree>
    <p:extLst>
      <p:ext uri="{BB962C8B-B14F-4D97-AF65-F5344CB8AC3E}">
        <p14:creationId xmlns:p14="http://schemas.microsoft.com/office/powerpoint/2010/main" val="1066340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Here comes to our conclusion.</a:t>
            </a:r>
          </a:p>
          <a:p>
            <a:pPr marL="0" marR="0" lvl="1" indent="0" algn="l" defTabSz="457200" rtl="0" eaLnBrk="1" fontAlgn="auto" latinLnBrk="0" hangingPunct="1">
              <a:lnSpc>
                <a:spcPct val="100000"/>
              </a:lnSpc>
              <a:spcBef>
                <a:spcPts val="0"/>
              </a:spcBef>
              <a:spcAft>
                <a:spcPts val="0"/>
              </a:spcAft>
              <a:buClrTx/>
              <a:buSzTx/>
              <a:buFontTx/>
              <a:buNone/>
              <a:tabLst/>
              <a:defRPr/>
            </a:pPr>
            <a:r>
              <a:rPr lang="en-US" altLang="zh-CN" sz="1200" b="0" i="0" u="none" strike="noStrike" kern="1200" baseline="0" dirty="0" smtClean="0">
                <a:solidFill>
                  <a:schemeClr val="tx1"/>
                </a:solidFill>
                <a:latin typeface="+mn-lt"/>
                <a:ea typeface="+mn-ea"/>
                <a:cs typeface="+mn-cs"/>
              </a:rPr>
              <a:t>In this presentation, I have introduced </a:t>
            </a:r>
            <a:r>
              <a:rPr lang="en-US" altLang="zh-CN" sz="1200" b="0" i="0" u="none" strike="noStrike" kern="1200" baseline="0" dirty="0" err="1" smtClean="0">
                <a:solidFill>
                  <a:schemeClr val="tx1"/>
                </a:solidFill>
                <a:latin typeface="+mn-lt"/>
                <a:ea typeface="+mn-ea"/>
                <a:cs typeface="+mn-cs"/>
              </a:rPr>
              <a:t>Zcopy</a:t>
            </a:r>
            <a:r>
              <a:rPr lang="en-US" altLang="zh-CN" sz="1200" b="0" i="0" u="none" strike="noStrike" kern="1200" baseline="0" dirty="0" smtClean="0">
                <a:solidFill>
                  <a:schemeClr val="tx1"/>
                </a:solidFill>
                <a:latin typeface="+mn-lt"/>
                <a:ea typeface="+mn-ea"/>
                <a:cs typeface="+mn-cs"/>
              </a:rPr>
              <a:t> a </a:t>
            </a:r>
            <a:r>
              <a:rPr lang="en-US" dirty="0" smtClean="0"/>
              <a:t>lightweight software </a:t>
            </a:r>
            <a:r>
              <a:rPr lang="en-US" altLang="zh-CN" sz="1200" b="0" i="0" u="none" strike="noStrike" kern="1200" baseline="0" dirty="0" smtClean="0">
                <a:solidFill>
                  <a:schemeClr val="tx1"/>
                </a:solidFill>
                <a:latin typeface="+mn-lt"/>
                <a:ea typeface="+mn-ea"/>
                <a:cs typeface="+mn-cs"/>
              </a:rPr>
              <a:t>zero-copy system b</a:t>
            </a:r>
            <a:r>
              <a:rPr lang="en-US" dirty="0" smtClean="0"/>
              <a:t>ased on a twin memory allocator </a:t>
            </a:r>
            <a:endParaRPr lang="en-US"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smtClean="0"/>
              <a:t>{by </a:t>
            </a:r>
            <a:r>
              <a:rPr lang="en-US" dirty="0" smtClean="0"/>
              <a:t>observing that the metadata around the network data will usually get modified,</a:t>
            </a:r>
            <a:r>
              <a:rPr lang="en-US" baseline="0" dirty="0" smtClean="0"/>
              <a:t> while the network data does </a:t>
            </a:r>
            <a:r>
              <a:rPr lang="en-US" baseline="0" smtClean="0"/>
              <a:t>not</a:t>
            </a:r>
            <a:r>
              <a:rPr lang="en-US" baseline="0" smtClean="0"/>
              <a:t>.}</a:t>
            </a:r>
            <a:endParaRPr lang="en-US" baseline="0" dirty="0" smtClean="0"/>
          </a:p>
          <a:p>
            <a:pPr marL="0" marR="0" lvl="1"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The experiments on an Intel machine show that </a:t>
            </a:r>
            <a:r>
              <a:rPr lang="en-US" dirty="0" err="1" smtClean="0"/>
              <a:t>ZCopy</a:t>
            </a:r>
            <a:r>
              <a:rPr lang="en-US" dirty="0" smtClean="0"/>
              <a:t> outperforms vanilla Linux for web cache applications.</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1DF3CD40-0A3B-A744-B313-4E3019D370AC}" type="slidenum">
              <a:rPr lang="en-US" smtClean="0"/>
              <a:t>25</a:t>
            </a:fld>
            <a:endParaRPr lang="en-US"/>
          </a:p>
        </p:txBody>
      </p:sp>
    </p:spTree>
    <p:extLst>
      <p:ext uri="{BB962C8B-B14F-4D97-AF65-F5344CB8AC3E}">
        <p14:creationId xmlns:p14="http://schemas.microsoft.com/office/powerpoint/2010/main" val="25366682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sz="1200" kern="1200" dirty="0" smtClean="0">
                <a:solidFill>
                  <a:schemeClr val="tx1"/>
                </a:solidFill>
                <a:effectLst/>
                <a:latin typeface="+mn-lt"/>
                <a:ea typeface="+mn-ea"/>
                <a:cs typeface="+mn-cs"/>
              </a:rPr>
              <a:t>Thank you for your listening.</a:t>
            </a:r>
            <a:endParaRPr lang="zh-CN" altLang="zh-CN" sz="1200" kern="1200" dirty="0" smtClean="0">
              <a:solidFill>
                <a:schemeClr val="tx1"/>
              </a:solidFill>
              <a:effectLst/>
              <a:latin typeface="+mn-lt"/>
              <a:ea typeface="+mn-ea"/>
              <a:cs typeface="+mn-cs"/>
            </a:endParaRPr>
          </a:p>
          <a:p>
            <a:r>
              <a:rPr lang="en-US" altLang="zh-CN" sz="1200" kern="1200" dirty="0" smtClean="0">
                <a:solidFill>
                  <a:schemeClr val="tx1"/>
                </a:solidFill>
                <a:effectLst/>
                <a:latin typeface="+mn-lt"/>
                <a:ea typeface="+mn-ea"/>
                <a:cs typeface="+mn-cs"/>
              </a:rPr>
              <a:t>I am glad to answer any questions.</a:t>
            </a:r>
            <a:endParaRPr lang="zh-CN" altLang="zh-CN"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DF3CD40-0A3B-A744-B313-4E3019D370AC}" type="slidenum">
              <a:rPr lang="en-US" smtClean="0"/>
              <a:t>26</a:t>
            </a:fld>
            <a:endParaRPr lang="en-US"/>
          </a:p>
        </p:txBody>
      </p:sp>
    </p:spTree>
    <p:extLst>
      <p:ext uri="{BB962C8B-B14F-4D97-AF65-F5344CB8AC3E}">
        <p14:creationId xmlns:p14="http://schemas.microsoft.com/office/powerpoint/2010/main" val="6361940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DF3CD40-0A3B-A744-B313-4E3019D370AC}" type="slidenum">
              <a:rPr lang="en-US" smtClean="0"/>
              <a:t>30</a:t>
            </a:fld>
            <a:endParaRPr lang="en-US"/>
          </a:p>
        </p:txBody>
      </p:sp>
    </p:spTree>
    <p:extLst>
      <p:ext uri="{BB962C8B-B14F-4D97-AF65-F5344CB8AC3E}">
        <p14:creationId xmlns:p14="http://schemas.microsoft.com/office/powerpoint/2010/main" val="2443377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dirty="0" smtClean="0"/>
              <a:t>Data Copy </a:t>
            </a:r>
            <a:r>
              <a:rPr lang="it-IT" dirty="0" err="1" smtClean="0"/>
              <a:t>overhead</a:t>
            </a:r>
            <a:r>
              <a:rPr lang="it-IT" dirty="0" smtClean="0"/>
              <a:t> </a:t>
            </a:r>
            <a:r>
              <a:rPr lang="en-US" dirty="0" smtClean="0"/>
              <a:t>using traditional network system calls like </a:t>
            </a:r>
            <a:r>
              <a:rPr lang="en-US" dirty="0" err="1" smtClean="0"/>
              <a:t>sendmsg</a:t>
            </a:r>
            <a:r>
              <a:rPr lang="en-US" dirty="0" smtClean="0"/>
              <a:t> is usually non-trivial. This is usually due to the cost of data copying and the following</a:t>
            </a:r>
            <a:r>
              <a:rPr lang="en-US" baseline="0" dirty="0" smtClean="0"/>
              <a:t> cache thrashing problem.</a:t>
            </a:r>
          </a:p>
        </p:txBody>
      </p:sp>
      <p:sp>
        <p:nvSpPr>
          <p:cNvPr id="4" name="Slide Number Placeholder 3"/>
          <p:cNvSpPr>
            <a:spLocks noGrp="1"/>
          </p:cNvSpPr>
          <p:nvPr>
            <p:ph type="sldNum" sz="quarter" idx="10"/>
          </p:nvPr>
        </p:nvSpPr>
        <p:spPr/>
        <p:txBody>
          <a:bodyPr/>
          <a:lstStyle/>
          <a:p>
            <a:fld id="{1DF3CD40-0A3B-A744-B313-4E3019D370AC}" type="slidenum">
              <a:rPr lang="en-US" smtClean="0"/>
              <a:t>3</a:t>
            </a:fld>
            <a:endParaRPr lang="en-US"/>
          </a:p>
        </p:txBody>
      </p:sp>
    </p:spTree>
    <p:extLst>
      <p:ext uri="{BB962C8B-B14F-4D97-AF65-F5344CB8AC3E}">
        <p14:creationId xmlns:p14="http://schemas.microsoft.com/office/powerpoint/2010/main" val="3113695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1. To show the cost of data copy,</a:t>
            </a:r>
            <a:r>
              <a:rPr lang="en-US" baseline="0" dirty="0" smtClean="0"/>
              <a:t> we made an experiment using </a:t>
            </a:r>
            <a:r>
              <a:rPr lang="en-US" baseline="0" dirty="0" err="1" smtClean="0"/>
              <a:t>Netperf</a:t>
            </a:r>
            <a:r>
              <a:rPr lang="en-US" baseline="0" dirty="0" smtClean="0"/>
              <a:t> benchmark.</a:t>
            </a:r>
            <a:endParaRPr lang="en-US" dirty="0" smtClean="0"/>
          </a:p>
          <a:p>
            <a:endParaRPr lang="en-US" dirty="0" smtClean="0"/>
          </a:p>
          <a:p>
            <a:r>
              <a:rPr lang="en-US" dirty="0" smtClean="0"/>
              <a:t>The x-Axis shows the size</a:t>
            </a:r>
            <a:r>
              <a:rPr lang="en-US" baseline="0" dirty="0" smtClean="0"/>
              <a:t> of the network package and the y-Axis shows the average execution time spent on processing a single UDP package.</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From the figure we can see, the cost of data copy increases when the package size increases, while the cost of other steps does not change</a:t>
            </a:r>
            <a:endParaRPr lang="en-US" dirty="0" smtClean="0"/>
          </a:p>
          <a:p>
            <a:endParaRPr lang="en-US" baseline="0" dirty="0" smtClean="0"/>
          </a:p>
          <a:p>
            <a:r>
              <a:rPr lang="en-US" baseline="0" dirty="0" smtClean="0"/>
              <a:t>2. The cost of data copy increased form 5.8% to 19.2% when the package size increased from 32 bytes to 1280 bytes.</a:t>
            </a:r>
            <a:endParaRPr lang="en-US" dirty="0"/>
          </a:p>
        </p:txBody>
      </p:sp>
      <p:sp>
        <p:nvSpPr>
          <p:cNvPr id="4" name="Slide Number Placeholder 3"/>
          <p:cNvSpPr>
            <a:spLocks noGrp="1"/>
          </p:cNvSpPr>
          <p:nvPr>
            <p:ph type="sldNum" sz="quarter" idx="10"/>
          </p:nvPr>
        </p:nvSpPr>
        <p:spPr/>
        <p:txBody>
          <a:bodyPr/>
          <a:lstStyle/>
          <a:p>
            <a:fld id="{1DF3CD40-0A3B-A744-B313-4E3019D370AC}" type="slidenum">
              <a:rPr lang="en-US" smtClean="0"/>
              <a:t>4</a:t>
            </a:fld>
            <a:endParaRPr lang="en-US"/>
          </a:p>
        </p:txBody>
      </p:sp>
    </p:spTree>
    <p:extLst>
      <p:ext uri="{BB962C8B-B14F-4D97-AF65-F5344CB8AC3E}">
        <p14:creationId xmlns:p14="http://schemas.microsoft.com/office/powerpoint/2010/main" val="3061482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explore</a:t>
            </a:r>
            <a:r>
              <a:rPr lang="en-US" baseline="0" dirty="0" smtClean="0"/>
              <a:t> the cache trashing problem, we made another experiment using </a:t>
            </a:r>
            <a:r>
              <a:rPr lang="en-US" baseline="0" dirty="0" err="1" smtClean="0"/>
              <a:t>memcached</a:t>
            </a:r>
            <a:r>
              <a:rPr lang="en-US" baseline="0" dirty="0" smtClean="0"/>
              <a:t> benchmark servicing get requests with two kinds of value size: 256 byte and 512 byte. </a:t>
            </a:r>
          </a:p>
          <a:p>
            <a:r>
              <a:rPr lang="en-US" baseline="0" dirty="0" smtClean="0"/>
              <a:t>From this table, we can see the major cause of L2 cache misses is copying the user data into kernel buffers and finding the cached key-value pair for each request, which are greatly related to the data copy.</a:t>
            </a:r>
          </a:p>
        </p:txBody>
      </p:sp>
      <p:sp>
        <p:nvSpPr>
          <p:cNvPr id="4" name="Slide Number Placeholder 3"/>
          <p:cNvSpPr>
            <a:spLocks noGrp="1"/>
          </p:cNvSpPr>
          <p:nvPr>
            <p:ph type="sldNum" sz="quarter" idx="10"/>
          </p:nvPr>
        </p:nvSpPr>
        <p:spPr/>
        <p:txBody>
          <a:bodyPr/>
          <a:lstStyle/>
          <a:p>
            <a:fld id="{1DF3CD40-0A3B-A744-B313-4E3019D370AC}" type="slidenum">
              <a:rPr lang="en-US" smtClean="0"/>
              <a:t>5</a:t>
            </a:fld>
            <a:endParaRPr lang="en-US"/>
          </a:p>
        </p:txBody>
      </p:sp>
    </p:spTree>
    <p:extLst>
      <p:ext uri="{BB962C8B-B14F-4D97-AF65-F5344CB8AC3E}">
        <p14:creationId xmlns:p14="http://schemas.microsoft.com/office/powerpoint/2010/main" val="1992560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zero-copy techniques can be used to eliminate data copy overhead</a:t>
            </a:r>
          </a:p>
          <a:p>
            <a:r>
              <a:rPr lang="en-US" baseline="0" dirty="0" smtClean="0"/>
              <a:t>The challenge zero-copy facing is data mutation.</a:t>
            </a:r>
          </a:p>
          <a:p>
            <a:endParaRPr lang="en-US" baseline="0" dirty="0" smtClean="0"/>
          </a:p>
          <a:p>
            <a:r>
              <a:rPr lang="en-US" baseline="0" dirty="0" smtClean="0"/>
              <a:t>When an application send data into the network, </a:t>
            </a:r>
          </a:p>
          <a:p>
            <a:r>
              <a:rPr lang="en-US" baseline="0" dirty="0" smtClean="0"/>
              <a:t>the data will first be processed by the network stack, </a:t>
            </a:r>
          </a:p>
          <a:p>
            <a:r>
              <a:rPr lang="en-US" baseline="0" dirty="0" smtClean="0"/>
              <a:t>and then copied into the NIC by the DMA device. </a:t>
            </a:r>
          </a:p>
          <a:p>
            <a:endParaRPr lang="en-US" baseline="0" dirty="0" smtClean="0"/>
          </a:p>
          <a:p>
            <a:r>
              <a:rPr lang="en-US" baseline="0" dirty="0" smtClean="0"/>
              <a:t>However, after issuing the DMA request, the application can continue to execute assuming the data is sent out. While this is not the case as the DMA may delay copying data from memory into NIC hardware. </a:t>
            </a:r>
          </a:p>
          <a:p>
            <a:r>
              <a:rPr lang="en-US" baseline="0" dirty="0" smtClean="0"/>
              <a:t>Thus, it is possible the application modifies the data before it is processed by the DMA.</a:t>
            </a:r>
          </a:p>
          <a:p>
            <a:r>
              <a:rPr lang="en-US" baseline="0" dirty="0" smtClean="0"/>
              <a:t>Hence, a carefully designed zero-copy mechanism is required.</a:t>
            </a:r>
            <a:endParaRPr lang="en-US" dirty="0"/>
          </a:p>
        </p:txBody>
      </p:sp>
      <p:sp>
        <p:nvSpPr>
          <p:cNvPr id="4" name="Slide Number Placeholder 3"/>
          <p:cNvSpPr>
            <a:spLocks noGrp="1"/>
          </p:cNvSpPr>
          <p:nvPr>
            <p:ph type="sldNum" sz="quarter" idx="10"/>
          </p:nvPr>
        </p:nvSpPr>
        <p:spPr/>
        <p:txBody>
          <a:bodyPr/>
          <a:lstStyle/>
          <a:p>
            <a:fld id="{1DF3CD40-0A3B-A744-B313-4E3019D370AC}" type="slidenum">
              <a:rPr lang="en-US" smtClean="0"/>
              <a:t>6</a:t>
            </a:fld>
            <a:endParaRPr lang="en-US"/>
          </a:p>
        </p:txBody>
      </p:sp>
    </p:spTree>
    <p:extLst>
      <p:ext uri="{BB962C8B-B14F-4D97-AF65-F5344CB8AC3E}">
        <p14:creationId xmlns:p14="http://schemas.microsoft.com/office/powerpoint/2010/main" val="2233834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However</a:t>
            </a:r>
            <a:r>
              <a:rPr lang="en-US" baseline="0" dirty="0" smtClean="0"/>
              <a:t> existing zero-copy mechanisms does not fit for many network applications.</a:t>
            </a:r>
          </a:p>
          <a:p>
            <a:endParaRPr lang="en-US" baseline="0" dirty="0" smtClean="0"/>
          </a:p>
          <a:p>
            <a:r>
              <a:rPr lang="en-US" dirty="0" smtClean="0"/>
              <a:t>1. The </a:t>
            </a:r>
            <a:r>
              <a:rPr lang="en-US" dirty="0" err="1" smtClean="0"/>
              <a:t>sendfile</a:t>
            </a:r>
            <a:r>
              <a:rPr lang="en-US" dirty="0" smtClean="0"/>
              <a:t> and splice system call need a file backed user buffer</a:t>
            </a:r>
          </a:p>
          <a:p>
            <a:endParaRPr lang="en-US" dirty="0" smtClean="0"/>
          </a:p>
          <a:p>
            <a:r>
              <a:rPr lang="en-US" dirty="0" smtClean="0"/>
              <a:t>2. Some systems</a:t>
            </a:r>
            <a:r>
              <a:rPr lang="en-US" baseline="0" dirty="0" smtClean="0"/>
              <a:t> such as t</a:t>
            </a:r>
            <a:r>
              <a:rPr lang="en-US" dirty="0" smtClean="0"/>
              <a:t>he </a:t>
            </a:r>
            <a:r>
              <a:rPr lang="en-US" dirty="0" err="1" smtClean="0"/>
              <a:t>Fbuf</a:t>
            </a:r>
            <a:r>
              <a:rPr lang="en-US" dirty="0" smtClean="0"/>
              <a:t> and I/O Lite require</a:t>
            </a:r>
            <a:r>
              <a:rPr lang="en-US" baseline="0" dirty="0" smtClean="0"/>
              <a:t> new APIs and is microkernel oriented</a:t>
            </a:r>
          </a:p>
          <a:p>
            <a:endParaRPr lang="en-US" baseline="0" dirty="0" smtClean="0"/>
          </a:p>
          <a:p>
            <a:r>
              <a:rPr lang="en-US" baseline="0" dirty="0" smtClean="0"/>
              <a:t>3. The on-demand memory mapping and copy-on-write mechanism is limited by the basic protection granularity of the hardware and the corresponding alignment requirements</a:t>
            </a:r>
          </a:p>
        </p:txBody>
      </p:sp>
      <p:sp>
        <p:nvSpPr>
          <p:cNvPr id="4" name="Slide Number Placeholder 3"/>
          <p:cNvSpPr>
            <a:spLocks noGrp="1"/>
          </p:cNvSpPr>
          <p:nvPr>
            <p:ph type="sldNum" sz="quarter" idx="10"/>
          </p:nvPr>
        </p:nvSpPr>
        <p:spPr/>
        <p:txBody>
          <a:bodyPr/>
          <a:lstStyle/>
          <a:p>
            <a:fld id="{1DF3CD40-0A3B-A744-B313-4E3019D370AC}" type="slidenum">
              <a:rPr lang="en-US" smtClean="0"/>
              <a:t>7</a:t>
            </a:fld>
            <a:endParaRPr lang="en-US"/>
          </a:p>
        </p:txBody>
      </p:sp>
    </p:spTree>
    <p:extLst>
      <p:ext uri="{BB962C8B-B14F-4D97-AF65-F5344CB8AC3E}">
        <p14:creationId xmlns:p14="http://schemas.microsoft.com/office/powerpoint/2010/main" val="13126297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a:t>
            </a:r>
            <a:r>
              <a:rPr lang="en-US" baseline="0" dirty="0" smtClean="0"/>
              <a:t> proposing the new zero-copy mechanism, we look insight into the network data mutation. </a:t>
            </a:r>
          </a:p>
          <a:p>
            <a:r>
              <a:rPr lang="en-US" baseline="0" dirty="0" smtClean="0"/>
              <a:t>We take </a:t>
            </a:r>
            <a:r>
              <a:rPr lang="en-US" baseline="0" dirty="0" err="1" smtClean="0"/>
              <a:t>memcached</a:t>
            </a:r>
            <a:r>
              <a:rPr lang="en-US" baseline="0" dirty="0" smtClean="0"/>
              <a:t> as an example. </a:t>
            </a:r>
          </a:p>
          <a:p>
            <a:r>
              <a:rPr lang="en-US" dirty="0" smtClean="0"/>
              <a:t>This is the basic</a:t>
            </a:r>
            <a:r>
              <a:rPr lang="en-US" baseline="0" dirty="0" smtClean="0"/>
              <a:t> </a:t>
            </a:r>
            <a:r>
              <a:rPr lang="en-US" baseline="0" dirty="0" err="1" smtClean="0"/>
              <a:t>memcached</a:t>
            </a:r>
            <a:r>
              <a:rPr lang="en-US" baseline="0" dirty="0" smtClean="0"/>
              <a:t> storing item structure,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the key and value data co-locates with the meta-data, such as </a:t>
            </a:r>
            <a:r>
              <a:rPr lang="en-US" baseline="0" dirty="0" err="1" smtClean="0"/>
              <a:t>refcount</a:t>
            </a: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Usually, the meta-data is modified while the key/value data is not.</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For example, </a:t>
            </a:r>
            <a:r>
              <a:rPr lang="en-US" baseline="0" dirty="0" smtClean="0"/>
              <a:t>w</a:t>
            </a:r>
            <a:r>
              <a:rPr lang="en-US" dirty="0" smtClean="0"/>
              <a:t>hen processing a get request, the </a:t>
            </a:r>
            <a:r>
              <a:rPr lang="en-US" dirty="0" err="1" smtClean="0"/>
              <a:t>do_item_get</a:t>
            </a:r>
            <a:r>
              <a:rPr lang="en-US" dirty="0" smtClean="0"/>
              <a:t> function is called before value data is sent out,</a:t>
            </a:r>
            <a:r>
              <a:rPr lang="en-US" baseline="0" dirty="0" smtClean="0"/>
              <a:t> during which the </a:t>
            </a:r>
            <a:r>
              <a:rPr lang="en-US" baseline="0" dirty="0" err="1" smtClean="0"/>
              <a:t>refcount</a:t>
            </a:r>
            <a:r>
              <a:rPr lang="en-US" baseline="0" dirty="0" smtClean="0"/>
              <a:t> of the corresponding key/value pair is modified.</a:t>
            </a:r>
            <a:endParaRPr lang="en-US" dirty="0" smtClean="0"/>
          </a:p>
        </p:txBody>
      </p:sp>
      <p:sp>
        <p:nvSpPr>
          <p:cNvPr id="4" name="Slide Number Placeholder 3"/>
          <p:cNvSpPr>
            <a:spLocks noGrp="1"/>
          </p:cNvSpPr>
          <p:nvPr>
            <p:ph type="sldNum" sz="quarter" idx="10"/>
          </p:nvPr>
        </p:nvSpPr>
        <p:spPr/>
        <p:txBody>
          <a:bodyPr/>
          <a:lstStyle/>
          <a:p>
            <a:fld id="{1DF3CD40-0A3B-A744-B313-4E3019D370AC}" type="slidenum">
              <a:rPr lang="en-US" smtClean="0"/>
              <a:t>8</a:t>
            </a:fld>
            <a:endParaRPr lang="en-US"/>
          </a:p>
        </p:txBody>
      </p:sp>
    </p:spTree>
    <p:extLst>
      <p:ext uri="{BB962C8B-B14F-4D97-AF65-F5344CB8AC3E}">
        <p14:creationId xmlns:p14="http://schemas.microsoft.com/office/powerpoint/2010/main" val="14767860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After surveying</a:t>
            </a:r>
            <a:r>
              <a:rPr lang="en-US" baseline="0" dirty="0" smtClean="0"/>
              <a:t> several web caching applications.</a:t>
            </a:r>
            <a:endParaRPr lang="en-US" dirty="0" smtClean="0"/>
          </a:p>
          <a:p>
            <a:endParaRPr lang="en-US" dirty="0" smtClean="0"/>
          </a:p>
          <a:p>
            <a:r>
              <a:rPr lang="en-US" dirty="0" smtClean="0"/>
              <a:t>W</a:t>
            </a:r>
            <a:r>
              <a:rPr lang="en-US" dirty="0" smtClean="0"/>
              <a:t>e</a:t>
            </a:r>
            <a:r>
              <a:rPr lang="en-US" baseline="0" dirty="0" smtClean="0"/>
              <a:t> found </a:t>
            </a:r>
            <a:r>
              <a:rPr lang="en-US" dirty="0" smtClean="0"/>
              <a:t>It</a:t>
            </a:r>
            <a:r>
              <a:rPr lang="en-US" baseline="0" dirty="0" smtClean="0"/>
              <a:t> </a:t>
            </a:r>
            <a:r>
              <a:rPr lang="en-US" baseline="0" dirty="0" smtClean="0"/>
              <a:t>is common that meta data and network data are co-located.</a:t>
            </a:r>
          </a:p>
          <a:p>
            <a:r>
              <a:rPr lang="en-US" baseline="0" dirty="0" smtClean="0"/>
              <a:t>For many applications, </a:t>
            </a:r>
            <a:r>
              <a:rPr lang="en-US" baseline="0" dirty="0" err="1" smtClean="0"/>
              <a:t>modiying</a:t>
            </a:r>
            <a:r>
              <a:rPr lang="en-US" baseline="0" dirty="0" smtClean="0"/>
              <a:t> the metadata does not means they will modify the network data.</a:t>
            </a:r>
          </a:p>
          <a:p>
            <a:r>
              <a:rPr lang="en-US" baseline="0" dirty="0" smtClean="0"/>
              <a:t>However, protecting the network data will also protect the corresponding meta data in face </a:t>
            </a:r>
            <a:r>
              <a:rPr lang="en-US" baseline="0" dirty="0" smtClean="0"/>
              <a:t>of data protection granularity</a:t>
            </a:r>
            <a:endParaRPr lang="en-US" baseline="0" dirty="0" smtClean="0"/>
          </a:p>
          <a:p>
            <a:r>
              <a:rPr lang="en-US" dirty="0" smtClean="0"/>
              <a:t>We</a:t>
            </a:r>
            <a:r>
              <a:rPr lang="en-US" baseline="0" dirty="0" smtClean="0"/>
              <a:t> </a:t>
            </a:r>
            <a:r>
              <a:rPr lang="en-US" baseline="0" dirty="0" smtClean="0"/>
              <a:t>call this the false sharing in protection.</a:t>
            </a:r>
            <a:endParaRPr lang="en-US" dirty="0" smtClean="0"/>
          </a:p>
          <a:p>
            <a:endParaRPr lang="en-US" dirty="0"/>
          </a:p>
        </p:txBody>
      </p:sp>
      <p:sp>
        <p:nvSpPr>
          <p:cNvPr id="4" name="Slide Number Placeholder 3"/>
          <p:cNvSpPr>
            <a:spLocks noGrp="1"/>
          </p:cNvSpPr>
          <p:nvPr>
            <p:ph type="sldNum" sz="quarter" idx="10"/>
          </p:nvPr>
        </p:nvSpPr>
        <p:spPr/>
        <p:txBody>
          <a:bodyPr/>
          <a:lstStyle/>
          <a:p>
            <a:fld id="{1DF3CD40-0A3B-A744-B313-4E3019D370AC}" type="slidenum">
              <a:rPr lang="en-US" smtClean="0"/>
              <a:t>9</a:t>
            </a:fld>
            <a:endParaRPr lang="en-US"/>
          </a:p>
        </p:txBody>
      </p:sp>
    </p:spTree>
    <p:extLst>
      <p:ext uri="{BB962C8B-B14F-4D97-AF65-F5344CB8AC3E}">
        <p14:creationId xmlns:p14="http://schemas.microsoft.com/office/powerpoint/2010/main" val="2113495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CN"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smtClean="0"/>
              <a:t>Click to edit Master subtitle style</a:t>
            </a:r>
            <a:endParaRPr lang="en-US"/>
          </a:p>
        </p:txBody>
      </p:sp>
      <p:sp>
        <p:nvSpPr>
          <p:cNvPr id="4" name="Date Placeholder 3"/>
          <p:cNvSpPr>
            <a:spLocks noGrp="1"/>
          </p:cNvSpPr>
          <p:nvPr>
            <p:ph type="dt" sz="half" idx="10"/>
          </p:nvPr>
        </p:nvSpPr>
        <p:spPr/>
        <p:txBody>
          <a:bodyPr/>
          <a:lstStyle/>
          <a:p>
            <a:fld id="{872091E6-6EB8-9F47-A3BB-F5BCA0259A5F}" type="datetimeFigureOut">
              <a:rPr lang="en-US" smtClean="0"/>
              <a:t>12-6-11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4B5521-64BF-474E-9E80-6EB2A6AC4541}" type="slidenum">
              <a:rPr lang="en-US" smtClean="0"/>
              <a:t>‹#›</a:t>
            </a:fld>
            <a:endParaRPr lang="en-US"/>
          </a:p>
        </p:txBody>
      </p:sp>
    </p:spTree>
    <p:extLst>
      <p:ext uri="{BB962C8B-B14F-4D97-AF65-F5344CB8AC3E}">
        <p14:creationId xmlns:p14="http://schemas.microsoft.com/office/powerpoint/2010/main" val="1912173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2091E6-6EB8-9F47-A3BB-F5BCA0259A5F}" type="datetimeFigureOut">
              <a:rPr lang="en-US" smtClean="0"/>
              <a:t>12-6-11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4B5521-64BF-474E-9E80-6EB2A6AC4541}" type="slidenum">
              <a:rPr lang="en-US" smtClean="0"/>
              <a:t>‹#›</a:t>
            </a:fld>
            <a:endParaRPr lang="en-US"/>
          </a:p>
        </p:txBody>
      </p:sp>
    </p:spTree>
    <p:extLst>
      <p:ext uri="{BB962C8B-B14F-4D97-AF65-F5344CB8AC3E}">
        <p14:creationId xmlns:p14="http://schemas.microsoft.com/office/powerpoint/2010/main" val="19444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2091E6-6EB8-9F47-A3BB-F5BCA0259A5F}" type="datetimeFigureOut">
              <a:rPr lang="en-US" smtClean="0"/>
              <a:t>12-6-11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4B5521-64BF-474E-9E80-6EB2A6AC4541}" type="slidenum">
              <a:rPr lang="en-US" smtClean="0"/>
              <a:t>‹#›</a:t>
            </a:fld>
            <a:endParaRPr lang="en-US"/>
          </a:p>
        </p:txBody>
      </p:sp>
    </p:spTree>
    <p:extLst>
      <p:ext uri="{BB962C8B-B14F-4D97-AF65-F5344CB8AC3E}">
        <p14:creationId xmlns:p14="http://schemas.microsoft.com/office/powerpoint/2010/main" val="3669589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2091E6-6EB8-9F47-A3BB-F5BCA0259A5F}" type="datetimeFigureOut">
              <a:rPr lang="en-US" smtClean="0"/>
              <a:t>12-6-11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4B5521-64BF-474E-9E80-6EB2A6AC4541}" type="slidenum">
              <a:rPr lang="en-US" smtClean="0"/>
              <a:t>‹#›</a:t>
            </a:fld>
            <a:endParaRPr lang="en-US"/>
          </a:p>
        </p:txBody>
      </p:sp>
    </p:spTree>
    <p:extLst>
      <p:ext uri="{BB962C8B-B14F-4D97-AF65-F5344CB8AC3E}">
        <p14:creationId xmlns:p14="http://schemas.microsoft.com/office/powerpoint/2010/main" val="100734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2091E6-6EB8-9F47-A3BB-F5BCA0259A5F}" type="datetimeFigureOut">
              <a:rPr lang="en-US" smtClean="0"/>
              <a:t>12-6-11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4B5521-64BF-474E-9E80-6EB2A6AC4541}" type="slidenum">
              <a:rPr lang="en-US" smtClean="0"/>
              <a:t>‹#›</a:t>
            </a:fld>
            <a:endParaRPr lang="en-US"/>
          </a:p>
        </p:txBody>
      </p:sp>
    </p:spTree>
    <p:extLst>
      <p:ext uri="{BB962C8B-B14F-4D97-AF65-F5344CB8AC3E}">
        <p14:creationId xmlns:p14="http://schemas.microsoft.com/office/powerpoint/2010/main" val="2034168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2091E6-6EB8-9F47-A3BB-F5BCA0259A5F}" type="datetimeFigureOut">
              <a:rPr lang="en-US" smtClean="0"/>
              <a:t>12-6-11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4B5521-64BF-474E-9E80-6EB2A6AC4541}" type="slidenum">
              <a:rPr lang="en-US" smtClean="0"/>
              <a:t>‹#›</a:t>
            </a:fld>
            <a:endParaRPr lang="en-US"/>
          </a:p>
        </p:txBody>
      </p:sp>
    </p:spTree>
    <p:extLst>
      <p:ext uri="{BB962C8B-B14F-4D97-AF65-F5344CB8AC3E}">
        <p14:creationId xmlns:p14="http://schemas.microsoft.com/office/powerpoint/2010/main" val="3539394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2091E6-6EB8-9F47-A3BB-F5BCA0259A5F}" type="datetimeFigureOut">
              <a:rPr lang="en-US" smtClean="0"/>
              <a:t>12-6-11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4B5521-64BF-474E-9E80-6EB2A6AC4541}" type="slidenum">
              <a:rPr lang="en-US" smtClean="0"/>
              <a:t>‹#›</a:t>
            </a:fld>
            <a:endParaRPr lang="en-US"/>
          </a:p>
        </p:txBody>
      </p:sp>
    </p:spTree>
    <p:extLst>
      <p:ext uri="{BB962C8B-B14F-4D97-AF65-F5344CB8AC3E}">
        <p14:creationId xmlns:p14="http://schemas.microsoft.com/office/powerpoint/2010/main" val="3925621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2091E6-6EB8-9F47-A3BB-F5BCA0259A5F}" type="datetimeFigureOut">
              <a:rPr lang="en-US" smtClean="0"/>
              <a:t>12-6-11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4B5521-64BF-474E-9E80-6EB2A6AC4541}" type="slidenum">
              <a:rPr lang="en-US" smtClean="0"/>
              <a:t>‹#›</a:t>
            </a:fld>
            <a:endParaRPr lang="en-US"/>
          </a:p>
        </p:txBody>
      </p:sp>
    </p:spTree>
    <p:extLst>
      <p:ext uri="{BB962C8B-B14F-4D97-AF65-F5344CB8AC3E}">
        <p14:creationId xmlns:p14="http://schemas.microsoft.com/office/powerpoint/2010/main" val="4245384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2091E6-6EB8-9F47-A3BB-F5BCA0259A5F}" type="datetimeFigureOut">
              <a:rPr lang="en-US" smtClean="0"/>
              <a:t>12-6-11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4B5521-64BF-474E-9E80-6EB2A6AC4541}" type="slidenum">
              <a:rPr lang="en-US" smtClean="0"/>
              <a:t>‹#›</a:t>
            </a:fld>
            <a:endParaRPr lang="en-US"/>
          </a:p>
        </p:txBody>
      </p:sp>
    </p:spTree>
    <p:extLst>
      <p:ext uri="{BB962C8B-B14F-4D97-AF65-F5344CB8AC3E}">
        <p14:creationId xmlns:p14="http://schemas.microsoft.com/office/powerpoint/2010/main" val="1335735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2091E6-6EB8-9F47-A3BB-F5BCA0259A5F}" type="datetimeFigureOut">
              <a:rPr lang="en-US" smtClean="0"/>
              <a:t>12-6-11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4B5521-64BF-474E-9E80-6EB2A6AC4541}" type="slidenum">
              <a:rPr lang="en-US" smtClean="0"/>
              <a:t>‹#›</a:t>
            </a:fld>
            <a:endParaRPr lang="en-US"/>
          </a:p>
        </p:txBody>
      </p:sp>
    </p:spTree>
    <p:extLst>
      <p:ext uri="{BB962C8B-B14F-4D97-AF65-F5344CB8AC3E}">
        <p14:creationId xmlns:p14="http://schemas.microsoft.com/office/powerpoint/2010/main" val="1264114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2091E6-6EB8-9F47-A3BB-F5BCA0259A5F}" type="datetimeFigureOut">
              <a:rPr lang="en-US" smtClean="0"/>
              <a:t>12-6-11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4B5521-64BF-474E-9E80-6EB2A6AC4541}" type="slidenum">
              <a:rPr lang="en-US" smtClean="0"/>
              <a:t>‹#›</a:t>
            </a:fld>
            <a:endParaRPr lang="en-US"/>
          </a:p>
        </p:txBody>
      </p:sp>
    </p:spTree>
    <p:extLst>
      <p:ext uri="{BB962C8B-B14F-4D97-AF65-F5344CB8AC3E}">
        <p14:creationId xmlns:p14="http://schemas.microsoft.com/office/powerpoint/2010/main" val="21435476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CN"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2091E6-6EB8-9F47-A3BB-F5BCA0259A5F}" type="datetimeFigureOut">
              <a:rPr lang="en-US" smtClean="0"/>
              <a:t>12-6-11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4B5521-64BF-474E-9E80-6EB2A6AC4541}" type="slidenum">
              <a:rPr lang="en-US" smtClean="0"/>
              <a:t>‹#›</a:t>
            </a:fld>
            <a:endParaRPr lang="en-US"/>
          </a:p>
        </p:txBody>
      </p:sp>
    </p:spTree>
    <p:extLst>
      <p:ext uri="{BB962C8B-B14F-4D97-AF65-F5344CB8AC3E}">
        <p14:creationId xmlns:p14="http://schemas.microsoft.com/office/powerpoint/2010/main" val="27177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chart" Target="../charts/char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chart" Target="../charts/char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chart" Target="../charts/char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chart" Target="../charts/char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chart" Target="../charts/char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928" y="2130425"/>
            <a:ext cx="8951072" cy="1470025"/>
          </a:xfrm>
        </p:spPr>
        <p:txBody>
          <a:bodyPr>
            <a:noAutofit/>
          </a:bodyPr>
          <a:lstStyle/>
          <a:p>
            <a:r>
              <a:rPr lang="en-US" sz="3600" b="1" dirty="0">
                <a:solidFill>
                  <a:srgbClr val="0080FF"/>
                </a:solidFill>
                <a:latin typeface="Tahoma"/>
                <a:cs typeface="Tahoma"/>
              </a:rPr>
              <a:t>Revisiting Software Zero-Copy for Web-caching Applications with Twin Memory Allocation</a:t>
            </a:r>
          </a:p>
        </p:txBody>
      </p:sp>
      <p:sp>
        <p:nvSpPr>
          <p:cNvPr id="3" name="Subtitle 2"/>
          <p:cNvSpPr>
            <a:spLocks noGrp="1"/>
          </p:cNvSpPr>
          <p:nvPr>
            <p:ph type="subTitle" idx="1"/>
          </p:nvPr>
        </p:nvSpPr>
        <p:spPr>
          <a:xfrm>
            <a:off x="685800" y="3886199"/>
            <a:ext cx="7545810" cy="2447353"/>
          </a:xfrm>
        </p:spPr>
        <p:txBody>
          <a:bodyPr>
            <a:normAutofit/>
          </a:bodyPr>
          <a:lstStyle/>
          <a:p>
            <a:pPr algn="r"/>
            <a:r>
              <a:rPr lang="en-US" sz="2600" i="1" dirty="0">
                <a:solidFill>
                  <a:schemeClr val="tx1">
                    <a:lumMod val="95000"/>
                    <a:lumOff val="5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Xiang Song </a:t>
            </a:r>
          </a:p>
          <a:p>
            <a:pPr algn="r"/>
            <a:r>
              <a:rPr lang="en-US" sz="3000" dirty="0" err="1" smtClean="0"/>
              <a:t>Jicheng</a:t>
            </a:r>
            <a:r>
              <a:rPr lang="en-US" sz="3000" dirty="0" smtClean="0"/>
              <a:t> Shi, </a:t>
            </a:r>
            <a:r>
              <a:rPr lang="en-US" sz="3000" dirty="0" err="1" smtClean="0"/>
              <a:t>Haibo</a:t>
            </a:r>
            <a:r>
              <a:rPr lang="en-US" sz="3000" dirty="0" smtClean="0"/>
              <a:t> Chen</a:t>
            </a:r>
            <a:r>
              <a:rPr lang="en-US" sz="3000" dirty="0"/>
              <a:t> </a:t>
            </a:r>
            <a:r>
              <a:rPr lang="en-US" sz="3000" dirty="0" smtClean="0"/>
              <a:t>and </a:t>
            </a:r>
            <a:r>
              <a:rPr lang="en-US" sz="3000" dirty="0" err="1" smtClean="0"/>
              <a:t>Binyu</a:t>
            </a:r>
            <a:r>
              <a:rPr lang="en-US" sz="3000" dirty="0" smtClean="0"/>
              <a:t> </a:t>
            </a:r>
            <a:r>
              <a:rPr lang="en-US" sz="3000" dirty="0" err="1" smtClean="0"/>
              <a:t>Zang</a:t>
            </a:r>
            <a:endParaRPr lang="en-US" sz="3000" dirty="0" smtClean="0"/>
          </a:p>
          <a:p>
            <a:pPr algn="r"/>
            <a:r>
              <a:rPr lang="en-US" sz="2600" i="1" dirty="0" smtClean="0">
                <a:solidFill>
                  <a:schemeClr val="tx1">
                    <a:lumMod val="95000"/>
                    <a:lumOff val="5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IPADS</a:t>
            </a:r>
            <a:r>
              <a:rPr lang="en-US" sz="2600" i="1" dirty="0">
                <a:solidFill>
                  <a:schemeClr val="tx1">
                    <a:lumMod val="95000"/>
                    <a:lumOff val="5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a:t>
            </a:r>
            <a:r>
              <a:rPr lang="en-US" sz="2600" i="1" dirty="0" smtClean="0">
                <a:solidFill>
                  <a:schemeClr val="tx1">
                    <a:lumMod val="95000"/>
                    <a:lumOff val="5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of </a:t>
            </a:r>
            <a:r>
              <a:rPr lang="en-US" sz="2600" i="1" dirty="0">
                <a:solidFill>
                  <a:schemeClr val="tx1">
                    <a:lumMod val="95000"/>
                    <a:lumOff val="5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Shanghai Jiao Tong </a:t>
            </a:r>
            <a:r>
              <a:rPr lang="en-US" sz="2600" i="1" dirty="0" smtClean="0">
                <a:solidFill>
                  <a:schemeClr val="tx1">
                    <a:lumMod val="95000"/>
                    <a:lumOff val="5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University</a:t>
            </a:r>
          </a:p>
          <a:p>
            <a:pPr algn="r"/>
            <a:r>
              <a:rPr lang="en-US" sz="2600" i="1" dirty="0">
                <a:solidFill>
                  <a:schemeClr val="tx1">
                    <a:lumMod val="95000"/>
                    <a:lumOff val="5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Fudan University</a:t>
            </a:r>
          </a:p>
          <a:p>
            <a:pPr algn="r"/>
            <a:endParaRPr lang="en-US" sz="2600" i="1" dirty="0">
              <a:solidFill>
                <a:schemeClr val="tx1">
                  <a:lumMod val="95000"/>
                  <a:lumOff val="5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97260387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err="1" smtClean="0">
                <a:solidFill>
                  <a:srgbClr val="0080FF"/>
                </a:solidFill>
                <a:latin typeface="Tahoma"/>
                <a:cs typeface="Tahoma"/>
              </a:rPr>
              <a:t>ZCopy</a:t>
            </a:r>
            <a:endParaRPr lang="en-US" sz="4000" b="1" dirty="0">
              <a:solidFill>
                <a:srgbClr val="0080FF"/>
              </a:solidFill>
              <a:latin typeface="Tahoma"/>
              <a:cs typeface="Tahoma"/>
            </a:endParaRPr>
          </a:p>
        </p:txBody>
      </p:sp>
      <p:sp>
        <p:nvSpPr>
          <p:cNvPr id="3" name="Content Placeholder 2"/>
          <p:cNvSpPr>
            <a:spLocks noGrp="1"/>
          </p:cNvSpPr>
          <p:nvPr>
            <p:ph idx="1"/>
          </p:nvPr>
        </p:nvSpPr>
        <p:spPr>
          <a:xfrm>
            <a:off x="660400" y="1600200"/>
            <a:ext cx="8026400" cy="4525963"/>
          </a:xfrm>
        </p:spPr>
        <p:txBody>
          <a:bodyPr>
            <a:normAutofit/>
          </a:bodyPr>
          <a:lstStyle/>
          <a:p>
            <a:pPr marL="0" lvl="1" indent="0">
              <a:buNone/>
            </a:pPr>
            <a:r>
              <a:rPr lang="en-US" sz="3200" b="1" i="1" dirty="0" smtClean="0"/>
              <a:t>Idea</a:t>
            </a:r>
            <a:r>
              <a:rPr lang="en-US" sz="3200" dirty="0" smtClean="0"/>
              <a:t>:</a:t>
            </a:r>
            <a:r>
              <a:rPr lang="en-US" sz="3200" dirty="0"/>
              <a:t> </a:t>
            </a:r>
            <a:r>
              <a:rPr lang="en-US" sz="3200" dirty="0" smtClean="0"/>
              <a:t>Let applications </a:t>
            </a:r>
            <a:r>
              <a:rPr lang="en-US" sz="3200" dirty="0"/>
              <a:t>designate which data should be zero-</a:t>
            </a:r>
            <a:r>
              <a:rPr lang="en-US" sz="3200" dirty="0" smtClean="0"/>
              <a:t>copied</a:t>
            </a:r>
          </a:p>
          <a:p>
            <a:pPr lvl="1"/>
            <a:endParaRPr lang="en-US" dirty="0"/>
          </a:p>
          <a:p>
            <a:pPr marL="0" indent="0">
              <a:buNone/>
            </a:pPr>
            <a:r>
              <a:rPr lang="en-US" dirty="0" err="1" smtClean="0"/>
              <a:t>ZCopy</a:t>
            </a:r>
            <a:r>
              <a:rPr lang="en-US" dirty="0" smtClean="0"/>
              <a:t> system</a:t>
            </a:r>
          </a:p>
          <a:p>
            <a:pPr lvl="1"/>
            <a:r>
              <a:rPr lang="en-US" dirty="0" smtClean="0"/>
              <a:t>A twin memory allocator</a:t>
            </a:r>
          </a:p>
          <a:p>
            <a:pPr lvl="1"/>
            <a:r>
              <a:rPr lang="en-US" dirty="0" smtClean="0"/>
              <a:t>kernel subsystem</a:t>
            </a:r>
          </a:p>
          <a:p>
            <a:pPr marL="0" indent="0">
              <a:buNone/>
            </a:pPr>
            <a:endParaRPr lang="en-US" dirty="0" smtClean="0"/>
          </a:p>
          <a:p>
            <a:pPr marL="0" indent="0">
              <a:buNone/>
            </a:pPr>
            <a:r>
              <a:rPr lang="en-US" dirty="0" smtClean="0"/>
              <a:t>Effective for web caching applications</a:t>
            </a:r>
            <a:endParaRPr lang="en-US" dirty="0"/>
          </a:p>
        </p:txBody>
      </p:sp>
    </p:spTree>
    <p:extLst>
      <p:ext uri="{BB962C8B-B14F-4D97-AF65-F5344CB8AC3E}">
        <p14:creationId xmlns:p14="http://schemas.microsoft.com/office/powerpoint/2010/main" val="193129283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err="1" smtClean="0">
                <a:solidFill>
                  <a:srgbClr val="0080FF"/>
                </a:solidFill>
                <a:latin typeface="Tahoma"/>
                <a:cs typeface="Tahoma"/>
              </a:rPr>
              <a:t>ZCopy</a:t>
            </a:r>
            <a:r>
              <a:rPr lang="en-US" sz="4000" b="1" dirty="0" smtClean="0">
                <a:solidFill>
                  <a:srgbClr val="0080FF"/>
                </a:solidFill>
                <a:latin typeface="Tahoma"/>
                <a:cs typeface="Tahoma"/>
              </a:rPr>
              <a:t> Architecture</a:t>
            </a:r>
            <a:endParaRPr lang="en-US" sz="4000" b="1" dirty="0">
              <a:solidFill>
                <a:srgbClr val="0080FF"/>
              </a:solidFill>
              <a:latin typeface="Tahoma"/>
              <a:cs typeface="Tahoma"/>
            </a:endParaRPr>
          </a:p>
        </p:txBody>
      </p:sp>
      <p:cxnSp>
        <p:nvCxnSpPr>
          <p:cNvPr id="6" name="直接连接符 5"/>
          <p:cNvCxnSpPr/>
          <p:nvPr/>
        </p:nvCxnSpPr>
        <p:spPr>
          <a:xfrm>
            <a:off x="1391193" y="2936795"/>
            <a:ext cx="6515100" cy="0"/>
          </a:xfrm>
          <a:prstGeom prst="line">
            <a:avLst/>
          </a:prstGeom>
          <a:ln w="12700">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7" name="矩形 6"/>
          <p:cNvSpPr/>
          <p:nvPr/>
        </p:nvSpPr>
        <p:spPr>
          <a:xfrm>
            <a:off x="1822016" y="1890511"/>
            <a:ext cx="5565530" cy="931985"/>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2400" dirty="0" smtClean="0">
                <a:solidFill>
                  <a:schemeClr val="tx1"/>
                </a:solidFill>
              </a:rPr>
              <a:t>Application</a:t>
            </a:r>
          </a:p>
          <a:p>
            <a:pPr algn="ctr"/>
            <a:endParaRPr lang="en-US" altLang="zh-CN" dirty="0" smtClean="0">
              <a:solidFill>
                <a:schemeClr val="tx1"/>
              </a:solidFill>
            </a:endParaRPr>
          </a:p>
          <a:p>
            <a:pPr algn="ctr"/>
            <a:endParaRPr lang="zh-CN" altLang="en-US" dirty="0">
              <a:solidFill>
                <a:schemeClr val="tx1"/>
              </a:solidFill>
            </a:endParaRPr>
          </a:p>
        </p:txBody>
      </p:sp>
      <p:sp>
        <p:nvSpPr>
          <p:cNvPr id="12" name="矩形 11"/>
          <p:cNvSpPr/>
          <p:nvPr/>
        </p:nvSpPr>
        <p:spPr>
          <a:xfrm>
            <a:off x="1874768" y="2372626"/>
            <a:ext cx="2426678" cy="392721"/>
          </a:xfrm>
          <a:prstGeom prst="rect">
            <a:avLst/>
          </a:prstGeom>
          <a:no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altLang="zh-CN" sz="2400" dirty="0" err="1" smtClean="0">
                <a:solidFill>
                  <a:srgbClr val="0070C0"/>
                </a:solidFill>
              </a:rPr>
              <a:t>Glibc</a:t>
            </a:r>
            <a:r>
              <a:rPr lang="en-US" altLang="zh-CN" sz="2400" dirty="0" smtClean="0">
                <a:solidFill>
                  <a:srgbClr val="0070C0"/>
                </a:solidFill>
              </a:rPr>
              <a:t> </a:t>
            </a:r>
            <a:r>
              <a:rPr lang="en-US" altLang="zh-CN" sz="2400" dirty="0" err="1" smtClean="0">
                <a:solidFill>
                  <a:srgbClr val="0070C0"/>
                </a:solidFill>
              </a:rPr>
              <a:t>alloc</a:t>
            </a:r>
            <a:endParaRPr lang="zh-CN" altLang="en-US" dirty="0">
              <a:solidFill>
                <a:srgbClr val="0070C0"/>
              </a:solidFill>
            </a:endParaRPr>
          </a:p>
        </p:txBody>
      </p:sp>
      <p:sp>
        <p:nvSpPr>
          <p:cNvPr id="13" name="矩形 12"/>
          <p:cNvSpPr/>
          <p:nvPr/>
        </p:nvSpPr>
        <p:spPr>
          <a:xfrm>
            <a:off x="4867083" y="2372626"/>
            <a:ext cx="2426678" cy="392721"/>
          </a:xfrm>
          <a:prstGeom prst="rect">
            <a:avLst/>
          </a:prstGeom>
          <a:no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en-US" altLang="zh-CN" sz="2400" dirty="0" err="1" smtClean="0">
                <a:solidFill>
                  <a:srgbClr val="FF0000"/>
                </a:solidFill>
              </a:rPr>
              <a:t>ZC_alloc</a:t>
            </a:r>
            <a:endParaRPr lang="zh-CN" altLang="en-US" dirty="0">
              <a:solidFill>
                <a:srgbClr val="FF0000"/>
              </a:solidFill>
            </a:endParaRPr>
          </a:p>
        </p:txBody>
      </p:sp>
      <p:sp>
        <p:nvSpPr>
          <p:cNvPr id="8" name="圆角矩形 7"/>
          <p:cNvSpPr/>
          <p:nvPr/>
        </p:nvSpPr>
        <p:spPr>
          <a:xfrm>
            <a:off x="3483762" y="2419517"/>
            <a:ext cx="729761" cy="298938"/>
          </a:xfrm>
          <a:prstGeom prst="roundRect">
            <a:avLst/>
          </a:pr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b="1" dirty="0" smtClean="0">
                <a:solidFill>
                  <a:schemeClr val="tx1"/>
                </a:solidFill>
              </a:rPr>
              <a:t>Data</a:t>
            </a:r>
            <a:endParaRPr lang="zh-CN" altLang="en-US" b="1" dirty="0">
              <a:solidFill>
                <a:schemeClr val="tx1"/>
              </a:solidFill>
            </a:endParaRPr>
          </a:p>
        </p:txBody>
      </p:sp>
      <p:sp>
        <p:nvSpPr>
          <p:cNvPr id="15" name="圆角矩形 14"/>
          <p:cNvSpPr/>
          <p:nvPr/>
        </p:nvSpPr>
        <p:spPr>
          <a:xfrm>
            <a:off x="4937423" y="2429777"/>
            <a:ext cx="729761" cy="298938"/>
          </a:xfrm>
          <a:prstGeom prst="roundRect">
            <a:avLst/>
          </a:pr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b="1" dirty="0" smtClean="0">
                <a:solidFill>
                  <a:schemeClr val="tx1"/>
                </a:solidFill>
              </a:rPr>
              <a:t>Data</a:t>
            </a:r>
            <a:endParaRPr lang="zh-CN" altLang="en-US" b="1" dirty="0">
              <a:solidFill>
                <a:schemeClr val="tx1"/>
              </a:solidFill>
            </a:endParaRPr>
          </a:p>
        </p:txBody>
      </p:sp>
      <p:sp>
        <p:nvSpPr>
          <p:cNvPr id="16" name="矩形 15"/>
          <p:cNvSpPr/>
          <p:nvPr/>
        </p:nvSpPr>
        <p:spPr>
          <a:xfrm>
            <a:off x="1822016" y="3062819"/>
            <a:ext cx="5565530" cy="2089638"/>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altLang="zh-CN" sz="2400" dirty="0" smtClean="0">
                <a:solidFill>
                  <a:schemeClr val="tx1"/>
                </a:solidFill>
              </a:rPr>
              <a:t>TCP/UDP</a:t>
            </a:r>
            <a:endParaRPr lang="en-US" altLang="zh-CN" sz="2400" dirty="0">
              <a:solidFill>
                <a:schemeClr val="tx1"/>
              </a:solidFill>
            </a:endParaRPr>
          </a:p>
          <a:p>
            <a:r>
              <a:rPr lang="en-US" altLang="zh-CN" sz="2400" dirty="0">
                <a:solidFill>
                  <a:schemeClr val="tx1"/>
                </a:solidFill>
              </a:rPr>
              <a:t> </a:t>
            </a:r>
            <a:r>
              <a:rPr lang="en-US" altLang="zh-CN" sz="2400" dirty="0" smtClean="0">
                <a:solidFill>
                  <a:schemeClr val="tx1"/>
                </a:solidFill>
              </a:rPr>
              <a:t>  Stack</a:t>
            </a:r>
            <a:endParaRPr lang="en-US" altLang="zh-CN" dirty="0" smtClean="0">
              <a:solidFill>
                <a:schemeClr val="tx1"/>
              </a:solidFill>
            </a:endParaRPr>
          </a:p>
          <a:p>
            <a:pPr algn="ctr"/>
            <a:endParaRPr lang="zh-CN" altLang="en-US" dirty="0">
              <a:solidFill>
                <a:schemeClr val="tx1"/>
              </a:solidFill>
            </a:endParaRPr>
          </a:p>
        </p:txBody>
      </p:sp>
      <p:sp>
        <p:nvSpPr>
          <p:cNvPr id="17" name="矩形 16"/>
          <p:cNvSpPr/>
          <p:nvPr/>
        </p:nvSpPr>
        <p:spPr>
          <a:xfrm>
            <a:off x="3391442" y="3424770"/>
            <a:ext cx="2426678" cy="392721"/>
          </a:xfrm>
          <a:prstGeom prst="rect">
            <a:avLst/>
          </a:prstGeom>
          <a:pattFill prst="wdUpDiag">
            <a:fgClr>
              <a:schemeClr val="bg1">
                <a:lumMod val="75000"/>
              </a:schemeClr>
            </a:fgClr>
            <a:bgClr>
              <a:schemeClr val="bg1"/>
            </a:bgClr>
          </a:patt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2400" dirty="0" err="1" smtClean="0">
                <a:solidFill>
                  <a:schemeClr val="tx1"/>
                </a:solidFill>
              </a:rPr>
              <a:t>ZCopy</a:t>
            </a:r>
            <a:r>
              <a:rPr lang="en-US" altLang="zh-CN" sz="2400" dirty="0" smtClean="0">
                <a:solidFill>
                  <a:schemeClr val="tx1"/>
                </a:solidFill>
              </a:rPr>
              <a:t> Proxy</a:t>
            </a:r>
            <a:endParaRPr lang="zh-CN" altLang="en-US" dirty="0">
              <a:solidFill>
                <a:schemeClr val="tx1"/>
              </a:solidFill>
            </a:endParaRPr>
          </a:p>
        </p:txBody>
      </p:sp>
      <p:cxnSp>
        <p:nvCxnSpPr>
          <p:cNvPr id="18" name="直接连接符 17"/>
          <p:cNvCxnSpPr/>
          <p:nvPr/>
        </p:nvCxnSpPr>
        <p:spPr>
          <a:xfrm>
            <a:off x="2033031" y="3424770"/>
            <a:ext cx="5260730" cy="0"/>
          </a:xfrm>
          <a:prstGeom prst="line">
            <a:avLst/>
          </a:prstGeom>
          <a:ln w="12700">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21" name="直接连接符 20"/>
          <p:cNvCxnSpPr/>
          <p:nvPr/>
        </p:nvCxnSpPr>
        <p:spPr>
          <a:xfrm>
            <a:off x="1405846" y="5260895"/>
            <a:ext cx="6515100" cy="0"/>
          </a:xfrm>
          <a:prstGeom prst="line">
            <a:avLst/>
          </a:prstGeom>
          <a:ln w="12700">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22" name="矩形 21"/>
          <p:cNvSpPr/>
          <p:nvPr/>
        </p:nvSpPr>
        <p:spPr>
          <a:xfrm>
            <a:off x="1822016" y="5422089"/>
            <a:ext cx="5565530" cy="465992"/>
          </a:xfrm>
          <a:prstGeom prst="rect">
            <a:avLst/>
          </a:prstGeom>
          <a:solidFill>
            <a:schemeClr val="bg1">
              <a:lumMod val="7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2400" dirty="0" smtClean="0">
                <a:solidFill>
                  <a:schemeClr val="tx1"/>
                </a:solidFill>
              </a:rPr>
              <a:t>Hardware</a:t>
            </a:r>
          </a:p>
        </p:txBody>
      </p:sp>
      <p:cxnSp>
        <p:nvCxnSpPr>
          <p:cNvPr id="14" name="直接箭头连接符 13"/>
          <p:cNvCxnSpPr>
            <a:stCxn id="8" idx="2"/>
          </p:cNvCxnSpPr>
          <p:nvPr/>
        </p:nvCxnSpPr>
        <p:spPr>
          <a:xfrm flipH="1">
            <a:off x="3848642" y="2718455"/>
            <a:ext cx="1" cy="706315"/>
          </a:xfrm>
          <a:prstGeom prst="straightConnector1">
            <a:avLst/>
          </a:prstGeom>
          <a:ln w="25400">
            <a:tailEnd type="arrow"/>
          </a:ln>
          <a:effectLst/>
        </p:spPr>
        <p:style>
          <a:lnRef idx="2">
            <a:schemeClr val="accent1"/>
          </a:lnRef>
          <a:fillRef idx="0">
            <a:schemeClr val="accent1"/>
          </a:fillRef>
          <a:effectRef idx="1">
            <a:schemeClr val="accent1"/>
          </a:effectRef>
          <a:fontRef idx="minor">
            <a:schemeClr val="tx1"/>
          </a:fontRef>
        </p:style>
      </p:cxnSp>
      <p:cxnSp>
        <p:nvCxnSpPr>
          <p:cNvPr id="28" name="直接箭头连接符 27"/>
          <p:cNvCxnSpPr/>
          <p:nvPr/>
        </p:nvCxnSpPr>
        <p:spPr>
          <a:xfrm flipH="1">
            <a:off x="3848642" y="3817491"/>
            <a:ext cx="3" cy="1604598"/>
          </a:xfrm>
          <a:prstGeom prst="straightConnector1">
            <a:avLst/>
          </a:prstGeom>
          <a:ln w="25400">
            <a:tailEnd type="arrow"/>
          </a:ln>
          <a:effectLst/>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3131231" y="4144771"/>
            <a:ext cx="717414" cy="707886"/>
          </a:xfrm>
          <a:prstGeom prst="rect">
            <a:avLst/>
          </a:prstGeom>
          <a:noFill/>
        </p:spPr>
        <p:txBody>
          <a:bodyPr wrap="none" rtlCol="0">
            <a:spAutoFit/>
          </a:bodyPr>
          <a:lstStyle/>
          <a:p>
            <a:r>
              <a:rPr lang="en-US" altLang="zh-CN" sz="2000" b="1" dirty="0" smtClean="0">
                <a:solidFill>
                  <a:srgbClr val="0070C0"/>
                </a:solidFill>
              </a:rPr>
              <a:t>Data</a:t>
            </a:r>
          </a:p>
          <a:p>
            <a:r>
              <a:rPr lang="en-US" altLang="zh-CN" sz="2000" b="1" dirty="0" smtClean="0">
                <a:solidFill>
                  <a:srgbClr val="0070C0"/>
                </a:solidFill>
              </a:rPr>
              <a:t>Copy</a:t>
            </a:r>
            <a:endParaRPr lang="zh-CN" altLang="en-US" sz="2000" b="1" dirty="0">
              <a:solidFill>
                <a:srgbClr val="0070C0"/>
              </a:solidFill>
            </a:endParaRPr>
          </a:p>
        </p:txBody>
      </p:sp>
      <p:cxnSp>
        <p:nvCxnSpPr>
          <p:cNvPr id="31" name="直接箭头连接符 30"/>
          <p:cNvCxnSpPr/>
          <p:nvPr/>
        </p:nvCxnSpPr>
        <p:spPr>
          <a:xfrm flipH="1">
            <a:off x="5302303" y="2718455"/>
            <a:ext cx="1" cy="706315"/>
          </a:xfrm>
          <a:prstGeom prst="straightConnector1">
            <a:avLst/>
          </a:prstGeom>
          <a:ln w="25400">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2" name="直接箭头连接符 31"/>
          <p:cNvCxnSpPr/>
          <p:nvPr/>
        </p:nvCxnSpPr>
        <p:spPr>
          <a:xfrm flipH="1">
            <a:off x="5303769" y="3818867"/>
            <a:ext cx="1" cy="1603222"/>
          </a:xfrm>
          <a:prstGeom prst="straightConnector1">
            <a:avLst/>
          </a:prstGeom>
          <a:ln w="25400">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5358724" y="4003993"/>
            <a:ext cx="918791" cy="1015663"/>
          </a:xfrm>
          <a:prstGeom prst="rect">
            <a:avLst/>
          </a:prstGeom>
          <a:noFill/>
        </p:spPr>
        <p:txBody>
          <a:bodyPr wrap="none" rtlCol="0">
            <a:spAutoFit/>
          </a:bodyPr>
          <a:lstStyle/>
          <a:p>
            <a:r>
              <a:rPr lang="en-US" altLang="zh-CN" sz="2000" b="1" dirty="0" smtClean="0">
                <a:solidFill>
                  <a:srgbClr val="FF0000"/>
                </a:solidFill>
              </a:rPr>
              <a:t>Bypass</a:t>
            </a:r>
          </a:p>
          <a:p>
            <a:r>
              <a:rPr lang="en-US" altLang="zh-CN" sz="2000" b="1" dirty="0" smtClean="0">
                <a:solidFill>
                  <a:srgbClr val="FF0000"/>
                </a:solidFill>
              </a:rPr>
              <a:t>Data</a:t>
            </a:r>
          </a:p>
          <a:p>
            <a:r>
              <a:rPr lang="en-US" altLang="zh-CN" sz="2000" b="1" dirty="0" smtClean="0">
                <a:solidFill>
                  <a:srgbClr val="FF0000"/>
                </a:solidFill>
              </a:rPr>
              <a:t>Copy</a:t>
            </a:r>
            <a:endParaRPr lang="zh-CN" altLang="en-US" sz="2000" b="1" dirty="0">
              <a:solidFill>
                <a:srgbClr val="FF0000"/>
              </a:solidFill>
            </a:endParaRPr>
          </a:p>
        </p:txBody>
      </p:sp>
    </p:spTree>
    <p:extLst>
      <p:ext uri="{BB962C8B-B14F-4D97-AF65-F5344CB8AC3E}">
        <p14:creationId xmlns:p14="http://schemas.microsoft.com/office/powerpoint/2010/main" val="7831368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strips(downLeft)">
                                      <p:cBhvr>
                                        <p:cTn id="7" dur="500"/>
                                        <p:tgtEl>
                                          <p:spTgt spid="1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strips(downLeft)">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strips(downLeft)">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arn(inVertical)">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up)">
                                      <p:cBhvr>
                                        <p:cTn id="25" dur="500"/>
                                        <p:tgtEl>
                                          <p:spTgt spid="14"/>
                                        </p:tgtEl>
                                      </p:cBhvr>
                                    </p:animEffect>
                                  </p:childTnLst>
                                </p:cTn>
                              </p:par>
                            </p:childTnLst>
                          </p:cTn>
                        </p:par>
                        <p:par>
                          <p:cTn id="26" fill="hold">
                            <p:stCondLst>
                              <p:cond delay="500"/>
                            </p:stCondLst>
                            <p:childTnLst>
                              <p:par>
                                <p:cTn id="27" presetID="22" presetClass="entr" presetSubtype="1" fill="hold" nodeType="after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wipe(up)">
                                      <p:cBhvr>
                                        <p:cTn id="29" dur="500"/>
                                        <p:tgtEl>
                                          <p:spTgt spid="28"/>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500"/>
                                        <p:tgtEl>
                                          <p:spTgt spid="24"/>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barn(inVertical)">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wipe(up)">
                                      <p:cBhvr>
                                        <p:cTn id="42" dur="500"/>
                                        <p:tgtEl>
                                          <p:spTgt spid="31"/>
                                        </p:tgtEl>
                                      </p:cBhvr>
                                    </p:animEffect>
                                  </p:childTnLst>
                                </p:cTn>
                              </p:par>
                            </p:childTnLst>
                          </p:cTn>
                        </p:par>
                        <p:par>
                          <p:cTn id="43" fill="hold">
                            <p:stCondLst>
                              <p:cond delay="500"/>
                            </p:stCondLst>
                            <p:childTnLst>
                              <p:par>
                                <p:cTn id="44" presetID="22" presetClass="entr" presetSubtype="1" fill="hold" nodeType="afterEffect">
                                  <p:stCondLst>
                                    <p:cond delay="0"/>
                                  </p:stCondLst>
                                  <p:childTnLst>
                                    <p:set>
                                      <p:cBhvr>
                                        <p:cTn id="45" dur="1" fill="hold">
                                          <p:stCondLst>
                                            <p:cond delay="0"/>
                                          </p:stCondLst>
                                        </p:cTn>
                                        <p:tgtEl>
                                          <p:spTgt spid="32"/>
                                        </p:tgtEl>
                                        <p:attrNameLst>
                                          <p:attrName>style.visibility</p:attrName>
                                        </p:attrNameLst>
                                      </p:cBhvr>
                                      <p:to>
                                        <p:strVal val="visible"/>
                                      </p:to>
                                    </p:set>
                                    <p:animEffect transition="in" filter="wipe(up)">
                                      <p:cBhvr>
                                        <p:cTn id="46" dur="500"/>
                                        <p:tgtEl>
                                          <p:spTgt spid="32"/>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fade">
                                      <p:cBhvr>
                                        <p:cTn id="49"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8" grpId="0" animBg="1"/>
      <p:bldP spid="15" grpId="0" animBg="1"/>
      <p:bldP spid="17" grpId="0" animBg="1"/>
      <p:bldP spid="24" grpId="0"/>
      <p:bldP spid="3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sz="4000" b="1" dirty="0" smtClean="0">
                <a:solidFill>
                  <a:srgbClr val="0080FF"/>
                </a:solidFill>
                <a:latin typeface="Tahoma"/>
                <a:cs typeface="Tahoma"/>
              </a:rPr>
              <a:t>Challenge: Small </a:t>
            </a:r>
            <a:r>
              <a:rPr lang="en-US" sz="4000" b="1" dirty="0">
                <a:solidFill>
                  <a:srgbClr val="0080FF"/>
                </a:solidFill>
                <a:latin typeface="Tahoma"/>
                <a:cs typeface="Tahoma"/>
              </a:rPr>
              <a:t>Memory Blocks</a:t>
            </a:r>
          </a:p>
        </p:txBody>
      </p:sp>
      <p:sp>
        <p:nvSpPr>
          <p:cNvPr id="3" name="Content Placeholder 2"/>
          <p:cNvSpPr>
            <a:spLocks noGrp="1"/>
          </p:cNvSpPr>
          <p:nvPr>
            <p:ph idx="1"/>
          </p:nvPr>
        </p:nvSpPr>
        <p:spPr/>
        <p:txBody>
          <a:bodyPr/>
          <a:lstStyle/>
          <a:p>
            <a:pPr marL="0" indent="0">
              <a:buNone/>
            </a:pPr>
            <a:r>
              <a:rPr lang="en-US" dirty="0"/>
              <a:t>M</a:t>
            </a:r>
            <a:r>
              <a:rPr lang="en-US" dirty="0" smtClean="0"/>
              <a:t>inimal </a:t>
            </a:r>
            <a:r>
              <a:rPr lang="en-US" dirty="0"/>
              <a:t>memory </a:t>
            </a:r>
            <a:r>
              <a:rPr lang="en-US" dirty="0" smtClean="0"/>
              <a:t>protection</a:t>
            </a:r>
          </a:p>
          <a:p>
            <a:pPr lvl="1"/>
            <a:r>
              <a:rPr lang="en-US" dirty="0" smtClean="0"/>
              <a:t>Granularity: page size (4 </a:t>
            </a:r>
            <a:r>
              <a:rPr lang="en-US" dirty="0" err="1" smtClean="0"/>
              <a:t>KByte</a:t>
            </a:r>
            <a:r>
              <a:rPr lang="en-US" dirty="0" smtClean="0"/>
              <a:t>)</a:t>
            </a:r>
          </a:p>
          <a:p>
            <a:pPr lvl="1"/>
            <a:r>
              <a:rPr lang="en-US" dirty="0" smtClean="0"/>
              <a:t>Alignment:   page size</a:t>
            </a:r>
          </a:p>
          <a:p>
            <a:pPr lvl="1"/>
            <a:endParaRPr lang="en-US" dirty="0" smtClean="0"/>
          </a:p>
        </p:txBody>
      </p:sp>
      <p:sp>
        <p:nvSpPr>
          <p:cNvPr id="4" name="TextBox 3"/>
          <p:cNvSpPr txBox="1"/>
          <p:nvPr/>
        </p:nvSpPr>
        <p:spPr>
          <a:xfrm>
            <a:off x="161954" y="3775474"/>
            <a:ext cx="8754795" cy="584776"/>
          </a:xfrm>
          <a:prstGeom prst="rect">
            <a:avLst/>
          </a:prstGeom>
          <a:noFill/>
        </p:spPr>
        <p:txBody>
          <a:bodyPr wrap="none" rtlCol="0">
            <a:spAutoFit/>
          </a:bodyPr>
          <a:lstStyle/>
          <a:p>
            <a:r>
              <a:rPr lang="en-US" sz="3200" i="1" dirty="0" smtClean="0">
                <a:effectLst>
                  <a:outerShdw blurRad="38100" dist="38100" dir="2700000" algn="tl">
                    <a:srgbClr val="000000">
                      <a:alpha val="43137"/>
                    </a:srgbClr>
                  </a:outerShdw>
                </a:effectLst>
              </a:rPr>
              <a:t>Wasteful </a:t>
            </a:r>
            <a:r>
              <a:rPr lang="en-US" sz="3200" i="1" dirty="0">
                <a:effectLst>
                  <a:outerShdw blurRad="38100" dist="38100" dir="2700000" algn="tl">
                    <a:srgbClr val="000000">
                      <a:alpha val="43137"/>
                    </a:srgbClr>
                  </a:outerShdw>
                </a:effectLst>
              </a:rPr>
              <a:t>to a</a:t>
            </a:r>
            <a:r>
              <a:rPr lang="en-US" sz="3200" i="1" dirty="0" smtClean="0">
                <a:effectLst>
                  <a:outerShdw blurRad="38100" dist="38100" dir="2700000" algn="tl">
                    <a:srgbClr val="000000">
                      <a:alpha val="43137"/>
                    </a:srgbClr>
                  </a:outerShdw>
                </a:effectLst>
              </a:rPr>
              <a:t>llocate </a:t>
            </a:r>
            <a:r>
              <a:rPr lang="en-US" sz="3200" i="1" dirty="0">
                <a:effectLst>
                  <a:outerShdw blurRad="38100" dist="38100" dir="2700000" algn="tl">
                    <a:srgbClr val="000000">
                      <a:alpha val="43137"/>
                    </a:srgbClr>
                  </a:outerShdw>
                </a:effectLst>
              </a:rPr>
              <a:t>one page </a:t>
            </a:r>
            <a:r>
              <a:rPr lang="en-US" sz="3200" i="1" dirty="0" smtClean="0">
                <a:effectLst>
                  <a:outerShdw blurRad="38100" dist="38100" dir="2700000" algn="tl">
                    <a:srgbClr val="000000">
                      <a:alpha val="43137"/>
                    </a:srgbClr>
                  </a:outerShdw>
                </a:effectLst>
              </a:rPr>
              <a:t>for small data blocks</a:t>
            </a:r>
            <a:endParaRPr lang="en-US" sz="3200"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237372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b="1" dirty="0" err="1" smtClean="0">
                <a:solidFill>
                  <a:srgbClr val="0080FF"/>
                </a:solidFill>
                <a:latin typeface="Tahoma"/>
                <a:cs typeface="Tahoma"/>
              </a:rPr>
              <a:t>ZCopy</a:t>
            </a:r>
            <a:r>
              <a:rPr lang="en-US" altLang="zh-CN" sz="4000" b="1" dirty="0" smtClean="0">
                <a:solidFill>
                  <a:srgbClr val="0080FF"/>
                </a:solidFill>
                <a:latin typeface="Tahoma"/>
                <a:cs typeface="Tahoma"/>
              </a:rPr>
              <a:t> Memory Allocator</a:t>
            </a:r>
            <a:endParaRPr lang="zh-CN" altLang="en-US" sz="4000" dirty="0"/>
          </a:p>
        </p:txBody>
      </p:sp>
      <p:sp>
        <p:nvSpPr>
          <p:cNvPr id="3" name="内容占位符 2"/>
          <p:cNvSpPr>
            <a:spLocks noGrp="1"/>
          </p:cNvSpPr>
          <p:nvPr>
            <p:ph idx="1"/>
          </p:nvPr>
        </p:nvSpPr>
        <p:spPr/>
        <p:txBody>
          <a:bodyPr/>
          <a:lstStyle/>
          <a:p>
            <a:pPr marL="57150" indent="0">
              <a:buNone/>
            </a:pPr>
            <a:r>
              <a:rPr lang="en-US" altLang="zh-CN" dirty="0" smtClean="0"/>
              <a:t>Aggregating memory blocks with similar sizes</a:t>
            </a:r>
          </a:p>
          <a:p>
            <a:pPr lvl="1"/>
            <a:r>
              <a:rPr lang="en-US" altLang="zh-CN" dirty="0" err="1" smtClean="0">
                <a:solidFill>
                  <a:srgbClr val="FF0000"/>
                </a:solidFill>
              </a:rPr>
              <a:t>Pageblock</a:t>
            </a:r>
            <a:r>
              <a:rPr lang="en-US" altLang="zh-CN" dirty="0" smtClean="0">
                <a:solidFill>
                  <a:srgbClr val="FF0000"/>
                </a:solidFill>
              </a:rPr>
              <a:t> </a:t>
            </a:r>
            <a:r>
              <a:rPr lang="en-US" altLang="zh-CN" dirty="0" smtClean="0"/>
              <a:t>-- </a:t>
            </a:r>
            <a:r>
              <a:rPr lang="en-US" altLang="zh-CN" dirty="0"/>
              <a:t>b</a:t>
            </a:r>
            <a:r>
              <a:rPr lang="en-US" altLang="zh-CN" dirty="0" smtClean="0"/>
              <a:t>asic </a:t>
            </a:r>
            <a:r>
              <a:rPr lang="en-US" altLang="zh-CN" dirty="0"/>
              <a:t>memory unit </a:t>
            </a:r>
            <a:endParaRPr lang="en-US" altLang="zh-CN" dirty="0" smtClean="0">
              <a:solidFill>
                <a:srgbClr val="FF0000"/>
              </a:solidFill>
            </a:endParaRPr>
          </a:p>
          <a:p>
            <a:pPr lvl="1"/>
            <a:r>
              <a:rPr lang="en-US" altLang="zh-CN" dirty="0" smtClean="0">
                <a:solidFill>
                  <a:srgbClr val="0000FF"/>
                </a:solidFill>
              </a:rPr>
              <a:t>Write protected </a:t>
            </a:r>
            <a:r>
              <a:rPr lang="en-US" altLang="zh-CN" dirty="0" smtClean="0"/>
              <a:t>a </a:t>
            </a:r>
            <a:r>
              <a:rPr lang="en-US" altLang="zh-CN" dirty="0" err="1" smtClean="0"/>
              <a:t>pageblock</a:t>
            </a:r>
            <a:r>
              <a:rPr lang="en-US" altLang="zh-CN" dirty="0"/>
              <a:t> </a:t>
            </a:r>
            <a:r>
              <a:rPr lang="en-US" altLang="zh-CN" dirty="0" smtClean="0"/>
              <a:t>when it is full of zero-copy data</a:t>
            </a:r>
          </a:p>
          <a:p>
            <a:pPr lvl="1"/>
            <a:r>
              <a:rPr lang="en-US" altLang="zh-CN" dirty="0" smtClean="0"/>
              <a:t>Especially friendly to reusable data</a:t>
            </a:r>
          </a:p>
          <a:p>
            <a:pPr lvl="2"/>
            <a:r>
              <a:rPr lang="en-US" altLang="zh-CN" dirty="0" smtClean="0"/>
              <a:t>E.g., cached key/value pairs in </a:t>
            </a:r>
            <a:r>
              <a:rPr lang="en-US" altLang="zh-CN" dirty="0" err="1" smtClean="0"/>
              <a:t>memcached</a:t>
            </a:r>
            <a:endParaRPr lang="en-US" altLang="zh-CN" dirty="0"/>
          </a:p>
        </p:txBody>
      </p:sp>
    </p:spTree>
    <p:extLst>
      <p:ext uri="{BB962C8B-B14F-4D97-AF65-F5344CB8AC3E}">
        <p14:creationId xmlns:p14="http://schemas.microsoft.com/office/powerpoint/2010/main" val="51323122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80FF"/>
                </a:solidFill>
                <a:latin typeface="Tahoma"/>
                <a:cs typeface="Tahoma"/>
              </a:rPr>
              <a:t>Challenge: Bypass Data Copy</a:t>
            </a:r>
            <a:endParaRPr lang="en-US" dirty="0"/>
          </a:p>
        </p:txBody>
      </p:sp>
      <p:sp>
        <p:nvSpPr>
          <p:cNvPr id="3" name="Content Placeholder 2"/>
          <p:cNvSpPr>
            <a:spLocks noGrp="1"/>
          </p:cNvSpPr>
          <p:nvPr>
            <p:ph idx="1"/>
          </p:nvPr>
        </p:nvSpPr>
        <p:spPr/>
        <p:txBody>
          <a:bodyPr/>
          <a:lstStyle/>
          <a:p>
            <a:pPr marL="0" indent="0">
              <a:buNone/>
            </a:pPr>
            <a:r>
              <a:rPr lang="en-US" dirty="0" smtClean="0"/>
              <a:t>Traditional TCP/UDP network </a:t>
            </a:r>
            <a:r>
              <a:rPr lang="en-US" dirty="0"/>
              <a:t>package </a:t>
            </a:r>
          </a:p>
        </p:txBody>
      </p:sp>
      <p:sp>
        <p:nvSpPr>
          <p:cNvPr id="4" name="矩形 4"/>
          <p:cNvSpPr/>
          <p:nvPr/>
        </p:nvSpPr>
        <p:spPr>
          <a:xfrm>
            <a:off x="885087" y="2652105"/>
            <a:ext cx="3569676" cy="39565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altLang="zh-CN" sz="2400" dirty="0" smtClean="0">
                <a:solidFill>
                  <a:schemeClr val="tx1"/>
                </a:solidFill>
              </a:rPr>
              <a:t>Header</a:t>
            </a:r>
            <a:endParaRPr lang="en-US" altLang="zh-CN" sz="2400" dirty="0" smtClean="0">
              <a:solidFill>
                <a:schemeClr val="tx1"/>
              </a:solidFill>
            </a:endParaRPr>
          </a:p>
        </p:txBody>
      </p:sp>
      <p:sp>
        <p:nvSpPr>
          <p:cNvPr id="5" name="矩形 5"/>
          <p:cNvSpPr/>
          <p:nvPr/>
        </p:nvSpPr>
        <p:spPr>
          <a:xfrm>
            <a:off x="2118942" y="2652105"/>
            <a:ext cx="1957752" cy="395652"/>
          </a:xfrm>
          <a:prstGeom prst="rect">
            <a:avLst/>
          </a:prstGeom>
          <a:pattFill prst="wdUpDiag">
            <a:fgClr>
              <a:schemeClr val="bg1">
                <a:lumMod val="75000"/>
              </a:schemeClr>
            </a:fgClr>
            <a:bgClr>
              <a:schemeClr val="bg1"/>
            </a:bgClr>
          </a:patt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2400" dirty="0" smtClean="0">
                <a:solidFill>
                  <a:schemeClr val="tx1"/>
                </a:solidFill>
              </a:rPr>
              <a:t>Data</a:t>
            </a:r>
          </a:p>
        </p:txBody>
      </p:sp>
      <p:sp>
        <p:nvSpPr>
          <p:cNvPr id="6" name="矩形 6"/>
          <p:cNvSpPr/>
          <p:nvPr/>
        </p:nvSpPr>
        <p:spPr>
          <a:xfrm>
            <a:off x="4982301" y="2709254"/>
            <a:ext cx="923193" cy="677006"/>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2000" dirty="0" err="1">
                <a:solidFill>
                  <a:schemeClr val="tx1"/>
                </a:solidFill>
              </a:rPr>
              <a:t>a</a:t>
            </a:r>
            <a:r>
              <a:rPr lang="en-US" altLang="zh-CN" sz="2000" dirty="0" err="1" smtClean="0">
                <a:solidFill>
                  <a:schemeClr val="tx1"/>
                </a:solidFill>
              </a:rPr>
              <a:t>ddr</a:t>
            </a:r>
            <a:endParaRPr lang="en-US" altLang="zh-CN" sz="2000" dirty="0" smtClean="0">
              <a:solidFill>
                <a:schemeClr val="tx1"/>
              </a:solidFill>
            </a:endParaRPr>
          </a:p>
          <a:p>
            <a:pPr algn="ctr"/>
            <a:r>
              <a:rPr lang="en-US" altLang="zh-CN" sz="2000" dirty="0" smtClean="0">
                <a:solidFill>
                  <a:schemeClr val="tx1"/>
                </a:solidFill>
              </a:rPr>
              <a:t>length</a:t>
            </a:r>
          </a:p>
        </p:txBody>
      </p:sp>
      <p:cxnSp>
        <p:nvCxnSpPr>
          <p:cNvPr id="7" name="直接连接符 7"/>
          <p:cNvCxnSpPr>
            <a:stCxn id="6" idx="1"/>
            <a:endCxn id="6" idx="3"/>
          </p:cNvCxnSpPr>
          <p:nvPr/>
        </p:nvCxnSpPr>
        <p:spPr>
          <a:xfrm>
            <a:off x="4982301" y="3047757"/>
            <a:ext cx="923193" cy="0"/>
          </a:xfrm>
          <a:prstGeom prst="line">
            <a:avLst/>
          </a:prstGeom>
          <a:ln w="12700">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8" name="直接箭头连接符 15"/>
          <p:cNvCxnSpPr/>
          <p:nvPr/>
        </p:nvCxnSpPr>
        <p:spPr>
          <a:xfrm>
            <a:off x="4322878" y="2849931"/>
            <a:ext cx="659423" cy="0"/>
          </a:xfrm>
          <a:prstGeom prst="straightConnector1">
            <a:avLst/>
          </a:prstGeom>
          <a:ln w="22225">
            <a:solidFill>
              <a:schemeClr val="tx1"/>
            </a:solidFill>
            <a:tailEnd type="triangle" w="med" len="lg"/>
          </a:ln>
          <a:effectLst/>
        </p:spPr>
        <p:style>
          <a:lnRef idx="2">
            <a:schemeClr val="accent1"/>
          </a:lnRef>
          <a:fillRef idx="0">
            <a:schemeClr val="accent1"/>
          </a:fillRef>
          <a:effectRef idx="1">
            <a:schemeClr val="accent1"/>
          </a:effectRef>
          <a:fontRef idx="minor">
            <a:schemeClr val="tx1"/>
          </a:fontRef>
        </p:style>
      </p:cxnSp>
      <p:sp>
        <p:nvSpPr>
          <p:cNvPr id="9" name="矩形 17"/>
          <p:cNvSpPr/>
          <p:nvPr/>
        </p:nvSpPr>
        <p:spPr>
          <a:xfrm>
            <a:off x="6328990" y="2849930"/>
            <a:ext cx="1264262" cy="73855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tLang="zh-CN" sz="2000" dirty="0" smtClean="0">
              <a:solidFill>
                <a:schemeClr val="tx1"/>
              </a:solidFill>
            </a:endParaRPr>
          </a:p>
        </p:txBody>
      </p:sp>
      <p:sp>
        <p:nvSpPr>
          <p:cNvPr id="10" name="矩形 18"/>
          <p:cNvSpPr/>
          <p:nvPr/>
        </p:nvSpPr>
        <p:spPr>
          <a:xfrm>
            <a:off x="6328990" y="2849930"/>
            <a:ext cx="1264262" cy="465991"/>
          </a:xfrm>
          <a:prstGeom prst="rect">
            <a:avLst/>
          </a:prstGeom>
          <a:pattFill prst="wdUpDiag">
            <a:fgClr>
              <a:schemeClr val="bg1">
                <a:lumMod val="75000"/>
              </a:schemeClr>
            </a:fgClr>
            <a:bgClr>
              <a:schemeClr val="bg1"/>
            </a:bgClr>
          </a:patt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solidFill>
                  <a:schemeClr val="tx1"/>
                </a:solidFill>
              </a:rPr>
              <a:t>Data</a:t>
            </a:r>
          </a:p>
        </p:txBody>
      </p:sp>
      <p:cxnSp>
        <p:nvCxnSpPr>
          <p:cNvPr id="11" name="直接箭头连接符 23"/>
          <p:cNvCxnSpPr/>
          <p:nvPr/>
        </p:nvCxnSpPr>
        <p:spPr>
          <a:xfrm>
            <a:off x="5905494" y="2870447"/>
            <a:ext cx="423495" cy="0"/>
          </a:xfrm>
          <a:prstGeom prst="straightConnector1">
            <a:avLst/>
          </a:prstGeom>
          <a:ln w="22225">
            <a:solidFill>
              <a:schemeClr val="tx1"/>
            </a:solidFill>
            <a:prstDash val="dash"/>
            <a:tailEnd type="triangle" w="med" len="lg"/>
          </a:ln>
          <a:effectLst/>
        </p:spPr>
        <p:style>
          <a:lnRef idx="2">
            <a:schemeClr val="accent1"/>
          </a:lnRef>
          <a:fillRef idx="0">
            <a:schemeClr val="accent1"/>
          </a:fillRef>
          <a:effectRef idx="1">
            <a:schemeClr val="accent1"/>
          </a:effectRef>
          <a:fontRef idx="minor">
            <a:schemeClr val="tx1"/>
          </a:fontRef>
        </p:style>
      </p:cxnSp>
      <p:cxnSp>
        <p:nvCxnSpPr>
          <p:cNvPr id="12" name="直接连接符 25"/>
          <p:cNvCxnSpPr/>
          <p:nvPr/>
        </p:nvCxnSpPr>
        <p:spPr>
          <a:xfrm flipV="1">
            <a:off x="885087" y="2313599"/>
            <a:ext cx="0" cy="338507"/>
          </a:xfrm>
          <a:prstGeom prst="line">
            <a:avLst/>
          </a:prstGeom>
          <a:ln w="12700">
            <a:solidFill>
              <a:schemeClr val="tx1"/>
            </a:solidFill>
            <a:prstDash val="solid"/>
          </a:ln>
        </p:spPr>
        <p:style>
          <a:lnRef idx="2">
            <a:schemeClr val="accent1"/>
          </a:lnRef>
          <a:fillRef idx="0">
            <a:schemeClr val="accent1"/>
          </a:fillRef>
          <a:effectRef idx="1">
            <a:schemeClr val="accent1"/>
          </a:effectRef>
          <a:fontRef idx="minor">
            <a:schemeClr val="tx1"/>
          </a:fontRef>
        </p:style>
      </p:cxnSp>
      <p:cxnSp>
        <p:nvCxnSpPr>
          <p:cNvPr id="13" name="直接连接符 28"/>
          <p:cNvCxnSpPr/>
          <p:nvPr/>
        </p:nvCxnSpPr>
        <p:spPr>
          <a:xfrm flipV="1">
            <a:off x="5905494" y="2313599"/>
            <a:ext cx="0" cy="395656"/>
          </a:xfrm>
          <a:prstGeom prst="line">
            <a:avLst/>
          </a:prstGeom>
          <a:ln w="12700">
            <a:solidFill>
              <a:schemeClr val="tx1"/>
            </a:solidFill>
            <a:prstDash val="solid"/>
          </a:ln>
        </p:spPr>
        <p:style>
          <a:lnRef idx="2">
            <a:schemeClr val="accent1"/>
          </a:lnRef>
          <a:fillRef idx="0">
            <a:schemeClr val="accent1"/>
          </a:fillRef>
          <a:effectRef idx="1">
            <a:schemeClr val="accent1"/>
          </a:effectRef>
          <a:fontRef idx="minor">
            <a:schemeClr val="tx1"/>
          </a:fontRef>
        </p:style>
      </p:cxnSp>
      <p:cxnSp>
        <p:nvCxnSpPr>
          <p:cNvPr id="14" name="直接箭头连接符 30"/>
          <p:cNvCxnSpPr>
            <a:stCxn id="15" idx="3"/>
          </p:cNvCxnSpPr>
          <p:nvPr/>
        </p:nvCxnSpPr>
        <p:spPr>
          <a:xfrm flipV="1">
            <a:off x="4322878" y="2482852"/>
            <a:ext cx="1582616" cy="2171"/>
          </a:xfrm>
          <a:prstGeom prst="straightConnector1">
            <a:avLst/>
          </a:prstGeom>
          <a:ln w="22225">
            <a:solidFill>
              <a:schemeClr val="tx1"/>
            </a:solidFill>
            <a:prstDash val="sysDot"/>
            <a:tailEnd type="triangle" w="med" len="lg"/>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631005" y="2300357"/>
            <a:ext cx="1691873" cy="369332"/>
          </a:xfrm>
          <a:prstGeom prst="rect">
            <a:avLst/>
          </a:prstGeom>
          <a:noFill/>
        </p:spPr>
        <p:txBody>
          <a:bodyPr wrap="none" rtlCol="0">
            <a:spAutoFit/>
          </a:bodyPr>
          <a:lstStyle/>
          <a:p>
            <a:r>
              <a:rPr lang="en-US" altLang="zh-CN" dirty="0" smtClean="0">
                <a:solidFill>
                  <a:srgbClr val="0070C0"/>
                </a:solidFill>
              </a:rPr>
              <a:t>Normal Package</a:t>
            </a:r>
            <a:endParaRPr lang="zh-CN" altLang="en-US" dirty="0">
              <a:solidFill>
                <a:srgbClr val="0070C0"/>
              </a:solidFill>
            </a:endParaRPr>
          </a:p>
        </p:txBody>
      </p:sp>
      <p:cxnSp>
        <p:nvCxnSpPr>
          <p:cNvPr id="16" name="直接箭头连接符 35"/>
          <p:cNvCxnSpPr>
            <a:stCxn id="15" idx="1"/>
          </p:cNvCxnSpPr>
          <p:nvPr/>
        </p:nvCxnSpPr>
        <p:spPr>
          <a:xfrm flipH="1" flipV="1">
            <a:off x="885087" y="2482852"/>
            <a:ext cx="1745918" cy="2171"/>
          </a:xfrm>
          <a:prstGeom prst="straightConnector1">
            <a:avLst/>
          </a:prstGeom>
          <a:ln w="22225">
            <a:solidFill>
              <a:schemeClr val="tx1"/>
            </a:solidFill>
            <a:prstDash val="sysDot"/>
            <a:tailEnd type="triangle" w="med" len="lg"/>
          </a:ln>
          <a:effectLst/>
        </p:spPr>
        <p:style>
          <a:lnRef idx="2">
            <a:schemeClr val="accent1"/>
          </a:lnRef>
          <a:fillRef idx="0">
            <a:schemeClr val="accent1"/>
          </a:fillRef>
          <a:effectRef idx="1">
            <a:schemeClr val="accent1"/>
          </a:effectRef>
          <a:fontRef idx="minor">
            <a:schemeClr val="tx1"/>
          </a:fontRef>
        </p:style>
      </p:cxnSp>
      <p:sp>
        <p:nvSpPr>
          <p:cNvPr id="17" name="矩形 60"/>
          <p:cNvSpPr/>
          <p:nvPr/>
        </p:nvSpPr>
        <p:spPr>
          <a:xfrm>
            <a:off x="6324592" y="3837600"/>
            <a:ext cx="1268294" cy="2283068"/>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b="1" dirty="0" smtClean="0">
                <a:solidFill>
                  <a:schemeClr val="tx1"/>
                </a:solidFill>
              </a:rPr>
              <a:t>User Space</a:t>
            </a:r>
          </a:p>
          <a:p>
            <a:pPr algn="ctr"/>
            <a:endParaRPr lang="en-US" altLang="zh-CN" sz="2000" dirty="0">
              <a:solidFill>
                <a:schemeClr val="tx1"/>
              </a:solidFill>
            </a:endParaRPr>
          </a:p>
          <a:p>
            <a:pPr algn="ctr"/>
            <a:endParaRPr lang="en-US" altLang="zh-CN" sz="2000" dirty="0" smtClean="0">
              <a:solidFill>
                <a:schemeClr val="tx1"/>
              </a:solidFill>
            </a:endParaRPr>
          </a:p>
          <a:p>
            <a:pPr algn="ctr"/>
            <a:endParaRPr lang="en-US" altLang="zh-CN" sz="2000" dirty="0">
              <a:solidFill>
                <a:schemeClr val="tx1"/>
              </a:solidFill>
            </a:endParaRPr>
          </a:p>
          <a:p>
            <a:pPr algn="ctr"/>
            <a:endParaRPr lang="en-US" altLang="zh-CN" sz="2000" dirty="0" smtClean="0">
              <a:solidFill>
                <a:schemeClr val="tx1"/>
              </a:solidFill>
            </a:endParaRPr>
          </a:p>
          <a:p>
            <a:pPr algn="ctr"/>
            <a:endParaRPr lang="en-US" altLang="zh-CN" sz="2000" dirty="0">
              <a:solidFill>
                <a:schemeClr val="tx1"/>
              </a:solidFill>
            </a:endParaRPr>
          </a:p>
          <a:p>
            <a:pPr algn="ctr"/>
            <a:endParaRPr lang="en-US" altLang="zh-CN" sz="2000" dirty="0" smtClean="0">
              <a:solidFill>
                <a:schemeClr val="tx1"/>
              </a:solidFill>
            </a:endParaRPr>
          </a:p>
        </p:txBody>
      </p:sp>
      <p:sp>
        <p:nvSpPr>
          <p:cNvPr id="18" name="矩形 61"/>
          <p:cNvSpPr/>
          <p:nvPr/>
        </p:nvSpPr>
        <p:spPr>
          <a:xfrm>
            <a:off x="6328990" y="4347553"/>
            <a:ext cx="1268294" cy="505611"/>
          </a:xfrm>
          <a:prstGeom prst="rect">
            <a:avLst/>
          </a:prstGeom>
          <a:pattFill prst="wdUpDiag">
            <a:fgClr>
              <a:schemeClr val="bg1">
                <a:lumMod val="75000"/>
              </a:schemeClr>
            </a:fgClr>
            <a:bgClr>
              <a:schemeClr val="bg1"/>
            </a:bgClr>
          </a:patt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solidFill>
                  <a:schemeClr val="tx1"/>
                </a:solidFill>
              </a:rPr>
              <a:t>Network</a:t>
            </a:r>
          </a:p>
          <a:p>
            <a:pPr algn="ctr"/>
            <a:r>
              <a:rPr lang="en-US" altLang="zh-CN" dirty="0" smtClean="0">
                <a:solidFill>
                  <a:schemeClr val="tx1"/>
                </a:solidFill>
              </a:rPr>
              <a:t>Data</a:t>
            </a:r>
          </a:p>
        </p:txBody>
      </p:sp>
      <p:sp>
        <p:nvSpPr>
          <p:cNvPr id="19" name="矩形 62"/>
          <p:cNvSpPr/>
          <p:nvPr/>
        </p:nvSpPr>
        <p:spPr>
          <a:xfrm>
            <a:off x="6324592" y="5056496"/>
            <a:ext cx="1268294" cy="501463"/>
          </a:xfrm>
          <a:prstGeom prst="rect">
            <a:avLst/>
          </a:prstGeom>
          <a:pattFill prst="wdUpDiag">
            <a:fgClr>
              <a:schemeClr val="bg1">
                <a:lumMod val="75000"/>
              </a:schemeClr>
            </a:fgClr>
            <a:bgClr>
              <a:schemeClr val="bg1"/>
            </a:bgClr>
          </a:patt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solidFill>
                  <a:schemeClr val="tx1"/>
                </a:solidFill>
              </a:rPr>
              <a:t>Network</a:t>
            </a:r>
          </a:p>
          <a:p>
            <a:pPr algn="ctr"/>
            <a:r>
              <a:rPr lang="en-US" altLang="zh-CN" dirty="0" smtClean="0">
                <a:solidFill>
                  <a:schemeClr val="tx1"/>
                </a:solidFill>
              </a:rPr>
              <a:t>Data</a:t>
            </a:r>
          </a:p>
        </p:txBody>
      </p:sp>
      <p:cxnSp>
        <p:nvCxnSpPr>
          <p:cNvPr id="20" name="直接箭头连接符 66"/>
          <p:cNvCxnSpPr/>
          <p:nvPr/>
        </p:nvCxnSpPr>
        <p:spPr>
          <a:xfrm flipH="1" flipV="1">
            <a:off x="3861279" y="3047757"/>
            <a:ext cx="2476501" cy="1298334"/>
          </a:xfrm>
          <a:prstGeom prst="straightConnector1">
            <a:avLst/>
          </a:prstGeom>
          <a:ln w="19050">
            <a:solidFill>
              <a:schemeClr val="tx1"/>
            </a:solidFill>
            <a:tailEnd type="triangle" w="med" len="lg"/>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4973508" y="3412609"/>
            <a:ext cx="627223" cy="369332"/>
          </a:xfrm>
          <a:prstGeom prst="rect">
            <a:avLst/>
          </a:prstGeom>
          <a:noFill/>
        </p:spPr>
        <p:txBody>
          <a:bodyPr wrap="none" rtlCol="0">
            <a:spAutoFit/>
          </a:bodyPr>
          <a:lstStyle/>
          <a:p>
            <a:r>
              <a:rPr lang="en-US" altLang="zh-CN" dirty="0" smtClean="0"/>
              <a:t>copy</a:t>
            </a:r>
            <a:endParaRPr lang="zh-CN" altLang="en-US" dirty="0"/>
          </a:p>
        </p:txBody>
      </p:sp>
      <p:sp>
        <p:nvSpPr>
          <p:cNvPr id="22" name="弧形 2062"/>
          <p:cNvSpPr/>
          <p:nvPr/>
        </p:nvSpPr>
        <p:spPr>
          <a:xfrm>
            <a:off x="7008750" y="2852863"/>
            <a:ext cx="1006897" cy="2203937"/>
          </a:xfrm>
          <a:prstGeom prst="arc">
            <a:avLst>
              <a:gd name="adj1" fmla="val 16396520"/>
              <a:gd name="adj2" fmla="val 5197404"/>
            </a:avLst>
          </a:prstGeom>
          <a:ln w="19050">
            <a:solidFill>
              <a:schemeClr val="tx1"/>
            </a:solidFill>
            <a:headEnd type="triangle" w="med" len="lg"/>
            <a:tailEnd type="non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zh-CN" altLang="en-US"/>
          </a:p>
        </p:txBody>
      </p:sp>
      <p:sp>
        <p:nvSpPr>
          <p:cNvPr id="23" name="TextBox 22"/>
          <p:cNvSpPr txBox="1"/>
          <p:nvPr/>
        </p:nvSpPr>
        <p:spPr>
          <a:xfrm>
            <a:off x="7954103" y="3714508"/>
            <a:ext cx="627223" cy="369332"/>
          </a:xfrm>
          <a:prstGeom prst="rect">
            <a:avLst/>
          </a:prstGeom>
          <a:noFill/>
        </p:spPr>
        <p:txBody>
          <a:bodyPr wrap="none" rtlCol="0">
            <a:spAutoFit/>
          </a:bodyPr>
          <a:lstStyle/>
          <a:p>
            <a:r>
              <a:rPr lang="en-US" altLang="zh-CN" dirty="0" smtClean="0"/>
              <a:t>copy</a:t>
            </a:r>
            <a:endParaRPr lang="zh-CN" altLang="en-US" dirty="0"/>
          </a:p>
        </p:txBody>
      </p:sp>
      <p:sp>
        <p:nvSpPr>
          <p:cNvPr id="24" name="TextBox 23"/>
          <p:cNvSpPr txBox="1"/>
          <p:nvPr/>
        </p:nvSpPr>
        <p:spPr>
          <a:xfrm>
            <a:off x="6328990" y="2546542"/>
            <a:ext cx="1392304" cy="369332"/>
          </a:xfrm>
          <a:prstGeom prst="rect">
            <a:avLst/>
          </a:prstGeom>
          <a:noFill/>
        </p:spPr>
        <p:txBody>
          <a:bodyPr wrap="none" rtlCol="0">
            <a:spAutoFit/>
          </a:bodyPr>
          <a:lstStyle/>
          <a:p>
            <a:r>
              <a:rPr lang="en-US" altLang="zh-CN" dirty="0"/>
              <a:t>k</a:t>
            </a:r>
            <a:r>
              <a:rPr lang="en-US" altLang="zh-CN" dirty="0" smtClean="0"/>
              <a:t>ernel buffer</a:t>
            </a:r>
            <a:endParaRPr lang="zh-CN" altLang="en-US" dirty="0"/>
          </a:p>
        </p:txBody>
      </p:sp>
    </p:spTree>
    <p:extLst>
      <p:ext uri="{BB962C8B-B14F-4D97-AF65-F5344CB8AC3E}">
        <p14:creationId xmlns:p14="http://schemas.microsoft.com/office/powerpoint/2010/main" val="184965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wipe(down)">
                                      <p:cBhvr>
                                        <p:cTn id="10" dur="500"/>
                                        <p:tgtEl>
                                          <p:spTgt spid="21"/>
                                        </p:tgtEl>
                                      </p:cBhvr>
                                    </p:animEffect>
                                  </p:childTnLst>
                                </p:cTn>
                              </p:par>
                            </p:childTnLst>
                          </p:cTn>
                        </p:par>
                        <p:par>
                          <p:cTn id="11" fill="hold">
                            <p:stCondLst>
                              <p:cond delay="500"/>
                            </p:stCondLst>
                            <p:childTnLst>
                              <p:par>
                                <p:cTn id="12" presetID="22" presetClass="entr" presetSubtype="4" fill="hold" grpId="0" nodeType="after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wipe(down)">
                                      <p:cBhvr>
                                        <p:cTn id="14" dur="500"/>
                                        <p:tgtEl>
                                          <p:spTgt spid="22"/>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wipe(down)">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animBg="1"/>
      <p:bldP spid="2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b="1" dirty="0" smtClean="0">
                <a:solidFill>
                  <a:srgbClr val="0080FF"/>
                </a:solidFill>
                <a:latin typeface="Tahoma"/>
                <a:cs typeface="Tahoma"/>
              </a:rPr>
              <a:t>UDP/TCP Package in </a:t>
            </a:r>
            <a:r>
              <a:rPr lang="en-US" altLang="zh-CN" sz="4000" b="1" dirty="0" err="1" smtClean="0">
                <a:solidFill>
                  <a:srgbClr val="0080FF"/>
                </a:solidFill>
                <a:latin typeface="Tahoma"/>
                <a:cs typeface="Tahoma"/>
              </a:rPr>
              <a:t>ZCopy</a:t>
            </a:r>
            <a:endParaRPr lang="zh-CN" altLang="en-US" sz="4000" b="1" dirty="0">
              <a:solidFill>
                <a:srgbClr val="0080FF"/>
              </a:solidFill>
              <a:latin typeface="Tahoma"/>
              <a:cs typeface="Tahoma"/>
            </a:endParaRPr>
          </a:p>
        </p:txBody>
      </p:sp>
      <p:sp>
        <p:nvSpPr>
          <p:cNvPr id="39" name="矩形 38"/>
          <p:cNvSpPr/>
          <p:nvPr/>
        </p:nvSpPr>
        <p:spPr>
          <a:xfrm>
            <a:off x="641343" y="3043072"/>
            <a:ext cx="2706659" cy="46830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altLang="zh-CN" sz="2800" dirty="0" smtClean="0">
                <a:solidFill>
                  <a:schemeClr val="tx1"/>
                </a:solidFill>
              </a:rPr>
              <a:t>Header</a:t>
            </a:r>
            <a:endParaRPr lang="en-US" altLang="zh-CN" sz="2800" dirty="0" smtClean="0">
              <a:solidFill>
                <a:schemeClr val="tx1"/>
              </a:solidFill>
            </a:endParaRPr>
          </a:p>
        </p:txBody>
      </p:sp>
      <p:sp>
        <p:nvSpPr>
          <p:cNvPr id="41" name="矩形 40"/>
          <p:cNvSpPr/>
          <p:nvPr/>
        </p:nvSpPr>
        <p:spPr>
          <a:xfrm>
            <a:off x="4100769" y="3256346"/>
            <a:ext cx="1267495" cy="801315"/>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2400" dirty="0" err="1">
                <a:solidFill>
                  <a:schemeClr val="tx1"/>
                </a:solidFill>
              </a:rPr>
              <a:t>a</a:t>
            </a:r>
            <a:r>
              <a:rPr lang="en-US" altLang="zh-CN" sz="2400" dirty="0" err="1" smtClean="0">
                <a:solidFill>
                  <a:schemeClr val="tx1"/>
                </a:solidFill>
              </a:rPr>
              <a:t>ddr</a:t>
            </a:r>
            <a:endParaRPr lang="en-US" altLang="zh-CN" sz="2400" dirty="0" smtClean="0">
              <a:solidFill>
                <a:schemeClr val="tx1"/>
              </a:solidFill>
            </a:endParaRPr>
          </a:p>
          <a:p>
            <a:pPr algn="ctr"/>
            <a:r>
              <a:rPr lang="en-US" altLang="zh-CN" sz="2400" dirty="0" smtClean="0">
                <a:solidFill>
                  <a:schemeClr val="tx1"/>
                </a:solidFill>
              </a:rPr>
              <a:t>length</a:t>
            </a:r>
          </a:p>
        </p:txBody>
      </p:sp>
      <p:cxnSp>
        <p:nvCxnSpPr>
          <p:cNvPr id="42" name="直接连接符 41"/>
          <p:cNvCxnSpPr>
            <a:stCxn id="41" idx="1"/>
            <a:endCxn id="41" idx="3"/>
          </p:cNvCxnSpPr>
          <p:nvPr/>
        </p:nvCxnSpPr>
        <p:spPr>
          <a:xfrm>
            <a:off x="4100769" y="3657004"/>
            <a:ext cx="1267495" cy="0"/>
          </a:xfrm>
          <a:prstGeom prst="line">
            <a:avLst/>
          </a:prstGeom>
          <a:ln w="12700">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43" name="直接箭头连接符 42"/>
          <p:cNvCxnSpPr/>
          <p:nvPr/>
        </p:nvCxnSpPr>
        <p:spPr>
          <a:xfrm>
            <a:off x="3015895" y="3259993"/>
            <a:ext cx="1032313" cy="0"/>
          </a:xfrm>
          <a:prstGeom prst="straightConnector1">
            <a:avLst/>
          </a:prstGeom>
          <a:ln w="22225">
            <a:solidFill>
              <a:schemeClr val="tx1"/>
            </a:solidFill>
            <a:tailEnd type="triangle" w="med" len="lg"/>
          </a:ln>
          <a:effectLst/>
        </p:spPr>
        <p:style>
          <a:lnRef idx="2">
            <a:schemeClr val="accent1"/>
          </a:lnRef>
          <a:fillRef idx="0">
            <a:schemeClr val="accent1"/>
          </a:fillRef>
          <a:effectRef idx="1">
            <a:schemeClr val="accent1"/>
          </a:effectRef>
          <a:fontRef idx="minor">
            <a:schemeClr val="tx1"/>
          </a:fontRef>
        </p:style>
      </p:cxnSp>
      <p:cxnSp>
        <p:nvCxnSpPr>
          <p:cNvPr id="45" name="直接连接符 44"/>
          <p:cNvCxnSpPr/>
          <p:nvPr/>
        </p:nvCxnSpPr>
        <p:spPr>
          <a:xfrm flipV="1">
            <a:off x="641343" y="2268272"/>
            <a:ext cx="0" cy="767529"/>
          </a:xfrm>
          <a:prstGeom prst="line">
            <a:avLst/>
          </a:prstGeom>
          <a:ln w="12700">
            <a:solidFill>
              <a:schemeClr val="tx1"/>
            </a:solidFill>
            <a:prstDash val="solid"/>
          </a:ln>
        </p:spPr>
        <p:style>
          <a:lnRef idx="2">
            <a:schemeClr val="accent1"/>
          </a:lnRef>
          <a:fillRef idx="0">
            <a:schemeClr val="accent1"/>
          </a:fillRef>
          <a:effectRef idx="1">
            <a:schemeClr val="accent1"/>
          </a:effectRef>
          <a:fontRef idx="minor">
            <a:schemeClr val="tx1"/>
          </a:fontRef>
        </p:style>
      </p:cxnSp>
      <p:cxnSp>
        <p:nvCxnSpPr>
          <p:cNvPr id="46" name="直接连接符 45"/>
          <p:cNvCxnSpPr/>
          <p:nvPr/>
        </p:nvCxnSpPr>
        <p:spPr>
          <a:xfrm flipH="1" flipV="1">
            <a:off x="5368264" y="2268272"/>
            <a:ext cx="8094" cy="988074"/>
          </a:xfrm>
          <a:prstGeom prst="line">
            <a:avLst/>
          </a:prstGeom>
          <a:ln w="12700">
            <a:solidFill>
              <a:schemeClr val="tx1"/>
            </a:solidFill>
            <a:prstDash val="solid"/>
          </a:ln>
        </p:spPr>
        <p:style>
          <a:lnRef idx="2">
            <a:schemeClr val="accent1"/>
          </a:lnRef>
          <a:fillRef idx="0">
            <a:schemeClr val="accent1"/>
          </a:fillRef>
          <a:effectRef idx="1">
            <a:schemeClr val="accent1"/>
          </a:effectRef>
          <a:fontRef idx="minor">
            <a:schemeClr val="tx1"/>
          </a:fontRef>
        </p:style>
      </p:cxnSp>
      <p:cxnSp>
        <p:nvCxnSpPr>
          <p:cNvPr id="47" name="直接箭头连接符 46"/>
          <p:cNvCxnSpPr/>
          <p:nvPr/>
        </p:nvCxnSpPr>
        <p:spPr>
          <a:xfrm flipV="1">
            <a:off x="4100769" y="2452938"/>
            <a:ext cx="1193109" cy="2170"/>
          </a:xfrm>
          <a:prstGeom prst="straightConnector1">
            <a:avLst/>
          </a:prstGeom>
          <a:ln w="22225">
            <a:solidFill>
              <a:schemeClr val="tx1"/>
            </a:solidFill>
            <a:prstDash val="sysDot"/>
            <a:tailEnd type="triangle" w="med" len="lg"/>
          </a:ln>
          <a:effectLst/>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1958688" y="2184055"/>
            <a:ext cx="2085727" cy="461665"/>
          </a:xfrm>
          <a:prstGeom prst="rect">
            <a:avLst/>
          </a:prstGeom>
          <a:noFill/>
        </p:spPr>
        <p:txBody>
          <a:bodyPr wrap="none" rtlCol="0">
            <a:spAutoFit/>
          </a:bodyPr>
          <a:lstStyle/>
          <a:p>
            <a:r>
              <a:rPr lang="en-US" altLang="zh-CN" sz="2400" b="1" dirty="0" err="1" smtClean="0">
                <a:solidFill>
                  <a:srgbClr val="FF0000"/>
                </a:solidFill>
              </a:rPr>
              <a:t>ZCopy</a:t>
            </a:r>
            <a:r>
              <a:rPr lang="en-US" altLang="zh-CN" sz="2400" b="1" dirty="0" smtClean="0">
                <a:solidFill>
                  <a:srgbClr val="FF0000"/>
                </a:solidFill>
              </a:rPr>
              <a:t> Package</a:t>
            </a:r>
            <a:endParaRPr lang="zh-CN" altLang="en-US" sz="2000" b="1" dirty="0">
              <a:solidFill>
                <a:srgbClr val="FF0000"/>
              </a:solidFill>
            </a:endParaRPr>
          </a:p>
        </p:txBody>
      </p:sp>
      <p:cxnSp>
        <p:nvCxnSpPr>
          <p:cNvPr id="49" name="直接箭头连接符 48"/>
          <p:cNvCxnSpPr/>
          <p:nvPr/>
        </p:nvCxnSpPr>
        <p:spPr>
          <a:xfrm flipH="1">
            <a:off x="641343" y="2452938"/>
            <a:ext cx="1138603" cy="0"/>
          </a:xfrm>
          <a:prstGeom prst="straightConnector1">
            <a:avLst/>
          </a:prstGeom>
          <a:ln w="22225">
            <a:solidFill>
              <a:schemeClr val="tx1"/>
            </a:solidFill>
            <a:prstDash val="sysDot"/>
            <a:tailEnd type="triangle" w="med" len="lg"/>
          </a:ln>
          <a:effectLst/>
        </p:spPr>
        <p:style>
          <a:lnRef idx="2">
            <a:schemeClr val="accent1"/>
          </a:lnRef>
          <a:fillRef idx="0">
            <a:schemeClr val="accent1"/>
          </a:fillRef>
          <a:effectRef idx="1">
            <a:schemeClr val="accent1"/>
          </a:effectRef>
          <a:fontRef idx="minor">
            <a:schemeClr val="tx1"/>
          </a:fontRef>
        </p:style>
      </p:cxnSp>
      <p:sp>
        <p:nvSpPr>
          <p:cNvPr id="50" name="矩形 49"/>
          <p:cNvSpPr/>
          <p:nvPr/>
        </p:nvSpPr>
        <p:spPr>
          <a:xfrm>
            <a:off x="2061068" y="3041609"/>
            <a:ext cx="621783" cy="468301"/>
          </a:xfrm>
          <a:prstGeom prst="rect">
            <a:avLst/>
          </a:prstGeom>
          <a:no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tLang="zh-CN" sz="2800" dirty="0" smtClean="0">
              <a:solidFill>
                <a:schemeClr val="tx1"/>
              </a:solidFill>
            </a:endParaRPr>
          </a:p>
        </p:txBody>
      </p:sp>
      <p:sp>
        <p:nvSpPr>
          <p:cNvPr id="52" name="TextBox 51"/>
          <p:cNvSpPr txBox="1"/>
          <p:nvPr/>
        </p:nvSpPr>
        <p:spPr>
          <a:xfrm>
            <a:off x="4100768" y="2835746"/>
            <a:ext cx="1769708" cy="400110"/>
          </a:xfrm>
          <a:prstGeom prst="rect">
            <a:avLst/>
          </a:prstGeom>
          <a:noFill/>
        </p:spPr>
        <p:txBody>
          <a:bodyPr wrap="square" rtlCol="0">
            <a:spAutoFit/>
          </a:bodyPr>
          <a:lstStyle/>
          <a:p>
            <a:r>
              <a:rPr lang="en-US" altLang="zh-CN" sz="2000" b="1" dirty="0">
                <a:solidFill>
                  <a:srgbClr val="FF0000"/>
                </a:solidFill>
              </a:rPr>
              <a:t>Fragments</a:t>
            </a:r>
            <a:endParaRPr lang="zh-CN" altLang="en-US" sz="2000" b="1" dirty="0">
              <a:solidFill>
                <a:srgbClr val="FF0000"/>
              </a:solidFill>
            </a:endParaRPr>
          </a:p>
        </p:txBody>
      </p:sp>
      <p:sp>
        <p:nvSpPr>
          <p:cNvPr id="53" name="矩形 52"/>
          <p:cNvSpPr/>
          <p:nvPr/>
        </p:nvSpPr>
        <p:spPr>
          <a:xfrm>
            <a:off x="4100769" y="4065807"/>
            <a:ext cx="1267495" cy="801315"/>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2400" dirty="0" err="1">
                <a:solidFill>
                  <a:schemeClr val="tx1"/>
                </a:solidFill>
              </a:rPr>
              <a:t>a</a:t>
            </a:r>
            <a:r>
              <a:rPr lang="en-US" altLang="zh-CN" sz="2400" dirty="0" err="1" smtClean="0">
                <a:solidFill>
                  <a:schemeClr val="tx1"/>
                </a:solidFill>
              </a:rPr>
              <a:t>ddr</a:t>
            </a:r>
            <a:endParaRPr lang="en-US" altLang="zh-CN" sz="2400" dirty="0" smtClean="0">
              <a:solidFill>
                <a:schemeClr val="tx1"/>
              </a:solidFill>
            </a:endParaRPr>
          </a:p>
          <a:p>
            <a:pPr algn="ctr"/>
            <a:r>
              <a:rPr lang="en-US" altLang="zh-CN" sz="2400" dirty="0" smtClean="0">
                <a:solidFill>
                  <a:schemeClr val="tx1"/>
                </a:solidFill>
              </a:rPr>
              <a:t>length</a:t>
            </a:r>
          </a:p>
        </p:txBody>
      </p:sp>
      <p:cxnSp>
        <p:nvCxnSpPr>
          <p:cNvPr id="54" name="直接连接符 53"/>
          <p:cNvCxnSpPr/>
          <p:nvPr/>
        </p:nvCxnSpPr>
        <p:spPr>
          <a:xfrm>
            <a:off x="4100768" y="4483365"/>
            <a:ext cx="1267495" cy="0"/>
          </a:xfrm>
          <a:prstGeom prst="line">
            <a:avLst/>
          </a:prstGeom>
          <a:ln w="12700">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grpSp>
        <p:nvGrpSpPr>
          <p:cNvPr id="2065" name="组合 2064"/>
          <p:cNvGrpSpPr/>
          <p:nvPr/>
        </p:nvGrpSpPr>
        <p:grpSpPr>
          <a:xfrm>
            <a:off x="5368263" y="3058554"/>
            <a:ext cx="1430266" cy="1316552"/>
            <a:chOff x="4725865" y="4399057"/>
            <a:chExt cx="1553306" cy="1112313"/>
          </a:xfrm>
        </p:grpSpPr>
        <p:cxnSp>
          <p:nvCxnSpPr>
            <p:cNvPr id="44" name="直接箭头连接符 43"/>
            <p:cNvCxnSpPr/>
            <p:nvPr/>
          </p:nvCxnSpPr>
          <p:spPr>
            <a:xfrm>
              <a:off x="4725865" y="4727333"/>
              <a:ext cx="1544515" cy="0"/>
            </a:xfrm>
            <a:prstGeom prst="straightConnector1">
              <a:avLst/>
            </a:prstGeom>
            <a:ln w="22225">
              <a:solidFill>
                <a:schemeClr val="tx1"/>
              </a:solidFill>
              <a:prstDash val="dash"/>
              <a:tailEnd type="triangle" w="med" len="lg"/>
            </a:ln>
            <a:effectLst/>
          </p:spPr>
          <p:style>
            <a:lnRef idx="2">
              <a:schemeClr val="accent1"/>
            </a:lnRef>
            <a:fillRef idx="0">
              <a:schemeClr val="accent1"/>
            </a:fillRef>
            <a:effectRef idx="1">
              <a:schemeClr val="accent1"/>
            </a:effectRef>
            <a:fontRef idx="minor">
              <a:schemeClr val="tx1"/>
            </a:fontRef>
          </p:style>
        </p:cxnSp>
        <p:cxnSp>
          <p:nvCxnSpPr>
            <p:cNvPr id="64" name="直接箭头连接符 63"/>
            <p:cNvCxnSpPr/>
            <p:nvPr/>
          </p:nvCxnSpPr>
          <p:spPr>
            <a:xfrm>
              <a:off x="4734656" y="5416063"/>
              <a:ext cx="1544515" cy="0"/>
            </a:xfrm>
            <a:prstGeom prst="straightConnector1">
              <a:avLst/>
            </a:prstGeom>
            <a:ln w="22225">
              <a:solidFill>
                <a:schemeClr val="tx1"/>
              </a:solidFill>
              <a:prstDash val="dash"/>
              <a:tailEnd type="triangle" w="med" len="lg"/>
            </a:ln>
            <a:effectLst/>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4923692" y="4399057"/>
              <a:ext cx="1195434" cy="400110"/>
            </a:xfrm>
            <a:prstGeom prst="rect">
              <a:avLst/>
            </a:prstGeom>
            <a:noFill/>
          </p:spPr>
          <p:txBody>
            <a:bodyPr wrap="none" rtlCol="0">
              <a:spAutoFit/>
            </a:bodyPr>
            <a:lstStyle/>
            <a:p>
              <a:r>
                <a:rPr lang="en-US" altLang="zh-CN" sz="2000" dirty="0" smtClean="0"/>
                <a:t>reference</a:t>
              </a:r>
              <a:endParaRPr lang="zh-CN" altLang="en-US" sz="2000" dirty="0"/>
            </a:p>
          </p:txBody>
        </p:sp>
        <p:sp>
          <p:nvSpPr>
            <p:cNvPr id="66" name="TextBox 65"/>
            <p:cNvSpPr txBox="1"/>
            <p:nvPr/>
          </p:nvSpPr>
          <p:spPr>
            <a:xfrm>
              <a:off x="4956659" y="5111260"/>
              <a:ext cx="1195434" cy="400110"/>
            </a:xfrm>
            <a:prstGeom prst="rect">
              <a:avLst/>
            </a:prstGeom>
            <a:noFill/>
          </p:spPr>
          <p:txBody>
            <a:bodyPr wrap="none" rtlCol="0">
              <a:spAutoFit/>
            </a:bodyPr>
            <a:lstStyle/>
            <a:p>
              <a:r>
                <a:rPr lang="en-US" altLang="zh-CN" sz="2000" dirty="0" smtClean="0"/>
                <a:t>reference</a:t>
              </a:r>
              <a:endParaRPr lang="zh-CN" altLang="en-US" sz="2000" dirty="0"/>
            </a:p>
          </p:txBody>
        </p:sp>
      </p:grpSp>
      <p:sp>
        <p:nvSpPr>
          <p:cNvPr id="51" name="矩形 60"/>
          <p:cNvSpPr/>
          <p:nvPr/>
        </p:nvSpPr>
        <p:spPr>
          <a:xfrm>
            <a:off x="6829509" y="2911160"/>
            <a:ext cx="1741300" cy="2702278"/>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2000" b="1" dirty="0" smtClean="0">
                <a:solidFill>
                  <a:schemeClr val="tx1"/>
                </a:solidFill>
              </a:rPr>
              <a:t>User Space</a:t>
            </a:r>
          </a:p>
          <a:p>
            <a:pPr algn="ctr"/>
            <a:endParaRPr lang="en-US" altLang="zh-CN" sz="2400" dirty="0">
              <a:solidFill>
                <a:schemeClr val="tx1"/>
              </a:solidFill>
            </a:endParaRPr>
          </a:p>
          <a:p>
            <a:pPr algn="ctr"/>
            <a:endParaRPr lang="en-US" altLang="zh-CN" sz="2400" dirty="0" smtClean="0">
              <a:solidFill>
                <a:schemeClr val="tx1"/>
              </a:solidFill>
            </a:endParaRPr>
          </a:p>
          <a:p>
            <a:pPr algn="ctr"/>
            <a:endParaRPr lang="en-US" altLang="zh-CN" sz="2400" dirty="0">
              <a:solidFill>
                <a:schemeClr val="tx1"/>
              </a:solidFill>
            </a:endParaRPr>
          </a:p>
          <a:p>
            <a:pPr algn="ctr"/>
            <a:endParaRPr lang="en-US" altLang="zh-CN" sz="2400" dirty="0" smtClean="0">
              <a:solidFill>
                <a:schemeClr val="tx1"/>
              </a:solidFill>
            </a:endParaRPr>
          </a:p>
          <a:p>
            <a:pPr algn="ctr"/>
            <a:endParaRPr lang="en-US" altLang="zh-CN" sz="2400" dirty="0">
              <a:solidFill>
                <a:schemeClr val="tx1"/>
              </a:solidFill>
            </a:endParaRPr>
          </a:p>
          <a:p>
            <a:pPr algn="ctr"/>
            <a:endParaRPr lang="en-US" altLang="zh-CN" sz="2400" dirty="0" smtClean="0">
              <a:solidFill>
                <a:schemeClr val="tx1"/>
              </a:solidFill>
            </a:endParaRPr>
          </a:p>
        </p:txBody>
      </p:sp>
      <p:sp>
        <p:nvSpPr>
          <p:cNvPr id="55" name="矩形 61"/>
          <p:cNvSpPr/>
          <p:nvPr/>
        </p:nvSpPr>
        <p:spPr>
          <a:xfrm>
            <a:off x="6833907" y="3421113"/>
            <a:ext cx="1741300" cy="598450"/>
          </a:xfrm>
          <a:prstGeom prst="rect">
            <a:avLst/>
          </a:prstGeom>
          <a:pattFill prst="wdUpDiag">
            <a:fgClr>
              <a:schemeClr val="bg1">
                <a:lumMod val="75000"/>
              </a:schemeClr>
            </a:fgClr>
            <a:bgClr>
              <a:schemeClr val="bg1"/>
            </a:bgClr>
          </a:patt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2000" dirty="0" smtClean="0">
                <a:solidFill>
                  <a:schemeClr val="tx1"/>
                </a:solidFill>
              </a:rPr>
              <a:t>Network</a:t>
            </a:r>
          </a:p>
          <a:p>
            <a:pPr algn="ctr"/>
            <a:r>
              <a:rPr lang="en-US" altLang="zh-CN" sz="2000" dirty="0" smtClean="0">
                <a:solidFill>
                  <a:schemeClr val="tx1"/>
                </a:solidFill>
              </a:rPr>
              <a:t>Data</a:t>
            </a:r>
          </a:p>
        </p:txBody>
      </p:sp>
      <p:sp>
        <p:nvSpPr>
          <p:cNvPr id="56" name="矩形 62"/>
          <p:cNvSpPr/>
          <p:nvPr/>
        </p:nvSpPr>
        <p:spPr>
          <a:xfrm>
            <a:off x="6829509" y="4130056"/>
            <a:ext cx="1741300" cy="593540"/>
          </a:xfrm>
          <a:prstGeom prst="rect">
            <a:avLst/>
          </a:prstGeom>
          <a:pattFill prst="wdUpDiag">
            <a:fgClr>
              <a:schemeClr val="bg1">
                <a:lumMod val="75000"/>
              </a:schemeClr>
            </a:fgClr>
            <a:bgClr>
              <a:schemeClr val="bg1"/>
            </a:bgClr>
          </a:patt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2000" dirty="0" smtClean="0">
                <a:solidFill>
                  <a:schemeClr val="tx1"/>
                </a:solidFill>
              </a:rPr>
              <a:t>Network</a:t>
            </a:r>
          </a:p>
          <a:p>
            <a:pPr algn="ctr"/>
            <a:r>
              <a:rPr lang="en-US" altLang="zh-CN" sz="2000" dirty="0" smtClean="0">
                <a:solidFill>
                  <a:schemeClr val="tx1"/>
                </a:solidFill>
              </a:rPr>
              <a:t>Data</a:t>
            </a:r>
          </a:p>
        </p:txBody>
      </p:sp>
    </p:spTree>
    <p:extLst>
      <p:ext uri="{BB962C8B-B14F-4D97-AF65-F5344CB8AC3E}">
        <p14:creationId xmlns:p14="http://schemas.microsoft.com/office/powerpoint/2010/main" val="42909765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65"/>
                                        </p:tgtEl>
                                        <p:attrNameLst>
                                          <p:attrName>style.visibility</p:attrName>
                                        </p:attrNameLst>
                                      </p:cBhvr>
                                      <p:to>
                                        <p:strVal val="visible"/>
                                      </p:to>
                                    </p:set>
                                    <p:animEffect transition="in" filter="wipe(left)">
                                      <p:cBhvr>
                                        <p:cTn id="7" dur="500"/>
                                        <p:tgtEl>
                                          <p:spTgt spid="20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smtClean="0">
                <a:solidFill>
                  <a:srgbClr val="0080FF"/>
                </a:solidFill>
                <a:latin typeface="Tahoma"/>
                <a:cs typeface="Tahoma"/>
              </a:rPr>
              <a:t>Package </a:t>
            </a:r>
            <a:r>
              <a:rPr lang="en-US" altLang="zh-CN" b="1" dirty="0">
                <a:solidFill>
                  <a:srgbClr val="0080FF"/>
                </a:solidFill>
                <a:latin typeface="Tahoma"/>
                <a:cs typeface="Tahoma"/>
              </a:rPr>
              <a:t>P</a:t>
            </a:r>
            <a:r>
              <a:rPr lang="en-US" altLang="zh-CN" b="1" dirty="0" smtClean="0">
                <a:solidFill>
                  <a:srgbClr val="0080FF"/>
                </a:solidFill>
                <a:latin typeface="Tahoma"/>
                <a:cs typeface="Tahoma"/>
              </a:rPr>
              <a:t>rocessing in </a:t>
            </a:r>
            <a:r>
              <a:rPr lang="en-US" altLang="zh-CN" b="1" dirty="0" err="1" smtClean="0">
                <a:solidFill>
                  <a:srgbClr val="0080FF"/>
                </a:solidFill>
                <a:latin typeface="Tahoma"/>
                <a:cs typeface="Tahoma"/>
              </a:rPr>
              <a:t>ZCopy</a:t>
            </a:r>
            <a:r>
              <a:rPr lang="en-US" altLang="zh-CN" b="1" dirty="0" smtClean="0">
                <a:solidFill>
                  <a:srgbClr val="0080FF"/>
                </a:solidFill>
                <a:latin typeface="Tahoma"/>
                <a:cs typeface="Tahoma"/>
              </a:rPr>
              <a:t> </a:t>
            </a:r>
            <a:endParaRPr lang="zh-CN" altLang="en-US" b="1" dirty="0">
              <a:solidFill>
                <a:srgbClr val="0080FF"/>
              </a:solidFill>
              <a:latin typeface="Tahoma"/>
              <a:cs typeface="Tahoma"/>
            </a:endParaRPr>
          </a:p>
        </p:txBody>
      </p:sp>
      <p:sp>
        <p:nvSpPr>
          <p:cNvPr id="4" name="矩形 3"/>
          <p:cNvSpPr/>
          <p:nvPr/>
        </p:nvSpPr>
        <p:spPr>
          <a:xfrm>
            <a:off x="1872759" y="2129896"/>
            <a:ext cx="5011615" cy="39565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2400" dirty="0" smtClean="0">
                <a:solidFill>
                  <a:schemeClr val="tx1"/>
                </a:solidFill>
              </a:rPr>
              <a:t>1. Copy prior none zero-copy data</a:t>
            </a:r>
          </a:p>
        </p:txBody>
      </p:sp>
      <p:sp>
        <p:nvSpPr>
          <p:cNvPr id="5" name="矩形 4"/>
          <p:cNvSpPr/>
          <p:nvPr/>
        </p:nvSpPr>
        <p:spPr>
          <a:xfrm>
            <a:off x="2387109" y="2811301"/>
            <a:ext cx="3982916" cy="39565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2400" dirty="0" smtClean="0">
                <a:solidFill>
                  <a:schemeClr val="tx1"/>
                </a:solidFill>
              </a:rPr>
              <a:t>2. Check user data buffer</a:t>
            </a:r>
          </a:p>
        </p:txBody>
      </p:sp>
      <p:cxnSp>
        <p:nvCxnSpPr>
          <p:cNvPr id="6" name="直接箭头连接符 5"/>
          <p:cNvCxnSpPr>
            <a:stCxn id="4" idx="2"/>
            <a:endCxn id="5" idx="0"/>
          </p:cNvCxnSpPr>
          <p:nvPr/>
        </p:nvCxnSpPr>
        <p:spPr>
          <a:xfrm>
            <a:off x="4378567" y="2525548"/>
            <a:ext cx="0" cy="285753"/>
          </a:xfrm>
          <a:prstGeom prst="straightConnector1">
            <a:avLst/>
          </a:prstGeom>
          <a:ln w="22225">
            <a:solidFill>
              <a:schemeClr val="tx1"/>
            </a:solidFill>
            <a:tailEnd type="triangle" w="med" len="lg"/>
          </a:ln>
          <a:effectLst/>
        </p:spPr>
        <p:style>
          <a:lnRef idx="2">
            <a:schemeClr val="accent1"/>
          </a:lnRef>
          <a:fillRef idx="0">
            <a:schemeClr val="accent1"/>
          </a:fillRef>
          <a:effectRef idx="1">
            <a:schemeClr val="accent1"/>
          </a:effectRef>
          <a:fontRef idx="minor">
            <a:schemeClr val="tx1"/>
          </a:fontRef>
        </p:style>
      </p:cxnSp>
      <p:sp>
        <p:nvSpPr>
          <p:cNvPr id="12" name="矩形 11"/>
          <p:cNvSpPr/>
          <p:nvPr/>
        </p:nvSpPr>
        <p:spPr>
          <a:xfrm>
            <a:off x="1107830" y="4168247"/>
            <a:ext cx="2822329" cy="832336"/>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2200" dirty="0" smtClean="0">
                <a:solidFill>
                  <a:schemeClr val="tx1"/>
                </a:solidFill>
              </a:rPr>
              <a:t>3. Handling Zero-copy data (</a:t>
            </a:r>
            <a:r>
              <a:rPr lang="en-US" altLang="zh-CN" sz="2200" dirty="0" smtClean="0">
                <a:solidFill>
                  <a:srgbClr val="FF0000"/>
                </a:solidFill>
              </a:rPr>
              <a:t>reference</a:t>
            </a:r>
            <a:r>
              <a:rPr lang="en-US" altLang="zh-CN" sz="2200" dirty="0" smtClean="0">
                <a:solidFill>
                  <a:schemeClr val="tx1"/>
                </a:solidFill>
              </a:rPr>
              <a:t>)</a:t>
            </a:r>
          </a:p>
        </p:txBody>
      </p:sp>
      <p:sp>
        <p:nvSpPr>
          <p:cNvPr id="13" name="矩形 12"/>
          <p:cNvSpPr/>
          <p:nvPr/>
        </p:nvSpPr>
        <p:spPr>
          <a:xfrm>
            <a:off x="4889500" y="4168247"/>
            <a:ext cx="2809995" cy="832336"/>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2200" dirty="0" smtClean="0">
                <a:solidFill>
                  <a:schemeClr val="tx1"/>
                </a:solidFill>
              </a:rPr>
              <a:t>4. Handling none</a:t>
            </a:r>
          </a:p>
          <a:p>
            <a:pPr algn="ctr"/>
            <a:r>
              <a:rPr lang="en-US" altLang="zh-CN" sz="2200" dirty="0" smtClean="0">
                <a:solidFill>
                  <a:schemeClr val="tx1"/>
                </a:solidFill>
              </a:rPr>
              <a:t>Zero-copy data (</a:t>
            </a:r>
            <a:r>
              <a:rPr lang="en-US" altLang="zh-CN" sz="2200" dirty="0" smtClean="0">
                <a:solidFill>
                  <a:srgbClr val="0070C0"/>
                </a:solidFill>
              </a:rPr>
              <a:t>copy</a:t>
            </a:r>
            <a:r>
              <a:rPr lang="en-US" altLang="zh-CN" sz="2200" dirty="0" smtClean="0">
                <a:solidFill>
                  <a:schemeClr val="tx1"/>
                </a:solidFill>
              </a:rPr>
              <a:t>)</a:t>
            </a:r>
          </a:p>
        </p:txBody>
      </p:sp>
      <p:cxnSp>
        <p:nvCxnSpPr>
          <p:cNvPr id="14" name="直接箭头连接符 13"/>
          <p:cNvCxnSpPr>
            <a:stCxn id="5" idx="2"/>
            <a:endCxn id="12" idx="0"/>
          </p:cNvCxnSpPr>
          <p:nvPr/>
        </p:nvCxnSpPr>
        <p:spPr>
          <a:xfrm flipH="1">
            <a:off x="2518995" y="3206953"/>
            <a:ext cx="1859572" cy="961294"/>
          </a:xfrm>
          <a:prstGeom prst="straightConnector1">
            <a:avLst/>
          </a:prstGeom>
          <a:ln w="22225">
            <a:solidFill>
              <a:schemeClr val="tx1"/>
            </a:solidFill>
            <a:tailEnd type="triangle" w="med" len="lg"/>
          </a:ln>
          <a:effectLst/>
        </p:spPr>
        <p:style>
          <a:lnRef idx="2">
            <a:schemeClr val="accent1"/>
          </a:lnRef>
          <a:fillRef idx="0">
            <a:schemeClr val="accent1"/>
          </a:fillRef>
          <a:effectRef idx="1">
            <a:schemeClr val="accent1"/>
          </a:effectRef>
          <a:fontRef idx="minor">
            <a:schemeClr val="tx1"/>
          </a:fontRef>
        </p:style>
      </p:cxnSp>
      <p:cxnSp>
        <p:nvCxnSpPr>
          <p:cNvPr id="17" name="直接箭头连接符 16"/>
          <p:cNvCxnSpPr>
            <a:stCxn id="5" idx="2"/>
            <a:endCxn id="13" idx="0"/>
          </p:cNvCxnSpPr>
          <p:nvPr/>
        </p:nvCxnSpPr>
        <p:spPr>
          <a:xfrm>
            <a:off x="4378567" y="3206953"/>
            <a:ext cx="1915931" cy="961294"/>
          </a:xfrm>
          <a:prstGeom prst="straightConnector1">
            <a:avLst/>
          </a:prstGeom>
          <a:ln w="22225">
            <a:solidFill>
              <a:schemeClr val="tx1"/>
            </a:solidFill>
            <a:tailEnd type="triangle" w="med" len="lg"/>
          </a:ln>
          <a:effectLst/>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2404693" y="3258927"/>
            <a:ext cx="1115370" cy="646331"/>
          </a:xfrm>
          <a:prstGeom prst="rect">
            <a:avLst/>
          </a:prstGeom>
          <a:noFill/>
        </p:spPr>
        <p:txBody>
          <a:bodyPr wrap="none" rtlCol="0">
            <a:spAutoFit/>
          </a:bodyPr>
          <a:lstStyle/>
          <a:p>
            <a:r>
              <a:rPr lang="en-US" altLang="zh-CN" dirty="0" smtClean="0"/>
              <a:t>Zero-copy</a:t>
            </a:r>
          </a:p>
          <a:p>
            <a:pPr algn="ctr"/>
            <a:r>
              <a:rPr lang="en-US" altLang="zh-CN" dirty="0" smtClean="0"/>
              <a:t>Data</a:t>
            </a:r>
            <a:endParaRPr lang="zh-CN" altLang="en-US" dirty="0"/>
          </a:p>
        </p:txBody>
      </p:sp>
      <p:sp>
        <p:nvSpPr>
          <p:cNvPr id="23" name="TextBox 22"/>
          <p:cNvSpPr txBox="1"/>
          <p:nvPr/>
        </p:nvSpPr>
        <p:spPr>
          <a:xfrm>
            <a:off x="5499150" y="3267718"/>
            <a:ext cx="883575" cy="646331"/>
          </a:xfrm>
          <a:prstGeom prst="rect">
            <a:avLst/>
          </a:prstGeom>
          <a:noFill/>
        </p:spPr>
        <p:txBody>
          <a:bodyPr wrap="none" rtlCol="0">
            <a:spAutoFit/>
          </a:bodyPr>
          <a:lstStyle/>
          <a:p>
            <a:r>
              <a:rPr lang="en-US" altLang="zh-CN" dirty="0" smtClean="0"/>
              <a:t>Normal</a:t>
            </a:r>
          </a:p>
          <a:p>
            <a:pPr algn="ctr"/>
            <a:r>
              <a:rPr lang="en-US" altLang="zh-CN" dirty="0" smtClean="0"/>
              <a:t>Data</a:t>
            </a:r>
            <a:endParaRPr lang="zh-CN" altLang="en-US" dirty="0"/>
          </a:p>
        </p:txBody>
      </p:sp>
      <p:sp>
        <p:nvSpPr>
          <p:cNvPr id="24" name="矩形 23"/>
          <p:cNvSpPr/>
          <p:nvPr/>
        </p:nvSpPr>
        <p:spPr>
          <a:xfrm>
            <a:off x="1872758" y="5359603"/>
            <a:ext cx="5011615" cy="39565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2400" dirty="0" smtClean="0">
                <a:solidFill>
                  <a:schemeClr val="tx1"/>
                </a:solidFill>
              </a:rPr>
              <a:t>5. Next user data buffer</a:t>
            </a:r>
          </a:p>
        </p:txBody>
      </p:sp>
      <p:cxnSp>
        <p:nvCxnSpPr>
          <p:cNvPr id="25" name="直接箭头连接符 24"/>
          <p:cNvCxnSpPr/>
          <p:nvPr/>
        </p:nvCxnSpPr>
        <p:spPr>
          <a:xfrm>
            <a:off x="2372455" y="5000583"/>
            <a:ext cx="0" cy="359020"/>
          </a:xfrm>
          <a:prstGeom prst="straightConnector1">
            <a:avLst/>
          </a:prstGeom>
          <a:ln w="22225">
            <a:solidFill>
              <a:schemeClr val="tx1"/>
            </a:solidFill>
            <a:tailEnd type="triangle" w="med" len="lg"/>
          </a:ln>
          <a:effectLst/>
        </p:spPr>
        <p:style>
          <a:lnRef idx="2">
            <a:schemeClr val="accent1"/>
          </a:lnRef>
          <a:fillRef idx="0">
            <a:schemeClr val="accent1"/>
          </a:fillRef>
          <a:effectRef idx="1">
            <a:schemeClr val="accent1"/>
          </a:effectRef>
          <a:fontRef idx="minor">
            <a:schemeClr val="tx1"/>
          </a:fontRef>
        </p:style>
      </p:cxnSp>
      <p:cxnSp>
        <p:nvCxnSpPr>
          <p:cNvPr id="27" name="直接箭头连接符 26"/>
          <p:cNvCxnSpPr/>
          <p:nvPr/>
        </p:nvCxnSpPr>
        <p:spPr>
          <a:xfrm>
            <a:off x="6490185" y="5000583"/>
            <a:ext cx="0" cy="359020"/>
          </a:xfrm>
          <a:prstGeom prst="straightConnector1">
            <a:avLst/>
          </a:prstGeom>
          <a:ln w="22225">
            <a:solidFill>
              <a:schemeClr val="tx1"/>
            </a:solidFill>
            <a:tailEnd type="triangle" w="med" len="lg"/>
          </a:ln>
          <a:effectLst/>
        </p:spPr>
        <p:style>
          <a:lnRef idx="2">
            <a:schemeClr val="accent1"/>
          </a:lnRef>
          <a:fillRef idx="0">
            <a:schemeClr val="accent1"/>
          </a:fillRef>
          <a:effectRef idx="1">
            <a:schemeClr val="accent1"/>
          </a:effectRef>
          <a:fontRef idx="minor">
            <a:schemeClr val="tx1"/>
          </a:fontRef>
        </p:style>
      </p:cxnSp>
      <p:cxnSp>
        <p:nvCxnSpPr>
          <p:cNvPr id="28" name="直接箭头连接符 27"/>
          <p:cNvCxnSpPr/>
          <p:nvPr/>
        </p:nvCxnSpPr>
        <p:spPr>
          <a:xfrm>
            <a:off x="4388824" y="5755255"/>
            <a:ext cx="0" cy="359020"/>
          </a:xfrm>
          <a:prstGeom prst="straightConnector1">
            <a:avLst/>
          </a:prstGeom>
          <a:ln w="22225">
            <a:solidFill>
              <a:schemeClr val="tx1"/>
            </a:solidFill>
            <a:tailEnd type="triangle" w="med" len="lg"/>
          </a:ln>
          <a:effectLst/>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3930159" y="6120843"/>
            <a:ext cx="729687" cy="369332"/>
          </a:xfrm>
          <a:prstGeom prst="rect">
            <a:avLst/>
          </a:prstGeom>
          <a:noFill/>
        </p:spPr>
        <p:txBody>
          <a:bodyPr wrap="none" rtlCol="0">
            <a:spAutoFit/>
          </a:bodyPr>
          <a:lstStyle/>
          <a:p>
            <a:r>
              <a:rPr lang="en-US" altLang="zh-CN" dirty="0" smtClean="0"/>
              <a:t>Finish</a:t>
            </a:r>
            <a:endParaRPr lang="zh-CN" altLang="en-US" dirty="0"/>
          </a:p>
        </p:txBody>
      </p:sp>
      <p:sp>
        <p:nvSpPr>
          <p:cNvPr id="30" name="弧形 29"/>
          <p:cNvSpPr/>
          <p:nvPr/>
        </p:nvSpPr>
        <p:spPr>
          <a:xfrm>
            <a:off x="4980111" y="3020853"/>
            <a:ext cx="2924175" cy="2599584"/>
          </a:xfrm>
          <a:prstGeom prst="arc">
            <a:avLst>
              <a:gd name="adj1" fmla="val 16070298"/>
              <a:gd name="adj2" fmla="val 4150699"/>
            </a:avLst>
          </a:prstGeom>
          <a:ln w="19050">
            <a:solidFill>
              <a:schemeClr val="tx1"/>
            </a:solidFill>
            <a:headEnd type="triangle" w="med" len="lg"/>
            <a:tailEnd type="non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zh-CN" altLang="en-US"/>
          </a:p>
        </p:txBody>
      </p:sp>
      <p:sp>
        <p:nvSpPr>
          <p:cNvPr id="31" name="TextBox 30"/>
          <p:cNvSpPr txBox="1"/>
          <p:nvPr/>
        </p:nvSpPr>
        <p:spPr>
          <a:xfrm>
            <a:off x="7877907" y="3845081"/>
            <a:ext cx="984821" cy="646331"/>
          </a:xfrm>
          <a:prstGeom prst="rect">
            <a:avLst/>
          </a:prstGeom>
          <a:noFill/>
        </p:spPr>
        <p:txBody>
          <a:bodyPr wrap="none" rtlCol="0">
            <a:spAutoFit/>
          </a:bodyPr>
          <a:lstStyle/>
          <a:p>
            <a:r>
              <a:rPr lang="en-US" altLang="zh-CN" dirty="0" smtClean="0"/>
              <a:t>Next </a:t>
            </a:r>
          </a:p>
          <a:p>
            <a:r>
              <a:rPr lang="en-US" altLang="zh-CN" dirty="0" smtClean="0"/>
              <a:t>iteration</a:t>
            </a:r>
            <a:endParaRPr lang="zh-CN" altLang="en-US" dirty="0"/>
          </a:p>
        </p:txBody>
      </p:sp>
      <p:sp>
        <p:nvSpPr>
          <p:cNvPr id="41" name="矩形 40"/>
          <p:cNvSpPr/>
          <p:nvPr/>
        </p:nvSpPr>
        <p:spPr>
          <a:xfrm>
            <a:off x="903042" y="1644238"/>
            <a:ext cx="1233855" cy="39565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altLang="zh-CN" sz="2400" dirty="0" smtClean="0">
                <a:solidFill>
                  <a:schemeClr val="tx1"/>
                </a:solidFill>
              </a:rPr>
              <a:t>Header</a:t>
            </a:r>
          </a:p>
        </p:txBody>
      </p:sp>
      <p:sp>
        <p:nvSpPr>
          <p:cNvPr id="42" name="矩形 41"/>
          <p:cNvSpPr/>
          <p:nvPr/>
        </p:nvSpPr>
        <p:spPr>
          <a:xfrm>
            <a:off x="2136897" y="1644238"/>
            <a:ext cx="825481" cy="395652"/>
          </a:xfrm>
          <a:prstGeom prst="rect">
            <a:avLst/>
          </a:prstGeom>
          <a:pattFill prst="wdUpDiag">
            <a:fgClr>
              <a:schemeClr val="bg1">
                <a:lumMod val="75000"/>
              </a:schemeClr>
            </a:fgClr>
            <a:bgClr>
              <a:schemeClr val="bg1"/>
            </a:bgClr>
          </a:patt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2400" dirty="0" smtClean="0">
                <a:solidFill>
                  <a:srgbClr val="0070C0"/>
                </a:solidFill>
              </a:rPr>
              <a:t>Data</a:t>
            </a:r>
          </a:p>
        </p:txBody>
      </p:sp>
      <p:sp>
        <p:nvSpPr>
          <p:cNvPr id="43" name="矩形 42"/>
          <p:cNvSpPr/>
          <p:nvPr/>
        </p:nvSpPr>
        <p:spPr>
          <a:xfrm>
            <a:off x="2965704" y="1647171"/>
            <a:ext cx="825481" cy="395652"/>
          </a:xfrm>
          <a:prstGeom prst="rect">
            <a:avLst/>
          </a:prstGeom>
          <a:no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2400" dirty="0" smtClean="0">
                <a:solidFill>
                  <a:srgbClr val="FF0000"/>
                </a:solidFill>
              </a:rPr>
              <a:t>Data</a:t>
            </a:r>
          </a:p>
        </p:txBody>
      </p:sp>
      <p:sp>
        <p:nvSpPr>
          <p:cNvPr id="44" name="矩形 43"/>
          <p:cNvSpPr/>
          <p:nvPr/>
        </p:nvSpPr>
        <p:spPr>
          <a:xfrm>
            <a:off x="3787512" y="1644238"/>
            <a:ext cx="825481" cy="395652"/>
          </a:xfrm>
          <a:prstGeom prst="rect">
            <a:avLst/>
          </a:prstGeom>
          <a:pattFill prst="wdUpDiag">
            <a:fgClr>
              <a:schemeClr val="bg1">
                <a:lumMod val="75000"/>
              </a:schemeClr>
            </a:fgClr>
            <a:bgClr>
              <a:schemeClr val="bg1"/>
            </a:bgClr>
          </a:patt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2400" dirty="0" smtClean="0">
                <a:solidFill>
                  <a:srgbClr val="0070C0"/>
                </a:solidFill>
              </a:rPr>
              <a:t>Data</a:t>
            </a:r>
          </a:p>
        </p:txBody>
      </p:sp>
      <p:sp>
        <p:nvSpPr>
          <p:cNvPr id="45" name="矩形 44"/>
          <p:cNvSpPr/>
          <p:nvPr/>
        </p:nvSpPr>
        <p:spPr>
          <a:xfrm>
            <a:off x="4613359" y="1647171"/>
            <a:ext cx="1233855" cy="395652"/>
          </a:xfrm>
          <a:prstGeom prst="rect">
            <a:avLst/>
          </a:prstGeom>
          <a:no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altLang="zh-CN" sz="2400" dirty="0" smtClean="0">
                <a:solidFill>
                  <a:schemeClr val="tx1"/>
                </a:solidFill>
              </a:rPr>
              <a:t>…</a:t>
            </a:r>
          </a:p>
        </p:txBody>
      </p:sp>
    </p:spTree>
    <p:extLst>
      <p:ext uri="{BB962C8B-B14F-4D97-AF65-F5344CB8AC3E}">
        <p14:creationId xmlns:p14="http://schemas.microsoft.com/office/powerpoint/2010/main" val="6024608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fade">
                                      <p:cBhvr>
                                        <p:cTn id="11" dur="500"/>
                                        <p:tgtEl>
                                          <p:spTgt spid="41"/>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2"/>
                                        </p:tgtEl>
                                        <p:attrNameLst>
                                          <p:attrName>style.visibility</p:attrName>
                                        </p:attrNameLst>
                                      </p:cBhvr>
                                      <p:to>
                                        <p:strVal val="visible"/>
                                      </p:to>
                                    </p:set>
                                    <p:animEffect transition="in" filter="fade">
                                      <p:cBhvr>
                                        <p:cTn id="14" dur="500"/>
                                        <p:tgtEl>
                                          <p:spTgt spid="4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up)">
                                      <p:cBhvr>
                                        <p:cTn id="19" dur="500"/>
                                        <p:tgtEl>
                                          <p:spTgt spid="6"/>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up)">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up)">
                                      <p:cBhvr>
                                        <p:cTn id="27" dur="500"/>
                                        <p:tgtEl>
                                          <p:spTgt spid="14"/>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wipe(up)">
                                      <p:cBhvr>
                                        <p:cTn id="30" dur="500"/>
                                        <p:tgtEl>
                                          <p:spTgt spid="22"/>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up)">
                                      <p:cBhvr>
                                        <p:cTn id="33" dur="500"/>
                                        <p:tgtEl>
                                          <p:spTgt spid="12"/>
                                        </p:tgtEl>
                                      </p:cBhvr>
                                    </p:animEffect>
                                  </p:childTnLst>
                                </p:cTn>
                              </p:par>
                            </p:childTnLst>
                          </p:cTn>
                        </p:par>
                        <p:par>
                          <p:cTn id="34" fill="hold">
                            <p:stCondLst>
                              <p:cond delay="500"/>
                            </p:stCondLst>
                            <p:childTnLst>
                              <p:par>
                                <p:cTn id="35" presetID="10" presetClass="entr" presetSubtype="0" fill="hold" grpId="0" nodeType="after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fade">
                                      <p:cBhvr>
                                        <p:cTn id="37" dur="500"/>
                                        <p:tgtEl>
                                          <p:spTgt spid="4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wipe(up)">
                                      <p:cBhvr>
                                        <p:cTn id="42" dur="500"/>
                                        <p:tgtEl>
                                          <p:spTgt spid="23"/>
                                        </p:tgtEl>
                                      </p:cBhvr>
                                    </p:animEffect>
                                  </p:childTnLst>
                                </p:cTn>
                              </p:par>
                              <p:par>
                                <p:cTn id="43" presetID="22" presetClass="entr" presetSubtype="1" fill="hold" nodeType="with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wipe(up)">
                                      <p:cBhvr>
                                        <p:cTn id="45" dur="500"/>
                                        <p:tgtEl>
                                          <p:spTgt spid="17"/>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wipe(up)">
                                      <p:cBhvr>
                                        <p:cTn id="48" dur="500"/>
                                        <p:tgtEl>
                                          <p:spTgt spid="13"/>
                                        </p:tgtEl>
                                      </p:cBhvr>
                                    </p:animEffect>
                                  </p:childTnLst>
                                </p:cTn>
                              </p:par>
                            </p:childTnLst>
                          </p:cTn>
                        </p:par>
                        <p:par>
                          <p:cTn id="49" fill="hold">
                            <p:stCondLst>
                              <p:cond delay="500"/>
                            </p:stCondLst>
                            <p:childTnLst>
                              <p:par>
                                <p:cTn id="50" presetID="10" presetClass="entr" presetSubtype="0" fill="hold" grpId="0" nodeType="afterEffect">
                                  <p:stCondLst>
                                    <p:cond delay="0"/>
                                  </p:stCondLst>
                                  <p:childTnLst>
                                    <p:set>
                                      <p:cBhvr>
                                        <p:cTn id="51" dur="1" fill="hold">
                                          <p:stCondLst>
                                            <p:cond delay="0"/>
                                          </p:stCondLst>
                                        </p:cTn>
                                        <p:tgtEl>
                                          <p:spTgt spid="44"/>
                                        </p:tgtEl>
                                        <p:attrNameLst>
                                          <p:attrName>style.visibility</p:attrName>
                                        </p:attrNameLst>
                                      </p:cBhvr>
                                      <p:to>
                                        <p:strVal val="visible"/>
                                      </p:to>
                                    </p:set>
                                    <p:animEffect transition="in" filter="fade">
                                      <p:cBhvr>
                                        <p:cTn id="52" dur="500"/>
                                        <p:tgtEl>
                                          <p:spTgt spid="44"/>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nodeType="click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par>
                                <p:cTn id="58" presetID="22" presetClass="entr" presetSubtype="1" fill="hold" nodeType="with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wipe(up)">
                                      <p:cBhvr>
                                        <p:cTn id="60" dur="500"/>
                                        <p:tgtEl>
                                          <p:spTgt spid="27"/>
                                        </p:tgtEl>
                                      </p:cBhvr>
                                    </p:animEffect>
                                  </p:childTnLst>
                                </p:cTn>
                              </p:par>
                              <p:par>
                                <p:cTn id="61" presetID="22" presetClass="entr" presetSubtype="1" fill="hold" grpId="0" nodeType="with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wipe(up)">
                                      <p:cBhvr>
                                        <p:cTn id="63" dur="500"/>
                                        <p:tgtEl>
                                          <p:spTgt spid="24"/>
                                        </p:tgtEl>
                                      </p:cBhvr>
                                    </p:animEffect>
                                  </p:childTnLst>
                                </p:cTn>
                              </p:par>
                            </p:childTnLst>
                          </p:cTn>
                        </p:par>
                        <p:par>
                          <p:cTn id="64" fill="hold">
                            <p:stCondLst>
                              <p:cond delay="500"/>
                            </p:stCondLst>
                            <p:childTnLst>
                              <p:par>
                                <p:cTn id="65" presetID="22" presetClass="entr" presetSubtype="4" fill="hold" grpId="0" nodeType="after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wipe(down)">
                                      <p:cBhvr>
                                        <p:cTn id="67" dur="500"/>
                                        <p:tgtEl>
                                          <p:spTgt spid="31"/>
                                        </p:tgtEl>
                                      </p:cBhvr>
                                    </p:animEffect>
                                  </p:childTnLst>
                                </p:cTn>
                              </p:par>
                              <p:par>
                                <p:cTn id="68" presetID="22" presetClass="entr" presetSubtype="4" fill="hold" grpId="0" nodeType="withEffect">
                                  <p:stCondLst>
                                    <p:cond delay="0"/>
                                  </p:stCondLst>
                                  <p:childTnLst>
                                    <p:set>
                                      <p:cBhvr>
                                        <p:cTn id="69" dur="1" fill="hold">
                                          <p:stCondLst>
                                            <p:cond delay="0"/>
                                          </p:stCondLst>
                                        </p:cTn>
                                        <p:tgtEl>
                                          <p:spTgt spid="30"/>
                                        </p:tgtEl>
                                        <p:attrNameLst>
                                          <p:attrName>style.visibility</p:attrName>
                                        </p:attrNameLst>
                                      </p:cBhvr>
                                      <p:to>
                                        <p:strVal val="visible"/>
                                      </p:to>
                                    </p:set>
                                    <p:animEffect transition="in" filter="wipe(down)">
                                      <p:cBhvr>
                                        <p:cTn id="70" dur="500"/>
                                        <p:tgtEl>
                                          <p:spTgt spid="30"/>
                                        </p:tgtEl>
                                      </p:cBhvr>
                                    </p:animEffect>
                                  </p:childTnLst>
                                </p:cTn>
                              </p:par>
                            </p:childTnLst>
                          </p:cTn>
                        </p:par>
                        <p:par>
                          <p:cTn id="71" fill="hold">
                            <p:stCondLst>
                              <p:cond delay="1000"/>
                            </p:stCondLst>
                            <p:childTnLst>
                              <p:par>
                                <p:cTn id="72" presetID="10" presetClass="entr" presetSubtype="0" fill="hold" grpId="0" nodeType="afterEffect">
                                  <p:stCondLst>
                                    <p:cond delay="0"/>
                                  </p:stCondLst>
                                  <p:childTnLst>
                                    <p:set>
                                      <p:cBhvr>
                                        <p:cTn id="73" dur="1" fill="hold">
                                          <p:stCondLst>
                                            <p:cond delay="0"/>
                                          </p:stCondLst>
                                        </p:cTn>
                                        <p:tgtEl>
                                          <p:spTgt spid="45"/>
                                        </p:tgtEl>
                                        <p:attrNameLst>
                                          <p:attrName>style.visibility</p:attrName>
                                        </p:attrNameLst>
                                      </p:cBhvr>
                                      <p:to>
                                        <p:strVal val="visible"/>
                                      </p:to>
                                    </p:set>
                                    <p:animEffect transition="in" filter="fade">
                                      <p:cBhvr>
                                        <p:cTn id="74" dur="500"/>
                                        <p:tgtEl>
                                          <p:spTgt spid="45"/>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1" fill="hold" nodeType="click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wipe(up)">
                                      <p:cBhvr>
                                        <p:cTn id="79" dur="500"/>
                                        <p:tgtEl>
                                          <p:spTgt spid="28"/>
                                        </p:tgtEl>
                                      </p:cBhvr>
                                    </p:animEffect>
                                  </p:childTnLst>
                                </p:cTn>
                              </p:par>
                              <p:par>
                                <p:cTn id="80" presetID="22" presetClass="entr" presetSubtype="1"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wipe(up)">
                                      <p:cBhvr>
                                        <p:cTn id="8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2" grpId="0" animBg="1"/>
      <p:bldP spid="13" grpId="0" animBg="1"/>
      <p:bldP spid="22" grpId="0"/>
      <p:bldP spid="23" grpId="0"/>
      <p:bldP spid="24" grpId="0" animBg="1"/>
      <p:bldP spid="29" grpId="0"/>
      <p:bldP spid="30" grpId="0" animBg="1"/>
      <p:bldP spid="31" grpId="0"/>
      <p:bldP spid="41" grpId="0" animBg="1"/>
      <p:bldP spid="42" grpId="0" animBg="1"/>
      <p:bldP spid="43" grpId="0" animBg="1"/>
      <p:bldP spid="44" grpId="0" animBg="1"/>
      <p:bldP spid="4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b="1" dirty="0">
                <a:solidFill>
                  <a:srgbClr val="0080FF"/>
                </a:solidFill>
                <a:latin typeface="Tahoma"/>
                <a:cs typeface="Tahoma"/>
              </a:rPr>
              <a:t>Prototype Implementation</a:t>
            </a:r>
            <a:endParaRPr lang="zh-CN" altLang="en-US" sz="4000" b="1" dirty="0">
              <a:solidFill>
                <a:srgbClr val="0080FF"/>
              </a:solidFill>
              <a:latin typeface="Tahoma"/>
              <a:cs typeface="Tahoma"/>
            </a:endParaRPr>
          </a:p>
        </p:txBody>
      </p:sp>
      <p:sp>
        <p:nvSpPr>
          <p:cNvPr id="3" name="内容占位符 2"/>
          <p:cNvSpPr>
            <a:spLocks noGrp="1"/>
          </p:cNvSpPr>
          <p:nvPr>
            <p:ph idx="1"/>
          </p:nvPr>
        </p:nvSpPr>
        <p:spPr/>
        <p:txBody>
          <a:bodyPr/>
          <a:lstStyle/>
          <a:p>
            <a:pPr marL="0" indent="0">
              <a:buNone/>
            </a:pPr>
            <a:r>
              <a:rPr lang="en-US" altLang="zh-CN" dirty="0" err="1" smtClean="0"/>
              <a:t>ZCopy</a:t>
            </a:r>
            <a:r>
              <a:rPr lang="en-US" altLang="zh-CN" dirty="0" smtClean="0"/>
              <a:t> is built based on Linux 2.6.38</a:t>
            </a:r>
          </a:p>
          <a:p>
            <a:pPr lvl="1"/>
            <a:r>
              <a:rPr lang="en-US" altLang="zh-CN" dirty="0" smtClean="0"/>
              <a:t>A twin memory allocator – </a:t>
            </a:r>
            <a:r>
              <a:rPr lang="en-US" altLang="zh-CN" dirty="0" err="1" smtClean="0"/>
              <a:t>ZC_alloc</a:t>
            </a:r>
            <a:endParaRPr lang="en-US" altLang="zh-CN" dirty="0" smtClean="0"/>
          </a:p>
          <a:p>
            <a:pPr lvl="2"/>
            <a:r>
              <a:rPr lang="en-US" altLang="zh-CN" dirty="0" smtClean="0"/>
              <a:t>Changed 20 LOCs of </a:t>
            </a:r>
            <a:r>
              <a:rPr lang="en-US" altLang="zh-CN" dirty="0" err="1" smtClean="0"/>
              <a:t>streamflow</a:t>
            </a:r>
            <a:r>
              <a:rPr lang="en-US" altLang="zh-CN" dirty="0" smtClean="0"/>
              <a:t> memory allocator</a:t>
            </a:r>
          </a:p>
          <a:p>
            <a:pPr lvl="1"/>
            <a:r>
              <a:rPr lang="en-US" altLang="zh-CN" dirty="0" err="1" smtClean="0"/>
              <a:t>ZCopy</a:t>
            </a:r>
            <a:r>
              <a:rPr lang="en-US" altLang="zh-CN" dirty="0" smtClean="0"/>
              <a:t> proxy</a:t>
            </a:r>
          </a:p>
          <a:p>
            <a:pPr lvl="2"/>
            <a:r>
              <a:rPr lang="en-US" altLang="zh-CN" dirty="0" smtClean="0"/>
              <a:t>530 LOCs in UDP and TCP packages processing</a:t>
            </a:r>
            <a:endParaRPr lang="en-US" altLang="zh-CN" dirty="0"/>
          </a:p>
          <a:p>
            <a:pPr lvl="1"/>
            <a:r>
              <a:rPr lang="en-US" altLang="zh-CN" dirty="0" smtClean="0"/>
              <a:t>Data protection module</a:t>
            </a:r>
          </a:p>
          <a:p>
            <a:pPr lvl="2"/>
            <a:r>
              <a:rPr lang="en-US" altLang="zh-CN" dirty="0" smtClean="0"/>
              <a:t>200 LOCs user-level library</a:t>
            </a:r>
          </a:p>
          <a:p>
            <a:pPr lvl="2"/>
            <a:r>
              <a:rPr lang="en-US" altLang="zh-CN" dirty="0" smtClean="0"/>
              <a:t>205 LOCs kernel module</a:t>
            </a:r>
            <a:endParaRPr lang="zh-CN" altLang="en-US" dirty="0"/>
          </a:p>
        </p:txBody>
      </p:sp>
    </p:spTree>
    <p:extLst>
      <p:ext uri="{BB962C8B-B14F-4D97-AF65-F5344CB8AC3E}">
        <p14:creationId xmlns:p14="http://schemas.microsoft.com/office/powerpoint/2010/main" val="163600060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sz="4000" b="1" dirty="0" smtClean="0">
                <a:solidFill>
                  <a:srgbClr val="0080FF"/>
                </a:solidFill>
                <a:latin typeface="Tahoma"/>
                <a:cs typeface="Tahoma"/>
              </a:rPr>
              <a:t>Experimental Setup</a:t>
            </a:r>
            <a:endParaRPr lang="zh-CN" altLang="en-US" sz="4000" b="1" dirty="0">
              <a:solidFill>
                <a:srgbClr val="0080FF"/>
              </a:solidFill>
              <a:latin typeface="Tahoma"/>
              <a:cs typeface="Tahoma"/>
            </a:endParaRPr>
          </a:p>
        </p:txBody>
      </p:sp>
      <p:sp>
        <p:nvSpPr>
          <p:cNvPr id="3" name="内容占位符 2"/>
          <p:cNvSpPr>
            <a:spLocks noGrp="1"/>
          </p:cNvSpPr>
          <p:nvPr>
            <p:ph idx="1"/>
          </p:nvPr>
        </p:nvSpPr>
        <p:spPr/>
        <p:txBody>
          <a:bodyPr/>
          <a:lstStyle/>
          <a:p>
            <a:pPr marL="0" indent="0">
              <a:buNone/>
            </a:pPr>
            <a:r>
              <a:rPr lang="en-US" dirty="0" smtClean="0"/>
              <a:t>Experimental environment</a:t>
            </a:r>
          </a:p>
          <a:p>
            <a:pPr lvl="1"/>
            <a:r>
              <a:rPr lang="en-US" dirty="0" smtClean="0"/>
              <a:t>2 </a:t>
            </a:r>
            <a:r>
              <a:rPr lang="en-US" dirty="0"/>
              <a:t>machine with 1.87Ghz Intel Xeon E7 chips</a:t>
            </a:r>
          </a:p>
          <a:p>
            <a:pPr lvl="1"/>
            <a:r>
              <a:rPr lang="en-US" dirty="0" smtClean="0"/>
              <a:t>Gigabit </a:t>
            </a:r>
            <a:r>
              <a:rPr lang="en-US" dirty="0"/>
              <a:t>Network </a:t>
            </a:r>
            <a:r>
              <a:rPr lang="en-US" dirty="0" smtClean="0"/>
              <a:t>connection</a:t>
            </a:r>
          </a:p>
          <a:p>
            <a:pPr lvl="1"/>
            <a:r>
              <a:rPr lang="fr-FR" dirty="0" smtClean="0"/>
              <a:t>Debian </a:t>
            </a:r>
            <a:r>
              <a:rPr lang="fr-FR" dirty="0"/>
              <a:t>GNU/Linux </a:t>
            </a:r>
            <a:r>
              <a:rPr lang="fr-FR" dirty="0" smtClean="0"/>
              <a:t>6.0, </a:t>
            </a:r>
            <a:r>
              <a:rPr lang="fr-FR" dirty="0" err="1"/>
              <a:t>K</a:t>
            </a:r>
            <a:r>
              <a:rPr lang="fr-FR" dirty="0" err="1" smtClean="0"/>
              <a:t>ernel</a:t>
            </a:r>
            <a:r>
              <a:rPr lang="fr-FR" dirty="0" smtClean="0"/>
              <a:t> version 2.6.38</a:t>
            </a:r>
            <a:endParaRPr lang="en-US" dirty="0"/>
          </a:p>
          <a:p>
            <a:pPr marL="0" indent="0">
              <a:buNone/>
            </a:pPr>
            <a:endParaRPr lang="en-US" altLang="zh-CN" dirty="0" smtClean="0"/>
          </a:p>
          <a:p>
            <a:pPr marL="0" indent="0">
              <a:buNone/>
            </a:pPr>
            <a:r>
              <a:rPr lang="en-US" altLang="zh-CN" dirty="0" smtClean="0"/>
              <a:t>Experimental benchmark</a:t>
            </a:r>
          </a:p>
          <a:p>
            <a:pPr lvl="1"/>
            <a:r>
              <a:rPr lang="en-US" altLang="zh-CN" dirty="0" err="1"/>
              <a:t>Memcached</a:t>
            </a:r>
            <a:endParaRPr lang="en-US" altLang="zh-CN" dirty="0"/>
          </a:p>
          <a:p>
            <a:pPr lvl="1"/>
            <a:r>
              <a:rPr lang="en-US" altLang="zh-CN" dirty="0"/>
              <a:t>Varnish (in paper)</a:t>
            </a:r>
          </a:p>
          <a:p>
            <a:pPr lvl="1"/>
            <a:endParaRPr lang="en-US" altLang="zh-CN" dirty="0" smtClean="0"/>
          </a:p>
          <a:p>
            <a:pPr lvl="1"/>
            <a:endParaRPr lang="zh-CN" altLang="en-US" dirty="0"/>
          </a:p>
        </p:txBody>
      </p:sp>
    </p:spTree>
    <p:extLst>
      <p:ext uri="{BB962C8B-B14F-4D97-AF65-F5344CB8AC3E}">
        <p14:creationId xmlns:p14="http://schemas.microsoft.com/office/powerpoint/2010/main" val="333551023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err="1" smtClean="0">
                <a:solidFill>
                  <a:srgbClr val="0080FF"/>
                </a:solidFill>
                <a:latin typeface="Tahoma"/>
                <a:cs typeface="Tahoma"/>
              </a:rPr>
              <a:t>Memcached</a:t>
            </a:r>
            <a:r>
              <a:rPr lang="en-US" sz="4000" b="1" dirty="0" smtClean="0">
                <a:solidFill>
                  <a:srgbClr val="0080FF"/>
                </a:solidFill>
                <a:latin typeface="Tahoma"/>
                <a:cs typeface="Tahoma"/>
              </a:rPr>
              <a:t> Setup </a:t>
            </a:r>
            <a:endParaRPr lang="en-US" sz="4000" dirty="0"/>
          </a:p>
        </p:txBody>
      </p:sp>
      <p:sp>
        <p:nvSpPr>
          <p:cNvPr id="3" name="Content Placeholder 2"/>
          <p:cNvSpPr>
            <a:spLocks noGrp="1"/>
          </p:cNvSpPr>
          <p:nvPr>
            <p:ph idx="1"/>
          </p:nvPr>
        </p:nvSpPr>
        <p:spPr>
          <a:xfrm>
            <a:off x="457200" y="1600200"/>
            <a:ext cx="8229600" cy="4673600"/>
          </a:xfrm>
        </p:spPr>
        <p:txBody>
          <a:bodyPr>
            <a:normAutofit/>
          </a:bodyPr>
          <a:lstStyle/>
          <a:p>
            <a:pPr marL="57150" indent="0">
              <a:buNone/>
            </a:pPr>
            <a:r>
              <a:rPr lang="en-US" dirty="0" err="1" smtClean="0"/>
              <a:t>Memcached</a:t>
            </a:r>
            <a:r>
              <a:rPr lang="en-US" dirty="0" smtClean="0"/>
              <a:t> caches </a:t>
            </a:r>
            <a:r>
              <a:rPr lang="en-US" dirty="0"/>
              <a:t>multiple key/value pairs in </a:t>
            </a:r>
            <a:r>
              <a:rPr lang="en-US" dirty="0" smtClean="0"/>
              <a:t>memory</a:t>
            </a:r>
            <a:endParaRPr lang="en-US" dirty="0"/>
          </a:p>
          <a:p>
            <a:pPr lvl="1"/>
            <a:r>
              <a:rPr lang="en-US" dirty="0"/>
              <a:t>From a long run’s perspective, the key/value pairs are not expected to be modified or </a:t>
            </a:r>
            <a:r>
              <a:rPr lang="en-US" dirty="0" smtClean="0"/>
              <a:t>freed</a:t>
            </a:r>
          </a:p>
          <a:p>
            <a:pPr lvl="1"/>
            <a:r>
              <a:rPr lang="en-US" dirty="0" smtClean="0"/>
              <a:t>10 LOCs of modifications</a:t>
            </a:r>
            <a:endParaRPr lang="en-US" dirty="0" smtClean="0"/>
          </a:p>
          <a:p>
            <a:pPr lvl="1"/>
            <a:r>
              <a:rPr lang="en-US" dirty="0"/>
              <a:t>U</a:t>
            </a:r>
            <a:r>
              <a:rPr lang="en-US" dirty="0" smtClean="0"/>
              <a:t>se </a:t>
            </a:r>
            <a:r>
              <a:rPr lang="en-US" dirty="0"/>
              <a:t>the </a:t>
            </a:r>
            <a:r>
              <a:rPr lang="en-US" dirty="0" err="1"/>
              <a:t>memaslap</a:t>
            </a:r>
            <a:r>
              <a:rPr lang="en-US" dirty="0"/>
              <a:t> </a:t>
            </a:r>
            <a:r>
              <a:rPr lang="en-US" dirty="0" err="1" smtClean="0"/>
              <a:t>testsuite</a:t>
            </a:r>
            <a:r>
              <a:rPr lang="en-US" dirty="0" smtClean="0"/>
              <a:t> as client</a:t>
            </a:r>
          </a:p>
          <a:p>
            <a:pPr lvl="2"/>
            <a:r>
              <a:rPr lang="en-US" dirty="0" smtClean="0"/>
              <a:t>One </a:t>
            </a:r>
            <a:r>
              <a:rPr lang="en-US" dirty="0" err="1" smtClean="0"/>
              <a:t>memcached</a:t>
            </a:r>
            <a:r>
              <a:rPr lang="en-US" dirty="0" smtClean="0"/>
              <a:t> server using a single CPU </a:t>
            </a:r>
            <a:r>
              <a:rPr lang="en-US" dirty="0" smtClean="0"/>
              <a:t>core</a:t>
            </a:r>
          </a:p>
          <a:p>
            <a:pPr lvl="2"/>
            <a:endParaRPr lang="en-US" dirty="0" smtClean="0"/>
          </a:p>
        </p:txBody>
      </p:sp>
    </p:spTree>
    <p:extLst>
      <p:ext uri="{BB962C8B-B14F-4D97-AF65-F5344CB8AC3E}">
        <p14:creationId xmlns:p14="http://schemas.microsoft.com/office/powerpoint/2010/main" val="79326603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80FF"/>
                </a:solidFill>
                <a:latin typeface="Tahoma"/>
                <a:cs typeface="Tahoma"/>
              </a:rPr>
              <a:t>Network I/O Limitations</a:t>
            </a:r>
            <a:endParaRPr lang="en-US" sz="4000" b="1" dirty="0">
              <a:solidFill>
                <a:srgbClr val="0080FF"/>
              </a:solidFill>
              <a:latin typeface="Tahoma"/>
              <a:cs typeface="Tahoma"/>
            </a:endParaRPr>
          </a:p>
        </p:txBody>
      </p:sp>
      <p:sp>
        <p:nvSpPr>
          <p:cNvPr id="3" name="Content Placeholder 2"/>
          <p:cNvSpPr>
            <a:spLocks noGrp="1"/>
          </p:cNvSpPr>
          <p:nvPr>
            <p:ph idx="1"/>
          </p:nvPr>
        </p:nvSpPr>
        <p:spPr/>
        <p:txBody>
          <a:bodyPr/>
          <a:lstStyle/>
          <a:p>
            <a:pPr marL="0" indent="0">
              <a:buNone/>
            </a:pPr>
            <a:r>
              <a:rPr lang="en-US" dirty="0"/>
              <a:t>N</a:t>
            </a:r>
            <a:r>
              <a:rPr lang="en-US" dirty="0" smtClean="0"/>
              <a:t>etwork</a:t>
            </a:r>
            <a:r>
              <a:rPr lang="en-US" dirty="0"/>
              <a:t>-intensive </a:t>
            </a:r>
            <a:r>
              <a:rPr lang="en-US" dirty="0" smtClean="0"/>
              <a:t>applications limited </a:t>
            </a:r>
            <a:r>
              <a:rPr lang="en-US" dirty="0"/>
              <a:t>by </a:t>
            </a:r>
            <a:r>
              <a:rPr lang="en-US" dirty="0" smtClean="0"/>
              <a:t>network </a:t>
            </a:r>
            <a:r>
              <a:rPr lang="en-US" dirty="0"/>
              <a:t>I/O </a:t>
            </a:r>
            <a:r>
              <a:rPr lang="en-US" dirty="0" smtClean="0"/>
              <a:t>processing</a:t>
            </a:r>
          </a:p>
          <a:p>
            <a:pPr lvl="1"/>
            <a:r>
              <a:rPr lang="en-US" dirty="0"/>
              <a:t>P</a:t>
            </a:r>
            <a:r>
              <a:rPr lang="en-US" dirty="0" smtClean="0"/>
              <a:t>hysical limitations</a:t>
            </a:r>
          </a:p>
          <a:p>
            <a:pPr lvl="1"/>
            <a:r>
              <a:rPr lang="en-US" dirty="0" smtClean="0"/>
              <a:t>Efficiency of network sub-systems</a:t>
            </a:r>
          </a:p>
        </p:txBody>
      </p:sp>
      <p:sp>
        <p:nvSpPr>
          <p:cNvPr id="4" name="TextBox 3"/>
          <p:cNvSpPr txBox="1"/>
          <p:nvPr/>
        </p:nvSpPr>
        <p:spPr>
          <a:xfrm>
            <a:off x="707403" y="4241157"/>
            <a:ext cx="7861785" cy="584776"/>
          </a:xfrm>
          <a:prstGeom prst="rect">
            <a:avLst/>
          </a:prstGeom>
          <a:noFill/>
        </p:spPr>
        <p:txBody>
          <a:bodyPr wrap="none" rtlCol="0">
            <a:spAutoFit/>
          </a:bodyPr>
          <a:lstStyle/>
          <a:p>
            <a:r>
              <a:rPr lang="en-US" sz="3200" i="1" dirty="0" smtClean="0">
                <a:effectLst>
                  <a:outerShdw blurRad="38100" dist="38100" dir="2700000" algn="tl">
                    <a:srgbClr val="000000">
                      <a:alpha val="43137"/>
                    </a:srgbClr>
                  </a:outerShdw>
                </a:effectLst>
              </a:rPr>
              <a:t>Data </a:t>
            </a:r>
            <a:r>
              <a:rPr lang="en-US" sz="3200" i="1" dirty="0">
                <a:effectLst>
                  <a:outerShdw blurRad="38100" dist="38100" dir="2700000" algn="tl">
                    <a:srgbClr val="000000">
                      <a:alpha val="43137"/>
                    </a:srgbClr>
                  </a:outerShdw>
                </a:effectLst>
              </a:rPr>
              <a:t>copying </a:t>
            </a:r>
            <a:r>
              <a:rPr lang="en-US" sz="3200" i="1" dirty="0" smtClean="0">
                <a:effectLst>
                  <a:outerShdw blurRad="38100" dist="38100" dir="2700000" algn="tl">
                    <a:srgbClr val="000000">
                      <a:alpha val="43137"/>
                    </a:srgbClr>
                  </a:outerShdw>
                </a:effectLst>
              </a:rPr>
              <a:t>is one of the key limiting factors</a:t>
            </a:r>
            <a:endParaRPr lang="en-US" sz="3200"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00794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solidFill>
                  <a:srgbClr val="0080FF"/>
                </a:solidFill>
                <a:latin typeface="Tahoma"/>
                <a:cs typeface="Tahoma"/>
              </a:rPr>
              <a:t>Memcached</a:t>
            </a:r>
            <a:r>
              <a:rPr lang="en-US" b="1" dirty="0" smtClean="0">
                <a:solidFill>
                  <a:srgbClr val="0080FF"/>
                </a:solidFill>
                <a:latin typeface="Tahoma"/>
                <a:cs typeface="Tahoma"/>
              </a:rPr>
              <a:t> UDP Performance</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1751658999"/>
              </p:ext>
            </p:extLst>
          </p:nvPr>
        </p:nvGraphicFramePr>
        <p:xfrm>
          <a:off x="258255" y="1552901"/>
          <a:ext cx="8428545" cy="5070001"/>
        </p:xfrm>
        <a:graphic>
          <a:graphicData uri="http://schemas.openxmlformats.org/drawingml/2006/chart">
            <c:chart xmlns:c="http://schemas.openxmlformats.org/drawingml/2006/chart" xmlns:r="http://schemas.openxmlformats.org/officeDocument/2006/relationships" r:id="rId3"/>
          </a:graphicData>
        </a:graphic>
      </p:graphicFrame>
      <p:cxnSp>
        <p:nvCxnSpPr>
          <p:cNvPr id="5" name="直接箭头连接符 66"/>
          <p:cNvCxnSpPr/>
          <p:nvPr/>
        </p:nvCxnSpPr>
        <p:spPr>
          <a:xfrm flipH="1" flipV="1">
            <a:off x="6478103" y="3871869"/>
            <a:ext cx="515364" cy="304833"/>
          </a:xfrm>
          <a:prstGeom prst="straightConnector1">
            <a:avLst/>
          </a:prstGeom>
          <a:ln w="25400">
            <a:solidFill>
              <a:schemeClr val="tx1"/>
            </a:solidFill>
            <a:tailEnd type="none" w="med" len="lg"/>
          </a:ln>
          <a:effectLst/>
        </p:spPr>
        <p:style>
          <a:lnRef idx="2">
            <a:schemeClr val="accent1"/>
          </a:lnRef>
          <a:fillRef idx="0">
            <a:schemeClr val="accent1"/>
          </a:fillRef>
          <a:effectRef idx="1">
            <a:schemeClr val="accent1"/>
          </a:effectRef>
          <a:fontRef idx="minor">
            <a:schemeClr val="tx1"/>
          </a:fontRef>
        </p:style>
      </p:cxnSp>
      <p:cxnSp>
        <p:nvCxnSpPr>
          <p:cNvPr id="8" name="直接箭头连接符 66"/>
          <p:cNvCxnSpPr/>
          <p:nvPr/>
        </p:nvCxnSpPr>
        <p:spPr>
          <a:xfrm flipH="1" flipV="1">
            <a:off x="6478101" y="3236837"/>
            <a:ext cx="515366" cy="939865"/>
          </a:xfrm>
          <a:prstGeom prst="straightConnector1">
            <a:avLst/>
          </a:prstGeom>
          <a:ln w="25400">
            <a:solidFill>
              <a:schemeClr val="tx1"/>
            </a:solidFill>
            <a:tailEnd type="none" w="med" len="lg"/>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6478101" y="4189932"/>
            <a:ext cx="886543" cy="430887"/>
          </a:xfrm>
          <a:prstGeom prst="rect">
            <a:avLst/>
          </a:prstGeom>
          <a:noFill/>
        </p:spPr>
        <p:txBody>
          <a:bodyPr wrap="none" rtlCol="0">
            <a:spAutoFit/>
          </a:bodyPr>
          <a:lstStyle/>
          <a:p>
            <a:r>
              <a:rPr lang="en-US" altLang="zh-CN" sz="2200" b="1" dirty="0" smtClean="0">
                <a:solidFill>
                  <a:srgbClr val="FF0000"/>
                </a:solidFill>
              </a:rPr>
              <a:t>41.1%</a:t>
            </a:r>
            <a:endParaRPr lang="zh-CN" altLang="en-US" sz="2200" b="1" dirty="0">
              <a:solidFill>
                <a:srgbClr val="FF0000"/>
              </a:solidFill>
            </a:endParaRPr>
          </a:p>
        </p:txBody>
      </p:sp>
      <p:cxnSp>
        <p:nvCxnSpPr>
          <p:cNvPr id="16" name="直接箭头连接符 66"/>
          <p:cNvCxnSpPr/>
          <p:nvPr/>
        </p:nvCxnSpPr>
        <p:spPr>
          <a:xfrm flipH="1" flipV="1">
            <a:off x="5089693" y="3818948"/>
            <a:ext cx="694204" cy="357754"/>
          </a:xfrm>
          <a:prstGeom prst="straightConnector1">
            <a:avLst/>
          </a:prstGeom>
          <a:ln w="25400">
            <a:solidFill>
              <a:schemeClr val="tx1"/>
            </a:solidFill>
            <a:tailEnd type="none" w="med" len="lg"/>
          </a:ln>
          <a:effectLst/>
        </p:spPr>
        <p:style>
          <a:lnRef idx="2">
            <a:schemeClr val="accent1"/>
          </a:lnRef>
          <a:fillRef idx="0">
            <a:schemeClr val="accent1"/>
          </a:fillRef>
          <a:effectRef idx="1">
            <a:schemeClr val="accent1"/>
          </a:effectRef>
          <a:fontRef idx="minor">
            <a:schemeClr val="tx1"/>
          </a:fontRef>
        </p:style>
      </p:cxnSp>
      <p:cxnSp>
        <p:nvCxnSpPr>
          <p:cNvPr id="17" name="直接箭头连接符 66"/>
          <p:cNvCxnSpPr/>
          <p:nvPr/>
        </p:nvCxnSpPr>
        <p:spPr>
          <a:xfrm flipH="1" flipV="1">
            <a:off x="5089692" y="3296919"/>
            <a:ext cx="694205" cy="893013"/>
          </a:xfrm>
          <a:prstGeom prst="straightConnector1">
            <a:avLst/>
          </a:prstGeom>
          <a:ln w="25400">
            <a:solidFill>
              <a:schemeClr val="tx1"/>
            </a:solidFill>
            <a:tailEnd type="none" w="med" len="lg"/>
          </a:ln>
          <a:effectLst/>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5089693" y="4205321"/>
            <a:ext cx="886543" cy="430887"/>
          </a:xfrm>
          <a:prstGeom prst="rect">
            <a:avLst/>
          </a:prstGeom>
          <a:noFill/>
        </p:spPr>
        <p:txBody>
          <a:bodyPr wrap="none" rtlCol="0">
            <a:spAutoFit/>
          </a:bodyPr>
          <a:lstStyle/>
          <a:p>
            <a:r>
              <a:rPr lang="en-US" altLang="zh-CN" sz="2200" b="1" dirty="0" smtClean="0">
                <a:solidFill>
                  <a:srgbClr val="FF0000"/>
                </a:solidFill>
              </a:rPr>
              <a:t>28.7%</a:t>
            </a:r>
            <a:endParaRPr lang="zh-CN" altLang="en-US" sz="2200" b="1" dirty="0">
              <a:solidFill>
                <a:srgbClr val="FF0000"/>
              </a:solidFill>
            </a:endParaRPr>
          </a:p>
        </p:txBody>
      </p:sp>
      <p:cxnSp>
        <p:nvCxnSpPr>
          <p:cNvPr id="9" name="Straight Connector 8"/>
          <p:cNvCxnSpPr/>
          <p:nvPr/>
        </p:nvCxnSpPr>
        <p:spPr>
          <a:xfrm>
            <a:off x="3996266" y="2235681"/>
            <a:ext cx="0" cy="3166533"/>
          </a:xfrm>
          <a:prstGeom prst="line">
            <a:avLst/>
          </a:prstGeom>
          <a:ln w="19050">
            <a:solidFill>
              <a:schemeClr val="tx1">
                <a:lumMod val="85000"/>
                <a:lumOff val="15000"/>
              </a:schemeClr>
            </a:solidFill>
            <a:prstDash val="dash"/>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7364644" y="2235681"/>
            <a:ext cx="0" cy="3166533"/>
          </a:xfrm>
          <a:prstGeom prst="line">
            <a:avLst/>
          </a:prstGeom>
          <a:ln w="19050">
            <a:solidFill>
              <a:schemeClr val="tx1">
                <a:lumMod val="85000"/>
                <a:lumOff val="15000"/>
              </a:schemeClr>
            </a:solidFill>
            <a:prstDash val="dash"/>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2165963" y="4584423"/>
            <a:ext cx="1230751" cy="707886"/>
          </a:xfrm>
          <a:prstGeom prst="rect">
            <a:avLst/>
          </a:prstGeom>
          <a:noFill/>
        </p:spPr>
        <p:txBody>
          <a:bodyPr wrap="none" rtlCol="0">
            <a:spAutoFit/>
          </a:bodyPr>
          <a:lstStyle/>
          <a:p>
            <a:pPr algn="ctr"/>
            <a:r>
              <a:rPr lang="en-US" sz="2000" b="1" dirty="0" err="1" smtClean="0"/>
              <a:t>ZCopy</a:t>
            </a:r>
            <a:r>
              <a:rPr lang="en-US" sz="2000" b="1" dirty="0" smtClean="0"/>
              <a:t> </a:t>
            </a:r>
          </a:p>
          <a:p>
            <a:pPr algn="ctr"/>
            <a:r>
              <a:rPr lang="en-US" sz="2000" b="1" dirty="0" smtClean="0"/>
              <a:t>Overhead</a:t>
            </a:r>
            <a:endParaRPr lang="en-US" sz="2000" b="1" dirty="0"/>
          </a:p>
        </p:txBody>
      </p:sp>
      <p:sp>
        <p:nvSpPr>
          <p:cNvPr id="18" name="TextBox 17"/>
          <p:cNvSpPr txBox="1"/>
          <p:nvPr/>
        </p:nvSpPr>
        <p:spPr>
          <a:xfrm>
            <a:off x="7472067" y="4584423"/>
            <a:ext cx="1268947" cy="707886"/>
          </a:xfrm>
          <a:prstGeom prst="rect">
            <a:avLst/>
          </a:prstGeom>
          <a:noFill/>
        </p:spPr>
        <p:txBody>
          <a:bodyPr wrap="none" rtlCol="0">
            <a:spAutoFit/>
          </a:bodyPr>
          <a:lstStyle/>
          <a:p>
            <a:pPr algn="ctr"/>
            <a:r>
              <a:rPr lang="en-US" sz="2000" b="1" dirty="0" smtClean="0"/>
              <a:t>Network</a:t>
            </a:r>
          </a:p>
          <a:p>
            <a:pPr algn="ctr"/>
            <a:r>
              <a:rPr lang="en-US" sz="2000" b="1" dirty="0" smtClean="0"/>
              <a:t>Limitation</a:t>
            </a:r>
            <a:endParaRPr lang="en-US" sz="2000" b="1" dirty="0"/>
          </a:p>
        </p:txBody>
      </p:sp>
    </p:spTree>
    <p:extLst>
      <p:ext uri="{BB962C8B-B14F-4D97-AF65-F5344CB8AC3E}">
        <p14:creationId xmlns:p14="http://schemas.microsoft.com/office/powerpoint/2010/main" val="1165647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500"/>
                                        <p:tgtEl>
                                          <p:spTgt spid="8"/>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wipe(down)">
                                      <p:cBhvr>
                                        <p:cTn id="13" dur="500"/>
                                        <p:tgtEl>
                                          <p:spTgt spid="15"/>
                                        </p:tgtEl>
                                      </p:cBhvr>
                                    </p:animEffect>
                                  </p:childTnLst>
                                </p:cTn>
                              </p:par>
                              <p:par>
                                <p:cTn id="14" presetID="22" presetClass="entr" presetSubtype="4" fill="hold"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wipe(down)">
                                      <p:cBhvr>
                                        <p:cTn id="16" dur="500"/>
                                        <p:tgtEl>
                                          <p:spTgt spid="16"/>
                                        </p:tgtEl>
                                      </p:cBhvr>
                                    </p:animEffect>
                                  </p:childTnLst>
                                </p:cTn>
                              </p:par>
                              <p:par>
                                <p:cTn id="17" presetID="22" presetClass="entr" presetSubtype="4"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down)">
                                      <p:cBhvr>
                                        <p:cTn id="19" dur="500"/>
                                        <p:tgtEl>
                                          <p:spTgt spid="17"/>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ipe(down)">
                                      <p:cBhvr>
                                        <p:cTn id="2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39963"/>
          </a:xfrm>
        </p:spPr>
        <p:txBody>
          <a:bodyPr>
            <a:noAutofit/>
          </a:bodyPr>
          <a:lstStyle/>
          <a:p>
            <a:pPr lvl="1" algn="ctr" defTabSz="457200" rtl="0">
              <a:spcBef>
                <a:spcPct val="0"/>
              </a:spcBef>
            </a:pPr>
            <a:r>
              <a:rPr lang="en-US" sz="4000" b="1" dirty="0" err="1">
                <a:solidFill>
                  <a:srgbClr val="0080FF"/>
                </a:solidFill>
                <a:latin typeface="Tahoma"/>
                <a:cs typeface="Tahoma"/>
              </a:rPr>
              <a:t>Memcached</a:t>
            </a:r>
            <a:r>
              <a:rPr lang="en-US" sz="4000" b="1" dirty="0">
                <a:solidFill>
                  <a:srgbClr val="0080FF"/>
                </a:solidFill>
                <a:latin typeface="Tahoma"/>
                <a:cs typeface="Tahoma"/>
              </a:rPr>
              <a:t> </a:t>
            </a:r>
            <a:r>
              <a:rPr lang="en-US" sz="4000" b="1" dirty="0" smtClean="0">
                <a:solidFill>
                  <a:srgbClr val="0080FF"/>
                </a:solidFill>
                <a:latin typeface="Tahoma"/>
                <a:cs typeface="Tahoma"/>
              </a:rPr>
              <a:t>UDP:</a:t>
            </a:r>
            <a:br>
              <a:rPr lang="en-US" sz="4000" b="1" dirty="0" smtClean="0">
                <a:solidFill>
                  <a:srgbClr val="0080FF"/>
                </a:solidFill>
                <a:latin typeface="Tahoma"/>
                <a:cs typeface="Tahoma"/>
              </a:rPr>
            </a:br>
            <a:r>
              <a:rPr lang="en-US" sz="4000" b="1" dirty="0">
                <a:solidFill>
                  <a:srgbClr val="0080FF"/>
                </a:solidFill>
                <a:latin typeface="Tahoma"/>
                <a:cs typeface="Tahoma"/>
              </a:rPr>
              <a:t>Package </a:t>
            </a:r>
            <a:r>
              <a:rPr lang="en-US" sz="4000" b="1" dirty="0" smtClean="0">
                <a:solidFill>
                  <a:srgbClr val="0080FF"/>
                </a:solidFill>
                <a:latin typeface="Tahoma"/>
                <a:cs typeface="Tahoma"/>
              </a:rPr>
              <a:t>Processing </a:t>
            </a:r>
            <a:r>
              <a:rPr lang="en-US" sz="4000" b="1" dirty="0">
                <a:solidFill>
                  <a:srgbClr val="0080FF"/>
                </a:solidFill>
                <a:latin typeface="Tahoma"/>
                <a:cs typeface="Tahoma"/>
              </a:rPr>
              <a:t>I</a:t>
            </a:r>
            <a:r>
              <a:rPr lang="en-US" sz="4000" b="1" dirty="0" smtClean="0">
                <a:solidFill>
                  <a:srgbClr val="0080FF"/>
                </a:solidFill>
                <a:latin typeface="Tahoma"/>
                <a:cs typeface="Tahoma"/>
              </a:rPr>
              <a:t>nsight</a:t>
            </a:r>
            <a:endParaRPr lang="en-US" sz="4000" b="1" dirty="0">
              <a:solidFill>
                <a:srgbClr val="0080FF"/>
              </a:solidFill>
              <a:latin typeface="Tahoma"/>
              <a:cs typeface="Tahoma"/>
            </a:endParaRPr>
          </a:p>
        </p:txBody>
      </p:sp>
      <p:graphicFrame>
        <p:nvGraphicFramePr>
          <p:cNvPr id="8" name="Chart 7"/>
          <p:cNvGraphicFramePr>
            <a:graphicFrameLocks/>
          </p:cNvGraphicFramePr>
          <p:nvPr>
            <p:extLst>
              <p:ext uri="{D42A27DB-BD31-4B8C-83A1-F6EECF244321}">
                <p14:modId xmlns:p14="http://schemas.microsoft.com/office/powerpoint/2010/main" val="706150544"/>
              </p:ext>
            </p:extLst>
          </p:nvPr>
        </p:nvGraphicFramePr>
        <p:xfrm>
          <a:off x="457200" y="1671386"/>
          <a:ext cx="8229600" cy="49170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3317116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solidFill>
                  <a:srgbClr val="0080FF"/>
                </a:solidFill>
                <a:latin typeface="Tahoma"/>
                <a:cs typeface="Tahoma"/>
              </a:rPr>
              <a:t>Memcached</a:t>
            </a:r>
            <a:r>
              <a:rPr lang="en-US" b="1" dirty="0">
                <a:solidFill>
                  <a:srgbClr val="0080FF"/>
                </a:solidFill>
                <a:latin typeface="Tahoma"/>
                <a:cs typeface="Tahoma"/>
              </a:rPr>
              <a:t> UDP:</a:t>
            </a:r>
            <a:br>
              <a:rPr lang="en-US" b="1" dirty="0">
                <a:solidFill>
                  <a:srgbClr val="0080FF"/>
                </a:solidFill>
                <a:latin typeface="Tahoma"/>
                <a:cs typeface="Tahoma"/>
              </a:rPr>
            </a:br>
            <a:r>
              <a:rPr lang="en-US" b="1" dirty="0">
                <a:solidFill>
                  <a:srgbClr val="0080FF"/>
                </a:solidFill>
                <a:latin typeface="Tahoma"/>
                <a:cs typeface="Tahoma"/>
              </a:rPr>
              <a:t>Cache Misses</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896131889"/>
              </p:ext>
            </p:extLst>
          </p:nvPr>
        </p:nvGraphicFramePr>
        <p:xfrm>
          <a:off x="1003299" y="1678517"/>
          <a:ext cx="7446433" cy="49593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1710456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a:graphicFrameLocks/>
          </p:cNvGraphicFramePr>
          <p:nvPr>
            <p:extLst>
              <p:ext uri="{D42A27DB-BD31-4B8C-83A1-F6EECF244321}">
                <p14:modId xmlns:p14="http://schemas.microsoft.com/office/powerpoint/2010/main" val="3070788962"/>
              </p:ext>
            </p:extLst>
          </p:nvPr>
        </p:nvGraphicFramePr>
        <p:xfrm>
          <a:off x="289393" y="1607501"/>
          <a:ext cx="8397407" cy="488680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rmAutofit fontScale="90000"/>
          </a:bodyPr>
          <a:lstStyle/>
          <a:p>
            <a:r>
              <a:rPr lang="en-US" b="1" dirty="0" err="1">
                <a:solidFill>
                  <a:srgbClr val="0080FF"/>
                </a:solidFill>
                <a:latin typeface="Tahoma"/>
                <a:cs typeface="Tahoma"/>
              </a:rPr>
              <a:t>Memcached</a:t>
            </a:r>
            <a:r>
              <a:rPr lang="en-US" b="1" dirty="0">
                <a:solidFill>
                  <a:srgbClr val="0080FF"/>
                </a:solidFill>
                <a:latin typeface="Tahoma"/>
                <a:cs typeface="Tahoma"/>
              </a:rPr>
              <a:t> </a:t>
            </a:r>
            <a:r>
              <a:rPr lang="en-US" b="1" dirty="0" smtClean="0">
                <a:solidFill>
                  <a:srgbClr val="0080FF"/>
                </a:solidFill>
                <a:latin typeface="Tahoma"/>
                <a:cs typeface="Tahoma"/>
              </a:rPr>
              <a:t>TCP Performance</a:t>
            </a:r>
            <a:endParaRPr lang="en-US" dirty="0"/>
          </a:p>
        </p:txBody>
      </p:sp>
      <p:cxnSp>
        <p:nvCxnSpPr>
          <p:cNvPr id="5" name="直接箭头连接符 66"/>
          <p:cNvCxnSpPr/>
          <p:nvPr/>
        </p:nvCxnSpPr>
        <p:spPr>
          <a:xfrm flipH="1" flipV="1">
            <a:off x="5207690" y="4183513"/>
            <a:ext cx="449758" cy="198996"/>
          </a:xfrm>
          <a:prstGeom prst="straightConnector1">
            <a:avLst/>
          </a:prstGeom>
          <a:ln w="25400">
            <a:solidFill>
              <a:schemeClr val="tx1"/>
            </a:solidFill>
            <a:tailEnd type="none" w="med" len="lg"/>
          </a:ln>
          <a:effectLst/>
        </p:spPr>
        <p:style>
          <a:lnRef idx="2">
            <a:schemeClr val="accent1"/>
          </a:lnRef>
          <a:fillRef idx="0">
            <a:schemeClr val="accent1"/>
          </a:fillRef>
          <a:effectRef idx="1">
            <a:schemeClr val="accent1"/>
          </a:effectRef>
          <a:fontRef idx="minor">
            <a:schemeClr val="tx1"/>
          </a:fontRef>
        </p:style>
      </p:cxnSp>
      <p:cxnSp>
        <p:nvCxnSpPr>
          <p:cNvPr id="8" name="直接箭头连接符 66"/>
          <p:cNvCxnSpPr/>
          <p:nvPr/>
        </p:nvCxnSpPr>
        <p:spPr>
          <a:xfrm flipH="1" flipV="1">
            <a:off x="5224622" y="3672596"/>
            <a:ext cx="432826" cy="709913"/>
          </a:xfrm>
          <a:prstGeom prst="straightConnector1">
            <a:avLst/>
          </a:prstGeom>
          <a:ln w="25400">
            <a:solidFill>
              <a:schemeClr val="tx1"/>
            </a:solidFill>
            <a:tailEnd type="none" w="med" len="lg"/>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5370656" y="4312674"/>
            <a:ext cx="894671" cy="430887"/>
          </a:xfrm>
          <a:prstGeom prst="rect">
            <a:avLst/>
          </a:prstGeom>
          <a:noFill/>
        </p:spPr>
        <p:txBody>
          <a:bodyPr wrap="none" rtlCol="0">
            <a:spAutoFit/>
          </a:bodyPr>
          <a:lstStyle/>
          <a:p>
            <a:r>
              <a:rPr lang="en-US" altLang="zh-CN" sz="2200" b="1" dirty="0" smtClean="0">
                <a:solidFill>
                  <a:srgbClr val="FF0000"/>
                </a:solidFill>
              </a:rPr>
              <a:t>37.9%</a:t>
            </a:r>
            <a:endParaRPr lang="zh-CN" altLang="en-US" sz="2200" b="1" dirty="0">
              <a:solidFill>
                <a:srgbClr val="FF0000"/>
              </a:solidFill>
            </a:endParaRPr>
          </a:p>
        </p:txBody>
      </p:sp>
      <p:cxnSp>
        <p:nvCxnSpPr>
          <p:cNvPr id="16" name="直接箭头连接符 66"/>
          <p:cNvCxnSpPr/>
          <p:nvPr/>
        </p:nvCxnSpPr>
        <p:spPr>
          <a:xfrm flipH="1" flipV="1">
            <a:off x="3857029" y="4251245"/>
            <a:ext cx="306881" cy="173920"/>
          </a:xfrm>
          <a:prstGeom prst="straightConnector1">
            <a:avLst/>
          </a:prstGeom>
          <a:ln w="25400">
            <a:solidFill>
              <a:schemeClr val="tx1"/>
            </a:solidFill>
            <a:tailEnd type="none" w="med" len="lg"/>
          </a:ln>
          <a:effectLst/>
        </p:spPr>
        <p:style>
          <a:lnRef idx="2">
            <a:schemeClr val="accent1"/>
          </a:lnRef>
          <a:fillRef idx="0">
            <a:schemeClr val="accent1"/>
          </a:fillRef>
          <a:effectRef idx="1">
            <a:schemeClr val="accent1"/>
          </a:effectRef>
          <a:fontRef idx="minor">
            <a:schemeClr val="tx1"/>
          </a:fontRef>
        </p:style>
      </p:cxnSp>
      <p:cxnSp>
        <p:nvCxnSpPr>
          <p:cNvPr id="17" name="直接箭头连接符 66"/>
          <p:cNvCxnSpPr/>
          <p:nvPr/>
        </p:nvCxnSpPr>
        <p:spPr>
          <a:xfrm flipH="1" flipV="1">
            <a:off x="3840096" y="3664451"/>
            <a:ext cx="323814" cy="760714"/>
          </a:xfrm>
          <a:prstGeom prst="straightConnector1">
            <a:avLst/>
          </a:prstGeom>
          <a:ln w="25400">
            <a:solidFill>
              <a:schemeClr val="tx1"/>
            </a:solidFill>
            <a:tailEnd type="none" w="med" len="lg"/>
          </a:ln>
          <a:effectLst/>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3772363" y="4312674"/>
            <a:ext cx="894671" cy="430887"/>
          </a:xfrm>
          <a:prstGeom prst="rect">
            <a:avLst/>
          </a:prstGeom>
          <a:noFill/>
        </p:spPr>
        <p:txBody>
          <a:bodyPr wrap="none" rtlCol="0">
            <a:spAutoFit/>
          </a:bodyPr>
          <a:lstStyle/>
          <a:p>
            <a:r>
              <a:rPr lang="en-US" altLang="zh-CN" sz="2200" b="1" dirty="0" smtClean="0">
                <a:solidFill>
                  <a:srgbClr val="FF0000"/>
                </a:solidFill>
              </a:rPr>
              <a:t>40.8%</a:t>
            </a:r>
            <a:endParaRPr lang="zh-CN" altLang="en-US" sz="2200" b="1" dirty="0">
              <a:solidFill>
                <a:srgbClr val="FF0000"/>
              </a:solidFill>
            </a:endParaRPr>
          </a:p>
        </p:txBody>
      </p:sp>
      <p:cxnSp>
        <p:nvCxnSpPr>
          <p:cNvPr id="23" name="直接箭头连接符 66"/>
          <p:cNvCxnSpPr/>
          <p:nvPr/>
        </p:nvCxnSpPr>
        <p:spPr>
          <a:xfrm flipH="1" flipV="1">
            <a:off x="6522264" y="3869589"/>
            <a:ext cx="449758" cy="413896"/>
          </a:xfrm>
          <a:prstGeom prst="straightConnector1">
            <a:avLst/>
          </a:prstGeom>
          <a:ln w="25400">
            <a:solidFill>
              <a:schemeClr val="tx1"/>
            </a:solidFill>
            <a:tailEnd type="none" w="med" len="lg"/>
          </a:ln>
          <a:effectLst/>
        </p:spPr>
        <p:style>
          <a:lnRef idx="2">
            <a:schemeClr val="accent1"/>
          </a:lnRef>
          <a:fillRef idx="0">
            <a:schemeClr val="accent1"/>
          </a:fillRef>
          <a:effectRef idx="1">
            <a:schemeClr val="accent1"/>
          </a:effectRef>
          <a:fontRef idx="minor">
            <a:schemeClr val="tx1"/>
          </a:fontRef>
        </p:style>
      </p:cxnSp>
      <p:cxnSp>
        <p:nvCxnSpPr>
          <p:cNvPr id="24" name="直接箭头连接符 66"/>
          <p:cNvCxnSpPr/>
          <p:nvPr/>
        </p:nvCxnSpPr>
        <p:spPr>
          <a:xfrm flipH="1" flipV="1">
            <a:off x="6522264" y="3246405"/>
            <a:ext cx="449758" cy="1037080"/>
          </a:xfrm>
          <a:prstGeom prst="straightConnector1">
            <a:avLst/>
          </a:prstGeom>
          <a:ln w="25400">
            <a:solidFill>
              <a:schemeClr val="tx1"/>
            </a:solidFill>
            <a:tailEnd type="none" w="med" len="lg"/>
          </a:ln>
          <a:effectLst/>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6681054" y="4312674"/>
            <a:ext cx="894671" cy="430887"/>
          </a:xfrm>
          <a:prstGeom prst="rect">
            <a:avLst/>
          </a:prstGeom>
          <a:noFill/>
        </p:spPr>
        <p:txBody>
          <a:bodyPr wrap="none" rtlCol="0">
            <a:spAutoFit/>
          </a:bodyPr>
          <a:lstStyle/>
          <a:p>
            <a:r>
              <a:rPr lang="en-US" altLang="zh-CN" sz="2200" b="1" dirty="0" smtClean="0">
                <a:solidFill>
                  <a:srgbClr val="FF0000"/>
                </a:solidFill>
              </a:rPr>
              <a:t>30.8%</a:t>
            </a:r>
            <a:endParaRPr lang="zh-CN" altLang="en-US" sz="2200" b="1" dirty="0">
              <a:solidFill>
                <a:srgbClr val="FF0000"/>
              </a:solidFill>
            </a:endParaRPr>
          </a:p>
        </p:txBody>
      </p:sp>
      <p:cxnSp>
        <p:nvCxnSpPr>
          <p:cNvPr id="13" name="Straight Connector 12"/>
          <p:cNvCxnSpPr/>
          <p:nvPr/>
        </p:nvCxnSpPr>
        <p:spPr>
          <a:xfrm>
            <a:off x="3403599" y="2235681"/>
            <a:ext cx="0" cy="3166533"/>
          </a:xfrm>
          <a:prstGeom prst="line">
            <a:avLst/>
          </a:prstGeom>
          <a:ln w="19050">
            <a:solidFill>
              <a:schemeClr val="tx1">
                <a:lumMod val="85000"/>
                <a:lumOff val="15000"/>
              </a:schemeClr>
            </a:solidFill>
            <a:prstDash val="dash"/>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7592658" y="2235681"/>
            <a:ext cx="0" cy="3166533"/>
          </a:xfrm>
          <a:prstGeom prst="line">
            <a:avLst/>
          </a:prstGeom>
          <a:ln w="19050">
            <a:solidFill>
              <a:schemeClr val="tx1">
                <a:lumMod val="85000"/>
                <a:lumOff val="15000"/>
              </a:schemeClr>
            </a:solidFill>
            <a:prstDash val="dash"/>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1945830" y="4509830"/>
            <a:ext cx="1230751" cy="707886"/>
          </a:xfrm>
          <a:prstGeom prst="rect">
            <a:avLst/>
          </a:prstGeom>
          <a:noFill/>
        </p:spPr>
        <p:txBody>
          <a:bodyPr wrap="none" rtlCol="0">
            <a:spAutoFit/>
          </a:bodyPr>
          <a:lstStyle/>
          <a:p>
            <a:pPr algn="ctr"/>
            <a:r>
              <a:rPr lang="en-US" sz="2000" b="1" dirty="0" err="1" smtClean="0"/>
              <a:t>ZCopy</a:t>
            </a:r>
            <a:endParaRPr lang="en-US" sz="2000" b="1" dirty="0" smtClean="0"/>
          </a:p>
          <a:p>
            <a:pPr algn="ctr"/>
            <a:r>
              <a:rPr lang="en-US" sz="2000" b="1" dirty="0" smtClean="0"/>
              <a:t>Overhead</a:t>
            </a:r>
            <a:endParaRPr lang="en-US" sz="2000" b="1" dirty="0"/>
          </a:p>
        </p:txBody>
      </p:sp>
      <p:sp>
        <p:nvSpPr>
          <p:cNvPr id="19" name="TextBox 18"/>
          <p:cNvSpPr txBox="1"/>
          <p:nvPr/>
        </p:nvSpPr>
        <p:spPr>
          <a:xfrm>
            <a:off x="7609591" y="4509830"/>
            <a:ext cx="1268947" cy="707886"/>
          </a:xfrm>
          <a:prstGeom prst="rect">
            <a:avLst/>
          </a:prstGeom>
          <a:noFill/>
        </p:spPr>
        <p:txBody>
          <a:bodyPr wrap="none" rtlCol="0">
            <a:spAutoFit/>
          </a:bodyPr>
          <a:lstStyle/>
          <a:p>
            <a:pPr algn="ctr"/>
            <a:r>
              <a:rPr lang="en-US" sz="2000" b="1" dirty="0" smtClean="0"/>
              <a:t>Network</a:t>
            </a:r>
          </a:p>
          <a:p>
            <a:pPr algn="ctr"/>
            <a:r>
              <a:rPr lang="en-US" sz="2000" b="1" dirty="0" smtClean="0"/>
              <a:t>Limitation</a:t>
            </a:r>
            <a:endParaRPr lang="en-US" sz="2000" b="1" dirty="0"/>
          </a:p>
        </p:txBody>
      </p:sp>
    </p:spTree>
    <p:extLst>
      <p:ext uri="{BB962C8B-B14F-4D97-AF65-F5344CB8AC3E}">
        <p14:creationId xmlns:p14="http://schemas.microsoft.com/office/powerpoint/2010/main" val="40615897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500"/>
                                        <p:tgtEl>
                                          <p:spTgt spid="8"/>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wipe(down)">
                                      <p:cBhvr>
                                        <p:cTn id="13" dur="500"/>
                                        <p:tgtEl>
                                          <p:spTgt spid="15"/>
                                        </p:tgtEl>
                                      </p:cBhvr>
                                    </p:animEffect>
                                  </p:childTnLst>
                                </p:cTn>
                              </p:par>
                              <p:par>
                                <p:cTn id="14" presetID="22" presetClass="entr" presetSubtype="4" fill="hold"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wipe(down)">
                                      <p:cBhvr>
                                        <p:cTn id="16" dur="500"/>
                                        <p:tgtEl>
                                          <p:spTgt spid="16"/>
                                        </p:tgtEl>
                                      </p:cBhvr>
                                    </p:animEffect>
                                  </p:childTnLst>
                                </p:cTn>
                              </p:par>
                              <p:par>
                                <p:cTn id="17" presetID="22" presetClass="entr" presetSubtype="4"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down)">
                                      <p:cBhvr>
                                        <p:cTn id="19" dur="500"/>
                                        <p:tgtEl>
                                          <p:spTgt spid="17"/>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ipe(down)">
                                      <p:cBhvr>
                                        <p:cTn id="22" dur="500"/>
                                        <p:tgtEl>
                                          <p:spTgt spid="22"/>
                                        </p:tgtEl>
                                      </p:cBhvr>
                                    </p:animEffect>
                                  </p:childTnLst>
                                </p:cTn>
                              </p:par>
                              <p:par>
                                <p:cTn id="23" presetID="22" presetClass="entr" presetSubtype="4"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wipe(down)">
                                      <p:cBhvr>
                                        <p:cTn id="25" dur="500"/>
                                        <p:tgtEl>
                                          <p:spTgt spid="23"/>
                                        </p:tgtEl>
                                      </p:cBhvr>
                                    </p:animEffect>
                                  </p:childTnLst>
                                </p:cTn>
                              </p:par>
                              <p:par>
                                <p:cTn id="26" presetID="22" presetClass="entr" presetSubtype="4" fill="hold" nodeType="with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wipe(down)">
                                      <p:cBhvr>
                                        <p:cTn id="28" dur="500"/>
                                        <p:tgtEl>
                                          <p:spTgt spid="24"/>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wipe(down)">
                                      <p:cBhvr>
                                        <p:cTn id="3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2" grpId="0"/>
      <p:bldP spid="2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80FF"/>
                </a:solidFill>
                <a:latin typeface="Tahoma"/>
                <a:cs typeface="Tahoma"/>
              </a:rPr>
              <a:t>Future </a:t>
            </a:r>
            <a:r>
              <a:rPr lang="en-US" sz="4000" b="1" dirty="0">
                <a:solidFill>
                  <a:srgbClr val="0080FF"/>
                </a:solidFill>
                <a:latin typeface="Tahoma"/>
                <a:cs typeface="Tahoma"/>
              </a:rPr>
              <a:t>Work</a:t>
            </a:r>
          </a:p>
        </p:txBody>
      </p:sp>
      <p:sp>
        <p:nvSpPr>
          <p:cNvPr id="3" name="Content Placeholder 2"/>
          <p:cNvSpPr>
            <a:spLocks noGrp="1"/>
          </p:cNvSpPr>
          <p:nvPr>
            <p:ph idx="1"/>
          </p:nvPr>
        </p:nvSpPr>
        <p:spPr/>
        <p:txBody>
          <a:bodyPr/>
          <a:lstStyle/>
          <a:p>
            <a:pPr marL="0" indent="0">
              <a:buNone/>
            </a:pPr>
            <a:r>
              <a:rPr lang="en-US" dirty="0"/>
              <a:t>S</a:t>
            </a:r>
            <a:r>
              <a:rPr lang="en-US" dirty="0" smtClean="0"/>
              <a:t>tudy </a:t>
            </a:r>
            <a:r>
              <a:rPr lang="en-US" dirty="0"/>
              <a:t>and </a:t>
            </a:r>
            <a:r>
              <a:rPr lang="en-US" dirty="0" smtClean="0"/>
              <a:t>evaluate </a:t>
            </a:r>
            <a:r>
              <a:rPr lang="en-US" dirty="0"/>
              <a:t>the performance benefit of </a:t>
            </a:r>
            <a:r>
              <a:rPr lang="en-US" dirty="0" err="1"/>
              <a:t>ZCopy</a:t>
            </a:r>
            <a:r>
              <a:rPr lang="en-US" dirty="0"/>
              <a:t> on other </a:t>
            </a:r>
            <a:r>
              <a:rPr lang="en-US" dirty="0" smtClean="0"/>
              <a:t>network</a:t>
            </a:r>
            <a:r>
              <a:rPr lang="en-US" dirty="0"/>
              <a:t> </a:t>
            </a:r>
            <a:r>
              <a:rPr lang="en-US" dirty="0" smtClean="0"/>
              <a:t>intensive applications</a:t>
            </a:r>
            <a:endParaRPr lang="en-US" dirty="0"/>
          </a:p>
          <a:p>
            <a:pPr marL="0" indent="0">
              <a:buNone/>
            </a:pPr>
            <a:endParaRPr lang="en-US" dirty="0" smtClean="0"/>
          </a:p>
          <a:p>
            <a:pPr marL="0" indent="0">
              <a:buNone/>
            </a:pPr>
            <a:r>
              <a:rPr lang="en-US" dirty="0" smtClean="0"/>
              <a:t>Extend </a:t>
            </a:r>
            <a:r>
              <a:rPr lang="en-US" dirty="0" err="1"/>
              <a:t>ZCopy</a:t>
            </a:r>
            <a:r>
              <a:rPr lang="en-US" dirty="0"/>
              <a:t> to efficiently run on multicore </a:t>
            </a:r>
            <a:r>
              <a:rPr lang="en-US" dirty="0" smtClean="0"/>
              <a:t>machines</a:t>
            </a:r>
          </a:p>
          <a:p>
            <a:pPr marL="0" indent="0">
              <a:buNone/>
            </a:pPr>
            <a:endParaRPr lang="en-US" dirty="0"/>
          </a:p>
          <a:p>
            <a:pPr marL="0" indent="0">
              <a:buNone/>
            </a:pPr>
            <a:r>
              <a:rPr lang="en-US" dirty="0" smtClean="0"/>
              <a:t>Extend </a:t>
            </a:r>
            <a:r>
              <a:rPr lang="en-US" dirty="0" err="1" smtClean="0"/>
              <a:t>ZCopy</a:t>
            </a:r>
            <a:r>
              <a:rPr lang="en-US" dirty="0" smtClean="0"/>
              <a:t> to 10 Gigabit network</a:t>
            </a:r>
            <a:endParaRPr lang="en-US" dirty="0"/>
          </a:p>
        </p:txBody>
      </p:sp>
    </p:spTree>
    <p:extLst>
      <p:ext uri="{BB962C8B-B14F-4D97-AF65-F5344CB8AC3E}">
        <p14:creationId xmlns:p14="http://schemas.microsoft.com/office/powerpoint/2010/main" val="272711764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0080FF"/>
                </a:solidFill>
                <a:latin typeface="Tahoma"/>
                <a:cs typeface="Tahoma"/>
              </a:rPr>
              <a:t>Conclusion </a:t>
            </a:r>
            <a:endParaRPr lang="en-US" dirty="0"/>
          </a:p>
        </p:txBody>
      </p:sp>
      <p:sp>
        <p:nvSpPr>
          <p:cNvPr id="3" name="Content Placeholder 2"/>
          <p:cNvSpPr>
            <a:spLocks noGrp="1"/>
          </p:cNvSpPr>
          <p:nvPr>
            <p:ph idx="1"/>
          </p:nvPr>
        </p:nvSpPr>
        <p:spPr/>
        <p:txBody>
          <a:bodyPr>
            <a:normAutofit/>
          </a:bodyPr>
          <a:lstStyle/>
          <a:p>
            <a:pPr marL="0" indent="0">
              <a:buNone/>
            </a:pPr>
            <a:r>
              <a:rPr lang="en-US" dirty="0"/>
              <a:t>This </a:t>
            </a:r>
            <a:r>
              <a:rPr lang="en-US" dirty="0" smtClean="0"/>
              <a:t>paper </a:t>
            </a:r>
            <a:r>
              <a:rPr lang="en-US" dirty="0"/>
              <a:t>presented a new zero-copy </a:t>
            </a:r>
            <a:r>
              <a:rPr lang="en-US" dirty="0" smtClean="0"/>
              <a:t>system named </a:t>
            </a:r>
            <a:r>
              <a:rPr lang="cs-CZ" dirty="0" smtClean="0"/>
              <a:t>Z</a:t>
            </a:r>
            <a:r>
              <a:rPr lang="en-US" dirty="0"/>
              <a:t>C</a:t>
            </a:r>
            <a:r>
              <a:rPr lang="cs-CZ" dirty="0" smtClean="0"/>
              <a:t>opy</a:t>
            </a:r>
            <a:endParaRPr lang="en-US" dirty="0" smtClean="0"/>
          </a:p>
          <a:p>
            <a:pPr lvl="1"/>
            <a:r>
              <a:rPr lang="en-US" dirty="0"/>
              <a:t>A</a:t>
            </a:r>
            <a:r>
              <a:rPr lang="en-US" dirty="0" smtClean="0"/>
              <a:t> </a:t>
            </a:r>
            <a:r>
              <a:rPr lang="en-US" dirty="0"/>
              <a:t>lightweight software zero-copy mechanism based </a:t>
            </a:r>
            <a:r>
              <a:rPr lang="en-US" dirty="0" smtClean="0"/>
              <a:t>on a </a:t>
            </a:r>
            <a:r>
              <a:rPr lang="en-US" dirty="0"/>
              <a:t>twin memory </a:t>
            </a:r>
            <a:r>
              <a:rPr lang="en-US" dirty="0" smtClean="0"/>
              <a:t>allocator</a:t>
            </a:r>
          </a:p>
          <a:p>
            <a:pPr lvl="1"/>
            <a:endParaRPr lang="en-US" dirty="0" smtClean="0"/>
          </a:p>
          <a:p>
            <a:pPr lvl="1"/>
            <a:r>
              <a:rPr lang="en-US" dirty="0"/>
              <a:t>Experiments </a:t>
            </a:r>
            <a:r>
              <a:rPr lang="en-US" dirty="0" smtClean="0"/>
              <a:t>on </a:t>
            </a:r>
            <a:r>
              <a:rPr lang="en-US" dirty="0"/>
              <a:t>an Intel machine show that </a:t>
            </a:r>
            <a:r>
              <a:rPr lang="en-US" dirty="0" err="1"/>
              <a:t>ZCopy</a:t>
            </a:r>
            <a:r>
              <a:rPr lang="en-US" dirty="0"/>
              <a:t> outperforms vanilla Linux</a:t>
            </a:r>
          </a:p>
        </p:txBody>
      </p:sp>
    </p:spTree>
    <p:extLst>
      <p:ext uri="{BB962C8B-B14F-4D97-AF65-F5344CB8AC3E}">
        <p14:creationId xmlns:p14="http://schemas.microsoft.com/office/powerpoint/2010/main" val="302922288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内容占位符 2"/>
          <p:cNvSpPr txBox="1">
            <a:spLocks/>
          </p:cNvSpPr>
          <p:nvPr/>
        </p:nvSpPr>
        <p:spPr>
          <a:xfrm>
            <a:off x="539552" y="5445224"/>
            <a:ext cx="8208912" cy="1008112"/>
          </a:xfrm>
          <a:prstGeom prst="rect">
            <a:avLst/>
          </a:prstGeom>
        </p:spPr>
        <p:txBody>
          <a:bodyPr vert="horz" lIns="91440" tIns="45720" rIns="91440" bIns="45720" rtlCol="0">
            <a:normAutofit fontScale="70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hr-HR" altLang="zh-CN" sz="4000" dirty="0" smtClean="0">
                <a:latin typeface="Verdana" pitchFamily="34" charset="0"/>
                <a:cs typeface="Verdana" pitchFamily="34" charset="0"/>
              </a:rPr>
              <a:t>Institute of Parallel And </a:t>
            </a:r>
            <a:r>
              <a:rPr lang="hr-HR" altLang="zh-CN" sz="4000" smtClean="0">
                <a:latin typeface="Verdana" pitchFamily="34" charset="0"/>
                <a:cs typeface="Verdana" pitchFamily="34" charset="0"/>
              </a:rPr>
              <a:t>Distributed Systems</a:t>
            </a:r>
            <a:endParaRPr lang="hr-HR" altLang="zh-CN" sz="4000" dirty="0" smtClean="0">
              <a:latin typeface="Verdana" pitchFamily="34" charset="0"/>
              <a:cs typeface="Verdana" pitchFamily="34" charset="0"/>
            </a:endParaRPr>
          </a:p>
          <a:p>
            <a:pPr marL="0" indent="0" algn="ctr">
              <a:buFont typeface="Arial"/>
              <a:buNone/>
            </a:pPr>
            <a:r>
              <a:rPr lang="hr-HR" altLang="zh-CN" sz="4000" dirty="0" smtClean="0">
                <a:latin typeface="Verdana" pitchFamily="34" charset="0"/>
                <a:cs typeface="Verdana" pitchFamily="34" charset="0"/>
              </a:rPr>
              <a:t>http://ipads.se.sjtu.edu.cn/</a:t>
            </a:r>
            <a:endParaRPr lang="zh-CN" altLang="en-US" sz="4000" dirty="0">
              <a:latin typeface="Verdana" pitchFamily="34" charset="0"/>
              <a:cs typeface="Verdana" pitchFamily="34" charset="0"/>
            </a:endParaRPr>
          </a:p>
        </p:txBody>
      </p:sp>
      <p:sp>
        <p:nvSpPr>
          <p:cNvPr id="5" name="标题 1"/>
          <p:cNvSpPr txBox="1">
            <a:spLocks/>
          </p:cNvSpPr>
          <p:nvPr/>
        </p:nvSpPr>
        <p:spPr>
          <a:xfrm>
            <a:off x="0" y="0"/>
            <a:ext cx="9144000" cy="1556792"/>
          </a:xfrm>
          <a:prstGeom prst="rect">
            <a:avLst/>
          </a:prstGeom>
          <a:no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zh-CN" sz="5400" smtClean="0">
                <a:solidFill>
                  <a:srgbClr val="FF0000"/>
                </a:solidFill>
              </a:rPr>
              <a:t>  </a:t>
            </a:r>
            <a:r>
              <a:rPr lang="en-US" altLang="zh-CN" sz="6000" smtClean="0">
                <a:solidFill>
                  <a:srgbClr val="FF0000"/>
                </a:solidFill>
              </a:rPr>
              <a:t>Thanks</a:t>
            </a:r>
            <a:endParaRPr lang="zh-CN" altLang="en-US" sz="5400" dirty="0">
              <a:solidFill>
                <a:srgbClr val="FF0000"/>
              </a:solidFill>
            </a:endParaRPr>
          </a:p>
        </p:txBody>
      </p:sp>
      <p:sp>
        <p:nvSpPr>
          <p:cNvPr id="6" name="内容占位符 2"/>
          <p:cNvSpPr txBox="1">
            <a:spLocks/>
          </p:cNvSpPr>
          <p:nvPr/>
        </p:nvSpPr>
        <p:spPr bwMode="auto">
          <a:xfrm>
            <a:off x="410933" y="1844824"/>
            <a:ext cx="4608512" cy="21602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宋体" pitchFamily="-110" charset="-122"/>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宋体" pitchFamily="-110" charset="-122"/>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宋体" pitchFamily="-110" charset="-122"/>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宋体" pitchFamily="-110" charset="-122"/>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宋体" pitchFamily="-110" charset="-122"/>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buFont typeface="Arial" charset="0"/>
              <a:buNone/>
            </a:pPr>
            <a:r>
              <a:rPr lang="en-US" altLang="zh-CN" sz="4000" b="1" dirty="0" err="1" smtClean="0"/>
              <a:t>ZCopy</a:t>
            </a:r>
            <a:endParaRPr lang="en-US" altLang="zh-CN" sz="4000" b="1" dirty="0" smtClean="0"/>
          </a:p>
          <a:p>
            <a:pPr marL="0" indent="0" algn="r">
              <a:buFont typeface="Arial" charset="0"/>
              <a:buNone/>
            </a:pPr>
            <a:r>
              <a:rPr lang="en-US" altLang="zh-CN" b="1" i="1" dirty="0">
                <a:effectLst>
                  <a:outerShdw blurRad="38100" dist="38100" dir="2700000" algn="tl">
                    <a:srgbClr val="000000">
                      <a:alpha val="43137"/>
                    </a:srgbClr>
                  </a:outerShdw>
                </a:effectLst>
              </a:rPr>
              <a:t>A lightweight </a:t>
            </a:r>
            <a:r>
              <a:rPr lang="en-US" altLang="zh-CN" b="1" i="1" dirty="0" smtClean="0">
                <a:effectLst>
                  <a:outerShdw blurRad="38100" dist="38100" dir="2700000" algn="tl">
                    <a:srgbClr val="000000">
                      <a:alpha val="43137"/>
                    </a:srgbClr>
                  </a:outerShdw>
                </a:effectLst>
              </a:rPr>
              <a:t>Zero-copy mechanism</a:t>
            </a:r>
          </a:p>
          <a:p>
            <a:pPr marL="0" indent="0" algn="r">
              <a:buFont typeface="Arial" charset="0"/>
              <a:buNone/>
            </a:pPr>
            <a:endParaRPr lang="zh-CN" altLang="en-US" sz="4400" dirty="0"/>
          </a:p>
        </p:txBody>
      </p:sp>
      <p:sp>
        <p:nvSpPr>
          <p:cNvPr id="7" name="内容占位符 2"/>
          <p:cNvSpPr txBox="1">
            <a:spLocks/>
          </p:cNvSpPr>
          <p:nvPr/>
        </p:nvSpPr>
        <p:spPr bwMode="auto">
          <a:xfrm>
            <a:off x="5148064" y="1772816"/>
            <a:ext cx="3240360" cy="792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宋体" pitchFamily="-110" charset="-122"/>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宋体" pitchFamily="-110" charset="-122"/>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宋体" pitchFamily="-110" charset="-122"/>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宋体" pitchFamily="-110" charset="-122"/>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宋体" pitchFamily="-110" charset="-122"/>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charset="0"/>
              <a:buNone/>
            </a:pPr>
            <a:r>
              <a:rPr lang="en-US" altLang="zh-CN" sz="4000" b="1" dirty="0" smtClean="0">
                <a:solidFill>
                  <a:srgbClr val="FF0000"/>
                </a:solidFill>
              </a:rPr>
              <a:t>Questions?</a:t>
            </a:r>
            <a:endParaRPr lang="zh-CN" altLang="en-US" sz="5400" dirty="0">
              <a:solidFill>
                <a:srgbClr val="FF0000"/>
              </a:solidFill>
            </a:endParaRPr>
          </a:p>
        </p:txBody>
      </p:sp>
      <p:sp>
        <p:nvSpPr>
          <p:cNvPr id="8" name="椭圆 9"/>
          <p:cNvSpPr/>
          <p:nvPr/>
        </p:nvSpPr>
        <p:spPr>
          <a:xfrm>
            <a:off x="5652120" y="4407847"/>
            <a:ext cx="1512168" cy="327020"/>
          </a:xfrm>
          <a:prstGeom prst="ellipse">
            <a:avLst/>
          </a:prstGeom>
          <a:gradFill flip="none" rotWithShape="1">
            <a:gsLst>
              <a:gs pos="0">
                <a:schemeClr val="tx1">
                  <a:alpha val="43000"/>
                </a:schemeClr>
              </a:gs>
              <a:gs pos="100000">
                <a:schemeClr val="tx1">
                  <a:lumMod val="35000"/>
                  <a:lumOff val="65000"/>
                  <a:alpha val="0"/>
                </a:schemeClr>
              </a:gs>
            </a:gsLst>
            <a:path path="shape">
              <a:fillToRect l="50000" t="50000" r="50000" b="50000"/>
            </a:path>
            <a:tileRect/>
          </a:gradFill>
          <a:ln>
            <a:solidFill>
              <a:schemeClr val="accent1">
                <a:shade val="50000"/>
                <a:alpha val="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9" name="标题 1"/>
          <p:cNvSpPr>
            <a:spLocks noGrp="1"/>
          </p:cNvSpPr>
          <p:nvPr/>
        </p:nvSpPr>
        <p:spPr>
          <a:xfrm>
            <a:off x="5721341" y="2780820"/>
            <a:ext cx="1224136" cy="1470025"/>
          </a:xfrm>
          <a:prstGeom prst="rect">
            <a:avLst/>
          </a:prstGeom>
        </p:spPr>
        <p:txBody>
          <a:bodyPr vert="horz" lIns="91440" tIns="45720" rIns="91440" bIns="45720" rtlCol="0" anchor="ctr">
            <a:noAutofit/>
            <a:scene3d>
              <a:camera prst="perspectiveHeroicExtremeLeftFacing">
                <a:rot lat="0" lon="2067641" rev="21425485"/>
              </a:camera>
              <a:lightRig rig="sunset" dir="tl"/>
            </a:scene3d>
            <a:sp3d extrusionH="146050">
              <a:bevelT w="19050" h="25400"/>
              <a:bevelB w="107950" h="101600"/>
              <a:extrusionClr>
                <a:srgbClr val="FF0000"/>
              </a:extrusionClr>
              <a:contourClr>
                <a:schemeClr val="bg1"/>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CN" sz="20000" b="1" dirty="0" smtClean="0">
                <a:ln w="11430"/>
                <a:gradFill>
                  <a:gsLst>
                    <a:gs pos="0">
                      <a:srgbClr val="FF0000"/>
                    </a:gs>
                    <a:gs pos="100000">
                      <a:srgbClr val="FF0000"/>
                    </a:gs>
                  </a:gsLst>
                  <a:lin ang="5400000"/>
                </a:gradFill>
                <a:effectLst/>
                <a:latin typeface="Arial Unicode MS" pitchFamily="34" charset="-122"/>
                <a:ea typeface="Arial Unicode MS" pitchFamily="34" charset="-122"/>
                <a:cs typeface="Arial Unicode MS" pitchFamily="34" charset="-122"/>
              </a:rPr>
              <a:t>?</a:t>
            </a:r>
            <a:endParaRPr lang="zh-CN" altLang="en-US" sz="20000" b="1" dirty="0">
              <a:ln w="11430"/>
              <a:gradFill>
                <a:gsLst>
                  <a:gs pos="0">
                    <a:srgbClr val="FF0000"/>
                  </a:gs>
                  <a:gs pos="100000">
                    <a:srgbClr val="FF0000"/>
                  </a:gs>
                </a:gsLst>
                <a:lin ang="5400000"/>
              </a:gradFill>
              <a:effectLst/>
              <a:latin typeface="Arial Unicode MS" pitchFamily="34" charset="-122"/>
              <a:ea typeface="Arial Unicode MS" pitchFamily="34" charset="-122"/>
              <a:cs typeface="Arial Unicode MS" pitchFamily="34" charset="-122"/>
            </a:endParaRPr>
          </a:p>
        </p:txBody>
      </p:sp>
    </p:spTree>
    <p:extLst>
      <p:ext uri="{BB962C8B-B14F-4D97-AF65-F5344CB8AC3E}">
        <p14:creationId xmlns:p14="http://schemas.microsoft.com/office/powerpoint/2010/main" val="209707239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Backup</a:t>
            </a:r>
            <a:endParaRPr lang="en-US" dirty="0"/>
          </a:p>
        </p:txBody>
      </p:sp>
    </p:spTree>
    <p:extLst>
      <p:ext uri="{BB962C8B-B14F-4D97-AF65-F5344CB8AC3E}">
        <p14:creationId xmlns:p14="http://schemas.microsoft.com/office/powerpoint/2010/main" val="33397099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a:solidFill>
                  <a:srgbClr val="0080FF"/>
                </a:solidFill>
                <a:latin typeface="Tahoma"/>
                <a:cs typeface="Tahoma"/>
              </a:rPr>
              <a:t>Data Protection</a:t>
            </a:r>
            <a:endParaRPr lang="zh-CN" altLang="en-US" b="1" dirty="0">
              <a:solidFill>
                <a:srgbClr val="0080FF"/>
              </a:solidFill>
              <a:latin typeface="Tahoma"/>
              <a:cs typeface="Tahoma"/>
            </a:endParaRPr>
          </a:p>
        </p:txBody>
      </p:sp>
      <p:sp>
        <p:nvSpPr>
          <p:cNvPr id="3" name="内容占位符 2"/>
          <p:cNvSpPr>
            <a:spLocks noGrp="1"/>
          </p:cNvSpPr>
          <p:nvPr>
            <p:ph idx="1"/>
          </p:nvPr>
        </p:nvSpPr>
        <p:spPr/>
        <p:txBody>
          <a:bodyPr/>
          <a:lstStyle/>
          <a:p>
            <a:r>
              <a:rPr lang="en-US" altLang="zh-CN" dirty="0"/>
              <a:t>P</a:t>
            </a:r>
            <a:r>
              <a:rPr lang="en-US" altLang="zh-CN" dirty="0" smtClean="0"/>
              <a:t>rotection for zero-copy data</a:t>
            </a:r>
          </a:p>
          <a:p>
            <a:pPr lvl="1"/>
            <a:r>
              <a:rPr lang="en-US" altLang="zh-CN" dirty="0" smtClean="0"/>
              <a:t>The basic protection unit is one </a:t>
            </a:r>
            <a:r>
              <a:rPr lang="en-US" altLang="zh-CN" dirty="0" err="1" smtClean="0">
                <a:solidFill>
                  <a:srgbClr val="FF0000"/>
                </a:solidFill>
              </a:rPr>
              <a:t>pageblock</a:t>
            </a:r>
            <a:endParaRPr lang="en-US" altLang="zh-CN" dirty="0" smtClean="0">
              <a:solidFill>
                <a:srgbClr val="FF0000"/>
              </a:solidFill>
            </a:endParaRPr>
          </a:p>
          <a:p>
            <a:pPr lvl="1"/>
            <a:r>
              <a:rPr lang="en-US" altLang="zh-CN" dirty="0" smtClean="0">
                <a:solidFill>
                  <a:srgbClr val="0070C0"/>
                </a:solidFill>
              </a:rPr>
              <a:t>Write protect </a:t>
            </a:r>
            <a:r>
              <a:rPr lang="en-US" altLang="zh-CN" dirty="0" smtClean="0"/>
              <a:t>a </a:t>
            </a:r>
            <a:r>
              <a:rPr lang="en-US" altLang="zh-CN" dirty="0" err="1" smtClean="0"/>
              <a:t>pageblock</a:t>
            </a:r>
            <a:r>
              <a:rPr lang="en-US" altLang="zh-CN" dirty="0" smtClean="0"/>
              <a:t> when it is full</a:t>
            </a:r>
          </a:p>
          <a:p>
            <a:pPr lvl="1"/>
            <a:r>
              <a:rPr lang="en-US" altLang="zh-CN" dirty="0" smtClean="0"/>
              <a:t>The write protect is removed only when a write protect fault is triggered</a:t>
            </a:r>
          </a:p>
          <a:p>
            <a:pPr lvl="2"/>
            <a:r>
              <a:rPr lang="en-US" altLang="zh-CN" dirty="0" smtClean="0"/>
              <a:t>Remove protect for the whole </a:t>
            </a:r>
            <a:r>
              <a:rPr lang="en-US" altLang="zh-CN" dirty="0" err="1" smtClean="0"/>
              <a:t>pageblock</a:t>
            </a:r>
            <a:endParaRPr lang="en-US" altLang="zh-CN" dirty="0" smtClean="0"/>
          </a:p>
          <a:p>
            <a:pPr lvl="1"/>
            <a:r>
              <a:rPr lang="en-US" altLang="zh-CN" dirty="0"/>
              <a:t>Especially friendly to reusable data</a:t>
            </a:r>
            <a:endParaRPr lang="zh-CN" altLang="en-US" dirty="0"/>
          </a:p>
          <a:p>
            <a:pPr lvl="1"/>
            <a:endParaRPr lang="zh-CN" altLang="en-US" dirty="0"/>
          </a:p>
        </p:txBody>
      </p:sp>
    </p:spTree>
    <p:extLst>
      <p:ext uri="{BB962C8B-B14F-4D97-AF65-F5344CB8AC3E}">
        <p14:creationId xmlns:p14="http://schemas.microsoft.com/office/powerpoint/2010/main" val="17512978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80FF"/>
                </a:solidFill>
                <a:latin typeface="Tahoma"/>
                <a:cs typeface="Tahoma"/>
              </a:rPr>
              <a:t>Experimental Setup </a:t>
            </a:r>
            <a:endParaRPr lang="en-US" dirty="0"/>
          </a:p>
        </p:txBody>
      </p:sp>
      <p:sp>
        <p:nvSpPr>
          <p:cNvPr id="3" name="Content Placeholder 2"/>
          <p:cNvSpPr>
            <a:spLocks noGrp="1"/>
          </p:cNvSpPr>
          <p:nvPr>
            <p:ph idx="1"/>
          </p:nvPr>
        </p:nvSpPr>
        <p:spPr/>
        <p:txBody>
          <a:bodyPr/>
          <a:lstStyle/>
          <a:p>
            <a:pPr marL="57150" indent="0">
              <a:buNone/>
            </a:pPr>
            <a:r>
              <a:rPr lang="en-US" dirty="0"/>
              <a:t>Use the </a:t>
            </a:r>
            <a:r>
              <a:rPr lang="en-US" dirty="0" err="1"/>
              <a:t>memaslap</a:t>
            </a:r>
            <a:r>
              <a:rPr lang="en-US" dirty="0"/>
              <a:t> </a:t>
            </a:r>
            <a:r>
              <a:rPr lang="en-US" dirty="0" err="1"/>
              <a:t>testsuite</a:t>
            </a:r>
            <a:r>
              <a:rPr lang="en-US" dirty="0"/>
              <a:t> as client</a:t>
            </a:r>
          </a:p>
          <a:p>
            <a:pPr lvl="1"/>
            <a:r>
              <a:rPr lang="en-US" dirty="0"/>
              <a:t>One </a:t>
            </a:r>
            <a:r>
              <a:rPr lang="en-US" dirty="0" err="1"/>
              <a:t>memcached</a:t>
            </a:r>
            <a:r>
              <a:rPr lang="en-US" dirty="0"/>
              <a:t> server using a single CPU core</a:t>
            </a:r>
          </a:p>
          <a:p>
            <a:pPr lvl="1"/>
            <a:r>
              <a:rPr lang="en-US" dirty="0" smtClean="0"/>
              <a:t>Server </a:t>
            </a:r>
            <a:r>
              <a:rPr lang="en-US" dirty="0"/>
              <a:t>is warmed up with ten thousand key/value pairs</a:t>
            </a:r>
          </a:p>
          <a:p>
            <a:pPr lvl="1"/>
            <a:r>
              <a:rPr lang="en-US" dirty="0"/>
              <a:t>Pure get operations through 36 concurrent connections</a:t>
            </a:r>
          </a:p>
          <a:p>
            <a:pPr lvl="1"/>
            <a:r>
              <a:rPr lang="en-US" dirty="0"/>
              <a:t>One connection only issues a single request</a:t>
            </a:r>
          </a:p>
          <a:p>
            <a:endParaRPr lang="en-US" dirty="0"/>
          </a:p>
        </p:txBody>
      </p:sp>
    </p:spTree>
    <p:extLst>
      <p:ext uri="{BB962C8B-B14F-4D97-AF65-F5344CB8AC3E}">
        <p14:creationId xmlns:p14="http://schemas.microsoft.com/office/powerpoint/2010/main" val="148457789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0080FF"/>
                </a:solidFill>
                <a:latin typeface="Tahoma"/>
                <a:cs typeface="Tahoma"/>
              </a:rPr>
              <a:t>Data Copy Overhead</a:t>
            </a:r>
            <a:endParaRPr lang="en-US" sz="4000" b="1" dirty="0">
              <a:solidFill>
                <a:srgbClr val="0080FF"/>
              </a:solidFill>
              <a:latin typeface="Tahoma"/>
              <a:cs typeface="Tahoma"/>
            </a:endParaRPr>
          </a:p>
        </p:txBody>
      </p:sp>
      <p:sp>
        <p:nvSpPr>
          <p:cNvPr id="3" name="Content Placeholder 2"/>
          <p:cNvSpPr>
            <a:spLocks noGrp="1"/>
          </p:cNvSpPr>
          <p:nvPr>
            <p:ph idx="1"/>
          </p:nvPr>
        </p:nvSpPr>
        <p:spPr/>
        <p:txBody>
          <a:bodyPr/>
          <a:lstStyle/>
          <a:p>
            <a:pPr marL="0" indent="0">
              <a:buNone/>
            </a:pPr>
            <a:r>
              <a:rPr lang="en-US" dirty="0"/>
              <a:t>T</a:t>
            </a:r>
            <a:r>
              <a:rPr lang="en-US" dirty="0" smtClean="0"/>
              <a:t>raditional </a:t>
            </a:r>
            <a:r>
              <a:rPr lang="en-US" dirty="0"/>
              <a:t>network system </a:t>
            </a:r>
            <a:r>
              <a:rPr lang="en-US" dirty="0" smtClean="0"/>
              <a:t>calls (e.g., </a:t>
            </a:r>
            <a:r>
              <a:rPr lang="en-US" dirty="0" err="1" smtClean="0"/>
              <a:t>sendmsg</a:t>
            </a:r>
            <a:r>
              <a:rPr lang="en-US" dirty="0" smtClean="0"/>
              <a:t>) have non-trivial overhead</a:t>
            </a:r>
          </a:p>
          <a:p>
            <a:pPr lvl="1"/>
            <a:r>
              <a:rPr lang="en-US" dirty="0" smtClean="0"/>
              <a:t>Data copying</a:t>
            </a:r>
          </a:p>
          <a:p>
            <a:pPr lvl="1"/>
            <a:r>
              <a:rPr lang="de-DE" dirty="0"/>
              <a:t>Cache </a:t>
            </a:r>
            <a:r>
              <a:rPr lang="de-DE" dirty="0" err="1" smtClean="0"/>
              <a:t>thrashing</a:t>
            </a:r>
            <a:endParaRPr lang="de-DE" dirty="0" smtClean="0"/>
          </a:p>
          <a:p>
            <a:pPr lvl="1"/>
            <a:endParaRPr lang="en-US" dirty="0" smtClean="0"/>
          </a:p>
        </p:txBody>
      </p:sp>
    </p:spTree>
    <p:extLst>
      <p:ext uri="{BB962C8B-B14F-4D97-AF65-F5344CB8AC3E}">
        <p14:creationId xmlns:p14="http://schemas.microsoft.com/office/powerpoint/2010/main" val="95936119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solidFill>
                  <a:srgbClr val="0080FF"/>
                </a:solidFill>
                <a:latin typeface="Tahoma"/>
                <a:cs typeface="Tahoma"/>
              </a:rPr>
              <a:t>Memcached</a:t>
            </a:r>
            <a:r>
              <a:rPr lang="en-US" b="1" dirty="0">
                <a:solidFill>
                  <a:srgbClr val="0080FF"/>
                </a:solidFill>
                <a:latin typeface="Tahoma"/>
                <a:cs typeface="Tahoma"/>
              </a:rPr>
              <a:t> UDP:</a:t>
            </a:r>
            <a:br>
              <a:rPr lang="en-US" b="1" dirty="0">
                <a:solidFill>
                  <a:srgbClr val="0080FF"/>
                </a:solidFill>
                <a:latin typeface="Tahoma"/>
                <a:cs typeface="Tahoma"/>
              </a:rPr>
            </a:br>
            <a:r>
              <a:rPr lang="en-US" b="1" dirty="0" smtClean="0">
                <a:solidFill>
                  <a:srgbClr val="0080FF"/>
                </a:solidFill>
                <a:latin typeface="Tahoma"/>
                <a:cs typeface="Tahoma"/>
              </a:rPr>
              <a:t>Cache Misses</a:t>
            </a:r>
            <a:endParaRPr lang="en-US" dirty="0"/>
          </a:p>
        </p:txBody>
      </p:sp>
      <p:sp>
        <p:nvSpPr>
          <p:cNvPr id="3" name="Content Placeholder 2"/>
          <p:cNvSpPr>
            <a:spLocks noGrp="1"/>
          </p:cNvSpPr>
          <p:nvPr>
            <p:ph idx="1"/>
          </p:nvPr>
        </p:nvSpPr>
        <p:spPr/>
        <p:txBody>
          <a:bodyPr/>
          <a:lstStyle/>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06272633"/>
              </p:ext>
            </p:extLst>
          </p:nvPr>
        </p:nvGraphicFramePr>
        <p:xfrm>
          <a:off x="1231758" y="2436518"/>
          <a:ext cx="7112392" cy="2428649"/>
        </p:xfrm>
        <a:graphic>
          <a:graphicData uri="http://schemas.openxmlformats.org/drawingml/2006/table">
            <a:tbl>
              <a:tblPr firstRow="1" bandRow="1">
                <a:tableStyleId>{2D5ABB26-0587-4C30-8999-92F81FD0307C}</a:tableStyleId>
              </a:tblPr>
              <a:tblGrid>
                <a:gridCol w="1778098"/>
                <a:gridCol w="1778098"/>
                <a:gridCol w="1778098"/>
                <a:gridCol w="1778098"/>
              </a:tblGrid>
              <a:tr h="471033">
                <a:tc gridSpan="4">
                  <a:txBody>
                    <a:bodyPr/>
                    <a:lstStyle/>
                    <a:p>
                      <a:pPr algn="ctr"/>
                      <a:r>
                        <a:rPr lang="pl-PL" sz="2800" b="1" kern="1200" dirty="0" smtClean="0"/>
                        <a:t>L2 Cache Miss </a:t>
                      </a:r>
                      <a:r>
                        <a:rPr lang="pl-PL" sz="2800" b="1" kern="1200" dirty="0" err="1" smtClean="0"/>
                        <a:t>Rate</a:t>
                      </a:r>
                      <a:r>
                        <a:rPr lang="pl-PL" sz="2800" b="1" kern="1200" dirty="0" smtClean="0"/>
                        <a:t> (1 miss/K </a:t>
                      </a:r>
                      <a:r>
                        <a:rPr lang="pl-PL" sz="2800" b="1" kern="1200" dirty="0" err="1" smtClean="0"/>
                        <a:t>cycles</a:t>
                      </a:r>
                      <a:r>
                        <a:rPr lang="pl-PL" sz="2800" b="1" kern="1200" dirty="0" smtClean="0"/>
                        <a:t>)</a:t>
                      </a:r>
                      <a:endParaRPr lang="en-US" sz="2800" b="1" dirty="0"/>
                    </a:p>
                  </a:txBody>
                  <a:tcPr>
                    <a:lnB w="12700" cap="flat" cmpd="sng" algn="ctr">
                      <a:solidFill>
                        <a:scrgbClr r="0" g="0" b="0"/>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484430">
                <a:tc>
                  <a:txBody>
                    <a:bodyPr/>
                    <a:lstStyle/>
                    <a:p>
                      <a:endParaRPr lang="en-US" sz="24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400" kern="1200" dirty="0" smtClean="0"/>
                        <a:t>512 bytes</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400" kern="1200" dirty="0" smtClean="0"/>
                        <a:t>768 bytes</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400" kern="1200" dirty="0" smtClean="0"/>
                        <a:t>1024 bytes</a:t>
                      </a:r>
                      <a:endParaRPr lang="en-US" sz="24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15617">
                <a:tc>
                  <a:txBody>
                    <a:bodyPr/>
                    <a:lstStyle/>
                    <a:p>
                      <a:r>
                        <a:rPr lang="fr-FR" sz="2400" kern="1200" dirty="0" smtClean="0"/>
                        <a:t>UDP Linux</a:t>
                      </a:r>
                      <a:endParaRPr lang="en-US" sz="24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kern="1200" dirty="0" smtClean="0"/>
                        <a:t>4.89</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kern="1200" dirty="0" smtClean="0"/>
                        <a:t>5.17</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kern="1200" dirty="0" smtClean="0"/>
                        <a:t>6.11</a:t>
                      </a:r>
                      <a:endParaRPr lang="en-US" sz="24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84430">
                <a:tc>
                  <a:txBody>
                    <a:bodyPr/>
                    <a:lstStyle/>
                    <a:p>
                      <a:r>
                        <a:rPr lang="cs-CZ" sz="2400" kern="1200" dirty="0" smtClean="0"/>
                        <a:t>UDP </a:t>
                      </a:r>
                      <a:r>
                        <a:rPr lang="cs-CZ" sz="2400" kern="1200" dirty="0" err="1" smtClean="0"/>
                        <a:t>ZCopy</a:t>
                      </a:r>
                      <a:endParaRPr lang="en-US" sz="24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t>4.17</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t>4.57</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t>4.73</a:t>
                      </a:r>
                      <a:endParaRPr lang="en-US" sz="24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84430">
                <a:tc>
                  <a:txBody>
                    <a:bodyPr/>
                    <a:lstStyle/>
                    <a:p>
                      <a:r>
                        <a:rPr lang="en-US" sz="2400" dirty="0" smtClean="0"/>
                        <a:t>Reduce</a:t>
                      </a:r>
                      <a:r>
                        <a:rPr lang="en-US" sz="2400" baseline="0" dirty="0" smtClean="0"/>
                        <a:t> Rate</a:t>
                      </a:r>
                      <a:endParaRPr lang="en-US" sz="24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2400" dirty="0" smtClean="0"/>
                        <a:t>15.3%</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2400" dirty="0" smtClean="0"/>
                        <a:t>12.4%</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2400" dirty="0" smtClean="0"/>
                        <a:t>22.6%</a:t>
                      </a:r>
                      <a:endParaRPr lang="en-US" sz="24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1173240681"/>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solidFill>
                  <a:srgbClr val="0080FF"/>
                </a:solidFill>
                <a:latin typeface="Tahoma"/>
                <a:cs typeface="Tahoma"/>
              </a:rPr>
              <a:t>Memcached</a:t>
            </a:r>
            <a:r>
              <a:rPr lang="en-US" b="1" dirty="0">
                <a:solidFill>
                  <a:srgbClr val="0080FF"/>
                </a:solidFill>
                <a:latin typeface="Tahoma"/>
                <a:cs typeface="Tahoma"/>
              </a:rPr>
              <a:t> </a:t>
            </a:r>
            <a:r>
              <a:rPr lang="en-US" b="1" dirty="0" smtClean="0">
                <a:solidFill>
                  <a:srgbClr val="0080FF"/>
                </a:solidFill>
                <a:latin typeface="Tahoma"/>
                <a:cs typeface="Tahoma"/>
              </a:rPr>
              <a:t>TDP</a:t>
            </a:r>
            <a:r>
              <a:rPr lang="en-US" b="1" dirty="0">
                <a:solidFill>
                  <a:srgbClr val="0080FF"/>
                </a:solidFill>
                <a:latin typeface="Tahoma"/>
                <a:cs typeface="Tahoma"/>
              </a:rPr>
              <a:t>:</a:t>
            </a:r>
            <a:br>
              <a:rPr lang="en-US" b="1" dirty="0">
                <a:solidFill>
                  <a:srgbClr val="0080FF"/>
                </a:solidFill>
                <a:latin typeface="Tahoma"/>
                <a:cs typeface="Tahoma"/>
              </a:rPr>
            </a:br>
            <a:r>
              <a:rPr lang="en-US" b="1" dirty="0">
                <a:solidFill>
                  <a:srgbClr val="0080FF"/>
                </a:solidFill>
                <a:latin typeface="Tahoma"/>
                <a:cs typeface="Tahoma"/>
              </a:rPr>
              <a:t>Cache </a:t>
            </a:r>
            <a:r>
              <a:rPr lang="en-US" b="1" dirty="0" smtClean="0">
                <a:solidFill>
                  <a:srgbClr val="0080FF"/>
                </a:solidFill>
                <a:latin typeface="Tahoma"/>
                <a:cs typeface="Tahoma"/>
              </a:rPr>
              <a:t>Misses</a:t>
            </a:r>
            <a:endParaRPr lang="en-US" dirty="0"/>
          </a:p>
        </p:txBody>
      </p:sp>
      <p:sp>
        <p:nvSpPr>
          <p:cNvPr id="3" name="Content Placeholder 2"/>
          <p:cNvSpPr>
            <a:spLocks noGrp="1"/>
          </p:cNvSpPr>
          <p:nvPr>
            <p:ph idx="1"/>
          </p:nvPr>
        </p:nvSpPr>
        <p:spPr/>
        <p:txBody>
          <a:bodyPr/>
          <a:lstStyle/>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75194970"/>
              </p:ext>
            </p:extLst>
          </p:nvPr>
        </p:nvGraphicFramePr>
        <p:xfrm>
          <a:off x="845901" y="2507701"/>
          <a:ext cx="7482172" cy="1889759"/>
        </p:xfrm>
        <a:graphic>
          <a:graphicData uri="http://schemas.openxmlformats.org/drawingml/2006/table">
            <a:tbl>
              <a:tblPr firstRow="1" bandRow="1">
                <a:tableStyleId>{2D5ABB26-0587-4C30-8999-92F81FD0307C}</a:tableStyleId>
              </a:tblPr>
              <a:tblGrid>
                <a:gridCol w="1870543"/>
                <a:gridCol w="1870543"/>
                <a:gridCol w="1870543"/>
                <a:gridCol w="1870543"/>
              </a:tblGrid>
              <a:tr h="488317">
                <a:tc gridSpan="4">
                  <a:txBody>
                    <a:bodyPr/>
                    <a:lstStyle/>
                    <a:p>
                      <a:pPr algn="ctr"/>
                      <a:r>
                        <a:rPr lang="pl-PL" sz="2800" b="1" kern="1200" dirty="0" smtClean="0"/>
                        <a:t>L2 Cache Miss </a:t>
                      </a:r>
                      <a:r>
                        <a:rPr lang="pl-PL" sz="2800" b="1" kern="1200" dirty="0" err="1" smtClean="0"/>
                        <a:t>Rate</a:t>
                      </a:r>
                      <a:r>
                        <a:rPr lang="pl-PL" sz="2800" b="1" kern="1200" dirty="0" smtClean="0"/>
                        <a:t> (1 miss/K </a:t>
                      </a:r>
                      <a:r>
                        <a:rPr lang="pl-PL" sz="2800" b="1" kern="1200" dirty="0" err="1" smtClean="0"/>
                        <a:t>cycles</a:t>
                      </a:r>
                      <a:r>
                        <a:rPr lang="pl-PL" sz="2800" b="1" kern="1200" dirty="0" smtClean="0"/>
                        <a:t>)</a:t>
                      </a:r>
                      <a:endParaRPr lang="en-US" sz="2800" b="1" dirty="0"/>
                    </a:p>
                  </a:txBody>
                  <a:tcPr>
                    <a:lnB w="12700" cap="flat" cmpd="sng" algn="ctr">
                      <a:solidFill>
                        <a:scrgbClr r="0" g="0" b="0"/>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endParaRPr lang="en-US" sz="24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400" kern="1200" dirty="0" smtClean="0"/>
                        <a:t>512 bytes</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400" kern="1200" dirty="0" smtClean="0"/>
                        <a:t>768 bytes</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400" kern="1200" dirty="0" smtClean="0"/>
                        <a:t>1024 bytes</a:t>
                      </a:r>
                      <a:endParaRPr lang="en-US" sz="24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fr-FR" sz="2400" kern="1200" dirty="0" smtClean="0"/>
                        <a:t>UDP Linux</a:t>
                      </a:r>
                      <a:endParaRPr lang="en-US" sz="24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kern="1200" dirty="0" smtClean="0"/>
                        <a:t>8.08</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kern="1200" dirty="0" smtClean="0"/>
                        <a:t>9.06</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kern="1200" dirty="0" smtClean="0"/>
                        <a:t>10.86</a:t>
                      </a:r>
                      <a:endParaRPr lang="en-US" sz="24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cs-CZ" sz="2400" kern="1200" dirty="0" smtClean="0"/>
                        <a:t>UDP </a:t>
                      </a:r>
                      <a:r>
                        <a:rPr lang="cs-CZ" sz="2400" kern="1200" dirty="0" err="1" smtClean="0"/>
                        <a:t>ZCopy</a:t>
                      </a:r>
                      <a:endParaRPr lang="en-US" sz="24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2400" dirty="0" smtClean="0"/>
                        <a:t>7.73</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2000" kern="1200" dirty="0" smtClean="0"/>
                        <a:t>8.22</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2000" kern="1200" dirty="0" smtClean="0"/>
                        <a:t>9.46</a:t>
                      </a:r>
                      <a:endParaRPr lang="en-US" sz="24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109884519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80FF"/>
                </a:solidFill>
                <a:latin typeface="Tahoma"/>
                <a:cs typeface="Tahoma"/>
              </a:rPr>
              <a:t>Varnish</a:t>
            </a:r>
            <a:endParaRPr lang="en-US" dirty="0"/>
          </a:p>
        </p:txBody>
      </p:sp>
      <p:sp>
        <p:nvSpPr>
          <p:cNvPr id="3" name="Content Placeholder 2"/>
          <p:cNvSpPr>
            <a:spLocks noGrp="1"/>
          </p:cNvSpPr>
          <p:nvPr>
            <p:ph idx="1"/>
          </p:nvPr>
        </p:nvSpPr>
        <p:spPr/>
        <p:txBody>
          <a:bodyPr/>
          <a:lstStyle/>
          <a:p>
            <a:pPr marL="57150" indent="0">
              <a:buNone/>
            </a:pPr>
            <a:r>
              <a:rPr lang="en-US" dirty="0" smtClean="0"/>
              <a:t>Varnish </a:t>
            </a:r>
            <a:r>
              <a:rPr lang="en-US" dirty="0"/>
              <a:t>caches web content into memory </a:t>
            </a:r>
            <a:r>
              <a:rPr lang="en-US" dirty="0" smtClean="0"/>
              <a:t>objects for </a:t>
            </a:r>
            <a:r>
              <a:rPr lang="en-US" dirty="0"/>
              <a:t>network </a:t>
            </a:r>
            <a:r>
              <a:rPr lang="en-US" dirty="0" smtClean="0"/>
              <a:t>requests</a:t>
            </a:r>
          </a:p>
          <a:p>
            <a:pPr lvl="1"/>
            <a:r>
              <a:rPr lang="en-US" dirty="0"/>
              <a:t>Use the </a:t>
            </a:r>
            <a:r>
              <a:rPr lang="en-US" dirty="0" err="1" smtClean="0"/>
              <a:t>ab</a:t>
            </a:r>
            <a:r>
              <a:rPr lang="en-US" dirty="0" smtClean="0"/>
              <a:t> </a:t>
            </a:r>
            <a:r>
              <a:rPr lang="en-US" dirty="0" err="1"/>
              <a:t>testsuite</a:t>
            </a:r>
            <a:r>
              <a:rPr lang="en-US" dirty="0"/>
              <a:t> as </a:t>
            </a:r>
            <a:r>
              <a:rPr lang="en-US" dirty="0" smtClean="0"/>
              <a:t>client</a:t>
            </a:r>
          </a:p>
          <a:p>
            <a:pPr lvl="2"/>
            <a:r>
              <a:rPr lang="en-US" dirty="0"/>
              <a:t>One </a:t>
            </a:r>
            <a:r>
              <a:rPr lang="en-US" dirty="0" smtClean="0"/>
              <a:t>Varnish server </a:t>
            </a:r>
            <a:r>
              <a:rPr lang="en-US" dirty="0"/>
              <a:t>using a single CPU </a:t>
            </a:r>
            <a:r>
              <a:rPr lang="en-US" dirty="0" smtClean="0"/>
              <a:t>core</a:t>
            </a:r>
          </a:p>
          <a:p>
            <a:pPr lvl="2"/>
            <a:r>
              <a:rPr lang="en-US" dirty="0" smtClean="0"/>
              <a:t>Requesting web </a:t>
            </a:r>
            <a:r>
              <a:rPr lang="en-US" dirty="0"/>
              <a:t>page sizes ranging from 1 </a:t>
            </a:r>
            <a:r>
              <a:rPr lang="en-US" dirty="0" err="1"/>
              <a:t>KBytes</a:t>
            </a:r>
            <a:r>
              <a:rPr lang="en-US" dirty="0"/>
              <a:t> to 8 </a:t>
            </a:r>
            <a:r>
              <a:rPr lang="en-US" dirty="0" err="1"/>
              <a:t>KBytes</a:t>
            </a:r>
            <a:endParaRPr lang="en-US" dirty="0"/>
          </a:p>
          <a:p>
            <a:pPr lvl="1"/>
            <a:endParaRPr lang="en-US" dirty="0" smtClean="0"/>
          </a:p>
        </p:txBody>
      </p:sp>
    </p:spTree>
    <p:extLst>
      <p:ext uri="{BB962C8B-B14F-4D97-AF65-F5344CB8AC3E}">
        <p14:creationId xmlns:p14="http://schemas.microsoft.com/office/powerpoint/2010/main" val="2860208593"/>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hart 13"/>
          <p:cNvGraphicFramePr>
            <a:graphicFrameLocks/>
          </p:cNvGraphicFramePr>
          <p:nvPr>
            <p:extLst>
              <p:ext uri="{D42A27DB-BD31-4B8C-83A1-F6EECF244321}">
                <p14:modId xmlns:p14="http://schemas.microsoft.com/office/powerpoint/2010/main" val="1149915874"/>
              </p:ext>
            </p:extLst>
          </p:nvPr>
        </p:nvGraphicFramePr>
        <p:xfrm>
          <a:off x="1187450" y="2073955"/>
          <a:ext cx="67691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en-US" b="1" dirty="0" smtClean="0">
                <a:solidFill>
                  <a:srgbClr val="0080FF"/>
                </a:solidFill>
                <a:latin typeface="Tahoma"/>
                <a:cs typeface="Tahoma"/>
              </a:rPr>
              <a:t>Varnish Results</a:t>
            </a:r>
            <a:endParaRPr lang="en-US" dirty="0"/>
          </a:p>
        </p:txBody>
      </p:sp>
      <p:sp>
        <p:nvSpPr>
          <p:cNvPr id="3" name="Content Placeholder 2"/>
          <p:cNvSpPr>
            <a:spLocks noGrp="1"/>
          </p:cNvSpPr>
          <p:nvPr>
            <p:ph idx="1"/>
          </p:nvPr>
        </p:nvSpPr>
        <p:spPr/>
        <p:txBody>
          <a:bodyPr/>
          <a:lstStyle/>
          <a:p>
            <a:pPr marL="0" indent="0">
              <a:buNone/>
            </a:pPr>
            <a:endParaRPr lang="en-US" dirty="0"/>
          </a:p>
        </p:txBody>
      </p:sp>
      <p:cxnSp>
        <p:nvCxnSpPr>
          <p:cNvPr id="5" name="直接箭头连接符 66"/>
          <p:cNvCxnSpPr/>
          <p:nvPr/>
        </p:nvCxnSpPr>
        <p:spPr>
          <a:xfrm flipH="1" flipV="1">
            <a:off x="6084978" y="4374102"/>
            <a:ext cx="714322" cy="106345"/>
          </a:xfrm>
          <a:prstGeom prst="straightConnector1">
            <a:avLst/>
          </a:prstGeom>
          <a:ln w="25400">
            <a:solidFill>
              <a:schemeClr val="tx1"/>
            </a:solidFill>
            <a:tailEnd type="none" w="med" len="lg"/>
          </a:ln>
          <a:effectLst/>
        </p:spPr>
        <p:style>
          <a:lnRef idx="2">
            <a:schemeClr val="accent1"/>
          </a:lnRef>
          <a:fillRef idx="0">
            <a:schemeClr val="accent1"/>
          </a:fillRef>
          <a:effectRef idx="1">
            <a:schemeClr val="accent1"/>
          </a:effectRef>
          <a:fontRef idx="minor">
            <a:schemeClr val="tx1"/>
          </a:fontRef>
        </p:style>
      </p:cxnSp>
      <p:cxnSp>
        <p:nvCxnSpPr>
          <p:cNvPr id="8" name="直接箭头连接符 66"/>
          <p:cNvCxnSpPr/>
          <p:nvPr/>
        </p:nvCxnSpPr>
        <p:spPr>
          <a:xfrm flipH="1" flipV="1">
            <a:off x="6084976" y="3486055"/>
            <a:ext cx="714324" cy="994392"/>
          </a:xfrm>
          <a:prstGeom prst="straightConnector1">
            <a:avLst/>
          </a:prstGeom>
          <a:ln w="25400">
            <a:solidFill>
              <a:schemeClr val="tx1"/>
            </a:solidFill>
            <a:tailEnd type="none" w="med" len="lg"/>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6640562" y="4480447"/>
            <a:ext cx="692743" cy="400110"/>
          </a:xfrm>
          <a:prstGeom prst="rect">
            <a:avLst/>
          </a:prstGeom>
          <a:noFill/>
        </p:spPr>
        <p:txBody>
          <a:bodyPr wrap="none" rtlCol="0">
            <a:spAutoFit/>
          </a:bodyPr>
          <a:lstStyle/>
          <a:p>
            <a:r>
              <a:rPr lang="en-US" altLang="zh-CN" sz="2000" dirty="0" smtClean="0">
                <a:solidFill>
                  <a:srgbClr val="FF0000"/>
                </a:solidFill>
              </a:rPr>
              <a:t>7.9%</a:t>
            </a:r>
            <a:endParaRPr lang="zh-CN" altLang="en-US" sz="2000" dirty="0">
              <a:solidFill>
                <a:srgbClr val="FF0000"/>
              </a:solidFill>
            </a:endParaRPr>
          </a:p>
        </p:txBody>
      </p:sp>
    </p:spTree>
    <p:extLst>
      <p:ext uri="{BB962C8B-B14F-4D97-AF65-F5344CB8AC3E}">
        <p14:creationId xmlns:p14="http://schemas.microsoft.com/office/powerpoint/2010/main" val="2946666432"/>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solidFill>
                  <a:srgbClr val="0080FF"/>
                </a:solidFill>
                <a:latin typeface="Tahoma"/>
                <a:cs typeface="Tahoma"/>
              </a:rPr>
              <a:t>ZCopy</a:t>
            </a:r>
            <a:r>
              <a:rPr lang="en-US" b="1" dirty="0" smtClean="0">
                <a:solidFill>
                  <a:srgbClr val="0080FF"/>
                </a:solidFill>
                <a:latin typeface="Tahoma"/>
                <a:cs typeface="Tahoma"/>
              </a:rPr>
              <a:t> </a:t>
            </a:r>
            <a:r>
              <a:rPr lang="en-US" b="1" dirty="0">
                <a:solidFill>
                  <a:srgbClr val="0080FF"/>
                </a:solidFill>
                <a:latin typeface="Tahoma"/>
                <a:cs typeface="Tahoma"/>
              </a:rPr>
              <a:t>primitives</a:t>
            </a:r>
          </a:p>
        </p:txBody>
      </p:sp>
      <p:sp>
        <p:nvSpPr>
          <p:cNvPr id="3" name="Content Placeholder 2"/>
          <p:cNvSpPr>
            <a:spLocks noGrp="1"/>
          </p:cNvSpPr>
          <p:nvPr>
            <p:ph idx="1"/>
          </p:nvPr>
        </p:nvSpPr>
        <p:spPr/>
        <p:txBody>
          <a:bodyPr/>
          <a:lstStyle/>
          <a:p>
            <a:pPr marL="0" indent="0">
              <a:buNone/>
            </a:pPr>
            <a:r>
              <a:rPr lang="en-US" dirty="0" smtClean="0"/>
              <a:t>Overhead of write </a:t>
            </a:r>
            <a:r>
              <a:rPr lang="en-US" dirty="0"/>
              <a:t>protection fault</a:t>
            </a:r>
          </a:p>
        </p:txBody>
      </p:sp>
      <p:graphicFrame>
        <p:nvGraphicFramePr>
          <p:cNvPr id="5" name="Table 4"/>
          <p:cNvGraphicFramePr>
            <a:graphicFrameLocks noGrp="1"/>
          </p:cNvGraphicFramePr>
          <p:nvPr>
            <p:extLst>
              <p:ext uri="{D42A27DB-BD31-4B8C-83A1-F6EECF244321}">
                <p14:modId xmlns:p14="http://schemas.microsoft.com/office/powerpoint/2010/main" val="1400386305"/>
              </p:ext>
            </p:extLst>
          </p:nvPr>
        </p:nvGraphicFramePr>
        <p:xfrm>
          <a:off x="875211" y="2863829"/>
          <a:ext cx="7694023" cy="1889759"/>
        </p:xfrm>
        <a:graphic>
          <a:graphicData uri="http://schemas.openxmlformats.org/drawingml/2006/table">
            <a:tbl>
              <a:tblPr firstRow="1" bandRow="1">
                <a:tableStyleId>{2D5ABB26-0587-4C30-8999-92F81FD0307C}</a:tableStyleId>
              </a:tblPr>
              <a:tblGrid>
                <a:gridCol w="3966574"/>
                <a:gridCol w="3727449"/>
              </a:tblGrid>
              <a:tr h="391096">
                <a:tc>
                  <a:txBody>
                    <a:bodyPr/>
                    <a:lstStyle/>
                    <a:p>
                      <a:endParaRPr lang="en-US" sz="28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2800" dirty="0" smtClean="0"/>
                        <a:t>Execution time (cycles)</a:t>
                      </a:r>
                      <a:endParaRPr lang="en-US" sz="28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r>
              <a:tr h="264014">
                <a:tc>
                  <a:txBody>
                    <a:bodyPr/>
                    <a:lstStyle/>
                    <a:p>
                      <a:r>
                        <a:rPr lang="en-US" sz="2400" b="1" dirty="0" err="1" smtClean="0"/>
                        <a:t>getpid</a:t>
                      </a:r>
                      <a:endParaRPr lang="en-US" sz="2400" b="1"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kern="1200" dirty="0" smtClean="0"/>
                        <a:t>1149.9</a:t>
                      </a:r>
                      <a:endParaRPr lang="en-US" sz="24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65813">
                <a:tc>
                  <a:txBody>
                    <a:bodyPr/>
                    <a:lstStyle/>
                    <a:p>
                      <a:r>
                        <a:rPr lang="en-US" sz="2400" b="1" kern="1200" dirty="0" err="1" smtClean="0"/>
                        <a:t>ZCopy</a:t>
                      </a:r>
                      <a:r>
                        <a:rPr lang="en-US" sz="2400" b="1" kern="1200" dirty="0" smtClean="0"/>
                        <a:t> write protection fault</a:t>
                      </a:r>
                      <a:endParaRPr lang="en-US" sz="2400" b="1"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kern="1200" dirty="0" smtClean="0"/>
                        <a:t>2802.5</a:t>
                      </a:r>
                      <a:endParaRPr lang="en-US" sz="24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64014">
                <a:tc>
                  <a:txBody>
                    <a:bodyPr/>
                    <a:lstStyle/>
                    <a:p>
                      <a:r>
                        <a:rPr lang="fr-FR" sz="2400" b="1" kern="1200" dirty="0" smtClean="0"/>
                        <a:t>native page </a:t>
                      </a:r>
                      <a:r>
                        <a:rPr lang="fr-FR" sz="2400" b="1" kern="1200" dirty="0" err="1" smtClean="0"/>
                        <a:t>fault</a:t>
                      </a:r>
                      <a:endParaRPr lang="en-US" sz="2400" b="1"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2000" kern="1200" dirty="0" smtClean="0"/>
                        <a:t>6247.4</a:t>
                      </a:r>
                      <a:endParaRPr lang="en-US" sz="24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327232752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80FF"/>
                </a:solidFill>
                <a:latin typeface="Tahoma"/>
                <a:cs typeface="Tahoma"/>
              </a:rPr>
              <a:t>The </a:t>
            </a:r>
            <a:r>
              <a:rPr lang="en-US" sz="4000" b="1" dirty="0" smtClean="0">
                <a:solidFill>
                  <a:srgbClr val="0080FF"/>
                </a:solidFill>
                <a:latin typeface="Tahoma"/>
                <a:cs typeface="Tahoma"/>
              </a:rPr>
              <a:t>Cost </a:t>
            </a:r>
            <a:r>
              <a:rPr lang="en-US" sz="4000" b="1" dirty="0">
                <a:solidFill>
                  <a:srgbClr val="0080FF"/>
                </a:solidFill>
                <a:latin typeface="Tahoma"/>
                <a:cs typeface="Tahoma"/>
              </a:rPr>
              <a:t>of </a:t>
            </a:r>
            <a:r>
              <a:rPr lang="en-US" sz="4000" b="1" dirty="0" smtClean="0">
                <a:solidFill>
                  <a:srgbClr val="0080FF"/>
                </a:solidFill>
                <a:latin typeface="Tahoma"/>
                <a:cs typeface="Tahoma"/>
              </a:rPr>
              <a:t>Data Copy</a:t>
            </a:r>
            <a:endParaRPr lang="en-US" sz="4000" dirty="0"/>
          </a:p>
        </p:txBody>
      </p:sp>
      <p:sp>
        <p:nvSpPr>
          <p:cNvPr id="3" name="Content Placeholder 2"/>
          <p:cNvSpPr>
            <a:spLocks noGrp="1"/>
          </p:cNvSpPr>
          <p:nvPr>
            <p:ph idx="1"/>
          </p:nvPr>
        </p:nvSpPr>
        <p:spPr>
          <a:xfrm>
            <a:off x="457200" y="1417032"/>
            <a:ext cx="8229600" cy="4525963"/>
          </a:xfrm>
        </p:spPr>
        <p:txBody>
          <a:bodyPr/>
          <a:lstStyle/>
          <a:p>
            <a:pPr marL="0" indent="0">
              <a:buNone/>
            </a:pPr>
            <a:r>
              <a:rPr lang="en-US" dirty="0" err="1" smtClean="0"/>
              <a:t>Netperf</a:t>
            </a:r>
            <a:r>
              <a:rPr lang="en-US" dirty="0" smtClean="0"/>
              <a:t> </a:t>
            </a:r>
            <a:r>
              <a:rPr lang="en-US" dirty="0"/>
              <a:t>benchmark </a:t>
            </a:r>
            <a:r>
              <a:rPr lang="en-US" dirty="0" smtClean="0"/>
              <a:t>using </a:t>
            </a:r>
            <a:r>
              <a:rPr lang="en-US" dirty="0"/>
              <a:t>UDP_RR </a:t>
            </a:r>
          </a:p>
        </p:txBody>
      </p:sp>
      <p:graphicFrame>
        <p:nvGraphicFramePr>
          <p:cNvPr id="4" name="Chart 3"/>
          <p:cNvGraphicFramePr>
            <a:graphicFrameLocks/>
          </p:cNvGraphicFramePr>
          <p:nvPr>
            <p:extLst>
              <p:ext uri="{D42A27DB-BD31-4B8C-83A1-F6EECF244321}">
                <p14:modId xmlns:p14="http://schemas.microsoft.com/office/powerpoint/2010/main" val="471847123"/>
              </p:ext>
            </p:extLst>
          </p:nvPr>
        </p:nvGraphicFramePr>
        <p:xfrm>
          <a:off x="457200" y="2077695"/>
          <a:ext cx="7953410" cy="4629602"/>
        </p:xfrm>
        <a:graphic>
          <a:graphicData uri="http://schemas.openxmlformats.org/drawingml/2006/chart">
            <c:chart xmlns:c="http://schemas.openxmlformats.org/drawingml/2006/chart" xmlns:r="http://schemas.openxmlformats.org/officeDocument/2006/relationships" r:id="rId3"/>
          </a:graphicData>
        </a:graphic>
      </p:graphicFrame>
      <p:sp>
        <p:nvSpPr>
          <p:cNvPr id="5" name="椭圆 12"/>
          <p:cNvSpPr/>
          <p:nvPr/>
        </p:nvSpPr>
        <p:spPr>
          <a:xfrm>
            <a:off x="7609693" y="2562066"/>
            <a:ext cx="445066" cy="845835"/>
          </a:xfrm>
          <a:prstGeom prst="ellipse">
            <a:avLst/>
          </a:prstGeom>
          <a:noFill/>
          <a:ln w="38100">
            <a:solidFill>
              <a:srgbClr val="FF2C00">
                <a:alpha val="90000"/>
              </a:srgb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b="1" dirty="0" smtClean="0">
              <a:solidFill>
                <a:schemeClr val="tx2"/>
              </a:solidFill>
            </a:endParaRPr>
          </a:p>
        </p:txBody>
      </p:sp>
      <p:sp>
        <p:nvSpPr>
          <p:cNvPr id="6" name="TextBox 5"/>
          <p:cNvSpPr txBox="1"/>
          <p:nvPr/>
        </p:nvSpPr>
        <p:spPr>
          <a:xfrm>
            <a:off x="7714390" y="2135164"/>
            <a:ext cx="1429610" cy="461665"/>
          </a:xfrm>
          <a:prstGeom prst="rect">
            <a:avLst/>
          </a:prstGeom>
          <a:noFill/>
        </p:spPr>
        <p:txBody>
          <a:bodyPr wrap="none" rtlCol="0">
            <a:spAutoFit/>
          </a:bodyPr>
          <a:lstStyle/>
          <a:p>
            <a:r>
              <a:rPr lang="en-US" sz="2400" b="1" i="1" dirty="0">
                <a:solidFill>
                  <a:srgbClr val="FF2C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19.2%</a:t>
            </a:r>
          </a:p>
        </p:txBody>
      </p:sp>
    </p:spTree>
    <p:extLst>
      <p:ext uri="{BB962C8B-B14F-4D97-AF65-F5344CB8AC3E}">
        <p14:creationId xmlns:p14="http://schemas.microsoft.com/office/powerpoint/2010/main" val="7556383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3" presetClass="entr" presetSubtype="10" fill="hold" grpId="1"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linds(horizontal)">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80FF"/>
                </a:solidFill>
                <a:latin typeface="Tahoma"/>
                <a:cs typeface="Tahoma"/>
              </a:rPr>
              <a:t>Cache </a:t>
            </a:r>
            <a:r>
              <a:rPr lang="en-US" sz="4000" b="1" dirty="0">
                <a:solidFill>
                  <a:srgbClr val="0080FF"/>
                </a:solidFill>
                <a:latin typeface="Tahoma"/>
                <a:cs typeface="Tahoma"/>
              </a:rPr>
              <a:t>T</a:t>
            </a:r>
            <a:r>
              <a:rPr lang="en-US" sz="4000" b="1" dirty="0" smtClean="0">
                <a:solidFill>
                  <a:srgbClr val="0080FF"/>
                </a:solidFill>
                <a:latin typeface="Tahoma"/>
                <a:cs typeface="Tahoma"/>
              </a:rPr>
              <a:t>hrashing Problem</a:t>
            </a:r>
            <a:endParaRPr lang="en-US" sz="4000" dirty="0"/>
          </a:p>
        </p:txBody>
      </p:sp>
      <p:sp>
        <p:nvSpPr>
          <p:cNvPr id="3" name="Content Placeholder 2"/>
          <p:cNvSpPr>
            <a:spLocks noGrp="1"/>
          </p:cNvSpPr>
          <p:nvPr>
            <p:ph idx="1"/>
          </p:nvPr>
        </p:nvSpPr>
        <p:spPr/>
        <p:txBody>
          <a:bodyPr/>
          <a:lstStyle/>
          <a:p>
            <a:pPr marL="0" lvl="1" indent="0">
              <a:buNone/>
            </a:pPr>
            <a:r>
              <a:rPr lang="en-US" sz="3200" dirty="0" smtClean="0"/>
              <a:t>M</a:t>
            </a:r>
            <a:r>
              <a:rPr lang="de-DE" sz="3200" dirty="0" err="1" smtClean="0"/>
              <a:t>emcached</a:t>
            </a:r>
            <a:r>
              <a:rPr lang="de-DE" sz="3200" dirty="0" smtClean="0"/>
              <a:t> </a:t>
            </a:r>
            <a:r>
              <a:rPr lang="de-DE" sz="3200" dirty="0" err="1" smtClean="0"/>
              <a:t>benchmark</a:t>
            </a:r>
            <a:endParaRPr lang="de-DE" sz="3200" dirty="0" smtClean="0"/>
          </a:p>
          <a:p>
            <a:pPr marL="742950" lvl="2" indent="-342900"/>
            <a:r>
              <a:rPr lang="fr-FR" sz="2800" dirty="0" smtClean="0"/>
              <a:t>L2 cache miss Rate</a:t>
            </a:r>
          </a:p>
          <a:p>
            <a:pPr marL="857250" lvl="3" indent="0">
              <a:buNone/>
            </a:pPr>
            <a:r>
              <a:rPr lang="fr-FR" sz="2400" dirty="0" smtClean="0"/>
              <a:t>4.58 per </a:t>
            </a:r>
            <a:r>
              <a:rPr lang="en-US" sz="2400" dirty="0" smtClean="0"/>
              <a:t>thousand cycles (256 Byte)</a:t>
            </a:r>
            <a:endParaRPr lang="fr-FR" sz="2400" dirty="0" smtClean="0"/>
          </a:p>
          <a:p>
            <a:pPr marL="857250" lvl="3" indent="0">
              <a:buNone/>
            </a:pPr>
            <a:r>
              <a:rPr lang="en-US" sz="2400" dirty="0" smtClean="0"/>
              <a:t>4.89 per thousand </a:t>
            </a:r>
            <a:r>
              <a:rPr lang="en-US" sz="2400" dirty="0"/>
              <a:t>cycles (</a:t>
            </a:r>
            <a:r>
              <a:rPr lang="en-US" sz="2400" dirty="0" smtClean="0"/>
              <a:t>512 Byte)</a:t>
            </a: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715848817"/>
              </p:ext>
            </p:extLst>
          </p:nvPr>
        </p:nvGraphicFramePr>
        <p:xfrm>
          <a:off x="1174259" y="3976526"/>
          <a:ext cx="6838984" cy="1371600"/>
        </p:xfrm>
        <a:graphic>
          <a:graphicData uri="http://schemas.openxmlformats.org/drawingml/2006/table">
            <a:tbl>
              <a:tblPr firstRow="1" bandRow="1">
                <a:tableStyleId>{2D5ABB26-0587-4C30-8999-92F81FD0307C}</a:tableStyleId>
              </a:tblPr>
              <a:tblGrid>
                <a:gridCol w="3616795"/>
                <a:gridCol w="1543427"/>
                <a:gridCol w="1678762"/>
              </a:tblGrid>
              <a:tr h="370840">
                <a:tc>
                  <a:txBody>
                    <a:bodyPr/>
                    <a:lstStyle/>
                    <a:p>
                      <a:r>
                        <a:rPr lang="en-US" sz="2400" b="1" dirty="0" smtClean="0"/>
                        <a:t>Top 2 Functions</a:t>
                      </a:r>
                      <a:endParaRPr lang="en-US" sz="2400" b="1"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2400" b="1" kern="1200" dirty="0" smtClean="0"/>
                        <a:t>256 Byte</a:t>
                      </a:r>
                      <a:endParaRPr lang="en-US" sz="2400"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1" kern="1200" dirty="0" smtClean="0"/>
                        <a:t>512 Byte</a:t>
                      </a:r>
                      <a:endParaRPr lang="en-US" sz="2400" b="1" dirty="0" smtClean="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r>
              <a:tr h="370840">
                <a:tc>
                  <a:txBody>
                    <a:bodyPr/>
                    <a:lstStyle/>
                    <a:p>
                      <a:r>
                        <a:rPr lang="en-US" sz="2400" kern="1200" dirty="0" smtClean="0"/>
                        <a:t>copy_user_generic_string</a:t>
                      </a:r>
                      <a:endParaRPr lang="en-US" sz="24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t>25.4%</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t>28.7%</a:t>
                      </a:r>
                      <a:endParaRPr lang="en-US" sz="24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sz="2400" kern="1200" dirty="0" smtClean="0"/>
                        <a:t>a</a:t>
                      </a:r>
                      <a:r>
                        <a:rPr lang="da-DK" sz="2400" kern="1200" dirty="0" err="1" smtClean="0"/>
                        <a:t>ssoc_find</a:t>
                      </a:r>
                      <a:endParaRPr lang="en-US" sz="24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2400" dirty="0" smtClean="0"/>
                        <a:t>12.8%</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2400" dirty="0" smtClean="0"/>
                        <a:t>10.3%</a:t>
                      </a:r>
                      <a:endParaRPr lang="en-US" sz="24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289933684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solidFill>
                  <a:srgbClr val="0080FF"/>
                </a:solidFill>
                <a:latin typeface="Tahoma"/>
                <a:cs typeface="Tahoma"/>
              </a:rPr>
              <a:t>Challenge in Zero-copy: </a:t>
            </a:r>
            <a:br>
              <a:rPr lang="en-US" sz="4000" b="1" dirty="0" smtClean="0">
                <a:solidFill>
                  <a:srgbClr val="0080FF"/>
                </a:solidFill>
                <a:latin typeface="Tahoma"/>
                <a:cs typeface="Tahoma"/>
              </a:rPr>
            </a:br>
            <a:r>
              <a:rPr lang="en-US" sz="4000" b="1" dirty="0" smtClean="0">
                <a:solidFill>
                  <a:srgbClr val="0080FF"/>
                </a:solidFill>
                <a:latin typeface="Tahoma"/>
                <a:cs typeface="Tahoma"/>
              </a:rPr>
              <a:t>Data Mutation</a:t>
            </a:r>
            <a:endParaRPr lang="en-US" sz="4000" b="1" dirty="0">
              <a:solidFill>
                <a:srgbClr val="0080FF"/>
              </a:solidFill>
              <a:latin typeface="Tahoma"/>
              <a:cs typeface="Tahoma"/>
            </a:endParaRPr>
          </a:p>
        </p:txBody>
      </p:sp>
      <p:sp>
        <p:nvSpPr>
          <p:cNvPr id="4" name="Rounded Rectangle 3"/>
          <p:cNvSpPr/>
          <p:nvPr/>
        </p:nvSpPr>
        <p:spPr>
          <a:xfrm>
            <a:off x="2138289" y="1892831"/>
            <a:ext cx="3585251" cy="727395"/>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Application</a:t>
            </a:r>
            <a:endParaRPr lang="en-US" sz="2800" b="1" dirty="0">
              <a:solidFill>
                <a:schemeClr val="tx1"/>
              </a:solidFill>
            </a:endParaRPr>
          </a:p>
        </p:txBody>
      </p:sp>
      <p:sp>
        <p:nvSpPr>
          <p:cNvPr id="5" name="Rounded Rectangle 4"/>
          <p:cNvSpPr/>
          <p:nvPr/>
        </p:nvSpPr>
        <p:spPr>
          <a:xfrm>
            <a:off x="2138288" y="3188410"/>
            <a:ext cx="3585252" cy="1328668"/>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rgbClr val="000000"/>
                </a:solidFill>
              </a:rPr>
              <a:t>Network </a:t>
            </a:r>
          </a:p>
          <a:p>
            <a:pPr algn="ctr"/>
            <a:r>
              <a:rPr lang="en-US" sz="2800" b="1" dirty="0" smtClean="0">
                <a:solidFill>
                  <a:srgbClr val="000000"/>
                </a:solidFill>
              </a:rPr>
              <a:t>Stack</a:t>
            </a:r>
            <a:endParaRPr lang="en-US" sz="2800" b="1" dirty="0">
              <a:solidFill>
                <a:srgbClr val="000000"/>
              </a:solidFill>
            </a:endParaRPr>
          </a:p>
        </p:txBody>
      </p:sp>
      <p:sp>
        <p:nvSpPr>
          <p:cNvPr id="6" name="Rounded Rectangle 5"/>
          <p:cNvSpPr/>
          <p:nvPr/>
        </p:nvSpPr>
        <p:spPr>
          <a:xfrm>
            <a:off x="2138288" y="4926989"/>
            <a:ext cx="3585252" cy="723375"/>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rgbClr val="000000"/>
                </a:solidFill>
              </a:rPr>
              <a:t>DMA</a:t>
            </a:r>
            <a:endParaRPr lang="en-US" sz="2800" b="1" dirty="0">
              <a:solidFill>
                <a:srgbClr val="000000"/>
              </a:solidFill>
            </a:endParaRPr>
          </a:p>
        </p:txBody>
      </p:sp>
      <p:sp>
        <p:nvSpPr>
          <p:cNvPr id="7" name="Rounded Rectangle 6"/>
          <p:cNvSpPr/>
          <p:nvPr/>
        </p:nvSpPr>
        <p:spPr>
          <a:xfrm>
            <a:off x="2138288" y="5804775"/>
            <a:ext cx="3585252" cy="723375"/>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rgbClr val="000000"/>
                </a:solidFill>
              </a:rPr>
              <a:t>NIC</a:t>
            </a:r>
            <a:endParaRPr lang="en-US" sz="2800" b="1" dirty="0">
              <a:solidFill>
                <a:srgbClr val="000000"/>
              </a:solidFill>
            </a:endParaRPr>
          </a:p>
        </p:txBody>
      </p:sp>
      <p:cxnSp>
        <p:nvCxnSpPr>
          <p:cNvPr id="9" name="Straight Connector 8"/>
          <p:cNvCxnSpPr/>
          <p:nvPr/>
        </p:nvCxnSpPr>
        <p:spPr>
          <a:xfrm flipV="1">
            <a:off x="1479117" y="2797051"/>
            <a:ext cx="6752493" cy="32150"/>
          </a:xfrm>
          <a:prstGeom prst="line">
            <a:avLst/>
          </a:prstGeom>
          <a:ln w="22225">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1479117" y="4717702"/>
            <a:ext cx="6752493" cy="32150"/>
          </a:xfrm>
          <a:prstGeom prst="line">
            <a:avLst/>
          </a:prstGeom>
          <a:ln w="22225">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11" name="Rounded Rectangle 10"/>
          <p:cNvSpPr/>
          <p:nvPr/>
        </p:nvSpPr>
        <p:spPr>
          <a:xfrm>
            <a:off x="5868236" y="1924981"/>
            <a:ext cx="1093261" cy="638981"/>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Network Data</a:t>
            </a:r>
            <a:endParaRPr lang="en-US" dirty="0">
              <a:solidFill>
                <a:srgbClr val="000000"/>
              </a:solidFill>
            </a:endParaRPr>
          </a:p>
        </p:txBody>
      </p:sp>
      <p:cxnSp>
        <p:nvCxnSpPr>
          <p:cNvPr id="14" name="Straight Arrow Connector 13"/>
          <p:cNvCxnSpPr>
            <a:stCxn id="4" idx="3"/>
          </p:cNvCxnSpPr>
          <p:nvPr/>
        </p:nvCxnSpPr>
        <p:spPr>
          <a:xfrm>
            <a:off x="5723540" y="2256529"/>
            <a:ext cx="707406" cy="2839248"/>
          </a:xfrm>
          <a:prstGeom prst="straightConnector1">
            <a:avLst/>
          </a:prstGeom>
          <a:ln w="41275" cap="flat">
            <a:solidFill>
              <a:srgbClr val="FF0000"/>
            </a:solidFill>
            <a:tailEnd type="stealth" w="lg" len="lg"/>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6141552" y="3520427"/>
            <a:ext cx="949975" cy="400110"/>
          </a:xfrm>
          <a:prstGeom prst="rect">
            <a:avLst/>
          </a:prstGeom>
          <a:noFill/>
        </p:spPr>
        <p:txBody>
          <a:bodyPr wrap="none" rtlCol="0">
            <a:spAutoFit/>
          </a:bodyPr>
          <a:lstStyle/>
          <a:p>
            <a:r>
              <a:rPr lang="en-US" sz="2000" b="1" dirty="0">
                <a:solidFill>
                  <a:srgbClr val="FF0000"/>
                </a:solidFill>
              </a:rPr>
              <a:t>M</a:t>
            </a:r>
            <a:r>
              <a:rPr lang="en-US" sz="2000" b="1" dirty="0" smtClean="0">
                <a:solidFill>
                  <a:srgbClr val="FF0000"/>
                </a:solidFill>
              </a:rPr>
              <a:t>odify</a:t>
            </a:r>
            <a:endParaRPr lang="en-US" sz="2000" b="1" dirty="0">
              <a:solidFill>
                <a:srgbClr val="FF0000"/>
              </a:solidFill>
            </a:endParaRPr>
          </a:p>
        </p:txBody>
      </p:sp>
      <p:cxnSp>
        <p:nvCxnSpPr>
          <p:cNvPr id="17" name="Straight Arrow Connector 16"/>
          <p:cNvCxnSpPr/>
          <p:nvPr/>
        </p:nvCxnSpPr>
        <p:spPr>
          <a:xfrm>
            <a:off x="6430946" y="5650364"/>
            <a:ext cx="0" cy="618889"/>
          </a:xfrm>
          <a:prstGeom prst="straightConnector1">
            <a:avLst/>
          </a:prstGeom>
          <a:ln w="41275" cap="flat">
            <a:solidFill>
              <a:schemeClr val="tx1"/>
            </a:solidFill>
            <a:prstDash val="dash"/>
            <a:tailEnd type="stealth" w="lg" len="lg"/>
          </a:ln>
        </p:spPr>
        <p:style>
          <a:lnRef idx="2">
            <a:schemeClr val="accent1"/>
          </a:lnRef>
          <a:fillRef idx="0">
            <a:schemeClr val="accent1"/>
          </a:fillRef>
          <a:effectRef idx="1">
            <a:schemeClr val="accent1"/>
          </a:effectRef>
          <a:fontRef idx="minor">
            <a:schemeClr val="tx1"/>
          </a:fontRef>
        </p:style>
      </p:cxnSp>
      <p:sp>
        <p:nvSpPr>
          <p:cNvPr id="23" name="Multiply 22"/>
          <p:cNvSpPr/>
          <p:nvPr/>
        </p:nvSpPr>
        <p:spPr>
          <a:xfrm>
            <a:off x="6141552" y="5650364"/>
            <a:ext cx="578785" cy="618889"/>
          </a:xfrm>
          <a:prstGeom prst="mathMultiply">
            <a:avLst>
              <a:gd name="adj1" fmla="val 16664"/>
            </a:avLst>
          </a:prstGeom>
          <a:solidFill>
            <a:srgbClr val="BA020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88462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2.70692E-6 -2.0259E-6 L 2.70692E-6 0.23266 " pathEditMode="relative" rAng="0" ptsTypes="AA">
                                      <p:cBhvr>
                                        <p:cTn id="6" dur="2000" fill="hold"/>
                                        <p:tgtEl>
                                          <p:spTgt spid="11"/>
                                        </p:tgtEl>
                                        <p:attrNameLst>
                                          <p:attrName>ppt_x</p:attrName>
                                          <p:attrName>ppt_y</p:attrName>
                                        </p:attrNameLst>
                                      </p:cBhvr>
                                      <p:rCtr x="0" y="11633"/>
                                    </p:animMotion>
                                  </p:childTnLst>
                                </p:cTn>
                              </p:par>
                            </p:childTnLst>
                          </p:cTn>
                        </p:par>
                        <p:par>
                          <p:cTn id="7" fill="hold">
                            <p:stCondLst>
                              <p:cond delay="2000"/>
                            </p:stCondLst>
                            <p:childTnLst>
                              <p:par>
                                <p:cTn id="8" presetID="42" presetClass="path" presetSubtype="0" accel="50000" decel="50000" fill="hold" grpId="1" nodeType="afterEffect">
                                  <p:stCondLst>
                                    <p:cond delay="2000"/>
                                  </p:stCondLst>
                                  <p:childTnLst>
                                    <p:animMotion origin="layout" path="M 2.70692E-6 0.23266 L 0.00017 0.43964 " pathEditMode="relative" rAng="0" ptsTypes="AA">
                                      <p:cBhvr>
                                        <p:cTn id="9" dur="2000" fill="hold"/>
                                        <p:tgtEl>
                                          <p:spTgt spid="11"/>
                                        </p:tgtEl>
                                        <p:attrNameLst>
                                          <p:attrName>ppt_x</p:attrName>
                                          <p:attrName>ppt_y</p:attrName>
                                        </p:attrNameLst>
                                      </p:cBhvr>
                                      <p:rCtr x="0" y="10338"/>
                                    </p:animMotion>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nodeType="click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wipe(up)">
                                      <p:cBhvr>
                                        <p:cTn id="14" dur="500"/>
                                        <p:tgtEl>
                                          <p:spTgt spid="17"/>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wipe(down)">
                                      <p:cBhvr>
                                        <p:cTn id="19" dur="500"/>
                                        <p:tgtEl>
                                          <p:spTgt spid="2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wipe(up)">
                                      <p:cBhvr>
                                        <p:cTn id="24" dur="500"/>
                                        <p:tgtEl>
                                          <p:spTgt spid="14"/>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up)">
                                      <p:cBhvr>
                                        <p:cTn id="2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5" grpId="0"/>
      <p:bldP spid="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4000" b="1" dirty="0">
                <a:solidFill>
                  <a:srgbClr val="0080FF"/>
                </a:solidFill>
                <a:latin typeface="Tahoma"/>
                <a:cs typeface="Tahoma"/>
              </a:rPr>
              <a:t>Limitations of Existing Solutions</a:t>
            </a:r>
          </a:p>
        </p:txBody>
      </p:sp>
      <p:sp>
        <p:nvSpPr>
          <p:cNvPr id="3" name="Content Placeholder 2"/>
          <p:cNvSpPr>
            <a:spLocks noGrp="1"/>
          </p:cNvSpPr>
          <p:nvPr>
            <p:ph idx="1"/>
          </p:nvPr>
        </p:nvSpPr>
        <p:spPr>
          <a:xfrm>
            <a:off x="482321" y="1600200"/>
            <a:ext cx="8344151" cy="4525963"/>
          </a:xfrm>
        </p:spPr>
        <p:txBody>
          <a:bodyPr/>
          <a:lstStyle/>
          <a:p>
            <a:pPr marL="0" indent="0">
              <a:buNone/>
            </a:pPr>
            <a:r>
              <a:rPr lang="en-US" dirty="0" err="1" smtClean="0"/>
              <a:t>Sendfile</a:t>
            </a:r>
            <a:r>
              <a:rPr lang="en-US" dirty="0" smtClean="0"/>
              <a:t> </a:t>
            </a:r>
            <a:r>
              <a:rPr lang="en-US" dirty="0"/>
              <a:t>and </a:t>
            </a:r>
            <a:r>
              <a:rPr lang="en-US" dirty="0" smtClean="0"/>
              <a:t>splice</a:t>
            </a:r>
          </a:p>
          <a:p>
            <a:pPr lvl="1"/>
            <a:r>
              <a:rPr lang="en-US" dirty="0" smtClean="0"/>
              <a:t>Need file back</a:t>
            </a:r>
          </a:p>
          <a:p>
            <a:pPr marL="0" indent="0">
              <a:buNone/>
            </a:pPr>
            <a:r>
              <a:rPr lang="en-US" dirty="0" err="1" smtClean="0"/>
              <a:t>Fbuf</a:t>
            </a:r>
            <a:r>
              <a:rPr lang="en-US" dirty="0" smtClean="0"/>
              <a:t> and I/O Lite</a:t>
            </a:r>
          </a:p>
          <a:p>
            <a:pPr lvl="1"/>
            <a:r>
              <a:rPr lang="en-US" dirty="0" smtClean="0"/>
              <a:t>New API, microkernel oriented</a:t>
            </a:r>
          </a:p>
          <a:p>
            <a:pPr marL="0" indent="0">
              <a:buNone/>
            </a:pPr>
            <a:r>
              <a:rPr lang="en-US" dirty="0"/>
              <a:t>O</a:t>
            </a:r>
            <a:r>
              <a:rPr lang="en-US" dirty="0" smtClean="0"/>
              <a:t>n</a:t>
            </a:r>
            <a:r>
              <a:rPr lang="en-US" dirty="0"/>
              <a:t>-demand memory mapping and </a:t>
            </a:r>
            <a:r>
              <a:rPr lang="en-US" dirty="0" smtClean="0"/>
              <a:t>COW mechanism</a:t>
            </a:r>
          </a:p>
          <a:p>
            <a:pPr lvl="1"/>
            <a:r>
              <a:rPr lang="en-US" dirty="0" smtClean="0"/>
              <a:t>Protection granularity (e.g., page size)</a:t>
            </a:r>
          </a:p>
          <a:p>
            <a:pPr lvl="1"/>
            <a:r>
              <a:rPr lang="en-US" dirty="0" smtClean="0"/>
              <a:t>Alignment requirements</a:t>
            </a:r>
            <a:endParaRPr lang="en-US" dirty="0"/>
          </a:p>
        </p:txBody>
      </p:sp>
    </p:spTree>
    <p:extLst>
      <p:ext uri="{BB962C8B-B14F-4D97-AF65-F5344CB8AC3E}">
        <p14:creationId xmlns:p14="http://schemas.microsoft.com/office/powerpoint/2010/main" val="280440731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80FF"/>
                </a:solidFill>
                <a:latin typeface="Tahoma"/>
                <a:cs typeface="Tahoma"/>
              </a:rPr>
              <a:t>Insight into </a:t>
            </a:r>
            <a:r>
              <a:rPr lang="en-US" b="1" dirty="0" smtClean="0">
                <a:solidFill>
                  <a:srgbClr val="0080FF"/>
                </a:solidFill>
                <a:latin typeface="Tahoma"/>
                <a:cs typeface="Tahoma"/>
              </a:rPr>
              <a:t/>
            </a:r>
            <a:br>
              <a:rPr lang="en-US" b="1" dirty="0" smtClean="0">
                <a:solidFill>
                  <a:srgbClr val="0080FF"/>
                </a:solidFill>
                <a:latin typeface="Tahoma"/>
                <a:cs typeface="Tahoma"/>
              </a:rPr>
            </a:br>
            <a:r>
              <a:rPr lang="en-US" b="1" dirty="0" smtClean="0">
                <a:solidFill>
                  <a:srgbClr val="0080FF"/>
                </a:solidFill>
                <a:latin typeface="Tahoma"/>
                <a:cs typeface="Tahoma"/>
              </a:rPr>
              <a:t>Network </a:t>
            </a:r>
            <a:r>
              <a:rPr lang="en-US" b="1" dirty="0">
                <a:solidFill>
                  <a:srgbClr val="0080FF"/>
                </a:solidFill>
                <a:latin typeface="Tahoma"/>
                <a:cs typeface="Tahoma"/>
              </a:rPr>
              <a:t>Data Mutation</a:t>
            </a:r>
            <a:endParaRPr lang="en-US" dirty="0"/>
          </a:p>
        </p:txBody>
      </p:sp>
      <p:sp>
        <p:nvSpPr>
          <p:cNvPr id="4" name="TextBox 3"/>
          <p:cNvSpPr txBox="1"/>
          <p:nvPr/>
        </p:nvSpPr>
        <p:spPr>
          <a:xfrm>
            <a:off x="711200" y="2349847"/>
            <a:ext cx="3200400" cy="3170099"/>
          </a:xfrm>
          <a:prstGeom prst="rect">
            <a:avLst/>
          </a:prstGeom>
          <a:noFill/>
          <a:ln>
            <a:solidFill>
              <a:schemeClr val="tx1"/>
            </a:solidFill>
          </a:ln>
        </p:spPr>
        <p:txBody>
          <a:bodyPr wrap="square" rtlCol="0">
            <a:spAutoFit/>
          </a:bodyPr>
          <a:lstStyle/>
          <a:p>
            <a:r>
              <a:rPr lang="en-US" sz="2000" b="1" dirty="0" err="1" smtClean="0"/>
              <a:t>typedef</a:t>
            </a:r>
            <a:r>
              <a:rPr lang="en-US" sz="2000" b="1" dirty="0" smtClean="0"/>
              <a:t> </a:t>
            </a:r>
            <a:r>
              <a:rPr lang="en-US" sz="2000" b="1" dirty="0" err="1" smtClean="0"/>
              <a:t>struct</a:t>
            </a:r>
            <a:r>
              <a:rPr lang="en-US" sz="2000" b="1" dirty="0" smtClean="0"/>
              <a:t> _</a:t>
            </a:r>
            <a:r>
              <a:rPr lang="en-US" sz="2000" b="1" dirty="0" err="1" smtClean="0"/>
              <a:t>stritem</a:t>
            </a:r>
            <a:r>
              <a:rPr lang="en-US" sz="2000" b="1" dirty="0" smtClean="0"/>
              <a:t> </a:t>
            </a:r>
            <a:r>
              <a:rPr lang="en-US" sz="2000" dirty="0" smtClean="0"/>
              <a:t>{</a:t>
            </a:r>
          </a:p>
          <a:p>
            <a:r>
              <a:rPr lang="en-US" sz="2000" dirty="0" smtClean="0"/>
              <a:t>    </a:t>
            </a:r>
            <a:r>
              <a:rPr lang="en-US" sz="2000" dirty="0" err="1" smtClean="0"/>
              <a:t>struct</a:t>
            </a:r>
            <a:r>
              <a:rPr lang="en-US" sz="2000" dirty="0" smtClean="0"/>
              <a:t> _</a:t>
            </a:r>
            <a:r>
              <a:rPr lang="en-US" sz="2000" dirty="0" err="1" smtClean="0"/>
              <a:t>stritem</a:t>
            </a:r>
            <a:r>
              <a:rPr lang="en-US" sz="2000" dirty="0" smtClean="0"/>
              <a:t> *next;</a:t>
            </a:r>
          </a:p>
          <a:p>
            <a:r>
              <a:rPr lang="en-US" sz="2000" dirty="0" smtClean="0"/>
              <a:t>    </a:t>
            </a:r>
            <a:r>
              <a:rPr lang="en-US" sz="2000" dirty="0" err="1" smtClean="0"/>
              <a:t>struct</a:t>
            </a:r>
            <a:r>
              <a:rPr lang="en-US" sz="2000" dirty="0" smtClean="0"/>
              <a:t> _</a:t>
            </a:r>
            <a:r>
              <a:rPr lang="en-US" sz="2000" dirty="0" err="1" smtClean="0"/>
              <a:t>stritem</a:t>
            </a:r>
            <a:r>
              <a:rPr lang="en-US" sz="2000" dirty="0" smtClean="0"/>
              <a:t> *</a:t>
            </a:r>
            <a:r>
              <a:rPr lang="en-US" sz="2000" dirty="0" err="1" smtClean="0"/>
              <a:t>prev</a:t>
            </a:r>
            <a:r>
              <a:rPr lang="en-US" sz="2000" dirty="0" smtClean="0"/>
              <a:t>;</a:t>
            </a:r>
          </a:p>
          <a:p>
            <a:r>
              <a:rPr lang="en-US" sz="2000" dirty="0" smtClean="0"/>
              <a:t>    …</a:t>
            </a:r>
          </a:p>
          <a:p>
            <a:r>
              <a:rPr lang="en-US" sz="2000" dirty="0" smtClean="0">
                <a:solidFill>
                  <a:srgbClr val="3366FF"/>
                </a:solidFill>
              </a:rPr>
              <a:t>    unsigned short </a:t>
            </a:r>
            <a:r>
              <a:rPr lang="en-US" sz="2000" dirty="0" err="1" smtClean="0">
                <a:solidFill>
                  <a:srgbClr val="3366FF"/>
                </a:solidFill>
              </a:rPr>
              <a:t>refcount</a:t>
            </a:r>
            <a:r>
              <a:rPr lang="en-US" sz="2000" dirty="0" smtClean="0">
                <a:solidFill>
                  <a:srgbClr val="3366FF"/>
                </a:solidFill>
              </a:rPr>
              <a:t>;</a:t>
            </a:r>
          </a:p>
          <a:p>
            <a:r>
              <a:rPr lang="en-US" sz="2000" dirty="0" smtClean="0"/>
              <a:t>    …</a:t>
            </a:r>
          </a:p>
          <a:p>
            <a:r>
              <a:rPr lang="en-US" sz="2000" b="1" dirty="0" smtClean="0">
                <a:solidFill>
                  <a:srgbClr val="FF0000"/>
                </a:solidFill>
              </a:rPr>
              <a:t>    </a:t>
            </a:r>
            <a:r>
              <a:rPr lang="en-US" sz="2000" b="1" dirty="0" err="1" smtClean="0">
                <a:solidFill>
                  <a:srgbClr val="FF0000"/>
                </a:solidFill>
              </a:rPr>
              <a:t>struct</a:t>
            </a:r>
            <a:r>
              <a:rPr lang="en-US" sz="2000" b="1" dirty="0" smtClean="0">
                <a:solidFill>
                  <a:srgbClr val="FF0000"/>
                </a:solidFill>
              </a:rPr>
              <a:t> </a:t>
            </a:r>
            <a:r>
              <a:rPr lang="en-US" sz="2000" b="1" dirty="0">
                <a:solidFill>
                  <a:srgbClr val="FF0000"/>
                </a:solidFill>
              </a:rPr>
              <a:t>{ key</a:t>
            </a:r>
          </a:p>
          <a:p>
            <a:r>
              <a:rPr lang="en-US" sz="2000" b="1" dirty="0">
                <a:solidFill>
                  <a:srgbClr val="FF0000"/>
                </a:solidFill>
              </a:rPr>
              <a:t> </a:t>
            </a:r>
            <a:r>
              <a:rPr lang="en-US" sz="2000" b="1" dirty="0" smtClean="0">
                <a:solidFill>
                  <a:srgbClr val="FF0000"/>
                </a:solidFill>
              </a:rPr>
              <a:t> 	          </a:t>
            </a:r>
            <a:r>
              <a:rPr lang="en-US" sz="2000" b="1" dirty="0" err="1" smtClean="0">
                <a:solidFill>
                  <a:srgbClr val="FF0000"/>
                </a:solidFill>
              </a:rPr>
              <a:t>nsuffix</a:t>
            </a:r>
            <a:endParaRPr lang="en-US" sz="2000" b="1" dirty="0" smtClean="0">
              <a:solidFill>
                <a:srgbClr val="FF0000"/>
              </a:solidFill>
            </a:endParaRPr>
          </a:p>
          <a:p>
            <a:r>
              <a:rPr lang="en-US" sz="2000" b="1" dirty="0" smtClean="0">
                <a:solidFill>
                  <a:srgbClr val="FF0000"/>
                </a:solidFill>
              </a:rPr>
              <a:t>                  </a:t>
            </a:r>
            <a:r>
              <a:rPr lang="en-US" altLang="zh-CN" sz="2000" b="1" dirty="0" smtClean="0">
                <a:solidFill>
                  <a:srgbClr val="FF0000"/>
                </a:solidFill>
              </a:rPr>
              <a:t>value</a:t>
            </a:r>
            <a:r>
              <a:rPr lang="en-US" sz="2000" b="1" dirty="0" smtClean="0">
                <a:solidFill>
                  <a:srgbClr val="FF0000"/>
                </a:solidFill>
              </a:rPr>
              <a:t>}</a:t>
            </a:r>
            <a:r>
              <a:rPr lang="en-US" sz="2000" dirty="0" smtClean="0"/>
              <a:t> </a:t>
            </a:r>
            <a:r>
              <a:rPr lang="en-US" sz="2000" dirty="0" smtClean="0"/>
              <a:t>; </a:t>
            </a:r>
          </a:p>
          <a:p>
            <a:r>
              <a:rPr lang="en-US" sz="2000" dirty="0" smtClean="0"/>
              <a:t>} item;</a:t>
            </a:r>
          </a:p>
        </p:txBody>
      </p:sp>
      <p:sp>
        <p:nvSpPr>
          <p:cNvPr id="5" name="TextBox 4"/>
          <p:cNvSpPr txBox="1"/>
          <p:nvPr/>
        </p:nvSpPr>
        <p:spPr>
          <a:xfrm>
            <a:off x="4624821" y="2349847"/>
            <a:ext cx="3465079" cy="3785652"/>
          </a:xfrm>
          <a:prstGeom prst="rect">
            <a:avLst/>
          </a:prstGeom>
          <a:noFill/>
          <a:ln>
            <a:solidFill>
              <a:schemeClr val="tx1"/>
            </a:solidFill>
          </a:ln>
        </p:spPr>
        <p:txBody>
          <a:bodyPr wrap="square" rtlCol="0">
            <a:spAutoFit/>
          </a:bodyPr>
          <a:lstStyle/>
          <a:p>
            <a:r>
              <a:rPr lang="en-US" sz="2000" b="1" dirty="0" err="1" smtClean="0"/>
              <a:t>do_item_get</a:t>
            </a:r>
            <a:r>
              <a:rPr lang="en-US" sz="2000" b="1" dirty="0" smtClean="0"/>
              <a:t>(…</a:t>
            </a:r>
            <a:r>
              <a:rPr lang="en-US" sz="2000" dirty="0" smtClean="0"/>
              <a:t>) {</a:t>
            </a:r>
          </a:p>
          <a:p>
            <a:r>
              <a:rPr lang="en-US" sz="2000" dirty="0" smtClean="0"/>
              <a:t>	it = </a:t>
            </a:r>
            <a:r>
              <a:rPr lang="en-US" sz="2000" dirty="0" err="1" smtClean="0"/>
              <a:t>assoc_find</a:t>
            </a:r>
            <a:r>
              <a:rPr lang="en-US" sz="2000" dirty="0" smtClean="0"/>
              <a:t>(key, </a:t>
            </a:r>
            <a:r>
              <a:rPr lang="en-US" sz="2000" dirty="0" err="1" smtClean="0"/>
              <a:t>nkey</a:t>
            </a:r>
            <a:r>
              <a:rPr lang="en-US" sz="2000" dirty="0" smtClean="0"/>
              <a:t>);</a:t>
            </a:r>
          </a:p>
          <a:p>
            <a:r>
              <a:rPr lang="en-US" sz="2000" dirty="0" smtClean="0"/>
              <a:t>	…</a:t>
            </a:r>
          </a:p>
          <a:p>
            <a:r>
              <a:rPr lang="en-US" sz="2000" dirty="0" smtClean="0"/>
              <a:t>	if (it != NULL)</a:t>
            </a:r>
          </a:p>
          <a:p>
            <a:r>
              <a:rPr lang="en-US" sz="2000" dirty="0" smtClean="0"/>
              <a:t>		</a:t>
            </a:r>
            <a:r>
              <a:rPr lang="en-US" sz="2000" dirty="0" smtClean="0">
                <a:solidFill>
                  <a:srgbClr val="0000FF"/>
                </a:solidFill>
              </a:rPr>
              <a:t>it-&gt;</a:t>
            </a:r>
            <a:r>
              <a:rPr lang="en-US" sz="2000" dirty="0" err="1" smtClean="0">
                <a:solidFill>
                  <a:srgbClr val="0000FF"/>
                </a:solidFill>
              </a:rPr>
              <a:t>refcount</a:t>
            </a:r>
            <a:r>
              <a:rPr lang="en-US" sz="2000" dirty="0" smtClean="0">
                <a:solidFill>
                  <a:srgbClr val="0000FF"/>
                </a:solidFill>
              </a:rPr>
              <a:t>++;</a:t>
            </a:r>
          </a:p>
          <a:p>
            <a:r>
              <a:rPr lang="en-US" sz="2000" dirty="0"/>
              <a:t>	</a:t>
            </a:r>
            <a:r>
              <a:rPr lang="en-US" sz="2000" dirty="0" smtClean="0"/>
              <a:t>return it;</a:t>
            </a:r>
          </a:p>
          <a:p>
            <a:r>
              <a:rPr lang="en-US" sz="2000" dirty="0" smtClean="0"/>
              <a:t>}</a:t>
            </a:r>
          </a:p>
          <a:p>
            <a:endParaRPr lang="en-US" sz="2000" dirty="0"/>
          </a:p>
          <a:p>
            <a:r>
              <a:rPr lang="en-US" sz="2000" b="1" dirty="0" err="1" smtClean="0"/>
              <a:t>process_get_command</a:t>
            </a:r>
            <a:r>
              <a:rPr lang="en-US" sz="2000" b="1" dirty="0" smtClean="0"/>
              <a:t>() </a:t>
            </a:r>
            <a:r>
              <a:rPr lang="en-US" sz="2000" dirty="0" smtClean="0"/>
              <a:t>{</a:t>
            </a:r>
          </a:p>
          <a:p>
            <a:r>
              <a:rPr lang="en-US" sz="2000" dirty="0" smtClean="0"/>
              <a:t>	</a:t>
            </a:r>
            <a:r>
              <a:rPr lang="cs-CZ" sz="2000" dirty="0" err="1"/>
              <a:t>it</a:t>
            </a:r>
            <a:r>
              <a:rPr lang="cs-CZ" sz="2000" dirty="0"/>
              <a:t> = </a:t>
            </a:r>
            <a:r>
              <a:rPr lang="cs-CZ" sz="2000" dirty="0" err="1" smtClean="0"/>
              <a:t>do_item_get</a:t>
            </a:r>
            <a:r>
              <a:rPr lang="cs-CZ" sz="2000" dirty="0"/>
              <a:t>(</a:t>
            </a:r>
            <a:r>
              <a:rPr lang="cs-CZ" sz="2000" dirty="0" err="1"/>
              <a:t>key</a:t>
            </a:r>
            <a:r>
              <a:rPr lang="cs-CZ" sz="2000" dirty="0"/>
              <a:t>, </a:t>
            </a:r>
            <a:r>
              <a:rPr lang="cs-CZ" sz="2000" dirty="0" err="1"/>
              <a:t>nkey</a:t>
            </a:r>
            <a:r>
              <a:rPr lang="cs-CZ" sz="2000" dirty="0"/>
              <a:t>)</a:t>
            </a:r>
            <a:r>
              <a:rPr lang="cs-CZ" sz="2000" dirty="0" smtClean="0"/>
              <a:t>;</a:t>
            </a:r>
          </a:p>
          <a:p>
            <a:r>
              <a:rPr lang="cs-CZ" sz="2000" dirty="0" smtClean="0"/>
              <a:t>	</a:t>
            </a:r>
            <a:r>
              <a:rPr lang="en-US" sz="2000" dirty="0" err="1" smtClean="0">
                <a:solidFill>
                  <a:srgbClr val="FF0000"/>
                </a:solidFill>
              </a:rPr>
              <a:t>output_</a:t>
            </a:r>
            <a:r>
              <a:rPr lang="en-US" altLang="zh-CN" sz="2000" dirty="0" err="1" smtClean="0">
                <a:solidFill>
                  <a:srgbClr val="FF0000"/>
                </a:solidFill>
              </a:rPr>
              <a:t>value_</a:t>
            </a:r>
            <a:r>
              <a:rPr lang="en-US" sz="2000" dirty="0" err="1" smtClean="0">
                <a:solidFill>
                  <a:srgbClr val="FF0000"/>
                </a:solidFill>
              </a:rPr>
              <a:t>data</a:t>
            </a:r>
            <a:r>
              <a:rPr lang="en-US" sz="2000" dirty="0" smtClean="0">
                <a:solidFill>
                  <a:srgbClr val="FF0000"/>
                </a:solidFill>
              </a:rPr>
              <a:t>(it);</a:t>
            </a:r>
          </a:p>
          <a:p>
            <a:r>
              <a:rPr lang="en-US" sz="2000" dirty="0" smtClean="0"/>
              <a:t>}</a:t>
            </a:r>
          </a:p>
        </p:txBody>
      </p:sp>
      <p:sp>
        <p:nvSpPr>
          <p:cNvPr id="6" name="TextBox 5"/>
          <p:cNvSpPr txBox="1"/>
          <p:nvPr/>
        </p:nvSpPr>
        <p:spPr>
          <a:xfrm>
            <a:off x="457200" y="1724282"/>
            <a:ext cx="3584334" cy="461665"/>
          </a:xfrm>
          <a:prstGeom prst="rect">
            <a:avLst/>
          </a:prstGeom>
          <a:noFill/>
        </p:spPr>
        <p:txBody>
          <a:bodyPr wrap="none" rtlCol="0">
            <a:spAutoFit/>
          </a:bodyPr>
          <a:lstStyle/>
          <a:p>
            <a:r>
              <a:rPr lang="en-US" sz="2400" b="1" dirty="0" err="1" smtClean="0"/>
              <a:t>Struct</a:t>
            </a:r>
            <a:r>
              <a:rPr lang="en-US" sz="2400" b="1" dirty="0" smtClean="0"/>
              <a:t> of </a:t>
            </a:r>
            <a:r>
              <a:rPr lang="en-US" sz="2400" b="1" dirty="0" err="1"/>
              <a:t>m</a:t>
            </a:r>
            <a:r>
              <a:rPr lang="en-US" sz="2400" b="1" dirty="0" err="1" smtClean="0"/>
              <a:t>emcached</a:t>
            </a:r>
            <a:r>
              <a:rPr lang="en-US" sz="2400" b="1" dirty="0" smtClean="0"/>
              <a:t> data </a:t>
            </a:r>
          </a:p>
        </p:txBody>
      </p:sp>
      <p:sp>
        <p:nvSpPr>
          <p:cNvPr id="7" name="TextBox 6"/>
          <p:cNvSpPr txBox="1"/>
          <p:nvPr/>
        </p:nvSpPr>
        <p:spPr>
          <a:xfrm>
            <a:off x="4673580" y="1753628"/>
            <a:ext cx="3416320" cy="461665"/>
          </a:xfrm>
          <a:prstGeom prst="rect">
            <a:avLst/>
          </a:prstGeom>
          <a:noFill/>
        </p:spPr>
        <p:txBody>
          <a:bodyPr wrap="none" rtlCol="0">
            <a:spAutoFit/>
          </a:bodyPr>
          <a:lstStyle/>
          <a:p>
            <a:r>
              <a:rPr lang="en-US" sz="2400" b="1" dirty="0" smtClean="0"/>
              <a:t>Procedure of get request</a:t>
            </a:r>
          </a:p>
        </p:txBody>
      </p:sp>
    </p:spTree>
    <p:extLst>
      <p:ext uri="{BB962C8B-B14F-4D97-AF65-F5344CB8AC3E}">
        <p14:creationId xmlns:p14="http://schemas.microsoft.com/office/powerpoint/2010/main" val="3217620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619" y="274638"/>
            <a:ext cx="9272619" cy="1143000"/>
          </a:xfrm>
        </p:spPr>
        <p:txBody>
          <a:bodyPr>
            <a:noAutofit/>
          </a:bodyPr>
          <a:lstStyle/>
          <a:p>
            <a:r>
              <a:rPr lang="en-US" sz="4000" b="1" dirty="0" smtClean="0">
                <a:solidFill>
                  <a:srgbClr val="0080FF"/>
                </a:solidFill>
                <a:latin typeface="Tahoma"/>
                <a:cs typeface="Tahoma"/>
              </a:rPr>
              <a:t>Observation:</a:t>
            </a:r>
            <a:br>
              <a:rPr lang="en-US" sz="4000" b="1" dirty="0" smtClean="0">
                <a:solidFill>
                  <a:srgbClr val="0080FF"/>
                </a:solidFill>
                <a:latin typeface="Tahoma"/>
                <a:cs typeface="Tahoma"/>
              </a:rPr>
            </a:br>
            <a:r>
              <a:rPr lang="en-US" sz="4000" b="1" dirty="0" smtClean="0">
                <a:solidFill>
                  <a:srgbClr val="0080FF"/>
                </a:solidFill>
                <a:latin typeface="Tahoma"/>
                <a:cs typeface="Tahoma"/>
              </a:rPr>
              <a:t>False Sharing in Protection</a:t>
            </a:r>
            <a:endParaRPr lang="en-US" sz="4000" b="1" dirty="0">
              <a:solidFill>
                <a:srgbClr val="0080FF"/>
              </a:solidFill>
              <a:latin typeface="Tahoma"/>
              <a:cs typeface="Tahoma"/>
            </a:endParaRPr>
          </a:p>
        </p:txBody>
      </p:sp>
      <p:sp>
        <p:nvSpPr>
          <p:cNvPr id="3" name="Content Placeholder 2"/>
          <p:cNvSpPr>
            <a:spLocks noGrp="1"/>
          </p:cNvSpPr>
          <p:nvPr>
            <p:ph idx="1"/>
          </p:nvPr>
        </p:nvSpPr>
        <p:spPr/>
        <p:txBody>
          <a:bodyPr>
            <a:normAutofit/>
          </a:bodyPr>
          <a:lstStyle/>
          <a:p>
            <a:pPr marL="57150" indent="0">
              <a:buNone/>
            </a:pPr>
            <a:r>
              <a:rPr lang="en-US" dirty="0" smtClean="0"/>
              <a:t>Metadata co-locates with the network data</a:t>
            </a:r>
          </a:p>
          <a:p>
            <a:pPr marL="914400" lvl="1" indent="-457200"/>
            <a:r>
              <a:rPr lang="en-US" dirty="0" smtClean="0"/>
              <a:t>Modify metadata != modify network data</a:t>
            </a:r>
          </a:p>
          <a:p>
            <a:pPr marL="914400" lvl="1" indent="-457200"/>
            <a:endParaRPr lang="en-US" dirty="0" smtClean="0"/>
          </a:p>
          <a:p>
            <a:pPr marL="914400" lvl="1" indent="-457200"/>
            <a:r>
              <a:rPr lang="en-US" dirty="0" smtClean="0">
                <a:solidFill>
                  <a:srgbClr val="FF0000"/>
                </a:solidFill>
              </a:rPr>
              <a:t>False protecting </a:t>
            </a:r>
            <a:r>
              <a:rPr lang="en-US" dirty="0" smtClean="0"/>
              <a:t>the metadata when protecting the network data</a:t>
            </a:r>
          </a:p>
          <a:p>
            <a:pPr marL="457200" lvl="1" indent="0">
              <a:buNone/>
            </a:pPr>
            <a:endParaRPr lang="en-US" sz="3200" dirty="0" smtClean="0"/>
          </a:p>
          <a:p>
            <a:pPr marL="457200" lvl="1" indent="0">
              <a:buNone/>
            </a:pPr>
            <a:r>
              <a:rPr lang="en-US" sz="3200" dirty="0"/>
              <a:t>	</a:t>
            </a:r>
          </a:p>
        </p:txBody>
      </p:sp>
    </p:spTree>
    <p:extLst>
      <p:ext uri="{BB962C8B-B14F-4D97-AF65-F5344CB8AC3E}">
        <p14:creationId xmlns:p14="http://schemas.microsoft.com/office/powerpoint/2010/main" val="126988672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15149</TotalTime>
  <Words>2844</Words>
  <Application>Microsoft Macintosh PowerPoint</Application>
  <PresentationFormat>On-screen Show (4:3)</PresentationFormat>
  <Paragraphs>463</Paragraphs>
  <Slides>34</Slides>
  <Notes>27</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Revisiting Software Zero-Copy for Web-caching Applications with Twin Memory Allocation</vt:lpstr>
      <vt:lpstr>Network I/O Limitations</vt:lpstr>
      <vt:lpstr>Data Copy Overhead</vt:lpstr>
      <vt:lpstr>The Cost of Data Copy</vt:lpstr>
      <vt:lpstr>Cache Thrashing Problem</vt:lpstr>
      <vt:lpstr>Challenge in Zero-copy:  Data Mutation</vt:lpstr>
      <vt:lpstr>Limitations of Existing Solutions</vt:lpstr>
      <vt:lpstr>Insight into  Network Data Mutation</vt:lpstr>
      <vt:lpstr>Observation: False Sharing in Protection</vt:lpstr>
      <vt:lpstr>ZCopy</vt:lpstr>
      <vt:lpstr>ZCopy Architecture</vt:lpstr>
      <vt:lpstr>Challenge: Small Memory Blocks</vt:lpstr>
      <vt:lpstr>ZCopy Memory Allocator</vt:lpstr>
      <vt:lpstr>Challenge: Bypass Data Copy</vt:lpstr>
      <vt:lpstr>UDP/TCP Package in ZCopy</vt:lpstr>
      <vt:lpstr>Package Processing in ZCopy </vt:lpstr>
      <vt:lpstr>Prototype Implementation</vt:lpstr>
      <vt:lpstr>Experimental Setup</vt:lpstr>
      <vt:lpstr>Memcached Setup </vt:lpstr>
      <vt:lpstr>Memcached UDP Performance</vt:lpstr>
      <vt:lpstr>Memcached UDP: Package Processing Insight</vt:lpstr>
      <vt:lpstr>Memcached UDP: Cache Misses</vt:lpstr>
      <vt:lpstr>Memcached TCP Performance</vt:lpstr>
      <vt:lpstr>Future Work</vt:lpstr>
      <vt:lpstr>Conclusion </vt:lpstr>
      <vt:lpstr>PowerPoint Presentation</vt:lpstr>
      <vt:lpstr>PowerPoint Presentation</vt:lpstr>
      <vt:lpstr>Data Protection</vt:lpstr>
      <vt:lpstr>Experimental Setup </vt:lpstr>
      <vt:lpstr>Memcached UDP: Cache Misses</vt:lpstr>
      <vt:lpstr>Memcached TDP: Cache Misses</vt:lpstr>
      <vt:lpstr>Varnish</vt:lpstr>
      <vt:lpstr>Varnish Results</vt:lpstr>
      <vt:lpstr>ZCopy primitives</vt:lpstr>
    </vt:vector>
  </TitlesOfParts>
  <Company>fudan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Zero-copy</dc:title>
  <dc:creator>xiang song</dc:creator>
  <cp:lastModifiedBy>xiang song</cp:lastModifiedBy>
  <cp:revision>665</cp:revision>
  <dcterms:created xsi:type="dcterms:W3CDTF">2012-03-22T10:30:01Z</dcterms:created>
  <dcterms:modified xsi:type="dcterms:W3CDTF">2012-06-15T15:13:46Z</dcterms:modified>
</cp:coreProperties>
</file>