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1306" r:id="rId2"/>
    <p:sldId id="1442" r:id="rId3"/>
    <p:sldId id="1451" r:id="rId4"/>
    <p:sldId id="1478" r:id="rId5"/>
    <p:sldId id="1479" r:id="rId6"/>
    <p:sldId id="1480" r:id="rId7"/>
    <p:sldId id="1454" r:id="rId8"/>
    <p:sldId id="1457" r:id="rId9"/>
    <p:sldId id="1481" r:id="rId10"/>
    <p:sldId id="1456" r:id="rId11"/>
    <p:sldId id="1375" r:id="rId12"/>
    <p:sldId id="1459" r:id="rId13"/>
    <p:sldId id="1482" r:id="rId14"/>
    <p:sldId id="1448" r:id="rId15"/>
    <p:sldId id="1476" r:id="rId16"/>
    <p:sldId id="1477" r:id="rId17"/>
    <p:sldId id="1483" r:id="rId18"/>
    <p:sldId id="1460" r:id="rId19"/>
    <p:sldId id="1484" r:id="rId20"/>
    <p:sldId id="1485" r:id="rId21"/>
    <p:sldId id="1486" r:id="rId22"/>
    <p:sldId id="1470" r:id="rId23"/>
  </p:sldIdLst>
  <p:sldSz cx="9144000" cy="5715000" type="screen16x1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80" userDrawn="1">
          <p15:clr>
            <a:srgbClr val="A4A3A4"/>
          </p15:clr>
        </p15:guide>
        <p15:guide id="2" pos="340" userDrawn="1">
          <p15:clr>
            <a:srgbClr val="A4A3A4"/>
          </p15:clr>
        </p15:guide>
        <p15:guide id="3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1100"/>
    <a:srgbClr val="005493"/>
    <a:srgbClr val="ED3C64"/>
    <a:srgbClr val="212121"/>
    <a:srgbClr val="FF2F92"/>
    <a:srgbClr val="9437FF"/>
    <a:srgbClr val="73FEFF"/>
    <a:srgbClr val="00FB92"/>
    <a:srgbClr val="FF9300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94008" autoAdjust="0"/>
  </p:normalViewPr>
  <p:slideViewPr>
    <p:cSldViewPr>
      <p:cViewPr varScale="1">
        <p:scale>
          <a:sx n="124" d="100"/>
          <a:sy n="124" d="100"/>
        </p:scale>
        <p:origin x="176" y="328"/>
      </p:cViewPr>
      <p:guideLst>
        <p:guide orient="horz" pos="2480"/>
        <p:guide pos="340"/>
        <p:guide pos="2880"/>
      </p:guideLst>
    </p:cSldViewPr>
  </p:slideViewPr>
  <p:outlineViewPr>
    <p:cViewPr>
      <p:scale>
        <a:sx n="33" d="100"/>
        <a:sy n="33" d="100"/>
      </p:scale>
      <p:origin x="0" y="-5720"/>
    </p:cViewPr>
  </p:outlineViewPr>
  <p:notesTextViewPr>
    <p:cViewPr>
      <p:scale>
        <a:sx n="65" d="100"/>
        <a:sy n="6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2720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84E5B-0B7C-A143-A087-04B582FC4BEF}" type="datetimeFigureOut">
              <a:rPr kumimoji="1" lang="zh-CN" altLang="en-US" smtClean="0"/>
              <a:t>2021/5/6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370ED-3FEA-E543-9D41-DF20FAD761C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55191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D7DB94-E0DE-4F0F-A9B7-54654CD8C8B1}" type="datetimeFigureOut">
              <a:rPr lang="zh-CN" altLang="en-US" smtClean="0"/>
              <a:t>2021/5/6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4A077-83E9-49A7-9F59-234D78BD69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0265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84A077-83E9-49A7-9F59-234D78BD6949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018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84A077-83E9-49A7-9F59-234D78BD694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698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84A077-83E9-49A7-9F59-234D78BD694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25825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84A077-83E9-49A7-9F59-234D78BD694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4831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84A077-83E9-49A7-9F59-234D78BD694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6989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84A077-83E9-49A7-9F59-234D78BD694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5250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84A077-83E9-49A7-9F59-234D78BD6949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2211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84A077-83E9-49A7-9F59-234D78BD694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9204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84A077-83E9-49A7-9F59-234D78BD694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28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84A077-83E9-49A7-9F59-234D78BD694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5842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84A077-83E9-49A7-9F59-234D78BD694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785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84A077-83E9-49A7-9F59-234D78BD694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7541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84A077-83E9-49A7-9F59-234D78BD694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2894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84A077-83E9-49A7-9F59-234D78BD694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8817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84A077-83E9-49A7-9F59-234D78BD694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3519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361C3-C043-4A6E-BDCE-8DA1E7D90A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6142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361C3-C043-4A6E-BDCE-8DA1E7D90A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0845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361C3-C043-4A6E-BDCE-8DA1E7D90A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9566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0044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  <a:latin typeface="+mj-ea"/>
                <a:ea typeface="+mj-ea"/>
                <a:cs typeface="微软雅黑 Light" panose="020B0502040204020203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20000"/>
              </a:lnSpc>
              <a:defRPr sz="2600" b="1" i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>
              <a:lnSpc>
                <a:spcPct val="120000"/>
              </a:lnSpc>
              <a:defRPr sz="2400" b="0" i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>
              <a:lnSpc>
                <a:spcPct val="120000"/>
              </a:lnSpc>
              <a:defRPr sz="2000" b="0" i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>
              <a:lnSpc>
                <a:spcPct val="120000"/>
              </a:lnSpc>
              <a:defRPr sz="1800" b="0" i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>
              <a:lnSpc>
                <a:spcPct val="120000"/>
              </a:lnSpc>
              <a:defRPr sz="1800" b="0" i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361C3-C043-4A6E-BDCE-8DA1E7D90A3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-180528" y="439060"/>
            <a:ext cx="164581" cy="4800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Microsoft YaHei" panose="020B0503020204020204" pitchFamily="34" charset="-122"/>
            </a:endParaRPr>
          </a:p>
        </p:txBody>
      </p:sp>
      <p:sp>
        <p:nvSpPr>
          <p:cNvPr id="8" name="三角形 7">
            <a:extLst>
              <a:ext uri="{FF2B5EF4-FFF2-40B4-BE49-F238E27FC236}">
                <a16:creationId xmlns:a16="http://schemas.microsoft.com/office/drawing/2014/main" id="{066DE83E-C489-9340-8A6C-F2C63F8574DC}"/>
              </a:ext>
            </a:extLst>
          </p:cNvPr>
          <p:cNvSpPr/>
          <p:nvPr userDrawn="1"/>
        </p:nvSpPr>
        <p:spPr>
          <a:xfrm rot="5400000">
            <a:off x="-160702" y="599535"/>
            <a:ext cx="480280" cy="1588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b="0" i="0" dirty="0">
              <a:latin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9560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361C3-C043-4A6E-BDCE-8DA1E7D90A3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三角形 7">
            <a:extLst>
              <a:ext uri="{FF2B5EF4-FFF2-40B4-BE49-F238E27FC236}">
                <a16:creationId xmlns:a16="http://schemas.microsoft.com/office/drawing/2014/main" id="{A8EE614D-B549-154F-943F-0F3919AB5939}"/>
              </a:ext>
            </a:extLst>
          </p:cNvPr>
          <p:cNvSpPr/>
          <p:nvPr userDrawn="1"/>
        </p:nvSpPr>
        <p:spPr>
          <a:xfrm rot="5400000">
            <a:off x="-160703" y="3920372"/>
            <a:ext cx="480280" cy="1588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b="0" i="0" dirty="0">
              <a:latin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14694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361C3-C043-4A6E-BDCE-8DA1E7D90A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3714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9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9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361C3-C043-4A6E-BDCE-8DA1E7D90A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194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361C3-C043-4A6E-BDCE-8DA1E7D90A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0825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361C3-C043-4A6E-BDCE-8DA1E7D90A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3422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4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361C3-C043-4A6E-BDCE-8DA1E7D90A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6853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dirty="0"/>
              <a:t>将图片拖动到占位符，或单击添加图标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472783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361C3-C043-4A6E-BDCE-8DA1E7D90A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0217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defRPr>
            </a:lvl1pPr>
          </a:lstStyle>
          <a:p>
            <a:fld id="{ADE361C3-C043-4A6E-BDCE-8DA1E7D90A3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90905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accent1"/>
          </a:solidFill>
          <a:latin typeface="+mj-ea"/>
          <a:ea typeface="+mj-ea"/>
          <a:cs typeface="微软雅黑 Light" panose="020B0502040204020203" pitchFamily="34" charset="-122"/>
        </a:defRPr>
      </a:lvl1pPr>
    </p:titleStyle>
    <p:bodyStyle>
      <a:lvl1pPr marL="342900" indent="-342900" algn="l" defTabSz="914400" rtl="0" eaLnBrk="1" latinLnBrk="0" hangingPunct="1">
        <a:lnSpc>
          <a:spcPct val="120000"/>
        </a:lnSpc>
        <a:spcBef>
          <a:spcPts val="1200"/>
        </a:spcBef>
        <a:buFont typeface="Arial" pitchFamily="34" charset="0"/>
        <a:buChar char="•"/>
        <a:defRPr sz="2600" b="0" i="0" kern="1200">
          <a:solidFill>
            <a:schemeClr val="tx1">
              <a:lumMod val="75000"/>
              <a:lumOff val="25000"/>
            </a:schemeClr>
          </a:solidFill>
          <a:latin typeface="+mn-ea"/>
          <a:ea typeface="+mn-ea"/>
          <a:cs typeface="Microsoft YaHei" panose="020B0503020204020204" pitchFamily="34" charset="-122"/>
        </a:defRPr>
      </a:lvl1pPr>
      <a:lvl2pPr marL="742950" indent="-285750" algn="l" defTabSz="914400" rtl="0" eaLnBrk="1" latinLnBrk="0" hangingPunct="1">
        <a:lnSpc>
          <a:spcPct val="120000"/>
        </a:lnSpc>
        <a:spcBef>
          <a:spcPct val="20000"/>
        </a:spcBef>
        <a:buFont typeface="Arial" pitchFamily="34" charset="0"/>
        <a:buChar char="–"/>
        <a:defRPr sz="2400" b="0" i="0" kern="1200">
          <a:solidFill>
            <a:schemeClr val="tx1">
              <a:lumMod val="75000"/>
              <a:lumOff val="25000"/>
            </a:schemeClr>
          </a:solidFill>
          <a:latin typeface="+mn-ea"/>
          <a:ea typeface="+mn-ea"/>
          <a:cs typeface="Microsoft YaHei" panose="020B0503020204020204" pitchFamily="34" charset="-122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ct val="20000"/>
        </a:spcBef>
        <a:buFont typeface="Arial" pitchFamily="34" charset="0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+mn-ea"/>
          <a:ea typeface="+mn-ea"/>
          <a:cs typeface="Microsoft YaHei" panose="020B0503020204020204" pitchFamily="34" charset="-122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ct val="20000"/>
        </a:spcBef>
        <a:buFont typeface="Arial" pitchFamily="34" charset="0"/>
        <a:buChar char="–"/>
        <a:defRPr sz="1800" b="0" i="0" kern="1200">
          <a:solidFill>
            <a:schemeClr val="tx1">
              <a:lumMod val="75000"/>
              <a:lumOff val="25000"/>
            </a:schemeClr>
          </a:solidFill>
          <a:latin typeface="+mn-ea"/>
          <a:ea typeface="+mn-ea"/>
          <a:cs typeface="Microsoft YaHei" panose="020B0503020204020204" pitchFamily="34" charset="-122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ct val="20000"/>
        </a:spcBef>
        <a:buFont typeface="Arial" pitchFamily="34" charset="0"/>
        <a:buChar char="»"/>
        <a:defRPr sz="1800" b="0" i="0" kern="1200">
          <a:solidFill>
            <a:schemeClr val="tx1">
              <a:lumMod val="75000"/>
              <a:lumOff val="25000"/>
            </a:schemeClr>
          </a:solidFill>
          <a:latin typeface="+mn-ea"/>
          <a:ea typeface="+mn-ea"/>
          <a:cs typeface="Microsoft YaHei" panose="020B0503020204020204" pitchFamily="34" charset="-122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4.emf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tiff"/><Relationship Id="rId4" Type="http://schemas.openxmlformats.org/officeDocument/2006/relationships/image" Target="../media/image7.emf"/><Relationship Id="rId9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2C7C6228-E47F-EA4B-8DD8-28647C76DD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720994"/>
            <a:ext cx="7772400" cy="1225021"/>
          </a:xfrm>
        </p:spPr>
        <p:txBody>
          <a:bodyPr>
            <a:noAutofit/>
          </a:bodyPr>
          <a:lstStyle/>
          <a:p>
            <a:pPr algn="ctr"/>
            <a:r>
              <a:rPr lang="en" altLang="zh-CN" sz="2800" dirty="0" err="1"/>
              <a:t>FlexGraph</a:t>
            </a:r>
            <a:r>
              <a:rPr lang="en" altLang="zh-CN" sz="2800" dirty="0"/>
              <a:t>: A Flexible and Efficient Distributed Framework for GNN Training</a:t>
            </a:r>
            <a:endParaRPr kumimoji="1" lang="zh-CN" altLang="en-US" sz="2800" dirty="0"/>
          </a:p>
        </p:txBody>
      </p:sp>
      <p:sp>
        <p:nvSpPr>
          <p:cNvPr id="6" name="副标题 5">
            <a:extLst>
              <a:ext uri="{FF2B5EF4-FFF2-40B4-BE49-F238E27FC236}">
                <a16:creationId xmlns:a16="http://schemas.microsoft.com/office/drawing/2014/main" id="{A89EB2B2-D46F-2643-A072-954E7921BC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3289548"/>
            <a:ext cx="7772400" cy="108012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kumimoji="1" lang="en" altLang="zh-CN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Lei</a:t>
            </a:r>
            <a:r>
              <a:rPr kumimoji="1" lang="en" altLang="zh-CN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kumimoji="1" lang="en" altLang="zh-CN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Wang</a:t>
            </a:r>
            <a:r>
              <a:rPr kumimoji="1" lang="en" altLang="zh-CN" sz="18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kumimoji="1" lang="en" altLang="zh-CN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kumimoji="1" lang="en" altLang="zh-CN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Qiang</a:t>
            </a:r>
            <a:r>
              <a:rPr kumimoji="1" lang="en" altLang="zh-CN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Yin</a:t>
            </a:r>
            <a:r>
              <a:rPr kumimoji="1" lang="en" altLang="zh-CN" sz="18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kumimoji="1" lang="en" altLang="zh-CN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Chao Tian</a:t>
            </a:r>
            <a:r>
              <a:rPr kumimoji="1" lang="en" altLang="zh-CN" sz="18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kumimoji="1" lang="en" altLang="zh-CN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kumimoji="1" lang="en" altLang="zh-CN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Jianbang</a:t>
            </a:r>
            <a:r>
              <a:rPr kumimoji="1" lang="en" altLang="zh-CN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Yang</a:t>
            </a:r>
            <a:r>
              <a:rPr kumimoji="1" lang="en" altLang="zh-CN" sz="18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1,2</a:t>
            </a:r>
            <a:r>
              <a:rPr kumimoji="1" lang="en" altLang="zh-CN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Rong Chen</a:t>
            </a:r>
            <a:r>
              <a:rPr kumimoji="1" lang="en" altLang="zh-CN" sz="18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kumimoji="1" lang="en" altLang="zh-CN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kumimoji="1" lang="en" altLang="zh-CN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Wenyuan</a:t>
            </a:r>
            <a:r>
              <a:rPr kumimoji="1" lang="en" altLang="zh-CN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Yu</a:t>
            </a:r>
            <a:r>
              <a:rPr kumimoji="1" lang="en" altLang="zh-CN" sz="18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kumimoji="1" lang="en" altLang="zh-CN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kumimoji="1" lang="en" altLang="zh-CN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Zihang</a:t>
            </a:r>
            <a:r>
              <a:rPr kumimoji="1" lang="en" altLang="zh-CN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Yao</a:t>
            </a:r>
            <a:r>
              <a:rPr kumimoji="1" lang="en" altLang="zh-CN" sz="18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1,2</a:t>
            </a:r>
            <a:r>
              <a:rPr kumimoji="1" lang="en" altLang="zh-CN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kumimoji="1" lang="en" altLang="zh-CN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Jingren</a:t>
            </a:r>
            <a:r>
              <a:rPr kumimoji="1" lang="en" altLang="zh-CN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Zhou</a:t>
            </a:r>
            <a:r>
              <a:rPr kumimoji="1" lang="en" altLang="zh-CN" sz="18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endParaRPr kumimoji="1" lang="en" altLang="zh-CN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endParaRPr kumimoji="1" lang="en" altLang="zh-CN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kumimoji="1" lang="en" altLang="zh-CN" sz="18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kumimoji="1" lang="en" altLang="zh-CN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Alibaba Group       </a:t>
            </a:r>
            <a:r>
              <a:rPr kumimoji="1" lang="en" altLang="zh-CN" sz="18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kumimoji="1" lang="en" altLang="zh-CN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Shanghai Jiao Tong University</a:t>
            </a:r>
          </a:p>
        </p:txBody>
      </p:sp>
      <p:pic>
        <p:nvPicPr>
          <p:cNvPr id="1026" name="Picture 2" descr="Alibaba Enters China Cruise Market in Partner Deal - Cruise Industry News |  Cruise News">
            <a:extLst>
              <a:ext uri="{FF2B5EF4-FFF2-40B4-BE49-F238E27FC236}">
                <a16:creationId xmlns:a16="http://schemas.microsoft.com/office/drawing/2014/main" id="{0BDE206E-969D-964F-B284-D50521C6E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875974"/>
            <a:ext cx="1125485" cy="47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hanghai Jiao Tong University - Wikipedia">
            <a:extLst>
              <a:ext uri="{FF2B5EF4-FFF2-40B4-BE49-F238E27FC236}">
                <a16:creationId xmlns:a16="http://schemas.microsoft.com/office/drawing/2014/main" id="{195AE125-D3E6-F847-80A9-28B714ADC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783776"/>
            <a:ext cx="659283" cy="65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EB62C491-2C61-7049-A2DF-3AD16F0D51BD}"/>
              </a:ext>
            </a:extLst>
          </p:cNvPr>
          <p:cNvSpPr txBox="1">
            <a:spLocks/>
          </p:cNvSpPr>
          <p:nvPr/>
        </p:nvSpPr>
        <p:spPr>
          <a:xfrm>
            <a:off x="107504" y="138495"/>
            <a:ext cx="11430000" cy="451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err="1"/>
              <a:t>EuroSys</a:t>
            </a:r>
            <a:r>
              <a:rPr lang="en-US" sz="1600" dirty="0"/>
              <a:t> ’21, Online, UK</a:t>
            </a:r>
          </a:p>
        </p:txBody>
      </p:sp>
    </p:spTree>
    <p:extLst>
      <p:ext uri="{BB962C8B-B14F-4D97-AF65-F5344CB8AC3E}">
        <p14:creationId xmlns:p14="http://schemas.microsoft.com/office/powerpoint/2010/main" val="180806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26"/>
    </mc:Choice>
    <mc:Fallback xmlns="">
      <p:transition spd="slow" advTm="1162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office-dingding-tmp-cn-shanghai.oss-cn-shanghai.aliyuncs.com/shapes%2F24518804075%2Ff9ab7ca5679644e4019acf8db50db4dd684671a6?Expires=1607664510&amp;OSSAccessKeyId=LTAI4Fw3hDk6EMmYfYFyAR1u&amp;Signature=5wWMRu3PfndJtAvPtXH0V8o174U%3D">
            <a:extLst>
              <a:ext uri="{FF2B5EF4-FFF2-40B4-BE49-F238E27FC236}">
                <a16:creationId xmlns:a16="http://schemas.microsoft.com/office/drawing/2014/main" id="{99FBF4A8-9A07-514B-826E-06F8CECF4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881" y="890641"/>
            <a:ext cx="3897013" cy="419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85350839-D247-4842-AA79-DBFC473C7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>
                <a:latin typeface="Microsoft YaHei" panose="020B0503020204020204" pitchFamily="34" charset="-122"/>
              </a:rPr>
              <a:t>Example Implementations</a:t>
            </a:r>
            <a:endParaRPr kumimoji="1" lang="zh-CN" altLang="en-US" dirty="0">
              <a:latin typeface="Microsoft YaHei" panose="020B0503020204020204" pitchFamily="34" charset="-122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C636CF2-1E37-5243-952B-73D2AC27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</p:spPr>
        <p:txBody>
          <a:bodyPr/>
          <a:lstStyle/>
          <a:p>
            <a:fld id="{ADE361C3-C043-4A6E-BDCE-8DA1E7D90A3B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1030" name="Picture 6" descr="https://office-dingding-tmp-cn-shanghai.oss-cn-shanghai.aliyuncs.com/shapes%2F24518804075%2F420df03bfb8de65de9571cc55129c47a58bb0991?Expires=1607664510&amp;OSSAccessKeyId=LTAI4Fw3hDk6EMmYfYFyAR1u&amp;Signature=FI5o%2FFRdxHvzRu0%2FYNppCmOJ5PA%3D">
            <a:extLst>
              <a:ext uri="{FF2B5EF4-FFF2-40B4-BE49-F238E27FC236}">
                <a16:creationId xmlns:a16="http://schemas.microsoft.com/office/drawing/2014/main" id="{0A66179B-2594-FB4C-B0E9-F3AEF5C3F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04" y="1580962"/>
            <a:ext cx="4011288" cy="29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B4CDD0F1-F226-F145-91CE-EA3D2BDB2942}"/>
              </a:ext>
            </a:extLst>
          </p:cNvPr>
          <p:cNvSpPr txBox="1"/>
          <p:nvPr/>
        </p:nvSpPr>
        <p:spPr>
          <a:xfrm>
            <a:off x="1155680" y="4539159"/>
            <a:ext cx="20185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 err="1">
                <a:latin typeface="+mn-ea"/>
              </a:rPr>
              <a:t>NeighborSelection</a:t>
            </a:r>
            <a:endParaRPr kumimoji="1" lang="zh-CN" altLang="en-US" sz="1600" dirty="0">
              <a:latin typeface="+mn-ea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9C5225F-ACCF-D444-9EA0-0CE94C30930E}"/>
              </a:ext>
            </a:extLst>
          </p:cNvPr>
          <p:cNvSpPr txBox="1"/>
          <p:nvPr/>
        </p:nvSpPr>
        <p:spPr>
          <a:xfrm>
            <a:off x="5236076" y="5111234"/>
            <a:ext cx="26342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>
                <a:latin typeface="+mn-ea"/>
              </a:rPr>
              <a:t>Aggregation and Update</a:t>
            </a:r>
            <a:endParaRPr kumimoji="1" lang="zh-CN" altLang="en-US" sz="1600" dirty="0">
              <a:latin typeface="+mn-ea"/>
            </a:endParaRPr>
          </a:p>
        </p:txBody>
      </p:sp>
      <p:sp>
        <p:nvSpPr>
          <p:cNvPr id="3" name="圆角矩形 2">
            <a:extLst>
              <a:ext uri="{FF2B5EF4-FFF2-40B4-BE49-F238E27FC236}">
                <a16:creationId xmlns:a16="http://schemas.microsoft.com/office/drawing/2014/main" id="{0EB34436-B8AB-3F46-93F8-6050CA4639D5}"/>
              </a:ext>
            </a:extLst>
          </p:cNvPr>
          <p:cNvSpPr/>
          <p:nvPr/>
        </p:nvSpPr>
        <p:spPr>
          <a:xfrm>
            <a:off x="971600" y="3577580"/>
            <a:ext cx="3240360" cy="648072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圆角矩形标注 4">
            <a:extLst>
              <a:ext uri="{FF2B5EF4-FFF2-40B4-BE49-F238E27FC236}">
                <a16:creationId xmlns:a16="http://schemas.microsoft.com/office/drawing/2014/main" id="{54B2B74B-CCA3-A943-BCB6-92F061C3222E}"/>
              </a:ext>
            </a:extLst>
          </p:cNvPr>
          <p:cNvSpPr/>
          <p:nvPr/>
        </p:nvSpPr>
        <p:spPr>
          <a:xfrm>
            <a:off x="1979711" y="2713484"/>
            <a:ext cx="2520263" cy="64807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" altLang="zh-CN" sz="1600" dirty="0"/>
              <a:t>Implement a UDF</a:t>
            </a:r>
          </a:p>
          <a:p>
            <a:pPr algn="ctr"/>
            <a:r>
              <a:rPr kumimoji="1" lang="en" altLang="zh-CN" sz="1600" dirty="0"/>
              <a:t>for each neighbor type</a:t>
            </a:r>
          </a:p>
        </p:txBody>
      </p:sp>
      <p:sp>
        <p:nvSpPr>
          <p:cNvPr id="10" name="圆角矩形 9">
            <a:extLst>
              <a:ext uri="{FF2B5EF4-FFF2-40B4-BE49-F238E27FC236}">
                <a16:creationId xmlns:a16="http://schemas.microsoft.com/office/drawing/2014/main" id="{C35A6B32-828A-C64D-BCB7-E1223A2BBB52}"/>
              </a:ext>
            </a:extLst>
          </p:cNvPr>
          <p:cNvSpPr/>
          <p:nvPr/>
        </p:nvSpPr>
        <p:spPr>
          <a:xfrm>
            <a:off x="5142845" y="3989625"/>
            <a:ext cx="3029555" cy="543645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圆角矩形标注 10">
            <a:extLst>
              <a:ext uri="{FF2B5EF4-FFF2-40B4-BE49-F238E27FC236}">
                <a16:creationId xmlns:a16="http://schemas.microsoft.com/office/drawing/2014/main" id="{F7C56918-1A6C-1E44-9BB0-6E5750DD0084}"/>
              </a:ext>
            </a:extLst>
          </p:cNvPr>
          <p:cNvSpPr/>
          <p:nvPr/>
        </p:nvSpPr>
        <p:spPr>
          <a:xfrm>
            <a:off x="5580112" y="3190110"/>
            <a:ext cx="3106671" cy="64807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" altLang="zh-CN" sz="1600" dirty="0"/>
              <a:t>Provide an aggregation function for each level of HDGs.</a:t>
            </a:r>
          </a:p>
        </p:txBody>
      </p:sp>
    </p:spTree>
    <p:extLst>
      <p:ext uri="{BB962C8B-B14F-4D97-AF65-F5344CB8AC3E}">
        <p14:creationId xmlns:p14="http://schemas.microsoft.com/office/powerpoint/2010/main" val="191441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CD1E60F-926B-C54D-9A34-8DBBE6B57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361C3-C043-4A6E-BDCE-8DA1E7D90A3B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A93F92FE-179B-0C46-9F80-560FC5DAC73C}"/>
              </a:ext>
            </a:extLst>
          </p:cNvPr>
          <p:cNvSpPr txBox="1">
            <a:spLocks/>
          </p:cNvSpPr>
          <p:nvPr/>
        </p:nvSpPr>
        <p:spPr>
          <a:xfrm>
            <a:off x="685800" y="1720994"/>
            <a:ext cx="7772400" cy="1225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ea"/>
                <a:ea typeface="+mj-ea"/>
                <a:cs typeface="微软雅黑 Light" panose="020B0502040204020203" pitchFamily="34" charset="-122"/>
              </a:defRPr>
            </a:lvl1pPr>
          </a:lstStyle>
          <a:p>
            <a:pPr algn="ctr">
              <a:lnSpc>
                <a:spcPct val="110000"/>
              </a:lnSpc>
            </a:pPr>
            <a:r>
              <a:rPr kumimoji="1" lang="en-US" altLang="zh-CN" sz="2800" dirty="0">
                <a:solidFill>
                  <a:srgbClr val="C00000"/>
                </a:solidFill>
              </a:rPr>
              <a:t>Efficient GNN Training</a:t>
            </a:r>
            <a:endParaRPr kumimoji="1" lang="zh-CN" alt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609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97AC3E6B-F74B-6144-9B62-EE7FA4EFD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944" y="2527548"/>
            <a:ext cx="5287059" cy="2769412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85350839-D247-4842-AA79-DBFC473C7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>
                <a:latin typeface="Microsoft YaHei" panose="020B0503020204020204" pitchFamily="34" charset="-122"/>
              </a:rPr>
              <a:t>Hybrid Execution</a:t>
            </a:r>
            <a:endParaRPr kumimoji="1" lang="zh-CN" altLang="en-US" dirty="0">
              <a:latin typeface="Microsoft YaHei" panose="020B0503020204020204" pitchFamily="34" charset="-122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C636CF2-1E37-5243-952B-73D2AC27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</p:spPr>
        <p:txBody>
          <a:bodyPr/>
          <a:lstStyle/>
          <a:p>
            <a:fld id="{ADE361C3-C043-4A6E-BDCE-8DA1E7D90A3B}" type="slidenum">
              <a:rPr lang="zh-CN" altLang="en-US" smtClean="0"/>
              <a:t>12</a:t>
            </a:fld>
            <a:endParaRPr lang="zh-CN" altLang="en-US" dirty="0"/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B2F2B103-3C77-3C4F-8D3F-6E86993F7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3501"/>
            <a:ext cx="8229600" cy="3900263"/>
          </a:xfrm>
        </p:spPr>
        <p:txBody>
          <a:bodyPr>
            <a:normAutofit/>
          </a:bodyPr>
          <a:lstStyle/>
          <a:p>
            <a:r>
              <a:rPr kumimoji="1" lang="en-US" altLang="zh-CN" sz="1800" b="0" dirty="0">
                <a:solidFill>
                  <a:schemeClr val="tx1"/>
                </a:solidFill>
                <a:latin typeface="+mn-lt"/>
              </a:rPr>
              <a:t>HDGs</a:t>
            </a:r>
          </a:p>
          <a:p>
            <a:pPr lvl="1"/>
            <a:r>
              <a:rPr kumimoji="1" lang="en-US" altLang="zh-CN" sz="1600" dirty="0">
                <a:solidFill>
                  <a:schemeClr val="tx1"/>
                </a:solidFill>
                <a:latin typeface="+mn-lt"/>
                <a:ea typeface="+mn-ea"/>
              </a:rPr>
              <a:t>Different levels have unique properties</a:t>
            </a:r>
            <a:endParaRPr kumimoji="1" lang="en-US" altLang="zh-CN" sz="1600" dirty="0">
              <a:solidFill>
                <a:schemeClr val="tx1"/>
              </a:solidFill>
              <a:latin typeface="+mn-lt"/>
            </a:endParaRPr>
          </a:p>
          <a:p>
            <a:pPr lvl="1"/>
            <a:r>
              <a:rPr kumimoji="1" lang="en-US" altLang="zh-CN" sz="1600" dirty="0">
                <a:solidFill>
                  <a:schemeClr val="tx1"/>
                </a:solidFill>
                <a:latin typeface="+mn-lt"/>
              </a:rPr>
              <a:t>A hybrid processing strategy for hierarchical aggregation</a:t>
            </a:r>
          </a:p>
          <a:p>
            <a:pPr lvl="1"/>
            <a:endParaRPr kumimoji="1" lang="en-US" altLang="zh-CN" sz="1800" dirty="0">
              <a:solidFill>
                <a:schemeClr val="tx1"/>
              </a:solidFill>
              <a:latin typeface="Microsoft YaHei" panose="020B0503020204020204" pitchFamily="34" charset="-122"/>
            </a:endParaRPr>
          </a:p>
          <a:p>
            <a:endParaRPr kumimoji="1" lang="en-US" altLang="zh-CN" sz="1800" b="0" dirty="0">
              <a:solidFill>
                <a:schemeClr val="tx1"/>
              </a:solidFill>
              <a:latin typeface="Microsoft YaHei" panose="020B0503020204020204" pitchFamily="34" charset="-122"/>
            </a:endParaRPr>
          </a:p>
          <a:p>
            <a:pPr marL="457200" lvl="1" indent="0">
              <a:buNone/>
            </a:pPr>
            <a:endParaRPr kumimoji="1" lang="en-US" altLang="zh-CN" sz="1600" dirty="0">
              <a:solidFill>
                <a:schemeClr val="tx1"/>
              </a:solidFill>
              <a:latin typeface="Microsoft YaHei" panose="020B0503020204020204" pitchFamily="34" charset="-122"/>
            </a:endParaRPr>
          </a:p>
          <a:p>
            <a:pPr lvl="1"/>
            <a:endParaRPr kumimoji="1" lang="en-US" altLang="zh-CN" sz="1600" dirty="0">
              <a:solidFill>
                <a:schemeClr val="tx1"/>
              </a:solidFill>
              <a:latin typeface="Microsoft YaHei" panose="020B0503020204020204" pitchFamily="34" charset="-122"/>
            </a:endParaRPr>
          </a:p>
        </p:txBody>
      </p:sp>
      <p:sp>
        <p:nvSpPr>
          <p:cNvPr id="3" name="圆角矩形 2">
            <a:extLst>
              <a:ext uri="{FF2B5EF4-FFF2-40B4-BE49-F238E27FC236}">
                <a16:creationId xmlns:a16="http://schemas.microsoft.com/office/drawing/2014/main" id="{92511411-2719-4E4D-A59E-99CA1508C1EC}"/>
              </a:ext>
            </a:extLst>
          </p:cNvPr>
          <p:cNvSpPr/>
          <p:nvPr/>
        </p:nvSpPr>
        <p:spPr>
          <a:xfrm>
            <a:off x="971600" y="3649588"/>
            <a:ext cx="4680520" cy="504056"/>
          </a:xfrm>
          <a:prstGeom prst="roundRect">
            <a:avLst/>
          </a:prstGeom>
          <a:noFill/>
          <a:ln>
            <a:solidFill>
              <a:srgbClr val="9411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22917B0-E895-F840-8912-A0BA8F99E59E}"/>
              </a:ext>
            </a:extLst>
          </p:cNvPr>
          <p:cNvSpPr txBox="1"/>
          <p:nvPr/>
        </p:nvSpPr>
        <p:spPr>
          <a:xfrm>
            <a:off x="5590286" y="3609228"/>
            <a:ext cx="3590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1600" dirty="0"/>
              <a:t>Each vertex has multiple incoming edges.</a:t>
            </a:r>
            <a:r>
              <a:rPr kumimoji="1" lang="en-US" altLang="zh-CN" sz="1600" dirty="0">
                <a:sym typeface="Wingdings" pitchFamily="2" charset="2"/>
              </a:rPr>
              <a:t> Feature fusion operation.</a:t>
            </a:r>
            <a:endParaRPr kumimoji="1" lang="zh-CN" altLang="en-US" sz="1600" dirty="0"/>
          </a:p>
        </p:txBody>
      </p:sp>
      <p:sp>
        <p:nvSpPr>
          <p:cNvPr id="10" name="圆角矩形 9">
            <a:extLst>
              <a:ext uri="{FF2B5EF4-FFF2-40B4-BE49-F238E27FC236}">
                <a16:creationId xmlns:a16="http://schemas.microsoft.com/office/drawing/2014/main" id="{7B8CEFB9-E4F2-3B4D-BBA5-153AE192F19F}"/>
              </a:ext>
            </a:extLst>
          </p:cNvPr>
          <p:cNvSpPr/>
          <p:nvPr/>
        </p:nvSpPr>
        <p:spPr>
          <a:xfrm>
            <a:off x="2626580" y="3031604"/>
            <a:ext cx="2233452" cy="504056"/>
          </a:xfrm>
          <a:prstGeom prst="roundRect">
            <a:avLst/>
          </a:prstGeom>
          <a:noFill/>
          <a:ln>
            <a:solidFill>
              <a:srgbClr val="9411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圆角矩形 10">
            <a:extLst>
              <a:ext uri="{FF2B5EF4-FFF2-40B4-BE49-F238E27FC236}">
                <a16:creationId xmlns:a16="http://schemas.microsoft.com/office/drawing/2014/main" id="{9AD7CCB1-CF33-6B49-952E-23552A4C1FDC}"/>
              </a:ext>
            </a:extLst>
          </p:cNvPr>
          <p:cNvSpPr/>
          <p:nvPr/>
        </p:nvSpPr>
        <p:spPr>
          <a:xfrm>
            <a:off x="3059832" y="2464352"/>
            <a:ext cx="1224136" cy="504056"/>
          </a:xfrm>
          <a:prstGeom prst="roundRect">
            <a:avLst/>
          </a:prstGeom>
          <a:noFill/>
          <a:ln>
            <a:solidFill>
              <a:srgbClr val="9411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EBF8BDE-87E7-EA4F-B12E-8811B514FCAB}"/>
              </a:ext>
            </a:extLst>
          </p:cNvPr>
          <p:cNvSpPr txBox="1"/>
          <p:nvPr/>
        </p:nvSpPr>
        <p:spPr>
          <a:xfrm>
            <a:off x="5340346" y="3001617"/>
            <a:ext cx="3840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1600" dirty="0"/>
              <a:t>Each vertex has only one incoming edge.</a:t>
            </a:r>
            <a:r>
              <a:rPr kumimoji="1" lang="en-US" altLang="zh-CN" sz="1600" dirty="0">
                <a:sym typeface="Wingdings" pitchFamily="2" charset="2"/>
              </a:rPr>
              <a:t> Sparse tensor operation.</a:t>
            </a:r>
            <a:endParaRPr kumimoji="1" lang="zh-CN" altLang="en-US" sz="16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B1E8ACF-C9C8-674C-AFFF-5EED620A8ACB}"/>
              </a:ext>
            </a:extLst>
          </p:cNvPr>
          <p:cNvSpPr txBox="1"/>
          <p:nvPr/>
        </p:nvSpPr>
        <p:spPr>
          <a:xfrm>
            <a:off x="5220073" y="2399318"/>
            <a:ext cx="3960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1600" dirty="0"/>
              <a:t>All vertices share the same schema tree structure.</a:t>
            </a:r>
            <a:r>
              <a:rPr kumimoji="1" lang="en-US" altLang="zh-CN" sz="1600" dirty="0">
                <a:sym typeface="Wingdings" pitchFamily="2" charset="2"/>
              </a:rPr>
              <a:t> Dense tensor operation.</a:t>
            </a:r>
            <a:endParaRPr kumimoji="1" lang="zh-CN" altLang="en-US" sz="1600" dirty="0"/>
          </a:p>
        </p:txBody>
      </p:sp>
      <p:cxnSp>
        <p:nvCxnSpPr>
          <p:cNvPr id="16" name="直线箭头连接符 15">
            <a:extLst>
              <a:ext uri="{FF2B5EF4-FFF2-40B4-BE49-F238E27FC236}">
                <a16:creationId xmlns:a16="http://schemas.microsoft.com/office/drawing/2014/main" id="{99587D1A-65F6-7B4A-AD33-51A926379ED1}"/>
              </a:ext>
            </a:extLst>
          </p:cNvPr>
          <p:cNvCxnSpPr/>
          <p:nvPr/>
        </p:nvCxnSpPr>
        <p:spPr>
          <a:xfrm>
            <a:off x="5652120" y="3901615"/>
            <a:ext cx="36004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线箭头连接符 16">
            <a:extLst>
              <a:ext uri="{FF2B5EF4-FFF2-40B4-BE49-F238E27FC236}">
                <a16:creationId xmlns:a16="http://schemas.microsoft.com/office/drawing/2014/main" id="{9D6F94D4-89D2-7D4E-BD77-541133542298}"/>
              </a:ext>
            </a:extLst>
          </p:cNvPr>
          <p:cNvCxnSpPr>
            <a:cxnSpLocks/>
          </p:cNvCxnSpPr>
          <p:nvPr/>
        </p:nvCxnSpPr>
        <p:spPr>
          <a:xfrm>
            <a:off x="4860033" y="3283632"/>
            <a:ext cx="97210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线箭头连接符 18">
            <a:extLst>
              <a:ext uri="{FF2B5EF4-FFF2-40B4-BE49-F238E27FC236}">
                <a16:creationId xmlns:a16="http://schemas.microsoft.com/office/drawing/2014/main" id="{E8B4DD84-1DFA-784A-B5E7-0E7A0B558F74}"/>
              </a:ext>
            </a:extLst>
          </p:cNvPr>
          <p:cNvCxnSpPr>
            <a:cxnSpLocks/>
          </p:cNvCxnSpPr>
          <p:nvPr/>
        </p:nvCxnSpPr>
        <p:spPr>
          <a:xfrm>
            <a:off x="4283968" y="2691705"/>
            <a:ext cx="105637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68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0" grpId="0" animBg="1"/>
      <p:bldP spid="11" grpId="0" animBg="1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2">
            <a:extLst>
              <a:ext uri="{FF2B5EF4-FFF2-40B4-BE49-F238E27FC236}">
                <a16:creationId xmlns:a16="http://schemas.microsoft.com/office/drawing/2014/main" id="{B2F2B103-3C77-3C4F-8D3F-6E86993F7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3501"/>
            <a:ext cx="8229600" cy="3900263"/>
          </a:xfrm>
        </p:spPr>
        <p:txBody>
          <a:bodyPr>
            <a:normAutofit/>
          </a:bodyPr>
          <a:lstStyle/>
          <a:p>
            <a:r>
              <a:rPr kumimoji="1" lang="en-US" altLang="zh-CN" sz="1800" b="0" dirty="0">
                <a:solidFill>
                  <a:schemeClr val="tx1"/>
                </a:solidFill>
                <a:latin typeface="+mn-lt"/>
              </a:rPr>
              <a:t>Sparse tensor operation</a:t>
            </a:r>
            <a:endParaRPr kumimoji="1" lang="en-US" altLang="zh-CN" sz="1600" dirty="0">
              <a:solidFill>
                <a:schemeClr val="tx1"/>
              </a:solidFill>
              <a:latin typeface="+mn-lt"/>
            </a:endParaRPr>
          </a:p>
          <a:p>
            <a:pPr lvl="1"/>
            <a:r>
              <a:rPr kumimoji="1" lang="en-US" altLang="zh-CN" sz="1600" dirty="0">
                <a:solidFill>
                  <a:schemeClr val="tx1"/>
                </a:solidFill>
                <a:latin typeface="+mn-lt"/>
              </a:rPr>
              <a:t>Each vertex sends its feature to its outgoing edges as edge features. </a:t>
            </a:r>
          </a:p>
          <a:p>
            <a:pPr lvl="1"/>
            <a:r>
              <a:rPr kumimoji="1" lang="en-US" altLang="zh-CN" sz="1600" dirty="0">
                <a:solidFill>
                  <a:schemeClr val="tx1"/>
                </a:solidFill>
                <a:latin typeface="+mn-lt"/>
              </a:rPr>
              <a:t>Each vertex collects its neighbors’ features through its incoming edges.</a:t>
            </a:r>
          </a:p>
          <a:p>
            <a:pPr lvl="1"/>
            <a:r>
              <a:rPr kumimoji="1" lang="en-US" altLang="zh-CN" sz="1600" dirty="0">
                <a:solidFill>
                  <a:schemeClr val="tx1"/>
                </a:solidFill>
                <a:latin typeface="+mn-lt"/>
              </a:rPr>
              <a:t>Edge features are explicitly materialized.</a:t>
            </a:r>
          </a:p>
          <a:p>
            <a:pPr lvl="1"/>
            <a:endParaRPr kumimoji="1" lang="en-US" altLang="zh-CN" sz="1600" dirty="0">
              <a:solidFill>
                <a:schemeClr val="tx1"/>
              </a:solidFill>
              <a:latin typeface="+mn-lt"/>
            </a:endParaRPr>
          </a:p>
          <a:p>
            <a:pPr lvl="1"/>
            <a:endParaRPr kumimoji="1" lang="en-US" altLang="zh-CN" sz="1600" dirty="0">
              <a:solidFill>
                <a:schemeClr val="tx1"/>
              </a:solidFill>
              <a:latin typeface="+mn-lt"/>
            </a:endParaRPr>
          </a:p>
          <a:p>
            <a:pPr lvl="1"/>
            <a:endParaRPr kumimoji="1" lang="en-US" altLang="zh-CN" sz="1600" dirty="0">
              <a:solidFill>
                <a:schemeClr val="tx1"/>
              </a:solidFill>
              <a:latin typeface="+mn-lt"/>
            </a:endParaRPr>
          </a:p>
          <a:p>
            <a:pPr lvl="1"/>
            <a:endParaRPr kumimoji="1" lang="en-US" altLang="zh-CN" sz="1800" dirty="0">
              <a:solidFill>
                <a:schemeClr val="tx1"/>
              </a:solidFill>
              <a:latin typeface="Microsoft YaHei" panose="020B0503020204020204" pitchFamily="34" charset="-122"/>
            </a:endParaRPr>
          </a:p>
          <a:p>
            <a:endParaRPr kumimoji="1" lang="en-US" altLang="zh-CN" sz="1800" b="0" dirty="0">
              <a:solidFill>
                <a:schemeClr val="tx1"/>
              </a:solidFill>
              <a:latin typeface="Microsoft YaHei" panose="020B0503020204020204" pitchFamily="34" charset="-122"/>
            </a:endParaRPr>
          </a:p>
          <a:p>
            <a:pPr marL="457200" lvl="1" indent="0">
              <a:buNone/>
            </a:pPr>
            <a:endParaRPr kumimoji="1" lang="en-US" altLang="zh-CN" sz="1600" dirty="0">
              <a:solidFill>
                <a:schemeClr val="tx1"/>
              </a:solidFill>
              <a:latin typeface="Microsoft YaHei" panose="020B0503020204020204" pitchFamily="34" charset="-122"/>
            </a:endParaRPr>
          </a:p>
          <a:p>
            <a:pPr lvl="1"/>
            <a:endParaRPr kumimoji="1" lang="en-US" altLang="zh-CN" sz="1600" dirty="0">
              <a:solidFill>
                <a:schemeClr val="tx1"/>
              </a:solidFill>
              <a:latin typeface="Microsoft YaHei" panose="020B0503020204020204" pitchFamily="34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85350839-D247-4842-AA79-DBFC473C7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>
                <a:latin typeface="Microsoft YaHei" panose="020B0503020204020204" pitchFamily="34" charset="-122"/>
              </a:rPr>
              <a:t>Sparse Tensor Operation</a:t>
            </a:r>
            <a:endParaRPr kumimoji="1" lang="zh-CN" altLang="en-US" dirty="0">
              <a:latin typeface="Microsoft YaHei" panose="020B0503020204020204" pitchFamily="34" charset="-122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C636CF2-1E37-5243-952B-73D2AC27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</p:spPr>
        <p:txBody>
          <a:bodyPr/>
          <a:lstStyle/>
          <a:p>
            <a:fld id="{ADE361C3-C043-4A6E-BDCE-8DA1E7D90A3B}" type="slidenum">
              <a:rPr lang="zh-CN" altLang="en-US" smtClean="0"/>
              <a:t>13</a:t>
            </a:fld>
            <a:endParaRPr lang="zh-CN" altLang="en-US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DBE445E1-C6D7-724F-A33B-43BC75B69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3098799"/>
            <a:ext cx="50165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254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350839-D247-4842-AA79-DBFC473C7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+mn-ea"/>
                <a:ea typeface="+mn-ea"/>
              </a:rPr>
              <a:t>Feature Fusion Operation</a:t>
            </a:r>
            <a:endParaRPr kumimoji="1" lang="zh-CN" altLang="en-US" dirty="0">
              <a:latin typeface="+mn-ea"/>
              <a:ea typeface="+mn-ea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C67D792-DCC4-6046-B893-19A61C002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3501"/>
            <a:ext cx="8229600" cy="3963459"/>
          </a:xfrm>
        </p:spPr>
        <p:txBody>
          <a:bodyPr>
            <a:normAutofit/>
          </a:bodyPr>
          <a:lstStyle/>
          <a:p>
            <a:r>
              <a:rPr kumimoji="1" lang="en-US" altLang="zh-CN" sz="1800" b="0" dirty="0">
                <a:latin typeface="+mn-lt"/>
                <a:ea typeface="+mn-ea"/>
              </a:rPr>
              <a:t>Sparse tensor operation will lead to memory explosion</a:t>
            </a:r>
          </a:p>
          <a:p>
            <a:pPr lvl="1"/>
            <a:r>
              <a:rPr kumimoji="1" lang="en-US" altLang="zh-CN" sz="1600" b="0" dirty="0">
                <a:latin typeface="+mn-lt"/>
                <a:ea typeface="+mn-ea"/>
              </a:rPr>
              <a:t>Each vertex has multiple incoming edges.</a:t>
            </a:r>
          </a:p>
          <a:p>
            <a:pPr lvl="1"/>
            <a:endParaRPr kumimoji="1" lang="en-US" altLang="zh-CN" sz="1600" dirty="0">
              <a:latin typeface="+mn-lt"/>
              <a:ea typeface="+mn-ea"/>
            </a:endParaRPr>
          </a:p>
          <a:p>
            <a:pPr lvl="1"/>
            <a:endParaRPr kumimoji="1" lang="en-US" altLang="zh-CN" sz="1600" b="0" dirty="0">
              <a:latin typeface="+mn-lt"/>
              <a:ea typeface="+mn-ea"/>
            </a:endParaRPr>
          </a:p>
          <a:p>
            <a:pPr lvl="1"/>
            <a:endParaRPr kumimoji="1" lang="en-US" altLang="zh-CN" sz="1600" dirty="0">
              <a:latin typeface="+mn-lt"/>
              <a:ea typeface="+mn-ea"/>
            </a:endParaRPr>
          </a:p>
          <a:p>
            <a:pPr lvl="1"/>
            <a:endParaRPr kumimoji="1" lang="en-US" altLang="zh-CN" sz="1600" b="0" dirty="0">
              <a:latin typeface="+mn-lt"/>
              <a:ea typeface="+mn-ea"/>
            </a:endParaRPr>
          </a:p>
          <a:p>
            <a:pPr lvl="1"/>
            <a:endParaRPr kumimoji="1" lang="en-US" altLang="zh-CN" sz="1600" dirty="0">
              <a:latin typeface="+mn-lt"/>
              <a:ea typeface="+mn-ea"/>
            </a:endParaRPr>
          </a:p>
          <a:p>
            <a:r>
              <a:rPr kumimoji="1" lang="en-US" altLang="zh-CN" sz="1800" b="0" dirty="0">
                <a:latin typeface="+mn-lt"/>
                <a:ea typeface="+mn-ea"/>
              </a:rPr>
              <a:t>Feature fusion operation</a:t>
            </a:r>
          </a:p>
          <a:p>
            <a:pPr lvl="1"/>
            <a:r>
              <a:rPr kumimoji="1" lang="en-US" altLang="zh-CN" sz="1600" dirty="0">
                <a:latin typeface="+mn-lt"/>
                <a:ea typeface="+mn-ea"/>
              </a:rPr>
              <a:t>Each thread first loads the features of vertices of level </a:t>
            </a:r>
            <a:r>
              <a:rPr kumimoji="1" lang="en-US" altLang="zh-CN" sz="1600" dirty="0" err="1">
                <a:latin typeface="+mn-lt"/>
                <a:ea typeface="+mn-ea"/>
              </a:rPr>
              <a:t>max_level</a:t>
            </a:r>
            <a:r>
              <a:rPr kumimoji="1" lang="en-US" altLang="zh-CN" sz="1600" dirty="0">
                <a:latin typeface="+mn-lt"/>
                <a:ea typeface="+mn-ea"/>
              </a:rPr>
              <a:t>;</a:t>
            </a:r>
          </a:p>
          <a:p>
            <a:pPr lvl="1"/>
            <a:r>
              <a:rPr kumimoji="1" lang="en-US" altLang="zh-CN" sz="1600" dirty="0">
                <a:latin typeface="+mn-lt"/>
                <a:ea typeface="+mn-ea"/>
              </a:rPr>
              <a:t>Then </a:t>
            </a:r>
            <a:r>
              <a:rPr kumimoji="1" lang="en-US" altLang="zh-CN" sz="1600" dirty="0"/>
              <a:t>performs the aggregation and </a:t>
            </a:r>
            <a:r>
              <a:rPr kumimoji="1" lang="en-US" altLang="zh-CN" sz="1600" dirty="0">
                <a:latin typeface="+mn-lt"/>
                <a:ea typeface="+mn-ea"/>
              </a:rPr>
              <a:t>appends the results to the buffers </a:t>
            </a:r>
            <a:r>
              <a:rPr kumimoji="1" lang="en-US" altLang="zh-CN" sz="1600" dirty="0" err="1">
                <a:latin typeface="+mn-lt"/>
                <a:ea typeface="+mn-ea"/>
              </a:rPr>
              <a:t>w.r.t.</a:t>
            </a:r>
            <a:r>
              <a:rPr kumimoji="1" lang="en-US" altLang="zh-CN" sz="1600" dirty="0">
                <a:latin typeface="+mn-lt"/>
                <a:ea typeface="+mn-ea"/>
              </a:rPr>
              <a:t> the designated destination vertices at level </a:t>
            </a:r>
            <a:r>
              <a:rPr kumimoji="1" lang="en-US" altLang="zh-CN" sz="1600" dirty="0" err="1">
                <a:latin typeface="+mn-lt"/>
                <a:ea typeface="+mn-ea"/>
              </a:rPr>
              <a:t>max_level</a:t>
            </a:r>
            <a:r>
              <a:rPr kumimoji="1" lang="en-US" altLang="zh-CN" sz="1600" dirty="0">
                <a:latin typeface="+mn-lt"/>
                <a:ea typeface="+mn-ea"/>
              </a:rPr>
              <a:t> − 1</a:t>
            </a:r>
            <a:r>
              <a:rPr kumimoji="1" lang="en-US" altLang="zh-CN" sz="1600" dirty="0">
                <a:latin typeface="+mn-ea"/>
                <a:ea typeface="+mn-ea"/>
              </a:rPr>
              <a:t>.</a:t>
            </a:r>
            <a:endParaRPr kumimoji="1" lang="en-US" altLang="zh-CN" sz="1600" dirty="0">
              <a:latin typeface="+mn-lt"/>
              <a:ea typeface="+mn-ea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C636CF2-1E37-5243-952B-73D2AC27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361C3-C043-4A6E-BDCE-8DA1E7D90A3B}" type="slidenum">
              <a:rPr lang="zh-CN" altLang="en-US" smtClean="0">
                <a:latin typeface="+mn-ea"/>
                <a:ea typeface="+mn-ea"/>
              </a:rPr>
              <a:t>14</a:t>
            </a:fld>
            <a:endParaRPr lang="zh-CN" altLang="en-US">
              <a:latin typeface="+mn-ea"/>
              <a:ea typeface="+mn-ea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6319433-82DD-E244-A092-C1AB38503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209428"/>
            <a:ext cx="5077544" cy="153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989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350839-D247-4842-AA79-DBFC473C7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+mn-ea"/>
                <a:ea typeface="+mn-ea"/>
              </a:rPr>
              <a:t>Dense Tensor Operation</a:t>
            </a:r>
            <a:endParaRPr kumimoji="1" lang="zh-CN" altLang="en-US" dirty="0">
              <a:latin typeface="+mn-ea"/>
              <a:ea typeface="+mn-ea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C67D792-DCC4-6046-B893-19A61C002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3501"/>
            <a:ext cx="8229600" cy="3963459"/>
          </a:xfrm>
        </p:spPr>
        <p:txBody>
          <a:bodyPr>
            <a:normAutofit/>
          </a:bodyPr>
          <a:lstStyle/>
          <a:p>
            <a:r>
              <a:rPr kumimoji="1" lang="en-US" altLang="zh-CN" sz="1800" b="0" dirty="0">
                <a:latin typeface="+mn-lt"/>
                <a:ea typeface="+mn-ea"/>
              </a:rPr>
              <a:t>Very efficient in current NN frameworks</a:t>
            </a:r>
          </a:p>
          <a:p>
            <a:pPr lvl="1"/>
            <a:r>
              <a:rPr kumimoji="1" lang="en-US" altLang="zh-CN" sz="1600" dirty="0">
                <a:latin typeface="+mn-lt"/>
                <a:ea typeface="+mn-ea"/>
              </a:rPr>
              <a:t>Require a regular form of the input</a:t>
            </a:r>
            <a:endParaRPr kumimoji="1" lang="en-US" altLang="zh-CN" sz="1600" b="0" dirty="0">
              <a:latin typeface="+mn-lt"/>
              <a:ea typeface="+mn-ea"/>
            </a:endParaRPr>
          </a:p>
          <a:p>
            <a:pPr lvl="1"/>
            <a:r>
              <a:rPr kumimoji="1" lang="en-US" altLang="zh-CN" sz="1600" dirty="0">
                <a:latin typeface="+mn-lt"/>
                <a:ea typeface="+mn-ea"/>
              </a:rPr>
              <a:t>All vertices share the same schema tree structure</a:t>
            </a:r>
            <a:endParaRPr kumimoji="1" lang="en-US" altLang="zh-CN" sz="1600" b="0" dirty="0">
              <a:latin typeface="+mn-lt"/>
              <a:ea typeface="+mn-ea"/>
            </a:endParaRPr>
          </a:p>
          <a:p>
            <a:pPr marL="457200" lvl="1" indent="0">
              <a:buNone/>
            </a:pPr>
            <a:endParaRPr kumimoji="1" lang="en-US" altLang="zh-CN" sz="1600" dirty="0">
              <a:latin typeface="+mn-ea"/>
              <a:ea typeface="+mn-ea"/>
            </a:endParaRPr>
          </a:p>
          <a:p>
            <a:pPr lvl="1"/>
            <a:endParaRPr kumimoji="1" lang="en-US" altLang="zh-CN" sz="1600" b="0" dirty="0">
              <a:latin typeface="+mn-ea"/>
              <a:ea typeface="+mn-ea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C636CF2-1E37-5243-952B-73D2AC27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361C3-C043-4A6E-BDCE-8DA1E7D90A3B}" type="slidenum">
              <a:rPr lang="zh-CN" altLang="en-US" smtClean="0">
                <a:latin typeface="+mn-ea"/>
                <a:ea typeface="+mn-ea"/>
              </a:rPr>
              <a:t>15</a:t>
            </a:fld>
            <a:endParaRPr lang="zh-CN" altLang="en-US">
              <a:latin typeface="+mn-ea"/>
              <a:ea typeface="+mn-ea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408CC3C-BD2B-694C-9BF6-157023279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870" y="2486315"/>
            <a:ext cx="6250130" cy="30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411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350839-D247-4842-AA79-DBFC473C7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+mn-ea"/>
                <a:ea typeface="+mn-ea"/>
              </a:rPr>
              <a:t>Workload balancing</a:t>
            </a:r>
            <a:endParaRPr kumimoji="1" lang="zh-CN" altLang="en-US" dirty="0">
              <a:latin typeface="+mn-ea"/>
              <a:ea typeface="+mn-ea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C67D792-DCC4-6046-B893-19A61C002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3501"/>
            <a:ext cx="8229600" cy="3963459"/>
          </a:xfrm>
        </p:spPr>
        <p:txBody>
          <a:bodyPr>
            <a:normAutofit/>
          </a:bodyPr>
          <a:lstStyle/>
          <a:p>
            <a:r>
              <a:rPr kumimoji="1" lang="en-US" altLang="zh-CN" sz="1800" b="0" dirty="0">
                <a:latin typeface="+mn-lt"/>
                <a:ea typeface="+mn-ea"/>
              </a:rPr>
              <a:t>Current methods </a:t>
            </a:r>
          </a:p>
          <a:p>
            <a:pPr lvl="1"/>
            <a:r>
              <a:rPr kumimoji="1" lang="en-US" altLang="zh-CN" sz="1600" dirty="0">
                <a:latin typeface="+mn-lt"/>
                <a:ea typeface="+mn-ea"/>
              </a:rPr>
              <a:t>Conventional graph partitioning on the input graph</a:t>
            </a:r>
            <a:endParaRPr kumimoji="1" lang="en-US" altLang="zh-CN" sz="1600" b="0" dirty="0">
              <a:latin typeface="+mn-lt"/>
              <a:ea typeface="+mn-ea"/>
            </a:endParaRPr>
          </a:p>
          <a:p>
            <a:pPr lvl="1"/>
            <a:r>
              <a:rPr kumimoji="1" lang="en-US" altLang="zh-CN" sz="1600" dirty="0">
                <a:latin typeface="+mn-lt"/>
                <a:ea typeface="+mn-ea"/>
              </a:rPr>
              <a:t>Static metrics, e.g., vertex weight or edge weight</a:t>
            </a:r>
          </a:p>
          <a:p>
            <a:r>
              <a:rPr kumimoji="1" lang="en-US" altLang="zh-CN" sz="1800" b="0" dirty="0">
                <a:latin typeface="+mn-lt"/>
                <a:ea typeface="+mn-ea"/>
              </a:rPr>
              <a:t>Our method</a:t>
            </a:r>
          </a:p>
          <a:p>
            <a:pPr lvl="1"/>
            <a:r>
              <a:rPr kumimoji="1" lang="en-US" altLang="zh-CN" sz="1600" dirty="0">
                <a:latin typeface="+mn-lt"/>
                <a:ea typeface="+mn-ea"/>
              </a:rPr>
              <a:t>Based on an </a:t>
            </a:r>
            <a:r>
              <a:rPr kumimoji="1" lang="en-US" altLang="zh-CN" sz="1600" i="1" dirty="0">
                <a:latin typeface="+mn-lt"/>
                <a:ea typeface="+mn-ea"/>
              </a:rPr>
              <a:t>induced graph</a:t>
            </a:r>
          </a:p>
          <a:p>
            <a:pPr lvl="1"/>
            <a:endParaRPr kumimoji="1" lang="en-US" altLang="zh-CN" sz="1600" i="1" dirty="0">
              <a:latin typeface="+mn-lt"/>
              <a:ea typeface="+mn-ea"/>
            </a:endParaRPr>
          </a:p>
          <a:p>
            <a:pPr marL="457200" lvl="1" indent="0">
              <a:buNone/>
            </a:pPr>
            <a:endParaRPr kumimoji="1" lang="en-US" altLang="zh-CN" sz="1600" i="1" dirty="0">
              <a:latin typeface="+mn-lt"/>
              <a:ea typeface="+mn-ea"/>
            </a:endParaRPr>
          </a:p>
          <a:p>
            <a:pPr lvl="1"/>
            <a:r>
              <a:rPr kumimoji="1" lang="en-US" altLang="zh-CN" sz="1600" dirty="0">
                <a:latin typeface="+mn-lt"/>
                <a:ea typeface="+mn-ea"/>
              </a:rPr>
              <a:t>A cost function to characterize the training cost of each vertex</a:t>
            </a:r>
          </a:p>
          <a:p>
            <a:pPr lvl="1"/>
            <a:r>
              <a:rPr kumimoji="1" lang="en-US" altLang="zh-CN" sz="1600" dirty="0">
                <a:latin typeface="+mn-lt"/>
                <a:ea typeface="+mn-ea"/>
              </a:rPr>
              <a:t>Application-driven strategy[1]</a:t>
            </a:r>
          </a:p>
          <a:p>
            <a:pPr lvl="1"/>
            <a:endParaRPr kumimoji="1" lang="en-US" altLang="zh-CN" sz="1600" dirty="0">
              <a:latin typeface="+mn-lt"/>
              <a:ea typeface="+mn-ea"/>
            </a:endParaRPr>
          </a:p>
          <a:p>
            <a:pPr marL="457200" lvl="1" indent="0">
              <a:buNone/>
            </a:pPr>
            <a:r>
              <a:rPr kumimoji="1" lang="en-US" altLang="zh-CN" sz="1200" dirty="0">
                <a:latin typeface="+mn-lt"/>
                <a:ea typeface="+mn-ea"/>
              </a:rPr>
              <a:t>[1] Application Driven Graph Partitioning, SIGMOD 2020</a:t>
            </a:r>
          </a:p>
          <a:p>
            <a:pPr lvl="1"/>
            <a:endParaRPr kumimoji="1" lang="en-US" altLang="zh-CN" sz="1600" dirty="0">
              <a:latin typeface="+mn-lt"/>
              <a:ea typeface="+mn-ea"/>
            </a:endParaRPr>
          </a:p>
          <a:p>
            <a:pPr lvl="1"/>
            <a:endParaRPr kumimoji="1" lang="en-US" altLang="zh-CN" sz="1600" dirty="0">
              <a:latin typeface="+mn-lt"/>
              <a:ea typeface="+mn-ea"/>
            </a:endParaRPr>
          </a:p>
          <a:p>
            <a:pPr lvl="1"/>
            <a:endParaRPr kumimoji="1" lang="en-US" altLang="zh-CN" sz="1600" dirty="0">
              <a:latin typeface="+mn-lt"/>
              <a:ea typeface="+mn-ea"/>
            </a:endParaRPr>
          </a:p>
          <a:p>
            <a:pPr lvl="1"/>
            <a:endParaRPr kumimoji="1" lang="en-US" altLang="zh-CN" sz="1600" b="0" dirty="0">
              <a:latin typeface="+mn-ea"/>
              <a:ea typeface="+mn-ea"/>
            </a:endParaRPr>
          </a:p>
          <a:p>
            <a:pPr lvl="1"/>
            <a:endParaRPr kumimoji="1" lang="en-US" altLang="zh-CN" sz="1600" b="0" dirty="0">
              <a:latin typeface="+mn-ea"/>
              <a:ea typeface="+mn-ea"/>
            </a:endParaRPr>
          </a:p>
          <a:p>
            <a:pPr marL="457200" lvl="1" indent="0">
              <a:buNone/>
            </a:pPr>
            <a:endParaRPr kumimoji="1" lang="en-US" altLang="zh-CN" sz="1600" dirty="0">
              <a:latin typeface="+mn-ea"/>
              <a:ea typeface="+mn-ea"/>
            </a:endParaRPr>
          </a:p>
          <a:p>
            <a:pPr lvl="1"/>
            <a:endParaRPr kumimoji="1" lang="en-US" altLang="zh-CN" sz="1600" b="0" dirty="0">
              <a:latin typeface="+mn-ea"/>
              <a:ea typeface="+mn-ea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C636CF2-1E37-5243-952B-73D2AC27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361C3-C043-4A6E-BDCE-8DA1E7D90A3B}" type="slidenum">
              <a:rPr lang="zh-CN" altLang="en-US" smtClean="0">
                <a:latin typeface="+mn-ea"/>
                <a:ea typeface="+mn-ea"/>
              </a:rPr>
              <a:t>16</a:t>
            </a:fld>
            <a:endParaRPr lang="zh-CN" altLang="en-US">
              <a:latin typeface="+mn-ea"/>
              <a:ea typeface="+mn-ea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7948D25-36DE-AE43-952C-2C3DF88AF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2696814"/>
            <a:ext cx="1909936" cy="123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510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C67D792-DCC4-6046-B893-19A61C002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3501"/>
            <a:ext cx="8229600" cy="3963459"/>
          </a:xfrm>
        </p:spPr>
        <p:txBody>
          <a:bodyPr>
            <a:normAutofit/>
          </a:bodyPr>
          <a:lstStyle/>
          <a:p>
            <a:r>
              <a:rPr kumimoji="1" lang="en-US" altLang="zh-CN" sz="1800" b="0" dirty="0">
                <a:latin typeface="+mn-lt"/>
                <a:ea typeface="+mn-ea"/>
              </a:rPr>
              <a:t>Overlap partial aggregations and communications </a:t>
            </a:r>
          </a:p>
          <a:p>
            <a:pPr lvl="1"/>
            <a:r>
              <a:rPr kumimoji="1" lang="en-US" altLang="zh-CN" sz="1600" dirty="0">
                <a:latin typeface="+mn-lt"/>
                <a:ea typeface="+mn-ea"/>
              </a:rPr>
              <a:t>The aggregation function is commutative</a:t>
            </a:r>
            <a:endParaRPr kumimoji="1" lang="en-US" altLang="zh-CN" sz="1600" b="0" dirty="0">
              <a:latin typeface="+mn-lt"/>
              <a:ea typeface="+mn-ea"/>
            </a:endParaRPr>
          </a:p>
          <a:p>
            <a:pPr lvl="1"/>
            <a:endParaRPr kumimoji="1" lang="en-US" altLang="zh-CN" sz="1600" dirty="0">
              <a:latin typeface="+mn-lt"/>
              <a:ea typeface="+mn-ea"/>
            </a:endParaRPr>
          </a:p>
          <a:p>
            <a:pPr marL="457200" lvl="1" indent="0">
              <a:buNone/>
            </a:pPr>
            <a:endParaRPr kumimoji="1" lang="en-US" altLang="zh-CN" sz="1600" b="0" dirty="0">
              <a:latin typeface="+mn-ea"/>
              <a:ea typeface="+mn-ea"/>
            </a:endParaRPr>
          </a:p>
          <a:p>
            <a:pPr marL="457200" lvl="1" indent="0">
              <a:buNone/>
            </a:pPr>
            <a:endParaRPr kumimoji="1" lang="en-US" altLang="zh-CN" sz="1600" b="0" dirty="0">
              <a:latin typeface="+mn-ea"/>
              <a:ea typeface="+mn-ea"/>
            </a:endParaRPr>
          </a:p>
          <a:p>
            <a:pPr marL="457200" lvl="1" indent="0">
              <a:buNone/>
            </a:pPr>
            <a:endParaRPr kumimoji="1" lang="en-US" altLang="zh-CN" sz="1600" dirty="0">
              <a:latin typeface="+mn-ea"/>
              <a:ea typeface="+mn-ea"/>
            </a:endParaRPr>
          </a:p>
          <a:p>
            <a:pPr lvl="1"/>
            <a:endParaRPr kumimoji="1" lang="en-US" altLang="zh-CN" sz="1600" b="0" dirty="0">
              <a:latin typeface="+mn-ea"/>
              <a:ea typeface="+mn-ea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85350839-D247-4842-AA79-DBFC473C7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+mn-ea"/>
                <a:ea typeface="+mn-ea"/>
              </a:rPr>
              <a:t>Pipeline Processing</a:t>
            </a:r>
            <a:endParaRPr kumimoji="1" lang="zh-CN" altLang="en-US" dirty="0">
              <a:latin typeface="+mn-ea"/>
              <a:ea typeface="+mn-ea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C636CF2-1E37-5243-952B-73D2AC27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361C3-C043-4A6E-BDCE-8DA1E7D90A3B}" type="slidenum">
              <a:rPr lang="zh-CN" altLang="en-US" smtClean="0">
                <a:latin typeface="+mn-ea"/>
                <a:ea typeface="+mn-ea"/>
              </a:rPr>
              <a:t>17</a:t>
            </a:fld>
            <a:endParaRPr lang="zh-CN" altLang="en-US">
              <a:latin typeface="+mn-ea"/>
              <a:ea typeface="+mn-ea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DFC57B7-F2FE-914E-833D-F622093CB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3001516"/>
            <a:ext cx="2374900" cy="11938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57DE230-B821-F441-87E1-2E9C6104B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4229099"/>
            <a:ext cx="863600" cy="3048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95B4F36-99E3-1C4D-8FAE-C54264450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4229099"/>
            <a:ext cx="863600" cy="3048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36D3496-C9C8-B848-B89E-B32023DCA4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5457" y="3035299"/>
            <a:ext cx="1397000" cy="11938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F653288-23AB-654B-B8EF-4E608CE87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4192" y="4252634"/>
            <a:ext cx="863600" cy="3048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F8C9747-7996-4B48-8231-9DA346D15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0657" y="4243929"/>
            <a:ext cx="863600" cy="30480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A4EF2FAB-8C62-3843-871C-B06E5DF22A24}"/>
              </a:ext>
            </a:extLst>
          </p:cNvPr>
          <p:cNvSpPr/>
          <p:nvPr/>
        </p:nvSpPr>
        <p:spPr>
          <a:xfrm>
            <a:off x="755080" y="2857500"/>
            <a:ext cx="3626677" cy="18002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C880DC3-5DD2-0D48-BACA-D33A49635E7E}"/>
              </a:ext>
            </a:extLst>
          </p:cNvPr>
          <p:cNvSpPr/>
          <p:nvPr/>
        </p:nvSpPr>
        <p:spPr>
          <a:xfrm>
            <a:off x="4762245" y="2857500"/>
            <a:ext cx="3626677" cy="18002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F10F050-1824-0D42-A632-50F4F52EA1F6}"/>
              </a:ext>
            </a:extLst>
          </p:cNvPr>
          <p:cNvSpPr txBox="1"/>
          <p:nvPr/>
        </p:nvSpPr>
        <p:spPr>
          <a:xfrm>
            <a:off x="2051720" y="467918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/>
              <a:t>Machine 0</a:t>
            </a:r>
            <a:endParaRPr kumimoji="1" lang="zh-CN" altLang="en-US" sz="1600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CB3AC02-820D-BA43-BBC2-ED6467B05726}"/>
              </a:ext>
            </a:extLst>
          </p:cNvPr>
          <p:cNvSpPr txBox="1"/>
          <p:nvPr/>
        </p:nvSpPr>
        <p:spPr>
          <a:xfrm>
            <a:off x="6056140" y="4729708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/>
              <a:t>Machine 1</a:t>
            </a:r>
            <a:endParaRPr kumimoji="1" lang="zh-CN" altLang="en-US" sz="1600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0DE01184-4467-5241-9B5F-C025371904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7721" y="3084227"/>
            <a:ext cx="863600" cy="3048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28734D0-BBE9-D44D-B296-68C497478A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5656" y="2929508"/>
            <a:ext cx="863600" cy="30480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D2B5665-121B-4947-AD40-B5C31C874AFE}"/>
              </a:ext>
            </a:extLst>
          </p:cNvPr>
          <p:cNvSpPr/>
          <p:nvPr/>
        </p:nvSpPr>
        <p:spPr>
          <a:xfrm>
            <a:off x="6056140" y="3757600"/>
            <a:ext cx="1468188" cy="471499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0" name="直线箭头连接符 19">
            <a:extLst>
              <a:ext uri="{FF2B5EF4-FFF2-40B4-BE49-F238E27FC236}">
                <a16:creationId xmlns:a16="http://schemas.microsoft.com/office/drawing/2014/main" id="{652B6B76-99EB-7E42-8A03-82080415A3B0}"/>
              </a:ext>
            </a:extLst>
          </p:cNvPr>
          <p:cNvCxnSpPr/>
          <p:nvPr/>
        </p:nvCxnSpPr>
        <p:spPr>
          <a:xfrm flipV="1">
            <a:off x="6979521" y="3389027"/>
            <a:ext cx="0" cy="36857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id="{E21AE1AC-A70C-9C4D-A688-661C0EAF7EFF}"/>
              </a:ext>
            </a:extLst>
          </p:cNvPr>
          <p:cNvSpPr/>
          <p:nvPr/>
        </p:nvSpPr>
        <p:spPr>
          <a:xfrm>
            <a:off x="1194918" y="3721948"/>
            <a:ext cx="1468188" cy="471499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3" name="直线箭头连接符 22">
            <a:extLst>
              <a:ext uri="{FF2B5EF4-FFF2-40B4-BE49-F238E27FC236}">
                <a16:creationId xmlns:a16="http://schemas.microsoft.com/office/drawing/2014/main" id="{75F94905-5238-BE49-8812-1BACF95AC625}"/>
              </a:ext>
            </a:extLst>
          </p:cNvPr>
          <p:cNvCxnSpPr>
            <a:cxnSpLocks/>
            <a:endCxn id="17" idx="2"/>
          </p:cNvCxnSpPr>
          <p:nvPr/>
        </p:nvCxnSpPr>
        <p:spPr>
          <a:xfrm flipV="1">
            <a:off x="1907456" y="3234308"/>
            <a:ext cx="0" cy="48764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线箭头连接符 26">
            <a:extLst>
              <a:ext uri="{FF2B5EF4-FFF2-40B4-BE49-F238E27FC236}">
                <a16:creationId xmlns:a16="http://schemas.microsoft.com/office/drawing/2014/main" id="{82519C90-0BC8-1449-9109-FD55C0792C9A}"/>
              </a:ext>
            </a:extLst>
          </p:cNvPr>
          <p:cNvCxnSpPr/>
          <p:nvPr/>
        </p:nvCxnSpPr>
        <p:spPr>
          <a:xfrm flipV="1">
            <a:off x="1907704" y="2619990"/>
            <a:ext cx="0" cy="36004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线箭头连接符 27">
            <a:extLst>
              <a:ext uri="{FF2B5EF4-FFF2-40B4-BE49-F238E27FC236}">
                <a16:creationId xmlns:a16="http://schemas.microsoft.com/office/drawing/2014/main" id="{F4F60574-A665-BD41-86A4-B4EC1F3ED4D8}"/>
              </a:ext>
            </a:extLst>
          </p:cNvPr>
          <p:cNvCxnSpPr/>
          <p:nvPr/>
        </p:nvCxnSpPr>
        <p:spPr>
          <a:xfrm flipV="1">
            <a:off x="3347864" y="2641476"/>
            <a:ext cx="0" cy="36004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线连接符 29">
            <a:extLst>
              <a:ext uri="{FF2B5EF4-FFF2-40B4-BE49-F238E27FC236}">
                <a16:creationId xmlns:a16="http://schemas.microsoft.com/office/drawing/2014/main" id="{E33AD354-FFCE-5145-85FF-D4C267C13AD6}"/>
              </a:ext>
            </a:extLst>
          </p:cNvPr>
          <p:cNvCxnSpPr>
            <a:cxnSpLocks/>
          </p:cNvCxnSpPr>
          <p:nvPr/>
        </p:nvCxnSpPr>
        <p:spPr>
          <a:xfrm>
            <a:off x="1907456" y="2633220"/>
            <a:ext cx="1440408" cy="825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线箭头连接符 30">
            <a:extLst>
              <a:ext uri="{FF2B5EF4-FFF2-40B4-BE49-F238E27FC236}">
                <a16:creationId xmlns:a16="http://schemas.microsoft.com/office/drawing/2014/main" id="{875F41FE-3414-0F42-80B1-255FA046A5A7}"/>
              </a:ext>
            </a:extLst>
          </p:cNvPr>
          <p:cNvCxnSpPr>
            <a:cxnSpLocks/>
          </p:cNvCxnSpPr>
          <p:nvPr/>
        </p:nvCxnSpPr>
        <p:spPr>
          <a:xfrm flipV="1">
            <a:off x="2627784" y="2475974"/>
            <a:ext cx="0" cy="15724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图片 32">
            <a:extLst>
              <a:ext uri="{FF2B5EF4-FFF2-40B4-BE49-F238E27FC236}">
                <a16:creationId xmlns:a16="http://schemas.microsoft.com/office/drawing/2014/main" id="{25C068F9-32E5-1946-8E01-66796BA18D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5736" y="2131931"/>
            <a:ext cx="8636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2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0778 L -0.3967 -0.0208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44" y="-66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350839-D247-4842-AA79-DBFC473C7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>
                <a:latin typeface="Microsoft YaHei" panose="020B0503020204020204" pitchFamily="34" charset="-122"/>
              </a:rPr>
              <a:t>Evaluation</a:t>
            </a:r>
            <a:endParaRPr kumimoji="1" lang="zh-CN" altLang="en-US" dirty="0">
              <a:latin typeface="Microsoft YaHei" panose="020B0503020204020204" pitchFamily="34" charset="-122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C636CF2-1E37-5243-952B-73D2AC27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</p:spPr>
        <p:txBody>
          <a:bodyPr/>
          <a:lstStyle/>
          <a:p>
            <a:fld id="{ADE361C3-C043-4A6E-BDCE-8DA1E7D90A3B}" type="slidenum">
              <a:rPr lang="zh-CN" altLang="en-US" smtClean="0"/>
              <a:t>18</a:t>
            </a:fld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194B118-2D47-8444-829C-5BCE7D7F0AFA}"/>
              </a:ext>
            </a:extLst>
          </p:cNvPr>
          <p:cNvSpPr txBox="1"/>
          <p:nvPr/>
        </p:nvSpPr>
        <p:spPr>
          <a:xfrm>
            <a:off x="6804248" y="4370829"/>
            <a:ext cx="19046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OOM</a:t>
            </a:r>
            <a:r>
              <a:rPr kumimoji="1"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kumimoji="1"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Out-of-memory</a:t>
            </a:r>
          </a:p>
          <a:p>
            <a:r>
              <a:rPr kumimoji="1"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kumimoji="1"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kumimoji="1"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：</a:t>
            </a:r>
            <a:r>
              <a:rPr kumimoji="1"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Not implemented</a:t>
            </a:r>
            <a:r>
              <a:rPr kumimoji="1"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94A5718-0D76-0444-84A5-FD2108EB5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586" y="1625106"/>
            <a:ext cx="5262781" cy="2716014"/>
          </a:xfrm>
          <a:prstGeom prst="rect">
            <a:avLst/>
          </a:prstGeom>
        </p:spPr>
      </p:pic>
      <p:sp>
        <p:nvSpPr>
          <p:cNvPr id="5" name="椭圆 4">
            <a:extLst>
              <a:ext uri="{FF2B5EF4-FFF2-40B4-BE49-F238E27FC236}">
                <a16:creationId xmlns:a16="http://schemas.microsoft.com/office/drawing/2014/main" id="{CC0AA549-44CE-6B4B-914B-12595EF63E45}"/>
              </a:ext>
            </a:extLst>
          </p:cNvPr>
          <p:cNvSpPr/>
          <p:nvPr/>
        </p:nvSpPr>
        <p:spPr>
          <a:xfrm>
            <a:off x="5220072" y="1871361"/>
            <a:ext cx="1309712" cy="7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232768D-132B-B045-AEE5-DCA0290C1631}"/>
              </a:ext>
            </a:extLst>
          </p:cNvPr>
          <p:cNvSpPr txBox="1"/>
          <p:nvPr/>
        </p:nvSpPr>
        <p:spPr>
          <a:xfrm>
            <a:off x="457200" y="1192541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Performance of single machine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5922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350839-D247-4842-AA79-DBFC473C7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>
                <a:latin typeface="Microsoft YaHei" panose="020B0503020204020204" pitchFamily="34" charset="-122"/>
              </a:rPr>
              <a:t>Evaluation</a:t>
            </a:r>
            <a:endParaRPr kumimoji="1" lang="zh-CN" altLang="en-US" dirty="0">
              <a:latin typeface="Microsoft YaHei" panose="020B0503020204020204" pitchFamily="34" charset="-122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C636CF2-1E37-5243-952B-73D2AC27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</p:spPr>
        <p:txBody>
          <a:bodyPr/>
          <a:lstStyle/>
          <a:p>
            <a:fld id="{ADE361C3-C043-4A6E-BDCE-8DA1E7D90A3B}" type="slidenum">
              <a:rPr lang="zh-CN" altLang="en-US" smtClean="0"/>
              <a:t>19</a:t>
            </a:fld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BB74226-721D-9E42-B11D-93E37C7F0EFF}"/>
              </a:ext>
            </a:extLst>
          </p:cNvPr>
          <p:cNvSpPr txBox="1"/>
          <p:nvPr/>
        </p:nvSpPr>
        <p:spPr>
          <a:xfrm>
            <a:off x="457200" y="1192541"/>
            <a:ext cx="3970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Performance of multiple machines</a:t>
            </a:r>
            <a:endParaRPr kumimoji="1"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C2E4495-D87B-2A46-9A64-DA8F95FEF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032" y="1837898"/>
            <a:ext cx="8337935" cy="239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524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CD1E60F-926B-C54D-9A34-8DBBE6B57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361C3-C043-4A6E-BDCE-8DA1E7D90A3B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A93F92FE-179B-0C46-9F80-560FC5DAC73C}"/>
              </a:ext>
            </a:extLst>
          </p:cNvPr>
          <p:cNvSpPr txBox="1">
            <a:spLocks/>
          </p:cNvSpPr>
          <p:nvPr/>
        </p:nvSpPr>
        <p:spPr>
          <a:xfrm>
            <a:off x="685800" y="1720994"/>
            <a:ext cx="7772400" cy="1225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ea"/>
                <a:ea typeface="+mj-ea"/>
                <a:cs typeface="微软雅黑 Light" panose="020B0502040204020203" pitchFamily="34" charset="-122"/>
              </a:defRPr>
            </a:lvl1pPr>
          </a:lstStyle>
          <a:p>
            <a:pPr algn="ctr">
              <a:lnSpc>
                <a:spcPct val="110000"/>
              </a:lnSpc>
            </a:pPr>
            <a:r>
              <a:rPr kumimoji="1" lang="en-US" altLang="zh-CN" sz="2800" dirty="0">
                <a:solidFill>
                  <a:srgbClr val="C00000"/>
                </a:solidFill>
              </a:rPr>
              <a:t>A Flexible Programming Abstraction </a:t>
            </a:r>
          </a:p>
          <a:p>
            <a:pPr algn="ctr">
              <a:lnSpc>
                <a:spcPct val="110000"/>
              </a:lnSpc>
            </a:pPr>
            <a:r>
              <a:rPr kumimoji="1" lang="en-US" altLang="zh-CN" sz="2800" dirty="0">
                <a:solidFill>
                  <a:srgbClr val="C00000"/>
                </a:solidFill>
              </a:rPr>
              <a:t>for GNNs</a:t>
            </a:r>
            <a:endParaRPr kumimoji="1" lang="zh-CN" alt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9486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350839-D247-4842-AA79-DBFC473C7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>
                <a:latin typeface="Microsoft YaHei" panose="020B0503020204020204" pitchFamily="34" charset="-122"/>
              </a:rPr>
              <a:t>Evaluation</a:t>
            </a:r>
            <a:endParaRPr kumimoji="1" lang="zh-CN" altLang="en-US" dirty="0">
              <a:latin typeface="Microsoft YaHei" panose="020B0503020204020204" pitchFamily="34" charset="-122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C636CF2-1E37-5243-952B-73D2AC27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</p:spPr>
        <p:txBody>
          <a:bodyPr/>
          <a:lstStyle/>
          <a:p>
            <a:fld id="{ADE361C3-C043-4A6E-BDCE-8DA1E7D90A3B}" type="slidenum">
              <a:rPr lang="zh-CN" altLang="en-US" smtClean="0"/>
              <a:t>20</a:t>
            </a:fld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BB74226-721D-9E42-B11D-93E37C7F0EFF}"/>
              </a:ext>
            </a:extLst>
          </p:cNvPr>
          <p:cNvSpPr txBox="1"/>
          <p:nvPr/>
        </p:nvSpPr>
        <p:spPr>
          <a:xfrm>
            <a:off x="457200" y="1192541"/>
            <a:ext cx="3970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dirty="0"/>
              <a:t>Hybrid aggregation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66B044B-0AE0-2749-BC5E-A4888FB31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2133634"/>
            <a:ext cx="6946900" cy="2159000"/>
          </a:xfrm>
          <a:prstGeom prst="rect">
            <a:avLst/>
          </a:prstGeom>
        </p:spPr>
      </p:pic>
      <p:sp>
        <p:nvSpPr>
          <p:cNvPr id="5" name="椭圆 4">
            <a:extLst>
              <a:ext uri="{FF2B5EF4-FFF2-40B4-BE49-F238E27FC236}">
                <a16:creationId xmlns:a16="http://schemas.microsoft.com/office/drawing/2014/main" id="{B39E3F83-BDEC-7C4C-8D63-CDF3DEAE6AD7}"/>
              </a:ext>
            </a:extLst>
          </p:cNvPr>
          <p:cNvSpPr/>
          <p:nvPr/>
        </p:nvSpPr>
        <p:spPr>
          <a:xfrm>
            <a:off x="1763688" y="3361556"/>
            <a:ext cx="504056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EC21B48A-90BD-8545-8AF6-616238173905}"/>
              </a:ext>
            </a:extLst>
          </p:cNvPr>
          <p:cNvSpPr/>
          <p:nvPr/>
        </p:nvSpPr>
        <p:spPr>
          <a:xfrm>
            <a:off x="2454176" y="3541576"/>
            <a:ext cx="504056" cy="2076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23DFAFF-5E1E-C042-8C9D-B58CE6CC6096}"/>
              </a:ext>
            </a:extLst>
          </p:cNvPr>
          <p:cNvSpPr txBox="1"/>
          <p:nvPr/>
        </p:nvSpPr>
        <p:spPr>
          <a:xfrm>
            <a:off x="849491" y="4349354"/>
            <a:ext cx="64087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100" dirty="0"/>
              <a:t>SA: Sparse tensor operation.</a:t>
            </a:r>
          </a:p>
          <a:p>
            <a:r>
              <a:rPr kumimoji="1" lang="en-US" altLang="zh-CN" sz="1100" dirty="0"/>
              <a:t>SA+FA: sparse tensor operation + feature fusion operation</a:t>
            </a:r>
          </a:p>
          <a:p>
            <a:r>
              <a:rPr kumimoji="1" lang="en-US" altLang="zh-CN" sz="1100" dirty="0"/>
              <a:t>HA: Hybrid aggregation</a:t>
            </a:r>
            <a:endParaRPr kumimoji="1" lang="zh-CN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58251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350839-D247-4842-AA79-DBFC473C7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>
                <a:latin typeface="Microsoft YaHei" panose="020B0503020204020204" pitchFamily="34" charset="-122"/>
              </a:rPr>
              <a:t>Evaluation</a:t>
            </a:r>
            <a:endParaRPr kumimoji="1" lang="zh-CN" altLang="en-US" dirty="0">
              <a:latin typeface="Microsoft YaHei" panose="020B0503020204020204" pitchFamily="34" charset="-122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C636CF2-1E37-5243-952B-73D2AC27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</p:spPr>
        <p:txBody>
          <a:bodyPr/>
          <a:lstStyle/>
          <a:p>
            <a:fld id="{ADE361C3-C043-4A6E-BDCE-8DA1E7D90A3B}" type="slidenum">
              <a:rPr lang="zh-CN" altLang="en-US" smtClean="0"/>
              <a:t>21</a:t>
            </a:fld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BB74226-721D-9E42-B11D-93E37C7F0EFF}"/>
              </a:ext>
            </a:extLst>
          </p:cNvPr>
          <p:cNvSpPr txBox="1"/>
          <p:nvPr/>
        </p:nvSpPr>
        <p:spPr>
          <a:xfrm>
            <a:off x="457200" y="1192541"/>
            <a:ext cx="3970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dirty="0"/>
              <a:t>Workload &amp; Pipeline Processing 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841F388-41BE-864C-8230-D4E7B06EA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337" y="2055010"/>
            <a:ext cx="7379293" cy="214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3046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Microsoft YaHei" panose="020B0503020204020204" pitchFamily="34" charset="-122"/>
              </a:rPr>
              <a:t>Q</a:t>
            </a:r>
            <a:r>
              <a:rPr kumimoji="1" lang="zh-CN" altLang="en-US" dirty="0">
                <a:latin typeface="Microsoft YaHei" panose="020B0503020204020204" pitchFamily="34" charset="-122"/>
              </a:rPr>
              <a:t> </a:t>
            </a:r>
            <a:r>
              <a:rPr kumimoji="1" lang="en-US" altLang="zh-CN" dirty="0">
                <a:latin typeface="Microsoft YaHei" panose="020B0503020204020204" pitchFamily="34" charset="-122"/>
              </a:rPr>
              <a:t>&amp;</a:t>
            </a:r>
            <a:r>
              <a:rPr kumimoji="1" lang="zh-CN" altLang="en-US" dirty="0">
                <a:latin typeface="Microsoft YaHei" panose="020B0503020204020204" pitchFamily="34" charset="-122"/>
              </a:rPr>
              <a:t> </a:t>
            </a:r>
            <a:r>
              <a:rPr kumimoji="1" lang="en-US" altLang="zh-CN" dirty="0">
                <a:latin typeface="Microsoft YaHei" panose="020B0503020204020204" pitchFamily="34" charset="-122"/>
              </a:rPr>
              <a:t>A</a:t>
            </a:r>
            <a:endParaRPr kumimoji="1" lang="zh-CN" altLang="en-US" dirty="0">
              <a:latin typeface="Microsoft YaHe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361C3-C043-4A6E-BDCE-8DA1E7D90A3B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2ADD25D-A6D2-5D49-AEF1-AF19BE368457}"/>
              </a:ext>
            </a:extLst>
          </p:cNvPr>
          <p:cNvSpPr txBox="1"/>
          <p:nvPr/>
        </p:nvSpPr>
        <p:spPr>
          <a:xfrm>
            <a:off x="6553200" y="4650629"/>
            <a:ext cx="1954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dirty="0">
                <a:solidFill>
                  <a:schemeClr val="accent1"/>
                </a:solidFill>
                <a:latin typeface="Microsoft YaHei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Thanks!</a:t>
            </a:r>
            <a:endParaRPr kumimoji="0" lang="zh-CN" altLang="en-US" sz="360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Microsoft YaHei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0889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350839-D247-4842-AA79-DBFC473C7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>
                <a:latin typeface="+mn-ea"/>
                <a:ea typeface="+mn-ea"/>
              </a:rPr>
              <a:t>What is graph neural network?</a:t>
            </a:r>
            <a:endParaRPr kumimoji="1" lang="zh-CN" altLang="en-US" dirty="0">
              <a:latin typeface="+mn-ea"/>
              <a:ea typeface="+mn-ea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C67D792-DCC4-6046-B893-19A61C002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333501"/>
            <a:ext cx="8579296" cy="3684239"/>
          </a:xfrm>
        </p:spPr>
        <p:txBody>
          <a:bodyPr>
            <a:normAutofit/>
          </a:bodyPr>
          <a:lstStyle/>
          <a:p>
            <a:r>
              <a:rPr kumimoji="1" lang="en-US" altLang="zh-CN" sz="2000" b="0" dirty="0">
                <a:latin typeface="+mn-lt"/>
                <a:ea typeface="+mn-ea"/>
              </a:rPr>
              <a:t>Graph Neural Networks (GNNs)</a:t>
            </a:r>
          </a:p>
          <a:p>
            <a:pPr lvl="1"/>
            <a:r>
              <a:rPr kumimoji="1" lang="en-US" altLang="zh-CN" sz="1800" dirty="0">
                <a:solidFill>
                  <a:schemeClr val="tx1"/>
                </a:solidFill>
                <a:latin typeface="+mn-lt"/>
                <a:ea typeface="+mn-ea"/>
              </a:rPr>
              <a:t>Neural message passing framework</a:t>
            </a:r>
            <a:endParaRPr kumimoji="1" lang="en-US" altLang="zh-CN" sz="1800" b="0" dirty="0">
              <a:solidFill>
                <a:schemeClr val="tx1"/>
              </a:solidFill>
              <a:latin typeface="+mn-lt"/>
              <a:ea typeface="+mn-ea"/>
            </a:endParaRPr>
          </a:p>
          <a:p>
            <a:pPr lvl="1"/>
            <a:r>
              <a:rPr kumimoji="1" lang="en-US" altLang="zh-CN" sz="1800" dirty="0">
                <a:latin typeface="+mn-lt"/>
                <a:ea typeface="+mn-ea"/>
              </a:rPr>
              <a:t>Each vertex </a:t>
            </a:r>
            <a:r>
              <a:rPr kumimoji="1" lang="en-US" altLang="zh-CN" sz="1800" dirty="0">
                <a:solidFill>
                  <a:srgbClr val="C00000"/>
                </a:solidFill>
                <a:latin typeface="+mn-lt"/>
                <a:ea typeface="+mn-ea"/>
              </a:rPr>
              <a:t>aggregates</a:t>
            </a:r>
            <a:r>
              <a:rPr kumimoji="1" lang="en-US" altLang="zh-CN" sz="1800" dirty="0">
                <a:latin typeface="+mn-lt"/>
                <a:ea typeface="+mn-ea"/>
              </a:rPr>
              <a:t> features of its “</a:t>
            </a:r>
            <a:r>
              <a:rPr kumimoji="1" lang="en-US" altLang="zh-CN" sz="1800" dirty="0">
                <a:solidFill>
                  <a:srgbClr val="C00000"/>
                </a:solidFill>
                <a:latin typeface="+mn-lt"/>
                <a:ea typeface="+mn-ea"/>
              </a:rPr>
              <a:t>neighbors</a:t>
            </a:r>
            <a:r>
              <a:rPr kumimoji="1" lang="en-US" altLang="zh-CN" sz="1800" dirty="0">
                <a:latin typeface="+mn-lt"/>
                <a:ea typeface="+mn-ea"/>
              </a:rPr>
              <a:t>”</a:t>
            </a:r>
            <a:r>
              <a:rPr kumimoji="1" lang="en-US" altLang="zh-CN" sz="1800" dirty="0">
                <a:latin typeface="+mn-lt"/>
                <a:ea typeface="+mn-ea"/>
                <a:sym typeface="Wingdings" pitchFamily="2" charset="2"/>
              </a:rPr>
              <a:t> neighborhood feature</a:t>
            </a:r>
          </a:p>
          <a:p>
            <a:pPr lvl="1"/>
            <a:r>
              <a:rPr kumimoji="1" lang="en-US" altLang="zh-CN" sz="1800" b="0" dirty="0">
                <a:latin typeface="+mn-lt"/>
                <a:ea typeface="+mn-ea"/>
                <a:sym typeface="Wingdings" pitchFamily="2" charset="2"/>
              </a:rPr>
              <a:t>Update its feature by combining its own old feature and neighborhood feature</a:t>
            </a:r>
            <a:endParaRPr kumimoji="1" lang="en-US" altLang="zh-CN" sz="1800" b="0" dirty="0">
              <a:latin typeface="+mn-lt"/>
              <a:ea typeface="+mn-ea"/>
            </a:endParaRPr>
          </a:p>
          <a:p>
            <a:pPr lvl="1"/>
            <a:endParaRPr kumimoji="1" lang="en-US" altLang="zh-CN" sz="1800" b="0" dirty="0">
              <a:latin typeface="+mn-ea"/>
              <a:ea typeface="+mn-ea"/>
            </a:endParaRPr>
          </a:p>
          <a:p>
            <a:endParaRPr kumimoji="1" lang="en-US" altLang="zh-CN" sz="2000" b="0" dirty="0">
              <a:latin typeface="+mn-ea"/>
              <a:ea typeface="+mn-ea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C636CF2-1E37-5243-952B-73D2AC27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</p:spPr>
        <p:txBody>
          <a:bodyPr/>
          <a:lstStyle/>
          <a:p>
            <a:fld id="{ADE361C3-C043-4A6E-BDCE-8DA1E7D90A3B}" type="slidenum">
              <a:rPr lang="zh-CN" altLang="en-US" smtClean="0">
                <a:latin typeface="+mn-ea"/>
                <a:ea typeface="+mn-ea"/>
              </a:rPr>
              <a:t>3</a:t>
            </a:fld>
            <a:endParaRPr lang="zh-CN" altLang="en-US">
              <a:latin typeface="+mn-ea"/>
              <a:ea typeface="+mn-ea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F11235C-C65D-5443-B52D-B78A4F5CB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3059" y="3217540"/>
            <a:ext cx="4737881" cy="2216896"/>
          </a:xfrm>
          <a:prstGeom prst="rect">
            <a:avLst/>
          </a:prstGeom>
        </p:spPr>
      </p:pic>
      <p:sp>
        <p:nvSpPr>
          <p:cNvPr id="8" name="云形标注 7">
            <a:extLst>
              <a:ext uri="{FF2B5EF4-FFF2-40B4-BE49-F238E27FC236}">
                <a16:creationId xmlns:a16="http://schemas.microsoft.com/office/drawing/2014/main" id="{B7BA6B18-A59B-7346-86D1-2CD9D0DD88C3}"/>
              </a:ext>
            </a:extLst>
          </p:cNvPr>
          <p:cNvSpPr/>
          <p:nvPr/>
        </p:nvSpPr>
        <p:spPr>
          <a:xfrm>
            <a:off x="5178725" y="1561356"/>
            <a:ext cx="2448272" cy="57606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/>
              <a:t>Definition of “neighbors”</a:t>
            </a:r>
            <a:endParaRPr kumimoji="1" lang="zh-CN" altLang="en-US" sz="1600" dirty="0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3D168520-7834-1A44-B71B-7101CE086F46}"/>
              </a:ext>
            </a:extLst>
          </p:cNvPr>
          <p:cNvGrpSpPr/>
          <p:nvPr/>
        </p:nvGrpSpPr>
        <p:grpSpPr>
          <a:xfrm>
            <a:off x="1635119" y="2547259"/>
            <a:ext cx="2152117" cy="680078"/>
            <a:chOff x="1635119" y="2547259"/>
            <a:chExt cx="2152117" cy="680078"/>
          </a:xfrm>
        </p:grpSpPr>
        <p:sp>
          <p:nvSpPr>
            <p:cNvPr id="9" name="云形标注 8">
              <a:extLst>
                <a:ext uri="{FF2B5EF4-FFF2-40B4-BE49-F238E27FC236}">
                  <a16:creationId xmlns:a16="http://schemas.microsoft.com/office/drawing/2014/main" id="{16AB4F4C-7A0B-2842-BB18-D4331A3B9B79}"/>
                </a:ext>
              </a:extLst>
            </p:cNvPr>
            <p:cNvSpPr/>
            <p:nvPr/>
          </p:nvSpPr>
          <p:spPr>
            <a:xfrm rot="10800000">
              <a:off x="1635119" y="2547259"/>
              <a:ext cx="1944216" cy="680078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68341819-A423-EA4E-B7EE-1F72830CA010}"/>
                </a:ext>
              </a:extLst>
            </p:cNvPr>
            <p:cNvSpPr txBox="1"/>
            <p:nvPr/>
          </p:nvSpPr>
          <p:spPr>
            <a:xfrm>
              <a:off x="2051720" y="2594910"/>
              <a:ext cx="173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600" dirty="0">
                  <a:solidFill>
                    <a:schemeClr val="bg1"/>
                  </a:solidFill>
                </a:rPr>
                <a:t>Aggregation schemes</a:t>
              </a:r>
              <a:endParaRPr kumimoji="1" lang="zh-CN" altLang="en-US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697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350839-D247-4842-AA79-DBFC473C7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altLang="zh-CN" dirty="0"/>
              <a:t>Categorization of GNNs</a:t>
            </a:r>
            <a:endParaRPr kumimoji="1" lang="zh-CN" altLang="en-US" dirty="0">
              <a:latin typeface="+mn-ea"/>
              <a:ea typeface="+mn-ea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C67D792-DCC4-6046-B893-19A61C002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3501"/>
            <a:ext cx="8229600" cy="3684239"/>
          </a:xfrm>
        </p:spPr>
        <p:txBody>
          <a:bodyPr>
            <a:normAutofit/>
          </a:bodyPr>
          <a:lstStyle/>
          <a:p>
            <a:r>
              <a:rPr kumimoji="1" lang="en-US" altLang="zh-CN" sz="2000" b="0" dirty="0">
                <a:latin typeface="+mn-lt"/>
              </a:rPr>
              <a:t>Direct neighbors with flat aggregation, DNFA model</a:t>
            </a:r>
            <a:endParaRPr kumimoji="1" lang="en-US" altLang="zh-CN" sz="2000" b="0" dirty="0">
              <a:latin typeface="+mn-lt"/>
              <a:ea typeface="+mn-ea"/>
            </a:endParaRPr>
          </a:p>
          <a:p>
            <a:pPr lvl="1"/>
            <a:r>
              <a:rPr kumimoji="1" lang="en-US" altLang="zh-CN" sz="1800" b="0" dirty="0">
                <a:solidFill>
                  <a:schemeClr val="tx1"/>
                </a:solidFill>
                <a:latin typeface="+mn-lt"/>
                <a:ea typeface="+mn-ea"/>
              </a:rPr>
              <a:t>1-hop direct neighbors</a:t>
            </a:r>
          </a:p>
          <a:p>
            <a:pPr lvl="1"/>
            <a:r>
              <a:rPr kumimoji="1" lang="en-US" altLang="zh-CN" sz="1800" dirty="0">
                <a:latin typeface="+mn-lt"/>
                <a:ea typeface="+mn-ea"/>
              </a:rPr>
              <a:t>Single-step aggregation operation</a:t>
            </a:r>
            <a:endParaRPr kumimoji="1" lang="en-US" altLang="zh-CN" sz="1800" b="0" dirty="0">
              <a:latin typeface="+mn-lt"/>
              <a:ea typeface="+mn-ea"/>
            </a:endParaRPr>
          </a:p>
          <a:p>
            <a:r>
              <a:rPr kumimoji="1" lang="en-US" altLang="zh-CN" sz="2000" b="0" dirty="0">
                <a:latin typeface="+mn-lt"/>
                <a:ea typeface="+mn-ea"/>
              </a:rPr>
              <a:t>GCN</a:t>
            </a:r>
            <a:r>
              <a:rPr kumimoji="1" lang="zh-CN" altLang="en-US" sz="2000" b="0" dirty="0">
                <a:latin typeface="+mn-lt"/>
                <a:ea typeface="+mn-ea"/>
              </a:rPr>
              <a:t> </a:t>
            </a:r>
            <a:endParaRPr kumimoji="1" lang="en-US" altLang="zh-CN" sz="1800" b="0" dirty="0">
              <a:latin typeface="+mn-lt"/>
              <a:ea typeface="+mn-ea"/>
            </a:endParaRPr>
          </a:p>
          <a:p>
            <a:pPr lvl="1"/>
            <a:endParaRPr kumimoji="1" lang="en-US" altLang="zh-CN" sz="1800" b="0" dirty="0">
              <a:latin typeface="+mn-ea"/>
              <a:ea typeface="+mn-ea"/>
            </a:endParaRPr>
          </a:p>
          <a:p>
            <a:endParaRPr kumimoji="1" lang="en-US" altLang="zh-CN" sz="2000" b="0" dirty="0">
              <a:latin typeface="+mn-ea"/>
              <a:ea typeface="+mn-ea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C636CF2-1E37-5243-952B-73D2AC27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</p:spPr>
        <p:txBody>
          <a:bodyPr/>
          <a:lstStyle/>
          <a:p>
            <a:fld id="{ADE361C3-C043-4A6E-BDCE-8DA1E7D90A3B}" type="slidenum">
              <a:rPr lang="zh-CN" altLang="en-US" smtClean="0">
                <a:latin typeface="+mn-ea"/>
                <a:ea typeface="+mn-ea"/>
              </a:rPr>
              <a:t>4</a:t>
            </a:fld>
            <a:endParaRPr lang="zh-CN" altLang="en-US">
              <a:latin typeface="+mn-ea"/>
              <a:ea typeface="+mn-ea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E724381-AF4F-C043-A428-875A182F3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166310"/>
            <a:ext cx="3441700" cy="2222500"/>
          </a:xfrm>
          <a:prstGeom prst="rect">
            <a:avLst/>
          </a:prstGeom>
        </p:spPr>
      </p:pic>
      <p:cxnSp>
        <p:nvCxnSpPr>
          <p:cNvPr id="8" name="直线箭头连接符 7">
            <a:extLst>
              <a:ext uri="{FF2B5EF4-FFF2-40B4-BE49-F238E27FC236}">
                <a16:creationId xmlns:a16="http://schemas.microsoft.com/office/drawing/2014/main" id="{1F92ED72-A234-1B4B-8602-90F5E883E198}"/>
              </a:ext>
            </a:extLst>
          </p:cNvPr>
          <p:cNvCxnSpPr>
            <a:cxnSpLocks/>
          </p:cNvCxnSpPr>
          <p:nvPr/>
        </p:nvCxnSpPr>
        <p:spPr>
          <a:xfrm flipH="1">
            <a:off x="2555776" y="3971693"/>
            <a:ext cx="144016" cy="48505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912B2481-7C8A-AD40-8C9A-BB5476354E4C}"/>
              </a:ext>
            </a:extLst>
          </p:cNvPr>
          <p:cNvSpPr txBox="1"/>
          <p:nvPr/>
        </p:nvSpPr>
        <p:spPr>
          <a:xfrm>
            <a:off x="1979712" y="3633139"/>
            <a:ext cx="17135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/>
              <a:t>Target vertex</a:t>
            </a:r>
            <a:endParaRPr kumimoji="1" lang="zh-CN" altLang="en-US" sz="1600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2780C4B9-BB4D-8C45-8C89-A505ECC9B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9388" y="3617320"/>
            <a:ext cx="2374900" cy="1193800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E7670360-4178-1647-B4EC-B03A90D0426E}"/>
              </a:ext>
            </a:extLst>
          </p:cNvPr>
          <p:cNvSpPr txBox="1"/>
          <p:nvPr/>
        </p:nvSpPr>
        <p:spPr>
          <a:xfrm>
            <a:off x="7205464" y="3796724"/>
            <a:ext cx="1615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/>
              <a:t>Vertex </a:t>
            </a:r>
            <a:r>
              <a:rPr kumimoji="1" lang="en-US" altLang="zh-CN" sz="1600" i="1" dirty="0"/>
              <a:t>A</a:t>
            </a:r>
            <a:r>
              <a:rPr kumimoji="1" lang="en-US" altLang="zh-CN" sz="1600" dirty="0"/>
              <a:t> sums their features.</a:t>
            </a:r>
            <a:endParaRPr kumimoji="1" lang="zh-CN" altLang="en-US" sz="1600" dirty="0"/>
          </a:p>
        </p:txBody>
      </p:sp>
      <p:cxnSp>
        <p:nvCxnSpPr>
          <p:cNvPr id="16" name="直线箭头连接符 15">
            <a:extLst>
              <a:ext uri="{FF2B5EF4-FFF2-40B4-BE49-F238E27FC236}">
                <a16:creationId xmlns:a16="http://schemas.microsoft.com/office/drawing/2014/main" id="{ABA468CC-2916-AD46-AA51-D29F22473745}"/>
              </a:ext>
            </a:extLst>
          </p:cNvPr>
          <p:cNvCxnSpPr>
            <a:cxnSpLocks/>
          </p:cNvCxnSpPr>
          <p:nvPr/>
        </p:nvCxnSpPr>
        <p:spPr>
          <a:xfrm flipH="1">
            <a:off x="6444208" y="4089111"/>
            <a:ext cx="72008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圆角矩形 17">
            <a:extLst>
              <a:ext uri="{FF2B5EF4-FFF2-40B4-BE49-F238E27FC236}">
                <a16:creationId xmlns:a16="http://schemas.microsoft.com/office/drawing/2014/main" id="{73122F8C-5C4F-F44D-95F2-9BA5AC21503E}"/>
              </a:ext>
            </a:extLst>
          </p:cNvPr>
          <p:cNvSpPr/>
          <p:nvPr/>
        </p:nvSpPr>
        <p:spPr>
          <a:xfrm>
            <a:off x="4695084" y="4348984"/>
            <a:ext cx="2510380" cy="480641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0" name="直线箭头连接符 19">
            <a:extLst>
              <a:ext uri="{FF2B5EF4-FFF2-40B4-BE49-F238E27FC236}">
                <a16:creationId xmlns:a16="http://schemas.microsoft.com/office/drawing/2014/main" id="{3DA533F9-D65A-4F44-9437-EA3A016239C3}"/>
              </a:ext>
            </a:extLst>
          </p:cNvPr>
          <p:cNvCxnSpPr>
            <a:cxnSpLocks/>
          </p:cNvCxnSpPr>
          <p:nvPr/>
        </p:nvCxnSpPr>
        <p:spPr>
          <a:xfrm flipH="1" flipV="1">
            <a:off x="6337176" y="4954734"/>
            <a:ext cx="323056" cy="18598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7BFD39F9-86F5-7A41-BFE4-3672B9518FF6}"/>
              </a:ext>
            </a:extLst>
          </p:cNvPr>
          <p:cNvSpPr txBox="1"/>
          <p:nvPr/>
        </p:nvSpPr>
        <p:spPr>
          <a:xfrm>
            <a:off x="6588224" y="5039226"/>
            <a:ext cx="2006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/>
              <a:t>1-hop neighbors.</a:t>
            </a:r>
            <a:endParaRPr kumimoji="1"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05168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350839-D247-4842-AA79-DBFC473C7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altLang="zh-CN" dirty="0"/>
              <a:t>Categorization of GNNs</a:t>
            </a:r>
            <a:endParaRPr kumimoji="1" lang="zh-CN" altLang="en-US" dirty="0">
              <a:latin typeface="+mn-ea"/>
              <a:ea typeface="+mn-ea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C67D792-DCC4-6046-B893-19A61C002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3501"/>
            <a:ext cx="8229600" cy="3684239"/>
          </a:xfrm>
        </p:spPr>
        <p:txBody>
          <a:bodyPr>
            <a:normAutofit/>
          </a:bodyPr>
          <a:lstStyle/>
          <a:p>
            <a:r>
              <a:rPr kumimoji="1" lang="en-US" altLang="zh-CN" sz="2000" b="0" dirty="0">
                <a:latin typeface="+mn-lt"/>
              </a:rPr>
              <a:t>Indirect neighbors with flat aggregation, INFA model</a:t>
            </a:r>
            <a:endParaRPr kumimoji="1" lang="en-US" altLang="zh-CN" sz="2000" b="0" dirty="0">
              <a:latin typeface="+mn-lt"/>
              <a:ea typeface="+mn-ea"/>
            </a:endParaRPr>
          </a:p>
          <a:p>
            <a:pPr lvl="1"/>
            <a:r>
              <a:rPr kumimoji="1" lang="en-US" altLang="zh-CN" sz="1800" dirty="0">
                <a:solidFill>
                  <a:schemeClr val="tx1"/>
                </a:solidFill>
                <a:latin typeface="+mn-lt"/>
                <a:ea typeface="+mn-ea"/>
              </a:rPr>
              <a:t>Neighbor: a vertex from a nearby subgraph</a:t>
            </a:r>
            <a:endParaRPr kumimoji="1" lang="en-US" altLang="zh-CN" sz="1800" b="0" dirty="0">
              <a:solidFill>
                <a:schemeClr val="tx1"/>
              </a:solidFill>
              <a:latin typeface="+mn-lt"/>
              <a:ea typeface="+mn-ea"/>
            </a:endParaRPr>
          </a:p>
          <a:p>
            <a:pPr lvl="1"/>
            <a:r>
              <a:rPr kumimoji="1" lang="en-US" altLang="zh-CN" sz="1800" dirty="0">
                <a:latin typeface="+mn-lt"/>
                <a:ea typeface="+mn-ea"/>
              </a:rPr>
              <a:t>Single-step aggregation operation</a:t>
            </a:r>
            <a:endParaRPr kumimoji="1" lang="en-US" altLang="zh-CN" sz="1800" b="0" dirty="0">
              <a:latin typeface="+mn-lt"/>
              <a:ea typeface="+mn-ea"/>
            </a:endParaRPr>
          </a:p>
          <a:p>
            <a:r>
              <a:rPr kumimoji="1" lang="en-US" altLang="zh-CN" sz="2000" b="0" dirty="0" err="1">
                <a:latin typeface="+mn-lt"/>
                <a:ea typeface="+mn-ea"/>
              </a:rPr>
              <a:t>PinSage</a:t>
            </a:r>
            <a:endParaRPr kumimoji="1" lang="en-US" altLang="zh-CN" sz="1800" b="0" dirty="0">
              <a:latin typeface="+mn-lt"/>
              <a:ea typeface="+mn-ea"/>
            </a:endParaRPr>
          </a:p>
          <a:p>
            <a:pPr lvl="1"/>
            <a:endParaRPr kumimoji="1" lang="en-US" altLang="zh-CN" sz="1800" b="0" dirty="0">
              <a:latin typeface="+mn-ea"/>
              <a:ea typeface="+mn-ea"/>
            </a:endParaRPr>
          </a:p>
          <a:p>
            <a:endParaRPr kumimoji="1" lang="en-US" altLang="zh-CN" sz="2000" b="0" dirty="0">
              <a:latin typeface="+mn-ea"/>
              <a:ea typeface="+mn-ea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C636CF2-1E37-5243-952B-73D2AC27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</p:spPr>
        <p:txBody>
          <a:bodyPr/>
          <a:lstStyle/>
          <a:p>
            <a:fld id="{ADE361C3-C043-4A6E-BDCE-8DA1E7D90A3B}" type="slidenum">
              <a:rPr lang="zh-CN" altLang="en-US" smtClean="0">
                <a:latin typeface="+mn-ea"/>
                <a:ea typeface="+mn-ea"/>
              </a:rPr>
              <a:t>5</a:t>
            </a:fld>
            <a:endParaRPr lang="zh-CN" altLang="en-US">
              <a:latin typeface="+mn-ea"/>
              <a:ea typeface="+mn-ea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E724381-AF4F-C043-A428-875A182F3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166310"/>
            <a:ext cx="3441700" cy="2222500"/>
          </a:xfrm>
          <a:prstGeom prst="rect">
            <a:avLst/>
          </a:prstGeom>
        </p:spPr>
      </p:pic>
      <p:cxnSp>
        <p:nvCxnSpPr>
          <p:cNvPr id="8" name="直线箭头连接符 7">
            <a:extLst>
              <a:ext uri="{FF2B5EF4-FFF2-40B4-BE49-F238E27FC236}">
                <a16:creationId xmlns:a16="http://schemas.microsoft.com/office/drawing/2014/main" id="{1F92ED72-A234-1B4B-8602-90F5E883E198}"/>
              </a:ext>
            </a:extLst>
          </p:cNvPr>
          <p:cNvCxnSpPr>
            <a:cxnSpLocks/>
          </p:cNvCxnSpPr>
          <p:nvPr/>
        </p:nvCxnSpPr>
        <p:spPr>
          <a:xfrm flipH="1">
            <a:off x="2555776" y="3971693"/>
            <a:ext cx="144016" cy="48505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912B2481-7C8A-AD40-8C9A-BB5476354E4C}"/>
              </a:ext>
            </a:extLst>
          </p:cNvPr>
          <p:cNvSpPr txBox="1"/>
          <p:nvPr/>
        </p:nvSpPr>
        <p:spPr>
          <a:xfrm>
            <a:off x="1979712" y="3633139"/>
            <a:ext cx="17135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/>
              <a:t>Target vertex</a:t>
            </a:r>
            <a:endParaRPr kumimoji="1" lang="zh-CN" altLang="en-US" sz="1600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7670360-4178-1647-B4EC-B03A90D0426E}"/>
              </a:ext>
            </a:extLst>
          </p:cNvPr>
          <p:cNvSpPr txBox="1"/>
          <p:nvPr/>
        </p:nvSpPr>
        <p:spPr>
          <a:xfrm>
            <a:off x="7205464" y="3796724"/>
            <a:ext cx="1615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/>
              <a:t>Vertex </a:t>
            </a:r>
            <a:r>
              <a:rPr kumimoji="1" lang="en-US" altLang="zh-CN" sz="1600" i="1" dirty="0"/>
              <a:t>A</a:t>
            </a:r>
            <a:r>
              <a:rPr kumimoji="1" lang="en-US" altLang="zh-CN" sz="1600" dirty="0"/>
              <a:t> sums their features.</a:t>
            </a:r>
            <a:endParaRPr kumimoji="1" lang="zh-CN" altLang="en-US" sz="1600" dirty="0"/>
          </a:p>
        </p:txBody>
      </p:sp>
      <p:cxnSp>
        <p:nvCxnSpPr>
          <p:cNvPr id="16" name="直线箭头连接符 15">
            <a:extLst>
              <a:ext uri="{FF2B5EF4-FFF2-40B4-BE49-F238E27FC236}">
                <a16:creationId xmlns:a16="http://schemas.microsoft.com/office/drawing/2014/main" id="{ABA468CC-2916-AD46-AA51-D29F22473745}"/>
              </a:ext>
            </a:extLst>
          </p:cNvPr>
          <p:cNvCxnSpPr>
            <a:cxnSpLocks/>
          </p:cNvCxnSpPr>
          <p:nvPr/>
        </p:nvCxnSpPr>
        <p:spPr>
          <a:xfrm flipH="1">
            <a:off x="6553200" y="4089111"/>
            <a:ext cx="61108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>
            <a:extLst>
              <a:ext uri="{FF2B5EF4-FFF2-40B4-BE49-F238E27FC236}">
                <a16:creationId xmlns:a16="http://schemas.microsoft.com/office/drawing/2014/main" id="{B8AA4AE5-79A5-6648-8F03-F98F26271F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4026" y="3591920"/>
            <a:ext cx="1866900" cy="12446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DF4AD684-E71E-5A45-AF09-0904A5F9D134}"/>
              </a:ext>
            </a:extLst>
          </p:cNvPr>
          <p:cNvSpPr/>
          <p:nvPr/>
        </p:nvSpPr>
        <p:spPr>
          <a:xfrm>
            <a:off x="5292762" y="502005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" altLang="zh-CN" dirty="0">
                <a:latin typeface="Helvetica" pitchFamily="2" charset="0"/>
              </a:rPr>
              <a:t>The top-k visited vertices in several random walks starting from it.</a:t>
            </a:r>
            <a:endParaRPr lang="en" altLang="zh-CN" dirty="0">
              <a:effectLst/>
              <a:latin typeface="Helvetica" pitchFamily="2" charset="0"/>
            </a:endParaRPr>
          </a:p>
        </p:txBody>
      </p:sp>
      <p:sp>
        <p:nvSpPr>
          <p:cNvPr id="9" name="圆角矩形 8">
            <a:extLst>
              <a:ext uri="{FF2B5EF4-FFF2-40B4-BE49-F238E27FC236}">
                <a16:creationId xmlns:a16="http://schemas.microsoft.com/office/drawing/2014/main" id="{D4C29B55-EC0D-E04D-BF2C-DA8F53BD724C}"/>
              </a:ext>
            </a:extLst>
          </p:cNvPr>
          <p:cNvSpPr/>
          <p:nvPr/>
        </p:nvSpPr>
        <p:spPr>
          <a:xfrm>
            <a:off x="4946726" y="4369484"/>
            <a:ext cx="2217562" cy="480641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7" name="直线箭头连接符 16">
            <a:extLst>
              <a:ext uri="{FF2B5EF4-FFF2-40B4-BE49-F238E27FC236}">
                <a16:creationId xmlns:a16="http://schemas.microsoft.com/office/drawing/2014/main" id="{5E31C765-EBF4-FF4F-B50A-8E3B018EC8EF}"/>
              </a:ext>
            </a:extLst>
          </p:cNvPr>
          <p:cNvCxnSpPr>
            <a:cxnSpLocks/>
          </p:cNvCxnSpPr>
          <p:nvPr/>
        </p:nvCxnSpPr>
        <p:spPr>
          <a:xfrm flipH="1" flipV="1">
            <a:off x="6553200" y="4891453"/>
            <a:ext cx="179041" cy="23557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54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350839-D247-4842-AA79-DBFC473C7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altLang="zh-CN" dirty="0"/>
              <a:t>Categorization of GNNs</a:t>
            </a:r>
            <a:endParaRPr kumimoji="1" lang="zh-CN" altLang="en-US" dirty="0">
              <a:latin typeface="+mn-ea"/>
              <a:ea typeface="+mn-ea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C67D792-DCC4-6046-B893-19A61C002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3501"/>
            <a:ext cx="8229600" cy="3684239"/>
          </a:xfrm>
        </p:spPr>
        <p:txBody>
          <a:bodyPr>
            <a:normAutofit/>
          </a:bodyPr>
          <a:lstStyle/>
          <a:p>
            <a:r>
              <a:rPr kumimoji="1" lang="en-US" altLang="zh-CN" sz="2000" b="0" dirty="0">
                <a:latin typeface="+mn-lt"/>
              </a:rPr>
              <a:t>Indirect neighbors with hierarchical aggregation, INHA model</a:t>
            </a:r>
            <a:endParaRPr kumimoji="1" lang="en-US" altLang="zh-CN" sz="2000" b="0" dirty="0">
              <a:latin typeface="+mn-lt"/>
              <a:ea typeface="+mn-ea"/>
            </a:endParaRPr>
          </a:p>
          <a:p>
            <a:pPr lvl="1"/>
            <a:r>
              <a:rPr kumimoji="1" lang="en-US" altLang="zh-CN" sz="1800" dirty="0">
                <a:solidFill>
                  <a:schemeClr val="tx1"/>
                </a:solidFill>
                <a:latin typeface="+mn-lt"/>
                <a:ea typeface="+mn-ea"/>
              </a:rPr>
              <a:t>Neighbor: any graph-structured data</a:t>
            </a:r>
            <a:endParaRPr kumimoji="1" lang="en-US" altLang="zh-CN" sz="1800" b="0" dirty="0">
              <a:solidFill>
                <a:schemeClr val="tx1"/>
              </a:solidFill>
              <a:latin typeface="+mn-lt"/>
              <a:ea typeface="+mn-ea"/>
            </a:endParaRPr>
          </a:p>
          <a:p>
            <a:pPr lvl="1"/>
            <a:r>
              <a:rPr kumimoji="1" lang="en-US" altLang="zh-CN" sz="1800" dirty="0">
                <a:latin typeface="+mn-lt"/>
                <a:ea typeface="+mn-ea"/>
              </a:rPr>
              <a:t>Multi-step aggregation operation</a:t>
            </a:r>
            <a:endParaRPr kumimoji="1" lang="en-US" altLang="zh-CN" sz="1800" b="0" dirty="0">
              <a:latin typeface="+mn-lt"/>
              <a:ea typeface="+mn-ea"/>
            </a:endParaRPr>
          </a:p>
          <a:p>
            <a:r>
              <a:rPr kumimoji="1" lang="en-US" altLang="zh-CN" sz="2000" b="0" dirty="0">
                <a:latin typeface="+mn-lt"/>
                <a:ea typeface="+mn-ea"/>
              </a:rPr>
              <a:t>MAGNN</a:t>
            </a:r>
            <a:endParaRPr kumimoji="1" lang="en-US" altLang="zh-CN" sz="1800" b="0" dirty="0">
              <a:latin typeface="+mn-lt"/>
              <a:ea typeface="+mn-ea"/>
            </a:endParaRPr>
          </a:p>
          <a:p>
            <a:pPr lvl="1"/>
            <a:endParaRPr kumimoji="1" lang="en-US" altLang="zh-CN" sz="1800" b="0" dirty="0">
              <a:latin typeface="+mn-ea"/>
              <a:ea typeface="+mn-ea"/>
            </a:endParaRPr>
          </a:p>
          <a:p>
            <a:endParaRPr kumimoji="1" lang="en-US" altLang="zh-CN" sz="2000" b="0" dirty="0">
              <a:latin typeface="+mn-ea"/>
              <a:ea typeface="+mn-ea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C636CF2-1E37-5243-952B-73D2AC27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</p:spPr>
        <p:txBody>
          <a:bodyPr/>
          <a:lstStyle/>
          <a:p>
            <a:fld id="{ADE361C3-C043-4A6E-BDCE-8DA1E7D90A3B}" type="slidenum">
              <a:rPr lang="zh-CN" altLang="en-US" smtClean="0">
                <a:latin typeface="+mn-ea"/>
                <a:ea typeface="+mn-ea"/>
              </a:rPr>
              <a:t>6</a:t>
            </a:fld>
            <a:endParaRPr lang="zh-CN" altLang="en-US" dirty="0">
              <a:latin typeface="+mn-ea"/>
              <a:ea typeface="+mn-ea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E724381-AF4F-C043-A428-875A182F3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09" y="3176966"/>
            <a:ext cx="3441700" cy="2222500"/>
          </a:xfrm>
          <a:prstGeom prst="rect">
            <a:avLst/>
          </a:prstGeom>
        </p:spPr>
      </p:pic>
      <p:cxnSp>
        <p:nvCxnSpPr>
          <p:cNvPr id="8" name="直线箭头连接符 7">
            <a:extLst>
              <a:ext uri="{FF2B5EF4-FFF2-40B4-BE49-F238E27FC236}">
                <a16:creationId xmlns:a16="http://schemas.microsoft.com/office/drawing/2014/main" id="{1F92ED72-A234-1B4B-8602-90F5E883E198}"/>
              </a:ext>
            </a:extLst>
          </p:cNvPr>
          <p:cNvCxnSpPr>
            <a:cxnSpLocks/>
          </p:cNvCxnSpPr>
          <p:nvPr/>
        </p:nvCxnSpPr>
        <p:spPr>
          <a:xfrm flipH="1">
            <a:off x="1877203" y="3990834"/>
            <a:ext cx="144016" cy="48505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912B2481-7C8A-AD40-8C9A-BB5476354E4C}"/>
              </a:ext>
            </a:extLst>
          </p:cNvPr>
          <p:cNvSpPr txBox="1"/>
          <p:nvPr/>
        </p:nvSpPr>
        <p:spPr>
          <a:xfrm>
            <a:off x="1323504" y="3633139"/>
            <a:ext cx="17135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/>
              <a:t>Target vertex</a:t>
            </a:r>
            <a:endParaRPr kumimoji="1" lang="zh-CN" altLang="en-US" sz="1600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AAA92665-6CB6-6F41-ACE0-3BC8BF2EF8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912" y="3145532"/>
            <a:ext cx="2387600" cy="16383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E3A1C50-BBB9-224E-8232-F7831CD4A4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0848" y="2534181"/>
            <a:ext cx="2133600" cy="3067050"/>
          </a:xfrm>
          <a:prstGeom prst="rect">
            <a:avLst/>
          </a:prstGeom>
        </p:spPr>
      </p:pic>
      <p:sp>
        <p:nvSpPr>
          <p:cNvPr id="14" name="圆角矩形 13">
            <a:extLst>
              <a:ext uri="{FF2B5EF4-FFF2-40B4-BE49-F238E27FC236}">
                <a16:creationId xmlns:a16="http://schemas.microsoft.com/office/drawing/2014/main" id="{D4EF8E9D-52BD-9E43-B6A2-78FF65F2BEB6}"/>
              </a:ext>
            </a:extLst>
          </p:cNvPr>
          <p:cNvSpPr/>
          <p:nvPr/>
        </p:nvSpPr>
        <p:spPr>
          <a:xfrm>
            <a:off x="124609" y="2534181"/>
            <a:ext cx="8894782" cy="318081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ECA8A2D8-E5B0-5C42-9DD6-DD0838F229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548" y="2572236"/>
            <a:ext cx="2147911" cy="310470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EB42C98A-0C31-6C41-81F3-39A1D31BFA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1781" y="3000161"/>
            <a:ext cx="762000" cy="2794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972D25-D13A-EF48-8596-3B34BED8C1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1781" y="4067706"/>
            <a:ext cx="762000" cy="2794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6D97D07-3843-B54F-B744-9DECCAFACE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1781" y="4441676"/>
            <a:ext cx="762000" cy="27940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B5A81D5F-1C7E-604B-A9DB-083E588B4E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1781" y="4929203"/>
            <a:ext cx="762000" cy="2794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3F784183-01EF-5944-AC87-488834B552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1781" y="5386412"/>
            <a:ext cx="762000" cy="279400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A76BE5B2-A7FA-9A45-BEC4-E628AAC6A49C}"/>
              </a:ext>
            </a:extLst>
          </p:cNvPr>
          <p:cNvSpPr txBox="1"/>
          <p:nvPr/>
        </p:nvSpPr>
        <p:spPr>
          <a:xfrm>
            <a:off x="2627784" y="2478296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/>
              <a:t>Features of each </a:t>
            </a:r>
            <a:r>
              <a:rPr kumimoji="1" lang="en-US" altLang="zh-CN" sz="1400" dirty="0" err="1"/>
              <a:t>metapath</a:t>
            </a:r>
            <a:r>
              <a:rPr kumimoji="1" lang="en-US" altLang="zh-CN" sz="1400" dirty="0"/>
              <a:t> instance</a:t>
            </a:r>
            <a:endParaRPr kumimoji="1" lang="zh-CN" altLang="en-US" sz="1400" dirty="0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BC319234-1CDC-CF43-BA85-927F348679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4689" y="3000161"/>
            <a:ext cx="774700" cy="27940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29B5AE14-C692-3247-AD83-BFE2F47788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4689" y="4621386"/>
            <a:ext cx="774700" cy="279400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963B3D25-D639-EA41-83C9-B32DC8D5BA73}"/>
              </a:ext>
            </a:extLst>
          </p:cNvPr>
          <p:cNvSpPr txBox="1"/>
          <p:nvPr/>
        </p:nvSpPr>
        <p:spPr>
          <a:xfrm>
            <a:off x="4568043" y="2478296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/>
              <a:t>Features of each </a:t>
            </a:r>
            <a:r>
              <a:rPr kumimoji="1" lang="en-US" altLang="zh-CN" sz="1400" dirty="0" err="1"/>
              <a:t>metapath</a:t>
            </a:r>
            <a:r>
              <a:rPr kumimoji="1" lang="en-US" altLang="zh-CN" sz="1400" dirty="0"/>
              <a:t> type</a:t>
            </a:r>
            <a:endParaRPr kumimoji="1" lang="zh-CN" altLang="en-US" sz="1400" dirty="0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5ACE515F-F119-4648-9B92-DD08AE5B7A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67442" y="3925045"/>
            <a:ext cx="762000" cy="279400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88AC9DC4-835B-2849-AACD-CF5680DC80DA}"/>
              </a:ext>
            </a:extLst>
          </p:cNvPr>
          <p:cNvSpPr txBox="1"/>
          <p:nvPr/>
        </p:nvSpPr>
        <p:spPr>
          <a:xfrm>
            <a:off x="6713524" y="2478296"/>
            <a:ext cx="1962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/>
              <a:t>Neighborhood feature for vertex </a:t>
            </a:r>
            <a:r>
              <a:rPr kumimoji="1" lang="en-US" altLang="zh-CN" sz="1400" i="1" dirty="0"/>
              <a:t>A</a:t>
            </a:r>
            <a:endParaRPr kumimoji="1" lang="zh-CN" altLang="en-US" sz="1400" i="1" dirty="0"/>
          </a:p>
        </p:txBody>
      </p:sp>
      <p:cxnSp>
        <p:nvCxnSpPr>
          <p:cNvPr id="32" name="直线箭头连接符 31">
            <a:extLst>
              <a:ext uri="{FF2B5EF4-FFF2-40B4-BE49-F238E27FC236}">
                <a16:creationId xmlns:a16="http://schemas.microsoft.com/office/drawing/2014/main" id="{F9667947-5FD2-E441-ACE0-BDE79807BAC2}"/>
              </a:ext>
            </a:extLst>
          </p:cNvPr>
          <p:cNvCxnSpPr>
            <a:cxnSpLocks/>
          </p:cNvCxnSpPr>
          <p:nvPr/>
        </p:nvCxnSpPr>
        <p:spPr>
          <a:xfrm>
            <a:off x="2339752" y="3145532"/>
            <a:ext cx="648072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线箭头连接符 32">
            <a:extLst>
              <a:ext uri="{FF2B5EF4-FFF2-40B4-BE49-F238E27FC236}">
                <a16:creationId xmlns:a16="http://schemas.microsoft.com/office/drawing/2014/main" id="{09FA7EF2-4DD6-C040-BE3B-941CEE62F1D0}"/>
              </a:ext>
            </a:extLst>
          </p:cNvPr>
          <p:cNvCxnSpPr>
            <a:cxnSpLocks/>
          </p:cNvCxnSpPr>
          <p:nvPr/>
        </p:nvCxnSpPr>
        <p:spPr>
          <a:xfrm>
            <a:off x="2339752" y="4225652"/>
            <a:ext cx="648072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线箭头连接符 33">
            <a:extLst>
              <a:ext uri="{FF2B5EF4-FFF2-40B4-BE49-F238E27FC236}">
                <a16:creationId xmlns:a16="http://schemas.microsoft.com/office/drawing/2014/main" id="{6CB71A4F-11D9-344D-A5AC-033DFDD4A7DE}"/>
              </a:ext>
            </a:extLst>
          </p:cNvPr>
          <p:cNvCxnSpPr>
            <a:cxnSpLocks/>
          </p:cNvCxnSpPr>
          <p:nvPr/>
        </p:nvCxnSpPr>
        <p:spPr>
          <a:xfrm>
            <a:off x="2339752" y="4622378"/>
            <a:ext cx="648072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线箭头连接符 34">
            <a:extLst>
              <a:ext uri="{FF2B5EF4-FFF2-40B4-BE49-F238E27FC236}">
                <a16:creationId xmlns:a16="http://schemas.microsoft.com/office/drawing/2014/main" id="{45C584B4-E15D-1549-9E96-FAD8C80A7B0D}"/>
              </a:ext>
            </a:extLst>
          </p:cNvPr>
          <p:cNvCxnSpPr>
            <a:cxnSpLocks/>
          </p:cNvCxnSpPr>
          <p:nvPr/>
        </p:nvCxnSpPr>
        <p:spPr>
          <a:xfrm>
            <a:off x="2339752" y="5089748"/>
            <a:ext cx="648072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线箭头连接符 35">
            <a:extLst>
              <a:ext uri="{FF2B5EF4-FFF2-40B4-BE49-F238E27FC236}">
                <a16:creationId xmlns:a16="http://schemas.microsoft.com/office/drawing/2014/main" id="{0048F5AC-9F07-554F-8E3E-715F1E9C702C}"/>
              </a:ext>
            </a:extLst>
          </p:cNvPr>
          <p:cNvCxnSpPr>
            <a:cxnSpLocks/>
          </p:cNvCxnSpPr>
          <p:nvPr/>
        </p:nvCxnSpPr>
        <p:spPr>
          <a:xfrm>
            <a:off x="2339752" y="5521796"/>
            <a:ext cx="648072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线箭头连接符 37">
            <a:extLst>
              <a:ext uri="{FF2B5EF4-FFF2-40B4-BE49-F238E27FC236}">
                <a16:creationId xmlns:a16="http://schemas.microsoft.com/office/drawing/2014/main" id="{4F3811BA-614F-1C49-998F-947D1336141F}"/>
              </a:ext>
            </a:extLst>
          </p:cNvPr>
          <p:cNvCxnSpPr/>
          <p:nvPr/>
        </p:nvCxnSpPr>
        <p:spPr>
          <a:xfrm>
            <a:off x="3845789" y="3145532"/>
            <a:ext cx="94223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线箭头连接符 39">
            <a:extLst>
              <a:ext uri="{FF2B5EF4-FFF2-40B4-BE49-F238E27FC236}">
                <a16:creationId xmlns:a16="http://schemas.microsoft.com/office/drawing/2014/main" id="{584D649C-0675-1045-AC61-D04018928C42}"/>
              </a:ext>
            </a:extLst>
          </p:cNvPr>
          <p:cNvCxnSpPr/>
          <p:nvPr/>
        </p:nvCxnSpPr>
        <p:spPr>
          <a:xfrm>
            <a:off x="3773781" y="4204445"/>
            <a:ext cx="1014243" cy="51663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线箭头连接符 41">
            <a:extLst>
              <a:ext uri="{FF2B5EF4-FFF2-40B4-BE49-F238E27FC236}">
                <a16:creationId xmlns:a16="http://schemas.microsoft.com/office/drawing/2014/main" id="{F3732A83-299B-7C4A-89FB-E0A14B9426AF}"/>
              </a:ext>
            </a:extLst>
          </p:cNvPr>
          <p:cNvCxnSpPr/>
          <p:nvPr/>
        </p:nvCxnSpPr>
        <p:spPr>
          <a:xfrm>
            <a:off x="3773781" y="4621386"/>
            <a:ext cx="1014243" cy="16244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线箭头连接符 43">
            <a:extLst>
              <a:ext uri="{FF2B5EF4-FFF2-40B4-BE49-F238E27FC236}">
                <a16:creationId xmlns:a16="http://schemas.microsoft.com/office/drawing/2014/main" id="{74048058-FEE0-204A-A6D3-1198F1B36507}"/>
              </a:ext>
            </a:extLst>
          </p:cNvPr>
          <p:cNvCxnSpPr>
            <a:cxnSpLocks/>
          </p:cNvCxnSpPr>
          <p:nvPr/>
        </p:nvCxnSpPr>
        <p:spPr>
          <a:xfrm flipV="1">
            <a:off x="3773781" y="4900786"/>
            <a:ext cx="1014243" cy="18896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线箭头连接符 45">
            <a:extLst>
              <a:ext uri="{FF2B5EF4-FFF2-40B4-BE49-F238E27FC236}">
                <a16:creationId xmlns:a16="http://schemas.microsoft.com/office/drawing/2014/main" id="{ABF5D6FA-C7D9-2948-890C-C7960022DDD1}"/>
              </a:ext>
            </a:extLst>
          </p:cNvPr>
          <p:cNvCxnSpPr/>
          <p:nvPr/>
        </p:nvCxnSpPr>
        <p:spPr>
          <a:xfrm flipV="1">
            <a:off x="3773781" y="5017740"/>
            <a:ext cx="1014243" cy="46839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线箭头连接符 48">
            <a:extLst>
              <a:ext uri="{FF2B5EF4-FFF2-40B4-BE49-F238E27FC236}">
                <a16:creationId xmlns:a16="http://schemas.microsoft.com/office/drawing/2014/main" id="{77E1F76B-18E9-A54B-BA75-08E65125834D}"/>
              </a:ext>
            </a:extLst>
          </p:cNvPr>
          <p:cNvCxnSpPr>
            <a:cxnSpLocks/>
          </p:cNvCxnSpPr>
          <p:nvPr/>
        </p:nvCxnSpPr>
        <p:spPr>
          <a:xfrm>
            <a:off x="5609389" y="3145532"/>
            <a:ext cx="1410883" cy="84530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线箭头连接符 51">
            <a:extLst>
              <a:ext uri="{FF2B5EF4-FFF2-40B4-BE49-F238E27FC236}">
                <a16:creationId xmlns:a16="http://schemas.microsoft.com/office/drawing/2014/main" id="{A9576D3F-BC24-AE44-BC0F-2ED30082DE03}"/>
              </a:ext>
            </a:extLst>
          </p:cNvPr>
          <p:cNvCxnSpPr/>
          <p:nvPr/>
        </p:nvCxnSpPr>
        <p:spPr>
          <a:xfrm flipV="1">
            <a:off x="5609389" y="4067706"/>
            <a:ext cx="1410883" cy="65337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71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5" grpId="0"/>
      <p:bldP spid="28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350839-D247-4842-AA79-DBFC473C7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>
                <a:latin typeface="Microsoft YaHei" panose="020B0503020204020204" pitchFamily="34" charset="-122"/>
              </a:rPr>
              <a:t>Existing Solutions</a:t>
            </a:r>
            <a:endParaRPr kumimoji="1" lang="zh-CN" altLang="en-US" dirty="0">
              <a:latin typeface="Microsoft YaHei" panose="020B0503020204020204" pitchFamily="34" charset="-122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C636CF2-1E37-5243-952B-73D2AC27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</p:spPr>
        <p:txBody>
          <a:bodyPr/>
          <a:lstStyle/>
          <a:p>
            <a:fld id="{ADE361C3-C043-4A6E-BDCE-8DA1E7D90A3B}" type="slidenum">
              <a:rPr lang="zh-CN" altLang="en-US" smtClean="0"/>
              <a:t>7</a:t>
            </a:fld>
            <a:endParaRPr lang="zh-CN" altLang="en-US" dirty="0"/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B2F2B103-3C77-3C4F-8D3F-6E86993F7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3501"/>
            <a:ext cx="8229600" cy="3900263"/>
          </a:xfrm>
        </p:spPr>
        <p:txBody>
          <a:bodyPr>
            <a:normAutofit/>
          </a:bodyPr>
          <a:lstStyle/>
          <a:p>
            <a:r>
              <a:rPr kumimoji="1" lang="en-US" altLang="zh-CN" sz="2200" b="0" dirty="0">
                <a:solidFill>
                  <a:schemeClr val="tx1"/>
                </a:solidFill>
                <a:latin typeface="+mn-lt"/>
              </a:rPr>
              <a:t>GAS-like programming abstractions</a:t>
            </a:r>
          </a:p>
          <a:p>
            <a:pPr lvl="1"/>
            <a:r>
              <a:rPr kumimoji="1" lang="en-US" altLang="zh-CN" sz="2000" dirty="0">
                <a:solidFill>
                  <a:schemeClr val="tx1"/>
                </a:solidFill>
                <a:latin typeface="+mn-lt"/>
              </a:rPr>
              <a:t>e</a:t>
            </a:r>
            <a:r>
              <a:rPr kumimoji="1" lang="en-US" altLang="zh-CN" sz="2000" b="0" dirty="0">
                <a:solidFill>
                  <a:schemeClr val="tx1"/>
                </a:solidFill>
                <a:latin typeface="+mn-lt"/>
              </a:rPr>
              <a:t>.g., SAGA-NN</a:t>
            </a:r>
          </a:p>
          <a:p>
            <a:pPr lvl="1"/>
            <a:r>
              <a:rPr kumimoji="1" lang="en-US" altLang="zh-CN" sz="2000" dirty="0">
                <a:solidFill>
                  <a:schemeClr val="tx1"/>
                </a:solidFill>
                <a:latin typeface="+mn-lt"/>
              </a:rPr>
              <a:t>Only support 1-hop neighbors.</a:t>
            </a:r>
          </a:p>
          <a:p>
            <a:pPr lvl="1"/>
            <a:r>
              <a:rPr kumimoji="1" lang="en-US" altLang="zh-CN" sz="2000" b="0" dirty="0">
                <a:solidFill>
                  <a:schemeClr val="tx1"/>
                </a:solidFill>
                <a:latin typeface="+mn-lt"/>
              </a:rPr>
              <a:t>Single-step aggregation.</a:t>
            </a:r>
          </a:p>
          <a:p>
            <a:pPr lvl="1"/>
            <a:endParaRPr kumimoji="1" lang="en-US" altLang="zh-CN" sz="2000" b="0" dirty="0">
              <a:solidFill>
                <a:schemeClr val="tx1"/>
              </a:solidFill>
              <a:latin typeface="+mn-lt"/>
            </a:endParaRPr>
          </a:p>
          <a:p>
            <a:r>
              <a:rPr kumimoji="1" lang="en-US" altLang="zh-CN" sz="2200" b="0" dirty="0">
                <a:solidFill>
                  <a:schemeClr val="tx1"/>
                </a:solidFill>
                <a:latin typeface="+mn-lt"/>
              </a:rPr>
              <a:t>Designed for the DNFA category only.</a:t>
            </a:r>
          </a:p>
          <a:p>
            <a:pPr lvl="1"/>
            <a:endParaRPr kumimoji="1" lang="en-US" altLang="zh-CN" sz="2000" dirty="0">
              <a:solidFill>
                <a:schemeClr val="tx1"/>
              </a:solidFill>
              <a:latin typeface="+mn-lt"/>
            </a:endParaRPr>
          </a:p>
          <a:p>
            <a:pPr lvl="1"/>
            <a:endParaRPr kumimoji="1" lang="en-US" altLang="zh-CN" sz="2000" b="0" dirty="0">
              <a:solidFill>
                <a:schemeClr val="tx1"/>
              </a:solidFill>
              <a:latin typeface="+mn-lt"/>
            </a:endParaRPr>
          </a:p>
          <a:p>
            <a:endParaRPr kumimoji="1" lang="en-US" altLang="zh-CN" sz="2000" b="0" dirty="0">
              <a:latin typeface="Microsoft YaHei" panose="020B0503020204020204" pitchFamily="34" charset="-122"/>
            </a:endParaRPr>
          </a:p>
          <a:p>
            <a:endParaRPr kumimoji="1" lang="en-US" altLang="zh-CN" sz="2000" b="0" dirty="0">
              <a:latin typeface="Microsoft YaHei" panose="020B0503020204020204" pitchFamily="34" charset="-122"/>
            </a:endParaRPr>
          </a:p>
          <a:p>
            <a:endParaRPr kumimoji="1" lang="en-US" altLang="zh-CN" sz="2000" b="0" dirty="0">
              <a:latin typeface="Microsoft YaHei" panose="020B0503020204020204" pitchFamily="34" charset="-122"/>
            </a:endParaRPr>
          </a:p>
          <a:p>
            <a:endParaRPr kumimoji="1" lang="en-US" altLang="zh-CN" sz="2000" b="0" dirty="0">
              <a:latin typeface="Microsoft YaHei" panose="020B0503020204020204" pitchFamily="34" charset="-122"/>
            </a:endParaRPr>
          </a:p>
          <a:p>
            <a:pPr lvl="1"/>
            <a:endParaRPr kumimoji="1" lang="en-US" altLang="zh-CN" sz="1600" dirty="0">
              <a:latin typeface="Microsoft YaHei" panose="020B0503020204020204" pitchFamily="34" charset="-122"/>
            </a:endParaRPr>
          </a:p>
          <a:p>
            <a:pPr marL="0" indent="0">
              <a:buNone/>
            </a:pPr>
            <a:endParaRPr kumimoji="1" lang="en-US" altLang="zh-CN" sz="2200" b="0" dirty="0">
              <a:latin typeface="Microsoft YaHei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2B91955-2379-B14A-9020-BA859DAD1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572" y="913284"/>
            <a:ext cx="3905900" cy="4560292"/>
          </a:xfrm>
          <a:prstGeom prst="rect">
            <a:avLst/>
          </a:prstGeom>
        </p:spPr>
      </p:pic>
      <p:sp>
        <p:nvSpPr>
          <p:cNvPr id="97" name="文本框 96">
            <a:extLst>
              <a:ext uri="{FF2B5EF4-FFF2-40B4-BE49-F238E27FC236}">
                <a16:creationId xmlns:a16="http://schemas.microsoft.com/office/drawing/2014/main" id="{EEC05554-E452-9145-ACEB-7BD424A74F16}"/>
              </a:ext>
            </a:extLst>
          </p:cNvPr>
          <p:cNvSpPr txBox="1"/>
          <p:nvPr/>
        </p:nvSpPr>
        <p:spPr>
          <a:xfrm>
            <a:off x="7064468" y="5460821"/>
            <a:ext cx="37722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dirty="0"/>
              <a:t>This figure is from </a:t>
            </a:r>
            <a:r>
              <a:rPr kumimoji="1" lang="en-US" altLang="zh-CN" sz="1200" dirty="0" err="1"/>
              <a:t>NeuGraph</a:t>
            </a:r>
            <a:r>
              <a:rPr kumimoji="1" lang="en-US" altLang="zh-CN" sz="1200" dirty="0"/>
              <a:t>.</a:t>
            </a:r>
            <a:endParaRPr kumimoji="1" lang="zh-CN" altLang="en-US" sz="1200" dirty="0"/>
          </a:p>
        </p:txBody>
      </p:sp>
      <p:sp>
        <p:nvSpPr>
          <p:cNvPr id="96" name="圆角矩形 95">
            <a:extLst>
              <a:ext uri="{FF2B5EF4-FFF2-40B4-BE49-F238E27FC236}">
                <a16:creationId xmlns:a16="http://schemas.microsoft.com/office/drawing/2014/main" id="{25ACDA17-8A2F-3849-8D25-BB37BCCA0CF5}"/>
              </a:ext>
            </a:extLst>
          </p:cNvPr>
          <p:cNvSpPr/>
          <p:nvPr/>
        </p:nvSpPr>
        <p:spPr>
          <a:xfrm>
            <a:off x="26144" y="5184576"/>
            <a:ext cx="9144000" cy="6252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/>
              <a:t>A programming model supporting for all types of models is highly desired.</a:t>
            </a:r>
            <a:endParaRPr kumimoji="1"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91779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350839-D247-4842-AA79-DBFC473C7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>
                <a:solidFill>
                  <a:srgbClr val="C00000"/>
                </a:solidFill>
              </a:rPr>
              <a:t>Hierarchical Dependency Graph</a:t>
            </a:r>
            <a:endParaRPr kumimoji="1" lang="zh-CN" altLang="en-US" dirty="0">
              <a:latin typeface="Microsoft YaHei" panose="020B0503020204020204" pitchFamily="34" charset="-122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C636CF2-1E37-5243-952B-73D2AC27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</p:spPr>
        <p:txBody>
          <a:bodyPr/>
          <a:lstStyle/>
          <a:p>
            <a:fld id="{ADE361C3-C043-4A6E-BDCE-8DA1E7D90A3B}" type="slidenum">
              <a:rPr lang="zh-CN" altLang="en-US" smtClean="0"/>
              <a:t>8</a:t>
            </a:fld>
            <a:endParaRPr lang="zh-CN" altLang="en-US" dirty="0"/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B2F2B103-3C77-3C4F-8D3F-6E86993F7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3501"/>
            <a:ext cx="8229600" cy="3900263"/>
          </a:xfrm>
        </p:spPr>
        <p:txBody>
          <a:bodyPr>
            <a:normAutofit/>
          </a:bodyPr>
          <a:lstStyle/>
          <a:p>
            <a:r>
              <a:rPr kumimoji="1" lang="en-US" altLang="zh-CN" sz="1800" b="0" dirty="0">
                <a:solidFill>
                  <a:schemeClr val="tx1"/>
                </a:solidFill>
                <a:latin typeface="+mn-lt"/>
                <a:ea typeface="+mn-ea"/>
              </a:rPr>
              <a:t>Capture hierarchical dependencies among vertices</a:t>
            </a:r>
          </a:p>
          <a:p>
            <a:pPr lvl="1"/>
            <a:r>
              <a:rPr kumimoji="1" lang="en-US" altLang="zh-CN" sz="1600" dirty="0">
                <a:solidFill>
                  <a:schemeClr val="tx1"/>
                </a:solidFill>
                <a:latin typeface="+mn-lt"/>
                <a:ea typeface="+mn-ea"/>
              </a:rPr>
              <a:t>Hierarchical structure</a:t>
            </a:r>
            <a:endParaRPr kumimoji="1" lang="en-US" altLang="zh-CN" sz="1600" b="0" dirty="0">
              <a:solidFill>
                <a:schemeClr val="tx1"/>
              </a:solidFill>
              <a:latin typeface="+mn-lt"/>
              <a:ea typeface="+mn-ea"/>
            </a:endParaRPr>
          </a:p>
          <a:p>
            <a:pPr lvl="1"/>
            <a:r>
              <a:rPr kumimoji="1" lang="en-US" altLang="zh-CN" sz="1600" dirty="0">
                <a:solidFill>
                  <a:schemeClr val="tx1"/>
                </a:solidFill>
                <a:latin typeface="+mn-lt"/>
                <a:ea typeface="+mn-ea"/>
              </a:rPr>
              <a:t>The top and bottom levels contain vertices from the input graph</a:t>
            </a:r>
            <a:endParaRPr kumimoji="1" lang="en-US" altLang="zh-CN" sz="1600" b="0" dirty="0">
              <a:solidFill>
                <a:schemeClr val="tx1"/>
              </a:solidFill>
              <a:latin typeface="+mn-lt"/>
              <a:ea typeface="+mn-ea"/>
            </a:endParaRPr>
          </a:p>
          <a:p>
            <a:pPr lvl="1"/>
            <a:r>
              <a:rPr kumimoji="1" lang="en-US" altLang="zh-CN" sz="1600" dirty="0">
                <a:solidFill>
                  <a:schemeClr val="tx1"/>
                </a:solidFill>
                <a:latin typeface="+mn-lt"/>
                <a:ea typeface="+mn-ea"/>
              </a:rPr>
              <a:t>Two parts: a schema tree and a set of neighbor instances</a:t>
            </a:r>
            <a:endParaRPr kumimoji="1" lang="en-US" altLang="zh-CN" sz="1600" b="0" dirty="0">
              <a:solidFill>
                <a:schemeClr val="tx1"/>
              </a:solidFill>
              <a:latin typeface="+mn-lt"/>
              <a:ea typeface="+mn-ea"/>
            </a:endParaRPr>
          </a:p>
          <a:p>
            <a:endParaRPr kumimoji="1" lang="en-US" altLang="zh-CN" sz="18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C4054FE-492C-E646-A1B5-8DC2FFCD5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2810064"/>
            <a:ext cx="5328592" cy="279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26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350839-D247-4842-AA79-DBFC473C7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>
                <a:latin typeface="Microsoft YaHei" panose="020B0503020204020204" pitchFamily="34" charset="-122"/>
              </a:rPr>
              <a:t>NAU Programming Abstraction</a:t>
            </a:r>
            <a:endParaRPr kumimoji="1" lang="zh-CN" altLang="en-US" dirty="0">
              <a:latin typeface="Microsoft YaHei" panose="020B0503020204020204" pitchFamily="34" charset="-122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C636CF2-1E37-5243-952B-73D2AC27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</p:spPr>
        <p:txBody>
          <a:bodyPr/>
          <a:lstStyle/>
          <a:p>
            <a:fld id="{ADE361C3-C043-4A6E-BDCE-8DA1E7D90A3B}" type="slidenum">
              <a:rPr lang="zh-CN" altLang="en-US" smtClean="0"/>
              <a:t>9</a:t>
            </a:fld>
            <a:endParaRPr lang="zh-CN" altLang="en-US" dirty="0"/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B2F2B103-3C77-3C4F-8D3F-6E86993F7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176" y="3073524"/>
            <a:ext cx="8507288" cy="3900263"/>
          </a:xfrm>
        </p:spPr>
        <p:txBody>
          <a:bodyPr>
            <a:normAutofit/>
          </a:bodyPr>
          <a:lstStyle/>
          <a:p>
            <a:r>
              <a:rPr kumimoji="1" lang="en-US" altLang="zh-CN" sz="1800" b="0" dirty="0" err="1">
                <a:solidFill>
                  <a:schemeClr val="tx1"/>
                </a:solidFill>
                <a:latin typeface="+mn-lt"/>
                <a:ea typeface="+mn-ea"/>
              </a:rPr>
              <a:t>NeighborSelection</a:t>
            </a:r>
            <a:endParaRPr kumimoji="1" lang="en-US" altLang="zh-CN" sz="1800" b="0" dirty="0">
              <a:solidFill>
                <a:schemeClr val="tx1"/>
              </a:solidFill>
              <a:latin typeface="+mn-lt"/>
              <a:ea typeface="+mn-ea"/>
            </a:endParaRPr>
          </a:p>
          <a:p>
            <a:pPr lvl="1"/>
            <a:r>
              <a:rPr kumimoji="1" lang="en-US" altLang="zh-CN" sz="1600" dirty="0">
                <a:solidFill>
                  <a:schemeClr val="tx1"/>
                </a:solidFill>
                <a:latin typeface="+mn-lt"/>
                <a:ea typeface="+mn-ea"/>
              </a:rPr>
              <a:t>Given a schema tree, how each vertex retrieves its “neighbors” from the input graph</a:t>
            </a:r>
            <a:endParaRPr kumimoji="1" lang="en-US" altLang="zh-CN" sz="1600" b="0" dirty="0">
              <a:solidFill>
                <a:srgbClr val="C00000"/>
              </a:solidFill>
              <a:latin typeface="+mn-lt"/>
              <a:ea typeface="+mn-ea"/>
            </a:endParaRPr>
          </a:p>
          <a:p>
            <a:pPr lvl="1"/>
            <a:r>
              <a:rPr kumimoji="1" lang="en-US" altLang="zh-CN" sz="1600" b="0" dirty="0">
                <a:solidFill>
                  <a:schemeClr val="tx1"/>
                </a:solidFill>
                <a:latin typeface="+mn-lt"/>
                <a:ea typeface="+mn-ea"/>
              </a:rPr>
              <a:t>Build HDGs</a:t>
            </a:r>
            <a:endParaRPr kumimoji="1" lang="en-US" altLang="zh-CN" sz="1600" b="0" dirty="0">
              <a:solidFill>
                <a:srgbClr val="C00000"/>
              </a:solidFill>
              <a:latin typeface="+mn-lt"/>
              <a:ea typeface="+mn-ea"/>
            </a:endParaRPr>
          </a:p>
          <a:p>
            <a:r>
              <a:rPr kumimoji="1" lang="en-US" altLang="zh-CN" sz="1800" b="0" dirty="0">
                <a:solidFill>
                  <a:schemeClr val="tx1"/>
                </a:solidFill>
                <a:latin typeface="+mn-lt"/>
                <a:ea typeface="+mn-ea"/>
              </a:rPr>
              <a:t>Aggregation</a:t>
            </a:r>
          </a:p>
          <a:p>
            <a:pPr lvl="1"/>
            <a:r>
              <a:rPr kumimoji="1" lang="en-US" altLang="zh-CN" sz="1600" dirty="0">
                <a:solidFill>
                  <a:schemeClr val="tx1"/>
                </a:solidFill>
                <a:latin typeface="+mn-lt"/>
                <a:ea typeface="+mn-ea"/>
              </a:rPr>
              <a:t>Multi-step aggregation operations is executed in a bottom-up way</a:t>
            </a:r>
            <a:endParaRPr kumimoji="1" lang="en-US" altLang="zh-CN" sz="1600" b="0" dirty="0">
              <a:solidFill>
                <a:schemeClr val="tx1"/>
              </a:solidFill>
              <a:latin typeface="+mn-lt"/>
              <a:ea typeface="+mn-ea"/>
            </a:endParaRPr>
          </a:p>
          <a:p>
            <a:r>
              <a:rPr kumimoji="1" lang="en-US" altLang="zh-CN" sz="1800" b="0" dirty="0">
                <a:solidFill>
                  <a:schemeClr val="tx1"/>
                </a:solidFill>
                <a:latin typeface="+mn-lt"/>
                <a:ea typeface="+mn-ea"/>
              </a:rPr>
              <a:t>Update</a:t>
            </a:r>
          </a:p>
          <a:p>
            <a:endParaRPr kumimoji="1" lang="en-US" altLang="zh-CN" sz="18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pic>
        <p:nvPicPr>
          <p:cNvPr id="4098" name="Picture 2" descr="https://office-dingding-tmp-cn-shanghai.oss-cn-shanghai.aliyuncs.com/shapes%2F24518804075%2F232e073a6f9e6469fb05e54c202c2e5c7a9b3b32?Expires=1607664506&amp;OSSAccessKeyId=LTAI4Fw3hDk6EMmYfYFyAR1u&amp;Signature=dtLGe%2FEwd8EjaqtLST%2BUonsse6U%3D">
            <a:extLst>
              <a:ext uri="{FF2B5EF4-FFF2-40B4-BE49-F238E27FC236}">
                <a16:creationId xmlns:a16="http://schemas.microsoft.com/office/drawing/2014/main" id="{E9334196-4979-2C41-8A33-E1A177043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00" y="1181100"/>
            <a:ext cx="40132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621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E384B"/>
      </a:accent1>
      <a:accent2>
        <a:srgbClr val="6A868F"/>
      </a:accent2>
      <a:accent3>
        <a:srgbClr val="32788E"/>
      </a:accent3>
      <a:accent4>
        <a:srgbClr val="D6C88B"/>
      </a:accent4>
      <a:accent5>
        <a:srgbClr val="D66E49"/>
      </a:accent5>
      <a:accent6>
        <a:srgbClr val="BFBFBF"/>
      </a:accent6>
      <a:hlink>
        <a:srgbClr val="BE384B"/>
      </a:hlink>
      <a:folHlink>
        <a:srgbClr val="BFBFBF"/>
      </a:folHlink>
    </a:clrScheme>
    <a:fontScheme name="2obzv3wc">
      <a:majorFont>
        <a:latin typeface="Arial" panose="020B0A04020102020204"/>
        <a:ea typeface="微软雅黑"/>
        <a:cs typeface=""/>
      </a:majorFont>
      <a:minorFont>
        <a:latin typeface="Arial" panose="020B060402020202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JTU-Red" id="{D8CCD1CF-4E9C-2949-907F-EF4853CAD992}" vid="{47F94616-763E-7D43-9BB0-722503DC19A3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SJTU-Red</Template>
  <TotalTime>75012</TotalTime>
  <Words>684</Words>
  <Application>Microsoft Macintosh PowerPoint</Application>
  <PresentationFormat>全屏显示(16:10)</PresentationFormat>
  <Paragraphs>184</Paragraphs>
  <Slides>22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8" baseType="lpstr">
      <vt:lpstr>Microsoft YaHei</vt:lpstr>
      <vt:lpstr>Microsoft YaHei</vt:lpstr>
      <vt:lpstr>Arial</vt:lpstr>
      <vt:lpstr>Calibri</vt:lpstr>
      <vt:lpstr>Helvetica</vt:lpstr>
      <vt:lpstr>Office 主题​​</vt:lpstr>
      <vt:lpstr>FlexGraph: A Flexible and Efficient Distributed Framework for GNN Training</vt:lpstr>
      <vt:lpstr>PowerPoint 演示文稿</vt:lpstr>
      <vt:lpstr>What is graph neural network?</vt:lpstr>
      <vt:lpstr>Categorization of GNNs</vt:lpstr>
      <vt:lpstr>Categorization of GNNs</vt:lpstr>
      <vt:lpstr>Categorization of GNNs</vt:lpstr>
      <vt:lpstr>Existing Solutions</vt:lpstr>
      <vt:lpstr>Hierarchical Dependency Graph</vt:lpstr>
      <vt:lpstr>NAU Programming Abstraction</vt:lpstr>
      <vt:lpstr>Example Implementations</vt:lpstr>
      <vt:lpstr>PowerPoint 演示文稿</vt:lpstr>
      <vt:lpstr>Hybrid Execution</vt:lpstr>
      <vt:lpstr>Sparse Tensor Operation</vt:lpstr>
      <vt:lpstr>Feature Fusion Operation</vt:lpstr>
      <vt:lpstr>Dense Tensor Operation</vt:lpstr>
      <vt:lpstr>Workload balancing</vt:lpstr>
      <vt:lpstr>Pipeline Processing</vt:lpstr>
      <vt:lpstr>Evaluation</vt:lpstr>
      <vt:lpstr>Evaluation</vt:lpstr>
      <vt:lpstr>Evaluation</vt:lpstr>
      <vt:lpstr>Evaluation</vt:lpstr>
      <vt:lpstr>Q &amp; 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虚拟机隔离与安全</dc:title>
  <dc:creator>Xia Yubin</dc:creator>
  <cp:lastModifiedBy>Microsoft Office User</cp:lastModifiedBy>
  <cp:revision>1073</cp:revision>
  <cp:lastPrinted>2016-06-13T07:55:34Z</cp:lastPrinted>
  <dcterms:created xsi:type="dcterms:W3CDTF">2017-11-24T09:35:45Z</dcterms:created>
  <dcterms:modified xsi:type="dcterms:W3CDTF">2021-05-06T04:38:39Z</dcterms:modified>
</cp:coreProperties>
</file>