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4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7" r:id="rId2"/>
    <p:sldId id="790" r:id="rId3"/>
    <p:sldId id="791" r:id="rId4"/>
    <p:sldId id="793" r:id="rId5"/>
    <p:sldId id="794" r:id="rId6"/>
    <p:sldId id="898" r:id="rId7"/>
    <p:sldId id="902" r:id="rId8"/>
    <p:sldId id="903" r:id="rId9"/>
    <p:sldId id="904" r:id="rId10"/>
    <p:sldId id="899" r:id="rId11"/>
    <p:sldId id="905" r:id="rId12"/>
    <p:sldId id="906" r:id="rId13"/>
    <p:sldId id="940" r:id="rId14"/>
    <p:sldId id="910" r:id="rId15"/>
    <p:sldId id="909" r:id="rId16"/>
    <p:sldId id="896" r:id="rId17"/>
    <p:sldId id="786" r:id="rId18"/>
    <p:sldId id="787" r:id="rId19"/>
    <p:sldId id="886" r:id="rId20"/>
    <p:sldId id="888" r:id="rId21"/>
    <p:sldId id="915" r:id="rId22"/>
    <p:sldId id="916" r:id="rId23"/>
    <p:sldId id="912" r:id="rId24"/>
    <p:sldId id="917" r:id="rId25"/>
    <p:sldId id="920" r:id="rId26"/>
    <p:sldId id="919" r:id="rId27"/>
    <p:sldId id="921" r:id="rId28"/>
    <p:sldId id="860" r:id="rId29"/>
    <p:sldId id="923" r:id="rId30"/>
    <p:sldId id="827" r:id="rId31"/>
    <p:sldId id="926" r:id="rId32"/>
    <p:sldId id="928" r:id="rId33"/>
    <p:sldId id="927" r:id="rId34"/>
    <p:sldId id="922" r:id="rId35"/>
    <p:sldId id="929" r:id="rId36"/>
    <p:sldId id="930" r:id="rId37"/>
    <p:sldId id="931" r:id="rId38"/>
    <p:sldId id="932" r:id="rId39"/>
    <p:sldId id="933" r:id="rId40"/>
    <p:sldId id="865" r:id="rId41"/>
    <p:sldId id="800" r:id="rId42"/>
    <p:sldId id="942" r:id="rId43"/>
    <p:sldId id="934" r:id="rId44"/>
    <p:sldId id="935" r:id="rId45"/>
    <p:sldId id="936" r:id="rId46"/>
    <p:sldId id="937" r:id="rId47"/>
    <p:sldId id="924" r:id="rId48"/>
    <p:sldId id="816" r:id="rId49"/>
    <p:sldId id="818" r:id="rId50"/>
    <p:sldId id="855" r:id="rId51"/>
    <p:sldId id="941" r:id="rId52"/>
    <p:sldId id="819" r:id="rId53"/>
    <p:sldId id="820" r:id="rId54"/>
    <p:sldId id="821" r:id="rId55"/>
    <p:sldId id="891" r:id="rId56"/>
    <p:sldId id="893" r:id="rId57"/>
    <p:sldId id="938" r:id="rId58"/>
    <p:sldId id="943" r:id="rId59"/>
    <p:sldId id="939" r:id="rId60"/>
    <p:sldId id="894" r:id="rId61"/>
    <p:sldId id="895" r:id="rId62"/>
  </p:sldIdLst>
  <p:sldSz cx="9144000" cy="5143500" type="screen16x9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0000"/>
    <a:srgbClr val="FFFFCC"/>
    <a:srgbClr val="FFFFFF"/>
    <a:srgbClr val="91DFFB"/>
    <a:srgbClr val="FF9933"/>
    <a:srgbClr val="66FF66"/>
    <a:srgbClr val="00FFFF"/>
    <a:srgbClr val="FFC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68544" autoAdjust="0"/>
  </p:normalViewPr>
  <p:slideViewPr>
    <p:cSldViewPr snapToGrid="0">
      <p:cViewPr>
        <p:scale>
          <a:sx n="66" d="100"/>
          <a:sy n="66" d="100"/>
        </p:scale>
        <p:origin x="1704" y="2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4" d="100"/>
          <a:sy n="84" d="100"/>
        </p:scale>
        <p:origin x="2048" y="-16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C41AD6A-4BB0-440A-8DD1-608BFD4747CB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CB138C-6F80-4B6E-A014-C120560A5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8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D9148D7-FB2B-4957-8C67-CD2B50AD8679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3C408C-91E2-4EF7-92A9-F4885029B1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C6D9-6B5C-45FD-8360-091FBE43F8FE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298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8192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7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96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68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1462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4668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938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1120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021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8243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917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0966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5422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8233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4827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3522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4948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0367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925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8841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367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3739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2941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59658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4893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636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730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9336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894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469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6349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460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22620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1814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1578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16972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92684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163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46891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932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3754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50968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690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66167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62853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1674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727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37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165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Compared to graph analytics (</a:t>
            </a:r>
            <a:r>
              <a:rPr lang="en-US" altLang="zh-CN" baseline="0" dirty="0" err="1" smtClean="0"/>
              <a:t>Pregel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GraphLab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GraphX</a:t>
            </a:r>
            <a:r>
              <a:rPr lang="en-US" altLang="zh-CN" baseline="0" dirty="0" smtClean="0"/>
              <a:t>), Graph query has several different features,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First, it models data as Semantic graph,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 RDF ,rather than property graph.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Second, graph-query only touch a small fraction of the input graph.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Finally, it need to handle concurrent queries, and it cares about both latency and throughput.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5842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52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5469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9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68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93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7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5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7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03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6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5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1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10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BAEB-7FAF-4AAB-8862-686055D8E88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80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5" Type="http://schemas.microsoft.com/office/2007/relationships/hdphoto" Target="../media/hdphoto1.wdp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5" Type="http://schemas.openxmlformats.org/officeDocument/2006/relationships/image" Target="../media/image11.tif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pads.se.sjtu.edu.cn/projects/wukong" TargetMode="External"/><Relationship Id="rId4" Type="http://schemas.openxmlformats.org/officeDocument/2006/relationships/hyperlink" Target="https://github.com/SJTU-IPADS/wukong" TargetMode="External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tiff"/><Relationship Id="rId6" Type="http://schemas.openxmlformats.org/officeDocument/2006/relationships/image" Target="../media/image51.png"/><Relationship Id="rId7" Type="http://schemas.openxmlformats.org/officeDocument/2006/relationships/image" Target="../media/image52.tiff"/><Relationship Id="rId8" Type="http://schemas.openxmlformats.org/officeDocument/2006/relationships/image" Target="../media/image53.png"/><Relationship Id="rId9" Type="http://schemas.openxmlformats.org/officeDocument/2006/relationships/hyperlink" Target="https://github.com/SJTU-IPADS/wuko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52044"/>
            <a:ext cx="8352928" cy="573471"/>
          </a:xfrm>
        </p:spPr>
        <p:txBody>
          <a:bodyPr anchor="t" anchorCtr="0">
            <a:normAutofit/>
          </a:bodyPr>
          <a:lstStyle/>
          <a:p>
            <a:r>
              <a:rPr lang="en-US" altLang="zh-CN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Siyuan</a:t>
            </a:r>
            <a:r>
              <a:rPr lang="en-US" altLang="zh-TW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Wang</a:t>
            </a:r>
            <a:r>
              <a:rPr lang="en-US" altLang="zh-TW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CN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Chang</a:t>
            </a:r>
            <a:r>
              <a:rPr lang="zh-CN" altLang="en-US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Lou</a:t>
            </a:r>
            <a:r>
              <a:rPr lang="en-US" altLang="zh-CN" sz="20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Rong Chen</a:t>
            </a:r>
            <a:r>
              <a:rPr lang="en-US" altLang="zh-TW" sz="20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altLang="zh-TW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2400" dirty="0" err="1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Haibo</a:t>
            </a:r>
            <a:r>
              <a:rPr lang="en-US" altLang="zh-TW" sz="2400" dirty="0" smtClean="0">
                <a:solidFill>
                  <a:srgbClr val="3333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Chen</a:t>
            </a:r>
            <a:endParaRPr lang="en-US" altLang="zh-TW" sz="2000" dirty="0" smtClean="0">
              <a:solidFill>
                <a:srgbClr val="333333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492" y="972256"/>
            <a:ext cx="6984776" cy="1717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dirty="0">
                <a:solidFill>
                  <a:srgbClr val="FF0066"/>
                </a:solidFill>
              </a:rPr>
              <a:t>Fast </a:t>
            </a:r>
            <a:r>
              <a:rPr lang="en-US" altLang="zh-CN" sz="3200" dirty="0"/>
              <a:t>and </a:t>
            </a:r>
            <a:r>
              <a:rPr lang="en-US" altLang="zh-CN" sz="3200" dirty="0">
                <a:solidFill>
                  <a:srgbClr val="FF0066"/>
                </a:solidFill>
              </a:rPr>
              <a:t>Concurrent</a:t>
            </a:r>
            <a:r>
              <a:rPr lang="en-US" altLang="zh-CN" sz="3200" dirty="0"/>
              <a:t> RDF Queries </a:t>
            </a:r>
            <a:r>
              <a:rPr lang="en-US" altLang="zh-CN" sz="3200" dirty="0" smtClean="0"/>
              <a:t>using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>
                <a:solidFill>
                  <a:srgbClr val="FF0066"/>
                </a:solidFill>
              </a:rPr>
              <a:t>RDMA</a:t>
            </a:r>
            <a:r>
              <a:rPr lang="en-US" altLang="zh-CN" sz="3200" i="1" dirty="0" smtClean="0"/>
              <a:t>-assisted</a:t>
            </a:r>
            <a:r>
              <a:rPr lang="en-US" altLang="zh-CN" sz="3200" dirty="0" smtClean="0"/>
              <a:t> </a:t>
            </a:r>
            <a:r>
              <a:rPr lang="en-US" altLang="zh-CN" sz="3200" dirty="0" smtClean="0">
                <a:solidFill>
                  <a:srgbClr val="FF0066"/>
                </a:solidFill>
              </a:rPr>
              <a:t>GPU</a:t>
            </a:r>
            <a:endParaRPr lang="en-US" altLang="zh-CN" sz="3200" dirty="0"/>
          </a:p>
          <a:p>
            <a:pPr>
              <a:lnSpc>
                <a:spcPct val="110000"/>
              </a:lnSpc>
            </a:pPr>
            <a:r>
              <a:rPr lang="en-US" altLang="zh-CN" sz="3200" dirty="0" smtClean="0"/>
              <a:t>Graph </a:t>
            </a:r>
            <a:r>
              <a:rPr lang="en-US" altLang="zh-CN" sz="3200" dirty="0"/>
              <a:t>Exploration</a:t>
            </a:r>
            <a:endParaRPr lang="zh-CN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61139">
            <a:off x="6427269" y="591388"/>
            <a:ext cx="1551432" cy="1481328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95536" y="3699182"/>
            <a:ext cx="8352928" cy="11294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Institute of Parallel and Distributed Systems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(IPADS)</a:t>
            </a:r>
            <a:endParaRPr lang="en-US" altLang="zh-TW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Shanghai Jiao Tong University</a:t>
            </a:r>
          </a:p>
          <a:p>
            <a:pPr>
              <a:lnSpc>
                <a:spcPct val="80000"/>
              </a:lnSpc>
            </a:pPr>
            <a:r>
              <a:rPr lang="en-US" altLang="zh-CN" sz="2000" u="sng" dirty="0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http://</a:t>
            </a:r>
            <a:r>
              <a:rPr lang="en-US" altLang="zh-CN" sz="2000" u="sng" dirty="0" err="1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ipads.se.sjtu.edu.cn</a:t>
            </a:r>
            <a:endParaRPr lang="en-US" altLang="zh-CN" sz="2000" u="sng" dirty="0">
              <a:solidFill>
                <a:srgbClr val="0000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9"/>
    </mc:Choice>
    <mc:Fallback xmlns="">
      <p:transition spd="slow" advTm="15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Queries are Heterogeneous 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44844" y="1182415"/>
            <a:ext cx="4375494" cy="15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Heavy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set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of vertices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large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82" name="内容占位符 2"/>
          <p:cNvSpPr txBox="1">
            <a:spLocks/>
          </p:cNvSpPr>
          <p:nvPr/>
        </p:nvSpPr>
        <p:spPr bwMode="auto">
          <a:xfrm>
            <a:off x="644844" y="3060357"/>
            <a:ext cx="4374850" cy="14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Light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given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 vertex</a:t>
            </a:r>
            <a:endParaRPr lang="en-US" altLang="zh-CN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small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35" name="Rectangle 4"/>
          <p:cNvSpPr/>
          <p:nvPr/>
        </p:nvSpPr>
        <p:spPr>
          <a:xfrm>
            <a:off x="6850339" y="855366"/>
            <a:ext cx="2453483" cy="7386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advisor Rong 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OS . 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906446" y="1982471"/>
            <a:ext cx="3397183" cy="2515870"/>
            <a:chOff x="4906446" y="1982471"/>
            <a:chExt cx="3397183" cy="2515870"/>
          </a:xfrm>
        </p:grpSpPr>
        <p:grpSp>
          <p:nvGrpSpPr>
            <p:cNvPr id="36" name="Group 35"/>
            <p:cNvGrpSpPr/>
            <p:nvPr/>
          </p:nvGrpSpPr>
          <p:grpSpPr>
            <a:xfrm>
              <a:off x="4906446" y="1982471"/>
              <a:ext cx="3397183" cy="2515870"/>
              <a:chOff x="4667906" y="1982471"/>
              <a:chExt cx="3397183" cy="2515870"/>
            </a:xfrm>
          </p:grpSpPr>
          <p:cxnSp>
            <p:nvCxnSpPr>
              <p:cNvPr id="38" name="Straight Arrow Connector 15"/>
              <p:cNvCxnSpPr/>
              <p:nvPr/>
            </p:nvCxnSpPr>
            <p:spPr>
              <a:xfrm flipV="1">
                <a:off x="6297508" y="3504418"/>
                <a:ext cx="912577" cy="277631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16"/>
              <p:cNvSpPr/>
              <p:nvPr/>
            </p:nvSpPr>
            <p:spPr>
              <a:xfrm>
                <a:off x="6480064" y="3353516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0" name="Oval 13"/>
              <p:cNvSpPr/>
              <p:nvPr/>
            </p:nvSpPr>
            <p:spPr>
              <a:xfrm>
                <a:off x="7210084" y="3260329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41" name="Straight Arrow Connector 15"/>
              <p:cNvCxnSpPr/>
              <p:nvPr/>
            </p:nvCxnSpPr>
            <p:spPr>
              <a:xfrm flipV="1">
                <a:off x="7374458" y="3748507"/>
                <a:ext cx="161510" cy="33386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15"/>
              <p:cNvCxnSpPr/>
              <p:nvPr/>
            </p:nvCxnSpPr>
            <p:spPr>
              <a:xfrm flipH="1" flipV="1">
                <a:off x="6192501" y="3942455"/>
                <a:ext cx="430926" cy="312518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16"/>
              <p:cNvSpPr/>
              <p:nvPr/>
            </p:nvSpPr>
            <p:spPr>
              <a:xfrm>
                <a:off x="6036771" y="4065594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4" name="Oval 13"/>
              <p:cNvSpPr/>
              <p:nvPr/>
            </p:nvSpPr>
            <p:spPr>
              <a:xfrm>
                <a:off x="5124194" y="212504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Rong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45" name="Straight Arrow Connector 15"/>
              <p:cNvCxnSpPr/>
              <p:nvPr/>
            </p:nvCxnSpPr>
            <p:spPr>
              <a:xfrm flipV="1">
                <a:off x="5841219" y="2332661"/>
                <a:ext cx="586729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16"/>
              <p:cNvSpPr/>
              <p:nvPr/>
            </p:nvSpPr>
            <p:spPr>
              <a:xfrm>
                <a:off x="5906403" y="1982471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7" name="Oval 13"/>
              <p:cNvSpPr/>
              <p:nvPr/>
            </p:nvSpPr>
            <p:spPr>
              <a:xfrm>
                <a:off x="6101955" y="2804646"/>
                <a:ext cx="847299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Siyuan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427948" y="2088572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49" name="Straight Arrow Connector 15"/>
              <p:cNvCxnSpPr/>
              <p:nvPr/>
            </p:nvCxnSpPr>
            <p:spPr>
              <a:xfrm flipH="1" flipV="1">
                <a:off x="7079716" y="2332661"/>
                <a:ext cx="348288" cy="21798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16"/>
              <p:cNvSpPr/>
              <p:nvPr/>
            </p:nvSpPr>
            <p:spPr>
              <a:xfrm>
                <a:off x="7242676" y="2112666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1" name="Rectangle 16"/>
              <p:cNvSpPr/>
              <p:nvPr/>
            </p:nvSpPr>
            <p:spPr>
              <a:xfrm>
                <a:off x="5124194" y="3423019"/>
                <a:ext cx="521472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2" name="Rectangle 16"/>
              <p:cNvSpPr/>
              <p:nvPr/>
            </p:nvSpPr>
            <p:spPr>
              <a:xfrm>
                <a:off x="7503413" y="3870302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3" name="Straight Arrow Connector 15"/>
              <p:cNvCxnSpPr/>
              <p:nvPr/>
            </p:nvCxnSpPr>
            <p:spPr>
              <a:xfrm>
                <a:off x="6949254" y="3048735"/>
                <a:ext cx="356280" cy="283086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13"/>
              <p:cNvSpPr/>
              <p:nvPr/>
            </p:nvSpPr>
            <p:spPr>
              <a:xfrm>
                <a:off x="5580483" y="355520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Haibo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5" name="Oval 13"/>
              <p:cNvSpPr/>
              <p:nvPr/>
            </p:nvSpPr>
            <p:spPr>
              <a:xfrm>
                <a:off x="4667906" y="2967335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IPADS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6" name="Straight Arrow Connector 15"/>
              <p:cNvCxnSpPr/>
              <p:nvPr/>
            </p:nvCxnSpPr>
            <p:spPr>
              <a:xfrm flipH="1" flipV="1">
                <a:off x="5279924" y="3354590"/>
                <a:ext cx="405565" cy="267053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13"/>
              <p:cNvSpPr/>
              <p:nvPr/>
            </p:nvSpPr>
            <p:spPr>
              <a:xfrm>
                <a:off x="6621247" y="4010163"/>
                <a:ext cx="879887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Jiaxin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8" name="Straight Arrow Connector 15"/>
              <p:cNvCxnSpPr/>
              <p:nvPr/>
            </p:nvCxnSpPr>
            <p:spPr>
              <a:xfrm flipH="1" flipV="1">
                <a:off x="5734032" y="2511574"/>
                <a:ext cx="365743" cy="5364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16"/>
              <p:cNvSpPr/>
              <p:nvPr/>
            </p:nvSpPr>
            <p:spPr>
              <a:xfrm>
                <a:off x="5513118" y="2762921"/>
                <a:ext cx="485299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0" name="Oval 13"/>
              <p:cNvSpPr/>
              <p:nvPr/>
            </p:nvSpPr>
            <p:spPr>
              <a:xfrm>
                <a:off x="7273089" y="2478437"/>
                <a:ext cx="792000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Chang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1" name="Rectangle 16"/>
              <p:cNvSpPr/>
              <p:nvPr/>
            </p:nvSpPr>
            <p:spPr>
              <a:xfrm>
                <a:off x="5122014" y="2567628"/>
                <a:ext cx="521473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2" name="Straight Arrow Connector 15"/>
              <p:cNvCxnSpPr/>
              <p:nvPr/>
            </p:nvCxnSpPr>
            <p:spPr>
              <a:xfrm flipH="1">
                <a:off x="5024237" y="2511574"/>
                <a:ext cx="202782" cy="4550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16"/>
            <p:cNvSpPr/>
            <p:nvPr/>
          </p:nvSpPr>
          <p:spPr>
            <a:xfrm>
              <a:off x="7228564" y="2838897"/>
              <a:ext cx="423696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tc</a:t>
              </a:r>
              <a:endParaRPr lang="zh-CN" altLang="en-US" sz="1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10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Queries are Heterogeneous 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44844" y="1182415"/>
            <a:ext cx="4375494" cy="15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Heavy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set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of vertices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large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82" name="内容占位符 2"/>
          <p:cNvSpPr txBox="1">
            <a:spLocks/>
          </p:cNvSpPr>
          <p:nvPr/>
        </p:nvSpPr>
        <p:spPr bwMode="auto">
          <a:xfrm>
            <a:off x="644844" y="3060357"/>
            <a:ext cx="4374850" cy="14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Light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given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 vertex</a:t>
            </a:r>
            <a:endParaRPr lang="en-US" altLang="zh-CN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small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35" name="Rectangle 4"/>
          <p:cNvSpPr/>
          <p:nvPr/>
        </p:nvSpPr>
        <p:spPr>
          <a:xfrm>
            <a:off x="6850339" y="855366"/>
            <a:ext cx="2453483" cy="7386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advisor Rong 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OS . 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906446" y="1982471"/>
            <a:ext cx="3397183" cy="2515870"/>
            <a:chOff x="4906446" y="1982471"/>
            <a:chExt cx="3397183" cy="2515870"/>
          </a:xfrm>
        </p:grpSpPr>
        <p:grpSp>
          <p:nvGrpSpPr>
            <p:cNvPr id="36" name="Group 35"/>
            <p:cNvGrpSpPr/>
            <p:nvPr/>
          </p:nvGrpSpPr>
          <p:grpSpPr>
            <a:xfrm>
              <a:off x="4906446" y="1982471"/>
              <a:ext cx="3397183" cy="2515870"/>
              <a:chOff x="4667906" y="1982471"/>
              <a:chExt cx="3397183" cy="2515870"/>
            </a:xfrm>
          </p:grpSpPr>
          <p:cxnSp>
            <p:nvCxnSpPr>
              <p:cNvPr id="38" name="Straight Arrow Connector 15"/>
              <p:cNvCxnSpPr/>
              <p:nvPr/>
            </p:nvCxnSpPr>
            <p:spPr>
              <a:xfrm flipV="1">
                <a:off x="6297508" y="3504418"/>
                <a:ext cx="912577" cy="277631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16"/>
              <p:cNvSpPr/>
              <p:nvPr/>
            </p:nvSpPr>
            <p:spPr>
              <a:xfrm>
                <a:off x="6480064" y="3353516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0" name="Oval 13"/>
              <p:cNvSpPr/>
              <p:nvPr/>
            </p:nvSpPr>
            <p:spPr>
              <a:xfrm>
                <a:off x="7210084" y="3260329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41" name="Straight Arrow Connector 15"/>
              <p:cNvCxnSpPr/>
              <p:nvPr/>
            </p:nvCxnSpPr>
            <p:spPr>
              <a:xfrm flipV="1">
                <a:off x="7374458" y="3748507"/>
                <a:ext cx="161510" cy="33386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15"/>
              <p:cNvCxnSpPr/>
              <p:nvPr/>
            </p:nvCxnSpPr>
            <p:spPr>
              <a:xfrm flipH="1" flipV="1">
                <a:off x="6192501" y="3942455"/>
                <a:ext cx="430926" cy="312518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16"/>
              <p:cNvSpPr/>
              <p:nvPr/>
            </p:nvSpPr>
            <p:spPr>
              <a:xfrm>
                <a:off x="6036771" y="4065594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4" name="Oval 13"/>
              <p:cNvSpPr/>
              <p:nvPr/>
            </p:nvSpPr>
            <p:spPr>
              <a:xfrm>
                <a:off x="5124194" y="212504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Rong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45" name="Straight Arrow Connector 15"/>
              <p:cNvCxnSpPr/>
              <p:nvPr/>
            </p:nvCxnSpPr>
            <p:spPr>
              <a:xfrm flipV="1">
                <a:off x="5841219" y="2332661"/>
                <a:ext cx="586729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16"/>
              <p:cNvSpPr/>
              <p:nvPr/>
            </p:nvSpPr>
            <p:spPr>
              <a:xfrm>
                <a:off x="5906403" y="1982471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7" name="Oval 13"/>
              <p:cNvSpPr/>
              <p:nvPr/>
            </p:nvSpPr>
            <p:spPr>
              <a:xfrm>
                <a:off x="6101955" y="2804646"/>
                <a:ext cx="847299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Siyuan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427948" y="2088572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49" name="Straight Arrow Connector 15"/>
              <p:cNvCxnSpPr/>
              <p:nvPr/>
            </p:nvCxnSpPr>
            <p:spPr>
              <a:xfrm flipH="1" flipV="1">
                <a:off x="7079716" y="2332661"/>
                <a:ext cx="348288" cy="21798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16"/>
              <p:cNvSpPr/>
              <p:nvPr/>
            </p:nvSpPr>
            <p:spPr>
              <a:xfrm>
                <a:off x="7242676" y="2112666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1" name="Rectangle 16"/>
              <p:cNvSpPr/>
              <p:nvPr/>
            </p:nvSpPr>
            <p:spPr>
              <a:xfrm>
                <a:off x="5124194" y="3423019"/>
                <a:ext cx="521472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2" name="Rectangle 16"/>
              <p:cNvSpPr/>
              <p:nvPr/>
            </p:nvSpPr>
            <p:spPr>
              <a:xfrm>
                <a:off x="7503413" y="3870302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3" name="Straight Arrow Connector 15"/>
              <p:cNvCxnSpPr/>
              <p:nvPr/>
            </p:nvCxnSpPr>
            <p:spPr>
              <a:xfrm>
                <a:off x="6949254" y="3048735"/>
                <a:ext cx="356280" cy="283086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13"/>
              <p:cNvSpPr/>
              <p:nvPr/>
            </p:nvSpPr>
            <p:spPr>
              <a:xfrm>
                <a:off x="5580483" y="355520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Haibo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5" name="Oval 13"/>
              <p:cNvSpPr/>
              <p:nvPr/>
            </p:nvSpPr>
            <p:spPr>
              <a:xfrm>
                <a:off x="4667906" y="2967335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IPADS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6" name="Straight Arrow Connector 15"/>
              <p:cNvCxnSpPr/>
              <p:nvPr/>
            </p:nvCxnSpPr>
            <p:spPr>
              <a:xfrm flipH="1" flipV="1">
                <a:off x="5279924" y="3354590"/>
                <a:ext cx="405565" cy="267053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13"/>
              <p:cNvSpPr/>
              <p:nvPr/>
            </p:nvSpPr>
            <p:spPr>
              <a:xfrm>
                <a:off x="6621247" y="4010163"/>
                <a:ext cx="879887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Jiaxin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8" name="Straight Arrow Connector 15"/>
              <p:cNvCxnSpPr/>
              <p:nvPr/>
            </p:nvCxnSpPr>
            <p:spPr>
              <a:xfrm flipH="1" flipV="1">
                <a:off x="5734032" y="2511574"/>
                <a:ext cx="365743" cy="5364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16"/>
              <p:cNvSpPr/>
              <p:nvPr/>
            </p:nvSpPr>
            <p:spPr>
              <a:xfrm>
                <a:off x="5513118" y="2762921"/>
                <a:ext cx="485299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0" name="Oval 13"/>
              <p:cNvSpPr/>
              <p:nvPr/>
            </p:nvSpPr>
            <p:spPr>
              <a:xfrm>
                <a:off x="7273089" y="2478437"/>
                <a:ext cx="792000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Chang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1" name="Rectangle 16"/>
              <p:cNvSpPr/>
              <p:nvPr/>
            </p:nvSpPr>
            <p:spPr>
              <a:xfrm>
                <a:off x="5122014" y="2567628"/>
                <a:ext cx="521473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2" name="Straight Arrow Connector 15"/>
              <p:cNvCxnSpPr/>
              <p:nvPr/>
            </p:nvCxnSpPr>
            <p:spPr>
              <a:xfrm flipH="1">
                <a:off x="5024237" y="2511574"/>
                <a:ext cx="202782" cy="4550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16"/>
            <p:cNvSpPr/>
            <p:nvPr/>
          </p:nvSpPr>
          <p:spPr>
            <a:xfrm>
              <a:off x="7228564" y="2838897"/>
              <a:ext cx="423696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tc</a:t>
              </a:r>
              <a:endParaRPr lang="zh-CN" altLang="en-US" sz="1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63" name="Oval 13"/>
          <p:cNvSpPr/>
          <p:nvPr/>
        </p:nvSpPr>
        <p:spPr>
          <a:xfrm>
            <a:off x="7446444" y="3247954"/>
            <a:ext cx="651768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4" name="Oval 13"/>
          <p:cNvSpPr/>
          <p:nvPr/>
        </p:nvSpPr>
        <p:spPr>
          <a:xfrm>
            <a:off x="5360554" y="2112666"/>
            <a:ext cx="717025" cy="4536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Rong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5" name="Oval 13"/>
          <p:cNvSpPr/>
          <p:nvPr/>
        </p:nvSpPr>
        <p:spPr>
          <a:xfrm>
            <a:off x="6338315" y="2792271"/>
            <a:ext cx="847299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Siyuan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6" name="Straight Arrow Connector 15"/>
          <p:cNvCxnSpPr/>
          <p:nvPr/>
        </p:nvCxnSpPr>
        <p:spPr>
          <a:xfrm>
            <a:off x="7185614" y="3036360"/>
            <a:ext cx="356280" cy="283086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5"/>
          <p:cNvCxnSpPr/>
          <p:nvPr/>
        </p:nvCxnSpPr>
        <p:spPr>
          <a:xfrm flipH="1" flipV="1">
            <a:off x="5970392" y="2499199"/>
            <a:ext cx="365743" cy="536440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16"/>
          <p:cNvSpPr/>
          <p:nvPr/>
        </p:nvSpPr>
        <p:spPr>
          <a:xfrm>
            <a:off x="5749478" y="2750546"/>
            <a:ext cx="485299" cy="338554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9" name="Rectangle 16"/>
          <p:cNvSpPr/>
          <p:nvPr/>
        </p:nvSpPr>
        <p:spPr>
          <a:xfrm>
            <a:off x="7226384" y="2826522"/>
            <a:ext cx="423696" cy="3385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Queries are Heterogeneous 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44844" y="1182415"/>
            <a:ext cx="4375494" cy="15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Heavy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set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of vertices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large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82" name="内容占位符 2"/>
          <p:cNvSpPr txBox="1">
            <a:spLocks/>
          </p:cNvSpPr>
          <p:nvPr/>
        </p:nvSpPr>
        <p:spPr bwMode="auto">
          <a:xfrm>
            <a:off x="644844" y="3060357"/>
            <a:ext cx="4374850" cy="14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Light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given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 vertex</a:t>
            </a:r>
            <a:endParaRPr lang="en-US" altLang="zh-CN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small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77327" y="1317697"/>
            <a:ext cx="1356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0000FF"/>
                </a:solidFill>
              </a:rPr>
              <a:t>Q7*</a:t>
            </a:r>
            <a:br>
              <a:rPr kumimoji="1" lang="en-US" altLang="zh-CN" sz="2800" dirty="0" smtClean="0">
                <a:solidFill>
                  <a:srgbClr val="0000FF"/>
                </a:solidFill>
              </a:rPr>
            </a:br>
            <a:r>
              <a:rPr kumimoji="1" lang="en-US" altLang="zh-CN" sz="2800" dirty="0" smtClean="0">
                <a:solidFill>
                  <a:srgbClr val="0000FF"/>
                </a:solidFill>
              </a:rPr>
              <a:t>390 </a:t>
            </a:r>
            <a:r>
              <a:rPr kumimoji="1" lang="en-US" altLang="zh-CN" sz="2800" dirty="0" err="1" smtClean="0">
                <a:solidFill>
                  <a:srgbClr val="0000FF"/>
                </a:solidFill>
              </a:rPr>
              <a:t>ms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0952" y="3356978"/>
            <a:ext cx="1455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0000FF"/>
                </a:solidFill>
              </a:rPr>
              <a:t>Q5*</a:t>
            </a:r>
            <a:br>
              <a:rPr kumimoji="1" lang="en-US" altLang="zh-CN" sz="2800" dirty="0" smtClean="0">
                <a:solidFill>
                  <a:srgbClr val="0000FF"/>
                </a:solidFill>
              </a:rPr>
            </a:br>
            <a:r>
              <a:rPr kumimoji="1" lang="en-US" altLang="zh-CN" sz="2800" dirty="0" smtClean="0">
                <a:solidFill>
                  <a:srgbClr val="0000FF"/>
                </a:solidFill>
              </a:rPr>
              <a:t>0.13 </a:t>
            </a:r>
            <a:r>
              <a:rPr kumimoji="1" lang="en-US" altLang="zh-CN" sz="2800" dirty="0" err="1" smtClean="0">
                <a:solidFill>
                  <a:srgbClr val="0000FF"/>
                </a:solidFill>
              </a:rPr>
              <a:t>ms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9091" y="2561443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</a:rPr>
              <a:t>3000X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1" y="4761812"/>
            <a:ext cx="644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* </a:t>
            </a:r>
            <a:r>
              <a:rPr kumimoji="1" lang="en-US" altLang="zh-CN" sz="1600" dirty="0" err="1" smtClean="0"/>
              <a:t>Wukong</a:t>
            </a:r>
            <a:r>
              <a:rPr kumimoji="1" lang="en-US" altLang="zh-CN" sz="1600" dirty="0" smtClean="0"/>
              <a:t> on a 10-server cluster for LUBM-10240 dataset </a:t>
            </a:r>
            <a:endParaRPr kumimoji="1" lang="zh-CN" altLang="en-US" sz="16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39" y="3407466"/>
            <a:ext cx="1145658" cy="9547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11950" y="1386384"/>
            <a:ext cx="1668480" cy="1077252"/>
            <a:chOff x="6711950" y="1386384"/>
            <a:chExt cx="1668480" cy="1077252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443"/>
            <a:stretch/>
          </p:blipFill>
          <p:spPr>
            <a:xfrm>
              <a:off x="6756399" y="1386384"/>
              <a:ext cx="1624031" cy="1077252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6711950" y="1416050"/>
              <a:ext cx="190500" cy="635000"/>
            </a:xfrm>
            <a:custGeom>
              <a:avLst/>
              <a:gdLst>
                <a:gd name="connsiteX0" fmla="*/ 76200 w 190500"/>
                <a:gd name="connsiteY0" fmla="*/ 0 h 635000"/>
                <a:gd name="connsiteX1" fmla="*/ 101600 w 190500"/>
                <a:gd name="connsiteY1" fmla="*/ 228600 h 635000"/>
                <a:gd name="connsiteX2" fmla="*/ 190500 w 190500"/>
                <a:gd name="connsiteY2" fmla="*/ 469900 h 635000"/>
                <a:gd name="connsiteX3" fmla="*/ 76200 w 190500"/>
                <a:gd name="connsiteY3" fmla="*/ 635000 h 635000"/>
                <a:gd name="connsiteX4" fmla="*/ 0 w 190500"/>
                <a:gd name="connsiteY4" fmla="*/ 266700 h 635000"/>
                <a:gd name="connsiteX5" fmla="*/ 76200 w 190500"/>
                <a:gd name="connsiteY5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635000">
                  <a:moveTo>
                    <a:pt x="76200" y="0"/>
                  </a:moveTo>
                  <a:lnTo>
                    <a:pt x="101600" y="228600"/>
                  </a:lnTo>
                  <a:lnTo>
                    <a:pt x="190500" y="469900"/>
                  </a:lnTo>
                  <a:lnTo>
                    <a:pt x="76200" y="635000"/>
                  </a:lnTo>
                  <a:lnTo>
                    <a:pt x="0" y="2667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1879492" y="2060168"/>
            <a:ext cx="5385017" cy="1023164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92075" algn="ctr">
              <a:buSzPct val="80000"/>
            </a:pP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Incompetent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handle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queries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efficiently 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5" grpId="0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50" y="1613899"/>
            <a:ext cx="4625501" cy="252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Concurrent Workload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15"/>
          <p:cNvCxnSpPr/>
          <p:nvPr/>
        </p:nvCxnSpPr>
        <p:spPr>
          <a:xfrm flipV="1">
            <a:off x="1880069" y="4221364"/>
            <a:ext cx="90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032120" y="4222423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sz="2000"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1800" dirty="0"/>
              <a:t>Throughput</a:t>
            </a:r>
          </a:p>
        </p:txBody>
      </p:sp>
      <p:cxnSp>
        <p:nvCxnSpPr>
          <p:cNvPr id="13" name="Straight Arrow Connector 15"/>
          <p:cNvCxnSpPr/>
          <p:nvPr/>
        </p:nvCxnSpPr>
        <p:spPr>
          <a:xfrm flipV="1">
            <a:off x="2032469" y="3527006"/>
            <a:ext cx="0" cy="900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 txBox="1">
            <a:spLocks/>
          </p:cNvSpPr>
          <p:nvPr/>
        </p:nvSpPr>
        <p:spPr bwMode="auto">
          <a:xfrm rot="16200000">
            <a:off x="737777" y="2938915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smtClean="0">
                <a:latin typeface="+mj-lt"/>
                <a:cs typeface="Courier New" panose="02070309020205020404" pitchFamily="49" charset="0"/>
              </a:rPr>
              <a:t>Latency</a:t>
            </a:r>
            <a:endParaRPr lang="en-US" altLang="zh-CN" sz="18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75085" y="1790313"/>
            <a:ext cx="1956020" cy="5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sz="2000"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 algn="r"/>
            <a:r>
              <a:rPr lang="en-US" altLang="zh-CN" sz="1800" dirty="0"/>
              <a:t>l</a:t>
            </a:r>
            <a:r>
              <a:rPr lang="en-US" altLang="zh-CN" sz="1800" dirty="0" smtClean="0"/>
              <a:t>ogarithmic scale</a:t>
            </a:r>
            <a:endParaRPr lang="en-US" altLang="zh-CN" sz="1800" dirty="0"/>
          </a:p>
        </p:txBody>
      </p:sp>
      <p:cxnSp>
        <p:nvCxnSpPr>
          <p:cNvPr id="11" name="Straight Arrow Connector 15"/>
          <p:cNvCxnSpPr/>
          <p:nvPr/>
        </p:nvCxnSpPr>
        <p:spPr>
          <a:xfrm>
            <a:off x="7090008" y="3570738"/>
            <a:ext cx="0" cy="468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/>
          <p:cNvCxnSpPr/>
          <p:nvPr/>
        </p:nvCxnSpPr>
        <p:spPr>
          <a:xfrm>
            <a:off x="6099287" y="4242475"/>
            <a:ext cx="54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6354222" y="3964711"/>
            <a:ext cx="1539103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sz="2000"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 algn="ctr"/>
            <a:r>
              <a:rPr lang="en-US" altLang="zh-CN" sz="1800" dirty="0" smtClean="0"/>
              <a:t>better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0095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50" y="1613899"/>
            <a:ext cx="4625501" cy="252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Concurrent Workload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15"/>
          <p:cNvCxnSpPr/>
          <p:nvPr/>
        </p:nvCxnSpPr>
        <p:spPr>
          <a:xfrm flipV="1">
            <a:off x="1880069" y="4221364"/>
            <a:ext cx="90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032120" y="4222423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sz="2000"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1800" dirty="0"/>
              <a:t>Throughput</a:t>
            </a:r>
          </a:p>
        </p:txBody>
      </p:sp>
      <p:cxnSp>
        <p:nvCxnSpPr>
          <p:cNvPr id="13" name="Straight Arrow Connector 15"/>
          <p:cNvCxnSpPr/>
          <p:nvPr/>
        </p:nvCxnSpPr>
        <p:spPr>
          <a:xfrm flipV="1">
            <a:off x="2032469" y="3527006"/>
            <a:ext cx="0" cy="900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 txBox="1">
            <a:spLocks/>
          </p:cNvSpPr>
          <p:nvPr/>
        </p:nvSpPr>
        <p:spPr bwMode="auto">
          <a:xfrm rot="16200000">
            <a:off x="737777" y="2938915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smtClean="0">
                <a:latin typeface="+mj-lt"/>
                <a:cs typeface="Courier New" panose="02070309020205020404" pitchFamily="49" charset="0"/>
              </a:rPr>
              <a:t>Latency</a:t>
            </a:r>
            <a:endParaRPr lang="en-US" altLang="zh-CN" sz="18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44209" y="2938524"/>
            <a:ext cx="890546" cy="850515"/>
          </a:xfrm>
          <a:prstGeom prst="ellipse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75085" y="1790313"/>
            <a:ext cx="1956020" cy="5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sz="2000"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 algn="r"/>
            <a:r>
              <a:rPr lang="en-US" altLang="zh-CN" sz="1800" dirty="0"/>
              <a:t>l</a:t>
            </a:r>
            <a:r>
              <a:rPr lang="en-US" altLang="zh-CN" sz="1800" dirty="0" smtClean="0"/>
              <a:t>ogarithmic scale</a:t>
            </a:r>
            <a:endParaRPr lang="en-US" altLang="zh-CN" sz="1800" dirty="0"/>
          </a:p>
        </p:txBody>
      </p:sp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4874148" y="2387853"/>
            <a:ext cx="3371353" cy="40304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  <a:extLst/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 algn="r"/>
            <a:r>
              <a:rPr lang="en-US" altLang="zh-CN" sz="2000" i="1" dirty="0" smtClean="0"/>
              <a:t>P</a:t>
            </a:r>
            <a:r>
              <a:rPr lang="en-US" altLang="zh-CN" i="1" dirty="0" smtClean="0"/>
              <a:t>URE</a:t>
            </a:r>
            <a:r>
              <a:rPr lang="en-US" altLang="zh-CN" sz="2000" b="0" dirty="0" smtClean="0"/>
              <a:t> light query workload</a:t>
            </a:r>
            <a:endParaRPr lang="en-US" altLang="zh-CN" sz="2000" b="0" dirty="0"/>
          </a:p>
        </p:txBody>
      </p:sp>
      <p:sp>
        <p:nvSpPr>
          <p:cNvPr id="39" name="内容占位符 2"/>
          <p:cNvSpPr txBox="1">
            <a:spLocks/>
          </p:cNvSpPr>
          <p:nvPr/>
        </p:nvSpPr>
        <p:spPr bwMode="auto">
          <a:xfrm>
            <a:off x="6904945" y="3362645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err="1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Thpt</a:t>
            </a:r>
            <a:r>
              <a:rPr lang="en-US" altLang="zh-CN" sz="1800" b="1" dirty="0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: 398K q/s</a:t>
            </a:r>
          </a:p>
        </p:txBody>
      </p:sp>
      <p:sp>
        <p:nvSpPr>
          <p:cNvPr id="40" name="内容占位符 2"/>
          <p:cNvSpPr txBox="1">
            <a:spLocks/>
          </p:cNvSpPr>
          <p:nvPr/>
        </p:nvSpPr>
        <p:spPr bwMode="auto">
          <a:xfrm>
            <a:off x="6324646" y="3895708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err="1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Lat</a:t>
            </a:r>
            <a:r>
              <a:rPr lang="en-US" altLang="zh-CN" sz="1800" b="1" dirty="0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: 0.10 </a:t>
            </a:r>
            <a:r>
              <a:rPr lang="en-US" altLang="zh-CN" sz="1800" b="1" dirty="0" err="1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ms</a:t>
            </a:r>
            <a:endParaRPr lang="en-US" altLang="zh-CN" sz="1800" b="1" dirty="0">
              <a:solidFill>
                <a:srgbClr val="FF0066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512118" y="3362645"/>
            <a:ext cx="400778" cy="123702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292842" y="3517248"/>
            <a:ext cx="219276" cy="466355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50" y="1613899"/>
            <a:ext cx="4625501" cy="252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Concurrent Workload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6904945" y="3362645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err="1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Thpt</a:t>
            </a:r>
            <a:r>
              <a:rPr lang="en-US" altLang="zh-CN" sz="1800" b="1" dirty="0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: 398K q/s</a:t>
            </a:r>
          </a:p>
        </p:txBody>
      </p:sp>
      <p:cxnSp>
        <p:nvCxnSpPr>
          <p:cNvPr id="10" name="Straight Arrow Connector 15"/>
          <p:cNvCxnSpPr/>
          <p:nvPr/>
        </p:nvCxnSpPr>
        <p:spPr>
          <a:xfrm flipV="1">
            <a:off x="1880069" y="4221364"/>
            <a:ext cx="90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032120" y="4222423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sz="2000"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1800" dirty="0"/>
              <a:t>Throughput</a:t>
            </a:r>
          </a:p>
        </p:txBody>
      </p:sp>
      <p:cxnSp>
        <p:nvCxnSpPr>
          <p:cNvPr id="13" name="Straight Arrow Connector 15"/>
          <p:cNvCxnSpPr/>
          <p:nvPr/>
        </p:nvCxnSpPr>
        <p:spPr>
          <a:xfrm flipV="1">
            <a:off x="2032469" y="3527006"/>
            <a:ext cx="0" cy="900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 txBox="1">
            <a:spLocks/>
          </p:cNvSpPr>
          <p:nvPr/>
        </p:nvSpPr>
        <p:spPr bwMode="auto">
          <a:xfrm rot="16200000">
            <a:off x="737777" y="2938915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smtClean="0">
                <a:latin typeface="+mj-lt"/>
                <a:cs typeface="Courier New" panose="02070309020205020404" pitchFamily="49" charset="0"/>
              </a:rPr>
              <a:t>Latency</a:t>
            </a:r>
            <a:endParaRPr lang="en-US" altLang="zh-CN" sz="18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4874148" y="2387853"/>
            <a:ext cx="3371353" cy="40304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  <a:extLst/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 algn="r"/>
            <a:r>
              <a:rPr lang="en-US" altLang="zh-CN" sz="2000" i="1" dirty="0" smtClean="0"/>
              <a:t>P</a:t>
            </a:r>
            <a:r>
              <a:rPr lang="en-US" altLang="zh-CN" i="1" dirty="0" smtClean="0"/>
              <a:t>URE</a:t>
            </a:r>
            <a:r>
              <a:rPr lang="en-US" altLang="zh-CN" sz="2000" b="0" dirty="0" smtClean="0"/>
              <a:t> </a:t>
            </a:r>
            <a:r>
              <a:rPr lang="en-US" altLang="zh-CN" sz="2000" b="0" dirty="0" smtClean="0">
                <a:solidFill>
                  <a:srgbClr val="FF0066"/>
                </a:solidFill>
              </a:rPr>
              <a:t>light</a:t>
            </a:r>
            <a:r>
              <a:rPr lang="en-US" altLang="zh-CN" sz="2000" b="0" dirty="0" smtClean="0"/>
              <a:t> query workload</a:t>
            </a:r>
            <a:endParaRPr lang="en-US" altLang="zh-CN" sz="2000" b="0" dirty="0"/>
          </a:p>
        </p:txBody>
      </p:sp>
      <p:sp>
        <p:nvSpPr>
          <p:cNvPr id="14" name="Oval 13"/>
          <p:cNvSpPr/>
          <p:nvPr/>
        </p:nvSpPr>
        <p:spPr>
          <a:xfrm>
            <a:off x="5844209" y="2938524"/>
            <a:ext cx="890546" cy="850515"/>
          </a:xfrm>
          <a:prstGeom prst="ellipse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6324646" y="3895708"/>
            <a:ext cx="2051592" cy="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err="1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Lat</a:t>
            </a:r>
            <a:r>
              <a:rPr lang="en-US" altLang="zh-CN" sz="1800" b="1" dirty="0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: 0.10 </a:t>
            </a:r>
            <a:r>
              <a:rPr lang="en-US" altLang="zh-CN" sz="1800" b="1" dirty="0" err="1" smtClean="0">
                <a:solidFill>
                  <a:srgbClr val="FF0066"/>
                </a:solidFill>
                <a:latin typeface="+mj-lt"/>
                <a:cs typeface="Courier New" panose="02070309020205020404" pitchFamily="49" charset="0"/>
              </a:rPr>
              <a:t>ms</a:t>
            </a:r>
            <a:endParaRPr lang="en-US" altLang="zh-CN" sz="1800" b="1" dirty="0">
              <a:solidFill>
                <a:srgbClr val="FF0066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512118" y="3362645"/>
            <a:ext cx="400778" cy="123702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80069" y="1818727"/>
            <a:ext cx="1362562" cy="1119797"/>
          </a:xfrm>
          <a:prstGeom prst="ellipse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内容占位符 2"/>
          <p:cNvSpPr txBox="1">
            <a:spLocks/>
          </p:cNvSpPr>
          <p:nvPr/>
        </p:nvSpPr>
        <p:spPr bwMode="auto">
          <a:xfrm>
            <a:off x="1041621" y="938545"/>
            <a:ext cx="2695491" cy="7116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  <a:extLst/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 algn="r"/>
            <a:r>
              <a:rPr lang="en-US" altLang="zh-CN" sz="2000" i="1" dirty="0" smtClean="0"/>
              <a:t>H</a:t>
            </a:r>
            <a:r>
              <a:rPr lang="en-US" altLang="zh-CN" i="1" dirty="0" smtClean="0"/>
              <a:t>YBRID</a:t>
            </a:r>
            <a:r>
              <a:rPr lang="en-US" altLang="zh-CN" sz="2000" b="0" dirty="0" smtClean="0"/>
              <a:t> </a:t>
            </a:r>
            <a:r>
              <a:rPr lang="en-US" altLang="zh-CN" sz="2000" b="0" dirty="0" smtClean="0">
                <a:solidFill>
                  <a:srgbClr val="FF0066"/>
                </a:solidFill>
              </a:rPr>
              <a:t>light</a:t>
            </a:r>
            <a:r>
              <a:rPr lang="en-US" altLang="zh-CN" sz="2000" b="0" dirty="0" smtClean="0"/>
              <a:t> &amp; </a:t>
            </a:r>
            <a:r>
              <a:rPr lang="en-US" altLang="zh-CN" sz="2000" b="0" dirty="0" smtClean="0">
                <a:solidFill>
                  <a:srgbClr val="FF0066"/>
                </a:solidFill>
              </a:rPr>
              <a:t>heavy</a:t>
            </a:r>
            <a:r>
              <a:rPr lang="en-US" altLang="zh-CN" sz="2000" b="0" dirty="0" smtClean="0"/>
              <a:t> query workload</a:t>
            </a:r>
            <a:endParaRPr lang="en-US" altLang="zh-CN" sz="2000" b="0" dirty="0"/>
          </a:p>
        </p:txBody>
      </p:sp>
      <p:sp>
        <p:nvSpPr>
          <p:cNvPr id="25" name="内容占位符 2"/>
          <p:cNvSpPr txBox="1">
            <a:spLocks/>
          </p:cNvSpPr>
          <p:nvPr/>
        </p:nvSpPr>
        <p:spPr bwMode="auto">
          <a:xfrm>
            <a:off x="3862425" y="2920750"/>
            <a:ext cx="1675582" cy="649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err="1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Thpt</a:t>
            </a:r>
            <a:r>
              <a:rPr lang="en-US" altLang="zh-CN" sz="1800" b="1" dirty="0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: 40 q/s</a:t>
            </a:r>
          </a:p>
          <a:p>
            <a:pPr marL="0" lvl="2" indent="0"/>
            <a:r>
              <a:rPr lang="en-US" altLang="zh-CN" sz="1800" b="1" dirty="0" err="1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Lat</a:t>
            </a:r>
            <a:r>
              <a:rPr lang="en-US" altLang="zh-CN" sz="1800" b="1" dirty="0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: 100 </a:t>
            </a:r>
            <a:r>
              <a:rPr lang="en-US" altLang="zh-CN" sz="1800" b="1" dirty="0" err="1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ms</a:t>
            </a:r>
            <a:endParaRPr lang="en-US" altLang="zh-CN" sz="1800" b="1" dirty="0" smtClean="0">
              <a:solidFill>
                <a:srgbClr val="0000FF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86038" y="1543612"/>
            <a:ext cx="620203" cy="43321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806494" y="2642506"/>
            <a:ext cx="165722" cy="29601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 bwMode="auto">
          <a:xfrm>
            <a:off x="4149358" y="963424"/>
            <a:ext cx="2299149" cy="649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/>
            <a:r>
              <a:rPr lang="en-US" altLang="zh-CN" sz="1800" b="1" dirty="0" err="1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Thpt</a:t>
            </a:r>
            <a:r>
              <a:rPr lang="en-US" altLang="zh-CN" sz="1800" b="1" dirty="0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: 10 q/s</a:t>
            </a:r>
          </a:p>
          <a:p>
            <a:pPr marL="0" lvl="2" indent="0"/>
            <a:r>
              <a:rPr lang="en-US" altLang="zh-CN" sz="1800" b="1" dirty="0" err="1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Lat</a:t>
            </a:r>
            <a:r>
              <a:rPr lang="en-US" altLang="zh-CN" sz="1800" b="1" dirty="0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: 8,600 </a:t>
            </a:r>
            <a:r>
              <a:rPr lang="en-US" altLang="zh-CN" sz="1800" b="1" dirty="0" err="1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ms</a:t>
            </a:r>
            <a:endParaRPr lang="en-US" altLang="zh-CN" sz="1800" b="1" dirty="0" smtClean="0">
              <a:solidFill>
                <a:srgbClr val="0000FF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275085" y="1790313"/>
            <a:ext cx="1956020" cy="5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0" lvl="2" indent="0">
              <a:defRPr sz="2000" b="1">
                <a:latin typeface="+mj-lt"/>
                <a:ea typeface="宋体" charset="-122"/>
                <a:cs typeface="Courier New" panose="02070309020205020404" pitchFamily="49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 algn="r"/>
            <a:r>
              <a:rPr lang="en-US" altLang="zh-CN" sz="1800" dirty="0"/>
              <a:t>l</a:t>
            </a:r>
            <a:r>
              <a:rPr lang="en-US" altLang="zh-CN" sz="1800" dirty="0" smtClean="0"/>
              <a:t>ogarithmic scale</a:t>
            </a:r>
            <a:endParaRPr lang="en-US" altLang="zh-CN" sz="1800" dirty="0"/>
          </a:p>
        </p:txBody>
      </p:sp>
      <p:sp>
        <p:nvSpPr>
          <p:cNvPr id="35" name="Rounded Rectangle 34"/>
          <p:cNvSpPr/>
          <p:nvPr/>
        </p:nvSpPr>
        <p:spPr>
          <a:xfrm>
            <a:off x="1879492" y="2151827"/>
            <a:ext cx="5385017" cy="1023164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92075" algn="ctr">
              <a:buSzPct val="80000"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performance when facing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workload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292842" y="3517248"/>
            <a:ext cx="219276" cy="466355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Advanced Hardware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71477" y="1021557"/>
            <a:ext cx="4158090" cy="169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Heterogeneity</a:t>
            </a:r>
            <a:endParaRPr lang="en-US" altLang="zh-CN" sz="2000" b="1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GPU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has many cores and high memory bandwidth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27563" y="650193"/>
            <a:ext cx="1728390" cy="1963252"/>
            <a:chOff x="2596239" y="2883176"/>
            <a:chExt cx="1728390" cy="19632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239" y="2883176"/>
              <a:ext cx="1728390" cy="15733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099281" y="4477096"/>
              <a:ext cx="722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GPU</a:t>
              </a:r>
              <a:endParaRPr kumimoji="1" lang="zh-CN" alt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94850" y="1220466"/>
            <a:ext cx="1594883" cy="1391532"/>
            <a:chOff x="563526" y="3453449"/>
            <a:chExt cx="1594883" cy="13915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900" y="3453449"/>
              <a:ext cx="1291837" cy="104090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3526" y="4475649"/>
              <a:ext cx="159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 smtClean="0"/>
                <a:t>CPU</a:t>
              </a:r>
              <a:endParaRPr kumimoji="1" lang="zh-CN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15669" y="2684150"/>
            <a:ext cx="3774685" cy="2165803"/>
            <a:chOff x="4715669" y="2328550"/>
            <a:chExt cx="3774685" cy="216580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5669" y="2328550"/>
              <a:ext cx="3774685" cy="2165803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833641" y="3321934"/>
              <a:ext cx="0" cy="651967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64891" y="4031775"/>
              <a:ext cx="1192436" cy="0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477246" y="3309821"/>
              <a:ext cx="0" cy="615190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371476" y="3048000"/>
            <a:ext cx="3953153" cy="12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Fast Communications</a:t>
            </a:r>
            <a:endParaRPr lang="en-US" altLang="zh-CN" sz="2000" b="1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RDMA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enables direct data transfer between machines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General Idea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269" y="963092"/>
            <a:ext cx="2499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 smtClean="0">
                <a:solidFill>
                  <a:srgbClr val="FF0066"/>
                </a:solidFill>
              </a:rPr>
              <a:t>Heterogeneous</a:t>
            </a:r>
            <a:r>
              <a:rPr kumimoji="1" lang="en-US" altLang="zh-CN" sz="2400" dirty="0" smtClean="0"/>
              <a:t/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Workload</a:t>
            </a:r>
            <a:endParaRPr kumimoji="1" lang="zh-CN" alt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607240" y="963092"/>
            <a:ext cx="2499403" cy="3649089"/>
            <a:chOff x="5756866" y="963092"/>
            <a:chExt cx="2499403" cy="36490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1905" y="2106532"/>
              <a:ext cx="938300" cy="75604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78414" y="2253720"/>
              <a:ext cx="819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FF0066"/>
                  </a:solidFill>
                </a:rPr>
                <a:t>C</a:t>
              </a:r>
              <a:r>
                <a:rPr kumimoji="1" lang="en-US" altLang="zh-CN" sz="2400" dirty="0" smtClean="0">
                  <a:solidFill>
                    <a:srgbClr val="FF0066"/>
                  </a:solidFill>
                </a:rPr>
                <a:t>PU</a:t>
              </a:r>
              <a:endParaRPr kumimoji="1" lang="zh-CN" altLang="en-US" sz="2400" dirty="0">
                <a:solidFill>
                  <a:srgbClr val="FF0066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7257" y="3494701"/>
              <a:ext cx="1227597" cy="111748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269597" y="3822609"/>
              <a:ext cx="837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66"/>
                  </a:solidFill>
                </a:rPr>
                <a:t>GPU</a:t>
              </a:r>
              <a:endParaRPr kumimoji="1" lang="zh-CN" altLang="en-US" sz="2400" dirty="0">
                <a:solidFill>
                  <a:srgbClr val="FF0066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56866" y="963092"/>
              <a:ext cx="24994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400" b="1" dirty="0" smtClean="0">
                  <a:solidFill>
                    <a:srgbClr val="FF0066"/>
                  </a:solidFill>
                </a:rPr>
                <a:t>Heterogeneous</a:t>
              </a:r>
              <a:r>
                <a:rPr kumimoji="1" lang="en-US" altLang="zh-CN" sz="2400" dirty="0" smtClean="0"/>
                <a:t/>
              </a:r>
              <a:br>
                <a:rPr kumimoji="1" lang="en-US" altLang="zh-CN" sz="2400" dirty="0" smtClean="0"/>
              </a:br>
              <a:r>
                <a:rPr kumimoji="1" lang="en-US" altLang="zh-CN" sz="2400" dirty="0" smtClean="0"/>
                <a:t>Hardware</a:t>
              </a:r>
              <a:endParaRPr kumimoji="1" lang="zh-CN" alt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0364" y="1988727"/>
            <a:ext cx="2889872" cy="991651"/>
            <a:chOff x="1020364" y="2021598"/>
            <a:chExt cx="2889872" cy="99165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4578" y="2058534"/>
              <a:ext cx="1145658" cy="95471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0364" y="2021598"/>
              <a:ext cx="1362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 smtClean="0">
                  <a:solidFill>
                    <a:srgbClr val="FF0066"/>
                  </a:solidFill>
                </a:rPr>
                <a:t>Light </a:t>
              </a:r>
              <a:r>
                <a:rPr kumimoji="1" lang="en-US" altLang="zh-CN" sz="2400" dirty="0" smtClean="0"/>
                <a:t>Query</a:t>
              </a:r>
              <a:endParaRPr kumimoji="1" lang="zh-CN" alt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2472" y="3514815"/>
            <a:ext cx="3276951" cy="1077252"/>
            <a:chOff x="872472" y="3444176"/>
            <a:chExt cx="3276951" cy="1077252"/>
          </a:xfrm>
        </p:grpSpPr>
        <p:grpSp>
          <p:nvGrpSpPr>
            <p:cNvPr id="17" name="Group 16"/>
            <p:cNvGrpSpPr/>
            <p:nvPr/>
          </p:nvGrpSpPr>
          <p:grpSpPr>
            <a:xfrm>
              <a:off x="2480943" y="3444176"/>
              <a:ext cx="1668480" cy="1077252"/>
              <a:chOff x="6711950" y="1386384"/>
              <a:chExt cx="1668480" cy="107725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443"/>
              <a:stretch/>
            </p:blipFill>
            <p:spPr>
              <a:xfrm>
                <a:off x="6756399" y="1386384"/>
                <a:ext cx="1624031" cy="1077252"/>
              </a:xfrm>
              <a:prstGeom prst="rect">
                <a:avLst/>
              </a:prstGeom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6711950" y="1416050"/>
                <a:ext cx="190500" cy="635000"/>
              </a:xfrm>
              <a:custGeom>
                <a:avLst/>
                <a:gdLst>
                  <a:gd name="connsiteX0" fmla="*/ 76200 w 190500"/>
                  <a:gd name="connsiteY0" fmla="*/ 0 h 635000"/>
                  <a:gd name="connsiteX1" fmla="*/ 101600 w 190500"/>
                  <a:gd name="connsiteY1" fmla="*/ 228600 h 635000"/>
                  <a:gd name="connsiteX2" fmla="*/ 190500 w 190500"/>
                  <a:gd name="connsiteY2" fmla="*/ 469900 h 635000"/>
                  <a:gd name="connsiteX3" fmla="*/ 76200 w 190500"/>
                  <a:gd name="connsiteY3" fmla="*/ 635000 h 635000"/>
                  <a:gd name="connsiteX4" fmla="*/ 0 w 190500"/>
                  <a:gd name="connsiteY4" fmla="*/ 266700 h 635000"/>
                  <a:gd name="connsiteX5" fmla="*/ 76200 w 190500"/>
                  <a:gd name="connsiteY5" fmla="*/ 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635000">
                    <a:moveTo>
                      <a:pt x="76200" y="0"/>
                    </a:moveTo>
                    <a:lnTo>
                      <a:pt x="101600" y="228600"/>
                    </a:lnTo>
                    <a:lnTo>
                      <a:pt x="190500" y="469900"/>
                    </a:lnTo>
                    <a:lnTo>
                      <a:pt x="76200" y="635000"/>
                    </a:lnTo>
                    <a:lnTo>
                      <a:pt x="0" y="26670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72472" y="3513597"/>
              <a:ext cx="1625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 smtClean="0">
                  <a:solidFill>
                    <a:srgbClr val="FF0066"/>
                  </a:solidFill>
                </a:rPr>
                <a:t>Heavy </a:t>
              </a:r>
              <a:r>
                <a:rPr kumimoji="1" lang="en-US" altLang="zh-CN" sz="2400" dirty="0" smtClean="0"/>
                <a:t>Query</a:t>
              </a:r>
              <a:endParaRPr kumimoji="1" lang="zh-CN" altLang="en-US" sz="2400" dirty="0"/>
            </a:p>
          </p:txBody>
        </p:sp>
      </p:grpSp>
      <p:sp>
        <p:nvSpPr>
          <p:cNvPr id="6" name="Right Arrow 5"/>
          <p:cNvSpPr/>
          <p:nvPr/>
        </p:nvSpPr>
        <p:spPr>
          <a:xfrm>
            <a:off x="4800002" y="2242236"/>
            <a:ext cx="50833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ight Arrow 26"/>
          <p:cNvSpPr/>
          <p:nvPr/>
        </p:nvSpPr>
        <p:spPr>
          <a:xfrm>
            <a:off x="4800002" y="3811125"/>
            <a:ext cx="50833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748144" y="1841796"/>
            <a:ext cx="7568271" cy="1285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ounded Rectangle 28"/>
          <p:cNvSpPr/>
          <p:nvPr/>
        </p:nvSpPr>
        <p:spPr>
          <a:xfrm>
            <a:off x="748144" y="3240682"/>
            <a:ext cx="7568271" cy="16255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10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437881" cy="13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Overview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71476" y="1021557"/>
            <a:ext cx="8448433" cy="371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7188" lvl="2" indent="-357188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      : a distributed graph query system that can leverage </a:t>
            </a:r>
            <a:r>
              <a:rPr lang="en-US" altLang="zh-CN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CPU/GPU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to handle </a:t>
            </a:r>
            <a:r>
              <a:rPr lang="en-US" altLang="zh-CN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hybrid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workload</a:t>
            </a:r>
          </a:p>
          <a:p>
            <a:pPr marL="898525" lvl="2" indent="-454025">
              <a:spcBef>
                <a:spcPct val="20000"/>
              </a:spcBef>
              <a:buClr>
                <a:srgbClr val="FF0066"/>
              </a:buClr>
              <a:buSzPct val="80000"/>
              <a:buFont typeface="+mj-lt"/>
              <a:buAutoNum type="arabicPeriod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GPU-enable graph exploration</a:t>
            </a:r>
          </a:p>
          <a:p>
            <a:pPr marL="898525" lvl="2" indent="-454025">
              <a:spcBef>
                <a:spcPct val="20000"/>
              </a:spcBef>
              <a:buClr>
                <a:srgbClr val="FF0066"/>
              </a:buClr>
              <a:buSzPct val="80000"/>
              <a:buFont typeface="+mj-lt"/>
              <a:buAutoNum type="arabicPeriod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GPU-friendly </a:t>
            </a:r>
            <a:r>
              <a:rPr lang="en-US" altLang="zh-CN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RDF 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store</a:t>
            </a:r>
          </a:p>
          <a:p>
            <a:pPr marL="898525" lvl="2" indent="-454025">
              <a:spcBef>
                <a:spcPct val="20000"/>
              </a:spcBef>
              <a:buClr>
                <a:srgbClr val="FF0066"/>
              </a:buClr>
              <a:buSzPct val="80000"/>
              <a:buFont typeface="+mj-lt"/>
              <a:buAutoNum type="arabicPeriod"/>
              <a:defRPr/>
            </a:pPr>
            <a:r>
              <a:rPr lang="en-US" altLang="zh-CN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Heterogeneous RDMA 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Communication</a:t>
            </a:r>
          </a:p>
          <a:p>
            <a:pPr marL="268288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endParaRPr lang="en-US" altLang="zh-CN" sz="16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268288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Performance improvement</a:t>
            </a:r>
          </a:p>
          <a:p>
            <a:pPr marL="914400" lvl="1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Latency: </a:t>
            </a: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2.3X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9.0X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speedup for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heavy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query</a:t>
            </a:r>
          </a:p>
          <a:p>
            <a:pPr marL="914400" lvl="1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Throughput: </a:t>
            </a: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345K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queries/sec in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hybrid workloads</a:t>
            </a: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396758" y="955451"/>
            <a:ext cx="2572417" cy="5107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TW" sz="2800" dirty="0" err="1" smtClean="0"/>
              <a:t>Wukong+G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8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44" y="1292304"/>
            <a:ext cx="5835978" cy="324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Wukong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Architecture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06451" y="150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Oval 6"/>
          <p:cNvSpPr/>
          <p:nvPr/>
        </p:nvSpPr>
        <p:spPr>
          <a:xfrm>
            <a:off x="849255" y="1463040"/>
            <a:ext cx="3737113" cy="174407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3296977" y="3207112"/>
            <a:ext cx="1353559" cy="103511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4650536" y="2394748"/>
            <a:ext cx="2604075" cy="103511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4589947" y="3057344"/>
            <a:ext cx="2604075" cy="80434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12424" y="2521977"/>
            <a:ext cx="1801908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smtClean="0">
                <a:solidFill>
                  <a:srgbClr val="FF0066"/>
                </a:solidFill>
              </a:rPr>
              <a:t>SPARQL </a:t>
            </a:r>
            <a:r>
              <a:rPr lang="en-US" altLang="zh-CN" dirty="0">
                <a:solidFill>
                  <a:srgbClr val="FF0066"/>
                </a:solidFill>
              </a:rPr>
              <a:t>q</a:t>
            </a:r>
            <a:r>
              <a:rPr lang="en-US" altLang="zh-CN" dirty="0" smtClean="0">
                <a:solidFill>
                  <a:srgbClr val="FF0066"/>
                </a:solidFill>
              </a:rPr>
              <a:t>ueries</a:t>
            </a:r>
            <a:endParaRPr lang="zh-CN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Graphs are Everywhere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987574"/>
            <a:ext cx="1584176" cy="1516915"/>
          </a:xfrm>
          <a:prstGeom prst="roundRect">
            <a:avLst>
              <a:gd name="adj" fmla="val 26673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Z:\Research\0.IPADS\slides\1.ds\graph-parallel\powerlyra\social-network-link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063777"/>
            <a:ext cx="1671412" cy="1325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03" b="95946" l="1653" r="94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21" t="3887" r="4592" b="7045"/>
          <a:stretch/>
        </p:blipFill>
        <p:spPr bwMode="auto">
          <a:xfrm>
            <a:off x="5652120" y="1072186"/>
            <a:ext cx="1432897" cy="1302482"/>
          </a:xfrm>
          <a:prstGeom prst="roundRect">
            <a:avLst>
              <a:gd name="adj" fmla="val 1238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24" y="1104810"/>
            <a:ext cx="3299421" cy="135677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2583580"/>
            <a:ext cx="7128792" cy="892552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Online </a:t>
            </a:r>
            <a:r>
              <a:rPr lang="en-US" sz="2800" b="1" i="1" smtClean="0">
                <a:solidFill>
                  <a:srgbClr val="FF0066"/>
                </a:solidFill>
              </a:rPr>
              <a:t>graph query</a:t>
            </a:r>
            <a:r>
              <a:rPr lang="en-US" sz="2400" smtClean="0"/>
              <a:t> plays a vital role for </a:t>
            </a:r>
            <a:br>
              <a:rPr lang="en-US" sz="2400" smtClean="0"/>
            </a:br>
            <a:r>
              <a:rPr lang="en-US" sz="2400" smtClean="0"/>
              <a:t>searching, mining and </a:t>
            </a:r>
            <a:r>
              <a:rPr lang="en-US" altLang="zh-CN" sz="2400" smtClean="0"/>
              <a:t>reasoning</a:t>
            </a:r>
            <a:r>
              <a:rPr lang="zh-CN" altLang="en-US" sz="2400" smtClean="0"/>
              <a:t> </a:t>
            </a:r>
            <a:r>
              <a:rPr lang="en-US" sz="2400" smtClean="0"/>
              <a:t>linked data </a:t>
            </a:r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3651870"/>
            <a:ext cx="3094451" cy="1088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435846"/>
            <a:ext cx="1516660" cy="1516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9407" y="4136762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Unicorn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53" y="3622080"/>
            <a:ext cx="1037902" cy="10379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33308" y="361354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TAO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47"/>
    </mc:Choice>
    <mc:Fallback xmlns="">
      <p:transition spd="slow" advTm="3164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44" y="1292304"/>
            <a:ext cx="6754392" cy="324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20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Wukong</a:t>
            </a:r>
            <a:r>
              <a:rPr lang="en-US" altLang="zh-CN" sz="3600" dirty="0" err="1" smtClean="0">
                <a:solidFill>
                  <a:srgbClr val="FF0066"/>
                </a:solidFill>
                <a:latin typeface="Century Gothic" panose="020B0502020202020204" pitchFamily="34" charset="0"/>
              </a:rPr>
              <a:t>+G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Architecture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06451" y="150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8" name="Oval 7"/>
          <p:cNvSpPr/>
          <p:nvPr/>
        </p:nvSpPr>
        <p:spPr>
          <a:xfrm>
            <a:off x="1025718" y="3872285"/>
            <a:ext cx="3737113" cy="660019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Oval 34"/>
          <p:cNvSpPr/>
          <p:nvPr/>
        </p:nvSpPr>
        <p:spPr>
          <a:xfrm>
            <a:off x="6122590" y="2064029"/>
            <a:ext cx="1976783" cy="141710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6339633" y="3038095"/>
            <a:ext cx="1976783" cy="770021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331353" y="2199193"/>
            <a:ext cx="649537" cy="601880"/>
            <a:chOff x="6331353" y="2199193"/>
            <a:chExt cx="649537" cy="601880"/>
          </a:xfrm>
        </p:grpSpPr>
        <p:sp>
          <p:nvSpPr>
            <p:cNvPr id="2" name="TextBox 1"/>
            <p:cNvSpPr txBox="1"/>
            <p:nvPr/>
          </p:nvSpPr>
          <p:spPr>
            <a:xfrm>
              <a:off x="6331353" y="2199193"/>
              <a:ext cx="649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FF0066"/>
                  </a:solidFill>
                </a:rPr>
                <a:t>Agent</a:t>
              </a:r>
              <a:endParaRPr lang="en-US" sz="1200">
                <a:solidFill>
                  <a:srgbClr val="FF0066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493397" y="2476982"/>
              <a:ext cx="57874" cy="324091"/>
            </a:xfrm>
            <a:prstGeom prst="straightConnector1">
              <a:avLst/>
            </a:prstGeom>
            <a:ln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35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5" grpId="0" animBg="1"/>
      <p:bldP spid="35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84" y="1636152"/>
            <a:ext cx="5040000" cy="31455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Execution 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CPU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2688" y="1101247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Work Thread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035296" y="116525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Graph Store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48256" y="1432561"/>
            <a:ext cx="73152" cy="29565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2984577" y="106322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Metadata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40072" y="3371664"/>
            <a:ext cx="168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0000FF"/>
                </a:solidFill>
              </a:rPr>
              <a:t>Intermediate</a:t>
            </a:r>
            <a:br>
              <a:rPr lang="en-US" altLang="zh-CN" b="1" dirty="0" smtClean="0">
                <a:solidFill>
                  <a:srgbClr val="0000FF"/>
                </a:solidFill>
              </a:rPr>
            </a:br>
            <a:r>
              <a:rPr lang="en-US" altLang="zh-CN" b="1" dirty="0" smtClean="0">
                <a:solidFill>
                  <a:srgbClr val="0000FF"/>
                </a:solidFill>
              </a:rPr>
              <a:t>Result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>
            <a:off x="2420526" y="3630168"/>
            <a:ext cx="414114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3267138" y="1432561"/>
            <a:ext cx="0" cy="38709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5102352" y="1470579"/>
            <a:ext cx="128016" cy="349077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4"/>
          <p:cNvSpPr/>
          <p:nvPr/>
        </p:nvSpPr>
        <p:spPr>
          <a:xfrm>
            <a:off x="6722323" y="14213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zh-CN" sz="14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84" y="1636613"/>
            <a:ext cx="5040000" cy="31455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Execution 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CPU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2688" y="1101247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Work Thread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035296" y="116525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Graph Store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48256" y="1432561"/>
            <a:ext cx="73152" cy="29565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2984577" y="106322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Metadata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40072" y="3371664"/>
            <a:ext cx="168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0000FF"/>
                </a:solidFill>
              </a:rPr>
              <a:t>Intermediate</a:t>
            </a:r>
            <a:br>
              <a:rPr lang="en-US" altLang="zh-CN" b="1" dirty="0" smtClean="0">
                <a:solidFill>
                  <a:srgbClr val="0000FF"/>
                </a:solidFill>
              </a:rPr>
            </a:br>
            <a:r>
              <a:rPr lang="en-US" altLang="zh-CN" b="1" dirty="0" smtClean="0">
                <a:solidFill>
                  <a:srgbClr val="0000FF"/>
                </a:solidFill>
              </a:rPr>
              <a:t>Result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>
            <a:off x="2420526" y="3630168"/>
            <a:ext cx="414114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3267138" y="1432561"/>
            <a:ext cx="0" cy="38709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5102352" y="1470579"/>
            <a:ext cx="128016" cy="349077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Freeform 210"/>
          <p:cNvSpPr/>
          <p:nvPr/>
        </p:nvSpPr>
        <p:spPr>
          <a:xfrm flipH="1">
            <a:off x="2916630" y="2177480"/>
            <a:ext cx="216000" cy="216000"/>
          </a:xfrm>
          <a:custGeom>
            <a:avLst/>
            <a:gdLst>
              <a:gd name="connsiteX0" fmla="*/ 17874 w 136431"/>
              <a:gd name="connsiteY0" fmla="*/ 0 h 152469"/>
              <a:gd name="connsiteX1" fmla="*/ 136407 w 136431"/>
              <a:gd name="connsiteY1" fmla="*/ 93133 h 152469"/>
              <a:gd name="connsiteX2" fmla="*/ 9407 w 136431"/>
              <a:gd name="connsiteY2" fmla="*/ 143933 h 152469"/>
              <a:gd name="connsiteX3" fmla="*/ 9407 w 136431"/>
              <a:gd name="connsiteY3" fmla="*/ 152400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1" h="152469">
                <a:moveTo>
                  <a:pt x="17874" y="0"/>
                </a:moveTo>
                <a:cubicBezTo>
                  <a:pt x="77846" y="34572"/>
                  <a:pt x="137818" y="69144"/>
                  <a:pt x="136407" y="93133"/>
                </a:cubicBezTo>
                <a:cubicBezTo>
                  <a:pt x="134996" y="117122"/>
                  <a:pt x="30574" y="134055"/>
                  <a:pt x="9407" y="143933"/>
                </a:cubicBezTo>
                <a:cubicBezTo>
                  <a:pt x="-11760" y="153811"/>
                  <a:pt x="9407" y="152400"/>
                  <a:pt x="9407" y="152400"/>
                </a:cubicBezTo>
              </a:path>
            </a:pathLst>
          </a:cu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6" name="Straight Arrow Connector 215"/>
          <p:cNvCxnSpPr>
            <a:endCxn id="211" idx="0"/>
          </p:cNvCxnSpPr>
          <p:nvPr/>
        </p:nvCxnSpPr>
        <p:spPr>
          <a:xfrm>
            <a:off x="2291311" y="1972933"/>
            <a:ext cx="813021" cy="204547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4"/>
          <p:cNvSpPr/>
          <p:nvPr/>
        </p:nvSpPr>
        <p:spPr>
          <a:xfrm>
            <a:off x="6722323" y="14213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zh-CN" sz="14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99524" y="4590628"/>
            <a:ext cx="648000" cy="0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445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84" y="1635073"/>
            <a:ext cx="5040000" cy="31455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Execution 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CPU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2688" y="1101247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Work Thread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035296" y="116525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Graph Store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48256" y="1432561"/>
            <a:ext cx="73152" cy="29565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2984577" y="106322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Metadata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40072" y="3371664"/>
            <a:ext cx="168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0000FF"/>
                </a:solidFill>
              </a:rPr>
              <a:t>Intermediate</a:t>
            </a:r>
            <a:br>
              <a:rPr lang="en-US" altLang="zh-CN" b="1" dirty="0" smtClean="0">
                <a:solidFill>
                  <a:srgbClr val="0000FF"/>
                </a:solidFill>
              </a:rPr>
            </a:br>
            <a:r>
              <a:rPr lang="en-US" altLang="zh-CN" b="1" dirty="0" smtClean="0">
                <a:solidFill>
                  <a:srgbClr val="0000FF"/>
                </a:solidFill>
              </a:rPr>
              <a:t>Result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>
            <a:off x="2420526" y="3630168"/>
            <a:ext cx="414114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3267138" y="1432561"/>
            <a:ext cx="0" cy="38709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5102352" y="1470579"/>
            <a:ext cx="128016" cy="349077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6175748" y="84517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6175748" y="623896"/>
            <a:ext cx="3096000" cy="21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6175748" y="39729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210" name="Rectangle 4"/>
          <p:cNvSpPr/>
          <p:nvPr/>
        </p:nvSpPr>
        <p:spPr>
          <a:xfrm>
            <a:off x="6722323" y="14213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.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1" name="Freeform 210"/>
          <p:cNvSpPr/>
          <p:nvPr/>
        </p:nvSpPr>
        <p:spPr>
          <a:xfrm flipH="1">
            <a:off x="2916630" y="2177480"/>
            <a:ext cx="216000" cy="216000"/>
          </a:xfrm>
          <a:custGeom>
            <a:avLst/>
            <a:gdLst>
              <a:gd name="connsiteX0" fmla="*/ 17874 w 136431"/>
              <a:gd name="connsiteY0" fmla="*/ 0 h 152469"/>
              <a:gd name="connsiteX1" fmla="*/ 136407 w 136431"/>
              <a:gd name="connsiteY1" fmla="*/ 93133 h 152469"/>
              <a:gd name="connsiteX2" fmla="*/ 9407 w 136431"/>
              <a:gd name="connsiteY2" fmla="*/ 143933 h 152469"/>
              <a:gd name="connsiteX3" fmla="*/ 9407 w 136431"/>
              <a:gd name="connsiteY3" fmla="*/ 152400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1" h="152469">
                <a:moveTo>
                  <a:pt x="17874" y="0"/>
                </a:moveTo>
                <a:cubicBezTo>
                  <a:pt x="77846" y="34572"/>
                  <a:pt x="137818" y="69144"/>
                  <a:pt x="136407" y="93133"/>
                </a:cubicBezTo>
                <a:cubicBezTo>
                  <a:pt x="134996" y="117122"/>
                  <a:pt x="30574" y="134055"/>
                  <a:pt x="9407" y="143933"/>
                </a:cubicBezTo>
                <a:cubicBezTo>
                  <a:pt x="-11760" y="153811"/>
                  <a:pt x="9407" y="152400"/>
                  <a:pt x="9407" y="152400"/>
                </a:cubicBezTo>
              </a:path>
            </a:pathLst>
          </a:cu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6" name="Straight Arrow Connector 215"/>
          <p:cNvCxnSpPr>
            <a:endCxn id="211" idx="0"/>
          </p:cNvCxnSpPr>
          <p:nvPr/>
        </p:nvCxnSpPr>
        <p:spPr>
          <a:xfrm>
            <a:off x="2291311" y="1972933"/>
            <a:ext cx="813021" cy="204547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999524" y="4590628"/>
            <a:ext cx="648000" cy="0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858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84" y="1633023"/>
            <a:ext cx="5040000" cy="31455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Execution 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CPU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2688" y="1101247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Work Thread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035296" y="116525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Graph Store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48256" y="1432561"/>
            <a:ext cx="73152" cy="29565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2984577" y="106322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Metadata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40072" y="3371664"/>
            <a:ext cx="168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0000FF"/>
                </a:solidFill>
              </a:rPr>
              <a:t>Intermediate</a:t>
            </a:r>
            <a:br>
              <a:rPr lang="en-US" altLang="zh-CN" b="1" dirty="0" smtClean="0">
                <a:solidFill>
                  <a:srgbClr val="0000FF"/>
                </a:solidFill>
              </a:rPr>
            </a:br>
            <a:r>
              <a:rPr lang="en-US" altLang="zh-CN" b="1" dirty="0" smtClean="0">
                <a:solidFill>
                  <a:srgbClr val="0000FF"/>
                </a:solidFill>
              </a:rPr>
              <a:t>Result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>
            <a:off x="2420526" y="3630168"/>
            <a:ext cx="414114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3267138" y="1432561"/>
            <a:ext cx="0" cy="38709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5102352" y="1470579"/>
            <a:ext cx="128016" cy="349077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6175748" y="84517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6175748" y="623896"/>
            <a:ext cx="3096000" cy="21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6175748" y="39729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210" name="Rectangle 4"/>
          <p:cNvSpPr/>
          <p:nvPr/>
        </p:nvSpPr>
        <p:spPr>
          <a:xfrm>
            <a:off x="6722323" y="14213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.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1" name="Freeform 210"/>
          <p:cNvSpPr/>
          <p:nvPr/>
        </p:nvSpPr>
        <p:spPr>
          <a:xfrm flipH="1">
            <a:off x="2916630" y="2177480"/>
            <a:ext cx="216000" cy="216000"/>
          </a:xfrm>
          <a:custGeom>
            <a:avLst/>
            <a:gdLst>
              <a:gd name="connsiteX0" fmla="*/ 17874 w 136431"/>
              <a:gd name="connsiteY0" fmla="*/ 0 h 152469"/>
              <a:gd name="connsiteX1" fmla="*/ 136407 w 136431"/>
              <a:gd name="connsiteY1" fmla="*/ 93133 h 152469"/>
              <a:gd name="connsiteX2" fmla="*/ 9407 w 136431"/>
              <a:gd name="connsiteY2" fmla="*/ 143933 h 152469"/>
              <a:gd name="connsiteX3" fmla="*/ 9407 w 136431"/>
              <a:gd name="connsiteY3" fmla="*/ 152400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1" h="152469">
                <a:moveTo>
                  <a:pt x="17874" y="0"/>
                </a:moveTo>
                <a:cubicBezTo>
                  <a:pt x="77846" y="34572"/>
                  <a:pt x="137818" y="69144"/>
                  <a:pt x="136407" y="93133"/>
                </a:cubicBezTo>
                <a:cubicBezTo>
                  <a:pt x="134996" y="117122"/>
                  <a:pt x="30574" y="134055"/>
                  <a:pt x="9407" y="143933"/>
                </a:cubicBezTo>
                <a:cubicBezTo>
                  <a:pt x="-11760" y="153811"/>
                  <a:pt x="9407" y="152400"/>
                  <a:pt x="9407" y="152400"/>
                </a:cubicBezTo>
              </a:path>
            </a:pathLst>
          </a:cu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6" name="Straight Arrow Connector 215"/>
          <p:cNvCxnSpPr>
            <a:endCxn id="211" idx="0"/>
          </p:cNvCxnSpPr>
          <p:nvPr/>
        </p:nvCxnSpPr>
        <p:spPr>
          <a:xfrm>
            <a:off x="2291311" y="1972933"/>
            <a:ext cx="813021" cy="204547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999524" y="4590628"/>
            <a:ext cx="648000" cy="0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endCxn id="8" idx="1"/>
          </p:cNvCxnSpPr>
          <p:nvPr/>
        </p:nvCxnSpPr>
        <p:spPr>
          <a:xfrm flipV="1">
            <a:off x="3496236" y="2868706"/>
            <a:ext cx="774923" cy="391673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angle 7"/>
          <p:cNvSpPr/>
          <p:nvPr/>
        </p:nvSpPr>
        <p:spPr>
          <a:xfrm>
            <a:off x="4271159" y="2805953"/>
            <a:ext cx="504000" cy="12550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059415" y="3260379"/>
            <a:ext cx="288000" cy="12550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Straight Arrow Connector 27"/>
          <p:cNvCxnSpPr>
            <a:stCxn id="8" idx="3"/>
            <a:endCxn id="27" idx="1"/>
          </p:cNvCxnSpPr>
          <p:nvPr/>
        </p:nvCxnSpPr>
        <p:spPr>
          <a:xfrm>
            <a:off x="4775159" y="2868706"/>
            <a:ext cx="284256" cy="454426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reeform 11"/>
          <p:cNvSpPr/>
          <p:nvPr/>
        </p:nvSpPr>
        <p:spPr>
          <a:xfrm>
            <a:off x="3621741" y="3307976"/>
            <a:ext cx="1608627" cy="412446"/>
          </a:xfrm>
          <a:custGeom>
            <a:avLst/>
            <a:gdLst>
              <a:gd name="connsiteX0" fmla="*/ 1452283 w 1452283"/>
              <a:gd name="connsiteY0" fmla="*/ 0 h 412446"/>
              <a:gd name="connsiteX1" fmla="*/ 770965 w 1452283"/>
              <a:gd name="connsiteY1" fmla="*/ 412377 h 412446"/>
              <a:gd name="connsiteX2" fmla="*/ 0 w 1452283"/>
              <a:gd name="connsiteY2" fmla="*/ 35859 h 4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283" h="412446">
                <a:moveTo>
                  <a:pt x="1452283" y="0"/>
                </a:moveTo>
                <a:cubicBezTo>
                  <a:pt x="1232647" y="203200"/>
                  <a:pt x="1013012" y="406401"/>
                  <a:pt x="770965" y="412377"/>
                </a:cubicBezTo>
                <a:cubicBezTo>
                  <a:pt x="528918" y="418353"/>
                  <a:pt x="0" y="35859"/>
                  <a:pt x="0" y="35859"/>
                </a:cubicBezTo>
              </a:path>
            </a:pathLst>
          </a:cu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381138" y="3389595"/>
            <a:ext cx="0" cy="792000"/>
          </a:xfrm>
          <a:prstGeom prst="straightConnector1">
            <a:avLst/>
          </a:prstGeom>
          <a:noFill/>
          <a:ln w="3810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ctangle 35"/>
          <p:cNvSpPr/>
          <p:nvPr/>
        </p:nvSpPr>
        <p:spPr>
          <a:xfrm>
            <a:off x="3292301" y="3275371"/>
            <a:ext cx="180000" cy="108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253411" y="2175014"/>
            <a:ext cx="1013727" cy="1091589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ounded Rectangle 34"/>
          <p:cNvSpPr/>
          <p:nvPr/>
        </p:nvSpPr>
        <p:spPr>
          <a:xfrm>
            <a:off x="1406685" y="2160178"/>
            <a:ext cx="6330631" cy="1023164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92075" algn="ctr">
              <a:buSzPct val="80000"/>
            </a:pPr>
            <a:r>
              <a:rPr lang="en-US" altLang="zh-CN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traversal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paths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explored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independently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7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12" grpId="0" animBg="1"/>
      <p:bldP spid="36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Execution 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CPU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6175748" y="84517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6175748" y="623896"/>
            <a:ext cx="3096000" cy="21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6175748" y="39729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210" name="Rectangle 4"/>
          <p:cNvSpPr/>
          <p:nvPr/>
        </p:nvSpPr>
        <p:spPr>
          <a:xfrm>
            <a:off x="6722323" y="14213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.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0072" y="1063229"/>
            <a:ext cx="6000612" cy="3715361"/>
            <a:chOff x="740072" y="1063229"/>
            <a:chExt cx="6000612" cy="371536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0684" y="1633023"/>
              <a:ext cx="5040000" cy="31455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32688" y="1101247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Work Thread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035296" y="1165255"/>
              <a:ext cx="1516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Graph Store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048256" y="1432561"/>
              <a:ext cx="73152" cy="295655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2984577" y="106322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Metadata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40072" y="3371664"/>
              <a:ext cx="1680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 smtClean="0">
                  <a:solidFill>
                    <a:srgbClr val="0000FF"/>
                  </a:solidFill>
                </a:rPr>
                <a:t>Intermediate</a:t>
              </a:r>
              <a:br>
                <a:rPr lang="en-US" altLang="zh-CN" b="1" dirty="0" smtClean="0">
                  <a:solidFill>
                    <a:srgbClr val="0000FF"/>
                  </a:solidFill>
                </a:rPr>
              </a:br>
              <a:r>
                <a:rPr lang="en-US" altLang="zh-CN" b="1" dirty="0" smtClean="0">
                  <a:solidFill>
                    <a:srgbClr val="0000FF"/>
                  </a:solidFill>
                </a:rPr>
                <a:t>Result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96" name="Straight Arrow Connector 195"/>
            <p:cNvCxnSpPr/>
            <p:nvPr/>
          </p:nvCxnSpPr>
          <p:spPr>
            <a:xfrm>
              <a:off x="2420526" y="3630168"/>
              <a:ext cx="414114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3267138" y="1432561"/>
              <a:ext cx="0" cy="387095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flipH="1">
              <a:off x="5102352" y="1470579"/>
              <a:ext cx="128016" cy="349077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 210"/>
            <p:cNvSpPr/>
            <p:nvPr/>
          </p:nvSpPr>
          <p:spPr>
            <a:xfrm flipH="1">
              <a:off x="2916630" y="2177480"/>
              <a:ext cx="216000" cy="216000"/>
            </a:xfrm>
            <a:custGeom>
              <a:avLst/>
              <a:gdLst>
                <a:gd name="connsiteX0" fmla="*/ 17874 w 136431"/>
                <a:gd name="connsiteY0" fmla="*/ 0 h 152469"/>
                <a:gd name="connsiteX1" fmla="*/ 136407 w 136431"/>
                <a:gd name="connsiteY1" fmla="*/ 93133 h 152469"/>
                <a:gd name="connsiteX2" fmla="*/ 9407 w 136431"/>
                <a:gd name="connsiteY2" fmla="*/ 143933 h 152469"/>
                <a:gd name="connsiteX3" fmla="*/ 9407 w 136431"/>
                <a:gd name="connsiteY3" fmla="*/ 152400 h 15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31" h="152469">
                  <a:moveTo>
                    <a:pt x="17874" y="0"/>
                  </a:moveTo>
                  <a:cubicBezTo>
                    <a:pt x="77846" y="34572"/>
                    <a:pt x="137818" y="69144"/>
                    <a:pt x="136407" y="93133"/>
                  </a:cubicBezTo>
                  <a:cubicBezTo>
                    <a:pt x="134996" y="117122"/>
                    <a:pt x="30574" y="134055"/>
                    <a:pt x="9407" y="143933"/>
                  </a:cubicBezTo>
                  <a:cubicBezTo>
                    <a:pt x="-11760" y="153811"/>
                    <a:pt x="9407" y="152400"/>
                    <a:pt x="9407" y="152400"/>
                  </a:cubicBezTo>
                </a:path>
              </a:pathLst>
            </a:custGeom>
            <a:noFill/>
            <a:ln w="19050">
              <a:solidFill>
                <a:srgbClr val="FF006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16" name="Straight Arrow Connector 215"/>
            <p:cNvCxnSpPr>
              <a:endCxn id="211" idx="0"/>
            </p:cNvCxnSpPr>
            <p:nvPr/>
          </p:nvCxnSpPr>
          <p:spPr>
            <a:xfrm>
              <a:off x="2291311" y="1972933"/>
              <a:ext cx="813021" cy="204547"/>
            </a:xfrm>
            <a:prstGeom prst="straightConnector1">
              <a:avLst/>
            </a:prstGeom>
            <a:noFill/>
            <a:ln w="19050">
              <a:solidFill>
                <a:srgbClr val="FF006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>
              <a:off x="2999524" y="4590628"/>
              <a:ext cx="648000" cy="0"/>
            </a:xfrm>
            <a:prstGeom prst="straightConnector1">
              <a:avLst/>
            </a:prstGeom>
            <a:noFill/>
            <a:ln w="19050">
              <a:solidFill>
                <a:srgbClr val="FF006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Arrow Connector 21"/>
            <p:cNvCxnSpPr>
              <a:endCxn id="8" idx="1"/>
            </p:cNvCxnSpPr>
            <p:nvPr/>
          </p:nvCxnSpPr>
          <p:spPr>
            <a:xfrm flipV="1">
              <a:off x="3496236" y="2868706"/>
              <a:ext cx="774923" cy="391673"/>
            </a:xfrm>
            <a:prstGeom prst="straightConnector1">
              <a:avLst/>
            </a:prstGeom>
            <a:noFill/>
            <a:ln w="19050">
              <a:solidFill>
                <a:srgbClr val="FF006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271159" y="2805953"/>
              <a:ext cx="504000" cy="12550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75457" y="3260379"/>
              <a:ext cx="288000" cy="12550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Straight Arrow Connector 27"/>
            <p:cNvCxnSpPr>
              <a:stCxn id="8" idx="3"/>
              <a:endCxn id="27" idx="1"/>
            </p:cNvCxnSpPr>
            <p:nvPr/>
          </p:nvCxnSpPr>
          <p:spPr>
            <a:xfrm>
              <a:off x="4775159" y="2868706"/>
              <a:ext cx="300298" cy="454426"/>
            </a:xfrm>
            <a:prstGeom prst="straightConnector1">
              <a:avLst/>
            </a:prstGeom>
            <a:noFill/>
            <a:ln w="19050">
              <a:solidFill>
                <a:srgbClr val="FF006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621741" y="3307976"/>
              <a:ext cx="1608627" cy="412446"/>
            </a:xfrm>
            <a:custGeom>
              <a:avLst/>
              <a:gdLst>
                <a:gd name="connsiteX0" fmla="*/ 1452283 w 1452283"/>
                <a:gd name="connsiteY0" fmla="*/ 0 h 412446"/>
                <a:gd name="connsiteX1" fmla="*/ 770965 w 1452283"/>
                <a:gd name="connsiteY1" fmla="*/ 412377 h 412446"/>
                <a:gd name="connsiteX2" fmla="*/ 0 w 1452283"/>
                <a:gd name="connsiteY2" fmla="*/ 35859 h 4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2283" h="412446">
                  <a:moveTo>
                    <a:pt x="1452283" y="0"/>
                  </a:moveTo>
                  <a:cubicBezTo>
                    <a:pt x="1232647" y="203200"/>
                    <a:pt x="1013012" y="406401"/>
                    <a:pt x="770965" y="412377"/>
                  </a:cubicBezTo>
                  <a:cubicBezTo>
                    <a:pt x="528918" y="418353"/>
                    <a:pt x="0" y="35859"/>
                    <a:pt x="0" y="35859"/>
                  </a:cubicBezTo>
                </a:path>
              </a:pathLst>
            </a:custGeom>
            <a:noFill/>
            <a:ln w="19050">
              <a:solidFill>
                <a:srgbClr val="FF006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381138" y="3389595"/>
              <a:ext cx="0" cy="792000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292301" y="3275371"/>
              <a:ext cx="180000" cy="108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253411" y="2175014"/>
              <a:ext cx="1013727" cy="1091589"/>
            </a:xfrm>
            <a:prstGeom prst="straightConnector1">
              <a:avLst/>
            </a:prstGeom>
            <a:noFill/>
            <a:ln w="19050">
              <a:solidFill>
                <a:srgbClr val="FF006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863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3457E-6 L -0.00035 0.38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84" y="3591221"/>
            <a:ext cx="5040000" cy="3145567"/>
          </a:xfrm>
          <a:prstGeom prst="rect">
            <a:avLst/>
          </a:prstGeom>
        </p:spPr>
      </p:pic>
      <p:sp>
        <p:nvSpPr>
          <p:cNvPr id="88" name="Freeform 87"/>
          <p:cNvSpPr/>
          <p:nvPr/>
        </p:nvSpPr>
        <p:spPr>
          <a:xfrm flipH="1">
            <a:off x="2916630" y="4135678"/>
            <a:ext cx="216000" cy="216000"/>
          </a:xfrm>
          <a:custGeom>
            <a:avLst/>
            <a:gdLst>
              <a:gd name="connsiteX0" fmla="*/ 17874 w 136431"/>
              <a:gd name="connsiteY0" fmla="*/ 0 h 152469"/>
              <a:gd name="connsiteX1" fmla="*/ 136407 w 136431"/>
              <a:gd name="connsiteY1" fmla="*/ 93133 h 152469"/>
              <a:gd name="connsiteX2" fmla="*/ 9407 w 136431"/>
              <a:gd name="connsiteY2" fmla="*/ 143933 h 152469"/>
              <a:gd name="connsiteX3" fmla="*/ 9407 w 136431"/>
              <a:gd name="connsiteY3" fmla="*/ 152400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1" h="152469">
                <a:moveTo>
                  <a:pt x="17874" y="0"/>
                </a:moveTo>
                <a:cubicBezTo>
                  <a:pt x="77846" y="34572"/>
                  <a:pt x="137818" y="69144"/>
                  <a:pt x="136407" y="93133"/>
                </a:cubicBezTo>
                <a:cubicBezTo>
                  <a:pt x="134996" y="117122"/>
                  <a:pt x="30574" y="134055"/>
                  <a:pt x="9407" y="143933"/>
                </a:cubicBezTo>
                <a:cubicBezTo>
                  <a:pt x="-11760" y="153811"/>
                  <a:pt x="9407" y="152400"/>
                  <a:pt x="9407" y="152400"/>
                </a:cubicBezTo>
              </a:path>
            </a:pathLst>
          </a:cu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9" name="Straight Arrow Connector 88"/>
          <p:cNvCxnSpPr>
            <a:endCxn id="88" idx="0"/>
          </p:cNvCxnSpPr>
          <p:nvPr/>
        </p:nvCxnSpPr>
        <p:spPr>
          <a:xfrm>
            <a:off x="2291311" y="3931131"/>
            <a:ext cx="813021" cy="204547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684" y="1392635"/>
            <a:ext cx="5040000" cy="1685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26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Execution 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GPU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6175748" y="84517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6175748" y="623896"/>
            <a:ext cx="3096000" cy="21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6175748" y="39729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210" name="Rectangle 4"/>
          <p:cNvSpPr/>
          <p:nvPr/>
        </p:nvSpPr>
        <p:spPr>
          <a:xfrm>
            <a:off x="6722323" y="14213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.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176" y="2391509"/>
            <a:ext cx="102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Work Thread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484226" y="2296384"/>
            <a:ext cx="559727" cy="52228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50739" y="3253173"/>
            <a:ext cx="102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Agent Thread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484226" y="3579694"/>
            <a:ext cx="620619" cy="284552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84" y="1392635"/>
            <a:ext cx="5040000" cy="168512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684" y="3591221"/>
            <a:ext cx="5040000" cy="3145567"/>
          </a:xfrm>
          <a:prstGeom prst="rect">
            <a:avLst/>
          </a:prstGeom>
        </p:spPr>
      </p:pic>
      <p:sp>
        <p:nvSpPr>
          <p:cNvPr id="88" name="Freeform 87"/>
          <p:cNvSpPr/>
          <p:nvPr/>
        </p:nvSpPr>
        <p:spPr>
          <a:xfrm flipH="1">
            <a:off x="2916630" y="4135678"/>
            <a:ext cx="216000" cy="216000"/>
          </a:xfrm>
          <a:custGeom>
            <a:avLst/>
            <a:gdLst>
              <a:gd name="connsiteX0" fmla="*/ 17874 w 136431"/>
              <a:gd name="connsiteY0" fmla="*/ 0 h 152469"/>
              <a:gd name="connsiteX1" fmla="*/ 136407 w 136431"/>
              <a:gd name="connsiteY1" fmla="*/ 93133 h 152469"/>
              <a:gd name="connsiteX2" fmla="*/ 9407 w 136431"/>
              <a:gd name="connsiteY2" fmla="*/ 143933 h 152469"/>
              <a:gd name="connsiteX3" fmla="*/ 9407 w 136431"/>
              <a:gd name="connsiteY3" fmla="*/ 152400 h 1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1" h="152469">
                <a:moveTo>
                  <a:pt x="17874" y="0"/>
                </a:moveTo>
                <a:cubicBezTo>
                  <a:pt x="77846" y="34572"/>
                  <a:pt x="137818" y="69144"/>
                  <a:pt x="136407" y="93133"/>
                </a:cubicBezTo>
                <a:cubicBezTo>
                  <a:pt x="134996" y="117122"/>
                  <a:pt x="30574" y="134055"/>
                  <a:pt x="9407" y="143933"/>
                </a:cubicBezTo>
                <a:cubicBezTo>
                  <a:pt x="-11760" y="153811"/>
                  <a:pt x="9407" y="152400"/>
                  <a:pt x="9407" y="152400"/>
                </a:cubicBezTo>
              </a:path>
            </a:pathLst>
          </a:cu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9" name="Straight Arrow Connector 88"/>
          <p:cNvCxnSpPr>
            <a:endCxn id="88" idx="0"/>
          </p:cNvCxnSpPr>
          <p:nvPr/>
        </p:nvCxnSpPr>
        <p:spPr>
          <a:xfrm>
            <a:off x="2291311" y="3931131"/>
            <a:ext cx="813021" cy="204547"/>
          </a:xfrm>
          <a:prstGeom prst="straightConnector1">
            <a:avLst/>
          </a:prstGeom>
          <a:noFill/>
          <a:ln w="190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Execution 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GPU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6175748" y="84517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6175748" y="623896"/>
            <a:ext cx="3096000" cy="21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6175748" y="39729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210" name="Rectangle 4"/>
          <p:cNvSpPr/>
          <p:nvPr/>
        </p:nvSpPr>
        <p:spPr>
          <a:xfrm>
            <a:off x="6722323" y="14213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.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176" y="2391509"/>
            <a:ext cx="102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Work Thread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484226" y="2296384"/>
            <a:ext cx="559727" cy="52228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50739" y="3253173"/>
            <a:ext cx="102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Agent Thread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484226" y="3579694"/>
            <a:ext cx="620619" cy="284552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187388" y="3021107"/>
            <a:ext cx="0" cy="684000"/>
          </a:xfrm>
          <a:prstGeom prst="straightConnector1">
            <a:avLst/>
          </a:prstGeom>
          <a:noFill/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033596" y="2859746"/>
            <a:ext cx="0" cy="936000"/>
          </a:xfrm>
          <a:prstGeom prst="straightConnector1">
            <a:avLst/>
          </a:prstGeom>
          <a:noFill/>
          <a:ln w="85725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TextBox 65"/>
          <p:cNvSpPr txBox="1"/>
          <p:nvPr/>
        </p:nvSpPr>
        <p:spPr>
          <a:xfrm>
            <a:off x="5138410" y="3153622"/>
            <a:ext cx="217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FF0066"/>
                </a:solidFill>
              </a:rPr>
              <a:t>Prefecthing</a:t>
            </a:r>
            <a:endParaRPr lang="zh-CN" altLang="en-US" b="1" dirty="0">
              <a:solidFill>
                <a:srgbClr val="FF00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79813" y="1619108"/>
            <a:ext cx="3203824" cy="1343840"/>
            <a:chOff x="2279813" y="1619108"/>
            <a:chExt cx="3203824" cy="1343840"/>
          </a:xfrm>
        </p:grpSpPr>
        <p:grpSp>
          <p:nvGrpSpPr>
            <p:cNvPr id="20" name="Group 19"/>
            <p:cNvGrpSpPr/>
            <p:nvPr/>
          </p:nvGrpSpPr>
          <p:grpSpPr>
            <a:xfrm>
              <a:off x="2279813" y="1619108"/>
              <a:ext cx="3203824" cy="1343840"/>
              <a:chOff x="2279813" y="1619108"/>
              <a:chExt cx="3203824" cy="1343840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>
                <a:off x="2999524" y="2962948"/>
                <a:ext cx="648000" cy="0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3429166" y="1681376"/>
                <a:ext cx="808770" cy="422249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2" name="Rectangle 91"/>
              <p:cNvSpPr/>
              <p:nvPr/>
            </p:nvSpPr>
            <p:spPr>
              <a:xfrm>
                <a:off x="4270325" y="2109691"/>
                <a:ext cx="504000" cy="7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060490" y="2221553"/>
                <a:ext cx="288000" cy="7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Straight Arrow Connector 93"/>
              <p:cNvCxnSpPr>
                <a:stCxn id="92" idx="3"/>
                <a:endCxn id="93" idx="1"/>
              </p:cNvCxnSpPr>
              <p:nvPr/>
            </p:nvCxnSpPr>
            <p:spPr>
              <a:xfrm>
                <a:off x="4774325" y="2145691"/>
                <a:ext cx="286165" cy="111862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3229040" y="1619108"/>
                <a:ext cx="180000" cy="108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3426292" y="1807900"/>
                <a:ext cx="808770" cy="422249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4267451" y="2236215"/>
                <a:ext cx="504000" cy="7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195637" y="2392527"/>
                <a:ext cx="288000" cy="7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" name="Straight Arrow Connector 38"/>
              <p:cNvCxnSpPr>
                <a:stCxn id="37" idx="3"/>
                <a:endCxn id="38" idx="1"/>
              </p:cNvCxnSpPr>
              <p:nvPr/>
            </p:nvCxnSpPr>
            <p:spPr>
              <a:xfrm>
                <a:off x="4771451" y="2272215"/>
                <a:ext cx="424186" cy="156312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3229040" y="1751419"/>
                <a:ext cx="180000" cy="108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3432046" y="2072441"/>
                <a:ext cx="808770" cy="422249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4273205" y="2500756"/>
                <a:ext cx="504000" cy="7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145920" y="2574518"/>
                <a:ext cx="288000" cy="72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Straight Arrow Connector 45"/>
              <p:cNvCxnSpPr>
                <a:stCxn id="44" idx="3"/>
                <a:endCxn id="45" idx="1"/>
              </p:cNvCxnSpPr>
              <p:nvPr/>
            </p:nvCxnSpPr>
            <p:spPr>
              <a:xfrm>
                <a:off x="4777205" y="2536756"/>
                <a:ext cx="368715" cy="73762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229040" y="2017577"/>
                <a:ext cx="180000" cy="108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531731" y="1651103"/>
                <a:ext cx="1606679" cy="819079"/>
              </a:xfrm>
              <a:custGeom>
                <a:avLst/>
                <a:gdLst>
                  <a:gd name="connsiteX0" fmla="*/ 1606679 w 1606679"/>
                  <a:gd name="connsiteY0" fmla="*/ 644152 h 819079"/>
                  <a:gd name="connsiteX1" fmla="*/ 851466 w 1606679"/>
                  <a:gd name="connsiteY1" fmla="*/ 777425 h 819079"/>
                  <a:gd name="connsiteX2" fmla="*/ 0 w 1606679"/>
                  <a:gd name="connsiteY2" fmla="*/ 0 h 81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6679" h="819079">
                    <a:moveTo>
                      <a:pt x="1606679" y="644152"/>
                    </a:moveTo>
                    <a:cubicBezTo>
                      <a:pt x="1362962" y="764468"/>
                      <a:pt x="1119246" y="884784"/>
                      <a:pt x="851466" y="777425"/>
                    </a:cubicBezTo>
                    <a:cubicBezTo>
                      <a:pt x="583686" y="670066"/>
                      <a:pt x="0" y="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561347" y="1821396"/>
                <a:ext cx="1717740" cy="879899"/>
              </a:xfrm>
              <a:custGeom>
                <a:avLst/>
                <a:gdLst>
                  <a:gd name="connsiteX0" fmla="*/ 1717740 w 1717740"/>
                  <a:gd name="connsiteY0" fmla="*/ 644152 h 879899"/>
                  <a:gd name="connsiteX1" fmla="*/ 992143 w 1717740"/>
                  <a:gd name="connsiteY1" fmla="*/ 844061 h 879899"/>
                  <a:gd name="connsiteX2" fmla="*/ 0 w 1717740"/>
                  <a:gd name="connsiteY2" fmla="*/ 0 h 87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7740" h="879899">
                    <a:moveTo>
                      <a:pt x="1717740" y="644152"/>
                    </a:moveTo>
                    <a:cubicBezTo>
                      <a:pt x="1498086" y="797786"/>
                      <a:pt x="1278433" y="951420"/>
                      <a:pt x="992143" y="844061"/>
                    </a:cubicBezTo>
                    <a:cubicBezTo>
                      <a:pt x="705853" y="736702"/>
                      <a:pt x="0" y="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568751" y="2080538"/>
                <a:ext cx="1665911" cy="824024"/>
              </a:xfrm>
              <a:custGeom>
                <a:avLst/>
                <a:gdLst>
                  <a:gd name="connsiteX0" fmla="*/ 1665911 w 1665911"/>
                  <a:gd name="connsiteY0" fmla="*/ 592324 h 824024"/>
                  <a:gd name="connsiteX1" fmla="*/ 1169840 w 1665911"/>
                  <a:gd name="connsiteY1" fmla="*/ 792233 h 824024"/>
                  <a:gd name="connsiteX2" fmla="*/ 0 w 1665911"/>
                  <a:gd name="connsiteY2" fmla="*/ 0 h 82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5911" h="824024">
                    <a:moveTo>
                      <a:pt x="1665911" y="592324"/>
                    </a:moveTo>
                    <a:cubicBezTo>
                      <a:pt x="1556701" y="741639"/>
                      <a:pt x="1447492" y="890954"/>
                      <a:pt x="1169840" y="792233"/>
                    </a:cubicBezTo>
                    <a:cubicBezTo>
                      <a:pt x="892188" y="693512"/>
                      <a:pt x="0" y="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V="1">
                <a:off x="2291311" y="1670701"/>
                <a:ext cx="922926" cy="269243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4" name="Straight Arrow Connector 53"/>
              <p:cNvCxnSpPr>
                <a:endCxn id="40" idx="1"/>
              </p:cNvCxnSpPr>
              <p:nvPr/>
            </p:nvCxnSpPr>
            <p:spPr>
              <a:xfrm flipV="1">
                <a:off x="2279813" y="1805419"/>
                <a:ext cx="949227" cy="430518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Straight Arrow Connector 56"/>
              <p:cNvCxnSpPr>
                <a:endCxn id="47" idx="1"/>
              </p:cNvCxnSpPr>
              <p:nvPr/>
            </p:nvCxnSpPr>
            <p:spPr>
              <a:xfrm flipV="1">
                <a:off x="2298421" y="2071577"/>
                <a:ext cx="930619" cy="745016"/>
              </a:xfrm>
              <a:prstGeom prst="straightConnector1">
                <a:avLst/>
              </a:prstGeom>
              <a:noFill/>
              <a:ln w="1905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336315" y="2152472"/>
                <a:ext cx="0" cy="504000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3231484" y="1885266"/>
              <a:ext cx="180000" cy="108000"/>
            </a:xfrm>
            <a:prstGeom prst="rect">
              <a:avLst/>
            </a:prstGeom>
            <a:pattFill prst="dkUpDiag">
              <a:fgClr>
                <a:srgbClr val="0000FF"/>
              </a:fgClr>
              <a:bgClr>
                <a:schemeClr val="bg1"/>
              </a:bgClr>
            </a:pattFill>
            <a:ln w="3175">
              <a:solidFill>
                <a:srgbClr val="0000F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5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Challenges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内容占位符 2"/>
          <p:cNvSpPr txBox="1">
            <a:spLocks/>
          </p:cNvSpPr>
          <p:nvPr/>
        </p:nvSpPr>
        <p:spPr bwMode="auto">
          <a:xfrm>
            <a:off x="5360894" y="457200"/>
            <a:ext cx="3603594" cy="15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8775" lvl="2" indent="-358775">
              <a:lnSpc>
                <a:spcPct val="150000"/>
              </a:lnSpc>
              <a:buAutoNum type="arabicPeriod"/>
            </a:pPr>
            <a:r>
              <a:rPr lang="en-US" altLang="zh-CN" b="1" dirty="0" smtClean="0">
                <a:latin typeface="Century Gothic" pitchFamily="34" charset="0"/>
              </a:rPr>
              <a:t>Small GPU memory</a:t>
            </a:r>
          </a:p>
          <a:p>
            <a:pPr marL="358775" lvl="2" indent="-358775">
              <a:lnSpc>
                <a:spcPct val="150000"/>
              </a:lnSpc>
              <a:buFontTx/>
              <a:buAutoNum type="arabicPeriod"/>
            </a:pPr>
            <a:r>
              <a:rPr lang="en-US" altLang="zh-CN" b="1" dirty="0" smtClean="0">
                <a:latin typeface="Century Gothic" pitchFamily="34" charset="0"/>
              </a:rPr>
              <a:t>Limited </a:t>
            </a:r>
            <a:r>
              <a:rPr lang="en-US" altLang="zh-CN" b="1" dirty="0" err="1">
                <a:latin typeface="Century Gothic" pitchFamily="34" charset="0"/>
              </a:rPr>
              <a:t>PCIe</a:t>
            </a:r>
            <a:r>
              <a:rPr lang="en-US" altLang="zh-CN" b="1" dirty="0">
                <a:latin typeface="Century Gothic" pitchFamily="34" charset="0"/>
              </a:rPr>
              <a:t> </a:t>
            </a:r>
            <a:r>
              <a:rPr lang="en-US" altLang="zh-CN" b="1" dirty="0" err="1" smtClean="0">
                <a:latin typeface="Century Gothic" pitchFamily="34" charset="0"/>
              </a:rPr>
              <a:t>bw</a:t>
            </a:r>
            <a:r>
              <a:rPr lang="en-US" altLang="zh-CN" b="1" dirty="0" smtClean="0">
                <a:latin typeface="Century Gothic" pitchFamily="34" charset="0"/>
              </a:rPr>
              <a:t>.</a:t>
            </a:r>
          </a:p>
          <a:p>
            <a:pPr marL="358775" lvl="2" indent="-358775">
              <a:lnSpc>
                <a:spcPct val="150000"/>
              </a:lnSpc>
              <a:buFontTx/>
              <a:buAutoNum type="arabicPeriod"/>
            </a:pPr>
            <a:r>
              <a:rPr lang="en-US" altLang="zh-CN" b="1" dirty="0" smtClean="0">
                <a:latin typeface="Century Gothic" pitchFamily="34" charset="0"/>
              </a:rPr>
              <a:t>Long comm. path</a:t>
            </a:r>
            <a:endParaRPr lang="en-US" altLang="zh-CN" b="1" dirty="0">
              <a:latin typeface="Century Gothic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766" y="1764592"/>
            <a:ext cx="817797" cy="65894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498134" y="1306745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CPU (16)</a:t>
            </a:r>
            <a:endParaRPr kumimoji="1" lang="zh-CN" altLang="en-US" sz="2000" b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52" y="1778023"/>
            <a:ext cx="1340430" cy="122019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88953" y="1306745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GPU (2880)</a:t>
            </a:r>
            <a:endParaRPr kumimoji="1" lang="zh-CN" alt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459717" y="3097214"/>
            <a:ext cx="1325893" cy="1092285"/>
            <a:chOff x="3845202" y="3204792"/>
            <a:chExt cx="1325893" cy="1092285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5202" y="3204792"/>
              <a:ext cx="1325893" cy="1092285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3991020" y="3366214"/>
              <a:ext cx="10342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400" dirty="0" smtClean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256GB</a:t>
              </a:r>
              <a:br>
                <a:rPr kumimoji="1" lang="en-US" altLang="zh-CN" sz="2400" dirty="0" smtClean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kumimoji="1" lang="en-US" altLang="zh-CN" sz="2000" dirty="0" smtClean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DRAM</a:t>
              </a:r>
              <a:endParaRPr kumimoji="1" lang="zh-CN" altLang="en-US" sz="20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16200000">
            <a:off x="1680301" y="3249983"/>
            <a:ext cx="369336" cy="1455906"/>
            <a:chOff x="4838765" y="3445411"/>
            <a:chExt cx="369336" cy="110145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4463125" y="3821051"/>
              <a:ext cx="1101450" cy="35017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 rot="5400000">
              <a:off x="4522454" y="3820931"/>
              <a:ext cx="100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 smtClean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16GB DRAM</a:t>
              </a:r>
              <a:endParaRPr kumimoji="1" lang="zh-CN" alt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53436" y="2440109"/>
            <a:ext cx="1132151" cy="684000"/>
            <a:chOff x="3953436" y="2440109"/>
            <a:chExt cx="1132151" cy="684000"/>
          </a:xfrm>
        </p:grpSpPr>
        <p:sp>
          <p:nvSpPr>
            <p:cNvPr id="29" name="TextBox 28"/>
            <p:cNvSpPr txBox="1"/>
            <p:nvPr/>
          </p:nvSpPr>
          <p:spPr>
            <a:xfrm>
              <a:off x="4193996" y="2538475"/>
              <a:ext cx="8915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b="1" dirty="0" smtClean="0"/>
                <a:t>68GB/s</a:t>
              </a:r>
              <a:endParaRPr kumimoji="1" lang="zh-CN" altLang="en-US" sz="1600" b="1" dirty="0"/>
            </a:p>
          </p:txBody>
        </p:sp>
        <p:sp>
          <p:nvSpPr>
            <p:cNvPr id="30" name="Left-Right Arrow 29"/>
            <p:cNvSpPr/>
            <p:nvPr/>
          </p:nvSpPr>
          <p:spPr>
            <a:xfrm rot="16200000" flipH="1">
              <a:off x="3772799" y="2620746"/>
              <a:ext cx="684000" cy="322725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470" y="3013511"/>
            <a:ext cx="1333824" cy="798923"/>
            <a:chOff x="766470" y="3013511"/>
            <a:chExt cx="1333824" cy="798923"/>
          </a:xfrm>
        </p:grpSpPr>
        <p:sp>
          <p:nvSpPr>
            <p:cNvPr id="32" name="TextBox 31"/>
            <p:cNvSpPr txBox="1"/>
            <p:nvPr/>
          </p:nvSpPr>
          <p:spPr>
            <a:xfrm>
              <a:off x="766470" y="3234113"/>
              <a:ext cx="10070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b="1" dirty="0" smtClean="0"/>
                <a:t>288GB/s</a:t>
              </a:r>
            </a:p>
          </p:txBody>
        </p:sp>
        <p:sp>
          <p:nvSpPr>
            <p:cNvPr id="33" name="Left-Right Arrow 32"/>
            <p:cNvSpPr/>
            <p:nvPr/>
          </p:nvSpPr>
          <p:spPr>
            <a:xfrm rot="16200000" flipH="1">
              <a:off x="1473168" y="3185309"/>
              <a:ext cx="798923" cy="455328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2489" y="3491956"/>
            <a:ext cx="901378" cy="484637"/>
            <a:chOff x="2572489" y="3491956"/>
            <a:chExt cx="901378" cy="484637"/>
          </a:xfrm>
        </p:grpSpPr>
        <p:sp>
          <p:nvSpPr>
            <p:cNvPr id="35" name="TextBox 34"/>
            <p:cNvSpPr txBox="1"/>
            <p:nvPr/>
          </p:nvSpPr>
          <p:spPr>
            <a:xfrm>
              <a:off x="2572489" y="3491956"/>
              <a:ext cx="901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1" dirty="0" smtClean="0">
                  <a:solidFill>
                    <a:srgbClr val="FF0066"/>
                  </a:solidFill>
                </a:rPr>
                <a:t>10GB/s</a:t>
              </a:r>
              <a:endParaRPr kumimoji="1" lang="zh-CN" altLang="en-US" sz="1600" b="1" dirty="0">
                <a:solidFill>
                  <a:srgbClr val="FF0066"/>
                </a:solidFill>
              </a:endParaRPr>
            </a:p>
          </p:txBody>
        </p:sp>
        <p:sp>
          <p:nvSpPr>
            <p:cNvPr id="36" name="Left-Right Arrow 35"/>
            <p:cNvSpPr/>
            <p:nvPr/>
          </p:nvSpPr>
          <p:spPr>
            <a:xfrm flipH="1">
              <a:off x="2600003" y="3835839"/>
              <a:ext cx="864000" cy="140754"/>
            </a:xfrm>
            <a:prstGeom prst="leftRightArrow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31537" y="3092932"/>
            <a:ext cx="3449327" cy="1092285"/>
            <a:chOff x="6231537" y="3092932"/>
            <a:chExt cx="3449327" cy="1092285"/>
          </a:xfrm>
        </p:grpSpPr>
        <p:grpSp>
          <p:nvGrpSpPr>
            <p:cNvPr id="39" name="Group 38"/>
            <p:cNvGrpSpPr/>
            <p:nvPr/>
          </p:nvGrpSpPr>
          <p:grpSpPr>
            <a:xfrm>
              <a:off x="6231537" y="3092932"/>
              <a:ext cx="1325893" cy="1092285"/>
              <a:chOff x="3845202" y="3204792"/>
              <a:chExt cx="1325893" cy="1092285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5202" y="3204792"/>
                <a:ext cx="1325893" cy="1092285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3991020" y="3366214"/>
                <a:ext cx="10342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400" dirty="0" smtClean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256GB</a:t>
                </a:r>
                <a:br>
                  <a:rPr kumimoji="1" lang="en-US" altLang="zh-CN" sz="2400" dirty="0" smtClean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kumimoji="1" lang="en-US" altLang="zh-CN" sz="2000" dirty="0" smtClean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DRAM</a:t>
                </a:r>
                <a:endParaRPr kumimoji="1" lang="zh-CN" altLang="en-US" sz="200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rot="16200000">
              <a:off x="8768243" y="3249696"/>
              <a:ext cx="369336" cy="1455906"/>
              <a:chOff x="4838765" y="3445411"/>
              <a:chExt cx="369336" cy="1101450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463125" y="3821051"/>
                <a:ext cx="1101450" cy="350170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 rot="5400000">
                <a:off x="4522454" y="3820931"/>
                <a:ext cx="1001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 smtClean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16GB DRAM</a:t>
                </a:r>
                <a:endParaRPr kumimoji="1" lang="zh-CN" altLang="en-US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493980" y="3485368"/>
              <a:ext cx="901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1" dirty="0" smtClean="0">
                  <a:solidFill>
                    <a:srgbClr val="FF0066"/>
                  </a:solidFill>
                </a:rPr>
                <a:t>10GB/s</a:t>
              </a:r>
              <a:endParaRPr kumimoji="1" lang="zh-CN" altLang="en-US" sz="1600" b="1" dirty="0">
                <a:solidFill>
                  <a:srgbClr val="FF0066"/>
                </a:solidFill>
              </a:endParaRPr>
            </a:p>
          </p:txBody>
        </p:sp>
        <p:sp>
          <p:nvSpPr>
            <p:cNvPr id="68" name="Left-Right Arrow 67"/>
            <p:cNvSpPr/>
            <p:nvPr/>
          </p:nvSpPr>
          <p:spPr>
            <a:xfrm flipH="1">
              <a:off x="7548386" y="3829251"/>
              <a:ext cx="684000" cy="140754"/>
            </a:xfrm>
            <a:prstGeom prst="leftRightArrow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212311" y="4023794"/>
            <a:ext cx="26280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64659" y="4007224"/>
            <a:ext cx="2223247" cy="448253"/>
          </a:xfrm>
          <a:custGeom>
            <a:avLst/>
            <a:gdLst>
              <a:gd name="connsiteX0" fmla="*/ 0 w 2223247"/>
              <a:gd name="connsiteY0" fmla="*/ 0 h 448253"/>
              <a:gd name="connsiteX1" fmla="*/ 1165412 w 2223247"/>
              <a:gd name="connsiteY1" fmla="*/ 448235 h 448253"/>
              <a:gd name="connsiteX2" fmla="*/ 2223247 w 2223247"/>
              <a:gd name="connsiteY2" fmla="*/ 17929 h 44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3247" h="448253">
                <a:moveTo>
                  <a:pt x="0" y="0"/>
                </a:moveTo>
                <a:cubicBezTo>
                  <a:pt x="397435" y="222623"/>
                  <a:pt x="794871" y="445247"/>
                  <a:pt x="1165412" y="448235"/>
                </a:cubicBezTo>
                <a:cubicBezTo>
                  <a:pt x="1535953" y="451223"/>
                  <a:pt x="1930400" y="83670"/>
                  <a:pt x="2223247" y="17929"/>
                </a:cubicBezTo>
              </a:path>
            </a:pathLst>
          </a:cu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5"/>
          <p:cNvSpPr/>
          <p:nvPr/>
        </p:nvSpPr>
        <p:spPr>
          <a:xfrm>
            <a:off x="6849034" y="4025153"/>
            <a:ext cx="2043953" cy="448250"/>
          </a:xfrm>
          <a:custGeom>
            <a:avLst/>
            <a:gdLst>
              <a:gd name="connsiteX0" fmla="*/ 0 w 2043953"/>
              <a:gd name="connsiteY0" fmla="*/ 0 h 448250"/>
              <a:gd name="connsiteX1" fmla="*/ 1111623 w 2043953"/>
              <a:gd name="connsiteY1" fmla="*/ 448235 h 448250"/>
              <a:gd name="connsiteX2" fmla="*/ 2043953 w 2043953"/>
              <a:gd name="connsiteY2" fmla="*/ 17929 h 4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953" h="448250">
                <a:moveTo>
                  <a:pt x="0" y="0"/>
                </a:moveTo>
                <a:cubicBezTo>
                  <a:pt x="385482" y="222623"/>
                  <a:pt x="770964" y="445247"/>
                  <a:pt x="1111623" y="448235"/>
                </a:cubicBezTo>
                <a:cubicBezTo>
                  <a:pt x="1452282" y="451223"/>
                  <a:pt x="2043953" y="17929"/>
                  <a:pt x="2043953" y="17929"/>
                </a:cubicBezTo>
              </a:path>
            </a:pathLst>
          </a:cu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17985537">
            <a:off x="4865105" y="3690288"/>
            <a:ext cx="1288132" cy="636465"/>
            <a:chOff x="4766494" y="3953569"/>
            <a:chExt cx="1288132" cy="636465"/>
          </a:xfrm>
        </p:grpSpPr>
        <p:sp>
          <p:nvSpPr>
            <p:cNvPr id="72" name="Cloud 71"/>
            <p:cNvSpPr/>
            <p:nvPr/>
          </p:nvSpPr>
          <p:spPr>
            <a:xfrm>
              <a:off x="4766494" y="3953569"/>
              <a:ext cx="1288132" cy="636465"/>
            </a:xfrm>
            <a:prstGeom prst="cloud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 rot="20873391">
              <a:off x="4773150" y="4041450"/>
              <a:ext cx="1225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rgbClr val="0000FF"/>
                  </a:solidFill>
                </a:rPr>
                <a:t>N</a:t>
              </a:r>
              <a:r>
                <a:rPr kumimoji="1" lang="en-US" altLang="zh-CN" sz="1600" b="1" dirty="0" smtClean="0">
                  <a:solidFill>
                    <a:srgbClr val="0000FF"/>
                  </a:solidFill>
                </a:rPr>
                <a:t>ETWORK</a:t>
              </a:r>
              <a:endParaRPr kumimoji="1" lang="zh-CN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2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2" y="1193756"/>
            <a:ext cx="5580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3" y="1028700"/>
            <a:ext cx="7054775" cy="364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Smart data prefetching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GPU-friendly key/value store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Heterogeneous RDMA comm.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6"/>
    </mc:Choice>
    <mc:Fallback xmlns="">
      <p:transition spd="slow" advTm="81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RDF and SPARQL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71476" y="1021557"/>
            <a:ext cx="8304981" cy="371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Resource Description Framework</a:t>
            </a:r>
            <a:r>
              <a:rPr lang="en-US" altLang="zh-CN" sz="2800" dirty="0" smtClean="0">
                <a:latin typeface="Century Gothic" pitchFamily="34" charset="0"/>
              </a:rPr>
              <a:t>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RDF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epresenting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linked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data 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on the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Web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Public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knowledge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bases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zh-CN" sz="20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DBpedia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CN" sz="20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Wikidata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CN" sz="2000" dirty="0" err="1">
                <a:latin typeface="Century Gothic" pitchFamily="34" charset="0"/>
                <a:ea typeface="Verdana" pitchFamily="34" charset="0"/>
                <a:cs typeface="Verdana" pitchFamily="34" charset="0"/>
              </a:rPr>
              <a:t>PubChemRDF</a:t>
            </a: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Google’s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knowledge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graph</a:t>
            </a:r>
            <a:endParaRPr lang="en-US" altLang="zh-CN" sz="20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Z:\Desktop\DBpediaLogoFul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72" y="2972796"/>
            <a:ext cx="1692000" cy="10454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esktop\pubchemlogo_2015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999" y="4221785"/>
            <a:ext cx="2390107" cy="4936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241" y="894301"/>
            <a:ext cx="645850" cy="700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096" y="2537431"/>
            <a:ext cx="2560320" cy="219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632" y="2889474"/>
            <a:ext cx="1670304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30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Smart Data Prefetching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81142"/>
              </p:ext>
            </p:extLst>
          </p:nvPr>
        </p:nvGraphicFramePr>
        <p:xfrm>
          <a:off x="4903040" y="2520952"/>
          <a:ext cx="3926977" cy="1010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60295"/>
                <a:gridCol w="1219200"/>
                <a:gridCol w="11474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Granularity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Memory Footprint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 Transfer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Entire graph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16.3GB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</a:rPr>
                        <a:t>Failed</a:t>
                      </a:r>
                      <a:endParaRPr lang="zh-CN" altLang="en-US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85764" y="2111413"/>
            <a:ext cx="39442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</a:t>
            </a:r>
            <a:r>
              <a:rPr lang="en-US" altLang="zh-CN" sz="2000" dirty="0" smtClean="0"/>
              <a:t>: Q7 on LUBM-2560</a:t>
            </a:r>
            <a:endParaRPr lang="zh-CN" altLang="en-US" sz="2000" dirty="0"/>
          </a:p>
        </p:txBody>
      </p:sp>
      <p:sp>
        <p:nvSpPr>
          <p:cNvPr id="68" name="Rectangle 67"/>
          <p:cNvSpPr/>
          <p:nvPr/>
        </p:nvSpPr>
        <p:spPr>
          <a:xfrm>
            <a:off x="531742" y="1546847"/>
            <a:ext cx="2981007" cy="1642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14992" y="1539954"/>
            <a:ext cx="229932" cy="181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44924" y="1546847"/>
            <a:ext cx="588771" cy="16212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3955" y="1238395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0000FF"/>
                </a:solidFill>
                <a:latin typeface="+mj-lt"/>
                <a:ea typeface="Lato" charset="0"/>
                <a:cs typeface="Lato" charset="0"/>
              </a:rPr>
              <a:t>Entire RDF graph</a:t>
            </a:r>
            <a:endParaRPr kumimoji="1" lang="zh-CN" altLang="en-US" sz="1600" b="1" dirty="0">
              <a:solidFill>
                <a:srgbClr val="0000FF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57907" y="1271568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+mj-lt"/>
              </a:rPr>
              <a:t>X</a:t>
            </a:r>
            <a:endParaRPr kumimoji="1" lang="zh-CN" altLang="en-US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532300" y="1202876"/>
            <a:ext cx="0" cy="9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37488" y="1202876"/>
            <a:ext cx="443327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455931" y="1456454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latin typeface="+mj-lt"/>
              </a:rPr>
              <a:t>//</a:t>
            </a:r>
            <a:endParaRPr kumimoji="1" lang="zh-CN" altLang="en-US" sz="16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67740" y="1298003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FF0066"/>
                </a:solidFill>
                <a:latin typeface="+mj-lt"/>
              </a:rPr>
              <a:t>Out-of-memory</a:t>
            </a:r>
            <a:endParaRPr kumimoji="1" lang="zh-CN" altLang="en-US" sz="28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09494" y="1001508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latin typeface="+mj-lt"/>
              </a:rPr>
              <a:t>Time</a:t>
            </a:r>
            <a:endParaRPr kumimoji="1" lang="zh-CN" altLang="en-US" sz="2800" b="1" dirty="0">
              <a:latin typeface="+mj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175748" y="101550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175748" y="794226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175748" y="56762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130" name="Rectangle 4"/>
          <p:cNvSpPr/>
          <p:nvPr/>
        </p:nvSpPr>
        <p:spPr>
          <a:xfrm>
            <a:off x="6722323" y="31246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      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1022780" y="2138756"/>
            <a:ext cx="7098440" cy="684000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896938" indent="-804863">
              <a:buSzPct val="80000"/>
            </a:pPr>
            <a:r>
              <a:rPr lang="en-US" altLang="zh-CN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OB1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query only touches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RDF data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1022780" y="3391426"/>
            <a:ext cx="7098440" cy="684000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896938" indent="-804863">
              <a:buSzPct val="80000"/>
            </a:pPr>
            <a:r>
              <a:rPr lang="en-US" altLang="zh-CN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OB2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predicate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TP is commonly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071733" y="460050"/>
            <a:ext cx="1190894" cy="91822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0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Smart Data Prefetching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18272"/>
              </p:ext>
            </p:extLst>
          </p:nvPr>
        </p:nvGraphicFramePr>
        <p:xfrm>
          <a:off x="4903040" y="2520952"/>
          <a:ext cx="3926977" cy="1381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60295"/>
                <a:gridCol w="1219200"/>
                <a:gridCol w="11474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Granularity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Memory Footprint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 Transfer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Entire graph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16.3GB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Failed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Per-query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</a:rPr>
                        <a:t>5.6GB</a:t>
                      </a:r>
                      <a:endParaRPr lang="zh-CN" altLang="en-US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5.6GB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85764" y="2111413"/>
            <a:ext cx="39442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</a:t>
            </a:r>
            <a:r>
              <a:rPr lang="en-US" altLang="zh-CN" sz="2000" dirty="0" smtClean="0"/>
              <a:t>: Q7 on LUBM-2560</a:t>
            </a:r>
            <a:endParaRPr lang="zh-CN" alt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1743" y="2108863"/>
            <a:ext cx="2639555" cy="435316"/>
            <a:chOff x="561981" y="3327499"/>
            <a:chExt cx="3106557" cy="512334"/>
          </a:xfrm>
        </p:grpSpPr>
        <p:sp>
          <p:nvSpPr>
            <p:cNvPr id="30" name="Rectangle 29"/>
            <p:cNvSpPr/>
            <p:nvPr/>
          </p:nvSpPr>
          <p:spPr>
            <a:xfrm>
              <a:off x="3095623" y="3583666"/>
              <a:ext cx="572915" cy="1473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1981" y="3416357"/>
              <a:ext cx="2521461" cy="16731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092845" y="3327499"/>
              <a:ext cx="0" cy="5123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533955" y="182838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0000FF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n-US" altLang="zh-CN" dirty="0"/>
              <a:t>Per-query</a:t>
            </a:r>
            <a:endParaRPr lang="zh-CN" altLang="en-US" dirty="0"/>
          </a:p>
        </p:txBody>
      </p:sp>
      <p:sp>
        <p:nvSpPr>
          <p:cNvPr id="68" name="Rectangle 67"/>
          <p:cNvSpPr/>
          <p:nvPr/>
        </p:nvSpPr>
        <p:spPr>
          <a:xfrm>
            <a:off x="531742" y="1546847"/>
            <a:ext cx="2981007" cy="1642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14992" y="1539954"/>
            <a:ext cx="229932" cy="181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44924" y="1546847"/>
            <a:ext cx="588771" cy="16212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3955" y="1238395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0000FF"/>
                </a:solidFill>
                <a:latin typeface="+mj-lt"/>
                <a:ea typeface="Lato" charset="0"/>
                <a:cs typeface="Lato" charset="0"/>
              </a:rPr>
              <a:t>Entire RDF graph</a:t>
            </a:r>
            <a:endParaRPr kumimoji="1" lang="zh-CN" altLang="en-US" sz="1600" b="1" dirty="0">
              <a:solidFill>
                <a:srgbClr val="0000FF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57907" y="1271568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+mj-lt"/>
              </a:rPr>
              <a:t>X</a:t>
            </a:r>
            <a:endParaRPr kumimoji="1" lang="zh-CN" altLang="en-US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4" name="Straight Arrow Connector 15"/>
          <p:cNvCxnSpPr/>
          <p:nvPr/>
        </p:nvCxnSpPr>
        <p:spPr>
          <a:xfrm flipH="1">
            <a:off x="3086580" y="2125391"/>
            <a:ext cx="319002" cy="251044"/>
          </a:xfrm>
          <a:prstGeom prst="straightConnector1">
            <a:avLst/>
          </a:prstGeom>
          <a:ln w="19050">
            <a:solidFill>
              <a:srgbClr val="FF0066"/>
            </a:solidFill>
            <a:prstDash val="solid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99522" y="1852573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FF0066"/>
                </a:solidFill>
              </a:defRPr>
            </a:lvl1pPr>
          </a:lstStyle>
          <a:p>
            <a:r>
              <a:rPr lang="en-US" altLang="zh-CN" dirty="0">
                <a:latin typeface="+mj-lt"/>
              </a:rPr>
              <a:t>compute time</a:t>
            </a:r>
            <a:endParaRPr lang="zh-CN" altLang="en-US" dirty="0">
              <a:latin typeface="+mj-lt"/>
            </a:endParaRPr>
          </a:p>
        </p:txBody>
      </p:sp>
      <p:cxnSp>
        <p:nvCxnSpPr>
          <p:cNvPr id="77" name="Straight Arrow Connector 15"/>
          <p:cNvCxnSpPr/>
          <p:nvPr/>
        </p:nvCxnSpPr>
        <p:spPr>
          <a:xfrm flipH="1">
            <a:off x="1790701" y="1999129"/>
            <a:ext cx="289111" cy="227247"/>
          </a:xfrm>
          <a:prstGeom prst="straightConnector1">
            <a:avLst/>
          </a:prstGeom>
          <a:ln w="19050">
            <a:solidFill>
              <a:srgbClr val="FF0066"/>
            </a:solidFill>
            <a:prstDash val="solid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037712" y="179383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FF0066"/>
                </a:solidFill>
                <a:latin typeface="+mj-lt"/>
              </a:rPr>
              <a:t>load time</a:t>
            </a:r>
            <a:endParaRPr kumimoji="1" lang="zh-CN" altLang="en-US" sz="1600" b="1" dirty="0">
              <a:solidFill>
                <a:srgbClr val="FF0066"/>
              </a:solidFill>
              <a:latin typeface="+mj-lt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532300" y="1202876"/>
            <a:ext cx="0" cy="158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37488" y="1202876"/>
            <a:ext cx="443327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467740" y="1298003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FF0066"/>
                </a:solidFill>
                <a:latin typeface="+mj-lt"/>
              </a:rPr>
              <a:t>Out-of-memory</a:t>
            </a:r>
            <a:endParaRPr kumimoji="1" lang="zh-CN" altLang="en-US" sz="28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09494" y="1001508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latin typeface="+mj-lt"/>
              </a:rPr>
              <a:t>Time</a:t>
            </a:r>
            <a:endParaRPr kumimoji="1" lang="zh-CN" altLang="en-US" sz="2800" b="1" dirty="0">
              <a:latin typeface="+mj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175748" y="101550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175748" y="794226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175748" y="56762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130" name="Rectangle 4"/>
          <p:cNvSpPr/>
          <p:nvPr/>
        </p:nvSpPr>
        <p:spPr>
          <a:xfrm>
            <a:off x="6722323" y="31246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      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53437" y="2781826"/>
            <a:ext cx="7637127" cy="684000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896938" indent="-804863">
              <a:buSzPct val="80000"/>
            </a:pPr>
            <a:r>
              <a:rPr lang="en-US" altLang="zh-CN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OB3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TPs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query will be executed 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sequence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55931" y="1456454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latin typeface="+mj-lt"/>
              </a:rPr>
              <a:t>//</a:t>
            </a:r>
            <a:endParaRPr kumimoji="1"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02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Smart Data Prefetching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75043"/>
              </p:ext>
            </p:extLst>
          </p:nvPr>
        </p:nvGraphicFramePr>
        <p:xfrm>
          <a:off x="4903040" y="2520952"/>
          <a:ext cx="3926977" cy="175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60295"/>
                <a:gridCol w="1219200"/>
                <a:gridCol w="11474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Granularity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Memory Footprint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 Transfer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Entire graph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16.3GB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Failed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Per-query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5.6GB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5.6GB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Per-pattern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</a:rPr>
                        <a:t>2.9GB</a:t>
                      </a:r>
                      <a:endParaRPr lang="zh-CN" altLang="en-US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5.6GB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85764" y="2111413"/>
            <a:ext cx="39442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</a:t>
            </a:r>
            <a:r>
              <a:rPr lang="en-US" altLang="zh-CN" sz="2000" dirty="0" smtClean="0"/>
              <a:t>: Q7 on LUBM-2560</a:t>
            </a:r>
            <a:endParaRPr lang="zh-CN" alt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1743" y="2108863"/>
            <a:ext cx="2639555" cy="435316"/>
            <a:chOff x="561981" y="3327499"/>
            <a:chExt cx="3106557" cy="512334"/>
          </a:xfrm>
        </p:grpSpPr>
        <p:sp>
          <p:nvSpPr>
            <p:cNvPr id="30" name="Rectangle 29"/>
            <p:cNvSpPr/>
            <p:nvPr/>
          </p:nvSpPr>
          <p:spPr>
            <a:xfrm>
              <a:off x="3095623" y="3583666"/>
              <a:ext cx="572915" cy="1473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1981" y="3416357"/>
              <a:ext cx="2521461" cy="16731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092845" y="3327499"/>
              <a:ext cx="0" cy="5123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533955" y="182838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0000FF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n-US" altLang="zh-CN" dirty="0"/>
              <a:t>Per-query</a:t>
            </a:r>
            <a:endParaRPr lang="zh-CN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31743" y="3360887"/>
            <a:ext cx="3094753" cy="694424"/>
            <a:chOff x="531743" y="3360887"/>
            <a:chExt cx="3094753" cy="694424"/>
          </a:xfrm>
        </p:grpSpPr>
        <p:grpSp>
          <p:nvGrpSpPr>
            <p:cNvPr id="33" name="Group 32"/>
            <p:cNvGrpSpPr/>
            <p:nvPr/>
          </p:nvGrpSpPr>
          <p:grpSpPr>
            <a:xfrm>
              <a:off x="531743" y="3665731"/>
              <a:ext cx="3094753" cy="389580"/>
              <a:chOff x="566141" y="4132277"/>
              <a:chExt cx="3642291" cy="45850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6141" y="4190541"/>
                <a:ext cx="287299" cy="185844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+mj-lt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862406" y="4132277"/>
                <a:ext cx="3346026" cy="458506"/>
                <a:chOff x="862406" y="4132277"/>
                <a:chExt cx="3346026" cy="458506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865527" y="4197592"/>
                  <a:ext cx="572915" cy="178793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444520" y="4194066"/>
                  <a:ext cx="1187006" cy="182319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641932" y="4197592"/>
                  <a:ext cx="1313051" cy="185845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862406" y="4132277"/>
                  <a:ext cx="137590" cy="430066"/>
                  <a:chOff x="836337" y="4195337"/>
                  <a:chExt cx="574774" cy="430066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890890" y="4468911"/>
                    <a:ext cx="520221" cy="13175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836337" y="4195337"/>
                    <a:ext cx="0" cy="4300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448387" y="4137779"/>
                  <a:ext cx="229219" cy="453004"/>
                  <a:chOff x="539620" y="4195727"/>
                  <a:chExt cx="545430" cy="453004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550085" y="4462052"/>
                    <a:ext cx="534965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539620" y="4195727"/>
                    <a:ext cx="0" cy="45300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2636111" y="4153605"/>
                  <a:ext cx="274767" cy="437178"/>
                  <a:chOff x="67901" y="4201043"/>
                  <a:chExt cx="573716" cy="437178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78368" y="4461061"/>
                    <a:ext cx="563249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67901" y="4201043"/>
                    <a:ext cx="0" cy="43717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3963264" y="4149143"/>
                  <a:ext cx="245168" cy="414054"/>
                  <a:chOff x="-671570" y="4195727"/>
                  <a:chExt cx="583380" cy="414054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-661105" y="4451894"/>
                    <a:ext cx="572915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-671570" y="4195727"/>
                    <a:ext cx="1635" cy="41405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2" name="TextBox 51"/>
            <p:cNvSpPr txBox="1"/>
            <p:nvPr/>
          </p:nvSpPr>
          <p:spPr>
            <a:xfrm>
              <a:off x="533955" y="3360887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1600" b="1">
                  <a:solidFill>
                    <a:srgbClr val="0000FF"/>
                  </a:solidFill>
                  <a:latin typeface="+mj-lt"/>
                  <a:ea typeface="Lato" charset="0"/>
                  <a:cs typeface="Lato" charset="0"/>
                </a:defRPr>
              </a:lvl1pPr>
            </a:lstStyle>
            <a:p>
              <a:r>
                <a:rPr lang="en-US" altLang="zh-CN" dirty="0"/>
                <a:t>Pipeline</a:t>
              </a:r>
              <a:endParaRPr lang="zh-CN" altLang="en-US" dirty="0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531742" y="1546847"/>
            <a:ext cx="2981007" cy="1642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14992" y="1539954"/>
            <a:ext cx="229932" cy="181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44924" y="1546847"/>
            <a:ext cx="588771" cy="16212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3955" y="1238395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0000FF"/>
                </a:solidFill>
                <a:latin typeface="+mj-lt"/>
                <a:ea typeface="Lato" charset="0"/>
                <a:cs typeface="Lato" charset="0"/>
              </a:rPr>
              <a:t>Entire RDF graph</a:t>
            </a:r>
            <a:endParaRPr kumimoji="1" lang="zh-CN" altLang="en-US" sz="1600" b="1" dirty="0">
              <a:solidFill>
                <a:srgbClr val="0000FF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57907" y="1271568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+mj-lt"/>
              </a:rPr>
              <a:t>X</a:t>
            </a:r>
            <a:endParaRPr kumimoji="1" lang="zh-CN" altLang="en-US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4" name="Straight Arrow Connector 15"/>
          <p:cNvCxnSpPr/>
          <p:nvPr/>
        </p:nvCxnSpPr>
        <p:spPr>
          <a:xfrm flipH="1">
            <a:off x="3086580" y="2125391"/>
            <a:ext cx="319002" cy="251044"/>
          </a:xfrm>
          <a:prstGeom prst="straightConnector1">
            <a:avLst/>
          </a:prstGeom>
          <a:ln w="19050">
            <a:solidFill>
              <a:srgbClr val="FF0066"/>
            </a:solidFill>
            <a:prstDash val="solid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99522" y="1852573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FF0066"/>
                </a:solidFill>
              </a:defRPr>
            </a:lvl1pPr>
          </a:lstStyle>
          <a:p>
            <a:r>
              <a:rPr lang="en-US" altLang="zh-CN" dirty="0">
                <a:latin typeface="+mj-lt"/>
              </a:rPr>
              <a:t>compute time</a:t>
            </a:r>
            <a:endParaRPr lang="zh-CN" altLang="en-US" dirty="0">
              <a:latin typeface="+mj-lt"/>
            </a:endParaRPr>
          </a:p>
        </p:txBody>
      </p:sp>
      <p:cxnSp>
        <p:nvCxnSpPr>
          <p:cNvPr id="77" name="Straight Arrow Connector 15"/>
          <p:cNvCxnSpPr/>
          <p:nvPr/>
        </p:nvCxnSpPr>
        <p:spPr>
          <a:xfrm flipH="1">
            <a:off x="1790701" y="1999129"/>
            <a:ext cx="289111" cy="227247"/>
          </a:xfrm>
          <a:prstGeom prst="straightConnector1">
            <a:avLst/>
          </a:prstGeom>
          <a:ln w="19050">
            <a:solidFill>
              <a:srgbClr val="FF0066"/>
            </a:solidFill>
            <a:prstDash val="solid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037712" y="179383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FF0066"/>
                </a:solidFill>
                <a:latin typeface="+mj-lt"/>
              </a:rPr>
              <a:t>load time</a:t>
            </a:r>
            <a:endParaRPr kumimoji="1" lang="zh-CN" altLang="en-US" sz="1600" b="1" dirty="0">
              <a:solidFill>
                <a:srgbClr val="FF0066"/>
              </a:solidFill>
              <a:latin typeface="+mj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40963" y="2767240"/>
            <a:ext cx="3681879" cy="372945"/>
            <a:chOff x="561981" y="4046947"/>
            <a:chExt cx="4333294" cy="438928"/>
          </a:xfrm>
        </p:grpSpPr>
        <p:grpSp>
          <p:nvGrpSpPr>
            <p:cNvPr id="82" name="Group 81"/>
            <p:cNvGrpSpPr/>
            <p:nvPr/>
          </p:nvGrpSpPr>
          <p:grpSpPr>
            <a:xfrm>
              <a:off x="561981" y="4046947"/>
              <a:ext cx="4333294" cy="430920"/>
              <a:chOff x="566141" y="4132277"/>
              <a:chExt cx="4333294" cy="43092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66141" y="4190541"/>
                <a:ext cx="287299" cy="185844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+mj-lt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859179" y="4132277"/>
                <a:ext cx="4040256" cy="430920"/>
                <a:chOff x="859179" y="4132277"/>
                <a:chExt cx="4040256" cy="43092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008961" y="4197592"/>
                  <a:ext cx="572915" cy="178793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44894" y="4194066"/>
                  <a:ext cx="1187006" cy="182319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329178" y="4197592"/>
                  <a:ext cx="1313051" cy="185844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859179" y="4132277"/>
                  <a:ext cx="137590" cy="430066"/>
                  <a:chOff x="822856" y="4195337"/>
                  <a:chExt cx="574776" cy="430066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877410" y="4467516"/>
                    <a:ext cx="520222" cy="13175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822856" y="4195337"/>
                    <a:ext cx="0" cy="4300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1593438" y="4137779"/>
                  <a:ext cx="235556" cy="414054"/>
                  <a:chOff x="884766" y="4195727"/>
                  <a:chExt cx="560508" cy="414054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910310" y="4451894"/>
                    <a:ext cx="534964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884766" y="4195727"/>
                    <a:ext cx="1635" cy="41405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3037289" y="4153605"/>
                  <a:ext cx="281911" cy="403544"/>
                  <a:chOff x="905566" y="4201043"/>
                  <a:chExt cx="588633" cy="403544"/>
                </a:xfrm>
              </p:grpSpPr>
              <p:sp>
                <p:nvSpPr>
                  <p:cNvPr id="97" name="Rectangle 96"/>
                  <p:cNvSpPr/>
                  <p:nvPr/>
                </p:nvSpPr>
                <p:spPr>
                  <a:xfrm>
                    <a:off x="930950" y="4451894"/>
                    <a:ext cx="563249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905566" y="4201043"/>
                    <a:ext cx="1533" cy="40354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4654267" y="4149143"/>
                  <a:ext cx="245168" cy="414054"/>
                  <a:chOff x="972675" y="4195727"/>
                  <a:chExt cx="583380" cy="414054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983140" y="4451894"/>
                    <a:ext cx="572915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972675" y="4195727"/>
                    <a:ext cx="1635" cy="41405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83" name="Straight Connector 82"/>
            <p:cNvCxnSpPr/>
            <p:nvPr/>
          </p:nvCxnSpPr>
          <p:spPr>
            <a:xfrm>
              <a:off x="999963" y="4055809"/>
              <a:ext cx="0" cy="4300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836614" y="4056790"/>
              <a:ext cx="687" cy="4140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322766" y="4063407"/>
              <a:ext cx="687" cy="4140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533955" y="2459608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0000FF"/>
                </a:solidFill>
                <a:latin typeface="+mj-lt"/>
                <a:ea typeface="Lato" charset="0"/>
                <a:cs typeface="Lato" charset="0"/>
              </a:rPr>
              <a:t>Per-pattern</a:t>
            </a:r>
            <a:endParaRPr kumimoji="1" lang="zh-CN" altLang="en-US" sz="1600" b="1" dirty="0">
              <a:solidFill>
                <a:srgbClr val="0000FF"/>
              </a:solidFill>
              <a:latin typeface="+mj-lt"/>
              <a:ea typeface="Lato" charset="0"/>
              <a:cs typeface="Lato" charset="0"/>
            </a:endParaRPr>
          </a:p>
        </p:txBody>
      </p:sp>
      <p:cxnSp>
        <p:nvCxnSpPr>
          <p:cNvPr id="105" name="Straight Arrow Connector 15"/>
          <p:cNvCxnSpPr/>
          <p:nvPr/>
        </p:nvCxnSpPr>
        <p:spPr>
          <a:xfrm flipH="1" flipV="1">
            <a:off x="1559200" y="3083072"/>
            <a:ext cx="175831" cy="13991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698159" y="312000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FF"/>
                </a:solidFill>
                <a:latin typeface="+mj-lt"/>
              </a:rPr>
              <a:t>TP1</a:t>
            </a:r>
            <a:endParaRPr kumimoji="1"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08" name="Straight Arrow Connector 15"/>
          <p:cNvCxnSpPr/>
          <p:nvPr/>
        </p:nvCxnSpPr>
        <p:spPr>
          <a:xfrm flipH="1" flipV="1">
            <a:off x="2728625" y="3073591"/>
            <a:ext cx="175831" cy="13991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49655" y="310791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FF"/>
                </a:solidFill>
                <a:latin typeface="+mj-lt"/>
              </a:rPr>
              <a:t>TP2</a:t>
            </a:r>
            <a:endParaRPr kumimoji="1"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10" name="Straight Arrow Connector 15"/>
          <p:cNvCxnSpPr/>
          <p:nvPr/>
        </p:nvCxnSpPr>
        <p:spPr>
          <a:xfrm flipV="1">
            <a:off x="3887737" y="3048237"/>
            <a:ext cx="198364" cy="112534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3491827" y="3102545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FF"/>
                </a:solidFill>
                <a:latin typeface="+mj-lt"/>
              </a:rPr>
              <a:t>TP3</a:t>
            </a:r>
            <a:endParaRPr kumimoji="1"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13787" y="312776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FF"/>
                </a:solidFill>
                <a:latin typeface="+mj-lt"/>
              </a:rPr>
              <a:t>IDX</a:t>
            </a:r>
            <a:endParaRPr kumimoji="1"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14" name="Straight Arrow Connector 15"/>
          <p:cNvCxnSpPr/>
          <p:nvPr/>
        </p:nvCxnSpPr>
        <p:spPr>
          <a:xfrm flipH="1" flipV="1">
            <a:off x="843187" y="3084647"/>
            <a:ext cx="175831" cy="13991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2300" y="1202876"/>
            <a:ext cx="0" cy="30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37488" y="1202876"/>
            <a:ext cx="443327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467740" y="1298003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FF0066"/>
                </a:solidFill>
                <a:latin typeface="+mj-lt"/>
              </a:rPr>
              <a:t>Out-of-memory</a:t>
            </a:r>
            <a:endParaRPr kumimoji="1" lang="zh-CN" altLang="en-US" sz="28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09494" y="1001508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latin typeface="+mj-lt"/>
              </a:rPr>
              <a:t>Time</a:t>
            </a:r>
            <a:endParaRPr kumimoji="1" lang="zh-CN" altLang="en-US" sz="2800" b="1" dirty="0">
              <a:latin typeface="+mj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175748" y="101550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175748" y="794226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175748" y="56762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130" name="Rectangle 4"/>
          <p:cNvSpPr/>
          <p:nvPr/>
        </p:nvSpPr>
        <p:spPr>
          <a:xfrm>
            <a:off x="6722323" y="31246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      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55931" y="1456454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latin typeface="+mj-lt"/>
              </a:rPr>
              <a:t>//</a:t>
            </a:r>
            <a:endParaRPr kumimoji="1"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15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Smart Data Prefetching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2565"/>
              </p:ext>
            </p:extLst>
          </p:nvPr>
        </p:nvGraphicFramePr>
        <p:xfrm>
          <a:off x="4903040" y="2520952"/>
          <a:ext cx="3926977" cy="212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60295"/>
                <a:gridCol w="1219200"/>
                <a:gridCol w="11474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Granularity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Memory Footprint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 Transfer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Entire graph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16.3GB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Failed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Per-query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5.6GB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5.6GB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Per-pattern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2.9GB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5.6GB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Per-block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2.9GB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</a:rPr>
                        <a:t>0.7GB*</a:t>
                      </a:r>
                      <a:endParaRPr lang="zh-CN" altLang="en-US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85764" y="2111413"/>
            <a:ext cx="39442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</a:t>
            </a:r>
            <a:r>
              <a:rPr lang="en-US" altLang="zh-CN" sz="2000" dirty="0" smtClean="0"/>
              <a:t>: Q7 on LUBM-2560</a:t>
            </a:r>
            <a:endParaRPr lang="zh-CN" alt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1743" y="2108863"/>
            <a:ext cx="2639555" cy="435316"/>
            <a:chOff x="561981" y="3327499"/>
            <a:chExt cx="3106557" cy="512334"/>
          </a:xfrm>
        </p:grpSpPr>
        <p:sp>
          <p:nvSpPr>
            <p:cNvPr id="30" name="Rectangle 29"/>
            <p:cNvSpPr/>
            <p:nvPr/>
          </p:nvSpPr>
          <p:spPr>
            <a:xfrm>
              <a:off x="3095623" y="3583666"/>
              <a:ext cx="572915" cy="1473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1981" y="3416357"/>
              <a:ext cx="2521461" cy="16731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092845" y="3327499"/>
              <a:ext cx="0" cy="5123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533955" y="182838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0000FF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n-US" altLang="zh-CN" dirty="0"/>
              <a:t>Per-query</a:t>
            </a:r>
            <a:endParaRPr lang="zh-CN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31743" y="3360887"/>
            <a:ext cx="3094753" cy="694424"/>
            <a:chOff x="531743" y="3360887"/>
            <a:chExt cx="3094753" cy="694424"/>
          </a:xfrm>
        </p:grpSpPr>
        <p:grpSp>
          <p:nvGrpSpPr>
            <p:cNvPr id="33" name="Group 32"/>
            <p:cNvGrpSpPr/>
            <p:nvPr/>
          </p:nvGrpSpPr>
          <p:grpSpPr>
            <a:xfrm>
              <a:off x="531743" y="3665731"/>
              <a:ext cx="3094753" cy="389580"/>
              <a:chOff x="566141" y="4132277"/>
              <a:chExt cx="3642291" cy="45850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6141" y="4190541"/>
                <a:ext cx="287299" cy="185844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+mj-lt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862406" y="4132277"/>
                <a:ext cx="3346026" cy="458506"/>
                <a:chOff x="862406" y="4132277"/>
                <a:chExt cx="3346026" cy="458506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865527" y="4197592"/>
                  <a:ext cx="572915" cy="178793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444520" y="4194066"/>
                  <a:ext cx="1187006" cy="182319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641932" y="4197592"/>
                  <a:ext cx="1313051" cy="185845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862406" y="4132277"/>
                  <a:ext cx="137590" cy="430066"/>
                  <a:chOff x="836337" y="4195337"/>
                  <a:chExt cx="574774" cy="430066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890890" y="4468911"/>
                    <a:ext cx="520221" cy="13175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836337" y="4195337"/>
                    <a:ext cx="0" cy="4300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448387" y="4137779"/>
                  <a:ext cx="229219" cy="453004"/>
                  <a:chOff x="539620" y="4195727"/>
                  <a:chExt cx="545430" cy="453004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550085" y="4462052"/>
                    <a:ext cx="534965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539620" y="4195727"/>
                    <a:ext cx="0" cy="45300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2636111" y="4153605"/>
                  <a:ext cx="274767" cy="437178"/>
                  <a:chOff x="67901" y="4201043"/>
                  <a:chExt cx="573716" cy="437178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78368" y="4461061"/>
                    <a:ext cx="563249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67901" y="4201043"/>
                    <a:ext cx="0" cy="43717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3963264" y="4149143"/>
                  <a:ext cx="245168" cy="414054"/>
                  <a:chOff x="-671570" y="4195727"/>
                  <a:chExt cx="583380" cy="414054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-661105" y="4451894"/>
                    <a:ext cx="572915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-671570" y="4195727"/>
                    <a:ext cx="1635" cy="41405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2" name="TextBox 51"/>
            <p:cNvSpPr txBox="1"/>
            <p:nvPr/>
          </p:nvSpPr>
          <p:spPr>
            <a:xfrm>
              <a:off x="533955" y="3360887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1600" b="1">
                  <a:solidFill>
                    <a:srgbClr val="0000FF"/>
                  </a:solidFill>
                  <a:latin typeface="+mj-lt"/>
                  <a:ea typeface="Lato" charset="0"/>
                  <a:cs typeface="Lato" charset="0"/>
                </a:defRPr>
              </a:lvl1pPr>
            </a:lstStyle>
            <a:p>
              <a:r>
                <a:rPr lang="en-US" altLang="zh-CN" dirty="0"/>
                <a:t>Pipeline</a:t>
              </a:r>
              <a:endParaRPr lang="zh-CN" alt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9070" y="4370362"/>
            <a:ext cx="1049242" cy="418978"/>
            <a:chOff x="1082273" y="4244137"/>
            <a:chExt cx="1049242" cy="418978"/>
          </a:xfrm>
        </p:grpSpPr>
        <p:sp>
          <p:nvSpPr>
            <p:cNvPr id="56" name="Rectangle 55"/>
            <p:cNvSpPr/>
            <p:nvPr/>
          </p:nvSpPr>
          <p:spPr>
            <a:xfrm>
              <a:off x="1082273" y="4323129"/>
              <a:ext cx="244110" cy="1579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39768" y="4498849"/>
              <a:ext cx="110214" cy="12567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75481" y="4498849"/>
              <a:ext cx="174910" cy="12567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74964" y="4499298"/>
              <a:ext cx="229202" cy="12522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26939" y="4500393"/>
              <a:ext cx="204576" cy="12522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923203" y="4244137"/>
              <a:ext cx="0" cy="4189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1325812" y="4323129"/>
              <a:ext cx="72000" cy="1579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1328782" y="4255712"/>
              <a:ext cx="0" cy="391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475388" y="4323129"/>
              <a:ext cx="195255" cy="1579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470730" y="4255712"/>
              <a:ext cx="1014" cy="3929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680150" y="4323129"/>
              <a:ext cx="144000" cy="1579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j-lt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4998" y="4255712"/>
              <a:ext cx="0" cy="4008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33955" y="410036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0000FF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n-US" altLang="zh-CN" dirty="0"/>
              <a:t>Per-block</a:t>
            </a:r>
            <a:endParaRPr lang="zh-CN" altLang="en-US" dirty="0"/>
          </a:p>
        </p:txBody>
      </p:sp>
      <p:sp>
        <p:nvSpPr>
          <p:cNvPr id="68" name="Rectangle 67"/>
          <p:cNvSpPr/>
          <p:nvPr/>
        </p:nvSpPr>
        <p:spPr>
          <a:xfrm>
            <a:off x="531742" y="1546847"/>
            <a:ext cx="2981007" cy="1642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14992" y="1539954"/>
            <a:ext cx="229932" cy="181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44924" y="1546847"/>
            <a:ext cx="588771" cy="16212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3955" y="1238395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0000FF"/>
                </a:solidFill>
                <a:latin typeface="+mj-lt"/>
                <a:ea typeface="Lato" charset="0"/>
                <a:cs typeface="Lato" charset="0"/>
              </a:rPr>
              <a:t>Entire RDF graph</a:t>
            </a:r>
            <a:endParaRPr kumimoji="1" lang="zh-CN" altLang="en-US" sz="1600" b="1" dirty="0">
              <a:solidFill>
                <a:srgbClr val="0000FF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57907" y="1271568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+mj-lt"/>
              </a:rPr>
              <a:t>X</a:t>
            </a:r>
            <a:endParaRPr kumimoji="1" lang="zh-CN" altLang="en-US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4" name="Straight Arrow Connector 15"/>
          <p:cNvCxnSpPr/>
          <p:nvPr/>
        </p:nvCxnSpPr>
        <p:spPr>
          <a:xfrm flipH="1">
            <a:off x="3086580" y="2125391"/>
            <a:ext cx="319002" cy="251044"/>
          </a:xfrm>
          <a:prstGeom prst="straightConnector1">
            <a:avLst/>
          </a:prstGeom>
          <a:ln w="19050">
            <a:solidFill>
              <a:srgbClr val="FF0066"/>
            </a:solidFill>
            <a:prstDash val="solid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99522" y="1852573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FF0066"/>
                </a:solidFill>
              </a:defRPr>
            </a:lvl1pPr>
          </a:lstStyle>
          <a:p>
            <a:r>
              <a:rPr lang="en-US" altLang="zh-CN" dirty="0">
                <a:latin typeface="+mj-lt"/>
              </a:rPr>
              <a:t>compute time</a:t>
            </a:r>
            <a:endParaRPr lang="zh-CN" altLang="en-US" dirty="0">
              <a:latin typeface="+mj-lt"/>
            </a:endParaRPr>
          </a:p>
        </p:txBody>
      </p:sp>
      <p:cxnSp>
        <p:nvCxnSpPr>
          <p:cNvPr id="77" name="Straight Arrow Connector 15"/>
          <p:cNvCxnSpPr/>
          <p:nvPr/>
        </p:nvCxnSpPr>
        <p:spPr>
          <a:xfrm flipH="1">
            <a:off x="1790701" y="1999129"/>
            <a:ext cx="289111" cy="227247"/>
          </a:xfrm>
          <a:prstGeom prst="straightConnector1">
            <a:avLst/>
          </a:prstGeom>
          <a:ln w="19050">
            <a:solidFill>
              <a:srgbClr val="FF0066"/>
            </a:solidFill>
            <a:prstDash val="solid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037712" y="179383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FF0066"/>
                </a:solidFill>
                <a:latin typeface="+mj-lt"/>
              </a:rPr>
              <a:t>load time</a:t>
            </a:r>
            <a:endParaRPr kumimoji="1" lang="zh-CN" altLang="en-US" sz="1600" b="1" dirty="0">
              <a:solidFill>
                <a:srgbClr val="FF0066"/>
              </a:solidFill>
              <a:latin typeface="+mj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40963" y="2767240"/>
            <a:ext cx="3681879" cy="372945"/>
            <a:chOff x="561981" y="4046947"/>
            <a:chExt cx="4333294" cy="438928"/>
          </a:xfrm>
        </p:grpSpPr>
        <p:grpSp>
          <p:nvGrpSpPr>
            <p:cNvPr id="82" name="Group 81"/>
            <p:cNvGrpSpPr/>
            <p:nvPr/>
          </p:nvGrpSpPr>
          <p:grpSpPr>
            <a:xfrm>
              <a:off x="561981" y="4046947"/>
              <a:ext cx="4333294" cy="430920"/>
              <a:chOff x="566141" y="4132277"/>
              <a:chExt cx="4333294" cy="43092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66141" y="4190541"/>
                <a:ext cx="287299" cy="185844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+mj-lt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859179" y="4132277"/>
                <a:ext cx="4040256" cy="430920"/>
                <a:chOff x="859179" y="4132277"/>
                <a:chExt cx="4040256" cy="43092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008961" y="4197592"/>
                  <a:ext cx="572915" cy="178793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44894" y="4194066"/>
                  <a:ext cx="1187006" cy="182319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329178" y="4197592"/>
                  <a:ext cx="1313051" cy="185844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+mj-lt"/>
                  </a:endParaRPr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859179" y="4132277"/>
                  <a:ext cx="137590" cy="430066"/>
                  <a:chOff x="822856" y="4195337"/>
                  <a:chExt cx="574776" cy="430066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877410" y="4467516"/>
                    <a:ext cx="520222" cy="13175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822856" y="4195337"/>
                    <a:ext cx="0" cy="4300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1593438" y="4137779"/>
                  <a:ext cx="235556" cy="414054"/>
                  <a:chOff x="884766" y="4195727"/>
                  <a:chExt cx="560508" cy="414054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910310" y="4451894"/>
                    <a:ext cx="534964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884766" y="4195727"/>
                    <a:ext cx="1635" cy="41405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3037289" y="4153605"/>
                  <a:ext cx="281911" cy="403544"/>
                  <a:chOff x="905566" y="4201043"/>
                  <a:chExt cx="588633" cy="403544"/>
                </a:xfrm>
              </p:grpSpPr>
              <p:sp>
                <p:nvSpPr>
                  <p:cNvPr id="97" name="Rectangle 96"/>
                  <p:cNvSpPr/>
                  <p:nvPr/>
                </p:nvSpPr>
                <p:spPr>
                  <a:xfrm>
                    <a:off x="930950" y="4451894"/>
                    <a:ext cx="563249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905566" y="4201043"/>
                    <a:ext cx="1533" cy="40354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4654267" y="4149143"/>
                  <a:ext cx="245168" cy="414054"/>
                  <a:chOff x="972675" y="4195727"/>
                  <a:chExt cx="583380" cy="414054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983140" y="4451894"/>
                    <a:ext cx="572915" cy="14737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+mj-lt"/>
                    </a:endParaRPr>
                  </a:p>
                </p:txBody>
              </p: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972675" y="4195727"/>
                    <a:ext cx="1635" cy="41405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83" name="Straight Connector 82"/>
            <p:cNvCxnSpPr/>
            <p:nvPr/>
          </p:nvCxnSpPr>
          <p:spPr>
            <a:xfrm>
              <a:off x="999963" y="4055809"/>
              <a:ext cx="0" cy="4300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836614" y="4056790"/>
              <a:ext cx="687" cy="4140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322766" y="4063407"/>
              <a:ext cx="687" cy="4140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533955" y="2459608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0000FF"/>
                </a:solidFill>
                <a:latin typeface="+mj-lt"/>
                <a:ea typeface="Lato" charset="0"/>
                <a:cs typeface="Lato" charset="0"/>
              </a:rPr>
              <a:t>Per-pattern</a:t>
            </a:r>
            <a:endParaRPr kumimoji="1" lang="zh-CN" altLang="en-US" sz="1600" b="1" dirty="0">
              <a:solidFill>
                <a:srgbClr val="0000FF"/>
              </a:solidFill>
              <a:latin typeface="+mj-lt"/>
              <a:ea typeface="Lato" charset="0"/>
              <a:cs typeface="Lato" charset="0"/>
            </a:endParaRPr>
          </a:p>
        </p:txBody>
      </p:sp>
      <p:cxnSp>
        <p:nvCxnSpPr>
          <p:cNvPr id="105" name="Straight Arrow Connector 15"/>
          <p:cNvCxnSpPr/>
          <p:nvPr/>
        </p:nvCxnSpPr>
        <p:spPr>
          <a:xfrm flipH="1" flipV="1">
            <a:off x="1559200" y="3083072"/>
            <a:ext cx="175831" cy="13991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698159" y="312000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FF"/>
                </a:solidFill>
                <a:latin typeface="+mj-lt"/>
              </a:rPr>
              <a:t>TP1</a:t>
            </a:r>
            <a:endParaRPr kumimoji="1"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08" name="Straight Arrow Connector 15"/>
          <p:cNvCxnSpPr/>
          <p:nvPr/>
        </p:nvCxnSpPr>
        <p:spPr>
          <a:xfrm flipH="1" flipV="1">
            <a:off x="2728625" y="3073591"/>
            <a:ext cx="175831" cy="13991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49655" y="310791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FF"/>
                </a:solidFill>
                <a:latin typeface="+mj-lt"/>
              </a:rPr>
              <a:t>TP2</a:t>
            </a:r>
            <a:endParaRPr kumimoji="1"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10" name="Straight Arrow Connector 15"/>
          <p:cNvCxnSpPr/>
          <p:nvPr/>
        </p:nvCxnSpPr>
        <p:spPr>
          <a:xfrm flipV="1">
            <a:off x="3887737" y="3048237"/>
            <a:ext cx="198364" cy="112534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3491827" y="3102545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FF"/>
                </a:solidFill>
                <a:latin typeface="+mj-lt"/>
              </a:rPr>
              <a:t>TP3</a:t>
            </a:r>
            <a:endParaRPr kumimoji="1"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13787" y="312776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FF"/>
                </a:solidFill>
                <a:latin typeface="+mj-lt"/>
              </a:rPr>
              <a:t>IDX</a:t>
            </a:r>
            <a:endParaRPr kumimoji="1" lang="zh-CN" altLang="en-US" sz="14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14" name="Straight Arrow Connector 15"/>
          <p:cNvCxnSpPr/>
          <p:nvPr/>
        </p:nvCxnSpPr>
        <p:spPr>
          <a:xfrm flipH="1" flipV="1">
            <a:off x="843187" y="3084647"/>
            <a:ext cx="175831" cy="13991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2300" y="1202876"/>
            <a:ext cx="0" cy="3616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37488" y="1202876"/>
            <a:ext cx="443327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467740" y="1298003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rgbClr val="FF0066"/>
                </a:solidFill>
                <a:latin typeface="+mj-lt"/>
              </a:rPr>
              <a:t>Out-of-memory</a:t>
            </a:r>
            <a:endParaRPr kumimoji="1" lang="zh-CN" altLang="en-US" sz="28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09494" y="1001508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latin typeface="+mj-lt"/>
              </a:rPr>
              <a:t>Time</a:t>
            </a:r>
            <a:endParaRPr kumimoji="1" lang="zh-CN" altLang="en-US" sz="2800" b="1" dirty="0">
              <a:latin typeface="+mj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175748" y="101550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175748" y="794226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175748" y="567627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130" name="Rectangle 4"/>
          <p:cNvSpPr/>
          <p:nvPr/>
        </p:nvSpPr>
        <p:spPr>
          <a:xfrm>
            <a:off x="6722323" y="312464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      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29888" y="4716519"/>
            <a:ext cx="3615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latin typeface="+mj-lt"/>
              </a:rPr>
              <a:t>*</a:t>
            </a:r>
            <a:r>
              <a:rPr kumimoji="1" lang="zh-CN" altLang="en-US" sz="1600" dirty="0" smtClean="0">
                <a:latin typeface="+mj-lt"/>
              </a:rPr>
              <a:t> </a:t>
            </a:r>
            <a:r>
              <a:rPr kumimoji="1" lang="en-US" altLang="zh-CN" sz="1600" dirty="0" smtClean="0">
                <a:latin typeface="+mj-lt"/>
              </a:rPr>
              <a:t>evaluated </a:t>
            </a:r>
            <a:r>
              <a:rPr kumimoji="1" lang="en-US" altLang="zh-CN" sz="1600" dirty="0">
                <a:latin typeface="+mj-lt"/>
              </a:rPr>
              <a:t>on 6GB GPU memory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455931" y="1456454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latin typeface="+mj-lt"/>
              </a:rPr>
              <a:t>//</a:t>
            </a:r>
            <a:endParaRPr kumimoji="1"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2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2" y="1919895"/>
            <a:ext cx="5580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3" y="1028700"/>
            <a:ext cx="7054775" cy="364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GPU-enable query processing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GPU-friendly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ey/value store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Heterogeneous RDMA comm.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6"/>
    </mc:Choice>
    <mc:Fallback xmlns="">
      <p:transition spd="slow" advTm="813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362456" y="1233656"/>
            <a:ext cx="4714264" cy="28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Predicate-based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decomposition</a:t>
            </a: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endParaRPr lang="en-US" altLang="zh-CN" sz="8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Efficient query processing on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CPU</a:t>
            </a: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Provide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possibility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to prefetching triples with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certain predicate </a:t>
            </a:r>
            <a:endParaRPr lang="en-US" altLang="zh-CN" sz="20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Original RDF</a:t>
            </a: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Store (</a:t>
            </a:r>
            <a:r>
              <a:rPr lang="en-US" altLang="zh-CN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Wukong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)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9397" y="2213782"/>
            <a:ext cx="4067323" cy="541508"/>
            <a:chOff x="1009397" y="2213782"/>
            <a:chExt cx="4067323" cy="541508"/>
          </a:xfrm>
        </p:grpSpPr>
        <p:sp>
          <p:nvSpPr>
            <p:cNvPr id="2" name="TextBox 1"/>
            <p:cNvSpPr txBox="1"/>
            <p:nvPr/>
          </p:nvSpPr>
          <p:spPr>
            <a:xfrm>
              <a:off x="1009397" y="2232070"/>
              <a:ext cx="4067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latin typeface="Consolas" panose="020B0609020204030204" pitchFamily="49" charset="0"/>
                  <a:ea typeface="Arial Unicode MS" panose="020B0604020202020204" pitchFamily="34" charset="-122"/>
                  <a:cs typeface="Consolas" panose="020B0609020204030204" pitchFamily="49" charset="0"/>
                </a:rPr>
                <a:t>Hash</a:t>
              </a:r>
              <a:r>
                <a:rPr lang="en-US" altLang="zh-CN" sz="2800" smtClean="0">
                  <a:latin typeface="Consolas" panose="020B0609020204030204" pitchFamily="49" charset="0"/>
                  <a:ea typeface="Verdana" panose="020B0604030504040204" pitchFamily="34" charset="0"/>
                  <a:cs typeface="Consolas" panose="020B0609020204030204" pitchFamily="49" charset="0"/>
                </a:rPr>
                <a:t>(           </a:t>
              </a:r>
              <a:r>
                <a:rPr lang="en-US" altLang="zh-CN" sz="2800" dirty="0" smtClean="0">
                  <a:latin typeface="Consolas" panose="020B0609020204030204" pitchFamily="49" charset="0"/>
                  <a:ea typeface="Verdana" panose="020B0604030504040204" pitchFamily="34" charset="0"/>
                  <a:cs typeface="Consolas" panose="020B0609020204030204" pitchFamily="49" charset="0"/>
                </a:rPr>
                <a:t>)</a:t>
              </a:r>
              <a:endParaRPr lang="zh-CN" alt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02378" y="2213782"/>
              <a:ext cx="3264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dirty="0" err="1" smtClean="0">
                  <a:solidFill>
                    <a:srgbClr val="FF0066"/>
                  </a:solidFill>
                </a:rPr>
                <a:t>vtx</a:t>
              </a:r>
              <a:r>
                <a:rPr kumimoji="1" lang="en-US" altLang="zh-CN" sz="2800" dirty="0" smtClean="0">
                  <a:solidFill>
                    <a:srgbClr val="FF0066"/>
                  </a:solidFill>
                </a:rPr>
                <a:t>, </a:t>
              </a:r>
              <a:r>
                <a:rPr kumimoji="1" lang="en-US" altLang="zh-CN" sz="2800" dirty="0" err="1" smtClean="0">
                  <a:solidFill>
                    <a:srgbClr val="FF0066"/>
                  </a:solidFill>
                </a:rPr>
                <a:t>pred</a:t>
              </a:r>
              <a:r>
                <a:rPr kumimoji="1" lang="en-US" altLang="zh-CN" sz="2800" dirty="0" smtClean="0">
                  <a:solidFill>
                    <a:srgbClr val="FF0066"/>
                  </a:solidFill>
                </a:rPr>
                <a:t>, </a:t>
              </a:r>
              <a:r>
                <a:rPr kumimoji="1" lang="en-US" altLang="zh-CN" sz="2800" dirty="0" err="1" smtClean="0">
                  <a:solidFill>
                    <a:srgbClr val="FF0066"/>
                  </a:solidFill>
                </a:rPr>
                <a:t>dir</a:t>
              </a:r>
              <a:endParaRPr kumimoji="1" lang="zh-CN" altLang="en-US" sz="2800" dirty="0">
                <a:solidFill>
                  <a:srgbClr val="FF0066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85" y="1127865"/>
            <a:ext cx="3243313" cy="3600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936298" y="2819926"/>
            <a:ext cx="1976783" cy="128397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4936298" y="1681256"/>
            <a:ext cx="1976783" cy="53875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4936298" y="3500510"/>
            <a:ext cx="1976783" cy="53875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1879492" y="2310660"/>
            <a:ext cx="5385017" cy="1068328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92075" algn="ctr">
              <a:buSzPct val="80000"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Triples with the 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predicate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sprinkled 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over the store</a:t>
            </a:r>
            <a:endParaRPr lang="zh-CN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362456" y="1233656"/>
            <a:ext cx="4714264" cy="28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Predicate-based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grouping</a:t>
            </a: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000" b="1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000" b="1" dirty="0" smtClean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000" b="1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000" b="1" dirty="0" smtClean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0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endParaRPr lang="en-US" altLang="zh-CN" sz="2000" b="1" dirty="0" smtClean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85" y="1127865"/>
            <a:ext cx="3244463" cy="360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GPU-friendly RDF Store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9296" y="2473789"/>
            <a:ext cx="2306297" cy="523220"/>
            <a:chOff x="611832" y="2840189"/>
            <a:chExt cx="2306297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611832" y="2840189"/>
              <a:ext cx="2306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Consolas" panose="020B0609020204030204" pitchFamily="49" charset="0"/>
                  <a:ea typeface="Arial Unicode MS" panose="020B0604020202020204" pitchFamily="34" charset="-122"/>
                  <a:cs typeface="Consolas" panose="020B0609020204030204" pitchFamily="49" charset="0"/>
                </a:rPr>
                <a:t>+ </a:t>
              </a:r>
              <a:r>
                <a:rPr lang="en-US" altLang="zh-CN" sz="2800" i="1" dirty="0" smtClean="0">
                  <a:latin typeface="Consolas" panose="020B0609020204030204" pitchFamily="49" charset="0"/>
                  <a:ea typeface="Arial Unicode MS" panose="020B0604020202020204" pitchFamily="34" charset="-122"/>
                  <a:cs typeface="Consolas" panose="020B0609020204030204" pitchFamily="49" charset="0"/>
                </a:rPr>
                <a:t>Hash</a:t>
              </a:r>
              <a:r>
                <a:rPr lang="en-US" altLang="zh-CN" sz="2800" dirty="0" smtClean="0">
                  <a:latin typeface="Consolas" panose="020B0609020204030204" pitchFamily="49" charset="0"/>
                  <a:ea typeface="Verdana" panose="020B0604030504040204" pitchFamily="34" charset="0"/>
                  <a:cs typeface="Consolas" panose="020B0609020204030204" pitchFamily="49" charset="0"/>
                </a:rPr>
                <a:t>(   )</a:t>
              </a:r>
              <a:endParaRPr lang="zh-CN" altLang="en-US" sz="2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9877" y="2840189"/>
              <a:ext cx="71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 err="1" smtClean="0">
                  <a:solidFill>
                    <a:srgbClr val="FF0066"/>
                  </a:solidFill>
                </a:rPr>
                <a:t>vtx</a:t>
              </a:r>
              <a:endParaRPr kumimoji="1" lang="zh-CN" altLang="en-US" sz="28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7011" y="1904972"/>
            <a:ext cx="4308700" cy="541508"/>
            <a:chOff x="374618" y="2294584"/>
            <a:chExt cx="4308700" cy="541508"/>
          </a:xfrm>
        </p:grpSpPr>
        <p:sp>
          <p:nvSpPr>
            <p:cNvPr id="17" name="TextBox 16"/>
            <p:cNvSpPr txBox="1"/>
            <p:nvPr/>
          </p:nvSpPr>
          <p:spPr>
            <a:xfrm>
              <a:off x="374618" y="2312872"/>
              <a:ext cx="4308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00FF"/>
                  </a:solidFill>
                  <a:latin typeface="Consolas" panose="020B0609020204030204" pitchFamily="49" charset="0"/>
                  <a:ea typeface="Verdana" panose="020B0604030504040204" pitchFamily="34" charset="0"/>
                  <a:cs typeface="Consolas" panose="020B0609020204030204" pitchFamily="49" charset="0"/>
                </a:rPr>
                <a:t>SEG_OFFSET(        )</a:t>
              </a:r>
              <a:endParaRPr lang="zh-CN" alt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4775" y="2294584"/>
              <a:ext cx="1969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 err="1">
                  <a:solidFill>
                    <a:srgbClr val="FF0066"/>
                  </a:solidFill>
                </a:rPr>
                <a:t>p</a:t>
              </a:r>
              <a:r>
                <a:rPr kumimoji="1" lang="en-US" altLang="zh-CN" sz="2800" dirty="0" err="1" smtClean="0">
                  <a:solidFill>
                    <a:srgbClr val="FF0066"/>
                  </a:solidFill>
                </a:rPr>
                <a:t>red</a:t>
              </a:r>
              <a:r>
                <a:rPr kumimoji="1" lang="en-US" altLang="zh-CN" sz="2800" dirty="0" smtClean="0">
                  <a:solidFill>
                    <a:srgbClr val="FF0066"/>
                  </a:solidFill>
                </a:rPr>
                <a:t>, </a:t>
              </a:r>
              <a:r>
                <a:rPr kumimoji="1" lang="en-US" altLang="zh-CN" sz="2800" dirty="0" err="1" smtClean="0">
                  <a:solidFill>
                    <a:srgbClr val="FF0066"/>
                  </a:solidFill>
                </a:rPr>
                <a:t>dir</a:t>
              </a:r>
              <a:endParaRPr kumimoji="1" lang="zh-CN" altLang="en-US" sz="28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44987" y="2987742"/>
            <a:ext cx="3794638" cy="559796"/>
            <a:chOff x="1057523" y="3377354"/>
            <a:chExt cx="3794638" cy="559796"/>
          </a:xfrm>
        </p:grpSpPr>
        <p:sp>
          <p:nvSpPr>
            <p:cNvPr id="21" name="TextBox 20"/>
            <p:cNvSpPr txBox="1"/>
            <p:nvPr/>
          </p:nvSpPr>
          <p:spPr>
            <a:xfrm>
              <a:off x="1057523" y="3413930"/>
              <a:ext cx="3746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00FF"/>
                  </a:solidFill>
                  <a:latin typeface="Consolas" panose="020B0609020204030204" pitchFamily="49" charset="0"/>
                  <a:ea typeface="Verdana" panose="020B0604030504040204" pitchFamily="34" charset="0"/>
                  <a:cs typeface="Consolas" panose="020B0609020204030204" pitchFamily="49" charset="0"/>
                </a:rPr>
                <a:t>% SEG_SZ(        )</a:t>
              </a:r>
              <a:endParaRPr lang="zh-CN" alt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2889" y="3377354"/>
              <a:ext cx="1969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 err="1">
                  <a:solidFill>
                    <a:srgbClr val="FF0066"/>
                  </a:solidFill>
                </a:rPr>
                <a:t>p</a:t>
              </a:r>
              <a:r>
                <a:rPr kumimoji="1" lang="en-US" altLang="zh-CN" sz="2800" dirty="0" err="1" smtClean="0">
                  <a:solidFill>
                    <a:srgbClr val="FF0066"/>
                  </a:solidFill>
                </a:rPr>
                <a:t>red</a:t>
              </a:r>
              <a:r>
                <a:rPr kumimoji="1" lang="en-US" altLang="zh-CN" sz="2800" dirty="0" smtClean="0">
                  <a:solidFill>
                    <a:srgbClr val="FF0066"/>
                  </a:solidFill>
                </a:rPr>
                <a:t>, </a:t>
              </a:r>
              <a:r>
                <a:rPr kumimoji="1" lang="en-US" altLang="zh-CN" sz="2800" dirty="0" err="1" smtClean="0">
                  <a:solidFill>
                    <a:srgbClr val="FF0066"/>
                  </a:solidFill>
                </a:rPr>
                <a:t>dir</a:t>
              </a:r>
              <a:endParaRPr kumimoji="1" lang="zh-CN" altLang="en-US" sz="28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47332" y="2833491"/>
            <a:ext cx="1308480" cy="1613265"/>
            <a:chOff x="3947332" y="2833491"/>
            <a:chExt cx="1308480" cy="1613265"/>
          </a:xfrm>
        </p:grpSpPr>
        <p:sp>
          <p:nvSpPr>
            <p:cNvPr id="37" name="Left Bracket 36"/>
            <p:cNvSpPr/>
            <p:nvPr/>
          </p:nvSpPr>
          <p:spPr>
            <a:xfrm>
              <a:off x="5076720" y="2833491"/>
              <a:ext cx="179092" cy="1044000"/>
            </a:xfrm>
            <a:prstGeom prst="leftBracket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Straight Connector 37"/>
            <p:cNvCxnSpPr>
              <a:endCxn id="39" idx="0"/>
            </p:cNvCxnSpPr>
            <p:nvPr/>
          </p:nvCxnSpPr>
          <p:spPr>
            <a:xfrm flipH="1">
              <a:off x="4534993" y="3677672"/>
              <a:ext cx="541727" cy="445919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947332" y="4123591"/>
              <a:ext cx="1175322" cy="323165"/>
            </a:xfrm>
            <a:prstGeom prst="rect">
              <a:avLst/>
            </a:prstGeom>
            <a:noFill/>
          </p:spPr>
          <p:txBody>
            <a:bodyPr wrap="none" tIns="0" rtlCol="0">
              <a:spAutoFit/>
            </a:bodyPr>
            <a:lstStyle/>
            <a:p>
              <a:pPr algn="r"/>
              <a:r>
                <a:rPr kumimoji="1" lang="en-US" altLang="zh-CN" b="1" i="1" dirty="0" smtClean="0">
                  <a:solidFill>
                    <a:srgbClr val="FF0066"/>
                  </a:solidFill>
                  <a:latin typeface="+mj-lt"/>
                </a:rPr>
                <a:t>Segment</a:t>
              </a:r>
              <a:endParaRPr kumimoji="1" lang="zh-CN" altLang="en-US" sz="3200" b="1" i="1" dirty="0">
                <a:solidFill>
                  <a:srgbClr val="FF0066"/>
                </a:solidFill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98365" y="715472"/>
            <a:ext cx="19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RDF Store (CPU)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362456" y="1233656"/>
            <a:ext cx="4714264" cy="28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Predicate-based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grouping</a:t>
            </a:r>
          </a:p>
          <a:p>
            <a:pPr marL="457200" lvl="2" indent="-457200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457200" lvl="2" indent="-457200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b="1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Segment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prefetching in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batch</a:t>
            </a:r>
          </a:p>
          <a:p>
            <a:pPr marL="457200" lvl="2" indent="-457200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b="1" i="1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Hashing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: lookup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efficiency</a:t>
            </a:r>
          </a:p>
          <a:p>
            <a:pPr marL="457200" lvl="2" indent="-457200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b="1" i="1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Occupancy rate of segment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: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</a:p>
          <a:p>
            <a:pPr marL="0" lvl="2" indent="0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endParaRPr lang="en-US" altLang="zh-CN" sz="600" dirty="0">
              <a:latin typeface="Century Gothic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0" lvl="2" indent="0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         </a:t>
            </a:r>
            <a:r>
              <a:rPr lang="zh-CN" altLang="en-US" sz="2000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 </a:t>
            </a:r>
            <a:r>
              <a:rPr lang="en-US" altLang="zh-CN" sz="2000" b="1" i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Prefetching Cost </a:t>
            </a:r>
            <a:br>
              <a:rPr lang="en-US" altLang="zh-CN" sz="2000" b="1" i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</a:br>
            <a:r>
              <a:rPr lang="zh-CN" altLang="en-US" sz="2000" i="1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         </a:t>
            </a:r>
            <a:r>
              <a:rPr lang="en-US" altLang="zh-CN" sz="2000" i="1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  </a:t>
            </a:r>
            <a:r>
              <a:rPr lang="zh-CN" altLang="en-US" sz="2000" i="1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        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vs.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/>
            </a:r>
            <a:b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</a:br>
            <a:r>
              <a:rPr lang="zh-CN" altLang="en-US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        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</a:t>
            </a:r>
            <a:r>
              <a:rPr lang="en-US" altLang="zh-CN" sz="2000" b="1" i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Lookup Overhead </a:t>
            </a:r>
            <a:endParaRPr lang="en-US" altLang="zh-CN" sz="2000" b="1" i="1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000" b="1" dirty="0" smtClean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85" y="1127865"/>
            <a:ext cx="3244463" cy="360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GPU-friendly RDF Store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Left Bracket 30"/>
          <p:cNvSpPr/>
          <p:nvPr/>
        </p:nvSpPr>
        <p:spPr>
          <a:xfrm>
            <a:off x="5076720" y="2833491"/>
            <a:ext cx="179092" cy="1044000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Straight Connector 31"/>
          <p:cNvCxnSpPr>
            <a:endCxn id="33" idx="0"/>
          </p:cNvCxnSpPr>
          <p:nvPr/>
        </p:nvCxnSpPr>
        <p:spPr>
          <a:xfrm flipH="1">
            <a:off x="4534993" y="3677672"/>
            <a:ext cx="541727" cy="445919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47332" y="4123591"/>
            <a:ext cx="1175322" cy="323165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pPr algn="r"/>
            <a:r>
              <a:rPr kumimoji="1" lang="en-US" altLang="zh-CN" b="1" i="1" dirty="0" smtClean="0">
                <a:solidFill>
                  <a:srgbClr val="FF0066"/>
                </a:solidFill>
                <a:latin typeface="+mj-lt"/>
              </a:rPr>
              <a:t>Segment</a:t>
            </a:r>
            <a:endParaRPr kumimoji="1" lang="zh-CN" altLang="en-US" sz="3200" b="1" i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98365" y="715472"/>
            <a:ext cx="19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RDF Store (CPU)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33500" y="3143250"/>
            <a:ext cx="2575732" cy="1224000"/>
          </a:xfrm>
          <a:prstGeom prst="roundRect">
            <a:avLst>
              <a:gd name="adj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2231" y="4203284"/>
            <a:ext cx="1217001" cy="3539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tIns="0" rtlCol="0">
            <a:spAutoFit/>
          </a:bodyPr>
          <a:lstStyle/>
          <a:p>
            <a:pPr algn="r"/>
            <a:r>
              <a:rPr kumimoji="1" lang="en-US" altLang="zh-CN" sz="2000" dirty="0" smtClean="0">
                <a:solidFill>
                  <a:schemeClr val="bg1"/>
                </a:solidFill>
                <a:latin typeface="+mj-lt"/>
              </a:rPr>
              <a:t>Tradeoff</a:t>
            </a:r>
            <a:endParaRPr kumimoji="1"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74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ket 25"/>
          <p:cNvSpPr/>
          <p:nvPr/>
        </p:nvSpPr>
        <p:spPr>
          <a:xfrm>
            <a:off x="5076720" y="2833491"/>
            <a:ext cx="179092" cy="1044000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362456" y="1233656"/>
            <a:ext cx="4714264" cy="28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Predicate-based grouping</a:t>
            </a: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Fine-grained swapping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85" y="1127865"/>
            <a:ext cx="3244463" cy="360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GPU-friendly RDF Store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27"/>
          <p:cNvCxnSpPr>
            <a:endCxn id="30" idx="0"/>
          </p:cNvCxnSpPr>
          <p:nvPr/>
        </p:nvCxnSpPr>
        <p:spPr>
          <a:xfrm flipH="1">
            <a:off x="4534993" y="3677672"/>
            <a:ext cx="541727" cy="445919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47332" y="4123591"/>
            <a:ext cx="1175322" cy="323165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pPr algn="r"/>
            <a:r>
              <a:rPr kumimoji="1" lang="en-US" altLang="zh-CN" b="1" i="1" dirty="0" smtClean="0">
                <a:solidFill>
                  <a:srgbClr val="FF0066"/>
                </a:solidFill>
                <a:latin typeface="+mj-lt"/>
              </a:rPr>
              <a:t>Segment</a:t>
            </a:r>
            <a:endParaRPr kumimoji="1" lang="zh-CN" altLang="en-US" sz="3200" b="1" i="1" dirty="0">
              <a:solidFill>
                <a:srgbClr val="FF0066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61" y="3287865"/>
            <a:ext cx="3068458" cy="14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8365" y="715472"/>
            <a:ext cx="19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RDF Store (CPU)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499" y="2878778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RDF Cache (GPU)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83889" y="2735246"/>
            <a:ext cx="1701579" cy="842838"/>
          </a:xfrm>
          <a:custGeom>
            <a:avLst/>
            <a:gdLst>
              <a:gd name="connsiteX0" fmla="*/ 1701579 w 1701579"/>
              <a:gd name="connsiteY0" fmla="*/ 0 h 842838"/>
              <a:gd name="connsiteX1" fmla="*/ 652007 w 1701579"/>
              <a:gd name="connsiteY1" fmla="*/ 174928 h 842838"/>
              <a:gd name="connsiteX2" fmla="*/ 0 w 1701579"/>
              <a:gd name="connsiteY2" fmla="*/ 842838 h 84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579" h="842838">
                <a:moveTo>
                  <a:pt x="1701579" y="0"/>
                </a:moveTo>
                <a:cubicBezTo>
                  <a:pt x="1318591" y="17227"/>
                  <a:pt x="935603" y="34455"/>
                  <a:pt x="652007" y="174928"/>
                </a:cubicBezTo>
                <a:cubicBezTo>
                  <a:pt x="368411" y="315401"/>
                  <a:pt x="0" y="842838"/>
                  <a:pt x="0" y="842838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953" y="2367492"/>
            <a:ext cx="2063823" cy="28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02730" y="4334782"/>
            <a:ext cx="1335623" cy="657386"/>
            <a:chOff x="3802730" y="4334782"/>
            <a:chExt cx="1335623" cy="657386"/>
          </a:xfrm>
        </p:grpSpPr>
        <p:sp>
          <p:nvSpPr>
            <p:cNvPr id="21" name="TextBox 20"/>
            <p:cNvSpPr txBox="1"/>
            <p:nvPr/>
          </p:nvSpPr>
          <p:spPr>
            <a:xfrm>
              <a:off x="3802730" y="4669003"/>
              <a:ext cx="1335623" cy="323165"/>
            </a:xfrm>
            <a:prstGeom prst="rect">
              <a:avLst/>
            </a:prstGeom>
            <a:noFill/>
          </p:spPr>
          <p:txBody>
            <a:bodyPr wrap="none" tIns="0" rtlCol="0">
              <a:spAutoFit/>
            </a:bodyPr>
            <a:lstStyle/>
            <a:p>
              <a:pPr algn="r"/>
              <a:r>
                <a:rPr kumimoji="1" lang="en-US" altLang="zh-CN" b="1" i="1" dirty="0" smtClean="0">
                  <a:solidFill>
                    <a:srgbClr val="FF0066"/>
                  </a:solidFill>
                  <a:latin typeface="+mj-lt"/>
                </a:rPr>
                <a:t>N x Blocks</a:t>
              </a:r>
              <a:endParaRPr kumimoji="1" lang="zh-CN" altLang="en-US" sz="3200" b="1" i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4354353" y="4295990"/>
              <a:ext cx="399469" cy="477054"/>
            </a:xfrm>
            <a:prstGeom prst="rect">
              <a:avLst/>
            </a:prstGeom>
            <a:noFill/>
          </p:spPr>
          <p:txBody>
            <a:bodyPr wrap="none" tIns="0" rtlCol="0">
              <a:spAutoFit/>
            </a:bodyPr>
            <a:lstStyle/>
            <a:p>
              <a:pPr algn="r"/>
              <a:r>
                <a:rPr kumimoji="1" lang="en-US" altLang="zh-CN" sz="2800" i="1" dirty="0" smtClean="0">
                  <a:solidFill>
                    <a:srgbClr val="FF0066"/>
                  </a:solidFill>
                  <a:latin typeface="+mj-lt"/>
                </a:rPr>
                <a:t>=</a:t>
              </a:r>
              <a:endParaRPr kumimoji="1" lang="zh-CN" altLang="en-US" sz="4400" i="1" dirty="0">
                <a:solidFill>
                  <a:srgbClr val="FF0066"/>
                </a:solidFill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60624" y="2924945"/>
            <a:ext cx="1475084" cy="323165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algn="r"/>
            <a:r>
              <a:rPr kumimoji="1" lang="en-US" altLang="zh-CN" i="1" dirty="0" smtClean="0">
                <a:solidFill>
                  <a:srgbClr val="0000FF"/>
                </a:solidFill>
                <a:latin typeface="+mj-lt"/>
              </a:rPr>
              <a:t>Prefetching</a:t>
            </a:r>
            <a:endParaRPr kumimoji="1" lang="zh-CN" altLang="en-US" sz="32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6258" y="2346101"/>
            <a:ext cx="805029" cy="323165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pPr algn="r"/>
            <a:r>
              <a:rPr kumimoji="1" lang="en-US" altLang="zh-CN" b="1" i="1" dirty="0" smtClean="0">
                <a:solidFill>
                  <a:srgbClr val="FF0066"/>
                </a:solidFill>
                <a:latin typeface="+mj-lt"/>
              </a:rPr>
              <a:t>Block</a:t>
            </a:r>
            <a:endParaRPr kumimoji="1" lang="zh-CN" altLang="en-US" sz="3200" b="1" i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9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362456" y="1233656"/>
            <a:ext cx="4714264" cy="28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Predicate-based grouping</a:t>
            </a: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Fine-grained swapping</a:t>
            </a:r>
          </a:p>
          <a:p>
            <a:pPr marL="0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endParaRPr lang="en-US" altLang="zh-CN" sz="800" b="1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Pairwise caching</a:t>
            </a: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Look-ahead replacement</a:t>
            </a:r>
            <a:b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(see paper)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85" y="1127865"/>
            <a:ext cx="3244463" cy="360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GPU-friendly RDF Store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8365" y="715472"/>
            <a:ext cx="19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RDF Store (CPU)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06446" y="1982471"/>
            <a:ext cx="3397183" cy="2515870"/>
            <a:chOff x="4906446" y="1982471"/>
            <a:chExt cx="3397183" cy="2515870"/>
          </a:xfrm>
        </p:grpSpPr>
        <p:grpSp>
          <p:nvGrpSpPr>
            <p:cNvPr id="49" name="Group 48"/>
            <p:cNvGrpSpPr/>
            <p:nvPr/>
          </p:nvGrpSpPr>
          <p:grpSpPr>
            <a:xfrm>
              <a:off x="4906446" y="1982471"/>
              <a:ext cx="3397183" cy="2515870"/>
              <a:chOff x="4667906" y="1982471"/>
              <a:chExt cx="3397183" cy="2515870"/>
            </a:xfrm>
          </p:grpSpPr>
          <p:cxnSp>
            <p:nvCxnSpPr>
              <p:cNvPr id="50" name="Straight Arrow Connector 15"/>
              <p:cNvCxnSpPr/>
              <p:nvPr/>
            </p:nvCxnSpPr>
            <p:spPr>
              <a:xfrm flipV="1">
                <a:off x="6297508" y="3504418"/>
                <a:ext cx="912577" cy="2776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16"/>
              <p:cNvSpPr/>
              <p:nvPr/>
            </p:nvSpPr>
            <p:spPr>
              <a:xfrm>
                <a:off x="6480064" y="3353516"/>
                <a:ext cx="456288" cy="3385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b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3" name="Oval 13"/>
              <p:cNvSpPr/>
              <p:nvPr/>
            </p:nvSpPr>
            <p:spPr>
              <a:xfrm>
                <a:off x="7210084" y="3260329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OS</a:t>
                </a:r>
                <a:endParaRPr lang="zh-CN" altLang="en-US" sz="1600" b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4" name="Straight Arrow Connector 15"/>
              <p:cNvCxnSpPr/>
              <p:nvPr/>
            </p:nvCxnSpPr>
            <p:spPr>
              <a:xfrm flipV="1">
                <a:off x="7374458" y="3748507"/>
                <a:ext cx="161510" cy="3338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15"/>
              <p:cNvCxnSpPr/>
              <p:nvPr/>
            </p:nvCxnSpPr>
            <p:spPr>
              <a:xfrm flipH="1" flipV="1">
                <a:off x="6192501" y="3942455"/>
                <a:ext cx="430926" cy="3125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16"/>
              <p:cNvSpPr/>
              <p:nvPr/>
            </p:nvSpPr>
            <p:spPr>
              <a:xfrm>
                <a:off x="6036771" y="4065594"/>
                <a:ext cx="456288" cy="3385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1" name="Oval 13"/>
              <p:cNvSpPr/>
              <p:nvPr/>
            </p:nvSpPr>
            <p:spPr>
              <a:xfrm>
                <a:off x="5124194" y="212504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err="1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Rong</a:t>
                </a:r>
                <a:endParaRPr lang="zh-CN" altLang="en-US" sz="1600" b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2" name="Straight Arrow Connector 15"/>
              <p:cNvCxnSpPr/>
              <p:nvPr/>
            </p:nvCxnSpPr>
            <p:spPr>
              <a:xfrm flipV="1">
                <a:off x="5841219" y="2332661"/>
                <a:ext cx="58672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16"/>
              <p:cNvSpPr/>
              <p:nvPr/>
            </p:nvSpPr>
            <p:spPr>
              <a:xfrm>
                <a:off x="5906403" y="1982471"/>
                <a:ext cx="456288" cy="3385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b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0" name="Oval 13"/>
              <p:cNvSpPr/>
              <p:nvPr/>
            </p:nvSpPr>
            <p:spPr>
              <a:xfrm>
                <a:off x="6101955" y="2804646"/>
                <a:ext cx="847299" cy="4881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Siyuan</a:t>
                </a:r>
                <a:endParaRPr lang="zh-CN" altLang="en-US" sz="1600" b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27948" y="2088572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DS</a:t>
                </a:r>
                <a:endParaRPr lang="zh-CN" altLang="en-US" sz="1600" b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74" name="Straight Arrow Connector 15"/>
              <p:cNvCxnSpPr/>
              <p:nvPr/>
            </p:nvCxnSpPr>
            <p:spPr>
              <a:xfrm flipH="1" flipV="1">
                <a:off x="7079716" y="2332661"/>
                <a:ext cx="348288" cy="21798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16"/>
              <p:cNvSpPr/>
              <p:nvPr/>
            </p:nvSpPr>
            <p:spPr>
              <a:xfrm>
                <a:off x="7242676" y="2112666"/>
                <a:ext cx="423696" cy="3385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6" name="Rectangle 16"/>
              <p:cNvSpPr/>
              <p:nvPr/>
            </p:nvSpPr>
            <p:spPr>
              <a:xfrm>
                <a:off x="5124194" y="3423019"/>
                <a:ext cx="521472" cy="3385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7" name="Rectangle 16"/>
              <p:cNvSpPr/>
              <p:nvPr/>
            </p:nvSpPr>
            <p:spPr>
              <a:xfrm>
                <a:off x="7503413" y="3870302"/>
                <a:ext cx="423696" cy="3385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78" name="Straight Arrow Connector 15"/>
              <p:cNvCxnSpPr/>
              <p:nvPr/>
            </p:nvCxnSpPr>
            <p:spPr>
              <a:xfrm>
                <a:off x="6949254" y="3048735"/>
                <a:ext cx="356280" cy="2830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13"/>
              <p:cNvSpPr/>
              <p:nvPr/>
            </p:nvSpPr>
            <p:spPr>
              <a:xfrm>
                <a:off x="5580483" y="355520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err="1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Haibo</a:t>
                </a:r>
                <a:endParaRPr lang="zh-CN" altLang="en-US" sz="1600" b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0" name="Oval 13"/>
              <p:cNvSpPr/>
              <p:nvPr/>
            </p:nvSpPr>
            <p:spPr>
              <a:xfrm>
                <a:off x="4667906" y="2967335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IPADS</a:t>
                </a:r>
                <a:endParaRPr lang="zh-CN" altLang="en-US" sz="16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81" name="Straight Arrow Connector 15"/>
              <p:cNvCxnSpPr/>
              <p:nvPr/>
            </p:nvCxnSpPr>
            <p:spPr>
              <a:xfrm flipH="1" flipV="1">
                <a:off x="5279924" y="3354590"/>
                <a:ext cx="405565" cy="26705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13"/>
              <p:cNvSpPr/>
              <p:nvPr/>
            </p:nvSpPr>
            <p:spPr>
              <a:xfrm>
                <a:off x="6621247" y="4010163"/>
                <a:ext cx="879887" cy="4881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dirty="0" err="1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Jiaxin</a:t>
                </a:r>
                <a:endParaRPr lang="zh-CN" altLang="en-US" sz="16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83" name="Straight Arrow Connector 15"/>
              <p:cNvCxnSpPr/>
              <p:nvPr/>
            </p:nvCxnSpPr>
            <p:spPr>
              <a:xfrm flipH="1" flipV="1">
                <a:off x="5734032" y="2511574"/>
                <a:ext cx="365743" cy="5364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16"/>
              <p:cNvSpPr/>
              <p:nvPr/>
            </p:nvSpPr>
            <p:spPr>
              <a:xfrm>
                <a:off x="5513118" y="2762921"/>
                <a:ext cx="485299" cy="33855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6" name="Oval 13"/>
              <p:cNvSpPr/>
              <p:nvPr/>
            </p:nvSpPr>
            <p:spPr>
              <a:xfrm>
                <a:off x="7273089" y="2478437"/>
                <a:ext cx="792000" cy="4881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Chang</a:t>
                </a:r>
                <a:endParaRPr lang="zh-CN" altLang="en-US" sz="16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7" name="Rectangle 16"/>
              <p:cNvSpPr/>
              <p:nvPr/>
            </p:nvSpPr>
            <p:spPr>
              <a:xfrm>
                <a:off x="5122014" y="2567628"/>
                <a:ext cx="521473" cy="33855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88" name="Straight Arrow Connector 15"/>
              <p:cNvCxnSpPr/>
              <p:nvPr/>
            </p:nvCxnSpPr>
            <p:spPr>
              <a:xfrm flipH="1">
                <a:off x="5024237" y="2511574"/>
                <a:ext cx="202782" cy="4550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16"/>
            <p:cNvSpPr/>
            <p:nvPr/>
          </p:nvSpPr>
          <p:spPr>
            <a:xfrm>
              <a:off x="7228564" y="2838897"/>
              <a:ext cx="423696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b="1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tc</a:t>
              </a:r>
              <a:endParaRPr lang="zh-CN" altLang="en-US" sz="16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RDF and SPARQL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71476" y="987574"/>
            <a:ext cx="8304981" cy="7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61950" lvl="2" indent="-361950"/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RDF </a:t>
            </a:r>
            <a:r>
              <a:rPr lang="en-US" altLang="zh-CN" sz="2800" dirty="0" smtClean="0">
                <a:latin typeface="+mj-lt"/>
              </a:rPr>
              <a:t>is a graph composed </a:t>
            </a:r>
            <a:r>
              <a:rPr lang="en-US" altLang="zh-CN" sz="2800" dirty="0">
                <a:latin typeface="+mj-lt"/>
              </a:rPr>
              <a:t>by </a:t>
            </a:r>
            <a:r>
              <a:rPr lang="en-US" altLang="zh-CN" sz="2800" dirty="0" smtClean="0">
                <a:latin typeface="+mj-lt"/>
              </a:rPr>
              <a:t>a set of </a:t>
            </a:r>
          </a:p>
          <a:p>
            <a:pPr marL="361950" lvl="2" indent="-361950"/>
            <a:r>
              <a:rPr lang="en-US" altLang="zh-CN" sz="2600" dirty="0" smtClean="0">
                <a:latin typeface="+mj-lt"/>
                <a:cs typeface="Courier New" panose="02070309020205020404" pitchFamily="49" charset="0"/>
              </a:rPr>
              <a:t>⟨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  <a:t>S</a:t>
            </a:r>
            <a:r>
              <a:rPr lang="en-US" altLang="zh-CN" sz="2600" dirty="0" smtClean="0">
                <a:latin typeface="+mj-lt"/>
                <a:cs typeface="Courier New" panose="02070309020205020404" pitchFamily="49" charset="0"/>
              </a:rPr>
              <a:t>ubject, 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  <a:t>P</a:t>
            </a:r>
            <a:r>
              <a:rPr lang="en-US" altLang="zh-CN" sz="2600" dirty="0" smtClean="0">
                <a:latin typeface="+mj-lt"/>
                <a:cs typeface="Courier New" panose="02070309020205020404" pitchFamily="49" charset="0"/>
              </a:rPr>
              <a:t>redicate, 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  <a:t>O</a:t>
            </a:r>
            <a:r>
              <a:rPr lang="en-US" altLang="zh-CN" sz="2600" dirty="0" smtClean="0">
                <a:latin typeface="+mj-lt"/>
                <a:cs typeface="Courier New" panose="02070309020205020404" pitchFamily="49" charset="0"/>
              </a:rPr>
              <a:t>bject⟩ </a:t>
            </a:r>
            <a:r>
              <a:rPr lang="en-US" altLang="zh-CN" sz="2800" dirty="0" smtClean="0">
                <a:solidFill>
                  <a:srgbClr val="FF0066"/>
                </a:solidFill>
                <a:latin typeface="+mj-lt"/>
              </a:rPr>
              <a:t>triples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44538"/>
              </p:ext>
            </p:extLst>
          </p:nvPr>
        </p:nvGraphicFramePr>
        <p:xfrm>
          <a:off x="975290" y="2355726"/>
          <a:ext cx="2657349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1016045"/>
                <a:gridCol w="625259"/>
                <a:gridCol w="1016045"/>
              </a:tblGrid>
              <a:tr h="27432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Rong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DS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Rong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IPADS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Siyuan</a:t>
                      </a:r>
                      <a:endParaRPr lang="zh-CN" altLang="en-US" sz="18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Rong</a:t>
                      </a:r>
                      <a:endParaRPr lang="zh-CN" altLang="en-US" sz="18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Siyuan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tc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OS</a:t>
                      </a:r>
                      <a:endParaRPr lang="zh-CN" altLang="en-US" sz="18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Haibo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OS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Haibo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IPADS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Jiaxin</a:t>
                      </a:r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</a:t>
                      </a:r>
                      <a:endParaRPr lang="zh-CN" altLang="en-US" sz="18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Haibo</a:t>
                      </a:r>
                      <a:endParaRPr lang="zh-CN" altLang="en-US" sz="18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altLang="zh-CN" sz="1800" b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 . .</a:t>
                      </a:r>
                      <a:endParaRPr lang="zh-CN" altLang="en-US" sz="18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Freeform 9"/>
          <p:cNvSpPr/>
          <p:nvPr/>
        </p:nvSpPr>
        <p:spPr>
          <a:xfrm>
            <a:off x="2307704" y="1893112"/>
            <a:ext cx="72008" cy="432000"/>
          </a:xfrm>
          <a:custGeom>
            <a:avLst/>
            <a:gdLst>
              <a:gd name="connsiteX0" fmla="*/ 189781 w 189781"/>
              <a:gd name="connsiteY0" fmla="*/ 0 h 448573"/>
              <a:gd name="connsiteX1" fmla="*/ 0 w 189781"/>
              <a:gd name="connsiteY1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81" h="448573">
                <a:moveTo>
                  <a:pt x="189781" y="0"/>
                </a:moveTo>
                <a:lnTo>
                  <a:pt x="0" y="448573"/>
                </a:lnTo>
              </a:path>
            </a:pathLst>
          </a:custGeom>
          <a:ln w="28575">
            <a:solidFill>
              <a:srgbClr val="0000FF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10"/>
          <p:cNvSpPr/>
          <p:nvPr/>
        </p:nvSpPr>
        <p:spPr>
          <a:xfrm>
            <a:off x="3171800" y="1851668"/>
            <a:ext cx="1008113" cy="468000"/>
          </a:xfrm>
          <a:custGeom>
            <a:avLst/>
            <a:gdLst>
              <a:gd name="connsiteX0" fmla="*/ 1173193 w 1173193"/>
              <a:gd name="connsiteY0" fmla="*/ 0 h 431320"/>
              <a:gd name="connsiteX1" fmla="*/ 776378 w 1173193"/>
              <a:gd name="connsiteY1" fmla="*/ 241539 h 431320"/>
              <a:gd name="connsiteX2" fmla="*/ 327804 w 1173193"/>
              <a:gd name="connsiteY2" fmla="*/ 86264 h 431320"/>
              <a:gd name="connsiteX3" fmla="*/ 0 w 1173193"/>
              <a:gd name="connsiteY3" fmla="*/ 431320 h 43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193" h="431320">
                <a:moveTo>
                  <a:pt x="1173193" y="0"/>
                </a:moveTo>
                <a:cubicBezTo>
                  <a:pt x="1045234" y="113581"/>
                  <a:pt x="917276" y="227162"/>
                  <a:pt x="776378" y="241539"/>
                </a:cubicBezTo>
                <a:cubicBezTo>
                  <a:pt x="635480" y="255916"/>
                  <a:pt x="457200" y="54634"/>
                  <a:pt x="327804" y="86264"/>
                </a:cubicBezTo>
                <a:cubicBezTo>
                  <a:pt x="198408" y="117894"/>
                  <a:pt x="99204" y="274607"/>
                  <a:pt x="0" y="431320"/>
                </a:cubicBezTo>
              </a:path>
            </a:pathLst>
          </a:custGeom>
          <a:ln w="28575">
            <a:solidFill>
              <a:srgbClr val="0000FF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66503" y="1893112"/>
            <a:ext cx="216000" cy="432000"/>
          </a:xfrm>
          <a:custGeom>
            <a:avLst/>
            <a:gdLst>
              <a:gd name="connsiteX0" fmla="*/ 0 w 345057"/>
              <a:gd name="connsiteY0" fmla="*/ 0 h 534838"/>
              <a:gd name="connsiteX1" fmla="*/ 345057 w 345057"/>
              <a:gd name="connsiteY1" fmla="*/ 534838 h 53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057" h="534838">
                <a:moveTo>
                  <a:pt x="0" y="0"/>
                </a:moveTo>
                <a:lnTo>
                  <a:pt x="345057" y="534838"/>
                </a:lnTo>
              </a:path>
            </a:pathLst>
          </a:custGeom>
          <a:ln w="28575">
            <a:solidFill>
              <a:srgbClr val="0000FF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971600" y="2355726"/>
            <a:ext cx="2664000" cy="2754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064863" y="342404"/>
            <a:ext cx="1755609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mo:</a:t>
            </a:r>
            <a:r>
              <a:rPr lang="en-US" altLang="zh-CN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MemberOf</a:t>
            </a:r>
            <a:r>
              <a:rPr lang="en-US" altLang="zh-CN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altLang="zh-CN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ad:</a:t>
            </a:r>
            <a:r>
              <a:rPr lang="en-US" altLang="zh-CN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ADvisor</a:t>
            </a:r>
            <a:r>
              <a:rPr lang="en-US" altLang="zh-CN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altLang="zh-CN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to: </a:t>
            </a:r>
            <a:r>
              <a:rPr lang="en-US" altLang="zh-CN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endParaRPr lang="en-US" altLang="zh-CN" sz="16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6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r>
              <a:rPr lang="en-US" altLang="zh-CN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zh-CN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endParaRPr lang="en-US" altLang="zh-CN" sz="160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671952" y="2351889"/>
            <a:ext cx="1690782" cy="448547"/>
            <a:chOff x="3671952" y="2351889"/>
            <a:chExt cx="1690782" cy="448547"/>
          </a:xfrm>
        </p:grpSpPr>
        <p:sp>
          <p:nvSpPr>
            <p:cNvPr id="8" name="Rectangle 7"/>
            <p:cNvSpPr/>
            <p:nvPr/>
          </p:nvSpPr>
          <p:spPr>
            <a:xfrm>
              <a:off x="4103896" y="2431104"/>
              <a:ext cx="93610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400" smtClean="0">
                  <a:solidFill>
                    <a:srgbClr val="0000FF"/>
                  </a:solidFill>
                </a:rPr>
                <a:t> triple</a:t>
              </a:r>
              <a:endParaRPr lang="zh-CN" alt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3671952" y="2459242"/>
              <a:ext cx="431944" cy="156528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61" idx="2"/>
            </p:cNvCxnSpPr>
            <p:nvPr/>
          </p:nvCxnSpPr>
          <p:spPr>
            <a:xfrm flipV="1">
              <a:off x="4906446" y="2351889"/>
              <a:ext cx="456288" cy="263881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65507" y="1985244"/>
            <a:ext cx="1955522" cy="596268"/>
            <a:chOff x="5365507" y="1985244"/>
            <a:chExt cx="1955522" cy="596268"/>
          </a:xfrm>
        </p:grpSpPr>
        <p:grpSp>
          <p:nvGrpSpPr>
            <p:cNvPr id="18" name="Group 17"/>
            <p:cNvGrpSpPr/>
            <p:nvPr/>
          </p:nvGrpSpPr>
          <p:grpSpPr>
            <a:xfrm>
              <a:off x="5365507" y="2091347"/>
              <a:ext cx="1955522" cy="490165"/>
              <a:chOff x="5365507" y="2091347"/>
              <a:chExt cx="1955522" cy="490165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5365507" y="2127816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err="1" smtClean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Rong</a:t>
                </a:r>
                <a:endParaRPr lang="zh-CN" altLang="en-US" sz="1600" b="1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5" name="Straight Arrow Connector 15"/>
              <p:cNvCxnSpPr/>
              <p:nvPr/>
            </p:nvCxnSpPr>
            <p:spPr>
              <a:xfrm flipV="1">
                <a:off x="6082532" y="2335436"/>
                <a:ext cx="586729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6669261" y="2091347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b="1" smtClean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DS</a:t>
                </a:r>
                <a:endParaRPr lang="zh-CN" altLang="en-US" sz="1600" b="1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63" name="Rectangle 16"/>
            <p:cNvSpPr/>
            <p:nvPr/>
          </p:nvSpPr>
          <p:spPr>
            <a:xfrm>
              <a:off x="6147718" y="1985244"/>
              <a:ext cx="456288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altLang="zh-CN" sz="1600" b="1" smtClean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</a:t>
              </a:r>
              <a:endParaRPr lang="zh-CN" alt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2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1"/>
    </mc:Choice>
    <mc:Fallback xmlns="">
      <p:transition spd="slow" advTm="25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2" y="2637075"/>
            <a:ext cx="5580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06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3" y="1028700"/>
            <a:ext cx="7054775" cy="364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GPU-enable query processing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GPU-friendly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ey/value store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Heterogeneous RDMA comm.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6"/>
    </mc:Choice>
    <mc:Fallback xmlns="">
      <p:transition spd="slow" advTm="813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Heterogeneous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RDMA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2" y="1182183"/>
            <a:ext cx="2437514" cy="36000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049761" y="1209307"/>
            <a:ext cx="3236183" cy="3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Metadata: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Query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 startAt="2"/>
              <a:defRPr/>
            </a:pPr>
            <a:endParaRPr lang="en-US" altLang="zh-CN" sz="1800" dirty="0" smtClean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endParaRPr lang="en-US" altLang="zh-CN" sz="1800" dirty="0" smtClean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Data</a:t>
            </a:r>
            <a:r>
              <a:rPr lang="en-US" altLang="zh-CN" sz="20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History Table</a:t>
            </a:r>
            <a:endParaRPr lang="en-US" altLang="zh-CN" sz="2000" i="1" dirty="0">
              <a:solidFill>
                <a:srgbClr val="0000FF"/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endParaRPr lang="en-US" altLang="zh-CN" sz="1800" dirty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338" y="1738406"/>
            <a:ext cx="1127125" cy="538753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2089943" y="1250155"/>
            <a:ext cx="1127125" cy="75792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2" y="1182183"/>
            <a:ext cx="2437507" cy="360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Heterogeneous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RDMA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3049761" y="1209307"/>
            <a:ext cx="3236183" cy="3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Metadata: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Query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 startAt="2"/>
              <a:defRPr/>
            </a:pPr>
            <a:endParaRPr lang="en-US" altLang="zh-CN" sz="1800" dirty="0" smtClean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endParaRPr lang="en-US" altLang="zh-CN" sz="1800" dirty="0" smtClean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Data</a:t>
            </a:r>
            <a:r>
              <a:rPr lang="en-US" altLang="zh-CN" sz="20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History Table</a:t>
            </a:r>
            <a:endParaRPr lang="en-US" altLang="zh-CN" sz="2000" i="1" dirty="0">
              <a:solidFill>
                <a:srgbClr val="0000FF"/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endParaRPr lang="en-US" altLang="zh-CN" sz="1800" dirty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8675" y="2100261"/>
            <a:ext cx="0" cy="1836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52713" y="1824037"/>
            <a:ext cx="0" cy="234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Heterogeneous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RDMA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内容占位符 2"/>
          <p:cNvSpPr txBox="1">
            <a:spLocks/>
          </p:cNvSpPr>
          <p:nvPr/>
        </p:nvSpPr>
        <p:spPr bwMode="auto">
          <a:xfrm>
            <a:off x="3049761" y="1209307"/>
            <a:ext cx="3236183" cy="3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20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(Native)</a:t>
            </a: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RDMA</a:t>
            </a: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Metadata: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Query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 startAt="2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(RDMA)</a:t>
            </a: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endParaRPr lang="en-US" altLang="zh-CN" sz="1800" dirty="0" smtClean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Data</a:t>
            </a:r>
            <a:r>
              <a:rPr lang="en-US" altLang="zh-CN" sz="20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History Table</a:t>
            </a:r>
            <a:endParaRPr lang="en-US" altLang="zh-CN" sz="2000" i="1" dirty="0">
              <a:solidFill>
                <a:srgbClr val="0000FF"/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GPU 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(</a:t>
            </a:r>
            <a:r>
              <a:rPr lang="en-US" altLang="zh-CN" sz="1800" dirty="0" err="1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PCIe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)</a:t>
            </a:r>
            <a:endParaRPr lang="en-US" altLang="zh-CN" sz="1800" dirty="0">
              <a:solidFill>
                <a:srgbClr val="FF0066"/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(RDMA)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GPU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err="1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PCIe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GPU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err="1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PCIe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(RDMA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  <a:endParaRPr lang="en-US" altLang="zh-CN" sz="1800" dirty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2" y="1182183"/>
            <a:ext cx="2437507" cy="36000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22352" y="2761692"/>
            <a:ext cx="340447" cy="468000"/>
            <a:chOff x="922352" y="2769643"/>
            <a:chExt cx="340447" cy="468000"/>
          </a:xfrm>
        </p:grpSpPr>
        <p:sp>
          <p:nvSpPr>
            <p:cNvPr id="13" name="TextBox 12"/>
            <p:cNvSpPr txBox="1"/>
            <p:nvPr/>
          </p:nvSpPr>
          <p:spPr>
            <a:xfrm>
              <a:off x="1006319" y="280562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②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922352" y="2769643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081381" y="4081886"/>
            <a:ext cx="1332000" cy="344128"/>
            <a:chOff x="1081381" y="4081886"/>
            <a:chExt cx="1332000" cy="34412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081381" y="4261901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680491" y="4081886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③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81381" y="4341413"/>
            <a:ext cx="1332000" cy="344128"/>
            <a:chOff x="1081381" y="4341413"/>
            <a:chExt cx="1332000" cy="344128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1081381" y="4481672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388557" y="4341413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④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2933" y="2739721"/>
            <a:ext cx="340191" cy="468000"/>
            <a:chOff x="382933" y="2739721"/>
            <a:chExt cx="340191" cy="4680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723124" y="2739721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82933" y="2819642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⑤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81381" y="1426148"/>
            <a:ext cx="1332000" cy="344128"/>
            <a:chOff x="1081381" y="1426148"/>
            <a:chExt cx="1332000" cy="344128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1081381" y="1598212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19141" y="142614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①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Heterogeneous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RDMA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内容占位符 2"/>
          <p:cNvSpPr txBox="1">
            <a:spLocks/>
          </p:cNvSpPr>
          <p:nvPr/>
        </p:nvSpPr>
        <p:spPr bwMode="auto">
          <a:xfrm>
            <a:off x="3049761" y="1209307"/>
            <a:ext cx="3236183" cy="3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RDMA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GPUDirect</a:t>
            </a:r>
            <a:endParaRPr lang="en-US" altLang="zh-CN" sz="2000" dirty="0" smtClean="0">
              <a:solidFill>
                <a:srgbClr val="FF000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Metadata: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Query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 startAt="2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(RDMA)</a:t>
            </a: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endParaRPr lang="en-US" altLang="zh-CN" sz="1800" dirty="0" smtClean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Data</a:t>
            </a:r>
            <a:r>
              <a:rPr lang="en-US" altLang="zh-CN" sz="20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History Table</a:t>
            </a:r>
            <a:endParaRPr lang="en-US" altLang="zh-CN" sz="2000" i="1" dirty="0">
              <a:solidFill>
                <a:srgbClr val="0000FF"/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GPU 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(</a:t>
            </a:r>
            <a:r>
              <a:rPr lang="en-US" altLang="zh-CN" sz="1800" dirty="0" err="1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PCIe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)</a:t>
            </a:r>
            <a:endParaRPr lang="en-US" altLang="zh-CN" sz="1800" dirty="0">
              <a:solidFill>
                <a:srgbClr val="FF0066"/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(RDMA)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GPU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err="1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PCIe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  <a:endParaRPr lang="en-US" altLang="zh-CN" sz="1800" dirty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GPU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err="1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PCIe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(RDMA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  <a:endParaRPr lang="en-US" altLang="zh-CN" sz="1800" dirty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43" y="1182183"/>
            <a:ext cx="2437507" cy="36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92" y="1182183"/>
            <a:ext cx="2437507" cy="3600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22352" y="2757706"/>
            <a:ext cx="340447" cy="468000"/>
            <a:chOff x="922352" y="2769643"/>
            <a:chExt cx="340447" cy="468000"/>
          </a:xfrm>
        </p:grpSpPr>
        <p:sp>
          <p:nvSpPr>
            <p:cNvPr id="24" name="TextBox 23"/>
            <p:cNvSpPr txBox="1"/>
            <p:nvPr/>
          </p:nvSpPr>
          <p:spPr>
            <a:xfrm>
              <a:off x="1006319" y="280562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②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922352" y="2769643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81381" y="4081886"/>
            <a:ext cx="1332000" cy="344128"/>
            <a:chOff x="1081381" y="4081886"/>
            <a:chExt cx="1332000" cy="34412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1081381" y="4261901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80491" y="4081886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③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81381" y="4341413"/>
            <a:ext cx="1332000" cy="344128"/>
            <a:chOff x="1081381" y="4341413"/>
            <a:chExt cx="1332000" cy="344128"/>
          </a:xfrm>
        </p:grpSpPr>
        <p:cxnSp>
          <p:nvCxnSpPr>
            <p:cNvPr id="36" name="Straight Arrow Connector 35"/>
            <p:cNvCxnSpPr/>
            <p:nvPr/>
          </p:nvCxnSpPr>
          <p:spPr>
            <a:xfrm flipH="1" flipV="1">
              <a:off x="1081381" y="4481672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388557" y="4341413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④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2933" y="2739721"/>
            <a:ext cx="340191" cy="468000"/>
            <a:chOff x="382933" y="2739721"/>
            <a:chExt cx="340191" cy="46800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23124" y="2739721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2933" y="2819642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⑤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81381" y="1426148"/>
            <a:ext cx="1332000" cy="344128"/>
            <a:chOff x="1081381" y="1426148"/>
            <a:chExt cx="1332000" cy="344128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1081381" y="1598212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19141" y="142614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①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5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Heterogeneous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RDMA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内容占位符 2"/>
          <p:cNvSpPr txBox="1">
            <a:spLocks/>
          </p:cNvSpPr>
          <p:nvPr/>
        </p:nvSpPr>
        <p:spPr bwMode="auto">
          <a:xfrm>
            <a:off x="3049761" y="1209307"/>
            <a:ext cx="3236183" cy="3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RDMA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GPUDirect</a:t>
            </a:r>
            <a:endParaRPr lang="en-US" altLang="zh-CN" sz="2000" dirty="0" smtClean="0">
              <a:solidFill>
                <a:srgbClr val="FF000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Metadata: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Query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(RDMA)</a:t>
            </a: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endParaRPr lang="en-US" altLang="zh-CN" sz="1800" dirty="0" smtClean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Data</a:t>
            </a:r>
            <a:r>
              <a:rPr lang="en-US" altLang="zh-CN" sz="20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History Table</a:t>
            </a:r>
            <a:endParaRPr lang="en-US" altLang="zh-CN" sz="2000" i="1" dirty="0">
              <a:solidFill>
                <a:srgbClr val="0000FF"/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</a:endParaRPr>
          </a:p>
          <a:p>
            <a:pPr marL="541338" lvl="2" indent="-358775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GPU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 CPU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(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PCIe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)</a:t>
            </a:r>
          </a:p>
          <a:p>
            <a:pPr marL="182563" lvl="2" indent="0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100000"/>
              <a:defRPr/>
            </a:pPr>
            <a:endParaRPr lang="en-US" altLang="zh-CN" sz="1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00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GPU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RDMA</a:t>
            </a:r>
            <a:r>
              <a:rPr lang="en-US" altLang="zh-CN" sz="1800" dirty="0" smtClean="0">
                <a:solidFill>
                  <a:srgbClr val="FF0000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+G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182563" lvl="2" indent="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n-US" altLang="zh-CN" sz="100" dirty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00000"/>
              <a:buFont typeface="+mj-ea"/>
              <a:buAutoNum type="circleNumDbPlain" startAt="3"/>
              <a:defRPr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GPU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PCIe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541338" lvl="2" indent="-358775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00000"/>
              <a:buFont typeface="+mj-ea"/>
              <a:buAutoNum type="circleNumDbPlain" startAt="3"/>
              <a:defRPr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GPU  CPU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PCIe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541338" lvl="2" indent="-358775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00000"/>
              <a:buFont typeface="+mj-ea"/>
              <a:buAutoNum type="circleNumDbPlain" startAt="3"/>
              <a:defRPr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(RDMA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43" y="1182183"/>
            <a:ext cx="2437507" cy="36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92" y="1182183"/>
            <a:ext cx="2437507" cy="3600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22352" y="2757706"/>
            <a:ext cx="340447" cy="468000"/>
            <a:chOff x="922352" y="2769643"/>
            <a:chExt cx="340447" cy="468000"/>
          </a:xfrm>
        </p:grpSpPr>
        <p:sp>
          <p:nvSpPr>
            <p:cNvPr id="24" name="TextBox 23"/>
            <p:cNvSpPr txBox="1"/>
            <p:nvPr/>
          </p:nvSpPr>
          <p:spPr>
            <a:xfrm>
              <a:off x="1006319" y="280562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②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922352" y="2769643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81381" y="4081886"/>
            <a:ext cx="1332000" cy="344128"/>
            <a:chOff x="1081381" y="4081886"/>
            <a:chExt cx="1332000" cy="34412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1081381" y="4261901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80491" y="4081886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③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81381" y="4341413"/>
            <a:ext cx="1332000" cy="344128"/>
            <a:chOff x="1081381" y="4341413"/>
            <a:chExt cx="1332000" cy="344128"/>
          </a:xfrm>
        </p:grpSpPr>
        <p:cxnSp>
          <p:nvCxnSpPr>
            <p:cNvPr id="36" name="Straight Arrow Connector 35"/>
            <p:cNvCxnSpPr/>
            <p:nvPr/>
          </p:nvCxnSpPr>
          <p:spPr>
            <a:xfrm flipH="1" flipV="1">
              <a:off x="1081381" y="4481672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388557" y="4341413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④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2933" y="2739721"/>
            <a:ext cx="340191" cy="468000"/>
            <a:chOff x="382933" y="2739721"/>
            <a:chExt cx="340191" cy="46800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23124" y="2739721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2933" y="2819642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⑤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81381" y="1426148"/>
            <a:ext cx="1332000" cy="344128"/>
            <a:chOff x="1081381" y="1426148"/>
            <a:chExt cx="1332000" cy="344128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1081381" y="1598212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19141" y="142614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①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40665" y="2757706"/>
            <a:ext cx="340447" cy="468000"/>
            <a:chOff x="922352" y="2769643"/>
            <a:chExt cx="340447" cy="468000"/>
          </a:xfrm>
        </p:grpSpPr>
        <p:sp>
          <p:nvSpPr>
            <p:cNvPr id="45" name="TextBox 44"/>
            <p:cNvSpPr txBox="1"/>
            <p:nvPr/>
          </p:nvSpPr>
          <p:spPr>
            <a:xfrm>
              <a:off x="1006319" y="280562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①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922352" y="2769643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222718" y="2614585"/>
            <a:ext cx="340447" cy="720000"/>
            <a:chOff x="922352" y="2626522"/>
            <a:chExt cx="340447" cy="720000"/>
          </a:xfrm>
        </p:grpSpPr>
        <p:sp>
          <p:nvSpPr>
            <p:cNvPr id="51" name="TextBox 50"/>
            <p:cNvSpPr txBox="1"/>
            <p:nvPr/>
          </p:nvSpPr>
          <p:spPr>
            <a:xfrm>
              <a:off x="1006319" y="280562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FF0000"/>
                  </a:solidFill>
                </a:rPr>
                <a:t>①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922352" y="2626522"/>
              <a:ext cx="0" cy="72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80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Heterogeneous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RDMA</a:t>
            </a:r>
            <a:r>
              <a:rPr lang="zh-CN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CN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zh-TW" altLang="en-US" sz="3600" baseline="3000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43" y="1182183"/>
            <a:ext cx="2437507" cy="36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92" y="1182183"/>
            <a:ext cx="2437507" cy="3600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22352" y="2757706"/>
            <a:ext cx="340447" cy="468000"/>
            <a:chOff x="922352" y="2769643"/>
            <a:chExt cx="340447" cy="468000"/>
          </a:xfrm>
        </p:grpSpPr>
        <p:sp>
          <p:nvSpPr>
            <p:cNvPr id="24" name="TextBox 23"/>
            <p:cNvSpPr txBox="1"/>
            <p:nvPr/>
          </p:nvSpPr>
          <p:spPr>
            <a:xfrm>
              <a:off x="1006319" y="280562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②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922352" y="2769643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81381" y="4081886"/>
            <a:ext cx="1332000" cy="344128"/>
            <a:chOff x="1081381" y="4081886"/>
            <a:chExt cx="1332000" cy="34412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1081381" y="4261901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80491" y="4081886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③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81381" y="4341413"/>
            <a:ext cx="1332000" cy="344128"/>
            <a:chOff x="1081381" y="4341413"/>
            <a:chExt cx="1332000" cy="344128"/>
          </a:xfrm>
        </p:grpSpPr>
        <p:cxnSp>
          <p:nvCxnSpPr>
            <p:cNvPr id="36" name="Straight Arrow Connector 35"/>
            <p:cNvCxnSpPr/>
            <p:nvPr/>
          </p:nvCxnSpPr>
          <p:spPr>
            <a:xfrm flipH="1" flipV="1">
              <a:off x="1081381" y="4481672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388557" y="4341413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④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2933" y="2739721"/>
            <a:ext cx="340191" cy="468000"/>
            <a:chOff x="382933" y="2739721"/>
            <a:chExt cx="340191" cy="46800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23124" y="2739721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2933" y="2819642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⑤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81381" y="1426148"/>
            <a:ext cx="1332000" cy="344128"/>
            <a:chOff x="1081381" y="1426148"/>
            <a:chExt cx="1332000" cy="344128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1081381" y="1598212"/>
              <a:ext cx="13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19141" y="142614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①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40665" y="2757706"/>
            <a:ext cx="340447" cy="468000"/>
            <a:chOff x="922352" y="2769643"/>
            <a:chExt cx="340447" cy="468000"/>
          </a:xfrm>
        </p:grpSpPr>
        <p:sp>
          <p:nvSpPr>
            <p:cNvPr id="45" name="TextBox 44"/>
            <p:cNvSpPr txBox="1"/>
            <p:nvPr/>
          </p:nvSpPr>
          <p:spPr>
            <a:xfrm>
              <a:off x="1006319" y="280562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</a:rPr>
                <a:t>①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922352" y="2769643"/>
              <a:ext cx="0" cy="46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222718" y="2614585"/>
            <a:ext cx="340447" cy="720000"/>
            <a:chOff x="922352" y="2626522"/>
            <a:chExt cx="340447" cy="720000"/>
          </a:xfrm>
        </p:grpSpPr>
        <p:sp>
          <p:nvSpPr>
            <p:cNvPr id="51" name="TextBox 50"/>
            <p:cNvSpPr txBox="1"/>
            <p:nvPr/>
          </p:nvSpPr>
          <p:spPr>
            <a:xfrm>
              <a:off x="1006319" y="2805628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FF0000"/>
                  </a:solidFill>
                </a:rPr>
                <a:t>①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922352" y="2626522"/>
              <a:ext cx="0" cy="72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782463" y="2560320"/>
            <a:ext cx="1044000" cy="792000"/>
            <a:chOff x="6782463" y="2560320"/>
            <a:chExt cx="1044000" cy="792000"/>
          </a:xfrm>
        </p:grpSpPr>
        <p:cxnSp>
          <p:nvCxnSpPr>
            <p:cNvPr id="55" name="Straight Arrow Connector 54"/>
            <p:cNvCxnSpPr/>
            <p:nvPr/>
          </p:nvCxnSpPr>
          <p:spPr>
            <a:xfrm flipH="1" flipV="1">
              <a:off x="6782463" y="2560320"/>
              <a:ext cx="1044000" cy="79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199999" y="2791593"/>
              <a:ext cx="256480" cy="3441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 anchor="ctr" anchorCtr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FF0000"/>
                  </a:solidFill>
                </a:rPr>
                <a:t>②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内容占位符 2"/>
          <p:cNvSpPr txBox="1">
            <a:spLocks/>
          </p:cNvSpPr>
          <p:nvPr/>
        </p:nvSpPr>
        <p:spPr bwMode="auto">
          <a:xfrm>
            <a:off x="3049761" y="1209307"/>
            <a:ext cx="3236183" cy="3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RDMA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en-US" altLang="zh-CN" sz="20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GPUDirect</a:t>
            </a:r>
            <a:endParaRPr lang="en-US" altLang="zh-CN" sz="2000" dirty="0" smtClean="0">
              <a:solidFill>
                <a:srgbClr val="FF000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Metadata: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Query</a:t>
            </a:r>
          </a:p>
          <a:p>
            <a:pPr marL="541338" lvl="2" indent="-358775">
              <a:spcBef>
                <a:spcPct val="20000"/>
              </a:spcBef>
              <a:buClr>
                <a:srgbClr val="0000FF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CPU (RDMA)</a:t>
            </a: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endParaRPr lang="en-US" altLang="zh-CN" sz="1800" dirty="0" smtClean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Data</a:t>
            </a:r>
            <a:r>
              <a:rPr lang="en-US" altLang="zh-CN" sz="20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: </a:t>
            </a:r>
            <a:r>
              <a:rPr lang="en-US" altLang="zh-CN" sz="2000" i="1" dirty="0" smtClean="0">
                <a:solidFill>
                  <a:srgbClr val="0000FF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History Table</a:t>
            </a:r>
            <a:endParaRPr lang="en-US" altLang="zh-CN" sz="2000" i="1" dirty="0">
              <a:solidFill>
                <a:srgbClr val="0000FF"/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</a:endParaRPr>
          </a:p>
          <a:p>
            <a:pPr marL="541338" lvl="2" indent="-358775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GPU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 CPU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(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PCIe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</a:rPr>
              <a:t>)</a:t>
            </a:r>
          </a:p>
          <a:p>
            <a:pPr marL="182563" lvl="2" indent="0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100000"/>
              <a:defRPr/>
            </a:pPr>
            <a:endParaRPr lang="en-US" altLang="zh-CN" sz="1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00"/>
              </a:buClr>
              <a:buSzPct val="100000"/>
              <a:buFont typeface="+mj-ea"/>
              <a:buAutoNum type="circleNumDbPlain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GPU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RDMA</a:t>
            </a:r>
            <a:r>
              <a:rPr lang="en-US" altLang="zh-CN" sz="1800" dirty="0" smtClean="0">
                <a:solidFill>
                  <a:srgbClr val="FF0000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+G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182563" lvl="2" indent="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n-US" altLang="zh-CN" sz="100" dirty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00000"/>
              <a:buFont typeface="+mj-ea"/>
              <a:buAutoNum type="circleNumDbPlain" startAt="3"/>
              <a:defRPr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CPU  GPU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PCIe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00000"/>
              <a:buFont typeface="+mj-ea"/>
              <a:buAutoNum type="circleNumDbPlain" startAt="3"/>
              <a:defRPr/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GPU  CPU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PCIe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182563" lvl="2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00000"/>
              <a:defRPr/>
            </a:pPr>
            <a:endParaRPr lang="en-US" altLang="zh-CN" sz="1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541338" lvl="2" indent="-358775">
              <a:spcBef>
                <a:spcPct val="20000"/>
              </a:spcBef>
              <a:buClr>
                <a:srgbClr val="FF0000"/>
              </a:buClr>
              <a:buSzPct val="100000"/>
              <a:buFont typeface="+mj-ea"/>
              <a:buAutoNum type="circleNumDbPlain" startAt="2"/>
              <a:defRPr/>
            </a:pP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GPU  CPU </a:t>
            </a:r>
            <a:r>
              <a:rPr lang="en-US" altLang="zh-CN" sz="1800" dirty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RDMA</a:t>
            </a:r>
            <a:r>
              <a:rPr lang="en-US" altLang="zh-CN" sz="1800" dirty="0" smtClean="0">
                <a:solidFill>
                  <a:srgbClr val="FF0000"/>
                </a:solidFill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+G</a:t>
            </a:r>
            <a:r>
              <a:rPr lang="en-US" altLang="zh-CN" sz="1800" dirty="0" smtClean="0">
                <a:latin typeface="Consolas" panose="020B0609020204030204" pitchFamily="49" charset="0"/>
                <a:ea typeface="Verdana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  <a:endParaRPr lang="en-US" altLang="zh-CN" sz="1800" dirty="0">
              <a:latin typeface="Consolas" panose="020B0609020204030204" pitchFamily="49" charset="0"/>
              <a:ea typeface="Verdana" pitchFamily="34" charset="0"/>
              <a:cs typeface="Consolas" panose="020B0609020204030204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39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2" y="3345295"/>
            <a:ext cx="5580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3" y="1028700"/>
            <a:ext cx="7054775" cy="364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GPU-enable query processing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GPU-friendly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ey/value store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Heterogeneous RDMA comm.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6"/>
    </mc:Choice>
    <mc:Fallback xmlns="">
      <p:transition spd="slow" advTm="8136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06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  <a:endParaRPr lang="zh-TW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060772"/>
            <a:ext cx="8238722" cy="376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531813" lvl="2" indent="-531813">
              <a:buNone/>
            </a:pP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Baseline: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state-of-the-art systems</a:t>
            </a:r>
          </a:p>
          <a:p>
            <a:pPr marL="630238" lvl="2"/>
            <a:r>
              <a:rPr lang="en-US" altLang="zh-CN" sz="1900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Wukong</a:t>
            </a:r>
            <a:r>
              <a:rPr lang="en-US" altLang="zh-CN" sz="1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</a:t>
            </a:r>
            <a:r>
              <a:rPr lang="en-US" altLang="zh-CN" sz="19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TriAD</a:t>
            </a:r>
            <a:r>
              <a:rPr lang="en-US" altLang="zh-CN" sz="1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(distributed triple</a:t>
            </a:r>
            <a:r>
              <a:rPr lang="zh-CN" altLang="en-US" sz="1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1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store)</a:t>
            </a:r>
          </a:p>
          <a:p>
            <a:pPr marL="173038" lvl="2" indent="-173038">
              <a:buNone/>
            </a:pPr>
            <a:endParaRPr lang="en-US" altLang="zh-CN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Platforms: </a:t>
            </a:r>
            <a:r>
              <a:rPr lang="en-US" altLang="zh-CN" sz="2200" b="1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10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servers on a rack-scale </a:t>
            </a:r>
            <a:r>
              <a:rPr lang="en-US" altLang="zh-CN" sz="2200" b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5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-node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cluster</a:t>
            </a:r>
            <a:endParaRPr lang="en-US" altLang="zh-CN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>
              <a:lnSpc>
                <a:spcPct val="120000"/>
              </a:lnSpc>
            </a:pPr>
            <a:r>
              <a:rPr lang="en-US" altLang="zh-CN" sz="19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RDMA</a:t>
            </a:r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: </a:t>
            </a:r>
            <a:r>
              <a:rPr lang="en-US" altLang="zh-CN" sz="1900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Mellanox</a:t>
            </a:r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56Gbps </a:t>
            </a:r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IB NIC, </a:t>
            </a:r>
            <a:r>
              <a:rPr lang="en-US" altLang="zh-CN" sz="19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40Gbps IB Switch</a:t>
            </a:r>
            <a:endParaRPr lang="en-US" altLang="zh-CN" sz="1900" b="1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>
              <a:lnSpc>
                <a:spcPct val="120000"/>
              </a:lnSpc>
            </a:pPr>
            <a:r>
              <a:rPr lang="en-US" altLang="zh-CN" sz="19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Two</a:t>
            </a:r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servers run on a </a:t>
            </a:r>
            <a:r>
              <a:rPr lang="en-US" altLang="zh-CN" sz="19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single</a:t>
            </a:r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machine</a:t>
            </a:r>
          </a:p>
          <a:p>
            <a:pPr marL="630238" lvl="2">
              <a:lnSpc>
                <a:spcPct val="120000"/>
              </a:lnSpc>
            </a:pPr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Each server: 12-core Intel Xeon, 128GB DRAM,</a:t>
            </a:r>
            <a:b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1900" b="1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                     </a:t>
            </a:r>
            <a:r>
              <a:rPr lang="en-US" altLang="zh-CN" sz="19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NVIDIA Tesla K40m </a:t>
            </a:r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(2880 cores, 12GB DRAM)</a:t>
            </a:r>
            <a:endParaRPr lang="en-US" altLang="zh-CN" sz="1900" baseline="300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endParaRPr lang="en-US" altLang="zh-CN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Benchmarks</a:t>
            </a:r>
            <a:endParaRPr lang="en-US" altLang="zh-CN" sz="2600" baseline="30000" dirty="0">
              <a:solidFill>
                <a:srgbClr val="FF0066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Synthetic: LUBM</a:t>
            </a:r>
          </a:p>
          <a:p>
            <a:pPr marL="630238" lvl="2"/>
            <a:r>
              <a:rPr lang="en-US" altLang="zh-CN" sz="19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Real-life: DBPSB, YAGO2 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4782183"/>
            <a:ext cx="432000" cy="273844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86" y="3667824"/>
            <a:ext cx="4788000" cy="970257"/>
          </a:xfrm>
          <a:prstGeom prst="rect">
            <a:avLst/>
          </a:prstGeom>
        </p:spPr>
      </p:pic>
      <p:cxnSp>
        <p:nvCxnSpPr>
          <p:cNvPr id="9" name="Straight Connector 24"/>
          <p:cNvCxnSpPr>
            <a:stCxn id="21" idx="0"/>
            <a:endCxn id="37" idx="2"/>
          </p:cNvCxnSpPr>
          <p:nvPr/>
        </p:nvCxnSpPr>
        <p:spPr>
          <a:xfrm flipV="1">
            <a:off x="6951646" y="972996"/>
            <a:ext cx="1227114" cy="454915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/>
          <p:nvPr/>
        </p:nvSpPr>
        <p:spPr>
          <a:xfrm>
            <a:off x="6927252" y="220978"/>
            <a:ext cx="1620001" cy="68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Rectangle 14"/>
          <p:cNvSpPr/>
          <p:nvPr/>
        </p:nvSpPr>
        <p:spPr>
          <a:xfrm>
            <a:off x="6997364" y="298546"/>
            <a:ext cx="64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CPU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7823060" y="298546"/>
            <a:ext cx="64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CPU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29"/>
          <p:cNvCxnSpPr/>
          <p:nvPr/>
        </p:nvCxnSpPr>
        <p:spPr>
          <a:xfrm flipV="1">
            <a:off x="6951645" y="957419"/>
            <a:ext cx="403373" cy="470493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 flipH="1" flipV="1">
            <a:off x="6909626" y="1053780"/>
            <a:ext cx="42021" cy="374133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6"/>
          <p:cNvCxnSpPr/>
          <p:nvPr/>
        </p:nvCxnSpPr>
        <p:spPr>
          <a:xfrm flipH="1" flipV="1">
            <a:off x="6583895" y="1066871"/>
            <a:ext cx="367751" cy="361040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9"/>
          <p:cNvCxnSpPr/>
          <p:nvPr/>
        </p:nvCxnSpPr>
        <p:spPr>
          <a:xfrm flipH="1" flipV="1">
            <a:off x="6180523" y="1080687"/>
            <a:ext cx="771123" cy="347225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2"/>
          <p:cNvSpPr/>
          <p:nvPr/>
        </p:nvSpPr>
        <p:spPr>
          <a:xfrm>
            <a:off x="5952641" y="1427911"/>
            <a:ext cx="1998009" cy="329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rgbClr val="FF0066"/>
                </a:solidFill>
              </a:rPr>
              <a:t>40Gbps </a:t>
            </a:r>
            <a:r>
              <a:rPr lang="en-US" altLang="zh-CN" sz="1600" dirty="0" smtClean="0">
                <a:solidFill>
                  <a:srgbClr val="FF0066"/>
                </a:solidFill>
              </a:rPr>
              <a:t>IB </a:t>
            </a:r>
            <a:r>
              <a:rPr lang="en-US" altLang="zh-CN" sz="1600" dirty="0">
                <a:solidFill>
                  <a:srgbClr val="FF0066"/>
                </a:solidFill>
              </a:rPr>
              <a:t>Switch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22" name="Rectangle 54"/>
          <p:cNvSpPr/>
          <p:nvPr/>
        </p:nvSpPr>
        <p:spPr>
          <a:xfrm>
            <a:off x="5852614" y="570525"/>
            <a:ext cx="878767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66"/>
                </a:solidFill>
              </a:rPr>
              <a:t>RDMA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23" name="Oval 23"/>
          <p:cNvSpPr/>
          <p:nvPr/>
        </p:nvSpPr>
        <p:spPr>
          <a:xfrm>
            <a:off x="6092868" y="939996"/>
            <a:ext cx="35053" cy="3484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Oval 25"/>
          <p:cNvSpPr/>
          <p:nvPr/>
        </p:nvSpPr>
        <p:spPr>
          <a:xfrm>
            <a:off x="6233126" y="939996"/>
            <a:ext cx="35053" cy="3484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Oval 26"/>
          <p:cNvSpPr/>
          <p:nvPr/>
        </p:nvSpPr>
        <p:spPr>
          <a:xfrm>
            <a:off x="6373384" y="939996"/>
            <a:ext cx="35053" cy="3484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Rectangle 14"/>
          <p:cNvSpPr/>
          <p:nvPr/>
        </p:nvSpPr>
        <p:spPr>
          <a:xfrm>
            <a:off x="7005839" y="606674"/>
            <a:ext cx="64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rgbClr val="FFC000"/>
                </a:solidFill>
              </a:rPr>
              <a:t>GPU</a:t>
            </a:r>
            <a:endParaRPr lang="zh-CN" altLang="en-US" sz="1600" b="1" dirty="0">
              <a:solidFill>
                <a:srgbClr val="FFC000"/>
              </a:solidFill>
            </a:endParaRPr>
          </a:p>
        </p:txBody>
      </p:sp>
      <p:sp>
        <p:nvSpPr>
          <p:cNvPr id="27" name="Rectangle 14"/>
          <p:cNvSpPr/>
          <p:nvPr/>
        </p:nvSpPr>
        <p:spPr>
          <a:xfrm>
            <a:off x="7823062" y="606673"/>
            <a:ext cx="64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rgbClr val="FFC000"/>
                </a:solidFill>
              </a:rPr>
              <a:t>GPU</a:t>
            </a:r>
            <a:endParaRPr lang="zh-CN" altLang="en-US" sz="1600" b="1" dirty="0">
              <a:solidFill>
                <a:srgbClr val="FFC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746760" y="144996"/>
            <a:ext cx="864000" cy="828000"/>
          </a:xfrm>
          <a:prstGeom prst="rect">
            <a:avLst/>
          </a:prstGeom>
          <a:noFill/>
          <a:ln w="317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TextBox 37"/>
          <p:cNvSpPr txBox="1"/>
          <p:nvPr/>
        </p:nvSpPr>
        <p:spPr>
          <a:xfrm rot="5400000">
            <a:off x="8421823" y="382568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FF0066"/>
                </a:solidFill>
              </a:rPr>
              <a:t>Server</a:t>
            </a:r>
            <a:endParaRPr kumimoji="1" lang="zh-CN" altLang="en-US" sz="1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2"/>
    </mc:Choice>
    <mc:Fallback xmlns="">
      <p:transition spd="slow" advTm="15632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76453" y="2566546"/>
            <a:ext cx="3922300" cy="2056456"/>
            <a:chOff x="4355416" y="2575003"/>
            <a:chExt cx="3922300" cy="20564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55416" y="2575003"/>
              <a:ext cx="1818764" cy="205645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9856" y="2575003"/>
              <a:ext cx="2157860" cy="205645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11487" y="2579779"/>
            <a:ext cx="3704168" cy="2046664"/>
            <a:chOff x="368356" y="2615276"/>
            <a:chExt cx="3704168" cy="20466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356" y="2615276"/>
              <a:ext cx="1736216" cy="20466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5883" y="2615276"/>
              <a:ext cx="1996641" cy="204666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06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Single Query </a:t>
            </a:r>
            <a:r>
              <a:rPr lang="en-US" altLang="zh-TW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altLang="zh-TW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atency </a:t>
            </a:r>
            <a:r>
              <a:rPr lang="en-US" altLang="zh-TW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zh-TW" sz="320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msec</a:t>
            </a:r>
            <a:r>
              <a:rPr lang="en-US" altLang="zh-TW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TW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4782183"/>
            <a:ext cx="432000" cy="273844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3" name="Rectangle 14"/>
          <p:cNvSpPr/>
          <p:nvPr/>
        </p:nvSpPr>
        <p:spPr>
          <a:xfrm>
            <a:off x="700363" y="986677"/>
            <a:ext cx="3816424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000" u="sng" dirty="0" smtClean="0">
                <a:solidFill>
                  <a:srgbClr val="FF0066"/>
                </a:solidFill>
                <a:latin typeface="+mj-lt"/>
                <a:cs typeface="Consolas" panose="020B0609020204030204" pitchFamily="49" charset="0"/>
              </a:rPr>
              <a:t>Heavy </a:t>
            </a:r>
            <a:r>
              <a:rPr lang="en-US" altLang="zh-CN" sz="2000" u="sng" dirty="0" smtClean="0">
                <a:solidFill>
                  <a:srgbClr val="FF0066"/>
                </a:solidFill>
                <a:cs typeface="Consolas" panose="020B0609020204030204" pitchFamily="49" charset="0"/>
              </a:rPr>
              <a:t>queries (Q1-Q3, Q7)</a:t>
            </a:r>
            <a:endParaRPr lang="zh-CN" altLang="en-US" sz="2000" u="sng" dirty="0">
              <a:solidFill>
                <a:srgbClr val="FF0066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34" name="Rectangle 14"/>
          <p:cNvSpPr/>
          <p:nvPr/>
        </p:nvSpPr>
        <p:spPr>
          <a:xfrm>
            <a:off x="4804819" y="986677"/>
            <a:ext cx="3888432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000" u="sng" dirty="0" smtClean="0">
                <a:solidFill>
                  <a:srgbClr val="FF0066"/>
                </a:solidFill>
                <a:cs typeface="Consolas" panose="020B0609020204030204" pitchFamily="49" charset="0"/>
              </a:rPr>
              <a:t>Light queries (Q4-Q6)</a:t>
            </a:r>
            <a:endParaRPr lang="zh-CN" altLang="en-US" sz="2000" u="sng" dirty="0">
              <a:solidFill>
                <a:srgbClr val="FF0066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6347" y="1386787"/>
            <a:ext cx="403728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265113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Start from a set of vertices</a:t>
            </a:r>
          </a:p>
          <a:p>
            <a:pPr marL="357188" lvl="2" indent="-265113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Touch a large part of graph</a:t>
            </a:r>
          </a:p>
          <a:p>
            <a:pPr marL="357188" lvl="2" indent="-265113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Speedup: </a:t>
            </a:r>
            <a:r>
              <a:rPr lang="en-US" altLang="zh-CN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2.3X~9X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vs. </a:t>
            </a:r>
            <a:r>
              <a:rPr lang="en-US" altLang="zh-CN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Wukong</a:t>
            </a:r>
            <a:endParaRPr lang="en-US" altLang="zh-CN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2811" y="1386787"/>
            <a:ext cx="39604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265113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Start from a given vertex</a:t>
            </a:r>
          </a:p>
          <a:p>
            <a:pPr marL="357188" lvl="2" indent="-265113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Touch a small part of graph</a:t>
            </a:r>
          </a:p>
          <a:p>
            <a:pPr marL="357188" lvl="2" indent="-265113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Negligible slowdown</a:t>
            </a:r>
            <a:endParaRPr lang="en-US" altLang="zh-CN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2049" y="4596496"/>
            <a:ext cx="2523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 smtClean="0"/>
              <a:t>single server</a:t>
            </a:r>
            <a:endParaRPr kumimoji="1" lang="zh-CN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71795" y="4596496"/>
            <a:ext cx="2523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 smtClean="0"/>
              <a:t>10-server cluster</a:t>
            </a:r>
            <a:endParaRPr kumimoji="1" lang="zh-CN" altLang="en-US" sz="2000" b="1" dirty="0"/>
          </a:p>
        </p:txBody>
      </p:sp>
      <p:sp>
        <p:nvSpPr>
          <p:cNvPr id="13" name="Rectangle 18"/>
          <p:cNvSpPr/>
          <p:nvPr/>
        </p:nvSpPr>
        <p:spPr>
          <a:xfrm>
            <a:off x="2243465" y="2757417"/>
            <a:ext cx="2196000" cy="9000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6"/>
          <p:cNvSpPr/>
          <p:nvPr/>
        </p:nvSpPr>
        <p:spPr>
          <a:xfrm>
            <a:off x="2227424" y="3747441"/>
            <a:ext cx="2232000" cy="7200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6467773" y="2757418"/>
            <a:ext cx="2268000" cy="9000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6"/>
          <p:cNvSpPr/>
          <p:nvPr/>
        </p:nvSpPr>
        <p:spPr>
          <a:xfrm>
            <a:off x="6467773" y="3758208"/>
            <a:ext cx="2268000" cy="6840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0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"/>
    </mc:Choice>
    <mc:Fallback xmlns="">
      <p:transition spd="slow" advTm="3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" grpId="0"/>
      <p:bldP spid="17" grpId="0"/>
      <p:bldP spid="13" grpId="0" animBg="1"/>
      <p:bldP spid="13" grpId="1" animBg="1"/>
      <p:bldP spid="12" grpId="0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47513" y="1591840"/>
            <a:ext cx="5919740" cy="808541"/>
            <a:chOff x="747513" y="1591840"/>
            <a:chExt cx="5919740" cy="808541"/>
          </a:xfrm>
        </p:grpSpPr>
        <p:sp>
          <p:nvSpPr>
            <p:cNvPr id="85" name="Rectangle 84"/>
            <p:cNvSpPr/>
            <p:nvPr/>
          </p:nvSpPr>
          <p:spPr>
            <a:xfrm>
              <a:off x="747513" y="2148381"/>
              <a:ext cx="3600000" cy="252000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Rectangle 15"/>
            <p:cNvSpPr/>
            <p:nvPr/>
          </p:nvSpPr>
          <p:spPr>
            <a:xfrm>
              <a:off x="4579021" y="1591840"/>
              <a:ext cx="2088232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effectLst>
                    <a:glow rad="127000">
                      <a:schemeClr val="bg1"/>
                    </a:glow>
                  </a:effectLst>
                </a:rPr>
                <a:t>Triple Pattern</a:t>
              </a:r>
              <a:endParaRPr lang="en-US" altLang="zh-CN" sz="2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4342572" y="1840795"/>
              <a:ext cx="231950" cy="2789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RDF and SPARQL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71476" y="987574"/>
            <a:ext cx="79449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61950" lvl="2" indent="-361950"/>
            <a:r>
              <a:rPr lang="en-US" altLang="zh-CN" sz="2800" dirty="0" smtClean="0">
                <a:solidFill>
                  <a:srgbClr val="FF0066"/>
                </a:solidFill>
                <a:latin typeface="Century Gothic" pitchFamily="34" charset="0"/>
              </a:rPr>
              <a:t>SPARQL</a:t>
            </a:r>
            <a:r>
              <a:rPr lang="en-US" altLang="zh-CN" sz="2800" dirty="0" smtClean="0">
                <a:latin typeface="Century Gothic" pitchFamily="34" charset="0"/>
              </a:rPr>
              <a:t> </a:t>
            </a:r>
            <a:r>
              <a:rPr lang="en-US" altLang="zh-CN" sz="2800" dirty="0">
                <a:latin typeface="Century Gothic" pitchFamily="34" charset="0"/>
              </a:rPr>
              <a:t>is </a:t>
            </a:r>
            <a:r>
              <a:rPr lang="en-US" altLang="zh-CN" sz="2800" dirty="0" smtClean="0">
                <a:latin typeface="Century Gothic" pitchFamily="34" charset="0"/>
              </a:rPr>
              <a:t>standard </a:t>
            </a:r>
            <a:r>
              <a:rPr lang="en-US" altLang="zh-CN" sz="2800" dirty="0">
                <a:latin typeface="Century Gothic" pitchFamily="34" charset="0"/>
              </a:rPr>
              <a:t>query language for </a:t>
            </a:r>
            <a:r>
              <a:rPr lang="en-US" altLang="zh-CN" sz="2800" dirty="0" smtClean="0">
                <a:solidFill>
                  <a:srgbClr val="FF0066"/>
                </a:solidFill>
                <a:latin typeface="Century Gothic" pitchFamily="34" charset="0"/>
              </a:rPr>
              <a:t>RDF</a:t>
            </a:r>
          </a:p>
        </p:txBody>
      </p:sp>
      <p:sp>
        <p:nvSpPr>
          <p:cNvPr id="15" name="Rectangle 4"/>
          <p:cNvSpPr/>
          <p:nvPr/>
        </p:nvSpPr>
        <p:spPr>
          <a:xfrm>
            <a:off x="834700" y="1782814"/>
            <a:ext cx="3404857" cy="16312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20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 </a:t>
            </a:r>
            <a:r>
              <a:rPr lang="en-US" altLang="zh-CN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 {</a:t>
            </a:r>
          </a:p>
          <a:p>
            <a:r>
              <a:rPr lang="en-US" altLang="zh-CN" sz="20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</a:t>
            </a:r>
            <a:r>
              <a:rPr lang="en-US" altLang="zh-CN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20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</a:t>
            </a:r>
            <a:r>
              <a:rPr lang="en-US" altLang="zh-CN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</a:t>
            </a:r>
          </a:p>
          <a:p>
            <a:r>
              <a:rPr lang="en-US" altLang="zh-CN" sz="20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?Z </a:t>
            </a:r>
            <a:r>
              <a:rPr lang="en-US" altLang="zh-CN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20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?Y</a:t>
            </a:r>
            <a:r>
              <a:rPr lang="en-US" altLang="zh-CN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</a:t>
            </a:r>
          </a:p>
          <a:p>
            <a:r>
              <a:rPr lang="en-US" altLang="zh-CN" sz="20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?Z </a:t>
            </a:r>
            <a:r>
              <a:rPr lang="en-US" altLang="zh-CN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20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</a:t>
            </a:r>
          </a:p>
          <a:p>
            <a:r>
              <a:rPr lang="en-US" altLang="zh-CN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0718" y="3699747"/>
            <a:ext cx="468778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200" dirty="0" smtClean="0">
                <a:latin typeface="Myriad Pro Cond" panose="020B0506030403020204" pitchFamily="34" charset="0"/>
              </a:rPr>
              <a:t>Professor (</a:t>
            </a:r>
            <a:r>
              <a:rPr lang="en-US" altLang="zh-CN" sz="2200" dirty="0" smtClean="0">
                <a:solidFill>
                  <a:srgbClr val="FF0066"/>
                </a:solidFill>
                <a:latin typeface="Myriad Pro Cond" panose="020B0506030403020204" pitchFamily="34" charset="0"/>
              </a:rPr>
              <a:t>?X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) </a:t>
            </a:r>
            <a:r>
              <a:rPr lang="en-US" altLang="zh-CN" sz="2200" dirty="0">
                <a:latin typeface="Myriad Pro Cond" panose="020B0506030403020204" pitchFamily="34" charset="0"/>
              </a:rPr>
              <a:t>advises (</a:t>
            </a:r>
            <a:r>
              <a:rPr lang="en-US" altLang="zh-CN" sz="2200" b="1" dirty="0">
                <a:latin typeface="Myriad Pro Cond" panose="020B0506030403020204" pitchFamily="34" charset="0"/>
              </a:rPr>
              <a:t>ad</a:t>
            </a:r>
            <a:r>
              <a:rPr lang="en-US" altLang="zh-CN" sz="2200" dirty="0">
                <a:latin typeface="Myriad Pro Cond" panose="020B0506030403020204" pitchFamily="34" charset="0"/>
              </a:rPr>
              <a:t>) 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student (</a:t>
            </a:r>
            <a:r>
              <a:rPr lang="en-US" altLang="zh-CN" sz="2200" dirty="0" smtClean="0">
                <a:solidFill>
                  <a:srgbClr val="FF0066"/>
                </a:solidFill>
                <a:latin typeface="Myriad Pro Cond" panose="020B0506030403020204" pitchFamily="34" charset="0"/>
              </a:rPr>
              <a:t>?Z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) </a:t>
            </a:r>
            <a:r>
              <a:rPr lang="en-US" altLang="zh-CN" sz="2200" dirty="0">
                <a:latin typeface="Myriad Pro Cond" panose="020B0506030403020204" pitchFamily="34" charset="0"/>
              </a:rPr>
              <a:t>who also 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takes (</a:t>
            </a:r>
            <a:r>
              <a:rPr lang="en-US" altLang="zh-CN" sz="2200" b="1" dirty="0" err="1" smtClean="0">
                <a:latin typeface="Myriad Pro Cond" panose="020B0506030403020204" pitchFamily="34" charset="0"/>
              </a:rPr>
              <a:t>tc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) a </a:t>
            </a:r>
            <a:r>
              <a:rPr lang="en-US" altLang="zh-CN" sz="2200" dirty="0">
                <a:latin typeface="Myriad Pro Cond" panose="020B0506030403020204" pitchFamily="34" charset="0"/>
              </a:rPr>
              <a:t>course 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(</a:t>
            </a:r>
            <a:r>
              <a:rPr lang="en-US" altLang="zh-CN" sz="2200" dirty="0" smtClean="0">
                <a:solidFill>
                  <a:srgbClr val="FF0066"/>
                </a:solidFill>
                <a:latin typeface="Myriad Pro Cond" panose="020B0506030403020204" pitchFamily="34" charset="0"/>
              </a:rPr>
              <a:t>?Y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) </a:t>
            </a:r>
            <a:r>
              <a:rPr lang="en-US" altLang="zh-CN" sz="2200" dirty="0">
                <a:latin typeface="Myriad Pro Cond" panose="020B0506030403020204" pitchFamily="34" charset="0"/>
              </a:rPr>
              <a:t>taught by 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(</a:t>
            </a:r>
            <a:r>
              <a:rPr lang="en-US" altLang="zh-CN" sz="2200" b="1" dirty="0" err="1" smtClean="0">
                <a:latin typeface="Myriad Pro Cond" panose="020B0506030403020204" pitchFamily="34" charset="0"/>
              </a:rPr>
              <a:t>tc</a:t>
            </a:r>
            <a:r>
              <a:rPr lang="en-US" altLang="zh-CN" sz="2200" dirty="0" smtClean="0">
                <a:latin typeface="Myriad Pro Cond" panose="020B0506030403020204" pitchFamily="34" charset="0"/>
              </a:rPr>
              <a:t>) the professor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86338" y="2124516"/>
            <a:ext cx="524801" cy="933049"/>
            <a:chOff x="186338" y="2124516"/>
            <a:chExt cx="524801" cy="933049"/>
          </a:xfrm>
        </p:grpSpPr>
        <p:sp>
          <p:nvSpPr>
            <p:cNvPr id="51" name="Rectangle 15"/>
            <p:cNvSpPr/>
            <p:nvPr/>
          </p:nvSpPr>
          <p:spPr>
            <a:xfrm>
              <a:off x="186338" y="2124516"/>
              <a:ext cx="524801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00FF"/>
                  </a:solidFill>
                  <a:effectLst>
                    <a:glow rad="127000">
                      <a:schemeClr val="bg1"/>
                    </a:glow>
                  </a:effectLst>
                  <a:latin typeface="Consolas" charset="0"/>
                  <a:ea typeface="Consolas" charset="0"/>
                  <a:cs typeface="Consolas" charset="0"/>
                </a:rPr>
                <a:t>TP1</a:t>
              </a:r>
              <a:endParaRPr lang="en-US" altLang="zh-CN" sz="20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2" name="Rectangle 15"/>
            <p:cNvSpPr/>
            <p:nvPr/>
          </p:nvSpPr>
          <p:spPr>
            <a:xfrm>
              <a:off x="186338" y="2437152"/>
              <a:ext cx="524801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00FF"/>
                  </a:solidFill>
                  <a:effectLst>
                    <a:glow rad="127000">
                      <a:schemeClr val="bg1"/>
                    </a:glow>
                  </a:effectLst>
                  <a:latin typeface="Consolas" charset="0"/>
                  <a:ea typeface="Consolas" charset="0"/>
                  <a:cs typeface="Consolas" charset="0"/>
                </a:rPr>
                <a:t>TP2</a:t>
              </a:r>
              <a:endParaRPr lang="en-US" altLang="zh-CN" sz="20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3" name="Rectangle 15"/>
            <p:cNvSpPr/>
            <p:nvPr/>
          </p:nvSpPr>
          <p:spPr>
            <a:xfrm>
              <a:off x="186338" y="2749788"/>
              <a:ext cx="524801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00FF"/>
                  </a:solidFill>
                  <a:effectLst>
                    <a:glow rad="127000">
                      <a:schemeClr val="bg1"/>
                    </a:glow>
                  </a:effectLst>
                  <a:latin typeface="Consolas" charset="0"/>
                  <a:ea typeface="Consolas" charset="0"/>
                  <a:cs typeface="Consolas" charset="0"/>
                </a:rPr>
                <a:t>TP3</a:t>
              </a:r>
              <a:endParaRPr lang="en-US" altLang="zh-CN" sz="20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33249" y="2119695"/>
            <a:ext cx="2018796" cy="646531"/>
            <a:chOff x="2833249" y="2119695"/>
            <a:chExt cx="2018796" cy="646531"/>
          </a:xfrm>
        </p:grpSpPr>
        <p:sp>
          <p:nvSpPr>
            <p:cNvPr id="24" name="Rectangle 15"/>
            <p:cNvSpPr/>
            <p:nvPr/>
          </p:nvSpPr>
          <p:spPr>
            <a:xfrm>
              <a:off x="3649373" y="2458449"/>
              <a:ext cx="1202672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effectLst>
                    <a:glow rad="127000">
                      <a:schemeClr val="bg1"/>
                    </a:glow>
                  </a:effectLst>
                </a:rPr>
                <a:t>Variable</a:t>
              </a:r>
              <a:endParaRPr lang="zh-CN" altLang="en-US" sz="20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33249" y="2119695"/>
              <a:ext cx="396000" cy="324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3189308" y="2355726"/>
              <a:ext cx="435987" cy="21361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Straight Arrow Connector 15"/>
          <p:cNvCxnSpPr/>
          <p:nvPr/>
        </p:nvCxnSpPr>
        <p:spPr>
          <a:xfrm flipV="1">
            <a:off x="6536048" y="3504418"/>
            <a:ext cx="912577" cy="27763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6"/>
          <p:cNvSpPr/>
          <p:nvPr/>
        </p:nvSpPr>
        <p:spPr>
          <a:xfrm>
            <a:off x="6718604" y="3353516"/>
            <a:ext cx="456288" cy="3385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CN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endParaRPr lang="zh-CN" alt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7" name="Oval 13"/>
          <p:cNvSpPr/>
          <p:nvPr/>
        </p:nvSpPr>
        <p:spPr>
          <a:xfrm>
            <a:off x="7448624" y="3260329"/>
            <a:ext cx="651768" cy="4881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b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</a:t>
            </a:r>
            <a:endParaRPr lang="zh-CN" altLang="en-US" sz="1600" b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88" name="Straight Arrow Connector 15"/>
          <p:cNvCxnSpPr/>
          <p:nvPr/>
        </p:nvCxnSpPr>
        <p:spPr>
          <a:xfrm flipV="1">
            <a:off x="7612998" y="3748507"/>
            <a:ext cx="161510" cy="3338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5"/>
          <p:cNvCxnSpPr/>
          <p:nvPr/>
        </p:nvCxnSpPr>
        <p:spPr>
          <a:xfrm flipH="1" flipV="1">
            <a:off x="6431041" y="3942455"/>
            <a:ext cx="430926" cy="31251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6"/>
          <p:cNvSpPr/>
          <p:nvPr/>
        </p:nvSpPr>
        <p:spPr>
          <a:xfrm>
            <a:off x="6275311" y="4065594"/>
            <a:ext cx="456288" cy="3385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endParaRPr lang="zh-CN" altLang="en-US" sz="16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1" name="Oval 13"/>
          <p:cNvSpPr/>
          <p:nvPr/>
        </p:nvSpPr>
        <p:spPr>
          <a:xfrm>
            <a:off x="5362734" y="2125041"/>
            <a:ext cx="717025" cy="45369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b="1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Rong</a:t>
            </a:r>
            <a:endParaRPr lang="zh-CN" altLang="en-US" sz="1600" b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92" name="Straight Arrow Connector 15"/>
          <p:cNvCxnSpPr/>
          <p:nvPr/>
        </p:nvCxnSpPr>
        <p:spPr>
          <a:xfrm flipV="1">
            <a:off x="6079759" y="2332661"/>
            <a:ext cx="58672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6"/>
          <p:cNvSpPr/>
          <p:nvPr/>
        </p:nvSpPr>
        <p:spPr>
          <a:xfrm>
            <a:off x="6144943" y="1982471"/>
            <a:ext cx="456288" cy="3385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CN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endParaRPr lang="zh-CN" altLang="en-US" sz="16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4" name="Oval 13"/>
          <p:cNvSpPr/>
          <p:nvPr/>
        </p:nvSpPr>
        <p:spPr>
          <a:xfrm>
            <a:off x="6340495" y="2804646"/>
            <a:ext cx="847299" cy="4881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b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Siyuan</a:t>
            </a:r>
            <a:endParaRPr lang="zh-CN" altLang="en-US" sz="1600" b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666488" y="2088572"/>
            <a:ext cx="651768" cy="4881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b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</a:t>
            </a:r>
            <a:endParaRPr lang="zh-CN" altLang="en-US" sz="1600" b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96" name="Straight Arrow Connector 15"/>
          <p:cNvCxnSpPr/>
          <p:nvPr/>
        </p:nvCxnSpPr>
        <p:spPr>
          <a:xfrm flipH="1" flipV="1">
            <a:off x="7318256" y="2332661"/>
            <a:ext cx="348288" cy="21798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6"/>
          <p:cNvSpPr/>
          <p:nvPr/>
        </p:nvSpPr>
        <p:spPr>
          <a:xfrm>
            <a:off x="7481216" y="2112666"/>
            <a:ext cx="423696" cy="3385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8" name="Rectangle 16"/>
          <p:cNvSpPr/>
          <p:nvPr/>
        </p:nvSpPr>
        <p:spPr>
          <a:xfrm>
            <a:off x="5362734" y="3423019"/>
            <a:ext cx="521472" cy="3385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mo</a:t>
            </a:r>
            <a:endParaRPr lang="zh-CN" altLang="en-US" sz="16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9" name="Rectangle 16"/>
          <p:cNvSpPr/>
          <p:nvPr/>
        </p:nvSpPr>
        <p:spPr>
          <a:xfrm>
            <a:off x="7741953" y="3870302"/>
            <a:ext cx="423696" cy="3385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 b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0" name="Straight Arrow Connector 15"/>
          <p:cNvCxnSpPr/>
          <p:nvPr/>
        </p:nvCxnSpPr>
        <p:spPr>
          <a:xfrm>
            <a:off x="7187794" y="3048735"/>
            <a:ext cx="356280" cy="2830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13"/>
          <p:cNvSpPr/>
          <p:nvPr/>
        </p:nvSpPr>
        <p:spPr>
          <a:xfrm>
            <a:off x="5819023" y="3555201"/>
            <a:ext cx="717025" cy="45369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b="1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Haibo</a:t>
            </a:r>
            <a:endParaRPr lang="zh-CN" altLang="en-US" sz="1600" b="1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2" name="Oval 13"/>
          <p:cNvSpPr/>
          <p:nvPr/>
        </p:nvSpPr>
        <p:spPr>
          <a:xfrm>
            <a:off x="4906446" y="2967335"/>
            <a:ext cx="717025" cy="45369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IPADS</a:t>
            </a:r>
            <a:endParaRPr lang="zh-CN" alt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3" name="Straight Arrow Connector 15"/>
          <p:cNvCxnSpPr/>
          <p:nvPr/>
        </p:nvCxnSpPr>
        <p:spPr>
          <a:xfrm flipH="1" flipV="1">
            <a:off x="5518464" y="3354590"/>
            <a:ext cx="405565" cy="2670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l 13"/>
          <p:cNvSpPr/>
          <p:nvPr/>
        </p:nvSpPr>
        <p:spPr>
          <a:xfrm>
            <a:off x="6859787" y="4010163"/>
            <a:ext cx="879887" cy="4881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Jiaxin</a:t>
            </a:r>
            <a:endParaRPr lang="zh-CN" alt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5" name="Straight Arrow Connector 15"/>
          <p:cNvCxnSpPr/>
          <p:nvPr/>
        </p:nvCxnSpPr>
        <p:spPr>
          <a:xfrm flipH="1" flipV="1">
            <a:off x="5972572" y="2511574"/>
            <a:ext cx="365743" cy="5364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16"/>
          <p:cNvSpPr/>
          <p:nvPr/>
        </p:nvSpPr>
        <p:spPr>
          <a:xfrm>
            <a:off x="5751658" y="2762921"/>
            <a:ext cx="485299" cy="338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 smtClean="0"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endParaRPr lang="zh-CN" alt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7" name="Oval 13"/>
          <p:cNvSpPr/>
          <p:nvPr/>
        </p:nvSpPr>
        <p:spPr>
          <a:xfrm>
            <a:off x="7511629" y="2478437"/>
            <a:ext cx="792000" cy="4881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Chang</a:t>
            </a:r>
            <a:endParaRPr lang="zh-CN" alt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8" name="Rectangle 16"/>
          <p:cNvSpPr/>
          <p:nvPr/>
        </p:nvSpPr>
        <p:spPr>
          <a:xfrm>
            <a:off x="5360554" y="2567628"/>
            <a:ext cx="521473" cy="338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mo</a:t>
            </a:r>
            <a:endParaRPr lang="zh-CN" alt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9" name="Straight Arrow Connector 15"/>
          <p:cNvCxnSpPr/>
          <p:nvPr/>
        </p:nvCxnSpPr>
        <p:spPr>
          <a:xfrm flipH="1">
            <a:off x="5262777" y="2511574"/>
            <a:ext cx="202782" cy="4550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820347" y="3261653"/>
            <a:ext cx="2346626" cy="1238012"/>
            <a:chOff x="5971423" y="3412729"/>
            <a:chExt cx="2346626" cy="1238012"/>
          </a:xfrm>
        </p:grpSpPr>
        <p:cxnSp>
          <p:nvCxnSpPr>
            <p:cNvPr id="218" name="Straight Arrow Connector 15"/>
            <p:cNvCxnSpPr/>
            <p:nvPr/>
          </p:nvCxnSpPr>
          <p:spPr>
            <a:xfrm flipV="1">
              <a:off x="6688448" y="3656818"/>
              <a:ext cx="912577" cy="277631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16"/>
            <p:cNvSpPr/>
            <p:nvPr/>
          </p:nvSpPr>
          <p:spPr>
            <a:xfrm>
              <a:off x="6871004" y="3505916"/>
              <a:ext cx="456288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altLang="zh-CN" sz="1600" b="1" smtClean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</a:t>
              </a:r>
              <a:endParaRPr lang="zh-CN" alt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0" name="Oval 13"/>
            <p:cNvSpPr/>
            <p:nvPr/>
          </p:nvSpPr>
          <p:spPr>
            <a:xfrm>
              <a:off x="7601024" y="3412729"/>
              <a:ext cx="651768" cy="4881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600" b="1" smtClean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OS</a:t>
              </a:r>
              <a:endParaRPr lang="zh-CN" altLang="en-US" sz="16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21" name="Straight Arrow Connector 15"/>
            <p:cNvCxnSpPr/>
            <p:nvPr/>
          </p:nvCxnSpPr>
          <p:spPr>
            <a:xfrm flipV="1">
              <a:off x="7765398" y="3900907"/>
              <a:ext cx="161510" cy="333869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15"/>
            <p:cNvCxnSpPr/>
            <p:nvPr/>
          </p:nvCxnSpPr>
          <p:spPr>
            <a:xfrm flipH="1" flipV="1">
              <a:off x="6583441" y="4094855"/>
              <a:ext cx="430926" cy="31251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16"/>
            <p:cNvSpPr/>
            <p:nvPr/>
          </p:nvSpPr>
          <p:spPr>
            <a:xfrm>
              <a:off x="6427711" y="4217994"/>
              <a:ext cx="456288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b="1" smtClean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</a:t>
              </a:r>
              <a:endParaRPr lang="zh-CN" altLang="en-US" sz="16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4" name="Rectangle 16"/>
            <p:cNvSpPr/>
            <p:nvPr/>
          </p:nvSpPr>
          <p:spPr>
            <a:xfrm>
              <a:off x="7894353" y="4022702"/>
              <a:ext cx="423696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b="1" err="1" smtClean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tc</a:t>
              </a:r>
              <a:endParaRPr lang="zh-CN" altLang="en-US" sz="16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5" name="Oval 13"/>
            <p:cNvSpPr/>
            <p:nvPr/>
          </p:nvSpPr>
          <p:spPr>
            <a:xfrm>
              <a:off x="5971423" y="3707601"/>
              <a:ext cx="717025" cy="4536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600" b="1" err="1" smtClean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Haibo</a:t>
              </a:r>
              <a:endParaRPr lang="zh-CN" altLang="en-US" sz="16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6" name="Oval 13"/>
            <p:cNvSpPr/>
            <p:nvPr/>
          </p:nvSpPr>
          <p:spPr>
            <a:xfrm>
              <a:off x="7012187" y="4162563"/>
              <a:ext cx="879887" cy="4881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zh-CN" sz="1600" b="1" dirty="0" err="1" smtClean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Jiaxin</a:t>
              </a:r>
              <a:endParaRPr lang="zh-CN" alt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27" name="Rectangle 16"/>
          <p:cNvSpPr/>
          <p:nvPr/>
        </p:nvSpPr>
        <p:spPr>
          <a:xfrm>
            <a:off x="7228564" y="2838897"/>
            <a:ext cx="423696" cy="3385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5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7"/>
    </mc:Choice>
    <mc:Fallback xmlns="">
      <p:transition spd="slow" advTm="14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28" y="1276083"/>
            <a:ext cx="5702589" cy="310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06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Performance of Hybrid Workloads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4782183"/>
            <a:ext cx="432000" cy="273844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50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矩形 16"/>
          <p:cNvSpPr/>
          <p:nvPr/>
        </p:nvSpPr>
        <p:spPr>
          <a:xfrm>
            <a:off x="6103576" y="1207386"/>
            <a:ext cx="2783752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WKD</a:t>
            </a: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(default)</a:t>
            </a:r>
            <a:endParaRPr lang="en-US" altLang="zh-CN" dirty="0">
              <a:solidFill>
                <a:srgbClr val="0000FF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Heavy/Light: ALL of CPUs </a:t>
            </a:r>
            <a:r>
              <a:rPr lang="en-US" altLang="zh-CN" sz="1400" b="1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(10)</a:t>
            </a:r>
            <a:endParaRPr lang="en-US" altLang="zh-CN" sz="1600" b="1" dirty="0" smtClean="0">
              <a:solidFill>
                <a:srgbClr val="0000FF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矩形 16"/>
          <p:cNvSpPr/>
          <p:nvPr/>
        </p:nvSpPr>
        <p:spPr>
          <a:xfrm>
            <a:off x="6103575" y="1999118"/>
            <a:ext cx="2783144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WKI</a:t>
            </a:r>
            <a:r>
              <a:rPr lang="zh-CN" altLang="en-US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(Isolation)</a:t>
            </a:r>
            <a:endParaRPr lang="en-US" altLang="zh-CN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Heavy: HALF of CPUs </a:t>
            </a:r>
            <a:r>
              <a:rPr lang="en-US" altLang="zh-CN" sz="1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(5)</a:t>
            </a:r>
            <a:endParaRPr lang="en-US" altLang="zh-CN" sz="14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Light: HALF of CPUs </a:t>
            </a:r>
            <a:r>
              <a:rPr lang="en-US" altLang="zh-CN" sz="1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(5)</a:t>
            </a:r>
          </a:p>
        </p:txBody>
      </p:sp>
      <p:sp>
        <p:nvSpPr>
          <p:cNvPr id="25" name="矩形 16"/>
          <p:cNvSpPr/>
          <p:nvPr/>
        </p:nvSpPr>
        <p:spPr>
          <a:xfrm>
            <a:off x="6103575" y="3020802"/>
            <a:ext cx="2783143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WKG</a:t>
            </a:r>
            <a:r>
              <a:rPr lang="zh-CN" altLang="en-US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(+G)</a:t>
            </a: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Heavy: CPU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(1)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+ GPUs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(1)</a:t>
            </a: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Light: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REST of 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CPU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(9)</a:t>
            </a:r>
          </a:p>
        </p:txBody>
      </p:sp>
      <p:sp>
        <p:nvSpPr>
          <p:cNvPr id="26" name="内容占位符 2"/>
          <p:cNvSpPr txBox="1">
            <a:spLocks/>
          </p:cNvSpPr>
          <p:nvPr/>
        </p:nvSpPr>
        <p:spPr bwMode="auto">
          <a:xfrm>
            <a:off x="144000" y="4677006"/>
            <a:ext cx="83226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000" u="sng" dirty="0" smtClean="0">
                <a:latin typeface="Century Gothic" pitchFamily="34" charset="0"/>
              </a:rPr>
              <a:t>Workload</a:t>
            </a:r>
            <a:r>
              <a:rPr lang="en-US" altLang="zh-CN" sz="2000" dirty="0" smtClean="0">
                <a:latin typeface="Century Gothic" pitchFamily="34" charset="0"/>
              </a:rPr>
              <a:t>: 6 </a:t>
            </a:r>
            <a:r>
              <a:rPr lang="en-US" altLang="zh-CN" sz="2000" dirty="0">
                <a:latin typeface="Century Gothic" pitchFamily="34" charset="0"/>
              </a:rPr>
              <a:t>classes </a:t>
            </a:r>
            <a:r>
              <a:rPr lang="en-US" altLang="zh-CN" sz="2000" dirty="0" smtClean="0">
                <a:latin typeface="Century Gothic" pitchFamily="34" charset="0"/>
              </a:rPr>
              <a:t>of light queries + 4 classes of heavy queries</a:t>
            </a:r>
          </a:p>
        </p:txBody>
      </p:sp>
    </p:spTree>
    <p:extLst>
      <p:ext uri="{BB962C8B-B14F-4D97-AF65-F5344CB8AC3E}">
        <p14:creationId xmlns:p14="http://schemas.microsoft.com/office/powerpoint/2010/main" val="4370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7"/>
    </mc:Choice>
    <mc:Fallback xmlns="">
      <p:transition spd="slow" advTm="32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3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28" y="1276083"/>
            <a:ext cx="5702578" cy="310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06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Performance of Hybrid Workloads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4782183"/>
            <a:ext cx="432000" cy="273844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688477" y="1328742"/>
            <a:ext cx="221064" cy="419959"/>
            <a:chOff x="1848897" y="1890212"/>
            <a:chExt cx="221064" cy="41995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848897" y="2075541"/>
              <a:ext cx="221064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848897" y="1890212"/>
              <a:ext cx="0" cy="370659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069961" y="1890213"/>
              <a:ext cx="0" cy="419958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909541" y="1328742"/>
            <a:ext cx="604576" cy="772601"/>
            <a:chOff x="2069961" y="1890212"/>
            <a:chExt cx="604576" cy="772601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674537" y="1890212"/>
              <a:ext cx="0" cy="772601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069961" y="2075541"/>
              <a:ext cx="604576" cy="0"/>
            </a:xfrm>
            <a:prstGeom prst="straightConnector1">
              <a:avLst/>
            </a:prstGeom>
            <a:ln w="19050">
              <a:solidFill>
                <a:srgbClr val="FF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961436" y="979000"/>
            <a:ext cx="646591" cy="33058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l"/>
            <a:r>
              <a:rPr lang="en-US" altLang="zh-CN" sz="1800" dirty="0" smtClean="0">
                <a:solidFill>
                  <a:srgbClr val="FF0066"/>
                </a:solidFill>
              </a:rPr>
              <a:t>5.7x</a:t>
            </a:r>
            <a:endParaRPr lang="zh-CN" altLang="en-US" sz="1800" dirty="0">
              <a:solidFill>
                <a:srgbClr val="FF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4530" y="976928"/>
            <a:ext cx="670514" cy="33058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l"/>
            <a:r>
              <a:rPr lang="en-US" altLang="zh-CN" sz="1800" dirty="0" smtClean="0">
                <a:solidFill>
                  <a:srgbClr val="0000FF"/>
                </a:solidFill>
              </a:rPr>
              <a:t>1.8x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032999" y="2381594"/>
            <a:ext cx="972000" cy="360000"/>
            <a:chOff x="2861805" y="2378319"/>
            <a:chExt cx="972000" cy="3600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861805" y="2725160"/>
              <a:ext cx="972000" cy="0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741584" y="2378319"/>
              <a:ext cx="0" cy="360000"/>
            </a:xfrm>
            <a:prstGeom prst="straightConnector1">
              <a:avLst/>
            </a:prstGeom>
            <a:ln w="19050">
              <a:solidFill>
                <a:srgbClr val="FF0066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16"/>
          <p:cNvSpPr/>
          <p:nvPr/>
        </p:nvSpPr>
        <p:spPr>
          <a:xfrm>
            <a:off x="6103576" y="1207386"/>
            <a:ext cx="2783752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WKD</a:t>
            </a: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(default)</a:t>
            </a:r>
            <a:endParaRPr lang="en-US" altLang="zh-CN" dirty="0">
              <a:solidFill>
                <a:srgbClr val="0000FF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Heavy/Light: ALL of CPUs </a:t>
            </a:r>
            <a:r>
              <a:rPr lang="en-US" altLang="zh-CN" sz="1400" b="1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(10)</a:t>
            </a:r>
            <a:endParaRPr lang="en-US" altLang="zh-CN" sz="1600" b="1" dirty="0" smtClean="0">
              <a:solidFill>
                <a:srgbClr val="0000FF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93625" y="2395925"/>
            <a:ext cx="718383" cy="33058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l"/>
            <a:r>
              <a:rPr lang="en-US" altLang="zh-CN" sz="1800" dirty="0" smtClean="0">
                <a:solidFill>
                  <a:srgbClr val="FF0066"/>
                </a:solidFill>
              </a:rPr>
              <a:t>7.8x</a:t>
            </a:r>
            <a:endParaRPr lang="zh-CN" altLang="en-US" sz="1800" dirty="0">
              <a:solidFill>
                <a:srgbClr val="FF0066"/>
              </a:solidFill>
            </a:endParaRPr>
          </a:p>
        </p:txBody>
      </p:sp>
      <p:sp>
        <p:nvSpPr>
          <p:cNvPr id="23" name="矩形 16"/>
          <p:cNvSpPr/>
          <p:nvPr/>
        </p:nvSpPr>
        <p:spPr>
          <a:xfrm>
            <a:off x="6103575" y="1999118"/>
            <a:ext cx="2783144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WKI</a:t>
            </a:r>
            <a:r>
              <a:rPr lang="zh-CN" altLang="en-US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(Isolation)</a:t>
            </a:r>
            <a:endParaRPr lang="en-US" altLang="zh-CN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Heavy: HALF of CPUs </a:t>
            </a:r>
            <a:r>
              <a:rPr lang="en-US" altLang="zh-CN" sz="1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(5)</a:t>
            </a:r>
            <a:endParaRPr lang="en-US" altLang="zh-CN" sz="14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Light: HALF of CPUs </a:t>
            </a:r>
            <a:r>
              <a:rPr lang="en-US" altLang="zh-CN" sz="1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(5)</a:t>
            </a:r>
          </a:p>
        </p:txBody>
      </p:sp>
      <p:sp>
        <p:nvSpPr>
          <p:cNvPr id="25" name="矩形 16"/>
          <p:cNvSpPr/>
          <p:nvPr/>
        </p:nvSpPr>
        <p:spPr>
          <a:xfrm>
            <a:off x="6103575" y="3020802"/>
            <a:ext cx="2783143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WKG</a:t>
            </a:r>
            <a:r>
              <a:rPr lang="zh-CN" altLang="en-US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(+G)</a:t>
            </a: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Heavy: CPU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(1)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+ GPUs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(1)</a:t>
            </a: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Light: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REST of 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CPU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(9)</a:t>
            </a:r>
          </a:p>
        </p:txBody>
      </p:sp>
      <p:sp>
        <p:nvSpPr>
          <p:cNvPr id="26" name="内容占位符 2"/>
          <p:cNvSpPr txBox="1">
            <a:spLocks/>
          </p:cNvSpPr>
          <p:nvPr/>
        </p:nvSpPr>
        <p:spPr bwMode="auto">
          <a:xfrm>
            <a:off x="144000" y="4677006"/>
            <a:ext cx="83226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000" u="sng" dirty="0" smtClean="0">
                <a:latin typeface="Century Gothic" pitchFamily="34" charset="0"/>
              </a:rPr>
              <a:t>Workload</a:t>
            </a:r>
            <a:r>
              <a:rPr lang="en-US" altLang="zh-CN" sz="2000" dirty="0" smtClean="0">
                <a:latin typeface="Century Gothic" pitchFamily="34" charset="0"/>
              </a:rPr>
              <a:t>: 6 </a:t>
            </a:r>
            <a:r>
              <a:rPr lang="en-US" altLang="zh-CN" sz="2000" dirty="0">
                <a:latin typeface="Century Gothic" pitchFamily="34" charset="0"/>
              </a:rPr>
              <a:t>classes </a:t>
            </a:r>
            <a:r>
              <a:rPr lang="en-US" altLang="zh-CN" sz="2000" dirty="0" smtClean="0">
                <a:latin typeface="Century Gothic" pitchFamily="34" charset="0"/>
              </a:rPr>
              <a:t>of light queries + 4 classes of heavy queries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88145" y="2251925"/>
            <a:ext cx="1636450" cy="144000"/>
            <a:chOff x="1388145" y="2251925"/>
            <a:chExt cx="1636450" cy="1440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656595" y="2387318"/>
              <a:ext cx="1368000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8145" y="2257439"/>
              <a:ext cx="1620000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2906130" y="2251925"/>
              <a:ext cx="90" cy="144000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980565" y="2061705"/>
            <a:ext cx="718383" cy="33058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l"/>
            <a:r>
              <a:rPr lang="en-US" altLang="zh-CN" sz="1800" dirty="0" smtClean="0">
                <a:solidFill>
                  <a:srgbClr val="0000FF"/>
                </a:solidFill>
              </a:rPr>
              <a:t>1.9x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7"/>
    </mc:Choice>
    <mc:Fallback xmlns="">
      <p:transition spd="slow" advTm="32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8" grpId="0"/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29" y="1276083"/>
            <a:ext cx="5702578" cy="310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06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Performance of Hybrid Workloads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4782183"/>
            <a:ext cx="432000" cy="273844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01999" y="1322560"/>
            <a:ext cx="3435192" cy="1971278"/>
            <a:chOff x="2162419" y="1884030"/>
            <a:chExt cx="3435192" cy="197127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162419" y="2069359"/>
              <a:ext cx="34351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2162419" y="1884030"/>
              <a:ext cx="3435192" cy="1971278"/>
              <a:chOff x="2162419" y="1884030"/>
              <a:chExt cx="3435192" cy="197127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2162419" y="1884030"/>
                <a:ext cx="0" cy="37065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597611" y="1884031"/>
                <a:ext cx="0" cy="19712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3131855" y="963202"/>
            <a:ext cx="1090025" cy="33058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l"/>
            <a:r>
              <a:rPr lang="en-US" altLang="zh-CN" sz="1800" dirty="0" smtClean="0"/>
              <a:t>15,000x</a:t>
            </a:r>
            <a:endParaRPr lang="zh-CN" alt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216134" y="958390"/>
            <a:ext cx="682825" cy="33058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l"/>
            <a:r>
              <a:rPr lang="en-US" altLang="zh-CN" sz="1800" smtClean="0">
                <a:solidFill>
                  <a:srgbClr val="FF0066"/>
                </a:solidFill>
              </a:rPr>
              <a:t>1.7x</a:t>
            </a:r>
            <a:endParaRPr lang="zh-CN" altLang="en-US" sz="1800" dirty="0">
              <a:solidFill>
                <a:srgbClr val="FF0066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437191" y="1322561"/>
            <a:ext cx="203200" cy="1971277"/>
            <a:chOff x="5597611" y="1884031"/>
            <a:chExt cx="203200" cy="1971277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800811" y="1884031"/>
              <a:ext cx="0" cy="1971277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97611" y="2069359"/>
              <a:ext cx="203200" cy="0"/>
            </a:xfrm>
            <a:prstGeom prst="straightConnector1">
              <a:avLst/>
            </a:prstGeom>
            <a:ln w="19050">
              <a:solidFill>
                <a:srgbClr val="FF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432449" y="2531677"/>
            <a:ext cx="2334892" cy="1050392"/>
            <a:chOff x="2592869" y="3093147"/>
            <a:chExt cx="2334892" cy="105039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592869" y="3093147"/>
              <a:ext cx="812498" cy="0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81094" y="4143539"/>
              <a:ext cx="2146667" cy="0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933083" y="3093147"/>
              <a:ext cx="0" cy="1050392"/>
            </a:xfrm>
            <a:prstGeom prst="straightConnector1">
              <a:avLst/>
            </a:prstGeom>
            <a:ln w="19050">
              <a:solidFill>
                <a:srgbClr val="FF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515991" y="2923481"/>
            <a:ext cx="1080117" cy="33058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l"/>
            <a:r>
              <a:rPr lang="en-US" altLang="zh-CN" sz="1800" dirty="0" smtClean="0">
                <a:solidFill>
                  <a:srgbClr val="FF0066"/>
                </a:solidFill>
              </a:rPr>
              <a:t>604x</a:t>
            </a:r>
            <a:endParaRPr lang="zh-CN" altLang="en-US" sz="1800" dirty="0">
              <a:solidFill>
                <a:srgbClr val="FF0066"/>
              </a:solidFill>
            </a:endParaRPr>
          </a:p>
        </p:txBody>
      </p:sp>
      <p:sp>
        <p:nvSpPr>
          <p:cNvPr id="36" name="内容占位符 2"/>
          <p:cNvSpPr txBox="1">
            <a:spLocks/>
          </p:cNvSpPr>
          <p:nvPr/>
        </p:nvSpPr>
        <p:spPr bwMode="auto">
          <a:xfrm>
            <a:off x="144000" y="4677006"/>
            <a:ext cx="83226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000" u="sng" dirty="0" smtClean="0">
                <a:latin typeface="Century Gothic" pitchFamily="34" charset="0"/>
              </a:rPr>
              <a:t>Workload</a:t>
            </a:r>
            <a:r>
              <a:rPr lang="en-US" altLang="zh-CN" sz="2000" dirty="0" smtClean="0">
                <a:latin typeface="Century Gothic" pitchFamily="34" charset="0"/>
              </a:rPr>
              <a:t>: 6 </a:t>
            </a:r>
            <a:r>
              <a:rPr lang="en-US" altLang="zh-CN" sz="2000" dirty="0">
                <a:latin typeface="Century Gothic" pitchFamily="34" charset="0"/>
              </a:rPr>
              <a:t>classes </a:t>
            </a:r>
            <a:r>
              <a:rPr lang="en-US" altLang="zh-CN" sz="2000" dirty="0" smtClean="0">
                <a:latin typeface="Century Gothic" pitchFamily="34" charset="0"/>
              </a:rPr>
              <a:t>of light queries + 4 classes of heavy queries</a:t>
            </a:r>
          </a:p>
        </p:txBody>
      </p:sp>
      <p:sp>
        <p:nvSpPr>
          <p:cNvPr id="40" name="矩形 16"/>
          <p:cNvSpPr/>
          <p:nvPr/>
        </p:nvSpPr>
        <p:spPr>
          <a:xfrm>
            <a:off x="6103576" y="1207386"/>
            <a:ext cx="2783752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WKD</a:t>
            </a: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(default)</a:t>
            </a:r>
            <a:endParaRPr lang="en-US" altLang="zh-CN" dirty="0">
              <a:solidFill>
                <a:srgbClr val="0000FF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Heavy/Light: ALL of CPUs </a:t>
            </a:r>
            <a:r>
              <a:rPr lang="en-US" altLang="zh-CN" sz="1400" b="1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(10)</a:t>
            </a:r>
            <a:endParaRPr lang="en-US" altLang="zh-CN" sz="1600" b="1" dirty="0" smtClean="0">
              <a:solidFill>
                <a:srgbClr val="0000FF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矩形 16"/>
          <p:cNvSpPr/>
          <p:nvPr/>
        </p:nvSpPr>
        <p:spPr>
          <a:xfrm>
            <a:off x="6103575" y="1999118"/>
            <a:ext cx="2783144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WKI</a:t>
            </a:r>
            <a:r>
              <a:rPr lang="zh-CN" altLang="en-US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(Isolation)</a:t>
            </a:r>
            <a:endParaRPr lang="en-US" altLang="zh-CN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Heavy: HALF of CPUs </a:t>
            </a:r>
            <a:r>
              <a:rPr lang="en-US" altLang="zh-CN" sz="1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(5)</a:t>
            </a:r>
            <a:endParaRPr lang="en-US" altLang="zh-CN" sz="14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Light: HALF of CPUs </a:t>
            </a:r>
            <a:r>
              <a:rPr lang="en-US" altLang="zh-CN" sz="1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(5)</a:t>
            </a:r>
          </a:p>
        </p:txBody>
      </p:sp>
      <p:sp>
        <p:nvSpPr>
          <p:cNvPr id="42" name="矩形 16"/>
          <p:cNvSpPr/>
          <p:nvPr/>
        </p:nvSpPr>
        <p:spPr>
          <a:xfrm>
            <a:off x="6103575" y="3020802"/>
            <a:ext cx="2783143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WKG</a:t>
            </a:r>
            <a:r>
              <a:rPr lang="zh-CN" altLang="en-US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(+G)</a:t>
            </a: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Heavy: CPU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(1)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+ GPUs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(1)</a:t>
            </a:r>
          </a:p>
          <a:p>
            <a:pPr marL="92075" lvl="2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Light: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REST of </a:t>
            </a:r>
            <a:r>
              <a:rPr lang="en-US" altLang="zh-CN" sz="1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CPU </a:t>
            </a:r>
            <a:r>
              <a:rPr lang="en-US" altLang="zh-CN" sz="14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(9)</a:t>
            </a:r>
          </a:p>
        </p:txBody>
      </p:sp>
    </p:spTree>
    <p:extLst>
      <p:ext uri="{BB962C8B-B14F-4D97-AF65-F5344CB8AC3E}">
        <p14:creationId xmlns:p14="http://schemas.microsoft.com/office/powerpoint/2010/main" val="19670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7"/>
    </mc:Choice>
    <mc:Fallback xmlns="">
      <p:transition spd="slow" advTm="32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06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zh-TW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30176" y="2025714"/>
            <a:ext cx="8054144" cy="2169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873250" lvl="2" indent="-1873250">
              <a:buNone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               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zh-CN" altLang="en-US" sz="2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 distributed RDF query system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supports heterogeneous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CPU/GPU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processing </a:t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for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hybrid queries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on graph data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</a:endParaRPr>
          </a:p>
          <a:p>
            <a:pPr marL="447675" lvl="2" indent="-447675">
              <a:buNone/>
            </a:pPr>
            <a:endParaRPr lang="en-US" altLang="zh-CN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450850" lvl="2" indent="-450850">
              <a:spcBef>
                <a:spcPts val="0"/>
              </a:spcBef>
              <a:buClrTx/>
              <a:buNone/>
            </a:pPr>
            <a:r>
              <a:rPr lang="en-US" altLang="zh-CN" sz="2200" dirty="0" smtClean="0">
                <a:solidFill>
                  <a:srgbClr val="000000"/>
                </a:solidFill>
                <a:latin typeface="Century Gothic" pitchFamily="34" charset="0"/>
                <a:ea typeface="微软雅黑"/>
                <a:cs typeface="+mn-cs"/>
              </a:rPr>
              <a:t>Outperform prior state-of-the-art systems by more than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  <a:ea typeface="微软雅黑"/>
                <a:cs typeface="+mn-cs"/>
              </a:rPr>
              <a:t>one order of magnitude </a:t>
            </a:r>
            <a:r>
              <a:rPr lang="en-US" altLang="zh-CN" sz="2200" dirty="0" smtClean="0">
                <a:solidFill>
                  <a:srgbClr val="000000"/>
                </a:solidFill>
                <a:latin typeface="Century Gothic" pitchFamily="34" charset="0"/>
                <a:ea typeface="微软雅黑"/>
                <a:cs typeface="+mn-cs"/>
              </a:rPr>
              <a:t>when facing hybrid workloads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4782183"/>
            <a:ext cx="432000" cy="273844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标题 4"/>
          <p:cNvSpPr txBox="1">
            <a:spLocks/>
          </p:cNvSpPr>
          <p:nvPr/>
        </p:nvSpPr>
        <p:spPr>
          <a:xfrm>
            <a:off x="551267" y="2080932"/>
            <a:ext cx="2147306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TW" sz="2400" dirty="0" err="1" smtClean="0"/>
              <a:t>Wukong+G</a:t>
            </a:r>
            <a:endParaRPr lang="zh-TW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928584" y="1042695"/>
            <a:ext cx="7286833" cy="830997"/>
          </a:xfrm>
          <a:prstGeom prst="rect">
            <a:avLst/>
          </a:prstGeom>
          <a:solidFill>
            <a:srgbClr val="FFFFB7"/>
          </a:solidFill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>
                <a:latin typeface="Century Gothic" charset="0"/>
                <a:ea typeface="Century Gothic" charset="0"/>
                <a:cs typeface="Century Gothic" charset="0"/>
              </a:rPr>
              <a:t>Hardware </a:t>
            </a:r>
            <a:r>
              <a:rPr lang="en-US" altLang="zh-CN" sz="2400" dirty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heterogeneity</a:t>
            </a:r>
            <a:r>
              <a:rPr lang="en-US" altLang="zh-CN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400" dirty="0" smtClean="0">
                <a:latin typeface="Century Gothic" charset="0"/>
                <a:ea typeface="Century Gothic" charset="0"/>
                <a:cs typeface="Century Gothic" charset="0"/>
              </a:rPr>
              <a:t>opens opportunities </a:t>
            </a:r>
            <a:br>
              <a:rPr lang="en-US" altLang="zh-CN" sz="2400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altLang="zh-CN" sz="2400" dirty="0" smtClean="0">
                <a:latin typeface="Century Gothic" charset="0"/>
                <a:ea typeface="Century Gothic" charset="0"/>
                <a:cs typeface="Century Gothic" charset="0"/>
              </a:rPr>
              <a:t>for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kumimoji="1" lang="en-US" altLang="zh-CN" sz="24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ybrid workloads</a:t>
            </a:r>
            <a:r>
              <a:rPr kumimoji="1" lang="en-US" altLang="zh-CN" sz="2400" dirty="0" smtClean="0">
                <a:latin typeface="Century Gothic" charset="0"/>
                <a:ea typeface="Century Gothic" charset="0"/>
                <a:cs typeface="Century Gothic" charset="0"/>
              </a:rPr>
              <a:t> on graph data</a:t>
            </a:r>
            <a:endParaRPr kumimoji="1" lang="zh-CN" alt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758" y="4186303"/>
            <a:ext cx="71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Website</a:t>
            </a:r>
            <a:r>
              <a:rPr lang="en-US" altLang="zh-CN" dirty="0" smtClean="0"/>
              <a:t>: </a:t>
            </a:r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ipads.se.sjtu.edu.cn/projects/wukong</a:t>
            </a:r>
            <a:endParaRPr lang="zh-CN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5134" y="4530683"/>
            <a:ext cx="5551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GitHub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  <a:hlinkClick r:id="rId4"/>
              </a:rPr>
              <a:t>https</a:t>
            </a:r>
            <a:r>
              <a:rPr lang="en-US" dirty="0">
                <a:solidFill>
                  <a:srgbClr val="0000FF"/>
                </a:solidFill>
                <a:hlinkClick r:id="rId4"/>
              </a:rPr>
              <a:t>://</a:t>
            </a:r>
            <a:r>
              <a:rPr lang="en-US" dirty="0" smtClean="0">
                <a:solidFill>
                  <a:srgbClr val="0000FF"/>
                </a:solidFill>
                <a:hlinkClick r:id="rId4"/>
              </a:rPr>
              <a:t>github.com/SJTU-IPADS/wukong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2" descr="Z:\Downloads\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60" y="4076997"/>
            <a:ext cx="1093414" cy="10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49"/>
    </mc:Choice>
    <mc:Fallback xmlns="">
      <p:transition spd="slow" advTm="25349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Z:\Downloads\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25457">
            <a:off x="1106252" y="2073"/>
            <a:ext cx="1324776" cy="1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4"/>
          <p:cNvSpPr txBox="1">
            <a:spLocks/>
          </p:cNvSpPr>
          <p:nvPr/>
        </p:nvSpPr>
        <p:spPr>
          <a:xfrm>
            <a:off x="5575381" y="1361725"/>
            <a:ext cx="3124200" cy="51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altLang="zh-TW" sz="3600" b="0" cap="none" smtClean="0">
                <a:solidFill>
                  <a:srgbClr val="FF0066"/>
                </a:solidFill>
                <a:latin typeface="Century Gothic" pitchFamily="34" charset="0"/>
                <a:cs typeface="MV Boli" pitchFamily="2" charset="0"/>
              </a:rPr>
              <a:t>Questions</a:t>
            </a:r>
            <a:endParaRPr lang="zh-TW" altLang="en-US" sz="3600" b="0" cap="none">
              <a:solidFill>
                <a:srgbClr val="FF0066"/>
              </a:solidFill>
              <a:latin typeface="Century Gothic" pitchFamily="34" charset="0"/>
              <a:cs typeface="MV Bol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8000" y="0"/>
            <a:ext cx="8856000" cy="106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TW"/>
              <a:t>Thanks</a:t>
            </a:r>
            <a:endParaRPr lang="zh-TW" altLang="en-US" dirty="0"/>
          </a:p>
        </p:txBody>
      </p:sp>
      <p:pic>
        <p:nvPicPr>
          <p:cNvPr id="12" name="Picture 7" descr="Z:\Research\B.photos\Rong\rong-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427" y="2569115"/>
            <a:ext cx="929907" cy="11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标题 4"/>
          <p:cNvSpPr txBox="1">
            <a:spLocks/>
          </p:cNvSpPr>
          <p:nvPr/>
        </p:nvSpPr>
        <p:spPr>
          <a:xfrm>
            <a:off x="2172023" y="1460401"/>
            <a:ext cx="2147306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TW" sz="2800" dirty="0" err="1" smtClean="0">
                <a:solidFill>
                  <a:schemeClr val="tx1"/>
                </a:solidFill>
              </a:rPr>
              <a:t>Wukong+G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174" y="2569115"/>
            <a:ext cx="932427" cy="11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937" y="2108494"/>
            <a:ext cx="2539088" cy="253908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3990" y="3948096"/>
            <a:ext cx="53182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Institute of Parallel and Distributed </a:t>
            </a:r>
            <a:r>
              <a:rPr lang="en-US" altLang="zh-TW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en-US" altLang="zh-TW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TW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Shanghai Jiao Tong </a:t>
            </a:r>
            <a:r>
              <a:rPr lang="en-US" altLang="zh-TW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University</a:t>
            </a:r>
            <a:endParaRPr lang="en-US" altLang="zh-TW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161" y="2569115"/>
            <a:ext cx="950400" cy="11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097" y="2569115"/>
            <a:ext cx="965251" cy="11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47631" y="1970292"/>
            <a:ext cx="5551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GitHub</a:t>
            </a:r>
            <a:r>
              <a:rPr lang="en-US" dirty="0" smtClean="0"/>
              <a:t>: </a:t>
            </a:r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github.com/SJTU-IPADS/wukong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"/>
    </mc:Choice>
    <mc:Fallback xmlns="">
      <p:transition spd="slow" advTm="158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8000" y="0"/>
            <a:ext cx="8856000" cy="106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TW" dirty="0" smtClean="0"/>
              <a:t>Distinguish Heavy &amp; Light </a:t>
            </a:r>
            <a:r>
              <a:rPr lang="en-US" altLang="zh-TW" dirty="0"/>
              <a:t>Q</a:t>
            </a:r>
            <a:r>
              <a:rPr lang="en-US" altLang="zh-TW" dirty="0" smtClean="0"/>
              <a:t>ueries</a:t>
            </a:r>
            <a:endParaRPr lang="zh-TW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371477" y="1021557"/>
            <a:ext cx="8174008" cy="371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5875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Query plan optimizer</a:t>
            </a:r>
          </a:p>
          <a:p>
            <a:pPr marL="808038" lvl="1" indent="-36353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b="1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Query plan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: the order of triple patterns</a:t>
            </a:r>
          </a:p>
          <a:p>
            <a:pPr marL="808038" lvl="1" indent="-36353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Using a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cost-model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to estimate the execution time of different plans for a given query</a:t>
            </a:r>
          </a:p>
          <a:p>
            <a:pPr marL="808038" lvl="1" indent="-36353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For SPARQL query, cost model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is roughly 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based on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#paths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may 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be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explored</a:t>
            </a:r>
          </a:p>
          <a:p>
            <a:pPr marL="808038" lvl="1" indent="-36353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0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4008" y="3391315"/>
            <a:ext cx="7148946" cy="1068328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5875" lvl="2" indent="0" algn="ctr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sz="2400" dirty="0" err="1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Wukong+G</a:t>
            </a:r>
            <a:r>
              <a:rPr lang="en-US" altLang="zh-CN" sz="2400" dirty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uses </a:t>
            </a:r>
            <a:r>
              <a:rPr lang="en-US" altLang="zh-CN" sz="2400" dirty="0">
                <a:solidFill>
                  <a:srgbClr val="FFFF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 user-defined threshold </a:t>
            </a:r>
            <a:r>
              <a:rPr lang="en-US" altLang="zh-CN" sz="2400" dirty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altLang="zh-CN" sz="2400" dirty="0" smtClean="0">
                <a:solidFill>
                  <a:srgbClr val="FFFF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#paths </a:t>
            </a:r>
            <a:r>
              <a:rPr lang="en-US" altLang="zh-CN" sz="2400" dirty="0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altLang="zh-CN" sz="2400" dirty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distinguish heavy and light queries </a:t>
            </a:r>
          </a:p>
        </p:txBody>
      </p:sp>
    </p:spTree>
    <p:extLst>
      <p:ext uri="{BB962C8B-B14F-4D97-AF65-F5344CB8AC3E}">
        <p14:creationId xmlns:p14="http://schemas.microsoft.com/office/powerpoint/2010/main" val="5973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"/>
    </mc:Choice>
    <mc:Fallback xmlns="">
      <p:transition spd="slow" advTm="158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8000" y="0"/>
            <a:ext cx="8856000" cy="106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TW" dirty="0" smtClean="0"/>
              <a:t>GPU Memory Size Limitation</a:t>
            </a:r>
            <a:endParaRPr lang="zh-TW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371477" y="1021557"/>
            <a:ext cx="8174008" cy="371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5875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Too large predicate segment</a:t>
            </a:r>
          </a:p>
          <a:p>
            <a:pPr marL="901700" lvl="1" indent="-457200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Load one part of segment to GPU memory</a:t>
            </a:r>
          </a:p>
          <a:p>
            <a:pPr marL="901700" lvl="1" indent="-457200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Do traversal work</a:t>
            </a:r>
          </a:p>
          <a:p>
            <a:pPr marL="444500" lvl="1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Repeat 1 and 2 </a:t>
            </a:r>
          </a:p>
          <a:p>
            <a:pPr marL="444500" lvl="1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15875" lvl="2" indent="0">
              <a:spcBef>
                <a:spcPct val="20000"/>
              </a:spcBef>
              <a:buClr>
                <a:srgbClr val="FF0066"/>
              </a:buClr>
              <a:buSzPct val="80000"/>
              <a:defRPr/>
            </a:pPr>
            <a:r>
              <a:rPr lang="en-US" altLang="zh-CN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Too </a:t>
            </a:r>
            <a:r>
              <a:rPr lang="en-US" altLang="zh-CN" b="1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large </a:t>
            </a:r>
            <a:r>
              <a:rPr lang="en-US" altLang="zh-CN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intermediate results</a:t>
            </a:r>
            <a:endParaRPr lang="en-US" altLang="zh-CN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01700" lvl="1" indent="-457200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Load one part of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history table 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to GPU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memory</a:t>
            </a:r>
            <a:endParaRPr lang="en-US" altLang="zh-CN" sz="20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01700" lvl="1" indent="-457200">
              <a:spcBef>
                <a:spcPct val="20000"/>
              </a:spcBef>
              <a:buClr>
                <a:srgbClr val="FF0066"/>
              </a:buClr>
              <a:buSzPct val="100000"/>
              <a:buFont typeface="+mj-lt"/>
              <a:buAutoNum type="arabicPeriod"/>
              <a:defRPr/>
            </a:pP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Do traversal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work</a:t>
            </a:r>
            <a:endParaRPr lang="en-US" altLang="zh-CN" sz="20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444500" lvl="1">
              <a:spcBef>
                <a:spcPct val="20000"/>
              </a:spcBef>
              <a:buClr>
                <a:srgbClr val="FF0066"/>
              </a:buClr>
              <a:buSzPct val="100000"/>
              <a:defRPr/>
            </a:pP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Repeat 1 and 2 </a:t>
            </a:r>
          </a:p>
        </p:txBody>
      </p:sp>
    </p:spTree>
    <p:extLst>
      <p:ext uri="{BB962C8B-B14F-4D97-AF65-F5344CB8AC3E}">
        <p14:creationId xmlns:p14="http://schemas.microsoft.com/office/powerpoint/2010/main" val="19270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"/>
    </mc:Choice>
    <mc:Fallback xmlns="">
      <p:transition spd="slow" advTm="158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8000" y="0"/>
            <a:ext cx="8856000" cy="106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TW" dirty="0" smtClean="0"/>
              <a:t>Multi-GPUs Support</a:t>
            </a:r>
            <a:endParaRPr lang="zh-TW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371476" y="1021557"/>
            <a:ext cx="8448433" cy="371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679450" lvl="1" indent="-447675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Run a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separate</a:t>
            </a:r>
            <a:r>
              <a:rPr lang="en-US" altLang="zh-CN" sz="24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 server for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each GPU card</a:t>
            </a:r>
            <a:r>
              <a:rPr lang="en-US" altLang="zh-CN" sz="24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 and several co-located CPU cores (usually a socket) </a:t>
            </a:r>
            <a:endParaRPr lang="en-US" altLang="zh-CN" sz="20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79450" lvl="1" indent="-447675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4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All servers comply with the same </a:t>
            </a:r>
            <a:r>
              <a:rPr lang="en-US" altLang="zh-CN" sz="2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communication mechanism </a:t>
            </a:r>
            <a:r>
              <a:rPr lang="en-US" altLang="zh-CN" sz="24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via </a:t>
            </a:r>
            <a:r>
              <a:rPr lang="en-US" altLang="zh-CN" sz="2400" dirty="0" err="1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GPUDirect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RDMA</a:t>
            </a:r>
            <a:r>
              <a:rPr lang="en-US" altLang="zh-CN" sz="2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operations</a:t>
            </a:r>
            <a:endParaRPr lang="en-US" altLang="zh-CN" sz="24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79450" lvl="1" indent="-447675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endParaRPr lang="en-US" altLang="zh-CN" sz="24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24"/>
          <p:cNvCxnSpPr/>
          <p:nvPr/>
        </p:nvCxnSpPr>
        <p:spPr>
          <a:xfrm flipV="1">
            <a:off x="2433434" y="3734125"/>
            <a:ext cx="1227114" cy="454915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09040" y="2982107"/>
            <a:ext cx="1620001" cy="68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Rectangle 14"/>
          <p:cNvSpPr/>
          <p:nvPr/>
        </p:nvSpPr>
        <p:spPr>
          <a:xfrm>
            <a:off x="2479152" y="3059675"/>
            <a:ext cx="64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CPU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3304848" y="3059675"/>
            <a:ext cx="64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CPU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29"/>
          <p:cNvCxnSpPr/>
          <p:nvPr/>
        </p:nvCxnSpPr>
        <p:spPr>
          <a:xfrm flipV="1">
            <a:off x="2433433" y="3718548"/>
            <a:ext cx="403373" cy="470493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3"/>
          <p:cNvCxnSpPr/>
          <p:nvPr/>
        </p:nvCxnSpPr>
        <p:spPr>
          <a:xfrm flipH="1" flipV="1">
            <a:off x="2391414" y="3814909"/>
            <a:ext cx="42021" cy="374133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/>
          <p:cNvCxnSpPr/>
          <p:nvPr/>
        </p:nvCxnSpPr>
        <p:spPr>
          <a:xfrm flipH="1" flipV="1">
            <a:off x="2065683" y="3828000"/>
            <a:ext cx="367751" cy="361040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9"/>
          <p:cNvCxnSpPr/>
          <p:nvPr/>
        </p:nvCxnSpPr>
        <p:spPr>
          <a:xfrm flipH="1" flipV="1">
            <a:off x="1662311" y="3841816"/>
            <a:ext cx="771123" cy="347225"/>
          </a:xfrm>
          <a:prstGeom prst="line">
            <a:avLst/>
          </a:prstGeom>
          <a:ln w="76200" cap="sq">
            <a:solidFill>
              <a:schemeClr val="tx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2"/>
          <p:cNvSpPr/>
          <p:nvPr/>
        </p:nvSpPr>
        <p:spPr>
          <a:xfrm>
            <a:off x="1434429" y="4189040"/>
            <a:ext cx="1998009" cy="329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rgbClr val="FF0066"/>
                </a:solidFill>
              </a:rPr>
              <a:t>40Gbps </a:t>
            </a:r>
            <a:r>
              <a:rPr lang="en-US" altLang="zh-CN" sz="1600" dirty="0" smtClean="0">
                <a:solidFill>
                  <a:srgbClr val="FF0066"/>
                </a:solidFill>
              </a:rPr>
              <a:t>IB </a:t>
            </a:r>
            <a:r>
              <a:rPr lang="en-US" altLang="zh-CN" sz="1600" dirty="0">
                <a:solidFill>
                  <a:srgbClr val="FF0066"/>
                </a:solidFill>
              </a:rPr>
              <a:t>Switch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16" name="Rectangle 54"/>
          <p:cNvSpPr/>
          <p:nvPr/>
        </p:nvSpPr>
        <p:spPr>
          <a:xfrm>
            <a:off x="1334402" y="3331654"/>
            <a:ext cx="878767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66"/>
                </a:solidFill>
              </a:rPr>
              <a:t>RDMA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17" name="Oval 23"/>
          <p:cNvSpPr/>
          <p:nvPr/>
        </p:nvSpPr>
        <p:spPr>
          <a:xfrm>
            <a:off x="1574656" y="3701125"/>
            <a:ext cx="35053" cy="3484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Oval 25"/>
          <p:cNvSpPr/>
          <p:nvPr/>
        </p:nvSpPr>
        <p:spPr>
          <a:xfrm>
            <a:off x="1714914" y="3701125"/>
            <a:ext cx="35053" cy="3484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Oval 26"/>
          <p:cNvSpPr/>
          <p:nvPr/>
        </p:nvSpPr>
        <p:spPr>
          <a:xfrm>
            <a:off x="1855172" y="3701125"/>
            <a:ext cx="35053" cy="3484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0" name="Rectangle 19"/>
          <p:cNvSpPr/>
          <p:nvPr/>
        </p:nvSpPr>
        <p:spPr>
          <a:xfrm>
            <a:off x="2487627" y="3367803"/>
            <a:ext cx="64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rgbClr val="FFC000"/>
                </a:solidFill>
              </a:rPr>
              <a:t>GPU</a:t>
            </a:r>
            <a:endParaRPr lang="zh-CN" altLang="en-US" sz="1600" b="1" dirty="0">
              <a:solidFill>
                <a:srgbClr val="FFC000"/>
              </a:solidFill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3304850" y="3367802"/>
            <a:ext cx="64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rgbClr val="FFC000"/>
                </a:solidFill>
              </a:rPr>
              <a:t>GPU</a:t>
            </a:r>
            <a:endParaRPr lang="zh-CN" altLang="en-US" sz="1600" b="1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28548" y="2906125"/>
            <a:ext cx="864000" cy="828000"/>
          </a:xfrm>
          <a:prstGeom prst="rect">
            <a:avLst/>
          </a:prstGeom>
          <a:noFill/>
          <a:ln w="317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TextBox 22"/>
          <p:cNvSpPr txBox="1"/>
          <p:nvPr/>
        </p:nvSpPr>
        <p:spPr>
          <a:xfrm rot="5400000">
            <a:off x="3903611" y="3143697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FF0066"/>
                </a:solidFill>
              </a:rPr>
              <a:t>Server</a:t>
            </a:r>
            <a:endParaRPr kumimoji="1" lang="zh-CN" altLang="en-US" sz="1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"/>
    </mc:Choice>
    <mc:Fallback xmlns="">
      <p:transition spd="slow" advTm="158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Graph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Analytics vs. Graph Query 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83568" y="1563638"/>
          <a:ext cx="7848872" cy="23502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224"/>
                <a:gridCol w="2664296"/>
                <a:gridCol w="3168352"/>
              </a:tblGrid>
              <a:tr h="478203">
                <a:tc>
                  <a:txBody>
                    <a:bodyPr/>
                    <a:lstStyle/>
                    <a:p>
                      <a:endParaRPr lang="zh-CN" altLang="en-US" dirty="0">
                        <a:effectLst>
                          <a:glow>
                            <a:schemeClr val="bg1"/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Graph</a:t>
                      </a:r>
                      <a:r>
                        <a:rPr lang="en-US" altLang="zh-CN" sz="2400" baseline="0" dirty="0" smtClean="0"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 Analytics</a:t>
                      </a:r>
                      <a:endParaRPr lang="en-US" altLang="zh-CN" sz="2400" dirty="0" smtClean="0">
                        <a:effectLst>
                          <a:glow>
                            <a:schemeClr val="bg1"/>
                          </a:glow>
                          <a:outerShdw blurRad="38100" dist="38100" dir="2700000" algn="tl">
                            <a:srgbClr val="C0C0C0"/>
                          </a:outerShdw>
                        </a:effectLst>
                        <a:latin typeface="Myriad Pro Black Cond" panose="020B0806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Graph Query</a:t>
                      </a: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Graph</a:t>
                      </a:r>
                      <a:r>
                        <a:rPr lang="en-US" altLang="zh-CN" sz="2000" baseline="0" dirty="0" smtClean="0">
                          <a:solidFill>
                            <a:schemeClr val="bg1"/>
                          </a:solidFill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 M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odel</a:t>
                      </a:r>
                      <a:endParaRPr lang="en-US" altLang="zh-CN" sz="2000" b="1" dirty="0" smtClean="0">
                        <a:solidFill>
                          <a:schemeClr val="bg1"/>
                        </a:solidFill>
                        <a:effectLst>
                          <a:glow>
                            <a:schemeClr val="bg1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 Black Cond" panose="020B0806030403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Property</a:t>
                      </a:r>
                      <a:r>
                        <a:rPr lang="en-US" altLang="zh-CN" sz="200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 Graph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Semantic</a:t>
                      </a:r>
                      <a:r>
                        <a:rPr lang="en-US" altLang="zh-CN" sz="200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 (RDF) Graph</a:t>
                      </a:r>
                      <a:endParaRPr lang="zh-CN" altLang="en-US" sz="2000" dirty="0">
                        <a:effectLst>
                          <a:glow>
                            <a:schemeClr val="bg1"/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aseline="0" dirty="0" smtClean="0">
                          <a:solidFill>
                            <a:schemeClr val="bg1"/>
                          </a:solidFill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Working Set</a:t>
                      </a:r>
                      <a:endParaRPr lang="en-US" altLang="zh-CN" sz="2000" b="1" dirty="0" smtClean="0">
                        <a:solidFill>
                          <a:schemeClr val="bg1"/>
                        </a:solidFill>
                        <a:effectLst>
                          <a:glow>
                            <a:schemeClr val="bg1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 Black Cond" panose="020B0806030403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A </a:t>
                      </a:r>
                      <a:r>
                        <a:rPr lang="en-US" altLang="zh-CN" sz="2000" dirty="0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whole</a:t>
                      </a:r>
                      <a:r>
                        <a:rPr lang="en-US" altLang="zh-CN" sz="2000" baseline="0" dirty="0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altLang="zh-CN" sz="2000" baseline="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Graph</a:t>
                      </a:r>
                      <a:endParaRPr lang="zh-CN" altLang="en-US" sz="2000" i="1" dirty="0">
                        <a:effectLst>
                          <a:glow>
                            <a:schemeClr val="bg1"/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A </a:t>
                      </a:r>
                      <a:r>
                        <a:rPr lang="en-US" altLang="zh-CN" sz="2000" dirty="0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small </a:t>
                      </a:r>
                      <a:r>
                        <a:rPr lang="en-US" altLang="zh-CN" sz="2000" dirty="0" err="1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frac</a:t>
                      </a:r>
                      <a:r>
                        <a:rPr lang="en-US" altLang="zh-CN" sz="2000" dirty="0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. </a:t>
                      </a:r>
                      <a:r>
                        <a:rPr lang="en-US" altLang="zh-CN" sz="200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of Graph</a:t>
                      </a:r>
                      <a:endParaRPr lang="zh-CN" altLang="en-US" sz="2000" dirty="0">
                        <a:effectLst>
                          <a:glow>
                            <a:schemeClr val="bg1"/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Processing</a:t>
                      </a:r>
                      <a:endParaRPr lang="en-US" altLang="zh-CN" sz="2000" b="1" dirty="0" smtClean="0">
                        <a:solidFill>
                          <a:schemeClr val="bg1"/>
                        </a:solidFill>
                        <a:effectLst>
                          <a:glow>
                            <a:schemeClr val="bg1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 Black Cond" panose="020B0806030403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Batched</a:t>
                      </a:r>
                      <a:r>
                        <a:rPr lang="en-US" altLang="zh-CN" sz="2000" baseline="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 &amp; Iterative</a:t>
                      </a:r>
                      <a:endParaRPr lang="en-US" altLang="zh-CN" sz="2000" dirty="0" smtClean="0">
                        <a:effectLst>
                          <a:glow>
                            <a:schemeClr val="bg1"/>
                          </a:glow>
                        </a:effectLst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Concurrent</a:t>
                      </a:r>
                      <a:endParaRPr lang="zh-CN" altLang="en-US" sz="2000" dirty="0">
                        <a:solidFill>
                          <a:srgbClr val="FF0066"/>
                        </a:solidFill>
                        <a:effectLst>
                          <a:glow>
                            <a:schemeClr val="bg1"/>
                          </a:glow>
                        </a:effectLst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effectLst>
                            <a:glow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 Black Cond" panose="020B0806030403020204" pitchFamily="34" charset="0"/>
                        </a:rPr>
                        <a:t>Metrics</a:t>
                      </a:r>
                      <a:endParaRPr lang="en-US" altLang="zh-CN" sz="2000" b="1" dirty="0" smtClean="0">
                        <a:solidFill>
                          <a:schemeClr val="bg1"/>
                        </a:solidFill>
                        <a:effectLst>
                          <a:glow>
                            <a:schemeClr val="bg1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 Black Cond" panose="020B0806030403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Latency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ffectLst>
                            <a:glow>
                              <a:schemeClr val="bg1"/>
                            </a:glow>
                          </a:effectLst>
                        </a:rPr>
                        <a:t>Latency &amp; </a:t>
                      </a:r>
                      <a:r>
                        <a:rPr lang="en-US" altLang="zh-CN" sz="2000" dirty="0" smtClean="0">
                          <a:solidFill>
                            <a:srgbClr val="FF0066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Throughput</a:t>
                      </a:r>
                      <a:endParaRPr lang="zh-CN" altLang="en-US" sz="2000" dirty="0">
                        <a:solidFill>
                          <a:srgbClr val="FF0066"/>
                        </a:solidFill>
                        <a:effectLst>
                          <a:glow>
                            <a:schemeClr val="bg1"/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42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0"/>
    </mc:Choice>
    <mc:Fallback xmlns="">
      <p:transition spd="slow" advTm="269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Queries are Heterogeneous 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44844" y="1182415"/>
            <a:ext cx="4375494" cy="15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Heavy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set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of vertices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large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35" name="Rectangle 4"/>
          <p:cNvSpPr/>
          <p:nvPr/>
        </p:nvSpPr>
        <p:spPr>
          <a:xfrm>
            <a:off x="6722323" y="855366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?Y 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?Y 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.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06446" y="1982471"/>
            <a:ext cx="3397183" cy="2515870"/>
            <a:chOff x="4906446" y="1982471"/>
            <a:chExt cx="3397183" cy="2515870"/>
          </a:xfrm>
        </p:grpSpPr>
        <p:grpSp>
          <p:nvGrpSpPr>
            <p:cNvPr id="84" name="Group 83"/>
            <p:cNvGrpSpPr/>
            <p:nvPr/>
          </p:nvGrpSpPr>
          <p:grpSpPr>
            <a:xfrm>
              <a:off x="4906446" y="1982471"/>
              <a:ext cx="3397183" cy="2515870"/>
              <a:chOff x="4667906" y="1982471"/>
              <a:chExt cx="3397183" cy="2515870"/>
            </a:xfrm>
          </p:grpSpPr>
          <p:cxnSp>
            <p:nvCxnSpPr>
              <p:cNvPr id="85" name="Straight Arrow Connector 15"/>
              <p:cNvCxnSpPr/>
              <p:nvPr/>
            </p:nvCxnSpPr>
            <p:spPr>
              <a:xfrm flipV="1">
                <a:off x="6297508" y="3504418"/>
                <a:ext cx="912577" cy="277631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16"/>
              <p:cNvSpPr/>
              <p:nvPr/>
            </p:nvSpPr>
            <p:spPr>
              <a:xfrm>
                <a:off x="6480064" y="3353516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7" name="Oval 13"/>
              <p:cNvSpPr/>
              <p:nvPr/>
            </p:nvSpPr>
            <p:spPr>
              <a:xfrm>
                <a:off x="7210084" y="3260329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88" name="Straight Arrow Connector 15"/>
              <p:cNvCxnSpPr/>
              <p:nvPr/>
            </p:nvCxnSpPr>
            <p:spPr>
              <a:xfrm flipV="1">
                <a:off x="7374458" y="3748507"/>
                <a:ext cx="161510" cy="33386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15"/>
              <p:cNvCxnSpPr/>
              <p:nvPr/>
            </p:nvCxnSpPr>
            <p:spPr>
              <a:xfrm flipH="1" flipV="1">
                <a:off x="6192501" y="3942455"/>
                <a:ext cx="430926" cy="312518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16"/>
              <p:cNvSpPr/>
              <p:nvPr/>
            </p:nvSpPr>
            <p:spPr>
              <a:xfrm>
                <a:off x="6036771" y="4065594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91" name="Oval 13"/>
              <p:cNvSpPr/>
              <p:nvPr/>
            </p:nvSpPr>
            <p:spPr>
              <a:xfrm>
                <a:off x="5124194" y="212504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Rong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92" name="Straight Arrow Connector 15"/>
              <p:cNvCxnSpPr/>
              <p:nvPr/>
            </p:nvCxnSpPr>
            <p:spPr>
              <a:xfrm flipV="1">
                <a:off x="5841219" y="2332661"/>
                <a:ext cx="586729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16"/>
              <p:cNvSpPr/>
              <p:nvPr/>
            </p:nvSpPr>
            <p:spPr>
              <a:xfrm>
                <a:off x="5906403" y="1982471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94" name="Oval 13"/>
              <p:cNvSpPr/>
              <p:nvPr/>
            </p:nvSpPr>
            <p:spPr>
              <a:xfrm>
                <a:off x="6101955" y="2804646"/>
                <a:ext cx="847299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Siyuan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427948" y="2088572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96" name="Straight Arrow Connector 15"/>
              <p:cNvCxnSpPr/>
              <p:nvPr/>
            </p:nvCxnSpPr>
            <p:spPr>
              <a:xfrm flipH="1" flipV="1">
                <a:off x="7079716" y="2332661"/>
                <a:ext cx="348288" cy="21798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16"/>
              <p:cNvSpPr/>
              <p:nvPr/>
            </p:nvSpPr>
            <p:spPr>
              <a:xfrm>
                <a:off x="7242676" y="2112666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98" name="Rectangle 16"/>
              <p:cNvSpPr/>
              <p:nvPr/>
            </p:nvSpPr>
            <p:spPr>
              <a:xfrm>
                <a:off x="5124194" y="3423019"/>
                <a:ext cx="521472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99" name="Rectangle 16"/>
              <p:cNvSpPr/>
              <p:nvPr/>
            </p:nvSpPr>
            <p:spPr>
              <a:xfrm>
                <a:off x="7503413" y="3870302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100" name="Straight Arrow Connector 15"/>
              <p:cNvCxnSpPr/>
              <p:nvPr/>
            </p:nvCxnSpPr>
            <p:spPr>
              <a:xfrm>
                <a:off x="6949254" y="3048735"/>
                <a:ext cx="356280" cy="283086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3"/>
              <p:cNvSpPr/>
              <p:nvPr/>
            </p:nvSpPr>
            <p:spPr>
              <a:xfrm>
                <a:off x="5580483" y="355520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Haibo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12" name="Oval 13"/>
              <p:cNvSpPr/>
              <p:nvPr/>
            </p:nvSpPr>
            <p:spPr>
              <a:xfrm>
                <a:off x="4667906" y="2967335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IPADS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113" name="Straight Arrow Connector 15"/>
              <p:cNvCxnSpPr/>
              <p:nvPr/>
            </p:nvCxnSpPr>
            <p:spPr>
              <a:xfrm flipH="1" flipV="1">
                <a:off x="5279924" y="3354590"/>
                <a:ext cx="405565" cy="267053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3"/>
              <p:cNvSpPr/>
              <p:nvPr/>
            </p:nvSpPr>
            <p:spPr>
              <a:xfrm>
                <a:off x="6621247" y="4010163"/>
                <a:ext cx="879887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Jiaxin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115" name="Straight Arrow Connector 15"/>
              <p:cNvCxnSpPr/>
              <p:nvPr/>
            </p:nvCxnSpPr>
            <p:spPr>
              <a:xfrm flipH="1" flipV="1">
                <a:off x="5734032" y="2511574"/>
                <a:ext cx="365743" cy="5364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6"/>
              <p:cNvSpPr/>
              <p:nvPr/>
            </p:nvSpPr>
            <p:spPr>
              <a:xfrm>
                <a:off x="5513118" y="2762921"/>
                <a:ext cx="485299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17" name="Oval 13"/>
              <p:cNvSpPr/>
              <p:nvPr/>
            </p:nvSpPr>
            <p:spPr>
              <a:xfrm>
                <a:off x="7273089" y="2478437"/>
                <a:ext cx="792000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Chang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18" name="Rectangle 16"/>
              <p:cNvSpPr/>
              <p:nvPr/>
            </p:nvSpPr>
            <p:spPr>
              <a:xfrm>
                <a:off x="5122014" y="2567628"/>
                <a:ext cx="521473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119" name="Straight Arrow Connector 15"/>
              <p:cNvCxnSpPr/>
              <p:nvPr/>
            </p:nvCxnSpPr>
            <p:spPr>
              <a:xfrm flipH="1">
                <a:off x="5024237" y="2511574"/>
                <a:ext cx="202782" cy="4550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16"/>
            <p:cNvSpPr/>
            <p:nvPr/>
          </p:nvSpPr>
          <p:spPr>
            <a:xfrm>
              <a:off x="7228564" y="2838897"/>
              <a:ext cx="423696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tc</a:t>
              </a:r>
              <a:endParaRPr lang="zh-CN" altLang="en-US" sz="1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64" name="内容占位符 2"/>
          <p:cNvSpPr txBox="1">
            <a:spLocks/>
          </p:cNvSpPr>
          <p:nvPr/>
        </p:nvSpPr>
        <p:spPr bwMode="auto">
          <a:xfrm>
            <a:off x="644844" y="3060357"/>
            <a:ext cx="4374850" cy="14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Light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8000" y="0"/>
            <a:ext cx="8856000" cy="106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dirty="0">
                <a:effectLst/>
              </a:rPr>
              <a:t>Factor Analysis of Improvement </a:t>
            </a:r>
            <a:endParaRPr lang="en-US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76" y="1902575"/>
            <a:ext cx="6979884" cy="1404437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930303" y="1029014"/>
            <a:ext cx="6523461" cy="28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Single Server w/ 3GB GPU memory</a:t>
            </a:r>
            <a:endParaRPr lang="en-US" altLang="zh-CN" sz="2000" dirty="0" smtClean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LUBM-2560</a:t>
            </a:r>
          </a:p>
        </p:txBody>
      </p:sp>
    </p:spTree>
    <p:extLst>
      <p:ext uri="{BB962C8B-B14F-4D97-AF65-F5344CB8AC3E}">
        <p14:creationId xmlns:p14="http://schemas.microsoft.com/office/powerpoint/2010/main" val="5865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"/>
    </mc:Choice>
    <mc:Fallback xmlns="">
      <p:transition spd="slow" advTm="158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15590"/>
            <a:ext cx="288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8000" y="0"/>
            <a:ext cx="8856000" cy="106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dirty="0" smtClean="0">
                <a:effectLst/>
              </a:rPr>
              <a:t>RDF Cache of GPU</a:t>
            </a:r>
            <a:endParaRPr lang="en-US" altLang="zh-CN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134346" y="899875"/>
            <a:ext cx="3089136" cy="136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 sz="2000">
                <a:latin typeface="Century Gothic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dirty="0"/>
              <a:t>LUBM-2560</a:t>
            </a:r>
          </a:p>
          <a:p>
            <a:pPr lvl="2"/>
            <a:r>
              <a:rPr lang="en-US" altLang="zh-CN" dirty="0"/>
              <a:t>10GB GPU Memory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052" y="1823667"/>
            <a:ext cx="2943251" cy="2824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70" y="1855468"/>
            <a:ext cx="2964382" cy="2824332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968375" y="1237190"/>
            <a:ext cx="3692326" cy="3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>
              <a:defRPr sz="3200">
                <a:latin typeface="Arial" charset="0"/>
                <a:ea typeface="宋体" charset="-122"/>
              </a:defRPr>
            </a:lvl1pPr>
            <a:lvl2pPr>
              <a:defRPr sz="2800">
                <a:latin typeface="Arial" charset="0"/>
                <a:ea typeface="宋体" charset="-122"/>
              </a:defRPr>
            </a:lvl2pPr>
            <a:lvl3pPr marL="357188" lvl="2" indent="-357188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 sz="2000">
                <a:latin typeface="Century Gothic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Arial" charset="0"/>
                <a:ea typeface="宋体" charset="-122"/>
              </a:defRPr>
            </a:lvl4pPr>
            <a:lvl5pPr>
              <a:defRPr sz="2000">
                <a:latin typeface="Arial" charset="0"/>
                <a:ea typeface="宋体" charset="-122"/>
              </a:defRPr>
            </a:lvl5pPr>
            <a:lvl6pPr eaLnBrk="0" hangingPunct="0">
              <a:defRPr sz="2000">
                <a:latin typeface="Arial" charset="0"/>
                <a:ea typeface="宋体" charset="-122"/>
              </a:defRPr>
            </a:lvl6pPr>
            <a:lvl7pPr eaLnBrk="0" hangingPunct="0">
              <a:defRPr sz="2000">
                <a:latin typeface="Arial" charset="0"/>
                <a:ea typeface="宋体" charset="-122"/>
              </a:defRPr>
            </a:lvl7pPr>
            <a:lvl8pPr eaLnBrk="0" hangingPunct="0">
              <a:defRPr sz="2000">
                <a:latin typeface="Arial" charset="0"/>
                <a:ea typeface="宋体" charset="-122"/>
              </a:defRPr>
            </a:lvl8pPr>
            <a:lvl9pPr eaLnBrk="0" hangingPunct="0">
              <a:defRPr sz="2000"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dirty="0"/>
              <a:t>LUBM-2560</a:t>
            </a:r>
          </a:p>
        </p:txBody>
      </p:sp>
    </p:spTree>
    <p:extLst>
      <p:ext uri="{BB962C8B-B14F-4D97-AF65-F5344CB8AC3E}">
        <p14:creationId xmlns:p14="http://schemas.microsoft.com/office/powerpoint/2010/main" val="1355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"/>
    </mc:Choice>
    <mc:Fallback xmlns="">
      <p:transition spd="slow" advTm="15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906446" y="1982471"/>
            <a:ext cx="3397183" cy="2515870"/>
            <a:chOff x="4906446" y="1982471"/>
            <a:chExt cx="3397183" cy="2515870"/>
          </a:xfrm>
        </p:grpSpPr>
        <p:grpSp>
          <p:nvGrpSpPr>
            <p:cNvPr id="46" name="Group 45"/>
            <p:cNvGrpSpPr/>
            <p:nvPr/>
          </p:nvGrpSpPr>
          <p:grpSpPr>
            <a:xfrm>
              <a:off x="4906446" y="1982471"/>
              <a:ext cx="3397183" cy="2515870"/>
              <a:chOff x="4667906" y="1982471"/>
              <a:chExt cx="3397183" cy="2515870"/>
            </a:xfrm>
          </p:grpSpPr>
          <p:cxnSp>
            <p:nvCxnSpPr>
              <p:cNvPr id="48" name="Straight Arrow Connector 15"/>
              <p:cNvCxnSpPr/>
              <p:nvPr/>
            </p:nvCxnSpPr>
            <p:spPr>
              <a:xfrm flipV="1">
                <a:off x="6297508" y="3504418"/>
                <a:ext cx="912577" cy="277631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16"/>
              <p:cNvSpPr/>
              <p:nvPr/>
            </p:nvSpPr>
            <p:spPr>
              <a:xfrm>
                <a:off x="6480064" y="3353516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0" name="Oval 13"/>
              <p:cNvSpPr/>
              <p:nvPr/>
            </p:nvSpPr>
            <p:spPr>
              <a:xfrm>
                <a:off x="7210084" y="3260329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1" name="Straight Arrow Connector 15"/>
              <p:cNvCxnSpPr/>
              <p:nvPr/>
            </p:nvCxnSpPr>
            <p:spPr>
              <a:xfrm flipV="1">
                <a:off x="7374458" y="3748507"/>
                <a:ext cx="161510" cy="33386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15"/>
              <p:cNvCxnSpPr/>
              <p:nvPr/>
            </p:nvCxnSpPr>
            <p:spPr>
              <a:xfrm flipH="1" flipV="1">
                <a:off x="6192501" y="3942455"/>
                <a:ext cx="430926" cy="312518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16"/>
              <p:cNvSpPr/>
              <p:nvPr/>
            </p:nvSpPr>
            <p:spPr>
              <a:xfrm>
                <a:off x="6036771" y="4065594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4" name="Oval 13"/>
              <p:cNvSpPr/>
              <p:nvPr/>
            </p:nvSpPr>
            <p:spPr>
              <a:xfrm>
                <a:off x="5124194" y="212504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Rong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5" name="Straight Arrow Connector 15"/>
              <p:cNvCxnSpPr/>
              <p:nvPr/>
            </p:nvCxnSpPr>
            <p:spPr>
              <a:xfrm flipV="1">
                <a:off x="5841219" y="2332661"/>
                <a:ext cx="586729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16"/>
              <p:cNvSpPr/>
              <p:nvPr/>
            </p:nvSpPr>
            <p:spPr>
              <a:xfrm>
                <a:off x="5906403" y="1982471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7" name="Oval 13"/>
              <p:cNvSpPr/>
              <p:nvPr/>
            </p:nvSpPr>
            <p:spPr>
              <a:xfrm>
                <a:off x="6101955" y="2804646"/>
                <a:ext cx="847299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Siyuan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427948" y="2088572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9" name="Straight Arrow Connector 15"/>
              <p:cNvCxnSpPr/>
              <p:nvPr/>
            </p:nvCxnSpPr>
            <p:spPr>
              <a:xfrm flipH="1" flipV="1">
                <a:off x="7079716" y="2332661"/>
                <a:ext cx="348288" cy="21798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6"/>
              <p:cNvSpPr/>
              <p:nvPr/>
            </p:nvSpPr>
            <p:spPr>
              <a:xfrm>
                <a:off x="7242676" y="2112666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1" name="Rectangle 16"/>
              <p:cNvSpPr/>
              <p:nvPr/>
            </p:nvSpPr>
            <p:spPr>
              <a:xfrm>
                <a:off x="5124194" y="3423019"/>
                <a:ext cx="521472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2" name="Rectangle 16"/>
              <p:cNvSpPr/>
              <p:nvPr/>
            </p:nvSpPr>
            <p:spPr>
              <a:xfrm>
                <a:off x="7503413" y="3870302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3" name="Straight Arrow Connector 15"/>
              <p:cNvCxnSpPr/>
              <p:nvPr/>
            </p:nvCxnSpPr>
            <p:spPr>
              <a:xfrm>
                <a:off x="6949254" y="3048735"/>
                <a:ext cx="356280" cy="283086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13"/>
              <p:cNvSpPr/>
              <p:nvPr/>
            </p:nvSpPr>
            <p:spPr>
              <a:xfrm>
                <a:off x="5580483" y="355520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Haibo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5" name="Oval 13"/>
              <p:cNvSpPr/>
              <p:nvPr/>
            </p:nvSpPr>
            <p:spPr>
              <a:xfrm>
                <a:off x="4667906" y="2967335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IPADS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6" name="Straight Arrow Connector 15"/>
              <p:cNvCxnSpPr/>
              <p:nvPr/>
            </p:nvCxnSpPr>
            <p:spPr>
              <a:xfrm flipH="1" flipV="1">
                <a:off x="5279924" y="3354590"/>
                <a:ext cx="405565" cy="267053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13"/>
              <p:cNvSpPr/>
              <p:nvPr/>
            </p:nvSpPr>
            <p:spPr>
              <a:xfrm>
                <a:off x="6621247" y="4010163"/>
                <a:ext cx="879887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Jiaxin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8" name="Straight Arrow Connector 15"/>
              <p:cNvCxnSpPr/>
              <p:nvPr/>
            </p:nvCxnSpPr>
            <p:spPr>
              <a:xfrm flipH="1" flipV="1">
                <a:off x="5734032" y="2511574"/>
                <a:ext cx="365743" cy="5364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16"/>
              <p:cNvSpPr/>
              <p:nvPr/>
            </p:nvSpPr>
            <p:spPr>
              <a:xfrm>
                <a:off x="5513118" y="2762921"/>
                <a:ext cx="485299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0" name="Oval 13"/>
              <p:cNvSpPr/>
              <p:nvPr/>
            </p:nvSpPr>
            <p:spPr>
              <a:xfrm>
                <a:off x="7273089" y="2478437"/>
                <a:ext cx="792000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Chang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1" name="Rectangle 16"/>
              <p:cNvSpPr/>
              <p:nvPr/>
            </p:nvSpPr>
            <p:spPr>
              <a:xfrm>
                <a:off x="5122014" y="2567628"/>
                <a:ext cx="521473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72" name="Straight Arrow Connector 15"/>
              <p:cNvCxnSpPr/>
              <p:nvPr/>
            </p:nvCxnSpPr>
            <p:spPr>
              <a:xfrm flipH="1">
                <a:off x="5024237" y="2511574"/>
                <a:ext cx="202782" cy="4550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16"/>
            <p:cNvSpPr/>
            <p:nvPr/>
          </p:nvSpPr>
          <p:spPr>
            <a:xfrm>
              <a:off x="7228564" y="2838897"/>
              <a:ext cx="423696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tc</a:t>
              </a:r>
              <a:endParaRPr lang="zh-CN" altLang="en-US" sz="1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75748" y="1110529"/>
            <a:ext cx="3096000" cy="216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Queries are Heterogeneous 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44844" y="1182415"/>
            <a:ext cx="4375494" cy="15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Heavy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set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of vertices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large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35" name="Rectangle 4"/>
          <p:cNvSpPr/>
          <p:nvPr/>
        </p:nvSpPr>
        <p:spPr>
          <a:xfrm>
            <a:off x="6722323" y="855366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?Y 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?Z </a:t>
            </a:r>
            <a:r>
              <a:rPr lang="en-US" altLang="zh-CN" sz="1400" dirty="0" err="1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?X .     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6" name="Straight Arrow Connector 15"/>
          <p:cNvCxnSpPr/>
          <p:nvPr/>
        </p:nvCxnSpPr>
        <p:spPr>
          <a:xfrm flipV="1">
            <a:off x="6079759" y="2321568"/>
            <a:ext cx="586729" cy="0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6"/>
          <p:cNvSpPr/>
          <p:nvPr/>
        </p:nvSpPr>
        <p:spPr>
          <a:xfrm>
            <a:off x="6144943" y="1971378"/>
            <a:ext cx="456288" cy="338554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66488" y="2077479"/>
            <a:ext cx="651768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Oval 13"/>
          <p:cNvSpPr/>
          <p:nvPr/>
        </p:nvSpPr>
        <p:spPr>
          <a:xfrm>
            <a:off x="5362734" y="2113948"/>
            <a:ext cx="717025" cy="4536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Rong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1" name="Straight Arrow Connector 15"/>
          <p:cNvCxnSpPr/>
          <p:nvPr/>
        </p:nvCxnSpPr>
        <p:spPr>
          <a:xfrm flipV="1">
            <a:off x="6534260" y="3498951"/>
            <a:ext cx="912577" cy="277631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6"/>
          <p:cNvSpPr/>
          <p:nvPr/>
        </p:nvSpPr>
        <p:spPr>
          <a:xfrm>
            <a:off x="6716816" y="3348049"/>
            <a:ext cx="456288" cy="338554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Oval 13"/>
          <p:cNvSpPr/>
          <p:nvPr/>
        </p:nvSpPr>
        <p:spPr>
          <a:xfrm>
            <a:off x="7446836" y="3254862"/>
            <a:ext cx="651768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Oval 13"/>
          <p:cNvSpPr/>
          <p:nvPr/>
        </p:nvSpPr>
        <p:spPr>
          <a:xfrm>
            <a:off x="5817235" y="3549734"/>
            <a:ext cx="717025" cy="4536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Haibo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4" name="内容占位符 2"/>
          <p:cNvSpPr txBox="1">
            <a:spLocks/>
          </p:cNvSpPr>
          <p:nvPr/>
        </p:nvSpPr>
        <p:spPr bwMode="auto">
          <a:xfrm>
            <a:off x="644844" y="3060357"/>
            <a:ext cx="4374850" cy="14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Light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2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6175748" y="1558411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175748" y="1337128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06446" y="1982471"/>
            <a:ext cx="3397183" cy="2515870"/>
            <a:chOff x="4906446" y="1982471"/>
            <a:chExt cx="3397183" cy="2515870"/>
          </a:xfrm>
        </p:grpSpPr>
        <p:grpSp>
          <p:nvGrpSpPr>
            <p:cNvPr id="46" name="Group 45"/>
            <p:cNvGrpSpPr/>
            <p:nvPr/>
          </p:nvGrpSpPr>
          <p:grpSpPr>
            <a:xfrm>
              <a:off x="4906446" y="1982471"/>
              <a:ext cx="3397183" cy="2515870"/>
              <a:chOff x="4667906" y="1982471"/>
              <a:chExt cx="3397183" cy="2515870"/>
            </a:xfrm>
          </p:grpSpPr>
          <p:cxnSp>
            <p:nvCxnSpPr>
              <p:cNvPr id="48" name="Straight Arrow Connector 15"/>
              <p:cNvCxnSpPr/>
              <p:nvPr/>
            </p:nvCxnSpPr>
            <p:spPr>
              <a:xfrm flipV="1">
                <a:off x="6297508" y="3504418"/>
                <a:ext cx="912577" cy="277631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16"/>
              <p:cNvSpPr/>
              <p:nvPr/>
            </p:nvSpPr>
            <p:spPr>
              <a:xfrm>
                <a:off x="6480064" y="3353516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0" name="Oval 13"/>
              <p:cNvSpPr/>
              <p:nvPr/>
            </p:nvSpPr>
            <p:spPr>
              <a:xfrm>
                <a:off x="7210084" y="3260329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1" name="Straight Arrow Connector 15"/>
              <p:cNvCxnSpPr/>
              <p:nvPr/>
            </p:nvCxnSpPr>
            <p:spPr>
              <a:xfrm flipV="1">
                <a:off x="7374458" y="3748507"/>
                <a:ext cx="161510" cy="33386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15"/>
              <p:cNvCxnSpPr/>
              <p:nvPr/>
            </p:nvCxnSpPr>
            <p:spPr>
              <a:xfrm flipH="1" flipV="1">
                <a:off x="6192501" y="3942455"/>
                <a:ext cx="430926" cy="312518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16"/>
              <p:cNvSpPr/>
              <p:nvPr/>
            </p:nvSpPr>
            <p:spPr>
              <a:xfrm>
                <a:off x="6036771" y="4065594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4" name="Oval 13"/>
              <p:cNvSpPr/>
              <p:nvPr/>
            </p:nvSpPr>
            <p:spPr>
              <a:xfrm>
                <a:off x="5124194" y="212504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Rong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5" name="Straight Arrow Connector 15"/>
              <p:cNvCxnSpPr/>
              <p:nvPr/>
            </p:nvCxnSpPr>
            <p:spPr>
              <a:xfrm flipV="1">
                <a:off x="5841219" y="2332661"/>
                <a:ext cx="586729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16"/>
              <p:cNvSpPr/>
              <p:nvPr/>
            </p:nvSpPr>
            <p:spPr>
              <a:xfrm>
                <a:off x="5906403" y="1982471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7" name="Oval 13"/>
              <p:cNvSpPr/>
              <p:nvPr/>
            </p:nvSpPr>
            <p:spPr>
              <a:xfrm>
                <a:off x="6101955" y="2804646"/>
                <a:ext cx="847299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Siyuan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427948" y="2088572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9" name="Straight Arrow Connector 15"/>
              <p:cNvCxnSpPr/>
              <p:nvPr/>
            </p:nvCxnSpPr>
            <p:spPr>
              <a:xfrm flipH="1" flipV="1">
                <a:off x="7079716" y="2332661"/>
                <a:ext cx="348288" cy="21798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6"/>
              <p:cNvSpPr/>
              <p:nvPr/>
            </p:nvSpPr>
            <p:spPr>
              <a:xfrm>
                <a:off x="7242676" y="2112666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1" name="Rectangle 16"/>
              <p:cNvSpPr/>
              <p:nvPr/>
            </p:nvSpPr>
            <p:spPr>
              <a:xfrm>
                <a:off x="5124194" y="3423019"/>
                <a:ext cx="521472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2" name="Rectangle 16"/>
              <p:cNvSpPr/>
              <p:nvPr/>
            </p:nvSpPr>
            <p:spPr>
              <a:xfrm>
                <a:off x="7503413" y="3870302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3" name="Straight Arrow Connector 15"/>
              <p:cNvCxnSpPr/>
              <p:nvPr/>
            </p:nvCxnSpPr>
            <p:spPr>
              <a:xfrm>
                <a:off x="6949254" y="3048735"/>
                <a:ext cx="356280" cy="283086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13"/>
              <p:cNvSpPr/>
              <p:nvPr/>
            </p:nvSpPr>
            <p:spPr>
              <a:xfrm>
                <a:off x="5580483" y="355520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Haibo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5" name="Oval 13"/>
              <p:cNvSpPr/>
              <p:nvPr/>
            </p:nvSpPr>
            <p:spPr>
              <a:xfrm>
                <a:off x="4667906" y="2967335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IPADS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6" name="Straight Arrow Connector 15"/>
              <p:cNvCxnSpPr/>
              <p:nvPr/>
            </p:nvCxnSpPr>
            <p:spPr>
              <a:xfrm flipH="1" flipV="1">
                <a:off x="5279924" y="3354590"/>
                <a:ext cx="405565" cy="267053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13"/>
              <p:cNvSpPr/>
              <p:nvPr/>
            </p:nvSpPr>
            <p:spPr>
              <a:xfrm>
                <a:off x="6621247" y="4010163"/>
                <a:ext cx="879887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Jiaxin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8" name="Straight Arrow Connector 15"/>
              <p:cNvCxnSpPr/>
              <p:nvPr/>
            </p:nvCxnSpPr>
            <p:spPr>
              <a:xfrm flipH="1" flipV="1">
                <a:off x="5734032" y="2511574"/>
                <a:ext cx="365743" cy="5364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16"/>
              <p:cNvSpPr/>
              <p:nvPr/>
            </p:nvSpPr>
            <p:spPr>
              <a:xfrm>
                <a:off x="5513118" y="2762921"/>
                <a:ext cx="485299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0" name="Oval 13"/>
              <p:cNvSpPr/>
              <p:nvPr/>
            </p:nvSpPr>
            <p:spPr>
              <a:xfrm>
                <a:off x="7273089" y="2478437"/>
                <a:ext cx="792000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Chang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1" name="Rectangle 16"/>
              <p:cNvSpPr/>
              <p:nvPr/>
            </p:nvSpPr>
            <p:spPr>
              <a:xfrm>
                <a:off x="5122014" y="2567628"/>
                <a:ext cx="521473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72" name="Straight Arrow Connector 15"/>
              <p:cNvCxnSpPr/>
              <p:nvPr/>
            </p:nvCxnSpPr>
            <p:spPr>
              <a:xfrm flipH="1">
                <a:off x="5024237" y="2511574"/>
                <a:ext cx="202782" cy="4550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16"/>
            <p:cNvSpPr/>
            <p:nvPr/>
          </p:nvSpPr>
          <p:spPr>
            <a:xfrm>
              <a:off x="7228564" y="2838897"/>
              <a:ext cx="423696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tc</a:t>
              </a:r>
              <a:endParaRPr lang="zh-CN" altLang="en-US" sz="1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75748" y="111052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Queries are Heterogeneous 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44844" y="1182415"/>
            <a:ext cx="4375494" cy="15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Heavy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set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of vertices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large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35" name="Rectangle 4"/>
          <p:cNvSpPr/>
          <p:nvPr/>
        </p:nvSpPr>
        <p:spPr>
          <a:xfrm>
            <a:off x="6722323" y="855366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     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6" name="Straight Arrow Connector 15"/>
          <p:cNvCxnSpPr/>
          <p:nvPr/>
        </p:nvCxnSpPr>
        <p:spPr>
          <a:xfrm flipV="1">
            <a:off x="6079759" y="2321568"/>
            <a:ext cx="586729" cy="0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6"/>
          <p:cNvSpPr/>
          <p:nvPr/>
        </p:nvSpPr>
        <p:spPr>
          <a:xfrm>
            <a:off x="6144943" y="1971378"/>
            <a:ext cx="456288" cy="338554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66488" y="2077479"/>
            <a:ext cx="651768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Oval 13"/>
          <p:cNvSpPr/>
          <p:nvPr/>
        </p:nvSpPr>
        <p:spPr>
          <a:xfrm>
            <a:off x="5362734" y="2113948"/>
            <a:ext cx="717025" cy="4536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Rong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1" name="Straight Arrow Connector 15"/>
          <p:cNvCxnSpPr/>
          <p:nvPr/>
        </p:nvCxnSpPr>
        <p:spPr>
          <a:xfrm flipV="1">
            <a:off x="6534260" y="3498951"/>
            <a:ext cx="912577" cy="277631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6"/>
          <p:cNvSpPr/>
          <p:nvPr/>
        </p:nvSpPr>
        <p:spPr>
          <a:xfrm>
            <a:off x="6716816" y="3348049"/>
            <a:ext cx="456288" cy="338554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Oval 13"/>
          <p:cNvSpPr/>
          <p:nvPr/>
        </p:nvSpPr>
        <p:spPr>
          <a:xfrm>
            <a:off x="7446836" y="3254862"/>
            <a:ext cx="651768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Oval 13"/>
          <p:cNvSpPr/>
          <p:nvPr/>
        </p:nvSpPr>
        <p:spPr>
          <a:xfrm>
            <a:off x="5817235" y="3549734"/>
            <a:ext cx="717025" cy="4536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Haibo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0" name="Straight Arrow Connector 15"/>
          <p:cNvCxnSpPr/>
          <p:nvPr/>
        </p:nvCxnSpPr>
        <p:spPr>
          <a:xfrm flipV="1">
            <a:off x="7607012" y="3748507"/>
            <a:ext cx="161510" cy="333869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5"/>
          <p:cNvCxnSpPr/>
          <p:nvPr/>
        </p:nvCxnSpPr>
        <p:spPr>
          <a:xfrm flipH="1" flipV="1">
            <a:off x="6425055" y="3942455"/>
            <a:ext cx="430926" cy="312518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6"/>
          <p:cNvSpPr/>
          <p:nvPr/>
        </p:nvSpPr>
        <p:spPr>
          <a:xfrm>
            <a:off x="6269325" y="4065594"/>
            <a:ext cx="456288" cy="338554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6" name="Oval 13"/>
          <p:cNvSpPr/>
          <p:nvPr/>
        </p:nvSpPr>
        <p:spPr>
          <a:xfrm>
            <a:off x="6334509" y="2804646"/>
            <a:ext cx="847299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Siyuan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8" name="Straight Arrow Connector 15"/>
          <p:cNvCxnSpPr/>
          <p:nvPr/>
        </p:nvCxnSpPr>
        <p:spPr>
          <a:xfrm flipH="1" flipV="1">
            <a:off x="7312270" y="2332661"/>
            <a:ext cx="348288" cy="217989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16"/>
          <p:cNvSpPr/>
          <p:nvPr/>
        </p:nvSpPr>
        <p:spPr>
          <a:xfrm>
            <a:off x="7475230" y="2112666"/>
            <a:ext cx="423696" cy="338554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1" name="Rectangle 16"/>
          <p:cNvSpPr/>
          <p:nvPr/>
        </p:nvSpPr>
        <p:spPr>
          <a:xfrm>
            <a:off x="7735967" y="3870302"/>
            <a:ext cx="423696" cy="338554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2" name="Straight Arrow Connector 15"/>
          <p:cNvCxnSpPr/>
          <p:nvPr/>
        </p:nvCxnSpPr>
        <p:spPr>
          <a:xfrm>
            <a:off x="7181808" y="3048735"/>
            <a:ext cx="356280" cy="283086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13"/>
          <p:cNvSpPr/>
          <p:nvPr/>
        </p:nvSpPr>
        <p:spPr>
          <a:xfrm>
            <a:off x="6853801" y="4010163"/>
            <a:ext cx="879887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Jiaxin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7" name="Straight Arrow Connector 15"/>
          <p:cNvCxnSpPr/>
          <p:nvPr/>
        </p:nvCxnSpPr>
        <p:spPr>
          <a:xfrm flipH="1" flipV="1">
            <a:off x="5966586" y="2511574"/>
            <a:ext cx="365743" cy="536440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16"/>
          <p:cNvSpPr/>
          <p:nvPr/>
        </p:nvSpPr>
        <p:spPr>
          <a:xfrm>
            <a:off x="5745672" y="2762921"/>
            <a:ext cx="485299" cy="338554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9" name="Oval 13"/>
          <p:cNvSpPr/>
          <p:nvPr/>
        </p:nvSpPr>
        <p:spPr>
          <a:xfrm>
            <a:off x="7505643" y="2478437"/>
            <a:ext cx="792000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Chang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6" name="Rectangle 16"/>
          <p:cNvSpPr/>
          <p:nvPr/>
        </p:nvSpPr>
        <p:spPr>
          <a:xfrm>
            <a:off x="7222578" y="2838897"/>
            <a:ext cx="423696" cy="33855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4" name="内容占位符 2"/>
          <p:cNvSpPr txBox="1">
            <a:spLocks/>
          </p:cNvSpPr>
          <p:nvPr/>
        </p:nvSpPr>
        <p:spPr bwMode="auto">
          <a:xfrm>
            <a:off x="644844" y="3060357"/>
            <a:ext cx="4374850" cy="14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Light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6175748" y="1558411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175748" y="1337128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06446" y="1982471"/>
            <a:ext cx="3397183" cy="2515870"/>
            <a:chOff x="4906446" y="1982471"/>
            <a:chExt cx="3397183" cy="2515870"/>
          </a:xfrm>
        </p:grpSpPr>
        <p:grpSp>
          <p:nvGrpSpPr>
            <p:cNvPr id="46" name="Group 45"/>
            <p:cNvGrpSpPr/>
            <p:nvPr/>
          </p:nvGrpSpPr>
          <p:grpSpPr>
            <a:xfrm>
              <a:off x="4906446" y="1982471"/>
              <a:ext cx="3397183" cy="2515870"/>
              <a:chOff x="4667906" y="1982471"/>
              <a:chExt cx="3397183" cy="2515870"/>
            </a:xfrm>
          </p:grpSpPr>
          <p:cxnSp>
            <p:nvCxnSpPr>
              <p:cNvPr id="48" name="Straight Arrow Connector 15"/>
              <p:cNvCxnSpPr/>
              <p:nvPr/>
            </p:nvCxnSpPr>
            <p:spPr>
              <a:xfrm flipV="1">
                <a:off x="6297508" y="3504418"/>
                <a:ext cx="912577" cy="277631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16"/>
              <p:cNvSpPr/>
              <p:nvPr/>
            </p:nvSpPr>
            <p:spPr>
              <a:xfrm>
                <a:off x="6480064" y="3353516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0" name="Oval 13"/>
              <p:cNvSpPr/>
              <p:nvPr/>
            </p:nvSpPr>
            <p:spPr>
              <a:xfrm>
                <a:off x="7210084" y="3260329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1" name="Straight Arrow Connector 15"/>
              <p:cNvCxnSpPr/>
              <p:nvPr/>
            </p:nvCxnSpPr>
            <p:spPr>
              <a:xfrm flipV="1">
                <a:off x="7374458" y="3748507"/>
                <a:ext cx="161510" cy="33386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15"/>
              <p:cNvCxnSpPr/>
              <p:nvPr/>
            </p:nvCxnSpPr>
            <p:spPr>
              <a:xfrm flipH="1" flipV="1">
                <a:off x="6192501" y="3942455"/>
                <a:ext cx="430926" cy="312518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16"/>
              <p:cNvSpPr/>
              <p:nvPr/>
            </p:nvSpPr>
            <p:spPr>
              <a:xfrm>
                <a:off x="6036771" y="4065594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4" name="Oval 13"/>
              <p:cNvSpPr/>
              <p:nvPr/>
            </p:nvSpPr>
            <p:spPr>
              <a:xfrm>
                <a:off x="5124194" y="212504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Rong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5" name="Straight Arrow Connector 15"/>
              <p:cNvCxnSpPr/>
              <p:nvPr/>
            </p:nvCxnSpPr>
            <p:spPr>
              <a:xfrm flipV="1">
                <a:off x="5841219" y="2332661"/>
                <a:ext cx="586729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16"/>
              <p:cNvSpPr/>
              <p:nvPr/>
            </p:nvSpPr>
            <p:spPr>
              <a:xfrm>
                <a:off x="5906403" y="1982471"/>
                <a:ext cx="456288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7" name="Oval 13"/>
              <p:cNvSpPr/>
              <p:nvPr/>
            </p:nvSpPr>
            <p:spPr>
              <a:xfrm>
                <a:off x="6101955" y="2804646"/>
                <a:ext cx="847299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Siyuan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427948" y="2088572"/>
                <a:ext cx="651768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DS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9" name="Straight Arrow Connector 15"/>
              <p:cNvCxnSpPr/>
              <p:nvPr/>
            </p:nvCxnSpPr>
            <p:spPr>
              <a:xfrm flipH="1" flipV="1">
                <a:off x="7079716" y="2332661"/>
                <a:ext cx="348288" cy="21798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6"/>
              <p:cNvSpPr/>
              <p:nvPr/>
            </p:nvSpPr>
            <p:spPr>
              <a:xfrm>
                <a:off x="7242676" y="2112666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1" name="Rectangle 16"/>
              <p:cNvSpPr/>
              <p:nvPr/>
            </p:nvSpPr>
            <p:spPr>
              <a:xfrm>
                <a:off x="5124194" y="3423019"/>
                <a:ext cx="521472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2" name="Rectangle 16"/>
              <p:cNvSpPr/>
              <p:nvPr/>
            </p:nvSpPr>
            <p:spPr>
              <a:xfrm>
                <a:off x="7503413" y="3870302"/>
                <a:ext cx="423696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tc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3" name="Straight Arrow Connector 15"/>
              <p:cNvCxnSpPr/>
              <p:nvPr/>
            </p:nvCxnSpPr>
            <p:spPr>
              <a:xfrm>
                <a:off x="6949254" y="3048735"/>
                <a:ext cx="356280" cy="283086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13"/>
              <p:cNvSpPr/>
              <p:nvPr/>
            </p:nvSpPr>
            <p:spPr>
              <a:xfrm>
                <a:off x="5580483" y="3555201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Haibo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5" name="Oval 13"/>
              <p:cNvSpPr/>
              <p:nvPr/>
            </p:nvSpPr>
            <p:spPr>
              <a:xfrm>
                <a:off x="4667906" y="2967335"/>
                <a:ext cx="717025" cy="4536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IPADS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6" name="Straight Arrow Connector 15"/>
              <p:cNvCxnSpPr/>
              <p:nvPr/>
            </p:nvCxnSpPr>
            <p:spPr>
              <a:xfrm flipH="1" flipV="1">
                <a:off x="5279924" y="3354590"/>
                <a:ext cx="405565" cy="267053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13"/>
              <p:cNvSpPr/>
              <p:nvPr/>
            </p:nvSpPr>
            <p:spPr>
              <a:xfrm>
                <a:off x="6621247" y="4010163"/>
                <a:ext cx="879887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err="1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Jiaxin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8" name="Straight Arrow Connector 15"/>
              <p:cNvCxnSpPr/>
              <p:nvPr/>
            </p:nvCxnSpPr>
            <p:spPr>
              <a:xfrm flipH="1" flipV="1">
                <a:off x="5734032" y="2511574"/>
                <a:ext cx="365743" cy="5364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16"/>
              <p:cNvSpPr/>
              <p:nvPr/>
            </p:nvSpPr>
            <p:spPr>
              <a:xfrm>
                <a:off x="5513118" y="2762921"/>
                <a:ext cx="485299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ad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0" name="Oval 13"/>
              <p:cNvSpPr/>
              <p:nvPr/>
            </p:nvSpPr>
            <p:spPr>
              <a:xfrm>
                <a:off x="7273089" y="2478437"/>
                <a:ext cx="792000" cy="48817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Chang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1" name="Rectangle 16"/>
              <p:cNvSpPr/>
              <p:nvPr/>
            </p:nvSpPr>
            <p:spPr>
              <a:xfrm>
                <a:off x="5122014" y="2567628"/>
                <a:ext cx="521473" cy="338554"/>
              </a:xfrm>
              <a:prstGeom prst="rect">
                <a:avLst/>
              </a:prstGeom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72" name="Straight Arrow Connector 15"/>
              <p:cNvCxnSpPr/>
              <p:nvPr/>
            </p:nvCxnSpPr>
            <p:spPr>
              <a:xfrm flipH="1">
                <a:off x="5024237" y="2511574"/>
                <a:ext cx="202782" cy="4550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16"/>
            <p:cNvSpPr/>
            <p:nvPr/>
          </p:nvSpPr>
          <p:spPr>
            <a:xfrm>
              <a:off x="7228564" y="2838897"/>
              <a:ext cx="423696" cy="33855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tc</a:t>
              </a:r>
              <a:endParaRPr lang="zh-CN" altLang="en-US" sz="1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75748" y="1110529"/>
            <a:ext cx="309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TP1</a:t>
            </a: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063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Queries are Heterogeneous </a:t>
            </a:r>
            <a:endParaRPr lang="zh-TW" altLang="en-US" sz="3600" baseline="30000" dirty="0" smtClean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516"/>
            <a:ext cx="287338" cy="432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644844" y="1182415"/>
            <a:ext cx="4375494" cy="15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Heavy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Start </a:t>
            </a:r>
            <a:r>
              <a:rPr lang="en-US" altLang="zh-CN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a set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 of vertices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  <a:defRPr/>
            </a:pP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Explore a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large </a:t>
            </a:r>
            <a:r>
              <a:rPr lang="en-US" altLang="zh-CN" sz="2000" dirty="0" smtClean="0">
                <a:latin typeface="Century Gothic" charset="0"/>
                <a:ea typeface="Century Gothic" charset="0"/>
                <a:cs typeface="Century Gothic" charset="0"/>
              </a:rPr>
              <a:t>part of graph</a:t>
            </a:r>
          </a:p>
        </p:txBody>
      </p:sp>
      <p:sp>
        <p:nvSpPr>
          <p:cNvPr id="35" name="Rectangle 4"/>
          <p:cNvSpPr/>
          <p:nvPr/>
        </p:nvSpPr>
        <p:spPr>
          <a:xfrm>
            <a:off x="6722323" y="855366"/>
            <a:ext cx="2453483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 ?Y 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WHERE {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teacherof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takecourse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?Y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?Z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adivsor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?X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.     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6" name="Straight Arrow Connector 15"/>
          <p:cNvCxnSpPr/>
          <p:nvPr/>
        </p:nvCxnSpPr>
        <p:spPr>
          <a:xfrm flipV="1">
            <a:off x="6079759" y="2321568"/>
            <a:ext cx="586729" cy="0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6"/>
          <p:cNvSpPr/>
          <p:nvPr/>
        </p:nvSpPr>
        <p:spPr>
          <a:xfrm>
            <a:off x="6144943" y="1971378"/>
            <a:ext cx="456288" cy="338554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66488" y="2077479"/>
            <a:ext cx="651768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Oval 13"/>
          <p:cNvSpPr/>
          <p:nvPr/>
        </p:nvSpPr>
        <p:spPr>
          <a:xfrm>
            <a:off x="5362734" y="2113948"/>
            <a:ext cx="717025" cy="4536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Rong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1" name="Straight Arrow Connector 15"/>
          <p:cNvCxnSpPr/>
          <p:nvPr/>
        </p:nvCxnSpPr>
        <p:spPr>
          <a:xfrm flipV="1">
            <a:off x="6534260" y="3498951"/>
            <a:ext cx="912577" cy="277631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6"/>
          <p:cNvSpPr/>
          <p:nvPr/>
        </p:nvSpPr>
        <p:spPr>
          <a:xfrm>
            <a:off x="6716816" y="3348049"/>
            <a:ext cx="456288" cy="338554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CN" sz="16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endParaRPr lang="zh-CN" alt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Oval 13"/>
          <p:cNvSpPr/>
          <p:nvPr/>
        </p:nvSpPr>
        <p:spPr>
          <a:xfrm>
            <a:off x="7446836" y="3254862"/>
            <a:ext cx="651768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</a:t>
            </a:r>
            <a:endParaRPr lang="zh-CN" alt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Oval 13"/>
          <p:cNvSpPr/>
          <p:nvPr/>
        </p:nvSpPr>
        <p:spPr>
          <a:xfrm>
            <a:off x="5817235" y="3549734"/>
            <a:ext cx="717025" cy="4536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Haibo</a:t>
            </a:r>
            <a:endParaRPr lang="zh-CN" alt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0" name="Straight Arrow Connector 15"/>
          <p:cNvCxnSpPr/>
          <p:nvPr/>
        </p:nvCxnSpPr>
        <p:spPr>
          <a:xfrm flipV="1">
            <a:off x="7607012" y="3748507"/>
            <a:ext cx="161510" cy="333869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5"/>
          <p:cNvCxnSpPr/>
          <p:nvPr/>
        </p:nvCxnSpPr>
        <p:spPr>
          <a:xfrm flipH="1" flipV="1">
            <a:off x="6425055" y="3942455"/>
            <a:ext cx="430926" cy="31251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6"/>
          <p:cNvSpPr/>
          <p:nvPr/>
        </p:nvSpPr>
        <p:spPr>
          <a:xfrm>
            <a:off x="6269325" y="4065594"/>
            <a:ext cx="456288" cy="338554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endParaRPr lang="zh-CN" altLang="en-US" sz="160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6" name="Oval 13"/>
          <p:cNvSpPr/>
          <p:nvPr/>
        </p:nvSpPr>
        <p:spPr>
          <a:xfrm>
            <a:off x="6334509" y="2804646"/>
            <a:ext cx="847299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Siyuan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8" name="Straight Arrow Connector 15"/>
          <p:cNvCxnSpPr/>
          <p:nvPr/>
        </p:nvCxnSpPr>
        <p:spPr>
          <a:xfrm flipH="1" flipV="1">
            <a:off x="7312270" y="2332661"/>
            <a:ext cx="348288" cy="217989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16"/>
          <p:cNvSpPr/>
          <p:nvPr/>
        </p:nvSpPr>
        <p:spPr>
          <a:xfrm>
            <a:off x="7475230" y="2112666"/>
            <a:ext cx="423696" cy="338554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1" name="Rectangle 16"/>
          <p:cNvSpPr/>
          <p:nvPr/>
        </p:nvSpPr>
        <p:spPr>
          <a:xfrm>
            <a:off x="7735967" y="3870302"/>
            <a:ext cx="423696" cy="338554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2" name="Straight Arrow Connector 15"/>
          <p:cNvCxnSpPr/>
          <p:nvPr/>
        </p:nvCxnSpPr>
        <p:spPr>
          <a:xfrm>
            <a:off x="7181808" y="3048735"/>
            <a:ext cx="356280" cy="283086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13"/>
          <p:cNvSpPr/>
          <p:nvPr/>
        </p:nvSpPr>
        <p:spPr>
          <a:xfrm>
            <a:off x="6853801" y="4010163"/>
            <a:ext cx="879887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Jiaxin</a:t>
            </a:r>
            <a:endParaRPr lang="zh-CN" alt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7" name="Straight Arrow Connector 15"/>
          <p:cNvCxnSpPr/>
          <p:nvPr/>
        </p:nvCxnSpPr>
        <p:spPr>
          <a:xfrm flipH="1" flipV="1">
            <a:off x="5966586" y="2511574"/>
            <a:ext cx="365743" cy="536440"/>
          </a:xfrm>
          <a:prstGeom prst="straightConnector1">
            <a:avLst/>
          </a:prstGeom>
          <a:ln w="28575">
            <a:solidFill>
              <a:srgbClr val="FF0066"/>
            </a:solidFill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16"/>
          <p:cNvSpPr/>
          <p:nvPr/>
        </p:nvSpPr>
        <p:spPr>
          <a:xfrm>
            <a:off x="5745672" y="2762921"/>
            <a:ext cx="485299" cy="338554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9" name="Oval 13"/>
          <p:cNvSpPr/>
          <p:nvPr/>
        </p:nvSpPr>
        <p:spPr>
          <a:xfrm>
            <a:off x="7505643" y="2478437"/>
            <a:ext cx="792000" cy="4881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Chang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6" name="Rectangle 16"/>
          <p:cNvSpPr/>
          <p:nvPr/>
        </p:nvSpPr>
        <p:spPr>
          <a:xfrm>
            <a:off x="7222578" y="2838897"/>
            <a:ext cx="423696" cy="33855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</a:t>
            </a:r>
            <a:endParaRPr lang="zh-CN" altLang="en-US" sz="1600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4" name="内容占位符 2"/>
          <p:cNvSpPr txBox="1">
            <a:spLocks/>
          </p:cNvSpPr>
          <p:nvPr/>
        </p:nvSpPr>
        <p:spPr bwMode="auto">
          <a:xfrm>
            <a:off x="644844" y="3060357"/>
            <a:ext cx="4374850" cy="146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Light</a:t>
            </a:r>
            <a:r>
              <a:rPr lang="zh-CN" altLang="en-US" sz="2800" dirty="0" smtClean="0">
                <a:solidFill>
                  <a:srgbClr val="FF006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Query (Q</a:t>
            </a:r>
            <a:r>
              <a:rPr lang="en-US" altLang="zh-CN" sz="2800" baseline="-250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4782183"/>
            <a:ext cx="648072" cy="273844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0"/>
    </mc:Choice>
    <mc:Fallback xmlns="">
      <p:transition spd="slow" advTm="2398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|4.9|11.3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Rong-CN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66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Rong-CN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115976</TotalTime>
  <Words>2791</Words>
  <Application>Microsoft Macintosh PowerPoint</Application>
  <PresentationFormat>On-screen Show (16:9)</PresentationFormat>
  <Paragraphs>982</Paragraphs>
  <Slides>61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9" baseType="lpstr">
      <vt:lpstr>Arial Unicode MS</vt:lpstr>
      <vt:lpstr>Calibri</vt:lpstr>
      <vt:lpstr>Century Gothic</vt:lpstr>
      <vt:lpstr>Consolas</vt:lpstr>
      <vt:lpstr>Courier New</vt:lpstr>
      <vt:lpstr>Lato</vt:lpstr>
      <vt:lpstr>Meiryo UI</vt:lpstr>
      <vt:lpstr>MV Boli</vt:lpstr>
      <vt:lpstr>Myriad Pro Black Cond</vt:lpstr>
      <vt:lpstr>Myriad Pro Cond</vt:lpstr>
      <vt:lpstr>Times New Roman</vt:lpstr>
      <vt:lpstr>Verdana</vt:lpstr>
      <vt:lpstr>Wingdings</vt:lpstr>
      <vt:lpstr>宋体</vt:lpstr>
      <vt:lpstr>微软雅黑</vt:lpstr>
      <vt:lpstr>新細明體</vt:lpstr>
      <vt:lpstr>Arial</vt:lpstr>
      <vt:lpstr>Office Theme</vt:lpstr>
      <vt:lpstr>PowerPoint Presentation</vt:lpstr>
      <vt:lpstr>Graphs are Everywhere</vt:lpstr>
      <vt:lpstr>RDF and SPARQL</vt:lpstr>
      <vt:lpstr>RDF and SPARQL</vt:lpstr>
      <vt:lpstr>RDF and SPARQL</vt:lpstr>
      <vt:lpstr>Queries are Heterogeneous </vt:lpstr>
      <vt:lpstr>Queries are Heterogeneous </vt:lpstr>
      <vt:lpstr>Queries are Heterogeneous </vt:lpstr>
      <vt:lpstr>Queries are Heterogeneous </vt:lpstr>
      <vt:lpstr>Queries are Heterogeneous </vt:lpstr>
      <vt:lpstr>Queries are Heterogeneous </vt:lpstr>
      <vt:lpstr>Queries are Heterogeneous </vt:lpstr>
      <vt:lpstr>Concurrent Workload</vt:lpstr>
      <vt:lpstr>Concurrent Workload</vt:lpstr>
      <vt:lpstr>Concurrent Workload</vt:lpstr>
      <vt:lpstr>Advanced Hardware</vt:lpstr>
      <vt:lpstr>General Idea</vt:lpstr>
      <vt:lpstr>System Overview</vt:lpstr>
      <vt:lpstr>Wukong Architecture</vt:lpstr>
      <vt:lpstr>Wukong+G Architecture</vt:lpstr>
      <vt:lpstr>Query Execution on CPU</vt:lpstr>
      <vt:lpstr>Query Execution on CPU</vt:lpstr>
      <vt:lpstr>Query Execution on CPU</vt:lpstr>
      <vt:lpstr>Query Execution on CPU</vt:lpstr>
      <vt:lpstr>Query Execution on CPU</vt:lpstr>
      <vt:lpstr>Query Execution on GPU</vt:lpstr>
      <vt:lpstr>Query Execution on GPU</vt:lpstr>
      <vt:lpstr>Challenges</vt:lpstr>
      <vt:lpstr>PowerPoint Presentation</vt:lpstr>
      <vt:lpstr>Smart Data Prefetching</vt:lpstr>
      <vt:lpstr>Smart Data Prefetching</vt:lpstr>
      <vt:lpstr>Smart Data Prefetching</vt:lpstr>
      <vt:lpstr>Smart Data Prefetching</vt:lpstr>
      <vt:lpstr>PowerPoint Presentation</vt:lpstr>
      <vt:lpstr>Original RDF Store (Wukong)</vt:lpstr>
      <vt:lpstr>GPU-friendly RDF Store</vt:lpstr>
      <vt:lpstr>GPU-friendly RDF Store</vt:lpstr>
      <vt:lpstr>GPU-friendly RDF Store</vt:lpstr>
      <vt:lpstr>GPU-friendly RDF Store</vt:lpstr>
      <vt:lpstr>Agenda</vt:lpstr>
      <vt:lpstr>Heterogeneous RDMA Communication</vt:lpstr>
      <vt:lpstr>Heterogeneous RDMA Communication</vt:lpstr>
      <vt:lpstr>Heterogeneous RDMA Communication</vt:lpstr>
      <vt:lpstr>Heterogeneous RDMA Communication</vt:lpstr>
      <vt:lpstr>Heterogeneous RDMA Communication</vt:lpstr>
      <vt:lpstr>Heterogeneous RDMA Communication</vt:lpstr>
      <vt:lpstr>PowerPoint Presentation</vt:lpstr>
      <vt:lpstr>Evaluation</vt:lpstr>
      <vt:lpstr>Single Query Latency (msec)</vt:lpstr>
      <vt:lpstr>Performance of Hybrid Workloads</vt:lpstr>
      <vt:lpstr>Performance of Hybrid Workloads</vt:lpstr>
      <vt:lpstr>Performance of Hybrid Workloads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Analytics vs. Graph Query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and Concurrent RDF Queries using RDMA-assisted GPU Graph Exploration</dc:title>
  <dc:subject/>
  <dc:creator>Siyuan</dc:creator>
  <cp:keywords/>
  <dc:description/>
  <cp:lastModifiedBy>Rong Chen</cp:lastModifiedBy>
  <cp:revision>3786</cp:revision>
  <cp:lastPrinted>2018-06-11T00:26:02Z</cp:lastPrinted>
  <dcterms:created xsi:type="dcterms:W3CDTF">2014-06-08T07:41:21Z</dcterms:created>
  <dcterms:modified xsi:type="dcterms:W3CDTF">2018-07-16T00:29:19Z</dcterms:modified>
  <cp:category/>
</cp:coreProperties>
</file>