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tags/tag23.xml" ContentType="application/vnd.openxmlformats-officedocument.presentationml.tags+xml"/>
  <Override PartName="/ppt/notesSlides/notesSlide41.xml" ContentType="application/vnd.openxmlformats-officedocument.presentationml.notesSlide+xml"/>
  <Override PartName="/ppt/tags/tag24.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7" r:id="rId2"/>
    <p:sldId id="776" r:id="rId3"/>
    <p:sldId id="701" r:id="rId4"/>
    <p:sldId id="737" r:id="rId5"/>
    <p:sldId id="700" r:id="rId6"/>
    <p:sldId id="698" r:id="rId7"/>
    <p:sldId id="765" r:id="rId8"/>
    <p:sldId id="694" r:id="rId9"/>
    <p:sldId id="766" r:id="rId10"/>
    <p:sldId id="736" r:id="rId11"/>
    <p:sldId id="768" r:id="rId12"/>
    <p:sldId id="775" r:id="rId13"/>
    <p:sldId id="774" r:id="rId14"/>
    <p:sldId id="676" r:id="rId15"/>
    <p:sldId id="677" r:id="rId16"/>
    <p:sldId id="690" r:id="rId17"/>
    <p:sldId id="738" r:id="rId18"/>
    <p:sldId id="761" r:id="rId19"/>
    <p:sldId id="734" r:id="rId20"/>
    <p:sldId id="762" r:id="rId21"/>
    <p:sldId id="678" r:id="rId22"/>
    <p:sldId id="755" r:id="rId23"/>
    <p:sldId id="760" r:id="rId24"/>
    <p:sldId id="763" r:id="rId25"/>
    <p:sldId id="742" r:id="rId26"/>
    <p:sldId id="750" r:id="rId27"/>
    <p:sldId id="752" r:id="rId28"/>
    <p:sldId id="739" r:id="rId29"/>
    <p:sldId id="770" r:id="rId30"/>
    <p:sldId id="730" r:id="rId31"/>
    <p:sldId id="680" r:id="rId32"/>
    <p:sldId id="683" r:id="rId33"/>
    <p:sldId id="715" r:id="rId34"/>
    <p:sldId id="724" r:id="rId35"/>
    <p:sldId id="723" r:id="rId36"/>
    <p:sldId id="720" r:id="rId37"/>
    <p:sldId id="418" r:id="rId38"/>
    <p:sldId id="443" r:id="rId39"/>
    <p:sldId id="771" r:id="rId40"/>
    <p:sldId id="772" r:id="rId41"/>
    <p:sldId id="773" r:id="rId42"/>
    <p:sldId id="778" r:id="rId43"/>
  </p:sldIdLst>
  <p:sldSz cx="9144000" cy="5143500" type="screen16x9"/>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0000FF"/>
    <a:srgbClr val="91DFFB"/>
    <a:srgbClr val="FFFFFF"/>
    <a:srgbClr val="FF9933"/>
    <a:srgbClr val="00FFFF"/>
    <a:srgbClr val="66FF66"/>
    <a:srgbClr val="FFCCE0"/>
    <a:srgbClr val="007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75536" autoAdjust="0"/>
  </p:normalViewPr>
  <p:slideViewPr>
    <p:cSldViewPr>
      <p:cViewPr>
        <p:scale>
          <a:sx n="77" d="100"/>
          <a:sy n="77" d="100"/>
        </p:scale>
        <p:origin x="1512" y="360"/>
      </p:cViewPr>
      <p:guideLst>
        <p:guide orient="horz" pos="2160"/>
        <p:guide pos="2880"/>
        <p:guide orient="horz" pos="1620"/>
      </p:guideLst>
    </p:cSldViewPr>
  </p:slideViewPr>
  <p:outlineViewPr>
    <p:cViewPr>
      <p:scale>
        <a:sx n="33" d="100"/>
        <a:sy n="33" d="100"/>
      </p:scale>
      <p:origin x="0" y="474"/>
    </p:cViewPr>
  </p:outlin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20" y="73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3C41AD6A-4BB0-440A-8DD1-608BFD4747CB}" type="datetimeFigureOut">
              <a:rPr lang="zh-CN" altLang="en-US" smtClean="0"/>
              <a:t>16/11/3</a:t>
            </a:fld>
            <a:endParaRPr lang="zh-CN" alt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E4CB138C-6F80-4B6E-A014-C120560A5307}" type="slidenum">
              <a:rPr lang="zh-CN" altLang="en-US" smtClean="0"/>
              <a:t>‹#›</a:t>
            </a:fld>
            <a:endParaRPr lang="zh-CN" altLang="en-US"/>
          </a:p>
        </p:txBody>
      </p:sp>
    </p:spTree>
    <p:extLst>
      <p:ext uri="{BB962C8B-B14F-4D97-AF65-F5344CB8AC3E}">
        <p14:creationId xmlns:p14="http://schemas.microsoft.com/office/powerpoint/2010/main" val="266018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4D9148D7-FB2B-4957-8C67-CD2B50AD8679}" type="datetimeFigureOut">
              <a:rPr lang="zh-CN" altLang="en-US" smtClean="0"/>
              <a:t>16/11/3</a:t>
            </a:fld>
            <a:endParaRPr lang="zh-CN" alt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8C3C408C-91E2-4EF7-92A9-F4885029B1B9}" type="slidenum">
              <a:rPr lang="zh-CN" altLang="en-US" smtClean="0"/>
              <a:t>‹#›</a:t>
            </a:fld>
            <a:endParaRPr lang="zh-CN" altLang="en-US"/>
          </a:p>
        </p:txBody>
      </p:sp>
    </p:spTree>
    <p:extLst>
      <p:ext uri="{BB962C8B-B14F-4D97-AF65-F5344CB8AC3E}">
        <p14:creationId xmlns:p14="http://schemas.microsoft.com/office/powerpoint/2010/main" val="2057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14AC6D9-6B5C-45FD-8360-091FBE43F8FE}" type="slidenum">
              <a:rPr lang="en-US" altLang="zh-TW"/>
              <a:pPr/>
              <a:t>1</a:t>
            </a:fld>
            <a:endParaRPr lang="en-US" altLang="zh-TW"/>
          </a:p>
        </p:txBody>
      </p:sp>
      <p:sp>
        <p:nvSpPr>
          <p:cNvPr id="16387" name="Rectangle 2"/>
          <p:cNvSpPr>
            <a:spLocks noGrp="1" noRot="1" noChangeAspect="1" noChangeArrowheads="1" noTextEdit="1"/>
          </p:cNvSpPr>
          <p:nvPr>
            <p:ph type="sldImg"/>
          </p:nvPr>
        </p:nvSpPr>
        <p:spPr>
          <a:xfrm>
            <a:off x="139700" y="768350"/>
            <a:ext cx="6819900" cy="3836988"/>
          </a:xfrm>
          <a:ln/>
        </p:spPr>
      </p:sp>
      <p:sp>
        <p:nvSpPr>
          <p:cNvPr id="16388" name="Rectangle 3"/>
          <p:cNvSpPr>
            <a:spLocks noGrp="1" noChangeArrowheads="1"/>
          </p:cNvSpPr>
          <p:nvPr>
            <p:ph type="body" idx="1"/>
          </p:nvPr>
        </p:nvSpPr>
        <p:spPr>
          <a:noFill/>
          <a:ln/>
        </p:spPr>
        <p:txBody>
          <a:bodyPr/>
          <a:lstStyle/>
          <a:p>
            <a:pPr eaLnBrk="1" hangingPunct="1"/>
            <a:r>
              <a:rPr lang="en-US" altLang="zh-TW" sz="1200" b="0" i="0" u="none" strike="noStrike" kern="1200" baseline="0" dirty="0" smtClean="0">
                <a:solidFill>
                  <a:schemeClr val="tx1"/>
                </a:solidFill>
                <a:latin typeface="+mn-lt"/>
                <a:ea typeface="+mn-ea"/>
                <a:cs typeface="+mn-cs"/>
              </a:rPr>
              <a:t>Thanks for the introduction.</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It is my pleasure to present our work on improving the performance of RDF queries using advanced hardware features</a:t>
            </a:r>
            <a:r>
              <a:rPr lang="en-US" altLang="zh-TW" sz="1200" b="0" i="0" u="none" strike="noStrike" kern="1200" baseline="0" dirty="0" smtClean="0">
                <a:solidFill>
                  <a:schemeClr val="tx1"/>
                </a:solidFill>
                <a:latin typeface="Times New Roman" pitchFamily="18" charset="0"/>
                <a:ea typeface="+mn-ea"/>
                <a:cs typeface="+mn-cs"/>
              </a:rPr>
              <a:t>.</a:t>
            </a:r>
            <a:endParaRPr lang="en-US" altLang="zh-TW" dirty="0" smtClean="0">
              <a:latin typeface="Times New Roman" pitchFamily="18" charset="0"/>
            </a:endParaRPr>
          </a:p>
          <a:p>
            <a:pPr eaLnBrk="1" hangingPunct="1"/>
            <a:r>
              <a:rPr lang="en-US" altLang="zh-TW" sz="1200" b="0" i="0" u="none" strike="noStrike" kern="1200" baseline="0" dirty="0" smtClean="0">
                <a:solidFill>
                  <a:schemeClr val="tx1"/>
                </a:solidFill>
                <a:latin typeface="+mn-lt"/>
                <a:ea typeface="+mn-ea"/>
                <a:cs typeface="+mn-cs"/>
              </a:rPr>
              <a:t>Which is a joint work with </a:t>
            </a:r>
            <a:r>
              <a:rPr lang="en-US" altLang="zh-TW" sz="1200" b="0" i="0" u="none" strike="noStrike" kern="1200" baseline="0" dirty="0" err="1" smtClean="0">
                <a:solidFill>
                  <a:schemeClr val="tx1"/>
                </a:solidFill>
                <a:latin typeface="+mn-lt"/>
                <a:ea typeface="+mn-ea"/>
                <a:cs typeface="+mn-cs"/>
              </a:rPr>
              <a:t>Youyang</a:t>
            </a:r>
            <a:r>
              <a:rPr lang="en-US" altLang="zh-TW" sz="1200" b="0" i="0" u="none" strike="noStrike" kern="1200" baseline="0" dirty="0" smtClean="0">
                <a:solidFill>
                  <a:schemeClr val="tx1"/>
                </a:solidFill>
                <a:latin typeface="+mn-lt"/>
                <a:ea typeface="+mn-ea"/>
                <a:cs typeface="+mn-cs"/>
              </a:rPr>
              <a:t>, and my advisors Rong and </a:t>
            </a:r>
            <a:r>
              <a:rPr lang="en-US" altLang="zh-TW" sz="1200" b="0" i="0" u="none" strike="noStrike" kern="1200" baseline="0" dirty="0" err="1" smtClean="0">
                <a:solidFill>
                  <a:schemeClr val="tx1"/>
                </a:solidFill>
                <a:latin typeface="+mn-lt"/>
                <a:ea typeface="+mn-ea"/>
                <a:cs typeface="+mn-cs"/>
              </a:rPr>
              <a:t>Haibo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From</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IPADS,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SJTU</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as well as </a:t>
            </a:r>
            <a:r>
              <a:rPr lang="en-US" altLang="zh-TW" sz="1200" b="0" i="0" u="none" strike="noStrike" kern="1200" baseline="0" dirty="0" err="1" smtClean="0">
                <a:solidFill>
                  <a:schemeClr val="tx1"/>
                </a:solidFill>
                <a:latin typeface="+mn-lt"/>
                <a:ea typeface="+mn-ea"/>
                <a:cs typeface="+mn-cs"/>
              </a:rPr>
              <a:t>Feifei</a:t>
            </a:r>
            <a:r>
              <a:rPr lang="en-US" altLang="zh-TW"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from</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Utah.</a:t>
            </a:r>
            <a:endParaRPr lang="en-US" altLang="zh-TW" sz="1200" b="0" i="0" u="none" strike="noStrike" kern="1200" baseline="0" dirty="0" smtClean="0">
              <a:solidFill>
                <a:schemeClr val="tx1"/>
              </a:solidFill>
              <a:latin typeface="+mn-lt"/>
              <a:ea typeface="+mn-ea"/>
              <a:cs typeface="+mn-cs"/>
            </a:endParaRPr>
          </a:p>
          <a:p>
            <a:pPr eaLnBrk="1" hangingPunct="1"/>
            <a:endParaRPr lang="en-US" altLang="zh-TW" sz="1200" b="0" i="0" u="none" strike="noStrike" kern="1200" baseline="0" dirty="0" smtClean="0">
              <a:solidFill>
                <a:schemeClr val="tx1"/>
              </a:solidFill>
              <a:latin typeface="+mn-lt"/>
              <a:ea typeface="+mn-ea"/>
              <a:cs typeface="+mn-cs"/>
            </a:endParaRPr>
          </a:p>
          <a:p>
            <a:pPr eaLnBrk="1" hangingPunct="1"/>
            <a:endParaRPr lang="en-US" altLang="zh-TW" sz="1200" b="0" i="0" u="none" strike="noStrike" kern="1200" baseline="0" dirty="0" smtClean="0">
              <a:solidFill>
                <a:schemeClr val="tx1"/>
              </a:solidFill>
              <a:latin typeface="+mn-lt"/>
              <a:ea typeface="+mn-ea"/>
              <a:cs typeface="+mn-cs"/>
            </a:endParaRPr>
          </a:p>
          <a:p>
            <a:pPr eaLnBrk="1" hangingPunct="1"/>
            <a:endParaRPr lang="zh-TW" altLang="zh-TW" dirty="0" smtClean="0">
              <a:latin typeface="Times New Roman" pitchFamily="18" charset="0"/>
            </a:endParaRPr>
          </a:p>
        </p:txBody>
      </p:sp>
    </p:spTree>
    <p:extLst>
      <p:ext uri="{BB962C8B-B14F-4D97-AF65-F5344CB8AC3E}">
        <p14:creationId xmlns:p14="http://schemas.microsoft.com/office/powerpoint/2010/main" val="19016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Another approach is storing RDF data as native graph, and use graph exploration to process SPARQL queries.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each query</a:t>
            </a:r>
            <a:r>
              <a:rPr lang="zh-CN" altLang="en-US" baseline="0" dirty="0" smtClean="0"/>
              <a:t> </a:t>
            </a:r>
            <a:r>
              <a:rPr lang="en-US" altLang="zh-CN" baseline="0" dirty="0" smtClean="0"/>
              <a:t>step, it starts from the known vertex set, do exploration through related edges,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synchronize with other machines to get the active vertex set for next query step.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a:t>
            </a:r>
            <a:r>
              <a:rPr lang="en-US" altLang="zh-CN" baseline="0" dirty="0" smtClean="0"/>
              <a:t>the </a:t>
            </a:r>
            <a:r>
              <a:rPr lang="en-US" altLang="zh-CN" baseline="0" dirty="0" smtClean="0"/>
              <a:t>X at last query step is not always matched with the</a:t>
            </a:r>
            <a:r>
              <a:rPr lang="zh-CN" altLang="en-US" baseline="0" dirty="0" smtClean="0"/>
              <a:t> </a:t>
            </a:r>
            <a:r>
              <a:rPr lang="en-US" altLang="zh-CN" baseline="0" dirty="0" smtClean="0"/>
              <a:t>X at first query step</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Due</a:t>
            </a:r>
            <a:r>
              <a:rPr lang="zh-CN" altLang="en-US" baseline="0" dirty="0" smtClean="0"/>
              <a:t> </a:t>
            </a:r>
            <a:r>
              <a:rPr lang="en-US" altLang="zh-CN" baseline="0" dirty="0" smtClean="0"/>
              <a:t>to</a:t>
            </a:r>
            <a:r>
              <a:rPr lang="zh-CN" altLang="en-US" baseline="0" dirty="0" smtClean="0"/>
              <a:t> </a:t>
            </a:r>
            <a:r>
              <a:rPr lang="en-US" altLang="zh-CN" baseline="0" dirty="0" smtClean="0"/>
              <a:t>using</a:t>
            </a:r>
            <a:r>
              <a:rPr lang="zh-CN" altLang="en-US" baseline="0" dirty="0" smtClean="0"/>
              <a:t> </a:t>
            </a:r>
            <a:r>
              <a:rPr lang="en-US" altLang="zh-CN" baseline="0" dirty="0" smtClean="0"/>
              <a:t>one-step</a:t>
            </a:r>
            <a:r>
              <a:rPr lang="zh-CN" altLang="en-US" baseline="0" dirty="0" smtClean="0"/>
              <a:t> </a:t>
            </a:r>
            <a:r>
              <a:rPr lang="en-US" altLang="zh-CN" baseline="0" dirty="0" smtClean="0"/>
              <a:t>pruning. so it requires a final join to prune out non-matching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10</a:t>
            </a:fld>
            <a:endParaRPr lang="en-US" altLang="zh-TW"/>
          </a:p>
        </p:txBody>
      </p:sp>
    </p:spTree>
    <p:extLst>
      <p:ext uri="{BB962C8B-B14F-4D97-AF65-F5344CB8AC3E}">
        <p14:creationId xmlns:p14="http://schemas.microsoft.com/office/powerpoint/2010/main" val="403034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a:t>
            </a:r>
            <a:r>
              <a:rPr lang="zh-CN" altLang="en-US" baseline="0" dirty="0" smtClean="0"/>
              <a:t> </a:t>
            </a:r>
            <a:r>
              <a:rPr lang="en-US" altLang="zh-CN" baseline="0" dirty="0" smtClean="0"/>
              <a:t>main</a:t>
            </a:r>
            <a:r>
              <a:rPr lang="zh-CN" altLang="en-US" baseline="0" dirty="0" smtClean="0"/>
              <a:t> </a:t>
            </a:r>
            <a:r>
              <a:rPr lang="en-US" altLang="zh-CN" baseline="0" dirty="0" smtClean="0"/>
              <a:t>limitations</a:t>
            </a:r>
            <a:r>
              <a:rPr lang="zh-CN" altLang="en-US" baseline="0" dirty="0" smtClean="0"/>
              <a:t> </a:t>
            </a:r>
            <a:r>
              <a:rPr lang="en-US" altLang="zh-CN" baseline="0" dirty="0" smtClean="0"/>
              <a:t>are</a:t>
            </a:r>
            <a:r>
              <a:rPr lang="zh-CN" altLang="en-US" baseline="0" dirty="0" smtClean="0"/>
              <a:t> </a:t>
            </a:r>
            <a:r>
              <a:rPr lang="en-US" altLang="zh-CN" baseline="0" dirty="0" smtClean="0"/>
              <a:t>costly</a:t>
            </a:r>
            <a:r>
              <a:rPr lang="zh-CN" altLang="en-US" baseline="0" dirty="0" smtClean="0"/>
              <a:t> </a:t>
            </a:r>
            <a:r>
              <a:rPr lang="en-US" altLang="zh-CN" baseline="0" dirty="0" smtClean="0"/>
              <a:t>final</a:t>
            </a:r>
            <a:r>
              <a:rPr lang="zh-CN" altLang="en-US" baseline="0" dirty="0" smtClean="0"/>
              <a:t> </a:t>
            </a:r>
            <a:r>
              <a:rPr lang="en-US" altLang="zh-CN" baseline="0" dirty="0" smtClean="0"/>
              <a:t>join</a:t>
            </a:r>
            <a:r>
              <a:rPr lang="zh-CN" altLang="en-US" baseline="0" dirty="0" smtClean="0"/>
              <a:t> </a:t>
            </a:r>
            <a:r>
              <a:rPr lang="en-US" altLang="zh-CN" baseline="0" dirty="0" smtClean="0"/>
              <a:t>and</a:t>
            </a:r>
            <a:r>
              <a:rPr lang="zh-CN" altLang="en-US" baseline="0" dirty="0" smtClean="0"/>
              <a:t> </a:t>
            </a:r>
            <a:r>
              <a:rPr lang="en-US" altLang="zh-CN" baseline="0" dirty="0" smtClean="0"/>
              <a:t>synchronized</a:t>
            </a:r>
            <a:r>
              <a:rPr lang="zh-CN" altLang="en-US" baseline="0" dirty="0" smtClean="0"/>
              <a:t> </a:t>
            </a:r>
            <a:r>
              <a:rPr lang="en-US" altLang="zh-CN" baseline="0" dirty="0" smtClean="0"/>
              <a:t>execution.</a:t>
            </a:r>
            <a:r>
              <a:rPr lang="zh-CN" altLang="en-US" baseline="0" dirty="0" smtClean="0"/>
              <a:t> </a:t>
            </a:r>
            <a:r>
              <a:rPr lang="en-US" altLang="zh-CN" baseline="0" dirty="0" smtClean="0"/>
              <a:t>sometimes</a:t>
            </a:r>
            <a:r>
              <a:rPr lang="zh-CN" altLang="en-US" baseline="0" dirty="0" smtClean="0"/>
              <a:t> </a:t>
            </a:r>
            <a:r>
              <a:rPr lang="en-US" altLang="zh-CN" baseline="0" dirty="0" smtClean="0"/>
              <a:t>the</a:t>
            </a:r>
            <a:r>
              <a:rPr lang="zh-CN" altLang="en-US" baseline="0" dirty="0" smtClean="0"/>
              <a:t> </a:t>
            </a:r>
            <a:r>
              <a:rPr lang="en-US" altLang="zh-CN" baseline="0" dirty="0" smtClean="0"/>
              <a:t>final</a:t>
            </a:r>
            <a:r>
              <a:rPr lang="zh-CN" altLang="en-US" baseline="0" dirty="0" smtClean="0"/>
              <a:t> </a:t>
            </a:r>
            <a:r>
              <a:rPr lang="en-US" altLang="zh-CN" baseline="0" dirty="0" smtClean="0"/>
              <a:t>join</a:t>
            </a:r>
            <a:r>
              <a:rPr lang="zh-CN" altLang="en-US" baseline="0" dirty="0" smtClean="0"/>
              <a:t> </a:t>
            </a:r>
            <a:r>
              <a:rPr lang="en-US" altLang="zh-CN" baseline="0" dirty="0" smtClean="0"/>
              <a:t>may</a:t>
            </a:r>
            <a:r>
              <a:rPr lang="zh-CN" altLang="en-US" baseline="0" dirty="0" smtClean="0"/>
              <a:t> </a:t>
            </a:r>
            <a:r>
              <a:rPr lang="en-US" altLang="zh-CN" baseline="0" dirty="0" smtClean="0"/>
              <a:t>take</a:t>
            </a:r>
            <a:r>
              <a:rPr lang="zh-CN" altLang="en-US" baseline="0" dirty="0" smtClean="0"/>
              <a:t> </a:t>
            </a:r>
            <a:r>
              <a:rPr lang="en-US" altLang="zh-CN" baseline="0" dirty="0" smtClean="0"/>
              <a:t>up</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90%</a:t>
            </a:r>
            <a:r>
              <a:rPr lang="zh-CN" altLang="en-US" baseline="0" dirty="0" smtClean="0"/>
              <a:t> </a:t>
            </a:r>
            <a:r>
              <a:rPr lang="en-US" altLang="zh-CN" baseline="0" dirty="0" smtClean="0"/>
              <a:t>execution</a:t>
            </a:r>
            <a:r>
              <a:rPr lang="zh-CN" altLang="en-US" baseline="0" dirty="0" smtClean="0"/>
              <a:t> </a:t>
            </a:r>
            <a:r>
              <a:rPr lang="en-US" altLang="zh-CN" baseline="0" dirty="0" smtClean="0"/>
              <a:t>time.</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the synchronization after every step make system hard to handle concurrent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11</a:t>
            </a:fld>
            <a:endParaRPr lang="en-US" altLang="zh-TW"/>
          </a:p>
        </p:txBody>
      </p:sp>
    </p:spTree>
    <p:extLst>
      <p:ext uri="{BB962C8B-B14F-4D97-AF65-F5344CB8AC3E}">
        <p14:creationId xmlns:p14="http://schemas.microsoft.com/office/powerpoint/2010/main" val="341723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address these problems, I will introduce </a:t>
            </a:r>
            <a:r>
              <a:rPr lang="en-US" altLang="zh-CN" baseline="0" dirty="0" err="1" smtClean="0"/>
              <a:t>Wukong</a:t>
            </a:r>
            <a:r>
              <a:rPr lang="en-US" altLang="zh-CN" baseline="0" dirty="0" smtClean="0"/>
              <a:t>, a distributed in-memory RDF store.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Clients send SPARQL queries to a machine in a cluster, which is connected by RDMA networks.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12</a:t>
            </a:fld>
            <a:endParaRPr lang="en-US" altLang="zh-TW"/>
          </a:p>
        </p:txBody>
      </p:sp>
    </p:spTree>
    <p:extLst>
      <p:ext uri="{BB962C8B-B14F-4D97-AF65-F5344CB8AC3E}">
        <p14:creationId xmlns:p14="http://schemas.microsoft.com/office/powerpoint/2010/main" val="142031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Each machine contains a query processing engine and a graph store.</a:t>
            </a:r>
            <a:r>
              <a:rPr lang="zh-CN" altLang="en-US" baseline="0" smtClean="0"/>
              <a:t> </a:t>
            </a:r>
            <a:r>
              <a:rPr lang="en-US" altLang="zh-CN" baseline="0" smtClean="0"/>
              <a:t>And </a:t>
            </a:r>
            <a:r>
              <a:rPr lang="en-US" altLang="zh-CN" baseline="0" dirty="0" smtClean="0"/>
              <a:t>employs a worker-thread model by running n worker threads on the shared graph, each worker thread executes a query at a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13</a:t>
            </a:fld>
            <a:endParaRPr lang="en-US" altLang="zh-TW"/>
          </a:p>
        </p:txBody>
      </p:sp>
    </p:spTree>
    <p:extLst>
      <p:ext uri="{BB962C8B-B14F-4D97-AF65-F5344CB8AC3E}">
        <p14:creationId xmlns:p14="http://schemas.microsoft.com/office/powerpoint/2010/main" val="27096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Wukong</a:t>
            </a:r>
            <a:r>
              <a:rPr lang="zh-CN" altLang="en-US" baseline="0" dirty="0" smtClean="0"/>
              <a:t> </a:t>
            </a:r>
            <a:r>
              <a:rPr lang="en-US" altLang="zh-CN" baseline="0" dirty="0" smtClean="0"/>
              <a:t>adopts</a:t>
            </a:r>
            <a:r>
              <a:rPr lang="zh-CN" altLang="en-US" baseline="0" dirty="0" smtClean="0"/>
              <a:t> </a:t>
            </a:r>
            <a:r>
              <a:rPr lang="en-US" altLang="zh-CN" baseline="0" dirty="0" smtClean="0"/>
              <a:t>a</a:t>
            </a:r>
            <a:r>
              <a:rPr lang="zh-CN" altLang="en-US" baseline="0" dirty="0" smtClean="0"/>
              <a:t> </a:t>
            </a:r>
            <a:r>
              <a:rPr lang="en-US" altLang="zh-CN" baseline="0" dirty="0" smtClean="0"/>
              <a:t>RDMA-friendly</a:t>
            </a:r>
            <a:r>
              <a:rPr lang="zh-CN" altLang="en-US" baseline="0" dirty="0" smtClean="0"/>
              <a:t> </a:t>
            </a:r>
            <a:r>
              <a:rPr lang="en-US" altLang="zh-CN" baseline="0" dirty="0" smtClean="0"/>
              <a:t>graph</a:t>
            </a:r>
            <a:r>
              <a:rPr lang="zh-CN" altLang="en-US" baseline="0" dirty="0" smtClean="0"/>
              <a:t> </a:t>
            </a:r>
            <a:r>
              <a:rPr lang="en-US" altLang="zh-CN" baseline="0" dirty="0" smtClean="0"/>
              <a:t>model</a:t>
            </a:r>
            <a:r>
              <a:rPr lang="zh-CN" altLang="en-US" baseline="0" dirty="0" smtClean="0"/>
              <a:t> </a:t>
            </a:r>
            <a:r>
              <a:rPr lang="en-US" altLang="zh-CN" baseline="0" dirty="0" smtClean="0"/>
              <a:t>and</a:t>
            </a:r>
            <a:r>
              <a:rPr lang="zh-CN" altLang="en-US" baseline="0" dirty="0" smtClean="0"/>
              <a:t> </a:t>
            </a:r>
            <a:r>
              <a:rPr lang="en-US" altLang="zh-CN" baseline="0" dirty="0" smtClean="0"/>
              <a:t>join-free</a:t>
            </a:r>
            <a:r>
              <a:rPr lang="zh-CN" altLang="en-US" baseline="0" dirty="0" smtClean="0"/>
              <a:t> </a:t>
            </a:r>
            <a:r>
              <a:rPr lang="en-US" altLang="zh-CN" baseline="0" dirty="0" smtClean="0"/>
              <a:t>graph</a:t>
            </a:r>
            <a:r>
              <a:rPr lang="zh-CN" altLang="en-US" baseline="0" dirty="0" smtClean="0"/>
              <a:t> </a:t>
            </a:r>
            <a:r>
              <a:rPr lang="en-US" altLang="zh-CN" baseline="0" dirty="0" smtClean="0"/>
              <a:t>exploration,</a:t>
            </a:r>
            <a:r>
              <a:rPr lang="zh-CN" altLang="en-US" baseline="0" dirty="0" smtClean="0"/>
              <a:t> </a:t>
            </a:r>
            <a:r>
              <a:rPr lang="en-US" altLang="zh-CN" sz="1200" dirty="0" smtClean="0">
                <a:latin typeface="Century Gothic" pitchFamily="34" charset="0"/>
              </a:rPr>
              <a:t>to</a:t>
            </a:r>
            <a:r>
              <a:rPr lang="zh-CN" altLang="en-US" sz="1200" dirty="0" smtClean="0">
                <a:latin typeface="Century Gothic" pitchFamily="34" charset="0"/>
              </a:rPr>
              <a:t> </a:t>
            </a:r>
            <a:r>
              <a:rPr lang="en-US" altLang="zh-CN" sz="1200" dirty="0" smtClean="0">
                <a:latin typeface="Century Gothic" pitchFamily="34" charset="0"/>
              </a:rPr>
              <a:t>support</a:t>
            </a:r>
            <a:r>
              <a:rPr lang="zh-CN" altLang="en-US" sz="1200" dirty="0" smtClean="0">
                <a:latin typeface="Century Gothic" pitchFamily="34" charset="0"/>
              </a:rPr>
              <a:t> </a:t>
            </a:r>
            <a:r>
              <a:rPr lang="en-US" altLang="zh-CN" sz="1200" baseline="0" dirty="0" smtClean="0">
                <a:latin typeface="Century Gothic" pitchFamily="34" charset="0"/>
              </a:rPr>
              <a:t>fast</a:t>
            </a:r>
            <a:r>
              <a:rPr lang="zh-CN" altLang="en-US" sz="1200" baseline="0" dirty="0" smtClean="0">
                <a:latin typeface="Century Gothic" pitchFamily="34" charset="0"/>
              </a:rPr>
              <a:t> </a:t>
            </a:r>
            <a:r>
              <a:rPr lang="en-US" altLang="zh-CN" sz="1200" baseline="0" dirty="0" smtClean="0">
                <a:latin typeface="Century Gothic" pitchFamily="34" charset="0"/>
              </a:rPr>
              <a:t>and</a:t>
            </a:r>
            <a:r>
              <a:rPr lang="zh-CN" altLang="en-US" sz="1200" baseline="0" dirty="0" smtClean="0">
                <a:latin typeface="Century Gothic" pitchFamily="34" charset="0"/>
              </a:rPr>
              <a:t> </a:t>
            </a:r>
            <a:r>
              <a:rPr lang="en-US" altLang="zh-CN" sz="1200" baseline="0" dirty="0" smtClean="0">
                <a:latin typeface="Century Gothic" pitchFamily="34" charset="0"/>
              </a:rPr>
              <a:t>concurrent</a:t>
            </a:r>
            <a:r>
              <a:rPr lang="zh-CN" altLang="en-US" sz="1200" baseline="0" dirty="0" smtClean="0">
                <a:latin typeface="Century Gothic" pitchFamily="34" charset="0"/>
              </a:rPr>
              <a:t> </a:t>
            </a:r>
            <a:r>
              <a:rPr lang="en-US" altLang="zh-CN" sz="1200" baseline="0" dirty="0" smtClean="0">
                <a:latin typeface="Century Gothic" pitchFamily="34" charset="0"/>
              </a:rPr>
              <a:t>query,</a:t>
            </a:r>
            <a:r>
              <a:rPr lang="zh-CN" altLang="en-US" sz="1200" baseline="0" dirty="0" smtClean="0">
                <a:latin typeface="Century Gothic" pitchFamily="34" charset="0"/>
              </a:rPr>
              <a:t> </a:t>
            </a:r>
            <a:r>
              <a:rPr lang="en-US" altLang="zh-CN" sz="1200" baseline="0" dirty="0" smtClean="0">
                <a:latin typeface="Century Gothic" pitchFamily="34" charset="0"/>
              </a:rPr>
              <a:t>which</a:t>
            </a:r>
            <a:r>
              <a:rPr lang="zh-CN" altLang="en-US" sz="1200" baseline="0" dirty="0" smtClean="0">
                <a:latin typeface="Century Gothic" pitchFamily="34" charset="0"/>
              </a:rPr>
              <a:t> </a:t>
            </a:r>
            <a:r>
              <a:rPr lang="en-US" altLang="zh-CN" sz="1200" baseline="0" dirty="0" smtClean="0">
                <a:latin typeface="Century Gothic" pitchFamily="34" charset="0"/>
              </a:rPr>
              <a:t>outperform the</a:t>
            </a:r>
            <a:r>
              <a:rPr lang="zh-CN" altLang="en-US" sz="1200" baseline="0" dirty="0" smtClean="0">
                <a:latin typeface="Century Gothic" pitchFamily="34" charset="0"/>
              </a:rPr>
              <a:t> </a:t>
            </a:r>
            <a:r>
              <a:rPr lang="en-US" altLang="zh-CN" sz="1200" baseline="0" dirty="0" smtClean="0">
                <a:latin typeface="Century Gothic" pitchFamily="34" charset="0"/>
              </a:rPr>
              <a:t>state</a:t>
            </a:r>
            <a:r>
              <a:rPr lang="zh-CN" altLang="en-US" sz="1200" baseline="0" dirty="0" smtClean="0">
                <a:latin typeface="Century Gothic" pitchFamily="34" charset="0"/>
              </a:rPr>
              <a:t> </a:t>
            </a:r>
            <a:r>
              <a:rPr lang="en-US" altLang="zh-CN" sz="1200" baseline="0" dirty="0" smtClean="0">
                <a:latin typeface="Century Gothic" pitchFamily="34" charset="0"/>
              </a:rPr>
              <a:t>of</a:t>
            </a:r>
            <a:r>
              <a:rPr lang="zh-CN" altLang="en-US" sz="1200" baseline="0" dirty="0" smtClean="0">
                <a:latin typeface="Century Gothic" pitchFamily="34" charset="0"/>
              </a:rPr>
              <a:t> </a:t>
            </a:r>
            <a:r>
              <a:rPr lang="en-US" altLang="zh-CN" sz="1200" baseline="0" dirty="0" smtClean="0">
                <a:latin typeface="Century Gothic" pitchFamily="34" charset="0"/>
              </a:rPr>
              <a:t>the</a:t>
            </a:r>
            <a:r>
              <a:rPr lang="zh-CN" altLang="en-US" sz="1200" baseline="0" dirty="0" smtClean="0">
                <a:latin typeface="Century Gothic" pitchFamily="34" charset="0"/>
              </a:rPr>
              <a:t> </a:t>
            </a:r>
            <a:r>
              <a:rPr lang="en-US" altLang="zh-CN" sz="1200" baseline="0" dirty="0" smtClean="0">
                <a:latin typeface="Century Gothic" pitchFamily="34" charset="0"/>
              </a:rPr>
              <a:t>art</a:t>
            </a:r>
            <a:r>
              <a:rPr lang="zh-CN" altLang="en-US" sz="1200" baseline="0" dirty="0" smtClean="0">
                <a:latin typeface="Century Gothic" pitchFamily="34" charset="0"/>
              </a:rPr>
              <a:t> </a:t>
            </a:r>
            <a:r>
              <a:rPr lang="en-US" altLang="zh-CN" sz="1200" baseline="0" dirty="0" smtClean="0">
                <a:latin typeface="Century Gothic" pitchFamily="34" charset="0"/>
              </a:rPr>
              <a:t>by</a:t>
            </a:r>
            <a:r>
              <a:rPr lang="zh-CN" altLang="en-US" sz="1200" baseline="0" dirty="0" smtClean="0">
                <a:latin typeface="Century Gothic" pitchFamily="34" charset="0"/>
              </a:rPr>
              <a:t> </a:t>
            </a:r>
            <a:r>
              <a:rPr lang="en-US" altLang="zh-CN" sz="1200" baseline="0" dirty="0" smtClean="0">
                <a:latin typeface="Century Gothic" pitchFamily="34" charset="0"/>
              </a:rPr>
              <a:t>orders</a:t>
            </a:r>
            <a:r>
              <a:rPr lang="zh-CN" altLang="en-US" sz="1200" baseline="0" dirty="0" smtClean="0">
                <a:latin typeface="Century Gothic" pitchFamily="34" charset="0"/>
              </a:rPr>
              <a:t> </a:t>
            </a:r>
            <a:r>
              <a:rPr lang="en-US" altLang="zh-CN" sz="1200" baseline="0" dirty="0" smtClean="0">
                <a:latin typeface="Century Gothic" pitchFamily="34" charset="0"/>
              </a:rPr>
              <a:t>of</a:t>
            </a:r>
            <a:r>
              <a:rPr lang="zh-CN" altLang="en-US" sz="1200" baseline="0" dirty="0" smtClean="0">
                <a:latin typeface="Century Gothic" pitchFamily="34" charset="0"/>
              </a:rPr>
              <a:t> </a:t>
            </a:r>
            <a:r>
              <a:rPr lang="en-US" altLang="zh-CN" sz="1200" baseline="0" dirty="0" smtClean="0">
                <a:latin typeface="Century Gothic" pitchFamily="34" charset="0"/>
              </a:rPr>
              <a:t>magnitude</a:t>
            </a:r>
            <a:r>
              <a:rPr lang="zh-CN" altLang="en-US" sz="1200" baseline="0" dirty="0" smtClean="0">
                <a:latin typeface="Century Gothic" pitchFamily="34" charset="0"/>
              </a:rPr>
              <a:t> </a:t>
            </a:r>
            <a:r>
              <a:rPr lang="en-US" altLang="zh-CN" sz="1200" baseline="0" dirty="0" smtClean="0">
                <a:latin typeface="Century Gothic" pitchFamily="34" charset="0"/>
              </a:rPr>
              <a:t>for</a:t>
            </a:r>
            <a:r>
              <a:rPr lang="zh-CN" altLang="en-US" sz="1200" baseline="0" dirty="0" smtClean="0">
                <a:latin typeface="Century Gothic" pitchFamily="34" charset="0"/>
              </a:rPr>
              <a:t> </a:t>
            </a:r>
            <a:r>
              <a:rPr lang="en-US" altLang="zh-CN" sz="1200" baseline="0" dirty="0" smtClean="0">
                <a:latin typeface="Century Gothic" pitchFamily="34" charset="0"/>
              </a:rPr>
              <a:t>both</a:t>
            </a:r>
            <a:r>
              <a:rPr lang="zh-CN" altLang="en-US" sz="1200" baseline="0" dirty="0" smtClean="0">
                <a:latin typeface="Century Gothic" pitchFamily="34" charset="0"/>
              </a:rPr>
              <a:t> </a:t>
            </a:r>
            <a:r>
              <a:rPr lang="en-US" altLang="zh-CN" sz="1200" baseline="0" dirty="0" smtClean="0">
                <a:latin typeface="Century Gothic" pitchFamily="34" charset="0"/>
              </a:rPr>
              <a:t>latency</a:t>
            </a:r>
            <a:r>
              <a:rPr lang="zh-CN" altLang="en-US" sz="1200" baseline="0" dirty="0" smtClean="0">
                <a:latin typeface="Century Gothic" pitchFamily="34" charset="0"/>
              </a:rPr>
              <a:t> </a:t>
            </a:r>
            <a:r>
              <a:rPr lang="en-US" altLang="zh-CN" sz="1200" baseline="0" dirty="0" smtClean="0">
                <a:latin typeface="Century Gothic" pitchFamily="34" charset="0"/>
              </a:rPr>
              <a:t>and</a:t>
            </a:r>
            <a:r>
              <a:rPr lang="zh-CN" altLang="en-US" sz="1200" baseline="0" dirty="0" smtClean="0">
                <a:latin typeface="Century Gothic" pitchFamily="34" charset="0"/>
              </a:rPr>
              <a:t> </a:t>
            </a:r>
            <a:r>
              <a:rPr lang="en-US" altLang="zh-CN" sz="1200" baseline="0" dirty="0" smtClean="0">
                <a:latin typeface="Century Gothic" pitchFamily="34" charset="0"/>
              </a:rPr>
              <a:t>throughput.</a:t>
            </a:r>
            <a:r>
              <a:rPr lang="zh-CN" altLang="en-US" sz="1200" baseline="0" dirty="0" smtClean="0">
                <a:latin typeface="Century Gothic" pitchFamily="34" charset="0"/>
              </a:rPr>
              <a:t>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14</a:t>
            </a:fld>
            <a:endParaRPr lang="en-US" altLang="zh-TW"/>
          </a:p>
        </p:txBody>
      </p:sp>
    </p:spTree>
    <p:extLst>
      <p:ext uri="{BB962C8B-B14F-4D97-AF65-F5344CB8AC3E}">
        <p14:creationId xmlns:p14="http://schemas.microsoft.com/office/powerpoint/2010/main" val="27096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(about</a:t>
            </a:r>
            <a:r>
              <a:rPr lang="zh-CN" altLang="en-US" dirty="0" smtClean="0"/>
              <a:t> </a:t>
            </a:r>
            <a:r>
              <a:rPr lang="en-US" altLang="zh-CN" dirty="0" smtClean="0"/>
              <a:t>5</a:t>
            </a:r>
            <a:r>
              <a:rPr lang="zh-CN" altLang="en-US" dirty="0" smtClean="0"/>
              <a:t> </a:t>
            </a:r>
            <a:r>
              <a:rPr lang="en-US" altLang="zh-CN" dirty="0" smtClean="0"/>
              <a:t>min)</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a:t>
            </a:r>
            <a:r>
              <a:rPr lang="en-US" altLang="zh-CN" baseline="0" dirty="0" smtClean="0"/>
              <a:t> will</a:t>
            </a:r>
            <a:r>
              <a:rPr lang="en-US" altLang="zh-CN" dirty="0" smtClean="0"/>
              <a:t> start from the graph-based model and graph store</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15</a:t>
            </a:fld>
            <a:endParaRPr lang="en-US" altLang="zh-TW"/>
          </a:p>
        </p:txBody>
      </p:sp>
    </p:spTree>
    <p:extLst>
      <p:ext uri="{BB962C8B-B14F-4D97-AF65-F5344CB8AC3E}">
        <p14:creationId xmlns:p14="http://schemas.microsoft.com/office/powerpoint/2010/main" val="389507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Wukong</a:t>
            </a:r>
            <a:r>
              <a:rPr lang="en-US" altLang="zh-CN" baseline="0" dirty="0" smtClean="0"/>
              <a:t> use a directed graph to model and store RDF data, just like traditional graph-based </a:t>
            </a:r>
            <a:r>
              <a:rPr lang="en-US" altLang="zh-CN" baseline="0" dirty="0" err="1" smtClean="0"/>
              <a:t>rdf</a:t>
            </a:r>
            <a:r>
              <a:rPr lang="en-US" altLang="zh-CN" baseline="0" dirty="0" smtClean="0"/>
              <a:t> store;  Simple query that querying information of existing vertex is easy to handle by directly using graph-exploration.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for complex queries that doesn’t have any constant subject or object, or queries that want to find all vertices belongs to the same type, this simple directed graph is not enough, There is not any vertex we can start the exploration from.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solve this problem, we add two types of index vertex: predicated indexes and type indexes, and they will point to corresponding subject and object. After that, we can handle complex query by starting the exploration from index vertex. </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16</a:t>
            </a:fld>
            <a:endParaRPr lang="en-US" altLang="zh-TW"/>
          </a:p>
        </p:txBody>
      </p:sp>
    </p:spTree>
    <p:extLst>
      <p:ext uri="{BB962C8B-B14F-4D97-AF65-F5344CB8AC3E}">
        <p14:creationId xmlns:p14="http://schemas.microsoft.com/office/powerpoint/2010/main" val="63764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distributed environment, these two types of queries have different requirement,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Simple query usually start from normal vertex, and only touch a small subset of input graph, which means that it require data locality to get better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Complex query usually start from index vertex, and touch a very large subset of input graph, which means that it need parallelism instead of locality.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17</a:t>
            </a:fld>
            <a:endParaRPr lang="en-US" altLang="zh-TW"/>
          </a:p>
        </p:txBody>
      </p:sp>
    </p:spTree>
    <p:extLst>
      <p:ext uri="{BB962C8B-B14F-4D97-AF65-F5344CB8AC3E}">
        <p14:creationId xmlns:p14="http://schemas.microsoft.com/office/powerpoint/2010/main" val="63764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Inspired by </a:t>
            </a:r>
            <a:r>
              <a:rPr lang="en-US" altLang="zh-CN" baseline="0" dirty="0" err="1" smtClean="0"/>
              <a:t>powerlyra</a:t>
            </a:r>
            <a:r>
              <a:rPr lang="en-US" altLang="zh-CN" baseline="0" dirty="0" smtClean="0"/>
              <a:t>, we choose differentiate mechanisms</a:t>
            </a:r>
            <a:r>
              <a:rPr lang="zh-CN" altLang="en-US" baseline="0" dirty="0" smtClean="0"/>
              <a:t> </a:t>
            </a:r>
            <a:r>
              <a:rPr lang="en-US" altLang="zh-CN" baseline="0" dirty="0" smtClean="0"/>
              <a:t>to partition </a:t>
            </a:r>
            <a:r>
              <a:rPr lang="en-US" altLang="zh-CN" baseline="0" dirty="0" err="1" smtClean="0"/>
              <a:t>rdf</a:t>
            </a:r>
            <a:r>
              <a:rPr lang="en-US" altLang="zh-CN" baseline="0" dirty="0" smtClean="0"/>
              <a:t> graph, to satisfied requirements of both types of queries.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First, we randomly assign normal vertices with all its edges to different machines, to achieve data locality for simple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we split all index vertices into different machines, and each index vertex only connect to local normal vertex, to achieve better parallelism for complex query.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18</a:t>
            </a:fld>
            <a:endParaRPr lang="en-US" altLang="zh-TW"/>
          </a:p>
        </p:txBody>
      </p:sp>
    </p:spTree>
    <p:extLst>
      <p:ext uri="{BB962C8B-B14F-4D97-AF65-F5344CB8AC3E}">
        <p14:creationId xmlns:p14="http://schemas.microsoft.com/office/powerpoint/2010/main" val="63764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Finally, we use KV-store to store the local graph, This is because that graph-query system is latency-centric, </a:t>
            </a:r>
            <a:r>
              <a:rPr lang="en-US" altLang="zh-CN" baseline="0" dirty="0" err="1" smtClean="0"/>
              <a:t>Kvstore</a:t>
            </a:r>
            <a:r>
              <a:rPr lang="en-US" altLang="zh-CN" baseline="0" dirty="0" smtClean="0"/>
              <a:t> is better choice compared with big arrays.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Intuitive solution is to store the data as in-edge lists and out-edge lists, and each element in the edge lists is predicate and vertex pair.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In most SPARQL, predicates are constant, For example, this query only want to know courses taught by </a:t>
            </a:r>
            <a:r>
              <a:rPr lang="en-US" altLang="zh-CN" baseline="0" dirty="0" err="1" smtClean="0"/>
              <a:t>Rong</a:t>
            </a:r>
            <a:r>
              <a:rPr lang="en-US" altLang="zh-CN" baseline="0" dirty="0" smtClean="0"/>
              <a:t>, but using intuitive solution</a:t>
            </a:r>
            <a:r>
              <a:rPr lang="zh-CN" altLang="en-US" baseline="0" dirty="0" smtClean="0"/>
              <a:t>，</a:t>
            </a:r>
            <a:r>
              <a:rPr lang="en-US" altLang="zh-CN" baseline="0" dirty="0" smtClean="0"/>
              <a:t>we still need to iterate over out-edge list of </a:t>
            </a:r>
            <a:r>
              <a:rPr lang="en-US" altLang="zh-CN" baseline="0" dirty="0" err="1" smtClean="0"/>
              <a:t>Rong</a:t>
            </a:r>
            <a:r>
              <a:rPr lang="en-US" altLang="zh-CN" baseline="0" dirty="0" smtClean="0"/>
              <a:t> to filter out useless data. This is inefficient , and at the same time, read </a:t>
            </a:r>
            <a:r>
              <a:rPr lang="en-US" altLang="zh-CN" baseline="0" dirty="0" err="1" smtClean="0"/>
              <a:t>kv</a:t>
            </a:r>
            <a:r>
              <a:rPr lang="en-US" altLang="zh-CN" baseline="0" dirty="0" smtClean="0"/>
              <a:t> pairs from remote machines will incur u</a:t>
            </a:r>
            <a:r>
              <a:rPr lang="en-US" altLang="zh-CN" sz="1200" dirty="0" smtClean="0">
                <a:latin typeface="Century Gothic" pitchFamily="34" charset="0"/>
                <a:ea typeface="Verdana" pitchFamily="34" charset="0"/>
                <a:cs typeface="Verdana" pitchFamily="34" charset="0"/>
              </a:rPr>
              <a:t>nnecessary data</a:t>
            </a:r>
            <a:r>
              <a:rPr lang="zh-CN" altLang="en-US" sz="1200" dirty="0" smtClean="0">
                <a:latin typeface="Century Gothic" pitchFamily="34" charset="0"/>
                <a:ea typeface="Verdana" pitchFamily="34" charset="0"/>
                <a:cs typeface="Verdana" pitchFamily="34" charset="0"/>
              </a:rPr>
              <a:t> </a:t>
            </a:r>
            <a:r>
              <a:rPr lang="en-US" altLang="zh-CN" sz="1200" dirty="0" smtClean="0">
                <a:latin typeface="Century Gothic" pitchFamily="34" charset="0"/>
                <a:ea typeface="Verdana" pitchFamily="34" charset="0"/>
                <a:cs typeface="Verdana" pitchFamily="34" charset="0"/>
              </a:rPr>
              <a:t>transfer</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19</a:t>
            </a:fld>
            <a:endParaRPr lang="en-US" altLang="zh-TW"/>
          </a:p>
        </p:txBody>
      </p:sp>
    </p:spTree>
    <p:extLst>
      <p:ext uri="{BB962C8B-B14F-4D97-AF65-F5344CB8AC3E}">
        <p14:creationId xmlns:p14="http://schemas.microsoft.com/office/powerpoint/2010/main" val="199220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Graph structure is widely used to model linked data in many area, like social network, recommend systems, and biology.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Online graph query plays a vital role for searching, mining and reasoning</a:t>
            </a:r>
            <a:r>
              <a:rPr lang="zh-CN" altLang="en-US" baseline="0" dirty="0" smtClean="0"/>
              <a:t> </a:t>
            </a:r>
            <a:r>
              <a:rPr lang="en-US" altLang="zh-CN" baseline="0" smtClean="0"/>
              <a:t>such </a:t>
            </a:r>
            <a:r>
              <a:rPr lang="en-US" altLang="zh-CN" baseline="0" dirty="0" smtClean="0"/>
              <a:t>linked data.</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a:t>
            </a:fld>
            <a:endParaRPr lang="en-US" altLang="zh-TW"/>
          </a:p>
        </p:txBody>
      </p:sp>
    </p:spTree>
    <p:extLst>
      <p:ext uri="{BB962C8B-B14F-4D97-AF65-F5344CB8AC3E}">
        <p14:creationId xmlns:p14="http://schemas.microsoft.com/office/powerpoint/2010/main" val="68190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this observation, we move the predicate from value-side to key-side, and split original </a:t>
            </a:r>
            <a:r>
              <a:rPr lang="en-US" altLang="zh-CN" baseline="0" dirty="0" err="1" smtClean="0"/>
              <a:t>kv</a:t>
            </a:r>
            <a:r>
              <a:rPr lang="en-US" altLang="zh-CN" baseline="0" dirty="0" smtClean="0"/>
              <a:t> pair into more fine-grained </a:t>
            </a:r>
            <a:r>
              <a:rPr lang="en-US" altLang="zh-CN" baseline="0" dirty="0" err="1" smtClean="0"/>
              <a:t>kv</a:t>
            </a:r>
            <a:r>
              <a:rPr lang="en-US" altLang="zh-CN" baseline="0" dirty="0" smtClean="0"/>
              <a:t> pairs.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solve the query, we only need to read the third key-value pair</a:t>
            </a:r>
            <a:r>
              <a:rPr lang="zh-CN" altLang="en-US" baseline="0" dirty="0" smtClean="0"/>
              <a:t>，</a:t>
            </a:r>
            <a:r>
              <a:rPr lang="en-US" altLang="zh-CN" baseline="0" dirty="0" smtClean="0"/>
              <a:t> it’s much more efficient, </a:t>
            </a:r>
            <a:r>
              <a:rPr lang="en-US" altLang="zh-CN" baseline="0" smtClean="0"/>
              <a:t>and if in distributed environment, it </a:t>
            </a:r>
            <a:r>
              <a:rPr lang="en-US" altLang="zh-CN" baseline="0" dirty="0" smtClean="0"/>
              <a:t>can reduce the network overhead.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20</a:t>
            </a:fld>
            <a:endParaRPr lang="en-US" altLang="zh-TW"/>
          </a:p>
        </p:txBody>
      </p:sp>
    </p:spTree>
    <p:extLst>
      <p:ext uri="{BB962C8B-B14F-4D97-AF65-F5344CB8AC3E}">
        <p14:creationId xmlns:p14="http://schemas.microsoft.com/office/powerpoint/2010/main" val="199220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(about</a:t>
            </a:r>
            <a:r>
              <a:rPr lang="zh-CN" altLang="en-US" baseline="0" dirty="0" smtClean="0"/>
              <a:t> </a:t>
            </a:r>
            <a:r>
              <a:rPr lang="en-US" altLang="zh-CN" baseline="0" dirty="0" smtClean="0"/>
              <a:t>9</a:t>
            </a:r>
            <a:r>
              <a:rPr lang="zh-CN" altLang="en-US" dirty="0" smtClean="0"/>
              <a:t> </a:t>
            </a:r>
            <a:r>
              <a:rPr lang="en-US" altLang="zh-CN" dirty="0" smtClean="0"/>
              <a:t>min)</a:t>
            </a:r>
            <a:endParaRPr lang="zh-CN"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Next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 will talk about our query processing engine.</a:t>
            </a:r>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21</a:t>
            </a:fld>
            <a:endParaRPr lang="en-US" altLang="zh-TW"/>
          </a:p>
        </p:txBody>
      </p:sp>
    </p:spTree>
    <p:extLst>
      <p:ext uri="{BB962C8B-B14F-4D97-AF65-F5344CB8AC3E}">
        <p14:creationId xmlns:p14="http://schemas.microsoft.com/office/powerpoint/2010/main" val="4033599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This is the sample graph and we want to know all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teachers, courses and students such that the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Teacher advises the student who also takes a course taught by the teacher. </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22</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Existing systems use one-step pruning to handle </a:t>
            </a:r>
            <a:r>
              <a:rPr lang="en-US" altLang="zh-CN" baseline="0" dirty="0" err="1" smtClean="0"/>
              <a:t>sparql</a:t>
            </a:r>
            <a:r>
              <a:rPr lang="en-US" altLang="zh-CN" baseline="0" dirty="0" smtClean="0"/>
              <a:t>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Even though one-step pruning can save the network bandwidth, </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a:t>
            </a:r>
            <a:r>
              <a:rPr lang="zh-CN" altLang="en-US" baseline="0" dirty="0" smtClean="0"/>
              <a:t> </a:t>
            </a:r>
            <a:r>
              <a:rPr lang="en-US" altLang="zh-CN" baseline="0" dirty="0" smtClean="0"/>
              <a:t>require</a:t>
            </a:r>
            <a:r>
              <a:rPr lang="zh-CN" altLang="en-US" baseline="0" dirty="0" smtClean="0"/>
              <a:t> </a:t>
            </a:r>
            <a:r>
              <a:rPr lang="en-US" altLang="zh-CN" baseline="0" dirty="0" smtClean="0"/>
              <a:t>final-join</a:t>
            </a:r>
            <a:r>
              <a:rPr lang="zh-CN" altLang="en-US" baseline="0" dirty="0" smtClean="0"/>
              <a:t> </a:t>
            </a:r>
            <a:r>
              <a:rPr lang="en-US" altLang="zh-CN" baseline="0" dirty="0" smtClean="0"/>
              <a:t>and</a:t>
            </a:r>
            <a:r>
              <a:rPr lang="zh-CN" altLang="en-US" baseline="0" dirty="0" smtClean="0"/>
              <a:t> </a:t>
            </a:r>
            <a:r>
              <a:rPr lang="en-US" altLang="zh-CN" baseline="0" dirty="0" smtClean="0"/>
              <a:t>synchronized</a:t>
            </a:r>
            <a:r>
              <a:rPr lang="zh-CN" altLang="en-US" baseline="0" dirty="0" smtClean="0"/>
              <a:t> </a:t>
            </a:r>
            <a:r>
              <a:rPr lang="en-US" altLang="zh-CN" baseline="0" dirty="0" smtClean="0"/>
              <a:t>execution</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23</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At the same time, RDMA has an interesting feature that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cost of RDMA operations is insensitive to the payload size when it is smaller than a certain size.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this observation, </a:t>
            </a:r>
            <a:r>
              <a:rPr lang="en-US" altLang="zh-CN" baseline="0" dirty="0" err="1" smtClean="0"/>
              <a:t>Wukong</a:t>
            </a:r>
            <a:r>
              <a:rPr lang="en-US" altLang="zh-CN" baseline="0" dirty="0" smtClean="0"/>
              <a:t> adopts a full-history pruning approach such that </a:t>
            </a:r>
            <a:r>
              <a:rPr lang="en-US" altLang="zh-CN" baseline="0" dirty="0" err="1" smtClean="0"/>
              <a:t>Wukong</a:t>
            </a:r>
            <a:r>
              <a:rPr lang="en-US" altLang="zh-CN" baseline="0" dirty="0" smtClean="0"/>
              <a:t> passes the full exploration history to the next step, to fully remove final-join and synchronization.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24</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 will introduce how </a:t>
            </a:r>
            <a:r>
              <a:rPr lang="en-US" altLang="zh-CN" baseline="0" dirty="0" err="1" smtClean="0"/>
              <a:t>wukong</a:t>
            </a:r>
            <a:r>
              <a:rPr lang="en-US" altLang="zh-CN" baseline="0" dirty="0" smtClean="0"/>
              <a:t> use Full-history pruning to handle </a:t>
            </a:r>
            <a:r>
              <a:rPr lang="en-US" altLang="zh-CN" baseline="0" dirty="0" err="1" smtClean="0"/>
              <a:t>sparql</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execution is </a:t>
            </a:r>
            <a:r>
              <a:rPr lang="en-US" altLang="zh-CN" baseline="0" dirty="0" err="1" smtClean="0"/>
              <a:t>parallelly</a:t>
            </a:r>
            <a:r>
              <a:rPr lang="en-US" altLang="zh-CN" baseline="0" dirty="0" smtClean="0"/>
              <a:t> started from the </a:t>
            </a:r>
            <a:r>
              <a:rPr lang="en-US" altLang="zh-CN" baseline="0" dirty="0" err="1" smtClean="0"/>
              <a:t>teacherof</a:t>
            </a:r>
            <a:r>
              <a:rPr lang="en-US" altLang="zh-CN" baseline="0" dirty="0" smtClean="0"/>
              <a:t> predicate index at different machines.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Let’s first focus on machine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25</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Machine 1 will explore to </a:t>
            </a:r>
            <a:r>
              <a:rPr lang="en-US" altLang="zh-CN" baseline="0" dirty="0" err="1" smtClean="0"/>
              <a:t>Rong</a:t>
            </a:r>
            <a:r>
              <a:rPr lang="en-US" altLang="zh-CN" baseline="0" dirty="0" smtClean="0"/>
              <a:t> using predicate index, and record the Full-History of this processing. Next step is DS, then </a:t>
            </a:r>
            <a:r>
              <a:rPr lang="en-US" altLang="zh-CN" baseline="0" dirty="0" err="1" smtClean="0"/>
              <a:t>Youyang</a:t>
            </a:r>
            <a:r>
              <a:rPr lang="en-US" altLang="zh-CN" baseline="0" dirty="0" smtClean="0"/>
              <a:t>, and the size of History is keep </a:t>
            </a:r>
            <a:r>
              <a:rPr lang="en-US" altLang="zh-CN" baseline="0" dirty="0" smtClean="0"/>
              <a:t>increasing.</a:t>
            </a:r>
            <a:r>
              <a:rPr lang="zh-CN" altLang="en-US" baseline="0" dirty="0" smtClean="0"/>
              <a:t> </a:t>
            </a:r>
            <a:r>
              <a:rPr lang="en-US" altLang="zh-CN" baseline="0" dirty="0" smtClean="0"/>
              <a:t>but</a:t>
            </a:r>
            <a:r>
              <a:rPr lang="zh-CN" altLang="en-US" baseline="0" dirty="0" smtClean="0"/>
              <a:t> </a:t>
            </a:r>
            <a:r>
              <a:rPr lang="en-US" altLang="zh-CN" baseline="0" dirty="0" smtClean="0"/>
              <a:t>when</a:t>
            </a:r>
            <a:r>
              <a:rPr lang="zh-CN" altLang="en-US" baseline="0" dirty="0" smtClean="0"/>
              <a:t> </a:t>
            </a:r>
            <a:r>
              <a:rPr lang="en-US" altLang="zh-CN" baseline="0" dirty="0" smtClean="0"/>
              <a:t>this</a:t>
            </a:r>
            <a:r>
              <a:rPr lang="zh-CN" altLang="en-US" baseline="0" dirty="0" smtClean="0"/>
              <a:t> </a:t>
            </a:r>
            <a:r>
              <a:rPr lang="en-US" altLang="zh-CN" baseline="0" dirty="0" smtClean="0"/>
              <a:t>query</a:t>
            </a:r>
            <a:r>
              <a:rPr lang="zh-CN" altLang="en-US" baseline="0" dirty="0" smtClean="0"/>
              <a:t> </a:t>
            </a:r>
            <a:r>
              <a:rPr lang="en-US" altLang="zh-CN" baseline="0" smtClean="0"/>
              <a:t>is</a:t>
            </a:r>
            <a:r>
              <a:rPr lang="zh-CN" altLang="en-US" baseline="0" smtClean="0"/>
              <a:t> </a:t>
            </a:r>
            <a:r>
              <a:rPr lang="en-US" altLang="zh-CN" baseline="0" dirty="0" smtClean="0"/>
              <a:t>locally</a:t>
            </a:r>
            <a:r>
              <a:rPr lang="zh-CN" altLang="en-US" baseline="0" dirty="0" smtClean="0"/>
              <a:t> </a:t>
            </a:r>
            <a:r>
              <a:rPr lang="en-US" altLang="zh-CN" baseline="0" dirty="0" smtClean="0"/>
              <a:t>executed,</a:t>
            </a:r>
            <a:r>
              <a:rPr lang="zh-CN" altLang="en-US" baseline="0" dirty="0" smtClean="0"/>
              <a:t> </a:t>
            </a:r>
            <a:r>
              <a:rPr lang="en-US" altLang="zh-CN" baseline="0" dirty="0" smtClean="0"/>
              <a:t>it</a:t>
            </a:r>
            <a:r>
              <a:rPr lang="zh-CN" altLang="en-US" baseline="0" dirty="0" smtClean="0"/>
              <a:t> </a:t>
            </a:r>
            <a:r>
              <a:rPr lang="en-US" altLang="zh-CN" baseline="0" dirty="0" smtClean="0"/>
              <a:t>will</a:t>
            </a:r>
            <a:r>
              <a:rPr lang="zh-CN" altLang="en-US" baseline="0" dirty="0" smtClean="0"/>
              <a:t> </a:t>
            </a:r>
            <a:r>
              <a:rPr lang="en-US" altLang="zh-CN" baseline="0" dirty="0" smtClean="0"/>
              <a:t>not</a:t>
            </a:r>
            <a:r>
              <a:rPr lang="zh-CN" altLang="en-US" baseline="0" dirty="0" smtClean="0"/>
              <a:t> </a:t>
            </a:r>
            <a:r>
              <a:rPr lang="en-US" altLang="zh-CN" baseline="0" dirty="0" smtClean="0"/>
              <a:t>result</a:t>
            </a:r>
            <a:r>
              <a:rPr lang="zh-CN" altLang="en-US" baseline="0" dirty="0" smtClean="0"/>
              <a:t> </a:t>
            </a:r>
            <a:r>
              <a:rPr lang="en-US" altLang="zh-CN" baseline="0" dirty="0" smtClean="0"/>
              <a:t>in</a:t>
            </a:r>
            <a:r>
              <a:rPr lang="zh-CN" altLang="en-US" baseline="0" dirty="0" smtClean="0"/>
              <a:t> </a:t>
            </a:r>
            <a:r>
              <a:rPr lang="en-US" altLang="zh-CN" baseline="0" dirty="0" smtClean="0"/>
              <a:t>network</a:t>
            </a:r>
            <a:r>
              <a:rPr lang="zh-CN" altLang="en-US" baseline="0" dirty="0" smtClean="0"/>
              <a:t> </a:t>
            </a:r>
            <a:r>
              <a:rPr lang="en-US" altLang="zh-CN" baseline="0" dirty="0" smtClean="0"/>
              <a:t>traffic.</a:t>
            </a:r>
            <a:r>
              <a:rPr lang="zh-CN" altLang="en-US" baseline="0" dirty="0" smtClean="0"/>
              <a:t>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Since </a:t>
            </a:r>
            <a:r>
              <a:rPr lang="en-US" altLang="zh-CN" baseline="0" dirty="0" err="1" smtClean="0"/>
              <a:t>Youyang</a:t>
            </a:r>
            <a:r>
              <a:rPr lang="en-US" altLang="zh-CN" baseline="0" dirty="0" smtClean="0"/>
              <a:t> doesn’t have any advisor, so this result is pruned out.</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26</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Similarly, machine 2 will explore to </a:t>
            </a:r>
            <a:r>
              <a:rPr lang="en-US" altLang="zh-CN" baseline="0" dirty="0" err="1" smtClean="0"/>
              <a:t>Haibo</a:t>
            </a:r>
            <a:r>
              <a:rPr lang="en-US" altLang="zh-CN" baseline="0" dirty="0" smtClean="0"/>
              <a:t>, OS, </a:t>
            </a:r>
            <a:r>
              <a:rPr lang="en-US" altLang="zh-CN" baseline="0" dirty="0" err="1" smtClean="0"/>
              <a:t>Jiaxin</a:t>
            </a:r>
            <a:r>
              <a:rPr lang="en-US" altLang="zh-CN" baseline="0" dirty="0" smtClean="0"/>
              <a:t> and </a:t>
            </a:r>
            <a:r>
              <a:rPr lang="en-US" altLang="zh-CN" baseline="0" dirty="0" err="1" smtClean="0"/>
              <a:t>Xingda</a:t>
            </a:r>
            <a:r>
              <a:rPr lang="en-US" altLang="zh-CN" baseline="0" dirty="0" smtClean="0"/>
              <a:t>, and the size of full-history is keep increasing.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it find that </a:t>
            </a:r>
            <a:r>
              <a:rPr lang="en-US" altLang="zh-CN" baseline="0" dirty="0" err="1" smtClean="0"/>
              <a:t>Xingda</a:t>
            </a:r>
            <a:r>
              <a:rPr lang="en-US" altLang="zh-CN" baseline="0" dirty="0" smtClean="0"/>
              <a:t> has an advisor </a:t>
            </a:r>
            <a:r>
              <a:rPr lang="en-US" altLang="zh-CN" baseline="0" dirty="0" err="1" smtClean="0"/>
              <a:t>Haibo</a:t>
            </a:r>
            <a:r>
              <a:rPr lang="en-US" altLang="zh-CN" baseline="0" dirty="0" smtClean="0"/>
              <a:t>, and it’s matched with </a:t>
            </a:r>
            <a:r>
              <a:rPr lang="en-US" altLang="zh-CN" baseline="0" dirty="0" err="1" smtClean="0"/>
              <a:t>haibo</a:t>
            </a:r>
            <a:r>
              <a:rPr lang="zh-CN" altLang="en-US" baseline="0" dirty="0" smtClean="0"/>
              <a:t> </a:t>
            </a:r>
            <a:r>
              <a:rPr lang="en-US" altLang="zh-CN" baseline="0" dirty="0" smtClean="0"/>
              <a:t>at</a:t>
            </a:r>
            <a:r>
              <a:rPr lang="zh-CN" altLang="en-US" baseline="0" dirty="0" smtClean="0"/>
              <a:t> </a:t>
            </a:r>
            <a:r>
              <a:rPr lang="en-US" altLang="zh-CN" baseline="0" dirty="0" smtClean="0"/>
              <a:t>first</a:t>
            </a:r>
            <a:r>
              <a:rPr lang="zh-CN" altLang="en-US" baseline="0" dirty="0" smtClean="0"/>
              <a:t> </a:t>
            </a:r>
            <a:r>
              <a:rPr lang="en-US" altLang="zh-CN" baseline="0" dirty="0" smtClean="0"/>
              <a:t>query</a:t>
            </a:r>
            <a:r>
              <a:rPr lang="zh-CN" altLang="en-US" baseline="0" dirty="0" smtClean="0"/>
              <a:t> </a:t>
            </a:r>
            <a:r>
              <a:rPr lang="en-US" altLang="zh-CN" baseline="0" dirty="0" smtClean="0"/>
              <a:t>step</a:t>
            </a:r>
            <a:r>
              <a:rPr lang="en-US" altLang="zh-CN" baseline="0" dirty="0" smtClean="0"/>
              <a:t>, </a:t>
            </a:r>
            <a:r>
              <a:rPr lang="en-US" altLang="zh-CN" baseline="0" dirty="0" err="1" smtClean="0"/>
              <a:t>accroding</a:t>
            </a:r>
            <a:r>
              <a:rPr lang="en-US" altLang="zh-CN" baseline="0" dirty="0" smtClean="0"/>
              <a:t> to the Full-History, so this result is valid.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Jiaxin</a:t>
            </a:r>
            <a:r>
              <a:rPr lang="en-US" altLang="zh-CN" baseline="0" dirty="0" smtClean="0"/>
              <a:t> is not a local vertex, its edge data is in machine 1, so we need to send this query with Full-history to machine 1 , to continue the execution.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Finally, We explore to </a:t>
            </a:r>
            <a:r>
              <a:rPr lang="en-US" altLang="zh-CN" baseline="0" dirty="0" err="1" smtClean="0"/>
              <a:t>Rong</a:t>
            </a:r>
            <a:r>
              <a:rPr lang="en-US" altLang="zh-CN" baseline="0" dirty="0" smtClean="0"/>
              <a:t>, and find that </a:t>
            </a:r>
            <a:r>
              <a:rPr lang="en-US" altLang="zh-CN" baseline="0" dirty="0" err="1" smtClean="0"/>
              <a:t>Rong</a:t>
            </a:r>
            <a:r>
              <a:rPr lang="en-US" altLang="zh-CN" baseline="0" dirty="0" smtClean="0"/>
              <a:t> is not matched with </a:t>
            </a:r>
            <a:r>
              <a:rPr lang="en-US" altLang="zh-CN" baseline="0" dirty="0" err="1" smtClean="0"/>
              <a:t>haibo</a:t>
            </a:r>
            <a:r>
              <a:rPr lang="zh-CN" altLang="en-US" baseline="0" dirty="0" smtClean="0"/>
              <a:t> </a:t>
            </a:r>
            <a:r>
              <a:rPr lang="en-US" altLang="zh-CN" baseline="0" dirty="0" smtClean="0"/>
              <a:t>at</a:t>
            </a:r>
            <a:r>
              <a:rPr lang="zh-CN" altLang="en-US" baseline="0" dirty="0" smtClean="0"/>
              <a:t> </a:t>
            </a:r>
            <a:r>
              <a:rPr lang="en-US" altLang="zh-CN" baseline="0" dirty="0" smtClean="0"/>
              <a:t>first</a:t>
            </a:r>
            <a:r>
              <a:rPr lang="zh-CN" altLang="en-US" baseline="0" dirty="0" smtClean="0"/>
              <a:t> </a:t>
            </a:r>
            <a:r>
              <a:rPr lang="en-US" altLang="zh-CN" baseline="0" dirty="0" smtClean="0"/>
              <a:t>query</a:t>
            </a:r>
            <a:r>
              <a:rPr lang="zh-CN" altLang="en-US" baseline="0" dirty="0" smtClean="0"/>
              <a:t> </a:t>
            </a:r>
            <a:r>
              <a:rPr lang="en-US" altLang="zh-CN" baseline="0" dirty="0" smtClean="0"/>
              <a:t>step, </a:t>
            </a:r>
            <a:r>
              <a:rPr lang="en-US" altLang="zh-CN" baseline="0" dirty="0" smtClean="0"/>
              <a:t>so this result is pruned out. Thanks to the full-history, it doesn’t need to synchronize with machine 2 .</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27</a:t>
            </a:fld>
            <a:endParaRPr lang="en-US" altLang="zh-TW"/>
          </a:p>
        </p:txBody>
      </p:sp>
    </p:spTree>
    <p:extLst>
      <p:ext uri="{BB962C8B-B14F-4D97-AF65-F5344CB8AC3E}">
        <p14:creationId xmlns:p14="http://schemas.microsoft.com/office/powerpoint/2010/main" val="36333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As previously described, when accessing remote vertex, we will split current queries into sub-queries, and use RDMA WRITE to directly write sub-queries and corresponding Full-History to remote machine. After remote machine finish its current work, it will </a:t>
            </a:r>
            <a:r>
              <a:rPr lang="en-US" altLang="zh-CN" baseline="0" dirty="0" err="1" smtClean="0"/>
              <a:t>recv</a:t>
            </a:r>
            <a:r>
              <a:rPr lang="en-US" altLang="zh-CN" baseline="0" dirty="0" smtClean="0"/>
              <a:t> this sub-query , execute it , then reply back to original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call this Fork-join mode, it will use more CPU to handle one query, to achieve better parallelism, which is critical for complex query.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sending query to remote machine is not always the best choice.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remote machine may be busy and cannot response immediately,</a:t>
            </a:r>
            <a:r>
              <a:rPr lang="zh-CN" altLang="en-US" baseline="0" dirty="0" smtClean="0"/>
              <a:t> </a:t>
            </a:r>
            <a:r>
              <a:rPr lang="en-US" altLang="zh-CN" baseline="0" dirty="0" smtClean="0"/>
              <a:t>which will cause long latency,</a:t>
            </a:r>
            <a:r>
              <a:rPr lang="zh-CN" altLang="en-US" baseline="0" dirty="0" smtClean="0"/>
              <a:t> </a:t>
            </a:r>
            <a:r>
              <a:rPr lang="en-US" altLang="zh-CN" baseline="0" dirty="0" smtClean="0"/>
              <a:t>especially</a:t>
            </a:r>
            <a:r>
              <a:rPr lang="zh-CN" altLang="en-US" baseline="0" dirty="0" smtClean="0"/>
              <a:t> </a:t>
            </a:r>
            <a:r>
              <a:rPr lang="en-US" altLang="zh-CN" baseline="0" dirty="0" smtClean="0"/>
              <a:t>for simple query which start from normal vertex.</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28</a:t>
            </a:fld>
            <a:endParaRPr lang="en-US" altLang="zh-TW"/>
          </a:p>
        </p:txBody>
      </p:sp>
    </p:spTree>
    <p:extLst>
      <p:ext uri="{BB962C8B-B14F-4D97-AF65-F5344CB8AC3E}">
        <p14:creationId xmlns:p14="http://schemas.microsoft.com/office/powerpoint/2010/main" val="403436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address this problem , we have In-place execution mode, which means using RDMA READ to read remote KV</a:t>
            </a:r>
            <a:r>
              <a:rPr lang="zh-CN" altLang="en-US" baseline="0" dirty="0" smtClean="0"/>
              <a:t> </a:t>
            </a:r>
            <a:r>
              <a:rPr lang="en-US" altLang="zh-CN" baseline="0" dirty="0" smtClean="0"/>
              <a:t>pairs, and continue</a:t>
            </a:r>
            <a:r>
              <a:rPr lang="zh-CN" altLang="en-US" baseline="0" dirty="0" smtClean="0"/>
              <a:t> </a:t>
            </a:r>
            <a:r>
              <a:rPr lang="en-US" altLang="zh-CN" baseline="0" dirty="0" smtClean="0"/>
              <a:t>to</a:t>
            </a:r>
            <a:r>
              <a:rPr lang="zh-CN" altLang="en-US" baseline="0" dirty="0" smtClean="0"/>
              <a:t> </a:t>
            </a:r>
            <a:r>
              <a:rPr lang="en-US" altLang="zh-CN" baseline="0" dirty="0" smtClean="0"/>
              <a:t>execute query at local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can totally bypass remote CPU,  and provide very low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will choose execution mode at runtime based on the number of RDMA operations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29</a:t>
            </a:fld>
            <a:endParaRPr lang="en-US" altLang="zh-TW"/>
          </a:p>
        </p:txBody>
      </p:sp>
    </p:spTree>
    <p:extLst>
      <p:ext uri="{BB962C8B-B14F-4D97-AF65-F5344CB8AC3E}">
        <p14:creationId xmlns:p14="http://schemas.microsoft.com/office/powerpoint/2010/main" val="40343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Compared to graph analytics, Like Cube and Gemini, Graph query has several different features,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First, it models data as Semantic graph,</a:t>
            </a:r>
            <a:r>
              <a:rPr lang="zh-CN" altLang="en-US" baseline="0" dirty="0" smtClean="0"/>
              <a:t> </a:t>
            </a:r>
            <a:r>
              <a:rPr lang="en-US" altLang="zh-CN" baseline="0" dirty="0" smtClean="0"/>
              <a:t>like RDF ,rather than property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Second, graph-query only touch a small fraction of the input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Finally, it need to handle concurrent queries, and it cares about both latency and throughput.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a:t>
            </a:fld>
            <a:endParaRPr lang="en-US" altLang="zh-TW"/>
          </a:p>
        </p:txBody>
      </p:sp>
    </p:spTree>
    <p:extLst>
      <p:ext uri="{BB962C8B-B14F-4D97-AF65-F5344CB8AC3E}">
        <p14:creationId xmlns:p14="http://schemas.microsoft.com/office/powerpoint/2010/main" val="68190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rtl="0"/>
            <a:r>
              <a:rPr lang="en-US" altLang="zh-CN" sz="1200" b="0" i="0" u="none" strike="noStrike" kern="1200" baseline="0" dirty="0" smtClean="0">
                <a:solidFill>
                  <a:schemeClr val="tx1"/>
                </a:solidFill>
                <a:latin typeface="+mn-lt"/>
                <a:ea typeface="+mn-ea"/>
                <a:cs typeface="+mn-cs"/>
              </a:rPr>
              <a:t>For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other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designs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Wukong</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such as how to support evolving graph.</a:t>
            </a:r>
            <a:endParaRPr lang="zh-CN" altLang="en-US" sz="1200" b="0" i="0" u="none" strike="noStrike" kern="1200" baseline="0" dirty="0" smtClean="0">
              <a:solidFill>
                <a:schemeClr val="tx1"/>
              </a:solidFill>
              <a:latin typeface="+mn-lt"/>
              <a:ea typeface="+mn-ea"/>
              <a:cs typeface="+mn-cs"/>
            </a:endParaRPr>
          </a:p>
          <a:p>
            <a:pPr rtl="0"/>
            <a:r>
              <a:rPr lang="en-US" altLang="zh-CN" sz="1200" b="0" i="0" u="none" strike="noStrike" kern="1200" baseline="0" dirty="0" smtClean="0">
                <a:solidFill>
                  <a:schemeClr val="tx1"/>
                </a:solidFill>
                <a:latin typeface="+mn-lt"/>
                <a:ea typeface="+mn-ea"/>
                <a:cs typeface="+mn-cs"/>
              </a:rPr>
              <a:t>You</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can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refer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our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paper for more details.</a:t>
            </a:r>
            <a:endParaRPr lang="zh-CN" alt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30</a:t>
            </a:fld>
            <a:endParaRPr lang="en-US" altLang="zh-TW"/>
          </a:p>
        </p:txBody>
      </p:sp>
    </p:spTree>
    <p:extLst>
      <p:ext uri="{BB962C8B-B14F-4D97-AF65-F5344CB8AC3E}">
        <p14:creationId xmlns:p14="http://schemas.microsoft.com/office/powerpoint/2010/main" val="331882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(about</a:t>
            </a:r>
            <a:r>
              <a:rPr lang="zh-CN" altLang="en-US" baseline="0" dirty="0" smtClean="0"/>
              <a:t> </a:t>
            </a:r>
            <a:r>
              <a:rPr lang="en-US" altLang="zh-CN" baseline="0" dirty="0" smtClean="0"/>
              <a:t>14</a:t>
            </a:r>
            <a:r>
              <a:rPr lang="zh-CN" altLang="en-US" dirty="0" smtClean="0"/>
              <a:t> </a:t>
            </a:r>
            <a:r>
              <a:rPr lang="en-US" altLang="zh-CN" dirty="0" smtClean="0"/>
              <a:t>min)</a:t>
            </a:r>
            <a:endParaRPr lang="zh-CN"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is the evaluation part.</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31</a:t>
            </a:fld>
            <a:endParaRPr lang="en-US" altLang="zh-TW"/>
          </a:p>
        </p:txBody>
      </p:sp>
    </p:spTree>
    <p:extLst>
      <p:ext uri="{BB962C8B-B14F-4D97-AF65-F5344CB8AC3E}">
        <p14:creationId xmlns:p14="http://schemas.microsoft.com/office/powerpoint/2010/main" val="574798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altLang="zh-CN" sz="1200" dirty="0" smtClean="0"/>
              <a:t>We compare </a:t>
            </a:r>
            <a:r>
              <a:rPr lang="en-US" altLang="zh-CN" sz="1200" dirty="0" err="1" smtClean="0"/>
              <a:t>Wukong</a:t>
            </a:r>
            <a:r>
              <a:rPr lang="en-US" altLang="zh-CN" sz="1200" dirty="0" smtClean="0"/>
              <a:t> with state-of-the-art systems</a:t>
            </a:r>
            <a:r>
              <a:rPr lang="en-US" altLang="zh-CN" sz="1200" baseline="0" dirty="0" smtClean="0"/>
              <a:t> </a:t>
            </a:r>
            <a:r>
              <a:rPr lang="en-US" altLang="zh-CN" sz="1200" dirty="0" smtClean="0"/>
              <a:t>on popular Synthetic and Real-life</a:t>
            </a:r>
            <a:r>
              <a:rPr lang="en-US" altLang="zh-CN" sz="1200" baseline="0" dirty="0" smtClean="0"/>
              <a:t> </a:t>
            </a:r>
            <a:r>
              <a:rPr lang="en-US" altLang="zh-CN" sz="1200" dirty="0" smtClean="0"/>
              <a:t>benchmarks.</a:t>
            </a:r>
          </a:p>
          <a:p>
            <a:r>
              <a:rPr lang="en-US" altLang="zh-CN" sz="1200" dirty="0" smtClean="0"/>
              <a:t>All experiments are conducted on at a 6-node local cluster with RDMA-enable networking.</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32</a:t>
            </a:fld>
            <a:endParaRPr lang="en-US" altLang="zh-TW"/>
          </a:p>
        </p:txBody>
      </p:sp>
    </p:spTree>
    <p:extLst>
      <p:ext uri="{BB962C8B-B14F-4D97-AF65-F5344CB8AC3E}">
        <p14:creationId xmlns:p14="http://schemas.microsoft.com/office/powerpoint/2010/main" val="1858280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We first show our single query performance compared with other </a:t>
            </a:r>
            <a:r>
              <a:rPr lang="en-US" altLang="zh-CN" sz="1200" b="0" i="0" u="none" strike="noStrike" kern="1200" baseline="0" dirty="0" err="1" smtClean="0">
                <a:solidFill>
                  <a:schemeClr val="tx1"/>
                </a:solidFill>
                <a:latin typeface="+mn-lt"/>
                <a:ea typeface="+mn-ea"/>
                <a:cs typeface="+mn-cs"/>
              </a:rPr>
              <a:t>systems.</a:t>
            </a:r>
            <a:r>
              <a:rPr lang="en-US" altLang="zh-CN" baseline="0" dirty="0" err="1" smtClean="0"/>
              <a:t>TriAD</a:t>
            </a:r>
            <a:r>
              <a:rPr lang="en-US" altLang="zh-CN" baseline="0" dirty="0" smtClean="0"/>
              <a:t> is the state of art Join-based </a:t>
            </a:r>
            <a:r>
              <a:rPr lang="en-US" altLang="zh-CN" baseline="0" dirty="0" err="1" smtClean="0"/>
              <a:t>rdf</a:t>
            </a:r>
            <a:r>
              <a:rPr lang="en-US" altLang="zh-CN" baseline="0" dirty="0" smtClean="0"/>
              <a:t> store and </a:t>
            </a:r>
            <a:r>
              <a:rPr lang="en-US" altLang="zh-CN" baseline="0" dirty="0" err="1" smtClean="0"/>
              <a:t>Trinity.RDF</a:t>
            </a:r>
            <a:r>
              <a:rPr lang="en-US" altLang="zh-CN" baseline="0" dirty="0" smtClean="0"/>
              <a:t> is the state of art graph-based </a:t>
            </a:r>
            <a:r>
              <a:rPr lang="en-US" altLang="zh-CN" baseline="0" dirty="0" err="1" smtClean="0"/>
              <a:t>rdf</a:t>
            </a:r>
            <a:r>
              <a:rPr lang="en-US" altLang="zh-CN" baseline="0" dirty="0" smtClean="0"/>
              <a:t> store.</a:t>
            </a:r>
            <a:r>
              <a:rPr lang="zh-CN" altLang="en-US" baseline="0" dirty="0" smtClean="0"/>
              <a:t> </a:t>
            </a:r>
            <a:r>
              <a:rPr lang="en-US" altLang="zh-CN" baseline="0" dirty="0" smtClean="0"/>
              <a:t>Overall, </a:t>
            </a:r>
            <a:r>
              <a:rPr lang="en-US" altLang="zh-CN" baseline="0" dirty="0" err="1" smtClean="0"/>
              <a:t>Wukong</a:t>
            </a:r>
            <a:r>
              <a:rPr lang="en-US" altLang="zh-CN" baseline="0" dirty="0" smtClean="0"/>
              <a:t> can get more than 10 times speedup compared to existing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queries L1,2,3,7 are  large queries that Start from index vertex and touch a large subset of input graph , </a:t>
            </a:r>
            <a:r>
              <a:rPr lang="en-US" altLang="zh-CN" baseline="0" dirty="0" err="1" smtClean="0"/>
              <a:t>wukong</a:t>
            </a:r>
            <a:r>
              <a:rPr lang="en-US" altLang="zh-CN" baseline="0" dirty="0" smtClean="0"/>
              <a:t> can achieve up to 21 times speed up due to Diff. Partition &amp; Full-History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queries L4-6 are small queries that Start from normal</a:t>
            </a:r>
            <a:r>
              <a:rPr lang="zh-CN" altLang="en-US" baseline="0" dirty="0" smtClean="0"/>
              <a:t> </a:t>
            </a:r>
            <a:r>
              <a:rPr lang="en-US" altLang="zh-CN" baseline="0" dirty="0" smtClean="0"/>
              <a:t>vertex and only touch a small subset of the input graph,</a:t>
            </a:r>
            <a:r>
              <a:rPr lang="zh-CN" altLang="en-US" baseline="0" dirty="0" smtClean="0"/>
              <a:t> </a:t>
            </a:r>
            <a:r>
              <a:rPr lang="en-US" altLang="zh-CN" baseline="0" dirty="0" err="1" smtClean="0"/>
              <a:t>wukong</a:t>
            </a:r>
            <a:r>
              <a:rPr lang="en-US" altLang="zh-CN" baseline="0" dirty="0" smtClean="0"/>
              <a:t> can achieve up to 70.6 times</a:t>
            </a:r>
            <a:r>
              <a:rPr lang="zh-CN" altLang="en-US" baseline="0" dirty="0" smtClean="0"/>
              <a:t> </a:t>
            </a:r>
            <a:r>
              <a:rPr lang="en-US" altLang="zh-CN" baseline="0" dirty="0" smtClean="0"/>
              <a:t>speed up due to </a:t>
            </a:r>
            <a:r>
              <a:rPr lang="en-US" altLang="zh-CN" dirty="0" smtClean="0"/>
              <a:t>In-place mode &amp; Predicated</a:t>
            </a:r>
            <a:r>
              <a:rPr lang="zh-CN" altLang="en-US" dirty="0" smtClean="0"/>
              <a:t> </a:t>
            </a:r>
            <a:r>
              <a:rPr lang="en-US" altLang="zh-CN" dirty="0" smtClean="0"/>
              <a:t>Based</a:t>
            </a:r>
            <a:r>
              <a:rPr lang="zh-CN" altLang="en-US" dirty="0" smtClean="0"/>
              <a:t> </a:t>
            </a:r>
            <a:r>
              <a:rPr lang="en-US" altLang="zh-CN" dirty="0" smtClean="0"/>
              <a:t>Store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33</a:t>
            </a:fld>
            <a:endParaRPr lang="en-US" altLang="zh-TW"/>
          </a:p>
        </p:txBody>
      </p:sp>
    </p:spTree>
    <p:extLst>
      <p:ext uri="{BB962C8B-B14F-4D97-AF65-F5344CB8AC3E}">
        <p14:creationId xmlns:p14="http://schemas.microsoft.com/office/powerpoint/2010/main" val="2813129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further </a:t>
            </a:r>
            <a:r>
              <a:rPr lang="en-US" altLang="zh-CN" sz="1200" dirty="0" smtClean="0"/>
              <a:t>conduct</a:t>
            </a:r>
            <a:r>
              <a:rPr lang="en-US" altLang="zh-CN" sz="1200" baseline="0" dirty="0" smtClean="0"/>
              <a:t> experiments to </a:t>
            </a:r>
            <a:r>
              <a:rPr lang="en-US" altLang="zh-CN" sz="1200" baseline="0" dirty="0" err="1" smtClean="0"/>
              <a:t>analyse</a:t>
            </a:r>
            <a:r>
              <a:rPr lang="en-US" altLang="zh-CN" sz="1200" baseline="0" dirty="0" smtClean="0"/>
              <a:t> the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This is the base performance using graph-exploration and one-step pruning without RDMA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Simply add RDMA as faster network doesn’t improve the performance of large query, since the main bottleneck is final join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After using Full-history pruning, the bottleneck of final join is removed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After add Index vertex and </a:t>
            </a:r>
            <a:r>
              <a:rPr lang="en-US" altLang="zh-TW" sz="1200" dirty="0" smtClean="0">
                <a:effectLst>
                  <a:outerShdw blurRad="38100" dist="38100" dir="2700000" algn="tl">
                    <a:srgbClr val="C0C0C0"/>
                  </a:outerShdw>
                </a:effectLst>
                <a:latin typeface="Century Gothic" panose="020B0502020202020204" pitchFamily="34" charset="0"/>
              </a:rPr>
              <a:t>Differentiated </a:t>
            </a:r>
            <a:r>
              <a:rPr lang="en-US" altLang="zh-CN" sz="1200" baseline="0" dirty="0" smtClean="0"/>
              <a:t>partitioning, large query can get more parallelism.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Finally, after we add predicate-base </a:t>
            </a:r>
            <a:r>
              <a:rPr lang="en-US" altLang="zh-CN" sz="1200" baseline="0" dirty="0" err="1" smtClean="0"/>
              <a:t>kv</a:t>
            </a:r>
            <a:r>
              <a:rPr lang="en-US" altLang="zh-CN" sz="1200" baseline="0" dirty="0" smtClean="0"/>
              <a:t> store and dynamic mode switch, the small query get a lot of improvement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34</a:t>
            </a:fld>
            <a:endParaRPr lang="en-US" altLang="zh-TW"/>
          </a:p>
        </p:txBody>
      </p:sp>
    </p:spTree>
    <p:extLst>
      <p:ext uri="{BB962C8B-B14F-4D97-AF65-F5344CB8AC3E}">
        <p14:creationId xmlns:p14="http://schemas.microsoft.com/office/powerpoint/2010/main" val="238410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Finally, we evaluate the throughput of mixed workloads;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Thanks to the in-place execution mode, every thread can handle query by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which makes </a:t>
            </a:r>
            <a:r>
              <a:rPr lang="en-US" altLang="zh-CN" baseline="0" dirty="0" err="1" smtClean="0"/>
              <a:t>wukong</a:t>
            </a:r>
            <a:r>
              <a:rPr lang="en-US" altLang="zh-CN" baseline="0" dirty="0" smtClean="0"/>
              <a:t> scales very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Throughput of </a:t>
            </a:r>
            <a:r>
              <a:rPr lang="en-US" altLang="zh-CN" baseline="0" dirty="0" err="1" smtClean="0"/>
              <a:t>wukong</a:t>
            </a:r>
            <a:r>
              <a:rPr lang="en-US" altLang="zh-CN" baseline="0" dirty="0" smtClean="0"/>
              <a:t> is orders of magnitude higher than other systems,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since they cannot handle concurrent queries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At the same time, </a:t>
            </a:r>
            <a:r>
              <a:rPr lang="en-US" altLang="zh-CN" baseline="0" dirty="0" err="1" smtClean="0"/>
              <a:t>wukong</a:t>
            </a:r>
            <a:r>
              <a:rPr lang="en-US" altLang="zh-CN" baseline="0" dirty="0" smtClean="0"/>
              <a:t> has very low latency, most of queries can finished in 10 </a:t>
            </a:r>
            <a:r>
              <a:rPr lang="en-US" altLang="zh-CN" baseline="0" dirty="0" err="1" smtClean="0"/>
              <a:t>minisecond</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35</a:t>
            </a:fld>
            <a:endParaRPr lang="en-US" altLang="zh-TW"/>
          </a:p>
        </p:txBody>
      </p:sp>
    </p:spTree>
    <p:extLst>
      <p:ext uri="{BB962C8B-B14F-4D97-AF65-F5344CB8AC3E}">
        <p14:creationId xmlns:p14="http://schemas.microsoft.com/office/powerpoint/2010/main" val="4197796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In conclusion , advanced hardware-features such as RDMA opens up new space for us to improve the performance of Graph-query systems, and </a:t>
            </a:r>
            <a:r>
              <a:rPr lang="en-US" altLang="zh-CN" sz="1200" b="0" i="0" u="none" strike="noStrike" kern="1200" baseline="0" dirty="0" err="1" smtClean="0">
                <a:solidFill>
                  <a:schemeClr val="tx1"/>
                </a:solidFill>
                <a:latin typeface="+mn-lt"/>
                <a:ea typeface="+mn-ea"/>
                <a:cs typeface="+mn-cs"/>
              </a:rPr>
              <a:t>Wukong’s</a:t>
            </a:r>
            <a:r>
              <a:rPr lang="en-US" altLang="zh-CN" sz="1200" b="0" i="0" u="none" strike="noStrike" kern="1200" baseline="0" dirty="0" smtClean="0">
                <a:solidFill>
                  <a:schemeClr val="tx1"/>
                </a:solidFill>
                <a:latin typeface="+mn-lt"/>
                <a:ea typeface="+mn-ea"/>
                <a:cs typeface="+mn-cs"/>
              </a:rPr>
              <a:t> design can achieve orders-of-magnitude lower latency &amp; higher throughput than prior state-of-the-art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a:t>
            </a:r>
            <a:r>
              <a:rPr lang="zh-CN" altLang="en-US" baseline="0" dirty="0" smtClean="0"/>
              <a:t> </a:t>
            </a:r>
            <a:r>
              <a:rPr lang="en-US" altLang="zh-CN" baseline="0" dirty="0" smtClean="0"/>
              <a:t>source</a:t>
            </a:r>
            <a:r>
              <a:rPr lang="zh-CN" altLang="en-US" baseline="0" dirty="0" smtClean="0"/>
              <a:t> </a:t>
            </a:r>
            <a:r>
              <a:rPr lang="en-US" altLang="zh-CN" baseline="0" dirty="0" smtClean="0"/>
              <a:t>code</a:t>
            </a:r>
            <a:r>
              <a:rPr lang="zh-CN" altLang="en-US" baseline="0" dirty="0" smtClean="0"/>
              <a:t> </a:t>
            </a:r>
            <a:r>
              <a:rPr lang="en-US" altLang="zh-CN" baseline="0" dirty="0" smtClean="0"/>
              <a:t>of</a:t>
            </a:r>
            <a:r>
              <a:rPr lang="zh-CN" altLang="en-US" baseline="0" dirty="0" smtClean="0"/>
              <a:t> </a:t>
            </a:r>
            <a:r>
              <a:rPr lang="en-US" altLang="zh-CN" baseline="0" dirty="0" err="1" smtClean="0"/>
              <a:t>wukong</a:t>
            </a:r>
            <a:r>
              <a:rPr lang="zh-CN" altLang="en-US" baseline="0" dirty="0" smtClean="0"/>
              <a:t> </a:t>
            </a:r>
            <a:r>
              <a:rPr lang="en-US" altLang="zh-CN" baseline="0" dirty="0" smtClean="0"/>
              <a:t>is</a:t>
            </a:r>
            <a:r>
              <a:rPr lang="zh-CN" altLang="en-US" baseline="0" dirty="0" smtClean="0"/>
              <a:t> </a:t>
            </a:r>
            <a:r>
              <a:rPr lang="en-US" altLang="zh-CN" baseline="0" dirty="0" smtClean="0"/>
              <a:t>available</a:t>
            </a:r>
            <a:r>
              <a:rPr lang="zh-CN" altLang="en-US" baseline="0" dirty="0" smtClean="0"/>
              <a:t> </a:t>
            </a:r>
            <a:r>
              <a:rPr lang="en-US" altLang="zh-CN" baseline="0" dirty="0" smtClean="0"/>
              <a:t>at</a:t>
            </a:r>
            <a:r>
              <a:rPr lang="zh-CN" altLang="en-US" baseline="0" dirty="0" smtClean="0"/>
              <a:t> </a:t>
            </a:r>
            <a:r>
              <a:rPr lang="en-US" altLang="zh-CN" baseline="0" dirty="0" smtClean="0"/>
              <a:t>our</a:t>
            </a:r>
            <a:r>
              <a:rPr lang="zh-CN" altLang="en-US" baseline="0" dirty="0" smtClean="0"/>
              <a:t> </a:t>
            </a:r>
            <a:r>
              <a:rPr lang="en-US" altLang="zh-CN" baseline="0" dirty="0" smtClean="0"/>
              <a:t>group</a:t>
            </a:r>
            <a:r>
              <a:rPr lang="zh-CN" altLang="en-US" baseline="0" dirty="0" smtClean="0"/>
              <a:t> </a:t>
            </a:r>
            <a:r>
              <a:rPr lang="en-US" altLang="zh-CN" baseline="0" dirty="0" smtClean="0"/>
              <a:t>website.</a:t>
            </a:r>
            <a:endParaRPr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aseline="0" dirty="0" smtClean="0"/>
          </a:p>
          <a:p>
            <a:pPr rtl="0"/>
            <a:r>
              <a:rPr lang="en-US" altLang="zh-CN" sz="1200" b="0" i="0" u="none" strike="noStrike" kern="1200" baseline="0" dirty="0" smtClean="0">
                <a:solidFill>
                  <a:schemeClr val="tx1"/>
                </a:solidFill>
                <a:latin typeface="+mn-lt"/>
                <a:ea typeface="+mn-ea"/>
                <a:cs typeface="+mn-cs"/>
              </a:rPr>
              <a:t>That</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s all.</a:t>
            </a:r>
            <a:endParaRPr lang="zh-CN" altLang="en-US" sz="1200" b="0" i="0" u="none" strike="noStrike" kern="1200" baseline="0" dirty="0" smtClean="0">
              <a:solidFill>
                <a:schemeClr val="tx1"/>
              </a:solidFill>
              <a:latin typeface="+mn-lt"/>
              <a:ea typeface="+mn-ea"/>
              <a:cs typeface="+mn-cs"/>
            </a:endParaRPr>
          </a:p>
          <a:p>
            <a:pPr rtl="0"/>
            <a:r>
              <a:rPr lang="en-US" altLang="zh-CN" sz="1200" b="0" i="0" u="none" strike="noStrike" kern="1200" baseline="0" dirty="0" smtClean="0">
                <a:solidFill>
                  <a:schemeClr val="tx1"/>
                </a:solidFill>
                <a:latin typeface="+mn-lt"/>
                <a:ea typeface="+mn-ea"/>
                <a:cs typeface="+mn-cs"/>
              </a:rPr>
              <a:t>Thanks you</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for your listening.</a:t>
            </a:r>
            <a:endParaRPr lang="zh-CN"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36</a:t>
            </a:fld>
            <a:endParaRPr lang="en-US" altLang="zh-TW"/>
          </a:p>
        </p:txBody>
      </p:sp>
    </p:spTree>
    <p:extLst>
      <p:ext uri="{BB962C8B-B14F-4D97-AF65-F5344CB8AC3E}">
        <p14:creationId xmlns:p14="http://schemas.microsoft.com/office/powerpoint/2010/main" val="4267139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Slide Number Placeholder 3"/>
          <p:cNvSpPr>
            <a:spLocks noGrp="1"/>
          </p:cNvSpPr>
          <p:nvPr>
            <p:ph type="sldNum" sz="quarter" idx="10"/>
          </p:nvPr>
        </p:nvSpPr>
        <p:spPr/>
        <p:txBody>
          <a:bodyPr/>
          <a:lstStyle/>
          <a:p>
            <a:fld id="{8C3C408C-91E2-4EF7-92A9-F4885029B1B9}" type="slidenum">
              <a:rPr lang="zh-CN" altLang="en-US" smtClean="0"/>
              <a:t>37</a:t>
            </a:fld>
            <a:endParaRPr lang="zh-CN" altLang="en-US"/>
          </a:p>
        </p:txBody>
      </p:sp>
    </p:spTree>
    <p:extLst>
      <p:ext uri="{BB962C8B-B14F-4D97-AF65-F5344CB8AC3E}">
        <p14:creationId xmlns:p14="http://schemas.microsoft.com/office/powerpoint/2010/main" val="3599726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38</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39</a:t>
            </a:fld>
            <a:endParaRPr lang="en-US" altLang="zh-TW"/>
          </a:p>
        </p:txBody>
      </p:sp>
    </p:spTree>
    <p:extLst>
      <p:ext uri="{BB962C8B-B14F-4D97-AF65-F5344CB8AC3E}">
        <p14:creationId xmlns:p14="http://schemas.microsoft.com/office/powerpoint/2010/main" val="199220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RDF is recommended to representing linked data for</a:t>
            </a:r>
            <a:r>
              <a:rPr lang="zh-CN" altLang="en-US" baseline="0" dirty="0" smtClean="0"/>
              <a:t> </a:t>
            </a:r>
            <a:r>
              <a:rPr lang="en-US" altLang="zh-CN" baseline="0" dirty="0" smtClean="0"/>
              <a:t>graph-query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many public knowledge bases are represented as RDF graphs</a:t>
            </a:r>
            <a:r>
              <a:rPr lang="zh-CN" altLang="en-US" baseline="0" dirty="0" smtClean="0"/>
              <a:t>，</a:t>
            </a:r>
            <a:r>
              <a:rPr lang="en-US" altLang="zh-CN" baseline="0" dirty="0" smtClean="0"/>
              <a:t>like </a:t>
            </a:r>
            <a:r>
              <a:rPr lang="en-US" altLang="zh-CN" baseline="0" dirty="0" err="1" smtClean="0"/>
              <a:t>Dbpedia</a:t>
            </a:r>
            <a:r>
              <a:rPr lang="zh-CN" altLang="en-US" baseline="0" dirty="0" smtClean="0"/>
              <a:t>  </a:t>
            </a:r>
            <a:r>
              <a:rPr lang="en-US" altLang="zh-CN" baseline="0" dirty="0" smtClean="0"/>
              <a:t>and</a:t>
            </a:r>
            <a:r>
              <a:rPr lang="zh-CN" altLang="en-US" baseline="0" dirty="0" smtClean="0"/>
              <a:t> </a:t>
            </a:r>
            <a:r>
              <a:rPr lang="en-US" altLang="zh-CN" baseline="0" dirty="0" err="1" smtClean="0"/>
              <a:t>google’s</a:t>
            </a:r>
            <a:r>
              <a:rPr lang="zh-CN" altLang="en-US" baseline="0" dirty="0" smtClean="0"/>
              <a:t> </a:t>
            </a:r>
            <a:r>
              <a:rPr lang="en-US" altLang="zh-CN" baseline="0" dirty="0" smtClean="0"/>
              <a:t>knowledge</a:t>
            </a:r>
            <a:r>
              <a:rPr lang="zh-CN" altLang="en-US" baseline="0" dirty="0" smtClean="0"/>
              <a:t> </a:t>
            </a:r>
            <a:r>
              <a:rPr lang="en-US" altLang="zh-CN" baseline="0" dirty="0" smtClean="0"/>
              <a:t>graph</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a:t>
            </a:fld>
            <a:endParaRPr lang="en-US" altLang="zh-TW"/>
          </a:p>
        </p:txBody>
      </p:sp>
    </p:spTree>
    <p:extLst>
      <p:ext uri="{BB962C8B-B14F-4D97-AF65-F5344CB8AC3E}">
        <p14:creationId xmlns:p14="http://schemas.microsoft.com/office/powerpoint/2010/main" val="681908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40</a:t>
            </a:fld>
            <a:endParaRPr lang="en-US" altLang="zh-TW"/>
          </a:p>
        </p:txBody>
      </p:sp>
    </p:spTree>
    <p:extLst>
      <p:ext uri="{BB962C8B-B14F-4D97-AF65-F5344CB8AC3E}">
        <p14:creationId xmlns:p14="http://schemas.microsoft.com/office/powerpoint/2010/main" val="1992206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41</a:t>
            </a:fld>
            <a:endParaRPr lang="en-US" altLang="zh-TW"/>
          </a:p>
        </p:txBody>
      </p:sp>
    </p:spTree>
    <p:extLst>
      <p:ext uri="{BB962C8B-B14F-4D97-AF65-F5344CB8AC3E}">
        <p14:creationId xmlns:p14="http://schemas.microsoft.com/office/powerpoint/2010/main" val="637643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Triple stores</a:t>
            </a:r>
            <a:r>
              <a:rPr lang="zh-CN" altLang="en-US" sz="1200" kern="1200" dirty="0" smtClean="0">
                <a:solidFill>
                  <a:schemeClr val="tx1"/>
                </a:solidFill>
                <a:effectLst/>
                <a:latin typeface="+mn-lt"/>
                <a:ea typeface="+mn-ea"/>
                <a:cs typeface="+mn-cs"/>
              </a:rPr>
              <a:t> </a:t>
            </a:r>
            <a:r>
              <a:rPr lang="zh-CN" altLang="en-US" sz="1200" kern="1200" baseline="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rely </a:t>
            </a:r>
            <a:r>
              <a:rPr lang="en-US" sz="1200" kern="1200" dirty="0" smtClean="0">
                <a:solidFill>
                  <a:schemeClr val="tx1"/>
                </a:solidFill>
                <a:effectLst/>
                <a:latin typeface="+mn-lt"/>
                <a:ea typeface="+mn-ea"/>
                <a:cs typeface="+mn-cs"/>
              </a:rPr>
              <a:t>on redundant </a:t>
            </a:r>
            <a:r>
              <a:rPr lang="en-US" sz="1200" i="1" kern="1200" dirty="0" smtClean="0">
                <a:solidFill>
                  <a:schemeClr val="tx1"/>
                </a:solidFill>
                <a:effectLst/>
                <a:latin typeface="+mn-lt"/>
                <a:ea typeface="+mn-ea"/>
                <a:cs typeface="+mn-cs"/>
              </a:rPr>
              <a:t>six </a:t>
            </a:r>
            <a:r>
              <a:rPr lang="en-US" sz="1200" kern="1200" dirty="0" smtClean="0">
                <a:solidFill>
                  <a:schemeClr val="tx1"/>
                </a:solidFill>
                <a:effectLst/>
                <a:latin typeface="+mn-lt"/>
                <a:ea typeface="+mn-ea"/>
                <a:cs typeface="+mn-cs"/>
              </a:rPr>
              <a:t>primary </a:t>
            </a:r>
            <a:r>
              <a:rPr lang="en-US" sz="1200" kern="1200" smtClean="0">
                <a:solidFill>
                  <a:schemeClr val="tx1"/>
                </a:solidFill>
                <a:effectLst/>
                <a:latin typeface="+mn-lt"/>
                <a:ea typeface="+mn-ea"/>
                <a:cs typeface="+mn-cs"/>
              </a:rPr>
              <a:t>SPO permutation </a:t>
            </a:r>
            <a:r>
              <a:rPr lang="en-US" sz="1200" kern="1200" dirty="0" smtClean="0">
                <a:solidFill>
                  <a:schemeClr val="tx1"/>
                </a:solidFill>
                <a:effectLst/>
                <a:latin typeface="+mn-lt"/>
                <a:ea typeface="+mn-ea"/>
                <a:cs typeface="+mn-cs"/>
              </a:rPr>
              <a:t>indexes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42</a:t>
            </a:fld>
            <a:endParaRPr lang="en-US" altLang="zh-TW"/>
          </a:p>
        </p:txBody>
      </p:sp>
    </p:spTree>
    <p:extLst>
      <p:ext uri="{BB962C8B-B14F-4D97-AF65-F5344CB8AC3E}">
        <p14:creationId xmlns:p14="http://schemas.microsoft.com/office/powerpoint/2010/main" val="199220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What is RDF? RDF is a graph composed by a set of subject, predicate, object triples,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Each triple </a:t>
            </a:r>
            <a:r>
              <a:rPr lang="en-US" altLang="zh-CN" sz="1200" b="0" i="0" kern="1200" dirty="0" smtClean="0">
                <a:solidFill>
                  <a:schemeClr val="tx1"/>
                </a:solidFill>
                <a:effectLst/>
                <a:latin typeface="+mn-lt"/>
                <a:ea typeface="+mn-ea"/>
                <a:cs typeface="+mn-cs"/>
              </a:rPr>
              <a:t>expresses a relationship between the subject and the object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For example, this RDF dataset describe relationship among Teachers, Students, Courses and research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5</a:t>
            </a:fld>
            <a:endParaRPr lang="en-US" altLang="zh-TW"/>
          </a:p>
        </p:txBody>
      </p:sp>
    </p:spTree>
    <p:extLst>
      <p:ext uri="{BB962C8B-B14F-4D97-AF65-F5344CB8AC3E}">
        <p14:creationId xmlns:p14="http://schemas.microsoft.com/office/powerpoint/2010/main" val="283633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SPARQL is the standard query language for RDF dataset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use a set of triple patterns to query the matching data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Element in Each triple pattern is either  variable or  constant.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example, this </a:t>
            </a:r>
            <a:r>
              <a:rPr lang="en-US" altLang="zh-CN" baseline="0" dirty="0" err="1" smtClean="0"/>
              <a:t>sparql</a:t>
            </a:r>
            <a:r>
              <a:rPr lang="en-US" altLang="zh-CN" baseline="0" dirty="0" smtClean="0"/>
              <a:t> want to know all courses taught by teachers from IPADS.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6</a:t>
            </a:fld>
            <a:endParaRPr lang="en-US" altLang="zh-TW"/>
          </a:p>
        </p:txBody>
      </p:sp>
    </p:spTree>
    <p:extLst>
      <p:ext uri="{BB962C8B-B14F-4D97-AF65-F5344CB8AC3E}">
        <p14:creationId xmlns:p14="http://schemas.microsoft.com/office/powerpoint/2010/main" val="407617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After querying the sample graph, we will get courses:</a:t>
            </a:r>
            <a:r>
              <a:rPr lang="zh-CN" altLang="en-US" baseline="0" dirty="0" smtClean="0"/>
              <a:t> </a:t>
            </a:r>
            <a:r>
              <a:rPr lang="en-US" altLang="zh-CN" baseline="0" dirty="0" smtClean="0"/>
              <a:t>OS and DS as the final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7</a:t>
            </a:fld>
            <a:endParaRPr lang="en-US" altLang="zh-TW"/>
          </a:p>
        </p:txBody>
      </p:sp>
    </p:spTree>
    <p:extLst>
      <p:ext uri="{BB962C8B-B14F-4D97-AF65-F5344CB8AC3E}">
        <p14:creationId xmlns:p14="http://schemas.microsoft.com/office/powerpoint/2010/main" val="59170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there are two approaches adopted in existing state-of-the-art RDF systems. One is </a:t>
            </a:r>
            <a:r>
              <a:rPr lang="en-US" altLang="zh-CN" sz="1200" dirty="0" smtClean="0">
                <a:effectLst>
                  <a:outerShdw blurRad="38100" dist="38100" dir="2700000" algn="tl">
                    <a:srgbClr val="000000">
                      <a:alpha val="43137"/>
                    </a:srgbClr>
                  </a:outerShdw>
                </a:effectLst>
                <a:latin typeface="Century Gothic" pitchFamily="34" charset="0"/>
              </a:rPr>
              <a:t>Triple-Store and Triple Join,</a:t>
            </a:r>
            <a:r>
              <a:rPr lang="en-US" altLang="zh-CN" sz="1200" baseline="0" dirty="0" smtClean="0">
                <a:effectLst>
                  <a:outerShdw blurRad="38100" dist="38100" dir="2700000" algn="tl">
                    <a:srgbClr val="000000">
                      <a:alpha val="43137"/>
                    </a:srgbClr>
                  </a:outerShdw>
                </a:effectLst>
                <a:latin typeface="Century Gothic" pitchFamily="34" charset="0"/>
              </a:rPr>
              <a:t> it</a:t>
            </a:r>
            <a:r>
              <a:rPr lang="en-US" altLang="zh-CN" sz="1200" baseline="0" dirty="0" smtClean="0">
                <a:effectLst/>
                <a:latin typeface="+mn-lt"/>
              </a:rPr>
              <a:t> </a:t>
            </a:r>
            <a:r>
              <a:rPr lang="en-US" altLang="zh-CN" baseline="0" dirty="0" smtClean="0"/>
              <a:t>store and index RDF data as a set of triples in relational 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handle SPARQL, it scan the triple store to generate a temporary table for each of the pattern.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After that, it use triple join to produce the final query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8</a:t>
            </a:fld>
            <a:endParaRPr lang="en-US" altLang="zh-TW"/>
          </a:p>
        </p:txBody>
      </p:sp>
    </p:spTree>
    <p:extLst>
      <p:ext uri="{BB962C8B-B14F-4D97-AF65-F5344CB8AC3E}">
        <p14:creationId xmlns:p14="http://schemas.microsoft.com/office/powerpoint/2010/main" val="403034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altLang="zh-CN" baseline="0" dirty="0" smtClean="0"/>
              <a:t>But This approach has limitations, it rely on </a:t>
            </a:r>
            <a:r>
              <a:rPr lang="en-US" altLang="zh-CN" dirty="0" smtClean="0">
                <a:latin typeface="Century Gothic" pitchFamily="34" charset="0"/>
                <a:ea typeface="Verdana" pitchFamily="34" charset="0"/>
                <a:cs typeface="Verdana" pitchFamily="34" charset="0"/>
              </a:rPr>
              <a:t>costly distributed join</a:t>
            </a:r>
            <a:r>
              <a:rPr lang="en-US" altLang="zh-CN" baseline="0" dirty="0" smtClean="0">
                <a:latin typeface="Century Gothic" pitchFamily="34" charset="0"/>
                <a:ea typeface="Verdana" pitchFamily="34" charset="0"/>
                <a:cs typeface="Verdana" pitchFamily="34" charset="0"/>
              </a:rPr>
              <a:t> , </a:t>
            </a:r>
          </a:p>
          <a:p>
            <a:r>
              <a:rPr lang="en-US" altLang="zh-CN" baseline="0" dirty="0" smtClean="0">
                <a:latin typeface="Century Gothic" pitchFamily="34" charset="0"/>
                <a:ea typeface="Verdana" pitchFamily="34" charset="0"/>
                <a:cs typeface="Verdana" pitchFamily="34" charset="0"/>
              </a:rPr>
              <a:t>and it will generate </a:t>
            </a:r>
            <a:r>
              <a:rPr lang="en-US" altLang="zh-CN" dirty="0" smtClean="0">
                <a:latin typeface="Century Gothic" pitchFamily="34" charset="0"/>
                <a:ea typeface="Verdana" pitchFamily="34" charset="0"/>
                <a:cs typeface="Verdana" pitchFamily="34" charset="0"/>
              </a:rPr>
              <a:t>large intermediate results.</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9</a:t>
            </a:fld>
            <a:endParaRPr lang="en-US" altLang="zh-TW"/>
          </a:p>
        </p:txBody>
      </p:sp>
    </p:spTree>
    <p:extLst>
      <p:ext uri="{BB962C8B-B14F-4D97-AF65-F5344CB8AC3E}">
        <p14:creationId xmlns:p14="http://schemas.microsoft.com/office/powerpoint/2010/main" val="360565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67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314551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717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8038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40298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53206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426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2996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3901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2108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2FBAEB-7FAF-4AAB-8862-686055D8E884}" type="datetimeFigureOut">
              <a:rPr lang="zh-CN" altLang="en-US" smtClean="0"/>
              <a:t>16/11/3</a:t>
            </a:fld>
            <a:endParaRPr lang="zh-CN"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66180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pads.se.sjtu.edu.cn/projects/wukong"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jpeg"/><Relationship Id="rId5" Type="http://schemas.openxmlformats.org/officeDocument/2006/relationships/image" Target="../media/image13.jpeg"/><Relationship Id="rId6" Type="http://schemas.openxmlformats.org/officeDocument/2006/relationships/image" Target="../media/image16.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3.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jpeg"/><Relationship Id="rId7" Type="http://schemas.openxmlformats.org/officeDocument/2006/relationships/image" Target="../media/image4.png"/><Relationship Id="rId8" Type="http://schemas.microsoft.com/office/2007/relationships/hdphoto" Target="../media/hdphoto2.wdp"/><Relationship Id="rId9" Type="http://schemas.openxmlformats.org/officeDocument/2006/relationships/image" Target="../media/image5.png"/><Relationship Id="rId10"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ipads.se.sjtu.edu.cn/projects/wuko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pn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hyperlink" Target="http://ipads.se.sjtu.edu.cn/projects/wukong" TargetMode="External"/><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gif"/><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35.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subTitle" idx="1"/>
          </p:nvPr>
        </p:nvSpPr>
        <p:spPr>
          <a:xfrm>
            <a:off x="107504" y="2859782"/>
            <a:ext cx="5976664" cy="1620180"/>
          </a:xfrm>
        </p:spPr>
        <p:txBody>
          <a:bodyPr anchor="b" anchorCtr="0">
            <a:normAutofit/>
          </a:bodyPr>
          <a:lstStyle/>
          <a:p>
            <a:r>
              <a:rPr lang="en-US" altLang="zh-TW" sz="2400" b="1" dirty="0" smtClean="0">
                <a:solidFill>
                  <a:srgbClr val="333333"/>
                </a:solidFill>
                <a:latin typeface="Century Gothic" pitchFamily="34" charset="0"/>
                <a:ea typeface="Verdana" pitchFamily="34" charset="0"/>
                <a:cs typeface="Verdana" pitchFamily="34" charset="0"/>
              </a:rPr>
              <a:t>J</a:t>
            </a:r>
            <a:r>
              <a:rPr lang="en-US" altLang="zh-TW" sz="2000" b="1" dirty="0" smtClean="0">
                <a:solidFill>
                  <a:srgbClr val="333333"/>
                </a:solidFill>
                <a:latin typeface="Century Gothic" pitchFamily="34" charset="0"/>
                <a:ea typeface="Verdana" pitchFamily="34" charset="0"/>
                <a:cs typeface="Verdana" pitchFamily="34" charset="0"/>
              </a:rPr>
              <a:t>IAXIN</a:t>
            </a:r>
            <a:r>
              <a:rPr lang="en-US" altLang="zh-TW" sz="2400" b="1" dirty="0" smtClean="0">
                <a:solidFill>
                  <a:srgbClr val="333333"/>
                </a:solidFill>
                <a:latin typeface="Century Gothic" pitchFamily="34" charset="0"/>
                <a:ea typeface="Verdana" pitchFamily="34" charset="0"/>
                <a:cs typeface="Verdana" pitchFamily="34" charset="0"/>
              </a:rPr>
              <a:t> S</a:t>
            </a:r>
            <a:r>
              <a:rPr lang="en-US" altLang="zh-TW" sz="2000" b="1" dirty="0" smtClean="0">
                <a:solidFill>
                  <a:srgbClr val="333333"/>
                </a:solidFill>
                <a:latin typeface="Century Gothic" pitchFamily="34" charset="0"/>
                <a:ea typeface="Verdana" pitchFamily="34" charset="0"/>
                <a:cs typeface="Verdana" pitchFamily="34" charset="0"/>
              </a:rPr>
              <a:t>HI</a:t>
            </a:r>
            <a:r>
              <a:rPr lang="en-US" altLang="zh-TW" sz="2400" b="1" dirty="0" smtClean="0">
                <a:solidFill>
                  <a:srgbClr val="333333"/>
                </a:solidFill>
                <a:latin typeface="Century Gothic" pitchFamily="34" charset="0"/>
                <a:ea typeface="Verdana" pitchFamily="34" charset="0"/>
                <a:cs typeface="Verdana" pitchFamily="34" charset="0"/>
              </a:rPr>
              <a:t>, </a:t>
            </a:r>
            <a:r>
              <a:rPr lang="en-US" altLang="zh-TW" sz="2400" dirty="0" smtClean="0">
                <a:solidFill>
                  <a:srgbClr val="333333"/>
                </a:solidFill>
                <a:latin typeface="Century Gothic" pitchFamily="34" charset="0"/>
                <a:ea typeface="Verdana" pitchFamily="34" charset="0"/>
                <a:cs typeface="Verdana" pitchFamily="34" charset="0"/>
              </a:rPr>
              <a:t>Y</a:t>
            </a:r>
            <a:r>
              <a:rPr lang="en-US" altLang="zh-TW" sz="2000" dirty="0" smtClean="0">
                <a:solidFill>
                  <a:srgbClr val="333333"/>
                </a:solidFill>
                <a:latin typeface="Century Gothic" pitchFamily="34" charset="0"/>
                <a:ea typeface="Verdana" pitchFamily="34" charset="0"/>
                <a:cs typeface="Verdana" pitchFamily="34" charset="0"/>
              </a:rPr>
              <a:t>OUYANG</a:t>
            </a:r>
            <a:r>
              <a:rPr lang="en-US" altLang="zh-TW" sz="2400" dirty="0" smtClean="0">
                <a:solidFill>
                  <a:srgbClr val="333333"/>
                </a:solidFill>
                <a:latin typeface="Century Gothic" pitchFamily="34" charset="0"/>
                <a:ea typeface="Verdana" pitchFamily="34" charset="0"/>
                <a:cs typeface="Verdana" pitchFamily="34" charset="0"/>
              </a:rPr>
              <a:t> Y</a:t>
            </a:r>
            <a:r>
              <a:rPr lang="en-US" altLang="zh-TW" sz="2000" dirty="0" smtClean="0">
                <a:solidFill>
                  <a:srgbClr val="333333"/>
                </a:solidFill>
                <a:latin typeface="Century Gothic" pitchFamily="34" charset="0"/>
                <a:ea typeface="Verdana" pitchFamily="34" charset="0"/>
                <a:cs typeface="Verdana" pitchFamily="34" charset="0"/>
              </a:rPr>
              <a:t>AO </a:t>
            </a:r>
            <a:r>
              <a:rPr lang="en-US" altLang="zh-TW" sz="2400" dirty="0" smtClean="0">
                <a:solidFill>
                  <a:srgbClr val="333333"/>
                </a:solidFill>
                <a:latin typeface="Century Gothic" pitchFamily="34" charset="0"/>
                <a:ea typeface="Verdana" pitchFamily="34" charset="0"/>
                <a:cs typeface="Verdana" pitchFamily="34" charset="0"/>
              </a:rPr>
              <a:t/>
            </a:r>
            <a:br>
              <a:rPr lang="en-US" altLang="zh-TW" sz="2400" dirty="0" smtClean="0">
                <a:solidFill>
                  <a:srgbClr val="333333"/>
                </a:solidFill>
                <a:latin typeface="Century Gothic" pitchFamily="34" charset="0"/>
                <a:ea typeface="Verdana" pitchFamily="34" charset="0"/>
                <a:cs typeface="Verdana" pitchFamily="34" charset="0"/>
              </a:rPr>
            </a:br>
            <a:r>
              <a:rPr lang="en-US" altLang="zh-TW" sz="2400" dirty="0" smtClean="0">
                <a:solidFill>
                  <a:srgbClr val="333333"/>
                </a:solidFill>
                <a:latin typeface="Century Gothic" pitchFamily="34" charset="0"/>
                <a:ea typeface="Verdana" pitchFamily="34" charset="0"/>
                <a:cs typeface="Verdana" pitchFamily="34" charset="0"/>
              </a:rPr>
              <a:t>R</a:t>
            </a:r>
            <a:r>
              <a:rPr lang="en-US" altLang="zh-TW" sz="2000" dirty="0" smtClean="0">
                <a:solidFill>
                  <a:srgbClr val="333333"/>
                </a:solidFill>
                <a:latin typeface="Century Gothic" pitchFamily="34" charset="0"/>
                <a:ea typeface="Verdana" pitchFamily="34" charset="0"/>
                <a:cs typeface="Verdana" pitchFamily="34" charset="0"/>
              </a:rPr>
              <a:t>ONG</a:t>
            </a:r>
            <a:r>
              <a:rPr lang="en-US" altLang="zh-TW" sz="2400" dirty="0" smtClean="0">
                <a:solidFill>
                  <a:srgbClr val="333333"/>
                </a:solidFill>
                <a:latin typeface="Century Gothic" pitchFamily="34" charset="0"/>
                <a:ea typeface="Verdana" pitchFamily="34" charset="0"/>
                <a:cs typeface="Verdana" pitchFamily="34" charset="0"/>
              </a:rPr>
              <a:t> C</a:t>
            </a:r>
            <a:r>
              <a:rPr lang="en-US" altLang="zh-TW" sz="2000" dirty="0" smtClean="0">
                <a:solidFill>
                  <a:srgbClr val="333333"/>
                </a:solidFill>
                <a:latin typeface="Century Gothic" pitchFamily="34" charset="0"/>
                <a:ea typeface="Verdana" pitchFamily="34" charset="0"/>
                <a:cs typeface="Verdana" pitchFamily="34" charset="0"/>
              </a:rPr>
              <a:t>HEN,</a:t>
            </a:r>
            <a:r>
              <a:rPr lang="en-US" altLang="zh-TW" sz="2400" dirty="0" smtClean="0">
                <a:solidFill>
                  <a:srgbClr val="333333"/>
                </a:solidFill>
                <a:latin typeface="Century Gothic" pitchFamily="34" charset="0"/>
                <a:ea typeface="Verdana" pitchFamily="34" charset="0"/>
                <a:cs typeface="Verdana" pitchFamily="34" charset="0"/>
              </a:rPr>
              <a:t> H</a:t>
            </a:r>
            <a:r>
              <a:rPr lang="en-US" altLang="zh-TW" sz="2000" dirty="0" smtClean="0">
                <a:solidFill>
                  <a:srgbClr val="333333"/>
                </a:solidFill>
                <a:latin typeface="Century Gothic" pitchFamily="34" charset="0"/>
                <a:ea typeface="Verdana" pitchFamily="34" charset="0"/>
                <a:cs typeface="Verdana" pitchFamily="34" charset="0"/>
              </a:rPr>
              <a:t>AIBO</a:t>
            </a:r>
            <a:r>
              <a:rPr lang="en-US" altLang="zh-TW" sz="2400" dirty="0" smtClean="0">
                <a:solidFill>
                  <a:srgbClr val="333333"/>
                </a:solidFill>
                <a:latin typeface="Century Gothic" pitchFamily="34" charset="0"/>
                <a:ea typeface="Verdana" pitchFamily="34" charset="0"/>
                <a:cs typeface="Verdana" pitchFamily="34" charset="0"/>
              </a:rPr>
              <a:t> C</a:t>
            </a:r>
            <a:r>
              <a:rPr lang="en-US" altLang="zh-TW" sz="2000" dirty="0" smtClean="0">
                <a:solidFill>
                  <a:srgbClr val="333333"/>
                </a:solidFill>
                <a:latin typeface="Century Gothic" pitchFamily="34" charset="0"/>
                <a:ea typeface="Verdana" pitchFamily="34" charset="0"/>
                <a:cs typeface="Verdana" pitchFamily="34" charset="0"/>
              </a:rPr>
              <a:t>HEN </a:t>
            </a:r>
          </a:p>
          <a:p>
            <a:pPr>
              <a:lnSpc>
                <a:spcPct val="80000"/>
              </a:lnSpc>
            </a:pPr>
            <a:endParaRPr lang="en-US" altLang="zh-TW" sz="600" dirty="0" smtClean="0">
              <a:solidFill>
                <a:srgbClr val="002060"/>
              </a:solidFill>
              <a:latin typeface="Century Gothic" pitchFamily="34" charset="0"/>
              <a:ea typeface="Verdana" pitchFamily="34" charset="0"/>
              <a:cs typeface="Verdana" pitchFamily="34" charset="0"/>
            </a:endParaRPr>
          </a:p>
          <a:p>
            <a:pPr>
              <a:lnSpc>
                <a:spcPct val="80000"/>
              </a:lnSpc>
            </a:pPr>
            <a:r>
              <a:rPr lang="en-US" altLang="zh-TW" sz="1800" dirty="0" smtClean="0">
                <a:solidFill>
                  <a:srgbClr val="0072BB"/>
                </a:solidFill>
                <a:latin typeface="Century Gothic" pitchFamily="34" charset="0"/>
                <a:ea typeface="Verdana" pitchFamily="34" charset="0"/>
                <a:cs typeface="Verdana" pitchFamily="34" charset="0"/>
              </a:rPr>
              <a:t>Institute of Parallel and Distributed Systems</a:t>
            </a:r>
            <a:r>
              <a:rPr lang="zh-CN" altLang="en-US" sz="1800" dirty="0" smtClean="0">
                <a:solidFill>
                  <a:srgbClr val="0072BB"/>
                </a:solidFill>
                <a:latin typeface="Century Gothic" pitchFamily="34" charset="0"/>
                <a:ea typeface="Verdana" pitchFamily="34" charset="0"/>
                <a:cs typeface="Verdana" pitchFamily="34" charset="0"/>
              </a:rPr>
              <a:t> </a:t>
            </a:r>
            <a:r>
              <a:rPr lang="en-US" altLang="zh-CN" sz="1800" dirty="0" smtClean="0">
                <a:solidFill>
                  <a:srgbClr val="0072BB"/>
                </a:solidFill>
                <a:latin typeface="Century Gothic" pitchFamily="34" charset="0"/>
                <a:ea typeface="Verdana" pitchFamily="34" charset="0"/>
                <a:cs typeface="Verdana" pitchFamily="34" charset="0"/>
              </a:rPr>
              <a:t>(IPADS)</a:t>
            </a:r>
            <a:endParaRPr lang="en-US" altLang="zh-TW" sz="1800" dirty="0" smtClean="0">
              <a:solidFill>
                <a:srgbClr val="0072BB"/>
              </a:solidFill>
              <a:latin typeface="Century Gothic" pitchFamily="34" charset="0"/>
              <a:ea typeface="Verdana" pitchFamily="34" charset="0"/>
              <a:cs typeface="Verdana" pitchFamily="34" charset="0"/>
            </a:endParaRPr>
          </a:p>
          <a:p>
            <a:pPr>
              <a:lnSpc>
                <a:spcPct val="80000"/>
              </a:lnSpc>
            </a:pPr>
            <a:r>
              <a:rPr lang="en-US" altLang="zh-TW" sz="1800" dirty="0" smtClean="0">
                <a:solidFill>
                  <a:srgbClr val="0072BB"/>
                </a:solidFill>
                <a:latin typeface="Century Gothic" pitchFamily="34" charset="0"/>
                <a:ea typeface="Verdana" pitchFamily="34" charset="0"/>
                <a:cs typeface="Verdana" pitchFamily="34" charset="0"/>
              </a:rPr>
              <a:t>Shanghai Jiao Tong University</a:t>
            </a:r>
          </a:p>
        </p:txBody>
      </p:sp>
      <p:sp>
        <p:nvSpPr>
          <p:cNvPr id="40" name="Rectangle 39"/>
          <p:cNvSpPr/>
          <p:nvPr/>
        </p:nvSpPr>
        <p:spPr>
          <a:xfrm>
            <a:off x="755576" y="699542"/>
            <a:ext cx="6984776" cy="1717393"/>
          </a:xfrm>
          <a:prstGeom prst="rect">
            <a:avLst/>
          </a:prstGeom>
          <a:effectLst>
            <a:outerShdw blurRad="63500" sx="102000" sy="102000" algn="ctr" rotWithShape="0">
              <a:prstClr val="black">
                <a:alpha val="40000"/>
              </a:prstClr>
            </a:outerShdw>
          </a:effectLst>
        </p:spPr>
        <p:txBody>
          <a:bodyPr wrap="square">
            <a:spAutoFit/>
          </a:bodyPr>
          <a:lstStyle/>
          <a:p>
            <a:pPr>
              <a:lnSpc>
                <a:spcPct val="110000"/>
              </a:lnSpc>
            </a:pPr>
            <a:r>
              <a:rPr lang="en-US" altLang="zh-CN" sz="3200" dirty="0">
                <a:solidFill>
                  <a:srgbClr val="FF0066"/>
                </a:solidFill>
              </a:rPr>
              <a:t>Fast </a:t>
            </a:r>
            <a:r>
              <a:rPr lang="en-US" altLang="zh-CN" sz="3200" dirty="0"/>
              <a:t>and </a:t>
            </a:r>
            <a:r>
              <a:rPr lang="en-US" altLang="zh-CN" sz="3200" dirty="0">
                <a:solidFill>
                  <a:srgbClr val="FF0066"/>
                </a:solidFill>
              </a:rPr>
              <a:t>Concurrent</a:t>
            </a:r>
            <a:r>
              <a:rPr lang="en-US" altLang="zh-CN" sz="3200" dirty="0"/>
              <a:t> RDF Queries with </a:t>
            </a:r>
            <a:r>
              <a:rPr lang="en-US" altLang="zh-CN" sz="3200" i="1" dirty="0"/>
              <a:t>RDMA-based</a:t>
            </a:r>
            <a:r>
              <a:rPr lang="en-US" altLang="zh-CN" sz="3200" dirty="0"/>
              <a:t> </a:t>
            </a:r>
            <a:r>
              <a:rPr lang="en-US" altLang="zh-CN" sz="3200" dirty="0" smtClean="0"/>
              <a:t/>
            </a:r>
            <a:br>
              <a:rPr lang="en-US" altLang="zh-CN" sz="3200" dirty="0" smtClean="0"/>
            </a:br>
            <a:r>
              <a:rPr lang="en-US" altLang="zh-CN" sz="3200" dirty="0" smtClean="0"/>
              <a:t>Distributed </a:t>
            </a:r>
            <a:r>
              <a:rPr lang="en-US" altLang="zh-CN" sz="3200" dirty="0"/>
              <a:t>Graph Exploration</a:t>
            </a:r>
            <a:endParaRPr lang="zh-CN" altLang="en-US" sz="3200" dirty="0"/>
          </a:p>
        </p:txBody>
      </p:sp>
      <p:sp>
        <p:nvSpPr>
          <p:cNvPr id="4" name="Rectangle 5"/>
          <p:cNvSpPr txBox="1">
            <a:spLocks noChangeArrowheads="1"/>
          </p:cNvSpPr>
          <p:nvPr/>
        </p:nvSpPr>
        <p:spPr>
          <a:xfrm>
            <a:off x="5760640" y="2859782"/>
            <a:ext cx="2987824" cy="1620180"/>
          </a:xfrm>
          <a:prstGeom prst="rect">
            <a:avLst/>
          </a:prstGeom>
        </p:spPr>
        <p:txBody>
          <a:bodyPr vert="horz" lIns="91440" tIns="45720" rIns="91440" bIns="45720" rtlCol="0" anchor="b" anchorCtr="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400" dirty="0" smtClean="0">
                <a:solidFill>
                  <a:srgbClr val="333333"/>
                </a:solidFill>
                <a:latin typeface="Century Gothic" pitchFamily="34" charset="0"/>
                <a:ea typeface="Verdana" pitchFamily="34" charset="0"/>
                <a:cs typeface="Verdana" pitchFamily="34" charset="0"/>
              </a:rPr>
              <a:t>F</a:t>
            </a:r>
            <a:r>
              <a:rPr lang="en-US" altLang="zh-CN" sz="2000" dirty="0" smtClean="0">
                <a:solidFill>
                  <a:srgbClr val="333333"/>
                </a:solidFill>
                <a:latin typeface="Century Gothic" pitchFamily="34" charset="0"/>
                <a:ea typeface="Verdana" pitchFamily="34" charset="0"/>
                <a:cs typeface="Verdana" pitchFamily="34" charset="0"/>
              </a:rPr>
              <a:t>EIFEI</a:t>
            </a:r>
            <a:r>
              <a:rPr lang="en-US" altLang="zh-CN" sz="2400" dirty="0" smtClean="0">
                <a:solidFill>
                  <a:srgbClr val="333333"/>
                </a:solidFill>
                <a:latin typeface="Century Gothic" pitchFamily="34" charset="0"/>
                <a:ea typeface="Verdana" pitchFamily="34" charset="0"/>
                <a:cs typeface="Verdana" pitchFamily="34" charset="0"/>
              </a:rPr>
              <a:t> L</a:t>
            </a:r>
            <a:r>
              <a:rPr lang="en-US" altLang="zh-CN" sz="2000" dirty="0" smtClean="0">
                <a:solidFill>
                  <a:srgbClr val="333333"/>
                </a:solidFill>
                <a:latin typeface="Century Gothic" pitchFamily="34" charset="0"/>
                <a:ea typeface="Verdana" pitchFamily="34" charset="0"/>
                <a:cs typeface="Verdana" pitchFamily="34" charset="0"/>
              </a:rPr>
              <a:t>I</a:t>
            </a:r>
          </a:p>
          <a:p>
            <a:endParaRPr lang="en-US" altLang="zh-TW" sz="2000" dirty="0" smtClean="0">
              <a:solidFill>
                <a:schemeClr val="tx1"/>
              </a:solidFill>
              <a:latin typeface="Century Gothic" pitchFamily="34" charset="0"/>
              <a:ea typeface="Verdana" pitchFamily="34" charset="0"/>
              <a:cs typeface="Verdana" pitchFamily="34" charset="0"/>
            </a:endParaRPr>
          </a:p>
          <a:p>
            <a:pPr>
              <a:lnSpc>
                <a:spcPct val="80000"/>
              </a:lnSpc>
            </a:pPr>
            <a:endParaRPr lang="en-US" altLang="zh-TW" sz="600" dirty="0" smtClean="0">
              <a:solidFill>
                <a:srgbClr val="002060"/>
              </a:solidFill>
              <a:latin typeface="Century Gothic" pitchFamily="34" charset="0"/>
              <a:ea typeface="Verdana" pitchFamily="34" charset="0"/>
              <a:cs typeface="Verdana" pitchFamily="34" charset="0"/>
            </a:endParaRPr>
          </a:p>
          <a:p>
            <a:pPr>
              <a:lnSpc>
                <a:spcPct val="80000"/>
              </a:lnSpc>
            </a:pPr>
            <a:r>
              <a:rPr lang="en-US" altLang="zh-TW" sz="1800" dirty="0" smtClean="0">
                <a:solidFill>
                  <a:srgbClr val="0072BB"/>
                </a:solidFill>
                <a:latin typeface="Century Gothic" pitchFamily="34" charset="0"/>
                <a:ea typeface="Verdana" pitchFamily="34" charset="0"/>
                <a:cs typeface="Verdana" pitchFamily="34" charset="0"/>
              </a:rPr>
              <a:t>School </a:t>
            </a:r>
            <a:r>
              <a:rPr lang="en-US" altLang="zh-TW" sz="1800" dirty="0">
                <a:solidFill>
                  <a:srgbClr val="0072BB"/>
                </a:solidFill>
                <a:latin typeface="Century Gothic" pitchFamily="34" charset="0"/>
                <a:ea typeface="Verdana" pitchFamily="34" charset="0"/>
                <a:cs typeface="Verdana" pitchFamily="34" charset="0"/>
              </a:rPr>
              <a:t>of </a:t>
            </a:r>
            <a:r>
              <a:rPr lang="en-US" altLang="zh-TW" sz="1800" dirty="0" smtClean="0">
                <a:solidFill>
                  <a:srgbClr val="0072BB"/>
                </a:solidFill>
                <a:latin typeface="Century Gothic" pitchFamily="34" charset="0"/>
                <a:ea typeface="Verdana" pitchFamily="34" charset="0"/>
                <a:cs typeface="Verdana" pitchFamily="34" charset="0"/>
              </a:rPr>
              <a:t>Computing</a:t>
            </a:r>
          </a:p>
          <a:p>
            <a:pPr>
              <a:lnSpc>
                <a:spcPct val="80000"/>
              </a:lnSpc>
            </a:pPr>
            <a:r>
              <a:rPr lang="en-US" altLang="zh-TW" sz="1800" dirty="0">
                <a:solidFill>
                  <a:srgbClr val="0072BB"/>
                </a:solidFill>
                <a:latin typeface="Century Gothic" pitchFamily="34" charset="0"/>
                <a:ea typeface="Verdana" pitchFamily="34" charset="0"/>
                <a:cs typeface="Verdana" pitchFamily="34" charset="0"/>
              </a:rPr>
              <a:t>University of Utah</a:t>
            </a:r>
            <a:endParaRPr lang="en-US" altLang="zh-TW" sz="1800" dirty="0" smtClean="0">
              <a:solidFill>
                <a:srgbClr val="0072BB"/>
              </a:solidFill>
              <a:latin typeface="Century Gothic" pitchFamily="34" charset="0"/>
              <a:ea typeface="Verdana" pitchFamily="34" charset="0"/>
              <a:cs typeface="Verdana" pitchFamily="34" charset="0"/>
            </a:endParaRPr>
          </a:p>
        </p:txBody>
      </p:sp>
      <p:sp>
        <p:nvSpPr>
          <p:cNvPr id="2" name="矩形 1"/>
          <p:cNvSpPr/>
          <p:nvPr/>
        </p:nvSpPr>
        <p:spPr>
          <a:xfrm>
            <a:off x="179512" y="4738143"/>
            <a:ext cx="5238328" cy="369332"/>
          </a:xfrm>
          <a:prstGeom prst="rect">
            <a:avLst/>
          </a:prstGeom>
        </p:spPr>
        <p:txBody>
          <a:bodyPr wrap="square">
            <a:spAutoFit/>
          </a:bodyPr>
          <a:lstStyle/>
          <a:p>
            <a:r>
              <a:rPr lang="en-US" altLang="zh-TW" dirty="0">
                <a:solidFill>
                  <a:srgbClr val="0000FF"/>
                </a:solidFill>
                <a:latin typeface="Century Gothic" pitchFamily="34" charset="0"/>
                <a:ea typeface="Verdana" pitchFamily="34" charset="0"/>
                <a:cs typeface="Verdana" pitchFamily="34" charset="0"/>
                <a:hlinkClick r:id="rId3"/>
              </a:rPr>
              <a:t>http://ipads.se.sjtu.edu.cn/projects/wukong</a:t>
            </a:r>
            <a:endParaRPr lang="zh-CN" altLang="en-US" dirty="0">
              <a:solidFill>
                <a:srgbClr val="0000FF"/>
              </a:solidFill>
            </a:endParaRPr>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749236">
            <a:off x="6469885" y="284045"/>
            <a:ext cx="1551432" cy="1481328"/>
          </a:xfrm>
          <a:prstGeom prst="rect">
            <a:avLst/>
          </a:prstGeom>
        </p:spPr>
      </p:pic>
    </p:spTree>
    <p:extLst>
      <p:ext uri="{BB962C8B-B14F-4D97-AF65-F5344CB8AC3E}">
        <p14:creationId xmlns:p14="http://schemas.microsoft.com/office/powerpoint/2010/main" val="2383315531"/>
      </p:ext>
    </p:extLst>
  </p:cSld>
  <p:clrMapOvr>
    <a:masterClrMapping/>
  </p:clrMapOvr>
  <mc:AlternateContent xmlns:mc="http://schemas.openxmlformats.org/markup-compatibility/2006" xmlns:p14="http://schemas.microsoft.com/office/powerpoint/2010/main">
    <mc:Choice Requires="p14">
      <p:transition spd="slow" p14:dur="2000" advTm="15419"/>
    </mc:Choice>
    <mc:Fallback xmlns="">
      <p:transition spd="slow" advTm="154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735215" y="2953276"/>
            <a:ext cx="1021899" cy="1403799"/>
          </a:xfrm>
          <a:prstGeom prst="roundRect">
            <a:avLst>
              <a:gd name="adj" fmla="val 11544"/>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10</a:t>
            </a:fld>
            <a:endParaRPr lang="zh-CN" altLang="en-US" sz="1800">
              <a:solidFill>
                <a:schemeClr val="tx1"/>
              </a:solidFill>
              <a:latin typeface="Century Gothic" pitchFamily="34" charset="0"/>
            </a:endParaRPr>
          </a:p>
        </p:txBody>
      </p:sp>
      <p:sp>
        <p:nvSpPr>
          <p:cNvPr id="6"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Existing Solutions</a:t>
            </a:r>
            <a:endParaRPr lang="zh-TW" altLang="en-US" sz="3600" baseline="30000" dirty="0" smtClean="0">
              <a:solidFill>
                <a:srgbClr val="FF0066"/>
              </a:solidFill>
              <a:latin typeface="Century Gothic" panose="020B0502020202020204" pitchFamily="34" charset="0"/>
            </a:endParaRPr>
          </a:p>
        </p:txBody>
      </p:sp>
      <p:sp>
        <p:nvSpPr>
          <p:cNvPr id="7" name="Rectangle 6"/>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graphicFrame>
        <p:nvGraphicFramePr>
          <p:cNvPr id="119" name="Table 66"/>
          <p:cNvGraphicFramePr>
            <a:graphicFrameLocks noGrp="1"/>
          </p:cNvGraphicFramePr>
          <p:nvPr>
            <p:extLst>
              <p:ext uri="{D42A27DB-BD31-4B8C-83A1-F6EECF244321}">
                <p14:modId xmlns:p14="http://schemas.microsoft.com/office/powerpoint/2010/main" val="3261863308"/>
              </p:ext>
            </p:extLst>
          </p:nvPr>
        </p:nvGraphicFramePr>
        <p:xfrm>
          <a:off x="7831102" y="3833973"/>
          <a:ext cx="252000" cy="41148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r h="108000">
                <a:tc>
                  <a:txBody>
                    <a:bodyPr/>
                    <a:lstStyle/>
                    <a:p>
                      <a:endParaRPr lang="zh-CN" altLang="en-US" sz="900" b="1" dirty="0"/>
                    </a:p>
                  </a:txBody>
                  <a:tcPr marL="72000" marR="72000" marT="0" marB="0">
                    <a:solidFill>
                      <a:schemeClr val="bg1"/>
                    </a:solidFill>
                  </a:tcPr>
                </a:tc>
              </a:tr>
            </a:tbl>
          </a:graphicData>
        </a:graphic>
      </p:graphicFrame>
      <p:graphicFrame>
        <p:nvGraphicFramePr>
          <p:cNvPr id="120" name="Table 67"/>
          <p:cNvGraphicFramePr>
            <a:graphicFrameLocks noGrp="1"/>
          </p:cNvGraphicFramePr>
          <p:nvPr>
            <p:extLst>
              <p:ext uri="{D42A27DB-BD31-4B8C-83A1-F6EECF244321}">
                <p14:modId xmlns:p14="http://schemas.microsoft.com/office/powerpoint/2010/main" val="2434587259"/>
              </p:ext>
            </p:extLst>
          </p:nvPr>
        </p:nvGraphicFramePr>
        <p:xfrm>
          <a:off x="8407166" y="3977973"/>
          <a:ext cx="252000" cy="2743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bl>
          </a:graphicData>
        </a:graphic>
      </p:graphicFrame>
      <p:sp>
        <p:nvSpPr>
          <p:cNvPr id="121" name="Flowchart: Collate 68"/>
          <p:cNvSpPr/>
          <p:nvPr/>
        </p:nvSpPr>
        <p:spPr>
          <a:xfrm rot="16200000">
            <a:off x="8174164" y="4014013"/>
            <a:ext cx="144000" cy="216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Rectangle 71"/>
          <p:cNvSpPr/>
          <p:nvPr/>
        </p:nvSpPr>
        <p:spPr>
          <a:xfrm>
            <a:off x="7691112" y="4352205"/>
            <a:ext cx="1117547" cy="307777"/>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400" b="1" dirty="0" smtClean="0">
                <a:solidFill>
                  <a:srgbClr val="0000FF"/>
                </a:solidFill>
              </a:rPr>
              <a:t>Final Join</a:t>
            </a:r>
            <a:endParaRPr lang="zh-CN" altLang="en-US" sz="1400" b="1" dirty="0">
              <a:solidFill>
                <a:srgbClr val="0000FF"/>
              </a:solidFill>
            </a:endParaRPr>
          </a:p>
        </p:txBody>
      </p:sp>
      <p:graphicFrame>
        <p:nvGraphicFramePr>
          <p:cNvPr id="125" name="Table 28"/>
          <p:cNvGraphicFramePr>
            <a:graphicFrameLocks noGrp="1"/>
          </p:cNvGraphicFramePr>
          <p:nvPr>
            <p:extLst>
              <p:ext uri="{D42A27DB-BD31-4B8C-83A1-F6EECF244321}">
                <p14:modId xmlns:p14="http://schemas.microsoft.com/office/powerpoint/2010/main" val="3300728263"/>
              </p:ext>
            </p:extLst>
          </p:nvPr>
        </p:nvGraphicFramePr>
        <p:xfrm>
          <a:off x="8066164" y="3289751"/>
          <a:ext cx="360000" cy="2348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30196"/>
                      </a:srgbClr>
                    </a:solidFill>
                  </a:tcPr>
                </a:tc>
              </a:tr>
              <a:tr h="117404">
                <a:tc>
                  <a:txBody>
                    <a:bodyPr/>
                    <a:lstStyle/>
                    <a:p>
                      <a:endParaRPr lang="zh-CN" altLang="en-US" sz="700" dirty="0"/>
                    </a:p>
                  </a:txBody>
                  <a:tcPr marL="72000" marR="72000" marT="0" marB="0">
                    <a:solidFill>
                      <a:srgbClr val="0000FF">
                        <a:alpha val="30196"/>
                      </a:srgbClr>
                    </a:solidFill>
                  </a:tcPr>
                </a:tc>
              </a:tr>
            </a:tbl>
          </a:graphicData>
        </a:graphic>
      </p:graphicFrame>
      <p:sp>
        <p:nvSpPr>
          <p:cNvPr id="126" name="Equal 29"/>
          <p:cNvSpPr/>
          <p:nvPr/>
        </p:nvSpPr>
        <p:spPr>
          <a:xfrm rot="16200000">
            <a:off x="8102164" y="3602394"/>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内容占位符 2"/>
          <p:cNvSpPr txBox="1">
            <a:spLocks/>
          </p:cNvSpPr>
          <p:nvPr/>
        </p:nvSpPr>
        <p:spPr bwMode="auto">
          <a:xfrm>
            <a:off x="371476" y="1059582"/>
            <a:ext cx="8304981" cy="11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Graph Store</a:t>
            </a:r>
            <a:r>
              <a:rPr lang="en-US" altLang="zh-CN" sz="2800" dirty="0" smtClean="0">
                <a:latin typeface="Century Gothic" pitchFamily="34" charset="0"/>
              </a:rPr>
              <a:t> and </a:t>
            </a:r>
            <a:r>
              <a:rPr lang="en-US" altLang="zh-CN" sz="2800" dirty="0" smtClean="0">
                <a:solidFill>
                  <a:srgbClr val="FF0066"/>
                </a:solidFill>
                <a:latin typeface="Century Gothic" pitchFamily="34" charset="0"/>
              </a:rPr>
              <a:t>Graph Exploration</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Store </a:t>
            </a:r>
            <a:r>
              <a:rPr lang="en-US" altLang="zh-CN" dirty="0">
                <a:latin typeface="Century Gothic" pitchFamily="34" charset="0"/>
                <a:ea typeface="Verdana" pitchFamily="34" charset="0"/>
                <a:cs typeface="Verdana" pitchFamily="34" charset="0"/>
              </a:rPr>
              <a:t>RDF data in a </a:t>
            </a:r>
            <a:r>
              <a:rPr lang="en-US" altLang="zh-CN" i="1" dirty="0">
                <a:latin typeface="Century Gothic" pitchFamily="34" charset="0"/>
                <a:ea typeface="Verdana" pitchFamily="34" charset="0"/>
                <a:cs typeface="Verdana" pitchFamily="34" charset="0"/>
              </a:rPr>
              <a:t>native</a:t>
            </a:r>
            <a:r>
              <a:rPr lang="en-US" altLang="zh-CN" dirty="0">
                <a:latin typeface="Century Gothic" pitchFamily="34" charset="0"/>
                <a:ea typeface="Verdana" pitchFamily="34" charset="0"/>
                <a:cs typeface="Verdana" pitchFamily="34" charset="0"/>
              </a:rPr>
              <a:t> graph model</a:t>
            </a:r>
            <a:endParaRPr lang="en-US" altLang="zh-CN" dirty="0" smtClean="0">
              <a:solidFill>
                <a:srgbClr val="FF0066"/>
              </a:solidFill>
              <a:latin typeface="Century Gothic" pitchFamily="34" charset="0"/>
              <a:ea typeface="Verdana" pitchFamily="34" charset="0"/>
              <a:cs typeface="Verdana" pitchFamily="34" charset="0"/>
            </a:endParaRPr>
          </a:p>
        </p:txBody>
      </p:sp>
      <p:sp>
        <p:nvSpPr>
          <p:cNvPr id="96" name="Rectangle 95"/>
          <p:cNvSpPr/>
          <p:nvPr/>
        </p:nvSpPr>
        <p:spPr>
          <a:xfrm>
            <a:off x="4212080" y="2246550"/>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grpSp>
        <p:nvGrpSpPr>
          <p:cNvPr id="33" name="Group 32"/>
          <p:cNvGrpSpPr/>
          <p:nvPr/>
        </p:nvGrpSpPr>
        <p:grpSpPr>
          <a:xfrm>
            <a:off x="899592" y="2246551"/>
            <a:ext cx="3096344" cy="2485440"/>
            <a:chOff x="899592" y="2246551"/>
            <a:chExt cx="3096344" cy="2485440"/>
          </a:xfrm>
        </p:grpSpPr>
        <p:sp>
          <p:nvSpPr>
            <p:cNvPr id="68" name="Rectangle 2"/>
            <p:cNvSpPr/>
            <p:nvPr/>
          </p:nvSpPr>
          <p:spPr>
            <a:xfrm>
              <a:off x="899592" y="2246551"/>
              <a:ext cx="3024000" cy="2485440"/>
            </a:xfrm>
            <a:prstGeom prst="rect">
              <a:avLst/>
            </a:prstGeom>
            <a:solidFill>
              <a:schemeClr val="bg1"/>
            </a:solid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8"/>
            <p:cNvSpPr/>
            <p:nvPr/>
          </p:nvSpPr>
          <p:spPr>
            <a:xfrm>
              <a:off x="1763688" y="2297509"/>
              <a:ext cx="2232248" cy="346249"/>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4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Graph </a:t>
              </a:r>
              <a:r>
                <a:rPr lang="en-US" altLang="zh-CN" sz="24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Store</a:t>
              </a:r>
              <a:endParaRPr lang="zh-CN" altLang="en-US" sz="24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pic>
          <p:nvPicPr>
            <p:cNvPr id="2" name="Picture 1"/>
            <p:cNvPicPr>
              <a:picLocks noChangeAspect="1"/>
            </p:cNvPicPr>
            <p:nvPr/>
          </p:nvPicPr>
          <p:blipFill>
            <a:blip r:embed="rId4"/>
            <a:stretch>
              <a:fillRect/>
            </a:stretch>
          </p:blipFill>
          <p:spPr>
            <a:xfrm rot="21355618">
              <a:off x="1204731" y="2791480"/>
              <a:ext cx="2647189" cy="1848832"/>
            </a:xfrm>
            <a:prstGeom prst="rect">
              <a:avLst/>
            </a:prstGeom>
          </p:spPr>
        </p:pic>
        <p:sp>
          <p:nvSpPr>
            <p:cNvPr id="142" name="TextBox 141"/>
            <p:cNvSpPr txBox="1"/>
            <p:nvPr/>
          </p:nvSpPr>
          <p:spPr>
            <a:xfrm>
              <a:off x="971600" y="2618502"/>
              <a:ext cx="933269" cy="369332"/>
            </a:xfrm>
            <a:prstGeom prst="rect">
              <a:avLst/>
            </a:prstGeom>
            <a:noFill/>
          </p:spPr>
          <p:txBody>
            <a:bodyPr wrap="none" rtlCol="0">
              <a:spAutoFit/>
            </a:bodyPr>
            <a:lstStyle/>
            <a:p>
              <a:r>
                <a:rPr lang="en-US" altLang="zh-CN" b="1" dirty="0" smtClean="0"/>
                <a:t>Node1</a:t>
              </a:r>
              <a:endParaRPr lang="zh-CN" altLang="en-US" b="1" dirty="0"/>
            </a:p>
          </p:txBody>
        </p:sp>
        <p:sp>
          <p:nvSpPr>
            <p:cNvPr id="143" name="TextBox 142"/>
            <p:cNvSpPr txBox="1"/>
            <p:nvPr/>
          </p:nvSpPr>
          <p:spPr>
            <a:xfrm>
              <a:off x="971600" y="4202678"/>
              <a:ext cx="933269" cy="369332"/>
            </a:xfrm>
            <a:prstGeom prst="rect">
              <a:avLst/>
            </a:prstGeom>
            <a:noFill/>
          </p:spPr>
          <p:txBody>
            <a:bodyPr wrap="none" rtlCol="0">
              <a:spAutoFit/>
            </a:bodyPr>
            <a:lstStyle/>
            <a:p>
              <a:r>
                <a:rPr lang="en-US" altLang="zh-CN" b="1" dirty="0" smtClean="0"/>
                <a:t>Node2</a:t>
              </a:r>
              <a:endParaRPr lang="zh-CN" altLang="en-US" b="1" dirty="0"/>
            </a:p>
          </p:txBody>
        </p:sp>
        <p:sp>
          <p:nvSpPr>
            <p:cNvPr id="5" name="Freeform 4"/>
            <p:cNvSpPr/>
            <p:nvPr/>
          </p:nvSpPr>
          <p:spPr>
            <a:xfrm>
              <a:off x="1076308" y="3450250"/>
              <a:ext cx="2664000" cy="489098"/>
            </a:xfrm>
            <a:custGeom>
              <a:avLst/>
              <a:gdLst>
                <a:gd name="connsiteX0" fmla="*/ 0 w 2615610"/>
                <a:gd name="connsiteY0" fmla="*/ 0 h 489098"/>
                <a:gd name="connsiteX1" fmla="*/ 765544 w 2615610"/>
                <a:gd name="connsiteY1" fmla="*/ 0 h 489098"/>
                <a:gd name="connsiteX2" fmla="*/ 1212112 w 2615610"/>
                <a:gd name="connsiteY2" fmla="*/ 404037 h 489098"/>
                <a:gd name="connsiteX3" fmla="*/ 1573619 w 2615610"/>
                <a:gd name="connsiteY3" fmla="*/ 489098 h 489098"/>
                <a:gd name="connsiteX4" fmla="*/ 1977656 w 2615610"/>
                <a:gd name="connsiteY4" fmla="*/ 85060 h 489098"/>
                <a:gd name="connsiteX5" fmla="*/ 2615610 w 2615610"/>
                <a:gd name="connsiteY5" fmla="*/ 212651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5610" h="489098">
                  <a:moveTo>
                    <a:pt x="0" y="0"/>
                  </a:moveTo>
                  <a:lnTo>
                    <a:pt x="765544" y="0"/>
                  </a:lnTo>
                  <a:lnTo>
                    <a:pt x="1212112" y="404037"/>
                  </a:lnTo>
                  <a:lnTo>
                    <a:pt x="1573619" y="489098"/>
                  </a:lnTo>
                  <a:lnTo>
                    <a:pt x="1977656" y="85060"/>
                  </a:lnTo>
                  <a:lnTo>
                    <a:pt x="2615610" y="212651"/>
                  </a:lnTo>
                </a:path>
              </a:pathLst>
            </a:custGeom>
            <a:ln w="28575">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sp>
        <p:nvSpPr>
          <p:cNvPr id="147" name="TextBox 146"/>
          <p:cNvSpPr txBox="1"/>
          <p:nvPr/>
        </p:nvSpPr>
        <p:spPr>
          <a:xfrm>
            <a:off x="5724667" y="306651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148" name="TextBox 147"/>
          <p:cNvSpPr txBox="1"/>
          <p:nvPr/>
        </p:nvSpPr>
        <p:spPr>
          <a:xfrm>
            <a:off x="5724667" y="2499742"/>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149" name="TextBox 148"/>
          <p:cNvSpPr txBox="1"/>
          <p:nvPr/>
        </p:nvSpPr>
        <p:spPr>
          <a:xfrm>
            <a:off x="5724667" y="2778482"/>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grpSp>
        <p:nvGrpSpPr>
          <p:cNvPr id="19" name="Group 18"/>
          <p:cNvGrpSpPr/>
          <p:nvPr/>
        </p:nvGrpSpPr>
        <p:grpSpPr>
          <a:xfrm>
            <a:off x="5307996" y="3987313"/>
            <a:ext cx="252000" cy="292472"/>
            <a:chOff x="5278149" y="4151486"/>
            <a:chExt cx="324222" cy="292472"/>
          </a:xfrm>
        </p:grpSpPr>
        <p:cxnSp>
          <p:nvCxnSpPr>
            <p:cNvPr id="15"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rot="1472807">
            <a:off x="6322252" y="4134204"/>
            <a:ext cx="252000" cy="292472"/>
            <a:chOff x="5278149" y="4151486"/>
            <a:chExt cx="324222" cy="292472"/>
          </a:xfrm>
        </p:grpSpPr>
        <p:cxnSp>
          <p:nvCxnSpPr>
            <p:cNvPr id="154"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110105" y="3687606"/>
            <a:ext cx="3270207" cy="909660"/>
            <a:chOff x="4110105" y="3687606"/>
            <a:chExt cx="3270207" cy="909660"/>
          </a:xfrm>
        </p:grpSpPr>
        <p:grpSp>
          <p:nvGrpSpPr>
            <p:cNvPr id="26" name="Group 25"/>
            <p:cNvGrpSpPr/>
            <p:nvPr/>
          </p:nvGrpSpPr>
          <p:grpSpPr>
            <a:xfrm>
              <a:off x="4139952" y="4135753"/>
              <a:ext cx="3240360" cy="292378"/>
              <a:chOff x="3959920" y="4155910"/>
              <a:chExt cx="3240360" cy="292378"/>
            </a:xfrm>
          </p:grpSpPr>
          <p:cxnSp>
            <p:nvCxnSpPr>
              <p:cNvPr id="22" name="Straight Connector 21"/>
              <p:cNvCxnSpPr/>
              <p:nvPr/>
            </p:nvCxnSpPr>
            <p:spPr>
              <a:xfrm>
                <a:off x="3959920" y="4155926"/>
                <a:ext cx="208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552280" y="4443958"/>
                <a:ext cx="64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048152" y="4155910"/>
                <a:ext cx="498926" cy="292378"/>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110583" y="3687606"/>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165" name="TextBox 164"/>
            <p:cNvSpPr txBox="1"/>
            <p:nvPr/>
          </p:nvSpPr>
          <p:spPr>
            <a:xfrm>
              <a:off x="4110105" y="4227934"/>
              <a:ext cx="486030" cy="369332"/>
            </a:xfrm>
            <a:prstGeom prst="rect">
              <a:avLst/>
            </a:prstGeom>
            <a:noFill/>
          </p:spPr>
          <p:txBody>
            <a:bodyPr wrap="none" rtlCol="0">
              <a:spAutoFit/>
            </a:bodyPr>
            <a:lstStyle/>
            <a:p>
              <a:r>
                <a:rPr lang="en-US" altLang="zh-CN" b="1" dirty="0" smtClean="0"/>
                <a:t>N2</a:t>
              </a:r>
              <a:endParaRPr lang="zh-CN" altLang="en-US" b="1" dirty="0"/>
            </a:p>
          </p:txBody>
        </p:sp>
      </p:grpSp>
      <p:grpSp>
        <p:nvGrpSpPr>
          <p:cNvPr id="27" name="Group 26"/>
          <p:cNvGrpSpPr/>
          <p:nvPr/>
        </p:nvGrpSpPr>
        <p:grpSpPr>
          <a:xfrm>
            <a:off x="4578169" y="3457332"/>
            <a:ext cx="785919" cy="1002453"/>
            <a:chOff x="4578169" y="3457332"/>
            <a:chExt cx="785919" cy="1002453"/>
          </a:xfrm>
        </p:grpSpPr>
        <p:sp>
          <p:nvSpPr>
            <p:cNvPr id="72" name="Oval 39"/>
            <p:cNvSpPr/>
            <p:nvPr/>
          </p:nvSpPr>
          <p:spPr>
            <a:xfrm>
              <a:off x="4651797" y="3775729"/>
              <a:ext cx="234000" cy="180000"/>
            </a:xfrm>
            <a:prstGeom prst="ellipse">
              <a:avLst/>
            </a:prstGeom>
            <a:solidFill>
              <a:srgbClr val="FF993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3" name="Oval 40"/>
            <p:cNvSpPr/>
            <p:nvPr/>
          </p:nvSpPr>
          <p:spPr>
            <a:xfrm>
              <a:off x="5076278"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74" name="Straight Arrow Connector 41"/>
            <p:cNvCxnSpPr>
              <a:stCxn id="72" idx="6"/>
              <a:endCxn id="73" idx="2"/>
            </p:cNvCxnSpPr>
            <p:nvPr/>
          </p:nvCxnSpPr>
          <p:spPr>
            <a:xfrm>
              <a:off x="4885797" y="3865729"/>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TextBox 112"/>
            <p:cNvSpPr txBox="1"/>
            <p:nvPr/>
          </p:nvSpPr>
          <p:spPr>
            <a:xfrm>
              <a:off x="4578169" y="3457332"/>
              <a:ext cx="409086" cy="338554"/>
            </a:xfrm>
            <a:prstGeom prst="rect">
              <a:avLst/>
            </a:prstGeom>
            <a:noFill/>
          </p:spPr>
          <p:txBody>
            <a:bodyPr wrap="none" rtlCol="0">
              <a:spAutoFit/>
            </a:bodyPr>
            <a:lstStyle/>
            <a:p>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52" name="TextBox 151"/>
            <p:cNvSpPr txBox="1"/>
            <p:nvPr/>
          </p:nvSpPr>
          <p:spPr>
            <a:xfrm>
              <a:off x="4955002"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66" name="TextBox 165"/>
            <p:cNvSpPr txBox="1"/>
            <p:nvPr/>
          </p:nvSpPr>
          <p:spPr>
            <a:xfrm>
              <a:off x="4830185" y="3991753"/>
              <a:ext cx="230832" cy="276999"/>
            </a:xfrm>
            <a:prstGeom prst="rect">
              <a:avLst/>
            </a:prstGeom>
            <a:solidFill>
              <a:schemeClr val="bg1"/>
            </a:solidFill>
          </p:spPr>
          <p:txBody>
            <a:bodyPr wrap="none" lIns="0" tIns="0" rIns="0" bIns="0" rtlCol="0" anchor="ctr" anchorCtr="0">
              <a:spAutoFit/>
            </a:bodyPr>
            <a:lstStyle/>
            <a:p>
              <a:r>
                <a:rPr lang="zh-CN" altLang="en-US" dirty="0" smtClean="0">
                  <a:solidFill>
                    <a:srgbClr val="0000FF"/>
                  </a:solidFill>
                </a:rPr>
                <a:t>①</a:t>
              </a:r>
              <a:endParaRPr lang="zh-CN" altLang="en-US" dirty="0">
                <a:solidFill>
                  <a:srgbClr val="0000FF"/>
                </a:solidFill>
              </a:endParaRPr>
            </a:p>
          </p:txBody>
        </p:sp>
        <p:sp>
          <p:nvSpPr>
            <p:cNvPr id="75" name="Oval 42"/>
            <p:cNvSpPr/>
            <p:nvPr/>
          </p:nvSpPr>
          <p:spPr>
            <a:xfrm>
              <a:off x="4651575" y="4279785"/>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6" name="Oval 43"/>
            <p:cNvSpPr/>
            <p:nvPr/>
          </p:nvSpPr>
          <p:spPr>
            <a:xfrm>
              <a:off x="5076056"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77" name="Straight Arrow Connector 44"/>
            <p:cNvCxnSpPr>
              <a:stCxn id="75" idx="6"/>
              <a:endCxn id="76" idx="2"/>
            </p:cNvCxnSpPr>
            <p:nvPr/>
          </p:nvCxnSpPr>
          <p:spPr>
            <a:xfrm>
              <a:off x="4885575" y="4369785"/>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Group 29"/>
          <p:cNvGrpSpPr/>
          <p:nvPr/>
        </p:nvGrpSpPr>
        <p:grpSpPr>
          <a:xfrm>
            <a:off x="6588224" y="3457332"/>
            <a:ext cx="821935" cy="1290485"/>
            <a:chOff x="6588224" y="3457332"/>
            <a:chExt cx="821935" cy="1290485"/>
          </a:xfrm>
        </p:grpSpPr>
        <p:sp>
          <p:nvSpPr>
            <p:cNvPr id="86" name="Oval 53"/>
            <p:cNvSpPr/>
            <p:nvPr/>
          </p:nvSpPr>
          <p:spPr>
            <a:xfrm>
              <a:off x="6672103" y="4063761"/>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87" name="Oval 54"/>
            <p:cNvSpPr/>
            <p:nvPr/>
          </p:nvSpPr>
          <p:spPr>
            <a:xfrm>
              <a:off x="7122192" y="4063761"/>
              <a:ext cx="234000" cy="180000"/>
            </a:xfrm>
            <a:prstGeom prst="ellipse">
              <a:avLst/>
            </a:prstGeom>
            <a:solidFill>
              <a:srgbClr val="66FF66"/>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8" name="Straight Arrow Connector 55"/>
            <p:cNvCxnSpPr>
              <a:stCxn id="86" idx="6"/>
              <a:endCxn id="87" idx="2"/>
            </p:cNvCxnSpPr>
            <p:nvPr/>
          </p:nvCxnSpPr>
          <p:spPr>
            <a:xfrm>
              <a:off x="6906103" y="4153761"/>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9" name="Oval 56"/>
            <p:cNvSpPr/>
            <p:nvPr/>
          </p:nvSpPr>
          <p:spPr>
            <a:xfrm>
              <a:off x="6671881"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90" name="Oval 57"/>
            <p:cNvSpPr/>
            <p:nvPr/>
          </p:nvSpPr>
          <p:spPr>
            <a:xfrm>
              <a:off x="7121970" y="4567817"/>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91" name="Straight Arrow Connector 58"/>
            <p:cNvCxnSpPr>
              <a:stCxn id="89" idx="6"/>
              <a:endCxn id="90" idx="2"/>
            </p:cNvCxnSpPr>
            <p:nvPr/>
          </p:nvCxnSpPr>
          <p:spPr>
            <a:xfrm>
              <a:off x="6905881" y="4657817"/>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92" name="Oval 59"/>
            <p:cNvSpPr/>
            <p:nvPr/>
          </p:nvSpPr>
          <p:spPr>
            <a:xfrm>
              <a:off x="667171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93" name="Straight Arrow Connector 60"/>
            <p:cNvCxnSpPr>
              <a:stCxn id="92" idx="5"/>
              <a:endCxn id="87" idx="1"/>
            </p:cNvCxnSpPr>
            <p:nvPr/>
          </p:nvCxnSpPr>
          <p:spPr>
            <a:xfrm>
              <a:off x="6871446" y="3929369"/>
              <a:ext cx="285015"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60" name="TextBox 159"/>
            <p:cNvSpPr txBox="1"/>
            <p:nvPr/>
          </p:nvSpPr>
          <p:spPr>
            <a:xfrm>
              <a:off x="658822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61" name="TextBox 160"/>
            <p:cNvSpPr txBox="1"/>
            <p:nvPr/>
          </p:nvSpPr>
          <p:spPr>
            <a:xfrm>
              <a:off x="7001073"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68" name="TextBox 167"/>
            <p:cNvSpPr txBox="1"/>
            <p:nvPr/>
          </p:nvSpPr>
          <p:spPr>
            <a:xfrm>
              <a:off x="6876256" y="4262644"/>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③</a:t>
              </a:r>
            </a:p>
          </p:txBody>
        </p:sp>
      </p:grpSp>
      <p:grpSp>
        <p:nvGrpSpPr>
          <p:cNvPr id="29" name="Group 28"/>
          <p:cNvGrpSpPr/>
          <p:nvPr/>
        </p:nvGrpSpPr>
        <p:grpSpPr>
          <a:xfrm>
            <a:off x="5508104" y="3457332"/>
            <a:ext cx="808667" cy="1290485"/>
            <a:chOff x="5508104" y="3457332"/>
            <a:chExt cx="808667" cy="1290485"/>
          </a:xfrm>
        </p:grpSpPr>
        <p:sp>
          <p:nvSpPr>
            <p:cNvPr id="78" name="Oval 45"/>
            <p:cNvSpPr/>
            <p:nvPr/>
          </p:nvSpPr>
          <p:spPr>
            <a:xfrm>
              <a:off x="5591707"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9" name="Oval 46"/>
            <p:cNvSpPr/>
            <p:nvPr/>
          </p:nvSpPr>
          <p:spPr>
            <a:xfrm>
              <a:off x="600544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0" name="Straight Arrow Connector 47"/>
            <p:cNvCxnSpPr>
              <a:stCxn id="79" idx="2"/>
              <a:endCxn id="78" idx="6"/>
            </p:cNvCxnSpPr>
            <p:nvPr/>
          </p:nvCxnSpPr>
          <p:spPr>
            <a:xfrm flipH="1">
              <a:off x="5825707" y="3865729"/>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1" name="Oval 48"/>
            <p:cNvSpPr/>
            <p:nvPr/>
          </p:nvSpPr>
          <p:spPr>
            <a:xfrm>
              <a:off x="5591485"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82" name="Oval 49"/>
            <p:cNvSpPr/>
            <p:nvPr/>
          </p:nvSpPr>
          <p:spPr>
            <a:xfrm>
              <a:off x="6005223"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3" name="Straight Arrow Connector 50"/>
            <p:cNvCxnSpPr>
              <a:stCxn id="82" idx="2"/>
              <a:endCxn id="81" idx="6"/>
            </p:cNvCxnSpPr>
            <p:nvPr/>
          </p:nvCxnSpPr>
          <p:spPr>
            <a:xfrm flipH="1">
              <a:off x="5825485" y="4369785"/>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4" name="Oval 51"/>
            <p:cNvSpPr/>
            <p:nvPr/>
          </p:nvSpPr>
          <p:spPr>
            <a:xfrm>
              <a:off x="6005445"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5" name="Straight Arrow Connector 52"/>
            <p:cNvCxnSpPr>
              <a:stCxn id="84" idx="1"/>
              <a:endCxn id="81" idx="5"/>
            </p:cNvCxnSpPr>
            <p:nvPr/>
          </p:nvCxnSpPr>
          <p:spPr>
            <a:xfrm flipH="1" flipV="1">
              <a:off x="5791216" y="4433425"/>
              <a:ext cx="248498"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58" name="TextBox 157"/>
            <p:cNvSpPr txBox="1"/>
            <p:nvPr/>
          </p:nvSpPr>
          <p:spPr>
            <a:xfrm>
              <a:off x="550810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59" name="TextBox 158"/>
            <p:cNvSpPr txBox="1"/>
            <p:nvPr/>
          </p:nvSpPr>
          <p:spPr>
            <a:xfrm>
              <a:off x="5907685"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69" name="TextBox 168"/>
            <p:cNvSpPr txBox="1"/>
            <p:nvPr/>
          </p:nvSpPr>
          <p:spPr>
            <a:xfrm>
              <a:off x="5846399" y="3983808"/>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②</a:t>
              </a:r>
            </a:p>
          </p:txBody>
        </p:sp>
      </p:grpSp>
      <p:grpSp>
        <p:nvGrpSpPr>
          <p:cNvPr id="170" name="Group 169"/>
          <p:cNvGrpSpPr/>
          <p:nvPr/>
        </p:nvGrpSpPr>
        <p:grpSpPr>
          <a:xfrm>
            <a:off x="7416517" y="4207777"/>
            <a:ext cx="251827" cy="360040"/>
            <a:chOff x="5278149" y="4151486"/>
            <a:chExt cx="324000" cy="360040"/>
          </a:xfrm>
        </p:grpSpPr>
        <p:cxnSp>
          <p:nvCxnSpPr>
            <p:cNvPr id="172" name="直接箭头连接符 96"/>
            <p:cNvCxnSpPr/>
            <p:nvPr/>
          </p:nvCxnSpPr>
          <p:spPr>
            <a:xfrm flipV="1">
              <a:off x="5278149" y="4223526"/>
              <a:ext cx="324000" cy="28800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4"/>
            <p:cNvCxnSpPr/>
            <p:nvPr/>
          </p:nvCxnSpPr>
          <p:spPr>
            <a:xfrm flipV="1">
              <a:off x="5278149" y="4151486"/>
              <a:ext cx="324000" cy="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76" name="Rectangle 175"/>
          <p:cNvSpPr/>
          <p:nvPr/>
        </p:nvSpPr>
        <p:spPr>
          <a:xfrm>
            <a:off x="7668344" y="2953276"/>
            <a:ext cx="1152128" cy="338554"/>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600" b="1" dirty="0" smtClean="0">
                <a:solidFill>
                  <a:srgbClr val="0000FF"/>
                </a:solidFill>
                <a:latin typeface="Consolas" panose="020B0609020204030204" pitchFamily="49" charset="0"/>
                <a:cs typeface="Consolas" panose="020B0609020204030204" pitchFamily="49" charset="0"/>
              </a:rPr>
              <a:t>?X ?Y ?Z</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177" name="Rectangle 176"/>
          <p:cNvSpPr/>
          <p:nvPr/>
        </p:nvSpPr>
        <p:spPr>
          <a:xfrm>
            <a:off x="4355976" y="4587974"/>
            <a:ext cx="2729784" cy="410678"/>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0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One-step</a:t>
            </a:r>
            <a:r>
              <a:rPr lang="zh-CN" altLang="en-US" sz="20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 </a:t>
            </a:r>
            <a:r>
              <a:rPr lang="en-US" altLang="zh-CN" sz="20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pruning</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sp>
        <p:nvSpPr>
          <p:cNvPr id="128" name="Multiply 111"/>
          <p:cNvSpPr/>
          <p:nvPr/>
        </p:nvSpPr>
        <p:spPr>
          <a:xfrm>
            <a:off x="7144473" y="3898008"/>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Multiply 111"/>
          <p:cNvSpPr/>
          <p:nvPr/>
        </p:nvSpPr>
        <p:spPr>
          <a:xfrm>
            <a:off x="4570669" y="3742980"/>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72570896"/>
      </p:ext>
    </p:extLst>
  </p:cSld>
  <p:clrMapOvr>
    <a:masterClrMapping/>
  </p:clrMapOvr>
  <mc:AlternateContent xmlns:mc="http://schemas.openxmlformats.org/markup-compatibility/2006" xmlns:p14="http://schemas.microsoft.com/office/powerpoint/2010/main">
    <mc:Choice Requires="p14">
      <p:transition spd="slow" p14:dur="2000" advTm="107348"/>
    </mc:Choice>
    <mc:Fallback xmlns="">
      <p:transition spd="slow" advTm="107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8"/>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wipe(down)">
                                      <p:cBhvr>
                                        <p:cTn id="36" dur="500"/>
                                        <p:tgtEl>
                                          <p:spTgt spid="153"/>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47"/>
                                        </p:tgtEl>
                                        <p:attrNameLst>
                                          <p:attrName>style.visibility</p:attrName>
                                        </p:attrNameLst>
                                      </p:cBhvr>
                                      <p:to>
                                        <p:strVal val="visible"/>
                                      </p:to>
                                    </p:se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10" presetClass="entr" presetSubtype="0" fill="hold" grpId="0" nodeType="afterEffect">
                                  <p:stCondLst>
                                    <p:cond delay="50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500"/>
                                        <p:tgtEl>
                                          <p:spTgt spid="17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wipe(left)">
                                      <p:cBhvr>
                                        <p:cTn id="58" dur="500"/>
                                        <p:tgtEl>
                                          <p:spTgt spid="170"/>
                                        </p:tgtEl>
                                      </p:cBhvr>
                                    </p:animEffec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11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120"/>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121"/>
                                        </p:tgtEl>
                                        <p:attrNameLst>
                                          <p:attrName>style.visibility</p:attrName>
                                        </p:attrNameLst>
                                      </p:cBhvr>
                                      <p:to>
                                        <p:strVal val="visible"/>
                                      </p:to>
                                    </p:se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wipe(down)">
                                      <p:cBhvr>
                                        <p:cTn id="71" dur="500"/>
                                        <p:tgtEl>
                                          <p:spTgt spid="126"/>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176"/>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nodeType="afterEffect">
                                  <p:stCondLst>
                                    <p:cond delay="0"/>
                                  </p:stCondLst>
                                  <p:childTnLst>
                                    <p:set>
                                      <p:cBhvr>
                                        <p:cTn id="77" dur="1" fill="hold">
                                          <p:stCondLst>
                                            <p:cond delay="0"/>
                                          </p:stCondLst>
                                        </p:cTn>
                                        <p:tgtEl>
                                          <p:spTgt spid="125"/>
                                        </p:tgtEl>
                                        <p:attrNameLst>
                                          <p:attrName>style.visibility</p:attrName>
                                        </p:attrNameLst>
                                      </p:cBhvr>
                                      <p:to>
                                        <p:strVal val="visible"/>
                                      </p:to>
                                    </p:set>
                                  </p:childTnLst>
                                </p:cTn>
                              </p:par>
                            </p:childTnLst>
                          </p:cTn>
                        </p:par>
                        <p:par>
                          <p:cTn id="78" fill="hold">
                            <p:stCondLst>
                              <p:cond delay="1000"/>
                            </p:stCondLst>
                            <p:childTnLst>
                              <p:par>
                                <p:cTn id="79" presetID="1" presetClass="entr" presetSubtype="0"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1" grpId="0" animBg="1"/>
      <p:bldP spid="124" grpId="0"/>
      <p:bldP spid="126" grpId="0" animBg="1"/>
      <p:bldP spid="96" grpId="0" animBg="1"/>
      <p:bldP spid="147" grpId="0"/>
      <p:bldP spid="148" grpId="0"/>
      <p:bldP spid="149" grpId="0"/>
      <p:bldP spid="176" grpId="0"/>
      <p:bldP spid="177" grpId="0"/>
      <p:bldP spid="128" grpId="0" animBg="1"/>
      <p:bldP spid="1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735215" y="2953276"/>
            <a:ext cx="1021899" cy="1403799"/>
          </a:xfrm>
          <a:prstGeom prst="roundRect">
            <a:avLst>
              <a:gd name="adj" fmla="val 11544"/>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11</a:t>
            </a:fld>
            <a:endParaRPr lang="zh-CN" altLang="en-US" sz="1800">
              <a:solidFill>
                <a:schemeClr val="tx1"/>
              </a:solidFill>
              <a:latin typeface="Century Gothic" pitchFamily="34" charset="0"/>
            </a:endParaRPr>
          </a:p>
        </p:txBody>
      </p:sp>
      <p:sp>
        <p:nvSpPr>
          <p:cNvPr id="6"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Existing Solutions</a:t>
            </a:r>
            <a:endParaRPr lang="zh-TW" altLang="en-US" sz="3600" baseline="30000" dirty="0" smtClean="0">
              <a:solidFill>
                <a:srgbClr val="FF0066"/>
              </a:solidFill>
              <a:latin typeface="Century Gothic" panose="020B0502020202020204" pitchFamily="34" charset="0"/>
            </a:endParaRPr>
          </a:p>
        </p:txBody>
      </p:sp>
      <p:sp>
        <p:nvSpPr>
          <p:cNvPr id="7" name="Rectangle 6"/>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graphicFrame>
        <p:nvGraphicFramePr>
          <p:cNvPr id="119" name="Table 66"/>
          <p:cNvGraphicFramePr>
            <a:graphicFrameLocks noGrp="1"/>
          </p:cNvGraphicFramePr>
          <p:nvPr>
            <p:extLst/>
          </p:nvPr>
        </p:nvGraphicFramePr>
        <p:xfrm>
          <a:off x="7831102" y="3833973"/>
          <a:ext cx="252000" cy="41148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r h="108000">
                <a:tc>
                  <a:txBody>
                    <a:bodyPr/>
                    <a:lstStyle/>
                    <a:p>
                      <a:endParaRPr lang="zh-CN" altLang="en-US" sz="900" b="1" dirty="0"/>
                    </a:p>
                  </a:txBody>
                  <a:tcPr marL="72000" marR="72000" marT="0" marB="0">
                    <a:solidFill>
                      <a:schemeClr val="bg1"/>
                    </a:solidFill>
                  </a:tcPr>
                </a:tc>
              </a:tr>
            </a:tbl>
          </a:graphicData>
        </a:graphic>
      </p:graphicFrame>
      <p:graphicFrame>
        <p:nvGraphicFramePr>
          <p:cNvPr id="120" name="Table 67"/>
          <p:cNvGraphicFramePr>
            <a:graphicFrameLocks noGrp="1"/>
          </p:cNvGraphicFramePr>
          <p:nvPr>
            <p:extLst/>
          </p:nvPr>
        </p:nvGraphicFramePr>
        <p:xfrm>
          <a:off x="8407166" y="3977973"/>
          <a:ext cx="252000" cy="2743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bl>
          </a:graphicData>
        </a:graphic>
      </p:graphicFrame>
      <p:sp>
        <p:nvSpPr>
          <p:cNvPr id="121" name="Flowchart: Collate 68"/>
          <p:cNvSpPr/>
          <p:nvPr/>
        </p:nvSpPr>
        <p:spPr>
          <a:xfrm rot="16200000">
            <a:off x="8174164" y="4014013"/>
            <a:ext cx="144000" cy="216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Rectangle 71"/>
          <p:cNvSpPr/>
          <p:nvPr/>
        </p:nvSpPr>
        <p:spPr>
          <a:xfrm>
            <a:off x="7691112" y="4352205"/>
            <a:ext cx="1117547" cy="307777"/>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400" b="1" dirty="0" smtClean="0">
                <a:solidFill>
                  <a:srgbClr val="0000FF"/>
                </a:solidFill>
              </a:rPr>
              <a:t>Final Join</a:t>
            </a:r>
            <a:endParaRPr lang="zh-CN" altLang="en-US" sz="1400" b="1" dirty="0">
              <a:solidFill>
                <a:srgbClr val="0000FF"/>
              </a:solidFill>
            </a:endParaRPr>
          </a:p>
        </p:txBody>
      </p:sp>
      <p:graphicFrame>
        <p:nvGraphicFramePr>
          <p:cNvPr id="125" name="Table 28"/>
          <p:cNvGraphicFramePr>
            <a:graphicFrameLocks noGrp="1"/>
          </p:cNvGraphicFramePr>
          <p:nvPr>
            <p:extLst/>
          </p:nvPr>
        </p:nvGraphicFramePr>
        <p:xfrm>
          <a:off x="8066164" y="3289751"/>
          <a:ext cx="360000" cy="2348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30196"/>
                      </a:srgbClr>
                    </a:solidFill>
                  </a:tcPr>
                </a:tc>
              </a:tr>
              <a:tr h="117404">
                <a:tc>
                  <a:txBody>
                    <a:bodyPr/>
                    <a:lstStyle/>
                    <a:p>
                      <a:endParaRPr lang="zh-CN" altLang="en-US" sz="700" dirty="0"/>
                    </a:p>
                  </a:txBody>
                  <a:tcPr marL="72000" marR="72000" marT="0" marB="0">
                    <a:solidFill>
                      <a:srgbClr val="0000FF">
                        <a:alpha val="30196"/>
                      </a:srgbClr>
                    </a:solidFill>
                  </a:tcPr>
                </a:tc>
              </a:tr>
            </a:tbl>
          </a:graphicData>
        </a:graphic>
      </p:graphicFrame>
      <p:sp>
        <p:nvSpPr>
          <p:cNvPr id="126" name="Equal 29"/>
          <p:cNvSpPr/>
          <p:nvPr/>
        </p:nvSpPr>
        <p:spPr>
          <a:xfrm rot="16200000">
            <a:off x="8102164" y="3602394"/>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内容占位符 2"/>
          <p:cNvSpPr txBox="1">
            <a:spLocks/>
          </p:cNvSpPr>
          <p:nvPr/>
        </p:nvSpPr>
        <p:spPr bwMode="auto">
          <a:xfrm>
            <a:off x="371476" y="1059582"/>
            <a:ext cx="8304981" cy="11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Graph Store</a:t>
            </a:r>
            <a:r>
              <a:rPr lang="en-US" altLang="zh-CN" sz="2800" dirty="0" smtClean="0">
                <a:latin typeface="Century Gothic" pitchFamily="34" charset="0"/>
              </a:rPr>
              <a:t> and </a:t>
            </a:r>
            <a:r>
              <a:rPr lang="en-US" altLang="zh-CN" sz="2800" dirty="0" smtClean="0">
                <a:solidFill>
                  <a:srgbClr val="FF0066"/>
                </a:solidFill>
                <a:latin typeface="Century Gothic" pitchFamily="34" charset="0"/>
              </a:rPr>
              <a:t>Graph Exploration</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Store </a:t>
            </a:r>
            <a:r>
              <a:rPr lang="en-US" altLang="zh-CN" dirty="0">
                <a:latin typeface="Century Gothic" pitchFamily="34" charset="0"/>
                <a:ea typeface="Verdana" pitchFamily="34" charset="0"/>
                <a:cs typeface="Verdana" pitchFamily="34" charset="0"/>
              </a:rPr>
              <a:t>RDF data in a </a:t>
            </a:r>
            <a:r>
              <a:rPr lang="en-US" altLang="zh-CN" i="1" dirty="0">
                <a:latin typeface="Century Gothic" pitchFamily="34" charset="0"/>
                <a:ea typeface="Verdana" pitchFamily="34" charset="0"/>
                <a:cs typeface="Verdana" pitchFamily="34" charset="0"/>
              </a:rPr>
              <a:t>native</a:t>
            </a:r>
            <a:r>
              <a:rPr lang="en-US" altLang="zh-CN" dirty="0">
                <a:latin typeface="Century Gothic" pitchFamily="34" charset="0"/>
                <a:ea typeface="Verdana" pitchFamily="34" charset="0"/>
                <a:cs typeface="Verdana" pitchFamily="34" charset="0"/>
              </a:rPr>
              <a:t> graph model</a:t>
            </a:r>
            <a:endParaRPr lang="en-US" altLang="zh-CN" dirty="0" smtClean="0">
              <a:solidFill>
                <a:srgbClr val="FF0066"/>
              </a:solidFill>
              <a:latin typeface="Century Gothic" pitchFamily="34" charset="0"/>
              <a:ea typeface="Verdana" pitchFamily="34" charset="0"/>
              <a:cs typeface="Verdana" pitchFamily="34" charset="0"/>
            </a:endParaRPr>
          </a:p>
        </p:txBody>
      </p:sp>
      <p:sp>
        <p:nvSpPr>
          <p:cNvPr id="96" name="Rectangle 95"/>
          <p:cNvSpPr/>
          <p:nvPr/>
        </p:nvSpPr>
        <p:spPr>
          <a:xfrm>
            <a:off x="4212080" y="2246550"/>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grpSp>
        <p:nvGrpSpPr>
          <p:cNvPr id="33" name="Group 32"/>
          <p:cNvGrpSpPr/>
          <p:nvPr/>
        </p:nvGrpSpPr>
        <p:grpSpPr>
          <a:xfrm>
            <a:off x="899592" y="2246551"/>
            <a:ext cx="3096344" cy="2485440"/>
            <a:chOff x="899592" y="2246551"/>
            <a:chExt cx="3096344" cy="2485440"/>
          </a:xfrm>
        </p:grpSpPr>
        <p:sp>
          <p:nvSpPr>
            <p:cNvPr id="68" name="Rectangle 2"/>
            <p:cNvSpPr/>
            <p:nvPr/>
          </p:nvSpPr>
          <p:spPr>
            <a:xfrm>
              <a:off x="899592" y="2246551"/>
              <a:ext cx="3024000" cy="2485440"/>
            </a:xfrm>
            <a:prstGeom prst="rect">
              <a:avLst/>
            </a:prstGeom>
            <a:solidFill>
              <a:schemeClr val="bg1"/>
            </a:solid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8"/>
            <p:cNvSpPr/>
            <p:nvPr/>
          </p:nvSpPr>
          <p:spPr>
            <a:xfrm>
              <a:off x="1763688" y="2297509"/>
              <a:ext cx="2232248" cy="346249"/>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4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Graph </a:t>
              </a:r>
              <a:r>
                <a:rPr lang="en-US" altLang="zh-CN" sz="24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Store</a:t>
              </a:r>
              <a:endParaRPr lang="zh-CN" altLang="en-US" sz="24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pic>
          <p:nvPicPr>
            <p:cNvPr id="2" name="Picture 1"/>
            <p:cNvPicPr>
              <a:picLocks noChangeAspect="1"/>
            </p:cNvPicPr>
            <p:nvPr/>
          </p:nvPicPr>
          <p:blipFill>
            <a:blip r:embed="rId4"/>
            <a:stretch>
              <a:fillRect/>
            </a:stretch>
          </p:blipFill>
          <p:spPr>
            <a:xfrm rot="21355618">
              <a:off x="1204731" y="2791480"/>
              <a:ext cx="2647189" cy="1848832"/>
            </a:xfrm>
            <a:prstGeom prst="rect">
              <a:avLst/>
            </a:prstGeom>
          </p:spPr>
        </p:pic>
        <p:sp>
          <p:nvSpPr>
            <p:cNvPr id="142" name="TextBox 141"/>
            <p:cNvSpPr txBox="1"/>
            <p:nvPr/>
          </p:nvSpPr>
          <p:spPr>
            <a:xfrm>
              <a:off x="971600" y="2618502"/>
              <a:ext cx="933269" cy="369332"/>
            </a:xfrm>
            <a:prstGeom prst="rect">
              <a:avLst/>
            </a:prstGeom>
            <a:noFill/>
          </p:spPr>
          <p:txBody>
            <a:bodyPr wrap="none" rtlCol="0">
              <a:spAutoFit/>
            </a:bodyPr>
            <a:lstStyle/>
            <a:p>
              <a:r>
                <a:rPr lang="en-US" altLang="zh-CN" b="1" dirty="0" smtClean="0"/>
                <a:t>Node1</a:t>
              </a:r>
              <a:endParaRPr lang="zh-CN" altLang="en-US" b="1" dirty="0"/>
            </a:p>
          </p:txBody>
        </p:sp>
        <p:sp>
          <p:nvSpPr>
            <p:cNvPr id="143" name="TextBox 142"/>
            <p:cNvSpPr txBox="1"/>
            <p:nvPr/>
          </p:nvSpPr>
          <p:spPr>
            <a:xfrm>
              <a:off x="971600" y="4202678"/>
              <a:ext cx="933269" cy="369332"/>
            </a:xfrm>
            <a:prstGeom prst="rect">
              <a:avLst/>
            </a:prstGeom>
            <a:noFill/>
          </p:spPr>
          <p:txBody>
            <a:bodyPr wrap="none" rtlCol="0">
              <a:spAutoFit/>
            </a:bodyPr>
            <a:lstStyle/>
            <a:p>
              <a:r>
                <a:rPr lang="en-US" altLang="zh-CN" b="1" dirty="0" smtClean="0"/>
                <a:t>Node2</a:t>
              </a:r>
              <a:endParaRPr lang="zh-CN" altLang="en-US" b="1" dirty="0"/>
            </a:p>
          </p:txBody>
        </p:sp>
        <p:sp>
          <p:nvSpPr>
            <p:cNvPr id="5" name="Freeform 4"/>
            <p:cNvSpPr/>
            <p:nvPr/>
          </p:nvSpPr>
          <p:spPr>
            <a:xfrm>
              <a:off x="1076308" y="3450250"/>
              <a:ext cx="2664000" cy="489098"/>
            </a:xfrm>
            <a:custGeom>
              <a:avLst/>
              <a:gdLst>
                <a:gd name="connsiteX0" fmla="*/ 0 w 2615610"/>
                <a:gd name="connsiteY0" fmla="*/ 0 h 489098"/>
                <a:gd name="connsiteX1" fmla="*/ 765544 w 2615610"/>
                <a:gd name="connsiteY1" fmla="*/ 0 h 489098"/>
                <a:gd name="connsiteX2" fmla="*/ 1212112 w 2615610"/>
                <a:gd name="connsiteY2" fmla="*/ 404037 h 489098"/>
                <a:gd name="connsiteX3" fmla="*/ 1573619 w 2615610"/>
                <a:gd name="connsiteY3" fmla="*/ 489098 h 489098"/>
                <a:gd name="connsiteX4" fmla="*/ 1977656 w 2615610"/>
                <a:gd name="connsiteY4" fmla="*/ 85060 h 489098"/>
                <a:gd name="connsiteX5" fmla="*/ 2615610 w 2615610"/>
                <a:gd name="connsiteY5" fmla="*/ 212651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5610" h="489098">
                  <a:moveTo>
                    <a:pt x="0" y="0"/>
                  </a:moveTo>
                  <a:lnTo>
                    <a:pt x="765544" y="0"/>
                  </a:lnTo>
                  <a:lnTo>
                    <a:pt x="1212112" y="404037"/>
                  </a:lnTo>
                  <a:lnTo>
                    <a:pt x="1573619" y="489098"/>
                  </a:lnTo>
                  <a:lnTo>
                    <a:pt x="1977656" y="85060"/>
                  </a:lnTo>
                  <a:lnTo>
                    <a:pt x="2615610" y="212651"/>
                  </a:lnTo>
                </a:path>
              </a:pathLst>
            </a:custGeom>
            <a:ln w="28575">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sp>
        <p:nvSpPr>
          <p:cNvPr id="147" name="TextBox 146"/>
          <p:cNvSpPr txBox="1"/>
          <p:nvPr/>
        </p:nvSpPr>
        <p:spPr>
          <a:xfrm>
            <a:off x="5724667" y="306651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148" name="TextBox 147"/>
          <p:cNvSpPr txBox="1"/>
          <p:nvPr/>
        </p:nvSpPr>
        <p:spPr>
          <a:xfrm>
            <a:off x="5724667" y="2499742"/>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149" name="TextBox 148"/>
          <p:cNvSpPr txBox="1"/>
          <p:nvPr/>
        </p:nvSpPr>
        <p:spPr>
          <a:xfrm>
            <a:off x="5724667" y="2778482"/>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grpSp>
        <p:nvGrpSpPr>
          <p:cNvPr id="19" name="Group 18"/>
          <p:cNvGrpSpPr/>
          <p:nvPr/>
        </p:nvGrpSpPr>
        <p:grpSpPr>
          <a:xfrm>
            <a:off x="5307996" y="3987313"/>
            <a:ext cx="252000" cy="292472"/>
            <a:chOff x="5278149" y="4151486"/>
            <a:chExt cx="324222" cy="292472"/>
          </a:xfrm>
        </p:grpSpPr>
        <p:cxnSp>
          <p:nvCxnSpPr>
            <p:cNvPr id="15"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rot="1472807">
            <a:off x="6322252" y="4134204"/>
            <a:ext cx="252000" cy="292472"/>
            <a:chOff x="5278149" y="4151486"/>
            <a:chExt cx="324222" cy="292472"/>
          </a:xfrm>
        </p:grpSpPr>
        <p:cxnSp>
          <p:nvCxnSpPr>
            <p:cNvPr id="154"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110105" y="3687606"/>
            <a:ext cx="3270207" cy="909660"/>
            <a:chOff x="4110105" y="3687606"/>
            <a:chExt cx="3270207" cy="909660"/>
          </a:xfrm>
        </p:grpSpPr>
        <p:grpSp>
          <p:nvGrpSpPr>
            <p:cNvPr id="26" name="Group 25"/>
            <p:cNvGrpSpPr/>
            <p:nvPr/>
          </p:nvGrpSpPr>
          <p:grpSpPr>
            <a:xfrm>
              <a:off x="4139952" y="4135753"/>
              <a:ext cx="3240360" cy="292378"/>
              <a:chOff x="3959920" y="4155910"/>
              <a:chExt cx="3240360" cy="292378"/>
            </a:xfrm>
          </p:grpSpPr>
          <p:cxnSp>
            <p:nvCxnSpPr>
              <p:cNvPr id="22" name="Straight Connector 21"/>
              <p:cNvCxnSpPr/>
              <p:nvPr/>
            </p:nvCxnSpPr>
            <p:spPr>
              <a:xfrm>
                <a:off x="3959920" y="4155926"/>
                <a:ext cx="208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552280" y="4443958"/>
                <a:ext cx="64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048152" y="4155910"/>
                <a:ext cx="498926" cy="292378"/>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110583" y="3687606"/>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165" name="TextBox 164"/>
            <p:cNvSpPr txBox="1"/>
            <p:nvPr/>
          </p:nvSpPr>
          <p:spPr>
            <a:xfrm>
              <a:off x="4110105" y="4227934"/>
              <a:ext cx="486030" cy="369332"/>
            </a:xfrm>
            <a:prstGeom prst="rect">
              <a:avLst/>
            </a:prstGeom>
            <a:noFill/>
          </p:spPr>
          <p:txBody>
            <a:bodyPr wrap="none" rtlCol="0">
              <a:spAutoFit/>
            </a:bodyPr>
            <a:lstStyle/>
            <a:p>
              <a:r>
                <a:rPr lang="en-US" altLang="zh-CN" b="1" dirty="0" smtClean="0"/>
                <a:t>N2</a:t>
              </a:r>
              <a:endParaRPr lang="zh-CN" altLang="en-US" b="1" dirty="0"/>
            </a:p>
          </p:txBody>
        </p:sp>
      </p:grpSp>
      <p:grpSp>
        <p:nvGrpSpPr>
          <p:cNvPr id="27" name="Group 26"/>
          <p:cNvGrpSpPr/>
          <p:nvPr/>
        </p:nvGrpSpPr>
        <p:grpSpPr>
          <a:xfrm>
            <a:off x="4578169" y="3457332"/>
            <a:ext cx="785919" cy="1002453"/>
            <a:chOff x="4578169" y="3457332"/>
            <a:chExt cx="785919" cy="1002453"/>
          </a:xfrm>
        </p:grpSpPr>
        <p:sp>
          <p:nvSpPr>
            <p:cNvPr id="72" name="Oval 39"/>
            <p:cNvSpPr/>
            <p:nvPr/>
          </p:nvSpPr>
          <p:spPr>
            <a:xfrm>
              <a:off x="4651797" y="3775729"/>
              <a:ext cx="234000" cy="180000"/>
            </a:xfrm>
            <a:prstGeom prst="ellipse">
              <a:avLst/>
            </a:prstGeom>
            <a:solidFill>
              <a:srgbClr val="FF993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3" name="Oval 40"/>
            <p:cNvSpPr/>
            <p:nvPr/>
          </p:nvSpPr>
          <p:spPr>
            <a:xfrm>
              <a:off x="5076278"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74" name="Straight Arrow Connector 41"/>
            <p:cNvCxnSpPr>
              <a:stCxn id="72" idx="6"/>
              <a:endCxn id="73" idx="2"/>
            </p:cNvCxnSpPr>
            <p:nvPr/>
          </p:nvCxnSpPr>
          <p:spPr>
            <a:xfrm>
              <a:off x="4885797" y="3865729"/>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TextBox 112"/>
            <p:cNvSpPr txBox="1"/>
            <p:nvPr/>
          </p:nvSpPr>
          <p:spPr>
            <a:xfrm>
              <a:off x="4578169" y="3457332"/>
              <a:ext cx="409086" cy="338554"/>
            </a:xfrm>
            <a:prstGeom prst="rect">
              <a:avLst/>
            </a:prstGeom>
            <a:noFill/>
          </p:spPr>
          <p:txBody>
            <a:bodyPr wrap="none" rtlCol="0">
              <a:spAutoFit/>
            </a:bodyPr>
            <a:lstStyle/>
            <a:p>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52" name="TextBox 151"/>
            <p:cNvSpPr txBox="1"/>
            <p:nvPr/>
          </p:nvSpPr>
          <p:spPr>
            <a:xfrm>
              <a:off x="4955002"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66" name="TextBox 165"/>
            <p:cNvSpPr txBox="1"/>
            <p:nvPr/>
          </p:nvSpPr>
          <p:spPr>
            <a:xfrm>
              <a:off x="4830185" y="3991753"/>
              <a:ext cx="230832" cy="276999"/>
            </a:xfrm>
            <a:prstGeom prst="rect">
              <a:avLst/>
            </a:prstGeom>
            <a:solidFill>
              <a:schemeClr val="bg1"/>
            </a:solidFill>
          </p:spPr>
          <p:txBody>
            <a:bodyPr wrap="none" lIns="0" tIns="0" rIns="0" bIns="0" rtlCol="0" anchor="ctr" anchorCtr="0">
              <a:spAutoFit/>
            </a:bodyPr>
            <a:lstStyle/>
            <a:p>
              <a:r>
                <a:rPr lang="zh-CN" altLang="en-US" dirty="0" smtClean="0">
                  <a:solidFill>
                    <a:srgbClr val="0000FF"/>
                  </a:solidFill>
                </a:rPr>
                <a:t>①</a:t>
              </a:r>
              <a:endParaRPr lang="zh-CN" altLang="en-US" dirty="0">
                <a:solidFill>
                  <a:srgbClr val="0000FF"/>
                </a:solidFill>
              </a:endParaRPr>
            </a:p>
          </p:txBody>
        </p:sp>
        <p:sp>
          <p:nvSpPr>
            <p:cNvPr id="75" name="Oval 42"/>
            <p:cNvSpPr/>
            <p:nvPr/>
          </p:nvSpPr>
          <p:spPr>
            <a:xfrm>
              <a:off x="4651575" y="4279785"/>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6" name="Oval 43"/>
            <p:cNvSpPr/>
            <p:nvPr/>
          </p:nvSpPr>
          <p:spPr>
            <a:xfrm>
              <a:off x="5076056"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77" name="Straight Arrow Connector 44"/>
            <p:cNvCxnSpPr>
              <a:stCxn id="75" idx="6"/>
              <a:endCxn id="76" idx="2"/>
            </p:cNvCxnSpPr>
            <p:nvPr/>
          </p:nvCxnSpPr>
          <p:spPr>
            <a:xfrm>
              <a:off x="4885575" y="4369785"/>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Group 29"/>
          <p:cNvGrpSpPr/>
          <p:nvPr/>
        </p:nvGrpSpPr>
        <p:grpSpPr>
          <a:xfrm>
            <a:off x="6588224" y="3457332"/>
            <a:ext cx="821935" cy="1290485"/>
            <a:chOff x="6588224" y="3457332"/>
            <a:chExt cx="821935" cy="1290485"/>
          </a:xfrm>
        </p:grpSpPr>
        <p:sp>
          <p:nvSpPr>
            <p:cNvPr id="86" name="Oval 53"/>
            <p:cNvSpPr/>
            <p:nvPr/>
          </p:nvSpPr>
          <p:spPr>
            <a:xfrm>
              <a:off x="6672103" y="4063761"/>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87" name="Oval 54"/>
            <p:cNvSpPr/>
            <p:nvPr/>
          </p:nvSpPr>
          <p:spPr>
            <a:xfrm>
              <a:off x="7122192" y="4063761"/>
              <a:ext cx="234000" cy="180000"/>
            </a:xfrm>
            <a:prstGeom prst="ellipse">
              <a:avLst/>
            </a:prstGeom>
            <a:solidFill>
              <a:srgbClr val="66FF66"/>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8" name="Straight Arrow Connector 55"/>
            <p:cNvCxnSpPr>
              <a:stCxn id="86" idx="6"/>
              <a:endCxn id="87" idx="2"/>
            </p:cNvCxnSpPr>
            <p:nvPr/>
          </p:nvCxnSpPr>
          <p:spPr>
            <a:xfrm>
              <a:off x="6906103" y="4153761"/>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9" name="Oval 56"/>
            <p:cNvSpPr/>
            <p:nvPr/>
          </p:nvSpPr>
          <p:spPr>
            <a:xfrm>
              <a:off x="6671881"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90" name="Oval 57"/>
            <p:cNvSpPr/>
            <p:nvPr/>
          </p:nvSpPr>
          <p:spPr>
            <a:xfrm>
              <a:off x="7121970" y="4567817"/>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91" name="Straight Arrow Connector 58"/>
            <p:cNvCxnSpPr>
              <a:stCxn id="89" idx="6"/>
              <a:endCxn id="90" idx="2"/>
            </p:cNvCxnSpPr>
            <p:nvPr/>
          </p:nvCxnSpPr>
          <p:spPr>
            <a:xfrm>
              <a:off x="6905881" y="4657817"/>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92" name="Oval 59"/>
            <p:cNvSpPr/>
            <p:nvPr/>
          </p:nvSpPr>
          <p:spPr>
            <a:xfrm>
              <a:off x="667171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93" name="Straight Arrow Connector 60"/>
            <p:cNvCxnSpPr>
              <a:stCxn id="92" idx="5"/>
              <a:endCxn id="87" idx="1"/>
            </p:cNvCxnSpPr>
            <p:nvPr/>
          </p:nvCxnSpPr>
          <p:spPr>
            <a:xfrm>
              <a:off x="6871446" y="3929369"/>
              <a:ext cx="285015"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60" name="TextBox 159"/>
            <p:cNvSpPr txBox="1"/>
            <p:nvPr/>
          </p:nvSpPr>
          <p:spPr>
            <a:xfrm>
              <a:off x="658822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61" name="TextBox 160"/>
            <p:cNvSpPr txBox="1"/>
            <p:nvPr/>
          </p:nvSpPr>
          <p:spPr>
            <a:xfrm>
              <a:off x="7001073"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68" name="TextBox 167"/>
            <p:cNvSpPr txBox="1"/>
            <p:nvPr/>
          </p:nvSpPr>
          <p:spPr>
            <a:xfrm>
              <a:off x="6876256" y="4262644"/>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③</a:t>
              </a:r>
            </a:p>
          </p:txBody>
        </p:sp>
      </p:grpSp>
      <p:grpSp>
        <p:nvGrpSpPr>
          <p:cNvPr id="29" name="Group 28"/>
          <p:cNvGrpSpPr/>
          <p:nvPr/>
        </p:nvGrpSpPr>
        <p:grpSpPr>
          <a:xfrm>
            <a:off x="5508104" y="3457332"/>
            <a:ext cx="808667" cy="1290485"/>
            <a:chOff x="5508104" y="3457332"/>
            <a:chExt cx="808667" cy="1290485"/>
          </a:xfrm>
        </p:grpSpPr>
        <p:sp>
          <p:nvSpPr>
            <p:cNvPr id="78" name="Oval 45"/>
            <p:cNvSpPr/>
            <p:nvPr/>
          </p:nvSpPr>
          <p:spPr>
            <a:xfrm>
              <a:off x="5591707"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79" name="Oval 46"/>
            <p:cNvSpPr/>
            <p:nvPr/>
          </p:nvSpPr>
          <p:spPr>
            <a:xfrm>
              <a:off x="600544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0" name="Straight Arrow Connector 47"/>
            <p:cNvCxnSpPr>
              <a:stCxn id="79" idx="2"/>
              <a:endCxn id="78" idx="6"/>
            </p:cNvCxnSpPr>
            <p:nvPr/>
          </p:nvCxnSpPr>
          <p:spPr>
            <a:xfrm flipH="1">
              <a:off x="5825707" y="3865729"/>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1" name="Oval 48"/>
            <p:cNvSpPr/>
            <p:nvPr/>
          </p:nvSpPr>
          <p:spPr>
            <a:xfrm>
              <a:off x="5591485"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82" name="Oval 49"/>
            <p:cNvSpPr/>
            <p:nvPr/>
          </p:nvSpPr>
          <p:spPr>
            <a:xfrm>
              <a:off x="6005223"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3" name="Straight Arrow Connector 50"/>
            <p:cNvCxnSpPr>
              <a:stCxn id="82" idx="2"/>
              <a:endCxn id="81" idx="6"/>
            </p:cNvCxnSpPr>
            <p:nvPr/>
          </p:nvCxnSpPr>
          <p:spPr>
            <a:xfrm flipH="1">
              <a:off x="5825485" y="4369785"/>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84" name="Oval 51"/>
            <p:cNvSpPr/>
            <p:nvPr/>
          </p:nvSpPr>
          <p:spPr>
            <a:xfrm>
              <a:off x="6005445"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85" name="Straight Arrow Connector 52"/>
            <p:cNvCxnSpPr>
              <a:stCxn id="84" idx="1"/>
              <a:endCxn id="81" idx="5"/>
            </p:cNvCxnSpPr>
            <p:nvPr/>
          </p:nvCxnSpPr>
          <p:spPr>
            <a:xfrm flipH="1" flipV="1">
              <a:off x="5791216" y="4433425"/>
              <a:ext cx="248498"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58" name="TextBox 157"/>
            <p:cNvSpPr txBox="1"/>
            <p:nvPr/>
          </p:nvSpPr>
          <p:spPr>
            <a:xfrm>
              <a:off x="550810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59" name="TextBox 158"/>
            <p:cNvSpPr txBox="1"/>
            <p:nvPr/>
          </p:nvSpPr>
          <p:spPr>
            <a:xfrm>
              <a:off x="5907685"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69" name="TextBox 168"/>
            <p:cNvSpPr txBox="1"/>
            <p:nvPr/>
          </p:nvSpPr>
          <p:spPr>
            <a:xfrm>
              <a:off x="5846399" y="3983808"/>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②</a:t>
              </a:r>
            </a:p>
          </p:txBody>
        </p:sp>
      </p:grpSp>
      <p:grpSp>
        <p:nvGrpSpPr>
          <p:cNvPr id="170" name="Group 169"/>
          <p:cNvGrpSpPr/>
          <p:nvPr/>
        </p:nvGrpSpPr>
        <p:grpSpPr>
          <a:xfrm>
            <a:off x="7416517" y="4207777"/>
            <a:ext cx="251827" cy="360040"/>
            <a:chOff x="5278149" y="4151486"/>
            <a:chExt cx="324000" cy="360040"/>
          </a:xfrm>
        </p:grpSpPr>
        <p:cxnSp>
          <p:nvCxnSpPr>
            <p:cNvPr id="172" name="直接箭头连接符 96"/>
            <p:cNvCxnSpPr/>
            <p:nvPr/>
          </p:nvCxnSpPr>
          <p:spPr>
            <a:xfrm flipV="1">
              <a:off x="5278149" y="4223526"/>
              <a:ext cx="324000" cy="28800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4"/>
            <p:cNvCxnSpPr/>
            <p:nvPr/>
          </p:nvCxnSpPr>
          <p:spPr>
            <a:xfrm flipV="1">
              <a:off x="5278149" y="4151486"/>
              <a:ext cx="324000" cy="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76" name="Rectangle 175"/>
          <p:cNvSpPr/>
          <p:nvPr/>
        </p:nvSpPr>
        <p:spPr>
          <a:xfrm>
            <a:off x="7668344" y="2953276"/>
            <a:ext cx="1152128" cy="338554"/>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600" b="1" dirty="0" smtClean="0">
                <a:solidFill>
                  <a:srgbClr val="0000FF"/>
                </a:solidFill>
                <a:latin typeface="Consolas" panose="020B0609020204030204" pitchFamily="49" charset="0"/>
                <a:cs typeface="Consolas" panose="020B0609020204030204" pitchFamily="49" charset="0"/>
              </a:rPr>
              <a:t>?X ?Y ?Z</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177" name="Rectangle 176"/>
          <p:cNvSpPr/>
          <p:nvPr/>
        </p:nvSpPr>
        <p:spPr>
          <a:xfrm>
            <a:off x="4355976" y="4587974"/>
            <a:ext cx="2729784" cy="410678"/>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0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One-step</a:t>
            </a:r>
            <a:r>
              <a:rPr lang="zh-CN" altLang="en-US" sz="20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 </a:t>
            </a:r>
            <a:r>
              <a:rPr lang="en-US" altLang="zh-CN" sz="2000" dirty="0" smtClean="0">
                <a:solidFill>
                  <a:srgbClr val="0000FF"/>
                </a:solidFill>
                <a:effectLst>
                  <a:glow rad="254000">
                    <a:schemeClr val="bg1"/>
                  </a:glow>
                  <a:outerShdw blurRad="38100" dist="38100" dir="2700000" algn="tl">
                    <a:srgbClr val="000000">
                      <a:alpha val="43137"/>
                    </a:srgbClr>
                  </a:outerShdw>
                </a:effectLst>
                <a:latin typeface="Century Gothic" pitchFamily="34" charset="0"/>
              </a:rPr>
              <a:t>pruning</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sp>
        <p:nvSpPr>
          <p:cNvPr id="128" name="Multiply 111"/>
          <p:cNvSpPr/>
          <p:nvPr/>
        </p:nvSpPr>
        <p:spPr>
          <a:xfrm>
            <a:off x="7144473" y="3898008"/>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Multiply 111"/>
          <p:cNvSpPr/>
          <p:nvPr/>
        </p:nvSpPr>
        <p:spPr>
          <a:xfrm>
            <a:off x="4570669" y="3742980"/>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Rounded Rectangle 93"/>
          <p:cNvSpPr/>
          <p:nvPr/>
        </p:nvSpPr>
        <p:spPr>
          <a:xfrm>
            <a:off x="1879492" y="2648340"/>
            <a:ext cx="5385017" cy="1023164"/>
          </a:xfrm>
          <a:prstGeom prst="roundRect">
            <a:avLst/>
          </a:prstGeom>
          <a:solidFill>
            <a:srgbClr val="0000F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447675" indent="-355600">
              <a:buSzPct val="80000"/>
              <a:buFont typeface="Century Gothic" panose="020B0502020202020204" pitchFamily="34" charset="0"/>
              <a:buChar char="►"/>
            </a:pPr>
            <a:r>
              <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Costly </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final join</a:t>
            </a:r>
            <a:r>
              <a:rPr lang="zh-CN" altLang="en-US"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(90%)</a:t>
            </a:r>
            <a:endPar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a:p>
            <a:pPr marL="447675" indent="-355600">
              <a:buSzPct val="80000"/>
              <a:buFont typeface="Century Gothic" panose="020B0502020202020204" pitchFamily="34" charset="0"/>
              <a:buChar char="►"/>
            </a:pP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Synchronized execution</a:t>
            </a:r>
          </a:p>
        </p:txBody>
      </p:sp>
    </p:spTree>
    <p:custDataLst>
      <p:tags r:id="rId1"/>
    </p:custDataLst>
    <p:extLst>
      <p:ext uri="{BB962C8B-B14F-4D97-AF65-F5344CB8AC3E}">
        <p14:creationId xmlns:p14="http://schemas.microsoft.com/office/powerpoint/2010/main" val="3400328120"/>
      </p:ext>
    </p:extLst>
  </p:cSld>
  <p:clrMapOvr>
    <a:masterClrMapping/>
  </p:clrMapOvr>
  <mc:AlternateContent xmlns:mc="http://schemas.openxmlformats.org/markup-compatibility/2006" xmlns:p14="http://schemas.microsoft.com/office/powerpoint/2010/main">
    <mc:Choice Requires="p14">
      <p:transition spd="slow" p14:dur="2000" advTm="107348"/>
    </mc:Choice>
    <mc:Fallback xmlns="">
      <p:transition spd="slow" advTm="1073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ownload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1470"/>
            <a:ext cx="1437881" cy="1373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251520" y="952264"/>
            <a:ext cx="7944378" cy="61137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a:solidFill>
                  <a:schemeClr val="tx1"/>
                </a:solidFill>
                <a:effectLst>
                  <a:outerShdw blurRad="38100" dist="38100" dir="2700000" algn="tl">
                    <a:srgbClr val="000000">
                      <a:alpha val="43137"/>
                    </a:srgbClr>
                  </a:outerShdw>
                </a:effectLst>
                <a:latin typeface="Century Gothic" pitchFamily="34" charset="0"/>
              </a:rPr>
              <a:t>A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distributed in-memory </a:t>
            </a:r>
            <a:r>
              <a:rPr lang="en-US" altLang="zh-CN" sz="2600" dirty="0">
                <a:solidFill>
                  <a:schemeClr val="tx1"/>
                </a:solidFill>
                <a:effectLst>
                  <a:outerShdw blurRad="38100" dist="38100" dir="2700000" algn="tl">
                    <a:srgbClr val="000000">
                      <a:alpha val="43137"/>
                    </a:srgbClr>
                  </a:outerShdw>
                </a:effectLst>
                <a:latin typeface="Century Gothic" pitchFamily="34" charset="0"/>
              </a:rPr>
              <a:t>RDF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store</a:t>
            </a: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12</a:t>
            </a:fld>
            <a:endParaRPr lang="zh-CN" altLang="en-US" sz="1800">
              <a:solidFill>
                <a:schemeClr val="tx1"/>
              </a:solidFill>
              <a:latin typeface="Century Gothic" pitchFamily="34"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System Overview</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56" name="标题 4"/>
          <p:cNvSpPr txBox="1">
            <a:spLocks/>
          </p:cNvSpPr>
          <p:nvPr/>
        </p:nvSpPr>
        <p:spPr>
          <a:xfrm>
            <a:off x="415408" y="980851"/>
            <a:ext cx="2572417" cy="510779"/>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3200" dirty="0" err="1" smtClean="0"/>
              <a:t>Wukong</a:t>
            </a:r>
            <a:endParaRPr lang="zh-TW" altLang="en-US" sz="32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3" y="1615256"/>
            <a:ext cx="3541500" cy="3240000"/>
          </a:xfrm>
          <a:prstGeom prst="rect">
            <a:avLst/>
          </a:prstGeom>
        </p:spPr>
      </p:pic>
      <p:sp>
        <p:nvSpPr>
          <p:cNvPr id="18" name="TextBox 17"/>
          <p:cNvSpPr txBox="1"/>
          <p:nvPr/>
        </p:nvSpPr>
        <p:spPr>
          <a:xfrm>
            <a:off x="2536169" y="3632125"/>
            <a:ext cx="955711" cy="307777"/>
          </a:xfrm>
          <a:prstGeom prst="rect">
            <a:avLst/>
          </a:prstGeom>
          <a:noFill/>
        </p:spPr>
        <p:txBody>
          <a:bodyPr wrap="none" tIns="0" bIns="0" rtlCol="0">
            <a:spAutoFit/>
          </a:bodyPr>
          <a:lstStyle/>
          <a:p>
            <a:r>
              <a:rPr lang="en-US" altLang="zh-CN" sz="2000" dirty="0" smtClean="0">
                <a:solidFill>
                  <a:srgbClr val="FF0066"/>
                </a:solidFill>
              </a:rPr>
              <a:t>RDMA</a:t>
            </a:r>
            <a:endParaRPr lang="zh-CN" altLang="en-US" sz="2000" dirty="0">
              <a:solidFill>
                <a:srgbClr val="FF0066"/>
              </a:solidFill>
            </a:endParaRPr>
          </a:p>
        </p:txBody>
      </p:sp>
      <p:sp>
        <p:nvSpPr>
          <p:cNvPr id="19" name="TextBox 18"/>
          <p:cNvSpPr txBox="1"/>
          <p:nvPr/>
        </p:nvSpPr>
        <p:spPr>
          <a:xfrm>
            <a:off x="2051720" y="2355726"/>
            <a:ext cx="864096" cy="443198"/>
          </a:xfrm>
          <a:prstGeom prst="rect">
            <a:avLst/>
          </a:prstGeom>
          <a:solidFill>
            <a:schemeClr val="bg1"/>
          </a:solidFill>
        </p:spPr>
        <p:txBody>
          <a:bodyPr wrap="square" lIns="0" tIns="0" rIns="0" bIns="0" rtlCol="0">
            <a:spAutoFit/>
          </a:bodyPr>
          <a:lstStyle/>
          <a:p>
            <a:pPr>
              <a:lnSpc>
                <a:spcPct val="80000"/>
              </a:lnSpc>
            </a:pPr>
            <a:r>
              <a:rPr lang="en-US" altLang="zh-CN" dirty="0" smtClean="0">
                <a:solidFill>
                  <a:srgbClr val="FF0066"/>
                </a:solidFill>
              </a:rPr>
              <a:t>SPARQL </a:t>
            </a:r>
            <a:r>
              <a:rPr lang="en-US" altLang="zh-CN" dirty="0">
                <a:solidFill>
                  <a:srgbClr val="FF0066"/>
                </a:solidFill>
              </a:rPr>
              <a:t>q</a:t>
            </a:r>
            <a:r>
              <a:rPr lang="en-US" altLang="zh-CN" dirty="0" smtClean="0">
                <a:solidFill>
                  <a:srgbClr val="FF0066"/>
                </a:solidFill>
              </a:rPr>
              <a:t>ueries</a:t>
            </a:r>
            <a:endParaRPr lang="zh-CN" altLang="en-US" dirty="0">
              <a:solidFill>
                <a:srgbClr val="FF0066"/>
              </a:solidFill>
            </a:endParaRPr>
          </a:p>
        </p:txBody>
      </p:sp>
    </p:spTree>
    <p:custDataLst>
      <p:tags r:id="rId1"/>
    </p:custDataLst>
    <p:extLst>
      <p:ext uri="{BB962C8B-B14F-4D97-AF65-F5344CB8AC3E}">
        <p14:creationId xmlns:p14="http://schemas.microsoft.com/office/powerpoint/2010/main" val="3367769120"/>
      </p:ext>
    </p:extLst>
  </p:cSld>
  <p:clrMapOvr>
    <a:masterClrMapping/>
  </p:clrMapOvr>
  <mc:AlternateContent xmlns:mc="http://schemas.openxmlformats.org/markup-compatibility/2006" xmlns:p14="http://schemas.microsoft.com/office/powerpoint/2010/main">
    <mc:Choice Requires="p14">
      <p:transition spd="slow" p14:dur="2000" advTm="84551"/>
    </mc:Choice>
    <mc:Fallback xmlns="">
      <p:transition spd="slow" advTm="84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3" y="1615256"/>
            <a:ext cx="3541499" cy="3240000"/>
          </a:xfrm>
          <a:prstGeom prst="rect">
            <a:avLst/>
          </a:prstGeom>
        </p:spPr>
      </p:pic>
      <p:pic>
        <p:nvPicPr>
          <p:cNvPr id="1026" name="Picture 2" descr="Z:\Download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51470"/>
            <a:ext cx="1437881" cy="1373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251520" y="952264"/>
            <a:ext cx="7944378" cy="61137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a:solidFill>
                  <a:schemeClr val="tx1"/>
                </a:solidFill>
                <a:effectLst>
                  <a:outerShdw blurRad="38100" dist="38100" dir="2700000" algn="tl">
                    <a:srgbClr val="000000">
                      <a:alpha val="43137"/>
                    </a:srgbClr>
                  </a:outerShdw>
                </a:effectLst>
                <a:latin typeface="Century Gothic" pitchFamily="34" charset="0"/>
              </a:rPr>
              <a:t>A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distributed in-memory </a:t>
            </a:r>
            <a:r>
              <a:rPr lang="en-US" altLang="zh-CN" sz="2600" dirty="0">
                <a:solidFill>
                  <a:schemeClr val="tx1"/>
                </a:solidFill>
                <a:effectLst>
                  <a:outerShdw blurRad="38100" dist="38100" dir="2700000" algn="tl">
                    <a:srgbClr val="000000">
                      <a:alpha val="43137"/>
                    </a:srgbClr>
                  </a:outerShdw>
                </a:effectLst>
                <a:latin typeface="Century Gothic" pitchFamily="34" charset="0"/>
              </a:rPr>
              <a:t>RDF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store</a:t>
            </a: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13</a:t>
            </a:fld>
            <a:endParaRPr lang="zh-CN" altLang="en-US" sz="1800">
              <a:solidFill>
                <a:schemeClr val="tx1"/>
              </a:solidFill>
              <a:latin typeface="Century Gothic" pitchFamily="34"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System Overview</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56" name="标题 4"/>
          <p:cNvSpPr txBox="1">
            <a:spLocks/>
          </p:cNvSpPr>
          <p:nvPr/>
        </p:nvSpPr>
        <p:spPr>
          <a:xfrm>
            <a:off x="415408" y="980851"/>
            <a:ext cx="2572417" cy="510779"/>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3200" dirty="0" err="1" smtClean="0"/>
              <a:t>Wukong</a:t>
            </a:r>
            <a:endParaRPr lang="zh-TW" altLang="en-US" sz="3200" dirty="0"/>
          </a:p>
        </p:txBody>
      </p:sp>
      <p:grpSp>
        <p:nvGrpSpPr>
          <p:cNvPr id="80" name="Group 79"/>
          <p:cNvGrpSpPr/>
          <p:nvPr/>
        </p:nvGrpSpPr>
        <p:grpSpPr>
          <a:xfrm>
            <a:off x="5373402" y="3147814"/>
            <a:ext cx="2268000" cy="1614816"/>
            <a:chOff x="5508360" y="2901150"/>
            <a:chExt cx="2268000" cy="1614816"/>
          </a:xfrm>
        </p:grpSpPr>
        <p:pic>
          <p:nvPicPr>
            <p:cNvPr id="1027" name="Picture 3" descr="Z:\Desktop\Screen Shot 2016-10-26 at 10.41.30 A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967794"/>
              <a:ext cx="2119915" cy="1495351"/>
            </a:xfrm>
            <a:prstGeom prst="rect">
              <a:avLst/>
            </a:prstGeom>
            <a:noFill/>
            <a:extLst>
              <a:ext uri="{909E8E84-426E-40DD-AFC4-6F175D3DCCD1}">
                <a14:hiddenFill xmlns:a14="http://schemas.microsoft.com/office/drawing/2010/main">
                  <a:solidFill>
                    <a:srgbClr val="FFFFFF"/>
                  </a:solidFill>
                </a14:hiddenFill>
              </a:ext>
            </a:extLst>
          </p:spPr>
        </p:pic>
        <p:sp>
          <p:nvSpPr>
            <p:cNvPr id="43" name="圆角矩形 42"/>
            <p:cNvSpPr/>
            <p:nvPr/>
          </p:nvSpPr>
          <p:spPr>
            <a:xfrm>
              <a:off x="5508360" y="2901150"/>
              <a:ext cx="2268000" cy="1614816"/>
            </a:xfrm>
            <a:prstGeom prst="roundRect">
              <a:avLst>
                <a:gd name="adj" fmla="val 11648"/>
              </a:avLst>
            </a:prstGeom>
            <a:noFill/>
            <a:ln w="12700">
              <a:solidFill>
                <a:schemeClr val="tx1"/>
              </a:solidFill>
              <a:prstDash val="soli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cxnSp>
        <p:nvCxnSpPr>
          <p:cNvPr id="45" name="直接连接符 44"/>
          <p:cNvCxnSpPr/>
          <p:nvPr/>
        </p:nvCxnSpPr>
        <p:spPr>
          <a:xfrm flipV="1">
            <a:off x="4369082" y="3214460"/>
            <a:ext cx="1034031" cy="58142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211960" y="4587974"/>
            <a:ext cx="1233194" cy="1218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536169" y="3632125"/>
            <a:ext cx="955711" cy="307777"/>
          </a:xfrm>
          <a:prstGeom prst="rect">
            <a:avLst/>
          </a:prstGeom>
          <a:noFill/>
        </p:spPr>
        <p:txBody>
          <a:bodyPr wrap="none" tIns="0" bIns="0" rtlCol="0">
            <a:spAutoFit/>
          </a:bodyPr>
          <a:lstStyle/>
          <a:p>
            <a:r>
              <a:rPr lang="en-US" altLang="zh-CN" sz="2000" dirty="0" smtClean="0">
                <a:solidFill>
                  <a:srgbClr val="FF0066"/>
                </a:solidFill>
              </a:rPr>
              <a:t>RDMA</a:t>
            </a:r>
            <a:endParaRPr lang="zh-CN" altLang="en-US" sz="2000" dirty="0">
              <a:solidFill>
                <a:srgbClr val="FF0066"/>
              </a:solidFill>
            </a:endParaRPr>
          </a:p>
        </p:txBody>
      </p:sp>
      <p:sp>
        <p:nvSpPr>
          <p:cNvPr id="24" name="TextBox 23"/>
          <p:cNvSpPr txBox="1"/>
          <p:nvPr/>
        </p:nvSpPr>
        <p:spPr>
          <a:xfrm>
            <a:off x="2051720" y="2355726"/>
            <a:ext cx="864096" cy="443198"/>
          </a:xfrm>
          <a:prstGeom prst="rect">
            <a:avLst/>
          </a:prstGeom>
          <a:solidFill>
            <a:schemeClr val="bg1"/>
          </a:solidFill>
        </p:spPr>
        <p:txBody>
          <a:bodyPr wrap="square" lIns="0" tIns="0" rIns="0" bIns="0" rtlCol="0">
            <a:spAutoFit/>
          </a:bodyPr>
          <a:lstStyle/>
          <a:p>
            <a:pPr>
              <a:lnSpc>
                <a:spcPct val="80000"/>
              </a:lnSpc>
            </a:pPr>
            <a:r>
              <a:rPr lang="en-US" altLang="zh-CN" dirty="0" smtClean="0">
                <a:solidFill>
                  <a:srgbClr val="FF0066"/>
                </a:solidFill>
              </a:rPr>
              <a:t>SPARQL </a:t>
            </a:r>
            <a:r>
              <a:rPr lang="en-US" altLang="zh-CN" dirty="0">
                <a:solidFill>
                  <a:srgbClr val="FF0066"/>
                </a:solidFill>
              </a:rPr>
              <a:t>q</a:t>
            </a:r>
            <a:r>
              <a:rPr lang="en-US" altLang="zh-CN" dirty="0" smtClean="0">
                <a:solidFill>
                  <a:srgbClr val="FF0066"/>
                </a:solidFill>
              </a:rPr>
              <a:t>ueries</a:t>
            </a:r>
            <a:endParaRPr lang="zh-CN" altLang="en-US" dirty="0">
              <a:solidFill>
                <a:srgbClr val="FF0066"/>
              </a:solidFill>
            </a:endParaRPr>
          </a:p>
        </p:txBody>
      </p:sp>
    </p:spTree>
    <p:custDataLst>
      <p:tags r:id="rId1"/>
    </p:custDataLst>
    <p:extLst>
      <p:ext uri="{BB962C8B-B14F-4D97-AF65-F5344CB8AC3E}">
        <p14:creationId xmlns:p14="http://schemas.microsoft.com/office/powerpoint/2010/main" val="2400113607"/>
      </p:ext>
    </p:extLst>
  </p:cSld>
  <p:clrMapOvr>
    <a:masterClrMapping/>
  </p:clrMapOvr>
  <mc:AlternateContent xmlns:mc="http://schemas.openxmlformats.org/markup-compatibility/2006" xmlns:p14="http://schemas.microsoft.com/office/powerpoint/2010/main">
    <mc:Choice Requires="p14">
      <p:transition spd="slow" p14:dur="2000" advTm="84551"/>
    </mc:Choice>
    <mc:Fallback xmlns="">
      <p:transition spd="slow" advTm="84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500"/>
                                        <p:tgtEl>
                                          <p:spTgt spid="66"/>
                                        </p:tgtEl>
                                      </p:cBhvr>
                                    </p:animEffect>
                                  </p:childTnLst>
                                </p:cTn>
                              </p:par>
                              <p:par>
                                <p:cTn id="11" presetID="6" presetClass="entr" presetSubtype="16"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circle(in)">
                                      <p:cBhvr>
                                        <p:cTn id="13"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ownload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1470"/>
            <a:ext cx="1437881" cy="13731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251520" y="952264"/>
            <a:ext cx="7944378" cy="61137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dirty="0">
                <a:solidFill>
                  <a:schemeClr val="tx1"/>
                </a:solidFill>
                <a:effectLst>
                  <a:outerShdw blurRad="38100" dist="38100" dir="2700000" algn="tl">
                    <a:srgbClr val="000000">
                      <a:alpha val="43137"/>
                    </a:srgbClr>
                  </a:outerShdw>
                </a:effectLst>
                <a:latin typeface="Century Gothic" pitchFamily="34" charset="0"/>
              </a:rPr>
              <a:t>A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distributed in-memory </a:t>
            </a:r>
            <a:r>
              <a:rPr lang="en-US" altLang="zh-CN" sz="2600" dirty="0">
                <a:solidFill>
                  <a:schemeClr val="tx1"/>
                </a:solidFill>
                <a:effectLst>
                  <a:outerShdw blurRad="38100" dist="38100" dir="2700000" algn="tl">
                    <a:srgbClr val="000000">
                      <a:alpha val="43137"/>
                    </a:srgbClr>
                  </a:outerShdw>
                </a:effectLst>
                <a:latin typeface="Century Gothic" pitchFamily="34" charset="0"/>
              </a:rPr>
              <a:t>RDF </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store</a:t>
            </a: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14</a:t>
            </a:fld>
            <a:endParaRPr lang="zh-CN" altLang="en-US" sz="1800">
              <a:solidFill>
                <a:schemeClr val="tx1"/>
              </a:solidFill>
              <a:latin typeface="Century Gothic" pitchFamily="34"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System Overview</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56" name="标题 4"/>
          <p:cNvSpPr txBox="1">
            <a:spLocks/>
          </p:cNvSpPr>
          <p:nvPr/>
        </p:nvSpPr>
        <p:spPr>
          <a:xfrm>
            <a:off x="415408" y="980851"/>
            <a:ext cx="2572417" cy="510779"/>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3200" dirty="0" err="1" smtClean="0"/>
              <a:t>Wukong</a:t>
            </a:r>
            <a:endParaRPr lang="zh-TW" altLang="en-US" sz="3200" dirty="0"/>
          </a:p>
        </p:txBody>
      </p:sp>
      <p:sp>
        <p:nvSpPr>
          <p:cNvPr id="6" name="矩形 5"/>
          <p:cNvSpPr/>
          <p:nvPr/>
        </p:nvSpPr>
        <p:spPr>
          <a:xfrm>
            <a:off x="755576" y="1491630"/>
            <a:ext cx="8064896" cy="2899255"/>
          </a:xfrm>
          <a:prstGeom prst="rect">
            <a:avLst/>
          </a:prstGeom>
        </p:spPr>
        <p:txBody>
          <a:bodyPr wrap="square">
            <a:spAutoFit/>
          </a:bodyPr>
          <a:lstStyle/>
          <a:p>
            <a:pPr marL="361950" indent="-361950">
              <a:lnSpc>
                <a:spcPct val="120000"/>
              </a:lnSpc>
              <a:buClr>
                <a:srgbClr val="FF0066"/>
              </a:buClr>
              <a:buSzPct val="80000"/>
              <a:buFont typeface="Century Gothic" panose="020B0502020202020204" pitchFamily="34" charset="0"/>
              <a:buChar char="►"/>
            </a:pPr>
            <a:r>
              <a:rPr lang="en-US" altLang="zh-CN" sz="2400" i="1" dirty="0" smtClean="0">
                <a:solidFill>
                  <a:srgbClr val="FF0066"/>
                </a:solidFill>
                <a:latin typeface="Century Gothic" pitchFamily="34" charset="0"/>
              </a:rPr>
              <a:t>RDMA-friendly</a:t>
            </a:r>
            <a:r>
              <a:rPr lang="en-US" altLang="zh-CN" sz="2400" dirty="0" smtClean="0">
                <a:latin typeface="Century Gothic" pitchFamily="34" charset="0"/>
              </a:rPr>
              <a:t> graph model </a:t>
            </a:r>
          </a:p>
          <a:p>
            <a:pPr marL="361950" indent="-361950">
              <a:lnSpc>
                <a:spcPct val="120000"/>
              </a:lnSpc>
              <a:buClr>
                <a:srgbClr val="FF0066"/>
              </a:buClr>
              <a:buSzPct val="80000"/>
              <a:buFont typeface="Century Gothic" panose="020B0502020202020204" pitchFamily="34" charset="0"/>
              <a:buChar char="►"/>
            </a:pPr>
            <a:r>
              <a:rPr lang="en-US" altLang="zh-CN" sz="2400" dirty="0" smtClean="0">
                <a:solidFill>
                  <a:srgbClr val="FF0066"/>
                </a:solidFill>
                <a:latin typeface="Century Gothic" pitchFamily="34" charset="0"/>
              </a:rPr>
              <a:t>RDMA-based</a:t>
            </a:r>
            <a:r>
              <a:rPr lang="zh-CN" altLang="en-US" sz="2400" dirty="0" smtClean="0">
                <a:solidFill>
                  <a:srgbClr val="FF0066"/>
                </a:solidFill>
                <a:latin typeface="Century Gothic" pitchFamily="34" charset="0"/>
              </a:rPr>
              <a:t> </a:t>
            </a:r>
            <a:r>
              <a:rPr lang="en-US" altLang="zh-CN" sz="2400" dirty="0" smtClean="0">
                <a:latin typeface="Century Gothic" pitchFamily="34" charset="0"/>
              </a:rPr>
              <a:t>join-free</a:t>
            </a:r>
            <a:r>
              <a:rPr lang="zh-CN" altLang="en-US" sz="2400" dirty="0" smtClean="0">
                <a:latin typeface="Century Gothic" pitchFamily="34" charset="0"/>
              </a:rPr>
              <a:t> </a:t>
            </a:r>
            <a:r>
              <a:rPr lang="en-US" altLang="zh-CN" sz="2400" dirty="0" smtClean="0">
                <a:latin typeface="Century Gothic" pitchFamily="34" charset="0"/>
              </a:rPr>
              <a:t>graph</a:t>
            </a:r>
            <a:r>
              <a:rPr lang="zh-CN" altLang="en-US" sz="2400" dirty="0" smtClean="0">
                <a:latin typeface="Century Gothic" pitchFamily="34" charset="0"/>
              </a:rPr>
              <a:t> </a:t>
            </a:r>
            <a:r>
              <a:rPr lang="en-US" altLang="zh-CN" sz="2400" dirty="0" smtClean="0">
                <a:latin typeface="Century Gothic" pitchFamily="34" charset="0"/>
              </a:rPr>
              <a:t>exploration</a:t>
            </a:r>
            <a:endParaRPr lang="zh-CN" altLang="en-US" sz="2400" dirty="0" smtClean="0">
              <a:latin typeface="Century Gothic" pitchFamily="34" charset="0"/>
            </a:endParaRPr>
          </a:p>
          <a:p>
            <a:pPr marL="361950" indent="-361950">
              <a:lnSpc>
                <a:spcPct val="120000"/>
              </a:lnSpc>
              <a:buClr>
                <a:srgbClr val="FF0066"/>
              </a:buClr>
              <a:buSzPct val="80000"/>
              <a:buFont typeface="Century Gothic" panose="020B0502020202020204" pitchFamily="34" charset="0"/>
              <a:buChar char="►"/>
            </a:pPr>
            <a:r>
              <a:rPr lang="en-US" altLang="zh-CN" sz="2400" dirty="0" smtClean="0">
                <a:solidFill>
                  <a:srgbClr val="FF0066"/>
                </a:solidFill>
                <a:latin typeface="Century Gothic" pitchFamily="34" charset="0"/>
              </a:rPr>
              <a:t>Concurrent</a:t>
            </a:r>
            <a:r>
              <a:rPr lang="zh-CN" altLang="en-US" sz="2400" dirty="0" smtClean="0">
                <a:latin typeface="Century Gothic" pitchFamily="34" charset="0"/>
              </a:rPr>
              <a:t> </a:t>
            </a:r>
            <a:r>
              <a:rPr lang="en-US" altLang="zh-CN" sz="2400" dirty="0" smtClean="0">
                <a:latin typeface="Century Gothic" pitchFamily="34" charset="0"/>
              </a:rPr>
              <a:t>query</a:t>
            </a:r>
            <a:r>
              <a:rPr lang="zh-CN" altLang="en-US" sz="2400" dirty="0" smtClean="0">
                <a:latin typeface="Century Gothic" pitchFamily="34" charset="0"/>
              </a:rPr>
              <a:t> </a:t>
            </a:r>
            <a:r>
              <a:rPr lang="en-US" altLang="zh-CN" sz="2400" dirty="0" smtClean="0">
                <a:latin typeface="Century Gothic" pitchFamily="34" charset="0"/>
              </a:rPr>
              <a:t>processing</a:t>
            </a:r>
          </a:p>
          <a:p>
            <a:pPr marL="361950" indent="-361950">
              <a:lnSpc>
                <a:spcPct val="120000"/>
              </a:lnSpc>
              <a:buClr>
                <a:srgbClr val="FF0066"/>
              </a:buClr>
              <a:buSzPct val="80000"/>
              <a:buFont typeface="Century Gothic" panose="020B0502020202020204" pitchFamily="34" charset="0"/>
              <a:buChar char="►"/>
            </a:pPr>
            <a:r>
              <a:rPr lang="en-US" altLang="zh-CN" sz="2400" dirty="0" smtClean="0">
                <a:latin typeface="Century Gothic" pitchFamily="34" charset="0"/>
              </a:rPr>
              <a:t>Results</a:t>
            </a:r>
            <a:r>
              <a:rPr lang="zh-CN" altLang="en-US" sz="2400" dirty="0" smtClean="0">
                <a:latin typeface="Century Gothic" pitchFamily="34" charset="0"/>
              </a:rPr>
              <a:t> </a:t>
            </a:r>
            <a:r>
              <a:rPr lang="en-US" altLang="zh-CN" sz="2400" dirty="0" smtClean="0">
                <a:latin typeface="Century Gothic" pitchFamily="34" charset="0"/>
              </a:rPr>
              <a:t>vs.</a:t>
            </a:r>
            <a:r>
              <a:rPr lang="zh-CN" altLang="en-US" sz="2400" dirty="0" smtClean="0">
                <a:latin typeface="Century Gothic" pitchFamily="34" charset="0"/>
              </a:rPr>
              <a:t> </a:t>
            </a:r>
            <a:r>
              <a:rPr lang="en-US" altLang="zh-CN" sz="2400" dirty="0" smtClean="0">
                <a:latin typeface="Century Gothic" pitchFamily="34" charset="0"/>
              </a:rPr>
              <a:t>state-of-the-art</a:t>
            </a:r>
            <a:r>
              <a:rPr lang="zh-CN" altLang="en-US" sz="2400" dirty="0" smtClean="0">
                <a:latin typeface="Century Gothic" pitchFamily="34" charset="0"/>
              </a:rPr>
              <a:t> </a:t>
            </a:r>
            <a:r>
              <a:rPr lang="en-US" altLang="zh-CN" sz="2400" dirty="0" smtClean="0">
                <a:latin typeface="Century Gothic" pitchFamily="34" charset="0"/>
              </a:rPr>
              <a:t>(</a:t>
            </a:r>
            <a:r>
              <a:rPr lang="en-US" altLang="zh-CN" sz="2400" dirty="0" err="1" smtClean="0">
                <a:latin typeface="Century Gothic" pitchFamily="34" charset="0"/>
              </a:rPr>
              <a:t>TriAD</a:t>
            </a:r>
            <a:r>
              <a:rPr lang="en-US" altLang="zh-CN" sz="2400" dirty="0" smtClean="0">
                <a:latin typeface="Century Gothic" pitchFamily="34" charset="0"/>
              </a:rPr>
              <a:t>/</a:t>
            </a:r>
            <a:r>
              <a:rPr lang="en-US" altLang="zh-CN" sz="2400" dirty="0" err="1" smtClean="0">
                <a:latin typeface="Century Gothic" pitchFamily="34" charset="0"/>
              </a:rPr>
              <a:t>Trinity.RDF</a:t>
            </a:r>
            <a:r>
              <a:rPr lang="en-US" altLang="zh-CN" sz="2400" dirty="0" smtClean="0">
                <a:latin typeface="Century Gothic" pitchFamily="34" charset="0"/>
              </a:rPr>
              <a:t>)</a:t>
            </a:r>
            <a:endParaRPr lang="zh-CN" altLang="en-US" sz="2400" dirty="0" smtClean="0">
              <a:latin typeface="Century Gothic" pitchFamily="34" charset="0"/>
            </a:endParaRPr>
          </a:p>
          <a:p>
            <a:pPr marL="593725" lvl="1" indent="-280988">
              <a:lnSpc>
                <a:spcPct val="120000"/>
              </a:lnSpc>
              <a:buClr>
                <a:srgbClr val="FF0066"/>
              </a:buClr>
              <a:buSzPct val="80000"/>
              <a:buFont typeface="Century Gothic" panose="020B0502020202020204" pitchFamily="34" charset="0"/>
              <a:buChar char="►"/>
            </a:pPr>
            <a:r>
              <a:rPr lang="en-US" altLang="zh-CN" sz="2000" dirty="0" smtClean="0">
                <a:latin typeface="Century Gothic" pitchFamily="34" charset="0"/>
                <a:ea typeface="Verdana" pitchFamily="34" charset="0"/>
                <a:cs typeface="Verdana" pitchFamily="34" charset="0"/>
              </a:rPr>
              <a:t>Latency:</a:t>
            </a:r>
            <a:r>
              <a:rPr lang="zh-CN" altLang="en-US" sz="2000" dirty="0" smtClean="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11.9X</a:t>
            </a:r>
            <a:r>
              <a:rPr lang="zh-CN" altLang="en-US" sz="2000" dirty="0" smtClean="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a:t>
            </a:r>
            <a:r>
              <a:rPr lang="zh-CN" altLang="en-US" sz="2000" dirty="0" smtClean="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28.1X</a:t>
            </a:r>
            <a:r>
              <a:rPr lang="zh-CN" altLang="en-US" sz="2000" dirty="0" smtClean="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reduction</a:t>
            </a:r>
            <a:endParaRPr lang="zh-CN" altLang="en-US" sz="2000" dirty="0" smtClean="0">
              <a:latin typeface="Century Gothic" pitchFamily="34" charset="0"/>
              <a:ea typeface="Verdana" pitchFamily="34" charset="0"/>
              <a:cs typeface="Verdana" pitchFamily="34" charset="0"/>
            </a:endParaRPr>
          </a:p>
          <a:p>
            <a:pPr marL="593725" lvl="1" indent="-280988">
              <a:lnSpc>
                <a:spcPct val="120000"/>
              </a:lnSpc>
              <a:buClr>
                <a:srgbClr val="FF0066"/>
              </a:buClr>
              <a:buSzPct val="80000"/>
              <a:buFont typeface="Century Gothic" panose="020B0502020202020204" pitchFamily="34" charset="0"/>
              <a:buChar char="►"/>
            </a:pPr>
            <a:r>
              <a:rPr lang="en-US" altLang="zh-CN" sz="2000" dirty="0" smtClean="0">
                <a:latin typeface="Century Gothic" pitchFamily="34" charset="0"/>
              </a:rPr>
              <a:t>Throughput:</a:t>
            </a:r>
            <a:r>
              <a:rPr lang="zh-CN" altLang="en-US" sz="2000" dirty="0" smtClean="0">
                <a:latin typeface="Century Gothic" pitchFamily="34" charset="0"/>
              </a:rPr>
              <a:t> </a:t>
            </a:r>
            <a:r>
              <a:rPr lang="en-US" altLang="zh-CN" sz="2000" dirty="0" smtClean="0">
                <a:latin typeface="Century Gothic" pitchFamily="34" charset="0"/>
              </a:rPr>
              <a:t>269K</a:t>
            </a:r>
            <a:r>
              <a:rPr lang="zh-CN" altLang="en-US" sz="2000" dirty="0" smtClean="0">
                <a:latin typeface="Century Gothic" pitchFamily="34" charset="0"/>
              </a:rPr>
              <a:t> </a:t>
            </a:r>
            <a:r>
              <a:rPr lang="en-US" altLang="zh-CN" sz="2000" dirty="0" smtClean="0">
                <a:latin typeface="Century Gothic" pitchFamily="34" charset="0"/>
              </a:rPr>
              <a:t>queries/sec</a:t>
            </a:r>
            <a:r>
              <a:rPr lang="zh-CN" altLang="en-US" sz="2000" dirty="0" smtClean="0">
                <a:latin typeface="Century Gothic" pitchFamily="34" charset="0"/>
              </a:rPr>
              <a:t> </a:t>
            </a:r>
            <a:r>
              <a:rPr lang="en-US" altLang="zh-CN" sz="2000" dirty="0" smtClean="0">
                <a:latin typeface="Century Gothic" pitchFamily="34" charset="0"/>
              </a:rPr>
              <a:t>(up</a:t>
            </a:r>
            <a:r>
              <a:rPr lang="zh-CN" altLang="en-US" sz="2000" dirty="0" smtClean="0">
                <a:latin typeface="Century Gothic" pitchFamily="34" charset="0"/>
              </a:rPr>
              <a:t> </a:t>
            </a:r>
            <a:r>
              <a:rPr lang="en-US" altLang="zh-CN" sz="2000" dirty="0" smtClean="0">
                <a:latin typeface="Century Gothic" pitchFamily="34" charset="0"/>
              </a:rPr>
              <a:t>to</a:t>
            </a:r>
            <a:r>
              <a:rPr lang="zh-CN" altLang="en-US" sz="2000" dirty="0" smtClean="0">
                <a:latin typeface="Century Gothic" pitchFamily="34" charset="0"/>
              </a:rPr>
              <a:t> </a:t>
            </a:r>
            <a:r>
              <a:rPr lang="en-US" altLang="zh-CN" sz="2000" dirty="0" smtClean="0">
                <a:latin typeface="Century Gothic" pitchFamily="34" charset="0"/>
              </a:rPr>
              <a:t>740X</a:t>
            </a:r>
            <a:r>
              <a:rPr lang="zh-CN" altLang="en-US" sz="2000" dirty="0" smtClean="0">
                <a:latin typeface="Century Gothic" pitchFamily="34" charset="0"/>
              </a:rPr>
              <a:t> </a:t>
            </a:r>
            <a:r>
              <a:rPr lang="en-US" altLang="zh-CN" sz="2000" dirty="0" smtClean="0">
                <a:latin typeface="Century Gothic" pitchFamily="34" charset="0"/>
              </a:rPr>
              <a:t>improvement)</a:t>
            </a:r>
            <a:r>
              <a:rPr lang="zh-CN" altLang="en-US" sz="2000" dirty="0" smtClean="0">
                <a:latin typeface="Century Gothic" pitchFamily="34" charset="0"/>
              </a:rPr>
              <a:t> </a:t>
            </a:r>
          </a:p>
          <a:p>
            <a:pPr marL="742950" lvl="1" indent="-285750">
              <a:lnSpc>
                <a:spcPct val="120000"/>
              </a:lnSpc>
              <a:buClr>
                <a:srgbClr val="FF0066"/>
              </a:buClr>
              <a:buSzPct val="80000"/>
              <a:buFont typeface="Century Gothic" panose="020B0502020202020204" pitchFamily="34" charset="0"/>
              <a:buChar char="►"/>
            </a:pPr>
            <a:endParaRPr lang="en-US" altLang="zh-CN" sz="1600" dirty="0" smtClean="0">
              <a:latin typeface="Century Gothic" pitchFamily="34" charset="0"/>
            </a:endParaRPr>
          </a:p>
        </p:txBody>
      </p:sp>
    </p:spTree>
    <p:custDataLst>
      <p:tags r:id="rId1"/>
    </p:custDataLst>
    <p:extLst>
      <p:ext uri="{BB962C8B-B14F-4D97-AF65-F5344CB8AC3E}">
        <p14:creationId xmlns:p14="http://schemas.microsoft.com/office/powerpoint/2010/main" val="4015270851"/>
      </p:ext>
    </p:extLst>
  </p:cSld>
  <p:clrMapOvr>
    <a:masterClrMapping/>
  </p:clrMapOvr>
  <mc:AlternateContent xmlns:mc="http://schemas.openxmlformats.org/markup-compatibility/2006" xmlns:p14="http://schemas.microsoft.com/office/powerpoint/2010/main">
    <mc:Choice Requires="p14">
      <p:transition spd="slow" p14:dur="2000" advTm="84551"/>
    </mc:Choice>
    <mc:Fallback xmlns="">
      <p:transition spd="slow" advTm="8455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3714" y="1226722"/>
            <a:ext cx="5148000" cy="408924"/>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827584" y="1028700"/>
            <a:ext cx="6624736" cy="3649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Graph-based Model &amp; Store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Query Processing Engine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Tree>
    <p:extLst>
      <p:ext uri="{BB962C8B-B14F-4D97-AF65-F5344CB8AC3E}">
        <p14:creationId xmlns:p14="http://schemas.microsoft.com/office/powerpoint/2010/main" val="279318142"/>
      </p:ext>
    </p:extLst>
  </p:cSld>
  <p:clrMapOvr>
    <a:masterClrMapping/>
  </p:clrMapOvr>
  <mc:AlternateContent xmlns:mc="http://schemas.openxmlformats.org/markup-compatibility/2006" xmlns:p14="http://schemas.microsoft.com/office/powerpoint/2010/main">
    <mc:Choice Requires="p14">
      <p:transition spd="slow" p14:dur="2000" advTm="8136"/>
    </mc:Choice>
    <mc:Fallback xmlns="">
      <p:transition spd="slow" advTm="81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16</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Graph Model and Indexes</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21" name="Rectangle 4"/>
          <p:cNvSpPr/>
          <p:nvPr/>
        </p:nvSpPr>
        <p:spPr>
          <a:xfrm>
            <a:off x="6372200" y="1635646"/>
            <a:ext cx="2376264" cy="132343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?Y </a:t>
            </a:r>
            <a:endParaRPr lang="en-US" altLang="zh-CN" sz="1600" b="1" dirty="0" smtClean="0">
              <a:solidFill>
                <a:srgbClr val="FF0066"/>
              </a:solidFill>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a:solidFill>
                  <a:srgbClr val="FF0066"/>
                </a:solidFill>
                <a:latin typeface="Consolas" panose="020B0609020204030204" pitchFamily="49" charset="0"/>
                <a:cs typeface="Consolas" panose="020B0609020204030204" pitchFamily="49" charset="0"/>
              </a:rPr>
              <a:t>?Y</a:t>
            </a:r>
            <a:r>
              <a:rPr lang="en-US" altLang="zh-CN" sz="1600" b="1" dirty="0">
                <a:latin typeface="Consolas" panose="020B0609020204030204" pitchFamily="49" charset="0"/>
                <a:cs typeface="Consolas" panose="020B0609020204030204" pitchFamily="49" charset="0"/>
              </a:rPr>
              <a:t> </a:t>
            </a:r>
            <a:r>
              <a:rPr lang="en-US" altLang="zh-CN" sz="1600" b="1" dirty="0" smtClean="0">
                <a:latin typeface="Consolas" panose="020B0609020204030204" pitchFamily="49" charset="0"/>
                <a:cs typeface="Consolas" panose="020B0609020204030204" pitchFamily="49" charset="0"/>
              </a:rPr>
              <a:t>.</a:t>
            </a:r>
            <a:endParaRPr lang="en-US" altLang="zh-CN" sz="1600" b="1" dirty="0">
              <a:latin typeface="Consolas" panose="020B0609020204030204" pitchFamily="49" charset="0"/>
              <a:cs typeface="Consolas" panose="020B0609020204030204" pitchFamily="49" charset="0"/>
            </a:endParaRP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smtClean="0">
                <a:latin typeface="Consolas" panose="020B0609020204030204" pitchFamily="49" charset="0"/>
                <a:cs typeface="Consolas" panose="020B0609020204030204" pitchFamily="49" charset="0"/>
              </a:rPr>
              <a:t>type </a:t>
            </a:r>
            <a:r>
              <a:rPr lang="en-US" altLang="zh-CN" sz="1600" b="1" dirty="0" smtClean="0">
                <a:solidFill>
                  <a:srgbClr val="FF0066"/>
                </a:solidFill>
                <a:latin typeface="Consolas" panose="020B0609020204030204" pitchFamily="49" charset="0"/>
                <a:cs typeface="Consolas" panose="020B0609020204030204" pitchFamily="49" charset="0"/>
              </a:rPr>
              <a:t>Student</a:t>
            </a:r>
            <a:r>
              <a:rPr lang="en-US" altLang="zh-CN" sz="1600" b="1" dirty="0" smtClean="0">
                <a:latin typeface="Consolas" panose="020B0609020204030204" pitchFamily="49" charset="0"/>
                <a:cs typeface="Consolas" panose="020B0609020204030204" pitchFamily="49" charset="0"/>
              </a:rPr>
              <a:t> </a:t>
            </a:r>
            <a:r>
              <a:rPr lang="en-US" altLang="zh-CN" sz="1600" b="1" dirty="0">
                <a:latin typeface="Consolas" panose="020B0609020204030204" pitchFamily="49" charset="0"/>
                <a:cs typeface="Consolas" panose="020B0609020204030204" pitchFamily="49" charset="0"/>
              </a:rPr>
              <a:t>.</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55" name="Oval 13"/>
          <p:cNvSpPr/>
          <p:nvPr/>
        </p:nvSpPr>
        <p:spPr>
          <a:xfrm>
            <a:off x="3779912" y="242773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a:solidFill>
                  <a:schemeClr val="tx1"/>
                </a:solidFill>
              </a:rPr>
              <a:t>Jiaxin</a:t>
            </a:r>
            <a:endParaRPr lang="zh-CN" altLang="en-US" sz="1400" b="1" dirty="0">
              <a:solidFill>
                <a:schemeClr val="tx1"/>
              </a:solidFill>
            </a:endParaRPr>
          </a:p>
        </p:txBody>
      </p:sp>
      <p:cxnSp>
        <p:nvCxnSpPr>
          <p:cNvPr id="56" name="Straight Arrow Connector 15"/>
          <p:cNvCxnSpPr>
            <a:stCxn id="55" idx="1"/>
            <a:endCxn id="58" idx="4"/>
          </p:cNvCxnSpPr>
          <p:nvPr/>
        </p:nvCxnSpPr>
        <p:spPr>
          <a:xfrm flipH="1" flipV="1">
            <a:off x="3513796" y="2139702"/>
            <a:ext cx="356898"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Rectangle 16"/>
          <p:cNvSpPr/>
          <p:nvPr/>
        </p:nvSpPr>
        <p:spPr>
          <a:xfrm>
            <a:off x="3739212" y="2139702"/>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sp>
        <p:nvSpPr>
          <p:cNvPr id="58" name="Oval 13"/>
          <p:cNvSpPr/>
          <p:nvPr/>
        </p:nvSpPr>
        <p:spPr>
          <a:xfrm>
            <a:off x="3203848" y="174694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sp>
        <p:nvSpPr>
          <p:cNvPr id="59" name="Oval 13"/>
          <p:cNvSpPr/>
          <p:nvPr/>
        </p:nvSpPr>
        <p:spPr>
          <a:xfrm>
            <a:off x="4615831" y="2427734"/>
            <a:ext cx="720080"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Xingda</a:t>
            </a:r>
            <a:endParaRPr lang="zh-CN" altLang="en-US" sz="1400" b="1" dirty="0">
              <a:solidFill>
                <a:schemeClr val="tx1"/>
              </a:solidFill>
            </a:endParaRPr>
          </a:p>
        </p:txBody>
      </p:sp>
      <p:cxnSp>
        <p:nvCxnSpPr>
          <p:cNvPr id="60" name="Straight Arrow Connector 15"/>
          <p:cNvCxnSpPr>
            <a:stCxn id="59" idx="7"/>
            <a:endCxn id="62" idx="4"/>
          </p:cNvCxnSpPr>
          <p:nvPr/>
        </p:nvCxnSpPr>
        <p:spPr>
          <a:xfrm flipV="1">
            <a:off x="5230458" y="2139702"/>
            <a:ext cx="415401"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16"/>
          <p:cNvSpPr/>
          <p:nvPr/>
        </p:nvSpPr>
        <p:spPr>
          <a:xfrm>
            <a:off x="4975871" y="2139702"/>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sp>
        <p:nvSpPr>
          <p:cNvPr id="62" name="Oval 13"/>
          <p:cNvSpPr/>
          <p:nvPr/>
        </p:nvSpPr>
        <p:spPr>
          <a:xfrm>
            <a:off x="5335911" y="174694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tx1"/>
                </a:solidFill>
              </a:rPr>
              <a:t>O</a:t>
            </a:r>
            <a:r>
              <a:rPr lang="en-US" altLang="zh-CN" sz="1400" b="1" dirty="0" smtClean="0">
                <a:solidFill>
                  <a:schemeClr val="tx1"/>
                </a:solidFill>
              </a:rPr>
              <a:t>S</a:t>
            </a:r>
            <a:endParaRPr lang="zh-CN" altLang="en-US" sz="1400" b="1" dirty="0">
              <a:solidFill>
                <a:schemeClr val="tx1"/>
              </a:solidFill>
            </a:endParaRPr>
          </a:p>
        </p:txBody>
      </p:sp>
      <p:sp>
        <p:nvSpPr>
          <p:cNvPr id="63" name="Oval 13"/>
          <p:cNvSpPr/>
          <p:nvPr/>
        </p:nvSpPr>
        <p:spPr>
          <a:xfrm>
            <a:off x="4255791" y="1347614"/>
            <a:ext cx="619895" cy="392758"/>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tc</a:t>
            </a:r>
            <a:endParaRPr lang="zh-CN" altLang="en-US" sz="1400" b="1" dirty="0">
              <a:solidFill>
                <a:schemeClr val="tx1"/>
              </a:solidFill>
            </a:endParaRPr>
          </a:p>
        </p:txBody>
      </p:sp>
      <p:cxnSp>
        <p:nvCxnSpPr>
          <p:cNvPr id="64" name="Straight Arrow Connector 15"/>
          <p:cNvCxnSpPr>
            <a:stCxn id="57" idx="2"/>
            <a:endCxn id="63" idx="3"/>
          </p:cNvCxnSpPr>
          <p:nvPr/>
        </p:nvCxnSpPr>
        <p:spPr>
          <a:xfrm flipV="1">
            <a:off x="4105514" y="1682854"/>
            <a:ext cx="241059" cy="764625"/>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15"/>
          <p:cNvCxnSpPr>
            <a:stCxn id="63" idx="2"/>
            <a:endCxn id="58" idx="7"/>
          </p:cNvCxnSpPr>
          <p:nvPr/>
        </p:nvCxnSpPr>
        <p:spPr>
          <a:xfrm flipH="1">
            <a:off x="3732961" y="1543993"/>
            <a:ext cx="522830" cy="260469"/>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15"/>
          <p:cNvCxnSpPr>
            <a:stCxn id="59" idx="0"/>
            <a:endCxn id="63" idx="5"/>
          </p:cNvCxnSpPr>
          <p:nvPr/>
        </p:nvCxnSpPr>
        <p:spPr>
          <a:xfrm flipH="1" flipV="1">
            <a:off x="4784904" y="1682854"/>
            <a:ext cx="190967" cy="744880"/>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15"/>
          <p:cNvCxnSpPr>
            <a:stCxn id="63" idx="6"/>
            <a:endCxn id="62" idx="1"/>
          </p:cNvCxnSpPr>
          <p:nvPr/>
        </p:nvCxnSpPr>
        <p:spPr>
          <a:xfrm>
            <a:off x="4875686" y="1543993"/>
            <a:ext cx="551007" cy="260469"/>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Oval 13"/>
          <p:cNvSpPr/>
          <p:nvPr/>
        </p:nvSpPr>
        <p:spPr>
          <a:xfrm>
            <a:off x="4211960" y="3003798"/>
            <a:ext cx="763911" cy="392758"/>
          </a:xfrm>
          <a:prstGeom prst="ellipse">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sz="1400" b="1" dirty="0" smtClean="0">
                <a:solidFill>
                  <a:schemeClr val="tx1"/>
                </a:solidFill>
              </a:rPr>
              <a:t>Student</a:t>
            </a:r>
            <a:endParaRPr lang="zh-CN" altLang="en-US" sz="1400" b="1" dirty="0">
              <a:solidFill>
                <a:schemeClr val="tx1"/>
              </a:solidFill>
            </a:endParaRPr>
          </a:p>
        </p:txBody>
      </p:sp>
      <p:cxnSp>
        <p:nvCxnSpPr>
          <p:cNvPr id="73" name="Straight Arrow Connector 15"/>
          <p:cNvCxnSpPr>
            <a:stCxn id="55" idx="4"/>
            <a:endCxn id="72" idx="1"/>
          </p:cNvCxnSpPr>
          <p:nvPr/>
        </p:nvCxnSpPr>
        <p:spPr>
          <a:xfrm>
            <a:off x="4089860" y="2820492"/>
            <a:ext cx="233972" cy="240824"/>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15"/>
          <p:cNvCxnSpPr>
            <a:stCxn id="59" idx="4"/>
            <a:endCxn id="72" idx="7"/>
          </p:cNvCxnSpPr>
          <p:nvPr/>
        </p:nvCxnSpPr>
        <p:spPr>
          <a:xfrm flipH="1">
            <a:off x="4863999" y="2820492"/>
            <a:ext cx="111872" cy="240824"/>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Oval 13"/>
          <p:cNvSpPr/>
          <p:nvPr/>
        </p:nvSpPr>
        <p:spPr>
          <a:xfrm>
            <a:off x="4183783" y="3723878"/>
            <a:ext cx="792088" cy="392758"/>
          </a:xfrm>
          <a:prstGeom prst="ellipse">
            <a:avLst/>
          </a:prstGeom>
          <a:ln w="57150"/>
        </p:spPr>
        <p:style>
          <a:lnRef idx="2">
            <a:schemeClr val="accent4"/>
          </a:lnRef>
          <a:fillRef idx="1">
            <a:schemeClr val="lt1"/>
          </a:fillRef>
          <a:effectRef idx="0">
            <a:schemeClr val="accent4"/>
          </a:effectRef>
          <a:fontRef idx="minor">
            <a:schemeClr val="dk1"/>
          </a:fontRef>
        </p:style>
        <p:txBody>
          <a:bodyPr wrap="none" lIns="0" tIns="0" rIns="0" bIns="0" rtlCol="0" anchor="ctr"/>
          <a:lstStyle/>
          <a:p>
            <a:pPr algn="ctr"/>
            <a:r>
              <a:rPr lang="en-US" altLang="zh-CN" sz="1400" b="1" dirty="0">
                <a:solidFill>
                  <a:schemeClr val="tx1"/>
                </a:solidFill>
              </a:rPr>
              <a:t>Course</a:t>
            </a:r>
            <a:endParaRPr lang="zh-CN" altLang="en-US" sz="1400" b="1" dirty="0">
              <a:solidFill>
                <a:schemeClr val="tx1"/>
              </a:solidFill>
            </a:endParaRPr>
          </a:p>
        </p:txBody>
      </p:sp>
      <p:cxnSp>
        <p:nvCxnSpPr>
          <p:cNvPr id="80" name="Straight Arrow Connector 15"/>
          <p:cNvCxnSpPr>
            <a:stCxn id="58" idx="4"/>
            <a:endCxn id="79" idx="2"/>
          </p:cNvCxnSpPr>
          <p:nvPr/>
        </p:nvCxnSpPr>
        <p:spPr>
          <a:xfrm>
            <a:off x="3513796" y="2139702"/>
            <a:ext cx="669987" cy="1780555"/>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15"/>
          <p:cNvCxnSpPr>
            <a:stCxn id="62" idx="5"/>
            <a:endCxn id="79" idx="6"/>
          </p:cNvCxnSpPr>
          <p:nvPr/>
        </p:nvCxnSpPr>
        <p:spPr>
          <a:xfrm flipH="1">
            <a:off x="4975871" y="2082184"/>
            <a:ext cx="889153" cy="1838073"/>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15"/>
          <p:cNvCxnSpPr>
            <a:stCxn id="55" idx="7"/>
            <a:endCxn id="62" idx="2"/>
          </p:cNvCxnSpPr>
          <p:nvPr/>
        </p:nvCxnSpPr>
        <p:spPr>
          <a:xfrm flipV="1">
            <a:off x="4309025" y="1943323"/>
            <a:ext cx="1026886" cy="54192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4" name="Rectangle 16"/>
          <p:cNvSpPr/>
          <p:nvPr/>
        </p:nvSpPr>
        <p:spPr>
          <a:xfrm>
            <a:off x="4243268" y="2139702"/>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sp>
        <p:nvSpPr>
          <p:cNvPr id="31" name="Rectangle 4"/>
          <p:cNvSpPr/>
          <p:nvPr/>
        </p:nvSpPr>
        <p:spPr>
          <a:xfrm>
            <a:off x="539552" y="2139702"/>
            <a:ext cx="2376264" cy="830997"/>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Jiaxin</a:t>
            </a:r>
            <a:r>
              <a:rPr lang="en-US" altLang="zh-CN" sz="1600" b="1" dirty="0" smtClean="0">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smtClean="0">
                <a:solidFill>
                  <a:srgbClr val="FF0066"/>
                </a:solidFill>
                <a:latin typeface="Consolas" panose="020B0609020204030204" pitchFamily="49" charset="0"/>
                <a:cs typeface="Consolas" panose="020B0609020204030204" pitchFamily="49" charset="0"/>
              </a:rPr>
              <a:t>?X</a:t>
            </a:r>
            <a:r>
              <a:rPr lang="en-US" altLang="zh-CN" sz="1600" b="1" dirty="0" smtClean="0">
                <a:latin typeface="Consolas" panose="020B0609020204030204" pitchFamily="49" charset="0"/>
                <a:cs typeface="Consolas" panose="020B0609020204030204" pitchFamily="49" charset="0"/>
              </a:rPr>
              <a:t> .</a:t>
            </a:r>
            <a:endParaRPr lang="en-US" altLang="zh-CN" sz="1600" b="1" dirty="0">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2" name="TextBox 1"/>
          <p:cNvSpPr txBox="1"/>
          <p:nvPr/>
        </p:nvSpPr>
        <p:spPr>
          <a:xfrm>
            <a:off x="6757595" y="3291830"/>
            <a:ext cx="1774845" cy="646331"/>
          </a:xfrm>
          <a:prstGeom prst="rect">
            <a:avLst/>
          </a:prstGeom>
          <a:noFill/>
        </p:spPr>
        <p:txBody>
          <a:bodyPr wrap="none" rtlCol="0">
            <a:spAutoFit/>
          </a:bodyPr>
          <a:lstStyle/>
          <a:p>
            <a:pPr algn="ctr"/>
            <a:r>
              <a:rPr lang="en-US" altLang="zh-CN" b="1" dirty="0" smtClean="0"/>
              <a:t>Hard to query </a:t>
            </a:r>
          </a:p>
          <a:p>
            <a:pPr algn="ctr"/>
            <a:r>
              <a:rPr lang="en-US" altLang="zh-CN" b="1" dirty="0" smtClean="0"/>
              <a:t>w/o </a:t>
            </a:r>
            <a:r>
              <a:rPr lang="en-US" altLang="zh-CN" b="1" dirty="0" smtClean="0">
                <a:solidFill>
                  <a:srgbClr val="FF0066"/>
                </a:solidFill>
              </a:rPr>
              <a:t>indexing</a:t>
            </a:r>
            <a:endParaRPr lang="zh-CN" altLang="en-US" b="1" dirty="0">
              <a:solidFill>
                <a:srgbClr val="FF0066"/>
              </a:solidFill>
            </a:endParaRPr>
          </a:p>
        </p:txBody>
      </p:sp>
      <p:sp>
        <p:nvSpPr>
          <p:cNvPr id="7" name="矩形 6"/>
          <p:cNvSpPr/>
          <p:nvPr/>
        </p:nvSpPr>
        <p:spPr>
          <a:xfrm>
            <a:off x="5076056" y="906274"/>
            <a:ext cx="1952779" cy="369332"/>
          </a:xfrm>
          <a:prstGeom prst="rect">
            <a:avLst/>
          </a:prstGeom>
        </p:spPr>
        <p:txBody>
          <a:bodyPr wrap="none">
            <a:spAutoFit/>
          </a:bodyPr>
          <a:lstStyle/>
          <a:p>
            <a:r>
              <a:rPr lang="en-US" altLang="zh-CN" b="1" dirty="0">
                <a:latin typeface="Century Gothic" pitchFamily="34" charset="0"/>
                <a:ea typeface="Verdana" pitchFamily="34" charset="0"/>
                <a:cs typeface="Verdana" pitchFamily="34" charset="0"/>
              </a:rPr>
              <a:t>Predicate index</a:t>
            </a:r>
            <a:endParaRPr lang="zh-CN" altLang="en-US" b="1" dirty="0"/>
          </a:p>
        </p:txBody>
      </p:sp>
      <p:sp>
        <p:nvSpPr>
          <p:cNvPr id="34" name="矩形 33"/>
          <p:cNvSpPr/>
          <p:nvPr/>
        </p:nvSpPr>
        <p:spPr>
          <a:xfrm>
            <a:off x="3889132" y="4299942"/>
            <a:ext cx="1402948" cy="369332"/>
          </a:xfrm>
          <a:prstGeom prst="rect">
            <a:avLst/>
          </a:prstGeom>
        </p:spPr>
        <p:txBody>
          <a:bodyPr wrap="none">
            <a:spAutoFit/>
          </a:bodyPr>
          <a:lstStyle/>
          <a:p>
            <a:r>
              <a:rPr lang="en-US" altLang="zh-CN" b="1" dirty="0">
                <a:latin typeface="Century Gothic" pitchFamily="34" charset="0"/>
                <a:ea typeface="Verdana" pitchFamily="34" charset="0"/>
                <a:cs typeface="Verdana" pitchFamily="34" charset="0"/>
              </a:rPr>
              <a:t>Type</a:t>
            </a:r>
            <a:r>
              <a:rPr lang="en-US" altLang="zh-CN" b="1" dirty="0" smtClean="0">
                <a:latin typeface="Century Gothic" pitchFamily="34" charset="0"/>
                <a:ea typeface="Verdana" pitchFamily="34" charset="0"/>
                <a:cs typeface="Verdana" pitchFamily="34" charset="0"/>
              </a:rPr>
              <a:t> </a:t>
            </a:r>
            <a:r>
              <a:rPr lang="en-US" altLang="zh-CN" b="1" dirty="0">
                <a:latin typeface="Century Gothic" pitchFamily="34" charset="0"/>
                <a:ea typeface="Verdana" pitchFamily="34" charset="0"/>
                <a:cs typeface="Verdana" pitchFamily="34" charset="0"/>
              </a:rPr>
              <a:t>index</a:t>
            </a:r>
            <a:endParaRPr lang="zh-CN" altLang="en-US" b="1" dirty="0"/>
          </a:p>
        </p:txBody>
      </p:sp>
      <p:sp>
        <p:nvSpPr>
          <p:cNvPr id="35" name="TextBox 34"/>
          <p:cNvSpPr txBox="1"/>
          <p:nvPr/>
        </p:nvSpPr>
        <p:spPr>
          <a:xfrm>
            <a:off x="710823" y="3291830"/>
            <a:ext cx="1992853" cy="646331"/>
          </a:xfrm>
          <a:prstGeom prst="rect">
            <a:avLst/>
          </a:prstGeom>
          <a:noFill/>
        </p:spPr>
        <p:txBody>
          <a:bodyPr wrap="none" rtlCol="0">
            <a:spAutoFit/>
          </a:bodyPr>
          <a:lstStyle/>
          <a:p>
            <a:pPr algn="ctr"/>
            <a:r>
              <a:rPr lang="en-US" altLang="zh-CN" b="1" dirty="0" smtClean="0"/>
              <a:t>Easy to start </a:t>
            </a:r>
            <a:br>
              <a:rPr lang="en-US" altLang="zh-CN" b="1" dirty="0" smtClean="0"/>
            </a:br>
            <a:r>
              <a:rPr lang="en-US" altLang="zh-CN" b="1" dirty="0" smtClean="0"/>
              <a:t>from</a:t>
            </a:r>
            <a:r>
              <a:rPr lang="en-US" altLang="zh-CN" b="1" dirty="0"/>
              <a:t> </a:t>
            </a:r>
            <a:r>
              <a:rPr lang="en-US" altLang="zh-CN" b="1" dirty="0" smtClean="0"/>
              <a:t>a </a:t>
            </a:r>
            <a:r>
              <a:rPr lang="en-US" altLang="zh-CN" b="1" dirty="0" smtClean="0">
                <a:solidFill>
                  <a:srgbClr val="FF0066"/>
                </a:solidFill>
              </a:rPr>
              <a:t>constant </a:t>
            </a:r>
          </a:p>
        </p:txBody>
      </p:sp>
    </p:spTree>
    <p:custDataLst>
      <p:tags r:id="rId1"/>
    </p:custDataLst>
    <p:extLst>
      <p:ext uri="{BB962C8B-B14F-4D97-AF65-F5344CB8AC3E}">
        <p14:creationId xmlns:p14="http://schemas.microsoft.com/office/powerpoint/2010/main" val="2366722628"/>
      </p:ext>
    </p:extLst>
  </p:cSld>
  <p:clrMapOvr>
    <a:masterClrMapping/>
  </p:clrMapOvr>
  <mc:AlternateContent xmlns:mc="http://schemas.openxmlformats.org/markup-compatibility/2006" xmlns:p14="http://schemas.microsoft.com/office/powerpoint/2010/main">
    <mc:Choice Requires="p14">
      <p:transition spd="slow" p14:dur="2000" advTm="83266"/>
    </mc:Choice>
    <mc:Fallback xmlns="">
      <p:transition spd="slow" advTm="83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fade">
                                      <p:cBhvr>
                                        <p:cTn id="23" dur="500"/>
                                        <p:tgtEl>
                                          <p:spTgt spid="2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animEffect transition="in" filter="fade">
                                      <p:cBhvr>
                                        <p:cTn id="29" dur="500"/>
                                        <p:tgtEl>
                                          <p:spTgt spid="21">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10" presetClass="entr" presetSubtype="0"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childTnLst>
                                </p:cTn>
                              </p:par>
                              <p:par>
                                <p:cTn id="75" presetID="10"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3" grpId="0" animBg="1"/>
      <p:bldP spid="72" grpId="0" animBg="1"/>
      <p:bldP spid="79" grpId="0" animBg="1"/>
      <p:bldP spid="31" grpId="0" animBg="1"/>
      <p:bldP spid="2" grpId="0"/>
      <p:bldP spid="7"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59784" y="3458214"/>
            <a:ext cx="2088000" cy="216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p:cNvSpPr/>
          <p:nvPr/>
        </p:nvSpPr>
        <p:spPr>
          <a:xfrm>
            <a:off x="359784" y="1347638"/>
            <a:ext cx="2088000" cy="216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17</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Differentiated Graph Partitioning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84" name="内容占位符 2"/>
          <p:cNvSpPr txBox="1">
            <a:spLocks/>
          </p:cNvSpPr>
          <p:nvPr/>
        </p:nvSpPr>
        <p:spPr bwMode="auto">
          <a:xfrm>
            <a:off x="251520" y="1923678"/>
            <a:ext cx="3168352" cy="646331"/>
          </a:xfrm>
          <a:prstGeom prst="rect">
            <a:avLst/>
          </a:prstGeom>
          <a:extLst/>
        </p:spPr>
        <p:txBody>
          <a:bodyPr wrap="square">
            <a:spAutoFit/>
          </a:bodyPr>
          <a:lstStyle>
            <a:defPPr>
              <a:defRPr lang="zh-CN"/>
            </a:defPPr>
            <a:lvl2pPr marL="371475" lvl="1" indent="-279400">
              <a:spcBef>
                <a:spcPct val="20000"/>
              </a:spcBef>
              <a:buClr>
                <a:srgbClr val="FF0066"/>
              </a:buClr>
              <a:buSzPct val="80000"/>
              <a:buFont typeface="Century Gothic" panose="020B0502020202020204" pitchFamily="34" charset="0"/>
              <a:buChar char="►"/>
              <a:defRPr sz="1600">
                <a:latin typeface="Century Gothic" pitchFamily="34" charset="0"/>
                <a:ea typeface="Verdana" pitchFamily="34" charset="0"/>
                <a:cs typeface="Verdana" pitchFamily="34" charset="0"/>
              </a:defRPr>
            </a:lvl2pPr>
          </a:lstStyle>
          <a:p>
            <a:pPr lvl="1">
              <a:defRPr/>
            </a:pPr>
            <a:r>
              <a:rPr lang="en-US" altLang="zh-CN" dirty="0"/>
              <a:t>Start from </a:t>
            </a:r>
            <a:r>
              <a:rPr lang="en-US" altLang="zh-CN" dirty="0">
                <a:solidFill>
                  <a:srgbClr val="FF0066"/>
                </a:solidFill>
              </a:rPr>
              <a:t>normal vertex</a:t>
            </a:r>
          </a:p>
          <a:p>
            <a:pPr lvl="1">
              <a:defRPr/>
            </a:pPr>
            <a:r>
              <a:rPr lang="en-US" altLang="zh-CN" dirty="0"/>
              <a:t>Exploit </a:t>
            </a:r>
            <a:r>
              <a:rPr lang="en-US" altLang="zh-CN" dirty="0">
                <a:solidFill>
                  <a:srgbClr val="FF0066"/>
                </a:solidFill>
              </a:rPr>
              <a:t>locality</a:t>
            </a:r>
          </a:p>
        </p:txBody>
      </p:sp>
      <p:grpSp>
        <p:nvGrpSpPr>
          <p:cNvPr id="2" name="组合 1"/>
          <p:cNvGrpSpPr/>
          <p:nvPr/>
        </p:nvGrpSpPr>
        <p:grpSpPr>
          <a:xfrm>
            <a:off x="7308304" y="751905"/>
            <a:ext cx="1592700" cy="1387797"/>
            <a:chOff x="6140522" y="1131590"/>
            <a:chExt cx="2751958" cy="2769022"/>
          </a:xfrm>
        </p:grpSpPr>
        <p:sp>
          <p:nvSpPr>
            <p:cNvPr id="32" name="Oval 13"/>
            <p:cNvSpPr/>
            <p:nvPr/>
          </p:nvSpPr>
          <p:spPr>
            <a:xfrm>
              <a:off x="6716586" y="221171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a:solidFill>
                    <a:schemeClr val="tx1"/>
                  </a:solidFill>
                </a:rPr>
                <a:t>Jiaxin</a:t>
              </a:r>
              <a:endParaRPr lang="zh-CN" altLang="en-US" sz="800" b="1" dirty="0">
                <a:solidFill>
                  <a:schemeClr val="tx1"/>
                </a:solidFill>
              </a:endParaRPr>
            </a:p>
          </p:txBody>
        </p:sp>
        <p:cxnSp>
          <p:nvCxnSpPr>
            <p:cNvPr id="43" name="Straight Arrow Connector 15"/>
            <p:cNvCxnSpPr>
              <a:stCxn id="32" idx="1"/>
              <a:endCxn id="45" idx="4"/>
            </p:cNvCxnSpPr>
            <p:nvPr/>
          </p:nvCxnSpPr>
          <p:spPr>
            <a:xfrm flipH="1" flipV="1">
              <a:off x="6450470" y="1923678"/>
              <a:ext cx="356898" cy="345550"/>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13"/>
            <p:cNvSpPr/>
            <p:nvPr/>
          </p:nvSpPr>
          <p:spPr>
            <a:xfrm>
              <a:off x="6140522" y="153092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smtClean="0">
                  <a:solidFill>
                    <a:schemeClr val="tx1"/>
                  </a:solidFill>
                </a:rPr>
                <a:t>DS</a:t>
              </a:r>
              <a:endParaRPr lang="zh-CN" altLang="en-US" sz="800" b="1" dirty="0">
                <a:solidFill>
                  <a:schemeClr val="tx1"/>
                </a:solidFill>
              </a:endParaRPr>
            </a:p>
          </p:txBody>
        </p:sp>
        <p:sp>
          <p:nvSpPr>
            <p:cNvPr id="46" name="Oval 13"/>
            <p:cNvSpPr/>
            <p:nvPr/>
          </p:nvSpPr>
          <p:spPr>
            <a:xfrm>
              <a:off x="7552505" y="221171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smtClean="0">
                  <a:solidFill>
                    <a:schemeClr val="tx1"/>
                  </a:solidFill>
                </a:rPr>
                <a:t>Xingda</a:t>
              </a:r>
              <a:endParaRPr lang="zh-CN" altLang="en-US" sz="800" b="1" dirty="0">
                <a:solidFill>
                  <a:schemeClr val="tx1"/>
                </a:solidFill>
              </a:endParaRPr>
            </a:p>
          </p:txBody>
        </p:sp>
        <p:cxnSp>
          <p:nvCxnSpPr>
            <p:cNvPr id="47" name="Straight Arrow Connector 15"/>
            <p:cNvCxnSpPr>
              <a:stCxn id="46" idx="7"/>
              <a:endCxn id="52" idx="4"/>
            </p:cNvCxnSpPr>
            <p:nvPr/>
          </p:nvCxnSpPr>
          <p:spPr>
            <a:xfrm flipV="1">
              <a:off x="8081618" y="1923678"/>
              <a:ext cx="500915" cy="345550"/>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Oval 13"/>
            <p:cNvSpPr/>
            <p:nvPr/>
          </p:nvSpPr>
          <p:spPr>
            <a:xfrm>
              <a:off x="8272585" y="153092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a:solidFill>
                    <a:schemeClr val="tx1"/>
                  </a:solidFill>
                </a:rPr>
                <a:t>O</a:t>
              </a:r>
              <a:r>
                <a:rPr lang="en-US" altLang="zh-CN" sz="800" b="1" dirty="0" smtClean="0">
                  <a:solidFill>
                    <a:schemeClr val="tx1"/>
                  </a:solidFill>
                </a:rPr>
                <a:t>S</a:t>
              </a:r>
              <a:endParaRPr lang="zh-CN" altLang="en-US" sz="800" b="1" dirty="0">
                <a:solidFill>
                  <a:schemeClr val="tx1"/>
                </a:solidFill>
              </a:endParaRPr>
            </a:p>
          </p:txBody>
        </p:sp>
        <p:sp>
          <p:nvSpPr>
            <p:cNvPr id="53" name="Oval 13"/>
            <p:cNvSpPr/>
            <p:nvPr/>
          </p:nvSpPr>
          <p:spPr>
            <a:xfrm>
              <a:off x="7192465" y="1131590"/>
              <a:ext cx="619895" cy="392758"/>
            </a:xfrm>
            <a:prstGeom prst="ellipse">
              <a:avLst/>
            </a:prstGeom>
            <a:solidFill>
              <a:srgbClr val="00FF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smtClean="0">
                  <a:solidFill>
                    <a:schemeClr val="tx1"/>
                  </a:solidFill>
                </a:rPr>
                <a:t>tc</a:t>
              </a:r>
              <a:endParaRPr lang="zh-CN" altLang="en-US" sz="800" b="1" dirty="0">
                <a:solidFill>
                  <a:schemeClr val="tx1"/>
                </a:solidFill>
              </a:endParaRPr>
            </a:p>
          </p:txBody>
        </p:sp>
        <p:cxnSp>
          <p:nvCxnSpPr>
            <p:cNvPr id="54" name="Straight Arrow Connector 15"/>
            <p:cNvCxnSpPr>
              <a:endCxn id="53" idx="3"/>
            </p:cNvCxnSpPr>
            <p:nvPr/>
          </p:nvCxnSpPr>
          <p:spPr>
            <a:xfrm flipV="1">
              <a:off x="7042188" y="1466830"/>
              <a:ext cx="241057" cy="867136"/>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15"/>
            <p:cNvCxnSpPr>
              <a:stCxn id="53" idx="2"/>
              <a:endCxn id="45" idx="7"/>
            </p:cNvCxnSpPr>
            <p:nvPr/>
          </p:nvCxnSpPr>
          <p:spPr>
            <a:xfrm flipH="1">
              <a:off x="6669635" y="1327969"/>
              <a:ext cx="522830" cy="260469"/>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15"/>
            <p:cNvCxnSpPr>
              <a:stCxn id="46" idx="0"/>
              <a:endCxn id="53" idx="5"/>
            </p:cNvCxnSpPr>
            <p:nvPr/>
          </p:nvCxnSpPr>
          <p:spPr>
            <a:xfrm flipH="1" flipV="1">
              <a:off x="7721578" y="1466830"/>
              <a:ext cx="140875" cy="744880"/>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15"/>
            <p:cNvCxnSpPr>
              <a:stCxn id="53" idx="6"/>
              <a:endCxn id="52" idx="1"/>
            </p:cNvCxnSpPr>
            <p:nvPr/>
          </p:nvCxnSpPr>
          <p:spPr>
            <a:xfrm>
              <a:off x="7812360" y="1327969"/>
              <a:ext cx="551007" cy="260469"/>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Oval 13"/>
            <p:cNvSpPr/>
            <p:nvPr/>
          </p:nvSpPr>
          <p:spPr>
            <a:xfrm>
              <a:off x="7148634" y="2787774"/>
              <a:ext cx="763911" cy="392758"/>
            </a:xfrm>
            <a:prstGeom prst="ellipse">
              <a:avLst/>
            </a:prstGeom>
            <a:ln w="12700"/>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sz="800" b="1" dirty="0" smtClean="0">
                  <a:solidFill>
                    <a:schemeClr val="tx1"/>
                  </a:solidFill>
                </a:rPr>
                <a:t>Student</a:t>
              </a:r>
              <a:endParaRPr lang="zh-CN" altLang="en-US" sz="800" b="1" dirty="0">
                <a:solidFill>
                  <a:schemeClr val="tx1"/>
                </a:solidFill>
              </a:endParaRPr>
            </a:p>
          </p:txBody>
        </p:sp>
        <p:cxnSp>
          <p:nvCxnSpPr>
            <p:cNvPr id="59" name="Straight Arrow Connector 15"/>
            <p:cNvCxnSpPr>
              <a:stCxn id="32" idx="4"/>
              <a:endCxn id="58" idx="1"/>
            </p:cNvCxnSpPr>
            <p:nvPr/>
          </p:nvCxnSpPr>
          <p:spPr>
            <a:xfrm>
              <a:off x="7026534" y="2604468"/>
              <a:ext cx="233972" cy="240824"/>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15"/>
            <p:cNvCxnSpPr>
              <a:stCxn id="46" idx="4"/>
              <a:endCxn id="58" idx="7"/>
            </p:cNvCxnSpPr>
            <p:nvPr/>
          </p:nvCxnSpPr>
          <p:spPr>
            <a:xfrm flipH="1">
              <a:off x="7800673" y="2604468"/>
              <a:ext cx="61780" cy="240824"/>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13"/>
            <p:cNvSpPr/>
            <p:nvPr/>
          </p:nvSpPr>
          <p:spPr>
            <a:xfrm>
              <a:off x="7120457" y="3507854"/>
              <a:ext cx="792088" cy="392758"/>
            </a:xfrm>
            <a:prstGeom prst="ellipse">
              <a:avLst/>
            </a:prstGeom>
            <a:ln w="12700"/>
          </p:spPr>
          <p:style>
            <a:lnRef idx="2">
              <a:schemeClr val="accent4"/>
            </a:lnRef>
            <a:fillRef idx="1">
              <a:schemeClr val="lt1"/>
            </a:fillRef>
            <a:effectRef idx="0">
              <a:schemeClr val="accent4"/>
            </a:effectRef>
            <a:fontRef idx="minor">
              <a:schemeClr val="dk1"/>
            </a:fontRef>
          </p:style>
          <p:txBody>
            <a:bodyPr wrap="none" lIns="0" tIns="0" rIns="0" bIns="0" rtlCol="0" anchor="ctr"/>
            <a:lstStyle/>
            <a:p>
              <a:pPr algn="ctr"/>
              <a:r>
                <a:rPr lang="en-US" altLang="zh-CN" sz="800" b="1" dirty="0">
                  <a:solidFill>
                    <a:schemeClr val="tx1"/>
                  </a:solidFill>
                </a:rPr>
                <a:t>Course</a:t>
              </a:r>
              <a:endParaRPr lang="zh-CN" altLang="en-US" sz="800" b="1" dirty="0">
                <a:solidFill>
                  <a:schemeClr val="tx1"/>
                </a:solidFill>
              </a:endParaRPr>
            </a:p>
          </p:txBody>
        </p:sp>
        <p:cxnSp>
          <p:nvCxnSpPr>
            <p:cNvPr id="62" name="Straight Arrow Connector 15"/>
            <p:cNvCxnSpPr>
              <a:stCxn id="45" idx="4"/>
              <a:endCxn id="61" idx="2"/>
            </p:cNvCxnSpPr>
            <p:nvPr/>
          </p:nvCxnSpPr>
          <p:spPr>
            <a:xfrm>
              <a:off x="6450470" y="1923678"/>
              <a:ext cx="669987" cy="1780555"/>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15"/>
            <p:cNvCxnSpPr>
              <a:stCxn id="52" idx="5"/>
              <a:endCxn id="61" idx="6"/>
            </p:cNvCxnSpPr>
            <p:nvPr/>
          </p:nvCxnSpPr>
          <p:spPr>
            <a:xfrm flipH="1">
              <a:off x="7912545" y="1866160"/>
              <a:ext cx="889153" cy="1838073"/>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15"/>
            <p:cNvCxnSpPr>
              <a:stCxn id="32" idx="7"/>
              <a:endCxn id="52" idx="2"/>
            </p:cNvCxnSpPr>
            <p:nvPr/>
          </p:nvCxnSpPr>
          <p:spPr>
            <a:xfrm flipV="1">
              <a:off x="7245699" y="1727299"/>
              <a:ext cx="1026886" cy="541929"/>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5" name="Rectangle 4"/>
          <p:cNvSpPr/>
          <p:nvPr/>
        </p:nvSpPr>
        <p:spPr>
          <a:xfrm>
            <a:off x="323528" y="1020673"/>
            <a:ext cx="2376264" cy="830997"/>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Jiaxin</a:t>
            </a:r>
            <a:r>
              <a:rPr lang="en-US" altLang="zh-CN" sz="1600" b="1" dirty="0" smtClean="0">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smtClean="0">
                <a:solidFill>
                  <a:srgbClr val="FF0066"/>
                </a:solidFill>
                <a:latin typeface="Consolas" panose="020B0609020204030204" pitchFamily="49" charset="0"/>
                <a:cs typeface="Consolas" panose="020B0609020204030204" pitchFamily="49" charset="0"/>
              </a:rPr>
              <a:t>?X</a:t>
            </a:r>
            <a:r>
              <a:rPr lang="en-US" altLang="zh-CN" sz="1600" b="1" dirty="0" smtClean="0">
                <a:latin typeface="Consolas" panose="020B0609020204030204" pitchFamily="49" charset="0"/>
                <a:cs typeface="Consolas" panose="020B0609020204030204" pitchFamily="49" charset="0"/>
              </a:rPr>
              <a:t> .</a:t>
            </a:r>
            <a:endParaRPr lang="en-US" altLang="zh-CN" sz="1600" b="1" dirty="0">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66" name="Rectangle 4"/>
          <p:cNvSpPr/>
          <p:nvPr/>
        </p:nvSpPr>
        <p:spPr>
          <a:xfrm>
            <a:off x="287685" y="2904495"/>
            <a:ext cx="2376264" cy="1323439"/>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?Y </a:t>
            </a:r>
            <a:endParaRPr lang="en-US" altLang="zh-CN" sz="1600" b="1" dirty="0" smtClean="0">
              <a:solidFill>
                <a:srgbClr val="FF0066"/>
              </a:solidFill>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a:solidFill>
                  <a:srgbClr val="FF0066"/>
                </a:solidFill>
                <a:latin typeface="Consolas" panose="020B0609020204030204" pitchFamily="49" charset="0"/>
                <a:cs typeface="Consolas" panose="020B0609020204030204" pitchFamily="49" charset="0"/>
              </a:rPr>
              <a:t>?Y</a:t>
            </a:r>
            <a:r>
              <a:rPr lang="en-US" altLang="zh-CN" sz="1600" b="1" dirty="0">
                <a:latin typeface="Consolas" panose="020B0609020204030204" pitchFamily="49" charset="0"/>
                <a:cs typeface="Consolas" panose="020B0609020204030204" pitchFamily="49" charset="0"/>
              </a:rPr>
              <a:t> </a:t>
            </a:r>
            <a:r>
              <a:rPr lang="en-US" altLang="zh-CN" sz="1600" b="1" dirty="0" smtClean="0">
                <a:latin typeface="Consolas" panose="020B0609020204030204" pitchFamily="49" charset="0"/>
                <a:cs typeface="Consolas" panose="020B0609020204030204" pitchFamily="49" charset="0"/>
              </a:rPr>
              <a:t>.</a:t>
            </a:r>
            <a:endParaRPr lang="en-US" altLang="zh-CN" sz="1600" b="1" dirty="0">
              <a:latin typeface="Consolas" panose="020B0609020204030204" pitchFamily="49" charset="0"/>
              <a:cs typeface="Consolas" panose="020B0609020204030204" pitchFamily="49" charset="0"/>
            </a:endParaRP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smtClean="0">
                <a:latin typeface="Consolas" panose="020B0609020204030204" pitchFamily="49" charset="0"/>
                <a:cs typeface="Consolas" panose="020B0609020204030204" pitchFamily="49" charset="0"/>
              </a:rPr>
              <a:t>type </a:t>
            </a:r>
            <a:r>
              <a:rPr lang="en-US" altLang="zh-CN" sz="1600" b="1" dirty="0" smtClean="0">
                <a:solidFill>
                  <a:srgbClr val="FF0066"/>
                </a:solidFill>
                <a:latin typeface="Consolas" panose="020B0609020204030204" pitchFamily="49" charset="0"/>
                <a:cs typeface="Consolas" panose="020B0609020204030204" pitchFamily="49" charset="0"/>
              </a:rPr>
              <a:t>Student</a:t>
            </a:r>
            <a:r>
              <a:rPr lang="en-US" altLang="zh-CN" sz="1600" b="1" dirty="0" smtClean="0">
                <a:latin typeface="Consolas" panose="020B0609020204030204" pitchFamily="49" charset="0"/>
                <a:cs typeface="Consolas" panose="020B0609020204030204" pitchFamily="49" charset="0"/>
              </a:rPr>
              <a:t> </a:t>
            </a:r>
            <a:r>
              <a:rPr lang="en-US" altLang="zh-CN" sz="1600" b="1" dirty="0">
                <a:latin typeface="Consolas" panose="020B0609020204030204" pitchFamily="49" charset="0"/>
                <a:cs typeface="Consolas" panose="020B0609020204030204" pitchFamily="49" charset="0"/>
              </a:rPr>
              <a:t>.</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5" name="矩形 4"/>
          <p:cNvSpPr/>
          <p:nvPr/>
        </p:nvSpPr>
        <p:spPr>
          <a:xfrm>
            <a:off x="251520" y="4241986"/>
            <a:ext cx="2952328" cy="634020"/>
          </a:xfrm>
          <a:prstGeom prst="rect">
            <a:avLst/>
          </a:prstGeom>
        </p:spPr>
        <p:txBody>
          <a:bodyPr wrap="square">
            <a:spAutoFit/>
          </a:bodyPr>
          <a:lstStyle/>
          <a:p>
            <a:pPr marL="371475" lvl="1" indent="-279400">
              <a:spcBef>
                <a:spcPct val="20000"/>
              </a:spcBef>
              <a:buClr>
                <a:srgbClr val="FF0066"/>
              </a:buClr>
              <a:buSzPct val="80000"/>
              <a:buFont typeface="Century Gothic" panose="020B0502020202020204" pitchFamily="34" charset="0"/>
              <a:buChar char="►"/>
              <a:defRPr/>
            </a:pPr>
            <a:r>
              <a:rPr lang="en-US" altLang="zh-CN" sz="1600" dirty="0" smtClean="0">
                <a:latin typeface="Century Gothic" pitchFamily="34" charset="0"/>
                <a:ea typeface="Verdana" pitchFamily="34" charset="0"/>
                <a:cs typeface="Verdana" pitchFamily="34" charset="0"/>
              </a:rPr>
              <a:t>Start from </a:t>
            </a:r>
            <a:r>
              <a:rPr lang="en-US" altLang="zh-CN" sz="1600" dirty="0" smtClean="0">
                <a:solidFill>
                  <a:srgbClr val="FF0066"/>
                </a:solidFill>
                <a:latin typeface="Century Gothic" pitchFamily="34" charset="0"/>
                <a:ea typeface="Verdana" pitchFamily="34" charset="0"/>
                <a:cs typeface="Verdana" pitchFamily="34" charset="0"/>
              </a:rPr>
              <a:t>index vertex</a:t>
            </a:r>
            <a:endParaRPr lang="en-US" altLang="zh-CN" sz="1600" i="1" dirty="0">
              <a:solidFill>
                <a:srgbClr val="FF0066"/>
              </a:solidFill>
              <a:latin typeface="Century Gothic" pitchFamily="34" charset="0"/>
              <a:ea typeface="Verdana" pitchFamily="34" charset="0"/>
              <a:cs typeface="Verdana" pitchFamily="34" charset="0"/>
            </a:endParaRPr>
          </a:p>
          <a:p>
            <a:pPr marL="371475" lvl="1" indent="-279400">
              <a:spcBef>
                <a:spcPct val="20000"/>
              </a:spcBef>
              <a:buClr>
                <a:srgbClr val="FF0066"/>
              </a:buClr>
              <a:buSzPct val="80000"/>
              <a:buFont typeface="Century Gothic" panose="020B0502020202020204" pitchFamily="34" charset="0"/>
              <a:buChar char="►"/>
              <a:defRPr/>
            </a:pPr>
            <a:r>
              <a:rPr lang="en-US" altLang="zh-CN" sz="1600" dirty="0" smtClean="0">
                <a:latin typeface="Century Gothic" pitchFamily="34" charset="0"/>
                <a:ea typeface="Verdana" pitchFamily="34" charset="0"/>
                <a:cs typeface="Verdana" pitchFamily="34" charset="0"/>
              </a:rPr>
              <a:t>Exploit </a:t>
            </a:r>
            <a:r>
              <a:rPr lang="en-US" altLang="zh-CN" sz="1600" dirty="0" smtClean="0">
                <a:solidFill>
                  <a:srgbClr val="FF0066"/>
                </a:solidFill>
                <a:latin typeface="Century Gothic" pitchFamily="34" charset="0"/>
                <a:ea typeface="Verdana" pitchFamily="34" charset="0"/>
                <a:cs typeface="Verdana" pitchFamily="34" charset="0"/>
              </a:rPr>
              <a:t>parallelism</a:t>
            </a:r>
            <a:endParaRPr lang="en-US" altLang="zh-CN" sz="1600" dirty="0">
              <a:solidFill>
                <a:srgbClr val="FF0066"/>
              </a:solidFill>
              <a:latin typeface="Century Gothic"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1510722009"/>
      </p:ext>
    </p:extLst>
  </p:cSld>
  <p:clrMapOvr>
    <a:masterClrMapping/>
  </p:clrMapOvr>
  <mc:AlternateContent xmlns:mc="http://schemas.openxmlformats.org/markup-compatibility/2006" xmlns:p14="http://schemas.microsoft.com/office/powerpoint/2010/main">
    <mc:Choice Requires="p14">
      <p:transition spd="slow" p14:dur="2000" advTm="83266"/>
    </mc:Choice>
    <mc:Fallback xmlns="">
      <p:transition spd="slow" advTm="83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8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18</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Differentiated Graph Partitioning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33" name="Oval 13"/>
          <p:cNvSpPr/>
          <p:nvPr/>
        </p:nvSpPr>
        <p:spPr>
          <a:xfrm>
            <a:off x="4139952" y="3043088"/>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Jiaxin</a:t>
            </a:r>
            <a:endParaRPr lang="zh-CN" altLang="en-US" sz="1400" b="1" dirty="0">
              <a:solidFill>
                <a:schemeClr val="tx1"/>
              </a:solidFill>
            </a:endParaRPr>
          </a:p>
        </p:txBody>
      </p:sp>
      <p:cxnSp>
        <p:nvCxnSpPr>
          <p:cNvPr id="34" name="Straight Arrow Connector 15"/>
          <p:cNvCxnSpPr>
            <a:stCxn id="33" idx="1"/>
            <a:endCxn id="36" idx="4"/>
          </p:cNvCxnSpPr>
          <p:nvPr/>
        </p:nvCxnSpPr>
        <p:spPr>
          <a:xfrm flipH="1" flipV="1">
            <a:off x="3873836" y="2755056"/>
            <a:ext cx="356898"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16"/>
          <p:cNvSpPr/>
          <p:nvPr/>
        </p:nvSpPr>
        <p:spPr>
          <a:xfrm>
            <a:off x="4099252" y="2755056"/>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sp>
        <p:nvSpPr>
          <p:cNvPr id="36" name="Oval 13"/>
          <p:cNvSpPr/>
          <p:nvPr/>
        </p:nvSpPr>
        <p:spPr>
          <a:xfrm>
            <a:off x="3563888" y="2362298"/>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sp>
        <p:nvSpPr>
          <p:cNvPr id="37" name="Oval 13"/>
          <p:cNvSpPr/>
          <p:nvPr/>
        </p:nvSpPr>
        <p:spPr>
          <a:xfrm>
            <a:off x="6300192" y="3036516"/>
            <a:ext cx="691903"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Xingda</a:t>
            </a:r>
            <a:endParaRPr lang="zh-CN" altLang="en-US" sz="1400" b="1" dirty="0">
              <a:solidFill>
                <a:schemeClr val="tx1"/>
              </a:solidFill>
            </a:endParaRPr>
          </a:p>
        </p:txBody>
      </p:sp>
      <p:cxnSp>
        <p:nvCxnSpPr>
          <p:cNvPr id="40" name="Straight Arrow Connector 15"/>
          <p:cNvCxnSpPr>
            <a:stCxn id="37" idx="7"/>
            <a:endCxn id="42" idx="4"/>
          </p:cNvCxnSpPr>
          <p:nvPr/>
        </p:nvCxnSpPr>
        <p:spPr>
          <a:xfrm flipV="1">
            <a:off x="6890768" y="2748484"/>
            <a:ext cx="439452"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16"/>
          <p:cNvSpPr/>
          <p:nvPr/>
        </p:nvSpPr>
        <p:spPr>
          <a:xfrm>
            <a:off x="6660232" y="2748484"/>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sp>
        <p:nvSpPr>
          <p:cNvPr id="42" name="Oval 13"/>
          <p:cNvSpPr/>
          <p:nvPr/>
        </p:nvSpPr>
        <p:spPr>
          <a:xfrm>
            <a:off x="7020272" y="2355726"/>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tx1"/>
                </a:solidFill>
              </a:rPr>
              <a:t>O</a:t>
            </a:r>
            <a:r>
              <a:rPr lang="en-US" altLang="zh-CN" sz="1400" b="1" dirty="0" smtClean="0">
                <a:solidFill>
                  <a:schemeClr val="tx1"/>
                </a:solidFill>
              </a:rPr>
              <a:t>S</a:t>
            </a:r>
            <a:endParaRPr lang="zh-CN" altLang="en-US" sz="1400" b="1" dirty="0">
              <a:solidFill>
                <a:schemeClr val="tx1"/>
              </a:solidFill>
            </a:endParaRPr>
          </a:p>
        </p:txBody>
      </p:sp>
      <p:cxnSp>
        <p:nvCxnSpPr>
          <p:cNvPr id="3" name="直接连接符 2"/>
          <p:cNvCxnSpPr/>
          <p:nvPr/>
        </p:nvCxnSpPr>
        <p:spPr>
          <a:xfrm>
            <a:off x="5868144" y="1923678"/>
            <a:ext cx="0" cy="2520280"/>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13"/>
          <p:cNvSpPr/>
          <p:nvPr/>
        </p:nvSpPr>
        <p:spPr>
          <a:xfrm>
            <a:off x="4572000" y="1962968"/>
            <a:ext cx="619895" cy="392758"/>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tc</a:t>
            </a:r>
            <a:endParaRPr lang="zh-CN" altLang="en-US" sz="1400" b="1" dirty="0">
              <a:solidFill>
                <a:schemeClr val="tx1"/>
              </a:solidFill>
            </a:endParaRPr>
          </a:p>
        </p:txBody>
      </p:sp>
      <p:cxnSp>
        <p:nvCxnSpPr>
          <p:cNvPr id="50" name="Straight Arrow Connector 15"/>
          <p:cNvCxnSpPr>
            <a:stCxn id="33" idx="7"/>
            <a:endCxn id="49" idx="4"/>
          </p:cNvCxnSpPr>
          <p:nvPr/>
        </p:nvCxnSpPr>
        <p:spPr>
          <a:xfrm flipV="1">
            <a:off x="4669065" y="2355726"/>
            <a:ext cx="212883" cy="744880"/>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15"/>
          <p:cNvCxnSpPr>
            <a:stCxn id="49" idx="2"/>
            <a:endCxn id="36" idx="7"/>
          </p:cNvCxnSpPr>
          <p:nvPr/>
        </p:nvCxnSpPr>
        <p:spPr>
          <a:xfrm flipH="1">
            <a:off x="4093001" y="2159347"/>
            <a:ext cx="478999" cy="260469"/>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Oval 13"/>
          <p:cNvSpPr/>
          <p:nvPr/>
        </p:nvSpPr>
        <p:spPr>
          <a:xfrm>
            <a:off x="6084168" y="1923678"/>
            <a:ext cx="619895" cy="392758"/>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tc</a:t>
            </a:r>
            <a:endParaRPr lang="zh-CN" altLang="en-US" sz="1400" b="1" dirty="0">
              <a:solidFill>
                <a:schemeClr val="tx1"/>
              </a:solidFill>
            </a:endParaRPr>
          </a:p>
        </p:txBody>
      </p:sp>
      <p:cxnSp>
        <p:nvCxnSpPr>
          <p:cNvPr id="69" name="Straight Arrow Connector 15"/>
          <p:cNvCxnSpPr>
            <a:stCxn id="37" idx="0"/>
            <a:endCxn id="67" idx="4"/>
          </p:cNvCxnSpPr>
          <p:nvPr/>
        </p:nvCxnSpPr>
        <p:spPr>
          <a:xfrm flipH="1" flipV="1">
            <a:off x="6394116" y="2316436"/>
            <a:ext cx="252028" cy="720080"/>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15"/>
          <p:cNvCxnSpPr>
            <a:stCxn id="67" idx="5"/>
            <a:endCxn id="42" idx="1"/>
          </p:cNvCxnSpPr>
          <p:nvPr/>
        </p:nvCxnSpPr>
        <p:spPr>
          <a:xfrm>
            <a:off x="6613281" y="2258918"/>
            <a:ext cx="497773" cy="154326"/>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Oval 13"/>
          <p:cNvSpPr/>
          <p:nvPr/>
        </p:nvSpPr>
        <p:spPr>
          <a:xfrm>
            <a:off x="4096121" y="3835176"/>
            <a:ext cx="785827" cy="392758"/>
          </a:xfrm>
          <a:prstGeom prst="ellipse">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sz="1400" b="1" dirty="0" smtClean="0">
                <a:solidFill>
                  <a:schemeClr val="tx1"/>
                </a:solidFill>
              </a:rPr>
              <a:t>Student</a:t>
            </a:r>
            <a:endParaRPr lang="zh-CN" altLang="en-US" sz="1400" b="1" dirty="0">
              <a:solidFill>
                <a:schemeClr val="tx1"/>
              </a:solidFill>
            </a:endParaRPr>
          </a:p>
        </p:txBody>
      </p:sp>
      <p:cxnSp>
        <p:nvCxnSpPr>
          <p:cNvPr id="74" name="Straight Arrow Connector 15"/>
          <p:cNvCxnSpPr>
            <a:stCxn id="33" idx="4"/>
            <a:endCxn id="71" idx="0"/>
          </p:cNvCxnSpPr>
          <p:nvPr/>
        </p:nvCxnSpPr>
        <p:spPr>
          <a:xfrm>
            <a:off x="4449900" y="3435846"/>
            <a:ext cx="39135" cy="399330"/>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Oval 13"/>
          <p:cNvSpPr/>
          <p:nvPr/>
        </p:nvSpPr>
        <p:spPr>
          <a:xfrm>
            <a:off x="3009740" y="3579862"/>
            <a:ext cx="792088" cy="392758"/>
          </a:xfrm>
          <a:prstGeom prst="ellipse">
            <a:avLst/>
          </a:prstGeom>
          <a:ln w="57150"/>
        </p:spPr>
        <p:style>
          <a:lnRef idx="2">
            <a:schemeClr val="accent4"/>
          </a:lnRef>
          <a:fillRef idx="1">
            <a:schemeClr val="lt1"/>
          </a:fillRef>
          <a:effectRef idx="0">
            <a:schemeClr val="accent4"/>
          </a:effectRef>
          <a:fontRef idx="minor">
            <a:schemeClr val="dk1"/>
          </a:fontRef>
        </p:style>
        <p:txBody>
          <a:bodyPr wrap="none" lIns="0" tIns="0" rIns="0" bIns="0" rtlCol="0" anchor="ctr"/>
          <a:lstStyle/>
          <a:p>
            <a:pPr algn="ctr"/>
            <a:r>
              <a:rPr lang="en-US" altLang="zh-CN" sz="1400" b="1" dirty="0">
                <a:solidFill>
                  <a:schemeClr val="tx1"/>
                </a:solidFill>
              </a:rPr>
              <a:t>Course</a:t>
            </a:r>
            <a:endParaRPr lang="zh-CN" altLang="en-US" sz="1400" b="1" dirty="0">
              <a:solidFill>
                <a:schemeClr val="tx1"/>
              </a:solidFill>
            </a:endParaRPr>
          </a:p>
        </p:txBody>
      </p:sp>
      <p:cxnSp>
        <p:nvCxnSpPr>
          <p:cNvPr id="77" name="Straight Arrow Connector 15"/>
          <p:cNvCxnSpPr>
            <a:stCxn id="36" idx="3"/>
          </p:cNvCxnSpPr>
          <p:nvPr/>
        </p:nvCxnSpPr>
        <p:spPr>
          <a:xfrm flipH="1">
            <a:off x="3477792" y="2697538"/>
            <a:ext cx="176878" cy="882324"/>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Oval 13"/>
          <p:cNvSpPr/>
          <p:nvPr/>
        </p:nvSpPr>
        <p:spPr>
          <a:xfrm>
            <a:off x="6300192" y="3939902"/>
            <a:ext cx="835919" cy="392758"/>
          </a:xfrm>
          <a:prstGeom prst="ellipse">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sz="1400" b="1" dirty="0" smtClean="0">
                <a:solidFill>
                  <a:schemeClr val="tx1"/>
                </a:solidFill>
              </a:rPr>
              <a:t>Student</a:t>
            </a:r>
            <a:endParaRPr lang="zh-CN" altLang="en-US" sz="1400" b="1" dirty="0">
              <a:solidFill>
                <a:schemeClr val="tx1"/>
              </a:solidFill>
            </a:endParaRPr>
          </a:p>
        </p:txBody>
      </p:sp>
      <p:cxnSp>
        <p:nvCxnSpPr>
          <p:cNvPr id="81" name="Straight Arrow Connector 15"/>
          <p:cNvCxnSpPr>
            <a:stCxn id="37" idx="4"/>
            <a:endCxn id="78" idx="0"/>
          </p:cNvCxnSpPr>
          <p:nvPr/>
        </p:nvCxnSpPr>
        <p:spPr>
          <a:xfrm>
            <a:off x="6646144" y="3429274"/>
            <a:ext cx="72008" cy="510628"/>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Oval 13"/>
          <p:cNvSpPr/>
          <p:nvPr/>
        </p:nvSpPr>
        <p:spPr>
          <a:xfrm>
            <a:off x="7352135" y="3579862"/>
            <a:ext cx="792088" cy="392758"/>
          </a:xfrm>
          <a:prstGeom prst="ellipse">
            <a:avLst/>
          </a:prstGeom>
          <a:ln w="57150"/>
        </p:spPr>
        <p:style>
          <a:lnRef idx="2">
            <a:schemeClr val="accent4"/>
          </a:lnRef>
          <a:fillRef idx="1">
            <a:schemeClr val="lt1"/>
          </a:fillRef>
          <a:effectRef idx="0">
            <a:schemeClr val="accent4"/>
          </a:effectRef>
          <a:fontRef idx="minor">
            <a:schemeClr val="dk1"/>
          </a:fontRef>
        </p:style>
        <p:txBody>
          <a:bodyPr wrap="none" lIns="0" tIns="0" rIns="0" bIns="0" rtlCol="0" anchor="ctr"/>
          <a:lstStyle/>
          <a:p>
            <a:pPr algn="ctr"/>
            <a:r>
              <a:rPr lang="en-US" altLang="zh-CN" sz="1400" b="1" dirty="0">
                <a:solidFill>
                  <a:schemeClr val="tx1"/>
                </a:solidFill>
              </a:rPr>
              <a:t>Course</a:t>
            </a:r>
            <a:endParaRPr lang="zh-CN" altLang="en-US" sz="1400" b="1" dirty="0">
              <a:solidFill>
                <a:schemeClr val="tx1"/>
              </a:solidFill>
            </a:endParaRPr>
          </a:p>
        </p:txBody>
      </p:sp>
      <p:cxnSp>
        <p:nvCxnSpPr>
          <p:cNvPr id="83" name="Straight Arrow Connector 15"/>
          <p:cNvCxnSpPr>
            <a:stCxn id="42" idx="5"/>
            <a:endCxn id="82" idx="0"/>
          </p:cNvCxnSpPr>
          <p:nvPr/>
        </p:nvCxnSpPr>
        <p:spPr>
          <a:xfrm>
            <a:off x="7549385" y="2690966"/>
            <a:ext cx="198794" cy="888896"/>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Oval 13"/>
          <p:cNvSpPr/>
          <p:nvPr/>
        </p:nvSpPr>
        <p:spPr>
          <a:xfrm>
            <a:off x="5176241" y="2467024"/>
            <a:ext cx="619895" cy="392758"/>
          </a:xfrm>
          <a:prstGeom prst="ellipse">
            <a:avLst/>
          </a:prstGeom>
          <a:solidFill>
            <a:schemeClr val="bg1"/>
          </a:solidFill>
          <a:ln>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tx1"/>
                </a:solidFill>
              </a:rPr>
              <a:t>O</a:t>
            </a:r>
            <a:r>
              <a:rPr lang="en-US" altLang="zh-CN" sz="1400" b="1" dirty="0" smtClean="0">
                <a:solidFill>
                  <a:schemeClr val="tx1"/>
                </a:solidFill>
              </a:rPr>
              <a:t>S</a:t>
            </a:r>
            <a:endParaRPr lang="zh-CN" altLang="en-US" sz="1400" b="1" dirty="0">
              <a:solidFill>
                <a:schemeClr val="tx1"/>
              </a:solidFill>
            </a:endParaRPr>
          </a:p>
        </p:txBody>
      </p:sp>
      <p:cxnSp>
        <p:nvCxnSpPr>
          <p:cNvPr id="87" name="Straight Arrow Connector 15"/>
          <p:cNvCxnSpPr>
            <a:stCxn id="33" idx="6"/>
            <a:endCxn id="86" idx="3"/>
          </p:cNvCxnSpPr>
          <p:nvPr/>
        </p:nvCxnSpPr>
        <p:spPr>
          <a:xfrm flipV="1">
            <a:off x="4759847" y="2802264"/>
            <a:ext cx="507176" cy="437203"/>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Rectangle 16"/>
          <p:cNvSpPr/>
          <p:nvPr/>
        </p:nvSpPr>
        <p:spPr>
          <a:xfrm>
            <a:off x="4991525" y="3056061"/>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t</a:t>
            </a:r>
            <a:r>
              <a:rPr lang="en-US" altLang="zh-CN" sz="1400" b="1" dirty="0" err="1"/>
              <a:t>c</a:t>
            </a:r>
            <a:endParaRPr lang="zh-CN" altLang="en-US" sz="1400" b="1" dirty="0"/>
          </a:p>
        </p:txBody>
      </p:sp>
      <p:grpSp>
        <p:nvGrpSpPr>
          <p:cNvPr id="2" name="组合 1"/>
          <p:cNvGrpSpPr/>
          <p:nvPr/>
        </p:nvGrpSpPr>
        <p:grpSpPr>
          <a:xfrm>
            <a:off x="7308304" y="751905"/>
            <a:ext cx="1592700" cy="1387797"/>
            <a:chOff x="6140522" y="1131590"/>
            <a:chExt cx="2751958" cy="2769022"/>
          </a:xfrm>
        </p:grpSpPr>
        <p:sp>
          <p:nvSpPr>
            <p:cNvPr id="32" name="Oval 13"/>
            <p:cNvSpPr/>
            <p:nvPr/>
          </p:nvSpPr>
          <p:spPr>
            <a:xfrm>
              <a:off x="6716586" y="221171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a:solidFill>
                    <a:schemeClr val="tx1"/>
                  </a:solidFill>
                </a:rPr>
                <a:t>Jiaxin</a:t>
              </a:r>
              <a:endParaRPr lang="zh-CN" altLang="en-US" sz="800" b="1" dirty="0">
                <a:solidFill>
                  <a:schemeClr val="tx1"/>
                </a:solidFill>
              </a:endParaRPr>
            </a:p>
          </p:txBody>
        </p:sp>
        <p:cxnSp>
          <p:nvCxnSpPr>
            <p:cNvPr id="43" name="Straight Arrow Connector 15"/>
            <p:cNvCxnSpPr>
              <a:stCxn id="32" idx="1"/>
              <a:endCxn id="45" idx="4"/>
            </p:cNvCxnSpPr>
            <p:nvPr/>
          </p:nvCxnSpPr>
          <p:spPr>
            <a:xfrm flipH="1" flipV="1">
              <a:off x="6450470" y="1923678"/>
              <a:ext cx="356898" cy="345550"/>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13"/>
            <p:cNvSpPr/>
            <p:nvPr/>
          </p:nvSpPr>
          <p:spPr>
            <a:xfrm>
              <a:off x="6140522" y="153092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smtClean="0">
                  <a:solidFill>
                    <a:schemeClr val="tx1"/>
                  </a:solidFill>
                </a:rPr>
                <a:t>DS</a:t>
              </a:r>
              <a:endParaRPr lang="zh-CN" altLang="en-US" sz="800" b="1" dirty="0">
                <a:solidFill>
                  <a:schemeClr val="tx1"/>
                </a:solidFill>
              </a:endParaRPr>
            </a:p>
          </p:txBody>
        </p:sp>
        <p:sp>
          <p:nvSpPr>
            <p:cNvPr id="46" name="Oval 13"/>
            <p:cNvSpPr/>
            <p:nvPr/>
          </p:nvSpPr>
          <p:spPr>
            <a:xfrm>
              <a:off x="7552505" y="221171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smtClean="0">
                  <a:solidFill>
                    <a:schemeClr val="tx1"/>
                  </a:solidFill>
                </a:rPr>
                <a:t>Xingda</a:t>
              </a:r>
              <a:endParaRPr lang="zh-CN" altLang="en-US" sz="800" b="1" dirty="0">
                <a:solidFill>
                  <a:schemeClr val="tx1"/>
                </a:solidFill>
              </a:endParaRPr>
            </a:p>
          </p:txBody>
        </p:sp>
        <p:cxnSp>
          <p:nvCxnSpPr>
            <p:cNvPr id="47" name="Straight Arrow Connector 15"/>
            <p:cNvCxnSpPr>
              <a:stCxn id="46" idx="7"/>
              <a:endCxn id="52" idx="4"/>
            </p:cNvCxnSpPr>
            <p:nvPr/>
          </p:nvCxnSpPr>
          <p:spPr>
            <a:xfrm flipV="1">
              <a:off x="8081618" y="1923678"/>
              <a:ext cx="500915" cy="345550"/>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Oval 13"/>
            <p:cNvSpPr/>
            <p:nvPr/>
          </p:nvSpPr>
          <p:spPr>
            <a:xfrm>
              <a:off x="8272585" y="1530920"/>
              <a:ext cx="619895" cy="392758"/>
            </a:xfrm>
            <a:prstGeom prst="ellips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a:solidFill>
                    <a:schemeClr val="tx1"/>
                  </a:solidFill>
                </a:rPr>
                <a:t>O</a:t>
              </a:r>
              <a:r>
                <a:rPr lang="en-US" altLang="zh-CN" sz="800" b="1" dirty="0" smtClean="0">
                  <a:solidFill>
                    <a:schemeClr val="tx1"/>
                  </a:solidFill>
                </a:rPr>
                <a:t>S</a:t>
              </a:r>
              <a:endParaRPr lang="zh-CN" altLang="en-US" sz="800" b="1" dirty="0">
                <a:solidFill>
                  <a:schemeClr val="tx1"/>
                </a:solidFill>
              </a:endParaRPr>
            </a:p>
          </p:txBody>
        </p:sp>
        <p:sp>
          <p:nvSpPr>
            <p:cNvPr id="53" name="Oval 13"/>
            <p:cNvSpPr/>
            <p:nvPr/>
          </p:nvSpPr>
          <p:spPr>
            <a:xfrm>
              <a:off x="7192465" y="1131590"/>
              <a:ext cx="619895" cy="392758"/>
            </a:xfrm>
            <a:prstGeom prst="ellipse">
              <a:avLst/>
            </a:prstGeom>
            <a:solidFill>
              <a:srgbClr val="00FF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800" b="1" dirty="0" err="1" smtClean="0">
                  <a:solidFill>
                    <a:schemeClr val="tx1"/>
                  </a:solidFill>
                </a:rPr>
                <a:t>tc</a:t>
              </a:r>
              <a:endParaRPr lang="zh-CN" altLang="en-US" sz="800" b="1" dirty="0">
                <a:solidFill>
                  <a:schemeClr val="tx1"/>
                </a:solidFill>
              </a:endParaRPr>
            </a:p>
          </p:txBody>
        </p:sp>
        <p:cxnSp>
          <p:nvCxnSpPr>
            <p:cNvPr id="54" name="Straight Arrow Connector 15"/>
            <p:cNvCxnSpPr>
              <a:endCxn id="53" idx="3"/>
            </p:cNvCxnSpPr>
            <p:nvPr/>
          </p:nvCxnSpPr>
          <p:spPr>
            <a:xfrm flipV="1">
              <a:off x="7042188" y="1466830"/>
              <a:ext cx="241057" cy="867136"/>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15"/>
            <p:cNvCxnSpPr>
              <a:stCxn id="53" idx="2"/>
              <a:endCxn id="45" idx="7"/>
            </p:cNvCxnSpPr>
            <p:nvPr/>
          </p:nvCxnSpPr>
          <p:spPr>
            <a:xfrm flipH="1">
              <a:off x="6669635" y="1327969"/>
              <a:ext cx="522830" cy="260469"/>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15"/>
            <p:cNvCxnSpPr>
              <a:stCxn id="46" idx="0"/>
              <a:endCxn id="53" idx="5"/>
            </p:cNvCxnSpPr>
            <p:nvPr/>
          </p:nvCxnSpPr>
          <p:spPr>
            <a:xfrm flipH="1" flipV="1">
              <a:off x="7721578" y="1466830"/>
              <a:ext cx="140875" cy="744880"/>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15"/>
            <p:cNvCxnSpPr>
              <a:stCxn id="53" idx="6"/>
              <a:endCxn id="52" idx="1"/>
            </p:cNvCxnSpPr>
            <p:nvPr/>
          </p:nvCxnSpPr>
          <p:spPr>
            <a:xfrm>
              <a:off x="7812360" y="1327969"/>
              <a:ext cx="551007" cy="260469"/>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Oval 13"/>
            <p:cNvSpPr/>
            <p:nvPr/>
          </p:nvSpPr>
          <p:spPr>
            <a:xfrm>
              <a:off x="7148634" y="2787774"/>
              <a:ext cx="763911" cy="392758"/>
            </a:xfrm>
            <a:prstGeom prst="ellipse">
              <a:avLst/>
            </a:prstGeom>
            <a:ln w="12700"/>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sz="800" b="1" dirty="0" smtClean="0">
                  <a:solidFill>
                    <a:schemeClr val="tx1"/>
                  </a:solidFill>
                </a:rPr>
                <a:t>Student</a:t>
              </a:r>
              <a:endParaRPr lang="zh-CN" altLang="en-US" sz="800" b="1" dirty="0">
                <a:solidFill>
                  <a:schemeClr val="tx1"/>
                </a:solidFill>
              </a:endParaRPr>
            </a:p>
          </p:txBody>
        </p:sp>
        <p:cxnSp>
          <p:nvCxnSpPr>
            <p:cNvPr id="59" name="Straight Arrow Connector 15"/>
            <p:cNvCxnSpPr>
              <a:stCxn id="32" idx="4"/>
              <a:endCxn id="58" idx="1"/>
            </p:cNvCxnSpPr>
            <p:nvPr/>
          </p:nvCxnSpPr>
          <p:spPr>
            <a:xfrm>
              <a:off x="7026534" y="2604468"/>
              <a:ext cx="233972" cy="240824"/>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15"/>
            <p:cNvCxnSpPr>
              <a:stCxn id="46" idx="4"/>
              <a:endCxn id="58" idx="7"/>
            </p:cNvCxnSpPr>
            <p:nvPr/>
          </p:nvCxnSpPr>
          <p:spPr>
            <a:xfrm flipH="1">
              <a:off x="7800673" y="2604468"/>
              <a:ext cx="61780" cy="240824"/>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13"/>
            <p:cNvSpPr/>
            <p:nvPr/>
          </p:nvSpPr>
          <p:spPr>
            <a:xfrm>
              <a:off x="7120457" y="3507854"/>
              <a:ext cx="792088" cy="392758"/>
            </a:xfrm>
            <a:prstGeom prst="ellipse">
              <a:avLst/>
            </a:prstGeom>
            <a:ln w="12700"/>
          </p:spPr>
          <p:style>
            <a:lnRef idx="2">
              <a:schemeClr val="accent4"/>
            </a:lnRef>
            <a:fillRef idx="1">
              <a:schemeClr val="lt1"/>
            </a:fillRef>
            <a:effectRef idx="0">
              <a:schemeClr val="accent4"/>
            </a:effectRef>
            <a:fontRef idx="minor">
              <a:schemeClr val="dk1"/>
            </a:fontRef>
          </p:style>
          <p:txBody>
            <a:bodyPr wrap="none" lIns="0" tIns="0" rIns="0" bIns="0" rtlCol="0" anchor="ctr"/>
            <a:lstStyle/>
            <a:p>
              <a:pPr algn="ctr"/>
              <a:r>
                <a:rPr lang="en-US" altLang="zh-CN" sz="800" b="1" dirty="0">
                  <a:solidFill>
                    <a:schemeClr val="tx1"/>
                  </a:solidFill>
                </a:rPr>
                <a:t>Course</a:t>
              </a:r>
              <a:endParaRPr lang="zh-CN" altLang="en-US" sz="800" b="1" dirty="0">
                <a:solidFill>
                  <a:schemeClr val="tx1"/>
                </a:solidFill>
              </a:endParaRPr>
            </a:p>
          </p:txBody>
        </p:sp>
        <p:cxnSp>
          <p:nvCxnSpPr>
            <p:cNvPr id="62" name="Straight Arrow Connector 15"/>
            <p:cNvCxnSpPr>
              <a:stCxn id="45" idx="4"/>
              <a:endCxn id="61" idx="2"/>
            </p:cNvCxnSpPr>
            <p:nvPr/>
          </p:nvCxnSpPr>
          <p:spPr>
            <a:xfrm>
              <a:off x="6450470" y="1923678"/>
              <a:ext cx="669987" cy="1780555"/>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15"/>
            <p:cNvCxnSpPr>
              <a:stCxn id="52" idx="5"/>
              <a:endCxn id="61" idx="6"/>
            </p:cNvCxnSpPr>
            <p:nvPr/>
          </p:nvCxnSpPr>
          <p:spPr>
            <a:xfrm flipH="1">
              <a:off x="7912545" y="1866160"/>
              <a:ext cx="889153" cy="1838073"/>
            </a:xfrm>
            <a:prstGeom prst="straightConnector1">
              <a:avLst/>
            </a:prstGeom>
            <a:ln w="12700">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15"/>
            <p:cNvCxnSpPr>
              <a:stCxn id="32" idx="7"/>
              <a:endCxn id="52" idx="2"/>
            </p:cNvCxnSpPr>
            <p:nvPr/>
          </p:nvCxnSpPr>
          <p:spPr>
            <a:xfrm flipV="1">
              <a:off x="7245699" y="1727299"/>
              <a:ext cx="1026886" cy="541929"/>
            </a:xfrm>
            <a:prstGeom prst="straightConnector1">
              <a:avLst/>
            </a:prstGeom>
            <a:ln w="1270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8" name="Rectangle 14"/>
          <p:cNvSpPr/>
          <p:nvPr/>
        </p:nvSpPr>
        <p:spPr>
          <a:xfrm>
            <a:off x="2771800" y="1164689"/>
            <a:ext cx="4633569" cy="369332"/>
          </a:xfrm>
          <a:prstGeom prst="rect">
            <a:avLst/>
          </a:prstGeom>
          <a:effectLst>
            <a:outerShdw blurRad="63500" sx="102000" sy="102000" algn="ctr" rotWithShape="0">
              <a:prstClr val="black">
                <a:alpha val="40000"/>
              </a:prstClr>
            </a:outerShdw>
          </a:effectLst>
        </p:spPr>
        <p:txBody>
          <a:bodyPr wrap="square">
            <a:spAutoFit/>
          </a:bodyPr>
          <a:lstStyle/>
          <a:p>
            <a:pPr algn="ctr"/>
            <a:r>
              <a:rPr lang="en-US" altLang="zh-CN" b="1" dirty="0" smtClean="0">
                <a:latin typeface="+mj-lt"/>
                <a:cs typeface="Consolas" panose="020B0609020204030204" pitchFamily="49" charset="0"/>
              </a:rPr>
              <a:t>Normal vertex </a:t>
            </a:r>
            <a:r>
              <a:rPr lang="en-US" altLang="zh-CN" b="1" smtClean="0">
                <a:latin typeface="+mj-lt"/>
                <a:cs typeface="Consolas" panose="020B0609020204030204" pitchFamily="49" charset="0"/>
              </a:rPr>
              <a:t>: </a:t>
            </a:r>
            <a:r>
              <a:rPr lang="en-US" altLang="zh-CN" b="1">
                <a:latin typeface="+mj-lt"/>
                <a:cs typeface="Consolas" panose="020B0609020204030204" pitchFamily="49" charset="0"/>
              </a:rPr>
              <a:t>D</a:t>
            </a:r>
            <a:r>
              <a:rPr lang="en-US" altLang="zh-CN" b="1" smtClean="0">
                <a:latin typeface="+mj-lt"/>
                <a:cs typeface="Consolas" panose="020B0609020204030204" pitchFamily="49" charset="0"/>
              </a:rPr>
              <a:t>istributed</a:t>
            </a:r>
            <a:endParaRPr lang="zh-CN" altLang="en-US" b="1" dirty="0">
              <a:latin typeface="+mj-lt"/>
              <a:cs typeface="Consolas" panose="020B0609020204030204" pitchFamily="49" charset="0"/>
            </a:endParaRPr>
          </a:p>
        </p:txBody>
      </p:sp>
      <p:sp>
        <p:nvSpPr>
          <p:cNvPr id="72" name="Rectangle 14"/>
          <p:cNvSpPr/>
          <p:nvPr/>
        </p:nvSpPr>
        <p:spPr>
          <a:xfrm>
            <a:off x="2051720" y="1477140"/>
            <a:ext cx="6048672" cy="374530"/>
          </a:xfrm>
          <a:prstGeom prst="rect">
            <a:avLst/>
          </a:prstGeom>
          <a:effectLst>
            <a:outerShdw blurRad="63500" sx="102000" sy="102000" algn="ctr" rotWithShape="0">
              <a:prstClr val="black">
                <a:alpha val="40000"/>
              </a:prstClr>
            </a:outerShdw>
          </a:effectLst>
        </p:spPr>
        <p:txBody>
          <a:bodyPr wrap="square">
            <a:spAutoFit/>
          </a:bodyPr>
          <a:lstStyle/>
          <a:p>
            <a:pPr algn="ctr"/>
            <a:r>
              <a:rPr lang="en-US" altLang="zh-CN" b="1" dirty="0" smtClean="0">
                <a:solidFill>
                  <a:srgbClr val="FF0066"/>
                </a:solidFill>
                <a:latin typeface="+mj-lt"/>
                <a:cs typeface="Consolas" panose="020B0609020204030204" pitchFamily="49" charset="0"/>
              </a:rPr>
              <a:t>   </a:t>
            </a:r>
            <a:r>
              <a:rPr lang="en-US" altLang="zh-CN" b="1" dirty="0" smtClean="0">
                <a:latin typeface="+mj-lt"/>
                <a:cs typeface="Consolas" panose="020B0609020204030204" pitchFamily="49" charset="0"/>
              </a:rPr>
              <a:t>Index vertex : Partitioned</a:t>
            </a:r>
            <a:endParaRPr lang="zh-CN" altLang="en-US" b="1" dirty="0">
              <a:latin typeface="+mj-lt"/>
              <a:cs typeface="Consolas" panose="020B0609020204030204" pitchFamily="49" charset="0"/>
            </a:endParaRPr>
          </a:p>
        </p:txBody>
      </p:sp>
      <p:sp>
        <p:nvSpPr>
          <p:cNvPr id="73" name="Rectangle 72"/>
          <p:cNvSpPr/>
          <p:nvPr/>
        </p:nvSpPr>
        <p:spPr>
          <a:xfrm>
            <a:off x="359784" y="3458214"/>
            <a:ext cx="2088000" cy="216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Rectangle 75"/>
          <p:cNvSpPr/>
          <p:nvPr/>
        </p:nvSpPr>
        <p:spPr>
          <a:xfrm>
            <a:off x="359784" y="1347638"/>
            <a:ext cx="2088000" cy="216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内容占位符 2"/>
          <p:cNvSpPr txBox="1">
            <a:spLocks/>
          </p:cNvSpPr>
          <p:nvPr/>
        </p:nvSpPr>
        <p:spPr bwMode="auto">
          <a:xfrm>
            <a:off x="251520" y="1923678"/>
            <a:ext cx="3168352" cy="646331"/>
          </a:xfrm>
          <a:prstGeom prst="rect">
            <a:avLst/>
          </a:prstGeom>
          <a:extLst/>
        </p:spPr>
        <p:txBody>
          <a:bodyPr wrap="square">
            <a:spAutoFit/>
          </a:bodyPr>
          <a:lstStyle>
            <a:defPPr>
              <a:defRPr lang="zh-CN"/>
            </a:defPPr>
            <a:lvl2pPr marL="371475" lvl="1" indent="-279400">
              <a:spcBef>
                <a:spcPct val="20000"/>
              </a:spcBef>
              <a:buClr>
                <a:srgbClr val="FF0066"/>
              </a:buClr>
              <a:buSzPct val="80000"/>
              <a:buFont typeface="Century Gothic" panose="020B0502020202020204" pitchFamily="34" charset="0"/>
              <a:buChar char="►"/>
              <a:defRPr sz="1600">
                <a:latin typeface="Century Gothic" pitchFamily="34" charset="0"/>
                <a:ea typeface="Verdana" pitchFamily="34" charset="0"/>
                <a:cs typeface="Verdana" pitchFamily="34" charset="0"/>
              </a:defRPr>
            </a:lvl2pPr>
          </a:lstStyle>
          <a:p>
            <a:pPr lvl="1">
              <a:defRPr/>
            </a:pPr>
            <a:r>
              <a:rPr lang="en-US" altLang="zh-CN" dirty="0"/>
              <a:t>Start from </a:t>
            </a:r>
            <a:r>
              <a:rPr lang="en-US" altLang="zh-CN" dirty="0">
                <a:solidFill>
                  <a:srgbClr val="FF0066"/>
                </a:solidFill>
              </a:rPr>
              <a:t>normal vertex</a:t>
            </a:r>
          </a:p>
          <a:p>
            <a:pPr lvl="1">
              <a:defRPr/>
            </a:pPr>
            <a:r>
              <a:rPr lang="en-US" altLang="zh-CN" dirty="0"/>
              <a:t>Exploit </a:t>
            </a:r>
            <a:r>
              <a:rPr lang="en-US" altLang="zh-CN" dirty="0">
                <a:solidFill>
                  <a:srgbClr val="FF0066"/>
                </a:solidFill>
              </a:rPr>
              <a:t>locality</a:t>
            </a:r>
          </a:p>
        </p:txBody>
      </p:sp>
      <p:sp>
        <p:nvSpPr>
          <p:cNvPr id="80" name="Rectangle 4"/>
          <p:cNvSpPr/>
          <p:nvPr/>
        </p:nvSpPr>
        <p:spPr>
          <a:xfrm>
            <a:off x="323528" y="1020673"/>
            <a:ext cx="2376264" cy="830997"/>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Jiaxin</a:t>
            </a:r>
            <a:r>
              <a:rPr lang="en-US" altLang="zh-CN" sz="1600" b="1" dirty="0" smtClean="0">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smtClean="0">
                <a:solidFill>
                  <a:srgbClr val="FF0066"/>
                </a:solidFill>
                <a:latin typeface="Consolas" panose="020B0609020204030204" pitchFamily="49" charset="0"/>
                <a:cs typeface="Consolas" panose="020B0609020204030204" pitchFamily="49" charset="0"/>
              </a:rPr>
              <a:t>?X</a:t>
            </a:r>
            <a:r>
              <a:rPr lang="en-US" altLang="zh-CN" sz="1600" b="1" dirty="0" smtClean="0">
                <a:latin typeface="Consolas" panose="020B0609020204030204" pitchFamily="49" charset="0"/>
                <a:cs typeface="Consolas" panose="020B0609020204030204" pitchFamily="49" charset="0"/>
              </a:rPr>
              <a:t> .</a:t>
            </a:r>
            <a:endParaRPr lang="en-US" altLang="zh-CN" sz="1600" b="1" dirty="0">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85" name="Rectangle 4"/>
          <p:cNvSpPr/>
          <p:nvPr/>
        </p:nvSpPr>
        <p:spPr>
          <a:xfrm>
            <a:off x="287685" y="2904495"/>
            <a:ext cx="2376264" cy="1323439"/>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?Y </a:t>
            </a:r>
            <a:endParaRPr lang="en-US" altLang="zh-CN" sz="1600" b="1" dirty="0" smtClean="0">
              <a:solidFill>
                <a:srgbClr val="FF0066"/>
              </a:solidFill>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a:solidFill>
                  <a:srgbClr val="FF0066"/>
                </a:solidFill>
                <a:latin typeface="Consolas" panose="020B0609020204030204" pitchFamily="49" charset="0"/>
                <a:cs typeface="Consolas" panose="020B0609020204030204" pitchFamily="49" charset="0"/>
              </a:rPr>
              <a:t>?Y</a:t>
            </a:r>
            <a:r>
              <a:rPr lang="en-US" altLang="zh-CN" sz="1600" b="1" dirty="0">
                <a:latin typeface="Consolas" panose="020B0609020204030204" pitchFamily="49" charset="0"/>
                <a:cs typeface="Consolas" panose="020B0609020204030204" pitchFamily="49" charset="0"/>
              </a:rPr>
              <a:t> </a:t>
            </a:r>
            <a:r>
              <a:rPr lang="en-US" altLang="zh-CN" sz="1600" b="1" dirty="0" smtClean="0">
                <a:latin typeface="Consolas" panose="020B0609020204030204" pitchFamily="49" charset="0"/>
                <a:cs typeface="Consolas" panose="020B0609020204030204" pitchFamily="49" charset="0"/>
              </a:rPr>
              <a:t>.</a:t>
            </a:r>
            <a:endParaRPr lang="en-US" altLang="zh-CN" sz="1600" b="1" dirty="0">
              <a:latin typeface="Consolas" panose="020B0609020204030204" pitchFamily="49" charset="0"/>
              <a:cs typeface="Consolas" panose="020B0609020204030204" pitchFamily="49" charset="0"/>
            </a:endParaRP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smtClean="0">
                <a:latin typeface="Consolas" panose="020B0609020204030204" pitchFamily="49" charset="0"/>
                <a:cs typeface="Consolas" panose="020B0609020204030204" pitchFamily="49" charset="0"/>
              </a:rPr>
              <a:t>type </a:t>
            </a:r>
            <a:r>
              <a:rPr lang="en-US" altLang="zh-CN" sz="1600" b="1" dirty="0" smtClean="0">
                <a:solidFill>
                  <a:srgbClr val="FF0066"/>
                </a:solidFill>
                <a:latin typeface="Consolas" panose="020B0609020204030204" pitchFamily="49" charset="0"/>
                <a:cs typeface="Consolas" panose="020B0609020204030204" pitchFamily="49" charset="0"/>
              </a:rPr>
              <a:t>Student</a:t>
            </a:r>
            <a:r>
              <a:rPr lang="en-US" altLang="zh-CN" sz="1600" b="1" dirty="0" smtClean="0">
                <a:latin typeface="Consolas" panose="020B0609020204030204" pitchFamily="49" charset="0"/>
                <a:cs typeface="Consolas" panose="020B0609020204030204" pitchFamily="49" charset="0"/>
              </a:rPr>
              <a:t> </a:t>
            </a:r>
            <a:r>
              <a:rPr lang="en-US" altLang="zh-CN" sz="1600" b="1" dirty="0">
                <a:latin typeface="Consolas" panose="020B0609020204030204" pitchFamily="49" charset="0"/>
                <a:cs typeface="Consolas" panose="020B0609020204030204" pitchFamily="49" charset="0"/>
              </a:rPr>
              <a:t>.</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88" name="矩形 4"/>
          <p:cNvSpPr/>
          <p:nvPr/>
        </p:nvSpPr>
        <p:spPr>
          <a:xfrm>
            <a:off x="251520" y="4241986"/>
            <a:ext cx="2952328" cy="634020"/>
          </a:xfrm>
          <a:prstGeom prst="rect">
            <a:avLst/>
          </a:prstGeom>
        </p:spPr>
        <p:txBody>
          <a:bodyPr wrap="square">
            <a:spAutoFit/>
          </a:bodyPr>
          <a:lstStyle/>
          <a:p>
            <a:pPr marL="371475" lvl="1" indent="-279400">
              <a:spcBef>
                <a:spcPct val="20000"/>
              </a:spcBef>
              <a:buClr>
                <a:srgbClr val="FF0066"/>
              </a:buClr>
              <a:buSzPct val="80000"/>
              <a:buFont typeface="Century Gothic" panose="020B0502020202020204" pitchFamily="34" charset="0"/>
              <a:buChar char="►"/>
              <a:defRPr/>
            </a:pPr>
            <a:r>
              <a:rPr lang="en-US" altLang="zh-CN" sz="1600" dirty="0" smtClean="0">
                <a:latin typeface="Century Gothic" pitchFamily="34" charset="0"/>
                <a:ea typeface="Verdana" pitchFamily="34" charset="0"/>
                <a:cs typeface="Verdana" pitchFamily="34" charset="0"/>
              </a:rPr>
              <a:t>Start from </a:t>
            </a:r>
            <a:r>
              <a:rPr lang="en-US" altLang="zh-CN" sz="1600" dirty="0" smtClean="0">
                <a:solidFill>
                  <a:srgbClr val="FF0066"/>
                </a:solidFill>
                <a:latin typeface="Century Gothic" pitchFamily="34" charset="0"/>
                <a:ea typeface="Verdana" pitchFamily="34" charset="0"/>
                <a:cs typeface="Verdana" pitchFamily="34" charset="0"/>
              </a:rPr>
              <a:t>index vertex</a:t>
            </a:r>
            <a:endParaRPr lang="en-US" altLang="zh-CN" sz="1600" i="1" dirty="0">
              <a:solidFill>
                <a:srgbClr val="FF0066"/>
              </a:solidFill>
              <a:latin typeface="Century Gothic" pitchFamily="34" charset="0"/>
              <a:ea typeface="Verdana" pitchFamily="34" charset="0"/>
              <a:cs typeface="Verdana" pitchFamily="34" charset="0"/>
            </a:endParaRPr>
          </a:p>
          <a:p>
            <a:pPr marL="371475" lvl="1" indent="-279400">
              <a:spcBef>
                <a:spcPct val="20000"/>
              </a:spcBef>
              <a:buClr>
                <a:srgbClr val="FF0066"/>
              </a:buClr>
              <a:buSzPct val="80000"/>
              <a:buFont typeface="Century Gothic" panose="020B0502020202020204" pitchFamily="34" charset="0"/>
              <a:buChar char="►"/>
              <a:defRPr/>
            </a:pPr>
            <a:r>
              <a:rPr lang="en-US" altLang="zh-CN" sz="1600" dirty="0" smtClean="0">
                <a:latin typeface="Century Gothic" pitchFamily="34" charset="0"/>
                <a:ea typeface="Verdana" pitchFamily="34" charset="0"/>
                <a:cs typeface="Verdana" pitchFamily="34" charset="0"/>
              </a:rPr>
              <a:t>Exploit </a:t>
            </a:r>
            <a:r>
              <a:rPr lang="en-US" altLang="zh-CN" sz="1600" dirty="0" smtClean="0">
                <a:solidFill>
                  <a:srgbClr val="FF0066"/>
                </a:solidFill>
                <a:latin typeface="Century Gothic" pitchFamily="34" charset="0"/>
                <a:ea typeface="Verdana" pitchFamily="34" charset="0"/>
                <a:cs typeface="Verdana" pitchFamily="34" charset="0"/>
              </a:rPr>
              <a:t>parallelism</a:t>
            </a:r>
            <a:endParaRPr lang="en-US" altLang="zh-CN" sz="1600" dirty="0">
              <a:solidFill>
                <a:srgbClr val="FF0066"/>
              </a:solidFill>
              <a:latin typeface="Century Gothic" pitchFamily="34" charset="0"/>
              <a:ea typeface="Verdana" pitchFamily="34" charset="0"/>
              <a:cs typeface="Verdana" pitchFamily="34" charset="0"/>
            </a:endParaRPr>
          </a:p>
        </p:txBody>
      </p:sp>
      <p:sp>
        <p:nvSpPr>
          <p:cNvPr id="5" name="TextBox 4"/>
          <p:cNvSpPr txBox="1"/>
          <p:nvPr/>
        </p:nvSpPr>
        <p:spPr>
          <a:xfrm>
            <a:off x="3995936" y="4578682"/>
            <a:ext cx="3889206" cy="369332"/>
          </a:xfrm>
          <a:prstGeom prst="rect">
            <a:avLst/>
          </a:prstGeom>
          <a:noFill/>
        </p:spPr>
        <p:txBody>
          <a:bodyPr wrap="none" rtlCol="0">
            <a:spAutoFit/>
          </a:bodyPr>
          <a:lstStyle/>
          <a:p>
            <a:r>
              <a:rPr lang="en-US" altLang="zh-CN" dirty="0" smtClean="0"/>
              <a:t>Inspired</a:t>
            </a:r>
            <a:r>
              <a:rPr lang="zh-CN" altLang="en-US" dirty="0" smtClean="0"/>
              <a:t> </a:t>
            </a:r>
            <a:r>
              <a:rPr lang="en-US" altLang="zh-CN" dirty="0" smtClean="0"/>
              <a:t>by</a:t>
            </a:r>
            <a:r>
              <a:rPr lang="zh-CN" altLang="en-US" dirty="0" smtClean="0"/>
              <a:t> </a:t>
            </a:r>
            <a:r>
              <a:rPr lang="en-US" altLang="zh-CN" dirty="0" err="1" smtClean="0"/>
              <a:t>PoweLyra</a:t>
            </a:r>
            <a:r>
              <a:rPr lang="zh-CN" altLang="en-US" dirty="0" smtClean="0"/>
              <a:t> </a:t>
            </a:r>
            <a:r>
              <a:rPr lang="en-US" altLang="zh-CN" dirty="0" smtClean="0"/>
              <a:t>[Eurosys’15]</a:t>
            </a:r>
            <a:endParaRPr lang="en-US" dirty="0"/>
          </a:p>
        </p:txBody>
      </p:sp>
    </p:spTree>
    <p:custDataLst>
      <p:tags r:id="rId1"/>
    </p:custDataLst>
    <p:extLst>
      <p:ext uri="{BB962C8B-B14F-4D97-AF65-F5344CB8AC3E}">
        <p14:creationId xmlns:p14="http://schemas.microsoft.com/office/powerpoint/2010/main" val="3284462801"/>
      </p:ext>
    </p:extLst>
  </p:cSld>
  <p:clrMapOvr>
    <a:masterClrMapping/>
  </p:clrMapOvr>
  <mc:AlternateContent xmlns:mc="http://schemas.openxmlformats.org/markup-compatibility/2006" xmlns:p14="http://schemas.microsoft.com/office/powerpoint/2010/main">
    <mc:Choice Requires="p14">
      <p:transition spd="slow" p14:dur="2000" advTm="83266"/>
    </mc:Choice>
    <mc:Fallback xmlns="">
      <p:transition spd="slow" advTm="83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par>
                                <p:cTn id="20" presetID="10"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10" presetClass="entr" presetSubtype="0" fill="hold"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par>
                                <p:cTn id="64" presetID="10"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par>
                                <p:cTn id="67" presetID="10"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10" presetClass="entr" presetSubtype="0"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animBg="1"/>
      <p:bldP spid="37" grpId="0" animBg="1"/>
      <p:bldP spid="41" grpId="0"/>
      <p:bldP spid="42" grpId="0" animBg="1"/>
      <p:bldP spid="49" grpId="0" animBg="1"/>
      <p:bldP spid="67" grpId="0" animBg="1"/>
      <p:bldP spid="71" grpId="0" animBg="1"/>
      <p:bldP spid="75" grpId="0" animBg="1"/>
      <p:bldP spid="78" grpId="0" animBg="1"/>
      <p:bldP spid="82" grpId="0" animBg="1"/>
      <p:bldP spid="86" grpId="0" animBg="1"/>
      <p:bldP spid="89" grpId="0"/>
      <p:bldP spid="68"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Predicate-based KV Store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19</a:t>
            </a:fld>
            <a:endParaRPr lang="zh-CN" altLang="en-US" sz="1800">
              <a:solidFill>
                <a:schemeClr val="tx1"/>
              </a:solidFill>
              <a:latin typeface="Century Gothic" pitchFamily="34" charset="0"/>
            </a:endParaRPr>
          </a:p>
        </p:txBody>
      </p:sp>
      <p:grpSp>
        <p:nvGrpSpPr>
          <p:cNvPr id="2" name="组合 1"/>
          <p:cNvGrpSpPr/>
          <p:nvPr/>
        </p:nvGrpSpPr>
        <p:grpSpPr>
          <a:xfrm>
            <a:off x="348574" y="1059582"/>
            <a:ext cx="2423226" cy="1296144"/>
            <a:chOff x="4139952" y="1491630"/>
            <a:chExt cx="3096344" cy="1656184"/>
          </a:xfrm>
        </p:grpSpPr>
        <p:sp>
          <p:nvSpPr>
            <p:cNvPr id="9" name="Oval 13"/>
            <p:cNvSpPr/>
            <p:nvPr/>
          </p:nvSpPr>
          <p:spPr>
            <a:xfrm>
              <a:off x="5004048" y="1640042"/>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Rong</a:t>
              </a:r>
              <a:endParaRPr lang="zh-CN" altLang="en-US" sz="1400" b="1" dirty="0">
                <a:solidFill>
                  <a:schemeClr val="tx1"/>
                </a:solidFill>
              </a:endParaRPr>
            </a:p>
          </p:txBody>
        </p:sp>
        <p:cxnSp>
          <p:nvCxnSpPr>
            <p:cNvPr id="10" name="Straight Arrow Connector 15"/>
            <p:cNvCxnSpPr>
              <a:stCxn id="9" idx="6"/>
              <a:endCxn id="16" idx="2"/>
            </p:cNvCxnSpPr>
            <p:nvPr/>
          </p:nvCxnSpPr>
          <p:spPr>
            <a:xfrm flipV="1">
              <a:off x="5796136" y="1742559"/>
              <a:ext cx="648072" cy="148412"/>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6"/>
            <p:cNvSpPr/>
            <p:nvPr/>
          </p:nvSpPr>
          <p:spPr>
            <a:xfrm>
              <a:off x="5796136" y="1491630"/>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a:t>t</a:t>
              </a:r>
              <a:r>
                <a:rPr lang="en-US" altLang="zh-CN" sz="1400" b="1" dirty="0" smtClean="0"/>
                <a:t>o</a:t>
              </a:r>
              <a:endParaRPr lang="zh-CN" altLang="en-US" sz="1400" b="1" dirty="0"/>
            </a:p>
          </p:txBody>
        </p:sp>
        <p:sp>
          <p:nvSpPr>
            <p:cNvPr id="15" name="Oval 13"/>
            <p:cNvSpPr/>
            <p:nvPr/>
          </p:nvSpPr>
          <p:spPr>
            <a:xfrm>
              <a:off x="5396092" y="2645957"/>
              <a:ext cx="864096" cy="501857"/>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Jiaxin</a:t>
              </a:r>
              <a:endParaRPr lang="zh-CN" altLang="en-US" sz="1400" b="1" dirty="0">
                <a:solidFill>
                  <a:schemeClr val="tx1"/>
                </a:solidFill>
              </a:endParaRPr>
            </a:p>
          </p:txBody>
        </p:sp>
        <p:sp>
          <p:nvSpPr>
            <p:cNvPr id="16" name="Oval 13"/>
            <p:cNvSpPr/>
            <p:nvPr/>
          </p:nvSpPr>
          <p:spPr>
            <a:xfrm>
              <a:off x="6444208" y="1491630"/>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cxnSp>
          <p:nvCxnSpPr>
            <p:cNvPr id="17" name="Straight Arrow Connector 15"/>
            <p:cNvCxnSpPr>
              <a:stCxn id="15" idx="0"/>
              <a:endCxn id="9" idx="4"/>
            </p:cNvCxnSpPr>
            <p:nvPr/>
          </p:nvCxnSpPr>
          <p:spPr>
            <a:xfrm flipH="1" flipV="1">
              <a:off x="5400092" y="2141900"/>
              <a:ext cx="428048" cy="50405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6"/>
            <p:cNvSpPr/>
            <p:nvPr/>
          </p:nvSpPr>
          <p:spPr>
            <a:xfrm>
              <a:off x="5120061" y="2386503"/>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ad</a:t>
              </a:r>
              <a:endParaRPr lang="zh-CN" altLang="en-US" sz="1400" b="1" dirty="0"/>
            </a:p>
          </p:txBody>
        </p:sp>
        <p:sp>
          <p:nvSpPr>
            <p:cNvPr id="19" name="Oval 13"/>
            <p:cNvSpPr/>
            <p:nvPr/>
          </p:nvSpPr>
          <p:spPr>
            <a:xfrm>
              <a:off x="4139952" y="2645956"/>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IPADS</a:t>
              </a:r>
              <a:endParaRPr lang="zh-CN" altLang="en-US" sz="1400" b="1" dirty="0">
                <a:solidFill>
                  <a:schemeClr val="tx1"/>
                </a:solidFill>
              </a:endParaRPr>
            </a:p>
          </p:txBody>
        </p:sp>
        <p:sp>
          <p:nvSpPr>
            <p:cNvPr id="20" name="Rectangle 16"/>
            <p:cNvSpPr/>
            <p:nvPr/>
          </p:nvSpPr>
          <p:spPr>
            <a:xfrm>
              <a:off x="4427984" y="2058402"/>
              <a:ext cx="69206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mo</a:t>
              </a:r>
              <a:endParaRPr lang="zh-CN" altLang="en-US" sz="1400" b="1" dirty="0"/>
            </a:p>
          </p:txBody>
        </p:sp>
        <p:cxnSp>
          <p:nvCxnSpPr>
            <p:cNvPr id="21" name="Straight Arrow Connector 15"/>
            <p:cNvCxnSpPr>
              <a:stCxn id="9" idx="3"/>
              <a:endCxn id="19" idx="7"/>
            </p:cNvCxnSpPr>
            <p:nvPr/>
          </p:nvCxnSpPr>
          <p:spPr>
            <a:xfrm flipH="1">
              <a:off x="4816041" y="2068405"/>
              <a:ext cx="304006" cy="65104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5" name="Rectangle 4"/>
          <p:cNvSpPr/>
          <p:nvPr/>
        </p:nvSpPr>
        <p:spPr>
          <a:xfrm>
            <a:off x="552792" y="2499742"/>
            <a:ext cx="2363024" cy="830997"/>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Rong</a:t>
            </a:r>
            <a:r>
              <a:rPr lang="en-US" altLang="zh-CN" sz="1600" b="1" dirty="0" smtClean="0">
                <a:latin typeface="Consolas" panose="020B0609020204030204" pitchFamily="49" charset="0"/>
                <a:cs typeface="Consolas" panose="020B0609020204030204" pitchFamily="49" charset="0"/>
              </a:rPr>
              <a:t> to </a:t>
            </a:r>
            <a:r>
              <a:rPr lang="en-US" altLang="zh-CN" sz="1600" b="1" dirty="0" smtClean="0">
                <a:solidFill>
                  <a:srgbClr val="FF0066"/>
                </a:solidFill>
                <a:latin typeface="Consolas" panose="020B0609020204030204" pitchFamily="49" charset="0"/>
                <a:cs typeface="Consolas" panose="020B0609020204030204" pitchFamily="49" charset="0"/>
              </a:rPr>
              <a:t>?X</a:t>
            </a:r>
            <a:r>
              <a:rPr lang="en-US" altLang="zh-CN" sz="1600" b="1"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cxnSp>
        <p:nvCxnSpPr>
          <p:cNvPr id="67" name="Straight Arrow Connector 15"/>
          <p:cNvCxnSpPr>
            <a:stCxn id="9" idx="5"/>
          </p:cNvCxnSpPr>
          <p:nvPr/>
        </p:nvCxnSpPr>
        <p:spPr>
          <a:xfrm>
            <a:off x="1553936" y="1510971"/>
            <a:ext cx="527525" cy="26470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Rectangle 16"/>
          <p:cNvSpPr/>
          <p:nvPr/>
        </p:nvSpPr>
        <p:spPr>
          <a:xfrm>
            <a:off x="1763688" y="1384834"/>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to</a:t>
            </a:r>
            <a:endParaRPr lang="zh-CN" altLang="en-US" sz="1400" b="1" dirty="0"/>
          </a:p>
        </p:txBody>
      </p:sp>
      <p:sp>
        <p:nvSpPr>
          <p:cNvPr id="72" name="Rectangle 16"/>
          <p:cNvSpPr/>
          <p:nvPr/>
        </p:nvSpPr>
        <p:spPr>
          <a:xfrm>
            <a:off x="2051720" y="1543893"/>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t>
            </a:r>
            <a:endParaRPr lang="zh-CN" altLang="en-US" sz="1400" b="1" dirty="0"/>
          </a:p>
        </p:txBody>
      </p:sp>
      <p:sp>
        <p:nvSpPr>
          <p:cNvPr id="50" name="内容占位符 2"/>
          <p:cNvSpPr txBox="1">
            <a:spLocks/>
          </p:cNvSpPr>
          <p:nvPr/>
        </p:nvSpPr>
        <p:spPr bwMode="auto">
          <a:xfrm>
            <a:off x="107504" y="3507854"/>
            <a:ext cx="412851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630238" lvl="2" indent="-361950">
              <a:spcBef>
                <a:spcPct val="20000"/>
              </a:spcBef>
              <a:buClr>
                <a:srgbClr val="FF0066"/>
              </a:buClr>
              <a:buFont typeface="Verdana" pitchFamily="34" charset="0"/>
              <a:buChar char="□"/>
              <a:defRPr/>
            </a:pPr>
            <a:r>
              <a:rPr lang="en-US" altLang="zh-CN" sz="2000" dirty="0" smtClean="0">
                <a:latin typeface="Century Gothic" pitchFamily="34" charset="0"/>
                <a:ea typeface="Verdana" pitchFamily="34" charset="0"/>
                <a:cs typeface="Verdana" pitchFamily="34" charset="0"/>
              </a:rPr>
              <a:t>Inefficient </a:t>
            </a:r>
            <a:r>
              <a:rPr lang="en-US" altLang="zh-CN" sz="2000" dirty="0">
                <a:latin typeface="Century Gothic" pitchFamily="34" charset="0"/>
                <a:ea typeface="Verdana" pitchFamily="34" charset="0"/>
                <a:cs typeface="Verdana" pitchFamily="34" charset="0"/>
              </a:rPr>
              <a:t>lookup</a:t>
            </a:r>
            <a:endParaRPr lang="en-US" altLang="zh-CN" sz="2000" dirty="0" smtClean="0">
              <a:latin typeface="Century Gothic" pitchFamily="34" charset="0"/>
              <a:ea typeface="Verdana" pitchFamily="34" charset="0"/>
              <a:cs typeface="Verdana" pitchFamily="34" charset="0"/>
            </a:endParaRPr>
          </a:p>
          <a:p>
            <a:pPr marL="630238" lvl="2" indent="-361950">
              <a:spcBef>
                <a:spcPct val="20000"/>
              </a:spcBef>
              <a:buClr>
                <a:srgbClr val="FF0066"/>
              </a:buClr>
              <a:buFont typeface="Verdana" pitchFamily="34" charset="0"/>
              <a:buChar char="□"/>
              <a:defRPr/>
            </a:pPr>
            <a:r>
              <a:rPr lang="en-US" altLang="zh-CN" sz="2000" dirty="0">
                <a:latin typeface="Century Gothic" pitchFamily="34" charset="0"/>
                <a:ea typeface="Verdana" pitchFamily="34" charset="0"/>
                <a:cs typeface="Verdana" pitchFamily="34" charset="0"/>
              </a:rPr>
              <a:t>U</a:t>
            </a:r>
            <a:r>
              <a:rPr lang="en-US" altLang="zh-CN" sz="2000" dirty="0" smtClean="0">
                <a:latin typeface="Century Gothic" pitchFamily="34" charset="0"/>
                <a:ea typeface="Verdana" pitchFamily="34" charset="0"/>
                <a:cs typeface="Verdana" pitchFamily="34" charset="0"/>
              </a:rPr>
              <a:t>nnecessary data</a:t>
            </a:r>
            <a:r>
              <a:rPr lang="zh-CN" altLang="en-US" sz="2000" dirty="0" smtClean="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transfer</a:t>
            </a:r>
          </a:p>
        </p:txBody>
      </p:sp>
      <p:sp>
        <p:nvSpPr>
          <p:cNvPr id="5" name="矩形 4"/>
          <p:cNvSpPr/>
          <p:nvPr/>
        </p:nvSpPr>
        <p:spPr>
          <a:xfrm>
            <a:off x="3635896" y="120359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dirty="0"/>
          </a:p>
        </p:txBody>
      </p:sp>
      <p:sp>
        <p:nvSpPr>
          <p:cNvPr id="51" name="矩形 50"/>
          <p:cNvSpPr/>
          <p:nvPr/>
        </p:nvSpPr>
        <p:spPr>
          <a:xfrm>
            <a:off x="4139952" y="1203598"/>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in</a:t>
            </a:r>
            <a:endParaRPr lang="zh-CN" altLang="en-US" sz="1200" dirty="0"/>
          </a:p>
        </p:txBody>
      </p:sp>
      <p:sp>
        <p:nvSpPr>
          <p:cNvPr id="54" name="矩形 53"/>
          <p:cNvSpPr/>
          <p:nvPr/>
        </p:nvSpPr>
        <p:spPr>
          <a:xfrm>
            <a:off x="4860032" y="120359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ad</a:t>
            </a:r>
            <a:endParaRPr lang="zh-CN" altLang="en-US" sz="1200" dirty="0"/>
          </a:p>
        </p:txBody>
      </p:sp>
      <p:sp>
        <p:nvSpPr>
          <p:cNvPr id="56" name="矩形 55"/>
          <p:cNvSpPr/>
          <p:nvPr/>
        </p:nvSpPr>
        <p:spPr>
          <a:xfrm>
            <a:off x="5220072" y="1203598"/>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Jiaxin</a:t>
            </a:r>
            <a:endParaRPr lang="zh-CN" altLang="en-US" sz="1200" b="1" dirty="0">
              <a:solidFill>
                <a:schemeClr val="tx1"/>
              </a:solidFill>
            </a:endParaRPr>
          </a:p>
        </p:txBody>
      </p:sp>
      <p:cxnSp>
        <p:nvCxnSpPr>
          <p:cNvPr id="57" name="直接箭头连接符 56"/>
          <p:cNvCxnSpPr>
            <a:stCxn id="51" idx="3"/>
            <a:endCxn id="54" idx="1"/>
          </p:cNvCxnSpPr>
          <p:nvPr/>
        </p:nvCxnSpPr>
        <p:spPr>
          <a:xfrm>
            <a:off x="4499952" y="1321192"/>
            <a:ext cx="36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矩形 58"/>
          <p:cNvSpPr/>
          <p:nvPr/>
        </p:nvSpPr>
        <p:spPr>
          <a:xfrm>
            <a:off x="3635896"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61" name="矩形 60"/>
          <p:cNvSpPr/>
          <p:nvPr/>
        </p:nvSpPr>
        <p:spPr>
          <a:xfrm>
            <a:off x="4139952" y="1563638"/>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62" name="矩形 61"/>
          <p:cNvSpPr/>
          <p:nvPr/>
        </p:nvSpPr>
        <p:spPr>
          <a:xfrm>
            <a:off x="4860032"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mo</a:t>
            </a:r>
            <a:endParaRPr lang="zh-CN" altLang="en-US" sz="1200" b="1" dirty="0">
              <a:solidFill>
                <a:schemeClr val="tx1"/>
              </a:solidFill>
            </a:endParaRPr>
          </a:p>
        </p:txBody>
      </p:sp>
      <p:sp>
        <p:nvSpPr>
          <p:cNvPr id="63" name="矩形 62"/>
          <p:cNvSpPr/>
          <p:nvPr/>
        </p:nvSpPr>
        <p:spPr>
          <a:xfrm>
            <a:off x="5220072" y="1563638"/>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IPADS</a:t>
            </a:r>
            <a:endParaRPr lang="zh-CN" altLang="en-US" sz="1200" b="1" dirty="0">
              <a:solidFill>
                <a:schemeClr val="tx1"/>
              </a:solidFill>
            </a:endParaRPr>
          </a:p>
        </p:txBody>
      </p:sp>
      <p:cxnSp>
        <p:nvCxnSpPr>
          <p:cNvPr id="68" name="直接箭头连接符 67"/>
          <p:cNvCxnSpPr>
            <a:stCxn id="61" idx="3"/>
            <a:endCxn id="62" idx="1"/>
          </p:cNvCxnSpPr>
          <p:nvPr/>
        </p:nvCxnSpPr>
        <p:spPr>
          <a:xfrm>
            <a:off x="4499952" y="1681232"/>
            <a:ext cx="36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9" name="矩形 68"/>
          <p:cNvSpPr/>
          <p:nvPr/>
        </p:nvSpPr>
        <p:spPr>
          <a:xfrm>
            <a:off x="5796136"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70" name="矩形 69"/>
          <p:cNvSpPr/>
          <p:nvPr/>
        </p:nvSpPr>
        <p:spPr>
          <a:xfrm>
            <a:off x="6156176"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DS</a:t>
            </a:r>
            <a:endParaRPr lang="zh-CN" altLang="en-US" sz="1200" b="1" dirty="0">
              <a:solidFill>
                <a:schemeClr val="tx1"/>
              </a:solidFill>
            </a:endParaRPr>
          </a:p>
        </p:txBody>
      </p:sp>
      <p:sp>
        <p:nvSpPr>
          <p:cNvPr id="76" name="矩形 75"/>
          <p:cNvSpPr/>
          <p:nvPr/>
        </p:nvSpPr>
        <p:spPr>
          <a:xfrm>
            <a:off x="6660232"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80" name="矩形 79"/>
          <p:cNvSpPr/>
          <p:nvPr/>
        </p:nvSpPr>
        <p:spPr>
          <a:xfrm>
            <a:off x="7020272"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400" b="1" dirty="0" smtClean="0">
                <a:solidFill>
                  <a:schemeClr val="tx1"/>
                </a:solidFill>
              </a:rPr>
              <a:t>. . .</a:t>
            </a:r>
            <a:endParaRPr lang="zh-CN" altLang="en-US" sz="1400" b="1" dirty="0">
              <a:solidFill>
                <a:schemeClr val="tx1"/>
              </a:solidFill>
            </a:endParaRPr>
          </a:p>
        </p:txBody>
      </p:sp>
      <p:sp>
        <p:nvSpPr>
          <p:cNvPr id="116" name="矩形 115"/>
          <p:cNvSpPr/>
          <p:nvPr/>
        </p:nvSpPr>
        <p:spPr>
          <a:xfrm>
            <a:off x="7141183" y="483518"/>
            <a:ext cx="360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dirty="0"/>
          </a:p>
        </p:txBody>
      </p:sp>
      <p:sp>
        <p:nvSpPr>
          <p:cNvPr id="26" name="矩形 25"/>
          <p:cNvSpPr/>
          <p:nvPr/>
        </p:nvSpPr>
        <p:spPr>
          <a:xfrm>
            <a:off x="7524328" y="421963"/>
            <a:ext cx="153118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Vertex (S/O)</a:t>
            </a:r>
            <a:endParaRPr lang="zh-CN" altLang="en-US" sz="1600" dirty="0">
              <a:latin typeface="Consolas" panose="020B0609020204030204" pitchFamily="49" charset="0"/>
              <a:cs typeface="Consolas" panose="020B0609020204030204" pitchFamily="49" charset="0"/>
            </a:endParaRPr>
          </a:p>
        </p:txBody>
      </p:sp>
      <p:sp>
        <p:nvSpPr>
          <p:cNvPr id="117" name="矩形 116"/>
          <p:cNvSpPr/>
          <p:nvPr/>
        </p:nvSpPr>
        <p:spPr>
          <a:xfrm>
            <a:off x="7139718" y="771550"/>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118" name="矩形 117"/>
          <p:cNvSpPr/>
          <p:nvPr/>
        </p:nvSpPr>
        <p:spPr>
          <a:xfrm>
            <a:off x="7524328" y="709995"/>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Predicate</a:t>
            </a:r>
            <a:endParaRPr lang="zh-CN" altLang="en-US" sz="1600" dirty="0">
              <a:latin typeface="Consolas" panose="020B0609020204030204" pitchFamily="49" charset="0"/>
              <a:cs typeface="Consolas" panose="020B0609020204030204" pitchFamily="49" charset="0"/>
            </a:endParaRPr>
          </a:p>
        </p:txBody>
      </p:sp>
      <p:sp>
        <p:nvSpPr>
          <p:cNvPr id="119" name="矩形 118"/>
          <p:cNvSpPr/>
          <p:nvPr/>
        </p:nvSpPr>
        <p:spPr>
          <a:xfrm>
            <a:off x="7139718" y="1070615"/>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120" name="矩形 119"/>
          <p:cNvSpPr/>
          <p:nvPr/>
        </p:nvSpPr>
        <p:spPr>
          <a:xfrm>
            <a:off x="7524328" y="1009060"/>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Direction</a:t>
            </a:r>
            <a:endParaRPr lang="zh-CN" altLang="en-US" sz="1600" dirty="0">
              <a:latin typeface="Consolas" panose="020B0609020204030204" pitchFamily="49" charset="0"/>
              <a:cs typeface="Consolas" panose="020B0609020204030204" pitchFamily="49" charset="0"/>
            </a:endParaRPr>
          </a:p>
        </p:txBody>
      </p:sp>
      <p:sp>
        <p:nvSpPr>
          <p:cNvPr id="43" name="Rectangle 12"/>
          <p:cNvSpPr/>
          <p:nvPr/>
        </p:nvSpPr>
        <p:spPr>
          <a:xfrm>
            <a:off x="1812084" y="3138522"/>
            <a:ext cx="1391764"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constant</a:t>
            </a:r>
            <a:endParaRPr lang="zh-CN" altLang="en-US" sz="2400" dirty="0">
              <a:solidFill>
                <a:srgbClr val="0000FF"/>
              </a:solidFill>
              <a:effectLst>
                <a:glow rad="127000">
                  <a:schemeClr val="bg1"/>
                </a:glow>
              </a:effectLst>
            </a:endParaRPr>
          </a:p>
        </p:txBody>
      </p:sp>
      <p:cxnSp>
        <p:nvCxnSpPr>
          <p:cNvPr id="44" name="Straight Arrow Connector 43"/>
          <p:cNvCxnSpPr>
            <a:stCxn id="43" idx="1"/>
            <a:endCxn id="46" idx="5"/>
          </p:cNvCxnSpPr>
          <p:nvPr/>
        </p:nvCxnSpPr>
        <p:spPr>
          <a:xfrm flipH="1" flipV="1">
            <a:off x="1561622" y="3028357"/>
            <a:ext cx="250462" cy="294831"/>
          </a:xfrm>
          <a:prstGeom prst="straightConnector1">
            <a:avLst/>
          </a:pr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259632" y="2751806"/>
            <a:ext cx="353803"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565663310"/>
      </p:ext>
    </p:extLst>
  </p:cSld>
  <p:clrMapOvr>
    <a:masterClrMapping/>
  </p:clrMapOvr>
  <mc:AlternateContent xmlns:mc="http://schemas.openxmlformats.org/markup-compatibility/2006" xmlns:p14="http://schemas.microsoft.com/office/powerpoint/2010/main">
    <mc:Choice Requires="p14">
      <p:transition spd="slow" p14:dur="2000" advTm="52506"/>
    </mc:Choice>
    <mc:Fallback xmlns="">
      <p:transition spd="slow" advTm="52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p:bldP spid="5" grpId="0" animBg="1"/>
      <p:bldP spid="51" grpId="0" animBg="1"/>
      <p:bldP spid="54" grpId="0" animBg="1"/>
      <p:bldP spid="56" grpId="0" animBg="1"/>
      <p:bldP spid="59" grpId="0" animBg="1"/>
      <p:bldP spid="61" grpId="0" animBg="1"/>
      <p:bldP spid="62" grpId="0" animBg="1"/>
      <p:bldP spid="63" grpId="0" animBg="1"/>
      <p:bldP spid="69" grpId="0" animBg="1"/>
      <p:bldP spid="70" grpId="0" animBg="1"/>
      <p:bldP spid="76" grpId="0" animBg="1"/>
      <p:bldP spid="80" grpId="0" animBg="1"/>
      <p:bldP spid="116" grpId="0" animBg="1"/>
      <p:bldP spid="26" grpId="0"/>
      <p:bldP spid="117" grpId="0" animBg="1"/>
      <p:bldP spid="118" grpId="0"/>
      <p:bldP spid="119" grpId="0" animBg="1"/>
      <p:bldP spid="120" grpId="0"/>
      <p:bldP spid="43"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Graphs are Everywhere</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pic>
        <p:nvPicPr>
          <p:cNvPr id="22"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2160" t="18904" r="61504" b="6858"/>
          <a:stretch/>
        </p:blipFill>
        <p:spPr bwMode="auto">
          <a:xfrm>
            <a:off x="7092280" y="987574"/>
            <a:ext cx="1584176" cy="1516915"/>
          </a:xfrm>
          <a:prstGeom prst="roundRect">
            <a:avLst>
              <a:gd name="adj" fmla="val 26673"/>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descr="Z:\Research\0.IPADS\slides\1.ds\graph-parallel\powerlyra\social-network-link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25" t="8095" r="20476" b="17729"/>
          <a:stretch/>
        </p:blipFill>
        <p:spPr bwMode="auto">
          <a:xfrm>
            <a:off x="3923928" y="1063777"/>
            <a:ext cx="1671412" cy="13257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703" b="95946" l="1653" r="94628"/>
                    </a14:imgEffect>
                  </a14:imgLayer>
                </a14:imgProps>
              </a:ext>
              <a:ext uri="{28A0092B-C50C-407E-A947-70E740481C1C}">
                <a14:useLocalDpi xmlns:a14="http://schemas.microsoft.com/office/drawing/2010/main" val="0"/>
              </a:ext>
            </a:extLst>
          </a:blip>
          <a:srcRect l="5521" t="3887" r="4592" b="7045"/>
          <a:stretch/>
        </p:blipFill>
        <p:spPr bwMode="auto">
          <a:xfrm>
            <a:off x="5652120" y="1072186"/>
            <a:ext cx="1432897" cy="1302482"/>
          </a:xfrm>
          <a:prstGeom prst="roundRect">
            <a:avLst>
              <a:gd name="adj" fmla="val 1238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7024" y="1104810"/>
            <a:ext cx="3299421" cy="13567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07604" y="2471286"/>
            <a:ext cx="7128792" cy="892552"/>
          </a:xfrm>
          <a:prstGeom prst="rect">
            <a:avLst/>
          </a:prstGeom>
          <a:solidFill>
            <a:srgbClr val="FFFFCC">
              <a:alpha val="50196"/>
            </a:srgbClr>
          </a:solidFill>
        </p:spPr>
        <p:txBody>
          <a:bodyPr wrap="square" rtlCol="0">
            <a:spAutoFit/>
          </a:bodyPr>
          <a:lstStyle/>
          <a:p>
            <a:pPr algn="ctr"/>
            <a:r>
              <a:rPr lang="en-US" sz="2400" dirty="0" smtClean="0"/>
              <a:t>Online </a:t>
            </a:r>
            <a:r>
              <a:rPr lang="en-US" sz="2800" b="1" i="1" dirty="0" smtClean="0">
                <a:solidFill>
                  <a:srgbClr val="FF0066"/>
                </a:solidFill>
              </a:rPr>
              <a:t>graph query</a:t>
            </a:r>
            <a:r>
              <a:rPr lang="en-US" sz="2400" dirty="0" smtClean="0"/>
              <a:t> plays a vital role for </a:t>
            </a:r>
            <a:br>
              <a:rPr lang="en-US" sz="2400" dirty="0" smtClean="0"/>
            </a:br>
            <a:r>
              <a:rPr lang="en-US" sz="2400" dirty="0" smtClean="0"/>
              <a:t>searching, mining and </a:t>
            </a:r>
            <a:r>
              <a:rPr lang="en-US" altLang="zh-CN" sz="2400" dirty="0" smtClean="0"/>
              <a:t>reasoning</a:t>
            </a:r>
            <a:r>
              <a:rPr lang="zh-CN" altLang="en-US" sz="2400" dirty="0" smtClean="0"/>
              <a:t> </a:t>
            </a:r>
            <a:r>
              <a:rPr lang="en-US" sz="2400" dirty="0" smtClean="0"/>
              <a:t>linked data </a:t>
            </a:r>
            <a:endParaRPr lang="en-US" sz="2400" dirty="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41522"/>
          <a:stretch/>
        </p:blipFill>
        <p:spPr>
          <a:xfrm>
            <a:off x="899592" y="3651870"/>
            <a:ext cx="3094451" cy="1088922"/>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83968" y="3435846"/>
            <a:ext cx="1516660" cy="1516660"/>
          </a:xfrm>
          <a:prstGeom prst="rect">
            <a:avLst/>
          </a:prstGeom>
        </p:spPr>
      </p:pic>
      <p:sp>
        <p:nvSpPr>
          <p:cNvPr id="8" name="TextBox 7"/>
          <p:cNvSpPr txBox="1"/>
          <p:nvPr/>
        </p:nvSpPr>
        <p:spPr>
          <a:xfrm>
            <a:off x="7119407" y="4136762"/>
            <a:ext cx="1507144" cy="523220"/>
          </a:xfrm>
          <a:prstGeom prst="rect">
            <a:avLst/>
          </a:prstGeom>
          <a:noFill/>
        </p:spPr>
        <p:txBody>
          <a:bodyPr wrap="none" rtlCol="0">
            <a:spAutoFit/>
          </a:bodyPr>
          <a:lstStyle/>
          <a:p>
            <a:r>
              <a:rPr lang="en-US" sz="2800" smtClean="0"/>
              <a:t>Unicorn</a:t>
            </a:r>
            <a:endParaRPr lang="en-US" sz="2800"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90553" y="3622080"/>
            <a:ext cx="1037902" cy="1037902"/>
          </a:xfrm>
          <a:prstGeom prst="rect">
            <a:avLst/>
          </a:prstGeom>
        </p:spPr>
      </p:pic>
      <p:sp>
        <p:nvSpPr>
          <p:cNvPr id="15" name="TextBox 14"/>
          <p:cNvSpPr txBox="1"/>
          <p:nvPr/>
        </p:nvSpPr>
        <p:spPr>
          <a:xfrm>
            <a:off x="7133308" y="3613542"/>
            <a:ext cx="915635" cy="523220"/>
          </a:xfrm>
          <a:prstGeom prst="rect">
            <a:avLst/>
          </a:prstGeom>
          <a:noFill/>
        </p:spPr>
        <p:txBody>
          <a:bodyPr wrap="none" rtlCol="0">
            <a:spAutoFit/>
          </a:bodyPr>
          <a:lstStyle/>
          <a:p>
            <a:r>
              <a:rPr lang="en-US" sz="2800" dirty="0" smtClean="0"/>
              <a:t>TAO</a:t>
            </a:r>
            <a:endParaRPr lang="en-US" sz="2800" dirty="0"/>
          </a:p>
        </p:txBody>
      </p:sp>
    </p:spTree>
    <p:custDataLst>
      <p:tags r:id="rId1"/>
    </p:custDataLst>
    <p:extLst>
      <p:ext uri="{BB962C8B-B14F-4D97-AF65-F5344CB8AC3E}">
        <p14:creationId xmlns:p14="http://schemas.microsoft.com/office/powerpoint/2010/main" val="392580378"/>
      </p:ext>
    </p:extLst>
  </p:cSld>
  <p:clrMapOvr>
    <a:masterClrMapping/>
  </p:clrMapOvr>
  <mc:AlternateContent xmlns:mc="http://schemas.openxmlformats.org/markup-compatibility/2006" xmlns:p14="http://schemas.microsoft.com/office/powerpoint/2010/main">
    <mc:Choice Requires="p14">
      <p:transition spd="slow" p14:dur="2000" advTm="31647"/>
    </mc:Choice>
    <mc:Fallback xmlns="">
      <p:transition spd="slow" advTm="316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Predicate-based KV Store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20</a:t>
            </a:fld>
            <a:endParaRPr lang="zh-CN" altLang="en-US" sz="1800">
              <a:solidFill>
                <a:schemeClr val="tx1"/>
              </a:solidFill>
              <a:latin typeface="Century Gothic" pitchFamily="34" charset="0"/>
            </a:endParaRPr>
          </a:p>
        </p:txBody>
      </p:sp>
      <p:grpSp>
        <p:nvGrpSpPr>
          <p:cNvPr id="2" name="组合 1"/>
          <p:cNvGrpSpPr/>
          <p:nvPr/>
        </p:nvGrpSpPr>
        <p:grpSpPr>
          <a:xfrm>
            <a:off x="348574" y="1059582"/>
            <a:ext cx="2423226" cy="1296144"/>
            <a:chOff x="4139952" y="1491630"/>
            <a:chExt cx="3096344" cy="1656184"/>
          </a:xfrm>
        </p:grpSpPr>
        <p:sp>
          <p:nvSpPr>
            <p:cNvPr id="9" name="Oval 13"/>
            <p:cNvSpPr/>
            <p:nvPr/>
          </p:nvSpPr>
          <p:spPr>
            <a:xfrm>
              <a:off x="5004048" y="1640042"/>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Rong</a:t>
              </a:r>
              <a:endParaRPr lang="zh-CN" altLang="en-US" sz="1400" b="1" dirty="0">
                <a:solidFill>
                  <a:schemeClr val="tx1"/>
                </a:solidFill>
              </a:endParaRPr>
            </a:p>
          </p:txBody>
        </p:sp>
        <p:cxnSp>
          <p:nvCxnSpPr>
            <p:cNvPr id="10" name="Straight Arrow Connector 15"/>
            <p:cNvCxnSpPr>
              <a:stCxn id="9" idx="6"/>
              <a:endCxn id="16" idx="2"/>
            </p:cNvCxnSpPr>
            <p:nvPr/>
          </p:nvCxnSpPr>
          <p:spPr>
            <a:xfrm flipV="1">
              <a:off x="5796136" y="1742559"/>
              <a:ext cx="648072" cy="148412"/>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6"/>
            <p:cNvSpPr/>
            <p:nvPr/>
          </p:nvSpPr>
          <p:spPr>
            <a:xfrm>
              <a:off x="5796136" y="1491630"/>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a:t>t</a:t>
              </a:r>
              <a:r>
                <a:rPr lang="en-US" altLang="zh-CN" sz="1400" b="1" dirty="0" smtClean="0"/>
                <a:t>o</a:t>
              </a:r>
              <a:endParaRPr lang="zh-CN" altLang="en-US" sz="1400" b="1" dirty="0"/>
            </a:p>
          </p:txBody>
        </p:sp>
        <p:sp>
          <p:nvSpPr>
            <p:cNvPr id="15" name="Oval 13"/>
            <p:cNvSpPr/>
            <p:nvPr/>
          </p:nvSpPr>
          <p:spPr>
            <a:xfrm>
              <a:off x="5396092" y="2645957"/>
              <a:ext cx="864096" cy="501857"/>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Jiaxin</a:t>
              </a:r>
              <a:endParaRPr lang="zh-CN" altLang="en-US" sz="1400" b="1" dirty="0">
                <a:solidFill>
                  <a:schemeClr val="tx1"/>
                </a:solidFill>
              </a:endParaRPr>
            </a:p>
          </p:txBody>
        </p:sp>
        <p:sp>
          <p:nvSpPr>
            <p:cNvPr id="16" name="Oval 13"/>
            <p:cNvSpPr/>
            <p:nvPr/>
          </p:nvSpPr>
          <p:spPr>
            <a:xfrm>
              <a:off x="6444208" y="1491630"/>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cxnSp>
          <p:nvCxnSpPr>
            <p:cNvPr id="17" name="Straight Arrow Connector 15"/>
            <p:cNvCxnSpPr>
              <a:stCxn id="15" idx="0"/>
              <a:endCxn id="9" idx="4"/>
            </p:cNvCxnSpPr>
            <p:nvPr/>
          </p:nvCxnSpPr>
          <p:spPr>
            <a:xfrm flipH="1" flipV="1">
              <a:off x="5400092" y="2141900"/>
              <a:ext cx="428048" cy="50405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6"/>
            <p:cNvSpPr/>
            <p:nvPr/>
          </p:nvSpPr>
          <p:spPr>
            <a:xfrm>
              <a:off x="5120061" y="2386503"/>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ad</a:t>
              </a:r>
              <a:endParaRPr lang="zh-CN" altLang="en-US" sz="1400" b="1" dirty="0"/>
            </a:p>
          </p:txBody>
        </p:sp>
        <p:sp>
          <p:nvSpPr>
            <p:cNvPr id="19" name="Oval 13"/>
            <p:cNvSpPr/>
            <p:nvPr/>
          </p:nvSpPr>
          <p:spPr>
            <a:xfrm>
              <a:off x="4139952" y="2645956"/>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IPADS</a:t>
              </a:r>
              <a:endParaRPr lang="zh-CN" altLang="en-US" sz="1400" b="1" dirty="0">
                <a:solidFill>
                  <a:schemeClr val="tx1"/>
                </a:solidFill>
              </a:endParaRPr>
            </a:p>
          </p:txBody>
        </p:sp>
        <p:sp>
          <p:nvSpPr>
            <p:cNvPr id="20" name="Rectangle 16"/>
            <p:cNvSpPr/>
            <p:nvPr/>
          </p:nvSpPr>
          <p:spPr>
            <a:xfrm>
              <a:off x="4427984" y="2058402"/>
              <a:ext cx="69206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mo</a:t>
              </a:r>
              <a:endParaRPr lang="zh-CN" altLang="en-US" sz="1400" b="1" dirty="0"/>
            </a:p>
          </p:txBody>
        </p:sp>
        <p:cxnSp>
          <p:nvCxnSpPr>
            <p:cNvPr id="21" name="Straight Arrow Connector 15"/>
            <p:cNvCxnSpPr>
              <a:stCxn id="9" idx="3"/>
              <a:endCxn id="19" idx="7"/>
            </p:cNvCxnSpPr>
            <p:nvPr/>
          </p:nvCxnSpPr>
          <p:spPr>
            <a:xfrm flipH="1">
              <a:off x="4816041" y="2068405"/>
              <a:ext cx="304006" cy="65104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52" name="直接连接符 51"/>
          <p:cNvCxnSpPr/>
          <p:nvPr/>
        </p:nvCxnSpPr>
        <p:spPr>
          <a:xfrm>
            <a:off x="3419872" y="2216764"/>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Arrow Connector 15"/>
          <p:cNvCxnSpPr>
            <a:stCxn id="9" idx="5"/>
          </p:cNvCxnSpPr>
          <p:nvPr/>
        </p:nvCxnSpPr>
        <p:spPr>
          <a:xfrm>
            <a:off x="1553936" y="1510971"/>
            <a:ext cx="527525" cy="26470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Rectangle 16"/>
          <p:cNvSpPr/>
          <p:nvPr/>
        </p:nvSpPr>
        <p:spPr>
          <a:xfrm>
            <a:off x="1763688" y="1384834"/>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to</a:t>
            </a:r>
            <a:endParaRPr lang="zh-CN" altLang="en-US" sz="1400" b="1" dirty="0"/>
          </a:p>
        </p:txBody>
      </p:sp>
      <p:sp>
        <p:nvSpPr>
          <p:cNvPr id="72" name="Rectangle 16"/>
          <p:cNvSpPr/>
          <p:nvPr/>
        </p:nvSpPr>
        <p:spPr>
          <a:xfrm>
            <a:off x="2051720" y="1543893"/>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t>
            </a:r>
            <a:endParaRPr lang="zh-CN" altLang="en-US" sz="1400" b="1" dirty="0"/>
          </a:p>
        </p:txBody>
      </p:sp>
      <p:sp>
        <p:nvSpPr>
          <p:cNvPr id="3" name="下箭头 2"/>
          <p:cNvSpPr/>
          <p:nvPr/>
        </p:nvSpPr>
        <p:spPr>
          <a:xfrm>
            <a:off x="4715093" y="1995686"/>
            <a:ext cx="288955" cy="363586"/>
          </a:xfrm>
          <a:prstGeom prst="downArrow">
            <a:avLst/>
          </a:prstGeom>
          <a:solidFill>
            <a:srgbClr val="0000FF"/>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内容占位符 2"/>
          <p:cNvSpPr txBox="1">
            <a:spLocks/>
          </p:cNvSpPr>
          <p:nvPr/>
        </p:nvSpPr>
        <p:spPr bwMode="auto">
          <a:xfrm>
            <a:off x="107504" y="3507854"/>
            <a:ext cx="4128515" cy="9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630238" lvl="2" indent="-361950">
              <a:spcBef>
                <a:spcPct val="20000"/>
              </a:spcBef>
              <a:buClr>
                <a:srgbClr val="FF0066"/>
              </a:buClr>
              <a:buFont typeface="Verdana" pitchFamily="34" charset="0"/>
              <a:buChar char="□"/>
              <a:defRPr/>
            </a:pPr>
            <a:r>
              <a:rPr lang="en-US" altLang="zh-CN" sz="2000" dirty="0" smtClean="0">
                <a:latin typeface="Century Gothic" pitchFamily="34" charset="0"/>
                <a:ea typeface="Verdana" pitchFamily="34" charset="0"/>
                <a:cs typeface="Verdana" pitchFamily="34" charset="0"/>
              </a:rPr>
              <a:t>Inefficient </a:t>
            </a:r>
            <a:r>
              <a:rPr lang="en-US" altLang="zh-CN" sz="2000" dirty="0">
                <a:latin typeface="Century Gothic" pitchFamily="34" charset="0"/>
                <a:ea typeface="Verdana" pitchFamily="34" charset="0"/>
                <a:cs typeface="Verdana" pitchFamily="34" charset="0"/>
              </a:rPr>
              <a:t>lookup</a:t>
            </a:r>
            <a:endParaRPr lang="en-US" altLang="zh-CN" sz="2000" dirty="0" smtClean="0">
              <a:latin typeface="Century Gothic" pitchFamily="34" charset="0"/>
              <a:ea typeface="Verdana" pitchFamily="34" charset="0"/>
              <a:cs typeface="Verdana" pitchFamily="34" charset="0"/>
            </a:endParaRPr>
          </a:p>
          <a:p>
            <a:pPr marL="630238" lvl="2" indent="-361950">
              <a:spcBef>
                <a:spcPct val="20000"/>
              </a:spcBef>
              <a:buClr>
                <a:srgbClr val="FF0066"/>
              </a:buClr>
              <a:buFont typeface="Verdana" pitchFamily="34" charset="0"/>
              <a:buChar char="□"/>
              <a:defRPr/>
            </a:pPr>
            <a:r>
              <a:rPr lang="en-US" altLang="zh-CN" sz="2000" dirty="0">
                <a:latin typeface="Century Gothic" pitchFamily="34" charset="0"/>
                <a:ea typeface="Verdana" pitchFamily="34" charset="0"/>
                <a:cs typeface="Verdana" pitchFamily="34" charset="0"/>
              </a:rPr>
              <a:t>Unnecessary data</a:t>
            </a:r>
            <a:r>
              <a:rPr lang="zh-CN" altLang="en-US" sz="2000" dirty="0">
                <a:latin typeface="Century Gothic" pitchFamily="34" charset="0"/>
                <a:ea typeface="Verdana" pitchFamily="34" charset="0"/>
                <a:cs typeface="Verdana" pitchFamily="34" charset="0"/>
              </a:rPr>
              <a:t> </a:t>
            </a:r>
            <a:r>
              <a:rPr lang="en-US" altLang="zh-CN" sz="2000" dirty="0" smtClean="0">
                <a:latin typeface="Century Gothic" pitchFamily="34" charset="0"/>
                <a:ea typeface="Verdana" pitchFamily="34" charset="0"/>
                <a:cs typeface="Verdana" pitchFamily="34" charset="0"/>
              </a:rPr>
              <a:t>transfer</a:t>
            </a:r>
            <a:endParaRPr lang="en-US" altLang="zh-CN" sz="2000" dirty="0">
              <a:latin typeface="Century Gothic" pitchFamily="34" charset="0"/>
              <a:ea typeface="Verdana" pitchFamily="34" charset="0"/>
              <a:cs typeface="Verdana" pitchFamily="34" charset="0"/>
            </a:endParaRPr>
          </a:p>
        </p:txBody>
      </p:sp>
      <p:sp>
        <p:nvSpPr>
          <p:cNvPr id="81" name="矩形 80"/>
          <p:cNvSpPr/>
          <p:nvPr/>
        </p:nvSpPr>
        <p:spPr>
          <a:xfrm>
            <a:off x="4139952" y="2584524"/>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ad</a:t>
            </a:r>
            <a:endParaRPr lang="zh-CN" altLang="en-US" sz="1200" b="1" dirty="0">
              <a:solidFill>
                <a:schemeClr val="tx1"/>
              </a:solidFill>
            </a:endParaRPr>
          </a:p>
        </p:txBody>
      </p:sp>
      <p:sp>
        <p:nvSpPr>
          <p:cNvPr id="82" name="矩形 81"/>
          <p:cNvSpPr/>
          <p:nvPr/>
        </p:nvSpPr>
        <p:spPr>
          <a:xfrm>
            <a:off x="4499992" y="2584524"/>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in</a:t>
            </a:r>
            <a:endParaRPr lang="zh-CN" altLang="en-US" sz="1200" dirty="0"/>
          </a:p>
        </p:txBody>
      </p:sp>
      <p:sp>
        <p:nvSpPr>
          <p:cNvPr id="84" name="矩形 83"/>
          <p:cNvSpPr/>
          <p:nvPr/>
        </p:nvSpPr>
        <p:spPr>
          <a:xfrm>
            <a:off x="5436096" y="2584524"/>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Jiaxin</a:t>
            </a:r>
            <a:endParaRPr lang="zh-CN" altLang="en-US" sz="1200" b="1" dirty="0">
              <a:solidFill>
                <a:schemeClr val="tx1"/>
              </a:solidFill>
            </a:endParaRPr>
          </a:p>
        </p:txBody>
      </p:sp>
      <p:cxnSp>
        <p:nvCxnSpPr>
          <p:cNvPr id="87" name="直接箭头连接符 86"/>
          <p:cNvCxnSpPr>
            <a:stCxn id="82" idx="3"/>
            <a:endCxn id="84" idx="1"/>
          </p:cNvCxnSpPr>
          <p:nvPr/>
        </p:nvCxnSpPr>
        <p:spPr>
          <a:xfrm>
            <a:off x="4859992" y="2702118"/>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1" name="矩形 100"/>
          <p:cNvSpPr/>
          <p:nvPr/>
        </p:nvSpPr>
        <p:spPr>
          <a:xfrm>
            <a:off x="3635896" y="2584524"/>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02" name="矩形 101"/>
          <p:cNvSpPr/>
          <p:nvPr/>
        </p:nvSpPr>
        <p:spPr>
          <a:xfrm>
            <a:off x="4139952" y="3016572"/>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mo</a:t>
            </a:r>
            <a:endParaRPr lang="zh-CN" altLang="en-US" sz="1200" b="1" dirty="0">
              <a:solidFill>
                <a:schemeClr val="tx1"/>
              </a:solidFill>
            </a:endParaRPr>
          </a:p>
        </p:txBody>
      </p:sp>
      <p:sp>
        <p:nvSpPr>
          <p:cNvPr id="103" name="矩形 102"/>
          <p:cNvSpPr/>
          <p:nvPr/>
        </p:nvSpPr>
        <p:spPr>
          <a:xfrm>
            <a:off x="4499992" y="3016572"/>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104" name="矩形 103"/>
          <p:cNvSpPr/>
          <p:nvPr/>
        </p:nvSpPr>
        <p:spPr>
          <a:xfrm>
            <a:off x="5436096" y="3016572"/>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IPADS</a:t>
            </a:r>
            <a:endParaRPr lang="zh-CN" altLang="en-US" sz="1200" b="1" dirty="0">
              <a:solidFill>
                <a:schemeClr val="tx1"/>
              </a:solidFill>
            </a:endParaRPr>
          </a:p>
        </p:txBody>
      </p:sp>
      <p:cxnSp>
        <p:nvCxnSpPr>
          <p:cNvPr id="105" name="直接箭头连接符 104"/>
          <p:cNvCxnSpPr>
            <a:stCxn id="103" idx="3"/>
            <a:endCxn id="104" idx="1"/>
          </p:cNvCxnSpPr>
          <p:nvPr/>
        </p:nvCxnSpPr>
        <p:spPr>
          <a:xfrm>
            <a:off x="4859992" y="3134166"/>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6" name="矩形 105"/>
          <p:cNvSpPr/>
          <p:nvPr/>
        </p:nvSpPr>
        <p:spPr>
          <a:xfrm>
            <a:off x="3635896" y="3016572"/>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07" name="矩形 106"/>
          <p:cNvSpPr/>
          <p:nvPr/>
        </p:nvSpPr>
        <p:spPr>
          <a:xfrm>
            <a:off x="4139952" y="3448620"/>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108" name="矩形 107"/>
          <p:cNvSpPr/>
          <p:nvPr/>
        </p:nvSpPr>
        <p:spPr>
          <a:xfrm>
            <a:off x="4499992" y="3448620"/>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109" name="矩形 108"/>
          <p:cNvSpPr/>
          <p:nvPr/>
        </p:nvSpPr>
        <p:spPr>
          <a:xfrm>
            <a:off x="5436096"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DS</a:t>
            </a:r>
            <a:endParaRPr lang="zh-CN" altLang="en-US" sz="1200" b="1" dirty="0">
              <a:solidFill>
                <a:schemeClr val="tx1"/>
              </a:solidFill>
            </a:endParaRPr>
          </a:p>
        </p:txBody>
      </p:sp>
      <p:cxnSp>
        <p:nvCxnSpPr>
          <p:cNvPr id="110" name="直接箭头连接符 109"/>
          <p:cNvCxnSpPr>
            <a:stCxn id="108" idx="3"/>
            <a:endCxn id="109" idx="1"/>
          </p:cNvCxnSpPr>
          <p:nvPr/>
        </p:nvCxnSpPr>
        <p:spPr>
          <a:xfrm>
            <a:off x="4859992" y="3566214"/>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1" name="矩形 110"/>
          <p:cNvSpPr/>
          <p:nvPr/>
        </p:nvSpPr>
        <p:spPr>
          <a:xfrm>
            <a:off x="3635896"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12" name="矩形 111"/>
          <p:cNvSpPr/>
          <p:nvPr/>
        </p:nvSpPr>
        <p:spPr>
          <a:xfrm>
            <a:off x="5940152"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600" b="1" dirty="0" smtClean="0">
                <a:solidFill>
                  <a:schemeClr val="tx1"/>
                </a:solidFill>
              </a:rPr>
              <a:t>. . . </a:t>
            </a:r>
            <a:endParaRPr lang="zh-CN" altLang="en-US" sz="1600" b="1" dirty="0">
              <a:solidFill>
                <a:schemeClr val="tx1"/>
              </a:solidFill>
            </a:endParaRPr>
          </a:p>
        </p:txBody>
      </p:sp>
      <p:sp>
        <p:nvSpPr>
          <p:cNvPr id="77" name="矩形 115"/>
          <p:cNvSpPr/>
          <p:nvPr/>
        </p:nvSpPr>
        <p:spPr>
          <a:xfrm>
            <a:off x="7141183" y="483518"/>
            <a:ext cx="360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dirty="0"/>
          </a:p>
        </p:txBody>
      </p:sp>
      <p:sp>
        <p:nvSpPr>
          <p:cNvPr id="78" name="矩形 25"/>
          <p:cNvSpPr/>
          <p:nvPr/>
        </p:nvSpPr>
        <p:spPr>
          <a:xfrm>
            <a:off x="7524328" y="421963"/>
            <a:ext cx="153118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Vertex (S/O)</a:t>
            </a:r>
            <a:endParaRPr lang="zh-CN" altLang="en-US" sz="1600" dirty="0">
              <a:latin typeface="Consolas" panose="020B0609020204030204" pitchFamily="49" charset="0"/>
              <a:cs typeface="Consolas" panose="020B0609020204030204" pitchFamily="49" charset="0"/>
            </a:endParaRPr>
          </a:p>
        </p:txBody>
      </p:sp>
      <p:sp>
        <p:nvSpPr>
          <p:cNvPr id="79" name="矩形 116"/>
          <p:cNvSpPr/>
          <p:nvPr/>
        </p:nvSpPr>
        <p:spPr>
          <a:xfrm>
            <a:off x="7139718" y="771550"/>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83" name="矩形 117"/>
          <p:cNvSpPr/>
          <p:nvPr/>
        </p:nvSpPr>
        <p:spPr>
          <a:xfrm>
            <a:off x="7524328" y="709995"/>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Predicate</a:t>
            </a:r>
            <a:endParaRPr lang="zh-CN" altLang="en-US" sz="1600" dirty="0">
              <a:latin typeface="Consolas" panose="020B0609020204030204" pitchFamily="49" charset="0"/>
              <a:cs typeface="Consolas" panose="020B0609020204030204" pitchFamily="49" charset="0"/>
            </a:endParaRPr>
          </a:p>
        </p:txBody>
      </p:sp>
      <p:sp>
        <p:nvSpPr>
          <p:cNvPr id="85" name="矩形 118"/>
          <p:cNvSpPr/>
          <p:nvPr/>
        </p:nvSpPr>
        <p:spPr>
          <a:xfrm>
            <a:off x="7139718" y="1070615"/>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86" name="矩形 119"/>
          <p:cNvSpPr/>
          <p:nvPr/>
        </p:nvSpPr>
        <p:spPr>
          <a:xfrm>
            <a:off x="7524328" y="1009060"/>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Direction</a:t>
            </a:r>
            <a:endParaRPr lang="zh-CN" altLang="en-US" sz="1600" dirty="0">
              <a:latin typeface="Consolas" panose="020B0609020204030204" pitchFamily="49" charset="0"/>
              <a:cs typeface="Consolas" panose="020B0609020204030204" pitchFamily="49" charset="0"/>
            </a:endParaRPr>
          </a:p>
        </p:txBody>
      </p:sp>
      <p:sp>
        <p:nvSpPr>
          <p:cNvPr id="88" name="矩形 4"/>
          <p:cNvSpPr/>
          <p:nvPr/>
        </p:nvSpPr>
        <p:spPr>
          <a:xfrm>
            <a:off x="3635896" y="120359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dirty="0"/>
          </a:p>
        </p:txBody>
      </p:sp>
      <p:sp>
        <p:nvSpPr>
          <p:cNvPr id="89" name="矩形 50"/>
          <p:cNvSpPr/>
          <p:nvPr/>
        </p:nvSpPr>
        <p:spPr>
          <a:xfrm>
            <a:off x="4139952" y="1203598"/>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in</a:t>
            </a:r>
            <a:endParaRPr lang="zh-CN" altLang="en-US" sz="1200" dirty="0"/>
          </a:p>
        </p:txBody>
      </p:sp>
      <p:sp>
        <p:nvSpPr>
          <p:cNvPr id="90" name="矩形 53"/>
          <p:cNvSpPr/>
          <p:nvPr/>
        </p:nvSpPr>
        <p:spPr>
          <a:xfrm>
            <a:off x="4860032" y="120359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ad</a:t>
            </a:r>
            <a:endParaRPr lang="zh-CN" altLang="en-US" sz="1200" dirty="0"/>
          </a:p>
        </p:txBody>
      </p:sp>
      <p:sp>
        <p:nvSpPr>
          <p:cNvPr id="91" name="矩形 55"/>
          <p:cNvSpPr/>
          <p:nvPr/>
        </p:nvSpPr>
        <p:spPr>
          <a:xfrm>
            <a:off x="5220072" y="1203598"/>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Jiaxin</a:t>
            </a:r>
            <a:endParaRPr lang="zh-CN" altLang="en-US" sz="1200" b="1" dirty="0">
              <a:solidFill>
                <a:schemeClr val="tx1"/>
              </a:solidFill>
            </a:endParaRPr>
          </a:p>
        </p:txBody>
      </p:sp>
      <p:cxnSp>
        <p:nvCxnSpPr>
          <p:cNvPr id="92" name="直接箭头连接符 56"/>
          <p:cNvCxnSpPr>
            <a:stCxn id="89" idx="3"/>
            <a:endCxn id="90" idx="1"/>
          </p:cNvCxnSpPr>
          <p:nvPr/>
        </p:nvCxnSpPr>
        <p:spPr>
          <a:xfrm>
            <a:off x="4499952" y="1321192"/>
            <a:ext cx="36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3" name="矩形 58"/>
          <p:cNvSpPr/>
          <p:nvPr/>
        </p:nvSpPr>
        <p:spPr>
          <a:xfrm>
            <a:off x="3635896"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94" name="矩形 60"/>
          <p:cNvSpPr/>
          <p:nvPr/>
        </p:nvSpPr>
        <p:spPr>
          <a:xfrm>
            <a:off x="4139952" y="1563638"/>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95" name="矩形 61"/>
          <p:cNvSpPr/>
          <p:nvPr/>
        </p:nvSpPr>
        <p:spPr>
          <a:xfrm>
            <a:off x="4860032"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mo</a:t>
            </a:r>
            <a:endParaRPr lang="zh-CN" altLang="en-US" sz="1200" b="1" dirty="0">
              <a:solidFill>
                <a:schemeClr val="tx1"/>
              </a:solidFill>
            </a:endParaRPr>
          </a:p>
        </p:txBody>
      </p:sp>
      <p:sp>
        <p:nvSpPr>
          <p:cNvPr id="96" name="矩形 62"/>
          <p:cNvSpPr/>
          <p:nvPr/>
        </p:nvSpPr>
        <p:spPr>
          <a:xfrm>
            <a:off x="5220072" y="1563638"/>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IPADS</a:t>
            </a:r>
            <a:endParaRPr lang="zh-CN" altLang="en-US" sz="1200" b="1" dirty="0">
              <a:solidFill>
                <a:schemeClr val="tx1"/>
              </a:solidFill>
            </a:endParaRPr>
          </a:p>
        </p:txBody>
      </p:sp>
      <p:cxnSp>
        <p:nvCxnSpPr>
          <p:cNvPr id="97" name="直接箭头连接符 67"/>
          <p:cNvCxnSpPr>
            <a:stCxn id="94" idx="3"/>
            <a:endCxn id="95" idx="1"/>
          </p:cNvCxnSpPr>
          <p:nvPr/>
        </p:nvCxnSpPr>
        <p:spPr>
          <a:xfrm>
            <a:off x="4499952" y="1681232"/>
            <a:ext cx="36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8" name="矩形 68"/>
          <p:cNvSpPr/>
          <p:nvPr/>
        </p:nvSpPr>
        <p:spPr>
          <a:xfrm>
            <a:off x="5796136"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99" name="矩形 69"/>
          <p:cNvSpPr/>
          <p:nvPr/>
        </p:nvSpPr>
        <p:spPr>
          <a:xfrm>
            <a:off x="6156176"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DS</a:t>
            </a:r>
            <a:endParaRPr lang="zh-CN" altLang="en-US" sz="1200" b="1" dirty="0">
              <a:solidFill>
                <a:schemeClr val="tx1"/>
              </a:solidFill>
            </a:endParaRPr>
          </a:p>
        </p:txBody>
      </p:sp>
      <p:sp>
        <p:nvSpPr>
          <p:cNvPr id="100" name="矩形 75"/>
          <p:cNvSpPr/>
          <p:nvPr/>
        </p:nvSpPr>
        <p:spPr>
          <a:xfrm>
            <a:off x="6660232"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113" name="矩形 79"/>
          <p:cNvSpPr/>
          <p:nvPr/>
        </p:nvSpPr>
        <p:spPr>
          <a:xfrm>
            <a:off x="7020272"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400" b="1" dirty="0" smtClean="0">
                <a:solidFill>
                  <a:schemeClr val="tx1"/>
                </a:solidFill>
              </a:rPr>
              <a:t>. . .</a:t>
            </a:r>
            <a:endParaRPr lang="zh-CN" altLang="en-US" sz="1400" b="1" dirty="0">
              <a:solidFill>
                <a:schemeClr val="tx1"/>
              </a:solidFill>
            </a:endParaRPr>
          </a:p>
        </p:txBody>
      </p:sp>
      <p:sp>
        <p:nvSpPr>
          <p:cNvPr id="7" name="TextBox 6"/>
          <p:cNvSpPr txBox="1"/>
          <p:nvPr/>
        </p:nvSpPr>
        <p:spPr>
          <a:xfrm>
            <a:off x="6324657" y="2687890"/>
            <a:ext cx="2279791" cy="707886"/>
          </a:xfrm>
          <a:prstGeom prst="rect">
            <a:avLst/>
          </a:prstGeom>
          <a:solidFill>
            <a:srgbClr val="FFFFFF"/>
          </a:solidFill>
        </p:spPr>
        <p:txBody>
          <a:bodyPr wrap="none" rtlCol="0">
            <a:spAutoFit/>
          </a:bodyPr>
          <a:lstStyle/>
          <a:p>
            <a:r>
              <a:rPr lang="en-US" altLang="zh-CN" sz="2000" dirty="0" smtClean="0">
                <a:solidFill>
                  <a:srgbClr val="0000FF"/>
                </a:solidFill>
              </a:rPr>
              <a:t>Move predicate </a:t>
            </a:r>
            <a:br>
              <a:rPr lang="en-US" altLang="zh-CN" sz="2000" dirty="0" smtClean="0">
                <a:solidFill>
                  <a:srgbClr val="0000FF"/>
                </a:solidFill>
              </a:rPr>
            </a:br>
            <a:r>
              <a:rPr lang="en-US" altLang="zh-CN" sz="2000" dirty="0" smtClean="0">
                <a:solidFill>
                  <a:srgbClr val="0000FF"/>
                </a:solidFill>
              </a:rPr>
              <a:t>to key-side</a:t>
            </a:r>
            <a:endParaRPr lang="zh-CN" altLang="en-US" sz="2000" dirty="0">
              <a:solidFill>
                <a:srgbClr val="0000FF"/>
              </a:solidFill>
            </a:endParaRPr>
          </a:p>
        </p:txBody>
      </p:sp>
      <p:sp>
        <p:nvSpPr>
          <p:cNvPr id="12" name="Oval 11"/>
          <p:cNvSpPr/>
          <p:nvPr/>
        </p:nvSpPr>
        <p:spPr>
          <a:xfrm>
            <a:off x="3188280" y="2305984"/>
            <a:ext cx="5344160" cy="165263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3821685" y="4043848"/>
            <a:ext cx="4710755" cy="400110"/>
          </a:xfrm>
          <a:prstGeom prst="rect">
            <a:avLst/>
          </a:prstGeom>
          <a:solidFill>
            <a:srgbClr val="FFFFFF">
              <a:alpha val="50196"/>
            </a:srgbClr>
          </a:solidFill>
        </p:spPr>
        <p:txBody>
          <a:bodyPr wrap="square">
            <a:spAutoFit/>
          </a:bodyPr>
          <a:lstStyle/>
          <a:p>
            <a:pPr algn="ctr"/>
            <a:r>
              <a:rPr lang="en-US" altLang="zh-CN" sz="2000" dirty="0" smtClean="0">
                <a:solidFill>
                  <a:srgbClr val="FF0066"/>
                </a:solidFill>
              </a:rPr>
              <a:t>Finer-grained vertex</a:t>
            </a:r>
            <a:r>
              <a:rPr lang="zh-CN" altLang="en-US" sz="2000" dirty="0" smtClean="0">
                <a:solidFill>
                  <a:srgbClr val="FF0066"/>
                </a:solidFill>
              </a:rPr>
              <a:t> </a:t>
            </a:r>
            <a:r>
              <a:rPr lang="en-US" altLang="zh-CN" sz="2000" dirty="0" smtClean="0">
                <a:solidFill>
                  <a:srgbClr val="FF0066"/>
                </a:solidFill>
              </a:rPr>
              <a:t>decomposition</a:t>
            </a:r>
            <a:endParaRPr lang="zh-CN" altLang="en-US" sz="2000" dirty="0">
              <a:solidFill>
                <a:srgbClr val="FF0066"/>
              </a:solidFill>
            </a:endParaRPr>
          </a:p>
        </p:txBody>
      </p:sp>
      <p:sp>
        <p:nvSpPr>
          <p:cNvPr id="65" name="Rectangle 4"/>
          <p:cNvSpPr/>
          <p:nvPr/>
        </p:nvSpPr>
        <p:spPr>
          <a:xfrm>
            <a:off x="552792" y="2499742"/>
            <a:ext cx="2363024" cy="830997"/>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Rong</a:t>
            </a:r>
            <a:r>
              <a:rPr lang="en-US" altLang="zh-CN" sz="1600" b="1" dirty="0" smtClean="0">
                <a:latin typeface="Consolas" panose="020B0609020204030204" pitchFamily="49" charset="0"/>
                <a:cs typeface="Consolas" panose="020B0609020204030204" pitchFamily="49" charset="0"/>
              </a:rPr>
              <a:t> to </a:t>
            </a:r>
            <a:r>
              <a:rPr lang="en-US" altLang="zh-CN" sz="1600" b="1" dirty="0" smtClean="0">
                <a:solidFill>
                  <a:srgbClr val="FF0066"/>
                </a:solidFill>
                <a:latin typeface="Consolas" panose="020B0609020204030204" pitchFamily="49" charset="0"/>
                <a:cs typeface="Consolas" panose="020B0609020204030204" pitchFamily="49" charset="0"/>
              </a:rPr>
              <a:t>?X</a:t>
            </a:r>
            <a:r>
              <a:rPr lang="en-US" altLang="zh-CN" sz="1600" b="1"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66" name="Rectangle 12"/>
          <p:cNvSpPr/>
          <p:nvPr/>
        </p:nvSpPr>
        <p:spPr>
          <a:xfrm>
            <a:off x="1812084" y="3138522"/>
            <a:ext cx="1391764"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constant</a:t>
            </a:r>
            <a:endParaRPr lang="zh-CN" altLang="en-US" sz="2400" dirty="0">
              <a:solidFill>
                <a:srgbClr val="0000FF"/>
              </a:solidFill>
              <a:effectLst>
                <a:glow rad="127000">
                  <a:schemeClr val="bg1"/>
                </a:glow>
              </a:effectLst>
            </a:endParaRPr>
          </a:p>
        </p:txBody>
      </p:sp>
      <p:cxnSp>
        <p:nvCxnSpPr>
          <p:cNvPr id="68" name="Straight Arrow Connector 43"/>
          <p:cNvCxnSpPr>
            <a:stCxn id="66" idx="1"/>
            <a:endCxn id="69" idx="5"/>
          </p:cNvCxnSpPr>
          <p:nvPr/>
        </p:nvCxnSpPr>
        <p:spPr>
          <a:xfrm flipH="1" flipV="1">
            <a:off x="1561622" y="3028357"/>
            <a:ext cx="250462" cy="294831"/>
          </a:xfrm>
          <a:prstGeom prst="straightConnector1">
            <a:avLst/>
          </a:pr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Oval 45"/>
          <p:cNvSpPr/>
          <p:nvPr/>
        </p:nvSpPr>
        <p:spPr>
          <a:xfrm>
            <a:off x="1259632" y="2751806"/>
            <a:ext cx="353803"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610480890"/>
      </p:ext>
    </p:extLst>
  </p:cSld>
  <p:clrMapOvr>
    <a:masterClrMapping/>
  </p:clrMapOvr>
  <mc:AlternateContent xmlns:mc="http://schemas.openxmlformats.org/markup-compatibility/2006" xmlns:p14="http://schemas.microsoft.com/office/powerpoint/2010/main">
    <mc:Choice Requires="p14">
      <p:transition spd="slow" p14:dur="2000" advTm="52506"/>
    </mc:Choice>
    <mc:Fallback xmlns="">
      <p:transition spd="slow" advTm="52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3714" y="1946802"/>
            <a:ext cx="4572000" cy="408924"/>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827584" y="1028700"/>
            <a:ext cx="6624736" cy="3649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Graph-based Model &amp; Store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Query Processing Engine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Tree>
    <p:extLst>
      <p:ext uri="{BB962C8B-B14F-4D97-AF65-F5344CB8AC3E}">
        <p14:creationId xmlns:p14="http://schemas.microsoft.com/office/powerpoint/2010/main" val="3962881736"/>
      </p:ext>
    </p:extLst>
  </p:cSld>
  <p:clrMapOvr>
    <a:masterClrMapping/>
  </p:clrMapOvr>
  <mc:AlternateContent xmlns:mc="http://schemas.openxmlformats.org/markup-compatibility/2006" xmlns:p14="http://schemas.microsoft.com/office/powerpoint/2010/main">
    <mc:Choice Requires="p14">
      <p:transition spd="slow" p14:dur="2000" advTm="5434"/>
    </mc:Choice>
    <mc:Fallback xmlns="">
      <p:transition spd="slow" advTm="543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22</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Query Processing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136" name="Rectangle 17"/>
          <p:cNvSpPr/>
          <p:nvPr/>
        </p:nvSpPr>
        <p:spPr>
          <a:xfrm>
            <a:off x="5241229" y="2379533"/>
            <a:ext cx="3133218"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pPr>
              <a:lnSpc>
                <a:spcPct val="80000"/>
              </a:lnSpc>
            </a:pPr>
            <a:r>
              <a:rPr lang="en-US" altLang="zh-CN" b="1" dirty="0" smtClean="0">
                <a:latin typeface="Consolas" panose="020B0609020204030204" pitchFamily="49" charset="0"/>
                <a:cs typeface="Consolas" panose="020B0609020204030204" pitchFamily="49" charset="0"/>
              </a:rPr>
              <a:t>SELECT </a:t>
            </a:r>
            <a:r>
              <a:rPr lang="en-US" altLang="zh-CN" b="1" dirty="0" smtClean="0">
                <a:solidFill>
                  <a:srgbClr val="FF0066"/>
                </a:solidFill>
                <a:latin typeface="Consolas" panose="020B0609020204030204" pitchFamily="49" charset="0"/>
                <a:cs typeface="Consolas" panose="020B0609020204030204" pitchFamily="49" charset="0"/>
              </a:rPr>
              <a:t>?X ?Y ?Z </a:t>
            </a:r>
            <a:r>
              <a:rPr lang="en-US" altLang="zh-CN" b="1" dirty="0" smtClean="0">
                <a:latin typeface="Consolas" panose="020B0609020204030204" pitchFamily="49" charset="0"/>
                <a:cs typeface="Consolas" panose="020B0609020204030204" pitchFamily="49" charset="0"/>
              </a:rPr>
              <a:t>WHERE {</a:t>
            </a:r>
          </a:p>
          <a:p>
            <a:pPr>
              <a:lnSpc>
                <a:spcPct val="80000"/>
              </a:lnSpc>
            </a:pPr>
            <a:r>
              <a:rPr lang="en-US" altLang="zh-CN" b="1" dirty="0" smtClean="0">
                <a:solidFill>
                  <a:srgbClr val="FF0066"/>
                </a:solidFill>
                <a:latin typeface="Consolas" panose="020B0609020204030204" pitchFamily="49" charset="0"/>
                <a:cs typeface="Consolas" panose="020B0609020204030204" pitchFamily="49" charset="0"/>
              </a:rPr>
              <a:t>  ?X </a:t>
            </a:r>
            <a:r>
              <a:rPr lang="en-US" altLang="zh-CN" b="1" dirty="0" smtClean="0">
                <a:latin typeface="Consolas" panose="020B0609020204030204" pitchFamily="49" charset="0"/>
                <a:cs typeface="Consolas" panose="020B0609020204030204" pitchFamily="49" charset="0"/>
              </a:rPr>
              <a:t>to </a:t>
            </a:r>
            <a:r>
              <a:rPr lang="en-US" altLang="zh-CN" b="1" dirty="0" smtClean="0">
                <a:solidFill>
                  <a:srgbClr val="FF0066"/>
                </a:solidFill>
                <a:latin typeface="Consolas" panose="020B0609020204030204" pitchFamily="49" charset="0"/>
                <a:cs typeface="Consolas" panose="020B0609020204030204" pitchFamily="49" charset="0"/>
              </a:rPr>
              <a:t>?Y</a:t>
            </a:r>
            <a:r>
              <a:rPr lang="en-US" altLang="zh-CN" b="1" dirty="0" smtClean="0">
                <a:latin typeface="Consolas" panose="020B0609020204030204" pitchFamily="49" charset="0"/>
                <a:cs typeface="Consolas" panose="020B0609020204030204" pitchFamily="49" charset="0"/>
              </a:rPr>
              <a:t> .</a:t>
            </a:r>
          </a:p>
          <a:p>
            <a:pPr>
              <a:lnSpc>
                <a:spcPct val="80000"/>
              </a:lnSpc>
            </a:pPr>
            <a:r>
              <a:rPr lang="en-US" altLang="zh-CN" b="1" dirty="0" smtClean="0">
                <a:solidFill>
                  <a:srgbClr val="FF0066"/>
                </a:solidFill>
                <a:latin typeface="Consolas" panose="020B0609020204030204" pitchFamily="49" charset="0"/>
                <a:cs typeface="Consolas" panose="020B0609020204030204" pitchFamily="49" charset="0"/>
              </a:rPr>
              <a:t>  ?Z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?Y</a:t>
            </a:r>
            <a:r>
              <a:rPr lang="en-US" altLang="zh-CN" b="1" dirty="0" smtClean="0">
                <a:latin typeface="Consolas" panose="020B0609020204030204" pitchFamily="49" charset="0"/>
                <a:cs typeface="Consolas" panose="020B0609020204030204" pitchFamily="49" charset="0"/>
              </a:rPr>
              <a:t> .</a:t>
            </a:r>
          </a:p>
          <a:p>
            <a:pPr>
              <a:lnSpc>
                <a:spcPct val="80000"/>
              </a:lnSpc>
            </a:pPr>
            <a:r>
              <a:rPr lang="en-US" altLang="zh-CN" b="1" dirty="0" smtClean="0">
                <a:solidFill>
                  <a:srgbClr val="FF0066"/>
                </a:solidFill>
                <a:latin typeface="Consolas" panose="020B0609020204030204" pitchFamily="49" charset="0"/>
                <a:cs typeface="Consolas" panose="020B0609020204030204" pitchFamily="49" charset="0"/>
              </a:rPr>
              <a:t>  ?Z </a:t>
            </a:r>
            <a:r>
              <a:rPr lang="en-US" altLang="zh-CN" b="1" dirty="0" smtClean="0">
                <a:latin typeface="Consolas" panose="020B0609020204030204" pitchFamily="49" charset="0"/>
                <a:cs typeface="Consolas" panose="020B0609020204030204" pitchFamily="49" charset="0"/>
              </a:rPr>
              <a:t>ad </a:t>
            </a:r>
            <a:r>
              <a:rPr lang="en-US" altLang="zh-CN" b="1" dirty="0" smtClean="0">
                <a:solidFill>
                  <a:srgbClr val="FF0066"/>
                </a:solidFill>
                <a:latin typeface="Consolas" panose="020B0609020204030204" pitchFamily="49" charset="0"/>
                <a:cs typeface="Consolas" panose="020B0609020204030204" pitchFamily="49" charset="0"/>
              </a:rPr>
              <a:t>?X</a:t>
            </a:r>
            <a:r>
              <a:rPr lang="en-US" altLang="zh-CN" b="1" dirty="0" smtClean="0">
                <a:latin typeface="Consolas" panose="020B0609020204030204" pitchFamily="49" charset="0"/>
                <a:cs typeface="Consolas" panose="020B0609020204030204" pitchFamily="49" charset="0"/>
              </a:rPr>
              <a:t> . </a:t>
            </a:r>
          </a:p>
          <a:p>
            <a:pPr>
              <a:lnSpc>
                <a:spcPct val="80000"/>
              </a:lnSpc>
            </a:pPr>
            <a:r>
              <a:rPr lang="en-US" altLang="zh-CN" b="1" dirty="0" smtClean="0">
                <a:latin typeface="Consolas" panose="020B0609020204030204" pitchFamily="49" charset="0"/>
                <a:cs typeface="Consolas" panose="020B0609020204030204" pitchFamily="49" charset="0"/>
              </a:rPr>
              <a:t>}</a:t>
            </a:r>
            <a:endParaRPr lang="zh-CN" altLang="en-US" b="1" dirty="0">
              <a:latin typeface="Consolas" panose="020B0609020204030204" pitchFamily="49" charset="0"/>
              <a:cs typeface="Consolas" panose="020B0609020204030204" pitchFamily="49" charset="0"/>
            </a:endParaRPr>
          </a:p>
        </p:txBody>
      </p:sp>
      <p:grpSp>
        <p:nvGrpSpPr>
          <p:cNvPr id="6" name="Group 5"/>
          <p:cNvGrpSpPr/>
          <p:nvPr/>
        </p:nvGrpSpPr>
        <p:grpSpPr>
          <a:xfrm>
            <a:off x="6954138" y="3397576"/>
            <a:ext cx="1492317" cy="1190398"/>
            <a:chOff x="5937927" y="3541592"/>
            <a:chExt cx="1492317" cy="1190398"/>
          </a:xfrm>
        </p:grpSpPr>
        <p:sp>
          <p:nvSpPr>
            <p:cNvPr id="42" name="Oval 159"/>
            <p:cNvSpPr/>
            <p:nvPr/>
          </p:nvSpPr>
          <p:spPr>
            <a:xfrm>
              <a:off x="6473507" y="3541592"/>
              <a:ext cx="504000" cy="396000"/>
            </a:xfrm>
            <a:prstGeom prst="ellipse">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rgbClr val="FF0066"/>
                  </a:solidFill>
                  <a:latin typeface="Consolas" panose="020B0609020204030204" pitchFamily="49" charset="0"/>
                  <a:cs typeface="Consolas" panose="020B0609020204030204" pitchFamily="49" charset="0"/>
                </a:rPr>
                <a:t>?Z</a:t>
              </a:r>
              <a:endParaRPr lang="zh-CN" altLang="en-US" b="1" dirty="0">
                <a:solidFill>
                  <a:srgbClr val="FF0066"/>
                </a:solidFill>
                <a:latin typeface="Consolas" panose="020B0609020204030204" pitchFamily="49" charset="0"/>
                <a:cs typeface="Consolas" panose="020B0609020204030204" pitchFamily="49" charset="0"/>
              </a:endParaRPr>
            </a:p>
          </p:txBody>
        </p:sp>
        <p:sp>
          <p:nvSpPr>
            <p:cNvPr id="43" name="Oval 160"/>
            <p:cNvSpPr/>
            <p:nvPr/>
          </p:nvSpPr>
          <p:spPr>
            <a:xfrm>
              <a:off x="5937927" y="4061278"/>
              <a:ext cx="504000" cy="396000"/>
            </a:xfrm>
            <a:prstGeom prst="ellipse">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rgbClr val="FF0066"/>
                  </a:solidFill>
                  <a:latin typeface="Consolas" panose="020B0609020204030204" pitchFamily="49" charset="0"/>
                  <a:cs typeface="Consolas" panose="020B0609020204030204" pitchFamily="49" charset="0"/>
                </a:rPr>
                <a:t>?X</a:t>
              </a:r>
              <a:endParaRPr lang="zh-CN" altLang="en-US" b="1" dirty="0">
                <a:solidFill>
                  <a:srgbClr val="FF0066"/>
                </a:solidFill>
                <a:latin typeface="Consolas" panose="020B0609020204030204" pitchFamily="49" charset="0"/>
                <a:cs typeface="Consolas" panose="020B0609020204030204" pitchFamily="49" charset="0"/>
              </a:endParaRPr>
            </a:p>
          </p:txBody>
        </p:sp>
        <p:sp>
          <p:nvSpPr>
            <p:cNvPr id="44" name="Oval 161"/>
            <p:cNvSpPr/>
            <p:nvPr/>
          </p:nvSpPr>
          <p:spPr>
            <a:xfrm>
              <a:off x="6724438" y="4187277"/>
              <a:ext cx="504000" cy="396000"/>
            </a:xfrm>
            <a:prstGeom prst="ellipse">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rgbClr val="FF0066"/>
                  </a:solidFill>
                  <a:latin typeface="Consolas" panose="020B0609020204030204" pitchFamily="49" charset="0"/>
                  <a:cs typeface="Consolas" panose="020B0609020204030204" pitchFamily="49" charset="0"/>
                </a:rPr>
                <a:t>?Y</a:t>
              </a:r>
              <a:endParaRPr lang="zh-CN" altLang="en-US" b="1" dirty="0">
                <a:solidFill>
                  <a:srgbClr val="FF0066"/>
                </a:solidFill>
                <a:latin typeface="Consolas" panose="020B0609020204030204" pitchFamily="49" charset="0"/>
                <a:cs typeface="Consolas" panose="020B0609020204030204" pitchFamily="49" charset="0"/>
              </a:endParaRPr>
            </a:p>
          </p:txBody>
        </p:sp>
        <p:cxnSp>
          <p:nvCxnSpPr>
            <p:cNvPr id="45" name="Straight Arrow Connector 162"/>
            <p:cNvCxnSpPr>
              <a:stCxn id="42" idx="3"/>
              <a:endCxn id="43" idx="7"/>
            </p:cNvCxnSpPr>
            <p:nvPr/>
          </p:nvCxnSpPr>
          <p:spPr>
            <a:xfrm flipH="1">
              <a:off x="6368118" y="3879599"/>
              <a:ext cx="179198" cy="239672"/>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165"/>
            <p:cNvCxnSpPr>
              <a:stCxn id="43" idx="6"/>
              <a:endCxn id="44" idx="2"/>
            </p:cNvCxnSpPr>
            <p:nvPr/>
          </p:nvCxnSpPr>
          <p:spPr>
            <a:xfrm>
              <a:off x="6441927" y="4259278"/>
              <a:ext cx="282511" cy="12599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168"/>
            <p:cNvCxnSpPr>
              <a:stCxn id="44" idx="0"/>
              <a:endCxn id="42" idx="5"/>
            </p:cNvCxnSpPr>
            <p:nvPr/>
          </p:nvCxnSpPr>
          <p:spPr>
            <a:xfrm flipH="1" flipV="1">
              <a:off x="6903698" y="3879599"/>
              <a:ext cx="72740" cy="30767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Rectangle 171"/>
            <p:cNvSpPr/>
            <p:nvPr/>
          </p:nvSpPr>
          <p:spPr>
            <a:xfrm>
              <a:off x="6962244" y="3827157"/>
              <a:ext cx="468000"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latin typeface="Consolas" panose="020B0609020204030204" pitchFamily="49" charset="0"/>
                  <a:cs typeface="Consolas" panose="020B0609020204030204" pitchFamily="49" charset="0"/>
                </a:rPr>
                <a:t>tc</a:t>
              </a:r>
              <a:endParaRPr lang="zh-CN" altLang="en-US" sz="1600" b="1" dirty="0">
                <a:latin typeface="Consolas" panose="020B0609020204030204" pitchFamily="49" charset="0"/>
                <a:cs typeface="Consolas" panose="020B0609020204030204" pitchFamily="49" charset="0"/>
              </a:endParaRPr>
            </a:p>
          </p:txBody>
        </p:sp>
        <p:sp>
          <p:nvSpPr>
            <p:cNvPr id="49" name="Rectangle 172"/>
            <p:cNvSpPr/>
            <p:nvPr/>
          </p:nvSpPr>
          <p:spPr>
            <a:xfrm>
              <a:off x="6012160" y="3707094"/>
              <a:ext cx="1008112"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p:txBody>
        </p:sp>
        <p:sp>
          <p:nvSpPr>
            <p:cNvPr id="50" name="Rectangle 173"/>
            <p:cNvSpPr/>
            <p:nvPr/>
          </p:nvSpPr>
          <p:spPr>
            <a:xfrm>
              <a:off x="6317759" y="4393436"/>
              <a:ext cx="684000"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to</a:t>
              </a:r>
              <a:endParaRPr lang="zh-CN" altLang="en-US" sz="1600" b="1" dirty="0">
                <a:latin typeface="Consolas" panose="020B0609020204030204" pitchFamily="49" charset="0"/>
                <a:cs typeface="Consolas" panose="020B0609020204030204" pitchFamily="49" charset="0"/>
              </a:endParaRPr>
            </a:p>
          </p:txBody>
        </p:sp>
      </p:grpSp>
      <p:sp>
        <p:nvSpPr>
          <p:cNvPr id="52" name="TextBox 51"/>
          <p:cNvSpPr txBox="1"/>
          <p:nvPr/>
        </p:nvSpPr>
        <p:spPr>
          <a:xfrm>
            <a:off x="5112991" y="1103714"/>
            <a:ext cx="4283545" cy="1107996"/>
          </a:xfrm>
          <a:prstGeom prst="rect">
            <a:avLst/>
          </a:prstGeom>
          <a:noFill/>
        </p:spPr>
        <p:txBody>
          <a:bodyPr wrap="none" rtlCol="0">
            <a:spAutoFit/>
          </a:bodyPr>
          <a:lstStyle/>
          <a:p>
            <a:r>
              <a:rPr lang="en-US" altLang="zh-CN" sz="2200" dirty="0" smtClean="0">
                <a:latin typeface="Myriad Pro Cond" panose="020B0506030403020204" pitchFamily="34" charset="0"/>
              </a:rPr>
              <a:t>The </a:t>
            </a:r>
            <a:r>
              <a:rPr lang="en-US" altLang="zh-CN" sz="2200" dirty="0" smtClean="0">
                <a:solidFill>
                  <a:srgbClr val="FF0066"/>
                </a:solidFill>
                <a:latin typeface="Myriad Pro Cond" panose="020B0506030403020204" pitchFamily="34" charset="0"/>
              </a:rPr>
              <a:t>teacher</a:t>
            </a:r>
            <a:r>
              <a:rPr lang="en-US" altLang="zh-CN" sz="2200" dirty="0" smtClean="0">
                <a:latin typeface="Myriad Pro Cond" panose="020B0506030403020204" pitchFamily="34" charset="0"/>
              </a:rPr>
              <a:t> advises </a:t>
            </a:r>
            <a:r>
              <a:rPr lang="en-US" altLang="zh-CN" sz="2200" dirty="0">
                <a:latin typeface="Myriad Pro Cond" panose="020B0506030403020204" pitchFamily="34" charset="0"/>
              </a:rPr>
              <a:t>the </a:t>
            </a:r>
            <a:r>
              <a:rPr lang="en-US" altLang="zh-CN" sz="2200" dirty="0">
                <a:solidFill>
                  <a:srgbClr val="FF0066"/>
                </a:solidFill>
                <a:latin typeface="Myriad Pro Cond" panose="020B0506030403020204" pitchFamily="34" charset="0"/>
              </a:rPr>
              <a:t>student</a:t>
            </a:r>
            <a:r>
              <a:rPr lang="en-US" altLang="zh-CN" sz="2200" dirty="0">
                <a:latin typeface="Myriad Pro Cond" panose="020B0506030403020204" pitchFamily="34" charset="0"/>
              </a:rPr>
              <a:t> </a:t>
            </a:r>
            <a:endParaRPr lang="en-US" altLang="zh-CN" sz="2200" dirty="0" smtClean="0">
              <a:latin typeface="Myriad Pro Cond" panose="020B0506030403020204" pitchFamily="34" charset="0"/>
            </a:endParaRPr>
          </a:p>
          <a:p>
            <a:r>
              <a:rPr lang="en-US" altLang="zh-CN" sz="2200" dirty="0" smtClean="0">
                <a:latin typeface="Myriad Pro Cond" panose="020B0506030403020204" pitchFamily="34" charset="0"/>
              </a:rPr>
              <a:t>who also </a:t>
            </a:r>
            <a:r>
              <a:rPr lang="en-US" altLang="zh-CN" sz="2200" dirty="0">
                <a:latin typeface="Myriad Pro Cond" panose="020B0506030403020204" pitchFamily="34" charset="0"/>
              </a:rPr>
              <a:t>takes a </a:t>
            </a:r>
            <a:r>
              <a:rPr lang="en-US" altLang="zh-CN" sz="2200" dirty="0">
                <a:solidFill>
                  <a:srgbClr val="FF0066"/>
                </a:solidFill>
                <a:latin typeface="Myriad Pro Cond" panose="020B0506030403020204" pitchFamily="34" charset="0"/>
              </a:rPr>
              <a:t>course</a:t>
            </a:r>
            <a:r>
              <a:rPr lang="en-US" altLang="zh-CN" sz="2200" dirty="0">
                <a:latin typeface="Myriad Pro Cond" panose="020B0506030403020204" pitchFamily="34" charset="0"/>
              </a:rPr>
              <a:t> </a:t>
            </a:r>
            <a:endParaRPr lang="en-US" altLang="zh-CN" sz="2200" dirty="0" smtClean="0">
              <a:latin typeface="Myriad Pro Cond" panose="020B0506030403020204" pitchFamily="34" charset="0"/>
            </a:endParaRPr>
          </a:p>
          <a:p>
            <a:r>
              <a:rPr lang="en-US" altLang="zh-CN" sz="2200" dirty="0" smtClean="0">
                <a:latin typeface="Myriad Pro Cond" panose="020B0506030403020204" pitchFamily="34" charset="0"/>
              </a:rPr>
              <a:t>taught </a:t>
            </a:r>
            <a:r>
              <a:rPr lang="en-US" altLang="zh-CN" sz="2200" dirty="0">
                <a:latin typeface="Myriad Pro Cond" panose="020B0506030403020204" pitchFamily="34" charset="0"/>
              </a:rPr>
              <a:t>by </a:t>
            </a:r>
            <a:r>
              <a:rPr lang="en-US" altLang="zh-CN" sz="2200" dirty="0" smtClean="0">
                <a:latin typeface="Myriad Pro Cond" panose="020B0506030403020204" pitchFamily="34" charset="0"/>
              </a:rPr>
              <a:t>the </a:t>
            </a:r>
            <a:r>
              <a:rPr lang="en-US" altLang="zh-CN" sz="2200" dirty="0" smtClean="0">
                <a:solidFill>
                  <a:srgbClr val="FF0066"/>
                </a:solidFill>
                <a:latin typeface="Myriad Pro Cond" panose="020B0506030403020204" pitchFamily="34" charset="0"/>
              </a:rPr>
              <a:t>teacher</a:t>
            </a:r>
            <a:endParaRPr lang="zh-CN" altLang="en-US" sz="2200" dirty="0">
              <a:solidFill>
                <a:srgbClr val="FF0066"/>
              </a:solidFill>
              <a:latin typeface="Myriad Pro Cond" panose="020B0506030403020204" pitchFamily="34" charset="0"/>
            </a:endParaRPr>
          </a:p>
        </p:txBody>
      </p:sp>
      <p:sp>
        <p:nvSpPr>
          <p:cNvPr id="53" name="TextBox 52"/>
          <p:cNvSpPr txBox="1"/>
          <p:nvPr/>
        </p:nvSpPr>
        <p:spPr>
          <a:xfrm>
            <a:off x="271793" y="3799080"/>
            <a:ext cx="1755609" cy="1077218"/>
          </a:xfrm>
          <a:prstGeom prst="rect">
            <a:avLst/>
          </a:prstGeom>
          <a:noFill/>
          <a:ln>
            <a:solidFill>
              <a:schemeClr val="tx1"/>
            </a:solidFill>
          </a:ln>
          <a:effectLst>
            <a:outerShdw blurRad="63500" sx="102000" sy="102000" algn="ctr" rotWithShape="0">
              <a:prstClr val="black">
                <a:alpha val="40000"/>
              </a:prstClr>
            </a:outerShdw>
          </a:effectLst>
        </p:spPr>
        <p:txBody>
          <a:bodyPr wrap="none" rtlCol="0">
            <a:spAutoFit/>
          </a:bodyPr>
          <a:lstStyle/>
          <a:p>
            <a:r>
              <a:rPr lang="en-US" altLang="zh-CN" sz="1600" b="1" dirty="0" smtClean="0">
                <a:latin typeface="Consolas" panose="020B0609020204030204" pitchFamily="49" charset="0"/>
                <a:cs typeface="Consolas" panose="020B0609020204030204" pitchFamily="49" charset="0"/>
              </a:rPr>
              <a:t>mo:</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MemberOf</a:t>
            </a:r>
            <a:r>
              <a:rPr lang="en-US" altLang="zh-CN" sz="1600"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ad:</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ADvisor</a:t>
            </a:r>
            <a:r>
              <a:rPr lang="en-US" altLang="zh-CN" sz="1600"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to: </a:t>
            </a:r>
            <a:r>
              <a:rPr lang="en-US" altLang="zh-CN" sz="1600" dirty="0" err="1" smtClean="0">
                <a:latin typeface="Consolas" panose="020B0609020204030204" pitchFamily="49" charset="0"/>
                <a:cs typeface="Consolas" panose="020B0609020204030204" pitchFamily="49" charset="0"/>
              </a:rPr>
              <a:t>TeacherOf</a:t>
            </a:r>
            <a:endParaRPr lang="en-US" altLang="zh-CN" sz="1600" dirty="0" smtClean="0">
              <a:latin typeface="Consolas" panose="020B0609020204030204" pitchFamily="49" charset="0"/>
              <a:cs typeface="Consolas" panose="020B0609020204030204" pitchFamily="49" charset="0"/>
            </a:endParaRPr>
          </a:p>
          <a:p>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TakeCourse</a:t>
            </a:r>
            <a:endParaRPr lang="en-US" altLang="zh-CN" sz="1600" dirty="0" smtClean="0">
              <a:latin typeface="Consolas" panose="020B0609020204030204" pitchFamily="49" charset="0"/>
              <a:cs typeface="Consolas" panose="020B0609020204030204" pitchFamily="49" charset="0"/>
            </a:endParaRPr>
          </a:p>
        </p:txBody>
      </p:sp>
      <p:grpSp>
        <p:nvGrpSpPr>
          <p:cNvPr id="54" name="Group 53"/>
          <p:cNvGrpSpPr/>
          <p:nvPr/>
        </p:nvGrpSpPr>
        <p:grpSpPr>
          <a:xfrm>
            <a:off x="683568" y="1347614"/>
            <a:ext cx="4032448" cy="2783738"/>
            <a:chOff x="4788024" y="1986394"/>
            <a:chExt cx="4032448" cy="2783738"/>
          </a:xfrm>
        </p:grpSpPr>
        <p:cxnSp>
          <p:nvCxnSpPr>
            <p:cNvPr id="55" name="Straight Arrow Connector 15"/>
            <p:cNvCxnSpPr>
              <a:stCxn id="78" idx="6"/>
              <a:endCxn id="58" idx="2"/>
            </p:cNvCxnSpPr>
            <p:nvPr/>
          </p:nvCxnSpPr>
          <p:spPr>
            <a:xfrm flipV="1">
              <a:off x="6588224" y="3669902"/>
              <a:ext cx="1008112" cy="30710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Rectangle 16"/>
            <p:cNvSpPr/>
            <p:nvPr/>
          </p:nvSpPr>
          <p:spPr>
            <a:xfrm>
              <a:off x="7020272" y="37865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57" name="Oval 13"/>
            <p:cNvSpPr/>
            <p:nvPr/>
          </p:nvSpPr>
          <p:spPr>
            <a:xfrm>
              <a:off x="6948264" y="4230132"/>
              <a:ext cx="972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Xingda</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58" name="Oval 13"/>
            <p:cNvSpPr/>
            <p:nvPr/>
          </p:nvSpPr>
          <p:spPr>
            <a:xfrm>
              <a:off x="7596336" y="3399902"/>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OS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59" name="Straight Arrow Connector 15"/>
            <p:cNvCxnSpPr>
              <a:stCxn id="57" idx="7"/>
              <a:endCxn id="58" idx="4"/>
            </p:cNvCxnSpPr>
            <p:nvPr/>
          </p:nvCxnSpPr>
          <p:spPr>
            <a:xfrm flipV="1">
              <a:off x="7777918" y="3939902"/>
              <a:ext cx="178418" cy="369311"/>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15"/>
            <p:cNvCxnSpPr>
              <a:stCxn id="57" idx="2"/>
              <a:endCxn id="78" idx="5"/>
            </p:cNvCxnSpPr>
            <p:nvPr/>
          </p:nvCxnSpPr>
          <p:spPr>
            <a:xfrm flipH="1" flipV="1">
              <a:off x="6472225" y="4154439"/>
              <a:ext cx="476039" cy="34569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16"/>
            <p:cNvSpPr/>
            <p:nvPr/>
          </p:nvSpPr>
          <p:spPr>
            <a:xfrm>
              <a:off x="6300192" y="4290650"/>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sp>
          <p:nvSpPr>
            <p:cNvPr id="62" name="Oval 13"/>
            <p:cNvSpPr/>
            <p:nvPr/>
          </p:nvSpPr>
          <p:spPr>
            <a:xfrm>
              <a:off x="5292080" y="2144098"/>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63" name="Straight Arrow Connector 15"/>
            <p:cNvCxnSpPr>
              <a:stCxn id="62" idx="6"/>
              <a:endCxn id="66" idx="2"/>
            </p:cNvCxnSpPr>
            <p:nvPr/>
          </p:nvCxnSpPr>
          <p:spPr>
            <a:xfrm flipV="1">
              <a:off x="6084168" y="2373758"/>
              <a:ext cx="648152" cy="2126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Rectangle 16"/>
            <p:cNvSpPr/>
            <p:nvPr/>
          </p:nvSpPr>
          <p:spPr>
            <a:xfrm>
              <a:off x="6156176" y="19863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65" name="Oval 13"/>
            <p:cNvSpPr/>
            <p:nvPr/>
          </p:nvSpPr>
          <p:spPr>
            <a:xfrm>
              <a:off x="6372200" y="2895846"/>
              <a:ext cx="936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Jiaxin</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66" name="Oval 13"/>
            <p:cNvSpPr/>
            <p:nvPr/>
          </p:nvSpPr>
          <p:spPr>
            <a:xfrm>
              <a:off x="6732320" y="2103758"/>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67" name="Straight Arrow Connector 15"/>
            <p:cNvCxnSpPr>
              <a:stCxn id="65" idx="2"/>
              <a:endCxn id="62" idx="5"/>
            </p:cNvCxnSpPr>
            <p:nvPr/>
          </p:nvCxnSpPr>
          <p:spPr>
            <a:xfrm flipH="1" flipV="1">
              <a:off x="5968169" y="2572461"/>
              <a:ext cx="404031" cy="59338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Rectangle 16"/>
            <p:cNvSpPr/>
            <p:nvPr/>
          </p:nvSpPr>
          <p:spPr>
            <a:xfrm>
              <a:off x="5724128" y="2850490"/>
              <a:ext cx="536103"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cxnSp>
          <p:nvCxnSpPr>
            <p:cNvPr id="69" name="Straight Arrow Connector 15"/>
            <p:cNvCxnSpPr>
              <a:stCxn id="70" idx="1"/>
              <a:endCxn id="66" idx="6"/>
            </p:cNvCxnSpPr>
            <p:nvPr/>
          </p:nvCxnSpPr>
          <p:spPr>
            <a:xfrm flipH="1" flipV="1">
              <a:off x="7452320" y="2373758"/>
              <a:ext cx="384749" cy="24112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13"/>
            <p:cNvSpPr/>
            <p:nvPr/>
          </p:nvSpPr>
          <p:spPr>
            <a:xfrm>
              <a:off x="7668344" y="2535806"/>
              <a:ext cx="1152128"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Youyang</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71" name="Rectangle 16"/>
            <p:cNvSpPr/>
            <p:nvPr/>
          </p:nvSpPr>
          <p:spPr>
            <a:xfrm>
              <a:off x="7632340" y="2130410"/>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72" name="Rectangle 16"/>
            <p:cNvSpPr/>
            <p:nvPr/>
          </p:nvSpPr>
          <p:spPr>
            <a:xfrm>
              <a:off x="5292080" y="3579862"/>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sp>
          <p:nvSpPr>
            <p:cNvPr id="73" name="Rectangle 16"/>
            <p:cNvSpPr/>
            <p:nvPr/>
          </p:nvSpPr>
          <p:spPr>
            <a:xfrm>
              <a:off x="5292080" y="2634466"/>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cxnSp>
          <p:nvCxnSpPr>
            <p:cNvPr id="74" name="Straight Arrow Connector 15"/>
            <p:cNvCxnSpPr>
              <a:stCxn id="62" idx="3"/>
              <a:endCxn id="79" idx="0"/>
            </p:cNvCxnSpPr>
            <p:nvPr/>
          </p:nvCxnSpPr>
          <p:spPr>
            <a:xfrm flipH="1">
              <a:off x="5184068" y="2572461"/>
              <a:ext cx="224011" cy="50334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Rectangle 16"/>
            <p:cNvSpPr/>
            <p:nvPr/>
          </p:nvSpPr>
          <p:spPr>
            <a:xfrm>
              <a:off x="7920372" y="407462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cxnSp>
          <p:nvCxnSpPr>
            <p:cNvPr id="76" name="Straight Arrow Connector 15"/>
            <p:cNvCxnSpPr>
              <a:stCxn id="65" idx="6"/>
              <a:endCxn id="58" idx="1"/>
            </p:cNvCxnSpPr>
            <p:nvPr/>
          </p:nvCxnSpPr>
          <p:spPr>
            <a:xfrm>
              <a:off x="7308200" y="3165846"/>
              <a:ext cx="393578" cy="313137"/>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Rectangle 16"/>
            <p:cNvSpPr/>
            <p:nvPr/>
          </p:nvSpPr>
          <p:spPr>
            <a:xfrm>
              <a:off x="7488324" y="299450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78" name="Oval 13"/>
            <p:cNvSpPr/>
            <p:nvPr/>
          </p:nvSpPr>
          <p:spPr>
            <a:xfrm>
              <a:off x="5796136" y="372607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79" name="Oval 13"/>
            <p:cNvSpPr/>
            <p:nvPr/>
          </p:nvSpPr>
          <p:spPr>
            <a:xfrm>
              <a:off x="4788024" y="307580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IPADS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80" name="Straight Arrow Connector 15"/>
            <p:cNvCxnSpPr>
              <a:stCxn id="78" idx="1"/>
              <a:endCxn id="79" idx="5"/>
            </p:cNvCxnSpPr>
            <p:nvPr/>
          </p:nvCxnSpPr>
          <p:spPr>
            <a:xfrm flipH="1" flipV="1">
              <a:off x="5464113" y="3504169"/>
              <a:ext cx="448022" cy="295402"/>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2538720"/>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23</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Observation</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49" name="Rounded Rectangle 48"/>
          <p:cNvSpPr/>
          <p:nvPr/>
        </p:nvSpPr>
        <p:spPr>
          <a:xfrm>
            <a:off x="4146573" y="1860791"/>
            <a:ext cx="2081611" cy="782967"/>
          </a:xfrm>
          <a:prstGeom prst="roundRect">
            <a:avLst>
              <a:gd name="adj" fmla="val 11544"/>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0" name="Table 66"/>
          <p:cNvGraphicFramePr>
            <a:graphicFrameLocks noGrp="1"/>
          </p:cNvGraphicFramePr>
          <p:nvPr>
            <p:extLst>
              <p:ext uri="{D42A27DB-BD31-4B8C-83A1-F6EECF244321}">
                <p14:modId xmlns:p14="http://schemas.microsoft.com/office/powerpoint/2010/main" val="3382956542"/>
              </p:ext>
            </p:extLst>
          </p:nvPr>
        </p:nvGraphicFramePr>
        <p:xfrm>
          <a:off x="4300953" y="2067694"/>
          <a:ext cx="252000" cy="41148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r h="108000">
                <a:tc>
                  <a:txBody>
                    <a:bodyPr/>
                    <a:lstStyle/>
                    <a:p>
                      <a:endParaRPr lang="zh-CN" altLang="en-US" sz="900" b="1" dirty="0"/>
                    </a:p>
                  </a:txBody>
                  <a:tcPr marL="72000" marR="72000" marT="0" marB="0">
                    <a:solidFill>
                      <a:schemeClr val="bg1"/>
                    </a:solidFill>
                  </a:tcPr>
                </a:tc>
              </a:tr>
            </a:tbl>
          </a:graphicData>
        </a:graphic>
      </p:graphicFrame>
      <p:graphicFrame>
        <p:nvGraphicFramePr>
          <p:cNvPr id="51" name="Table 67"/>
          <p:cNvGraphicFramePr>
            <a:graphicFrameLocks noGrp="1"/>
          </p:cNvGraphicFramePr>
          <p:nvPr>
            <p:extLst>
              <p:ext uri="{D42A27DB-BD31-4B8C-83A1-F6EECF244321}">
                <p14:modId xmlns:p14="http://schemas.microsoft.com/office/powerpoint/2010/main" val="2910206762"/>
              </p:ext>
            </p:extLst>
          </p:nvPr>
        </p:nvGraphicFramePr>
        <p:xfrm>
          <a:off x="4877017" y="2211694"/>
          <a:ext cx="252000" cy="2743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bl>
          </a:graphicData>
        </a:graphic>
      </p:graphicFrame>
      <p:sp>
        <p:nvSpPr>
          <p:cNvPr id="52" name="Flowchart: Collate 68"/>
          <p:cNvSpPr/>
          <p:nvPr/>
        </p:nvSpPr>
        <p:spPr>
          <a:xfrm rot="16200000">
            <a:off x="4644015" y="2247734"/>
            <a:ext cx="144000" cy="216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Rectangle 71"/>
          <p:cNvSpPr/>
          <p:nvPr/>
        </p:nvSpPr>
        <p:spPr>
          <a:xfrm>
            <a:off x="5110637" y="1889571"/>
            <a:ext cx="1117547" cy="307777"/>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400" b="1" dirty="0" smtClean="0">
                <a:solidFill>
                  <a:srgbClr val="0000FF"/>
                </a:solidFill>
              </a:rPr>
              <a:t>Final Join</a:t>
            </a:r>
            <a:endParaRPr lang="zh-CN" altLang="en-US" sz="1400" b="1" dirty="0">
              <a:solidFill>
                <a:srgbClr val="0000FF"/>
              </a:solidFill>
            </a:endParaRPr>
          </a:p>
        </p:txBody>
      </p:sp>
      <p:graphicFrame>
        <p:nvGraphicFramePr>
          <p:cNvPr id="97" name="Table 28"/>
          <p:cNvGraphicFramePr>
            <a:graphicFrameLocks noGrp="1"/>
          </p:cNvGraphicFramePr>
          <p:nvPr>
            <p:extLst>
              <p:ext uri="{D42A27DB-BD31-4B8C-83A1-F6EECF244321}">
                <p14:modId xmlns:p14="http://schemas.microsoft.com/office/powerpoint/2010/main" val="576994531"/>
              </p:ext>
            </p:extLst>
          </p:nvPr>
        </p:nvGraphicFramePr>
        <p:xfrm>
          <a:off x="5658288" y="2249611"/>
          <a:ext cx="360000" cy="2348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30196"/>
                      </a:srgbClr>
                    </a:solidFill>
                  </a:tcPr>
                </a:tc>
              </a:tr>
              <a:tr h="117404">
                <a:tc>
                  <a:txBody>
                    <a:bodyPr/>
                    <a:lstStyle/>
                    <a:p>
                      <a:endParaRPr lang="zh-CN" altLang="en-US" sz="700" dirty="0"/>
                    </a:p>
                  </a:txBody>
                  <a:tcPr marL="72000" marR="72000" marT="0" marB="0">
                    <a:solidFill>
                      <a:srgbClr val="0000FF">
                        <a:alpha val="30196"/>
                      </a:srgbClr>
                    </a:solidFill>
                  </a:tcPr>
                </a:tc>
              </a:tr>
            </a:tbl>
          </a:graphicData>
        </a:graphic>
      </p:graphicFrame>
      <p:sp>
        <p:nvSpPr>
          <p:cNvPr id="98" name="Equal 29"/>
          <p:cNvSpPr/>
          <p:nvPr/>
        </p:nvSpPr>
        <p:spPr>
          <a:xfrm>
            <a:off x="5249225" y="2254283"/>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Rectangle 98"/>
          <p:cNvSpPr/>
          <p:nvPr/>
        </p:nvSpPr>
        <p:spPr>
          <a:xfrm>
            <a:off x="5805583" y="225499"/>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sp>
        <p:nvSpPr>
          <p:cNvPr id="100" name="TextBox 99"/>
          <p:cNvSpPr txBox="1"/>
          <p:nvPr/>
        </p:nvSpPr>
        <p:spPr>
          <a:xfrm>
            <a:off x="7318170" y="1045463"/>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101" name="TextBox 100"/>
          <p:cNvSpPr txBox="1"/>
          <p:nvPr/>
        </p:nvSpPr>
        <p:spPr>
          <a:xfrm>
            <a:off x="7318170" y="478691"/>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102" name="TextBox 101"/>
          <p:cNvSpPr txBox="1"/>
          <p:nvPr/>
        </p:nvSpPr>
        <p:spPr>
          <a:xfrm>
            <a:off x="7318170" y="757431"/>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grpSp>
        <p:nvGrpSpPr>
          <p:cNvPr id="103" name="Group 102"/>
          <p:cNvGrpSpPr/>
          <p:nvPr/>
        </p:nvGrpSpPr>
        <p:grpSpPr>
          <a:xfrm>
            <a:off x="1705839" y="1493686"/>
            <a:ext cx="252000" cy="292472"/>
            <a:chOff x="5278149" y="4151486"/>
            <a:chExt cx="324222" cy="292472"/>
          </a:xfrm>
        </p:grpSpPr>
        <p:cxnSp>
          <p:nvCxnSpPr>
            <p:cNvPr id="104"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1472807">
            <a:off x="2720095" y="1640577"/>
            <a:ext cx="252000" cy="292472"/>
            <a:chOff x="5278149" y="4151486"/>
            <a:chExt cx="324222" cy="292472"/>
          </a:xfrm>
        </p:grpSpPr>
        <p:cxnSp>
          <p:nvCxnSpPr>
            <p:cNvPr id="109"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07948" y="1193979"/>
            <a:ext cx="3270207" cy="909660"/>
            <a:chOff x="4110105" y="3687606"/>
            <a:chExt cx="3270207" cy="909660"/>
          </a:xfrm>
        </p:grpSpPr>
        <p:grpSp>
          <p:nvGrpSpPr>
            <p:cNvPr id="114" name="Group 113"/>
            <p:cNvGrpSpPr/>
            <p:nvPr/>
          </p:nvGrpSpPr>
          <p:grpSpPr>
            <a:xfrm>
              <a:off x="4139952" y="4135753"/>
              <a:ext cx="3240360" cy="292378"/>
              <a:chOff x="3959920" y="4155910"/>
              <a:chExt cx="3240360" cy="292378"/>
            </a:xfrm>
          </p:grpSpPr>
          <p:cxnSp>
            <p:nvCxnSpPr>
              <p:cNvPr id="117" name="Straight Connector 116"/>
              <p:cNvCxnSpPr/>
              <p:nvPr/>
            </p:nvCxnSpPr>
            <p:spPr>
              <a:xfrm>
                <a:off x="3959920" y="4155926"/>
                <a:ext cx="208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52280" y="4443958"/>
                <a:ext cx="64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048152" y="4155910"/>
                <a:ext cx="498926" cy="292378"/>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4110583" y="3687606"/>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116" name="TextBox 115"/>
            <p:cNvSpPr txBox="1"/>
            <p:nvPr/>
          </p:nvSpPr>
          <p:spPr>
            <a:xfrm>
              <a:off x="4110105" y="4227934"/>
              <a:ext cx="486030" cy="369332"/>
            </a:xfrm>
            <a:prstGeom prst="rect">
              <a:avLst/>
            </a:prstGeom>
            <a:noFill/>
          </p:spPr>
          <p:txBody>
            <a:bodyPr wrap="none" rtlCol="0">
              <a:spAutoFit/>
            </a:bodyPr>
            <a:lstStyle/>
            <a:p>
              <a:r>
                <a:rPr lang="en-US" altLang="zh-CN" b="1" dirty="0" smtClean="0"/>
                <a:t>N2</a:t>
              </a:r>
              <a:endParaRPr lang="zh-CN" altLang="en-US" b="1" dirty="0"/>
            </a:p>
          </p:txBody>
        </p:sp>
      </p:grpSp>
      <p:grpSp>
        <p:nvGrpSpPr>
          <p:cNvPr id="120" name="Group 119"/>
          <p:cNvGrpSpPr/>
          <p:nvPr/>
        </p:nvGrpSpPr>
        <p:grpSpPr>
          <a:xfrm>
            <a:off x="976012" y="963705"/>
            <a:ext cx="785919" cy="1002453"/>
            <a:chOff x="4578169" y="3457332"/>
            <a:chExt cx="785919" cy="1002453"/>
          </a:xfrm>
        </p:grpSpPr>
        <p:sp>
          <p:nvSpPr>
            <p:cNvPr id="121" name="Oval 39"/>
            <p:cNvSpPr/>
            <p:nvPr/>
          </p:nvSpPr>
          <p:spPr>
            <a:xfrm>
              <a:off x="4651797" y="3775729"/>
              <a:ext cx="234000" cy="180000"/>
            </a:xfrm>
            <a:prstGeom prst="ellipse">
              <a:avLst/>
            </a:prstGeom>
            <a:solidFill>
              <a:srgbClr val="FF993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22" name="Oval 40"/>
            <p:cNvSpPr/>
            <p:nvPr/>
          </p:nvSpPr>
          <p:spPr>
            <a:xfrm>
              <a:off x="5076278"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23" name="Straight Arrow Connector 41"/>
            <p:cNvCxnSpPr>
              <a:stCxn id="121" idx="6"/>
              <a:endCxn id="122" idx="2"/>
            </p:cNvCxnSpPr>
            <p:nvPr/>
          </p:nvCxnSpPr>
          <p:spPr>
            <a:xfrm>
              <a:off x="4885797" y="3865729"/>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24" name="TextBox 123"/>
            <p:cNvSpPr txBox="1"/>
            <p:nvPr/>
          </p:nvSpPr>
          <p:spPr>
            <a:xfrm>
              <a:off x="4578169" y="3457332"/>
              <a:ext cx="409086" cy="338554"/>
            </a:xfrm>
            <a:prstGeom prst="rect">
              <a:avLst/>
            </a:prstGeom>
            <a:noFill/>
          </p:spPr>
          <p:txBody>
            <a:bodyPr wrap="none" rtlCol="0">
              <a:spAutoFit/>
            </a:bodyPr>
            <a:lstStyle/>
            <a:p>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25" name="TextBox 124"/>
            <p:cNvSpPr txBox="1"/>
            <p:nvPr/>
          </p:nvSpPr>
          <p:spPr>
            <a:xfrm>
              <a:off x="4955002"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26" name="TextBox 125"/>
            <p:cNvSpPr txBox="1"/>
            <p:nvPr/>
          </p:nvSpPr>
          <p:spPr>
            <a:xfrm>
              <a:off x="4830185" y="3991753"/>
              <a:ext cx="230832" cy="276999"/>
            </a:xfrm>
            <a:prstGeom prst="rect">
              <a:avLst/>
            </a:prstGeom>
            <a:solidFill>
              <a:schemeClr val="bg1"/>
            </a:solidFill>
          </p:spPr>
          <p:txBody>
            <a:bodyPr wrap="none" lIns="0" tIns="0" rIns="0" bIns="0" rtlCol="0" anchor="ctr" anchorCtr="0">
              <a:spAutoFit/>
            </a:bodyPr>
            <a:lstStyle/>
            <a:p>
              <a:r>
                <a:rPr lang="zh-CN" altLang="en-US" dirty="0" smtClean="0">
                  <a:solidFill>
                    <a:srgbClr val="0000FF"/>
                  </a:solidFill>
                </a:rPr>
                <a:t>①</a:t>
              </a:r>
              <a:endParaRPr lang="zh-CN" altLang="en-US" dirty="0">
                <a:solidFill>
                  <a:srgbClr val="0000FF"/>
                </a:solidFill>
              </a:endParaRPr>
            </a:p>
          </p:txBody>
        </p:sp>
        <p:sp>
          <p:nvSpPr>
            <p:cNvPr id="127" name="Oval 42"/>
            <p:cNvSpPr/>
            <p:nvPr/>
          </p:nvSpPr>
          <p:spPr>
            <a:xfrm>
              <a:off x="4651575" y="4279785"/>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28" name="Oval 43"/>
            <p:cNvSpPr/>
            <p:nvPr/>
          </p:nvSpPr>
          <p:spPr>
            <a:xfrm>
              <a:off x="5076056"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29" name="Straight Arrow Connector 44"/>
            <p:cNvCxnSpPr>
              <a:stCxn id="127" idx="6"/>
              <a:endCxn id="128" idx="2"/>
            </p:cNvCxnSpPr>
            <p:nvPr/>
          </p:nvCxnSpPr>
          <p:spPr>
            <a:xfrm>
              <a:off x="4885575" y="4369785"/>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30" name="Group 129"/>
          <p:cNvGrpSpPr/>
          <p:nvPr/>
        </p:nvGrpSpPr>
        <p:grpSpPr>
          <a:xfrm>
            <a:off x="2986067" y="963705"/>
            <a:ext cx="821935" cy="1290485"/>
            <a:chOff x="6588224" y="3457332"/>
            <a:chExt cx="821935" cy="1290485"/>
          </a:xfrm>
        </p:grpSpPr>
        <p:sp>
          <p:nvSpPr>
            <p:cNvPr id="131" name="Oval 53"/>
            <p:cNvSpPr/>
            <p:nvPr/>
          </p:nvSpPr>
          <p:spPr>
            <a:xfrm>
              <a:off x="6672103" y="4063761"/>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32" name="Oval 54"/>
            <p:cNvSpPr/>
            <p:nvPr/>
          </p:nvSpPr>
          <p:spPr>
            <a:xfrm>
              <a:off x="7122192" y="4063761"/>
              <a:ext cx="234000" cy="180000"/>
            </a:xfrm>
            <a:prstGeom prst="ellipse">
              <a:avLst/>
            </a:prstGeom>
            <a:solidFill>
              <a:srgbClr val="66FF66"/>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3" name="Straight Arrow Connector 55"/>
            <p:cNvCxnSpPr>
              <a:stCxn id="131" idx="6"/>
              <a:endCxn id="132" idx="2"/>
            </p:cNvCxnSpPr>
            <p:nvPr/>
          </p:nvCxnSpPr>
          <p:spPr>
            <a:xfrm>
              <a:off x="6906103" y="4153761"/>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34" name="Oval 56"/>
            <p:cNvSpPr/>
            <p:nvPr/>
          </p:nvSpPr>
          <p:spPr>
            <a:xfrm>
              <a:off x="6671881"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35" name="Oval 57"/>
            <p:cNvSpPr/>
            <p:nvPr/>
          </p:nvSpPr>
          <p:spPr>
            <a:xfrm>
              <a:off x="7121970" y="4567817"/>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6" name="Straight Arrow Connector 58"/>
            <p:cNvCxnSpPr>
              <a:stCxn id="134" idx="6"/>
              <a:endCxn id="135" idx="2"/>
            </p:cNvCxnSpPr>
            <p:nvPr/>
          </p:nvCxnSpPr>
          <p:spPr>
            <a:xfrm>
              <a:off x="6905881" y="4657817"/>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37" name="Oval 59"/>
            <p:cNvSpPr/>
            <p:nvPr/>
          </p:nvSpPr>
          <p:spPr>
            <a:xfrm>
              <a:off x="667171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8" name="Straight Arrow Connector 60"/>
            <p:cNvCxnSpPr>
              <a:stCxn id="137" idx="5"/>
              <a:endCxn id="132" idx="1"/>
            </p:cNvCxnSpPr>
            <p:nvPr/>
          </p:nvCxnSpPr>
          <p:spPr>
            <a:xfrm>
              <a:off x="6871446" y="3929369"/>
              <a:ext cx="285015"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39" name="TextBox 138"/>
            <p:cNvSpPr txBox="1"/>
            <p:nvPr/>
          </p:nvSpPr>
          <p:spPr>
            <a:xfrm>
              <a:off x="658822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40" name="TextBox 139"/>
            <p:cNvSpPr txBox="1"/>
            <p:nvPr/>
          </p:nvSpPr>
          <p:spPr>
            <a:xfrm>
              <a:off x="7001073"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41" name="TextBox 140"/>
            <p:cNvSpPr txBox="1"/>
            <p:nvPr/>
          </p:nvSpPr>
          <p:spPr>
            <a:xfrm>
              <a:off x="6876256" y="4262644"/>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③</a:t>
              </a:r>
            </a:p>
          </p:txBody>
        </p:sp>
      </p:grpSp>
      <p:grpSp>
        <p:nvGrpSpPr>
          <p:cNvPr id="142" name="Group 141"/>
          <p:cNvGrpSpPr/>
          <p:nvPr/>
        </p:nvGrpSpPr>
        <p:grpSpPr>
          <a:xfrm>
            <a:off x="1905947" y="963705"/>
            <a:ext cx="808667" cy="1290485"/>
            <a:chOff x="5508104" y="3457332"/>
            <a:chExt cx="808667" cy="1290485"/>
          </a:xfrm>
        </p:grpSpPr>
        <p:sp>
          <p:nvSpPr>
            <p:cNvPr id="143" name="Oval 45"/>
            <p:cNvSpPr/>
            <p:nvPr/>
          </p:nvSpPr>
          <p:spPr>
            <a:xfrm>
              <a:off x="5591707"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44" name="Oval 46"/>
            <p:cNvSpPr/>
            <p:nvPr/>
          </p:nvSpPr>
          <p:spPr>
            <a:xfrm>
              <a:off x="600544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45" name="Straight Arrow Connector 47"/>
            <p:cNvCxnSpPr>
              <a:stCxn id="144" idx="2"/>
              <a:endCxn id="143" idx="6"/>
            </p:cNvCxnSpPr>
            <p:nvPr/>
          </p:nvCxnSpPr>
          <p:spPr>
            <a:xfrm flipH="1">
              <a:off x="5825707" y="3865729"/>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46" name="Oval 48"/>
            <p:cNvSpPr/>
            <p:nvPr/>
          </p:nvSpPr>
          <p:spPr>
            <a:xfrm>
              <a:off x="5591485"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47" name="Oval 49"/>
            <p:cNvSpPr/>
            <p:nvPr/>
          </p:nvSpPr>
          <p:spPr>
            <a:xfrm>
              <a:off x="6005223"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48" name="Straight Arrow Connector 50"/>
            <p:cNvCxnSpPr>
              <a:stCxn id="147" idx="2"/>
              <a:endCxn id="146" idx="6"/>
            </p:cNvCxnSpPr>
            <p:nvPr/>
          </p:nvCxnSpPr>
          <p:spPr>
            <a:xfrm flipH="1">
              <a:off x="5825485" y="4369785"/>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49" name="Oval 51"/>
            <p:cNvSpPr/>
            <p:nvPr/>
          </p:nvSpPr>
          <p:spPr>
            <a:xfrm>
              <a:off x="6005445"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50" name="Straight Arrow Connector 52"/>
            <p:cNvCxnSpPr>
              <a:stCxn id="149" idx="1"/>
              <a:endCxn id="146" idx="5"/>
            </p:cNvCxnSpPr>
            <p:nvPr/>
          </p:nvCxnSpPr>
          <p:spPr>
            <a:xfrm flipH="1" flipV="1">
              <a:off x="5791216" y="4433425"/>
              <a:ext cx="248498"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p:cNvSpPr txBox="1"/>
            <p:nvPr/>
          </p:nvSpPr>
          <p:spPr>
            <a:xfrm>
              <a:off x="550810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52" name="TextBox 151"/>
            <p:cNvSpPr txBox="1"/>
            <p:nvPr/>
          </p:nvSpPr>
          <p:spPr>
            <a:xfrm>
              <a:off x="5907685"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53" name="TextBox 152"/>
            <p:cNvSpPr txBox="1"/>
            <p:nvPr/>
          </p:nvSpPr>
          <p:spPr>
            <a:xfrm>
              <a:off x="5846399" y="3983808"/>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②</a:t>
              </a:r>
            </a:p>
          </p:txBody>
        </p:sp>
      </p:grpSp>
      <p:cxnSp>
        <p:nvCxnSpPr>
          <p:cNvPr id="155" name="直接箭头连接符 96"/>
          <p:cNvCxnSpPr/>
          <p:nvPr/>
        </p:nvCxnSpPr>
        <p:spPr>
          <a:xfrm>
            <a:off x="3814360" y="1707622"/>
            <a:ext cx="251827" cy="292089"/>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4"/>
          <p:cNvCxnSpPr/>
          <p:nvPr/>
        </p:nvCxnSpPr>
        <p:spPr>
          <a:xfrm flipV="1">
            <a:off x="3814360" y="2139702"/>
            <a:ext cx="251827" cy="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9" name="Multiply 111"/>
          <p:cNvSpPr/>
          <p:nvPr/>
        </p:nvSpPr>
        <p:spPr>
          <a:xfrm>
            <a:off x="3542316" y="1404381"/>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Multiply 111"/>
          <p:cNvSpPr/>
          <p:nvPr/>
        </p:nvSpPr>
        <p:spPr>
          <a:xfrm>
            <a:off x="968512" y="1249353"/>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ounded Rectangle 1"/>
          <p:cNvSpPr/>
          <p:nvPr/>
        </p:nvSpPr>
        <p:spPr>
          <a:xfrm>
            <a:off x="1378658" y="942097"/>
            <a:ext cx="926870" cy="1152000"/>
          </a:xfrm>
          <a:prstGeom prst="roundRect">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Rounded Rectangle 161"/>
          <p:cNvSpPr/>
          <p:nvPr/>
        </p:nvSpPr>
        <p:spPr>
          <a:xfrm>
            <a:off x="4333933" y="548686"/>
            <a:ext cx="4288739" cy="1023164"/>
          </a:xfrm>
          <a:prstGeom prst="roundRect">
            <a:avLst/>
          </a:prstGeom>
          <a:solidFill>
            <a:srgbClr val="0000F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447675" indent="-355600">
              <a:buSzPct val="80000"/>
              <a:buFont typeface="Century Gothic" panose="020B0502020202020204" pitchFamily="34" charset="0"/>
              <a:buChar char="►"/>
            </a:pPr>
            <a:r>
              <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Costly </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final join (</a:t>
            </a:r>
            <a:r>
              <a:rPr lang="en-US" altLang="zh-CN" sz="2400" b="1"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90%</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a:t>
            </a:r>
            <a:endPar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a:p>
            <a:pPr marL="447675" indent="-355600">
              <a:buSzPct val="80000"/>
              <a:buFont typeface="Century Gothic" panose="020B0502020202020204" pitchFamily="34" charset="0"/>
              <a:buChar char="►"/>
            </a:pP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Synchronized execution</a:t>
            </a:r>
          </a:p>
        </p:txBody>
      </p:sp>
      <p:sp>
        <p:nvSpPr>
          <p:cNvPr id="163" name="Rectangle 162"/>
          <p:cNvSpPr/>
          <p:nvPr/>
        </p:nvSpPr>
        <p:spPr>
          <a:xfrm>
            <a:off x="611560" y="2233080"/>
            <a:ext cx="2996992" cy="410678"/>
          </a:xfrm>
          <a:prstGeom prst="rect">
            <a:avLst/>
          </a:prstGeom>
          <a:effectLst/>
        </p:spPr>
        <p:txBody>
          <a:bodyPr vert="horz" lIns="91440" tIns="45720" rIns="91440" bIns="45720" rtlCol="0" anchor="ctr">
            <a:noAutofit/>
          </a:bodyPr>
          <a:lstStyle/>
          <a:p>
            <a:pPr marL="177800" indent="-177800" algn="ctr">
              <a:lnSpc>
                <a:spcPct val="90000"/>
              </a:lnSpc>
              <a:spcBef>
                <a:spcPct val="0"/>
              </a:spcBef>
            </a:pPr>
            <a:r>
              <a:rPr lang="en-US" altLang="zh-CN" sz="24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One-step pruning</a:t>
            </a:r>
          </a:p>
        </p:txBody>
      </p:sp>
    </p:spTree>
    <p:extLst>
      <p:ext uri="{BB962C8B-B14F-4D97-AF65-F5344CB8AC3E}">
        <p14:creationId xmlns:p14="http://schemas.microsoft.com/office/powerpoint/2010/main" val="424139944"/>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98"/>
          <p:cNvSpPr/>
          <p:nvPr/>
        </p:nvSpPr>
        <p:spPr>
          <a:xfrm>
            <a:off x="5805583" y="225499"/>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pic>
        <p:nvPicPr>
          <p:cNvPr id="3074" name="Picture 2" descr="Z:\Desktop\Screen Shot 2016-10-26 at 4.38.03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416" y="3003798"/>
            <a:ext cx="2699216" cy="19170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24</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Observation</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97" name="Rectangle 71"/>
          <p:cNvSpPr/>
          <p:nvPr/>
        </p:nvSpPr>
        <p:spPr>
          <a:xfrm>
            <a:off x="4824015" y="4096112"/>
            <a:ext cx="3117002" cy="769441"/>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2000" dirty="0" smtClean="0"/>
              <a:t>Graph exploration w/ </a:t>
            </a:r>
            <a:r>
              <a:rPr lang="en-US" altLang="zh-CN" sz="2400" i="1" dirty="0" smtClean="0">
                <a:solidFill>
                  <a:srgbClr val="FF0066"/>
                </a:solidFill>
              </a:rPr>
              <a:t>full-history pruning</a:t>
            </a:r>
            <a:endParaRPr lang="zh-CN" altLang="en-US" sz="2400" i="1" dirty="0">
              <a:solidFill>
                <a:srgbClr val="FF0066"/>
              </a:solidFill>
            </a:endParaRPr>
          </a:p>
        </p:txBody>
      </p:sp>
      <p:sp>
        <p:nvSpPr>
          <p:cNvPr id="8" name="下箭头 7"/>
          <p:cNvSpPr/>
          <p:nvPr/>
        </p:nvSpPr>
        <p:spPr>
          <a:xfrm>
            <a:off x="6136745" y="3693142"/>
            <a:ext cx="421789" cy="402970"/>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Rounded Rectangle 95"/>
          <p:cNvSpPr/>
          <p:nvPr/>
        </p:nvSpPr>
        <p:spPr>
          <a:xfrm>
            <a:off x="4146573" y="1860791"/>
            <a:ext cx="2081611" cy="782967"/>
          </a:xfrm>
          <a:prstGeom prst="roundRect">
            <a:avLst>
              <a:gd name="adj" fmla="val 11544"/>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9" name="Table 66"/>
          <p:cNvGraphicFramePr>
            <a:graphicFrameLocks noGrp="1"/>
          </p:cNvGraphicFramePr>
          <p:nvPr>
            <p:extLst>
              <p:ext uri="{D42A27DB-BD31-4B8C-83A1-F6EECF244321}">
                <p14:modId xmlns:p14="http://schemas.microsoft.com/office/powerpoint/2010/main" val="450919607"/>
              </p:ext>
            </p:extLst>
          </p:nvPr>
        </p:nvGraphicFramePr>
        <p:xfrm>
          <a:off x="4300953" y="2067694"/>
          <a:ext cx="252000" cy="41148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r h="108000">
                <a:tc>
                  <a:txBody>
                    <a:bodyPr/>
                    <a:lstStyle/>
                    <a:p>
                      <a:endParaRPr lang="zh-CN" altLang="en-US" sz="900" b="1" dirty="0"/>
                    </a:p>
                  </a:txBody>
                  <a:tcPr marL="72000" marR="72000" marT="0" marB="0">
                    <a:solidFill>
                      <a:schemeClr val="bg1"/>
                    </a:solidFill>
                  </a:tcPr>
                </a:tc>
              </a:tr>
            </a:tbl>
          </a:graphicData>
        </a:graphic>
      </p:graphicFrame>
      <p:graphicFrame>
        <p:nvGraphicFramePr>
          <p:cNvPr id="100" name="Table 67"/>
          <p:cNvGraphicFramePr>
            <a:graphicFrameLocks noGrp="1"/>
          </p:cNvGraphicFramePr>
          <p:nvPr>
            <p:extLst>
              <p:ext uri="{D42A27DB-BD31-4B8C-83A1-F6EECF244321}">
                <p14:modId xmlns:p14="http://schemas.microsoft.com/office/powerpoint/2010/main" val="2981658045"/>
              </p:ext>
            </p:extLst>
          </p:nvPr>
        </p:nvGraphicFramePr>
        <p:xfrm>
          <a:off x="4877017" y="2211694"/>
          <a:ext cx="252000" cy="2743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252000"/>
              </a:tblGrid>
              <a:tr h="108000">
                <a:tc>
                  <a:txBody>
                    <a:bodyPr/>
                    <a:lstStyle/>
                    <a:p>
                      <a:endParaRPr lang="zh-CN" altLang="en-US" sz="900" dirty="0"/>
                    </a:p>
                  </a:txBody>
                  <a:tcPr marL="72000" marR="72000" marT="0" marB="0">
                    <a:solidFill>
                      <a:schemeClr val="bg1"/>
                    </a:solidFill>
                  </a:tcPr>
                </a:tc>
              </a:tr>
              <a:tr h="108000">
                <a:tc>
                  <a:txBody>
                    <a:bodyPr/>
                    <a:lstStyle/>
                    <a:p>
                      <a:endParaRPr lang="zh-CN" altLang="en-US" sz="900" dirty="0"/>
                    </a:p>
                  </a:txBody>
                  <a:tcPr marL="72000" marR="72000" marT="0" marB="0">
                    <a:solidFill>
                      <a:schemeClr val="bg1"/>
                    </a:solidFill>
                  </a:tcPr>
                </a:tc>
              </a:tr>
            </a:tbl>
          </a:graphicData>
        </a:graphic>
      </p:graphicFrame>
      <p:sp>
        <p:nvSpPr>
          <p:cNvPr id="101" name="Flowchart: Collate 68"/>
          <p:cNvSpPr/>
          <p:nvPr/>
        </p:nvSpPr>
        <p:spPr>
          <a:xfrm rot="16200000">
            <a:off x="4644015" y="2247734"/>
            <a:ext cx="144000" cy="216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Rectangle 71"/>
          <p:cNvSpPr/>
          <p:nvPr/>
        </p:nvSpPr>
        <p:spPr>
          <a:xfrm>
            <a:off x="5110637" y="1889571"/>
            <a:ext cx="1117547" cy="307777"/>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400" b="1" dirty="0" smtClean="0">
                <a:solidFill>
                  <a:srgbClr val="0000FF"/>
                </a:solidFill>
              </a:rPr>
              <a:t>Final Join</a:t>
            </a:r>
            <a:endParaRPr lang="zh-CN" altLang="en-US" sz="1400" b="1" dirty="0">
              <a:solidFill>
                <a:srgbClr val="0000FF"/>
              </a:solidFill>
            </a:endParaRPr>
          </a:p>
        </p:txBody>
      </p:sp>
      <p:graphicFrame>
        <p:nvGraphicFramePr>
          <p:cNvPr id="103" name="Table 28"/>
          <p:cNvGraphicFramePr>
            <a:graphicFrameLocks noGrp="1"/>
          </p:cNvGraphicFramePr>
          <p:nvPr>
            <p:extLst>
              <p:ext uri="{D42A27DB-BD31-4B8C-83A1-F6EECF244321}">
                <p14:modId xmlns:p14="http://schemas.microsoft.com/office/powerpoint/2010/main" val="3504069360"/>
              </p:ext>
            </p:extLst>
          </p:nvPr>
        </p:nvGraphicFramePr>
        <p:xfrm>
          <a:off x="5658288" y="2249611"/>
          <a:ext cx="360000" cy="2348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30196"/>
                      </a:srgbClr>
                    </a:solidFill>
                  </a:tcPr>
                </a:tc>
              </a:tr>
              <a:tr h="117404">
                <a:tc>
                  <a:txBody>
                    <a:bodyPr/>
                    <a:lstStyle/>
                    <a:p>
                      <a:endParaRPr lang="zh-CN" altLang="en-US" sz="700" dirty="0"/>
                    </a:p>
                  </a:txBody>
                  <a:tcPr marL="72000" marR="72000" marT="0" marB="0">
                    <a:solidFill>
                      <a:srgbClr val="0000FF">
                        <a:alpha val="30196"/>
                      </a:srgbClr>
                    </a:solidFill>
                  </a:tcPr>
                </a:tc>
              </a:tr>
            </a:tbl>
          </a:graphicData>
        </a:graphic>
      </p:graphicFrame>
      <p:sp>
        <p:nvSpPr>
          <p:cNvPr id="104" name="Equal 29"/>
          <p:cNvSpPr/>
          <p:nvPr/>
        </p:nvSpPr>
        <p:spPr>
          <a:xfrm>
            <a:off x="5249225" y="2254283"/>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5" name="Group 104"/>
          <p:cNvGrpSpPr/>
          <p:nvPr/>
        </p:nvGrpSpPr>
        <p:grpSpPr>
          <a:xfrm>
            <a:off x="1705839" y="1493686"/>
            <a:ext cx="252000" cy="292472"/>
            <a:chOff x="5278149" y="4151486"/>
            <a:chExt cx="324222" cy="292472"/>
          </a:xfrm>
        </p:grpSpPr>
        <p:cxnSp>
          <p:nvCxnSpPr>
            <p:cNvPr id="106"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rot="1472807">
            <a:off x="2720095" y="1640577"/>
            <a:ext cx="252000" cy="292472"/>
            <a:chOff x="5278149" y="4151486"/>
            <a:chExt cx="324222" cy="292472"/>
          </a:xfrm>
        </p:grpSpPr>
        <p:cxnSp>
          <p:nvCxnSpPr>
            <p:cNvPr id="111" name="直接箭头连接符 14"/>
            <p:cNvCxnSpPr/>
            <p:nvPr/>
          </p:nvCxnSpPr>
          <p:spPr>
            <a:xfrm>
              <a:off x="5278371" y="4155958"/>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96"/>
            <p:cNvCxnSpPr/>
            <p:nvPr/>
          </p:nvCxnSpPr>
          <p:spPr>
            <a:xfrm flipV="1">
              <a:off x="5278149" y="4151486"/>
              <a:ext cx="324000" cy="28800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4"/>
            <p:cNvCxnSpPr/>
            <p:nvPr/>
          </p:nvCxnSpPr>
          <p:spPr>
            <a:xfrm flipV="1">
              <a:off x="5278149" y="4151486"/>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4"/>
            <p:cNvCxnSpPr/>
            <p:nvPr/>
          </p:nvCxnSpPr>
          <p:spPr>
            <a:xfrm flipV="1">
              <a:off x="5278149" y="4439518"/>
              <a:ext cx="324000" cy="0"/>
            </a:xfrm>
            <a:prstGeom prst="straightConnector1">
              <a:avLst/>
            </a:prstGeom>
            <a:ln w="127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507948" y="1193979"/>
            <a:ext cx="3270207" cy="909660"/>
            <a:chOff x="4110105" y="3687606"/>
            <a:chExt cx="3270207" cy="909660"/>
          </a:xfrm>
        </p:grpSpPr>
        <p:grpSp>
          <p:nvGrpSpPr>
            <p:cNvPr id="116" name="Group 115"/>
            <p:cNvGrpSpPr/>
            <p:nvPr/>
          </p:nvGrpSpPr>
          <p:grpSpPr>
            <a:xfrm>
              <a:off x="4139952" y="4135753"/>
              <a:ext cx="3240360" cy="292378"/>
              <a:chOff x="3959920" y="4155910"/>
              <a:chExt cx="3240360" cy="292378"/>
            </a:xfrm>
          </p:grpSpPr>
          <p:cxnSp>
            <p:nvCxnSpPr>
              <p:cNvPr id="119" name="Straight Connector 118"/>
              <p:cNvCxnSpPr/>
              <p:nvPr/>
            </p:nvCxnSpPr>
            <p:spPr>
              <a:xfrm>
                <a:off x="3959920" y="4155926"/>
                <a:ext cx="208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52280" y="4443958"/>
                <a:ext cx="648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048152" y="4155910"/>
                <a:ext cx="498926" cy="292378"/>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4110583" y="3687606"/>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118" name="TextBox 117"/>
            <p:cNvSpPr txBox="1"/>
            <p:nvPr/>
          </p:nvSpPr>
          <p:spPr>
            <a:xfrm>
              <a:off x="4110105" y="4227934"/>
              <a:ext cx="486030" cy="369332"/>
            </a:xfrm>
            <a:prstGeom prst="rect">
              <a:avLst/>
            </a:prstGeom>
            <a:noFill/>
          </p:spPr>
          <p:txBody>
            <a:bodyPr wrap="none" rtlCol="0">
              <a:spAutoFit/>
            </a:bodyPr>
            <a:lstStyle/>
            <a:p>
              <a:r>
                <a:rPr lang="en-US" altLang="zh-CN" b="1" dirty="0" smtClean="0"/>
                <a:t>N2</a:t>
              </a:r>
              <a:endParaRPr lang="zh-CN" altLang="en-US" b="1" dirty="0"/>
            </a:p>
          </p:txBody>
        </p:sp>
      </p:grpSp>
      <p:grpSp>
        <p:nvGrpSpPr>
          <p:cNvPr id="122" name="Group 121"/>
          <p:cNvGrpSpPr/>
          <p:nvPr/>
        </p:nvGrpSpPr>
        <p:grpSpPr>
          <a:xfrm>
            <a:off x="976012" y="963705"/>
            <a:ext cx="785919" cy="1002453"/>
            <a:chOff x="4578169" y="3457332"/>
            <a:chExt cx="785919" cy="1002453"/>
          </a:xfrm>
        </p:grpSpPr>
        <p:sp>
          <p:nvSpPr>
            <p:cNvPr id="123" name="Oval 39"/>
            <p:cNvSpPr/>
            <p:nvPr/>
          </p:nvSpPr>
          <p:spPr>
            <a:xfrm>
              <a:off x="4651797" y="3775729"/>
              <a:ext cx="234000" cy="180000"/>
            </a:xfrm>
            <a:prstGeom prst="ellipse">
              <a:avLst/>
            </a:prstGeom>
            <a:solidFill>
              <a:srgbClr val="FF9933"/>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24" name="Oval 40"/>
            <p:cNvSpPr/>
            <p:nvPr/>
          </p:nvSpPr>
          <p:spPr>
            <a:xfrm>
              <a:off x="5076278"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25" name="Straight Arrow Connector 41"/>
            <p:cNvCxnSpPr>
              <a:stCxn id="123" idx="6"/>
              <a:endCxn id="124" idx="2"/>
            </p:cNvCxnSpPr>
            <p:nvPr/>
          </p:nvCxnSpPr>
          <p:spPr>
            <a:xfrm>
              <a:off x="4885797" y="3865729"/>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26" name="TextBox 125"/>
            <p:cNvSpPr txBox="1"/>
            <p:nvPr/>
          </p:nvSpPr>
          <p:spPr>
            <a:xfrm>
              <a:off x="4578169" y="3457332"/>
              <a:ext cx="409086" cy="338554"/>
            </a:xfrm>
            <a:prstGeom prst="rect">
              <a:avLst/>
            </a:prstGeom>
            <a:noFill/>
          </p:spPr>
          <p:txBody>
            <a:bodyPr wrap="none" rtlCol="0">
              <a:spAutoFit/>
            </a:bodyPr>
            <a:lstStyle/>
            <a:p>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27" name="TextBox 126"/>
            <p:cNvSpPr txBox="1"/>
            <p:nvPr/>
          </p:nvSpPr>
          <p:spPr>
            <a:xfrm>
              <a:off x="4955002"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28" name="TextBox 127"/>
            <p:cNvSpPr txBox="1"/>
            <p:nvPr/>
          </p:nvSpPr>
          <p:spPr>
            <a:xfrm>
              <a:off x="4830185" y="3991753"/>
              <a:ext cx="230832" cy="276999"/>
            </a:xfrm>
            <a:prstGeom prst="rect">
              <a:avLst/>
            </a:prstGeom>
            <a:solidFill>
              <a:schemeClr val="bg1"/>
            </a:solidFill>
          </p:spPr>
          <p:txBody>
            <a:bodyPr wrap="none" lIns="0" tIns="0" rIns="0" bIns="0" rtlCol="0" anchor="ctr" anchorCtr="0">
              <a:spAutoFit/>
            </a:bodyPr>
            <a:lstStyle/>
            <a:p>
              <a:r>
                <a:rPr lang="zh-CN" altLang="en-US" dirty="0" smtClean="0">
                  <a:solidFill>
                    <a:srgbClr val="0000FF"/>
                  </a:solidFill>
                </a:rPr>
                <a:t>①</a:t>
              </a:r>
              <a:endParaRPr lang="zh-CN" altLang="en-US" dirty="0">
                <a:solidFill>
                  <a:srgbClr val="0000FF"/>
                </a:solidFill>
              </a:endParaRPr>
            </a:p>
          </p:txBody>
        </p:sp>
        <p:sp>
          <p:nvSpPr>
            <p:cNvPr id="129" name="Oval 42"/>
            <p:cNvSpPr/>
            <p:nvPr/>
          </p:nvSpPr>
          <p:spPr>
            <a:xfrm>
              <a:off x="4651575" y="4279785"/>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30" name="Oval 43"/>
            <p:cNvSpPr/>
            <p:nvPr/>
          </p:nvSpPr>
          <p:spPr>
            <a:xfrm>
              <a:off x="5076056"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1" name="Straight Arrow Connector 44"/>
            <p:cNvCxnSpPr>
              <a:stCxn id="129" idx="6"/>
              <a:endCxn id="130" idx="2"/>
            </p:cNvCxnSpPr>
            <p:nvPr/>
          </p:nvCxnSpPr>
          <p:spPr>
            <a:xfrm>
              <a:off x="4885575" y="4369785"/>
              <a:ext cx="190481"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32" name="Group 131"/>
          <p:cNvGrpSpPr/>
          <p:nvPr/>
        </p:nvGrpSpPr>
        <p:grpSpPr>
          <a:xfrm>
            <a:off x="2986067" y="963705"/>
            <a:ext cx="821935" cy="1290485"/>
            <a:chOff x="6588224" y="3457332"/>
            <a:chExt cx="821935" cy="1290485"/>
          </a:xfrm>
        </p:grpSpPr>
        <p:sp>
          <p:nvSpPr>
            <p:cNvPr id="133" name="Oval 53"/>
            <p:cNvSpPr/>
            <p:nvPr/>
          </p:nvSpPr>
          <p:spPr>
            <a:xfrm>
              <a:off x="6672103" y="4063761"/>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34" name="Oval 54"/>
            <p:cNvSpPr/>
            <p:nvPr/>
          </p:nvSpPr>
          <p:spPr>
            <a:xfrm>
              <a:off x="7122192" y="4063761"/>
              <a:ext cx="234000" cy="180000"/>
            </a:xfrm>
            <a:prstGeom prst="ellipse">
              <a:avLst/>
            </a:prstGeom>
            <a:solidFill>
              <a:srgbClr val="66FF66"/>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5" name="Straight Arrow Connector 55"/>
            <p:cNvCxnSpPr>
              <a:stCxn id="133" idx="6"/>
              <a:endCxn id="134" idx="2"/>
            </p:cNvCxnSpPr>
            <p:nvPr/>
          </p:nvCxnSpPr>
          <p:spPr>
            <a:xfrm>
              <a:off x="6906103" y="4153761"/>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36" name="Oval 56"/>
            <p:cNvSpPr/>
            <p:nvPr/>
          </p:nvSpPr>
          <p:spPr>
            <a:xfrm>
              <a:off x="6671881"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37" name="Oval 57"/>
            <p:cNvSpPr/>
            <p:nvPr/>
          </p:nvSpPr>
          <p:spPr>
            <a:xfrm>
              <a:off x="7121970" y="4567817"/>
              <a:ext cx="234000" cy="180000"/>
            </a:xfrm>
            <a:prstGeom prst="ellipse">
              <a:avLst/>
            </a:prstGeom>
            <a:solidFill>
              <a:srgbClr val="00FFFF"/>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38" name="Straight Arrow Connector 58"/>
            <p:cNvCxnSpPr>
              <a:stCxn id="136" idx="6"/>
              <a:endCxn id="137" idx="2"/>
            </p:cNvCxnSpPr>
            <p:nvPr/>
          </p:nvCxnSpPr>
          <p:spPr>
            <a:xfrm>
              <a:off x="6905881" y="4657817"/>
              <a:ext cx="216089"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39" name="Oval 59"/>
            <p:cNvSpPr/>
            <p:nvPr/>
          </p:nvSpPr>
          <p:spPr>
            <a:xfrm>
              <a:off x="667171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40" name="Straight Arrow Connector 60"/>
            <p:cNvCxnSpPr>
              <a:stCxn id="139" idx="5"/>
              <a:endCxn id="134" idx="1"/>
            </p:cNvCxnSpPr>
            <p:nvPr/>
          </p:nvCxnSpPr>
          <p:spPr>
            <a:xfrm>
              <a:off x="6871446" y="3929369"/>
              <a:ext cx="285015"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41" name="TextBox 140"/>
            <p:cNvSpPr txBox="1"/>
            <p:nvPr/>
          </p:nvSpPr>
          <p:spPr>
            <a:xfrm>
              <a:off x="658822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42" name="TextBox 141"/>
            <p:cNvSpPr txBox="1"/>
            <p:nvPr/>
          </p:nvSpPr>
          <p:spPr>
            <a:xfrm>
              <a:off x="7001073"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?X</a:t>
              </a:r>
              <a:endParaRPr lang="zh-CN" altLang="en-US" sz="1600" dirty="0"/>
            </a:p>
          </p:txBody>
        </p:sp>
        <p:sp>
          <p:nvSpPr>
            <p:cNvPr id="143" name="TextBox 142"/>
            <p:cNvSpPr txBox="1"/>
            <p:nvPr/>
          </p:nvSpPr>
          <p:spPr>
            <a:xfrm>
              <a:off x="6876256" y="4262644"/>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③</a:t>
              </a:r>
            </a:p>
          </p:txBody>
        </p:sp>
      </p:grpSp>
      <p:grpSp>
        <p:nvGrpSpPr>
          <p:cNvPr id="144" name="Group 143"/>
          <p:cNvGrpSpPr/>
          <p:nvPr/>
        </p:nvGrpSpPr>
        <p:grpSpPr>
          <a:xfrm>
            <a:off x="1905947" y="963705"/>
            <a:ext cx="808667" cy="1290485"/>
            <a:chOff x="5508104" y="3457332"/>
            <a:chExt cx="808667" cy="1290485"/>
          </a:xfrm>
        </p:grpSpPr>
        <p:sp>
          <p:nvSpPr>
            <p:cNvPr id="145" name="Oval 45"/>
            <p:cNvSpPr/>
            <p:nvPr/>
          </p:nvSpPr>
          <p:spPr>
            <a:xfrm>
              <a:off x="5591707"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46" name="Oval 46"/>
            <p:cNvSpPr/>
            <p:nvPr/>
          </p:nvSpPr>
          <p:spPr>
            <a:xfrm>
              <a:off x="6005445" y="3775729"/>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47" name="Straight Arrow Connector 47"/>
            <p:cNvCxnSpPr>
              <a:stCxn id="146" idx="2"/>
              <a:endCxn id="145" idx="6"/>
            </p:cNvCxnSpPr>
            <p:nvPr/>
          </p:nvCxnSpPr>
          <p:spPr>
            <a:xfrm flipH="1">
              <a:off x="5825707" y="3865729"/>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48" name="Oval 48"/>
            <p:cNvSpPr/>
            <p:nvPr/>
          </p:nvSpPr>
          <p:spPr>
            <a:xfrm>
              <a:off x="5591485"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sp>
          <p:nvSpPr>
            <p:cNvPr id="149" name="Oval 49"/>
            <p:cNvSpPr/>
            <p:nvPr/>
          </p:nvSpPr>
          <p:spPr>
            <a:xfrm>
              <a:off x="6005223" y="4279785"/>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50" name="Straight Arrow Connector 50"/>
            <p:cNvCxnSpPr>
              <a:stCxn id="149" idx="2"/>
              <a:endCxn id="148" idx="6"/>
            </p:cNvCxnSpPr>
            <p:nvPr/>
          </p:nvCxnSpPr>
          <p:spPr>
            <a:xfrm flipH="1">
              <a:off x="5825485" y="4369785"/>
              <a:ext cx="179738" cy="0"/>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51" name="Oval 51"/>
            <p:cNvSpPr/>
            <p:nvPr/>
          </p:nvSpPr>
          <p:spPr>
            <a:xfrm>
              <a:off x="6005445" y="4567817"/>
              <a:ext cx="234000" cy="180000"/>
            </a:xfrm>
            <a:prstGeom prst="ellipse">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mj-lt"/>
              </a:endParaRPr>
            </a:p>
          </p:txBody>
        </p:sp>
        <p:cxnSp>
          <p:nvCxnSpPr>
            <p:cNvPr id="152" name="Straight Arrow Connector 52"/>
            <p:cNvCxnSpPr>
              <a:stCxn id="151" idx="1"/>
              <a:endCxn id="148" idx="5"/>
            </p:cNvCxnSpPr>
            <p:nvPr/>
          </p:nvCxnSpPr>
          <p:spPr>
            <a:xfrm flipH="1" flipV="1">
              <a:off x="5791216" y="4433425"/>
              <a:ext cx="248498" cy="160752"/>
            </a:xfrm>
            <a:prstGeom prst="straightConnector1">
              <a:avLst/>
            </a:prstGeom>
            <a:noFill/>
            <a:ln w="12700">
              <a:solidFill>
                <a:schemeClr val="tx1"/>
              </a:solidFill>
              <a:prstDash val="solid"/>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p:cNvSpPr txBox="1"/>
            <p:nvPr/>
          </p:nvSpPr>
          <p:spPr>
            <a:xfrm>
              <a:off x="5508104"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?Y</a:t>
              </a:r>
              <a:endParaRPr lang="zh-CN" altLang="en-US" sz="1600" dirty="0"/>
            </a:p>
          </p:txBody>
        </p:sp>
        <p:sp>
          <p:nvSpPr>
            <p:cNvPr id="154" name="TextBox 153"/>
            <p:cNvSpPr txBox="1"/>
            <p:nvPr/>
          </p:nvSpPr>
          <p:spPr>
            <a:xfrm>
              <a:off x="5907685" y="3457332"/>
              <a:ext cx="409086" cy="338554"/>
            </a:xfrm>
            <a:prstGeom prst="rect">
              <a:avLst/>
            </a:prstGeom>
            <a:noFill/>
          </p:spPr>
          <p:txBody>
            <a:bodyPr wrap="none" rtlCol="0">
              <a:spAutoFit/>
            </a:bodyPr>
            <a:lstStyle/>
            <a:p>
              <a:r>
                <a:rPr lang="en-US" altLang="zh-CN" sz="1600" b="1" dirty="0" smtClean="0">
                  <a:solidFill>
                    <a:srgbClr val="FF0066"/>
                  </a:solidFill>
                  <a:latin typeface="Consolas" panose="020B0609020204030204" pitchFamily="49" charset="0"/>
                  <a:cs typeface="Consolas" panose="020B0609020204030204" pitchFamily="49" charset="0"/>
                </a:rPr>
                <a:t>?Z</a:t>
              </a:r>
              <a:endParaRPr lang="zh-CN" altLang="en-US" sz="1600" dirty="0"/>
            </a:p>
          </p:txBody>
        </p:sp>
        <p:sp>
          <p:nvSpPr>
            <p:cNvPr id="155" name="TextBox 154"/>
            <p:cNvSpPr txBox="1"/>
            <p:nvPr/>
          </p:nvSpPr>
          <p:spPr>
            <a:xfrm>
              <a:off x="5846399" y="3983808"/>
              <a:ext cx="230832" cy="276999"/>
            </a:xfrm>
            <a:prstGeom prst="rect">
              <a:avLst/>
            </a:prstGeom>
            <a:solidFill>
              <a:schemeClr val="bg1"/>
            </a:solidFill>
          </p:spPr>
          <p:txBody>
            <a:bodyPr wrap="none" lIns="0" tIns="0" rIns="0" bIns="0" rtlCol="0" anchor="ctr" anchorCtr="0">
              <a:spAutoFit/>
            </a:bodyPr>
            <a:lstStyle>
              <a:defPPr>
                <a:defRPr lang="zh-CN"/>
              </a:defPPr>
              <a:lvl1pPr>
                <a:defRPr>
                  <a:solidFill>
                    <a:srgbClr val="0000FF"/>
                  </a:solidFill>
                </a:defRPr>
              </a:lvl1pPr>
            </a:lstStyle>
            <a:p>
              <a:r>
                <a:rPr lang="zh-CN" altLang="en-US" dirty="0"/>
                <a:t>②</a:t>
              </a:r>
            </a:p>
          </p:txBody>
        </p:sp>
      </p:grpSp>
      <p:cxnSp>
        <p:nvCxnSpPr>
          <p:cNvPr id="156" name="直接箭头连接符 96"/>
          <p:cNvCxnSpPr/>
          <p:nvPr/>
        </p:nvCxnSpPr>
        <p:spPr>
          <a:xfrm>
            <a:off x="3814360" y="1707622"/>
            <a:ext cx="251827" cy="292089"/>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4"/>
          <p:cNvCxnSpPr/>
          <p:nvPr/>
        </p:nvCxnSpPr>
        <p:spPr>
          <a:xfrm flipV="1">
            <a:off x="3814360" y="2139702"/>
            <a:ext cx="251827" cy="0"/>
          </a:xfrm>
          <a:prstGeom prst="straightConnector1">
            <a:avLst/>
          </a:prstGeom>
          <a:ln w="285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611560" y="2233080"/>
            <a:ext cx="2996992" cy="410678"/>
          </a:xfrm>
          <a:prstGeom prst="rect">
            <a:avLst/>
          </a:prstGeom>
          <a:effectLst/>
        </p:spPr>
        <p:txBody>
          <a:bodyPr vert="horz" lIns="91440" tIns="45720" rIns="91440" bIns="45720" rtlCol="0" anchor="ctr">
            <a:noAutofit/>
          </a:bodyPr>
          <a:lstStyle/>
          <a:p>
            <a:pPr marL="177800" indent="-177800" algn="ctr">
              <a:lnSpc>
                <a:spcPct val="90000"/>
              </a:lnSpc>
              <a:spcBef>
                <a:spcPct val="0"/>
              </a:spcBef>
            </a:pPr>
            <a:r>
              <a:rPr lang="en-US" altLang="zh-CN" sz="24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One-step pruning</a:t>
            </a:r>
          </a:p>
        </p:txBody>
      </p:sp>
      <p:sp>
        <p:nvSpPr>
          <p:cNvPr id="159" name="Multiply 111"/>
          <p:cNvSpPr/>
          <p:nvPr/>
        </p:nvSpPr>
        <p:spPr>
          <a:xfrm>
            <a:off x="3542316" y="1404381"/>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Multiply 111"/>
          <p:cNvSpPr/>
          <p:nvPr/>
        </p:nvSpPr>
        <p:spPr>
          <a:xfrm>
            <a:off x="968512" y="1249353"/>
            <a:ext cx="288254" cy="36004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Rounded Rectangle 160"/>
          <p:cNvSpPr/>
          <p:nvPr/>
        </p:nvSpPr>
        <p:spPr>
          <a:xfrm>
            <a:off x="1378658" y="942097"/>
            <a:ext cx="926870" cy="1152000"/>
          </a:xfrm>
          <a:prstGeom prst="roundRect">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Rounded Rectangle 161"/>
          <p:cNvSpPr/>
          <p:nvPr/>
        </p:nvSpPr>
        <p:spPr>
          <a:xfrm>
            <a:off x="4333933" y="548686"/>
            <a:ext cx="4288739" cy="1023164"/>
          </a:xfrm>
          <a:prstGeom prst="roundRect">
            <a:avLst/>
          </a:prstGeom>
          <a:solidFill>
            <a:srgbClr val="0000F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447675" indent="-355600">
              <a:buSzPct val="80000"/>
              <a:buFont typeface="Century Gothic" panose="020B0502020202020204" pitchFamily="34" charset="0"/>
              <a:buChar char="►"/>
            </a:pPr>
            <a:r>
              <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Costly </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final join (</a:t>
            </a:r>
            <a:r>
              <a:rPr lang="en-US" altLang="zh-CN" sz="2400" b="1"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90%</a:t>
            </a: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a:t>
            </a:r>
            <a:endPar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a:p>
            <a:pPr marL="447675" indent="-355600">
              <a:buSzPct val="80000"/>
              <a:buFont typeface="Century Gothic" panose="020B0502020202020204" pitchFamily="34" charset="0"/>
              <a:buChar char="►"/>
            </a:pPr>
            <a:r>
              <a:rPr lang="en-US" altLang="zh-CN" sz="2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Synchronized execution</a:t>
            </a:r>
          </a:p>
        </p:txBody>
      </p:sp>
      <p:sp>
        <p:nvSpPr>
          <p:cNvPr id="2" name="TextBox 1"/>
          <p:cNvSpPr txBox="1"/>
          <p:nvPr/>
        </p:nvSpPr>
        <p:spPr>
          <a:xfrm>
            <a:off x="4211960" y="2913248"/>
            <a:ext cx="4164931" cy="707886"/>
          </a:xfrm>
          <a:prstGeom prst="rect">
            <a:avLst/>
          </a:prstGeom>
          <a:noFill/>
          <a:ln w="12700">
            <a:solidFill>
              <a:srgbClr val="0000FF"/>
            </a:solidFill>
          </a:ln>
          <a:effectLst>
            <a:outerShdw blurRad="63500" sx="102000" sy="102000" algn="ctr" rotWithShape="0">
              <a:prstClr val="black">
                <a:alpha val="40000"/>
              </a:prstClr>
            </a:outerShdw>
          </a:effectLst>
        </p:spPr>
        <p:txBody>
          <a:bodyPr wrap="square" rtlCol="0">
            <a:spAutoFit/>
          </a:bodyPr>
          <a:lstStyle/>
          <a:p>
            <a:r>
              <a:rPr lang="en-US" altLang="zh-CN" sz="2000" dirty="0">
                <a:solidFill>
                  <a:srgbClr val="0000FF"/>
                </a:solidFill>
              </a:rPr>
              <a:t>the latency of </a:t>
            </a:r>
            <a:r>
              <a:rPr lang="en-US" altLang="zh-CN" sz="2000" dirty="0" smtClean="0">
                <a:solidFill>
                  <a:srgbClr val="0000FF"/>
                </a:solidFill>
              </a:rPr>
              <a:t>RDMA </a:t>
            </a:r>
            <a:r>
              <a:rPr lang="en-US" altLang="zh-CN" sz="2000" dirty="0">
                <a:solidFill>
                  <a:srgbClr val="0000FF"/>
                </a:solidFill>
              </a:rPr>
              <a:t>is relatively insensitive to payload </a:t>
            </a:r>
            <a:r>
              <a:rPr lang="en-US" altLang="zh-CN" sz="2000" dirty="0" smtClean="0">
                <a:solidFill>
                  <a:srgbClr val="0000FF"/>
                </a:solidFill>
              </a:rPr>
              <a:t>sizes (~2K)</a:t>
            </a:r>
            <a:endParaRPr lang="zh-CN" altLang="en-US" sz="2000" dirty="0">
              <a:solidFill>
                <a:srgbClr val="0000FF"/>
              </a:solidFill>
            </a:endParaRPr>
          </a:p>
        </p:txBody>
      </p:sp>
      <p:sp>
        <p:nvSpPr>
          <p:cNvPr id="6" name="Rectangle 5"/>
          <p:cNvSpPr/>
          <p:nvPr/>
        </p:nvSpPr>
        <p:spPr>
          <a:xfrm>
            <a:off x="2771800" y="3886525"/>
            <a:ext cx="1849496" cy="646331"/>
          </a:xfrm>
          <a:prstGeom prst="rect">
            <a:avLst/>
          </a:prstGeom>
          <a:solidFill>
            <a:srgbClr val="FFFFFF">
              <a:alpha val="80000"/>
            </a:srgbClr>
          </a:solidFill>
        </p:spPr>
        <p:txBody>
          <a:bodyPr wrap="square">
            <a:spAutoFit/>
          </a:bodyPr>
          <a:lstStyle/>
          <a:p>
            <a:r>
              <a:rPr lang="en-US" altLang="zh-CN" dirty="0" smtClean="0"/>
              <a:t>e.g. 8B/</a:t>
            </a:r>
            <a:r>
              <a:rPr lang="en-US" altLang="zh-CN" dirty="0" smtClean="0">
                <a:solidFill>
                  <a:srgbClr val="FF0066"/>
                </a:solidFill>
              </a:rPr>
              <a:t>1.56</a:t>
            </a:r>
            <a:r>
              <a:rPr lang="el-GR" altLang="zh-CN" dirty="0"/>
              <a:t>μ</a:t>
            </a:r>
            <a:r>
              <a:rPr lang="en-US" altLang="zh-CN" dirty="0"/>
              <a:t>s </a:t>
            </a:r>
            <a:r>
              <a:rPr lang="en-US" altLang="zh-CN" dirty="0" smtClean="0"/>
              <a:t>vs. 2KB/</a:t>
            </a:r>
            <a:r>
              <a:rPr lang="en-US" altLang="zh-CN" dirty="0" smtClean="0">
                <a:solidFill>
                  <a:srgbClr val="FF0066"/>
                </a:solidFill>
              </a:rPr>
              <a:t>2.25</a:t>
            </a:r>
            <a:r>
              <a:rPr lang="el-GR" altLang="zh-CN" dirty="0"/>
              <a:t>μ</a:t>
            </a:r>
            <a:r>
              <a:rPr lang="en-US" altLang="zh-CN" dirty="0"/>
              <a:t>s</a:t>
            </a:r>
            <a:endParaRPr lang="zh-CN" altLang="en-US" dirty="0"/>
          </a:p>
        </p:txBody>
      </p:sp>
      <p:sp>
        <p:nvSpPr>
          <p:cNvPr id="163" name="Rounded Rectangle 162"/>
          <p:cNvSpPr/>
          <p:nvPr/>
        </p:nvSpPr>
        <p:spPr>
          <a:xfrm>
            <a:off x="1552902" y="3835823"/>
            <a:ext cx="926870" cy="907426"/>
          </a:xfrm>
          <a:prstGeom prst="roundRect">
            <a:avLst/>
          </a:prstGeom>
          <a:solidFill>
            <a:srgbClr val="0000FF">
              <a:alpha val="10196"/>
            </a:srgbClr>
          </a:solidFill>
          <a:ln w="127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1492530"/>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7"/>
          <p:cNvSpPr/>
          <p:nvPr/>
        </p:nvSpPr>
        <p:spPr>
          <a:xfrm>
            <a:off x="5868376" y="555549"/>
            <a:ext cx="2088000" cy="270113"/>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25</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Full-History Pruning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29" name="Oval 23"/>
          <p:cNvSpPr/>
          <p:nvPr/>
        </p:nvSpPr>
        <p:spPr>
          <a:xfrm>
            <a:off x="531646"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66" name="Oval 84"/>
          <p:cNvSpPr/>
          <p:nvPr/>
        </p:nvSpPr>
        <p:spPr>
          <a:xfrm>
            <a:off x="3888619"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110" name="Straight Arrow Connector 191"/>
          <p:cNvCxnSpPr/>
          <p:nvPr/>
        </p:nvCxnSpPr>
        <p:spPr>
          <a:xfrm flipH="1">
            <a:off x="899592" y="987574"/>
            <a:ext cx="283188" cy="125432"/>
          </a:xfrm>
          <a:prstGeom prst="straightConnector1">
            <a:avLst/>
          </a:prstGeom>
          <a:ln w="19050">
            <a:solidFill>
              <a:srgbClr val="0000FF"/>
            </a:solidFill>
            <a:prstDash val="solid"/>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1" name="Rectangle 194"/>
          <p:cNvSpPr/>
          <p:nvPr/>
        </p:nvSpPr>
        <p:spPr>
          <a:xfrm>
            <a:off x="1140052" y="771550"/>
            <a:ext cx="911668"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Query</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112" name="Rectangle 194"/>
          <p:cNvSpPr/>
          <p:nvPr/>
        </p:nvSpPr>
        <p:spPr>
          <a:xfrm>
            <a:off x="2843808" y="771550"/>
            <a:ext cx="911668"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Query</a:t>
            </a:r>
            <a:endParaRPr lang="zh-CN" altLang="en-US" sz="1600" b="1" dirty="0">
              <a:solidFill>
                <a:srgbClr val="0000FF"/>
              </a:solidFill>
              <a:latin typeface="Consolas" panose="020B0609020204030204" pitchFamily="49" charset="0"/>
              <a:cs typeface="Consolas" panose="020B0609020204030204" pitchFamily="49" charset="0"/>
            </a:endParaRPr>
          </a:p>
        </p:txBody>
      </p:sp>
      <p:cxnSp>
        <p:nvCxnSpPr>
          <p:cNvPr id="113" name="Straight Arrow Connector 191"/>
          <p:cNvCxnSpPr/>
          <p:nvPr/>
        </p:nvCxnSpPr>
        <p:spPr>
          <a:xfrm>
            <a:off x="3563888" y="1034321"/>
            <a:ext cx="314718" cy="97269"/>
          </a:xfrm>
          <a:prstGeom prst="straightConnector1">
            <a:avLst/>
          </a:prstGeom>
          <a:ln w="19050">
            <a:solidFill>
              <a:srgbClr val="0000FF"/>
            </a:solidFill>
            <a:prstDash val="solid"/>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4" name="Rectangle 53"/>
          <p:cNvSpPr/>
          <p:nvPr/>
        </p:nvSpPr>
        <p:spPr>
          <a:xfrm>
            <a:off x="539552" y="1635646"/>
            <a:ext cx="5935756" cy="369332"/>
          </a:xfrm>
          <a:prstGeom prst="rect">
            <a:avLst/>
          </a:prstGeom>
          <a:effectLst>
            <a:outerShdw blurRad="63500" sx="102000" sy="102000" algn="ctr" rotWithShape="0">
              <a:prstClr val="black">
                <a:alpha val="40000"/>
              </a:prstClr>
            </a:outerShdw>
          </a:effectLst>
        </p:spPr>
        <p:txBody>
          <a:bodyPr wrap="square">
            <a:spAutoFit/>
          </a:bodyPr>
          <a:lstStyle/>
          <a:p>
            <a:pPr>
              <a:lnSpc>
                <a:spcPct val="90000"/>
              </a:lnSpc>
            </a:pPr>
            <a:r>
              <a:rPr lang="en-US" altLang="zh-CN" sz="2000" dirty="0" smtClean="0">
                <a:solidFill>
                  <a:srgbClr val="FF0066"/>
                </a:solidFill>
                <a:latin typeface="+mj-lt"/>
                <a:cs typeface="Consolas" panose="020B0609020204030204" pitchFamily="49" charset="0"/>
              </a:rPr>
              <a:t>Parallel execution on </a:t>
            </a:r>
            <a:r>
              <a:rPr lang="en-US" altLang="zh-CN" sz="2000" i="1" dirty="0" smtClean="0">
                <a:solidFill>
                  <a:srgbClr val="FF0066"/>
                </a:solidFill>
                <a:latin typeface="+mj-lt"/>
                <a:cs typeface="Consolas" panose="020B0609020204030204" pitchFamily="49" charset="0"/>
              </a:rPr>
              <a:t>predicate</a:t>
            </a:r>
            <a:r>
              <a:rPr lang="en-US" altLang="zh-CN" sz="2000" dirty="0" smtClean="0">
                <a:solidFill>
                  <a:srgbClr val="FF0066"/>
                </a:solidFill>
                <a:latin typeface="+mj-lt"/>
                <a:cs typeface="Consolas" panose="020B0609020204030204" pitchFamily="49" charset="0"/>
              </a:rPr>
              <a:t> index</a:t>
            </a:r>
            <a:endParaRPr lang="zh-CN" altLang="en-US" sz="2000" dirty="0">
              <a:solidFill>
                <a:srgbClr val="FF0066"/>
              </a:solidFill>
              <a:latin typeface="+mj-lt"/>
              <a:cs typeface="Consolas" panose="020B0609020204030204" pitchFamily="49" charset="0"/>
            </a:endParaRPr>
          </a:p>
        </p:txBody>
      </p:sp>
      <p:sp>
        <p:nvSpPr>
          <p:cNvPr id="119" name="Oval 13"/>
          <p:cNvSpPr/>
          <p:nvPr/>
        </p:nvSpPr>
        <p:spPr>
          <a:xfrm>
            <a:off x="7229182"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Haibo</a:t>
            </a:r>
            <a:endParaRPr lang="zh-CN" altLang="en-US" sz="900" b="1" dirty="0">
              <a:solidFill>
                <a:schemeClr val="tx1"/>
              </a:solidFill>
            </a:endParaRPr>
          </a:p>
        </p:txBody>
      </p:sp>
      <p:cxnSp>
        <p:nvCxnSpPr>
          <p:cNvPr id="120" name="Straight Arrow Connector 15"/>
          <p:cNvCxnSpPr>
            <a:stCxn id="119" idx="6"/>
            <a:endCxn id="123" idx="2"/>
          </p:cNvCxnSpPr>
          <p:nvPr/>
        </p:nvCxnSpPr>
        <p:spPr>
          <a:xfrm>
            <a:off x="7652170" y="2705751"/>
            <a:ext cx="406077" cy="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1" name="Rectangle 16"/>
          <p:cNvSpPr/>
          <p:nvPr/>
        </p:nvSpPr>
        <p:spPr>
          <a:xfrm>
            <a:off x="7629522" y="2484934"/>
            <a:ext cx="326854"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122" name="Oval 13"/>
          <p:cNvSpPr/>
          <p:nvPr/>
        </p:nvSpPr>
        <p:spPr>
          <a:xfrm>
            <a:off x="8036705" y="302382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Xingda</a:t>
            </a:r>
            <a:endParaRPr lang="zh-CN" altLang="en-US" sz="900" b="1" dirty="0">
              <a:solidFill>
                <a:schemeClr val="tx1"/>
              </a:solidFill>
            </a:endParaRPr>
          </a:p>
        </p:txBody>
      </p:sp>
      <p:sp>
        <p:nvSpPr>
          <p:cNvPr id="123" name="Oval 13"/>
          <p:cNvSpPr/>
          <p:nvPr/>
        </p:nvSpPr>
        <p:spPr>
          <a:xfrm>
            <a:off x="8058247"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OS</a:t>
            </a:r>
            <a:endParaRPr lang="zh-CN" altLang="en-US" sz="900" b="1" dirty="0">
              <a:solidFill>
                <a:schemeClr val="tx1"/>
              </a:solidFill>
            </a:endParaRPr>
          </a:p>
        </p:txBody>
      </p:sp>
      <p:cxnSp>
        <p:nvCxnSpPr>
          <p:cNvPr id="124" name="Straight Arrow Connector 15"/>
          <p:cNvCxnSpPr>
            <a:stCxn id="122" idx="0"/>
            <a:endCxn id="123" idx="4"/>
          </p:cNvCxnSpPr>
          <p:nvPr/>
        </p:nvCxnSpPr>
        <p:spPr>
          <a:xfrm flipV="1">
            <a:off x="8267426" y="2839751"/>
            <a:ext cx="2315" cy="18407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5"/>
          <p:cNvCxnSpPr>
            <a:stCxn id="122" idx="2"/>
            <a:endCxn id="119" idx="5"/>
          </p:cNvCxnSpPr>
          <p:nvPr/>
        </p:nvCxnSpPr>
        <p:spPr>
          <a:xfrm flipH="1" flipV="1">
            <a:off x="7590225" y="2800503"/>
            <a:ext cx="446480" cy="357327"/>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Rectangle 16"/>
          <p:cNvSpPr/>
          <p:nvPr/>
        </p:nvSpPr>
        <p:spPr>
          <a:xfrm>
            <a:off x="7744513" y="2787774"/>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sp>
        <p:nvSpPr>
          <p:cNvPr id="127" name="Oval 13"/>
          <p:cNvSpPr/>
          <p:nvPr/>
        </p:nvSpPr>
        <p:spPr>
          <a:xfrm>
            <a:off x="6998461" y="1909853"/>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a:solidFill>
                  <a:schemeClr val="tx1"/>
                </a:solidFill>
              </a:rPr>
              <a:t>Rong</a:t>
            </a:r>
            <a:endParaRPr lang="zh-CN" altLang="en-US" sz="900" b="1" dirty="0">
              <a:solidFill>
                <a:schemeClr val="tx1"/>
              </a:solidFill>
            </a:endParaRPr>
          </a:p>
        </p:txBody>
      </p:sp>
      <p:cxnSp>
        <p:nvCxnSpPr>
          <p:cNvPr id="128" name="Straight Arrow Connector 15"/>
          <p:cNvCxnSpPr>
            <a:stCxn id="127" idx="6"/>
            <a:endCxn id="131" idx="2"/>
          </p:cNvCxnSpPr>
          <p:nvPr/>
        </p:nvCxnSpPr>
        <p:spPr>
          <a:xfrm flipV="1">
            <a:off x="7421449" y="1964598"/>
            <a:ext cx="346081" cy="7925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9" name="Rectangle 16"/>
          <p:cNvSpPr/>
          <p:nvPr/>
        </p:nvSpPr>
        <p:spPr>
          <a:xfrm>
            <a:off x="7329107" y="1779662"/>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130" name="Oval 13"/>
          <p:cNvSpPr/>
          <p:nvPr/>
        </p:nvSpPr>
        <p:spPr>
          <a:xfrm>
            <a:off x="7690624" y="217667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Jiaxin</a:t>
            </a:r>
            <a:endParaRPr lang="zh-CN" altLang="en-US" sz="900" b="1" dirty="0">
              <a:solidFill>
                <a:schemeClr val="tx1"/>
              </a:solidFill>
            </a:endParaRPr>
          </a:p>
        </p:txBody>
      </p:sp>
      <p:sp>
        <p:nvSpPr>
          <p:cNvPr id="131" name="Oval 13"/>
          <p:cNvSpPr/>
          <p:nvPr/>
        </p:nvSpPr>
        <p:spPr>
          <a:xfrm>
            <a:off x="7767531" y="1830598"/>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DS</a:t>
            </a:r>
            <a:endParaRPr lang="zh-CN" altLang="en-US" sz="900" b="1" dirty="0">
              <a:solidFill>
                <a:schemeClr val="tx1"/>
              </a:solidFill>
            </a:endParaRPr>
          </a:p>
        </p:txBody>
      </p:sp>
      <p:cxnSp>
        <p:nvCxnSpPr>
          <p:cNvPr id="132" name="Straight Arrow Connector 15"/>
          <p:cNvCxnSpPr>
            <a:stCxn id="130" idx="2"/>
            <a:endCxn id="127" idx="5"/>
          </p:cNvCxnSpPr>
          <p:nvPr/>
        </p:nvCxnSpPr>
        <p:spPr>
          <a:xfrm flipH="1" flipV="1">
            <a:off x="7359504" y="2138606"/>
            <a:ext cx="331120" cy="17207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 name="Rectangle 16"/>
          <p:cNvSpPr/>
          <p:nvPr/>
        </p:nvSpPr>
        <p:spPr>
          <a:xfrm>
            <a:off x="7306089" y="2176679"/>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cxnSp>
        <p:nvCxnSpPr>
          <p:cNvPr id="134" name="Straight Arrow Connector 15"/>
          <p:cNvCxnSpPr>
            <a:stCxn id="135" idx="1"/>
            <a:endCxn id="131" idx="6"/>
          </p:cNvCxnSpPr>
          <p:nvPr/>
        </p:nvCxnSpPr>
        <p:spPr>
          <a:xfrm flipH="1" flipV="1">
            <a:off x="8190519" y="1964598"/>
            <a:ext cx="320823" cy="60235"/>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5" name="Oval 13"/>
          <p:cNvSpPr/>
          <p:nvPr/>
        </p:nvSpPr>
        <p:spPr>
          <a:xfrm>
            <a:off x="8421240" y="1985586"/>
            <a:ext cx="615256"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Youyang</a:t>
            </a:r>
            <a:endParaRPr lang="zh-CN" altLang="en-US" sz="900" b="1" dirty="0">
              <a:solidFill>
                <a:schemeClr val="tx1"/>
              </a:solidFill>
            </a:endParaRPr>
          </a:p>
        </p:txBody>
      </p:sp>
      <p:sp>
        <p:nvSpPr>
          <p:cNvPr id="150" name="Rectangle 16"/>
          <p:cNvSpPr/>
          <p:nvPr/>
        </p:nvSpPr>
        <p:spPr>
          <a:xfrm>
            <a:off x="8190518" y="2062493"/>
            <a:ext cx="320823"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sp>
        <p:nvSpPr>
          <p:cNvPr id="151" name="Oval 13"/>
          <p:cNvSpPr/>
          <p:nvPr/>
        </p:nvSpPr>
        <p:spPr>
          <a:xfrm>
            <a:off x="6537019" y="2447027"/>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IPADS</a:t>
            </a:r>
            <a:endParaRPr lang="zh-CN" altLang="en-US" sz="900" b="1" dirty="0">
              <a:solidFill>
                <a:schemeClr val="tx1"/>
              </a:solidFill>
            </a:endParaRPr>
          </a:p>
        </p:txBody>
      </p:sp>
      <p:cxnSp>
        <p:nvCxnSpPr>
          <p:cNvPr id="152" name="Straight Arrow Connector 15"/>
          <p:cNvCxnSpPr>
            <a:stCxn id="119" idx="2"/>
            <a:endCxn id="151" idx="5"/>
          </p:cNvCxnSpPr>
          <p:nvPr/>
        </p:nvCxnSpPr>
        <p:spPr>
          <a:xfrm flipH="1" flipV="1">
            <a:off x="6898062" y="2675780"/>
            <a:ext cx="331120" cy="2997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 name="Rectangle 16"/>
          <p:cNvSpPr/>
          <p:nvPr/>
        </p:nvSpPr>
        <p:spPr>
          <a:xfrm>
            <a:off x="6948264" y="2427734"/>
            <a:ext cx="42765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sp>
        <p:nvSpPr>
          <p:cNvPr id="154" name="Rectangle 16"/>
          <p:cNvSpPr/>
          <p:nvPr/>
        </p:nvSpPr>
        <p:spPr>
          <a:xfrm>
            <a:off x="6690833" y="2133264"/>
            <a:ext cx="519122"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cxnSp>
        <p:nvCxnSpPr>
          <p:cNvPr id="155" name="Straight Arrow Connector 15"/>
          <p:cNvCxnSpPr>
            <a:stCxn id="127" idx="3"/>
            <a:endCxn id="151" idx="7"/>
          </p:cNvCxnSpPr>
          <p:nvPr/>
        </p:nvCxnSpPr>
        <p:spPr>
          <a:xfrm flipH="1">
            <a:off x="6898062" y="2138606"/>
            <a:ext cx="162344" cy="34766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6" name="Rectangle 16"/>
          <p:cNvSpPr/>
          <p:nvPr/>
        </p:nvSpPr>
        <p:spPr>
          <a:xfrm>
            <a:off x="8363559" y="2825426"/>
            <a:ext cx="47771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cxnSp>
        <p:nvCxnSpPr>
          <p:cNvPr id="157" name="Straight Arrow Connector 15"/>
          <p:cNvCxnSpPr>
            <a:stCxn id="130" idx="5"/>
            <a:endCxn id="123" idx="0"/>
          </p:cNvCxnSpPr>
          <p:nvPr/>
        </p:nvCxnSpPr>
        <p:spPr>
          <a:xfrm>
            <a:off x="8084489" y="2405432"/>
            <a:ext cx="185252" cy="16631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8" name="Rectangle 16"/>
          <p:cNvSpPr/>
          <p:nvPr/>
        </p:nvSpPr>
        <p:spPr>
          <a:xfrm>
            <a:off x="8121195" y="2283718"/>
            <a:ext cx="35927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sp>
        <p:nvSpPr>
          <p:cNvPr id="42" name="Rectangle 98"/>
          <p:cNvSpPr/>
          <p:nvPr/>
        </p:nvSpPr>
        <p:spPr>
          <a:xfrm>
            <a:off x="5805583" y="225499"/>
            <a:ext cx="3168192" cy="1200329"/>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cxnSp>
        <p:nvCxnSpPr>
          <p:cNvPr id="44" name="Straight Arrow Connector 191"/>
          <p:cNvCxnSpPr/>
          <p:nvPr/>
        </p:nvCxnSpPr>
        <p:spPr>
          <a:xfrm>
            <a:off x="5436096" y="690605"/>
            <a:ext cx="396000" cy="0"/>
          </a:xfrm>
          <a:prstGeom prst="straightConnector1">
            <a:avLst/>
          </a:prstGeom>
          <a:ln w="19050">
            <a:solidFill>
              <a:srgbClr val="FF0066"/>
            </a:solidFill>
            <a:prstDash val="solid"/>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24287"/>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11" grpId="0"/>
      <p:bldP spid="112" grpId="0"/>
      <p:bldP spid="1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26</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Full-History Pruning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29" name="Oval 23"/>
          <p:cNvSpPr/>
          <p:nvPr/>
        </p:nvSpPr>
        <p:spPr>
          <a:xfrm>
            <a:off x="531646"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30" name="Oval 24"/>
          <p:cNvSpPr/>
          <p:nvPr/>
        </p:nvSpPr>
        <p:spPr>
          <a:xfrm>
            <a:off x="886280" y="1571168"/>
            <a:ext cx="690443"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31" name="Straight Arrow Connector 25"/>
          <p:cNvCxnSpPr>
            <a:stCxn id="30" idx="1"/>
            <a:endCxn id="29" idx="5"/>
          </p:cNvCxnSpPr>
          <p:nvPr/>
        </p:nvCxnSpPr>
        <p:spPr>
          <a:xfrm flipH="1" flipV="1">
            <a:off x="864745" y="1393927"/>
            <a:ext cx="122648" cy="247588"/>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26"/>
          <p:cNvSpPr/>
          <p:nvPr/>
        </p:nvSpPr>
        <p:spPr>
          <a:xfrm>
            <a:off x="567454" y="1871395"/>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to</a:t>
            </a:r>
            <a:endParaRPr lang="zh-CN" altLang="en-US" sz="1600" b="1" dirty="0">
              <a:latin typeface="Consolas" panose="020B0609020204030204" pitchFamily="49" charset="0"/>
              <a:cs typeface="Consolas" panose="020B0609020204030204" pitchFamily="49" charset="0"/>
            </a:endParaRPr>
          </a:p>
        </p:txBody>
      </p:sp>
      <p:cxnSp>
        <p:nvCxnSpPr>
          <p:cNvPr id="33" name="Straight Arrow Connector 28"/>
          <p:cNvCxnSpPr>
            <a:stCxn id="30" idx="3"/>
            <a:endCxn id="34" idx="0"/>
          </p:cNvCxnSpPr>
          <p:nvPr/>
        </p:nvCxnSpPr>
        <p:spPr>
          <a:xfrm flipH="1">
            <a:off x="726771" y="1981183"/>
            <a:ext cx="260623" cy="30647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Oval 34"/>
          <p:cNvSpPr/>
          <p:nvPr/>
        </p:nvSpPr>
        <p:spPr>
          <a:xfrm>
            <a:off x="426578" y="2287656"/>
            <a:ext cx="600385"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DS</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35" name="Oval 51"/>
          <p:cNvSpPr/>
          <p:nvPr/>
        </p:nvSpPr>
        <p:spPr>
          <a:xfrm>
            <a:off x="201434" y="3064188"/>
            <a:ext cx="1050673"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Youyang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37" name="Straight Arrow Connector 54"/>
          <p:cNvCxnSpPr>
            <a:stCxn id="35" idx="0"/>
            <a:endCxn id="34" idx="4"/>
          </p:cNvCxnSpPr>
          <p:nvPr/>
        </p:nvCxnSpPr>
        <p:spPr>
          <a:xfrm flipV="1">
            <a:off x="726771" y="2768017"/>
            <a:ext cx="0" cy="29617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55"/>
          <p:cNvCxnSpPr/>
          <p:nvPr/>
        </p:nvCxnSpPr>
        <p:spPr>
          <a:xfrm>
            <a:off x="571981" y="3544551"/>
            <a:ext cx="0" cy="329045"/>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Rectangle 74"/>
          <p:cNvSpPr/>
          <p:nvPr/>
        </p:nvSpPr>
        <p:spPr>
          <a:xfrm>
            <a:off x="762844" y="2764324"/>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latin typeface="Consolas" panose="020B0609020204030204" pitchFamily="49" charset="0"/>
                <a:cs typeface="Consolas" panose="020B0609020204030204" pitchFamily="49" charset="0"/>
              </a:rPr>
              <a:t>tc</a:t>
            </a:r>
            <a:endParaRPr lang="zh-CN" altLang="en-US" sz="1600" b="1" dirty="0">
              <a:latin typeface="Consolas" panose="020B0609020204030204" pitchFamily="49" charset="0"/>
              <a:cs typeface="Consolas" panose="020B0609020204030204" pitchFamily="49" charset="0"/>
            </a:endParaRPr>
          </a:p>
        </p:txBody>
      </p:sp>
      <p:sp>
        <p:nvSpPr>
          <p:cNvPr id="58" name="Rectangle 75"/>
          <p:cNvSpPr/>
          <p:nvPr/>
        </p:nvSpPr>
        <p:spPr>
          <a:xfrm>
            <a:off x="162392" y="3552659"/>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p:txBody>
      </p:sp>
      <p:sp>
        <p:nvSpPr>
          <p:cNvPr id="63" name="Rectangle 77"/>
          <p:cNvSpPr/>
          <p:nvPr/>
        </p:nvSpPr>
        <p:spPr>
          <a:xfrm>
            <a:off x="1648268" y="1511124"/>
            <a:ext cx="1306684" cy="338554"/>
          </a:xfrm>
          <a:prstGeom prst="rect">
            <a:avLst/>
          </a:prstGeom>
          <a:noFill/>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H:Rong</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4" name="Rectangle 78"/>
          <p:cNvSpPr/>
          <p:nvPr/>
        </p:nvSpPr>
        <p:spPr>
          <a:xfrm>
            <a:off x="1648268" y="2344007"/>
            <a:ext cx="1891238" cy="338554"/>
          </a:xfrm>
          <a:prstGeom prst="rect">
            <a:avLst/>
          </a:prstGeom>
          <a:noFill/>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H:Rong </a:t>
            </a:r>
            <a:r>
              <a:rPr lang="en-US" altLang="zh-CN" sz="1600" b="1" dirty="0">
                <a:solidFill>
                  <a:srgbClr val="0000FF"/>
                </a:solidFill>
                <a:latin typeface="Consolas" panose="020B0609020204030204" pitchFamily="49" charset="0"/>
                <a:cs typeface="Consolas" panose="020B0609020204030204" pitchFamily="49" charset="0"/>
              </a:rPr>
              <a:t>DS</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5" name="Rectangle 79"/>
          <p:cNvSpPr/>
          <p:nvPr/>
        </p:nvSpPr>
        <p:spPr>
          <a:xfrm>
            <a:off x="1648269" y="3072298"/>
            <a:ext cx="2105176" cy="313932"/>
          </a:xfrm>
          <a:prstGeom prst="rect">
            <a:avLst/>
          </a:prstGeom>
          <a:noFill/>
          <a:effectLst/>
        </p:spPr>
        <p:txBody>
          <a:bodyPr wrap="square">
            <a:spAutoFit/>
          </a:bodyPr>
          <a:lstStyle/>
          <a:p>
            <a:pPr marL="265113" indent="-265113">
              <a:lnSpc>
                <a:spcPct val="90000"/>
              </a:lnSpc>
            </a:pPr>
            <a:r>
              <a:rPr lang="en-US" altLang="zh-CN" sz="1600" b="1" dirty="0" smtClean="0">
                <a:solidFill>
                  <a:srgbClr val="0000FF"/>
                </a:solidFill>
                <a:latin typeface="Consolas" panose="020B0609020204030204" pitchFamily="49" charset="0"/>
                <a:cs typeface="Consolas" panose="020B0609020204030204" pitchFamily="49" charset="0"/>
              </a:rPr>
              <a:t>H:Rong DS </a:t>
            </a:r>
            <a:r>
              <a:rPr lang="en-US" altLang="zh-CN" sz="1600" b="1" dirty="0" err="1">
                <a:solidFill>
                  <a:srgbClr val="0000FF"/>
                </a:solidFill>
                <a:latin typeface="Consolas" panose="020B0609020204030204" pitchFamily="49" charset="0"/>
                <a:cs typeface="Consolas" panose="020B0609020204030204" pitchFamily="49" charset="0"/>
              </a:rPr>
              <a:t>Youyang</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6" name="Oval 84"/>
          <p:cNvSpPr/>
          <p:nvPr/>
        </p:nvSpPr>
        <p:spPr>
          <a:xfrm>
            <a:off x="3888619"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05" name="Multiply 94"/>
          <p:cNvSpPr/>
          <p:nvPr/>
        </p:nvSpPr>
        <p:spPr>
          <a:xfrm>
            <a:off x="375925" y="3552712"/>
            <a:ext cx="420270" cy="42027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4" name="Rectangle 103"/>
          <p:cNvSpPr/>
          <p:nvPr/>
        </p:nvSpPr>
        <p:spPr>
          <a:xfrm>
            <a:off x="1619672" y="951534"/>
            <a:ext cx="2448272" cy="341632"/>
          </a:xfrm>
          <a:prstGeom prst="rect">
            <a:avLst/>
          </a:prstGeom>
          <a:effectLst>
            <a:outerShdw blurRad="63500" sx="102000" sy="102000" algn="ctr" rotWithShape="0">
              <a:prstClr val="black">
                <a:alpha val="40000"/>
              </a:prstClr>
            </a:outerShdw>
          </a:effectLst>
        </p:spPr>
        <p:txBody>
          <a:bodyPr wrap="square">
            <a:spAutoFit/>
          </a:bodyPr>
          <a:lstStyle/>
          <a:p>
            <a:pPr>
              <a:lnSpc>
                <a:spcPct val="90000"/>
              </a:lnSpc>
            </a:pPr>
            <a:r>
              <a:rPr lang="en-US" altLang="zh-CN" dirty="0" smtClean="0">
                <a:solidFill>
                  <a:srgbClr val="FF0066"/>
                </a:solidFill>
                <a:latin typeface="+mj-lt"/>
                <a:cs typeface="Consolas" panose="020B0609020204030204" pitchFamily="49" charset="0"/>
              </a:rPr>
              <a:t>Full-history</a:t>
            </a:r>
            <a:endParaRPr lang="zh-CN" altLang="en-US" dirty="0">
              <a:solidFill>
                <a:srgbClr val="FF0066"/>
              </a:solidFill>
              <a:latin typeface="+mj-lt"/>
              <a:cs typeface="Consolas" panose="020B0609020204030204" pitchFamily="49" charset="0"/>
            </a:endParaRPr>
          </a:p>
        </p:txBody>
      </p:sp>
      <p:cxnSp>
        <p:nvCxnSpPr>
          <p:cNvPr id="75" name="Straight Arrow Connector 104"/>
          <p:cNvCxnSpPr/>
          <p:nvPr/>
        </p:nvCxnSpPr>
        <p:spPr>
          <a:xfrm>
            <a:off x="2178596" y="1259114"/>
            <a:ext cx="0" cy="247324"/>
          </a:xfrm>
          <a:prstGeom prst="straightConnector1">
            <a:avLst/>
          </a:prstGeom>
          <a:ln w="19050">
            <a:solidFill>
              <a:srgbClr val="FF0066"/>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56" name="Oval 13"/>
          <p:cNvSpPr/>
          <p:nvPr/>
        </p:nvSpPr>
        <p:spPr>
          <a:xfrm>
            <a:off x="7229182"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Haibo</a:t>
            </a:r>
            <a:endParaRPr lang="zh-CN" altLang="en-US" sz="900" b="1" dirty="0">
              <a:solidFill>
                <a:schemeClr val="tx1"/>
              </a:solidFill>
            </a:endParaRPr>
          </a:p>
        </p:txBody>
      </p:sp>
      <p:cxnSp>
        <p:nvCxnSpPr>
          <p:cNvPr id="59" name="Straight Arrow Connector 15"/>
          <p:cNvCxnSpPr>
            <a:stCxn id="56" idx="6"/>
            <a:endCxn id="62" idx="2"/>
          </p:cNvCxnSpPr>
          <p:nvPr/>
        </p:nvCxnSpPr>
        <p:spPr>
          <a:xfrm>
            <a:off x="7652170" y="2705751"/>
            <a:ext cx="406077" cy="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Rectangle 16"/>
          <p:cNvSpPr/>
          <p:nvPr/>
        </p:nvSpPr>
        <p:spPr>
          <a:xfrm>
            <a:off x="7629522" y="2484934"/>
            <a:ext cx="326854"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61" name="Oval 13"/>
          <p:cNvSpPr/>
          <p:nvPr/>
        </p:nvSpPr>
        <p:spPr>
          <a:xfrm>
            <a:off x="8036705" y="302382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Xingda</a:t>
            </a:r>
            <a:endParaRPr lang="zh-CN" altLang="en-US" sz="900" b="1" dirty="0">
              <a:solidFill>
                <a:schemeClr val="tx1"/>
              </a:solidFill>
            </a:endParaRPr>
          </a:p>
        </p:txBody>
      </p:sp>
      <p:sp>
        <p:nvSpPr>
          <p:cNvPr id="62" name="Oval 13"/>
          <p:cNvSpPr/>
          <p:nvPr/>
        </p:nvSpPr>
        <p:spPr>
          <a:xfrm>
            <a:off x="8058247"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OS</a:t>
            </a:r>
            <a:endParaRPr lang="zh-CN" altLang="en-US" sz="900" b="1" dirty="0">
              <a:solidFill>
                <a:schemeClr val="tx1"/>
              </a:solidFill>
            </a:endParaRPr>
          </a:p>
        </p:txBody>
      </p:sp>
      <p:cxnSp>
        <p:nvCxnSpPr>
          <p:cNvPr id="67" name="Straight Arrow Connector 15"/>
          <p:cNvCxnSpPr>
            <a:stCxn id="61" idx="0"/>
            <a:endCxn id="62" idx="4"/>
          </p:cNvCxnSpPr>
          <p:nvPr/>
        </p:nvCxnSpPr>
        <p:spPr>
          <a:xfrm flipV="1">
            <a:off x="8267426" y="2839751"/>
            <a:ext cx="2315" cy="18407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15"/>
          <p:cNvCxnSpPr>
            <a:stCxn id="61" idx="2"/>
            <a:endCxn id="56" idx="5"/>
          </p:cNvCxnSpPr>
          <p:nvPr/>
        </p:nvCxnSpPr>
        <p:spPr>
          <a:xfrm flipH="1" flipV="1">
            <a:off x="7590225" y="2800503"/>
            <a:ext cx="446480" cy="357327"/>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Rectangle 16"/>
          <p:cNvSpPr/>
          <p:nvPr/>
        </p:nvSpPr>
        <p:spPr>
          <a:xfrm>
            <a:off x="7744513" y="2787774"/>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sp>
        <p:nvSpPr>
          <p:cNvPr id="70" name="Oval 13"/>
          <p:cNvSpPr/>
          <p:nvPr/>
        </p:nvSpPr>
        <p:spPr>
          <a:xfrm>
            <a:off x="6998461" y="1909853"/>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Rong</a:t>
            </a:r>
            <a:endParaRPr lang="zh-CN" altLang="en-US" sz="900" b="1" dirty="0">
              <a:solidFill>
                <a:schemeClr val="tx1"/>
              </a:solidFill>
            </a:endParaRPr>
          </a:p>
        </p:txBody>
      </p:sp>
      <p:cxnSp>
        <p:nvCxnSpPr>
          <p:cNvPr id="71" name="Straight Arrow Connector 15"/>
          <p:cNvCxnSpPr>
            <a:stCxn id="70" idx="6"/>
            <a:endCxn id="76" idx="2"/>
          </p:cNvCxnSpPr>
          <p:nvPr/>
        </p:nvCxnSpPr>
        <p:spPr>
          <a:xfrm flipV="1">
            <a:off x="7421449" y="1964598"/>
            <a:ext cx="346081" cy="7925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Rectangle 16"/>
          <p:cNvSpPr/>
          <p:nvPr/>
        </p:nvSpPr>
        <p:spPr>
          <a:xfrm>
            <a:off x="7329107" y="1779662"/>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73" name="Oval 13"/>
          <p:cNvSpPr/>
          <p:nvPr/>
        </p:nvSpPr>
        <p:spPr>
          <a:xfrm>
            <a:off x="7690624" y="217667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Jiaxin</a:t>
            </a:r>
            <a:endParaRPr lang="zh-CN" altLang="en-US" sz="900" b="1" dirty="0">
              <a:solidFill>
                <a:schemeClr val="tx1"/>
              </a:solidFill>
            </a:endParaRPr>
          </a:p>
        </p:txBody>
      </p:sp>
      <p:sp>
        <p:nvSpPr>
          <p:cNvPr id="76" name="Oval 13"/>
          <p:cNvSpPr/>
          <p:nvPr/>
        </p:nvSpPr>
        <p:spPr>
          <a:xfrm>
            <a:off x="7767531" y="1830598"/>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a:solidFill>
                  <a:schemeClr val="tx1"/>
                </a:solidFill>
              </a:rPr>
              <a:t>DS</a:t>
            </a:r>
            <a:endParaRPr lang="zh-CN" altLang="en-US" sz="900" b="1" dirty="0">
              <a:solidFill>
                <a:schemeClr val="tx1"/>
              </a:solidFill>
            </a:endParaRPr>
          </a:p>
        </p:txBody>
      </p:sp>
      <p:cxnSp>
        <p:nvCxnSpPr>
          <p:cNvPr id="77" name="Straight Arrow Connector 15"/>
          <p:cNvCxnSpPr>
            <a:stCxn id="73" idx="2"/>
            <a:endCxn id="70" idx="5"/>
          </p:cNvCxnSpPr>
          <p:nvPr/>
        </p:nvCxnSpPr>
        <p:spPr>
          <a:xfrm flipH="1" flipV="1">
            <a:off x="7359504" y="2138606"/>
            <a:ext cx="331120" cy="17207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Rectangle 16"/>
          <p:cNvSpPr/>
          <p:nvPr/>
        </p:nvSpPr>
        <p:spPr>
          <a:xfrm>
            <a:off x="7306089" y="2176679"/>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cxnSp>
        <p:nvCxnSpPr>
          <p:cNvPr id="79" name="Straight Arrow Connector 15"/>
          <p:cNvCxnSpPr>
            <a:stCxn id="80" idx="1"/>
            <a:endCxn id="76" idx="6"/>
          </p:cNvCxnSpPr>
          <p:nvPr/>
        </p:nvCxnSpPr>
        <p:spPr>
          <a:xfrm flipH="1" flipV="1">
            <a:off x="8190519" y="1964598"/>
            <a:ext cx="320823" cy="60235"/>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Oval 13"/>
          <p:cNvSpPr/>
          <p:nvPr/>
        </p:nvSpPr>
        <p:spPr>
          <a:xfrm>
            <a:off x="8421240" y="1985586"/>
            <a:ext cx="615256"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Youyang</a:t>
            </a:r>
            <a:endParaRPr lang="zh-CN" altLang="en-US" sz="900" b="1" dirty="0">
              <a:solidFill>
                <a:schemeClr val="tx1"/>
              </a:solidFill>
            </a:endParaRPr>
          </a:p>
        </p:txBody>
      </p:sp>
      <p:sp>
        <p:nvSpPr>
          <p:cNvPr id="81" name="Rectangle 16"/>
          <p:cNvSpPr/>
          <p:nvPr/>
        </p:nvSpPr>
        <p:spPr>
          <a:xfrm>
            <a:off x="8190518" y="2062493"/>
            <a:ext cx="320823"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sp>
        <p:nvSpPr>
          <p:cNvPr id="82" name="Oval 13"/>
          <p:cNvSpPr/>
          <p:nvPr/>
        </p:nvSpPr>
        <p:spPr>
          <a:xfrm>
            <a:off x="6537019" y="2447027"/>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IPADS</a:t>
            </a:r>
            <a:endParaRPr lang="zh-CN" altLang="en-US" sz="900" b="1" dirty="0">
              <a:solidFill>
                <a:schemeClr val="tx1"/>
              </a:solidFill>
            </a:endParaRPr>
          </a:p>
        </p:txBody>
      </p:sp>
      <p:cxnSp>
        <p:nvCxnSpPr>
          <p:cNvPr id="83" name="Straight Arrow Connector 15"/>
          <p:cNvCxnSpPr>
            <a:stCxn id="56" idx="2"/>
            <a:endCxn id="82" idx="5"/>
          </p:cNvCxnSpPr>
          <p:nvPr/>
        </p:nvCxnSpPr>
        <p:spPr>
          <a:xfrm flipH="1" flipV="1">
            <a:off x="6898062" y="2675780"/>
            <a:ext cx="331120" cy="2997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Rectangle 16"/>
          <p:cNvSpPr/>
          <p:nvPr/>
        </p:nvSpPr>
        <p:spPr>
          <a:xfrm>
            <a:off x="6948264" y="2427734"/>
            <a:ext cx="42765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sp>
        <p:nvSpPr>
          <p:cNvPr id="85" name="Rectangle 16"/>
          <p:cNvSpPr/>
          <p:nvPr/>
        </p:nvSpPr>
        <p:spPr>
          <a:xfrm>
            <a:off x="6690833" y="2133264"/>
            <a:ext cx="519122"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cxnSp>
        <p:nvCxnSpPr>
          <p:cNvPr id="86" name="Straight Arrow Connector 15"/>
          <p:cNvCxnSpPr>
            <a:stCxn id="70" idx="3"/>
            <a:endCxn id="82" idx="7"/>
          </p:cNvCxnSpPr>
          <p:nvPr/>
        </p:nvCxnSpPr>
        <p:spPr>
          <a:xfrm flipH="1">
            <a:off x="6898062" y="2138606"/>
            <a:ext cx="162344" cy="34766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7" name="Rectangle 16"/>
          <p:cNvSpPr/>
          <p:nvPr/>
        </p:nvSpPr>
        <p:spPr>
          <a:xfrm>
            <a:off x="8363559" y="2825426"/>
            <a:ext cx="47771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cxnSp>
        <p:nvCxnSpPr>
          <p:cNvPr id="88" name="Straight Arrow Connector 15"/>
          <p:cNvCxnSpPr>
            <a:stCxn id="73" idx="5"/>
            <a:endCxn id="62" idx="0"/>
          </p:cNvCxnSpPr>
          <p:nvPr/>
        </p:nvCxnSpPr>
        <p:spPr>
          <a:xfrm>
            <a:off x="8084489" y="2405432"/>
            <a:ext cx="185252" cy="16631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Rectangle 16"/>
          <p:cNvSpPr/>
          <p:nvPr/>
        </p:nvSpPr>
        <p:spPr>
          <a:xfrm>
            <a:off x="8121195" y="2283718"/>
            <a:ext cx="35927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sp>
        <p:nvSpPr>
          <p:cNvPr id="52" name="Rectangle 98"/>
          <p:cNvSpPr/>
          <p:nvPr/>
        </p:nvSpPr>
        <p:spPr>
          <a:xfrm>
            <a:off x="5805583" y="225499"/>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79063279"/>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0"/>
                                        </p:tgtEl>
                                        <p:attrNameLst>
                                          <p:attrName>fillcolor</p:attrName>
                                        </p:attrNameLst>
                                      </p:cBhvr>
                                      <p:to>
                                        <a:srgbClr val="FFC5DC"/>
                                      </p:to>
                                    </p:animClr>
                                    <p:set>
                                      <p:cBhvr>
                                        <p:cTn id="7" dur="500" fill="hold"/>
                                        <p:tgtEl>
                                          <p:spTgt spid="70"/>
                                        </p:tgtEl>
                                        <p:attrNameLst>
                                          <p:attrName>fill.type</p:attrName>
                                        </p:attrNameLst>
                                      </p:cBhvr>
                                      <p:to>
                                        <p:strVal val="solid"/>
                                      </p:to>
                                    </p:set>
                                    <p:set>
                                      <p:cBhvr>
                                        <p:cTn id="8" dur="500" fill="hold"/>
                                        <p:tgtEl>
                                          <p:spTgt spid="70"/>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 presetClass="emph" presetSubtype="2" fill="hold" nodeType="withEffect">
                                  <p:stCondLst>
                                    <p:cond delay="0"/>
                                  </p:stCondLst>
                                  <p:childTnLst>
                                    <p:animClr clrSpc="rgb" dir="cw">
                                      <p:cBhvr>
                                        <p:cTn id="41" dur="500" fill="hold"/>
                                        <p:tgtEl>
                                          <p:spTgt spid="76"/>
                                        </p:tgtEl>
                                        <p:attrNameLst>
                                          <p:attrName>fillcolor</p:attrName>
                                        </p:attrNameLst>
                                      </p:cBhvr>
                                      <p:to>
                                        <a:srgbClr val="FFC5DC"/>
                                      </p:to>
                                    </p:animClr>
                                    <p:set>
                                      <p:cBhvr>
                                        <p:cTn id="42" dur="500" fill="hold"/>
                                        <p:tgtEl>
                                          <p:spTgt spid="76"/>
                                        </p:tgtEl>
                                        <p:attrNameLst>
                                          <p:attrName>fill.type</p:attrName>
                                        </p:attrNameLst>
                                      </p:cBhvr>
                                      <p:to>
                                        <p:strVal val="solid"/>
                                      </p:to>
                                    </p:set>
                                    <p:set>
                                      <p:cBhvr>
                                        <p:cTn id="43" dur="500" fill="hold"/>
                                        <p:tgtEl>
                                          <p:spTgt spid="76"/>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 presetClass="emph" presetSubtype="2" fill="hold" nodeType="withEffect">
                                  <p:stCondLst>
                                    <p:cond delay="0"/>
                                  </p:stCondLst>
                                  <p:childTnLst>
                                    <p:animClr clrSpc="rgb" dir="cw">
                                      <p:cBhvr>
                                        <p:cTn id="59" dur="500" fill="hold"/>
                                        <p:tgtEl>
                                          <p:spTgt spid="80"/>
                                        </p:tgtEl>
                                        <p:attrNameLst>
                                          <p:attrName>fillcolor</p:attrName>
                                        </p:attrNameLst>
                                      </p:cBhvr>
                                      <p:to>
                                        <a:srgbClr val="FFC5DC"/>
                                      </p:to>
                                    </p:animClr>
                                    <p:set>
                                      <p:cBhvr>
                                        <p:cTn id="60" dur="500" fill="hold"/>
                                        <p:tgtEl>
                                          <p:spTgt spid="80"/>
                                        </p:tgtEl>
                                        <p:attrNameLst>
                                          <p:attrName>fill.type</p:attrName>
                                        </p:attrNameLst>
                                      </p:cBhvr>
                                      <p:to>
                                        <p:strVal val="solid"/>
                                      </p:to>
                                    </p:set>
                                    <p:set>
                                      <p:cBhvr>
                                        <p:cTn id="61" dur="500" fill="hold"/>
                                        <p:tgtEl>
                                          <p:spTgt spid="80"/>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fade">
                                      <p:cBhvr>
                                        <p:cTn id="69" dur="500"/>
                                        <p:tgtEl>
                                          <p:spTgt spid="10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4" grpId="0" animBg="1"/>
      <p:bldP spid="35" grpId="0" animBg="1"/>
      <p:bldP spid="57" grpId="0"/>
      <p:bldP spid="58" grpId="0"/>
      <p:bldP spid="63" grpId="0"/>
      <p:bldP spid="64" grpId="0"/>
      <p:bldP spid="65" grpId="0"/>
      <p:bldP spid="105" grpId="0" animBg="1"/>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val 90"/>
          <p:cNvSpPr/>
          <p:nvPr/>
        </p:nvSpPr>
        <p:spPr>
          <a:xfrm>
            <a:off x="3663472" y="3098266"/>
            <a:ext cx="840539" cy="480361"/>
          </a:xfrm>
          <a:prstGeom prst="ellipse">
            <a:avLst/>
          </a:prstGeom>
          <a:solidFill>
            <a:schemeClr val="bg1"/>
          </a:solidFill>
          <a:ln>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a:solidFill>
                  <a:schemeClr val="tx1"/>
                </a:solidFill>
                <a:latin typeface="Consolas" panose="020B0609020204030204" pitchFamily="49" charset="0"/>
                <a:cs typeface="Consolas" panose="020B0609020204030204" pitchFamily="49" charset="0"/>
              </a:rPr>
              <a:t>Jiaxin</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27</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Full-History Pruning</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29" name="Oval 23"/>
          <p:cNvSpPr/>
          <p:nvPr/>
        </p:nvSpPr>
        <p:spPr>
          <a:xfrm>
            <a:off x="531646"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30" name="Oval 24"/>
          <p:cNvSpPr/>
          <p:nvPr/>
        </p:nvSpPr>
        <p:spPr>
          <a:xfrm>
            <a:off x="886280" y="1571168"/>
            <a:ext cx="690443"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31" name="Straight Arrow Connector 25"/>
          <p:cNvCxnSpPr>
            <a:stCxn id="30" idx="1"/>
            <a:endCxn id="29" idx="5"/>
          </p:cNvCxnSpPr>
          <p:nvPr/>
        </p:nvCxnSpPr>
        <p:spPr>
          <a:xfrm flipH="1" flipV="1">
            <a:off x="864745" y="1393927"/>
            <a:ext cx="122648" cy="247588"/>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26"/>
          <p:cNvSpPr/>
          <p:nvPr/>
        </p:nvSpPr>
        <p:spPr>
          <a:xfrm>
            <a:off x="567454" y="1871395"/>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to</a:t>
            </a:r>
            <a:endParaRPr lang="zh-CN" altLang="en-US" sz="1600" b="1" dirty="0">
              <a:latin typeface="Consolas" panose="020B0609020204030204" pitchFamily="49" charset="0"/>
              <a:cs typeface="Consolas" panose="020B0609020204030204" pitchFamily="49" charset="0"/>
            </a:endParaRPr>
          </a:p>
        </p:txBody>
      </p:sp>
      <p:cxnSp>
        <p:nvCxnSpPr>
          <p:cNvPr id="33" name="Straight Arrow Connector 28"/>
          <p:cNvCxnSpPr>
            <a:stCxn id="30" idx="3"/>
            <a:endCxn id="34" idx="0"/>
          </p:cNvCxnSpPr>
          <p:nvPr/>
        </p:nvCxnSpPr>
        <p:spPr>
          <a:xfrm flipH="1">
            <a:off x="726771" y="1981183"/>
            <a:ext cx="260623" cy="30647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Oval 34"/>
          <p:cNvSpPr/>
          <p:nvPr/>
        </p:nvSpPr>
        <p:spPr>
          <a:xfrm>
            <a:off x="426578" y="2287656"/>
            <a:ext cx="600385"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DS</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35" name="Oval 51"/>
          <p:cNvSpPr/>
          <p:nvPr/>
        </p:nvSpPr>
        <p:spPr>
          <a:xfrm>
            <a:off x="201434" y="3064188"/>
            <a:ext cx="1050673"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Youyang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37" name="Straight Arrow Connector 54"/>
          <p:cNvCxnSpPr>
            <a:stCxn id="35" idx="0"/>
            <a:endCxn id="34" idx="4"/>
          </p:cNvCxnSpPr>
          <p:nvPr/>
        </p:nvCxnSpPr>
        <p:spPr>
          <a:xfrm flipV="1">
            <a:off x="726771" y="2768017"/>
            <a:ext cx="0" cy="29617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55"/>
          <p:cNvCxnSpPr/>
          <p:nvPr/>
        </p:nvCxnSpPr>
        <p:spPr>
          <a:xfrm>
            <a:off x="571981" y="3544551"/>
            <a:ext cx="0" cy="329045"/>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Rectangle 74"/>
          <p:cNvSpPr/>
          <p:nvPr/>
        </p:nvSpPr>
        <p:spPr>
          <a:xfrm>
            <a:off x="762844" y="2764324"/>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latin typeface="Consolas" panose="020B0609020204030204" pitchFamily="49" charset="0"/>
                <a:cs typeface="Consolas" panose="020B0609020204030204" pitchFamily="49" charset="0"/>
              </a:rPr>
              <a:t>tc</a:t>
            </a:r>
            <a:endParaRPr lang="zh-CN" altLang="en-US" sz="1600" b="1" dirty="0">
              <a:latin typeface="Consolas" panose="020B0609020204030204" pitchFamily="49" charset="0"/>
              <a:cs typeface="Consolas" panose="020B0609020204030204" pitchFamily="49" charset="0"/>
            </a:endParaRPr>
          </a:p>
        </p:txBody>
      </p:sp>
      <p:sp>
        <p:nvSpPr>
          <p:cNvPr id="58" name="Rectangle 75"/>
          <p:cNvSpPr/>
          <p:nvPr/>
        </p:nvSpPr>
        <p:spPr>
          <a:xfrm>
            <a:off x="162392" y="3552659"/>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p:txBody>
      </p:sp>
      <p:sp>
        <p:nvSpPr>
          <p:cNvPr id="63" name="Rectangle 77"/>
          <p:cNvSpPr/>
          <p:nvPr/>
        </p:nvSpPr>
        <p:spPr>
          <a:xfrm>
            <a:off x="1648268" y="1511124"/>
            <a:ext cx="1306684" cy="338554"/>
          </a:xfrm>
          <a:prstGeom prst="rect">
            <a:avLst/>
          </a:prstGeom>
          <a:noFill/>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H:Rong</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4" name="Rectangle 78"/>
          <p:cNvSpPr/>
          <p:nvPr/>
        </p:nvSpPr>
        <p:spPr>
          <a:xfrm>
            <a:off x="1648268" y="2344007"/>
            <a:ext cx="1891238" cy="338554"/>
          </a:xfrm>
          <a:prstGeom prst="rect">
            <a:avLst/>
          </a:prstGeom>
          <a:noFill/>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H:Rong </a:t>
            </a:r>
            <a:r>
              <a:rPr lang="en-US" altLang="zh-CN" sz="1600" b="1" dirty="0">
                <a:solidFill>
                  <a:srgbClr val="0000FF"/>
                </a:solidFill>
                <a:latin typeface="Consolas" panose="020B0609020204030204" pitchFamily="49" charset="0"/>
                <a:cs typeface="Consolas" panose="020B0609020204030204" pitchFamily="49" charset="0"/>
              </a:rPr>
              <a:t>DS</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5" name="Rectangle 79"/>
          <p:cNvSpPr/>
          <p:nvPr/>
        </p:nvSpPr>
        <p:spPr>
          <a:xfrm>
            <a:off x="1648269" y="3072298"/>
            <a:ext cx="2105176" cy="313932"/>
          </a:xfrm>
          <a:prstGeom prst="rect">
            <a:avLst/>
          </a:prstGeom>
          <a:noFill/>
          <a:effectLst/>
        </p:spPr>
        <p:txBody>
          <a:bodyPr wrap="square">
            <a:spAutoFit/>
          </a:bodyPr>
          <a:lstStyle/>
          <a:p>
            <a:pPr marL="265113" indent="-265113">
              <a:lnSpc>
                <a:spcPct val="90000"/>
              </a:lnSpc>
            </a:pPr>
            <a:r>
              <a:rPr lang="en-US" altLang="zh-CN" sz="1600" b="1" dirty="0" smtClean="0">
                <a:solidFill>
                  <a:srgbClr val="0000FF"/>
                </a:solidFill>
                <a:latin typeface="Consolas" panose="020B0609020204030204" pitchFamily="49" charset="0"/>
                <a:cs typeface="Consolas" panose="020B0609020204030204" pitchFamily="49" charset="0"/>
              </a:rPr>
              <a:t>H:Rong DS </a:t>
            </a:r>
            <a:r>
              <a:rPr lang="en-US" altLang="zh-CN" sz="1600" b="1" dirty="0" err="1">
                <a:solidFill>
                  <a:srgbClr val="0000FF"/>
                </a:solidFill>
                <a:latin typeface="Consolas" panose="020B0609020204030204" pitchFamily="49" charset="0"/>
                <a:cs typeface="Consolas" panose="020B0609020204030204" pitchFamily="49" charset="0"/>
              </a:rPr>
              <a:t>Youyang</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66" name="Oval 84"/>
          <p:cNvSpPr/>
          <p:nvPr/>
        </p:nvSpPr>
        <p:spPr>
          <a:xfrm>
            <a:off x="3888619" y="1060828"/>
            <a:ext cx="390250" cy="390250"/>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to</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67" name="Straight Arrow Connector 86"/>
          <p:cNvCxnSpPr>
            <a:endCxn id="66" idx="5"/>
          </p:cNvCxnSpPr>
          <p:nvPr/>
        </p:nvCxnSpPr>
        <p:spPr>
          <a:xfrm flipH="1" flipV="1">
            <a:off x="4221718" y="1393927"/>
            <a:ext cx="126806" cy="225484"/>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Rectangle 87"/>
          <p:cNvSpPr/>
          <p:nvPr/>
        </p:nvSpPr>
        <p:spPr>
          <a:xfrm>
            <a:off x="3873535" y="1871395"/>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to</a:t>
            </a:r>
            <a:endParaRPr lang="zh-CN" altLang="en-US" sz="1600" b="1" dirty="0">
              <a:latin typeface="Consolas" panose="020B0609020204030204" pitchFamily="49" charset="0"/>
              <a:cs typeface="Consolas" panose="020B0609020204030204" pitchFamily="49" charset="0"/>
            </a:endParaRPr>
          </a:p>
        </p:txBody>
      </p:sp>
      <p:cxnSp>
        <p:nvCxnSpPr>
          <p:cNvPr id="69" name="Straight Arrow Connector 88"/>
          <p:cNvCxnSpPr>
            <a:endCxn id="70" idx="0"/>
          </p:cNvCxnSpPr>
          <p:nvPr/>
        </p:nvCxnSpPr>
        <p:spPr>
          <a:xfrm flipH="1">
            <a:off x="4083743" y="2030766"/>
            <a:ext cx="258045" cy="25689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89"/>
          <p:cNvSpPr/>
          <p:nvPr/>
        </p:nvSpPr>
        <p:spPr>
          <a:xfrm>
            <a:off x="3783551" y="2287656"/>
            <a:ext cx="600385"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a:solidFill>
                  <a:schemeClr val="tx1"/>
                </a:solidFill>
                <a:latin typeface="Consolas" panose="020B0609020204030204" pitchFamily="49" charset="0"/>
                <a:cs typeface="Consolas" panose="020B0609020204030204" pitchFamily="49" charset="0"/>
              </a:rPr>
              <a:t>OS</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71" name="Oval 92"/>
          <p:cNvSpPr/>
          <p:nvPr/>
        </p:nvSpPr>
        <p:spPr>
          <a:xfrm>
            <a:off x="4083740" y="4213156"/>
            <a:ext cx="780588"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72" name="Straight Arrow Connector 93"/>
          <p:cNvCxnSpPr>
            <a:stCxn id="117" idx="0"/>
            <a:endCxn id="70" idx="4"/>
          </p:cNvCxnSpPr>
          <p:nvPr/>
        </p:nvCxnSpPr>
        <p:spPr>
          <a:xfrm flipV="1">
            <a:off x="4083743" y="2768017"/>
            <a:ext cx="0" cy="33024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Arrow Connector 95"/>
          <p:cNvCxnSpPr>
            <a:stCxn id="103" idx="4"/>
            <a:endCxn id="71" idx="0"/>
          </p:cNvCxnSpPr>
          <p:nvPr/>
        </p:nvCxnSpPr>
        <p:spPr>
          <a:xfrm>
            <a:off x="4474034" y="3763866"/>
            <a:ext cx="0" cy="44929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Rectangle 116"/>
          <p:cNvSpPr/>
          <p:nvPr/>
        </p:nvSpPr>
        <p:spPr>
          <a:xfrm>
            <a:off x="4110120" y="2772072"/>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latin typeface="Consolas" panose="020B0609020204030204" pitchFamily="49" charset="0"/>
                <a:cs typeface="Consolas" panose="020B0609020204030204" pitchFamily="49" charset="0"/>
              </a:rPr>
              <a:t>tc</a:t>
            </a:r>
            <a:endParaRPr lang="zh-CN" altLang="en-US" sz="1600" b="1" dirty="0">
              <a:latin typeface="Consolas" panose="020B0609020204030204" pitchFamily="49" charset="0"/>
              <a:cs typeface="Consolas" panose="020B0609020204030204" pitchFamily="49" charset="0"/>
            </a:endParaRPr>
          </a:p>
        </p:txBody>
      </p:sp>
      <p:sp>
        <p:nvSpPr>
          <p:cNvPr id="91" name="Rectangle 118"/>
          <p:cNvSpPr/>
          <p:nvPr/>
        </p:nvSpPr>
        <p:spPr>
          <a:xfrm>
            <a:off x="4065328" y="3823911"/>
            <a:ext cx="408659"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p:txBody>
      </p:sp>
      <p:sp>
        <p:nvSpPr>
          <p:cNvPr id="92" name="Rectangle 119"/>
          <p:cNvSpPr/>
          <p:nvPr/>
        </p:nvSpPr>
        <p:spPr>
          <a:xfrm>
            <a:off x="5010798" y="1511124"/>
            <a:ext cx="1306684"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H:Haibo</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93" name="Rectangle 120"/>
          <p:cNvSpPr/>
          <p:nvPr/>
        </p:nvSpPr>
        <p:spPr>
          <a:xfrm>
            <a:off x="5010798" y="2344007"/>
            <a:ext cx="2009486"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H:Haibo OS</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94" name="Rectangle 121"/>
          <p:cNvSpPr/>
          <p:nvPr/>
        </p:nvSpPr>
        <p:spPr>
          <a:xfrm>
            <a:off x="5010798" y="3072298"/>
            <a:ext cx="2585538" cy="584775"/>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smtClean="0">
                <a:solidFill>
                  <a:srgbClr val="0000FF"/>
                </a:solidFill>
                <a:latin typeface="Consolas" panose="020B0609020204030204" pitchFamily="49" charset="0"/>
                <a:cs typeface="Consolas" panose="020B0609020204030204" pitchFamily="49" charset="0"/>
              </a:rPr>
              <a:t>H:Haibo OS </a:t>
            </a:r>
            <a:r>
              <a:rPr lang="en-US" altLang="zh-CN" sz="1600" b="1" dirty="0" err="1" smtClean="0">
                <a:solidFill>
                  <a:srgbClr val="0000FF"/>
                </a:solidFill>
                <a:latin typeface="Consolas" panose="020B0609020204030204" pitchFamily="49" charset="0"/>
                <a:cs typeface="Consolas" panose="020B0609020204030204" pitchFamily="49" charset="0"/>
              </a:rPr>
              <a:t>Jiaxin</a:t>
            </a:r>
            <a:endParaRPr lang="en-US" altLang="zh-CN" sz="1600" b="1" dirty="0" smtClean="0">
              <a:solidFill>
                <a:srgbClr val="0000FF"/>
              </a:solidFill>
              <a:latin typeface="Consolas" panose="020B0609020204030204" pitchFamily="49" charset="0"/>
              <a:cs typeface="Consolas" panose="020B0609020204030204" pitchFamily="49" charset="0"/>
            </a:endParaRPr>
          </a:p>
          <a:p>
            <a:r>
              <a:rPr lang="en-US" altLang="zh-CN" sz="1600" b="1" dirty="0">
                <a:solidFill>
                  <a:srgbClr val="0000FF"/>
                </a:solidFill>
                <a:latin typeface="Consolas" panose="020B0609020204030204" pitchFamily="49" charset="0"/>
                <a:cs typeface="Consolas" panose="020B0609020204030204" pitchFamily="49" charset="0"/>
              </a:rPr>
              <a:t> </a:t>
            </a:r>
            <a:r>
              <a:rPr lang="en-US" altLang="zh-CN" sz="1600" b="1" dirty="0" smtClean="0">
                <a:solidFill>
                  <a:srgbClr val="0000FF"/>
                </a:solidFill>
                <a:latin typeface="Consolas" panose="020B0609020204030204" pitchFamily="49" charset="0"/>
                <a:cs typeface="Consolas" panose="020B0609020204030204" pitchFamily="49" charset="0"/>
              </a:rPr>
              <a:t> </a:t>
            </a:r>
            <a:r>
              <a:rPr lang="en-US" altLang="zh-CN" sz="1600" b="1" dirty="0" err="1" smtClean="0">
                <a:solidFill>
                  <a:srgbClr val="0000FF"/>
                </a:solidFill>
                <a:latin typeface="Consolas" panose="020B0609020204030204" pitchFamily="49" charset="0"/>
                <a:cs typeface="Consolas" panose="020B0609020204030204" pitchFamily="49" charset="0"/>
              </a:rPr>
              <a:t>Haibo</a:t>
            </a:r>
            <a:r>
              <a:rPr lang="en-US" altLang="zh-CN" sz="1600" b="1" dirty="0" smtClean="0">
                <a:solidFill>
                  <a:srgbClr val="0000FF"/>
                </a:solidFill>
                <a:latin typeface="Consolas" panose="020B0609020204030204" pitchFamily="49" charset="0"/>
                <a:cs typeface="Consolas" panose="020B0609020204030204" pitchFamily="49" charset="0"/>
              </a:rPr>
              <a:t> OS </a:t>
            </a:r>
            <a:r>
              <a:rPr lang="en-US" altLang="zh-CN" sz="1600" b="1" dirty="0" err="1" smtClean="0">
                <a:solidFill>
                  <a:srgbClr val="0000FF"/>
                </a:solidFill>
                <a:latin typeface="Consolas" panose="020B0609020204030204" pitchFamily="49" charset="0"/>
                <a:cs typeface="Consolas" panose="020B0609020204030204" pitchFamily="49" charset="0"/>
              </a:rPr>
              <a:t>Xingda</a:t>
            </a:r>
            <a:endParaRPr lang="zh-CN" altLang="en-US" sz="1600" b="1" dirty="0">
              <a:solidFill>
                <a:srgbClr val="0000FF"/>
              </a:solidFill>
              <a:latin typeface="Consolas" panose="020B0609020204030204" pitchFamily="49" charset="0"/>
              <a:cs typeface="Consolas" panose="020B0609020204030204" pitchFamily="49" charset="0"/>
            </a:endParaRPr>
          </a:p>
        </p:txBody>
      </p:sp>
      <p:sp>
        <p:nvSpPr>
          <p:cNvPr id="95" name="Rectangle 134"/>
          <p:cNvSpPr/>
          <p:nvPr/>
        </p:nvSpPr>
        <p:spPr>
          <a:xfrm>
            <a:off x="5010798" y="4033020"/>
            <a:ext cx="2585538" cy="338554"/>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solidFill>
                  <a:srgbClr val="FF0066"/>
                </a:solidFill>
                <a:latin typeface="Consolas" panose="020B0609020204030204" pitchFamily="49" charset="0"/>
                <a:cs typeface="Consolas" panose="020B0609020204030204" pitchFamily="49" charset="0"/>
              </a:rPr>
              <a:t>Haibo</a:t>
            </a:r>
            <a:r>
              <a:rPr lang="en-US" altLang="zh-CN" sz="1600" b="1" dirty="0" smtClean="0">
                <a:solidFill>
                  <a:srgbClr val="FF0066"/>
                </a:solidFill>
                <a:latin typeface="Consolas" panose="020B0609020204030204" pitchFamily="49" charset="0"/>
                <a:cs typeface="Consolas" panose="020B0609020204030204" pitchFamily="49" charset="0"/>
              </a:rPr>
              <a:t> OS </a:t>
            </a:r>
            <a:r>
              <a:rPr lang="en-US" altLang="zh-CN" sz="1600" b="1" dirty="0" err="1" smtClean="0">
                <a:solidFill>
                  <a:srgbClr val="FF0066"/>
                </a:solidFill>
                <a:latin typeface="Consolas" panose="020B0609020204030204" pitchFamily="49" charset="0"/>
                <a:cs typeface="Consolas" panose="020B0609020204030204" pitchFamily="49" charset="0"/>
              </a:rPr>
              <a:t>Xingda</a:t>
            </a:r>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solidFill>
                  <a:srgbClr val="FF0066"/>
                </a:solidFill>
                <a:latin typeface="Consolas" panose="020B0609020204030204" pitchFamily="49" charset="0"/>
                <a:cs typeface="Consolas" panose="020B0609020204030204" pitchFamily="49" charset="0"/>
              </a:rPr>
              <a:t>Haibo</a:t>
            </a:r>
            <a:endParaRPr lang="zh-CN" altLang="en-US" sz="1600" b="1" dirty="0">
              <a:solidFill>
                <a:srgbClr val="FF0066"/>
              </a:solidFill>
              <a:latin typeface="Consolas" panose="020B0609020204030204" pitchFamily="49" charset="0"/>
              <a:cs typeface="Consolas" panose="020B0609020204030204" pitchFamily="49" charset="0"/>
            </a:endParaRPr>
          </a:p>
        </p:txBody>
      </p:sp>
      <p:sp>
        <p:nvSpPr>
          <p:cNvPr id="101" name="Freeform 157"/>
          <p:cNvSpPr/>
          <p:nvPr/>
        </p:nvSpPr>
        <p:spPr>
          <a:xfrm>
            <a:off x="4275012" y="2701546"/>
            <a:ext cx="327080" cy="577903"/>
          </a:xfrm>
          <a:custGeom>
            <a:avLst/>
            <a:gdLst>
              <a:gd name="connsiteX0" fmla="*/ 402336 w 441050"/>
              <a:gd name="connsiteY0" fmla="*/ 676656 h 676656"/>
              <a:gd name="connsiteX1" fmla="*/ 402336 w 441050"/>
              <a:gd name="connsiteY1" fmla="*/ 274320 h 676656"/>
              <a:gd name="connsiteX2" fmla="*/ 0 w 441050"/>
              <a:gd name="connsiteY2" fmla="*/ 0 h 676656"/>
            </a:gdLst>
            <a:ahLst/>
            <a:cxnLst>
              <a:cxn ang="0">
                <a:pos x="connsiteX0" y="connsiteY0"/>
              </a:cxn>
              <a:cxn ang="0">
                <a:pos x="connsiteX1" y="connsiteY1"/>
              </a:cxn>
              <a:cxn ang="0">
                <a:pos x="connsiteX2" y="connsiteY2"/>
              </a:cxn>
            </a:cxnLst>
            <a:rect l="l" t="t" r="r" b="b"/>
            <a:pathLst>
              <a:path w="441050" h="676656">
                <a:moveTo>
                  <a:pt x="402336" y="676656"/>
                </a:moveTo>
                <a:cubicBezTo>
                  <a:pt x="435864" y="531876"/>
                  <a:pt x="469392" y="387096"/>
                  <a:pt x="402336" y="274320"/>
                </a:cubicBezTo>
                <a:cubicBezTo>
                  <a:pt x="335280" y="161544"/>
                  <a:pt x="167640" y="80772"/>
                  <a:pt x="0" y="0"/>
                </a:cubicBezTo>
              </a:path>
            </a:pathLst>
          </a:cu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Consolas" panose="020B0609020204030204" pitchFamily="49" charset="0"/>
              <a:cs typeface="Consolas" panose="020B0609020204030204" pitchFamily="49" charset="0"/>
            </a:endParaRPr>
          </a:p>
        </p:txBody>
      </p:sp>
      <p:sp>
        <p:nvSpPr>
          <p:cNvPr id="102" name="Oval 85"/>
          <p:cNvSpPr/>
          <p:nvPr/>
        </p:nvSpPr>
        <p:spPr>
          <a:xfrm>
            <a:off x="4083740" y="1571168"/>
            <a:ext cx="780588"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03" name="Oval 91"/>
          <p:cNvSpPr/>
          <p:nvPr/>
        </p:nvSpPr>
        <p:spPr>
          <a:xfrm>
            <a:off x="4053764" y="3283505"/>
            <a:ext cx="840539"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a:solidFill>
                  <a:schemeClr val="tx1"/>
                </a:solidFill>
                <a:latin typeface="Consolas" panose="020B0609020204030204" pitchFamily="49" charset="0"/>
                <a:cs typeface="Consolas" panose="020B0609020204030204" pitchFamily="49" charset="0"/>
              </a:rPr>
              <a:t>Xingda</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05" name="Multiply 94"/>
          <p:cNvSpPr/>
          <p:nvPr/>
        </p:nvSpPr>
        <p:spPr>
          <a:xfrm>
            <a:off x="375925" y="3552712"/>
            <a:ext cx="420270" cy="42027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6" name="Freeform 96"/>
          <p:cNvSpPr/>
          <p:nvPr/>
        </p:nvSpPr>
        <p:spPr>
          <a:xfrm>
            <a:off x="6575568" y="4273201"/>
            <a:ext cx="330212" cy="300192"/>
          </a:xfrm>
          <a:custGeom>
            <a:avLst/>
            <a:gdLst>
              <a:gd name="connsiteX0" fmla="*/ 0 w 457200"/>
              <a:gd name="connsiteY0" fmla="*/ 182880 h 384048"/>
              <a:gd name="connsiteX1" fmla="*/ 164592 w 457200"/>
              <a:gd name="connsiteY1" fmla="*/ 384048 h 384048"/>
              <a:gd name="connsiteX2" fmla="*/ 457200 w 457200"/>
              <a:gd name="connsiteY2" fmla="*/ 0 h 384048"/>
            </a:gdLst>
            <a:ahLst/>
            <a:cxnLst>
              <a:cxn ang="0">
                <a:pos x="connsiteX0" y="connsiteY0"/>
              </a:cxn>
              <a:cxn ang="0">
                <a:pos x="connsiteX1" y="connsiteY1"/>
              </a:cxn>
              <a:cxn ang="0">
                <a:pos x="connsiteX2" y="connsiteY2"/>
              </a:cxn>
            </a:cxnLst>
            <a:rect l="l" t="t" r="r" b="b"/>
            <a:pathLst>
              <a:path w="457200" h="384048">
                <a:moveTo>
                  <a:pt x="0" y="182880"/>
                </a:moveTo>
                <a:lnTo>
                  <a:pt x="164592" y="384048"/>
                </a:lnTo>
                <a:lnTo>
                  <a:pt x="457200" y="0"/>
                </a:lnTo>
              </a:path>
            </a:pathLst>
          </a:custGeom>
          <a:noFill/>
          <a:ln w="5715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9" name="Oval 13"/>
          <p:cNvSpPr/>
          <p:nvPr/>
        </p:nvSpPr>
        <p:spPr>
          <a:xfrm>
            <a:off x="7229182"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Haibo</a:t>
            </a:r>
            <a:endParaRPr lang="zh-CN" altLang="en-US" sz="900" b="1" dirty="0">
              <a:solidFill>
                <a:schemeClr val="tx1"/>
              </a:solidFill>
            </a:endParaRPr>
          </a:p>
        </p:txBody>
      </p:sp>
      <p:cxnSp>
        <p:nvCxnSpPr>
          <p:cNvPr id="160" name="Straight Arrow Connector 15"/>
          <p:cNvCxnSpPr>
            <a:stCxn id="159" idx="6"/>
            <a:endCxn id="163" idx="2"/>
          </p:cNvCxnSpPr>
          <p:nvPr/>
        </p:nvCxnSpPr>
        <p:spPr>
          <a:xfrm>
            <a:off x="7652170" y="2705751"/>
            <a:ext cx="406077" cy="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1" name="Rectangle 16"/>
          <p:cNvSpPr/>
          <p:nvPr/>
        </p:nvSpPr>
        <p:spPr>
          <a:xfrm>
            <a:off x="7629522" y="2484934"/>
            <a:ext cx="326854"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162" name="Oval 13"/>
          <p:cNvSpPr/>
          <p:nvPr/>
        </p:nvSpPr>
        <p:spPr>
          <a:xfrm>
            <a:off x="8036705" y="302382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Xingda</a:t>
            </a:r>
            <a:endParaRPr lang="zh-CN" altLang="en-US" sz="900" b="1" dirty="0">
              <a:solidFill>
                <a:schemeClr val="tx1"/>
              </a:solidFill>
            </a:endParaRPr>
          </a:p>
        </p:txBody>
      </p:sp>
      <p:sp>
        <p:nvSpPr>
          <p:cNvPr id="163" name="Oval 13"/>
          <p:cNvSpPr/>
          <p:nvPr/>
        </p:nvSpPr>
        <p:spPr>
          <a:xfrm>
            <a:off x="8058247" y="2571750"/>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OS</a:t>
            </a:r>
            <a:endParaRPr lang="zh-CN" altLang="en-US" sz="900" b="1" dirty="0">
              <a:solidFill>
                <a:schemeClr val="tx1"/>
              </a:solidFill>
            </a:endParaRPr>
          </a:p>
        </p:txBody>
      </p:sp>
      <p:cxnSp>
        <p:nvCxnSpPr>
          <p:cNvPr id="164" name="Straight Arrow Connector 15"/>
          <p:cNvCxnSpPr>
            <a:stCxn id="162" idx="0"/>
            <a:endCxn id="163" idx="4"/>
          </p:cNvCxnSpPr>
          <p:nvPr/>
        </p:nvCxnSpPr>
        <p:spPr>
          <a:xfrm flipV="1">
            <a:off x="8267426" y="2839751"/>
            <a:ext cx="2315" cy="18407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5"/>
          <p:cNvCxnSpPr>
            <a:stCxn id="162" idx="2"/>
            <a:endCxn id="159" idx="5"/>
          </p:cNvCxnSpPr>
          <p:nvPr/>
        </p:nvCxnSpPr>
        <p:spPr>
          <a:xfrm flipH="1" flipV="1">
            <a:off x="7590225" y="2800503"/>
            <a:ext cx="446480" cy="357327"/>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6" name="Rectangle 16"/>
          <p:cNvSpPr/>
          <p:nvPr/>
        </p:nvSpPr>
        <p:spPr>
          <a:xfrm>
            <a:off x="7744513" y="2787774"/>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sp>
        <p:nvSpPr>
          <p:cNvPr id="167" name="Oval 13"/>
          <p:cNvSpPr/>
          <p:nvPr/>
        </p:nvSpPr>
        <p:spPr>
          <a:xfrm>
            <a:off x="6998461" y="1909853"/>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Rong</a:t>
            </a:r>
            <a:endParaRPr lang="zh-CN" altLang="en-US" sz="900" b="1" dirty="0">
              <a:solidFill>
                <a:schemeClr val="tx1"/>
              </a:solidFill>
            </a:endParaRPr>
          </a:p>
        </p:txBody>
      </p:sp>
      <p:cxnSp>
        <p:nvCxnSpPr>
          <p:cNvPr id="168" name="Straight Arrow Connector 15"/>
          <p:cNvCxnSpPr>
            <a:stCxn id="167" idx="6"/>
            <a:endCxn id="171" idx="2"/>
          </p:cNvCxnSpPr>
          <p:nvPr/>
        </p:nvCxnSpPr>
        <p:spPr>
          <a:xfrm flipV="1">
            <a:off x="7421449" y="1964598"/>
            <a:ext cx="346081" cy="7925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9" name="Rectangle 16"/>
          <p:cNvSpPr/>
          <p:nvPr/>
        </p:nvSpPr>
        <p:spPr>
          <a:xfrm>
            <a:off x="7329107" y="1779662"/>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a:t>t</a:t>
            </a:r>
            <a:r>
              <a:rPr lang="en-US" altLang="zh-CN" sz="900" b="1" dirty="0" smtClean="0"/>
              <a:t>o</a:t>
            </a:r>
            <a:endParaRPr lang="zh-CN" altLang="en-US" sz="900" b="1" dirty="0"/>
          </a:p>
        </p:txBody>
      </p:sp>
      <p:sp>
        <p:nvSpPr>
          <p:cNvPr id="170" name="Oval 13"/>
          <p:cNvSpPr/>
          <p:nvPr/>
        </p:nvSpPr>
        <p:spPr>
          <a:xfrm>
            <a:off x="7690624" y="2176679"/>
            <a:ext cx="461442"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Jiaxin</a:t>
            </a:r>
            <a:endParaRPr lang="zh-CN" altLang="en-US" sz="900" b="1" dirty="0">
              <a:solidFill>
                <a:schemeClr val="tx1"/>
              </a:solidFill>
            </a:endParaRPr>
          </a:p>
        </p:txBody>
      </p:sp>
      <p:sp>
        <p:nvSpPr>
          <p:cNvPr id="171" name="Oval 13"/>
          <p:cNvSpPr/>
          <p:nvPr/>
        </p:nvSpPr>
        <p:spPr>
          <a:xfrm>
            <a:off x="7767531" y="1830598"/>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DS</a:t>
            </a:r>
            <a:endParaRPr lang="zh-CN" altLang="en-US" sz="900" b="1" dirty="0">
              <a:solidFill>
                <a:schemeClr val="tx1"/>
              </a:solidFill>
            </a:endParaRPr>
          </a:p>
        </p:txBody>
      </p:sp>
      <p:cxnSp>
        <p:nvCxnSpPr>
          <p:cNvPr id="172" name="Straight Arrow Connector 15"/>
          <p:cNvCxnSpPr>
            <a:stCxn id="170" idx="2"/>
            <a:endCxn id="167" idx="5"/>
          </p:cNvCxnSpPr>
          <p:nvPr/>
        </p:nvCxnSpPr>
        <p:spPr>
          <a:xfrm flipH="1" flipV="1">
            <a:off x="7359504" y="2138606"/>
            <a:ext cx="331120" cy="172074"/>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3" name="Rectangle 16"/>
          <p:cNvSpPr/>
          <p:nvPr/>
        </p:nvSpPr>
        <p:spPr>
          <a:xfrm>
            <a:off x="7306089" y="2176679"/>
            <a:ext cx="49989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smtClean="0"/>
              <a:t>ad</a:t>
            </a:r>
            <a:endParaRPr lang="zh-CN" altLang="en-US" sz="900" b="1" dirty="0"/>
          </a:p>
        </p:txBody>
      </p:sp>
      <p:cxnSp>
        <p:nvCxnSpPr>
          <p:cNvPr id="174" name="Straight Arrow Connector 15"/>
          <p:cNvCxnSpPr>
            <a:stCxn id="175" idx="1"/>
            <a:endCxn id="171" idx="6"/>
          </p:cNvCxnSpPr>
          <p:nvPr/>
        </p:nvCxnSpPr>
        <p:spPr>
          <a:xfrm flipH="1" flipV="1">
            <a:off x="8190519" y="1964598"/>
            <a:ext cx="320823" cy="60235"/>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5" name="Oval 13"/>
          <p:cNvSpPr/>
          <p:nvPr/>
        </p:nvSpPr>
        <p:spPr>
          <a:xfrm>
            <a:off x="8421240" y="1985586"/>
            <a:ext cx="615256"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err="1" smtClean="0">
                <a:solidFill>
                  <a:schemeClr val="tx1"/>
                </a:solidFill>
              </a:rPr>
              <a:t>Youyang</a:t>
            </a:r>
            <a:endParaRPr lang="zh-CN" altLang="en-US" sz="900" b="1" dirty="0">
              <a:solidFill>
                <a:schemeClr val="tx1"/>
              </a:solidFill>
            </a:endParaRPr>
          </a:p>
        </p:txBody>
      </p:sp>
      <p:sp>
        <p:nvSpPr>
          <p:cNvPr id="176" name="Rectangle 16"/>
          <p:cNvSpPr/>
          <p:nvPr/>
        </p:nvSpPr>
        <p:spPr>
          <a:xfrm>
            <a:off x="8190518" y="2062493"/>
            <a:ext cx="320823"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sp>
        <p:nvSpPr>
          <p:cNvPr id="177" name="Oval 13"/>
          <p:cNvSpPr/>
          <p:nvPr/>
        </p:nvSpPr>
        <p:spPr>
          <a:xfrm>
            <a:off x="6537019" y="2447027"/>
            <a:ext cx="422988" cy="26800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900" b="1" dirty="0" smtClean="0">
                <a:solidFill>
                  <a:schemeClr val="tx1"/>
                </a:solidFill>
              </a:rPr>
              <a:t>IPADS</a:t>
            </a:r>
            <a:endParaRPr lang="zh-CN" altLang="en-US" sz="900" b="1" dirty="0">
              <a:solidFill>
                <a:schemeClr val="tx1"/>
              </a:solidFill>
            </a:endParaRPr>
          </a:p>
        </p:txBody>
      </p:sp>
      <p:cxnSp>
        <p:nvCxnSpPr>
          <p:cNvPr id="178" name="Straight Arrow Connector 15"/>
          <p:cNvCxnSpPr>
            <a:stCxn id="159" idx="2"/>
            <a:endCxn id="177" idx="5"/>
          </p:cNvCxnSpPr>
          <p:nvPr/>
        </p:nvCxnSpPr>
        <p:spPr>
          <a:xfrm flipH="1" flipV="1">
            <a:off x="6898062" y="2675780"/>
            <a:ext cx="331120" cy="2997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9" name="Rectangle 16"/>
          <p:cNvSpPr/>
          <p:nvPr/>
        </p:nvSpPr>
        <p:spPr>
          <a:xfrm>
            <a:off x="6948264" y="2427734"/>
            <a:ext cx="42765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sp>
        <p:nvSpPr>
          <p:cNvPr id="180" name="Rectangle 16"/>
          <p:cNvSpPr/>
          <p:nvPr/>
        </p:nvSpPr>
        <p:spPr>
          <a:xfrm>
            <a:off x="6690833" y="2133264"/>
            <a:ext cx="519122"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mo</a:t>
            </a:r>
            <a:endParaRPr lang="zh-CN" altLang="en-US" sz="900" b="1" dirty="0"/>
          </a:p>
        </p:txBody>
      </p:sp>
      <p:cxnSp>
        <p:nvCxnSpPr>
          <p:cNvPr id="181" name="Straight Arrow Connector 15"/>
          <p:cNvCxnSpPr>
            <a:stCxn id="167" idx="3"/>
            <a:endCxn id="177" idx="7"/>
          </p:cNvCxnSpPr>
          <p:nvPr/>
        </p:nvCxnSpPr>
        <p:spPr>
          <a:xfrm flipH="1">
            <a:off x="6898062" y="2138606"/>
            <a:ext cx="162344" cy="347669"/>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2" name="Rectangle 16"/>
          <p:cNvSpPr/>
          <p:nvPr/>
        </p:nvSpPr>
        <p:spPr>
          <a:xfrm>
            <a:off x="8363559" y="2825426"/>
            <a:ext cx="477715"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cxnSp>
        <p:nvCxnSpPr>
          <p:cNvPr id="183" name="Straight Arrow Connector 15"/>
          <p:cNvCxnSpPr>
            <a:stCxn id="170" idx="5"/>
            <a:endCxn id="163" idx="0"/>
          </p:cNvCxnSpPr>
          <p:nvPr/>
        </p:nvCxnSpPr>
        <p:spPr>
          <a:xfrm>
            <a:off x="8084489" y="2405432"/>
            <a:ext cx="185252" cy="166318"/>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 name="Rectangle 16"/>
          <p:cNvSpPr/>
          <p:nvPr/>
        </p:nvSpPr>
        <p:spPr>
          <a:xfrm>
            <a:off x="8121195" y="2283718"/>
            <a:ext cx="359276" cy="230832"/>
          </a:xfrm>
          <a:prstGeom prst="rect">
            <a:avLst/>
          </a:prstGeom>
          <a:effectLst>
            <a:outerShdw blurRad="63500" sx="102000" sy="102000" algn="ctr" rotWithShape="0">
              <a:prstClr val="black">
                <a:alpha val="40000"/>
              </a:prstClr>
            </a:outerShdw>
          </a:effectLst>
        </p:spPr>
        <p:txBody>
          <a:bodyPr wrap="square">
            <a:spAutoFit/>
          </a:bodyPr>
          <a:lstStyle/>
          <a:p>
            <a:r>
              <a:rPr lang="en-US" altLang="zh-CN" sz="900" b="1" dirty="0" err="1" smtClean="0"/>
              <a:t>tc</a:t>
            </a:r>
            <a:endParaRPr lang="zh-CN" altLang="en-US" sz="900" b="1" dirty="0"/>
          </a:p>
        </p:txBody>
      </p:sp>
      <p:cxnSp>
        <p:nvCxnSpPr>
          <p:cNvPr id="75" name="Straight Arrow Connector 104"/>
          <p:cNvCxnSpPr/>
          <p:nvPr/>
        </p:nvCxnSpPr>
        <p:spPr>
          <a:xfrm>
            <a:off x="2178596" y="1259114"/>
            <a:ext cx="0" cy="247324"/>
          </a:xfrm>
          <a:prstGeom prst="straightConnector1">
            <a:avLst/>
          </a:prstGeom>
          <a:ln w="19050">
            <a:solidFill>
              <a:srgbClr val="FF0066"/>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78" name="Oval 52"/>
          <p:cNvSpPr/>
          <p:nvPr/>
        </p:nvSpPr>
        <p:spPr>
          <a:xfrm>
            <a:off x="811232" y="3672749"/>
            <a:ext cx="840539" cy="480361"/>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a:solidFill>
                  <a:schemeClr val="tx1"/>
                </a:solidFill>
                <a:latin typeface="Consolas" panose="020B0609020204030204" pitchFamily="49" charset="0"/>
                <a:cs typeface="Consolas" panose="020B0609020204030204" pitchFamily="49" charset="0"/>
              </a:rPr>
              <a:t>Jiaxin</a:t>
            </a:r>
            <a:endParaRPr lang="zh-CN" altLang="en-US" b="1" dirty="0">
              <a:solidFill>
                <a:schemeClr val="tx1"/>
              </a:solidFill>
              <a:latin typeface="Consolas" panose="020B0609020204030204" pitchFamily="49" charset="0"/>
              <a:cs typeface="Consolas" panose="020B0609020204030204" pitchFamily="49" charset="0"/>
            </a:endParaRPr>
          </a:p>
        </p:txBody>
      </p:sp>
      <p:grpSp>
        <p:nvGrpSpPr>
          <p:cNvPr id="79" name="Group 1"/>
          <p:cNvGrpSpPr/>
          <p:nvPr/>
        </p:nvGrpSpPr>
        <p:grpSpPr>
          <a:xfrm>
            <a:off x="381549" y="3972974"/>
            <a:ext cx="690443" cy="900678"/>
            <a:chOff x="384304" y="5301208"/>
            <a:chExt cx="828000" cy="1080120"/>
          </a:xfrm>
        </p:grpSpPr>
        <p:sp>
          <p:nvSpPr>
            <p:cNvPr id="80" name="Oval 53"/>
            <p:cNvSpPr/>
            <p:nvPr/>
          </p:nvSpPr>
          <p:spPr>
            <a:xfrm>
              <a:off x="384304" y="5805264"/>
              <a:ext cx="828000" cy="576064"/>
            </a:xfrm>
            <a:prstGeom prst="ellipse">
              <a:avLst/>
            </a:prstGeom>
            <a:solidFill>
              <a:schemeClr val="accent3">
                <a:lumMod val="20000"/>
                <a:lumOff val="80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81" name="Straight Arrow Connector 56"/>
            <p:cNvCxnSpPr>
              <a:stCxn id="78" idx="3"/>
              <a:endCxn id="80" idx="0"/>
            </p:cNvCxnSpPr>
            <p:nvPr/>
          </p:nvCxnSpPr>
          <p:spPr>
            <a:xfrm flipH="1">
              <a:off x="798305" y="5432870"/>
              <a:ext cx="314730" cy="372393"/>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Rectangle 76"/>
            <p:cNvSpPr/>
            <p:nvPr/>
          </p:nvSpPr>
          <p:spPr>
            <a:xfrm>
              <a:off x="481524" y="5301208"/>
              <a:ext cx="555784" cy="442914"/>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grpSp>
      <p:cxnSp>
        <p:nvCxnSpPr>
          <p:cNvPr id="83" name="Straight Arrow Connector 183"/>
          <p:cNvCxnSpPr>
            <a:endCxn id="78" idx="6"/>
          </p:cNvCxnSpPr>
          <p:nvPr/>
        </p:nvCxnSpPr>
        <p:spPr>
          <a:xfrm flipH="1">
            <a:off x="1651770" y="3338446"/>
            <a:ext cx="1981685" cy="574483"/>
          </a:xfrm>
          <a:prstGeom prst="straightConnector1">
            <a:avLst/>
          </a:prstGeom>
          <a:ln w="28575">
            <a:solidFill>
              <a:schemeClr val="tx1"/>
            </a:solidFill>
            <a:prstDash val="sysDot"/>
            <a:headEnd type="none"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7" name="Group 4"/>
          <p:cNvGrpSpPr/>
          <p:nvPr/>
        </p:nvGrpSpPr>
        <p:grpSpPr>
          <a:xfrm>
            <a:off x="1619672" y="4363240"/>
            <a:ext cx="2665449" cy="540386"/>
            <a:chOff x="2155398" y="5769224"/>
            <a:chExt cx="3196489" cy="648048"/>
          </a:xfrm>
        </p:grpSpPr>
        <p:sp>
          <p:nvSpPr>
            <p:cNvPr id="84" name="Rectangle 106"/>
            <p:cNvSpPr/>
            <p:nvPr/>
          </p:nvSpPr>
          <p:spPr>
            <a:xfrm>
              <a:off x="2155398" y="5769224"/>
              <a:ext cx="3196489" cy="406005"/>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600" b="1" dirty="0" err="1" smtClean="0">
                  <a:solidFill>
                    <a:srgbClr val="FF0066"/>
                  </a:solidFill>
                  <a:latin typeface="Consolas" panose="020B0609020204030204" pitchFamily="49" charset="0"/>
                  <a:cs typeface="Consolas" panose="020B0609020204030204" pitchFamily="49" charset="0"/>
                </a:rPr>
                <a:t>Haibo</a:t>
              </a:r>
              <a:r>
                <a:rPr lang="en-US" altLang="zh-CN" sz="1600" b="1" dirty="0" smtClean="0">
                  <a:latin typeface="Consolas" panose="020B0609020204030204" pitchFamily="49" charset="0"/>
                  <a:cs typeface="Consolas" panose="020B0609020204030204" pitchFamily="49" charset="0"/>
                </a:rPr>
                <a:t> </a:t>
              </a:r>
              <a:r>
                <a:rPr lang="en-US" altLang="zh-CN" sz="1600" b="1" dirty="0" smtClean="0">
                  <a:solidFill>
                    <a:srgbClr val="FF0066"/>
                  </a:solidFill>
                  <a:latin typeface="Consolas" panose="020B0609020204030204" pitchFamily="49" charset="0"/>
                  <a:cs typeface="Consolas" panose="020B0609020204030204" pitchFamily="49" charset="0"/>
                </a:rPr>
                <a:t>OS</a:t>
              </a:r>
              <a:r>
                <a:rPr lang="en-US" altLang="zh-CN" sz="1600" b="1" dirty="0" smtClean="0">
                  <a:latin typeface="Consolas" panose="020B0609020204030204" pitchFamily="49" charset="0"/>
                  <a:cs typeface="Consolas" panose="020B0609020204030204" pitchFamily="49" charset="0"/>
                </a:rPr>
                <a:t> </a:t>
              </a:r>
              <a:r>
                <a:rPr lang="en-US" altLang="zh-CN" sz="1600" b="1" dirty="0" err="1" smtClean="0">
                  <a:solidFill>
                    <a:srgbClr val="FF0066"/>
                  </a:solidFill>
                  <a:latin typeface="Consolas" panose="020B0609020204030204" pitchFamily="49" charset="0"/>
                  <a:cs typeface="Consolas" panose="020B0609020204030204" pitchFamily="49" charset="0"/>
                </a:rPr>
                <a:t>Jiaxin</a:t>
              </a:r>
              <a:r>
                <a:rPr lang="en-US" altLang="zh-CN" sz="1600" b="1" dirty="0" smtClean="0">
                  <a:solidFill>
                    <a:srgbClr val="FF0066"/>
                  </a:solidFill>
                  <a:latin typeface="Consolas" panose="020B0609020204030204" pitchFamily="49" charset="0"/>
                  <a:cs typeface="Consolas" panose="020B0609020204030204" pitchFamily="49" charset="0"/>
                </a:rPr>
                <a:t> </a:t>
              </a:r>
              <a:r>
                <a:rPr lang="en-US" altLang="zh-CN" sz="1600" b="1" dirty="0" err="1" smtClean="0">
                  <a:solidFill>
                    <a:srgbClr val="0070C0"/>
                  </a:solidFill>
                  <a:latin typeface="Consolas" panose="020B0609020204030204" pitchFamily="49" charset="0"/>
                  <a:cs typeface="Consolas" panose="020B0609020204030204" pitchFamily="49" charset="0"/>
                </a:rPr>
                <a:t>Rong</a:t>
              </a:r>
              <a:endParaRPr lang="zh-CN" altLang="en-US" sz="1600" b="1" dirty="0">
                <a:solidFill>
                  <a:srgbClr val="0070C0"/>
                </a:solidFill>
                <a:latin typeface="Consolas" panose="020B0609020204030204" pitchFamily="49" charset="0"/>
                <a:cs typeface="Consolas" panose="020B0609020204030204" pitchFamily="49" charset="0"/>
              </a:endParaRPr>
            </a:p>
          </p:txBody>
        </p:sp>
        <p:sp>
          <p:nvSpPr>
            <p:cNvPr id="85" name="Multiply 111"/>
            <p:cNvSpPr/>
            <p:nvPr/>
          </p:nvSpPr>
          <p:spPr>
            <a:xfrm>
              <a:off x="3995936" y="5877272"/>
              <a:ext cx="540000" cy="540000"/>
            </a:xfrm>
            <a:prstGeom prst="mathMultiply">
              <a:avLst>
                <a:gd name="adj1" fmla="val 9567"/>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86" name="矩形 85"/>
          <p:cNvSpPr/>
          <p:nvPr/>
        </p:nvSpPr>
        <p:spPr>
          <a:xfrm>
            <a:off x="1619672" y="3889380"/>
            <a:ext cx="2092239" cy="338554"/>
          </a:xfrm>
          <a:prstGeom prst="rect">
            <a:avLst/>
          </a:prstGeom>
        </p:spPr>
        <p:txBody>
          <a:bodyPr wrap="none">
            <a:spAutoFit/>
          </a:bodyPr>
          <a:lstStyle/>
          <a:p>
            <a:r>
              <a:rPr lang="en-US" altLang="zh-CN" sz="1600" b="1" dirty="0">
                <a:solidFill>
                  <a:srgbClr val="0000FF"/>
                </a:solidFill>
                <a:latin typeface="Consolas" panose="020B0609020204030204" pitchFamily="49" charset="0"/>
                <a:cs typeface="Consolas" panose="020B0609020204030204" pitchFamily="49" charset="0"/>
              </a:rPr>
              <a:t>H:Haibo OS </a:t>
            </a:r>
            <a:r>
              <a:rPr lang="en-US" altLang="zh-CN" sz="1600" b="1" dirty="0" err="1">
                <a:solidFill>
                  <a:srgbClr val="0000FF"/>
                </a:solidFill>
                <a:latin typeface="Consolas" panose="020B0609020204030204" pitchFamily="49" charset="0"/>
                <a:cs typeface="Consolas" panose="020B0609020204030204" pitchFamily="49" charset="0"/>
              </a:rPr>
              <a:t>Jiaxin</a:t>
            </a:r>
            <a:endParaRPr lang="en-US" altLang="zh-CN" sz="1600" b="1" dirty="0">
              <a:solidFill>
                <a:srgbClr val="0000FF"/>
              </a:solidFill>
              <a:latin typeface="Consolas" panose="020B0609020204030204" pitchFamily="49" charset="0"/>
              <a:cs typeface="Consolas" panose="020B0609020204030204" pitchFamily="49" charset="0"/>
            </a:endParaRPr>
          </a:p>
        </p:txBody>
      </p:sp>
      <p:sp>
        <p:nvSpPr>
          <p:cNvPr id="87" name="Rectangle 103"/>
          <p:cNvSpPr/>
          <p:nvPr/>
        </p:nvSpPr>
        <p:spPr>
          <a:xfrm>
            <a:off x="1619672" y="951534"/>
            <a:ext cx="2448272" cy="341632"/>
          </a:xfrm>
          <a:prstGeom prst="rect">
            <a:avLst/>
          </a:prstGeom>
          <a:effectLst>
            <a:outerShdw blurRad="63500" sx="102000" sy="102000" algn="ctr" rotWithShape="0">
              <a:prstClr val="black">
                <a:alpha val="40000"/>
              </a:prstClr>
            </a:outerShdw>
          </a:effectLst>
        </p:spPr>
        <p:txBody>
          <a:bodyPr wrap="square">
            <a:spAutoFit/>
          </a:bodyPr>
          <a:lstStyle/>
          <a:p>
            <a:pPr>
              <a:lnSpc>
                <a:spcPct val="90000"/>
              </a:lnSpc>
            </a:pPr>
            <a:r>
              <a:rPr lang="en-US" altLang="zh-CN" dirty="0" smtClean="0">
                <a:solidFill>
                  <a:srgbClr val="FF0066"/>
                </a:solidFill>
                <a:latin typeface="+mj-lt"/>
                <a:cs typeface="Consolas" panose="020B0609020204030204" pitchFamily="49" charset="0"/>
              </a:rPr>
              <a:t>Full-history</a:t>
            </a:r>
            <a:endParaRPr lang="zh-CN" altLang="en-US" dirty="0">
              <a:solidFill>
                <a:srgbClr val="FF0066"/>
              </a:solidFill>
              <a:latin typeface="+mj-lt"/>
              <a:cs typeface="Consolas" panose="020B0609020204030204" pitchFamily="49" charset="0"/>
            </a:endParaRPr>
          </a:p>
        </p:txBody>
      </p:sp>
      <p:sp>
        <p:nvSpPr>
          <p:cNvPr id="88" name="Rectangle 98"/>
          <p:cNvSpPr/>
          <p:nvPr/>
        </p:nvSpPr>
        <p:spPr>
          <a:xfrm>
            <a:off x="5805583" y="225499"/>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2866260"/>
      </p:ext>
    </p:extLst>
  </p:cSld>
  <p:clrMapOvr>
    <a:masterClrMapping/>
  </p:clrMapOvr>
  <mc:AlternateContent xmlns:mc="http://schemas.openxmlformats.org/markup-compatibility/2006" xmlns:p14="http://schemas.microsoft.com/office/powerpoint/2010/main">
    <mc:Choice Requires="p14">
      <p:transition spd="slow" p14:dur="2000" advTm="11559"/>
    </mc:Choice>
    <mc:Fallback xmlns="">
      <p:transition spd="slow" advTm="11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 presetClass="emph" presetSubtype="2" fill="hold" nodeType="withEffect">
                                  <p:stCondLst>
                                    <p:cond delay="0"/>
                                  </p:stCondLst>
                                  <p:childTnLst>
                                    <p:animClr clrSpc="rgb" dir="cw">
                                      <p:cBhvr>
                                        <p:cTn id="15" dur="500" fill="hold"/>
                                        <p:tgtEl>
                                          <p:spTgt spid="159"/>
                                        </p:tgtEl>
                                        <p:attrNameLst>
                                          <p:attrName>fillcolor</p:attrName>
                                        </p:attrNameLst>
                                      </p:cBhvr>
                                      <p:to>
                                        <a:srgbClr val="FFC5DC"/>
                                      </p:to>
                                    </p:animClr>
                                    <p:set>
                                      <p:cBhvr>
                                        <p:cTn id="16" dur="500" fill="hold"/>
                                        <p:tgtEl>
                                          <p:spTgt spid="159"/>
                                        </p:tgtEl>
                                        <p:attrNameLst>
                                          <p:attrName>fill.type</p:attrName>
                                        </p:attrNameLst>
                                      </p:cBhvr>
                                      <p:to>
                                        <p:strVal val="solid"/>
                                      </p:to>
                                    </p:set>
                                    <p:set>
                                      <p:cBhvr>
                                        <p:cTn id="17" dur="500" fill="hold"/>
                                        <p:tgtEl>
                                          <p:spTgt spid="159"/>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 presetClass="emph" presetSubtype="2" fill="hold" nodeType="withEffect">
                                  <p:stCondLst>
                                    <p:cond delay="0"/>
                                  </p:stCondLst>
                                  <p:childTnLst>
                                    <p:animClr clrSpc="rgb" dir="cw">
                                      <p:cBhvr>
                                        <p:cTn id="33" dur="500" fill="hold"/>
                                        <p:tgtEl>
                                          <p:spTgt spid="163"/>
                                        </p:tgtEl>
                                        <p:attrNameLst>
                                          <p:attrName>fillcolor</p:attrName>
                                        </p:attrNameLst>
                                      </p:cBhvr>
                                      <p:to>
                                        <a:srgbClr val="FFC5DC"/>
                                      </p:to>
                                    </p:animClr>
                                    <p:set>
                                      <p:cBhvr>
                                        <p:cTn id="34" dur="500" fill="hold"/>
                                        <p:tgtEl>
                                          <p:spTgt spid="163"/>
                                        </p:tgtEl>
                                        <p:attrNameLst>
                                          <p:attrName>fill.type</p:attrName>
                                        </p:attrNameLst>
                                      </p:cBhvr>
                                      <p:to>
                                        <p:strVal val="solid"/>
                                      </p:to>
                                    </p:set>
                                    <p:set>
                                      <p:cBhvr>
                                        <p:cTn id="35" dur="500" fill="hold"/>
                                        <p:tgtEl>
                                          <p:spTgt spid="16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500"/>
                                        <p:tgtEl>
                                          <p:spTgt spid="1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par>
                                <p:cTn id="56" presetID="1" presetClass="emph" presetSubtype="2" fill="hold" nodeType="withEffect">
                                  <p:stCondLst>
                                    <p:cond delay="0"/>
                                  </p:stCondLst>
                                  <p:childTnLst>
                                    <p:animClr clrSpc="rgb" dir="cw">
                                      <p:cBhvr>
                                        <p:cTn id="57" dur="500" fill="hold"/>
                                        <p:tgtEl>
                                          <p:spTgt spid="162"/>
                                        </p:tgtEl>
                                        <p:attrNameLst>
                                          <p:attrName>fillcolor</p:attrName>
                                        </p:attrNameLst>
                                      </p:cBhvr>
                                      <p:to>
                                        <a:srgbClr val="FFC5DC"/>
                                      </p:to>
                                    </p:animClr>
                                    <p:set>
                                      <p:cBhvr>
                                        <p:cTn id="58" dur="500" fill="hold"/>
                                        <p:tgtEl>
                                          <p:spTgt spid="162"/>
                                        </p:tgtEl>
                                        <p:attrNameLst>
                                          <p:attrName>fill.type</p:attrName>
                                        </p:attrNameLst>
                                      </p:cBhvr>
                                      <p:to>
                                        <p:strVal val="solid"/>
                                      </p:to>
                                    </p:set>
                                    <p:set>
                                      <p:cBhvr>
                                        <p:cTn id="59" dur="500" fill="hold"/>
                                        <p:tgtEl>
                                          <p:spTgt spid="16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170"/>
                                        </p:tgtEl>
                                        <p:attrNameLst>
                                          <p:attrName>fillcolor</p:attrName>
                                        </p:attrNameLst>
                                      </p:cBhvr>
                                      <p:to>
                                        <a:srgbClr val="FFC5DC"/>
                                      </p:to>
                                    </p:animClr>
                                    <p:set>
                                      <p:cBhvr>
                                        <p:cTn id="62" dur="500" fill="hold"/>
                                        <p:tgtEl>
                                          <p:spTgt spid="170"/>
                                        </p:tgtEl>
                                        <p:attrNameLst>
                                          <p:attrName>fill.type</p:attrName>
                                        </p:attrNameLst>
                                      </p:cBhvr>
                                      <p:to>
                                        <p:strVal val="solid"/>
                                      </p:to>
                                    </p:set>
                                    <p:set>
                                      <p:cBhvr>
                                        <p:cTn id="63" dur="500" fill="hold"/>
                                        <p:tgtEl>
                                          <p:spTgt spid="170"/>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6"/>
                                        </p:tgtEl>
                                        <p:attrNameLst>
                                          <p:attrName>style.visibility</p:attrName>
                                        </p:attrNameLst>
                                      </p:cBhvr>
                                      <p:to>
                                        <p:strVal val="visible"/>
                                      </p:to>
                                    </p:set>
                                    <p:animEffect transition="in" filter="fade">
                                      <p:cBhvr>
                                        <p:cTn id="80" dur="500"/>
                                        <p:tgtEl>
                                          <p:spTgt spid="106"/>
                                        </p:tgtEl>
                                      </p:cBhvr>
                                    </p:animEffect>
                                  </p:childTnLst>
                                </p:cTn>
                              </p:par>
                              <p:par>
                                <p:cTn id="81" presetID="26" presetClass="emph" presetSubtype="0" repeatCount="2000" fill="hold" grpId="0" nodeType="withEffect">
                                  <p:stCondLst>
                                    <p:cond delay="0"/>
                                  </p:stCondLst>
                                  <p:childTnLst>
                                    <p:animEffect transition="out" filter="fade">
                                      <p:cBhvr>
                                        <p:cTn id="82" dur="500" tmFilter="0, 0; .2, .5; .8, .5; 1, 0"/>
                                        <p:tgtEl>
                                          <p:spTgt spid="159"/>
                                        </p:tgtEl>
                                      </p:cBhvr>
                                    </p:animEffect>
                                    <p:animScale>
                                      <p:cBhvr>
                                        <p:cTn id="83" dur="250" autoRev="1" fill="hold"/>
                                        <p:tgtEl>
                                          <p:spTgt spid="159"/>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par>
                                <p:cTn id="92" presetID="10" presetClass="entr" presetSubtype="0" fill="hold"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fade">
                                      <p:cBhvr>
                                        <p:cTn id="94" dur="500"/>
                                        <p:tgtEl>
                                          <p:spTgt spid="79"/>
                                        </p:tgtEl>
                                      </p:cBhvr>
                                    </p:animEffect>
                                  </p:childTnLst>
                                </p:cTn>
                              </p:par>
                              <p:par>
                                <p:cTn id="95" presetID="1" presetClass="emph" presetSubtype="2" fill="hold" nodeType="withEffect">
                                  <p:stCondLst>
                                    <p:cond delay="0"/>
                                  </p:stCondLst>
                                  <p:childTnLst>
                                    <p:animClr clrSpc="rgb" dir="cw">
                                      <p:cBhvr>
                                        <p:cTn id="96" dur="500" fill="hold"/>
                                        <p:tgtEl>
                                          <p:spTgt spid="167"/>
                                        </p:tgtEl>
                                        <p:attrNameLst>
                                          <p:attrName>fillcolor</p:attrName>
                                        </p:attrNameLst>
                                      </p:cBhvr>
                                      <p:to>
                                        <a:srgbClr val="FFC5DC"/>
                                      </p:to>
                                    </p:animClr>
                                    <p:set>
                                      <p:cBhvr>
                                        <p:cTn id="97" dur="500" fill="hold"/>
                                        <p:tgtEl>
                                          <p:spTgt spid="167"/>
                                        </p:tgtEl>
                                        <p:attrNameLst>
                                          <p:attrName>fill.type</p:attrName>
                                        </p:attrNameLst>
                                      </p:cBhvr>
                                      <p:to>
                                        <p:strVal val="solid"/>
                                      </p:to>
                                    </p:set>
                                    <p:set>
                                      <p:cBhvr>
                                        <p:cTn id="98" dur="500" fill="hold"/>
                                        <p:tgtEl>
                                          <p:spTgt spid="167"/>
                                        </p:tgtEl>
                                        <p:attrNameLst>
                                          <p:attrName>fill.on</p:attrName>
                                        </p:attrNameLst>
                                      </p:cBhvr>
                                      <p:to>
                                        <p:strVal val="true"/>
                                      </p:to>
                                    </p:set>
                                  </p:childTnLst>
                                </p:cTn>
                              </p:par>
                              <p:par>
                                <p:cTn id="99" presetID="10"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68" grpId="0"/>
      <p:bldP spid="70" grpId="0" animBg="1"/>
      <p:bldP spid="71" grpId="0" animBg="1"/>
      <p:bldP spid="90" grpId="0"/>
      <p:bldP spid="91" grpId="0"/>
      <p:bldP spid="92" grpId="0"/>
      <p:bldP spid="93" grpId="0"/>
      <p:bldP spid="94" grpId="0"/>
      <p:bldP spid="95" grpId="0"/>
      <p:bldP spid="101" grpId="0" animBg="1"/>
      <p:bldP spid="102" grpId="0" animBg="1"/>
      <p:bldP spid="103" grpId="0" animBg="1"/>
      <p:bldP spid="106" grpId="0" animBg="1"/>
      <p:bldP spid="159" grpId="0" animBg="1"/>
      <p:bldP spid="78" grpId="0" animBg="1"/>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28</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Migrate Execution or Data</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19" name="矩形 18"/>
          <p:cNvSpPr/>
          <p:nvPr/>
        </p:nvSpPr>
        <p:spPr>
          <a:xfrm>
            <a:off x="611561" y="3658050"/>
            <a:ext cx="4104456" cy="1144929"/>
          </a:xfrm>
          <a:prstGeom prst="rect">
            <a:avLst/>
          </a:prstGeom>
        </p:spPr>
        <p:txBody>
          <a:bodyPr wrap="square">
            <a:spAutoFit/>
          </a:bodyPr>
          <a:lstStyle/>
          <a:p>
            <a:pPr marL="173038" lvl="1" indent="-361950">
              <a:spcBef>
                <a:spcPct val="20000"/>
              </a:spcBef>
              <a:buClr>
                <a:srgbClr val="FF0066"/>
              </a:buClr>
              <a:buSzPct val="80000"/>
              <a:buFont typeface="Century Gothic" panose="020B0502020202020204" pitchFamily="34" charset="0"/>
              <a:buChar char="►"/>
              <a:defRPr/>
            </a:pPr>
            <a:r>
              <a:rPr lang="en-US" altLang="zh-CN" dirty="0">
                <a:latin typeface="Century Gothic" pitchFamily="34" charset="0"/>
                <a:ea typeface="Verdana" pitchFamily="34" charset="0"/>
                <a:cs typeface="Verdana" pitchFamily="34" charset="0"/>
              </a:rPr>
              <a:t>Send </a:t>
            </a:r>
            <a:r>
              <a:rPr lang="en-US" altLang="zh-CN" dirty="0" smtClean="0">
                <a:latin typeface="Century Gothic" pitchFamily="34" charset="0"/>
                <a:ea typeface="Verdana" pitchFamily="34" charset="0"/>
                <a:cs typeface="Verdana" pitchFamily="34" charset="0"/>
              </a:rPr>
              <a:t>sub-query </a:t>
            </a:r>
            <a:r>
              <a:rPr lang="en-US" altLang="zh-CN" dirty="0">
                <a:latin typeface="Century Gothic" pitchFamily="34" charset="0"/>
                <a:ea typeface="Verdana" pitchFamily="34" charset="0"/>
                <a:cs typeface="Verdana" pitchFamily="34" charset="0"/>
              </a:rPr>
              <a:t>by </a:t>
            </a:r>
            <a:r>
              <a:rPr lang="en-US" altLang="zh-CN" dirty="0">
                <a:solidFill>
                  <a:srgbClr val="FF0066"/>
                </a:solidFill>
                <a:latin typeface="Century Gothic" pitchFamily="34" charset="0"/>
                <a:ea typeface="Verdana" pitchFamily="34" charset="0"/>
                <a:cs typeface="Verdana" pitchFamily="34" charset="0"/>
              </a:rPr>
              <a:t>RDMA WRITE</a:t>
            </a:r>
          </a:p>
          <a:p>
            <a:pPr marL="173038" lvl="1" indent="-361950">
              <a:spcBef>
                <a:spcPct val="20000"/>
              </a:spcBef>
              <a:buClr>
                <a:srgbClr val="FF0066"/>
              </a:buClr>
              <a:buSzPct val="80000"/>
              <a:buFont typeface="Century Gothic" panose="020B0502020202020204" pitchFamily="34" charset="0"/>
              <a:buChar char="►"/>
              <a:defRPr/>
            </a:pPr>
            <a:r>
              <a:rPr lang="en-US" altLang="zh-CN" i="1" dirty="0" err="1" smtClean="0">
                <a:solidFill>
                  <a:srgbClr val="FF0066"/>
                </a:solidFill>
                <a:latin typeface="Century Gothic" pitchFamily="34" charset="0"/>
                <a:ea typeface="Verdana" pitchFamily="34" charset="0"/>
                <a:cs typeface="Verdana" pitchFamily="34" charset="0"/>
              </a:rPr>
              <a:t>Async</a:t>
            </a:r>
            <a:r>
              <a:rPr lang="en-US" altLang="zh-CN" dirty="0" smtClean="0">
                <a:latin typeface="Century Gothic" pitchFamily="34" charset="0"/>
                <a:ea typeface="Verdana" pitchFamily="34" charset="0"/>
                <a:cs typeface="Verdana" pitchFamily="34" charset="0"/>
              </a:rPr>
              <a:t> exploration w/ full-History </a:t>
            </a:r>
            <a:endParaRPr lang="en-US" altLang="zh-CN" dirty="0">
              <a:latin typeface="Century Gothic" pitchFamily="34" charset="0"/>
              <a:ea typeface="Verdana" pitchFamily="34" charset="0"/>
              <a:cs typeface="Verdana" pitchFamily="34" charset="0"/>
            </a:endParaRPr>
          </a:p>
          <a:p>
            <a:pPr marL="0" lvl="1" algn="ctr">
              <a:spcBef>
                <a:spcPct val="20000"/>
              </a:spcBef>
              <a:buClr>
                <a:srgbClr val="FF0066"/>
              </a:buClr>
              <a:buSzPct val="80000"/>
              <a:defRPr/>
            </a:pPr>
            <a:r>
              <a:rPr lang="en-US" altLang="zh-CN" sz="2200" b="1" dirty="0" smtClean="0">
                <a:latin typeface="Century Gothic" pitchFamily="34" charset="0"/>
                <a:ea typeface="Verdana" pitchFamily="34" charset="0"/>
                <a:cs typeface="Verdana" pitchFamily="34" charset="0"/>
                <a:sym typeface="Wingdings" panose="05000000000000000000" pitchFamily="2" charset="2"/>
              </a:rPr>
              <a:t>Exploit </a:t>
            </a:r>
            <a:r>
              <a:rPr lang="en-US" altLang="zh-CN" sz="2200" b="1" dirty="0" smtClean="0">
                <a:solidFill>
                  <a:srgbClr val="FF0066"/>
                </a:solidFill>
                <a:latin typeface="Century Gothic" pitchFamily="34" charset="0"/>
                <a:ea typeface="Verdana" pitchFamily="34" charset="0"/>
                <a:cs typeface="Verdana" pitchFamily="34" charset="0"/>
              </a:rPr>
              <a:t>parallelism</a:t>
            </a:r>
          </a:p>
        </p:txBody>
      </p:sp>
      <p:pic>
        <p:nvPicPr>
          <p:cNvPr id="1027" name="Picture 3" descr="C:\Users\sjx\Desktop\图片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6" y="1707654"/>
            <a:ext cx="720000" cy="1835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jx\Desktop\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604" y="1885949"/>
            <a:ext cx="2764372" cy="169391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p:nvPr/>
        </p:nvSpPr>
        <p:spPr>
          <a:xfrm>
            <a:off x="971600" y="1050232"/>
            <a:ext cx="3744416" cy="729430"/>
          </a:xfrm>
          <a:prstGeom prst="rect">
            <a:avLst/>
          </a:prstGeom>
          <a:effectLst>
            <a:outerShdw blurRad="63500" sx="102000" sy="102000" algn="ctr" rotWithShape="0">
              <a:prstClr val="black">
                <a:alpha val="40000"/>
              </a:prstClr>
            </a:outerShdw>
          </a:effectLst>
        </p:spPr>
        <p:txBody>
          <a:bodyPr wrap="square">
            <a:spAutoFit/>
          </a:bodyPr>
          <a:lstStyle/>
          <a:p>
            <a:pPr algn="ctr">
              <a:lnSpc>
                <a:spcPct val="90000"/>
              </a:lnSpc>
            </a:pPr>
            <a:r>
              <a:rPr lang="en-US" altLang="zh-CN" sz="2400" b="1" dirty="0" smtClean="0">
                <a:solidFill>
                  <a:srgbClr val="FF0066"/>
                </a:solidFill>
                <a:latin typeface="+mj-lt"/>
                <a:cs typeface="Consolas" panose="020B0609020204030204" pitchFamily="49" charset="0"/>
              </a:rPr>
              <a:t>Fork-join</a:t>
            </a:r>
            <a:r>
              <a:rPr lang="en-US" altLang="zh-CN" sz="2400" dirty="0" smtClean="0">
                <a:solidFill>
                  <a:srgbClr val="FF0066"/>
                </a:solidFill>
                <a:latin typeface="+mj-lt"/>
                <a:cs typeface="Consolas" panose="020B0609020204030204" pitchFamily="49" charset="0"/>
              </a:rPr>
              <a:t> </a:t>
            </a:r>
            <a:br>
              <a:rPr lang="en-US" altLang="zh-CN" sz="2400" dirty="0" smtClean="0">
                <a:solidFill>
                  <a:srgbClr val="FF0066"/>
                </a:solidFill>
                <a:latin typeface="+mj-lt"/>
                <a:cs typeface="Consolas" panose="020B0609020204030204" pitchFamily="49" charset="0"/>
              </a:rPr>
            </a:br>
            <a:r>
              <a:rPr lang="en-US" altLang="zh-CN" sz="2200" dirty="0" smtClean="0">
                <a:latin typeface="+mj-lt"/>
                <a:cs typeface="Consolas" panose="020B0609020204030204" pitchFamily="49" charset="0"/>
              </a:rPr>
              <a:t>(migrate exec)</a:t>
            </a:r>
            <a:endParaRPr lang="zh-CN" altLang="en-US" sz="2200" dirty="0">
              <a:latin typeface="+mj-lt"/>
              <a:cs typeface="Consolas" panose="020B0609020204030204" pitchFamily="49" charset="0"/>
            </a:endParaRPr>
          </a:p>
        </p:txBody>
      </p:sp>
    </p:spTree>
    <p:custDataLst>
      <p:tags r:id="rId1"/>
    </p:custDataLst>
    <p:extLst>
      <p:ext uri="{BB962C8B-B14F-4D97-AF65-F5344CB8AC3E}">
        <p14:creationId xmlns:p14="http://schemas.microsoft.com/office/powerpoint/2010/main" val="3978212308"/>
      </p:ext>
    </p:extLst>
  </p:cSld>
  <p:clrMapOvr>
    <a:masterClrMapping/>
  </p:clrMapOvr>
  <mc:AlternateContent xmlns:mc="http://schemas.openxmlformats.org/markup-compatibility/2006" xmlns:p14="http://schemas.microsoft.com/office/powerpoint/2010/main">
    <mc:Choice Requires="p14">
      <p:transition spd="slow" p14:dur="2000" advTm="48839"/>
    </mc:Choice>
    <mc:Fallback xmlns="">
      <p:transition spd="slow" advTm="48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29</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Migrate Execution or Data</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3" name="矩形 2"/>
          <p:cNvSpPr/>
          <p:nvPr/>
        </p:nvSpPr>
        <p:spPr>
          <a:xfrm>
            <a:off x="4932040" y="3658050"/>
            <a:ext cx="3672408" cy="1107996"/>
          </a:xfrm>
          <a:prstGeom prst="rect">
            <a:avLst/>
          </a:prstGeom>
        </p:spPr>
        <p:txBody>
          <a:bodyPr wrap="square">
            <a:spAutoFit/>
          </a:bodyPr>
          <a:lstStyle/>
          <a:p>
            <a:pPr marL="173038" lvl="1" indent="-361950">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Fetch data by </a:t>
            </a:r>
            <a:r>
              <a:rPr lang="en-US" altLang="zh-CN" dirty="0" smtClean="0">
                <a:solidFill>
                  <a:srgbClr val="FF0066"/>
                </a:solidFill>
                <a:latin typeface="Century Gothic" pitchFamily="34" charset="0"/>
                <a:ea typeface="Verdana" pitchFamily="34" charset="0"/>
                <a:cs typeface="Verdana" pitchFamily="34" charset="0"/>
              </a:rPr>
              <a:t>RDMA READ</a:t>
            </a:r>
            <a:endParaRPr lang="en-US" altLang="zh-CN" dirty="0">
              <a:solidFill>
                <a:srgbClr val="FF0066"/>
              </a:solidFill>
              <a:latin typeface="Century Gothic" pitchFamily="34" charset="0"/>
              <a:ea typeface="Verdana" pitchFamily="34" charset="0"/>
              <a:cs typeface="Verdana" pitchFamily="34" charset="0"/>
            </a:endParaRPr>
          </a:p>
          <a:p>
            <a:pPr marL="173038" lvl="1" indent="-361950">
              <a:spcBef>
                <a:spcPct val="20000"/>
              </a:spcBef>
              <a:buClr>
                <a:srgbClr val="FF0066"/>
              </a:buClr>
              <a:buSzPct val="80000"/>
              <a:buFont typeface="Century Gothic" panose="020B0502020202020204" pitchFamily="34" charset="0"/>
              <a:buChar char="►"/>
              <a:defRPr/>
            </a:pPr>
            <a:r>
              <a:rPr lang="en-US" altLang="zh-CN" dirty="0" smtClean="0">
                <a:solidFill>
                  <a:srgbClr val="FF0066"/>
                </a:solidFill>
                <a:latin typeface="Century Gothic" pitchFamily="34" charset="0"/>
                <a:ea typeface="Verdana" pitchFamily="34" charset="0"/>
                <a:cs typeface="Verdana" pitchFamily="34" charset="0"/>
              </a:rPr>
              <a:t>Bypass </a:t>
            </a:r>
            <a:r>
              <a:rPr lang="en-US" altLang="zh-CN" dirty="0" smtClean="0">
                <a:latin typeface="Century Gothic" pitchFamily="34" charset="0"/>
                <a:ea typeface="Verdana" pitchFamily="34" charset="0"/>
                <a:cs typeface="Verdana" pitchFamily="34" charset="0"/>
              </a:rPr>
              <a:t>remote CPU &amp; OS</a:t>
            </a:r>
          </a:p>
          <a:p>
            <a:pPr marL="0" lvl="1" algn="ctr">
              <a:spcBef>
                <a:spcPct val="20000"/>
              </a:spcBef>
              <a:buClr>
                <a:srgbClr val="FF0066"/>
              </a:buClr>
              <a:buSzPct val="80000"/>
              <a:defRPr/>
            </a:pPr>
            <a:r>
              <a:rPr lang="en-US" altLang="zh-CN" sz="2200" b="1" dirty="0" smtClean="0">
                <a:latin typeface="Century Gothic" pitchFamily="34" charset="0"/>
                <a:ea typeface="Verdana" pitchFamily="34" charset="0"/>
                <a:cs typeface="Verdana" pitchFamily="34" charset="0"/>
              </a:rPr>
              <a:t>Exploit </a:t>
            </a:r>
            <a:r>
              <a:rPr lang="en-US" altLang="zh-CN" sz="2200" b="1" dirty="0" smtClean="0">
                <a:solidFill>
                  <a:srgbClr val="FF0066"/>
                </a:solidFill>
                <a:latin typeface="Century Gothic" pitchFamily="34" charset="0"/>
                <a:ea typeface="Verdana" pitchFamily="34" charset="0"/>
                <a:cs typeface="Verdana" pitchFamily="34" charset="0"/>
              </a:rPr>
              <a:t>low latency</a:t>
            </a:r>
          </a:p>
        </p:txBody>
      </p:sp>
      <p:sp>
        <p:nvSpPr>
          <p:cNvPr id="17" name="Rectangle 14"/>
          <p:cNvSpPr/>
          <p:nvPr/>
        </p:nvSpPr>
        <p:spPr>
          <a:xfrm>
            <a:off x="4932040" y="1050232"/>
            <a:ext cx="3672408" cy="729430"/>
          </a:xfrm>
          <a:prstGeom prst="rect">
            <a:avLst/>
          </a:prstGeom>
          <a:effectLst>
            <a:outerShdw blurRad="63500" sx="102000" sy="102000" algn="ctr" rotWithShape="0">
              <a:prstClr val="black">
                <a:alpha val="40000"/>
              </a:prstClr>
            </a:outerShdw>
          </a:effectLst>
        </p:spPr>
        <p:txBody>
          <a:bodyPr wrap="square">
            <a:spAutoFit/>
          </a:bodyPr>
          <a:lstStyle/>
          <a:p>
            <a:pPr algn="ctr">
              <a:lnSpc>
                <a:spcPct val="90000"/>
              </a:lnSpc>
            </a:pPr>
            <a:r>
              <a:rPr lang="en-US" altLang="zh-CN" sz="2400" b="1" dirty="0" smtClean="0">
                <a:solidFill>
                  <a:srgbClr val="FF0066"/>
                </a:solidFill>
                <a:latin typeface="+mj-lt"/>
                <a:cs typeface="Consolas" panose="020B0609020204030204" pitchFamily="49" charset="0"/>
              </a:rPr>
              <a:t>In-place </a:t>
            </a:r>
            <a:br>
              <a:rPr lang="en-US" altLang="zh-CN" sz="2400" b="1" dirty="0" smtClean="0">
                <a:solidFill>
                  <a:srgbClr val="FF0066"/>
                </a:solidFill>
                <a:latin typeface="+mj-lt"/>
                <a:cs typeface="Consolas" panose="020B0609020204030204" pitchFamily="49" charset="0"/>
              </a:rPr>
            </a:br>
            <a:r>
              <a:rPr lang="en-US" altLang="zh-CN" sz="2200" dirty="0" smtClean="0">
                <a:latin typeface="+mj-lt"/>
                <a:cs typeface="Consolas" panose="020B0609020204030204" pitchFamily="49" charset="0"/>
              </a:rPr>
              <a:t>(migrate </a:t>
            </a:r>
            <a:r>
              <a:rPr lang="en-US" altLang="zh-CN" sz="2200" dirty="0">
                <a:latin typeface="+mj-lt"/>
                <a:cs typeface="Consolas" panose="020B0609020204030204" pitchFamily="49" charset="0"/>
              </a:rPr>
              <a:t>d</a:t>
            </a:r>
            <a:r>
              <a:rPr lang="en-US" altLang="zh-CN" sz="2200" dirty="0" smtClean="0">
                <a:latin typeface="+mj-lt"/>
                <a:cs typeface="Consolas" panose="020B0609020204030204" pitchFamily="49" charset="0"/>
              </a:rPr>
              <a:t>ata)</a:t>
            </a:r>
            <a:endParaRPr lang="zh-CN" altLang="en-US" sz="2200" dirty="0">
              <a:latin typeface="+mj-lt"/>
              <a:cs typeface="Consolas" panose="020B0609020204030204" pitchFamily="49" charset="0"/>
            </a:endParaRPr>
          </a:p>
        </p:txBody>
      </p:sp>
      <p:sp>
        <p:nvSpPr>
          <p:cNvPr id="19" name="矩形 18"/>
          <p:cNvSpPr/>
          <p:nvPr/>
        </p:nvSpPr>
        <p:spPr>
          <a:xfrm>
            <a:off x="611561" y="3658050"/>
            <a:ext cx="4104456" cy="1144929"/>
          </a:xfrm>
          <a:prstGeom prst="rect">
            <a:avLst/>
          </a:prstGeom>
        </p:spPr>
        <p:txBody>
          <a:bodyPr wrap="square">
            <a:spAutoFit/>
          </a:bodyPr>
          <a:lstStyle/>
          <a:p>
            <a:pPr marL="173038" lvl="1" indent="-361950">
              <a:spcBef>
                <a:spcPct val="20000"/>
              </a:spcBef>
              <a:buClr>
                <a:srgbClr val="FF0066"/>
              </a:buClr>
              <a:buSzPct val="80000"/>
              <a:buFont typeface="Century Gothic" panose="020B0502020202020204" pitchFamily="34" charset="0"/>
              <a:buChar char="►"/>
              <a:defRPr/>
            </a:pPr>
            <a:r>
              <a:rPr lang="en-US" altLang="zh-CN" dirty="0">
                <a:latin typeface="Century Gothic" pitchFamily="34" charset="0"/>
                <a:ea typeface="Verdana" pitchFamily="34" charset="0"/>
                <a:cs typeface="Verdana" pitchFamily="34" charset="0"/>
              </a:rPr>
              <a:t>Send </a:t>
            </a:r>
            <a:r>
              <a:rPr lang="en-US" altLang="zh-CN" dirty="0" smtClean="0">
                <a:latin typeface="Century Gothic" pitchFamily="34" charset="0"/>
                <a:ea typeface="Verdana" pitchFamily="34" charset="0"/>
                <a:cs typeface="Verdana" pitchFamily="34" charset="0"/>
              </a:rPr>
              <a:t>sub-query </a:t>
            </a:r>
            <a:r>
              <a:rPr lang="en-US" altLang="zh-CN" dirty="0">
                <a:latin typeface="Century Gothic" pitchFamily="34" charset="0"/>
                <a:ea typeface="Verdana" pitchFamily="34" charset="0"/>
                <a:cs typeface="Verdana" pitchFamily="34" charset="0"/>
              </a:rPr>
              <a:t>by </a:t>
            </a:r>
            <a:r>
              <a:rPr lang="en-US" altLang="zh-CN" dirty="0">
                <a:solidFill>
                  <a:srgbClr val="FF0066"/>
                </a:solidFill>
                <a:latin typeface="Century Gothic" pitchFamily="34" charset="0"/>
                <a:ea typeface="Verdana" pitchFamily="34" charset="0"/>
                <a:cs typeface="Verdana" pitchFamily="34" charset="0"/>
              </a:rPr>
              <a:t>RDMA WRITE</a:t>
            </a:r>
          </a:p>
          <a:p>
            <a:pPr marL="173038" lvl="1" indent="-361950">
              <a:spcBef>
                <a:spcPct val="20000"/>
              </a:spcBef>
              <a:buClr>
                <a:srgbClr val="FF0066"/>
              </a:buClr>
              <a:buSzPct val="80000"/>
              <a:buFont typeface="Century Gothic" panose="020B0502020202020204" pitchFamily="34" charset="0"/>
              <a:buChar char="►"/>
              <a:defRPr/>
            </a:pPr>
            <a:r>
              <a:rPr lang="en-US" altLang="zh-CN" i="1" dirty="0" err="1" smtClean="0">
                <a:solidFill>
                  <a:srgbClr val="FF0066"/>
                </a:solidFill>
                <a:latin typeface="Century Gothic" pitchFamily="34" charset="0"/>
                <a:ea typeface="Verdana" pitchFamily="34" charset="0"/>
                <a:cs typeface="Verdana" pitchFamily="34" charset="0"/>
              </a:rPr>
              <a:t>Async</a:t>
            </a:r>
            <a:r>
              <a:rPr lang="en-US" altLang="zh-CN" dirty="0" smtClean="0">
                <a:latin typeface="Century Gothic" pitchFamily="34" charset="0"/>
                <a:ea typeface="Verdana" pitchFamily="34" charset="0"/>
                <a:cs typeface="Verdana" pitchFamily="34" charset="0"/>
              </a:rPr>
              <a:t> exploration w/ full-History </a:t>
            </a:r>
            <a:endParaRPr lang="en-US" altLang="zh-CN" dirty="0">
              <a:latin typeface="Century Gothic" pitchFamily="34" charset="0"/>
              <a:ea typeface="Verdana" pitchFamily="34" charset="0"/>
              <a:cs typeface="Verdana" pitchFamily="34" charset="0"/>
            </a:endParaRPr>
          </a:p>
          <a:p>
            <a:pPr marL="0" lvl="1" algn="ctr">
              <a:spcBef>
                <a:spcPct val="20000"/>
              </a:spcBef>
              <a:buClr>
                <a:srgbClr val="FF0066"/>
              </a:buClr>
              <a:buSzPct val="80000"/>
              <a:defRPr/>
            </a:pPr>
            <a:r>
              <a:rPr lang="en-US" altLang="zh-CN" sz="2200" b="1" dirty="0" smtClean="0">
                <a:latin typeface="Century Gothic" pitchFamily="34" charset="0"/>
                <a:ea typeface="Verdana" pitchFamily="34" charset="0"/>
                <a:cs typeface="Verdana" pitchFamily="34" charset="0"/>
                <a:sym typeface="Wingdings" panose="05000000000000000000" pitchFamily="2" charset="2"/>
              </a:rPr>
              <a:t>Exploit </a:t>
            </a:r>
            <a:r>
              <a:rPr lang="en-US" altLang="zh-CN" sz="2200" b="1" dirty="0" smtClean="0">
                <a:solidFill>
                  <a:srgbClr val="FF0066"/>
                </a:solidFill>
                <a:latin typeface="Century Gothic" pitchFamily="34" charset="0"/>
                <a:ea typeface="Verdana" pitchFamily="34" charset="0"/>
                <a:cs typeface="Verdana" pitchFamily="34" charset="0"/>
              </a:rPr>
              <a:t>parallelism</a:t>
            </a:r>
          </a:p>
        </p:txBody>
      </p:sp>
      <p:pic>
        <p:nvPicPr>
          <p:cNvPr id="1027" name="Picture 3" descr="C:\Users\sjx\Desktop\图片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6" y="1707654"/>
            <a:ext cx="720000" cy="1835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jx\Desktop\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604" y="1885949"/>
            <a:ext cx="2764372" cy="16939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jx\Desktop\图片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2904" y="1885949"/>
            <a:ext cx="2687488" cy="16426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4"/>
          <p:cNvSpPr/>
          <p:nvPr/>
        </p:nvSpPr>
        <p:spPr>
          <a:xfrm>
            <a:off x="971600" y="1050232"/>
            <a:ext cx="3744416" cy="729430"/>
          </a:xfrm>
          <a:prstGeom prst="rect">
            <a:avLst/>
          </a:prstGeom>
          <a:effectLst>
            <a:outerShdw blurRad="63500" sx="102000" sy="102000" algn="ctr" rotWithShape="0">
              <a:prstClr val="black">
                <a:alpha val="40000"/>
              </a:prstClr>
            </a:outerShdw>
          </a:effectLst>
        </p:spPr>
        <p:txBody>
          <a:bodyPr wrap="square">
            <a:spAutoFit/>
          </a:bodyPr>
          <a:lstStyle/>
          <a:p>
            <a:pPr algn="ctr">
              <a:lnSpc>
                <a:spcPct val="90000"/>
              </a:lnSpc>
            </a:pPr>
            <a:r>
              <a:rPr lang="en-US" altLang="zh-CN" sz="2400" b="1" dirty="0" smtClean="0">
                <a:solidFill>
                  <a:srgbClr val="FF0066"/>
                </a:solidFill>
                <a:latin typeface="+mj-lt"/>
                <a:cs typeface="Consolas" panose="020B0609020204030204" pitchFamily="49" charset="0"/>
              </a:rPr>
              <a:t>Fork-join</a:t>
            </a:r>
            <a:r>
              <a:rPr lang="en-US" altLang="zh-CN" sz="2400" dirty="0" smtClean="0">
                <a:solidFill>
                  <a:srgbClr val="FF0066"/>
                </a:solidFill>
                <a:latin typeface="+mj-lt"/>
                <a:cs typeface="Consolas" panose="020B0609020204030204" pitchFamily="49" charset="0"/>
              </a:rPr>
              <a:t> </a:t>
            </a:r>
            <a:br>
              <a:rPr lang="en-US" altLang="zh-CN" sz="2400" dirty="0" smtClean="0">
                <a:solidFill>
                  <a:srgbClr val="FF0066"/>
                </a:solidFill>
                <a:latin typeface="+mj-lt"/>
                <a:cs typeface="Consolas" panose="020B0609020204030204" pitchFamily="49" charset="0"/>
              </a:rPr>
            </a:br>
            <a:r>
              <a:rPr lang="en-US" altLang="zh-CN" sz="2200" dirty="0" smtClean="0">
                <a:latin typeface="+mj-lt"/>
                <a:cs typeface="Consolas" panose="020B0609020204030204" pitchFamily="49" charset="0"/>
              </a:rPr>
              <a:t>(migrate exec)</a:t>
            </a:r>
            <a:endParaRPr lang="zh-CN" altLang="en-US" sz="2200" dirty="0">
              <a:latin typeface="+mj-lt"/>
              <a:cs typeface="Consolas" panose="020B0609020204030204" pitchFamily="49" charset="0"/>
            </a:endParaRPr>
          </a:p>
        </p:txBody>
      </p:sp>
      <p:sp>
        <p:nvSpPr>
          <p:cNvPr id="13" name="Rounded Rectangle 12"/>
          <p:cNvSpPr/>
          <p:nvPr/>
        </p:nvSpPr>
        <p:spPr>
          <a:xfrm>
            <a:off x="2033968" y="2643758"/>
            <a:ext cx="5076065" cy="645156"/>
          </a:xfrm>
          <a:prstGeom prst="roundRect">
            <a:avLst/>
          </a:prstGeom>
          <a:solidFill>
            <a:srgbClr val="0000F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92075" algn="ctr">
              <a:buSzPct val="80000"/>
            </a:pPr>
            <a:r>
              <a:rPr lang="en-US" altLang="zh-CN" sz="2800" b="1"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Dynamic switch at runtime</a:t>
            </a:r>
          </a:p>
        </p:txBody>
      </p:sp>
    </p:spTree>
    <p:custDataLst>
      <p:tags r:id="rId1"/>
    </p:custDataLst>
    <p:extLst>
      <p:ext uri="{BB962C8B-B14F-4D97-AF65-F5344CB8AC3E}">
        <p14:creationId xmlns:p14="http://schemas.microsoft.com/office/powerpoint/2010/main" val="701110677"/>
      </p:ext>
    </p:extLst>
  </p:cSld>
  <p:clrMapOvr>
    <a:masterClrMapping/>
  </p:clrMapOvr>
  <mc:AlternateContent xmlns:mc="http://schemas.openxmlformats.org/markup-compatibility/2006" xmlns:p14="http://schemas.microsoft.com/office/powerpoint/2010/main">
    <mc:Choice Requires="p14">
      <p:transition spd="slow" p14:dur="2000" advTm="48839"/>
    </mc:Choice>
    <mc:Fallback xmlns="">
      <p:transition spd="slow" advTm="48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3</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Graph </a:t>
            </a:r>
            <a:r>
              <a:rPr lang="en-US" altLang="zh-TW" sz="3600" dirty="0" smtClean="0">
                <a:effectLst>
                  <a:outerShdw blurRad="38100" dist="38100" dir="2700000" algn="tl">
                    <a:srgbClr val="C0C0C0"/>
                  </a:outerShdw>
                </a:effectLst>
                <a:latin typeface="Century Gothic" panose="020B0502020202020204" pitchFamily="34" charset="0"/>
              </a:rPr>
              <a:t>Analytics vs. Graph Query </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20167038"/>
              </p:ext>
            </p:extLst>
          </p:nvPr>
        </p:nvGraphicFramePr>
        <p:xfrm>
          <a:off x="683568" y="1563638"/>
          <a:ext cx="7848872" cy="2350203"/>
        </p:xfrm>
        <a:graphic>
          <a:graphicData uri="http://schemas.openxmlformats.org/drawingml/2006/table">
            <a:tbl>
              <a:tblPr firstRow="1" bandRow="1">
                <a:tableStyleId>{073A0DAA-6AF3-43AB-8588-CEC1D06C72B9}</a:tableStyleId>
              </a:tblPr>
              <a:tblGrid>
                <a:gridCol w="2016224"/>
                <a:gridCol w="2664296"/>
                <a:gridCol w="3168352"/>
              </a:tblGrid>
              <a:tr h="478203">
                <a:tc>
                  <a:txBody>
                    <a:bodyPr/>
                    <a:lstStyle/>
                    <a:p>
                      <a:endParaRPr lang="zh-CN" altLang="en-US" dirty="0">
                        <a:effectLst>
                          <a:glow>
                            <a:schemeClr val="bg1"/>
                          </a:glow>
                        </a:effectLst>
                      </a:endParaRPr>
                    </a:p>
                  </a:txBody>
                  <a:tcPr anchor="ctr">
                    <a:solidFill>
                      <a:schemeClr val="bg1"/>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effectLst>
                            <a:glow>
                              <a:schemeClr val="bg1"/>
                            </a:glow>
                            <a:outerShdw blurRad="38100" dist="38100" dir="2700000" algn="tl">
                              <a:srgbClr val="000000">
                                <a:alpha val="43137"/>
                              </a:srgbClr>
                            </a:outerShdw>
                          </a:effectLst>
                          <a:latin typeface="Myriad Pro Black Cond" panose="020B0806030403020204" pitchFamily="34" charset="0"/>
                        </a:rPr>
                        <a:t>Graph</a:t>
                      </a:r>
                      <a:r>
                        <a:rPr lang="en-US" altLang="zh-CN" sz="2400" baseline="0" dirty="0" smtClean="0">
                          <a:effectLst>
                            <a:glow>
                              <a:schemeClr val="bg1"/>
                            </a:glow>
                            <a:outerShdw blurRad="38100" dist="38100" dir="2700000" algn="tl">
                              <a:srgbClr val="000000">
                                <a:alpha val="43137"/>
                              </a:srgbClr>
                            </a:outerShdw>
                          </a:effectLst>
                          <a:latin typeface="Myriad Pro Black Cond" panose="020B0806030403020204" pitchFamily="34" charset="0"/>
                        </a:rPr>
                        <a:t> Analytics</a:t>
                      </a:r>
                      <a:endParaRPr lang="en-US" altLang="zh-CN" sz="2400" dirty="0" smtClean="0">
                        <a:effectLst>
                          <a:glow>
                            <a:schemeClr val="bg1"/>
                          </a:glow>
                          <a:outerShdw blurRad="38100" dist="38100" dir="2700000" algn="tl">
                            <a:srgbClr val="C0C0C0"/>
                          </a:outerShdw>
                        </a:effectLst>
                        <a:latin typeface="Myriad Pro Black Cond" panose="020B0806030403020204" pitchFamily="34" charset="0"/>
                      </a:endParaRPr>
                    </a:p>
                  </a:txBody>
                  <a:tcPr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effectLst>
                            <a:glow>
                              <a:schemeClr val="bg1"/>
                            </a:glow>
                            <a:outerShdw blurRad="38100" dist="38100" dir="2700000" algn="tl">
                              <a:srgbClr val="000000">
                                <a:alpha val="43137"/>
                              </a:srgbClr>
                            </a:outerShdw>
                          </a:effectLst>
                          <a:latin typeface="Myriad Pro Black Cond" panose="020B0806030403020204" pitchFamily="34" charset="0"/>
                        </a:rPr>
                        <a:t>Graph Query</a:t>
                      </a:r>
                    </a:p>
                  </a:txBody>
                  <a:tcPr anchor="ctr"/>
                </a:tc>
              </a:tr>
              <a:tr h="4680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Graph</a:t>
                      </a:r>
                      <a:r>
                        <a:rPr lang="en-US" altLang="zh-CN" sz="2000" baseline="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 M</a:t>
                      </a:r>
                      <a:r>
                        <a:rPr lang="en-US" altLang="zh-CN" sz="200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odel</a:t>
                      </a:r>
                      <a:endParaRPr lang="en-US" altLang="zh-CN" sz="2000" b="1"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rgbClr val="FF0066"/>
                          </a:solidFill>
                          <a:effectLst>
                            <a:glow>
                              <a:schemeClr val="bg1"/>
                            </a:glow>
                          </a:effectLst>
                        </a:rPr>
                        <a:t>Property</a:t>
                      </a:r>
                      <a:r>
                        <a:rPr lang="en-US" altLang="zh-CN" sz="2000" dirty="0" smtClean="0">
                          <a:effectLst>
                            <a:glow>
                              <a:schemeClr val="bg1"/>
                            </a:glow>
                          </a:effectLst>
                        </a:rPr>
                        <a:t> Graph</a:t>
                      </a:r>
                    </a:p>
                  </a:txBody>
                  <a:tcPr anchor="ctr">
                    <a:solidFill>
                      <a:schemeClr val="bg1">
                        <a:lumMod val="95000"/>
                      </a:schemeClr>
                    </a:solidFill>
                  </a:tcPr>
                </a:tc>
                <a:tc>
                  <a:txBody>
                    <a:bodyPr/>
                    <a:lstStyle/>
                    <a:p>
                      <a:pPr algn="ctr"/>
                      <a:r>
                        <a:rPr lang="en-US" altLang="zh-CN" sz="2000" dirty="0" smtClean="0">
                          <a:solidFill>
                            <a:srgbClr val="FF0066"/>
                          </a:solidFill>
                          <a:effectLst>
                            <a:glow>
                              <a:schemeClr val="bg1"/>
                            </a:glow>
                          </a:effectLst>
                        </a:rPr>
                        <a:t>Semantic</a:t>
                      </a:r>
                      <a:r>
                        <a:rPr lang="en-US" altLang="zh-CN" sz="2000" dirty="0" smtClean="0">
                          <a:effectLst>
                            <a:glow>
                              <a:schemeClr val="bg1"/>
                            </a:glow>
                          </a:effectLst>
                        </a:rPr>
                        <a:t> (RDF) Graph</a:t>
                      </a:r>
                      <a:endParaRPr lang="zh-CN" altLang="en-US" sz="2000" dirty="0">
                        <a:effectLst>
                          <a:glow>
                            <a:schemeClr val="bg1"/>
                          </a:glow>
                        </a:effectLst>
                      </a:endParaRPr>
                    </a:p>
                  </a:txBody>
                  <a:tcPr anchor="ctr">
                    <a:solidFill>
                      <a:schemeClr val="bg1">
                        <a:lumMod val="95000"/>
                      </a:schemeClr>
                    </a:solidFill>
                  </a:tcPr>
                </a:tc>
              </a:tr>
              <a:tr h="4680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000" baseline="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Working Set</a:t>
                      </a:r>
                      <a:endParaRPr lang="en-US" altLang="zh-CN" sz="2000" b="1"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endParaRPr>
                    </a:p>
                  </a:txBody>
                  <a:tcPr anchor="ctr">
                    <a:solidFill>
                      <a:schemeClr val="tx1"/>
                    </a:solidFill>
                  </a:tcPr>
                </a:tc>
                <a:tc>
                  <a:txBody>
                    <a:bodyPr/>
                    <a:lstStyle/>
                    <a:p>
                      <a:pPr algn="ctr"/>
                      <a:r>
                        <a:rPr lang="en-US" altLang="zh-CN" sz="2000" dirty="0" smtClean="0">
                          <a:effectLst>
                            <a:glow>
                              <a:schemeClr val="bg1"/>
                            </a:glow>
                          </a:effectLst>
                        </a:rPr>
                        <a:t>A </a:t>
                      </a:r>
                      <a:r>
                        <a:rPr lang="en-US" altLang="zh-CN" sz="2000" dirty="0" smtClean="0">
                          <a:solidFill>
                            <a:srgbClr val="FF0066"/>
                          </a:solidFill>
                          <a:effectLst>
                            <a:glow>
                              <a:schemeClr val="bg1"/>
                            </a:glow>
                          </a:effectLst>
                        </a:rPr>
                        <a:t>whole</a:t>
                      </a:r>
                      <a:r>
                        <a:rPr lang="en-US" altLang="zh-CN" sz="2000" baseline="0" dirty="0" smtClean="0">
                          <a:solidFill>
                            <a:srgbClr val="FF0066"/>
                          </a:solidFill>
                          <a:effectLst>
                            <a:glow>
                              <a:schemeClr val="bg1"/>
                            </a:glow>
                          </a:effectLst>
                        </a:rPr>
                        <a:t> </a:t>
                      </a:r>
                      <a:r>
                        <a:rPr lang="en-US" altLang="zh-CN" sz="2000" baseline="0" dirty="0" smtClean="0">
                          <a:effectLst>
                            <a:glow>
                              <a:schemeClr val="bg1"/>
                            </a:glow>
                          </a:effectLst>
                        </a:rPr>
                        <a:t>Graph</a:t>
                      </a:r>
                      <a:endParaRPr lang="zh-CN" altLang="en-US" sz="2000" i="1" dirty="0">
                        <a:effectLst>
                          <a:glow>
                            <a:schemeClr val="bg1"/>
                          </a:glow>
                        </a:effectLst>
                      </a:endParaRPr>
                    </a:p>
                  </a:txBody>
                  <a:tcPr anchor="ctr">
                    <a:solidFill>
                      <a:schemeClr val="bg1">
                        <a:lumMod val="95000"/>
                      </a:schemeClr>
                    </a:solidFill>
                  </a:tcPr>
                </a:tc>
                <a:tc>
                  <a:txBody>
                    <a:bodyPr/>
                    <a:lstStyle/>
                    <a:p>
                      <a:pPr algn="ctr"/>
                      <a:r>
                        <a:rPr lang="en-US" altLang="zh-CN" sz="2000" dirty="0" smtClean="0">
                          <a:effectLst>
                            <a:glow>
                              <a:schemeClr val="bg1"/>
                            </a:glow>
                          </a:effectLst>
                        </a:rPr>
                        <a:t>A </a:t>
                      </a:r>
                      <a:r>
                        <a:rPr lang="en-US" altLang="zh-CN" sz="2000" dirty="0" smtClean="0">
                          <a:solidFill>
                            <a:srgbClr val="FF0066"/>
                          </a:solidFill>
                          <a:effectLst>
                            <a:glow>
                              <a:schemeClr val="bg1"/>
                            </a:glow>
                          </a:effectLst>
                        </a:rPr>
                        <a:t>small </a:t>
                      </a:r>
                      <a:r>
                        <a:rPr lang="en-US" altLang="zh-CN" sz="2000" dirty="0" err="1" smtClean="0">
                          <a:solidFill>
                            <a:srgbClr val="FF0066"/>
                          </a:solidFill>
                          <a:effectLst>
                            <a:glow>
                              <a:schemeClr val="bg1"/>
                            </a:glow>
                          </a:effectLst>
                        </a:rPr>
                        <a:t>frac</a:t>
                      </a:r>
                      <a:r>
                        <a:rPr lang="en-US" altLang="zh-CN" sz="2000" dirty="0" smtClean="0">
                          <a:solidFill>
                            <a:srgbClr val="FF0066"/>
                          </a:solidFill>
                          <a:effectLst>
                            <a:glow>
                              <a:schemeClr val="bg1"/>
                            </a:glow>
                          </a:effectLst>
                        </a:rPr>
                        <a:t>. </a:t>
                      </a:r>
                      <a:r>
                        <a:rPr lang="en-US" altLang="zh-CN" sz="2000" dirty="0" smtClean="0">
                          <a:effectLst>
                            <a:glow>
                              <a:schemeClr val="bg1"/>
                            </a:glow>
                          </a:effectLst>
                        </a:rPr>
                        <a:t>of Graph</a:t>
                      </a:r>
                      <a:endParaRPr lang="zh-CN" altLang="en-US" sz="2000" dirty="0">
                        <a:effectLst>
                          <a:glow>
                            <a:schemeClr val="bg1"/>
                          </a:glow>
                        </a:effectLst>
                      </a:endParaRPr>
                    </a:p>
                  </a:txBody>
                  <a:tcPr anchor="ctr">
                    <a:solidFill>
                      <a:schemeClr val="bg1">
                        <a:lumMod val="95000"/>
                      </a:schemeClr>
                    </a:solidFill>
                  </a:tcPr>
                </a:tc>
              </a:tr>
              <a:tr h="4680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Processing</a:t>
                      </a:r>
                      <a:endParaRPr lang="en-US" altLang="zh-CN" sz="2000" b="1"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endParaRPr>
                    </a:p>
                  </a:txBody>
                  <a:tcPr anchor="ctr">
                    <a:solidFill>
                      <a:schemeClr val="tx1"/>
                    </a:solidFill>
                  </a:tcPr>
                </a:tc>
                <a:tc>
                  <a:txBody>
                    <a:bodyPr/>
                    <a:lstStyle/>
                    <a:p>
                      <a:pPr algn="ctr"/>
                      <a:r>
                        <a:rPr lang="en-US" altLang="zh-CN" sz="2000" dirty="0" smtClean="0">
                          <a:effectLst>
                            <a:glow>
                              <a:schemeClr val="bg1"/>
                            </a:glow>
                          </a:effectLst>
                        </a:rPr>
                        <a:t>Batched</a:t>
                      </a:r>
                      <a:r>
                        <a:rPr lang="en-US" altLang="zh-CN" sz="2000" baseline="0" dirty="0" smtClean="0">
                          <a:effectLst>
                            <a:glow>
                              <a:schemeClr val="bg1"/>
                            </a:glow>
                          </a:effectLst>
                        </a:rPr>
                        <a:t> &amp; Iterative</a:t>
                      </a:r>
                      <a:endParaRPr lang="en-US" altLang="zh-CN" sz="2000" dirty="0" smtClean="0">
                        <a:effectLst>
                          <a:glow>
                            <a:schemeClr val="bg1"/>
                          </a:glow>
                        </a:effectLst>
                      </a:endParaRPr>
                    </a:p>
                  </a:txBody>
                  <a:tcPr anchor="ctr">
                    <a:solidFill>
                      <a:srgbClr val="FFFFFF"/>
                    </a:solidFill>
                  </a:tcPr>
                </a:tc>
                <a:tc>
                  <a:txBody>
                    <a:bodyPr/>
                    <a:lstStyle/>
                    <a:p>
                      <a:pPr algn="ctr"/>
                      <a:r>
                        <a:rPr lang="en-US" altLang="zh-CN" sz="2000" dirty="0" smtClean="0">
                          <a:solidFill>
                            <a:srgbClr val="FF0066"/>
                          </a:solidFill>
                          <a:effectLst>
                            <a:glow>
                              <a:schemeClr val="bg1"/>
                            </a:glow>
                          </a:effectLst>
                        </a:rPr>
                        <a:t>Concurrent</a:t>
                      </a:r>
                      <a:endParaRPr lang="zh-CN" altLang="en-US" sz="2000" dirty="0">
                        <a:solidFill>
                          <a:srgbClr val="FF0066"/>
                        </a:solidFill>
                        <a:effectLst>
                          <a:glow>
                            <a:schemeClr val="bg1"/>
                          </a:glow>
                        </a:effectLst>
                      </a:endParaRPr>
                    </a:p>
                  </a:txBody>
                  <a:tcPr anchor="ctr">
                    <a:solidFill>
                      <a:srgbClr val="FFFFFF"/>
                    </a:solidFill>
                  </a:tcPr>
                </a:tc>
              </a:tr>
              <a:tr h="46800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rPr>
                        <a:t>Metrics</a:t>
                      </a:r>
                      <a:endParaRPr lang="en-US" altLang="zh-CN" sz="2000" b="1" dirty="0" smtClean="0">
                        <a:solidFill>
                          <a:schemeClr val="bg1"/>
                        </a:solidFill>
                        <a:effectLst>
                          <a:glow>
                            <a:schemeClr val="bg1"/>
                          </a:glow>
                          <a:outerShdw blurRad="38100" dist="38100" dir="2700000" algn="tl">
                            <a:srgbClr val="000000">
                              <a:alpha val="43137"/>
                            </a:srgbClr>
                          </a:outerShdw>
                        </a:effectLst>
                        <a:latin typeface="Myriad Pro Black Cond" panose="020B0806030403020204" pitchFamily="34" charset="0"/>
                      </a:endParaRPr>
                    </a:p>
                  </a:txBody>
                  <a:tcPr anchor="ctr">
                    <a:solidFill>
                      <a:schemeClr val="tx1"/>
                    </a:solidFill>
                  </a:tcPr>
                </a:tc>
                <a:tc>
                  <a:txBody>
                    <a:bodyPr/>
                    <a:lstStyle/>
                    <a:p>
                      <a:pPr algn="ctr"/>
                      <a:r>
                        <a:rPr lang="en-US" altLang="zh-CN" sz="2000" dirty="0" smtClean="0">
                          <a:effectLst>
                            <a:glow>
                              <a:schemeClr val="bg1"/>
                            </a:glow>
                          </a:effectLst>
                        </a:rPr>
                        <a:t>Latency</a:t>
                      </a:r>
                    </a:p>
                  </a:txBody>
                  <a:tcPr anchor="ctr">
                    <a:solidFill>
                      <a:schemeClr val="bg1">
                        <a:lumMod val="95000"/>
                      </a:schemeClr>
                    </a:solidFill>
                  </a:tcPr>
                </a:tc>
                <a:tc>
                  <a:txBody>
                    <a:bodyPr/>
                    <a:lstStyle/>
                    <a:p>
                      <a:pPr algn="ctr"/>
                      <a:r>
                        <a:rPr lang="en-US" altLang="zh-CN" sz="2000" dirty="0" smtClean="0">
                          <a:effectLst>
                            <a:glow>
                              <a:schemeClr val="bg1"/>
                            </a:glow>
                          </a:effectLst>
                        </a:rPr>
                        <a:t>Latency &amp; </a:t>
                      </a:r>
                      <a:r>
                        <a:rPr lang="en-US" altLang="zh-CN" sz="2000" dirty="0" smtClean="0">
                          <a:solidFill>
                            <a:srgbClr val="FF0066"/>
                          </a:solidFill>
                          <a:effectLst>
                            <a:glow>
                              <a:schemeClr val="bg1"/>
                            </a:glow>
                          </a:effectLst>
                        </a:rPr>
                        <a:t>Throughput</a:t>
                      </a:r>
                      <a:endParaRPr lang="zh-CN" altLang="en-US" sz="2000" dirty="0">
                        <a:solidFill>
                          <a:srgbClr val="FF0066"/>
                        </a:solidFill>
                        <a:effectLst>
                          <a:glow>
                            <a:schemeClr val="bg1"/>
                          </a:glow>
                        </a:effectLst>
                      </a:endParaRPr>
                    </a:p>
                  </a:txBody>
                  <a:tcPr anchor="ctr">
                    <a:solidFill>
                      <a:schemeClr val="bg1">
                        <a:lumMod val="95000"/>
                      </a:schemeClr>
                    </a:solidFill>
                  </a:tcPr>
                </a:tc>
              </a:tr>
            </a:tbl>
          </a:graphicData>
        </a:graphic>
      </p:graphicFrame>
    </p:spTree>
    <p:custDataLst>
      <p:tags r:id="rId1"/>
    </p:custDataLst>
    <p:extLst>
      <p:ext uri="{BB962C8B-B14F-4D97-AF65-F5344CB8AC3E}">
        <p14:creationId xmlns:p14="http://schemas.microsoft.com/office/powerpoint/2010/main" val="1289042136"/>
      </p:ext>
    </p:extLst>
  </p:cSld>
  <p:clrMapOvr>
    <a:masterClrMapping/>
  </p:clrMapOvr>
  <mc:AlternateContent xmlns:mc="http://schemas.openxmlformats.org/markup-compatibility/2006" xmlns:p14="http://schemas.microsoft.com/office/powerpoint/2010/main">
    <mc:Choice Requires="p14">
      <p:transition spd="slow" p14:dur="2000" advTm="26950"/>
    </mc:Choice>
    <mc:Fallback xmlns="">
      <p:transition spd="slow" advTm="2695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4782183"/>
            <a:ext cx="504056" cy="273844"/>
          </a:xfrm>
        </p:spPr>
        <p:txBody>
          <a:bodyPr/>
          <a:lstStyle/>
          <a:p>
            <a:fld id="{BF9A1D82-A967-4BC1-A576-AD1CE0B149C9}" type="slidenum">
              <a:rPr lang="zh-CN" altLang="en-US" sz="1800" smtClean="0">
                <a:solidFill>
                  <a:schemeClr val="tx1"/>
                </a:solidFill>
                <a:latin typeface="Century Gothic" pitchFamily="34" charset="0"/>
              </a:rPr>
              <a:t>30</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Other </a:t>
            </a:r>
            <a:r>
              <a:rPr lang="en-US" altLang="zh-CN"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Designs</a:t>
            </a:r>
            <a:r>
              <a:rPr lang="zh-CN" altLang="en-US"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a:t>
            </a:r>
            <a:r>
              <a:rPr lang="en-US" altLang="zh-CN"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of</a:t>
            </a:r>
            <a:r>
              <a:rPr lang="zh-CN" altLang="en-US"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a:t>
            </a:r>
            <a:r>
              <a:rPr lang="en-US" altLang="zh-CN" sz="3600" dirty="0" err="1"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Wukong</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2051" name="Picture 3" descr="Z:\Desktop\Screen Shot 2016-10-26 at 4.14.21 P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301" y="1635646"/>
            <a:ext cx="2467147" cy="14599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Z:\Desktop\Screen Shot 2016-10-26 at 4.16.02 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348513"/>
            <a:ext cx="3280816" cy="1411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Desktop\Screen Shot 2016-10-26 at 4.15.22 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0389" y="853934"/>
            <a:ext cx="2119635" cy="1285768"/>
          </a:xfrm>
          <a:prstGeom prst="rect">
            <a:avLst/>
          </a:prstGeom>
          <a:noFill/>
          <a:extLst>
            <a:ext uri="{909E8E84-426E-40DD-AFC4-6F175D3DCCD1}">
              <a14:hiddenFill xmlns:a14="http://schemas.microsoft.com/office/drawing/2010/main">
                <a:solidFill>
                  <a:srgbClr val="FFFFFF"/>
                </a:solidFill>
              </a14:hiddenFill>
            </a:ext>
          </a:extLst>
        </p:spPr>
      </p:pic>
      <p:sp>
        <p:nvSpPr>
          <p:cNvPr id="23" name="内容占位符 2"/>
          <p:cNvSpPr txBox="1">
            <a:spLocks/>
          </p:cNvSpPr>
          <p:nvPr/>
        </p:nvSpPr>
        <p:spPr>
          <a:xfrm>
            <a:off x="516054" y="1275606"/>
            <a:ext cx="7008274" cy="3312368"/>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2">
              <a:buSzPct val="80000"/>
              <a:buFont typeface="Century Gothic" panose="020B0502020202020204" pitchFamily="34" charset="0"/>
              <a:buChar char="►"/>
            </a:pPr>
            <a:r>
              <a:rPr lang="en-US" altLang="zh-CN" sz="2400" dirty="0">
                <a:solidFill>
                  <a:schemeClr val="tx1"/>
                </a:solidFill>
                <a:latin typeface="Century Gothic" pitchFamily="34" charset="0"/>
              </a:rPr>
              <a:t>Logical task queues</a:t>
            </a:r>
          </a:p>
          <a:p>
            <a:pPr marL="0" lvl="2" indent="0">
              <a:buSzPct val="80000"/>
              <a:buNone/>
            </a:pPr>
            <a:endParaRPr lang="en-US" altLang="zh-CN" sz="1600" dirty="0" smtClean="0">
              <a:solidFill>
                <a:schemeClr val="tx1"/>
              </a:solidFill>
              <a:latin typeface="Century Gothic" pitchFamily="34" charset="0"/>
            </a:endParaRPr>
          </a:p>
          <a:p>
            <a:pPr lvl="2">
              <a:buSzPct val="80000"/>
              <a:buFont typeface="Century Gothic" panose="020B0502020202020204" pitchFamily="34" charset="0"/>
              <a:buChar char="►"/>
            </a:pPr>
            <a:r>
              <a:rPr lang="en-US" altLang="zh-CN" sz="2400" dirty="0" smtClean="0">
                <a:solidFill>
                  <a:schemeClr val="tx1"/>
                </a:solidFill>
                <a:latin typeface="Century Gothic" pitchFamily="34" charset="0"/>
              </a:rPr>
              <a:t>Multi-threading large-query</a:t>
            </a:r>
          </a:p>
          <a:p>
            <a:pPr marL="0" lvl="2" indent="0">
              <a:buSzPct val="80000"/>
              <a:buNone/>
            </a:pPr>
            <a:endParaRPr lang="en-US" altLang="zh-CN" sz="1600" dirty="0" smtClean="0">
              <a:solidFill>
                <a:schemeClr val="tx1"/>
              </a:solidFill>
              <a:latin typeface="Century Gothic" pitchFamily="34" charset="0"/>
            </a:endParaRPr>
          </a:p>
          <a:p>
            <a:pPr lvl="2">
              <a:buSzPct val="80000"/>
              <a:buFont typeface="Century Gothic" panose="020B0502020202020204" pitchFamily="34" charset="0"/>
              <a:buChar char="►"/>
            </a:pPr>
            <a:r>
              <a:rPr lang="en-US" altLang="zh-CN" sz="2400" dirty="0">
                <a:solidFill>
                  <a:schemeClr val="tx1"/>
                </a:solidFill>
                <a:latin typeface="Century Gothic" pitchFamily="34" charset="0"/>
              </a:rPr>
              <a:t>L</a:t>
            </a:r>
            <a:r>
              <a:rPr lang="en-US" altLang="zh-CN" sz="2400" dirty="0" smtClean="0">
                <a:solidFill>
                  <a:schemeClr val="tx1"/>
                </a:solidFill>
                <a:latin typeface="Century Gothic" pitchFamily="34" charset="0"/>
              </a:rPr>
              <a:t>atency-centric </a:t>
            </a:r>
            <a:r>
              <a:rPr lang="en-US" altLang="zh-CN" sz="2400" dirty="0">
                <a:solidFill>
                  <a:schemeClr val="tx1"/>
                </a:solidFill>
                <a:latin typeface="Century Gothic" pitchFamily="34" charset="0"/>
              </a:rPr>
              <a:t>work </a:t>
            </a:r>
            <a:r>
              <a:rPr lang="en-US" altLang="zh-CN" sz="2400" dirty="0" smtClean="0">
                <a:solidFill>
                  <a:schemeClr val="tx1"/>
                </a:solidFill>
                <a:latin typeface="Century Gothic" pitchFamily="34" charset="0"/>
              </a:rPr>
              <a:t>stealing</a:t>
            </a:r>
          </a:p>
          <a:p>
            <a:pPr marL="0" lvl="2" indent="0">
              <a:buSzPct val="80000"/>
              <a:buNone/>
            </a:pPr>
            <a:endParaRPr lang="en-US" altLang="zh-CN" sz="1600" dirty="0" smtClean="0">
              <a:solidFill>
                <a:schemeClr val="tx1"/>
              </a:solidFill>
              <a:latin typeface="Century Gothic" pitchFamily="34" charset="0"/>
            </a:endParaRPr>
          </a:p>
          <a:p>
            <a:pPr lvl="2">
              <a:buSzPct val="80000"/>
              <a:buFont typeface="Century Gothic" panose="020B0502020202020204" pitchFamily="34" charset="0"/>
              <a:buChar char="►"/>
            </a:pPr>
            <a:r>
              <a:rPr lang="en-US" altLang="zh-CN" sz="2400" dirty="0">
                <a:solidFill>
                  <a:schemeClr val="tx1"/>
                </a:solidFill>
                <a:latin typeface="Century Gothic" pitchFamily="34" charset="0"/>
              </a:rPr>
              <a:t>Support Evolving graph</a:t>
            </a:r>
          </a:p>
        </p:txBody>
      </p:sp>
    </p:spTree>
    <p:custDataLst>
      <p:tags r:id="rId1"/>
    </p:custDataLst>
    <p:extLst>
      <p:ext uri="{BB962C8B-B14F-4D97-AF65-F5344CB8AC3E}">
        <p14:creationId xmlns:p14="http://schemas.microsoft.com/office/powerpoint/2010/main" val="3262617111"/>
      </p:ext>
    </p:extLst>
  </p:cSld>
  <p:clrMapOvr>
    <a:masterClrMapping/>
  </p:clrMapOvr>
  <mc:AlternateContent xmlns:mc="http://schemas.openxmlformats.org/markup-compatibility/2006" xmlns:p14="http://schemas.microsoft.com/office/powerpoint/2010/main">
    <mc:Choice Requires="p14">
      <p:transition spd="slow" p14:dur="2000" advTm="29117"/>
    </mc:Choice>
    <mc:Fallback xmlns="">
      <p:transition spd="slow" advTm="2911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43714" y="2666882"/>
            <a:ext cx="2088000" cy="408924"/>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827584" y="1028700"/>
            <a:ext cx="6624736" cy="3649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Graph-based Model &amp; Store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Query Processing Engine</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Tree>
    <p:extLst>
      <p:ext uri="{BB962C8B-B14F-4D97-AF65-F5344CB8AC3E}">
        <p14:creationId xmlns:p14="http://schemas.microsoft.com/office/powerpoint/2010/main" val="2623395440"/>
      </p:ext>
    </p:extLst>
  </p:cSld>
  <p:clrMapOvr>
    <a:masterClrMapping/>
  </p:clrMapOvr>
  <mc:AlternateContent xmlns:mc="http://schemas.openxmlformats.org/markup-compatibility/2006" xmlns:p14="http://schemas.microsoft.com/office/powerpoint/2010/main">
    <mc:Choice Requires="p14">
      <p:transition spd="slow" p14:dur="2000" advTm="2384"/>
    </mc:Choice>
    <mc:Fallback xmlns="">
      <p:transition spd="slow" advTm="238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372038" y="1021018"/>
            <a:ext cx="8088394" cy="3710972"/>
          </a:xfrm>
          <a:prstGeom prst="rect">
            <a:avLst/>
          </a:prstGeom>
        </p:spPr>
        <p:txBody>
          <a:bodyPr vert="horz" lIns="91440" tIns="45720" rIns="91440" bIns="45720" rtlCol="0">
            <a:normAutofit fontScale="92500" lnSpcReduction="10000"/>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531813" lvl="2" indent="-531813">
              <a:buNone/>
            </a:pPr>
            <a:r>
              <a:rPr lang="en-US" altLang="zh-CN" sz="26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Baseline: </a:t>
            </a:r>
            <a:r>
              <a:rPr lang="en-US" altLang="zh-CN" sz="2200" dirty="0" smtClean="0">
                <a:solidFill>
                  <a:schemeClr val="tx1"/>
                </a:solidFill>
                <a:latin typeface="Century Gothic" pitchFamily="34" charset="0"/>
                <a:ea typeface="Meiryo UI" pitchFamily="34" charset="-128"/>
                <a:cs typeface="Meiryo UI" pitchFamily="34" charset="-128"/>
              </a:rPr>
              <a:t>state-of-the-art systems</a:t>
            </a:r>
          </a:p>
          <a:p>
            <a:pPr marL="630238" lvl="2"/>
            <a:r>
              <a:rPr lang="en-US" altLang="zh-CN" sz="1900" dirty="0" smtClean="0">
                <a:solidFill>
                  <a:srgbClr val="FF0066"/>
                </a:solidFill>
                <a:latin typeface="Century Gothic" pitchFamily="34" charset="0"/>
                <a:ea typeface="Meiryo UI" pitchFamily="34" charset="-128"/>
                <a:cs typeface="Meiryo UI" pitchFamily="34" charset="-128"/>
              </a:rPr>
              <a:t>Centralized</a:t>
            </a:r>
            <a:r>
              <a:rPr lang="en-US" altLang="zh-CN" sz="1900" dirty="0" smtClean="0">
                <a:solidFill>
                  <a:schemeClr val="tx1"/>
                </a:solidFill>
                <a:latin typeface="Century Gothic" pitchFamily="34" charset="0"/>
                <a:ea typeface="Meiryo UI" pitchFamily="34" charset="-128"/>
                <a:cs typeface="Meiryo UI" pitchFamily="34" charset="-128"/>
              </a:rPr>
              <a:t>: RDF-3X, </a:t>
            </a:r>
            <a:r>
              <a:rPr lang="en-US" altLang="zh-CN" sz="1900" dirty="0" err="1" smtClean="0">
                <a:solidFill>
                  <a:schemeClr val="tx1"/>
                </a:solidFill>
                <a:latin typeface="Century Gothic" pitchFamily="34" charset="0"/>
                <a:ea typeface="Meiryo UI" pitchFamily="34" charset="-128"/>
                <a:cs typeface="Meiryo UI" pitchFamily="34" charset="-128"/>
              </a:rPr>
              <a:t>BitMat</a:t>
            </a:r>
            <a:endParaRPr lang="en-US" altLang="zh-CN" sz="1900" dirty="0">
              <a:solidFill>
                <a:schemeClr val="tx1"/>
              </a:solidFill>
              <a:latin typeface="Century Gothic" pitchFamily="34" charset="0"/>
              <a:ea typeface="Meiryo UI" pitchFamily="34" charset="-128"/>
              <a:cs typeface="Meiryo UI" pitchFamily="34" charset="-128"/>
            </a:endParaRPr>
          </a:p>
          <a:p>
            <a:pPr marL="630238" lvl="2"/>
            <a:r>
              <a:rPr lang="en-US" altLang="zh-CN" sz="1900" dirty="0" smtClean="0">
                <a:solidFill>
                  <a:srgbClr val="FF0066"/>
                </a:solidFill>
                <a:latin typeface="Century Gothic" pitchFamily="34" charset="0"/>
                <a:ea typeface="Meiryo UI" pitchFamily="34" charset="-128"/>
                <a:cs typeface="Meiryo UI" pitchFamily="34" charset="-128"/>
              </a:rPr>
              <a:t>Distributed</a:t>
            </a:r>
            <a:r>
              <a:rPr lang="en-US" altLang="zh-CN" sz="1900" dirty="0" smtClean="0">
                <a:solidFill>
                  <a:schemeClr val="tx1"/>
                </a:solidFill>
                <a:latin typeface="Century Gothic" pitchFamily="34" charset="0"/>
                <a:ea typeface="Meiryo UI" pitchFamily="34" charset="-128"/>
                <a:cs typeface="Meiryo UI" pitchFamily="34" charset="-128"/>
              </a:rPr>
              <a:t>: </a:t>
            </a:r>
            <a:r>
              <a:rPr lang="en-US" altLang="zh-CN" sz="1900" dirty="0" err="1" smtClean="0">
                <a:solidFill>
                  <a:schemeClr val="tx1"/>
                </a:solidFill>
                <a:latin typeface="Century Gothic" pitchFamily="34" charset="0"/>
                <a:ea typeface="Meiryo UI" pitchFamily="34" charset="-128"/>
                <a:cs typeface="Meiryo UI" pitchFamily="34" charset="-128"/>
              </a:rPr>
              <a:t>TriAD</a:t>
            </a:r>
            <a:r>
              <a:rPr lang="en-US" altLang="zh-CN" sz="1900" dirty="0" smtClean="0">
                <a:solidFill>
                  <a:schemeClr val="tx1"/>
                </a:solidFill>
                <a:latin typeface="Century Gothic" pitchFamily="34" charset="0"/>
                <a:ea typeface="Meiryo UI" pitchFamily="34" charset="-128"/>
                <a:cs typeface="Meiryo UI" pitchFamily="34" charset="-128"/>
              </a:rPr>
              <a:t>, </a:t>
            </a:r>
            <a:r>
              <a:rPr lang="en-US" altLang="zh-CN" sz="1900" dirty="0" err="1" smtClean="0">
                <a:solidFill>
                  <a:schemeClr val="tx1"/>
                </a:solidFill>
                <a:latin typeface="Century Gothic" pitchFamily="34" charset="0"/>
                <a:ea typeface="Meiryo UI" pitchFamily="34" charset="-128"/>
                <a:cs typeface="Meiryo UI" pitchFamily="34" charset="-128"/>
              </a:rPr>
              <a:t>Trinity.RDF</a:t>
            </a:r>
            <a:r>
              <a:rPr lang="en-US" altLang="zh-CN" sz="1900" dirty="0" smtClean="0">
                <a:solidFill>
                  <a:schemeClr val="tx1"/>
                </a:solidFill>
                <a:latin typeface="Century Gothic" pitchFamily="34" charset="0"/>
                <a:ea typeface="Meiryo UI" pitchFamily="34" charset="-128"/>
                <a:cs typeface="Meiryo UI" pitchFamily="34" charset="-128"/>
              </a:rPr>
              <a:t>, SHARD</a:t>
            </a:r>
          </a:p>
          <a:p>
            <a:pPr marL="173038" lvl="2" indent="-173038">
              <a:buNone/>
            </a:pPr>
            <a:endParaRPr lang="en-US" altLang="zh-CN" sz="12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173038" lvl="2" indent="-173038">
              <a:buNone/>
            </a:pPr>
            <a:r>
              <a:rPr lang="en-US" altLang="zh-CN" sz="26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Platforms: </a:t>
            </a:r>
            <a:r>
              <a:rPr lang="en-US" altLang="zh-CN" sz="2200" dirty="0" smtClean="0">
                <a:solidFill>
                  <a:schemeClr val="tx1"/>
                </a:solidFill>
                <a:latin typeface="Century Gothic" pitchFamily="34" charset="0"/>
                <a:ea typeface="Meiryo UI" pitchFamily="34" charset="-128"/>
                <a:cs typeface="Meiryo UI" pitchFamily="34" charset="-128"/>
              </a:rPr>
              <a:t>a rack-scale </a:t>
            </a:r>
            <a:r>
              <a:rPr lang="en-US" altLang="zh-CN" sz="2200" dirty="0">
                <a:solidFill>
                  <a:schemeClr val="tx1"/>
                </a:solidFill>
                <a:latin typeface="Century Gothic" pitchFamily="34" charset="0"/>
                <a:ea typeface="Meiryo UI" pitchFamily="34" charset="-128"/>
                <a:cs typeface="Meiryo UI" pitchFamily="34" charset="-128"/>
              </a:rPr>
              <a:t>6-machine cluster</a:t>
            </a:r>
            <a:endParaRPr lang="en-US" altLang="zh-CN" sz="2200" dirty="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630238" lvl="2">
              <a:lnSpc>
                <a:spcPct val="120000"/>
              </a:lnSpc>
            </a:pPr>
            <a:r>
              <a:rPr lang="en-US" altLang="zh-CN" sz="1900" dirty="0" smtClean="0">
                <a:solidFill>
                  <a:schemeClr val="tx1"/>
                </a:solidFill>
                <a:latin typeface="Century Gothic" pitchFamily="34" charset="0"/>
                <a:ea typeface="Meiryo UI" pitchFamily="34" charset="-128"/>
                <a:cs typeface="Meiryo UI" pitchFamily="34" charset="-128"/>
              </a:rPr>
              <a:t>Each:  two 10-cores Intel Xeon, 64GB DRAM</a:t>
            </a:r>
            <a:r>
              <a:rPr lang="en-US" altLang="zh-CN" sz="1900" dirty="0">
                <a:solidFill>
                  <a:schemeClr val="tx1"/>
                </a:solidFill>
                <a:latin typeface="Century Gothic" pitchFamily="34" charset="0"/>
                <a:ea typeface="Meiryo UI" pitchFamily="34" charset="-128"/>
                <a:cs typeface="Meiryo UI" pitchFamily="34" charset="-128"/>
              </a:rPr>
              <a:t>, </a:t>
            </a:r>
            <a:r>
              <a:rPr lang="en-US" altLang="zh-CN" sz="1900" dirty="0" smtClean="0">
                <a:solidFill>
                  <a:schemeClr val="tx1"/>
                </a:solidFill>
                <a:latin typeface="Century Gothic" pitchFamily="34" charset="0"/>
                <a:ea typeface="Meiryo UI" pitchFamily="34" charset="-128"/>
                <a:cs typeface="Meiryo UI" pitchFamily="34" charset="-128"/>
              </a:rPr>
              <a:t/>
            </a:r>
            <a:br>
              <a:rPr lang="en-US" altLang="zh-CN" sz="1900" dirty="0" smtClean="0">
                <a:solidFill>
                  <a:schemeClr val="tx1"/>
                </a:solidFill>
                <a:latin typeface="Century Gothic" pitchFamily="34" charset="0"/>
                <a:ea typeface="Meiryo UI" pitchFamily="34" charset="-128"/>
                <a:cs typeface="Meiryo UI" pitchFamily="34" charset="-128"/>
              </a:rPr>
            </a:br>
            <a:r>
              <a:rPr lang="en-US" altLang="zh-CN" sz="1900" dirty="0" err="1" smtClean="0">
                <a:solidFill>
                  <a:schemeClr val="tx1"/>
                </a:solidFill>
                <a:latin typeface="Century Gothic" pitchFamily="34" charset="0"/>
                <a:ea typeface="Meiryo UI" pitchFamily="34" charset="-128"/>
                <a:cs typeface="Meiryo UI" pitchFamily="34" charset="-128"/>
              </a:rPr>
              <a:t>Mellanox</a:t>
            </a:r>
            <a:r>
              <a:rPr lang="en-US" altLang="zh-CN" sz="1900" dirty="0" smtClean="0">
                <a:solidFill>
                  <a:schemeClr val="tx1"/>
                </a:solidFill>
                <a:latin typeface="Century Gothic" pitchFamily="34" charset="0"/>
                <a:ea typeface="Meiryo UI" pitchFamily="34" charset="-128"/>
                <a:cs typeface="Meiryo UI" pitchFamily="34" charset="-128"/>
              </a:rPr>
              <a:t> 56Gbps </a:t>
            </a:r>
            <a:r>
              <a:rPr lang="en-US" altLang="zh-CN" sz="1900" dirty="0">
                <a:solidFill>
                  <a:schemeClr val="tx1"/>
                </a:solidFill>
                <a:latin typeface="Century Gothic" pitchFamily="34" charset="0"/>
                <a:ea typeface="Meiryo UI" pitchFamily="34" charset="-128"/>
                <a:cs typeface="Meiryo UI" pitchFamily="34" charset="-128"/>
              </a:rPr>
              <a:t>InfiniBand </a:t>
            </a:r>
            <a:r>
              <a:rPr lang="en-US" altLang="zh-CN" sz="1900" dirty="0" smtClean="0">
                <a:solidFill>
                  <a:schemeClr val="tx1"/>
                </a:solidFill>
                <a:latin typeface="Century Gothic" pitchFamily="34" charset="0"/>
                <a:ea typeface="Meiryo UI" pitchFamily="34" charset="-128"/>
                <a:cs typeface="Meiryo UI" pitchFamily="34" charset="-128"/>
              </a:rPr>
              <a:t>NIC w/ </a:t>
            </a:r>
            <a:r>
              <a:rPr lang="en-US" altLang="zh-CN" sz="1900" dirty="0" smtClean="0">
                <a:solidFill>
                  <a:srgbClr val="FF0066"/>
                </a:solidFill>
                <a:latin typeface="Century Gothic" pitchFamily="34" charset="0"/>
                <a:ea typeface="Meiryo UI" pitchFamily="34" charset="-128"/>
                <a:cs typeface="Meiryo UI" pitchFamily="34" charset="-128"/>
              </a:rPr>
              <a:t>RDMA</a:t>
            </a:r>
            <a:r>
              <a:rPr lang="en-US" altLang="zh-CN" sz="1900" baseline="30000" dirty="0" smtClean="0">
                <a:solidFill>
                  <a:srgbClr val="FF0066"/>
                </a:solidFill>
                <a:latin typeface="Century Gothic" pitchFamily="34" charset="0"/>
                <a:ea typeface="Meiryo UI" pitchFamily="34" charset="-128"/>
                <a:cs typeface="Meiryo UI" pitchFamily="34" charset="-128"/>
              </a:rPr>
              <a:t>1</a:t>
            </a:r>
            <a:endParaRPr lang="en-US" altLang="zh-CN" sz="1900" baseline="30000" dirty="0" smtClean="0">
              <a:solidFill>
                <a:schemeClr val="tx1"/>
              </a:solidFill>
              <a:latin typeface="Century Gothic" pitchFamily="34" charset="0"/>
              <a:ea typeface="Meiryo UI" pitchFamily="34" charset="-128"/>
              <a:cs typeface="Meiryo UI" pitchFamily="34" charset="-128"/>
            </a:endParaRPr>
          </a:p>
          <a:p>
            <a:pPr marL="173038" lvl="2" indent="-173038">
              <a:buNone/>
            </a:pPr>
            <a:endParaRPr lang="en-US" altLang="zh-CN" sz="12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173038" lvl="2" indent="-173038">
              <a:buNone/>
            </a:pPr>
            <a:r>
              <a:rPr lang="en-US" altLang="zh-CN" sz="26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Benchmarks</a:t>
            </a:r>
            <a:endParaRPr lang="en-US" altLang="zh-CN" sz="2600" baseline="30000" dirty="0">
              <a:solidFill>
                <a:srgbClr val="FF0066"/>
              </a:solidFill>
              <a:latin typeface="Century Gothic" pitchFamily="34" charset="0"/>
              <a:ea typeface="Meiryo UI" pitchFamily="34" charset="-128"/>
              <a:cs typeface="Meiryo UI" pitchFamily="34" charset="-128"/>
            </a:endParaRPr>
          </a:p>
          <a:p>
            <a:pPr marL="630238" lvl="2"/>
            <a:r>
              <a:rPr lang="en-US" altLang="zh-CN" sz="1900" dirty="0" smtClean="0">
                <a:solidFill>
                  <a:schemeClr val="tx1"/>
                </a:solidFill>
                <a:latin typeface="Century Gothic" pitchFamily="34" charset="0"/>
                <a:ea typeface="Meiryo UI" pitchFamily="34" charset="-128"/>
                <a:cs typeface="Meiryo UI" pitchFamily="34" charset="-128"/>
              </a:rPr>
              <a:t>Synthetic: LUBM, WSDTS</a:t>
            </a:r>
          </a:p>
          <a:p>
            <a:pPr marL="630238" lvl="2"/>
            <a:r>
              <a:rPr lang="en-US" altLang="zh-CN" sz="1900" dirty="0" smtClean="0">
                <a:solidFill>
                  <a:schemeClr val="tx1"/>
                </a:solidFill>
                <a:latin typeface="Century Gothic" pitchFamily="34" charset="0"/>
                <a:ea typeface="Meiryo UI" pitchFamily="34" charset="-128"/>
                <a:cs typeface="Meiryo UI" pitchFamily="34" charset="-128"/>
              </a:rPr>
              <a:t>Real-life: DBPSB, YAGO2 </a:t>
            </a:r>
          </a:p>
        </p:txBody>
      </p:sp>
      <p:sp>
        <p:nvSpPr>
          <p:cNvPr id="10" name="TextBox 9"/>
          <p:cNvSpPr txBox="1"/>
          <p:nvPr/>
        </p:nvSpPr>
        <p:spPr>
          <a:xfrm>
            <a:off x="35496" y="4803998"/>
            <a:ext cx="7776864" cy="307777"/>
          </a:xfrm>
          <a:prstGeom prst="rect">
            <a:avLst/>
          </a:prstGeom>
          <a:noFill/>
        </p:spPr>
        <p:txBody>
          <a:bodyPr wrap="square" rtlCol="0">
            <a:spAutoFit/>
          </a:bodyPr>
          <a:lstStyle/>
          <a:p>
            <a:pPr marL="95250" indent="-95250"/>
            <a:r>
              <a:rPr lang="en-US" altLang="zh-CN" sz="1400" baseline="30000" dirty="0" smtClean="0">
                <a:solidFill>
                  <a:srgbClr val="FF0066"/>
                </a:solidFill>
                <a:latin typeface="Century Gothic" pitchFamily="34" charset="0"/>
              </a:rPr>
              <a:t>1 </a:t>
            </a:r>
            <a:r>
              <a:rPr lang="en-US" altLang="zh-CN" sz="1400" dirty="0" smtClean="0">
                <a:latin typeface="Century Gothic" pitchFamily="34" charset="0"/>
              </a:rPr>
              <a:t>All </a:t>
            </a:r>
            <a:r>
              <a:rPr lang="en-US" altLang="zh-CN" sz="1400" dirty="0">
                <a:latin typeface="Century Gothic" pitchFamily="34" charset="0"/>
              </a:rPr>
              <a:t>machines run Ubuntu 14.04 with </a:t>
            </a:r>
            <a:r>
              <a:rPr lang="en-US" altLang="zh-CN" sz="1400" dirty="0" err="1" smtClean="0">
                <a:latin typeface="Century Gothic" pitchFamily="34" charset="0"/>
              </a:rPr>
              <a:t>Mellanox</a:t>
            </a:r>
            <a:r>
              <a:rPr lang="en-US" altLang="zh-CN" sz="1400" dirty="0" smtClean="0">
                <a:latin typeface="Century Gothic" pitchFamily="34" charset="0"/>
              </a:rPr>
              <a:t> </a:t>
            </a:r>
            <a:r>
              <a:rPr lang="en-US" altLang="zh-CN" sz="1400" dirty="0">
                <a:latin typeface="Century Gothic" pitchFamily="34" charset="0"/>
              </a:rPr>
              <a:t>OFED v3.0-2.0.1 </a:t>
            </a:r>
            <a:r>
              <a:rPr lang="en-US" altLang="zh-CN" sz="1400" dirty="0" smtClean="0">
                <a:latin typeface="Century Gothic" pitchFamily="34" charset="0"/>
              </a:rPr>
              <a:t>stack.</a:t>
            </a:r>
            <a:endParaRPr lang="en-US" altLang="zh-CN" sz="1400" dirty="0">
              <a:latin typeface="Century Gothic" pitchFamily="34" charset="0"/>
            </a:endParaRPr>
          </a:p>
        </p:txBody>
      </p:sp>
      <p:sp>
        <p:nvSpPr>
          <p:cNvPr id="12" name="Slide Number Placeholder 3"/>
          <p:cNvSpPr>
            <a:spLocks noGrp="1"/>
          </p:cNvSpPr>
          <p:nvPr>
            <p:ph type="sldNum" sz="quarter" idx="12"/>
          </p:nvPr>
        </p:nvSpPr>
        <p:spPr>
          <a:xfrm>
            <a:off x="8532488" y="4782183"/>
            <a:ext cx="432000" cy="273844"/>
          </a:xfrm>
        </p:spPr>
        <p:txBody>
          <a:bodyPr wrap="none"/>
          <a:lstStyle/>
          <a:p>
            <a:fld id="{BF9A1D82-A967-4BC1-A576-AD1CE0B149C9}" type="slidenum">
              <a:rPr lang="zh-CN" altLang="en-US" sz="1800" smtClean="0">
                <a:solidFill>
                  <a:schemeClr val="tx1"/>
                </a:solidFill>
                <a:latin typeface="Century Gothic" pitchFamily="34" charset="0"/>
              </a:rPr>
              <a:t>32</a:t>
            </a:fld>
            <a:endParaRPr lang="zh-CN" altLang="en-US" sz="1800">
              <a:solidFill>
                <a:schemeClr val="tx1"/>
              </a:solidFill>
              <a:latin typeface="Century Gothic" pitchFamily="34" charset="0"/>
            </a:endParaRPr>
          </a:p>
        </p:txBody>
      </p:sp>
      <p:pic>
        <p:nvPicPr>
          <p:cNvPr id="29" name="Picture 7"/>
          <p:cNvPicPr>
            <a:picLocks noChangeAspect="1"/>
          </p:cNvPicPr>
          <p:nvPr/>
        </p:nvPicPr>
        <p:blipFill rotWithShape="1">
          <a:blip r:embed="rId3"/>
          <a:srcRect l="2177" r="23843"/>
          <a:stretch/>
        </p:blipFill>
        <p:spPr>
          <a:xfrm>
            <a:off x="4283967" y="3435846"/>
            <a:ext cx="4176465" cy="1277106"/>
          </a:xfrm>
          <a:prstGeom prst="rect">
            <a:avLst/>
          </a:prstGeom>
        </p:spPr>
      </p:pic>
      <p:grpSp>
        <p:nvGrpSpPr>
          <p:cNvPr id="31" name="Group 6"/>
          <p:cNvGrpSpPr/>
          <p:nvPr/>
        </p:nvGrpSpPr>
        <p:grpSpPr>
          <a:xfrm>
            <a:off x="5652120" y="411510"/>
            <a:ext cx="2664308" cy="1584176"/>
            <a:chOff x="6156176" y="260648"/>
            <a:chExt cx="2736304" cy="1636582"/>
          </a:xfrm>
        </p:grpSpPr>
        <p:cxnSp>
          <p:nvCxnSpPr>
            <p:cNvPr id="32" name="Straight Connector 24"/>
            <p:cNvCxnSpPr>
              <a:stCxn id="46" idx="0"/>
              <a:endCxn id="33" idx="2"/>
            </p:cNvCxnSpPr>
            <p:nvPr/>
          </p:nvCxnSpPr>
          <p:spPr>
            <a:xfrm flipV="1">
              <a:off x="7182176" y="1052648"/>
              <a:ext cx="630304" cy="504144"/>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2"/>
            <p:cNvSpPr/>
            <p:nvPr/>
          </p:nvSpPr>
          <p:spPr>
            <a:xfrm>
              <a:off x="6732480" y="260648"/>
              <a:ext cx="2160000" cy="792000"/>
            </a:xfrm>
            <a:prstGeom prst="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Rectangle 14"/>
            <p:cNvSpPr/>
            <p:nvPr/>
          </p:nvSpPr>
          <p:spPr>
            <a:xfrm>
              <a:off x="6804488" y="332568"/>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smtClean="0">
                  <a:solidFill>
                    <a:srgbClr val="FF0066"/>
                  </a:solidFill>
                </a:rPr>
                <a:t>10xCore</a:t>
              </a:r>
              <a:endParaRPr lang="zh-CN" altLang="en-US" sz="1600" dirty="0">
                <a:solidFill>
                  <a:srgbClr val="FF0066"/>
                </a:solidFill>
              </a:endParaRPr>
            </a:p>
          </p:txBody>
        </p:sp>
        <p:sp>
          <p:nvSpPr>
            <p:cNvPr id="36" name="Rectangle 15"/>
            <p:cNvSpPr/>
            <p:nvPr/>
          </p:nvSpPr>
          <p:spPr>
            <a:xfrm>
              <a:off x="7848484" y="332568"/>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sz="1600" dirty="0" smtClean="0">
                  <a:solidFill>
                    <a:srgbClr val="FF0066"/>
                  </a:solidFill>
                </a:rPr>
                <a:t>10xCore</a:t>
              </a:r>
              <a:endParaRPr lang="zh-CN" altLang="en-US" sz="1600" dirty="0">
                <a:solidFill>
                  <a:srgbClr val="FF0066"/>
                </a:solidFill>
              </a:endParaRPr>
            </a:p>
          </p:txBody>
        </p:sp>
        <p:sp>
          <p:nvSpPr>
            <p:cNvPr id="38" name="Rectangle 27"/>
            <p:cNvSpPr/>
            <p:nvPr/>
          </p:nvSpPr>
          <p:spPr>
            <a:xfrm>
              <a:off x="6804362" y="728576"/>
              <a:ext cx="2015996" cy="252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FF0066"/>
                  </a:solidFill>
                </a:rPr>
                <a:t>56GBps IB NIC</a:t>
              </a:r>
              <a:endParaRPr lang="zh-CN" altLang="en-US" sz="1600" dirty="0">
                <a:solidFill>
                  <a:srgbClr val="FF0066"/>
                </a:solidFill>
              </a:endParaRPr>
            </a:p>
          </p:txBody>
        </p:sp>
        <p:cxnSp>
          <p:nvCxnSpPr>
            <p:cNvPr id="39" name="Straight Connector 29"/>
            <p:cNvCxnSpPr>
              <a:stCxn id="46" idx="0"/>
            </p:cNvCxnSpPr>
            <p:nvPr/>
          </p:nvCxnSpPr>
          <p:spPr>
            <a:xfrm flipV="1">
              <a:off x="7182176" y="1198081"/>
              <a:ext cx="230482"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33"/>
            <p:cNvCxnSpPr>
              <a:stCxn id="46" idx="0"/>
            </p:cNvCxnSpPr>
            <p:nvPr/>
          </p:nvCxnSpPr>
          <p:spPr>
            <a:xfrm flipV="1">
              <a:off x="7182176" y="1204097"/>
              <a:ext cx="0" cy="352695"/>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36"/>
            <p:cNvCxnSpPr>
              <a:stCxn id="46" idx="0"/>
            </p:cNvCxnSpPr>
            <p:nvPr/>
          </p:nvCxnSpPr>
          <p:spPr>
            <a:xfrm flipH="1" flipV="1">
              <a:off x="6948264" y="1198081"/>
              <a:ext cx="233912"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39"/>
            <p:cNvCxnSpPr>
              <a:stCxn id="46" idx="0"/>
            </p:cNvCxnSpPr>
            <p:nvPr/>
          </p:nvCxnSpPr>
          <p:spPr>
            <a:xfrm flipH="1" flipV="1">
              <a:off x="6717782" y="1198081"/>
              <a:ext cx="464394"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3"/>
            <p:cNvCxnSpPr>
              <a:stCxn id="46" idx="0"/>
            </p:cNvCxnSpPr>
            <p:nvPr/>
          </p:nvCxnSpPr>
          <p:spPr>
            <a:xfrm flipH="1" flipV="1">
              <a:off x="6444208" y="1198081"/>
              <a:ext cx="737968"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Rectangle 22"/>
            <p:cNvSpPr/>
            <p:nvPr/>
          </p:nvSpPr>
          <p:spPr>
            <a:xfrm>
              <a:off x="6156176" y="1556792"/>
              <a:ext cx="2052000" cy="340438"/>
            </a:xfrm>
            <a:prstGeom prst="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sz="1600" dirty="0">
                  <a:solidFill>
                    <a:srgbClr val="FF0066"/>
                  </a:solidFill>
                </a:rPr>
                <a:t>40Gbps </a:t>
              </a:r>
              <a:r>
                <a:rPr lang="en-US" altLang="zh-CN" sz="1600" dirty="0" smtClean="0">
                  <a:solidFill>
                    <a:srgbClr val="FF0066"/>
                  </a:solidFill>
                </a:rPr>
                <a:t>IB </a:t>
              </a:r>
              <a:r>
                <a:rPr lang="en-US" altLang="zh-CN" sz="1600" dirty="0">
                  <a:solidFill>
                    <a:srgbClr val="FF0066"/>
                  </a:solidFill>
                </a:rPr>
                <a:t>Switch</a:t>
              </a:r>
              <a:endParaRPr lang="zh-CN" altLang="en-US" sz="1600" dirty="0">
                <a:solidFill>
                  <a:srgbClr val="FF0066"/>
                </a:solidFill>
              </a:endParaRPr>
            </a:p>
          </p:txBody>
        </p:sp>
        <p:sp>
          <p:nvSpPr>
            <p:cNvPr id="47" name="Rectangle 54"/>
            <p:cNvSpPr/>
            <p:nvPr/>
          </p:nvSpPr>
          <p:spPr>
            <a:xfrm>
              <a:off x="7694354" y="1128630"/>
              <a:ext cx="902513" cy="381550"/>
            </a:xfrm>
            <a:prstGeom prst="rect">
              <a:avLst/>
            </a:prstGeom>
            <a:effectLst>
              <a:outerShdw blurRad="63500" sx="102000" sy="102000" algn="ctr" rotWithShape="0">
                <a:prstClr val="black">
                  <a:alpha val="40000"/>
                </a:prstClr>
              </a:outerShdw>
            </a:effectLst>
          </p:spPr>
          <p:txBody>
            <a:bodyPr wrap="none">
              <a:spAutoFit/>
            </a:bodyPr>
            <a:lstStyle/>
            <a:p>
              <a:r>
                <a:rPr lang="en-US" altLang="zh-CN" dirty="0"/>
                <a:t>RDMA</a:t>
              </a:r>
              <a:endParaRPr lang="zh-CN" altLang="en-US" dirty="0"/>
            </a:p>
          </p:txBody>
        </p:sp>
        <p:sp>
          <p:nvSpPr>
            <p:cNvPr id="48" name="Oval 23"/>
            <p:cNvSpPr/>
            <p:nvPr/>
          </p:nvSpPr>
          <p:spPr>
            <a:xfrm>
              <a:off x="6300192"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Oval 25"/>
            <p:cNvSpPr/>
            <p:nvPr/>
          </p:nvSpPr>
          <p:spPr>
            <a:xfrm>
              <a:off x="6444240"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Oval 26"/>
            <p:cNvSpPr/>
            <p:nvPr/>
          </p:nvSpPr>
          <p:spPr>
            <a:xfrm>
              <a:off x="6588288"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Tree>
    <p:extLst>
      <p:ext uri="{BB962C8B-B14F-4D97-AF65-F5344CB8AC3E}">
        <p14:creationId xmlns:p14="http://schemas.microsoft.com/office/powerpoint/2010/main" val="650564236"/>
      </p:ext>
    </p:extLst>
  </p:cSld>
  <p:clrMapOvr>
    <a:masterClrMapping/>
  </p:clrMapOvr>
  <mc:AlternateContent xmlns:mc="http://schemas.openxmlformats.org/markup-compatibility/2006" xmlns:p14="http://schemas.microsoft.com/office/powerpoint/2010/main">
    <mc:Choice Requires="p14">
      <p:transition spd="slow" p14:dur="2000" advTm="15632"/>
    </mc:Choice>
    <mc:Fallback xmlns="">
      <p:transition spd="slow" advTm="15632"/>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Single Query </a:t>
            </a:r>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L</a:t>
            </a:r>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atency </a:t>
            </a:r>
            <a:r>
              <a:rPr lang="en-US" altLang="zh-TW" sz="32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a:t>
            </a:r>
            <a:r>
              <a:rPr lang="en-US" altLang="zh-TW" sz="3200" dirty="0" err="1"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msec</a:t>
            </a:r>
            <a:r>
              <a:rPr lang="en-US" altLang="zh-TW" sz="32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4782183"/>
            <a:ext cx="432000" cy="273844"/>
          </a:xfrm>
        </p:spPr>
        <p:txBody>
          <a:bodyPr wrap="none"/>
          <a:lstStyle/>
          <a:p>
            <a:fld id="{BF9A1D82-A967-4BC1-A576-AD1CE0B149C9}" type="slidenum">
              <a:rPr lang="zh-CN" altLang="en-US" sz="1800" smtClean="0">
                <a:solidFill>
                  <a:schemeClr val="tx1"/>
                </a:solidFill>
                <a:latin typeface="Century Gothic" pitchFamily="34" charset="0"/>
              </a:rPr>
              <a:t>33</a:t>
            </a:fld>
            <a:endParaRPr lang="zh-CN" altLang="en-US" sz="1800">
              <a:solidFill>
                <a:schemeClr val="tx1"/>
              </a:solidFill>
              <a:latin typeface="Century Gothic" pitchFamily="34" charset="0"/>
            </a:endParaRPr>
          </a:p>
        </p:txBody>
      </p:sp>
      <p:pic>
        <p:nvPicPr>
          <p:cNvPr id="23" name="Picture 5"/>
          <p:cNvPicPr>
            <a:picLocks noChangeAspect="1"/>
          </p:cNvPicPr>
          <p:nvPr/>
        </p:nvPicPr>
        <p:blipFill>
          <a:blip r:embed="rId3"/>
          <a:stretch>
            <a:fillRect/>
          </a:stretch>
        </p:blipFill>
        <p:spPr>
          <a:xfrm>
            <a:off x="468167" y="2643758"/>
            <a:ext cx="5327969" cy="2059392"/>
          </a:xfrm>
          <a:prstGeom prst="rect">
            <a:avLst/>
          </a:prstGeom>
        </p:spPr>
      </p:pic>
      <p:sp>
        <p:nvSpPr>
          <p:cNvPr id="25" name="Rectangle 16"/>
          <p:cNvSpPr/>
          <p:nvPr/>
        </p:nvSpPr>
        <p:spPr>
          <a:xfrm>
            <a:off x="522783" y="3075806"/>
            <a:ext cx="5225508" cy="576000"/>
          </a:xfrm>
          <a:prstGeom prst="rect">
            <a:avLst/>
          </a:prstGeom>
          <a:solidFill>
            <a:schemeClr val="accent3">
              <a:lumMod val="40000"/>
              <a:lumOff val="60000"/>
              <a:alpha val="20000"/>
            </a:schemeClr>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17"/>
          <p:cNvSpPr/>
          <p:nvPr/>
        </p:nvSpPr>
        <p:spPr>
          <a:xfrm>
            <a:off x="522783" y="4233878"/>
            <a:ext cx="5225508" cy="216000"/>
          </a:xfrm>
          <a:prstGeom prst="rect">
            <a:avLst/>
          </a:prstGeom>
          <a:solidFill>
            <a:schemeClr val="accent3">
              <a:lumMod val="40000"/>
              <a:lumOff val="60000"/>
              <a:alpha val="20000"/>
            </a:schemeClr>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18"/>
          <p:cNvSpPr/>
          <p:nvPr/>
        </p:nvSpPr>
        <p:spPr>
          <a:xfrm>
            <a:off x="522783" y="3651870"/>
            <a:ext cx="5225508" cy="578943"/>
          </a:xfrm>
          <a:prstGeom prst="rect">
            <a:avLst/>
          </a:prstGeom>
          <a:solidFill>
            <a:schemeClr val="accent2">
              <a:lumMod val="40000"/>
              <a:lumOff val="60000"/>
              <a:alpha val="20000"/>
            </a:schemeClr>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内容占位符 2"/>
          <p:cNvSpPr txBox="1">
            <a:spLocks/>
          </p:cNvSpPr>
          <p:nvPr/>
        </p:nvSpPr>
        <p:spPr bwMode="auto">
          <a:xfrm>
            <a:off x="5940152" y="2956892"/>
            <a:ext cx="2950094" cy="170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265113" lvl="2" indent="-265113"/>
            <a:r>
              <a:rPr lang="en-US" altLang="zh-CN" sz="2000" b="1" dirty="0" smtClean="0">
                <a:latin typeface="Century Gothic" pitchFamily="34" charset="0"/>
                <a:ea typeface="Verdana" pitchFamily="34" charset="0"/>
                <a:cs typeface="Verdana" pitchFamily="34" charset="0"/>
              </a:rPr>
              <a:t>Outperform state-of-the-art systems</a:t>
            </a:r>
            <a:r>
              <a:rPr lang="en-US" altLang="zh-CN" sz="2000" dirty="0" smtClean="0">
                <a:latin typeface="Century Gothic" pitchFamily="34" charset="0"/>
                <a:ea typeface="Verdana" pitchFamily="34" charset="0"/>
                <a:cs typeface="Verdana" pitchFamily="34" charset="0"/>
              </a:rPr>
              <a:t/>
            </a:r>
            <a:br>
              <a:rPr lang="en-US" altLang="zh-CN" sz="2000" dirty="0" smtClean="0">
                <a:latin typeface="Century Gothic" pitchFamily="34" charset="0"/>
                <a:ea typeface="Verdana" pitchFamily="34" charset="0"/>
                <a:cs typeface="Verdana" pitchFamily="34" charset="0"/>
              </a:rPr>
            </a:br>
            <a:r>
              <a:rPr lang="en-US" altLang="zh-CN" sz="2000" i="1" dirty="0" smtClean="0">
                <a:latin typeface="Century Gothic" pitchFamily="34" charset="0"/>
                <a:ea typeface="Verdana" pitchFamily="34" charset="0"/>
                <a:cs typeface="Verdana" pitchFamily="34" charset="0"/>
              </a:rPr>
              <a:t>(Geometric Mean)</a:t>
            </a:r>
            <a:endParaRPr lang="en-US" altLang="zh-CN" sz="2200" i="1" dirty="0">
              <a:latin typeface="Century Gothic" pitchFamily="34" charset="0"/>
              <a:ea typeface="Verdana" pitchFamily="34" charset="0"/>
              <a:cs typeface="Verdana" pitchFamily="34" charset="0"/>
            </a:endParaRPr>
          </a:p>
          <a:p>
            <a:pPr marL="357188" lvl="2" indent="-265113">
              <a:spcBef>
                <a:spcPct val="20000"/>
              </a:spcBef>
              <a:buClr>
                <a:srgbClr val="FF0066"/>
              </a:buClr>
              <a:buSzPct val="80000"/>
              <a:buFont typeface="Century Gothic" panose="020B0502020202020204" pitchFamily="34" charset="0"/>
              <a:buChar char="►"/>
              <a:defRPr/>
            </a:pPr>
            <a:r>
              <a:rPr lang="en-US" altLang="zh-CN" sz="1800" dirty="0" smtClean="0">
                <a:latin typeface="Century Gothic" pitchFamily="34" charset="0"/>
                <a:ea typeface="Verdana" pitchFamily="34" charset="0"/>
                <a:cs typeface="Verdana" pitchFamily="34" charset="0"/>
              </a:rPr>
              <a:t>vs. </a:t>
            </a:r>
            <a:r>
              <a:rPr lang="en-US" altLang="zh-CN" sz="1800" dirty="0" err="1" smtClean="0">
                <a:latin typeface="Century Gothic" pitchFamily="34" charset="0"/>
                <a:ea typeface="Verdana" pitchFamily="34" charset="0"/>
                <a:cs typeface="Verdana" pitchFamily="34" charset="0"/>
              </a:rPr>
              <a:t>Trinity.RDF</a:t>
            </a:r>
            <a:r>
              <a:rPr lang="en-US" altLang="zh-CN" sz="1800" dirty="0" smtClean="0">
                <a:latin typeface="Century Gothic" pitchFamily="34" charset="0"/>
                <a:ea typeface="Verdana" pitchFamily="34" charset="0"/>
                <a:cs typeface="Verdana" pitchFamily="34" charset="0"/>
              </a:rPr>
              <a:t>: </a:t>
            </a:r>
            <a:r>
              <a:rPr lang="en-US" altLang="zh-CN" sz="1800" b="1" dirty="0" smtClean="0">
                <a:latin typeface="Century Gothic" pitchFamily="34" charset="0"/>
                <a:ea typeface="Verdana" pitchFamily="34" charset="0"/>
                <a:cs typeface="Verdana" pitchFamily="34" charset="0"/>
              </a:rPr>
              <a:t>28.1X</a:t>
            </a:r>
          </a:p>
          <a:p>
            <a:pPr marL="357188" lvl="2" indent="-265113">
              <a:spcBef>
                <a:spcPct val="20000"/>
              </a:spcBef>
              <a:buClr>
                <a:srgbClr val="FF0066"/>
              </a:buClr>
              <a:buSzPct val="80000"/>
              <a:buFont typeface="Century Gothic" panose="020B0502020202020204" pitchFamily="34" charset="0"/>
              <a:buChar char="►"/>
              <a:defRPr/>
            </a:pPr>
            <a:r>
              <a:rPr lang="en-US" altLang="zh-CN" sz="1800" dirty="0" smtClean="0">
                <a:latin typeface="Century Gothic" pitchFamily="34" charset="0"/>
                <a:ea typeface="Verdana" pitchFamily="34" charset="0"/>
                <a:cs typeface="Verdana" pitchFamily="34" charset="0"/>
              </a:rPr>
              <a:t>vs. </a:t>
            </a:r>
            <a:r>
              <a:rPr lang="en-US" altLang="zh-CN" sz="1800" dirty="0" err="1" smtClean="0">
                <a:latin typeface="Century Gothic" pitchFamily="34" charset="0"/>
                <a:ea typeface="Verdana" pitchFamily="34" charset="0"/>
                <a:cs typeface="Verdana" pitchFamily="34" charset="0"/>
              </a:rPr>
              <a:t>TriAD</a:t>
            </a:r>
            <a:r>
              <a:rPr lang="en-US" altLang="zh-CN" sz="1800" dirty="0" smtClean="0">
                <a:latin typeface="Century Gothic" pitchFamily="34" charset="0"/>
                <a:ea typeface="Verdana" pitchFamily="34" charset="0"/>
                <a:cs typeface="Verdana" pitchFamily="34" charset="0"/>
              </a:rPr>
              <a:t>: </a:t>
            </a:r>
            <a:r>
              <a:rPr lang="en-US" altLang="zh-CN" sz="1800" b="1" dirty="0" smtClean="0">
                <a:latin typeface="Century Gothic" pitchFamily="34" charset="0"/>
                <a:ea typeface="Verdana" pitchFamily="34" charset="0"/>
                <a:cs typeface="Verdana" pitchFamily="34" charset="0"/>
              </a:rPr>
              <a:t>11.9X</a:t>
            </a:r>
          </a:p>
        </p:txBody>
      </p:sp>
      <p:sp>
        <p:nvSpPr>
          <p:cNvPr id="33" name="Rectangle 14"/>
          <p:cNvSpPr/>
          <p:nvPr/>
        </p:nvSpPr>
        <p:spPr>
          <a:xfrm>
            <a:off x="827584" y="1061108"/>
            <a:ext cx="3816424" cy="400110"/>
          </a:xfrm>
          <a:prstGeom prst="rect">
            <a:avLst/>
          </a:prstGeom>
          <a:effectLst>
            <a:outerShdw blurRad="63500" sx="102000" sy="102000" algn="ctr" rotWithShape="0">
              <a:prstClr val="black">
                <a:alpha val="40000"/>
              </a:prstClr>
            </a:outerShdw>
          </a:effectLst>
        </p:spPr>
        <p:txBody>
          <a:bodyPr wrap="square">
            <a:spAutoFit/>
          </a:bodyPr>
          <a:lstStyle/>
          <a:p>
            <a:r>
              <a:rPr lang="en-US" altLang="zh-CN" sz="2000" u="sng" dirty="0" smtClean="0">
                <a:solidFill>
                  <a:srgbClr val="FF0066"/>
                </a:solidFill>
                <a:latin typeface="+mj-lt"/>
                <a:cs typeface="Consolas" panose="020B0609020204030204" pitchFamily="49" charset="0"/>
              </a:rPr>
              <a:t>Group I (L1-3,7): </a:t>
            </a:r>
            <a:r>
              <a:rPr lang="en-US" altLang="zh-CN" sz="2000" u="sng" dirty="0" smtClean="0">
                <a:solidFill>
                  <a:srgbClr val="FF0066"/>
                </a:solidFill>
                <a:cs typeface="Consolas" panose="020B0609020204030204" pitchFamily="49" charset="0"/>
              </a:rPr>
              <a:t>large queries</a:t>
            </a:r>
            <a:endParaRPr lang="zh-CN" altLang="en-US" sz="2000" u="sng" dirty="0">
              <a:solidFill>
                <a:srgbClr val="FF0066"/>
              </a:solidFill>
              <a:latin typeface="+mj-lt"/>
              <a:cs typeface="Consolas" panose="020B0609020204030204" pitchFamily="49" charset="0"/>
            </a:endParaRPr>
          </a:p>
        </p:txBody>
      </p:sp>
      <p:sp>
        <p:nvSpPr>
          <p:cNvPr id="34" name="Rectangle 14"/>
          <p:cNvSpPr/>
          <p:nvPr/>
        </p:nvSpPr>
        <p:spPr>
          <a:xfrm>
            <a:off x="4932040" y="1059582"/>
            <a:ext cx="4176464" cy="400110"/>
          </a:xfrm>
          <a:prstGeom prst="rect">
            <a:avLst/>
          </a:prstGeom>
          <a:effectLst>
            <a:outerShdw blurRad="63500" sx="102000" sy="102000" algn="ctr" rotWithShape="0">
              <a:prstClr val="black">
                <a:alpha val="40000"/>
              </a:prstClr>
            </a:outerShdw>
          </a:effectLst>
        </p:spPr>
        <p:txBody>
          <a:bodyPr wrap="square">
            <a:spAutoFit/>
          </a:bodyPr>
          <a:lstStyle/>
          <a:p>
            <a:r>
              <a:rPr lang="en-US" altLang="zh-CN" sz="2000" u="sng" dirty="0" smtClean="0">
                <a:solidFill>
                  <a:srgbClr val="FF0066"/>
                </a:solidFill>
                <a:latin typeface="+mj-lt"/>
                <a:cs typeface="Consolas" panose="020B0609020204030204" pitchFamily="49" charset="0"/>
              </a:rPr>
              <a:t>Group II (L4-6):</a:t>
            </a:r>
            <a:r>
              <a:rPr lang="en-US" altLang="zh-CN" sz="2000" u="sng" dirty="0" smtClean="0">
                <a:solidFill>
                  <a:srgbClr val="FF0066"/>
                </a:solidFill>
                <a:cs typeface="Consolas" panose="020B0609020204030204" pitchFamily="49" charset="0"/>
              </a:rPr>
              <a:t> small queries</a:t>
            </a:r>
            <a:endParaRPr lang="zh-CN" altLang="en-US" sz="2000" u="sng" dirty="0">
              <a:solidFill>
                <a:srgbClr val="FF0066"/>
              </a:solidFill>
              <a:latin typeface="+mj-lt"/>
              <a:cs typeface="Consolas" panose="020B0609020204030204" pitchFamily="49" charset="0"/>
            </a:endParaRPr>
          </a:p>
        </p:txBody>
      </p:sp>
      <p:sp>
        <p:nvSpPr>
          <p:cNvPr id="3" name="矩形 2"/>
          <p:cNvSpPr/>
          <p:nvPr/>
        </p:nvSpPr>
        <p:spPr>
          <a:xfrm>
            <a:off x="683568" y="1461218"/>
            <a:ext cx="3960440" cy="1034129"/>
          </a:xfrm>
          <a:prstGeom prst="rect">
            <a:avLst/>
          </a:prstGeom>
        </p:spPr>
        <p:txBody>
          <a:bodyPr wrap="square">
            <a:spAutoFit/>
          </a:bodyPr>
          <a:lstStyle/>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Start from index vertex</a:t>
            </a:r>
          </a:p>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Touch a large subset of graph</a:t>
            </a:r>
          </a:p>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Speedup: 4.1X </a:t>
            </a:r>
            <a:r>
              <a:rPr lang="en-US" altLang="zh-CN" dirty="0">
                <a:latin typeface="Century Gothic" pitchFamily="34" charset="0"/>
                <a:ea typeface="Verdana" pitchFamily="34" charset="0"/>
                <a:cs typeface="Verdana" pitchFamily="34" charset="0"/>
              </a:rPr>
              <a:t>- </a:t>
            </a:r>
            <a:r>
              <a:rPr lang="en-US" altLang="zh-CN" dirty="0" smtClean="0">
                <a:latin typeface="Century Gothic" pitchFamily="34" charset="0"/>
                <a:ea typeface="Verdana" pitchFamily="34" charset="0"/>
                <a:cs typeface="Verdana" pitchFamily="34" charset="0"/>
              </a:rPr>
              <a:t>21.7X</a:t>
            </a:r>
            <a:endParaRPr lang="en-US" altLang="zh-CN" dirty="0">
              <a:latin typeface="Century Gothic" pitchFamily="34" charset="0"/>
              <a:ea typeface="Verdana" pitchFamily="34" charset="0"/>
              <a:cs typeface="Verdana" pitchFamily="34" charset="0"/>
            </a:endParaRPr>
          </a:p>
        </p:txBody>
      </p:sp>
      <p:sp>
        <p:nvSpPr>
          <p:cNvPr id="17" name="矩形 16"/>
          <p:cNvSpPr/>
          <p:nvPr/>
        </p:nvSpPr>
        <p:spPr>
          <a:xfrm>
            <a:off x="4860032" y="1461218"/>
            <a:ext cx="3960440" cy="1034129"/>
          </a:xfrm>
          <a:prstGeom prst="rect">
            <a:avLst/>
          </a:prstGeom>
        </p:spPr>
        <p:txBody>
          <a:bodyPr wrap="square">
            <a:spAutoFit/>
          </a:bodyPr>
          <a:lstStyle/>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Start from normal vertex</a:t>
            </a:r>
          </a:p>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Touch a small subset of graph</a:t>
            </a:r>
          </a:p>
          <a:p>
            <a:pPr marL="357188" lvl="2" indent="-265113">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Speedup: 8.4X – 70.6X</a:t>
            </a:r>
            <a:endParaRPr lang="en-US" altLang="zh-CN" dirty="0">
              <a:latin typeface="Century Gothic" pitchFamily="34" charset="0"/>
              <a:ea typeface="Verdana" pitchFamily="34" charset="0"/>
              <a:cs typeface="Verdana" pitchFamily="34" charset="0"/>
            </a:endParaRPr>
          </a:p>
        </p:txBody>
      </p:sp>
      <p:sp>
        <p:nvSpPr>
          <p:cNvPr id="19" name="Rounded Rectangle 3"/>
          <p:cNvSpPr/>
          <p:nvPr/>
        </p:nvSpPr>
        <p:spPr>
          <a:xfrm>
            <a:off x="522783" y="4452672"/>
            <a:ext cx="5225508" cy="216024"/>
          </a:xfrm>
          <a:prstGeom prst="roundRect">
            <a:avLst>
              <a:gd name="adj" fmla="val 0"/>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0298040"/>
      </p:ext>
    </p:extLst>
  </p:cSld>
  <p:clrMapOvr>
    <a:masterClrMapping/>
  </p:clrMapOvr>
  <mc:AlternateContent xmlns:mc="http://schemas.openxmlformats.org/markup-compatibility/2006" xmlns:p14="http://schemas.microsoft.com/office/powerpoint/2010/main">
    <mc:Choice Requires="p14">
      <p:transition spd="slow" p14:dur="2000" advTm="3668"/>
    </mc:Choice>
    <mc:Fallback xmlns="">
      <p:transition spd="slow" advTm="3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33" grpId="0"/>
      <p:bldP spid="34" grpId="0"/>
      <p:bldP spid="3" grpId="0"/>
      <p:bldP spid="17"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Factor Analysis of Improvement (</a:t>
            </a:r>
            <a:r>
              <a:rPr lang="en-US" altLang="zh-TW" sz="3600" dirty="0" err="1">
                <a:effectLst>
                  <a:outerShdw blurRad="38100" dist="38100" dir="2700000" algn="tl">
                    <a:srgbClr val="000000">
                      <a:alpha val="43137"/>
                    </a:srgbClr>
                  </a:outerShdw>
                </a:effectLst>
                <a:latin typeface="Century Gothic" pitchFamily="34" charset="0"/>
                <a:ea typeface="Verdana" pitchFamily="34" charset="0"/>
                <a:cs typeface="Verdana" pitchFamily="34" charset="0"/>
              </a:rPr>
              <a:t>msec</a:t>
            </a:r>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4782183"/>
            <a:ext cx="432000" cy="273844"/>
          </a:xfrm>
        </p:spPr>
        <p:txBody>
          <a:bodyPr wrap="none"/>
          <a:lstStyle/>
          <a:p>
            <a:fld id="{BF9A1D82-A967-4BC1-A576-AD1CE0B149C9}" type="slidenum">
              <a:rPr lang="zh-CN" altLang="en-US" sz="1800" smtClean="0">
                <a:solidFill>
                  <a:schemeClr val="tx1"/>
                </a:solidFill>
                <a:latin typeface="Century Gothic" pitchFamily="34" charset="0"/>
              </a:rPr>
              <a:t>34</a:t>
            </a:fld>
            <a:endParaRPr lang="zh-CN" altLang="en-US" sz="1800">
              <a:solidFill>
                <a:schemeClr val="tx1"/>
              </a:solidFill>
              <a:latin typeface="Century Gothic" pitchFamily="34" charset="0"/>
            </a:endParaRPr>
          </a:p>
        </p:txBody>
      </p:sp>
      <p:sp>
        <p:nvSpPr>
          <p:cNvPr id="36" name="内容占位符 2"/>
          <p:cNvSpPr txBox="1">
            <a:spLocks/>
          </p:cNvSpPr>
          <p:nvPr/>
        </p:nvSpPr>
        <p:spPr bwMode="auto">
          <a:xfrm>
            <a:off x="611560" y="915566"/>
            <a:ext cx="2413863" cy="11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BASE</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Graph-exploration</a:t>
            </a: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One-step pruning</a:t>
            </a: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Comm. w/ TCP/IP</a:t>
            </a:r>
            <a:endParaRPr lang="en-US" altLang="zh-CN" sz="1400" dirty="0">
              <a:latin typeface="Century Gothic" pitchFamily="34" charset="0"/>
              <a:ea typeface="Verdana" pitchFamily="34" charset="0"/>
              <a:cs typeface="Verdana" pitchFamily="34" charset="0"/>
            </a:endParaRPr>
          </a:p>
        </p:txBody>
      </p:sp>
      <p:sp>
        <p:nvSpPr>
          <p:cNvPr id="20" name="内容占位符 2"/>
          <p:cNvSpPr txBox="1">
            <a:spLocks/>
          </p:cNvSpPr>
          <p:nvPr/>
        </p:nvSpPr>
        <p:spPr bwMode="auto">
          <a:xfrm>
            <a:off x="611560" y="1995686"/>
            <a:ext cx="2341855" cy="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+RDMA</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Comm. w/ RDMA </a:t>
            </a:r>
            <a:endParaRPr lang="en-US" altLang="zh-CN" sz="1400" dirty="0">
              <a:latin typeface="Century Gothic" pitchFamily="34" charset="0"/>
              <a:ea typeface="Verdana" pitchFamily="34" charset="0"/>
              <a:cs typeface="Verdana" pitchFamily="34" charset="0"/>
            </a:endParaRPr>
          </a:p>
        </p:txBody>
      </p:sp>
      <p:sp>
        <p:nvSpPr>
          <p:cNvPr id="21" name="内容占位符 2"/>
          <p:cNvSpPr txBox="1">
            <a:spLocks/>
          </p:cNvSpPr>
          <p:nvPr/>
        </p:nvSpPr>
        <p:spPr bwMode="auto">
          <a:xfrm>
            <a:off x="3241448" y="1051589"/>
            <a:ext cx="2706583" cy="59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+FHP</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Full-history pruning</a:t>
            </a:r>
            <a:endParaRPr lang="en-US" altLang="zh-CN" sz="1400" dirty="0">
              <a:latin typeface="Century Gothic" pitchFamily="34" charset="0"/>
              <a:ea typeface="Verdana" pitchFamily="34" charset="0"/>
              <a:cs typeface="Verdana" pitchFamily="34" charset="0"/>
            </a:endParaRPr>
          </a:p>
        </p:txBody>
      </p:sp>
      <p:sp>
        <p:nvSpPr>
          <p:cNvPr id="22" name="内容占位符 2"/>
          <p:cNvSpPr txBox="1">
            <a:spLocks/>
          </p:cNvSpPr>
          <p:nvPr/>
        </p:nvSpPr>
        <p:spPr bwMode="auto">
          <a:xfrm>
            <a:off x="3241448" y="1635646"/>
            <a:ext cx="2706583" cy="95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+IDX</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Index vertex</a:t>
            </a: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Diff. partitioning</a:t>
            </a:r>
            <a:endParaRPr lang="en-US" altLang="zh-CN" sz="1400" dirty="0">
              <a:latin typeface="Century Gothic" pitchFamily="34" charset="0"/>
              <a:ea typeface="Verdana" pitchFamily="34" charset="0"/>
              <a:cs typeface="Verdana" pitchFamily="34" charset="0"/>
            </a:endParaRPr>
          </a:p>
        </p:txBody>
      </p:sp>
      <p:sp>
        <p:nvSpPr>
          <p:cNvPr id="23" name="内容占位符 2"/>
          <p:cNvSpPr txBox="1">
            <a:spLocks/>
          </p:cNvSpPr>
          <p:nvPr/>
        </p:nvSpPr>
        <p:spPr bwMode="auto">
          <a:xfrm>
            <a:off x="5796136" y="975384"/>
            <a:ext cx="2304256" cy="80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+PBS</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Predicate-base fine-grained Store</a:t>
            </a:r>
            <a:endParaRPr lang="en-US" altLang="zh-CN" sz="1400" dirty="0">
              <a:latin typeface="Century Gothic" pitchFamily="34" charset="0"/>
              <a:ea typeface="Verdana" pitchFamily="34" charset="0"/>
              <a:cs typeface="Verdana" pitchFamily="34" charset="0"/>
            </a:endParaRPr>
          </a:p>
        </p:txBody>
      </p:sp>
      <p:sp>
        <p:nvSpPr>
          <p:cNvPr id="24" name="内容占位符 2"/>
          <p:cNvSpPr txBox="1">
            <a:spLocks/>
          </p:cNvSpPr>
          <p:nvPr/>
        </p:nvSpPr>
        <p:spPr bwMode="auto">
          <a:xfrm>
            <a:off x="5761727" y="1761661"/>
            <a:ext cx="2376264" cy="80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1800" b="1" dirty="0" smtClean="0">
                <a:solidFill>
                  <a:srgbClr val="FF0066"/>
                </a:solidFill>
                <a:latin typeface="Century Gothic" pitchFamily="34" charset="0"/>
              </a:rPr>
              <a:t>+DYN</a:t>
            </a:r>
            <a:endParaRPr lang="en-US" altLang="zh-CN" sz="1800" b="1" dirty="0" smtClean="0">
              <a:solidFill>
                <a:srgbClr val="FF0066"/>
              </a:solidFill>
              <a:latin typeface="Century Gothic" pitchFamily="34" charset="0"/>
              <a:ea typeface="Verdana" pitchFamily="34" charset="0"/>
              <a:cs typeface="Verdana" pitchFamily="34" charset="0"/>
            </a:endParaRP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In-place execution</a:t>
            </a:r>
          </a:p>
          <a:p>
            <a:pPr marL="269875" lvl="2" indent="-269875">
              <a:spcBef>
                <a:spcPct val="20000"/>
              </a:spcBef>
              <a:buClr>
                <a:srgbClr val="FF0066"/>
              </a:buClr>
              <a:buSzPct val="80000"/>
              <a:buFont typeface="Century Gothic" panose="020B0502020202020204" pitchFamily="34" charset="0"/>
              <a:buChar char="►"/>
              <a:defRPr/>
            </a:pPr>
            <a:r>
              <a:rPr lang="en-US" altLang="zh-CN" sz="1400" dirty="0" smtClean="0">
                <a:latin typeface="Century Gothic" pitchFamily="34" charset="0"/>
                <a:ea typeface="Verdana" pitchFamily="34" charset="0"/>
                <a:cs typeface="Verdana" pitchFamily="34" charset="0"/>
              </a:rPr>
              <a:t>Dynamic switching</a:t>
            </a:r>
            <a:endParaRPr lang="en-US" altLang="zh-CN" sz="1400" dirty="0">
              <a:latin typeface="Century Gothic" pitchFamily="34" charset="0"/>
              <a:ea typeface="Verdana" pitchFamily="34" charset="0"/>
              <a:cs typeface="Verdana" pitchFamily="34" charset="0"/>
            </a:endParaRPr>
          </a:p>
        </p:txBody>
      </p:sp>
      <p:pic>
        <p:nvPicPr>
          <p:cNvPr id="35" name="Picture 12"/>
          <p:cNvPicPr>
            <a:picLocks noChangeAspect="1"/>
          </p:cNvPicPr>
          <p:nvPr/>
        </p:nvPicPr>
        <p:blipFill>
          <a:blip r:embed="rId3"/>
          <a:stretch>
            <a:fillRect/>
          </a:stretch>
        </p:blipFill>
        <p:spPr>
          <a:xfrm>
            <a:off x="1043608" y="2787774"/>
            <a:ext cx="6199152" cy="2126837"/>
          </a:xfrm>
          <a:prstGeom prst="rect">
            <a:avLst/>
          </a:prstGeom>
        </p:spPr>
      </p:pic>
      <p:sp>
        <p:nvSpPr>
          <p:cNvPr id="37" name="Rounded Rectangle 3"/>
          <p:cNvSpPr/>
          <p:nvPr/>
        </p:nvSpPr>
        <p:spPr>
          <a:xfrm>
            <a:off x="3275856" y="3687958"/>
            <a:ext cx="576000" cy="68399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ounded Rectangle 3"/>
          <p:cNvSpPr/>
          <p:nvPr/>
        </p:nvSpPr>
        <p:spPr>
          <a:xfrm>
            <a:off x="4067944" y="3075806"/>
            <a:ext cx="576000" cy="432048"/>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ounded Rectangle 3"/>
          <p:cNvSpPr/>
          <p:nvPr/>
        </p:nvSpPr>
        <p:spPr>
          <a:xfrm>
            <a:off x="4067944" y="4371950"/>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ounded Rectangle 3"/>
          <p:cNvSpPr/>
          <p:nvPr/>
        </p:nvSpPr>
        <p:spPr>
          <a:xfrm>
            <a:off x="4932104" y="3291830"/>
            <a:ext cx="576000" cy="432048"/>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ounded Rectangle 3"/>
          <p:cNvSpPr/>
          <p:nvPr/>
        </p:nvSpPr>
        <p:spPr>
          <a:xfrm>
            <a:off x="4932104" y="4371950"/>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ounded Rectangle 3"/>
          <p:cNvSpPr/>
          <p:nvPr/>
        </p:nvSpPr>
        <p:spPr>
          <a:xfrm>
            <a:off x="5724192" y="3075806"/>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ounded Rectangle 3"/>
          <p:cNvSpPr/>
          <p:nvPr/>
        </p:nvSpPr>
        <p:spPr>
          <a:xfrm>
            <a:off x="5724128" y="3723878"/>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Rounded Rectangle 3"/>
          <p:cNvSpPr/>
          <p:nvPr/>
        </p:nvSpPr>
        <p:spPr>
          <a:xfrm>
            <a:off x="5724128" y="4155926"/>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ounded Rectangle 3"/>
          <p:cNvSpPr/>
          <p:nvPr/>
        </p:nvSpPr>
        <p:spPr>
          <a:xfrm>
            <a:off x="6588288" y="3075806"/>
            <a:ext cx="576000" cy="21602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ounded Rectangle 3"/>
          <p:cNvSpPr/>
          <p:nvPr/>
        </p:nvSpPr>
        <p:spPr>
          <a:xfrm>
            <a:off x="6588224" y="3687958"/>
            <a:ext cx="576000" cy="68399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43808" y="2715766"/>
            <a:ext cx="1080120"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923928" y="2715766"/>
            <a:ext cx="936104"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860032" y="2715766"/>
            <a:ext cx="792088"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652120" y="2715766"/>
            <a:ext cx="792088"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444208" y="2715766"/>
            <a:ext cx="1008112"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1225910"/>
      </p:ext>
    </p:extLst>
  </p:cSld>
  <p:clrMapOvr>
    <a:masterClrMapping/>
  </p:clrMapOvr>
  <mc:AlternateContent xmlns:mc="http://schemas.openxmlformats.org/markup-compatibility/2006" xmlns:p14="http://schemas.microsoft.com/office/powerpoint/2010/main">
    <mc:Choice Requires="p14">
      <p:transition spd="slow" p14:dur="2000" advTm="149926"/>
    </mc:Choice>
    <mc:Fallback xmlns="">
      <p:transition spd="slow" advTm="149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8"/>
                                        </p:tgtEl>
                                      </p:cBhvr>
                                    </p:animEffect>
                                    <p:set>
                                      <p:cBhvr>
                                        <p:cTn id="40" dur="1" fill="hold">
                                          <p:stCondLst>
                                            <p:cond delay="499"/>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50"/>
                                        </p:tgtEl>
                                      </p:cBhvr>
                                    </p:animEffect>
                                    <p:set>
                                      <p:cBhvr>
                                        <p:cTn id="53" dur="1" fill="hold">
                                          <p:stCondLst>
                                            <p:cond delay="499"/>
                                          </p:stCondLst>
                                        </p:cTn>
                                        <p:tgtEl>
                                          <p:spTgt spid="50"/>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0" grpId="0"/>
      <p:bldP spid="21" grpId="0"/>
      <p:bldP spid="22" grpId="0"/>
      <p:bldP spid="23" grpId="0"/>
      <p:bldP spid="24" grpId="0"/>
      <p:bldP spid="3" grpId="0" animBg="1"/>
      <p:bldP spid="47" grpId="0" animBg="1"/>
      <p:bldP spid="48" grpId="0" animBg="1"/>
      <p:bldP spid="50"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Throughput of Mixed Workloads</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4782183"/>
            <a:ext cx="432000" cy="273844"/>
          </a:xfrm>
        </p:spPr>
        <p:txBody>
          <a:bodyPr wrap="none"/>
          <a:lstStyle/>
          <a:p>
            <a:fld id="{BF9A1D82-A967-4BC1-A576-AD1CE0B149C9}" type="slidenum">
              <a:rPr lang="zh-CN" altLang="en-US" sz="1800" smtClean="0">
                <a:solidFill>
                  <a:schemeClr val="tx1"/>
                </a:solidFill>
                <a:latin typeface="Century Gothic" pitchFamily="34" charset="0"/>
              </a:rPr>
              <a:t>35</a:t>
            </a:fld>
            <a:endParaRPr lang="zh-CN" altLang="en-US" sz="1800">
              <a:solidFill>
                <a:schemeClr val="tx1"/>
              </a:solidFill>
              <a:latin typeface="Century Gothic" pitchFamily="34" charset="0"/>
            </a:endParaRPr>
          </a:p>
        </p:txBody>
      </p:sp>
      <p:sp>
        <p:nvSpPr>
          <p:cNvPr id="21" name="TextBox 20"/>
          <p:cNvSpPr txBox="1"/>
          <p:nvPr/>
        </p:nvSpPr>
        <p:spPr>
          <a:xfrm>
            <a:off x="107504" y="4587974"/>
            <a:ext cx="7416824" cy="523220"/>
          </a:xfrm>
          <a:prstGeom prst="rect">
            <a:avLst/>
          </a:prstGeom>
          <a:noFill/>
        </p:spPr>
        <p:txBody>
          <a:bodyPr wrap="square" rtlCol="0">
            <a:spAutoFit/>
          </a:bodyPr>
          <a:lstStyle/>
          <a:p>
            <a:pPr marL="92075" indent="-92075"/>
            <a:r>
              <a:rPr lang="en-US" altLang="zh-CN" sz="1400" baseline="30000" dirty="0" smtClean="0">
                <a:solidFill>
                  <a:srgbClr val="FF0066"/>
                </a:solidFill>
                <a:latin typeface="Century Gothic" pitchFamily="34" charset="0"/>
              </a:rPr>
              <a:t>1 </a:t>
            </a:r>
            <a:r>
              <a:rPr lang="en-US" altLang="zh-CN" sz="1400" dirty="0" smtClean="0">
                <a:latin typeface="Century Gothic" pitchFamily="34" charset="0"/>
              </a:rPr>
              <a:t>The </a:t>
            </a:r>
            <a:r>
              <a:rPr lang="en-US" altLang="zh-CN" sz="1400" dirty="0">
                <a:latin typeface="Century Gothic" pitchFamily="34" charset="0"/>
              </a:rPr>
              <a:t>templates of 6 classes of queries are based on group (II) queries (L4, L5 and L6) and three additional queries from official website (A1, A2 and A3</a:t>
            </a:r>
            <a:r>
              <a:rPr lang="en-US" altLang="zh-CN" sz="1400" dirty="0" smtClean="0">
                <a:latin typeface="Century Gothic" pitchFamily="34" charset="0"/>
              </a:rPr>
              <a:t>).</a:t>
            </a:r>
            <a:endParaRPr lang="en-US" altLang="zh-CN" sz="1400" dirty="0">
              <a:latin typeface="Century Gothic" pitchFamily="34" charset="0"/>
            </a:endParaRPr>
          </a:p>
        </p:txBody>
      </p:sp>
      <p:pic>
        <p:nvPicPr>
          <p:cNvPr id="12" name="Picture 2"/>
          <p:cNvPicPr>
            <a:picLocks noChangeAspect="1"/>
          </p:cNvPicPr>
          <p:nvPr/>
        </p:nvPicPr>
        <p:blipFill>
          <a:blip r:embed="rId3"/>
          <a:stretch>
            <a:fillRect/>
          </a:stretch>
        </p:blipFill>
        <p:spPr>
          <a:xfrm>
            <a:off x="641498" y="1635646"/>
            <a:ext cx="7386886" cy="2774647"/>
          </a:xfrm>
          <a:prstGeom prst="rect">
            <a:avLst/>
          </a:prstGeom>
        </p:spPr>
      </p:pic>
      <p:sp>
        <p:nvSpPr>
          <p:cNvPr id="13" name="TextBox 12"/>
          <p:cNvSpPr txBox="1"/>
          <p:nvPr/>
        </p:nvSpPr>
        <p:spPr>
          <a:xfrm>
            <a:off x="1691681" y="3067934"/>
            <a:ext cx="1728192" cy="367912"/>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pPr algn="l"/>
            <a:r>
              <a:rPr lang="en-US" altLang="zh-CN" sz="2400" dirty="0" smtClean="0">
                <a:solidFill>
                  <a:srgbClr val="FF0066"/>
                </a:solidFill>
              </a:rPr>
              <a:t>278~740X</a:t>
            </a:r>
            <a:endParaRPr lang="zh-CN" altLang="en-US" sz="2400" dirty="0">
              <a:solidFill>
                <a:srgbClr val="FF0066"/>
              </a:solidFill>
            </a:endParaRPr>
          </a:p>
        </p:txBody>
      </p:sp>
      <p:sp>
        <p:nvSpPr>
          <p:cNvPr id="14" name="Rectangle 7"/>
          <p:cNvSpPr/>
          <p:nvPr/>
        </p:nvSpPr>
        <p:spPr>
          <a:xfrm>
            <a:off x="6804248" y="1491630"/>
            <a:ext cx="2520280" cy="904863"/>
          </a:xfrm>
          <a:prstGeom prst="rect">
            <a:avLst/>
          </a:prstGeom>
          <a:noFill/>
          <a:effectLst/>
        </p:spPr>
        <p:txBody>
          <a:bodyPr vert="horz" lIns="91440" tIns="45720" rIns="91440" bIns="45720" rtlCol="0" anchor="ctr">
            <a:noAutofit/>
          </a:bodyPr>
          <a:lstStyle/>
          <a:p>
            <a:pPr marL="177800" indent="-177800">
              <a:lnSpc>
                <a:spcPct val="110000"/>
              </a:lnSpc>
              <a:spcBef>
                <a:spcPct val="0"/>
              </a:spcBef>
            </a:pPr>
            <a:r>
              <a:rPr lang="en-US" altLang="zh-CN" sz="20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50</a:t>
            </a:r>
            <a:r>
              <a:rPr lang="en-US" altLang="zh-CN" sz="2000" baseline="30000" dirty="0">
                <a:solidFill>
                  <a:srgbClr val="FF0066"/>
                </a:solidFill>
                <a:effectLst>
                  <a:glow rad="254000">
                    <a:schemeClr val="bg1"/>
                  </a:glow>
                  <a:outerShdw blurRad="38100" dist="38100" dir="2700000" algn="tl">
                    <a:srgbClr val="000000">
                      <a:alpha val="43137"/>
                    </a:srgbClr>
                  </a:outerShdw>
                </a:effectLst>
                <a:latin typeface="Century Gothic" pitchFamily="34" charset="0"/>
              </a:rPr>
              <a:t>th</a:t>
            </a:r>
            <a:r>
              <a:rPr lang="en-US" altLang="zh-CN" sz="20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 </a:t>
            </a:r>
            <a:r>
              <a:rPr lang="en-US" altLang="zh-CN" sz="2000" b="1" dirty="0">
                <a:solidFill>
                  <a:srgbClr val="FF0066"/>
                </a:solidFill>
                <a:effectLst>
                  <a:glow rad="254000">
                    <a:schemeClr val="bg1"/>
                  </a:glow>
                  <a:outerShdw blurRad="38100" dist="38100" dir="2700000" algn="tl">
                    <a:srgbClr val="000000">
                      <a:alpha val="43137"/>
                    </a:srgbClr>
                  </a:outerShdw>
                </a:effectLst>
                <a:latin typeface="Century Gothic" pitchFamily="34" charset="0"/>
              </a:rPr>
              <a:t>0.80 </a:t>
            </a:r>
            <a:r>
              <a:rPr lang="en-US" altLang="zh-CN" sz="2000" b="1" dirty="0" err="1"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ms</a:t>
            </a:r>
            <a:endParaRPr lang="en-US" altLang="zh-CN" sz="2000" b="1" dirty="0">
              <a:solidFill>
                <a:srgbClr val="FF0066"/>
              </a:solidFill>
              <a:effectLst>
                <a:glow rad="254000">
                  <a:schemeClr val="bg1"/>
                </a:glow>
                <a:outerShdw blurRad="38100" dist="38100" dir="2700000" algn="tl">
                  <a:srgbClr val="000000">
                    <a:alpha val="43137"/>
                  </a:srgbClr>
                </a:outerShdw>
              </a:effectLst>
              <a:latin typeface="Century Gothic" pitchFamily="34" charset="0"/>
            </a:endParaRPr>
          </a:p>
          <a:p>
            <a:pPr marL="177800" indent="-177800">
              <a:lnSpc>
                <a:spcPct val="110000"/>
              </a:lnSpc>
              <a:spcBef>
                <a:spcPct val="0"/>
              </a:spcBef>
            </a:pPr>
            <a:r>
              <a:rPr lang="en-US" altLang="zh-CN" sz="20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99</a:t>
            </a:r>
            <a:r>
              <a:rPr lang="en-US" altLang="zh-CN" sz="2000" baseline="300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th</a:t>
            </a:r>
            <a:r>
              <a:rPr lang="en-US" altLang="zh-CN" sz="2000"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 </a:t>
            </a:r>
            <a:r>
              <a:rPr lang="en-US" altLang="zh-CN" sz="2000" b="1" dirty="0">
                <a:solidFill>
                  <a:srgbClr val="FF0066"/>
                </a:solidFill>
                <a:effectLst>
                  <a:glow rad="254000">
                    <a:schemeClr val="bg1"/>
                  </a:glow>
                  <a:outerShdw blurRad="38100" dist="38100" dir="2700000" algn="tl">
                    <a:srgbClr val="000000">
                      <a:alpha val="43137"/>
                    </a:srgbClr>
                  </a:outerShdw>
                </a:effectLst>
                <a:latin typeface="Century Gothic" pitchFamily="34" charset="0"/>
              </a:rPr>
              <a:t>5.90 </a:t>
            </a:r>
            <a:r>
              <a:rPr lang="en-US" altLang="zh-CN" sz="2000" b="1" dirty="0" err="1" smtClean="0">
                <a:solidFill>
                  <a:srgbClr val="FF0066"/>
                </a:solidFill>
                <a:effectLst>
                  <a:glow rad="254000">
                    <a:schemeClr val="bg1"/>
                  </a:glow>
                  <a:outerShdw blurRad="38100" dist="38100" dir="2700000" algn="tl">
                    <a:srgbClr val="000000">
                      <a:alpha val="43137"/>
                    </a:srgbClr>
                  </a:outerShdw>
                </a:effectLst>
                <a:latin typeface="Century Gothic" pitchFamily="34" charset="0"/>
              </a:rPr>
              <a:t>ms</a:t>
            </a:r>
            <a:endParaRPr lang="zh-CN" altLang="en-US" sz="2000" b="1" dirty="0">
              <a:solidFill>
                <a:srgbClr val="FF0066"/>
              </a:solidFill>
              <a:effectLst>
                <a:glow rad="254000">
                  <a:schemeClr val="bg1"/>
                </a:glow>
                <a:outerShdw blurRad="38100" dist="38100" dir="2700000" algn="tl">
                  <a:srgbClr val="000000">
                    <a:alpha val="43137"/>
                  </a:srgbClr>
                </a:outerShdw>
              </a:effectLst>
              <a:latin typeface="Century Gothic" pitchFamily="34" charset="0"/>
            </a:endParaRPr>
          </a:p>
        </p:txBody>
      </p:sp>
      <p:sp>
        <p:nvSpPr>
          <p:cNvPr id="3" name="矩形 2"/>
          <p:cNvSpPr/>
          <p:nvPr/>
        </p:nvSpPr>
        <p:spPr>
          <a:xfrm>
            <a:off x="3635896" y="1563638"/>
            <a:ext cx="5184576" cy="29523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TextBox 14"/>
          <p:cNvSpPr txBox="1"/>
          <p:nvPr/>
        </p:nvSpPr>
        <p:spPr>
          <a:xfrm>
            <a:off x="2054595" y="1995686"/>
            <a:ext cx="1869333" cy="367912"/>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pPr marL="0" indent="0" algn="r">
              <a:lnSpc>
                <a:spcPct val="80000"/>
              </a:lnSpc>
            </a:pPr>
            <a:r>
              <a:rPr lang="en-US" altLang="zh-CN" sz="2400" dirty="0" smtClean="0">
                <a:solidFill>
                  <a:srgbClr val="FF0066"/>
                </a:solidFill>
              </a:rPr>
              <a:t>269K</a:t>
            </a:r>
            <a:r>
              <a:rPr lang="en-US" altLang="zh-CN" b="0" dirty="0" smtClean="0">
                <a:solidFill>
                  <a:srgbClr val="FF0066"/>
                </a:solidFill>
              </a:rPr>
              <a:t> queries/sec</a:t>
            </a:r>
            <a:endParaRPr lang="zh-CN" altLang="en-US" b="0" dirty="0">
              <a:solidFill>
                <a:srgbClr val="FF0066"/>
              </a:solidFill>
            </a:endParaRPr>
          </a:p>
        </p:txBody>
      </p:sp>
      <p:sp>
        <p:nvSpPr>
          <p:cNvPr id="36" name="内容占位符 2"/>
          <p:cNvSpPr txBox="1">
            <a:spLocks/>
          </p:cNvSpPr>
          <p:nvPr/>
        </p:nvSpPr>
        <p:spPr bwMode="auto">
          <a:xfrm>
            <a:off x="641499" y="1131590"/>
            <a:ext cx="738688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b="1" dirty="0" smtClean="0">
                <a:effectLst>
                  <a:outerShdw blurRad="38100" dist="38100" dir="2700000" algn="tl">
                    <a:srgbClr val="000000">
                      <a:alpha val="43137"/>
                    </a:srgbClr>
                  </a:outerShdw>
                </a:effectLst>
                <a:latin typeface="Century Gothic" pitchFamily="34" charset="0"/>
              </a:rPr>
              <a:t>Mixed workload</a:t>
            </a:r>
            <a:r>
              <a:rPr lang="en-US" altLang="zh-CN" dirty="0" smtClean="0">
                <a:latin typeface="Century Gothic" pitchFamily="34" charset="0"/>
              </a:rPr>
              <a:t>: 6 </a:t>
            </a:r>
            <a:r>
              <a:rPr lang="en-US" altLang="zh-CN" dirty="0">
                <a:latin typeface="Century Gothic" pitchFamily="34" charset="0"/>
              </a:rPr>
              <a:t>classes </a:t>
            </a:r>
            <a:r>
              <a:rPr lang="en-US" altLang="zh-CN" dirty="0" smtClean="0">
                <a:latin typeface="Century Gothic" pitchFamily="34" charset="0"/>
              </a:rPr>
              <a:t>of small queries</a:t>
            </a:r>
            <a:r>
              <a:rPr lang="en-US" altLang="zh-CN" baseline="30000" dirty="0" smtClean="0">
                <a:solidFill>
                  <a:srgbClr val="FF0066"/>
                </a:solidFill>
                <a:latin typeface="Century Gothic" pitchFamily="34" charset="0"/>
              </a:rPr>
              <a:t>1</a:t>
            </a:r>
          </a:p>
        </p:txBody>
      </p:sp>
    </p:spTree>
    <p:extLst>
      <p:ext uri="{BB962C8B-B14F-4D97-AF65-F5344CB8AC3E}">
        <p14:creationId xmlns:p14="http://schemas.microsoft.com/office/powerpoint/2010/main" val="1423401328"/>
      </p:ext>
    </p:extLst>
  </p:cSld>
  <p:clrMapOvr>
    <a:masterClrMapping/>
  </p:clrMapOvr>
  <mc:AlternateContent xmlns:mc="http://schemas.openxmlformats.org/markup-compatibility/2006" xmlns:p14="http://schemas.microsoft.com/office/powerpoint/2010/main">
    <mc:Choice Requires="p14">
      <p:transition spd="slow" p14:dur="2000" advTm="32267"/>
    </mc:Choice>
    <mc:Fallback xmlns="">
      <p:transition spd="slow" advTm="322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Conclusion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588014" y="1944756"/>
            <a:ext cx="7656394" cy="278723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47675" lvl="2" indent="-447675">
              <a:buNone/>
            </a:pPr>
            <a:r>
              <a:rPr lang="en-US" altLang="zh-CN" b="1"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              </a:t>
            </a:r>
            <a:r>
              <a:rPr lang="en-US" altLang="zh-CN" sz="2200" dirty="0" smtClean="0">
                <a:solidFill>
                  <a:schemeClr val="tx1"/>
                </a:solidFill>
                <a:latin typeface="Century Gothic" pitchFamily="34" charset="0"/>
              </a:rPr>
              <a:t>:</a:t>
            </a:r>
            <a:r>
              <a:rPr lang="zh-CN" altLang="en-US" sz="2200" dirty="0" smtClean="0">
                <a:solidFill>
                  <a:schemeClr val="tx1"/>
                </a:solidFill>
                <a:latin typeface="Century Gothic" pitchFamily="34" charset="0"/>
              </a:rPr>
              <a:t> </a:t>
            </a:r>
            <a:r>
              <a:rPr lang="en-US" altLang="zh-CN" sz="2200" dirty="0" smtClean="0">
                <a:solidFill>
                  <a:schemeClr val="tx1"/>
                </a:solidFill>
                <a:latin typeface="Century Gothic" pitchFamily="34" charset="0"/>
              </a:rPr>
              <a:t>a </a:t>
            </a:r>
            <a:r>
              <a:rPr lang="en-US" altLang="zh-CN" sz="2200" dirty="0">
                <a:solidFill>
                  <a:schemeClr val="tx1"/>
                </a:solidFill>
                <a:latin typeface="Century Gothic" pitchFamily="34" charset="0"/>
              </a:rPr>
              <a:t>distributed in-memory </a:t>
            </a:r>
            <a:r>
              <a:rPr lang="en-US" altLang="zh-CN" sz="2200" dirty="0">
                <a:solidFill>
                  <a:srgbClr val="FF0066"/>
                </a:solidFill>
                <a:latin typeface="Century Gothic" pitchFamily="34" charset="0"/>
              </a:rPr>
              <a:t>RDF store </a:t>
            </a:r>
            <a:r>
              <a:rPr lang="en-US" altLang="zh-CN" sz="2200" dirty="0">
                <a:solidFill>
                  <a:schemeClr val="tx1"/>
                </a:solidFill>
                <a:latin typeface="Century Gothic" pitchFamily="34" charset="0"/>
              </a:rPr>
              <a:t>that leverages </a:t>
            </a:r>
            <a:r>
              <a:rPr lang="en-US" altLang="zh-CN" sz="2200" dirty="0">
                <a:solidFill>
                  <a:srgbClr val="FF0066"/>
                </a:solidFill>
                <a:latin typeface="Century Gothic" pitchFamily="34" charset="0"/>
              </a:rPr>
              <a:t>RDMA-based</a:t>
            </a:r>
            <a:r>
              <a:rPr lang="en-US" altLang="zh-CN" sz="2200" dirty="0">
                <a:solidFill>
                  <a:schemeClr val="tx1"/>
                </a:solidFill>
                <a:latin typeface="Century Gothic" pitchFamily="34" charset="0"/>
              </a:rPr>
              <a:t> graph </a:t>
            </a:r>
            <a:r>
              <a:rPr lang="en-US" altLang="zh-CN" sz="2200" dirty="0" smtClean="0">
                <a:solidFill>
                  <a:schemeClr val="tx1"/>
                </a:solidFill>
                <a:latin typeface="Century Gothic" pitchFamily="34" charset="0"/>
              </a:rPr>
              <a:t>exploration </a:t>
            </a:r>
            <a:r>
              <a:rPr lang="en-US" altLang="zh-CN" sz="2200" dirty="0">
                <a:solidFill>
                  <a:schemeClr val="tx1"/>
                </a:solidFill>
                <a:latin typeface="Century Gothic" pitchFamily="34" charset="0"/>
              </a:rPr>
              <a:t>to support </a:t>
            </a:r>
            <a:r>
              <a:rPr lang="en-US" altLang="zh-CN" sz="2200" dirty="0">
                <a:solidFill>
                  <a:srgbClr val="FF0066"/>
                </a:solidFill>
                <a:latin typeface="Century Gothic" pitchFamily="34" charset="0"/>
              </a:rPr>
              <a:t>fast</a:t>
            </a:r>
            <a:r>
              <a:rPr lang="en-US" altLang="zh-CN" sz="2200" dirty="0">
                <a:solidFill>
                  <a:schemeClr val="tx1"/>
                </a:solidFill>
                <a:latin typeface="Century Gothic" pitchFamily="34" charset="0"/>
              </a:rPr>
              <a:t> and </a:t>
            </a:r>
            <a:r>
              <a:rPr lang="en-US" altLang="zh-CN" sz="2200" dirty="0">
                <a:solidFill>
                  <a:srgbClr val="FF0066"/>
                </a:solidFill>
                <a:latin typeface="Century Gothic" pitchFamily="34" charset="0"/>
              </a:rPr>
              <a:t>concurrent</a:t>
            </a:r>
            <a:r>
              <a:rPr lang="en-US" altLang="zh-CN" sz="2200" dirty="0">
                <a:solidFill>
                  <a:schemeClr val="tx1"/>
                </a:solidFill>
                <a:latin typeface="Century Gothic" pitchFamily="34" charset="0"/>
              </a:rPr>
              <a:t> RDF </a:t>
            </a:r>
            <a:r>
              <a:rPr lang="en-US" altLang="zh-CN" sz="2200" dirty="0" smtClean="0">
                <a:solidFill>
                  <a:schemeClr val="tx1"/>
                </a:solidFill>
                <a:latin typeface="Century Gothic" pitchFamily="34" charset="0"/>
              </a:rPr>
              <a:t>queries</a:t>
            </a:r>
            <a:endParaRPr lang="en-US" altLang="zh-CN" sz="2200" dirty="0" smtClean="0">
              <a:solidFill>
                <a:schemeClr val="tx1"/>
              </a:solidFill>
              <a:latin typeface="Century Gothic" pitchFamily="34" charset="0"/>
              <a:ea typeface="Meiryo UI" pitchFamily="34" charset="-128"/>
            </a:endParaRPr>
          </a:p>
          <a:p>
            <a:pPr marL="447675" lvl="2" indent="-447675">
              <a:buNone/>
            </a:pPr>
            <a:endParaRPr lang="en-US" altLang="zh-CN" sz="1600" b="1" dirty="0" smtClean="0">
              <a:solidFill>
                <a:srgbClr val="000000"/>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450850" lvl="2" indent="-450850">
              <a:spcBef>
                <a:spcPts val="0"/>
              </a:spcBef>
              <a:buClrTx/>
              <a:buNone/>
            </a:pPr>
            <a:r>
              <a:rPr lang="en-US" altLang="zh-CN" sz="2200" dirty="0" smtClean="0">
                <a:solidFill>
                  <a:srgbClr val="000000"/>
                </a:solidFill>
                <a:latin typeface="Century Gothic" pitchFamily="34" charset="0"/>
                <a:ea typeface="微软雅黑"/>
                <a:cs typeface="+mn-cs"/>
              </a:rPr>
              <a:t>Achieving </a:t>
            </a:r>
            <a:r>
              <a:rPr lang="en-US" altLang="zh-CN" sz="2200" dirty="0" smtClean="0">
                <a:solidFill>
                  <a:srgbClr val="FF0066"/>
                </a:solidFill>
                <a:latin typeface="Century Gothic" pitchFamily="34" charset="0"/>
                <a:ea typeface="微软雅黑"/>
                <a:cs typeface="+mn-cs"/>
              </a:rPr>
              <a:t>orders-of-magnitude</a:t>
            </a:r>
            <a:r>
              <a:rPr lang="en-US" altLang="zh-CN" sz="2200" dirty="0" smtClean="0">
                <a:solidFill>
                  <a:srgbClr val="000000"/>
                </a:solidFill>
                <a:latin typeface="Century Gothic" pitchFamily="34" charset="0"/>
                <a:ea typeface="微软雅黑"/>
                <a:cs typeface="+mn-cs"/>
              </a:rPr>
              <a:t> lower</a:t>
            </a:r>
            <a:r>
              <a:rPr lang="en-US" altLang="zh-CN" sz="2200" dirty="0" smtClean="0">
                <a:solidFill>
                  <a:schemeClr val="tx1"/>
                </a:solidFill>
                <a:latin typeface="Century Gothic" pitchFamily="34" charset="0"/>
                <a:ea typeface="微软雅黑"/>
                <a:cs typeface="+mn-cs"/>
              </a:rPr>
              <a:t> latency &amp; higher </a:t>
            </a:r>
            <a:r>
              <a:rPr lang="en-US" altLang="zh-CN" sz="2200" dirty="0">
                <a:solidFill>
                  <a:schemeClr val="tx1"/>
                </a:solidFill>
                <a:latin typeface="Century Gothic" pitchFamily="34" charset="0"/>
                <a:ea typeface="微软雅黑"/>
                <a:cs typeface="+mn-cs"/>
              </a:rPr>
              <a:t>throughput </a:t>
            </a:r>
            <a:r>
              <a:rPr lang="en-US" altLang="zh-CN" sz="2200" dirty="0" smtClean="0">
                <a:solidFill>
                  <a:srgbClr val="000000"/>
                </a:solidFill>
                <a:latin typeface="Century Gothic" pitchFamily="34" charset="0"/>
                <a:ea typeface="微软雅黑"/>
                <a:cs typeface="+mn-cs"/>
              </a:rPr>
              <a:t>than </a:t>
            </a:r>
            <a:r>
              <a:rPr lang="en-US" altLang="zh-CN" sz="2200" dirty="0">
                <a:solidFill>
                  <a:srgbClr val="000000"/>
                </a:solidFill>
                <a:latin typeface="Century Gothic" pitchFamily="34" charset="0"/>
                <a:ea typeface="微软雅黑"/>
                <a:cs typeface="+mn-cs"/>
              </a:rPr>
              <a:t>prior </a:t>
            </a:r>
            <a:r>
              <a:rPr lang="en-US" altLang="zh-CN" sz="2200" dirty="0" smtClean="0">
                <a:solidFill>
                  <a:srgbClr val="000000"/>
                </a:solidFill>
                <a:latin typeface="Century Gothic" pitchFamily="34" charset="0"/>
                <a:ea typeface="微软雅黑"/>
                <a:cs typeface="+mn-cs"/>
              </a:rPr>
              <a:t>state-of-the-art systems</a:t>
            </a:r>
          </a:p>
          <a:p>
            <a:pPr marL="450850" lvl="2" indent="-450850">
              <a:spcBef>
                <a:spcPts val="0"/>
              </a:spcBef>
              <a:buClrTx/>
              <a:buNone/>
            </a:pPr>
            <a:endParaRPr lang="en-US" altLang="zh-CN" sz="2600" dirty="0">
              <a:solidFill>
                <a:srgbClr val="000000"/>
              </a:solidFill>
              <a:effectLst>
                <a:outerShdw blurRad="38100" dist="38100" dir="2700000" algn="tl">
                  <a:srgbClr val="000000">
                    <a:alpha val="43137"/>
                  </a:srgbClr>
                </a:outerShdw>
              </a:effectLst>
              <a:latin typeface="Century Gothic" pitchFamily="34" charset="0"/>
              <a:ea typeface="微软雅黑"/>
              <a:cs typeface="+mn-cs"/>
            </a:endParaRPr>
          </a:p>
        </p:txBody>
      </p:sp>
      <p:sp>
        <p:nvSpPr>
          <p:cNvPr id="6" name="Slide Number Placeholder 3"/>
          <p:cNvSpPr>
            <a:spLocks noGrp="1"/>
          </p:cNvSpPr>
          <p:nvPr>
            <p:ph type="sldNum" sz="quarter" idx="12"/>
          </p:nvPr>
        </p:nvSpPr>
        <p:spPr>
          <a:xfrm>
            <a:off x="8532488" y="4782183"/>
            <a:ext cx="432000" cy="273844"/>
          </a:xfrm>
        </p:spPr>
        <p:txBody>
          <a:bodyPr wrap="none"/>
          <a:lstStyle/>
          <a:p>
            <a:fld id="{BF9A1D82-A967-4BC1-A576-AD1CE0B149C9}" type="slidenum">
              <a:rPr lang="zh-CN" altLang="en-US" sz="1800" smtClean="0">
                <a:solidFill>
                  <a:schemeClr val="tx1"/>
                </a:solidFill>
                <a:latin typeface="Century Gothic" pitchFamily="34" charset="0"/>
              </a:rPr>
              <a:t>36</a:t>
            </a:fld>
            <a:endParaRPr lang="zh-CN" altLang="en-US" sz="1800">
              <a:solidFill>
                <a:schemeClr val="tx1"/>
              </a:solidFill>
              <a:latin typeface="Century Gothic" pitchFamily="34" charset="0"/>
            </a:endParaRPr>
          </a:p>
        </p:txBody>
      </p:sp>
      <p:sp>
        <p:nvSpPr>
          <p:cNvPr id="7" name="标题 4"/>
          <p:cNvSpPr txBox="1">
            <a:spLocks/>
          </p:cNvSpPr>
          <p:nvPr/>
        </p:nvSpPr>
        <p:spPr>
          <a:xfrm>
            <a:off x="539552" y="2016764"/>
            <a:ext cx="1895754" cy="432048"/>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2800" dirty="0" err="1" smtClean="0"/>
              <a:t>Wukong</a:t>
            </a:r>
            <a:endParaRPr lang="zh-TW" altLang="en-US" sz="2800" dirty="0"/>
          </a:p>
        </p:txBody>
      </p:sp>
      <p:sp>
        <p:nvSpPr>
          <p:cNvPr id="9" name="文本框 8"/>
          <p:cNvSpPr txBox="1"/>
          <p:nvPr/>
        </p:nvSpPr>
        <p:spPr>
          <a:xfrm>
            <a:off x="827584" y="1245989"/>
            <a:ext cx="7344816" cy="461665"/>
          </a:xfrm>
          <a:prstGeom prst="rect">
            <a:avLst/>
          </a:prstGeom>
          <a:solidFill>
            <a:srgbClr val="FFFFB7"/>
          </a:solidFill>
        </p:spPr>
        <p:txBody>
          <a:bodyPr wrap="square" rtlCol="0">
            <a:spAutoFit/>
          </a:bodyPr>
          <a:lstStyle/>
          <a:p>
            <a:pPr algn="ctr"/>
            <a:r>
              <a:rPr kumimoji="1" lang="en-US" altLang="zh-CN" sz="2400" dirty="0" smtClean="0">
                <a:solidFill>
                  <a:srgbClr val="FF0066"/>
                </a:solidFill>
                <a:latin typeface="Century Gothic"/>
                <a:cs typeface="Century Gothic"/>
              </a:rPr>
              <a:t>New</a:t>
            </a:r>
            <a:r>
              <a:rPr kumimoji="1" lang="en-US" altLang="zh-CN" sz="2400" dirty="0" smtClean="0">
                <a:latin typeface="Century Gothic"/>
                <a:cs typeface="Century Gothic"/>
              </a:rPr>
              <a:t> </a:t>
            </a:r>
            <a:r>
              <a:rPr kumimoji="1" lang="en-US" altLang="zh-CN" sz="2400" dirty="0" smtClean="0">
                <a:solidFill>
                  <a:srgbClr val="000000"/>
                </a:solidFill>
                <a:latin typeface="Century Gothic"/>
                <a:cs typeface="Century Gothic"/>
              </a:rPr>
              <a:t>hardware </a:t>
            </a:r>
            <a:r>
              <a:rPr kumimoji="1" lang="en-US" altLang="zh-CN" sz="2400" dirty="0" smtClean="0">
                <a:latin typeface="Century Gothic"/>
                <a:cs typeface="Century Gothic"/>
              </a:rPr>
              <a:t>technologies open </a:t>
            </a:r>
            <a:r>
              <a:rPr kumimoji="1" lang="en-US" altLang="zh-CN" sz="2400" dirty="0" smtClean="0">
                <a:solidFill>
                  <a:srgbClr val="FF0066"/>
                </a:solidFill>
                <a:latin typeface="Century Gothic"/>
                <a:cs typeface="Century Gothic"/>
              </a:rPr>
              <a:t>opportunities</a:t>
            </a:r>
            <a:endParaRPr kumimoji="1" lang="zh-CN" altLang="en-US" sz="2400" dirty="0">
              <a:solidFill>
                <a:srgbClr val="FF0066"/>
              </a:solidFill>
              <a:latin typeface="Century Gothic"/>
              <a:cs typeface="Century Gothic"/>
            </a:endParaRPr>
          </a:p>
        </p:txBody>
      </p:sp>
      <p:sp>
        <p:nvSpPr>
          <p:cNvPr id="8" name="TextBox 7"/>
          <p:cNvSpPr txBox="1"/>
          <p:nvPr/>
        </p:nvSpPr>
        <p:spPr>
          <a:xfrm>
            <a:off x="1384137" y="4259872"/>
            <a:ext cx="6375726" cy="400110"/>
          </a:xfrm>
          <a:prstGeom prst="rect">
            <a:avLst/>
          </a:prstGeom>
          <a:noFill/>
        </p:spPr>
        <p:txBody>
          <a:bodyPr wrap="square" rtlCol="0">
            <a:spAutoFit/>
          </a:bodyPr>
          <a:lstStyle/>
          <a:p>
            <a:pPr algn="ctr"/>
            <a:r>
              <a:rPr lang="en-US" altLang="zh-CN" sz="2000" dirty="0">
                <a:hlinkClick r:id="rId3"/>
              </a:rPr>
              <a:t>http://</a:t>
            </a:r>
            <a:r>
              <a:rPr lang="en-US" altLang="zh-CN" sz="2000" dirty="0" smtClean="0">
                <a:hlinkClick r:id="rId3"/>
              </a:rPr>
              <a:t>ipads.se.sjtu.edu.cn/projects/wukong</a:t>
            </a:r>
            <a:r>
              <a:rPr lang="en-US" altLang="zh-CN" sz="2000" dirty="0" smtClean="0"/>
              <a:t> </a:t>
            </a:r>
            <a:endParaRPr lang="zh-CN" altLang="en-US" sz="2000" dirty="0"/>
          </a:p>
        </p:txBody>
      </p:sp>
      <p:sp>
        <p:nvSpPr>
          <p:cNvPr id="10" name="TextBox 9"/>
          <p:cNvSpPr txBox="1"/>
          <p:nvPr/>
        </p:nvSpPr>
        <p:spPr>
          <a:xfrm>
            <a:off x="6012496" y="51470"/>
            <a:ext cx="3024000" cy="828000"/>
          </a:xfrm>
          <a:prstGeom prst="rect">
            <a:avLst/>
          </a:prstGeom>
          <a:solidFill>
            <a:srgbClr val="FFFFCC"/>
          </a:solidFill>
          <a:ln>
            <a:solidFill>
              <a:schemeClr val="tx1"/>
            </a:solidFill>
          </a:ln>
        </p:spPr>
        <p:txBody>
          <a:bodyPr wrap="square" lIns="108000" rIns="108000" rtlCol="0">
            <a:spAutoFit/>
          </a:bodyPr>
          <a:lstStyle/>
          <a:p>
            <a:pPr algn="r"/>
            <a:r>
              <a:rPr lang="en-US" altLang="zh-CN" b="1" u="sng" dirty="0" smtClean="0"/>
              <a:t>Poster Session</a:t>
            </a:r>
            <a:r>
              <a:rPr lang="en-US" altLang="zh-CN" u="sng" dirty="0" smtClean="0"/>
              <a:t> </a:t>
            </a:r>
            <a:r>
              <a:rPr lang="en-US" altLang="zh-CN" sz="1600" u="sng" dirty="0" smtClean="0"/>
              <a:t>(Thu. Nov. 3)</a:t>
            </a:r>
            <a:endParaRPr lang="en-US" altLang="zh-CN" u="sng" dirty="0" smtClean="0"/>
          </a:p>
          <a:p>
            <a:pPr algn="r"/>
            <a:r>
              <a:rPr lang="en-US" altLang="zh-CN" sz="1600" dirty="0" err="1" smtClean="0">
                <a:solidFill>
                  <a:srgbClr val="0000FF"/>
                </a:solidFill>
              </a:rPr>
              <a:t>Wukong+S</a:t>
            </a:r>
            <a:r>
              <a:rPr lang="en-US" altLang="zh-CN" sz="1600" dirty="0">
                <a:solidFill>
                  <a:srgbClr val="0000FF"/>
                </a:solidFill>
              </a:rPr>
              <a:t>: Streaming Meets Querying on RDF </a:t>
            </a:r>
            <a:r>
              <a:rPr lang="en-US" altLang="zh-CN" sz="1600" dirty="0" smtClean="0">
                <a:solidFill>
                  <a:srgbClr val="0000FF"/>
                </a:solidFill>
              </a:rPr>
              <a:t>Streams</a:t>
            </a:r>
            <a:endParaRPr lang="zh-CN" altLang="en-US" sz="1600" dirty="0">
              <a:solidFill>
                <a:srgbClr val="0000FF"/>
              </a:solidFill>
            </a:endParaRPr>
          </a:p>
        </p:txBody>
      </p:sp>
    </p:spTree>
    <p:extLst>
      <p:ext uri="{BB962C8B-B14F-4D97-AF65-F5344CB8AC3E}">
        <p14:creationId xmlns:p14="http://schemas.microsoft.com/office/powerpoint/2010/main" val="3059249302"/>
      </p:ext>
    </p:extLst>
  </p:cSld>
  <p:clrMapOvr>
    <a:masterClrMapping/>
  </p:clrMapOvr>
  <mc:AlternateContent xmlns:mc="http://schemas.openxmlformats.org/markup-compatibility/2006" xmlns:p14="http://schemas.microsoft.com/office/powerpoint/2010/main">
    <mc:Choice Requires="p14">
      <p:transition spd="slow" p14:dur="2000" advTm="25349"/>
    </mc:Choice>
    <mc:Fallback xmlns="">
      <p:transition spd="slow" advTm="25349"/>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Z:\Downloads\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116815" y="-19339"/>
            <a:ext cx="1324776" cy="126511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4"/>
          <p:cNvSpPr txBox="1">
            <a:spLocks/>
          </p:cNvSpPr>
          <p:nvPr/>
        </p:nvSpPr>
        <p:spPr>
          <a:xfrm>
            <a:off x="5292080" y="1520168"/>
            <a:ext cx="3124200" cy="51077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i="0" kern="1200" cap="all">
                <a:solidFill>
                  <a:srgbClr val="3366FF"/>
                </a:solidFill>
                <a:latin typeface="Tahoma"/>
                <a:ea typeface="+mj-ea"/>
                <a:cs typeface="Tahoma"/>
              </a:defRPr>
            </a:lvl1pPr>
          </a:lstStyle>
          <a:p>
            <a:pPr algn="ctr"/>
            <a:r>
              <a:rPr lang="en-US" altLang="zh-TW" b="0" cap="none" dirty="0" smtClean="0">
                <a:solidFill>
                  <a:srgbClr val="FF0066"/>
                </a:solidFill>
                <a:latin typeface="Century Gothic" pitchFamily="34" charset="0"/>
                <a:cs typeface="MV Boli" pitchFamily="2" charset="0"/>
              </a:rPr>
              <a:t>Questions</a:t>
            </a:r>
            <a:endParaRPr lang="zh-TW" altLang="en-US" b="0" cap="none" dirty="0">
              <a:solidFill>
                <a:srgbClr val="FF0066"/>
              </a:solidFill>
              <a:latin typeface="Century Gothic" pitchFamily="34" charset="0"/>
              <a:cs typeface="MV Boli" pitchFamily="2" charset="0"/>
            </a:endParaRPr>
          </a:p>
        </p:txBody>
      </p:sp>
      <p:sp>
        <p:nvSpPr>
          <p:cNvPr id="13" name="Rectangle 12"/>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txBox="1">
            <a:spLocks/>
          </p:cNvSpPr>
          <p:nvPr/>
        </p:nvSpPr>
        <p:spPr>
          <a:xfrm>
            <a:off x="288000" y="0"/>
            <a:ext cx="8856000" cy="1063229"/>
          </a:xfrm>
          <a:prstGeom prst="rect">
            <a:avLst/>
          </a:prstGeom>
        </p:spPr>
        <p:txBody>
          <a:bodyPr vert="horz" lIns="91440" tIns="45720" rIns="91440" bIns="45720" rtlCol="0" anchor="ctr">
            <a:normAutofit/>
          </a:bodyPr>
          <a:lstStyle>
            <a:lvl1pPr>
              <a:spcBef>
                <a:spcPct val="0"/>
              </a:spcBef>
              <a:buNone/>
              <a:defRPr sz="3600">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stStyle>
          <a:p>
            <a:r>
              <a:rPr lang="en-US" altLang="zh-TW" dirty="0"/>
              <a:t>Thanks</a:t>
            </a:r>
            <a:endParaRPr lang="zh-TW" altLang="en-US"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441" y="3435950"/>
            <a:ext cx="722592" cy="936000"/>
          </a:xfrm>
          <a:prstGeom prst="round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Z:\Research\B.photos\Rong\rong-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374" y="3435950"/>
            <a:ext cx="732654" cy="936000"/>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0966" y="2248388"/>
            <a:ext cx="1115450" cy="1115450"/>
          </a:xfrm>
          <a:prstGeom prst="rect">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psf\Home\Pictures\一寸照\_0003008 拷贝.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1679" y="2319822"/>
            <a:ext cx="720275" cy="900000"/>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psf\Home\Downloads\1.pi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238" y="2319822"/>
            <a:ext cx="765325" cy="900000"/>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3" descr="Z:\Downloads\feifeil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3445" y="3435950"/>
            <a:ext cx="696748" cy="936000"/>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4731990"/>
            <a:ext cx="4924871" cy="338554"/>
          </a:xfrm>
          <a:prstGeom prst="rect">
            <a:avLst/>
          </a:prstGeom>
          <a:noFill/>
        </p:spPr>
        <p:txBody>
          <a:bodyPr wrap="square" rtlCol="0">
            <a:spAutoFit/>
          </a:bodyPr>
          <a:lstStyle/>
          <a:p>
            <a:r>
              <a:rPr lang="en-US" altLang="zh-CN" sz="1600" dirty="0">
                <a:hlinkClick r:id="rId10"/>
              </a:rPr>
              <a:t>http://</a:t>
            </a:r>
            <a:r>
              <a:rPr lang="en-US" altLang="zh-CN" sz="1600" dirty="0" smtClean="0">
                <a:hlinkClick r:id="rId10"/>
              </a:rPr>
              <a:t>ipads.se.sjtu.edu.cn/projects/wukong</a:t>
            </a:r>
            <a:r>
              <a:rPr lang="en-US" altLang="zh-CN" sz="1600" dirty="0" smtClean="0"/>
              <a:t> </a:t>
            </a:r>
            <a:endParaRPr lang="zh-CN" altLang="en-US" sz="1600" dirty="0"/>
          </a:p>
        </p:txBody>
      </p:sp>
      <p:sp>
        <p:nvSpPr>
          <p:cNvPr id="6" name="Rectangle 5"/>
          <p:cNvSpPr/>
          <p:nvPr/>
        </p:nvSpPr>
        <p:spPr>
          <a:xfrm>
            <a:off x="766721" y="1491630"/>
            <a:ext cx="4536504" cy="2369880"/>
          </a:xfrm>
          <a:prstGeom prst="rect">
            <a:avLst/>
          </a:prstGeom>
        </p:spPr>
        <p:txBody>
          <a:bodyPr wrap="square">
            <a:spAutoFit/>
          </a:bodyPr>
          <a:lstStyle/>
          <a:p>
            <a:pPr algn="just"/>
            <a:r>
              <a:rPr lang="en-US" altLang="zh-CN" sz="2800" dirty="0" err="1" smtClean="0">
                <a:solidFill>
                  <a:srgbClr val="FF0066"/>
                </a:solidFill>
                <a:effectLst>
                  <a:glow rad="190500">
                    <a:schemeClr val="bg1"/>
                  </a:glow>
                  <a:outerShdw blurRad="38100" dist="38100" dir="2700000" algn="tl">
                    <a:srgbClr val="000000">
                      <a:alpha val="43137"/>
                    </a:srgbClr>
                  </a:outerShdw>
                </a:effectLst>
                <a:latin typeface="Abadi MT Condensed Light" charset="0"/>
                <a:ea typeface="Abadi MT Condensed Light" charset="0"/>
                <a:cs typeface="Abadi MT Condensed Light" charset="0"/>
              </a:rPr>
              <a:t>Wukong</a:t>
            </a:r>
            <a:r>
              <a:rPr lang="en-US" altLang="zh-CN" sz="2000" dirty="0" smtClean="0">
                <a:latin typeface="Abadi MT Condensed Light" charset="0"/>
                <a:ea typeface="Abadi MT Condensed Light" charset="0"/>
                <a:cs typeface="Abadi MT Condensed Light" charset="0"/>
              </a:rPr>
              <a:t>, short </a:t>
            </a:r>
            <a:r>
              <a:rPr lang="en-US" altLang="zh-CN" sz="2000" dirty="0">
                <a:latin typeface="Abadi MT Condensed Light" charset="0"/>
                <a:ea typeface="Abadi MT Condensed Light" charset="0"/>
                <a:cs typeface="Abadi MT Condensed Light" charset="0"/>
              </a:rPr>
              <a:t>for Sun </a:t>
            </a:r>
            <a:r>
              <a:rPr lang="en-US" altLang="zh-CN" sz="2000" dirty="0" err="1">
                <a:latin typeface="Abadi MT Condensed Light" charset="0"/>
                <a:ea typeface="Abadi MT Condensed Light" charset="0"/>
                <a:cs typeface="Abadi MT Condensed Light" charset="0"/>
              </a:rPr>
              <a:t>Wukong</a:t>
            </a:r>
            <a:r>
              <a:rPr lang="en-US" altLang="zh-CN" sz="2000" dirty="0">
                <a:latin typeface="Abadi MT Condensed Light" charset="0"/>
                <a:ea typeface="Abadi MT Condensed Light" charset="0"/>
                <a:cs typeface="Abadi MT Condensed Light" charset="0"/>
              </a:rPr>
              <a:t>, who is known as the </a:t>
            </a:r>
            <a:r>
              <a:rPr lang="en-US" altLang="zh-CN" sz="2000" dirty="0">
                <a:solidFill>
                  <a:srgbClr val="FF0066"/>
                </a:solidFill>
                <a:latin typeface="Abadi MT Condensed Light" charset="0"/>
                <a:ea typeface="Abadi MT Condensed Light" charset="0"/>
                <a:cs typeface="Abadi MT Condensed Light" charset="0"/>
              </a:rPr>
              <a:t>Monkey King </a:t>
            </a:r>
            <a:r>
              <a:rPr lang="en-US" altLang="zh-CN" sz="2000" dirty="0">
                <a:latin typeface="Abadi MT Condensed Light" charset="0"/>
                <a:ea typeface="Abadi MT Condensed Light" charset="0"/>
                <a:cs typeface="Abadi MT Condensed Light" charset="0"/>
              </a:rPr>
              <a:t>and is a main character in the Chinese classical novel “Journey to the West”. Since </a:t>
            </a:r>
            <a:r>
              <a:rPr lang="en-US" altLang="zh-CN" sz="2000" dirty="0" err="1">
                <a:latin typeface="Abadi MT Condensed Light" charset="0"/>
                <a:ea typeface="Abadi MT Condensed Light" charset="0"/>
                <a:cs typeface="Abadi MT Condensed Light" charset="0"/>
              </a:rPr>
              <a:t>Wukong</a:t>
            </a:r>
            <a:r>
              <a:rPr lang="en-US" altLang="zh-CN" sz="2000" dirty="0">
                <a:latin typeface="Abadi MT Condensed Light" charset="0"/>
                <a:ea typeface="Abadi MT Condensed Light" charset="0"/>
                <a:cs typeface="Abadi MT Condensed Light" charset="0"/>
              </a:rPr>
              <a:t> is known for his </a:t>
            </a:r>
            <a:r>
              <a:rPr lang="en-US" altLang="zh-CN" sz="2000" dirty="0">
                <a:solidFill>
                  <a:srgbClr val="FF0066"/>
                </a:solidFill>
                <a:latin typeface="Abadi MT Condensed Light" charset="0"/>
                <a:ea typeface="Abadi MT Condensed Light" charset="0"/>
                <a:cs typeface="Abadi MT Condensed Light" charset="0"/>
              </a:rPr>
              <a:t>extremely fast speed</a:t>
            </a:r>
            <a:r>
              <a:rPr lang="en-US" altLang="zh-CN" sz="2000" dirty="0">
                <a:latin typeface="Abadi MT Condensed Light" charset="0"/>
                <a:ea typeface="Abadi MT Condensed Light" charset="0"/>
                <a:cs typeface="Abadi MT Condensed Light" charset="0"/>
              </a:rPr>
              <a:t> (21,675 kilometers in one somersault) and the ability to </a:t>
            </a:r>
            <a:r>
              <a:rPr lang="en-US" altLang="zh-CN" sz="2000" dirty="0">
                <a:solidFill>
                  <a:srgbClr val="FF0066"/>
                </a:solidFill>
                <a:latin typeface="Abadi MT Condensed Light" charset="0"/>
                <a:ea typeface="Abadi MT Condensed Light" charset="0"/>
                <a:cs typeface="Abadi MT Condensed Light" charset="0"/>
              </a:rPr>
              <a:t>fork himself to do massive multi-tasking</a:t>
            </a:r>
            <a:r>
              <a:rPr lang="en-US" altLang="zh-CN" sz="2000" dirty="0">
                <a:latin typeface="Abadi MT Condensed Light" charset="0"/>
                <a:ea typeface="Abadi MT Condensed Light" charset="0"/>
                <a:cs typeface="Abadi MT Condensed Light" charset="0"/>
              </a:rPr>
              <a:t>, we term our system as </a:t>
            </a:r>
            <a:r>
              <a:rPr lang="en-US" altLang="zh-CN" sz="2000" dirty="0" err="1">
                <a:latin typeface="Abadi MT Condensed Light" charset="0"/>
                <a:ea typeface="Abadi MT Condensed Light" charset="0"/>
                <a:cs typeface="Abadi MT Condensed Light" charset="0"/>
              </a:rPr>
              <a:t>Wukong</a:t>
            </a:r>
            <a:r>
              <a:rPr lang="en-US" altLang="zh-CN" sz="2000" dirty="0">
                <a:latin typeface="Abadi MT Condensed Light" charset="0"/>
                <a:ea typeface="Abadi MT Condensed Light" charset="0"/>
                <a:cs typeface="Abadi MT Condensed Light" charset="0"/>
              </a:rPr>
              <a:t>.</a:t>
            </a:r>
            <a:endParaRPr lang="zh-CN" altLang="en-US" sz="2400"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361658677"/>
      </p:ext>
    </p:extLst>
  </p:cSld>
  <p:clrMapOvr>
    <a:masterClrMapping/>
  </p:clrMapOvr>
  <mc:AlternateContent xmlns:mc="http://schemas.openxmlformats.org/markup-compatibility/2006" xmlns:p14="http://schemas.microsoft.com/office/powerpoint/2010/main">
    <mc:Choice Requires="p14">
      <p:transition spd="slow" p14:dur="2000" advTm="1580"/>
    </mc:Choice>
    <mc:Fallback xmlns="">
      <p:transition spd="slow" advTm="158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Backup</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3261484505"/>
      </p:ext>
    </p:extLst>
  </p:cSld>
  <p:clrMapOvr>
    <a:masterClrMapping/>
  </p:clrMapOvr>
  <mc:AlternateContent xmlns:mc="http://schemas.openxmlformats.org/markup-compatibility/2006">
    <mc:Choice xmlns:p14="http://schemas.microsoft.com/office/powerpoint/2010/main" Requires="p14">
      <p:transition spd="slow" p14:dur="2000" advTm="508"/>
    </mc:Choice>
    <mc:Fallback>
      <p:transition spd="slow" advTm="50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Predicate-based KV Store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39</a:t>
            </a:fld>
            <a:endParaRPr lang="zh-CN" altLang="en-US" sz="1800">
              <a:solidFill>
                <a:schemeClr val="tx1"/>
              </a:solidFill>
              <a:latin typeface="Century Gothic" pitchFamily="34" charset="0"/>
            </a:endParaRPr>
          </a:p>
        </p:txBody>
      </p:sp>
      <p:grpSp>
        <p:nvGrpSpPr>
          <p:cNvPr id="2" name="组合 1"/>
          <p:cNvGrpSpPr/>
          <p:nvPr/>
        </p:nvGrpSpPr>
        <p:grpSpPr>
          <a:xfrm>
            <a:off x="348574" y="1059582"/>
            <a:ext cx="2423226" cy="1296144"/>
            <a:chOff x="4139952" y="1491630"/>
            <a:chExt cx="3096344" cy="1656184"/>
          </a:xfrm>
        </p:grpSpPr>
        <p:sp>
          <p:nvSpPr>
            <p:cNvPr id="9" name="Oval 13"/>
            <p:cNvSpPr/>
            <p:nvPr/>
          </p:nvSpPr>
          <p:spPr>
            <a:xfrm>
              <a:off x="5004048" y="1640042"/>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Rong</a:t>
              </a:r>
              <a:endParaRPr lang="zh-CN" altLang="en-US" sz="1400" b="1" dirty="0">
                <a:solidFill>
                  <a:schemeClr val="tx1"/>
                </a:solidFill>
              </a:endParaRPr>
            </a:p>
          </p:txBody>
        </p:sp>
        <p:cxnSp>
          <p:nvCxnSpPr>
            <p:cNvPr id="10" name="Straight Arrow Connector 15"/>
            <p:cNvCxnSpPr>
              <a:stCxn id="9" idx="6"/>
              <a:endCxn id="16" idx="2"/>
            </p:cNvCxnSpPr>
            <p:nvPr/>
          </p:nvCxnSpPr>
          <p:spPr>
            <a:xfrm flipV="1">
              <a:off x="5796136" y="1742559"/>
              <a:ext cx="648072" cy="148412"/>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6"/>
            <p:cNvSpPr/>
            <p:nvPr/>
          </p:nvSpPr>
          <p:spPr>
            <a:xfrm>
              <a:off x="5796136" y="1491630"/>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a:t>t</a:t>
              </a:r>
              <a:r>
                <a:rPr lang="en-US" altLang="zh-CN" sz="1400" b="1" dirty="0" smtClean="0"/>
                <a:t>o</a:t>
              </a:r>
              <a:endParaRPr lang="zh-CN" altLang="en-US" sz="1400" b="1" dirty="0"/>
            </a:p>
          </p:txBody>
        </p:sp>
        <p:sp>
          <p:nvSpPr>
            <p:cNvPr id="15" name="Oval 13"/>
            <p:cNvSpPr/>
            <p:nvPr/>
          </p:nvSpPr>
          <p:spPr>
            <a:xfrm>
              <a:off x="5396092" y="2645957"/>
              <a:ext cx="864096" cy="501857"/>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Jiaxin</a:t>
              </a:r>
              <a:endParaRPr lang="zh-CN" altLang="en-US" sz="1400" b="1" dirty="0">
                <a:solidFill>
                  <a:schemeClr val="tx1"/>
                </a:solidFill>
              </a:endParaRPr>
            </a:p>
          </p:txBody>
        </p:sp>
        <p:sp>
          <p:nvSpPr>
            <p:cNvPr id="16" name="Oval 13"/>
            <p:cNvSpPr/>
            <p:nvPr/>
          </p:nvSpPr>
          <p:spPr>
            <a:xfrm>
              <a:off x="6444208" y="1491630"/>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cxnSp>
          <p:nvCxnSpPr>
            <p:cNvPr id="17" name="Straight Arrow Connector 15"/>
            <p:cNvCxnSpPr>
              <a:stCxn id="15" idx="0"/>
              <a:endCxn id="9" idx="4"/>
            </p:cNvCxnSpPr>
            <p:nvPr/>
          </p:nvCxnSpPr>
          <p:spPr>
            <a:xfrm flipH="1" flipV="1">
              <a:off x="5400092" y="2141900"/>
              <a:ext cx="428048" cy="50405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6"/>
            <p:cNvSpPr/>
            <p:nvPr/>
          </p:nvSpPr>
          <p:spPr>
            <a:xfrm>
              <a:off x="5120061" y="2386503"/>
              <a:ext cx="93610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ad</a:t>
              </a:r>
              <a:endParaRPr lang="zh-CN" altLang="en-US" sz="1400" b="1" dirty="0"/>
            </a:p>
          </p:txBody>
        </p:sp>
        <p:sp>
          <p:nvSpPr>
            <p:cNvPr id="19" name="Oval 13"/>
            <p:cNvSpPr/>
            <p:nvPr/>
          </p:nvSpPr>
          <p:spPr>
            <a:xfrm>
              <a:off x="4139952" y="2645956"/>
              <a:ext cx="792088" cy="5018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IPADS</a:t>
              </a:r>
              <a:endParaRPr lang="zh-CN" altLang="en-US" sz="1400" b="1" dirty="0">
                <a:solidFill>
                  <a:schemeClr val="tx1"/>
                </a:solidFill>
              </a:endParaRPr>
            </a:p>
          </p:txBody>
        </p:sp>
        <p:sp>
          <p:nvSpPr>
            <p:cNvPr id="20" name="Rectangle 16"/>
            <p:cNvSpPr/>
            <p:nvPr/>
          </p:nvSpPr>
          <p:spPr>
            <a:xfrm>
              <a:off x="4427984" y="2058402"/>
              <a:ext cx="692064" cy="393271"/>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err="1" smtClean="0"/>
                <a:t>mo</a:t>
              </a:r>
              <a:endParaRPr lang="zh-CN" altLang="en-US" sz="1400" b="1" dirty="0"/>
            </a:p>
          </p:txBody>
        </p:sp>
        <p:cxnSp>
          <p:nvCxnSpPr>
            <p:cNvPr id="21" name="Straight Arrow Connector 15"/>
            <p:cNvCxnSpPr>
              <a:stCxn id="9" idx="3"/>
              <a:endCxn id="19" idx="7"/>
            </p:cNvCxnSpPr>
            <p:nvPr/>
          </p:nvCxnSpPr>
          <p:spPr>
            <a:xfrm flipH="1">
              <a:off x="4816041" y="2068405"/>
              <a:ext cx="304006" cy="651046"/>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5" name="Rectangle 4"/>
          <p:cNvSpPr/>
          <p:nvPr/>
        </p:nvSpPr>
        <p:spPr>
          <a:xfrm>
            <a:off x="552792" y="2499742"/>
            <a:ext cx="2651056" cy="830997"/>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a:t>
            </a:r>
            <a:r>
              <a:rPr lang="en-US" altLang="zh-CN" sz="1600" b="1" dirty="0" smtClean="0">
                <a:solidFill>
                  <a:srgbClr val="FF0066"/>
                </a:solidFill>
                <a:latin typeface="Consolas" panose="020B0609020204030204" pitchFamily="49" charset="0"/>
                <a:cs typeface="Consolas" panose="020B0609020204030204" pitchFamily="49" charset="0"/>
              </a:rPr>
              <a:t>X ?Y </a:t>
            </a:r>
            <a:r>
              <a:rPr lang="en-US" altLang="zh-CN" sz="1600" b="1" dirty="0" smtClean="0">
                <a:latin typeface="Consolas" panose="020B0609020204030204" pitchFamily="49" charset="0"/>
                <a:cs typeface="Consolas" panose="020B0609020204030204" pitchFamily="49" charset="0"/>
              </a:rPr>
              <a:t>WHERE {</a:t>
            </a:r>
          </a:p>
          <a:p>
            <a:r>
              <a:rPr lang="en-US" altLang="zh-CN" sz="1600" b="1" dirty="0">
                <a:solidFill>
                  <a:srgbClr val="FF0066"/>
                </a:solidFill>
                <a:latin typeface="Consolas" panose="020B0609020204030204" pitchFamily="49" charset="0"/>
                <a:cs typeface="Consolas" panose="020B0609020204030204" pitchFamily="49" charset="0"/>
              </a:rPr>
              <a:t> </a:t>
            </a:r>
            <a:r>
              <a:rPr lang="en-US" altLang="zh-CN" sz="1600" b="1" dirty="0" err="1" smtClean="0">
                <a:latin typeface="Consolas" panose="020B0609020204030204" pitchFamily="49" charset="0"/>
                <a:cs typeface="Consolas" panose="020B0609020204030204" pitchFamily="49" charset="0"/>
              </a:rPr>
              <a:t>Rong</a:t>
            </a:r>
            <a:r>
              <a:rPr lang="en-US" altLang="zh-CN" sz="1600" b="1" dirty="0" smtClean="0">
                <a:latin typeface="Consolas" panose="020B0609020204030204" pitchFamily="49" charset="0"/>
                <a:cs typeface="Consolas" panose="020B0609020204030204" pitchFamily="49" charset="0"/>
              </a:rPr>
              <a:t> </a:t>
            </a:r>
            <a:r>
              <a:rPr lang="en-US" altLang="zh-CN" sz="1600" b="1" dirty="0" smtClean="0">
                <a:solidFill>
                  <a:srgbClr val="FF0066"/>
                </a:solidFill>
                <a:latin typeface="Consolas" panose="020B0609020204030204" pitchFamily="49" charset="0"/>
                <a:cs typeface="Consolas" panose="020B0609020204030204" pitchFamily="49" charset="0"/>
              </a:rPr>
              <a:t>?X ?Y</a:t>
            </a:r>
            <a:r>
              <a:rPr lang="en-US" altLang="zh-CN" sz="1600" b="1"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cxnSp>
        <p:nvCxnSpPr>
          <p:cNvPr id="67" name="Straight Arrow Connector 15"/>
          <p:cNvCxnSpPr>
            <a:stCxn id="9" idx="5"/>
          </p:cNvCxnSpPr>
          <p:nvPr/>
        </p:nvCxnSpPr>
        <p:spPr>
          <a:xfrm>
            <a:off x="1553936" y="1510971"/>
            <a:ext cx="527525" cy="264701"/>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Rectangle 16"/>
          <p:cNvSpPr/>
          <p:nvPr/>
        </p:nvSpPr>
        <p:spPr>
          <a:xfrm>
            <a:off x="1763688" y="1384834"/>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to</a:t>
            </a:r>
            <a:endParaRPr lang="zh-CN" altLang="en-US" sz="1400" b="1" dirty="0"/>
          </a:p>
        </p:txBody>
      </p:sp>
      <p:sp>
        <p:nvSpPr>
          <p:cNvPr id="72" name="Rectangle 16"/>
          <p:cNvSpPr/>
          <p:nvPr/>
        </p:nvSpPr>
        <p:spPr>
          <a:xfrm>
            <a:off x="2051720" y="1543893"/>
            <a:ext cx="732603" cy="307777"/>
          </a:xfrm>
          <a:prstGeom prst="rect">
            <a:avLst/>
          </a:prstGeom>
          <a:effectLst>
            <a:outerShdw blurRad="63500" sx="102000" sy="102000" algn="ctr" rotWithShape="0">
              <a:prstClr val="black">
                <a:alpha val="40000"/>
              </a:prstClr>
            </a:outerShdw>
          </a:effectLst>
        </p:spPr>
        <p:txBody>
          <a:bodyPr wrap="square">
            <a:spAutoFit/>
          </a:bodyPr>
          <a:lstStyle/>
          <a:p>
            <a:r>
              <a:rPr lang="en-US" altLang="zh-CN" sz="1400" b="1" dirty="0" smtClean="0"/>
              <a:t>…</a:t>
            </a:r>
            <a:endParaRPr lang="zh-CN" altLang="en-US" sz="1400" b="1" dirty="0"/>
          </a:p>
        </p:txBody>
      </p:sp>
      <p:sp>
        <p:nvSpPr>
          <p:cNvPr id="81" name="矩形 80"/>
          <p:cNvSpPr/>
          <p:nvPr/>
        </p:nvSpPr>
        <p:spPr>
          <a:xfrm>
            <a:off x="4139952" y="2584524"/>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ad</a:t>
            </a:r>
            <a:endParaRPr lang="zh-CN" altLang="en-US" sz="1200" b="1" dirty="0">
              <a:solidFill>
                <a:schemeClr val="tx1"/>
              </a:solidFill>
            </a:endParaRPr>
          </a:p>
        </p:txBody>
      </p:sp>
      <p:sp>
        <p:nvSpPr>
          <p:cNvPr id="82" name="矩形 81"/>
          <p:cNvSpPr/>
          <p:nvPr/>
        </p:nvSpPr>
        <p:spPr>
          <a:xfrm>
            <a:off x="4499992" y="2584524"/>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in</a:t>
            </a:r>
            <a:endParaRPr lang="zh-CN" altLang="en-US" sz="1200" dirty="0"/>
          </a:p>
        </p:txBody>
      </p:sp>
      <p:sp>
        <p:nvSpPr>
          <p:cNvPr id="84" name="矩形 83"/>
          <p:cNvSpPr/>
          <p:nvPr/>
        </p:nvSpPr>
        <p:spPr>
          <a:xfrm>
            <a:off x="5436096" y="2584524"/>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Jiaxin</a:t>
            </a:r>
            <a:endParaRPr lang="zh-CN" altLang="en-US" sz="1200" b="1" dirty="0">
              <a:solidFill>
                <a:schemeClr val="tx1"/>
              </a:solidFill>
            </a:endParaRPr>
          </a:p>
        </p:txBody>
      </p:sp>
      <p:cxnSp>
        <p:nvCxnSpPr>
          <p:cNvPr id="87" name="直接箭头连接符 86"/>
          <p:cNvCxnSpPr>
            <a:stCxn id="82" idx="3"/>
            <a:endCxn id="84" idx="1"/>
          </p:cNvCxnSpPr>
          <p:nvPr/>
        </p:nvCxnSpPr>
        <p:spPr>
          <a:xfrm>
            <a:off x="4859992" y="2702118"/>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1" name="矩形 100"/>
          <p:cNvSpPr/>
          <p:nvPr/>
        </p:nvSpPr>
        <p:spPr>
          <a:xfrm>
            <a:off x="3635896" y="2584524"/>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02" name="矩形 101"/>
          <p:cNvSpPr/>
          <p:nvPr/>
        </p:nvSpPr>
        <p:spPr>
          <a:xfrm>
            <a:off x="4139952" y="3016572"/>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mo</a:t>
            </a:r>
            <a:endParaRPr lang="zh-CN" altLang="en-US" sz="1200" b="1" dirty="0">
              <a:solidFill>
                <a:schemeClr val="tx1"/>
              </a:solidFill>
            </a:endParaRPr>
          </a:p>
        </p:txBody>
      </p:sp>
      <p:sp>
        <p:nvSpPr>
          <p:cNvPr id="103" name="矩形 102"/>
          <p:cNvSpPr/>
          <p:nvPr/>
        </p:nvSpPr>
        <p:spPr>
          <a:xfrm>
            <a:off x="4499992" y="3016572"/>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104" name="矩形 103"/>
          <p:cNvSpPr/>
          <p:nvPr/>
        </p:nvSpPr>
        <p:spPr>
          <a:xfrm>
            <a:off x="5436096" y="3016572"/>
            <a:ext cx="612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IPADS</a:t>
            </a:r>
            <a:endParaRPr lang="zh-CN" altLang="en-US" sz="1200" b="1" dirty="0">
              <a:solidFill>
                <a:schemeClr val="tx1"/>
              </a:solidFill>
            </a:endParaRPr>
          </a:p>
        </p:txBody>
      </p:sp>
      <p:cxnSp>
        <p:nvCxnSpPr>
          <p:cNvPr id="105" name="直接箭头连接符 104"/>
          <p:cNvCxnSpPr>
            <a:stCxn id="103" idx="3"/>
            <a:endCxn id="104" idx="1"/>
          </p:cNvCxnSpPr>
          <p:nvPr/>
        </p:nvCxnSpPr>
        <p:spPr>
          <a:xfrm>
            <a:off x="4859992" y="3134166"/>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6" name="矩形 105"/>
          <p:cNvSpPr/>
          <p:nvPr/>
        </p:nvSpPr>
        <p:spPr>
          <a:xfrm>
            <a:off x="3635896" y="3016572"/>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07" name="矩形 106"/>
          <p:cNvSpPr/>
          <p:nvPr/>
        </p:nvSpPr>
        <p:spPr>
          <a:xfrm>
            <a:off x="4139952" y="3448620"/>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to</a:t>
            </a:r>
            <a:endParaRPr lang="zh-CN" altLang="en-US" sz="1200" b="1" dirty="0">
              <a:solidFill>
                <a:schemeClr val="tx1"/>
              </a:solidFill>
            </a:endParaRPr>
          </a:p>
        </p:txBody>
      </p:sp>
      <p:sp>
        <p:nvSpPr>
          <p:cNvPr id="108" name="矩形 107"/>
          <p:cNvSpPr/>
          <p:nvPr/>
        </p:nvSpPr>
        <p:spPr>
          <a:xfrm>
            <a:off x="4499992" y="3448620"/>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sp>
        <p:nvSpPr>
          <p:cNvPr id="109" name="矩形 108"/>
          <p:cNvSpPr/>
          <p:nvPr/>
        </p:nvSpPr>
        <p:spPr>
          <a:xfrm>
            <a:off x="5436096"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DS</a:t>
            </a:r>
            <a:endParaRPr lang="zh-CN" altLang="en-US" sz="1200" b="1" dirty="0">
              <a:solidFill>
                <a:schemeClr val="tx1"/>
              </a:solidFill>
            </a:endParaRPr>
          </a:p>
        </p:txBody>
      </p:sp>
      <p:cxnSp>
        <p:nvCxnSpPr>
          <p:cNvPr id="110" name="直接箭头连接符 109"/>
          <p:cNvCxnSpPr>
            <a:stCxn id="108" idx="3"/>
            <a:endCxn id="109" idx="1"/>
          </p:cNvCxnSpPr>
          <p:nvPr/>
        </p:nvCxnSpPr>
        <p:spPr>
          <a:xfrm>
            <a:off x="4859992" y="3566214"/>
            <a:ext cx="5761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1" name="矩形 110"/>
          <p:cNvSpPr/>
          <p:nvPr/>
        </p:nvSpPr>
        <p:spPr>
          <a:xfrm>
            <a:off x="3635896"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12" name="矩形 111"/>
          <p:cNvSpPr/>
          <p:nvPr/>
        </p:nvSpPr>
        <p:spPr>
          <a:xfrm>
            <a:off x="5940152" y="3448620"/>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600" b="1" dirty="0" smtClean="0">
                <a:solidFill>
                  <a:schemeClr val="tx1"/>
                </a:solidFill>
              </a:rPr>
              <a:t>. . . </a:t>
            </a:r>
            <a:endParaRPr lang="zh-CN" altLang="en-US" sz="1600" b="1" dirty="0">
              <a:solidFill>
                <a:schemeClr val="tx1"/>
              </a:solidFill>
            </a:endParaRPr>
          </a:p>
        </p:txBody>
      </p:sp>
      <p:sp>
        <p:nvSpPr>
          <p:cNvPr id="77" name="矩形 115"/>
          <p:cNvSpPr/>
          <p:nvPr/>
        </p:nvSpPr>
        <p:spPr>
          <a:xfrm>
            <a:off x="7141183" y="483518"/>
            <a:ext cx="360000"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dirty="0"/>
          </a:p>
        </p:txBody>
      </p:sp>
      <p:sp>
        <p:nvSpPr>
          <p:cNvPr id="78" name="矩形 25"/>
          <p:cNvSpPr/>
          <p:nvPr/>
        </p:nvSpPr>
        <p:spPr>
          <a:xfrm>
            <a:off x="7524328" y="421963"/>
            <a:ext cx="153118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Vertex (S/O)</a:t>
            </a:r>
            <a:endParaRPr lang="zh-CN" altLang="en-US" sz="1600" dirty="0">
              <a:latin typeface="Consolas" panose="020B0609020204030204" pitchFamily="49" charset="0"/>
              <a:cs typeface="Consolas" panose="020B0609020204030204" pitchFamily="49" charset="0"/>
            </a:endParaRPr>
          </a:p>
        </p:txBody>
      </p:sp>
      <p:sp>
        <p:nvSpPr>
          <p:cNvPr id="79" name="矩形 116"/>
          <p:cNvSpPr/>
          <p:nvPr/>
        </p:nvSpPr>
        <p:spPr>
          <a:xfrm>
            <a:off x="7139718" y="771550"/>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83" name="矩形 117"/>
          <p:cNvSpPr/>
          <p:nvPr/>
        </p:nvSpPr>
        <p:spPr>
          <a:xfrm>
            <a:off x="7524328" y="709995"/>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Predicate</a:t>
            </a:r>
            <a:endParaRPr lang="zh-CN" altLang="en-US" sz="1600" dirty="0">
              <a:latin typeface="Consolas" panose="020B0609020204030204" pitchFamily="49" charset="0"/>
              <a:cs typeface="Consolas" panose="020B0609020204030204" pitchFamily="49" charset="0"/>
            </a:endParaRPr>
          </a:p>
        </p:txBody>
      </p:sp>
      <p:sp>
        <p:nvSpPr>
          <p:cNvPr id="85" name="矩形 118"/>
          <p:cNvSpPr/>
          <p:nvPr/>
        </p:nvSpPr>
        <p:spPr>
          <a:xfrm>
            <a:off x="7139718" y="1070615"/>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zh-CN" altLang="en-US" sz="1200" b="1" dirty="0">
              <a:solidFill>
                <a:schemeClr val="tx1"/>
              </a:solidFill>
            </a:endParaRPr>
          </a:p>
        </p:txBody>
      </p:sp>
      <p:sp>
        <p:nvSpPr>
          <p:cNvPr id="86" name="矩形 119"/>
          <p:cNvSpPr/>
          <p:nvPr/>
        </p:nvSpPr>
        <p:spPr>
          <a:xfrm>
            <a:off x="7524328" y="1009060"/>
            <a:ext cx="1194558" cy="338554"/>
          </a:xfrm>
          <a:prstGeom prst="rect">
            <a:avLst/>
          </a:prstGeom>
        </p:spPr>
        <p:txBody>
          <a:bodyPr wrap="none">
            <a:spAutoFit/>
          </a:bodyPr>
          <a:lstStyle/>
          <a:p>
            <a:r>
              <a:rPr lang="en-US" altLang="zh-CN" sz="1600" dirty="0" smtClean="0">
                <a:latin typeface="Consolas" panose="020B0609020204030204" pitchFamily="49" charset="0"/>
                <a:cs typeface="Consolas" panose="020B0609020204030204" pitchFamily="49" charset="0"/>
              </a:rPr>
              <a:t>Direction</a:t>
            </a:r>
            <a:endParaRPr lang="zh-CN" altLang="en-US" sz="1600" dirty="0">
              <a:latin typeface="Consolas" panose="020B0609020204030204" pitchFamily="49" charset="0"/>
              <a:cs typeface="Consolas" panose="020B0609020204030204" pitchFamily="49" charset="0"/>
            </a:endParaRPr>
          </a:p>
        </p:txBody>
      </p:sp>
      <p:sp>
        <p:nvSpPr>
          <p:cNvPr id="65" name="矩形 64"/>
          <p:cNvSpPr/>
          <p:nvPr/>
        </p:nvSpPr>
        <p:spPr>
          <a:xfrm>
            <a:off x="4139952" y="1563638"/>
            <a:ext cx="1008112"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predicate</a:t>
            </a:r>
            <a:endParaRPr lang="zh-CN" altLang="en-US" sz="1200" b="1" dirty="0">
              <a:solidFill>
                <a:schemeClr val="tx1"/>
              </a:solidFill>
            </a:endParaRPr>
          </a:p>
        </p:txBody>
      </p:sp>
      <p:sp>
        <p:nvSpPr>
          <p:cNvPr id="70" name="矩形 69"/>
          <p:cNvSpPr/>
          <p:nvPr/>
        </p:nvSpPr>
        <p:spPr>
          <a:xfrm>
            <a:off x="3635896" y="1563638"/>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17" name="矩形 116"/>
          <p:cNvSpPr/>
          <p:nvPr/>
        </p:nvSpPr>
        <p:spPr>
          <a:xfrm>
            <a:off x="5148064" y="1563638"/>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in</a:t>
            </a:r>
            <a:endParaRPr lang="zh-CN" altLang="en-US" sz="1200" dirty="0"/>
          </a:p>
        </p:txBody>
      </p:sp>
      <p:cxnSp>
        <p:nvCxnSpPr>
          <p:cNvPr id="118" name="直接箭头连接符 117"/>
          <p:cNvCxnSpPr>
            <a:stCxn id="117" idx="3"/>
            <a:endCxn id="119" idx="1"/>
          </p:cNvCxnSpPr>
          <p:nvPr/>
        </p:nvCxnSpPr>
        <p:spPr>
          <a:xfrm>
            <a:off x="5508064" y="1681232"/>
            <a:ext cx="57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9" name="矩形 118"/>
          <p:cNvSpPr/>
          <p:nvPr/>
        </p:nvSpPr>
        <p:spPr>
          <a:xfrm>
            <a:off x="6084208" y="1563638"/>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ad</a:t>
            </a:r>
            <a:endParaRPr lang="zh-CN" altLang="en-US" sz="1200" b="1" dirty="0">
              <a:solidFill>
                <a:schemeClr val="tx1"/>
              </a:solidFill>
            </a:endParaRPr>
          </a:p>
        </p:txBody>
      </p:sp>
      <p:sp>
        <p:nvSpPr>
          <p:cNvPr id="121" name="矩形 120"/>
          <p:cNvSpPr/>
          <p:nvPr/>
        </p:nvSpPr>
        <p:spPr>
          <a:xfrm>
            <a:off x="4139952" y="1976522"/>
            <a:ext cx="1008112"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predicate</a:t>
            </a:r>
            <a:endParaRPr lang="zh-CN" altLang="en-US" sz="1200" b="1" dirty="0">
              <a:solidFill>
                <a:schemeClr val="tx1"/>
              </a:solidFill>
            </a:endParaRPr>
          </a:p>
        </p:txBody>
      </p:sp>
      <p:sp>
        <p:nvSpPr>
          <p:cNvPr id="122" name="矩形 121"/>
          <p:cNvSpPr/>
          <p:nvPr/>
        </p:nvSpPr>
        <p:spPr>
          <a:xfrm>
            <a:off x="3635896" y="1976522"/>
            <a:ext cx="504056" cy="235188"/>
          </a:xfrm>
          <a:prstGeom prst="rect">
            <a:avLst/>
          </a:prstGeom>
          <a:solidFill>
            <a:srgbClr val="FFC5DC"/>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a:solidFill>
                  <a:schemeClr val="tx1"/>
                </a:solidFill>
              </a:rPr>
              <a:t>Rong</a:t>
            </a:r>
            <a:endParaRPr lang="zh-CN" altLang="en-US" sz="1200" b="1" dirty="0">
              <a:solidFill>
                <a:schemeClr val="tx1"/>
              </a:solidFill>
            </a:endParaRPr>
          </a:p>
        </p:txBody>
      </p:sp>
      <p:sp>
        <p:nvSpPr>
          <p:cNvPr id="123" name="矩形 122"/>
          <p:cNvSpPr/>
          <p:nvPr/>
        </p:nvSpPr>
        <p:spPr>
          <a:xfrm>
            <a:off x="5148064" y="1976522"/>
            <a:ext cx="360000" cy="235188"/>
          </a:xfrm>
          <a:prstGeom prst="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smtClean="0">
                <a:solidFill>
                  <a:schemeClr val="tx1"/>
                </a:solidFill>
              </a:rPr>
              <a:t>out</a:t>
            </a:r>
            <a:endParaRPr lang="zh-CN" altLang="en-US" sz="1200" dirty="0"/>
          </a:p>
        </p:txBody>
      </p:sp>
      <p:cxnSp>
        <p:nvCxnSpPr>
          <p:cNvPr id="124" name="直接箭头连接符 123"/>
          <p:cNvCxnSpPr>
            <a:stCxn id="123" idx="3"/>
            <a:endCxn id="125" idx="1"/>
          </p:cNvCxnSpPr>
          <p:nvPr/>
        </p:nvCxnSpPr>
        <p:spPr>
          <a:xfrm>
            <a:off x="5508064" y="2094116"/>
            <a:ext cx="57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5" name="矩形 124"/>
          <p:cNvSpPr/>
          <p:nvPr/>
        </p:nvSpPr>
        <p:spPr>
          <a:xfrm>
            <a:off x="6084208" y="1976522"/>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err="1" smtClean="0">
                <a:solidFill>
                  <a:schemeClr val="tx1"/>
                </a:solidFill>
              </a:rPr>
              <a:t>mo</a:t>
            </a:r>
            <a:endParaRPr lang="zh-CN" altLang="en-US" sz="1200" b="1" dirty="0">
              <a:solidFill>
                <a:schemeClr val="tx1"/>
              </a:solidFill>
            </a:endParaRPr>
          </a:p>
        </p:txBody>
      </p:sp>
      <p:sp>
        <p:nvSpPr>
          <p:cNvPr id="126" name="矩形 125"/>
          <p:cNvSpPr/>
          <p:nvPr/>
        </p:nvSpPr>
        <p:spPr>
          <a:xfrm>
            <a:off x="6444248" y="1976522"/>
            <a:ext cx="360000" cy="235188"/>
          </a:xfrm>
          <a:prstGeom prst="rect">
            <a:avLst/>
          </a:prstGeom>
          <a:solidFill>
            <a:srgbClr val="C8EFFD"/>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zh-CN" sz="1200" b="1" dirty="0">
                <a:solidFill>
                  <a:schemeClr val="tx1"/>
                </a:solidFill>
              </a:rPr>
              <a:t>t</a:t>
            </a:r>
            <a:r>
              <a:rPr lang="en-US" altLang="zh-CN" sz="1200" b="1" dirty="0" smtClean="0">
                <a:solidFill>
                  <a:schemeClr val="tx1"/>
                </a:solidFill>
              </a:rPr>
              <a:t>o</a:t>
            </a:r>
            <a:endParaRPr lang="zh-CN" altLang="en-US" sz="1200" b="1" dirty="0">
              <a:solidFill>
                <a:schemeClr val="tx1"/>
              </a:solidFill>
            </a:endParaRPr>
          </a:p>
        </p:txBody>
      </p:sp>
    </p:spTree>
    <p:custDataLst>
      <p:tags r:id="rId1"/>
    </p:custDataLst>
    <p:extLst>
      <p:ext uri="{BB962C8B-B14F-4D97-AF65-F5344CB8AC3E}">
        <p14:creationId xmlns:p14="http://schemas.microsoft.com/office/powerpoint/2010/main" val="2513594241"/>
      </p:ext>
    </p:extLst>
  </p:cSld>
  <p:clrMapOvr>
    <a:masterClrMapping/>
  </p:clrMapOvr>
  <mc:AlternateContent xmlns:mc="http://schemas.openxmlformats.org/markup-compatibility/2006">
    <mc:Choice xmlns:p14="http://schemas.microsoft.com/office/powerpoint/2010/main" Requires="p14">
      <p:transition spd="slow" p14:dur="2000" advTm="52506"/>
    </mc:Choice>
    <mc:Fallback>
      <p:transition spd="slow" advTm="525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4</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a:effectLst>
                  <a:outerShdw blurRad="38100" dist="38100" dir="2700000" algn="tl">
                    <a:srgbClr val="C0C0C0"/>
                  </a:outerShdw>
                </a:effectLst>
                <a:latin typeface="Century Gothic" panose="020B0502020202020204" pitchFamily="34" charset="0"/>
              </a:rPr>
              <a:t>RDF and SPARQL</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6" name="内容占位符 2"/>
          <p:cNvSpPr txBox="1">
            <a:spLocks/>
          </p:cNvSpPr>
          <p:nvPr/>
        </p:nvSpPr>
        <p:spPr bwMode="auto">
          <a:xfrm>
            <a:off x="371476" y="1021557"/>
            <a:ext cx="8304981" cy="371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effectLst>
                  <a:outerShdw blurRad="38100" dist="38100" dir="2700000" algn="tl">
                    <a:srgbClr val="000000">
                      <a:alpha val="43137"/>
                    </a:srgbClr>
                  </a:outerShdw>
                </a:effectLst>
                <a:latin typeface="Century Gothic" pitchFamily="34" charset="0"/>
              </a:rPr>
              <a:t>Resource Description Framework</a:t>
            </a:r>
            <a:r>
              <a:rPr lang="en-US" altLang="zh-CN" sz="2800" dirty="0" smtClean="0">
                <a:latin typeface="Century Gothic" pitchFamily="34" charset="0"/>
              </a:rPr>
              <a:t> </a:t>
            </a:r>
            <a:r>
              <a:rPr lang="en-US" altLang="zh-CN" sz="2800" dirty="0" smtClean="0">
                <a:effectLst>
                  <a:outerShdw blurRad="38100" dist="38100" dir="2700000" algn="tl">
                    <a:srgbClr val="000000">
                      <a:alpha val="43137"/>
                    </a:srgbClr>
                  </a:outerShdw>
                </a:effectLst>
                <a:latin typeface="Century Gothic" pitchFamily="34" charset="0"/>
              </a:rPr>
              <a:t>(</a:t>
            </a:r>
            <a:r>
              <a:rPr lang="en-US" altLang="zh-CN" sz="2800" b="1" dirty="0" smtClean="0">
                <a:effectLst>
                  <a:outerShdw blurRad="38100" dist="38100" dir="2700000" algn="tl">
                    <a:srgbClr val="000000">
                      <a:alpha val="43137"/>
                    </a:srgbClr>
                  </a:outerShdw>
                </a:effectLst>
                <a:latin typeface="Century Gothic" pitchFamily="34" charset="0"/>
              </a:rPr>
              <a:t>RDF</a:t>
            </a:r>
            <a:r>
              <a:rPr lang="en-US" altLang="zh-CN" sz="2800" dirty="0" smtClean="0">
                <a:effectLst>
                  <a:outerShdw blurRad="38100" dist="38100" dir="2700000" algn="tl">
                    <a:srgbClr val="000000">
                      <a:alpha val="43137"/>
                    </a:srgbClr>
                  </a:outerShdw>
                </a:effectLst>
                <a:latin typeface="Century Gothic" pitchFamily="34" charset="0"/>
              </a:rPr>
              <a:t>)</a:t>
            </a:r>
            <a:endParaRPr lang="en-US" altLang="zh-CN" sz="2800" dirty="0">
              <a:effectLst>
                <a:outerShdw blurRad="38100" dist="38100" dir="2700000" algn="tl">
                  <a:srgbClr val="000000">
                    <a:alpha val="43137"/>
                  </a:srgbClr>
                </a:outerShdw>
              </a:effectLst>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sz="2000" dirty="0">
                <a:latin typeface="Century Gothic" pitchFamily="34" charset="0"/>
                <a:ea typeface="Verdana" pitchFamily="34" charset="0"/>
                <a:cs typeface="Verdana" pitchFamily="34" charset="0"/>
              </a:rPr>
              <a:t>R</a:t>
            </a:r>
            <a:r>
              <a:rPr lang="en-US" altLang="zh-CN" sz="2000" dirty="0" smtClean="0">
                <a:latin typeface="Century Gothic" pitchFamily="34" charset="0"/>
                <a:ea typeface="Verdana" pitchFamily="34" charset="0"/>
                <a:cs typeface="Verdana" pitchFamily="34" charset="0"/>
              </a:rPr>
              <a:t>epresenting </a:t>
            </a:r>
            <a:r>
              <a:rPr lang="en-US" altLang="zh-CN" sz="2000" dirty="0" smtClean="0">
                <a:solidFill>
                  <a:srgbClr val="FF0066"/>
                </a:solidFill>
                <a:latin typeface="Century Gothic" pitchFamily="34" charset="0"/>
                <a:ea typeface="Verdana" pitchFamily="34" charset="0"/>
                <a:cs typeface="Verdana" pitchFamily="34" charset="0"/>
              </a:rPr>
              <a:t>linked </a:t>
            </a:r>
            <a:r>
              <a:rPr lang="en-US" altLang="zh-CN" sz="2000" dirty="0">
                <a:solidFill>
                  <a:srgbClr val="FF0066"/>
                </a:solidFill>
                <a:latin typeface="Century Gothic" pitchFamily="34" charset="0"/>
                <a:ea typeface="Verdana" pitchFamily="34" charset="0"/>
                <a:cs typeface="Verdana" pitchFamily="34" charset="0"/>
              </a:rPr>
              <a:t>data </a:t>
            </a:r>
            <a:r>
              <a:rPr lang="en-US" altLang="zh-CN" sz="2000" dirty="0">
                <a:latin typeface="Century Gothic" pitchFamily="34" charset="0"/>
                <a:ea typeface="Verdana" pitchFamily="34" charset="0"/>
                <a:cs typeface="Verdana" pitchFamily="34" charset="0"/>
              </a:rPr>
              <a:t>on the </a:t>
            </a:r>
            <a:r>
              <a:rPr lang="en-US" altLang="zh-CN" sz="2000" dirty="0" smtClean="0">
                <a:latin typeface="Century Gothic" pitchFamily="34" charset="0"/>
                <a:ea typeface="Verdana" pitchFamily="34" charset="0"/>
                <a:cs typeface="Verdana" pitchFamily="34" charset="0"/>
              </a:rPr>
              <a:t>Web</a:t>
            </a:r>
          </a:p>
          <a:p>
            <a:pPr marL="630238" lvl="2" indent="-361950">
              <a:spcBef>
                <a:spcPct val="20000"/>
              </a:spcBef>
              <a:buClr>
                <a:srgbClr val="FF0066"/>
              </a:buClr>
              <a:buSzPct val="80000"/>
              <a:buFont typeface="Century Gothic" panose="020B0502020202020204" pitchFamily="34" charset="0"/>
              <a:buChar char="►"/>
              <a:defRPr/>
            </a:pPr>
            <a:r>
              <a:rPr lang="en-US" altLang="zh-CN" sz="2000" dirty="0" smtClean="0">
                <a:latin typeface="Century Gothic" pitchFamily="34" charset="0"/>
                <a:ea typeface="Verdana" pitchFamily="34" charset="0"/>
                <a:cs typeface="Verdana" pitchFamily="34" charset="0"/>
              </a:rPr>
              <a:t>Public </a:t>
            </a:r>
            <a:r>
              <a:rPr lang="en-US" altLang="zh-CN" sz="2000" dirty="0">
                <a:solidFill>
                  <a:srgbClr val="FF0066"/>
                </a:solidFill>
                <a:latin typeface="Century Gothic" pitchFamily="34" charset="0"/>
                <a:ea typeface="Verdana" pitchFamily="34" charset="0"/>
                <a:cs typeface="Verdana" pitchFamily="34" charset="0"/>
              </a:rPr>
              <a:t>knowledge </a:t>
            </a:r>
            <a:r>
              <a:rPr lang="en-US" altLang="zh-CN" sz="2000" dirty="0" smtClean="0">
                <a:solidFill>
                  <a:srgbClr val="FF0066"/>
                </a:solidFill>
                <a:latin typeface="Century Gothic" pitchFamily="34" charset="0"/>
                <a:ea typeface="Verdana" pitchFamily="34" charset="0"/>
                <a:cs typeface="Verdana" pitchFamily="34" charset="0"/>
              </a:rPr>
              <a:t>bases</a:t>
            </a:r>
            <a:r>
              <a:rPr lang="en-US" altLang="zh-CN" sz="2000" dirty="0" smtClean="0">
                <a:latin typeface="Century Gothic" pitchFamily="34" charset="0"/>
                <a:ea typeface="Verdana" pitchFamily="34" charset="0"/>
                <a:cs typeface="Verdana" pitchFamily="34" charset="0"/>
              </a:rPr>
              <a:t>: </a:t>
            </a:r>
            <a:r>
              <a:rPr lang="en-US" altLang="zh-CN" sz="2000" dirty="0" err="1" smtClean="0">
                <a:latin typeface="Century Gothic" pitchFamily="34" charset="0"/>
                <a:ea typeface="Verdana" pitchFamily="34" charset="0"/>
                <a:cs typeface="Verdana" pitchFamily="34" charset="0"/>
              </a:rPr>
              <a:t>DBpedia</a:t>
            </a:r>
            <a:r>
              <a:rPr lang="en-US" altLang="zh-CN" sz="2000" dirty="0" smtClean="0">
                <a:latin typeface="Century Gothic" pitchFamily="34" charset="0"/>
                <a:ea typeface="Verdana" pitchFamily="34" charset="0"/>
                <a:cs typeface="Verdana" pitchFamily="34" charset="0"/>
              </a:rPr>
              <a:t>, </a:t>
            </a:r>
            <a:r>
              <a:rPr lang="en-US" altLang="zh-CN" sz="2000" dirty="0" err="1" smtClean="0">
                <a:latin typeface="Century Gothic" pitchFamily="34" charset="0"/>
                <a:ea typeface="Verdana" pitchFamily="34" charset="0"/>
                <a:cs typeface="Verdana" pitchFamily="34" charset="0"/>
              </a:rPr>
              <a:t>PubChemRDF</a:t>
            </a:r>
            <a:r>
              <a:rPr lang="en-US" altLang="zh-CN" sz="2000" dirty="0" smtClean="0">
                <a:latin typeface="Century Gothic" pitchFamily="34" charset="0"/>
                <a:ea typeface="Verdana" pitchFamily="34" charset="0"/>
                <a:cs typeface="Verdana" pitchFamily="34" charset="0"/>
              </a:rPr>
              <a:t>, Bio2RDF</a:t>
            </a:r>
          </a:p>
          <a:p>
            <a:pPr marL="630238" lvl="2" indent="-361950">
              <a:spcBef>
                <a:spcPct val="20000"/>
              </a:spcBef>
              <a:buClr>
                <a:srgbClr val="FF0066"/>
              </a:buClr>
              <a:buSzPct val="80000"/>
              <a:buFont typeface="Century Gothic" panose="020B0502020202020204" pitchFamily="34" charset="0"/>
              <a:buChar char="►"/>
              <a:defRPr/>
            </a:pPr>
            <a:r>
              <a:rPr lang="en-US" altLang="zh-CN" sz="2000" dirty="0">
                <a:latin typeface="Century Gothic" pitchFamily="34" charset="0"/>
                <a:ea typeface="Verdana" pitchFamily="34" charset="0"/>
                <a:cs typeface="Verdana" pitchFamily="34" charset="0"/>
              </a:rPr>
              <a:t>Google’s </a:t>
            </a:r>
            <a:r>
              <a:rPr lang="en-US" altLang="zh-CN" sz="2000" dirty="0">
                <a:solidFill>
                  <a:srgbClr val="FF0066"/>
                </a:solidFill>
                <a:latin typeface="Century Gothic" pitchFamily="34" charset="0"/>
                <a:ea typeface="Verdana" pitchFamily="34" charset="0"/>
                <a:cs typeface="Verdana" pitchFamily="34" charset="0"/>
              </a:rPr>
              <a:t>knowledge </a:t>
            </a:r>
            <a:r>
              <a:rPr lang="en-US" altLang="zh-CN" sz="2000" dirty="0" smtClean="0">
                <a:solidFill>
                  <a:srgbClr val="FF0066"/>
                </a:solidFill>
                <a:latin typeface="Century Gothic" pitchFamily="34" charset="0"/>
                <a:ea typeface="Verdana" pitchFamily="34" charset="0"/>
                <a:cs typeface="Verdana" pitchFamily="34" charset="0"/>
              </a:rPr>
              <a:t>graph</a:t>
            </a:r>
            <a:endParaRPr lang="en-US" altLang="zh-CN" sz="2000" dirty="0">
              <a:solidFill>
                <a:srgbClr val="FF0066"/>
              </a:solidFill>
              <a:latin typeface="Century Gothic" pitchFamily="34" charset="0"/>
              <a:ea typeface="Verdana" pitchFamily="34" charset="0"/>
              <a:cs typeface="Verdana" pitchFamily="34" charset="0"/>
            </a:endParaRPr>
          </a:p>
        </p:txBody>
      </p:sp>
      <p:pic>
        <p:nvPicPr>
          <p:cNvPr id="1026" name="Picture 2" descr="Z:\Desktop\bio2rdf.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4072" y="3939902"/>
            <a:ext cx="1836000" cy="5661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Z:\Desktop\DBpediaLogoFull.png"/>
          <p:cNvPicPr>
            <a:picLocks noChangeAspect="1" noChangeArrowheads="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24104" y="3542561"/>
            <a:ext cx="1692000" cy="10454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Z:\Desktop\pubchemlogo_2015.gif"/>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52408" y="3980663"/>
            <a:ext cx="2592000" cy="53530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41522"/>
          <a:stretch/>
        </p:blipFill>
        <p:spPr>
          <a:xfrm>
            <a:off x="5342416" y="2643758"/>
            <a:ext cx="2974000" cy="10465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952458"/>
      </p:ext>
    </p:extLst>
  </p:cSld>
  <p:clrMapOvr>
    <a:masterClrMapping/>
  </p:clrMapOvr>
  <mc:AlternateContent xmlns:mc="http://schemas.openxmlformats.org/markup-compatibility/2006" xmlns:p14="http://schemas.microsoft.com/office/powerpoint/2010/main">
    <mc:Choice Requires="p14">
      <p:transition spd="slow" p14:dur="2000" advTm="23980"/>
    </mc:Choice>
    <mc:Fallback xmlns="">
      <p:transition spd="slow" advTm="2398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Planner</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40</a:t>
            </a:fld>
            <a:endParaRPr lang="zh-CN" altLang="en-US" sz="1800">
              <a:solidFill>
                <a:schemeClr val="tx1"/>
              </a:solidFill>
              <a:latin typeface="Century Gothic" pitchFamily="34" charset="0"/>
            </a:endParaRPr>
          </a:p>
        </p:txBody>
      </p:sp>
      <p:cxnSp>
        <p:nvCxnSpPr>
          <p:cNvPr id="5" name="直接连接符 4"/>
          <p:cNvCxnSpPr/>
          <p:nvPr/>
        </p:nvCxnSpPr>
        <p:spPr>
          <a:xfrm>
            <a:off x="1187624" y="2643758"/>
            <a:ext cx="63367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71600" y="1635646"/>
            <a:ext cx="1409360" cy="461665"/>
          </a:xfrm>
          <a:prstGeom prst="rect">
            <a:avLst/>
          </a:prstGeom>
        </p:spPr>
        <p:txBody>
          <a:bodyPr wrap="none">
            <a:spAutoFit/>
          </a:bodyPr>
          <a:lstStyle/>
          <a:p>
            <a:r>
              <a:rPr lang="en-US" altLang="zh-CN" sz="2400" b="1" dirty="0" err="1" smtClean="0"/>
              <a:t>Wukong</a:t>
            </a:r>
            <a:endParaRPr lang="zh-TW" altLang="en-US" sz="2400" b="1" dirty="0"/>
          </a:p>
        </p:txBody>
      </p:sp>
      <p:sp>
        <p:nvSpPr>
          <p:cNvPr id="57" name="矩形 56"/>
          <p:cNvSpPr/>
          <p:nvPr/>
        </p:nvSpPr>
        <p:spPr>
          <a:xfrm>
            <a:off x="761441" y="2902173"/>
            <a:ext cx="1938351" cy="830997"/>
          </a:xfrm>
          <a:prstGeom prst="rect">
            <a:avLst/>
          </a:prstGeom>
        </p:spPr>
        <p:txBody>
          <a:bodyPr wrap="none">
            <a:spAutoFit/>
          </a:bodyPr>
          <a:lstStyle/>
          <a:p>
            <a:pPr algn="ctr"/>
            <a:r>
              <a:rPr lang="en-US" altLang="zh-CN" sz="2400" b="1" dirty="0" smtClean="0"/>
              <a:t>In-progress </a:t>
            </a:r>
          </a:p>
          <a:p>
            <a:pPr algn="ctr"/>
            <a:r>
              <a:rPr lang="en-US" altLang="zh-CN" sz="2400" b="1" dirty="0" smtClean="0"/>
              <a:t>project</a:t>
            </a:r>
            <a:endParaRPr lang="zh-TW" altLang="en-US" sz="2400" b="1" dirty="0"/>
          </a:p>
        </p:txBody>
      </p:sp>
      <p:sp>
        <p:nvSpPr>
          <p:cNvPr id="58" name="矩形 57"/>
          <p:cNvSpPr/>
          <p:nvPr/>
        </p:nvSpPr>
        <p:spPr>
          <a:xfrm>
            <a:off x="3275856" y="1635645"/>
            <a:ext cx="5203669" cy="461665"/>
          </a:xfrm>
          <a:prstGeom prst="rect">
            <a:avLst/>
          </a:prstGeom>
        </p:spPr>
        <p:txBody>
          <a:bodyPr wrap="none">
            <a:spAutoFit/>
          </a:bodyPr>
          <a:lstStyle/>
          <a:p>
            <a:r>
              <a:rPr lang="en-US" altLang="zh-CN" sz="2400" b="1" dirty="0" smtClean="0"/>
              <a:t>Manually select exploration order</a:t>
            </a:r>
            <a:endParaRPr lang="zh-TW" altLang="en-US" sz="2400" b="1" dirty="0"/>
          </a:p>
        </p:txBody>
      </p:sp>
      <p:sp>
        <p:nvSpPr>
          <p:cNvPr id="59" name="矩形 58"/>
          <p:cNvSpPr/>
          <p:nvPr/>
        </p:nvSpPr>
        <p:spPr>
          <a:xfrm>
            <a:off x="3275856" y="2890548"/>
            <a:ext cx="5886548" cy="1569660"/>
          </a:xfrm>
          <a:prstGeom prst="rect">
            <a:avLst/>
          </a:prstGeom>
        </p:spPr>
        <p:txBody>
          <a:bodyPr wrap="none">
            <a:spAutoFit/>
          </a:bodyPr>
          <a:lstStyle/>
          <a:p>
            <a:r>
              <a:rPr lang="en-US" altLang="zh-CN" sz="2400" b="1" dirty="0" smtClean="0"/>
              <a:t>1. Prepare statistic data at initialization</a:t>
            </a:r>
          </a:p>
          <a:p>
            <a:r>
              <a:rPr lang="en-US" altLang="zh-TW" sz="2400" b="1" dirty="0" smtClean="0"/>
              <a:t>2. Estimate size of Full-History </a:t>
            </a:r>
          </a:p>
          <a:p>
            <a:r>
              <a:rPr lang="en-US" altLang="zh-TW" sz="2400" b="1" dirty="0"/>
              <a:t> </a:t>
            </a:r>
            <a:r>
              <a:rPr lang="en-US" altLang="zh-TW" sz="2400" b="1" dirty="0" smtClean="0"/>
              <a:t>              using different order</a:t>
            </a:r>
          </a:p>
          <a:p>
            <a:r>
              <a:rPr lang="en-US" altLang="zh-TW" sz="2400" b="1" dirty="0" smtClean="0"/>
              <a:t>3. Choose best order</a:t>
            </a:r>
            <a:endParaRPr lang="zh-TW" altLang="en-US" sz="2400" b="1" dirty="0"/>
          </a:p>
        </p:txBody>
      </p:sp>
    </p:spTree>
    <p:custDataLst>
      <p:tags r:id="rId1"/>
    </p:custDataLst>
    <p:extLst>
      <p:ext uri="{BB962C8B-B14F-4D97-AF65-F5344CB8AC3E}">
        <p14:creationId xmlns:p14="http://schemas.microsoft.com/office/powerpoint/2010/main" val="2692079940"/>
      </p:ext>
    </p:extLst>
  </p:cSld>
  <p:clrMapOvr>
    <a:masterClrMapping/>
  </p:clrMapOvr>
  <mc:AlternateContent xmlns:mc="http://schemas.openxmlformats.org/markup-compatibility/2006">
    <mc:Choice xmlns:p14="http://schemas.microsoft.com/office/powerpoint/2010/main" Requires="p14">
      <p:transition spd="slow" p14:dur="2000" advTm="52506"/>
    </mc:Choice>
    <mc:Fallback>
      <p:transition spd="slow" advTm="5250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41</a:t>
            </a:fld>
            <a:endParaRPr lang="zh-CN" altLang="en-US" sz="1800">
              <a:solidFill>
                <a:schemeClr val="tx1"/>
              </a:solidFill>
              <a:latin typeface="Century Gothic" pitchFamily="34" charset="0"/>
            </a:endParaRPr>
          </a:p>
        </p:txBody>
      </p:sp>
      <p:sp>
        <p:nvSpPr>
          <p:cNvPr id="38"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Student  as normal vertex</a:t>
            </a:r>
            <a:endParaRPr lang="zh-TW" altLang="en-US" sz="3600" baseline="30000" dirty="0" smtClean="0">
              <a:solidFill>
                <a:srgbClr val="FF0066"/>
              </a:solidFill>
              <a:latin typeface="Century Gothic" panose="020B0502020202020204" pitchFamily="34" charset="0"/>
            </a:endParaRPr>
          </a:p>
        </p:txBody>
      </p:sp>
      <p:sp>
        <p:nvSpPr>
          <p:cNvPr id="39" name="Rectangle 38"/>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84" name="Rectangle 4"/>
          <p:cNvSpPr/>
          <p:nvPr/>
        </p:nvSpPr>
        <p:spPr>
          <a:xfrm>
            <a:off x="467544" y="3120519"/>
            <a:ext cx="2376264" cy="132343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1600" b="1" dirty="0">
                <a:latin typeface="Consolas" panose="020B0609020204030204" pitchFamily="49" charset="0"/>
                <a:cs typeface="Consolas" panose="020B0609020204030204" pitchFamily="49" charset="0"/>
              </a:rPr>
              <a:t>SELECT </a:t>
            </a:r>
            <a:r>
              <a:rPr lang="en-US" altLang="zh-CN" sz="1600" b="1" dirty="0">
                <a:solidFill>
                  <a:srgbClr val="FF0066"/>
                </a:solidFill>
                <a:latin typeface="Consolas" panose="020B0609020204030204" pitchFamily="49" charset="0"/>
                <a:cs typeface="Consolas" panose="020B0609020204030204" pitchFamily="49" charset="0"/>
              </a:rPr>
              <a:t>?X ?Y </a:t>
            </a:r>
            <a:endParaRPr lang="en-US" altLang="zh-CN" sz="1600" b="1" dirty="0" smtClean="0">
              <a:solidFill>
                <a:srgbClr val="FF0066"/>
              </a:solidFill>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WHERE {</a:t>
            </a:r>
          </a:p>
          <a:p>
            <a:r>
              <a:rPr lang="en-US" altLang="zh-CN" sz="1600" b="1" dirty="0" smtClean="0">
                <a:solidFill>
                  <a:srgbClr val="FF0066"/>
                </a:solidFill>
                <a:latin typeface="Consolas" panose="020B0609020204030204" pitchFamily="49" charset="0"/>
                <a:cs typeface="Consolas" panose="020B0609020204030204" pitchFamily="49" charset="0"/>
              </a:rPr>
              <a:t> ?</a:t>
            </a:r>
            <a:r>
              <a:rPr lang="en-US" altLang="zh-CN" sz="1600" b="1" dirty="0">
                <a:solidFill>
                  <a:srgbClr val="FF0066"/>
                </a:solidFill>
                <a:latin typeface="Consolas" panose="020B0609020204030204" pitchFamily="49" charset="0"/>
                <a:cs typeface="Consolas" panose="020B0609020204030204" pitchFamily="49" charset="0"/>
              </a:rPr>
              <a:t>X </a:t>
            </a:r>
            <a:r>
              <a:rPr lang="en-US" altLang="zh-CN" sz="1600" b="1" dirty="0" smtClean="0">
                <a:latin typeface="Consolas" panose="020B0609020204030204" pitchFamily="49" charset="0"/>
                <a:cs typeface="Consolas" panose="020B0609020204030204" pitchFamily="49" charset="0"/>
              </a:rPr>
              <a:t>type </a:t>
            </a:r>
            <a:r>
              <a:rPr lang="en-US" altLang="zh-CN" sz="1600" b="1" dirty="0" smtClean="0">
                <a:solidFill>
                  <a:srgbClr val="FF0066"/>
                </a:solidFill>
                <a:latin typeface="Consolas" panose="020B0609020204030204" pitchFamily="49" charset="0"/>
                <a:cs typeface="Consolas" panose="020B0609020204030204" pitchFamily="49" charset="0"/>
              </a:rPr>
              <a:t>Student</a:t>
            </a:r>
            <a:r>
              <a:rPr lang="en-US" altLang="zh-CN" sz="1600" b="1" dirty="0" smtClean="0">
                <a:latin typeface="Consolas" panose="020B0609020204030204" pitchFamily="49" charset="0"/>
                <a:cs typeface="Consolas" panose="020B0609020204030204" pitchFamily="49" charset="0"/>
              </a:rPr>
              <a:t> </a:t>
            </a:r>
            <a:r>
              <a:rPr lang="en-US" altLang="zh-CN" sz="1600" b="1" dirty="0">
                <a:latin typeface="Consolas" panose="020B0609020204030204" pitchFamily="49" charset="0"/>
                <a:cs typeface="Consolas" panose="020B0609020204030204" pitchFamily="49" charset="0"/>
              </a:rPr>
              <a:t>.</a:t>
            </a:r>
          </a:p>
          <a:p>
            <a:r>
              <a:rPr lang="en-US" altLang="zh-CN" sz="1600" b="1" dirty="0">
                <a:solidFill>
                  <a:srgbClr val="FF0066"/>
                </a:solidFill>
                <a:latin typeface="Consolas" panose="020B0609020204030204" pitchFamily="49" charset="0"/>
                <a:cs typeface="Consolas" panose="020B0609020204030204" pitchFamily="49" charset="0"/>
              </a:rPr>
              <a:t> ?X </a:t>
            </a:r>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 </a:t>
            </a:r>
            <a:r>
              <a:rPr lang="en-US" altLang="zh-CN" sz="1600" b="1" dirty="0">
                <a:solidFill>
                  <a:srgbClr val="FF0066"/>
                </a:solidFill>
                <a:latin typeface="Consolas" panose="020B0609020204030204" pitchFamily="49" charset="0"/>
                <a:cs typeface="Consolas" panose="020B0609020204030204" pitchFamily="49" charset="0"/>
              </a:rPr>
              <a:t>?Y</a:t>
            </a:r>
            <a:r>
              <a:rPr lang="en-US" altLang="zh-CN" sz="1600" b="1" dirty="0" smtClean="0">
                <a:latin typeface="Consolas" panose="020B0609020204030204" pitchFamily="49" charset="0"/>
                <a:cs typeface="Consolas" panose="020B0609020204030204" pitchFamily="49" charset="0"/>
              </a:rPr>
              <a:t> .</a:t>
            </a:r>
            <a:endParaRPr lang="en-US" altLang="zh-CN" sz="1600" b="1" dirty="0">
              <a:latin typeface="Consolas" panose="020B0609020204030204" pitchFamily="49" charset="0"/>
              <a:cs typeface="Consolas" panose="020B0609020204030204" pitchFamily="49" charset="0"/>
            </a:endParaRPr>
          </a:p>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p:txBody>
      </p:sp>
      <p:sp>
        <p:nvSpPr>
          <p:cNvPr id="113" name="Oval 13"/>
          <p:cNvSpPr/>
          <p:nvPr/>
        </p:nvSpPr>
        <p:spPr>
          <a:xfrm>
            <a:off x="2699792" y="206769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a:solidFill>
                  <a:schemeClr val="tx1"/>
                </a:solidFill>
              </a:rPr>
              <a:t>Jiaxin</a:t>
            </a:r>
            <a:endParaRPr lang="zh-CN" altLang="en-US" sz="1400" b="1" dirty="0">
              <a:solidFill>
                <a:schemeClr val="tx1"/>
              </a:solidFill>
            </a:endParaRPr>
          </a:p>
        </p:txBody>
      </p:sp>
      <p:cxnSp>
        <p:nvCxnSpPr>
          <p:cNvPr id="114" name="Straight Arrow Connector 15"/>
          <p:cNvCxnSpPr>
            <a:stCxn id="113" idx="1"/>
            <a:endCxn id="116" idx="4"/>
          </p:cNvCxnSpPr>
          <p:nvPr/>
        </p:nvCxnSpPr>
        <p:spPr>
          <a:xfrm flipH="1" flipV="1">
            <a:off x="2433676" y="1779662"/>
            <a:ext cx="356898"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6" name="Oval 13"/>
          <p:cNvSpPr/>
          <p:nvPr/>
        </p:nvSpPr>
        <p:spPr>
          <a:xfrm>
            <a:off x="2123728" y="138690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DS</a:t>
            </a:r>
            <a:endParaRPr lang="zh-CN" altLang="en-US" sz="1400" b="1" dirty="0">
              <a:solidFill>
                <a:schemeClr val="tx1"/>
              </a:solidFill>
            </a:endParaRPr>
          </a:p>
        </p:txBody>
      </p:sp>
      <p:sp>
        <p:nvSpPr>
          <p:cNvPr id="117" name="Oval 13"/>
          <p:cNvSpPr/>
          <p:nvPr/>
        </p:nvSpPr>
        <p:spPr>
          <a:xfrm>
            <a:off x="3535711" y="2067694"/>
            <a:ext cx="720080"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err="1" smtClean="0">
                <a:solidFill>
                  <a:schemeClr val="tx1"/>
                </a:solidFill>
              </a:rPr>
              <a:t>Xingda</a:t>
            </a:r>
            <a:endParaRPr lang="zh-CN" altLang="en-US" sz="1400" b="1" dirty="0">
              <a:solidFill>
                <a:schemeClr val="tx1"/>
              </a:solidFill>
            </a:endParaRPr>
          </a:p>
        </p:txBody>
      </p:sp>
      <p:cxnSp>
        <p:nvCxnSpPr>
          <p:cNvPr id="118" name="Straight Arrow Connector 15"/>
          <p:cNvCxnSpPr>
            <a:stCxn id="117" idx="7"/>
            <a:endCxn id="120" idx="4"/>
          </p:cNvCxnSpPr>
          <p:nvPr/>
        </p:nvCxnSpPr>
        <p:spPr>
          <a:xfrm flipV="1">
            <a:off x="4150338" y="1779662"/>
            <a:ext cx="415401" cy="345550"/>
          </a:xfrm>
          <a:prstGeom prst="straightConnector1">
            <a:avLst/>
          </a:prstGeom>
          <a:ln w="28575">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0" name="Oval 13"/>
          <p:cNvSpPr/>
          <p:nvPr/>
        </p:nvSpPr>
        <p:spPr>
          <a:xfrm>
            <a:off x="4255791" y="1386904"/>
            <a:ext cx="619895"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tx1"/>
                </a:solidFill>
              </a:rPr>
              <a:t>O</a:t>
            </a:r>
            <a:r>
              <a:rPr lang="en-US" altLang="zh-CN" sz="1400" b="1" dirty="0" smtClean="0">
                <a:solidFill>
                  <a:schemeClr val="tx1"/>
                </a:solidFill>
              </a:rPr>
              <a:t>S</a:t>
            </a:r>
            <a:endParaRPr lang="zh-CN" altLang="en-US" sz="1400" b="1" dirty="0">
              <a:solidFill>
                <a:schemeClr val="tx1"/>
              </a:solidFill>
            </a:endParaRPr>
          </a:p>
        </p:txBody>
      </p:sp>
      <p:sp>
        <p:nvSpPr>
          <p:cNvPr id="121" name="Oval 13"/>
          <p:cNvSpPr/>
          <p:nvPr/>
        </p:nvSpPr>
        <p:spPr>
          <a:xfrm>
            <a:off x="3175671" y="987574"/>
            <a:ext cx="619895" cy="392758"/>
          </a:xfrm>
          <a:prstGeom prst="ellipse">
            <a:avLst/>
          </a:prstGeom>
          <a:solidFill>
            <a:srgbClr val="00FF00"/>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type</a:t>
            </a:r>
            <a:endParaRPr lang="zh-CN" altLang="en-US" sz="1400" b="1" dirty="0">
              <a:solidFill>
                <a:schemeClr val="tx1"/>
              </a:solidFill>
            </a:endParaRPr>
          </a:p>
        </p:txBody>
      </p:sp>
      <p:cxnSp>
        <p:nvCxnSpPr>
          <p:cNvPr id="122" name="Straight Arrow Connector 15"/>
          <p:cNvCxnSpPr>
            <a:endCxn id="121" idx="3"/>
          </p:cNvCxnSpPr>
          <p:nvPr/>
        </p:nvCxnSpPr>
        <p:spPr>
          <a:xfrm flipV="1">
            <a:off x="3025394" y="1322814"/>
            <a:ext cx="241059" cy="764625"/>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Arrow Connector 15"/>
          <p:cNvCxnSpPr>
            <a:stCxn id="116" idx="7"/>
            <a:endCxn id="121" idx="2"/>
          </p:cNvCxnSpPr>
          <p:nvPr/>
        </p:nvCxnSpPr>
        <p:spPr>
          <a:xfrm flipV="1">
            <a:off x="2652841" y="1183953"/>
            <a:ext cx="522830" cy="260469"/>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5"/>
          <p:cNvCxnSpPr>
            <a:stCxn id="117" idx="0"/>
            <a:endCxn id="121" idx="5"/>
          </p:cNvCxnSpPr>
          <p:nvPr/>
        </p:nvCxnSpPr>
        <p:spPr>
          <a:xfrm flipH="1" flipV="1">
            <a:off x="3704784" y="1322814"/>
            <a:ext cx="190967" cy="744880"/>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5"/>
          <p:cNvCxnSpPr>
            <a:stCxn id="120" idx="1"/>
            <a:endCxn id="121" idx="6"/>
          </p:cNvCxnSpPr>
          <p:nvPr/>
        </p:nvCxnSpPr>
        <p:spPr>
          <a:xfrm flipH="1" flipV="1">
            <a:off x="3795566" y="1183953"/>
            <a:ext cx="551007" cy="260469"/>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Oval 13"/>
          <p:cNvSpPr/>
          <p:nvPr/>
        </p:nvSpPr>
        <p:spPr>
          <a:xfrm>
            <a:off x="3131840" y="2755056"/>
            <a:ext cx="763911"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tx1"/>
                </a:solidFill>
              </a:rPr>
              <a:t>Student</a:t>
            </a:r>
            <a:endParaRPr lang="zh-CN" altLang="en-US" sz="1400" b="1" dirty="0">
              <a:solidFill>
                <a:schemeClr val="tx1"/>
              </a:solidFill>
            </a:endParaRPr>
          </a:p>
        </p:txBody>
      </p:sp>
      <p:cxnSp>
        <p:nvCxnSpPr>
          <p:cNvPr id="127" name="Straight Arrow Connector 15"/>
          <p:cNvCxnSpPr>
            <a:stCxn id="113" idx="4"/>
            <a:endCxn id="126" idx="1"/>
          </p:cNvCxnSpPr>
          <p:nvPr/>
        </p:nvCxnSpPr>
        <p:spPr>
          <a:xfrm>
            <a:off x="3009740" y="2460452"/>
            <a:ext cx="233972" cy="352122"/>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Straight Arrow Connector 15"/>
          <p:cNvCxnSpPr>
            <a:stCxn id="117" idx="4"/>
            <a:endCxn id="126" idx="7"/>
          </p:cNvCxnSpPr>
          <p:nvPr/>
        </p:nvCxnSpPr>
        <p:spPr>
          <a:xfrm flipH="1">
            <a:off x="3783879" y="2460452"/>
            <a:ext cx="111872" cy="352122"/>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018043" y="2355726"/>
            <a:ext cx="633507" cy="338554"/>
          </a:xfrm>
          <a:prstGeom prst="rect">
            <a:avLst/>
          </a:prstGeom>
        </p:spPr>
        <p:txBody>
          <a:bodyPr wrap="none">
            <a:spAutoFit/>
          </a:bodyPr>
          <a:lstStyle/>
          <a:p>
            <a:r>
              <a:rPr lang="en-US" altLang="zh-CN" sz="1600" b="1" dirty="0">
                <a:latin typeface="Consolas" panose="020B0609020204030204" pitchFamily="49" charset="0"/>
                <a:cs typeface="Consolas" panose="020B0609020204030204" pitchFamily="49" charset="0"/>
              </a:rPr>
              <a:t>type</a:t>
            </a:r>
            <a:endParaRPr lang="zh-CN" altLang="en-US" sz="1600" dirty="0"/>
          </a:p>
        </p:txBody>
      </p:sp>
      <p:sp>
        <p:nvSpPr>
          <p:cNvPr id="135" name="矩形 134"/>
          <p:cNvSpPr/>
          <p:nvPr/>
        </p:nvSpPr>
        <p:spPr>
          <a:xfrm>
            <a:off x="3738123" y="2427734"/>
            <a:ext cx="633507" cy="338554"/>
          </a:xfrm>
          <a:prstGeom prst="rect">
            <a:avLst/>
          </a:prstGeom>
        </p:spPr>
        <p:txBody>
          <a:bodyPr wrap="none">
            <a:spAutoFit/>
          </a:bodyPr>
          <a:lstStyle/>
          <a:p>
            <a:r>
              <a:rPr lang="en-US" altLang="zh-CN" sz="1600" b="1" dirty="0">
                <a:latin typeface="Consolas" panose="020B0609020204030204" pitchFamily="49" charset="0"/>
                <a:cs typeface="Consolas" panose="020B0609020204030204" pitchFamily="49" charset="0"/>
              </a:rPr>
              <a:t>type</a:t>
            </a:r>
            <a:endParaRPr lang="zh-CN" altLang="en-US" sz="1600" dirty="0"/>
          </a:p>
        </p:txBody>
      </p:sp>
      <p:sp>
        <p:nvSpPr>
          <p:cNvPr id="136" name="Oval 13"/>
          <p:cNvSpPr/>
          <p:nvPr/>
        </p:nvSpPr>
        <p:spPr>
          <a:xfrm>
            <a:off x="3219502" y="3403128"/>
            <a:ext cx="763911" cy="392758"/>
          </a:xfrm>
          <a:prstGeom prst="ellipse">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smtClean="0">
                <a:solidFill>
                  <a:schemeClr val="tx1"/>
                </a:solidFill>
              </a:rPr>
              <a:t>Course</a:t>
            </a:r>
            <a:endParaRPr lang="zh-CN" altLang="en-US" sz="1400" b="1" dirty="0">
              <a:solidFill>
                <a:schemeClr val="tx1"/>
              </a:solidFill>
            </a:endParaRPr>
          </a:p>
        </p:txBody>
      </p:sp>
      <p:cxnSp>
        <p:nvCxnSpPr>
          <p:cNvPr id="137" name="Straight Arrow Connector 15"/>
          <p:cNvCxnSpPr>
            <a:stCxn id="116" idx="3"/>
            <a:endCxn id="136" idx="1"/>
          </p:cNvCxnSpPr>
          <p:nvPr/>
        </p:nvCxnSpPr>
        <p:spPr>
          <a:xfrm>
            <a:off x="2214510" y="1722144"/>
            <a:ext cx="1116864" cy="1738502"/>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2283398" y="2508126"/>
            <a:ext cx="633507" cy="338554"/>
          </a:xfrm>
          <a:prstGeom prst="rect">
            <a:avLst/>
          </a:prstGeom>
        </p:spPr>
        <p:txBody>
          <a:bodyPr wrap="none">
            <a:spAutoFit/>
          </a:bodyPr>
          <a:lstStyle/>
          <a:p>
            <a:r>
              <a:rPr lang="en-US" altLang="zh-CN" sz="1600" b="1" dirty="0">
                <a:latin typeface="Consolas" panose="020B0609020204030204" pitchFamily="49" charset="0"/>
                <a:cs typeface="Consolas" panose="020B0609020204030204" pitchFamily="49" charset="0"/>
              </a:rPr>
              <a:t>type</a:t>
            </a:r>
            <a:endParaRPr lang="zh-CN" altLang="en-US" sz="1600" dirty="0"/>
          </a:p>
        </p:txBody>
      </p:sp>
      <p:cxnSp>
        <p:nvCxnSpPr>
          <p:cNvPr id="139" name="Straight Arrow Connector 15"/>
          <p:cNvCxnSpPr>
            <a:stCxn id="120" idx="5"/>
            <a:endCxn id="136" idx="7"/>
          </p:cNvCxnSpPr>
          <p:nvPr/>
        </p:nvCxnSpPr>
        <p:spPr>
          <a:xfrm flipH="1">
            <a:off x="3871541" y="1722144"/>
            <a:ext cx="913363" cy="1738502"/>
          </a:xfrm>
          <a:prstGeom prst="straightConnector1">
            <a:avLst/>
          </a:prstGeom>
          <a:ln w="28575">
            <a:solidFill>
              <a:schemeClr val="tx1"/>
            </a:solidFill>
            <a:prstDash val="sysDot"/>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4170171" y="2737252"/>
            <a:ext cx="633507" cy="338554"/>
          </a:xfrm>
          <a:prstGeom prst="rect">
            <a:avLst/>
          </a:prstGeom>
        </p:spPr>
        <p:txBody>
          <a:bodyPr wrap="none">
            <a:spAutoFit/>
          </a:bodyPr>
          <a:lstStyle/>
          <a:p>
            <a:r>
              <a:rPr lang="en-US" altLang="zh-CN" sz="1600" b="1" dirty="0">
                <a:latin typeface="Consolas" panose="020B0609020204030204" pitchFamily="49" charset="0"/>
                <a:cs typeface="Consolas" panose="020B0609020204030204" pitchFamily="49" charset="0"/>
              </a:rPr>
              <a:t>type</a:t>
            </a:r>
            <a:endParaRPr lang="zh-CN" altLang="en-US" sz="1600" dirty="0"/>
          </a:p>
        </p:txBody>
      </p:sp>
      <p:sp>
        <p:nvSpPr>
          <p:cNvPr id="141" name="内容占位符 2"/>
          <p:cNvSpPr txBox="1">
            <a:spLocks/>
          </p:cNvSpPr>
          <p:nvPr/>
        </p:nvSpPr>
        <p:spPr bwMode="auto">
          <a:xfrm>
            <a:off x="5364089" y="915566"/>
            <a:ext cx="3096343" cy="11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Start at Student</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sz="2000" dirty="0" smtClean="0">
                <a:latin typeface="Century Gothic" pitchFamily="34" charset="0"/>
                <a:ea typeface="Verdana" pitchFamily="34" charset="0"/>
                <a:cs typeface="Verdana" pitchFamily="34" charset="0"/>
              </a:rPr>
              <a:t>No parallelism</a:t>
            </a:r>
            <a:endParaRPr lang="en-US" altLang="zh-CN" dirty="0" smtClean="0">
              <a:solidFill>
                <a:srgbClr val="FF0066"/>
              </a:solidFill>
              <a:latin typeface="Century Gothic" pitchFamily="34" charset="0"/>
              <a:ea typeface="Verdana" pitchFamily="34" charset="0"/>
              <a:cs typeface="Verdana" pitchFamily="34" charset="0"/>
            </a:endParaRPr>
          </a:p>
        </p:txBody>
      </p:sp>
      <p:sp>
        <p:nvSpPr>
          <p:cNvPr id="142" name="内容占位符 2"/>
          <p:cNvSpPr txBox="1">
            <a:spLocks/>
          </p:cNvSpPr>
          <p:nvPr/>
        </p:nvSpPr>
        <p:spPr bwMode="auto">
          <a:xfrm>
            <a:off x="5364088" y="2245692"/>
            <a:ext cx="3672408" cy="16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Start at type</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sz="2000" dirty="0" smtClean="0">
                <a:latin typeface="Century Gothic" pitchFamily="34" charset="0"/>
                <a:ea typeface="Verdana" pitchFamily="34" charset="0"/>
                <a:cs typeface="Verdana" pitchFamily="34" charset="0"/>
              </a:rPr>
              <a:t>Will exploration to </a:t>
            </a:r>
            <a:r>
              <a:rPr lang="en-US" altLang="zh-CN" sz="2000" b="1" dirty="0" smtClean="0">
                <a:latin typeface="Century Gothic" pitchFamily="34" charset="0"/>
                <a:ea typeface="Verdana" pitchFamily="34" charset="0"/>
                <a:cs typeface="Verdana" pitchFamily="34" charset="0"/>
              </a:rPr>
              <a:t>4</a:t>
            </a:r>
            <a:r>
              <a:rPr lang="en-US" altLang="zh-CN" sz="2000" dirty="0" smtClean="0">
                <a:latin typeface="Century Gothic" pitchFamily="34" charset="0"/>
                <a:ea typeface="Verdana" pitchFamily="34" charset="0"/>
                <a:cs typeface="Verdana" pitchFamily="34" charset="0"/>
              </a:rPr>
              <a:t> vertices at first step</a:t>
            </a:r>
            <a:endParaRPr lang="en-US" altLang="zh-CN" sz="2000" dirty="0" smtClean="0">
              <a:solidFill>
                <a:srgbClr val="FF0066"/>
              </a:solidFill>
              <a:latin typeface="Century Gothic"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652211520"/>
      </p:ext>
    </p:extLst>
  </p:cSld>
  <p:clrMapOvr>
    <a:masterClrMapping/>
  </p:clrMapOvr>
  <mc:AlternateContent xmlns:mc="http://schemas.openxmlformats.org/markup-compatibility/2006">
    <mc:Choice xmlns:p14="http://schemas.microsoft.com/office/powerpoint/2010/main" Requires="p14">
      <p:transition spd="slow" p14:dur="2000" advTm="83266"/>
    </mc:Choice>
    <mc:Fallback>
      <p:transition spd="slow" advTm="83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fade">
                                      <p:cBhvr>
                                        <p:cTn id="10" dur="500"/>
                                        <p:tgtEl>
                                          <p:spTgt spid="8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xEl>
                                              <p:pRg st="1" end="1"/>
                                            </p:txEl>
                                          </p:spTgt>
                                        </p:tgtEl>
                                        <p:attrNameLst>
                                          <p:attrName>style.visibility</p:attrName>
                                        </p:attrNameLst>
                                      </p:cBhvr>
                                      <p:to>
                                        <p:strVal val="visible"/>
                                      </p:to>
                                    </p:set>
                                    <p:animEffect transition="in" filter="fade">
                                      <p:cBhvr>
                                        <p:cTn id="13" dur="500"/>
                                        <p:tgtEl>
                                          <p:spTgt spid="8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
                                            <p:txEl>
                                              <p:pRg st="4" end="4"/>
                                            </p:txEl>
                                          </p:spTgt>
                                        </p:tgtEl>
                                        <p:attrNameLst>
                                          <p:attrName>style.visibility</p:attrName>
                                        </p:attrNameLst>
                                      </p:cBhvr>
                                      <p:to>
                                        <p:strVal val="visible"/>
                                      </p:to>
                                    </p:set>
                                    <p:animEffect transition="in" filter="fade">
                                      <p:cBhvr>
                                        <p:cTn id="16" dur="500"/>
                                        <p:tgtEl>
                                          <p:spTgt spid="8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animEffect transition="in" filter="fade">
                                      <p:cBhvr>
                                        <p:cTn id="19" dur="500"/>
                                        <p:tgtEl>
                                          <p:spTgt spid="8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4">
                                            <p:txEl>
                                              <p:pRg st="2" end="2"/>
                                            </p:txEl>
                                          </p:spTgt>
                                        </p:tgtEl>
                                        <p:attrNameLst>
                                          <p:attrName>style.visibility</p:attrName>
                                        </p:attrNameLst>
                                      </p:cBhvr>
                                      <p:to>
                                        <p:strVal val="visible"/>
                                      </p:to>
                                    </p:set>
                                    <p:animEffect transition="in" filter="fade">
                                      <p:cBhvr>
                                        <p:cTn id="22" dur="500"/>
                                        <p:tgtEl>
                                          <p:spTgt spid="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fade">
                                      <p:cBhvr>
                                        <p:cTn id="36" dur="500"/>
                                        <p:tgtEl>
                                          <p:spTgt spid="121"/>
                                        </p:tgtEl>
                                      </p:cBhvr>
                                    </p:animEffect>
                                  </p:childTnLst>
                                </p:cTn>
                              </p:par>
                              <p:par>
                                <p:cTn id="37" presetID="10"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fade">
                                      <p:cBhvr>
                                        <p:cTn id="44" dur="500"/>
                                        <p:tgtEl>
                                          <p:spTgt spid="126"/>
                                        </p:tgtEl>
                                      </p:cBhvr>
                                    </p:animEffect>
                                  </p:childTnLst>
                                </p:cTn>
                              </p:par>
                              <p:par>
                                <p:cTn id="45" presetID="10" presetClass="entr" presetSubtype="0" fill="hold" nodeType="with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childTnLst>
                                </p:cTn>
                              </p:par>
                              <p:par>
                                <p:cTn id="48" presetID="10" presetClass="entr" presetSubtype="0" fill="hold"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500"/>
                                        <p:tgtEl>
                                          <p:spTgt spid="136"/>
                                        </p:tgtEl>
                                      </p:cBhvr>
                                    </p:animEffect>
                                  </p:childTnLst>
                                </p:cTn>
                              </p:par>
                              <p:par>
                                <p:cTn id="56" presetID="10" presetClass="entr" presetSubtype="0" fill="hold" nodeType="with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500"/>
                                        <p:tgtEl>
                                          <p:spTgt spid="137"/>
                                        </p:tgtEl>
                                      </p:cBhvr>
                                    </p:animEffect>
                                  </p:childTnLst>
                                </p:cTn>
                              </p:par>
                              <p:par>
                                <p:cTn id="59" presetID="10" presetClass="entr" presetSubtype="0" fill="hold"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fade">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21" grpId="0" animBg="1"/>
      <p:bldP spid="126" grpId="0" animBg="1"/>
      <p:bldP spid="13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0" y="315590"/>
            <a:ext cx="288000"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a:spLocks noGrp="1"/>
          </p:cNvSpPr>
          <p:nvPr>
            <p:ph type="title"/>
          </p:nvPr>
        </p:nvSpPr>
        <p:spPr>
          <a:xfrm>
            <a:off x="288000" y="0"/>
            <a:ext cx="8856000" cy="1063229"/>
          </a:xfrm>
        </p:spPr>
        <p:txBody>
          <a:bodyPr vert="horz" lIns="91440" tIns="45720" rIns="91440" bIns="45720" rtlCol="0" anchor="ctr">
            <a:normAutofit/>
          </a:bodyPr>
          <a:lstStyle/>
          <a:p>
            <a:pPr algn="l"/>
            <a:r>
              <a:rPr lang="en-US" altLang="zh-CN"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Memory</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42</a:t>
            </a:fld>
            <a:endParaRPr lang="zh-CN" altLang="en-US" sz="1800">
              <a:solidFill>
                <a:schemeClr val="tx1"/>
              </a:solidFill>
              <a:latin typeface="Century Gothic" pitchFamily="34" charset="0"/>
            </a:endParaRPr>
          </a:p>
        </p:txBody>
      </p:sp>
      <p:pic>
        <p:nvPicPr>
          <p:cNvPr id="1026" name="Picture 2" descr="\\psf\Home\Desktop\Screen Shot 2016-11-03 at 8.04.03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275606"/>
            <a:ext cx="5760640" cy="26477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1722943"/>
      </p:ext>
    </p:extLst>
  </p:cSld>
  <p:clrMapOvr>
    <a:masterClrMapping/>
  </p:clrMapOvr>
  <mc:AlternateContent xmlns:mc="http://schemas.openxmlformats.org/markup-compatibility/2006">
    <mc:Choice xmlns:p14="http://schemas.microsoft.com/office/powerpoint/2010/main" Requires="p14">
      <p:transition spd="slow" p14:dur="2000" advTm="52506"/>
    </mc:Choice>
    <mc:Fallback>
      <p:transition spd="slow" advTm="5250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5</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RDF and SPARQL</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6" name="内容占位符 2"/>
          <p:cNvSpPr txBox="1">
            <a:spLocks/>
          </p:cNvSpPr>
          <p:nvPr/>
        </p:nvSpPr>
        <p:spPr bwMode="auto">
          <a:xfrm>
            <a:off x="371476" y="987574"/>
            <a:ext cx="8304981" cy="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361950" lvl="2" indent="-361950"/>
            <a:r>
              <a:rPr lang="en-US" altLang="zh-CN" sz="2800" dirty="0">
                <a:solidFill>
                  <a:srgbClr val="FF0066"/>
                </a:solidFill>
                <a:latin typeface="+mj-lt"/>
              </a:rPr>
              <a:t>RDF </a:t>
            </a:r>
            <a:r>
              <a:rPr lang="en-US" altLang="zh-CN" sz="2800" dirty="0" smtClean="0">
                <a:latin typeface="+mj-lt"/>
              </a:rPr>
              <a:t>is a graph composed </a:t>
            </a:r>
            <a:r>
              <a:rPr lang="en-US" altLang="zh-CN" sz="2800" dirty="0">
                <a:latin typeface="+mj-lt"/>
              </a:rPr>
              <a:t>by </a:t>
            </a:r>
            <a:r>
              <a:rPr lang="en-US" altLang="zh-CN" sz="2800" dirty="0" smtClean="0">
                <a:latin typeface="+mj-lt"/>
              </a:rPr>
              <a:t>a set of </a:t>
            </a:r>
          </a:p>
          <a:p>
            <a:pPr marL="361950" lvl="2" indent="-361950"/>
            <a:r>
              <a:rPr lang="en-US" altLang="zh-CN" sz="2600" dirty="0" smtClean="0">
                <a:latin typeface="+mj-lt"/>
                <a:cs typeface="Courier New" panose="02070309020205020404" pitchFamily="49" charset="0"/>
              </a:rPr>
              <a:t>⟨</a:t>
            </a:r>
            <a:r>
              <a:rPr lang="en-US" altLang="zh-CN" sz="2600" b="1" dirty="0" smtClean="0">
                <a:effectLst>
                  <a:outerShdw blurRad="38100" dist="38100" dir="2700000" algn="tl">
                    <a:srgbClr val="000000">
                      <a:alpha val="43137"/>
                    </a:srgbClr>
                  </a:outerShdw>
                </a:effectLst>
                <a:latin typeface="+mj-lt"/>
                <a:cs typeface="Courier New" panose="02070309020205020404" pitchFamily="49" charset="0"/>
              </a:rPr>
              <a:t>S</a:t>
            </a:r>
            <a:r>
              <a:rPr lang="en-US" altLang="zh-CN" sz="2600" dirty="0" smtClean="0">
                <a:latin typeface="+mj-lt"/>
                <a:cs typeface="Courier New" panose="02070309020205020404" pitchFamily="49" charset="0"/>
              </a:rPr>
              <a:t>ubject, </a:t>
            </a:r>
            <a:r>
              <a:rPr lang="en-US" altLang="zh-CN" sz="2600" b="1" dirty="0" smtClean="0">
                <a:effectLst>
                  <a:outerShdw blurRad="38100" dist="38100" dir="2700000" algn="tl">
                    <a:srgbClr val="000000">
                      <a:alpha val="43137"/>
                    </a:srgbClr>
                  </a:outerShdw>
                </a:effectLst>
                <a:latin typeface="+mj-lt"/>
                <a:cs typeface="Courier New" panose="02070309020205020404" pitchFamily="49" charset="0"/>
              </a:rPr>
              <a:t>P</a:t>
            </a:r>
            <a:r>
              <a:rPr lang="en-US" altLang="zh-CN" sz="2600" dirty="0" smtClean="0">
                <a:latin typeface="+mj-lt"/>
                <a:cs typeface="Courier New" panose="02070309020205020404" pitchFamily="49" charset="0"/>
              </a:rPr>
              <a:t>redicate, </a:t>
            </a:r>
            <a:r>
              <a:rPr lang="en-US" altLang="zh-CN" sz="2600" b="1" dirty="0" smtClean="0">
                <a:effectLst>
                  <a:outerShdw blurRad="38100" dist="38100" dir="2700000" algn="tl">
                    <a:srgbClr val="000000">
                      <a:alpha val="43137"/>
                    </a:srgbClr>
                  </a:outerShdw>
                </a:effectLst>
                <a:latin typeface="+mj-lt"/>
                <a:cs typeface="Courier New" panose="02070309020205020404" pitchFamily="49" charset="0"/>
              </a:rPr>
              <a:t>O</a:t>
            </a:r>
            <a:r>
              <a:rPr lang="en-US" altLang="zh-CN" sz="2600" dirty="0" smtClean="0">
                <a:latin typeface="+mj-lt"/>
                <a:cs typeface="Courier New" panose="02070309020205020404" pitchFamily="49" charset="0"/>
              </a:rPr>
              <a:t>bject⟩ </a:t>
            </a:r>
            <a:r>
              <a:rPr lang="en-US" altLang="zh-CN" sz="2800" dirty="0" smtClean="0">
                <a:solidFill>
                  <a:srgbClr val="FF0066"/>
                </a:solidFill>
                <a:latin typeface="+mj-lt"/>
              </a:rPr>
              <a:t>triples</a:t>
            </a:r>
            <a:endParaRPr lang="en-US" altLang="zh-CN" dirty="0">
              <a:effectLst>
                <a:outerShdw blurRad="38100" dist="38100" dir="2700000" algn="tl">
                  <a:srgbClr val="000000">
                    <a:alpha val="43137"/>
                  </a:srgbClr>
                </a:outerShdw>
              </a:effectLst>
              <a:latin typeface="+mj-lt"/>
              <a:cs typeface="Courier New" panose="020703090202050204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55674458"/>
              </p:ext>
            </p:extLst>
          </p:nvPr>
        </p:nvGraphicFramePr>
        <p:xfrm>
          <a:off x="975290" y="2355726"/>
          <a:ext cx="2657349" cy="219456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1016045"/>
                <a:gridCol w="625259"/>
                <a:gridCol w="1016045"/>
              </a:tblGrid>
              <a:tr h="274320">
                <a:tc>
                  <a:txBody>
                    <a:bodyPr/>
                    <a:lstStyle/>
                    <a:p>
                      <a:r>
                        <a:rPr lang="en-US" altLang="zh-CN" sz="1800" b="1" dirty="0" err="1" smtClean="0">
                          <a:solidFill>
                            <a:schemeClr val="tx1"/>
                          </a:solidFill>
                          <a:latin typeface="Consolas" panose="020B0609020204030204" pitchFamily="49" charset="0"/>
                          <a:cs typeface="Consolas" panose="020B0609020204030204" pitchFamily="49" charset="0"/>
                        </a:rPr>
                        <a:t>Haibo</a:t>
                      </a:r>
                      <a:endParaRPr lang="zh-CN" altLang="en-US" sz="1800" b="1" dirty="0">
                        <a:solidFill>
                          <a:schemeClr val="tx1"/>
                        </a:solidFill>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solidFill>
                            <a:schemeClr val="tx1"/>
                          </a:solidFill>
                          <a:latin typeface="Consolas" panose="020B0609020204030204" pitchFamily="49" charset="0"/>
                          <a:cs typeface="Consolas" panose="020B0609020204030204" pitchFamily="49" charset="0"/>
                        </a:rPr>
                        <a:t>mo</a:t>
                      </a:r>
                      <a:endParaRPr lang="zh-CN" altLang="en-US" sz="1800" b="1" dirty="0">
                        <a:solidFill>
                          <a:schemeClr val="tx1"/>
                        </a:solidFill>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solidFill>
                            <a:schemeClr val="tx1"/>
                          </a:solidFill>
                          <a:latin typeface="Consolas" panose="020B0609020204030204" pitchFamily="49" charset="0"/>
                          <a:cs typeface="Consolas" panose="020B0609020204030204" pitchFamily="49" charset="0"/>
                        </a:rPr>
                        <a:t>IPADS</a:t>
                      </a:r>
                      <a:endParaRPr lang="zh-CN" altLang="en-US" sz="1800" b="1" dirty="0">
                        <a:solidFill>
                          <a:schemeClr val="tx1"/>
                        </a:solidFill>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err="1" smtClean="0">
                          <a:latin typeface="Consolas" panose="020B0609020204030204" pitchFamily="49" charset="0"/>
                          <a:cs typeface="Consolas" panose="020B0609020204030204" pitchFamily="49" charset="0"/>
                        </a:rPr>
                        <a:t>Haibo</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to</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OS</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err="1" smtClean="0">
                          <a:latin typeface="Consolas" panose="020B0609020204030204" pitchFamily="49" charset="0"/>
                          <a:cs typeface="Consolas" panose="020B0609020204030204" pitchFamily="49" charset="0"/>
                        </a:rPr>
                        <a:t>Jiaxin</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ad</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RONG</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err="1" smtClean="0">
                          <a:latin typeface="Consolas" panose="020B0609020204030204" pitchFamily="49" charset="0"/>
                          <a:cs typeface="Consolas" panose="020B0609020204030204" pitchFamily="49" charset="0"/>
                        </a:rPr>
                        <a:t>Jiaxin</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err="1" smtClean="0">
                          <a:latin typeface="Consolas" panose="020B0609020204030204" pitchFamily="49" charset="0"/>
                          <a:cs typeface="Consolas" panose="020B0609020204030204" pitchFamily="49" charset="0"/>
                        </a:rPr>
                        <a:t>tc</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OS</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smtClean="0">
                          <a:latin typeface="Consolas" panose="020B0609020204030204" pitchFamily="49" charset="0"/>
                          <a:cs typeface="Consolas" panose="020B0609020204030204" pitchFamily="49" charset="0"/>
                        </a:rPr>
                        <a:t>Rong</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mo</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IPADS</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smtClean="0">
                          <a:latin typeface="Consolas" panose="020B0609020204030204" pitchFamily="49" charset="0"/>
                          <a:cs typeface="Consolas" panose="020B0609020204030204" pitchFamily="49" charset="0"/>
                        </a:rPr>
                        <a:t>Rong</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to</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DS</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err="1" smtClean="0">
                          <a:latin typeface="Consolas" panose="020B0609020204030204" pitchFamily="49" charset="0"/>
                          <a:cs typeface="Consolas" panose="020B0609020204030204" pitchFamily="49" charset="0"/>
                        </a:rPr>
                        <a:t>Xingda</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smtClean="0">
                          <a:latin typeface="Consolas" panose="020B0609020204030204" pitchFamily="49" charset="0"/>
                          <a:cs typeface="Consolas" panose="020B0609020204030204" pitchFamily="49" charset="0"/>
                        </a:rPr>
                        <a:t>ad</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r>
                        <a:rPr lang="en-US" altLang="zh-CN" sz="1800" b="1" dirty="0" err="1" smtClean="0">
                          <a:latin typeface="Consolas" panose="020B0609020204030204" pitchFamily="49" charset="0"/>
                          <a:cs typeface="Consolas" panose="020B0609020204030204" pitchFamily="49" charset="0"/>
                        </a:rPr>
                        <a:t>Haibo</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r h="274320">
                <a:tc>
                  <a:txBody>
                    <a:bodyPr/>
                    <a:lstStyle/>
                    <a:p>
                      <a:r>
                        <a:rPr lang="en-US" altLang="zh-CN" sz="1800" b="1" dirty="0" smtClean="0">
                          <a:latin typeface="Consolas" panose="020B0609020204030204" pitchFamily="49" charset="0"/>
                          <a:cs typeface="Consolas" panose="020B0609020204030204" pitchFamily="49" charset="0"/>
                        </a:rPr>
                        <a:t>. . .</a:t>
                      </a:r>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c>
                  <a:txBody>
                    <a:bodyPr/>
                    <a:lstStyle/>
                    <a:p>
                      <a:endParaRPr lang="zh-CN" altLang="en-US" sz="1800" b="1" dirty="0">
                        <a:latin typeface="Consolas" panose="020B0609020204030204" pitchFamily="49" charset="0"/>
                        <a:cs typeface="Consolas" panose="020B0609020204030204" pitchFamily="49" charset="0"/>
                      </a:endParaRPr>
                    </a:p>
                  </a:txBody>
                  <a:tcPr marT="0" marB="0">
                    <a:solidFill>
                      <a:schemeClr val="bg1"/>
                    </a:solidFill>
                  </a:tcPr>
                </a:tc>
              </a:tr>
            </a:tbl>
          </a:graphicData>
        </a:graphic>
      </p:graphicFrame>
      <p:sp>
        <p:nvSpPr>
          <p:cNvPr id="10" name="Freeform 9"/>
          <p:cNvSpPr/>
          <p:nvPr/>
        </p:nvSpPr>
        <p:spPr>
          <a:xfrm>
            <a:off x="2307704" y="1893112"/>
            <a:ext cx="72008" cy="432000"/>
          </a:xfrm>
          <a:custGeom>
            <a:avLst/>
            <a:gdLst>
              <a:gd name="connsiteX0" fmla="*/ 189781 w 189781"/>
              <a:gd name="connsiteY0" fmla="*/ 0 h 448573"/>
              <a:gd name="connsiteX1" fmla="*/ 0 w 189781"/>
              <a:gd name="connsiteY1" fmla="*/ 448573 h 448573"/>
            </a:gdLst>
            <a:ahLst/>
            <a:cxnLst>
              <a:cxn ang="0">
                <a:pos x="connsiteX0" y="connsiteY0"/>
              </a:cxn>
              <a:cxn ang="0">
                <a:pos x="connsiteX1" y="connsiteY1"/>
              </a:cxn>
            </a:cxnLst>
            <a:rect l="l" t="t" r="r" b="b"/>
            <a:pathLst>
              <a:path w="189781" h="448573">
                <a:moveTo>
                  <a:pt x="189781" y="0"/>
                </a:moveTo>
                <a:lnTo>
                  <a:pt x="0" y="448573"/>
                </a:lnTo>
              </a:path>
            </a:pathLst>
          </a:custGeom>
          <a:ln w="28575">
            <a:solidFill>
              <a:srgbClr val="0000FF"/>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10"/>
          <p:cNvSpPr/>
          <p:nvPr/>
        </p:nvSpPr>
        <p:spPr>
          <a:xfrm>
            <a:off x="3171800" y="1851668"/>
            <a:ext cx="1008113" cy="468000"/>
          </a:xfrm>
          <a:custGeom>
            <a:avLst/>
            <a:gdLst>
              <a:gd name="connsiteX0" fmla="*/ 1173193 w 1173193"/>
              <a:gd name="connsiteY0" fmla="*/ 0 h 431320"/>
              <a:gd name="connsiteX1" fmla="*/ 776378 w 1173193"/>
              <a:gd name="connsiteY1" fmla="*/ 241539 h 431320"/>
              <a:gd name="connsiteX2" fmla="*/ 327804 w 1173193"/>
              <a:gd name="connsiteY2" fmla="*/ 86264 h 431320"/>
              <a:gd name="connsiteX3" fmla="*/ 0 w 1173193"/>
              <a:gd name="connsiteY3" fmla="*/ 431320 h 431320"/>
            </a:gdLst>
            <a:ahLst/>
            <a:cxnLst>
              <a:cxn ang="0">
                <a:pos x="connsiteX0" y="connsiteY0"/>
              </a:cxn>
              <a:cxn ang="0">
                <a:pos x="connsiteX1" y="connsiteY1"/>
              </a:cxn>
              <a:cxn ang="0">
                <a:pos x="connsiteX2" y="connsiteY2"/>
              </a:cxn>
              <a:cxn ang="0">
                <a:pos x="connsiteX3" y="connsiteY3"/>
              </a:cxn>
            </a:cxnLst>
            <a:rect l="l" t="t" r="r" b="b"/>
            <a:pathLst>
              <a:path w="1173193" h="431320">
                <a:moveTo>
                  <a:pt x="1173193" y="0"/>
                </a:moveTo>
                <a:cubicBezTo>
                  <a:pt x="1045234" y="113581"/>
                  <a:pt x="917276" y="227162"/>
                  <a:pt x="776378" y="241539"/>
                </a:cubicBezTo>
                <a:cubicBezTo>
                  <a:pt x="635480" y="255916"/>
                  <a:pt x="457200" y="54634"/>
                  <a:pt x="327804" y="86264"/>
                </a:cubicBezTo>
                <a:cubicBezTo>
                  <a:pt x="198408" y="117894"/>
                  <a:pt x="99204" y="274607"/>
                  <a:pt x="0" y="431320"/>
                </a:cubicBezTo>
              </a:path>
            </a:pathLst>
          </a:custGeom>
          <a:ln w="28575">
            <a:solidFill>
              <a:srgbClr val="0000FF"/>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 name="Freeform 11"/>
          <p:cNvSpPr/>
          <p:nvPr/>
        </p:nvSpPr>
        <p:spPr>
          <a:xfrm>
            <a:off x="1066503" y="1893112"/>
            <a:ext cx="216000" cy="432000"/>
          </a:xfrm>
          <a:custGeom>
            <a:avLst/>
            <a:gdLst>
              <a:gd name="connsiteX0" fmla="*/ 0 w 345057"/>
              <a:gd name="connsiteY0" fmla="*/ 0 h 534838"/>
              <a:gd name="connsiteX1" fmla="*/ 345057 w 345057"/>
              <a:gd name="connsiteY1" fmla="*/ 534838 h 534838"/>
            </a:gdLst>
            <a:ahLst/>
            <a:cxnLst>
              <a:cxn ang="0">
                <a:pos x="connsiteX0" y="connsiteY0"/>
              </a:cxn>
              <a:cxn ang="0">
                <a:pos x="connsiteX1" y="connsiteY1"/>
              </a:cxn>
            </a:cxnLst>
            <a:rect l="l" t="t" r="r" b="b"/>
            <a:pathLst>
              <a:path w="345057" h="534838">
                <a:moveTo>
                  <a:pt x="0" y="0"/>
                </a:moveTo>
                <a:lnTo>
                  <a:pt x="345057" y="534838"/>
                </a:lnTo>
              </a:path>
            </a:pathLst>
          </a:custGeom>
          <a:ln w="28575">
            <a:solidFill>
              <a:srgbClr val="0000FF"/>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Rectangle 12"/>
          <p:cNvSpPr/>
          <p:nvPr/>
        </p:nvSpPr>
        <p:spPr>
          <a:xfrm>
            <a:off x="971600" y="2355726"/>
            <a:ext cx="2664000" cy="2754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064863" y="342404"/>
            <a:ext cx="1755609" cy="1077218"/>
          </a:xfrm>
          <a:prstGeom prst="rect">
            <a:avLst/>
          </a:prstGeom>
          <a:noFill/>
          <a:ln>
            <a:solidFill>
              <a:schemeClr val="tx1"/>
            </a:solidFill>
          </a:ln>
          <a:effectLst>
            <a:outerShdw blurRad="63500" sx="102000" sy="102000" algn="ctr" rotWithShape="0">
              <a:prstClr val="black">
                <a:alpha val="40000"/>
              </a:prstClr>
            </a:outerShdw>
          </a:effectLst>
        </p:spPr>
        <p:txBody>
          <a:bodyPr wrap="none" rtlCol="0">
            <a:spAutoFit/>
          </a:bodyPr>
          <a:lstStyle/>
          <a:p>
            <a:r>
              <a:rPr lang="en-US" altLang="zh-CN" sz="1600" b="1" dirty="0" smtClean="0">
                <a:latin typeface="Consolas" panose="020B0609020204030204" pitchFamily="49" charset="0"/>
                <a:cs typeface="Consolas" panose="020B0609020204030204" pitchFamily="49" charset="0"/>
              </a:rPr>
              <a:t>mo:</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MemberOf</a:t>
            </a:r>
            <a:r>
              <a:rPr lang="en-US" altLang="zh-CN" sz="1600"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ad:</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ADvisor</a:t>
            </a:r>
            <a:r>
              <a:rPr lang="en-US" altLang="zh-CN" sz="1600" dirty="0" smtClean="0">
                <a:latin typeface="Consolas" panose="020B0609020204030204" pitchFamily="49" charset="0"/>
                <a:cs typeface="Consolas" panose="020B0609020204030204" pitchFamily="49" charset="0"/>
              </a:rPr>
              <a:t> </a:t>
            </a:r>
          </a:p>
          <a:p>
            <a:r>
              <a:rPr lang="en-US" altLang="zh-CN" sz="1600" b="1" dirty="0" smtClean="0">
                <a:latin typeface="Consolas" panose="020B0609020204030204" pitchFamily="49" charset="0"/>
                <a:cs typeface="Consolas" panose="020B0609020204030204" pitchFamily="49" charset="0"/>
              </a:rPr>
              <a:t>to: </a:t>
            </a:r>
            <a:r>
              <a:rPr lang="en-US" altLang="zh-CN" sz="1600" dirty="0" err="1" smtClean="0">
                <a:latin typeface="Consolas" panose="020B0609020204030204" pitchFamily="49" charset="0"/>
                <a:cs typeface="Consolas" panose="020B0609020204030204" pitchFamily="49" charset="0"/>
              </a:rPr>
              <a:t>TeacherOf</a:t>
            </a:r>
            <a:endParaRPr lang="en-US" altLang="zh-CN" sz="1600" dirty="0" smtClean="0">
              <a:latin typeface="Consolas" panose="020B0609020204030204" pitchFamily="49" charset="0"/>
              <a:cs typeface="Consolas" panose="020B0609020204030204" pitchFamily="49" charset="0"/>
            </a:endParaRPr>
          </a:p>
          <a:p>
            <a:r>
              <a:rPr lang="en-US" altLang="zh-CN" sz="1600" b="1" dirty="0" err="1" smtClean="0">
                <a:latin typeface="Consolas" panose="020B0609020204030204" pitchFamily="49" charset="0"/>
                <a:cs typeface="Consolas" panose="020B0609020204030204" pitchFamily="49" charset="0"/>
              </a:rPr>
              <a:t>tc</a:t>
            </a:r>
            <a:r>
              <a:rPr lang="en-US" altLang="zh-CN" sz="1600" b="1" dirty="0" smtClean="0">
                <a:latin typeface="Consolas" panose="020B0609020204030204" pitchFamily="49" charset="0"/>
                <a:cs typeface="Consolas" panose="020B0609020204030204" pitchFamily="49" charset="0"/>
              </a:rPr>
              <a:t>:</a:t>
            </a:r>
            <a:r>
              <a:rPr lang="en-US" altLang="zh-CN" sz="1600" dirty="0" smtClean="0">
                <a:latin typeface="Consolas" panose="020B0609020204030204" pitchFamily="49" charset="0"/>
                <a:cs typeface="Consolas" panose="020B0609020204030204" pitchFamily="49" charset="0"/>
              </a:rPr>
              <a:t> </a:t>
            </a:r>
            <a:r>
              <a:rPr lang="en-US" altLang="zh-CN" sz="1600" dirty="0" err="1" smtClean="0">
                <a:latin typeface="Consolas" panose="020B0609020204030204" pitchFamily="49" charset="0"/>
                <a:cs typeface="Consolas" panose="020B0609020204030204" pitchFamily="49" charset="0"/>
              </a:rPr>
              <a:t>TakeCourse</a:t>
            </a:r>
            <a:endParaRPr lang="en-US" altLang="zh-CN" sz="1600" dirty="0" smtClean="0">
              <a:latin typeface="Consolas" panose="020B0609020204030204" pitchFamily="49" charset="0"/>
              <a:cs typeface="Consolas" panose="020B0609020204030204" pitchFamily="49" charset="0"/>
            </a:endParaRPr>
          </a:p>
        </p:txBody>
      </p:sp>
      <p:grpSp>
        <p:nvGrpSpPr>
          <p:cNvPr id="55" name="Group 54"/>
          <p:cNvGrpSpPr/>
          <p:nvPr/>
        </p:nvGrpSpPr>
        <p:grpSpPr>
          <a:xfrm>
            <a:off x="4788024" y="1986394"/>
            <a:ext cx="4032448" cy="2783738"/>
            <a:chOff x="4788024" y="1986394"/>
            <a:chExt cx="4032448" cy="2783738"/>
          </a:xfrm>
        </p:grpSpPr>
        <p:cxnSp>
          <p:nvCxnSpPr>
            <p:cNvPr id="20" name="Straight Arrow Connector 15"/>
            <p:cNvCxnSpPr>
              <a:stCxn id="18" idx="6"/>
              <a:endCxn id="29" idx="2"/>
            </p:cNvCxnSpPr>
            <p:nvPr/>
          </p:nvCxnSpPr>
          <p:spPr>
            <a:xfrm flipV="1">
              <a:off x="6588224" y="3669902"/>
              <a:ext cx="1008112" cy="30710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16"/>
            <p:cNvSpPr/>
            <p:nvPr/>
          </p:nvSpPr>
          <p:spPr>
            <a:xfrm>
              <a:off x="7020272" y="37865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27" name="Oval 13"/>
            <p:cNvSpPr/>
            <p:nvPr/>
          </p:nvSpPr>
          <p:spPr>
            <a:xfrm>
              <a:off x="6948264" y="4230132"/>
              <a:ext cx="972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Xingda</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29" name="Oval 13"/>
            <p:cNvSpPr/>
            <p:nvPr/>
          </p:nvSpPr>
          <p:spPr>
            <a:xfrm>
              <a:off x="7596336" y="3399902"/>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OS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31" name="Straight Arrow Connector 15"/>
            <p:cNvCxnSpPr>
              <a:stCxn id="27" idx="7"/>
              <a:endCxn id="29" idx="4"/>
            </p:cNvCxnSpPr>
            <p:nvPr/>
          </p:nvCxnSpPr>
          <p:spPr>
            <a:xfrm flipV="1">
              <a:off x="7777918" y="3939902"/>
              <a:ext cx="178418" cy="369311"/>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15"/>
            <p:cNvCxnSpPr>
              <a:stCxn id="27" idx="2"/>
              <a:endCxn id="18" idx="5"/>
            </p:cNvCxnSpPr>
            <p:nvPr/>
          </p:nvCxnSpPr>
          <p:spPr>
            <a:xfrm flipH="1" flipV="1">
              <a:off x="6472225" y="4154439"/>
              <a:ext cx="476039" cy="34569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6300192" y="4290650"/>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sp>
          <p:nvSpPr>
            <p:cNvPr id="40" name="Oval 13"/>
            <p:cNvSpPr/>
            <p:nvPr/>
          </p:nvSpPr>
          <p:spPr>
            <a:xfrm>
              <a:off x="5292080" y="2144098"/>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41" name="Straight Arrow Connector 15"/>
            <p:cNvCxnSpPr>
              <a:stCxn id="40" idx="6"/>
              <a:endCxn id="44" idx="2"/>
            </p:cNvCxnSpPr>
            <p:nvPr/>
          </p:nvCxnSpPr>
          <p:spPr>
            <a:xfrm flipV="1">
              <a:off x="6084168" y="2373758"/>
              <a:ext cx="648152" cy="2126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16"/>
            <p:cNvSpPr/>
            <p:nvPr/>
          </p:nvSpPr>
          <p:spPr>
            <a:xfrm>
              <a:off x="6156176" y="19863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43" name="Oval 13"/>
            <p:cNvSpPr/>
            <p:nvPr/>
          </p:nvSpPr>
          <p:spPr>
            <a:xfrm>
              <a:off x="6372200" y="2895846"/>
              <a:ext cx="936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Jiaxin</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44" name="Oval 13"/>
            <p:cNvSpPr/>
            <p:nvPr/>
          </p:nvSpPr>
          <p:spPr>
            <a:xfrm>
              <a:off x="6732320" y="2103758"/>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46" name="Straight Arrow Connector 15"/>
            <p:cNvCxnSpPr>
              <a:stCxn id="43" idx="2"/>
              <a:endCxn id="40" idx="5"/>
            </p:cNvCxnSpPr>
            <p:nvPr/>
          </p:nvCxnSpPr>
          <p:spPr>
            <a:xfrm flipH="1" flipV="1">
              <a:off x="5968169" y="2572461"/>
              <a:ext cx="404031" cy="59338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Rectangle 16"/>
            <p:cNvSpPr/>
            <p:nvPr/>
          </p:nvSpPr>
          <p:spPr>
            <a:xfrm>
              <a:off x="5724128" y="2850490"/>
              <a:ext cx="536103"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cxnSp>
          <p:nvCxnSpPr>
            <p:cNvPr id="48" name="Straight Arrow Connector 15"/>
            <p:cNvCxnSpPr>
              <a:stCxn id="51" idx="1"/>
              <a:endCxn id="44" idx="6"/>
            </p:cNvCxnSpPr>
            <p:nvPr/>
          </p:nvCxnSpPr>
          <p:spPr>
            <a:xfrm flipH="1" flipV="1">
              <a:off x="7452320" y="2373758"/>
              <a:ext cx="384749" cy="24112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Oval 13"/>
            <p:cNvSpPr/>
            <p:nvPr/>
          </p:nvSpPr>
          <p:spPr>
            <a:xfrm>
              <a:off x="7668344" y="2535806"/>
              <a:ext cx="1152128"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Youyang</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63" name="Rectangle 16"/>
            <p:cNvSpPr/>
            <p:nvPr/>
          </p:nvSpPr>
          <p:spPr>
            <a:xfrm>
              <a:off x="7632340" y="2130410"/>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71" name="Rectangle 16"/>
            <p:cNvSpPr/>
            <p:nvPr/>
          </p:nvSpPr>
          <p:spPr>
            <a:xfrm>
              <a:off x="5292080" y="3579862"/>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sp>
          <p:nvSpPr>
            <p:cNvPr id="72" name="Rectangle 16"/>
            <p:cNvSpPr/>
            <p:nvPr/>
          </p:nvSpPr>
          <p:spPr>
            <a:xfrm>
              <a:off x="5292080" y="2634466"/>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cxnSp>
          <p:nvCxnSpPr>
            <p:cNvPr id="85" name="Straight Arrow Connector 15"/>
            <p:cNvCxnSpPr>
              <a:stCxn id="40" idx="3"/>
              <a:endCxn id="64" idx="0"/>
            </p:cNvCxnSpPr>
            <p:nvPr/>
          </p:nvCxnSpPr>
          <p:spPr>
            <a:xfrm flipH="1">
              <a:off x="5184068" y="2572461"/>
              <a:ext cx="224011" cy="50334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 name="Rectangle 16"/>
            <p:cNvSpPr/>
            <p:nvPr/>
          </p:nvSpPr>
          <p:spPr>
            <a:xfrm>
              <a:off x="7920372" y="407462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cxnSp>
          <p:nvCxnSpPr>
            <p:cNvPr id="93" name="Straight Arrow Connector 15"/>
            <p:cNvCxnSpPr>
              <a:stCxn id="43" idx="6"/>
              <a:endCxn id="29" idx="1"/>
            </p:cNvCxnSpPr>
            <p:nvPr/>
          </p:nvCxnSpPr>
          <p:spPr>
            <a:xfrm>
              <a:off x="7308200" y="3165846"/>
              <a:ext cx="393578" cy="313137"/>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7" name="Rectangle 16"/>
            <p:cNvSpPr/>
            <p:nvPr/>
          </p:nvSpPr>
          <p:spPr>
            <a:xfrm>
              <a:off x="7488324" y="299450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18" name="Oval 13"/>
            <p:cNvSpPr/>
            <p:nvPr/>
          </p:nvSpPr>
          <p:spPr>
            <a:xfrm>
              <a:off x="5796136" y="372607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64" name="Oval 13"/>
            <p:cNvSpPr/>
            <p:nvPr/>
          </p:nvSpPr>
          <p:spPr>
            <a:xfrm>
              <a:off x="4788024" y="307580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IPADS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65" name="Straight Arrow Connector 15"/>
            <p:cNvCxnSpPr>
              <a:stCxn id="18" idx="1"/>
              <a:endCxn id="64" idx="5"/>
            </p:cNvCxnSpPr>
            <p:nvPr/>
          </p:nvCxnSpPr>
          <p:spPr>
            <a:xfrm flipH="1" flipV="1">
              <a:off x="5464113" y="3504169"/>
              <a:ext cx="448022" cy="295402"/>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671952" y="2281479"/>
            <a:ext cx="1368048" cy="794327"/>
            <a:chOff x="3671952" y="2281479"/>
            <a:chExt cx="1368048" cy="794327"/>
          </a:xfrm>
        </p:grpSpPr>
        <p:sp>
          <p:nvSpPr>
            <p:cNvPr id="8" name="Rectangle 7"/>
            <p:cNvSpPr/>
            <p:nvPr/>
          </p:nvSpPr>
          <p:spPr>
            <a:xfrm>
              <a:off x="4103896" y="2281479"/>
              <a:ext cx="936104" cy="369332"/>
            </a:xfrm>
            <a:prstGeom prst="rect">
              <a:avLst/>
            </a:prstGeom>
          </p:spPr>
          <p:txBody>
            <a:bodyPr wrap="square" lIns="0" tIns="0" rIns="0" bIns="0">
              <a:spAutoFit/>
            </a:bodyPr>
            <a:lstStyle/>
            <a:p>
              <a:r>
                <a:rPr lang="en-US" altLang="zh-CN" sz="2400" dirty="0" smtClean="0">
                  <a:solidFill>
                    <a:srgbClr val="0000FF"/>
                  </a:solidFill>
                </a:rPr>
                <a:t> triple</a:t>
              </a:r>
              <a:endParaRPr lang="zh-CN" altLang="en-US" sz="2400" dirty="0">
                <a:solidFill>
                  <a:srgbClr val="0000FF"/>
                </a:solidFill>
              </a:endParaRPr>
            </a:p>
          </p:txBody>
        </p:sp>
        <p:cxnSp>
          <p:nvCxnSpPr>
            <p:cNvPr id="9" name="Straight Arrow Connector 8"/>
            <p:cNvCxnSpPr/>
            <p:nvPr/>
          </p:nvCxnSpPr>
          <p:spPr>
            <a:xfrm flipH="1" flipV="1">
              <a:off x="3671952" y="2459242"/>
              <a:ext cx="468000" cy="0"/>
            </a:xfrm>
            <a:prstGeom prst="straightConnector1">
              <a:avLst/>
            </a:prstGeom>
            <a:ln w="28575">
              <a:solidFill>
                <a:srgbClr val="0000FF"/>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716048" y="2643806"/>
              <a:ext cx="216000" cy="432000"/>
            </a:xfrm>
            <a:prstGeom prst="straightConnector1">
              <a:avLst/>
            </a:prstGeom>
            <a:ln w="28575">
              <a:solidFill>
                <a:srgbClr val="0000FF"/>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788024" y="3075806"/>
            <a:ext cx="1800200" cy="1152128"/>
            <a:chOff x="4940424" y="3228206"/>
            <a:chExt cx="1800200" cy="1152128"/>
          </a:xfrm>
        </p:grpSpPr>
        <p:sp>
          <p:nvSpPr>
            <p:cNvPr id="67" name="Oval 13"/>
            <p:cNvSpPr/>
            <p:nvPr/>
          </p:nvSpPr>
          <p:spPr>
            <a:xfrm>
              <a:off x="5948536" y="3878476"/>
              <a:ext cx="792088" cy="501858"/>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68" name="Oval 13"/>
            <p:cNvSpPr/>
            <p:nvPr/>
          </p:nvSpPr>
          <p:spPr>
            <a:xfrm>
              <a:off x="4940424" y="3228206"/>
              <a:ext cx="792088" cy="501858"/>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IPADS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69" name="Straight Arrow Connector 15"/>
            <p:cNvCxnSpPr>
              <a:stCxn id="67" idx="1"/>
              <a:endCxn id="68" idx="5"/>
            </p:cNvCxnSpPr>
            <p:nvPr/>
          </p:nvCxnSpPr>
          <p:spPr>
            <a:xfrm flipH="1" flipV="1">
              <a:off x="5616513" y="3656569"/>
              <a:ext cx="448022" cy="295402"/>
            </a:xfrm>
            <a:prstGeom prst="straightConnector1">
              <a:avLst/>
            </a:prstGeom>
            <a:ln w="28575">
              <a:solidFill>
                <a:srgbClr val="0000FF"/>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78399515"/>
      </p:ext>
    </p:extLst>
  </p:cSld>
  <p:clrMapOvr>
    <a:masterClrMapping/>
  </p:clrMapOvr>
  <mc:AlternateContent xmlns:mc="http://schemas.openxmlformats.org/markup-compatibility/2006" xmlns:p14="http://schemas.microsoft.com/office/powerpoint/2010/main">
    <mc:Choice Requires="p14">
      <p:transition spd="slow" p14:dur="2000" advTm="25191"/>
    </mc:Choice>
    <mc:Fallback xmlns="">
      <p:transition spd="slow" advTm="25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259928" y="2757979"/>
            <a:ext cx="2268000" cy="252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85"/>
          <p:cNvSpPr/>
          <p:nvPr/>
        </p:nvSpPr>
        <p:spPr>
          <a:xfrm>
            <a:off x="1259928" y="3039830"/>
            <a:ext cx="2268000" cy="252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6</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RDF and SPARQL</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6" name="内容占位符 2"/>
          <p:cNvSpPr txBox="1">
            <a:spLocks/>
          </p:cNvSpPr>
          <p:nvPr/>
        </p:nvSpPr>
        <p:spPr bwMode="auto">
          <a:xfrm>
            <a:off x="371476" y="987574"/>
            <a:ext cx="79449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361950" lvl="2" indent="-361950"/>
            <a:r>
              <a:rPr lang="en-US" altLang="zh-CN" sz="2800" dirty="0" smtClean="0">
                <a:solidFill>
                  <a:srgbClr val="FF0066"/>
                </a:solidFill>
                <a:latin typeface="Century Gothic" pitchFamily="34" charset="0"/>
              </a:rPr>
              <a:t>SPARQL</a:t>
            </a:r>
            <a:r>
              <a:rPr lang="en-US" altLang="zh-CN" sz="2800" dirty="0" smtClean="0">
                <a:latin typeface="Century Gothic" pitchFamily="34" charset="0"/>
              </a:rPr>
              <a:t> </a:t>
            </a:r>
            <a:r>
              <a:rPr lang="en-US" altLang="zh-CN" sz="2800" dirty="0">
                <a:latin typeface="Century Gothic" pitchFamily="34" charset="0"/>
              </a:rPr>
              <a:t>is </a:t>
            </a:r>
            <a:r>
              <a:rPr lang="en-US" altLang="zh-CN" sz="2800" dirty="0" smtClean="0">
                <a:latin typeface="Century Gothic" pitchFamily="34" charset="0"/>
              </a:rPr>
              <a:t>standard </a:t>
            </a:r>
            <a:r>
              <a:rPr lang="en-US" altLang="zh-CN" sz="2800" dirty="0">
                <a:latin typeface="Century Gothic" pitchFamily="34" charset="0"/>
              </a:rPr>
              <a:t>query language for </a:t>
            </a:r>
            <a:r>
              <a:rPr lang="en-US" altLang="zh-CN" sz="2800" dirty="0" smtClean="0">
                <a:solidFill>
                  <a:srgbClr val="FF0066"/>
                </a:solidFill>
                <a:latin typeface="Century Gothic" pitchFamily="34" charset="0"/>
              </a:rPr>
              <a:t>RDF</a:t>
            </a:r>
          </a:p>
        </p:txBody>
      </p:sp>
      <p:sp>
        <p:nvSpPr>
          <p:cNvPr id="15" name="Rectangle 4"/>
          <p:cNvSpPr/>
          <p:nvPr/>
        </p:nvSpPr>
        <p:spPr>
          <a:xfrm>
            <a:off x="1187624" y="2360328"/>
            <a:ext cx="2952328" cy="1323439"/>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2000" b="1" dirty="0" smtClean="0">
                <a:latin typeface="Consolas" panose="020B0609020204030204" pitchFamily="49" charset="0"/>
                <a:cs typeface="Consolas" panose="020B0609020204030204" pitchFamily="49" charset="0"/>
              </a:rPr>
              <a:t>SELECT </a:t>
            </a:r>
            <a:r>
              <a:rPr lang="en-US" altLang="zh-CN" sz="2000" b="1" dirty="0" smtClean="0">
                <a:solidFill>
                  <a:srgbClr val="FF0066"/>
                </a:solidFill>
                <a:latin typeface="Consolas" panose="020B0609020204030204" pitchFamily="49" charset="0"/>
                <a:cs typeface="Consolas" panose="020B0609020204030204" pitchFamily="49" charset="0"/>
              </a:rPr>
              <a:t>?Y </a:t>
            </a:r>
            <a:r>
              <a:rPr lang="en-US" altLang="zh-CN" sz="2000" b="1" dirty="0" smtClean="0">
                <a:latin typeface="Consolas" panose="020B0609020204030204" pitchFamily="49" charset="0"/>
                <a:cs typeface="Consolas" panose="020B0609020204030204" pitchFamily="49" charset="0"/>
              </a:rPr>
              <a:t>WHERE {</a:t>
            </a:r>
          </a:p>
          <a:p>
            <a:r>
              <a:rPr lang="en-US" altLang="zh-CN" sz="2000" b="1" dirty="0" smtClean="0">
                <a:solidFill>
                  <a:srgbClr val="FF0066"/>
                </a:solidFill>
                <a:latin typeface="Consolas" panose="020B0609020204030204" pitchFamily="49" charset="0"/>
                <a:cs typeface="Consolas" panose="020B0609020204030204" pitchFamily="49" charset="0"/>
              </a:rPr>
              <a:t> ?X </a:t>
            </a:r>
            <a:r>
              <a:rPr lang="en-US" altLang="zh-CN" sz="2000" b="1" dirty="0" err="1" smtClean="0">
                <a:latin typeface="Consolas" panose="020B0609020204030204" pitchFamily="49" charset="0"/>
                <a:cs typeface="Consolas" panose="020B0609020204030204" pitchFamily="49" charset="0"/>
              </a:rPr>
              <a:t>mo</a:t>
            </a:r>
            <a:r>
              <a:rPr lang="en-US" altLang="zh-CN" sz="2000" b="1" dirty="0" smtClean="0">
                <a:latin typeface="Consolas" panose="020B0609020204030204" pitchFamily="49" charset="0"/>
                <a:cs typeface="Consolas" panose="020B0609020204030204" pitchFamily="49" charset="0"/>
              </a:rPr>
              <a:t> IPADS .</a:t>
            </a:r>
          </a:p>
          <a:p>
            <a:r>
              <a:rPr lang="en-US" altLang="zh-CN" sz="2000" b="1" dirty="0" smtClean="0">
                <a:solidFill>
                  <a:srgbClr val="FF0066"/>
                </a:solidFill>
                <a:latin typeface="Consolas" panose="020B0609020204030204" pitchFamily="49" charset="0"/>
                <a:cs typeface="Consolas" panose="020B0609020204030204" pitchFamily="49" charset="0"/>
              </a:rPr>
              <a:t> ?X </a:t>
            </a:r>
            <a:r>
              <a:rPr lang="en-US" altLang="zh-CN" sz="2000" b="1" dirty="0" smtClean="0">
                <a:latin typeface="Consolas" panose="020B0609020204030204" pitchFamily="49" charset="0"/>
                <a:cs typeface="Consolas" panose="020B0609020204030204" pitchFamily="49" charset="0"/>
              </a:rPr>
              <a:t>to </a:t>
            </a:r>
            <a:r>
              <a:rPr lang="en-US" altLang="zh-CN" sz="2000" b="1" dirty="0" smtClean="0">
                <a:solidFill>
                  <a:srgbClr val="FF0066"/>
                </a:solidFill>
                <a:latin typeface="Consolas" panose="020B0609020204030204" pitchFamily="49" charset="0"/>
                <a:cs typeface="Consolas" panose="020B0609020204030204" pitchFamily="49" charset="0"/>
              </a:rPr>
              <a:t>?Y</a:t>
            </a:r>
            <a:r>
              <a:rPr lang="en-US" altLang="zh-CN" sz="2000" b="1" dirty="0" smtClean="0">
                <a:latin typeface="Consolas" panose="020B0609020204030204" pitchFamily="49" charset="0"/>
                <a:cs typeface="Consolas" panose="020B0609020204030204" pitchFamily="49" charset="0"/>
              </a:rPr>
              <a:t> .</a:t>
            </a:r>
          </a:p>
          <a:p>
            <a:r>
              <a:rPr lang="en-US" altLang="zh-CN" sz="2000" b="1" dirty="0">
                <a:latin typeface="Consolas" panose="020B0609020204030204" pitchFamily="49" charset="0"/>
                <a:cs typeface="Consolas" panose="020B0609020204030204" pitchFamily="49" charset="0"/>
              </a:rPr>
              <a:t>}</a:t>
            </a:r>
            <a:endParaRPr lang="zh-CN" altLang="en-US" sz="2000" b="1" dirty="0">
              <a:latin typeface="Consolas" panose="020B0609020204030204" pitchFamily="49" charset="0"/>
              <a:cs typeface="Consolas" panose="020B0609020204030204" pitchFamily="49" charset="0"/>
            </a:endParaRPr>
          </a:p>
        </p:txBody>
      </p:sp>
      <p:sp>
        <p:nvSpPr>
          <p:cNvPr id="21" name="Rectangle 12"/>
          <p:cNvSpPr/>
          <p:nvPr/>
        </p:nvSpPr>
        <p:spPr>
          <a:xfrm>
            <a:off x="2555776" y="3498562"/>
            <a:ext cx="1391764"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constant</a:t>
            </a:r>
            <a:endParaRPr lang="zh-CN" altLang="en-US" sz="2400" dirty="0">
              <a:solidFill>
                <a:srgbClr val="0000FF"/>
              </a:solidFill>
              <a:effectLst>
                <a:glow rad="127000">
                  <a:schemeClr val="bg1"/>
                </a:glow>
              </a:effectLst>
            </a:endParaRPr>
          </a:p>
        </p:txBody>
      </p:sp>
      <p:sp>
        <p:nvSpPr>
          <p:cNvPr id="23" name="Freeform 14"/>
          <p:cNvSpPr/>
          <p:nvPr/>
        </p:nvSpPr>
        <p:spPr>
          <a:xfrm>
            <a:off x="2915816" y="2996436"/>
            <a:ext cx="174230" cy="655434"/>
          </a:xfrm>
          <a:custGeom>
            <a:avLst/>
            <a:gdLst>
              <a:gd name="connsiteX0" fmla="*/ 310551 w 354198"/>
              <a:gd name="connsiteY0" fmla="*/ 569343 h 569343"/>
              <a:gd name="connsiteX1" fmla="*/ 327804 w 354198"/>
              <a:gd name="connsiteY1" fmla="*/ 258792 h 569343"/>
              <a:gd name="connsiteX2" fmla="*/ 0 w 354198"/>
              <a:gd name="connsiteY2" fmla="*/ 0 h 569343"/>
            </a:gdLst>
            <a:ahLst/>
            <a:cxnLst>
              <a:cxn ang="0">
                <a:pos x="connsiteX0" y="connsiteY0"/>
              </a:cxn>
              <a:cxn ang="0">
                <a:pos x="connsiteX1" y="connsiteY1"/>
              </a:cxn>
              <a:cxn ang="0">
                <a:pos x="connsiteX2" y="connsiteY2"/>
              </a:cxn>
            </a:cxnLst>
            <a:rect l="l" t="t" r="r" b="b"/>
            <a:pathLst>
              <a:path w="354198" h="569343">
                <a:moveTo>
                  <a:pt x="310551" y="569343"/>
                </a:moveTo>
                <a:cubicBezTo>
                  <a:pt x="345057" y="461513"/>
                  <a:pt x="379563" y="353683"/>
                  <a:pt x="327804" y="258792"/>
                </a:cubicBezTo>
                <a:cubicBezTo>
                  <a:pt x="276045" y="163901"/>
                  <a:pt x="138022" y="81950"/>
                  <a:pt x="0" y="0"/>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4" name="Rectangle 15"/>
          <p:cNvSpPr/>
          <p:nvPr/>
        </p:nvSpPr>
        <p:spPr>
          <a:xfrm>
            <a:off x="539553" y="1842378"/>
            <a:ext cx="1368152"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variable</a:t>
            </a:r>
            <a:endParaRPr lang="zh-CN" altLang="en-US" sz="2400" dirty="0">
              <a:solidFill>
                <a:srgbClr val="0000FF"/>
              </a:solidFill>
              <a:effectLst>
                <a:glow rad="127000">
                  <a:schemeClr val="bg1"/>
                </a:glow>
              </a:effectLst>
            </a:endParaRPr>
          </a:p>
        </p:txBody>
      </p:sp>
      <p:sp>
        <p:nvSpPr>
          <p:cNvPr id="25" name="Freeform 16"/>
          <p:cNvSpPr/>
          <p:nvPr/>
        </p:nvSpPr>
        <p:spPr>
          <a:xfrm>
            <a:off x="919001" y="2211710"/>
            <a:ext cx="412639" cy="652350"/>
          </a:xfrm>
          <a:custGeom>
            <a:avLst/>
            <a:gdLst>
              <a:gd name="connsiteX0" fmla="*/ 0 w 396815"/>
              <a:gd name="connsiteY0" fmla="*/ 0 h 810883"/>
              <a:gd name="connsiteX1" fmla="*/ 138023 w 396815"/>
              <a:gd name="connsiteY1" fmla="*/ 655607 h 810883"/>
              <a:gd name="connsiteX2" fmla="*/ 396815 w 396815"/>
              <a:gd name="connsiteY2" fmla="*/ 810883 h 810883"/>
            </a:gdLst>
            <a:ahLst/>
            <a:cxnLst>
              <a:cxn ang="0">
                <a:pos x="connsiteX0" y="connsiteY0"/>
              </a:cxn>
              <a:cxn ang="0">
                <a:pos x="connsiteX1" y="connsiteY1"/>
              </a:cxn>
              <a:cxn ang="0">
                <a:pos x="connsiteX2" y="connsiteY2"/>
              </a:cxn>
            </a:cxnLst>
            <a:rect l="l" t="t" r="r" b="b"/>
            <a:pathLst>
              <a:path w="396815" h="810883">
                <a:moveTo>
                  <a:pt x="0" y="0"/>
                </a:moveTo>
                <a:cubicBezTo>
                  <a:pt x="35943" y="260230"/>
                  <a:pt x="71887" y="520460"/>
                  <a:pt x="138023" y="655607"/>
                </a:cubicBezTo>
                <a:cubicBezTo>
                  <a:pt x="204159" y="790754"/>
                  <a:pt x="300487" y="800818"/>
                  <a:pt x="396815" y="810883"/>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Rectangle 15"/>
          <p:cNvSpPr/>
          <p:nvPr/>
        </p:nvSpPr>
        <p:spPr>
          <a:xfrm>
            <a:off x="2627784" y="1842378"/>
            <a:ext cx="2088232"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triple </a:t>
            </a:r>
            <a:r>
              <a:rPr lang="en-US" altLang="zh-CN" sz="2400" dirty="0" smtClean="0">
                <a:solidFill>
                  <a:srgbClr val="0000FF"/>
                </a:solidFill>
                <a:effectLst>
                  <a:glow rad="127000">
                    <a:schemeClr val="bg1"/>
                  </a:glow>
                </a:effectLst>
              </a:rPr>
              <a:t>pattern</a:t>
            </a:r>
            <a:endParaRPr lang="en-US" altLang="zh-CN" sz="2400" dirty="0">
              <a:solidFill>
                <a:srgbClr val="0000FF"/>
              </a:solidFill>
              <a:effectLst>
                <a:glow rad="127000">
                  <a:schemeClr val="bg1"/>
                </a:glow>
              </a:effectLst>
            </a:endParaRPr>
          </a:p>
        </p:txBody>
      </p:sp>
      <p:cxnSp>
        <p:nvCxnSpPr>
          <p:cNvPr id="7" name="Straight Arrow Connector 6"/>
          <p:cNvCxnSpPr/>
          <p:nvPr/>
        </p:nvCxnSpPr>
        <p:spPr>
          <a:xfrm flipH="1" flipV="1">
            <a:off x="2123728" y="3259893"/>
            <a:ext cx="461322" cy="423335"/>
          </a:xfrm>
          <a:prstGeom prst="straightConnector1">
            <a:avLst/>
          </a:pr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529584" y="2168947"/>
            <a:ext cx="494845" cy="906859"/>
          </a:xfrm>
          <a:custGeom>
            <a:avLst/>
            <a:gdLst>
              <a:gd name="connsiteX0" fmla="*/ 475488 w 494845"/>
              <a:gd name="connsiteY0" fmla="*/ 0 h 950985"/>
              <a:gd name="connsiteX1" fmla="*/ 475488 w 494845"/>
              <a:gd name="connsiteY1" fmla="*/ 914400 h 950985"/>
              <a:gd name="connsiteX2" fmla="*/ 274320 w 494845"/>
              <a:gd name="connsiteY2" fmla="*/ 768096 h 950985"/>
              <a:gd name="connsiteX3" fmla="*/ 0 w 494845"/>
              <a:gd name="connsiteY3" fmla="*/ 749808 h 950985"/>
            </a:gdLst>
            <a:ahLst/>
            <a:cxnLst>
              <a:cxn ang="0">
                <a:pos x="connsiteX0" y="connsiteY0"/>
              </a:cxn>
              <a:cxn ang="0">
                <a:pos x="connsiteX1" y="connsiteY1"/>
              </a:cxn>
              <a:cxn ang="0">
                <a:pos x="connsiteX2" y="connsiteY2"/>
              </a:cxn>
              <a:cxn ang="0">
                <a:pos x="connsiteX3" y="connsiteY3"/>
              </a:cxn>
            </a:cxnLst>
            <a:rect l="l" t="t" r="r" b="b"/>
            <a:pathLst>
              <a:path w="494845" h="950985">
                <a:moveTo>
                  <a:pt x="475488" y="0"/>
                </a:moveTo>
                <a:cubicBezTo>
                  <a:pt x="492252" y="393192"/>
                  <a:pt x="509016" y="786384"/>
                  <a:pt x="475488" y="914400"/>
                </a:cubicBezTo>
                <a:cubicBezTo>
                  <a:pt x="441960" y="1042416"/>
                  <a:pt x="353568" y="795528"/>
                  <a:pt x="274320" y="768096"/>
                </a:cubicBezTo>
                <a:cubicBezTo>
                  <a:pt x="195072" y="740664"/>
                  <a:pt x="97536" y="745236"/>
                  <a:pt x="0" y="749808"/>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 name="Freeform 10"/>
          <p:cNvSpPr/>
          <p:nvPr/>
        </p:nvSpPr>
        <p:spPr>
          <a:xfrm>
            <a:off x="3529584" y="3090672"/>
            <a:ext cx="457200" cy="184449"/>
          </a:xfrm>
          <a:custGeom>
            <a:avLst/>
            <a:gdLst>
              <a:gd name="connsiteX0" fmla="*/ 457200 w 457200"/>
              <a:gd name="connsiteY0" fmla="*/ 0 h 184449"/>
              <a:gd name="connsiteX1" fmla="*/ 274320 w 457200"/>
              <a:gd name="connsiteY1" fmla="*/ 182880 h 184449"/>
              <a:gd name="connsiteX2" fmla="*/ 0 w 457200"/>
              <a:gd name="connsiteY2" fmla="*/ 73152 h 184449"/>
            </a:gdLst>
            <a:ahLst/>
            <a:cxnLst>
              <a:cxn ang="0">
                <a:pos x="connsiteX0" y="connsiteY0"/>
              </a:cxn>
              <a:cxn ang="0">
                <a:pos x="connsiteX1" y="connsiteY1"/>
              </a:cxn>
              <a:cxn ang="0">
                <a:pos x="connsiteX2" y="connsiteY2"/>
              </a:cxn>
            </a:cxnLst>
            <a:rect l="l" t="t" r="r" b="b"/>
            <a:pathLst>
              <a:path w="457200" h="184449">
                <a:moveTo>
                  <a:pt x="457200" y="0"/>
                </a:moveTo>
                <a:cubicBezTo>
                  <a:pt x="403860" y="85344"/>
                  <a:pt x="350520" y="170688"/>
                  <a:pt x="274320" y="182880"/>
                </a:cubicBezTo>
                <a:cubicBezTo>
                  <a:pt x="198120" y="195072"/>
                  <a:pt x="99060" y="134112"/>
                  <a:pt x="0" y="73152"/>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 name="Oval 11"/>
          <p:cNvSpPr/>
          <p:nvPr/>
        </p:nvSpPr>
        <p:spPr>
          <a:xfrm>
            <a:off x="1367688" y="2715766"/>
            <a:ext cx="396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Oval 86"/>
          <p:cNvSpPr/>
          <p:nvPr/>
        </p:nvSpPr>
        <p:spPr>
          <a:xfrm>
            <a:off x="1799736" y="3003798"/>
            <a:ext cx="360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Oval 87"/>
          <p:cNvSpPr/>
          <p:nvPr/>
        </p:nvSpPr>
        <p:spPr>
          <a:xfrm>
            <a:off x="2195776" y="2715766"/>
            <a:ext cx="828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Group 88"/>
          <p:cNvGrpSpPr/>
          <p:nvPr/>
        </p:nvGrpSpPr>
        <p:grpSpPr>
          <a:xfrm>
            <a:off x="4788024" y="1986394"/>
            <a:ext cx="4032448" cy="2783738"/>
            <a:chOff x="4788024" y="1986394"/>
            <a:chExt cx="4032448" cy="2783738"/>
          </a:xfrm>
        </p:grpSpPr>
        <p:cxnSp>
          <p:nvCxnSpPr>
            <p:cNvPr id="90" name="Straight Arrow Connector 15"/>
            <p:cNvCxnSpPr>
              <a:stCxn id="113" idx="6"/>
              <a:endCxn id="93" idx="2"/>
            </p:cNvCxnSpPr>
            <p:nvPr/>
          </p:nvCxnSpPr>
          <p:spPr>
            <a:xfrm flipV="1">
              <a:off x="6588224" y="3669902"/>
              <a:ext cx="1008112" cy="30710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Rectangle 16"/>
            <p:cNvSpPr/>
            <p:nvPr/>
          </p:nvSpPr>
          <p:spPr>
            <a:xfrm>
              <a:off x="7020272" y="37865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92" name="Oval 13"/>
            <p:cNvSpPr/>
            <p:nvPr/>
          </p:nvSpPr>
          <p:spPr>
            <a:xfrm>
              <a:off x="6948264" y="4230132"/>
              <a:ext cx="972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Xingda</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93" name="Oval 13"/>
            <p:cNvSpPr/>
            <p:nvPr/>
          </p:nvSpPr>
          <p:spPr>
            <a:xfrm>
              <a:off x="7596336" y="3399902"/>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OS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94" name="Straight Arrow Connector 15"/>
            <p:cNvCxnSpPr>
              <a:stCxn id="92" idx="7"/>
              <a:endCxn id="93" idx="4"/>
            </p:cNvCxnSpPr>
            <p:nvPr/>
          </p:nvCxnSpPr>
          <p:spPr>
            <a:xfrm flipV="1">
              <a:off x="7777918" y="3939902"/>
              <a:ext cx="178418" cy="369311"/>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15"/>
            <p:cNvCxnSpPr>
              <a:stCxn id="92" idx="2"/>
              <a:endCxn id="113" idx="5"/>
            </p:cNvCxnSpPr>
            <p:nvPr/>
          </p:nvCxnSpPr>
          <p:spPr>
            <a:xfrm flipH="1" flipV="1">
              <a:off x="6472225" y="4154439"/>
              <a:ext cx="476039" cy="345693"/>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6" name="Rectangle 16"/>
            <p:cNvSpPr/>
            <p:nvPr/>
          </p:nvSpPr>
          <p:spPr>
            <a:xfrm>
              <a:off x="6300192" y="4290650"/>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sp>
          <p:nvSpPr>
            <p:cNvPr id="97" name="Oval 13"/>
            <p:cNvSpPr/>
            <p:nvPr/>
          </p:nvSpPr>
          <p:spPr>
            <a:xfrm>
              <a:off x="5292080" y="2144098"/>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Rong</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98" name="Straight Arrow Connector 15"/>
            <p:cNvCxnSpPr>
              <a:stCxn id="97" idx="6"/>
              <a:endCxn id="101" idx="2"/>
            </p:cNvCxnSpPr>
            <p:nvPr/>
          </p:nvCxnSpPr>
          <p:spPr>
            <a:xfrm flipV="1">
              <a:off x="6084168" y="2373758"/>
              <a:ext cx="648152" cy="2126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Rectangle 16"/>
            <p:cNvSpPr/>
            <p:nvPr/>
          </p:nvSpPr>
          <p:spPr>
            <a:xfrm>
              <a:off x="6156176" y="19863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100" name="Oval 13"/>
            <p:cNvSpPr/>
            <p:nvPr/>
          </p:nvSpPr>
          <p:spPr>
            <a:xfrm>
              <a:off x="6372200" y="2895846"/>
              <a:ext cx="936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Jiaxin</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01" name="Oval 13"/>
            <p:cNvSpPr/>
            <p:nvPr/>
          </p:nvSpPr>
          <p:spPr>
            <a:xfrm>
              <a:off x="6732320" y="2103758"/>
              <a:ext cx="720000"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102" name="Straight Arrow Connector 15"/>
            <p:cNvCxnSpPr>
              <a:stCxn id="100" idx="2"/>
              <a:endCxn id="97" idx="5"/>
            </p:cNvCxnSpPr>
            <p:nvPr/>
          </p:nvCxnSpPr>
          <p:spPr>
            <a:xfrm flipH="1" flipV="1">
              <a:off x="5968169" y="2572461"/>
              <a:ext cx="404031" cy="59338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Rectangle 16"/>
            <p:cNvSpPr/>
            <p:nvPr/>
          </p:nvSpPr>
          <p:spPr>
            <a:xfrm>
              <a:off x="5724128" y="2850490"/>
              <a:ext cx="536103"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latin typeface="Consolas" panose="020B0609020204030204" pitchFamily="49" charset="0"/>
                  <a:cs typeface="Consolas" panose="020B0609020204030204" pitchFamily="49" charset="0"/>
                </a:rPr>
                <a:t>ad</a:t>
              </a:r>
              <a:endParaRPr lang="zh-CN" altLang="en-US" b="1" dirty="0">
                <a:latin typeface="Consolas" panose="020B0609020204030204" pitchFamily="49" charset="0"/>
                <a:cs typeface="Consolas" panose="020B0609020204030204" pitchFamily="49" charset="0"/>
              </a:endParaRPr>
            </a:p>
          </p:txBody>
        </p:sp>
        <p:cxnSp>
          <p:nvCxnSpPr>
            <p:cNvPr id="104" name="Straight Arrow Connector 15"/>
            <p:cNvCxnSpPr>
              <a:stCxn id="105" idx="1"/>
              <a:endCxn id="101" idx="6"/>
            </p:cNvCxnSpPr>
            <p:nvPr/>
          </p:nvCxnSpPr>
          <p:spPr>
            <a:xfrm flipH="1" flipV="1">
              <a:off x="7452320" y="2373758"/>
              <a:ext cx="384749" cy="241129"/>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5" name="Oval 13"/>
            <p:cNvSpPr/>
            <p:nvPr/>
          </p:nvSpPr>
          <p:spPr>
            <a:xfrm>
              <a:off x="7668344" y="2535806"/>
              <a:ext cx="1152128" cy="540000"/>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Youyang</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06" name="Rectangle 16"/>
            <p:cNvSpPr/>
            <p:nvPr/>
          </p:nvSpPr>
          <p:spPr>
            <a:xfrm>
              <a:off x="7632340" y="2130410"/>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107" name="Rectangle 16"/>
            <p:cNvSpPr/>
            <p:nvPr/>
          </p:nvSpPr>
          <p:spPr>
            <a:xfrm>
              <a:off x="5292080" y="3579862"/>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sp>
          <p:nvSpPr>
            <p:cNvPr id="108" name="Rectangle 16"/>
            <p:cNvSpPr/>
            <p:nvPr/>
          </p:nvSpPr>
          <p:spPr>
            <a:xfrm>
              <a:off x="5292080" y="2634466"/>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cxnSp>
          <p:nvCxnSpPr>
            <p:cNvPr id="109" name="Straight Arrow Connector 15"/>
            <p:cNvCxnSpPr>
              <a:stCxn id="97" idx="3"/>
              <a:endCxn id="114" idx="0"/>
            </p:cNvCxnSpPr>
            <p:nvPr/>
          </p:nvCxnSpPr>
          <p:spPr>
            <a:xfrm flipH="1">
              <a:off x="5184068" y="2572461"/>
              <a:ext cx="224011" cy="503345"/>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0" name="Rectangle 16"/>
            <p:cNvSpPr/>
            <p:nvPr/>
          </p:nvSpPr>
          <p:spPr>
            <a:xfrm>
              <a:off x="7920372" y="407462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cxnSp>
          <p:nvCxnSpPr>
            <p:cNvPr id="111" name="Straight Arrow Connector 15"/>
            <p:cNvCxnSpPr>
              <a:stCxn id="100" idx="6"/>
              <a:endCxn id="93" idx="1"/>
            </p:cNvCxnSpPr>
            <p:nvPr/>
          </p:nvCxnSpPr>
          <p:spPr>
            <a:xfrm>
              <a:off x="7308200" y="3165846"/>
              <a:ext cx="393578" cy="313137"/>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Rectangle 16"/>
            <p:cNvSpPr/>
            <p:nvPr/>
          </p:nvSpPr>
          <p:spPr>
            <a:xfrm>
              <a:off x="7488324" y="299450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tc</a:t>
              </a:r>
              <a:endParaRPr lang="zh-CN" altLang="en-US" b="1" dirty="0">
                <a:latin typeface="Consolas" panose="020B0609020204030204" pitchFamily="49" charset="0"/>
                <a:cs typeface="Consolas" panose="020B0609020204030204" pitchFamily="49" charset="0"/>
              </a:endParaRPr>
            </a:p>
          </p:txBody>
        </p:sp>
        <p:sp>
          <p:nvSpPr>
            <p:cNvPr id="113" name="Oval 13"/>
            <p:cNvSpPr/>
            <p:nvPr/>
          </p:nvSpPr>
          <p:spPr>
            <a:xfrm>
              <a:off x="5796136" y="372607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chemeClr val="tx1"/>
                  </a:solidFill>
                  <a:latin typeface="Consolas" panose="020B0609020204030204" pitchFamily="49" charset="0"/>
                  <a:cs typeface="Consolas" panose="020B0609020204030204" pitchFamily="49" charset="0"/>
                </a:rPr>
                <a:t>Haibo</a:t>
              </a:r>
              <a:endParaRPr lang="zh-CN" altLang="en-US" b="1" dirty="0">
                <a:solidFill>
                  <a:schemeClr val="tx1"/>
                </a:solidFill>
                <a:latin typeface="Consolas" panose="020B0609020204030204" pitchFamily="49" charset="0"/>
                <a:cs typeface="Consolas" panose="020B0609020204030204" pitchFamily="49" charset="0"/>
              </a:endParaRPr>
            </a:p>
          </p:txBody>
        </p:sp>
        <p:sp>
          <p:nvSpPr>
            <p:cNvPr id="114" name="Oval 13"/>
            <p:cNvSpPr/>
            <p:nvPr/>
          </p:nvSpPr>
          <p:spPr>
            <a:xfrm>
              <a:off x="4788024" y="3075806"/>
              <a:ext cx="792088" cy="501858"/>
            </a:xfrm>
            <a:prstGeom prst="ellipse">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IPADS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115" name="Straight Arrow Connector 15"/>
            <p:cNvCxnSpPr>
              <a:stCxn id="113" idx="1"/>
              <a:endCxn id="114" idx="5"/>
            </p:cNvCxnSpPr>
            <p:nvPr/>
          </p:nvCxnSpPr>
          <p:spPr>
            <a:xfrm flipH="1" flipV="1">
              <a:off x="5464113" y="3504169"/>
              <a:ext cx="448022" cy="295402"/>
            </a:xfrm>
            <a:prstGeom prst="straightConnector1">
              <a:avLst/>
            </a:prstGeom>
            <a:ln w="19050">
              <a:solidFill>
                <a:schemeClr val="tx1"/>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171023" y="3939902"/>
            <a:ext cx="3112946" cy="646331"/>
          </a:xfrm>
          <a:prstGeom prst="rect">
            <a:avLst/>
          </a:prstGeom>
          <a:noFill/>
        </p:spPr>
        <p:txBody>
          <a:bodyPr wrap="square" rtlCol="0">
            <a:spAutoFit/>
          </a:bodyPr>
          <a:lstStyle/>
          <a:p>
            <a:pPr>
              <a:lnSpc>
                <a:spcPct val="90000"/>
              </a:lnSpc>
            </a:pPr>
            <a:r>
              <a:rPr lang="en-US" altLang="zh-CN" sz="2000" dirty="0" smtClean="0">
                <a:solidFill>
                  <a:srgbClr val="FF0066"/>
                </a:solidFill>
                <a:latin typeface="Myriad Pro Cond" panose="020B0506030403020204" pitchFamily="34" charset="0"/>
              </a:rPr>
              <a:t>Courses (?Y)</a:t>
            </a:r>
            <a:r>
              <a:rPr lang="en-US" altLang="zh-CN" sz="2000" dirty="0" smtClean="0">
                <a:latin typeface="Myriad Pro Cond" panose="020B0506030403020204" pitchFamily="34" charset="0"/>
              </a:rPr>
              <a:t> taught by </a:t>
            </a:r>
            <a:r>
              <a:rPr lang="en-US" altLang="zh-CN" sz="2000" dirty="0" smtClean="0">
                <a:solidFill>
                  <a:srgbClr val="FF0066"/>
                </a:solidFill>
                <a:latin typeface="Myriad Pro Cond" panose="020B0506030403020204" pitchFamily="34" charset="0"/>
              </a:rPr>
              <a:t>Teachers (?X)</a:t>
            </a:r>
            <a:r>
              <a:rPr lang="en-US" altLang="zh-CN" sz="2000" dirty="0" smtClean="0">
                <a:latin typeface="Myriad Pro Cond" panose="020B0506030403020204" pitchFamily="34" charset="0"/>
              </a:rPr>
              <a:t> from IPADS</a:t>
            </a:r>
            <a:endParaRPr lang="en-US" altLang="zh-CN" sz="2400" dirty="0" smtClean="0">
              <a:latin typeface="Myriad Pro Cond" panose="020B0506030403020204" pitchFamily="34" charset="0"/>
            </a:endParaRPr>
          </a:p>
        </p:txBody>
      </p:sp>
    </p:spTree>
    <p:custDataLst>
      <p:tags r:id="rId1"/>
    </p:custDataLst>
    <p:extLst>
      <p:ext uri="{BB962C8B-B14F-4D97-AF65-F5344CB8AC3E}">
        <p14:creationId xmlns:p14="http://schemas.microsoft.com/office/powerpoint/2010/main" val="993503166"/>
      </p:ext>
    </p:extLst>
  </p:cSld>
  <p:clrMapOvr>
    <a:masterClrMapping/>
  </p:clrMapOvr>
  <mc:AlternateContent xmlns:mc="http://schemas.openxmlformats.org/markup-compatibility/2006" xmlns:p14="http://schemas.microsoft.com/office/powerpoint/2010/main">
    <mc:Choice Requires="p14">
      <p:transition spd="slow" p14:dur="2000" advTm="14627"/>
    </mc:Choice>
    <mc:Fallback xmlns="">
      <p:transition spd="slow" advTm="14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15" grpId="0" animBg="1"/>
      <p:bldP spid="21" grpId="0" animBg="1"/>
      <p:bldP spid="23" grpId="0" animBg="1"/>
      <p:bldP spid="24" grpId="0" animBg="1"/>
      <p:bldP spid="25" grpId="0" animBg="1"/>
      <p:bldP spid="49" grpId="0" animBg="1"/>
      <p:bldP spid="10" grpId="0" animBg="1"/>
      <p:bldP spid="11" grpId="0" animBg="1"/>
      <p:bldP spid="12" grpId="0" animBg="1"/>
      <p:bldP spid="87" grpId="0" animBg="1"/>
      <p:bldP spid="88"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259928" y="2757979"/>
            <a:ext cx="2268000" cy="252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85"/>
          <p:cNvSpPr/>
          <p:nvPr/>
        </p:nvSpPr>
        <p:spPr>
          <a:xfrm>
            <a:off x="1259928" y="3039830"/>
            <a:ext cx="2268000" cy="252000"/>
          </a:xfrm>
          <a:prstGeom prst="rect">
            <a:avLst/>
          </a:prstGeom>
          <a:solidFill>
            <a:srgbClr val="FFFFCC"/>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7</a:t>
            </a:fld>
            <a:endParaRPr lang="zh-CN" altLang="en-US" sz="1800">
              <a:solidFill>
                <a:schemeClr val="tx1"/>
              </a:solidFill>
              <a:latin typeface="Century Gothic" pitchFamily="34" charset="0"/>
            </a:endParaRPr>
          </a:p>
        </p:txBody>
      </p:sp>
      <p:sp>
        <p:nvSpPr>
          <p:cNvPr id="3"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RDF and SPARQL</a:t>
            </a:r>
            <a:endParaRPr lang="zh-TW" altLang="en-US" sz="3600" baseline="30000" dirty="0" smtClean="0">
              <a:solidFill>
                <a:srgbClr val="FF0066"/>
              </a:solidFill>
              <a:latin typeface="Century Gothic" panose="020B0502020202020204" pitchFamily="34" charset="0"/>
            </a:endParaRPr>
          </a:p>
        </p:txBody>
      </p:sp>
      <p:sp>
        <p:nvSpPr>
          <p:cNvPr id="5" name="Rectangle 4"/>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6" name="内容占位符 2"/>
          <p:cNvSpPr txBox="1">
            <a:spLocks/>
          </p:cNvSpPr>
          <p:nvPr/>
        </p:nvSpPr>
        <p:spPr bwMode="auto">
          <a:xfrm>
            <a:off x="371476" y="987574"/>
            <a:ext cx="79449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marL="361950" lvl="2" indent="-361950"/>
            <a:r>
              <a:rPr lang="en-US" altLang="zh-CN" sz="2800" dirty="0" smtClean="0">
                <a:solidFill>
                  <a:srgbClr val="FF0066"/>
                </a:solidFill>
                <a:latin typeface="Century Gothic" pitchFamily="34" charset="0"/>
              </a:rPr>
              <a:t>SPARQL</a:t>
            </a:r>
            <a:r>
              <a:rPr lang="en-US" altLang="zh-CN" sz="2800" dirty="0" smtClean="0">
                <a:latin typeface="Century Gothic" pitchFamily="34" charset="0"/>
              </a:rPr>
              <a:t> </a:t>
            </a:r>
            <a:r>
              <a:rPr lang="en-US" altLang="zh-CN" sz="2800" dirty="0">
                <a:latin typeface="Century Gothic" pitchFamily="34" charset="0"/>
              </a:rPr>
              <a:t>is </a:t>
            </a:r>
            <a:r>
              <a:rPr lang="en-US" altLang="zh-CN" sz="2800" dirty="0" smtClean="0">
                <a:latin typeface="Century Gothic" pitchFamily="34" charset="0"/>
              </a:rPr>
              <a:t>standard </a:t>
            </a:r>
            <a:r>
              <a:rPr lang="en-US" altLang="zh-CN" sz="2800" dirty="0">
                <a:latin typeface="Century Gothic" pitchFamily="34" charset="0"/>
              </a:rPr>
              <a:t>query language for </a:t>
            </a:r>
            <a:r>
              <a:rPr lang="en-US" altLang="zh-CN" sz="2800" dirty="0" smtClean="0">
                <a:solidFill>
                  <a:srgbClr val="FF0066"/>
                </a:solidFill>
                <a:latin typeface="Century Gothic" pitchFamily="34" charset="0"/>
              </a:rPr>
              <a:t>RDF</a:t>
            </a:r>
          </a:p>
        </p:txBody>
      </p:sp>
      <p:sp>
        <p:nvSpPr>
          <p:cNvPr id="15" name="Rectangle 4"/>
          <p:cNvSpPr/>
          <p:nvPr/>
        </p:nvSpPr>
        <p:spPr>
          <a:xfrm>
            <a:off x="1187624" y="2360328"/>
            <a:ext cx="2952328" cy="1323439"/>
          </a:xfrm>
          <a:prstGeom prst="rect">
            <a:avLst/>
          </a:prstGeom>
          <a:no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sz="2000" b="1" dirty="0" smtClean="0">
                <a:latin typeface="Consolas" panose="020B0609020204030204" pitchFamily="49" charset="0"/>
                <a:cs typeface="Consolas" panose="020B0609020204030204" pitchFamily="49" charset="0"/>
              </a:rPr>
              <a:t>SELECT </a:t>
            </a:r>
            <a:r>
              <a:rPr lang="en-US" altLang="zh-CN" sz="2000" b="1" dirty="0" smtClean="0">
                <a:solidFill>
                  <a:srgbClr val="FF0066"/>
                </a:solidFill>
                <a:latin typeface="Consolas" panose="020B0609020204030204" pitchFamily="49" charset="0"/>
                <a:cs typeface="Consolas" panose="020B0609020204030204" pitchFamily="49" charset="0"/>
              </a:rPr>
              <a:t>?Y </a:t>
            </a:r>
            <a:r>
              <a:rPr lang="en-US" altLang="zh-CN" sz="2000" b="1" dirty="0" smtClean="0">
                <a:latin typeface="Consolas" panose="020B0609020204030204" pitchFamily="49" charset="0"/>
                <a:cs typeface="Consolas" panose="020B0609020204030204" pitchFamily="49" charset="0"/>
              </a:rPr>
              <a:t>WHERE {</a:t>
            </a:r>
          </a:p>
          <a:p>
            <a:r>
              <a:rPr lang="en-US" altLang="zh-CN" sz="2000" b="1" dirty="0" smtClean="0">
                <a:solidFill>
                  <a:srgbClr val="FF0066"/>
                </a:solidFill>
                <a:latin typeface="Consolas" panose="020B0609020204030204" pitchFamily="49" charset="0"/>
                <a:cs typeface="Consolas" panose="020B0609020204030204" pitchFamily="49" charset="0"/>
              </a:rPr>
              <a:t> ?X </a:t>
            </a:r>
            <a:r>
              <a:rPr lang="en-US" altLang="zh-CN" sz="2000" b="1" dirty="0" err="1" smtClean="0">
                <a:latin typeface="Consolas" panose="020B0609020204030204" pitchFamily="49" charset="0"/>
                <a:cs typeface="Consolas" panose="020B0609020204030204" pitchFamily="49" charset="0"/>
              </a:rPr>
              <a:t>mo</a:t>
            </a:r>
            <a:r>
              <a:rPr lang="en-US" altLang="zh-CN" sz="2000" b="1" dirty="0" smtClean="0">
                <a:latin typeface="Consolas" panose="020B0609020204030204" pitchFamily="49" charset="0"/>
                <a:cs typeface="Consolas" panose="020B0609020204030204" pitchFamily="49" charset="0"/>
              </a:rPr>
              <a:t> IPADS .</a:t>
            </a:r>
          </a:p>
          <a:p>
            <a:r>
              <a:rPr lang="en-US" altLang="zh-CN" sz="2000" b="1" dirty="0" smtClean="0">
                <a:solidFill>
                  <a:srgbClr val="FF0066"/>
                </a:solidFill>
                <a:latin typeface="Consolas" panose="020B0609020204030204" pitchFamily="49" charset="0"/>
                <a:cs typeface="Consolas" panose="020B0609020204030204" pitchFamily="49" charset="0"/>
              </a:rPr>
              <a:t> ?X </a:t>
            </a:r>
            <a:r>
              <a:rPr lang="en-US" altLang="zh-CN" sz="2000" b="1" dirty="0" smtClean="0">
                <a:latin typeface="Consolas" panose="020B0609020204030204" pitchFamily="49" charset="0"/>
                <a:cs typeface="Consolas" panose="020B0609020204030204" pitchFamily="49" charset="0"/>
              </a:rPr>
              <a:t>to </a:t>
            </a:r>
            <a:r>
              <a:rPr lang="en-US" altLang="zh-CN" sz="2000" b="1" dirty="0" smtClean="0">
                <a:solidFill>
                  <a:srgbClr val="FF0066"/>
                </a:solidFill>
                <a:latin typeface="Consolas" panose="020B0609020204030204" pitchFamily="49" charset="0"/>
                <a:cs typeface="Consolas" panose="020B0609020204030204" pitchFamily="49" charset="0"/>
              </a:rPr>
              <a:t>?Y</a:t>
            </a:r>
            <a:r>
              <a:rPr lang="en-US" altLang="zh-CN" sz="2000" b="1" dirty="0" smtClean="0">
                <a:latin typeface="Consolas" panose="020B0609020204030204" pitchFamily="49" charset="0"/>
                <a:cs typeface="Consolas" panose="020B0609020204030204" pitchFamily="49" charset="0"/>
              </a:rPr>
              <a:t> .</a:t>
            </a:r>
          </a:p>
          <a:p>
            <a:r>
              <a:rPr lang="en-US" altLang="zh-CN" sz="2000" b="1" dirty="0">
                <a:latin typeface="Consolas" panose="020B0609020204030204" pitchFamily="49" charset="0"/>
                <a:cs typeface="Consolas" panose="020B0609020204030204" pitchFamily="49" charset="0"/>
              </a:rPr>
              <a:t>}</a:t>
            </a:r>
            <a:endParaRPr lang="zh-CN" altLang="en-US" sz="2000" b="1" dirty="0">
              <a:latin typeface="Consolas" panose="020B0609020204030204" pitchFamily="49" charset="0"/>
              <a:cs typeface="Consolas" panose="020B0609020204030204" pitchFamily="49" charset="0"/>
            </a:endParaRPr>
          </a:p>
        </p:txBody>
      </p:sp>
      <p:sp>
        <p:nvSpPr>
          <p:cNvPr id="21" name="Rectangle 12"/>
          <p:cNvSpPr/>
          <p:nvPr/>
        </p:nvSpPr>
        <p:spPr>
          <a:xfrm>
            <a:off x="2555776" y="3498562"/>
            <a:ext cx="1391764"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constant</a:t>
            </a:r>
            <a:endParaRPr lang="zh-CN" altLang="en-US" sz="2400" dirty="0">
              <a:solidFill>
                <a:srgbClr val="0000FF"/>
              </a:solidFill>
              <a:effectLst>
                <a:glow rad="127000">
                  <a:schemeClr val="bg1"/>
                </a:glow>
              </a:effectLst>
            </a:endParaRPr>
          </a:p>
        </p:txBody>
      </p:sp>
      <p:sp>
        <p:nvSpPr>
          <p:cNvPr id="23" name="Freeform 14"/>
          <p:cNvSpPr/>
          <p:nvPr/>
        </p:nvSpPr>
        <p:spPr>
          <a:xfrm>
            <a:off x="2915816" y="2996436"/>
            <a:ext cx="174230" cy="655434"/>
          </a:xfrm>
          <a:custGeom>
            <a:avLst/>
            <a:gdLst>
              <a:gd name="connsiteX0" fmla="*/ 310551 w 354198"/>
              <a:gd name="connsiteY0" fmla="*/ 569343 h 569343"/>
              <a:gd name="connsiteX1" fmla="*/ 327804 w 354198"/>
              <a:gd name="connsiteY1" fmla="*/ 258792 h 569343"/>
              <a:gd name="connsiteX2" fmla="*/ 0 w 354198"/>
              <a:gd name="connsiteY2" fmla="*/ 0 h 569343"/>
            </a:gdLst>
            <a:ahLst/>
            <a:cxnLst>
              <a:cxn ang="0">
                <a:pos x="connsiteX0" y="connsiteY0"/>
              </a:cxn>
              <a:cxn ang="0">
                <a:pos x="connsiteX1" y="connsiteY1"/>
              </a:cxn>
              <a:cxn ang="0">
                <a:pos x="connsiteX2" y="connsiteY2"/>
              </a:cxn>
            </a:cxnLst>
            <a:rect l="l" t="t" r="r" b="b"/>
            <a:pathLst>
              <a:path w="354198" h="569343">
                <a:moveTo>
                  <a:pt x="310551" y="569343"/>
                </a:moveTo>
                <a:cubicBezTo>
                  <a:pt x="345057" y="461513"/>
                  <a:pt x="379563" y="353683"/>
                  <a:pt x="327804" y="258792"/>
                </a:cubicBezTo>
                <a:cubicBezTo>
                  <a:pt x="276045" y="163901"/>
                  <a:pt x="138022" y="81950"/>
                  <a:pt x="0" y="0"/>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4" name="Rectangle 15"/>
          <p:cNvSpPr/>
          <p:nvPr/>
        </p:nvSpPr>
        <p:spPr>
          <a:xfrm>
            <a:off x="539553" y="1842378"/>
            <a:ext cx="1368152"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variable</a:t>
            </a:r>
            <a:endParaRPr lang="zh-CN" altLang="en-US" sz="2400" dirty="0">
              <a:solidFill>
                <a:srgbClr val="0000FF"/>
              </a:solidFill>
              <a:effectLst>
                <a:glow rad="127000">
                  <a:schemeClr val="bg1"/>
                </a:glow>
              </a:effectLst>
            </a:endParaRPr>
          </a:p>
        </p:txBody>
      </p:sp>
      <p:sp>
        <p:nvSpPr>
          <p:cNvPr id="25" name="Freeform 16"/>
          <p:cNvSpPr/>
          <p:nvPr/>
        </p:nvSpPr>
        <p:spPr>
          <a:xfrm>
            <a:off x="919001" y="2211710"/>
            <a:ext cx="412639" cy="652350"/>
          </a:xfrm>
          <a:custGeom>
            <a:avLst/>
            <a:gdLst>
              <a:gd name="connsiteX0" fmla="*/ 0 w 396815"/>
              <a:gd name="connsiteY0" fmla="*/ 0 h 810883"/>
              <a:gd name="connsiteX1" fmla="*/ 138023 w 396815"/>
              <a:gd name="connsiteY1" fmla="*/ 655607 h 810883"/>
              <a:gd name="connsiteX2" fmla="*/ 396815 w 396815"/>
              <a:gd name="connsiteY2" fmla="*/ 810883 h 810883"/>
            </a:gdLst>
            <a:ahLst/>
            <a:cxnLst>
              <a:cxn ang="0">
                <a:pos x="connsiteX0" y="connsiteY0"/>
              </a:cxn>
              <a:cxn ang="0">
                <a:pos x="connsiteX1" y="connsiteY1"/>
              </a:cxn>
              <a:cxn ang="0">
                <a:pos x="connsiteX2" y="connsiteY2"/>
              </a:cxn>
            </a:cxnLst>
            <a:rect l="l" t="t" r="r" b="b"/>
            <a:pathLst>
              <a:path w="396815" h="810883">
                <a:moveTo>
                  <a:pt x="0" y="0"/>
                </a:moveTo>
                <a:cubicBezTo>
                  <a:pt x="35943" y="260230"/>
                  <a:pt x="71887" y="520460"/>
                  <a:pt x="138023" y="655607"/>
                </a:cubicBezTo>
                <a:cubicBezTo>
                  <a:pt x="204159" y="790754"/>
                  <a:pt x="300487" y="800818"/>
                  <a:pt x="396815" y="810883"/>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Rectangle 15"/>
          <p:cNvSpPr/>
          <p:nvPr/>
        </p:nvSpPr>
        <p:spPr>
          <a:xfrm>
            <a:off x="2627784" y="1842378"/>
            <a:ext cx="2088232" cy="369332"/>
          </a:xfrm>
          <a:prstGeom prst="rect">
            <a:avLst/>
          </a:prstGeom>
          <a:solidFill>
            <a:srgbClr val="FFFFFF">
              <a:alpha val="50196"/>
            </a:srgbClr>
          </a:solidFill>
        </p:spPr>
        <p:txBody>
          <a:bodyPr wrap="square" lIns="0" tIns="0" rIns="0" bIns="0">
            <a:spAutoFit/>
          </a:bodyPr>
          <a:lstStyle/>
          <a:p>
            <a:pPr algn="ctr"/>
            <a:r>
              <a:rPr lang="en-US" altLang="zh-CN" sz="2400" dirty="0">
                <a:solidFill>
                  <a:srgbClr val="0000FF"/>
                </a:solidFill>
                <a:effectLst>
                  <a:glow rad="127000">
                    <a:schemeClr val="bg1"/>
                  </a:glow>
                </a:effectLst>
              </a:rPr>
              <a:t>triple </a:t>
            </a:r>
            <a:r>
              <a:rPr lang="en-US" altLang="zh-CN" sz="2400" dirty="0" smtClean="0">
                <a:solidFill>
                  <a:srgbClr val="0000FF"/>
                </a:solidFill>
                <a:effectLst>
                  <a:glow rad="127000">
                    <a:schemeClr val="bg1"/>
                  </a:glow>
                </a:effectLst>
              </a:rPr>
              <a:t>pattern</a:t>
            </a:r>
            <a:endParaRPr lang="en-US" altLang="zh-CN" sz="2400" dirty="0">
              <a:solidFill>
                <a:srgbClr val="0000FF"/>
              </a:solidFill>
              <a:effectLst>
                <a:glow rad="127000">
                  <a:schemeClr val="bg1"/>
                </a:glow>
              </a:effectLst>
            </a:endParaRPr>
          </a:p>
        </p:txBody>
      </p:sp>
      <p:sp>
        <p:nvSpPr>
          <p:cNvPr id="46" name="TextBox 45"/>
          <p:cNvSpPr txBox="1"/>
          <p:nvPr/>
        </p:nvSpPr>
        <p:spPr>
          <a:xfrm>
            <a:off x="1171022" y="3939902"/>
            <a:ext cx="3149057" cy="646331"/>
          </a:xfrm>
          <a:prstGeom prst="rect">
            <a:avLst/>
          </a:prstGeom>
          <a:noFill/>
        </p:spPr>
        <p:txBody>
          <a:bodyPr wrap="square" rtlCol="0">
            <a:spAutoFit/>
          </a:bodyPr>
          <a:lstStyle/>
          <a:p>
            <a:pPr>
              <a:lnSpc>
                <a:spcPct val="90000"/>
              </a:lnSpc>
            </a:pPr>
            <a:r>
              <a:rPr lang="en-US" altLang="zh-CN" sz="2000" dirty="0" smtClean="0">
                <a:solidFill>
                  <a:srgbClr val="FF0066"/>
                </a:solidFill>
                <a:latin typeface="Myriad Pro Cond" panose="020B0506030403020204" pitchFamily="34" charset="0"/>
              </a:rPr>
              <a:t>Courses (?Y)</a:t>
            </a:r>
            <a:r>
              <a:rPr lang="en-US" altLang="zh-CN" sz="2000" dirty="0" smtClean="0">
                <a:latin typeface="Myriad Pro Cond" panose="020B0506030403020204" pitchFamily="34" charset="0"/>
              </a:rPr>
              <a:t> taught by </a:t>
            </a:r>
            <a:r>
              <a:rPr lang="en-US" altLang="zh-CN" sz="2000" dirty="0" smtClean="0">
                <a:solidFill>
                  <a:srgbClr val="FF0066"/>
                </a:solidFill>
                <a:latin typeface="Myriad Pro Cond" panose="020B0506030403020204" pitchFamily="34" charset="0"/>
              </a:rPr>
              <a:t>Teachers (?X)</a:t>
            </a:r>
            <a:r>
              <a:rPr lang="en-US" altLang="zh-CN" sz="2000" dirty="0" smtClean="0">
                <a:latin typeface="Myriad Pro Cond" panose="020B0506030403020204" pitchFamily="34" charset="0"/>
              </a:rPr>
              <a:t> from IPADS</a:t>
            </a:r>
          </a:p>
        </p:txBody>
      </p:sp>
      <p:cxnSp>
        <p:nvCxnSpPr>
          <p:cNvPr id="7" name="Straight Arrow Connector 6"/>
          <p:cNvCxnSpPr/>
          <p:nvPr/>
        </p:nvCxnSpPr>
        <p:spPr>
          <a:xfrm flipH="1" flipV="1">
            <a:off x="2123728" y="3259893"/>
            <a:ext cx="461322" cy="423335"/>
          </a:xfrm>
          <a:prstGeom prst="straightConnector1">
            <a:avLst/>
          </a:pr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529584" y="2168947"/>
            <a:ext cx="494845" cy="906859"/>
          </a:xfrm>
          <a:custGeom>
            <a:avLst/>
            <a:gdLst>
              <a:gd name="connsiteX0" fmla="*/ 475488 w 494845"/>
              <a:gd name="connsiteY0" fmla="*/ 0 h 950985"/>
              <a:gd name="connsiteX1" fmla="*/ 475488 w 494845"/>
              <a:gd name="connsiteY1" fmla="*/ 914400 h 950985"/>
              <a:gd name="connsiteX2" fmla="*/ 274320 w 494845"/>
              <a:gd name="connsiteY2" fmla="*/ 768096 h 950985"/>
              <a:gd name="connsiteX3" fmla="*/ 0 w 494845"/>
              <a:gd name="connsiteY3" fmla="*/ 749808 h 950985"/>
            </a:gdLst>
            <a:ahLst/>
            <a:cxnLst>
              <a:cxn ang="0">
                <a:pos x="connsiteX0" y="connsiteY0"/>
              </a:cxn>
              <a:cxn ang="0">
                <a:pos x="connsiteX1" y="connsiteY1"/>
              </a:cxn>
              <a:cxn ang="0">
                <a:pos x="connsiteX2" y="connsiteY2"/>
              </a:cxn>
              <a:cxn ang="0">
                <a:pos x="connsiteX3" y="connsiteY3"/>
              </a:cxn>
            </a:cxnLst>
            <a:rect l="l" t="t" r="r" b="b"/>
            <a:pathLst>
              <a:path w="494845" h="950985">
                <a:moveTo>
                  <a:pt x="475488" y="0"/>
                </a:moveTo>
                <a:cubicBezTo>
                  <a:pt x="492252" y="393192"/>
                  <a:pt x="509016" y="786384"/>
                  <a:pt x="475488" y="914400"/>
                </a:cubicBezTo>
                <a:cubicBezTo>
                  <a:pt x="441960" y="1042416"/>
                  <a:pt x="353568" y="795528"/>
                  <a:pt x="274320" y="768096"/>
                </a:cubicBezTo>
                <a:cubicBezTo>
                  <a:pt x="195072" y="740664"/>
                  <a:pt x="97536" y="745236"/>
                  <a:pt x="0" y="749808"/>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 name="Freeform 10"/>
          <p:cNvSpPr/>
          <p:nvPr/>
        </p:nvSpPr>
        <p:spPr>
          <a:xfrm>
            <a:off x="3529584" y="3090672"/>
            <a:ext cx="457200" cy="184449"/>
          </a:xfrm>
          <a:custGeom>
            <a:avLst/>
            <a:gdLst>
              <a:gd name="connsiteX0" fmla="*/ 457200 w 457200"/>
              <a:gd name="connsiteY0" fmla="*/ 0 h 184449"/>
              <a:gd name="connsiteX1" fmla="*/ 274320 w 457200"/>
              <a:gd name="connsiteY1" fmla="*/ 182880 h 184449"/>
              <a:gd name="connsiteX2" fmla="*/ 0 w 457200"/>
              <a:gd name="connsiteY2" fmla="*/ 73152 h 184449"/>
            </a:gdLst>
            <a:ahLst/>
            <a:cxnLst>
              <a:cxn ang="0">
                <a:pos x="connsiteX0" y="connsiteY0"/>
              </a:cxn>
              <a:cxn ang="0">
                <a:pos x="connsiteX1" y="connsiteY1"/>
              </a:cxn>
              <a:cxn ang="0">
                <a:pos x="connsiteX2" y="connsiteY2"/>
              </a:cxn>
            </a:cxnLst>
            <a:rect l="l" t="t" r="r" b="b"/>
            <a:pathLst>
              <a:path w="457200" h="184449">
                <a:moveTo>
                  <a:pt x="457200" y="0"/>
                </a:moveTo>
                <a:cubicBezTo>
                  <a:pt x="403860" y="85344"/>
                  <a:pt x="350520" y="170688"/>
                  <a:pt x="274320" y="182880"/>
                </a:cubicBezTo>
                <a:cubicBezTo>
                  <a:pt x="198120" y="195072"/>
                  <a:pt x="99060" y="134112"/>
                  <a:pt x="0" y="73152"/>
                </a:cubicBezTo>
              </a:path>
            </a:pathLst>
          </a:custGeom>
          <a:ln w="1905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 name="Oval 11"/>
          <p:cNvSpPr/>
          <p:nvPr/>
        </p:nvSpPr>
        <p:spPr>
          <a:xfrm>
            <a:off x="1367688" y="2715766"/>
            <a:ext cx="396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Oval 86"/>
          <p:cNvSpPr/>
          <p:nvPr/>
        </p:nvSpPr>
        <p:spPr>
          <a:xfrm>
            <a:off x="1799736" y="3003798"/>
            <a:ext cx="360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Oval 87"/>
          <p:cNvSpPr/>
          <p:nvPr/>
        </p:nvSpPr>
        <p:spPr>
          <a:xfrm>
            <a:off x="2195776" y="2715766"/>
            <a:ext cx="828000" cy="324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Group 88"/>
          <p:cNvGrpSpPr/>
          <p:nvPr/>
        </p:nvGrpSpPr>
        <p:grpSpPr>
          <a:xfrm>
            <a:off x="4788024" y="1986394"/>
            <a:ext cx="4032448" cy="2783738"/>
            <a:chOff x="4788024" y="1986394"/>
            <a:chExt cx="4032448" cy="2783738"/>
          </a:xfrm>
          <a:effectLst/>
        </p:grpSpPr>
        <p:cxnSp>
          <p:nvCxnSpPr>
            <p:cNvPr id="90" name="Straight Arrow Connector 15"/>
            <p:cNvCxnSpPr>
              <a:stCxn id="113" idx="6"/>
              <a:endCxn id="93" idx="2"/>
            </p:cNvCxnSpPr>
            <p:nvPr/>
          </p:nvCxnSpPr>
          <p:spPr>
            <a:xfrm flipV="1">
              <a:off x="6588224" y="3669902"/>
              <a:ext cx="1008112" cy="307103"/>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91" name="Rectangle 16"/>
            <p:cNvSpPr/>
            <p:nvPr/>
          </p:nvSpPr>
          <p:spPr>
            <a:xfrm>
              <a:off x="7020272" y="37865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solidFill>
                    <a:schemeClr val="bg1">
                      <a:lumMod val="65000"/>
                    </a:schemeClr>
                  </a:solidFill>
                  <a:latin typeface="Consolas" panose="020B0609020204030204" pitchFamily="49" charset="0"/>
                  <a:cs typeface="Consolas" panose="020B0609020204030204" pitchFamily="49" charset="0"/>
                </a:rPr>
                <a:t>t</a:t>
              </a:r>
              <a:r>
                <a:rPr lang="en-US" altLang="zh-CN" b="1" dirty="0" smtClean="0">
                  <a:solidFill>
                    <a:schemeClr val="bg1">
                      <a:lumMod val="65000"/>
                    </a:schemeClr>
                  </a:solidFill>
                  <a:latin typeface="Consolas" panose="020B0609020204030204" pitchFamily="49" charset="0"/>
                  <a:cs typeface="Consolas" panose="020B0609020204030204" pitchFamily="49" charset="0"/>
                </a:rPr>
                <a:t>o</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92" name="Oval 13"/>
            <p:cNvSpPr/>
            <p:nvPr/>
          </p:nvSpPr>
          <p:spPr>
            <a:xfrm>
              <a:off x="6948264" y="4230132"/>
              <a:ext cx="972000" cy="540000"/>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bg1">
                      <a:lumMod val="65000"/>
                    </a:schemeClr>
                  </a:solidFill>
                  <a:latin typeface="Consolas" panose="020B0609020204030204" pitchFamily="49" charset="0"/>
                  <a:cs typeface="Consolas" panose="020B0609020204030204" pitchFamily="49" charset="0"/>
                </a:rPr>
                <a:t>Xingda</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93" name="Oval 13"/>
            <p:cNvSpPr/>
            <p:nvPr/>
          </p:nvSpPr>
          <p:spPr>
            <a:xfrm>
              <a:off x="7596336" y="3399902"/>
              <a:ext cx="720000" cy="540000"/>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bg1">
                      <a:lumMod val="65000"/>
                    </a:schemeClr>
                  </a:solidFill>
                  <a:latin typeface="Consolas" panose="020B0609020204030204" pitchFamily="49" charset="0"/>
                  <a:cs typeface="Consolas" panose="020B0609020204030204" pitchFamily="49" charset="0"/>
                </a:rPr>
                <a:t>OS</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94" name="Straight Arrow Connector 15"/>
            <p:cNvCxnSpPr>
              <a:stCxn id="92" idx="7"/>
              <a:endCxn id="93" idx="4"/>
            </p:cNvCxnSpPr>
            <p:nvPr/>
          </p:nvCxnSpPr>
          <p:spPr>
            <a:xfrm flipV="1">
              <a:off x="7777918" y="3939902"/>
              <a:ext cx="178418" cy="369311"/>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cxnSp>
          <p:nvCxnSpPr>
            <p:cNvPr id="95" name="Straight Arrow Connector 15"/>
            <p:cNvCxnSpPr>
              <a:stCxn id="92" idx="2"/>
              <a:endCxn id="113" idx="5"/>
            </p:cNvCxnSpPr>
            <p:nvPr/>
          </p:nvCxnSpPr>
          <p:spPr>
            <a:xfrm flipH="1" flipV="1">
              <a:off x="6472225" y="4154439"/>
              <a:ext cx="476039" cy="345693"/>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96" name="Rectangle 16"/>
            <p:cNvSpPr/>
            <p:nvPr/>
          </p:nvSpPr>
          <p:spPr>
            <a:xfrm>
              <a:off x="6300192" y="4290650"/>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solidFill>
                    <a:schemeClr val="bg1">
                      <a:lumMod val="65000"/>
                    </a:schemeClr>
                  </a:solidFill>
                  <a:latin typeface="Consolas" panose="020B0609020204030204" pitchFamily="49" charset="0"/>
                  <a:cs typeface="Consolas" panose="020B0609020204030204" pitchFamily="49" charset="0"/>
                </a:rPr>
                <a:t>ad</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97" name="Oval 13"/>
            <p:cNvSpPr/>
            <p:nvPr/>
          </p:nvSpPr>
          <p:spPr>
            <a:xfrm>
              <a:off x="5292080" y="2144098"/>
              <a:ext cx="792088" cy="501858"/>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bg1">
                      <a:lumMod val="65000"/>
                    </a:schemeClr>
                  </a:solidFill>
                  <a:latin typeface="Consolas" panose="020B0609020204030204" pitchFamily="49" charset="0"/>
                  <a:cs typeface="Consolas" panose="020B0609020204030204" pitchFamily="49" charset="0"/>
                </a:rPr>
                <a:t>Rong</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98" name="Straight Arrow Connector 15"/>
            <p:cNvCxnSpPr>
              <a:stCxn id="97" idx="6"/>
              <a:endCxn id="101" idx="2"/>
            </p:cNvCxnSpPr>
            <p:nvPr/>
          </p:nvCxnSpPr>
          <p:spPr>
            <a:xfrm flipV="1">
              <a:off x="6084168" y="2373758"/>
              <a:ext cx="648152" cy="0"/>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99" name="Rectangle 16"/>
            <p:cNvSpPr/>
            <p:nvPr/>
          </p:nvSpPr>
          <p:spPr>
            <a:xfrm>
              <a:off x="6156176" y="19863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solidFill>
                    <a:schemeClr val="bg1">
                      <a:lumMod val="65000"/>
                    </a:schemeClr>
                  </a:solidFill>
                  <a:latin typeface="Consolas" panose="020B0609020204030204" pitchFamily="49" charset="0"/>
                  <a:cs typeface="Consolas" panose="020B0609020204030204" pitchFamily="49" charset="0"/>
                </a:rPr>
                <a:t>t</a:t>
              </a:r>
              <a:r>
                <a:rPr lang="en-US" altLang="zh-CN" b="1" dirty="0" smtClean="0">
                  <a:solidFill>
                    <a:schemeClr val="bg1">
                      <a:lumMod val="65000"/>
                    </a:schemeClr>
                  </a:solidFill>
                  <a:latin typeface="Consolas" panose="020B0609020204030204" pitchFamily="49" charset="0"/>
                  <a:cs typeface="Consolas" panose="020B0609020204030204" pitchFamily="49" charset="0"/>
                </a:rPr>
                <a:t>o</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00" name="Oval 13"/>
            <p:cNvSpPr/>
            <p:nvPr/>
          </p:nvSpPr>
          <p:spPr>
            <a:xfrm>
              <a:off x="6372200" y="2895846"/>
              <a:ext cx="936000" cy="540000"/>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bg1">
                      <a:lumMod val="65000"/>
                    </a:schemeClr>
                  </a:solidFill>
                  <a:latin typeface="Consolas" panose="020B0609020204030204" pitchFamily="49" charset="0"/>
                  <a:cs typeface="Consolas" panose="020B0609020204030204" pitchFamily="49" charset="0"/>
                </a:rPr>
                <a:t>Jiaxin</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01" name="Oval 13"/>
            <p:cNvSpPr/>
            <p:nvPr/>
          </p:nvSpPr>
          <p:spPr>
            <a:xfrm>
              <a:off x="6732320" y="2103758"/>
              <a:ext cx="720000" cy="540000"/>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chemeClr val="bg1">
                      <a:lumMod val="65000"/>
                    </a:schemeClr>
                  </a:solidFill>
                  <a:latin typeface="Consolas" panose="020B0609020204030204" pitchFamily="49" charset="0"/>
                  <a:cs typeface="Consolas" panose="020B0609020204030204" pitchFamily="49" charset="0"/>
                </a:rPr>
                <a:t>DS</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102" name="Straight Arrow Connector 15"/>
            <p:cNvCxnSpPr>
              <a:stCxn id="100" idx="2"/>
              <a:endCxn id="97" idx="5"/>
            </p:cNvCxnSpPr>
            <p:nvPr/>
          </p:nvCxnSpPr>
          <p:spPr>
            <a:xfrm flipH="1" flipV="1">
              <a:off x="5968169" y="2572461"/>
              <a:ext cx="404031" cy="593385"/>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103" name="Rectangle 16"/>
            <p:cNvSpPr/>
            <p:nvPr/>
          </p:nvSpPr>
          <p:spPr>
            <a:xfrm>
              <a:off x="5724128" y="2850490"/>
              <a:ext cx="536103"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smtClean="0">
                  <a:solidFill>
                    <a:schemeClr val="bg1">
                      <a:lumMod val="65000"/>
                    </a:schemeClr>
                  </a:solidFill>
                  <a:latin typeface="Consolas" panose="020B0609020204030204" pitchFamily="49" charset="0"/>
                  <a:cs typeface="Consolas" panose="020B0609020204030204" pitchFamily="49" charset="0"/>
                </a:rPr>
                <a:t>ad</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104" name="Straight Arrow Connector 15"/>
            <p:cNvCxnSpPr>
              <a:stCxn id="105" idx="1"/>
              <a:endCxn id="101" idx="6"/>
            </p:cNvCxnSpPr>
            <p:nvPr/>
          </p:nvCxnSpPr>
          <p:spPr>
            <a:xfrm flipH="1" flipV="1">
              <a:off x="7452320" y="2373758"/>
              <a:ext cx="384749" cy="241129"/>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105" name="Oval 13"/>
            <p:cNvSpPr/>
            <p:nvPr/>
          </p:nvSpPr>
          <p:spPr>
            <a:xfrm>
              <a:off x="7668344" y="2535806"/>
              <a:ext cx="1152128" cy="540000"/>
            </a:xfrm>
            <a:prstGeom prst="ellipse">
              <a:avLst/>
            </a:prstGeom>
            <a:solidFill>
              <a:schemeClr val="bg1"/>
            </a:solid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chemeClr val="bg1">
                      <a:lumMod val="65000"/>
                    </a:schemeClr>
                  </a:solidFill>
                  <a:latin typeface="Consolas" panose="020B0609020204030204" pitchFamily="49" charset="0"/>
                  <a:cs typeface="Consolas" panose="020B0609020204030204" pitchFamily="49" charset="0"/>
                </a:rPr>
                <a:t>Youyang</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06" name="Rectangle 16"/>
            <p:cNvSpPr/>
            <p:nvPr/>
          </p:nvSpPr>
          <p:spPr>
            <a:xfrm>
              <a:off x="7632340" y="2130410"/>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solidFill>
                    <a:schemeClr val="bg1">
                      <a:lumMod val="65000"/>
                    </a:schemeClr>
                  </a:solidFill>
                  <a:latin typeface="Consolas" panose="020B0609020204030204" pitchFamily="49" charset="0"/>
                  <a:cs typeface="Consolas" panose="020B0609020204030204" pitchFamily="49" charset="0"/>
                </a:rPr>
                <a:t>tc</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07" name="Rectangle 16"/>
            <p:cNvSpPr/>
            <p:nvPr/>
          </p:nvSpPr>
          <p:spPr>
            <a:xfrm>
              <a:off x="5292080" y="3579862"/>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solidFill>
                    <a:schemeClr val="bg1">
                      <a:lumMod val="65000"/>
                    </a:schemeClr>
                  </a:solidFill>
                  <a:latin typeface="Consolas" panose="020B0609020204030204" pitchFamily="49" charset="0"/>
                  <a:cs typeface="Consolas" panose="020B0609020204030204" pitchFamily="49" charset="0"/>
                </a:rPr>
                <a:t>mo</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08" name="Rectangle 16"/>
            <p:cNvSpPr/>
            <p:nvPr/>
          </p:nvSpPr>
          <p:spPr>
            <a:xfrm>
              <a:off x="5292080" y="2634466"/>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solidFill>
                    <a:schemeClr val="bg1">
                      <a:lumMod val="65000"/>
                    </a:schemeClr>
                  </a:solidFill>
                  <a:latin typeface="Consolas" panose="020B0609020204030204" pitchFamily="49" charset="0"/>
                  <a:cs typeface="Consolas" panose="020B0609020204030204" pitchFamily="49" charset="0"/>
                </a:rPr>
                <a:t>mo</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109" name="Straight Arrow Connector 15"/>
            <p:cNvCxnSpPr>
              <a:stCxn id="97" idx="3"/>
              <a:endCxn id="114" idx="0"/>
            </p:cNvCxnSpPr>
            <p:nvPr/>
          </p:nvCxnSpPr>
          <p:spPr>
            <a:xfrm flipH="1">
              <a:off x="5184068" y="2572461"/>
              <a:ext cx="224011" cy="503345"/>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110" name="Rectangle 16"/>
            <p:cNvSpPr/>
            <p:nvPr/>
          </p:nvSpPr>
          <p:spPr>
            <a:xfrm>
              <a:off x="7920372" y="407462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solidFill>
                    <a:schemeClr val="bg1">
                      <a:lumMod val="65000"/>
                    </a:schemeClr>
                  </a:solidFill>
                  <a:latin typeface="Consolas" panose="020B0609020204030204" pitchFamily="49" charset="0"/>
                  <a:cs typeface="Consolas" panose="020B0609020204030204" pitchFamily="49" charset="0"/>
                </a:rPr>
                <a:t>tc</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111" name="Straight Arrow Connector 15"/>
            <p:cNvCxnSpPr>
              <a:stCxn id="100" idx="6"/>
              <a:endCxn id="93" idx="1"/>
            </p:cNvCxnSpPr>
            <p:nvPr/>
          </p:nvCxnSpPr>
          <p:spPr>
            <a:xfrm>
              <a:off x="7308200" y="3165846"/>
              <a:ext cx="393578" cy="313137"/>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sp>
          <p:nvSpPr>
            <p:cNvPr id="112" name="Rectangle 16"/>
            <p:cNvSpPr/>
            <p:nvPr/>
          </p:nvSpPr>
          <p:spPr>
            <a:xfrm>
              <a:off x="7488324" y="2994506"/>
              <a:ext cx="468052"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solidFill>
                    <a:schemeClr val="bg1">
                      <a:lumMod val="65000"/>
                    </a:schemeClr>
                  </a:solidFill>
                  <a:latin typeface="Consolas" panose="020B0609020204030204" pitchFamily="49" charset="0"/>
                  <a:cs typeface="Consolas" panose="020B0609020204030204" pitchFamily="49" charset="0"/>
                </a:rPr>
                <a:t>tc</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13" name="Oval 13"/>
            <p:cNvSpPr/>
            <p:nvPr/>
          </p:nvSpPr>
          <p:spPr>
            <a:xfrm>
              <a:off x="5796136" y="3726076"/>
              <a:ext cx="792088" cy="501858"/>
            </a:xfrm>
            <a:prstGeom prst="ellipse">
              <a:avLst/>
            </a:prstGeom>
            <a:solidFill>
              <a:schemeClr val="bg1"/>
            </a:solidFill>
            <a:ln w="38100">
              <a:solidFill>
                <a:schemeClr val="bg1">
                  <a:lumMod val="65000"/>
                </a:schemeClr>
              </a:solidFill>
            </a:ln>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chemeClr val="bg1">
                      <a:lumMod val="65000"/>
                    </a:schemeClr>
                  </a:solidFill>
                  <a:latin typeface="Consolas" panose="020B0609020204030204" pitchFamily="49" charset="0"/>
                  <a:cs typeface="Consolas" panose="020B0609020204030204" pitchFamily="49" charset="0"/>
                </a:rPr>
                <a:t>Haibo</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sp>
          <p:nvSpPr>
            <p:cNvPr id="114" name="Oval 13"/>
            <p:cNvSpPr/>
            <p:nvPr/>
          </p:nvSpPr>
          <p:spPr>
            <a:xfrm>
              <a:off x="4788024" y="3075806"/>
              <a:ext cx="792088" cy="501858"/>
            </a:xfrm>
            <a:prstGeom prst="ellipse">
              <a:avLst/>
            </a:prstGeom>
            <a:solidFill>
              <a:schemeClr val="bg1"/>
            </a:solidFill>
            <a:ln w="38100">
              <a:solidFill>
                <a:schemeClr val="bg1">
                  <a:lumMod val="65000"/>
                </a:schemeClr>
              </a:solidFill>
            </a:ln>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bg1">
                      <a:lumMod val="65000"/>
                    </a:schemeClr>
                  </a:solidFill>
                  <a:latin typeface="Consolas" panose="020B0609020204030204" pitchFamily="49" charset="0"/>
                  <a:cs typeface="Consolas" panose="020B0609020204030204" pitchFamily="49" charset="0"/>
                </a:rPr>
                <a:t>IPADS</a:t>
              </a:r>
              <a:endParaRPr lang="zh-CN" altLang="en-US" b="1" dirty="0">
                <a:solidFill>
                  <a:schemeClr val="bg1">
                    <a:lumMod val="65000"/>
                  </a:schemeClr>
                </a:solidFill>
                <a:latin typeface="Consolas" panose="020B0609020204030204" pitchFamily="49" charset="0"/>
                <a:cs typeface="Consolas" panose="020B0609020204030204" pitchFamily="49" charset="0"/>
              </a:endParaRPr>
            </a:p>
          </p:txBody>
        </p:sp>
        <p:cxnSp>
          <p:nvCxnSpPr>
            <p:cNvPr id="115" name="Straight Arrow Connector 15"/>
            <p:cNvCxnSpPr>
              <a:stCxn id="113" idx="1"/>
              <a:endCxn id="114" idx="5"/>
            </p:cNvCxnSpPr>
            <p:nvPr/>
          </p:nvCxnSpPr>
          <p:spPr>
            <a:xfrm flipH="1" flipV="1">
              <a:off x="5464113" y="3504169"/>
              <a:ext cx="448022" cy="295402"/>
            </a:xfrm>
            <a:prstGeom prst="straightConnector1">
              <a:avLst/>
            </a:prstGeom>
            <a:ln w="19050">
              <a:solidFill>
                <a:schemeClr val="bg1">
                  <a:lumMod val="65000"/>
                </a:schemeClr>
              </a:solidFill>
              <a:headEnd type="none" w="med" len="med"/>
              <a:tailEnd type="stealth" w="lg" len="lg"/>
            </a:ln>
            <a:effectLst/>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4788104" y="1986394"/>
            <a:ext cx="3528312" cy="2241540"/>
            <a:chOff x="4788024" y="1986394"/>
            <a:chExt cx="3528312" cy="2241540"/>
          </a:xfrm>
        </p:grpSpPr>
        <p:cxnSp>
          <p:nvCxnSpPr>
            <p:cNvPr id="50" name="Straight Arrow Connector 15"/>
            <p:cNvCxnSpPr>
              <a:stCxn id="73" idx="6"/>
              <a:endCxn id="53" idx="2"/>
            </p:cNvCxnSpPr>
            <p:nvPr/>
          </p:nvCxnSpPr>
          <p:spPr>
            <a:xfrm flipV="1">
              <a:off x="6588224" y="3669902"/>
              <a:ext cx="1008112" cy="307103"/>
            </a:xfrm>
            <a:prstGeom prst="straightConnector1">
              <a:avLst/>
            </a:prstGeom>
            <a:ln w="19050">
              <a:solidFill>
                <a:srgbClr val="0000FF"/>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Rectangle 16"/>
            <p:cNvSpPr/>
            <p:nvPr/>
          </p:nvSpPr>
          <p:spPr>
            <a:xfrm>
              <a:off x="7020272" y="37865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53" name="Oval 13"/>
            <p:cNvSpPr/>
            <p:nvPr/>
          </p:nvSpPr>
          <p:spPr>
            <a:xfrm>
              <a:off x="7596336" y="3399902"/>
              <a:ext cx="720000" cy="540000"/>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rgbClr val="FF0066"/>
                  </a:solidFill>
                  <a:latin typeface="Consolas" panose="020B0609020204030204" pitchFamily="49" charset="0"/>
                  <a:cs typeface="Consolas" panose="020B0609020204030204" pitchFamily="49" charset="0"/>
                </a:rPr>
                <a:t>OS</a:t>
              </a:r>
              <a:endParaRPr lang="zh-CN" altLang="en-US" b="1" dirty="0">
                <a:solidFill>
                  <a:srgbClr val="FF0066"/>
                </a:solidFill>
                <a:latin typeface="Consolas" panose="020B0609020204030204" pitchFamily="49" charset="0"/>
                <a:cs typeface="Consolas" panose="020B0609020204030204" pitchFamily="49" charset="0"/>
              </a:endParaRPr>
            </a:p>
          </p:txBody>
        </p:sp>
        <p:sp>
          <p:nvSpPr>
            <p:cNvPr id="57" name="Oval 13"/>
            <p:cNvSpPr/>
            <p:nvPr/>
          </p:nvSpPr>
          <p:spPr>
            <a:xfrm>
              <a:off x="5292080" y="2144098"/>
              <a:ext cx="792088" cy="501858"/>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err="1" smtClean="0">
                  <a:solidFill>
                    <a:srgbClr val="FF0066"/>
                  </a:solidFill>
                  <a:latin typeface="Consolas" panose="020B0609020204030204" pitchFamily="49" charset="0"/>
                  <a:cs typeface="Consolas" panose="020B0609020204030204" pitchFamily="49" charset="0"/>
                </a:rPr>
                <a:t>Rong</a:t>
              </a:r>
              <a:endParaRPr lang="zh-CN" altLang="en-US" b="1" dirty="0">
                <a:solidFill>
                  <a:srgbClr val="FF0066"/>
                </a:solidFill>
                <a:latin typeface="Consolas" panose="020B0609020204030204" pitchFamily="49" charset="0"/>
                <a:cs typeface="Consolas" panose="020B0609020204030204" pitchFamily="49" charset="0"/>
              </a:endParaRPr>
            </a:p>
          </p:txBody>
        </p:sp>
        <p:cxnSp>
          <p:nvCxnSpPr>
            <p:cNvPr id="58" name="Straight Arrow Connector 15"/>
            <p:cNvCxnSpPr>
              <a:stCxn id="57" idx="6"/>
              <a:endCxn id="61" idx="2"/>
            </p:cNvCxnSpPr>
            <p:nvPr/>
          </p:nvCxnSpPr>
          <p:spPr>
            <a:xfrm flipV="1">
              <a:off x="6084168" y="2373758"/>
              <a:ext cx="648152" cy="0"/>
            </a:xfrm>
            <a:prstGeom prst="straightConnector1">
              <a:avLst/>
            </a:prstGeom>
            <a:ln w="19050">
              <a:solidFill>
                <a:srgbClr val="0000FF"/>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16"/>
            <p:cNvSpPr/>
            <p:nvPr/>
          </p:nvSpPr>
          <p:spPr>
            <a:xfrm>
              <a:off x="6156176" y="1986394"/>
              <a:ext cx="504056"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t</a:t>
              </a:r>
              <a:r>
                <a:rPr lang="en-US" altLang="zh-CN" b="1" dirty="0" smtClean="0">
                  <a:latin typeface="Consolas" panose="020B0609020204030204" pitchFamily="49" charset="0"/>
                  <a:cs typeface="Consolas" panose="020B0609020204030204" pitchFamily="49" charset="0"/>
                </a:rPr>
                <a:t>o</a:t>
              </a:r>
              <a:endParaRPr lang="zh-CN" altLang="en-US" b="1" dirty="0">
                <a:latin typeface="Consolas" panose="020B0609020204030204" pitchFamily="49" charset="0"/>
                <a:cs typeface="Consolas" panose="020B0609020204030204" pitchFamily="49" charset="0"/>
              </a:endParaRPr>
            </a:p>
          </p:txBody>
        </p:sp>
        <p:sp>
          <p:nvSpPr>
            <p:cNvPr id="61" name="Oval 13"/>
            <p:cNvSpPr/>
            <p:nvPr/>
          </p:nvSpPr>
          <p:spPr>
            <a:xfrm>
              <a:off x="6732320" y="2103758"/>
              <a:ext cx="720000" cy="540000"/>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b="1" dirty="0" smtClean="0">
                  <a:solidFill>
                    <a:srgbClr val="FF0066"/>
                  </a:solidFill>
                  <a:latin typeface="Consolas" panose="020B0609020204030204" pitchFamily="49" charset="0"/>
                  <a:cs typeface="Consolas" panose="020B0609020204030204" pitchFamily="49" charset="0"/>
                </a:rPr>
                <a:t>DS</a:t>
              </a:r>
              <a:endParaRPr lang="zh-CN" altLang="en-US" b="1" dirty="0">
                <a:solidFill>
                  <a:srgbClr val="FF0066"/>
                </a:solidFill>
                <a:latin typeface="Consolas" panose="020B0609020204030204" pitchFamily="49" charset="0"/>
                <a:cs typeface="Consolas" panose="020B0609020204030204" pitchFamily="49" charset="0"/>
              </a:endParaRPr>
            </a:p>
          </p:txBody>
        </p:sp>
        <p:sp>
          <p:nvSpPr>
            <p:cNvPr id="67" name="Rectangle 16"/>
            <p:cNvSpPr/>
            <p:nvPr/>
          </p:nvSpPr>
          <p:spPr>
            <a:xfrm>
              <a:off x="5292080" y="3579862"/>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sp>
          <p:nvSpPr>
            <p:cNvPr id="68" name="Rectangle 16"/>
            <p:cNvSpPr/>
            <p:nvPr/>
          </p:nvSpPr>
          <p:spPr>
            <a:xfrm>
              <a:off x="5292080" y="2634466"/>
              <a:ext cx="576064" cy="369332"/>
            </a:xfrm>
            <a:prstGeom prst="rect">
              <a:avLst/>
            </a:prstGeom>
            <a:effectLst>
              <a:outerShdw blurRad="63500" sx="102000" sy="102000" algn="ctr" rotWithShape="0">
                <a:prstClr val="black">
                  <a:alpha val="40000"/>
                </a:prstClr>
              </a:outerShdw>
            </a:effectLst>
          </p:spPr>
          <p:txBody>
            <a:bodyPr wrap="square">
              <a:spAutoFit/>
            </a:bodyPr>
            <a:lstStyle/>
            <a:p>
              <a:r>
                <a:rPr lang="en-US" altLang="zh-CN" b="1" dirty="0" err="1" smtClean="0">
                  <a:latin typeface="Consolas" panose="020B0609020204030204" pitchFamily="49" charset="0"/>
                  <a:cs typeface="Consolas" panose="020B0609020204030204" pitchFamily="49" charset="0"/>
                </a:rPr>
                <a:t>mo</a:t>
              </a:r>
              <a:endParaRPr lang="zh-CN" altLang="en-US" b="1" dirty="0">
                <a:latin typeface="Consolas" panose="020B0609020204030204" pitchFamily="49" charset="0"/>
                <a:cs typeface="Consolas" panose="020B0609020204030204" pitchFamily="49" charset="0"/>
              </a:endParaRPr>
            </a:p>
          </p:txBody>
        </p:sp>
        <p:cxnSp>
          <p:nvCxnSpPr>
            <p:cNvPr id="69" name="Straight Arrow Connector 15"/>
            <p:cNvCxnSpPr>
              <a:stCxn id="57" idx="3"/>
              <a:endCxn id="74" idx="0"/>
            </p:cNvCxnSpPr>
            <p:nvPr/>
          </p:nvCxnSpPr>
          <p:spPr>
            <a:xfrm flipH="1">
              <a:off x="5184068" y="2572461"/>
              <a:ext cx="224011" cy="503345"/>
            </a:xfrm>
            <a:prstGeom prst="straightConnector1">
              <a:avLst/>
            </a:prstGeom>
            <a:ln w="19050">
              <a:solidFill>
                <a:srgbClr val="0000FF"/>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Oval 13"/>
            <p:cNvSpPr/>
            <p:nvPr/>
          </p:nvSpPr>
          <p:spPr>
            <a:xfrm>
              <a:off x="5796136" y="3726076"/>
              <a:ext cx="792088" cy="501858"/>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err="1" smtClean="0">
                  <a:solidFill>
                    <a:srgbClr val="FF0066"/>
                  </a:solidFill>
                  <a:latin typeface="Consolas" panose="020B0609020204030204" pitchFamily="49" charset="0"/>
                  <a:cs typeface="Consolas" panose="020B0609020204030204" pitchFamily="49" charset="0"/>
                </a:rPr>
                <a:t>Haibo</a:t>
              </a:r>
              <a:endParaRPr lang="zh-CN" altLang="en-US" b="1" dirty="0">
                <a:solidFill>
                  <a:srgbClr val="FF0066"/>
                </a:solidFill>
                <a:latin typeface="Consolas" panose="020B0609020204030204" pitchFamily="49" charset="0"/>
                <a:cs typeface="Consolas" panose="020B0609020204030204" pitchFamily="49" charset="0"/>
              </a:endParaRPr>
            </a:p>
          </p:txBody>
        </p:sp>
        <p:sp>
          <p:nvSpPr>
            <p:cNvPr id="74" name="Oval 13"/>
            <p:cNvSpPr/>
            <p:nvPr/>
          </p:nvSpPr>
          <p:spPr>
            <a:xfrm>
              <a:off x="4788024" y="3075806"/>
              <a:ext cx="792088" cy="501858"/>
            </a:xfrm>
            <a:prstGeom prst="ellipse">
              <a:avLst/>
            </a:prstGeom>
            <a:solidFill>
              <a:schemeClr val="bg1"/>
            </a:solidFill>
            <a:ln w="38100">
              <a:solidFill>
                <a:srgbClr val="0000FF"/>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a:r>
                <a:rPr lang="en-US" altLang="zh-CN" b="1" dirty="0" smtClean="0">
                  <a:solidFill>
                    <a:schemeClr val="tx1"/>
                  </a:solidFill>
                  <a:latin typeface="Consolas" panose="020B0609020204030204" pitchFamily="49" charset="0"/>
                  <a:cs typeface="Consolas" panose="020B0609020204030204" pitchFamily="49" charset="0"/>
                </a:rPr>
                <a:t>IPADS</a:t>
              </a:r>
              <a:endParaRPr lang="zh-CN" altLang="en-US" b="1" dirty="0">
                <a:solidFill>
                  <a:schemeClr val="tx1"/>
                </a:solidFill>
                <a:latin typeface="Consolas" panose="020B0609020204030204" pitchFamily="49" charset="0"/>
                <a:cs typeface="Consolas" panose="020B0609020204030204" pitchFamily="49" charset="0"/>
              </a:endParaRPr>
            </a:p>
          </p:txBody>
        </p:sp>
        <p:cxnSp>
          <p:nvCxnSpPr>
            <p:cNvPr id="75" name="Straight Arrow Connector 15"/>
            <p:cNvCxnSpPr>
              <a:stCxn id="73" idx="1"/>
              <a:endCxn id="74" idx="5"/>
            </p:cNvCxnSpPr>
            <p:nvPr/>
          </p:nvCxnSpPr>
          <p:spPr>
            <a:xfrm flipH="1" flipV="1">
              <a:off x="5464113" y="3504169"/>
              <a:ext cx="448022" cy="295402"/>
            </a:xfrm>
            <a:prstGeom prst="straightConnector1">
              <a:avLst/>
            </a:prstGeom>
            <a:ln w="19050">
              <a:solidFill>
                <a:srgbClr val="0000FF"/>
              </a:solidFill>
              <a:headEnd type="none" w="med" len="med"/>
              <a:tailEnd type="stealth"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6" name="Rectangle 15"/>
          <p:cNvSpPr/>
          <p:nvPr/>
        </p:nvSpPr>
        <p:spPr>
          <a:xfrm>
            <a:off x="7956376" y="1626354"/>
            <a:ext cx="594278" cy="369332"/>
          </a:xfrm>
          <a:prstGeom prst="rect">
            <a:avLst/>
          </a:prstGeom>
          <a:solidFill>
            <a:srgbClr val="FFFFFF"/>
          </a:solidFill>
          <a:ln w="28575">
            <a:solidFill>
              <a:srgbClr val="FF0066"/>
            </a:solidFill>
          </a:ln>
        </p:spPr>
        <p:txBody>
          <a:bodyPr wrap="square" lIns="0" tIns="0" rIns="0" bIns="0">
            <a:spAutoFit/>
          </a:bodyPr>
          <a:lstStyle/>
          <a:p>
            <a:pPr algn="ctr"/>
            <a:r>
              <a:rPr lang="en-US" altLang="zh-CN" sz="2400" b="1" dirty="0" smtClean="0">
                <a:solidFill>
                  <a:srgbClr val="FF0066"/>
                </a:solidFill>
                <a:effectLst>
                  <a:glow rad="127000">
                    <a:schemeClr val="bg1"/>
                  </a:glow>
                </a:effectLst>
              </a:rPr>
              <a:t>?Y</a:t>
            </a:r>
            <a:endParaRPr lang="en-US" altLang="zh-CN" sz="2400" b="1" dirty="0">
              <a:solidFill>
                <a:srgbClr val="FF0066"/>
              </a:solidFill>
              <a:effectLst>
                <a:glow rad="127000">
                  <a:schemeClr val="bg1"/>
                </a:glow>
              </a:effectLst>
            </a:endParaRPr>
          </a:p>
        </p:txBody>
      </p:sp>
      <p:cxnSp>
        <p:nvCxnSpPr>
          <p:cNvPr id="8" name="Straight Arrow Connector 7"/>
          <p:cNvCxnSpPr>
            <a:stCxn id="76" idx="1"/>
            <a:endCxn id="101" idx="7"/>
          </p:cNvCxnSpPr>
          <p:nvPr/>
        </p:nvCxnSpPr>
        <p:spPr>
          <a:xfrm flipH="1">
            <a:off x="7346878" y="1811020"/>
            <a:ext cx="609498" cy="371819"/>
          </a:xfrm>
          <a:prstGeom prst="straightConnector1">
            <a:avLst/>
          </a:prstGeom>
          <a:ln w="28575">
            <a:solidFill>
              <a:srgbClr val="FF0066"/>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6" idx="2"/>
            <a:endCxn id="53" idx="0"/>
          </p:cNvCxnSpPr>
          <p:nvPr/>
        </p:nvCxnSpPr>
        <p:spPr>
          <a:xfrm flipH="1">
            <a:off x="7956416" y="1995686"/>
            <a:ext cx="297099" cy="1404216"/>
          </a:xfrm>
          <a:prstGeom prst="straightConnector1">
            <a:avLst/>
          </a:prstGeom>
          <a:ln w="28575">
            <a:solidFill>
              <a:srgbClr val="FF0066"/>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5"/>
          <p:cNvSpPr/>
          <p:nvPr/>
        </p:nvSpPr>
        <p:spPr>
          <a:xfrm>
            <a:off x="6353986" y="1626354"/>
            <a:ext cx="594278" cy="369332"/>
          </a:xfrm>
          <a:prstGeom prst="rect">
            <a:avLst/>
          </a:prstGeom>
          <a:solidFill>
            <a:srgbClr val="FFFFFF"/>
          </a:solidFill>
          <a:ln w="28575">
            <a:solidFill>
              <a:srgbClr val="FF0066"/>
            </a:solidFill>
          </a:ln>
        </p:spPr>
        <p:txBody>
          <a:bodyPr wrap="square" lIns="0" tIns="0" rIns="0" bIns="0">
            <a:spAutoFit/>
          </a:bodyPr>
          <a:lstStyle/>
          <a:p>
            <a:pPr algn="ctr"/>
            <a:r>
              <a:rPr lang="en-US" altLang="zh-CN" sz="2400" b="1" dirty="0" smtClean="0">
                <a:solidFill>
                  <a:srgbClr val="FF0066"/>
                </a:solidFill>
                <a:effectLst>
                  <a:glow rad="127000">
                    <a:schemeClr val="bg1"/>
                  </a:glow>
                </a:effectLst>
              </a:rPr>
              <a:t>?X</a:t>
            </a:r>
            <a:endParaRPr lang="en-US" altLang="zh-CN" sz="2400" b="1" dirty="0">
              <a:solidFill>
                <a:srgbClr val="FF0066"/>
              </a:solidFill>
              <a:effectLst>
                <a:glow rad="127000">
                  <a:schemeClr val="bg1"/>
                </a:glow>
              </a:effectLst>
            </a:endParaRPr>
          </a:p>
        </p:txBody>
      </p:sp>
      <p:cxnSp>
        <p:nvCxnSpPr>
          <p:cNvPr id="120" name="Straight Arrow Connector 119"/>
          <p:cNvCxnSpPr>
            <a:stCxn id="119" idx="1"/>
            <a:endCxn id="57" idx="7"/>
          </p:cNvCxnSpPr>
          <p:nvPr/>
        </p:nvCxnSpPr>
        <p:spPr>
          <a:xfrm flipH="1">
            <a:off x="5968249" y="1811020"/>
            <a:ext cx="385737" cy="406573"/>
          </a:xfrm>
          <a:prstGeom prst="straightConnector1">
            <a:avLst/>
          </a:prstGeom>
          <a:ln w="28575">
            <a:solidFill>
              <a:srgbClr val="FF0066"/>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9" idx="2"/>
            <a:endCxn id="73" idx="0"/>
          </p:cNvCxnSpPr>
          <p:nvPr/>
        </p:nvCxnSpPr>
        <p:spPr>
          <a:xfrm flipH="1">
            <a:off x="6192260" y="1995686"/>
            <a:ext cx="458865" cy="1730390"/>
          </a:xfrm>
          <a:prstGeom prst="straightConnector1">
            <a:avLst/>
          </a:prstGeom>
          <a:ln w="28575">
            <a:solidFill>
              <a:srgbClr val="FF0066"/>
            </a:solidFill>
            <a:prstDash val="solid"/>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6872746"/>
      </p:ext>
    </p:extLst>
  </p:cSld>
  <p:clrMapOvr>
    <a:masterClrMapping/>
  </p:clrMapOvr>
  <mc:AlternateContent xmlns:mc="http://schemas.openxmlformats.org/markup-compatibility/2006" xmlns:p14="http://schemas.microsoft.com/office/powerpoint/2010/main">
    <mc:Choice Requires="p14">
      <p:transition spd="slow" p14:dur="2000" advTm="14627"/>
    </mc:Choice>
    <mc:Fallback xmlns="">
      <p:transition spd="slow" advTm="146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7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par>
                          <p:cTn id="13" fill="hold">
                            <p:stCondLst>
                              <p:cond delay="25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right)">
                                      <p:cBhvr>
                                        <p:cTn id="19" dur="500"/>
                                        <p:tgtEl>
                                          <p:spTgt spid="81"/>
                                        </p:tgtEl>
                                      </p:cBhvr>
                                    </p:animEffect>
                                  </p:childTnLst>
                                </p:cTn>
                              </p:par>
                              <p:par>
                                <p:cTn id="20" presetID="22" presetClass="entr" presetSubtype="2"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right)">
                                      <p:cBhvr>
                                        <p:cTn id="22" dur="500"/>
                                        <p:tgtEl>
                                          <p:spTgt spid="120"/>
                                        </p:tgtEl>
                                      </p:cBhvr>
                                    </p:animEffect>
                                  </p:childTnLst>
                                </p:cTn>
                              </p:par>
                              <p:par>
                                <p:cTn id="23" presetID="22" presetClass="entr" presetSubtype="2"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right)">
                                      <p:cBhvr>
                                        <p:cTn id="25"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99592" y="2266828"/>
            <a:ext cx="3024336" cy="2537170"/>
            <a:chOff x="899592" y="2266828"/>
            <a:chExt cx="3024336" cy="2537170"/>
          </a:xfrm>
        </p:grpSpPr>
        <p:sp>
          <p:nvSpPr>
            <p:cNvPr id="3" name="Rectangle 2"/>
            <p:cNvSpPr/>
            <p:nvPr/>
          </p:nvSpPr>
          <p:spPr>
            <a:xfrm>
              <a:off x="899592" y="2266828"/>
              <a:ext cx="3024336" cy="2537170"/>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21" name="Rectangle 20"/>
            <p:cNvSpPr/>
            <p:nvPr/>
          </p:nvSpPr>
          <p:spPr>
            <a:xfrm>
              <a:off x="899592" y="2297509"/>
              <a:ext cx="1944216" cy="346249"/>
            </a:xfrm>
            <a:prstGeom prst="rect">
              <a:avLst/>
            </a:prstGeom>
            <a:effectLst/>
          </p:spPr>
          <p:txBody>
            <a:bodyPr vert="horz" lIns="91440" tIns="45720" rIns="91440" bIns="45720" rtlCol="0" anchor="ctr">
              <a:noAutofit/>
            </a:bodyPr>
            <a:lstStyle/>
            <a:p>
              <a:pPr marL="177800" indent="-177800">
                <a:lnSpc>
                  <a:spcPct val="110000"/>
                </a:lnSpc>
                <a:spcBef>
                  <a:spcPct val="0"/>
                </a:spcBef>
              </a:pPr>
              <a:r>
                <a:rPr lang="en-US" altLang="zh-CN" sz="22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Triple Store</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cxnSp>
          <p:nvCxnSpPr>
            <p:cNvPr id="34" name="Straight Connector 33"/>
            <p:cNvCxnSpPr/>
            <p:nvPr/>
          </p:nvCxnSpPr>
          <p:spPr>
            <a:xfrm>
              <a:off x="1106323" y="3723907"/>
              <a:ext cx="2556000" cy="0"/>
            </a:xfrm>
            <a:prstGeom prst="line">
              <a:avLst/>
            </a:prstGeom>
            <a:ln w="28575">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18745" y="2997793"/>
              <a:ext cx="944489" cy="369332"/>
            </a:xfrm>
            <a:prstGeom prst="rect">
              <a:avLst/>
            </a:prstGeom>
            <a:noFill/>
          </p:spPr>
          <p:txBody>
            <a:bodyPr wrap="none" rtlCol="0">
              <a:spAutoFit/>
            </a:bodyPr>
            <a:lstStyle/>
            <a:p>
              <a:r>
                <a:rPr lang="en-US" altLang="zh-CN" b="1" dirty="0" smtClean="0"/>
                <a:t>Node1</a:t>
              </a:r>
              <a:endParaRPr lang="zh-CN" altLang="en-US" b="1" dirty="0"/>
            </a:p>
          </p:txBody>
        </p:sp>
        <p:sp>
          <p:nvSpPr>
            <p:cNvPr id="28" name="TextBox 27"/>
            <p:cNvSpPr txBox="1"/>
            <p:nvPr/>
          </p:nvSpPr>
          <p:spPr>
            <a:xfrm rot="16200000">
              <a:off x="824355" y="4080689"/>
              <a:ext cx="933269" cy="369332"/>
            </a:xfrm>
            <a:prstGeom prst="rect">
              <a:avLst/>
            </a:prstGeom>
            <a:noFill/>
          </p:spPr>
          <p:txBody>
            <a:bodyPr wrap="none" rtlCol="0">
              <a:spAutoFit/>
            </a:bodyPr>
            <a:lstStyle/>
            <a:p>
              <a:r>
                <a:rPr lang="en-US" altLang="zh-CN" b="1" dirty="0" smtClean="0"/>
                <a:t>Node2</a:t>
              </a:r>
              <a:endParaRPr lang="zh-CN" altLang="en-US" b="1" dirty="0"/>
            </a:p>
          </p:txBody>
        </p:sp>
      </p:gr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8</a:t>
            </a:fld>
            <a:endParaRPr lang="zh-CN" altLang="en-US" sz="1800">
              <a:solidFill>
                <a:schemeClr val="tx1"/>
              </a:solidFill>
              <a:latin typeface="Century Gothic" pitchFamily="34" charset="0"/>
            </a:endParaRPr>
          </a:p>
        </p:txBody>
      </p:sp>
      <p:sp>
        <p:nvSpPr>
          <p:cNvPr id="5" name="Rectangle 4"/>
          <p:cNvSpPr/>
          <p:nvPr/>
        </p:nvSpPr>
        <p:spPr>
          <a:xfrm>
            <a:off x="4356096" y="2246550"/>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sp>
        <p:nvSpPr>
          <p:cNvPr id="6"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Existing Solutions</a:t>
            </a:r>
            <a:endParaRPr lang="zh-TW" altLang="en-US" sz="3600" baseline="30000" dirty="0" smtClean="0">
              <a:solidFill>
                <a:srgbClr val="FF0066"/>
              </a:solidFill>
              <a:latin typeface="Century Gothic" panose="020B0502020202020204" pitchFamily="34" charset="0"/>
            </a:endParaRPr>
          </a:p>
        </p:txBody>
      </p:sp>
      <p:sp>
        <p:nvSpPr>
          <p:cNvPr id="7" name="Rectangle 6"/>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8" name="内容占位符 2"/>
          <p:cNvSpPr txBox="1">
            <a:spLocks/>
          </p:cNvSpPr>
          <p:nvPr/>
        </p:nvSpPr>
        <p:spPr bwMode="auto">
          <a:xfrm>
            <a:off x="371476" y="1059582"/>
            <a:ext cx="8304981" cy="11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Triple Store</a:t>
            </a:r>
            <a:r>
              <a:rPr lang="en-US" altLang="zh-CN" sz="2800" dirty="0" smtClean="0">
                <a:latin typeface="Century Gothic" pitchFamily="34" charset="0"/>
              </a:rPr>
              <a:t> and </a:t>
            </a:r>
            <a:r>
              <a:rPr lang="en-US" altLang="zh-CN" sz="2800" dirty="0" smtClean="0">
                <a:solidFill>
                  <a:srgbClr val="FF0066"/>
                </a:solidFill>
                <a:latin typeface="Century Gothic" pitchFamily="34" charset="0"/>
              </a:rPr>
              <a:t>Triple Join</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Store </a:t>
            </a:r>
            <a:r>
              <a:rPr lang="en-US" altLang="zh-CN" dirty="0">
                <a:latin typeface="Century Gothic" pitchFamily="34" charset="0"/>
                <a:ea typeface="Verdana" pitchFamily="34" charset="0"/>
                <a:cs typeface="Verdana" pitchFamily="34" charset="0"/>
              </a:rPr>
              <a:t>RDF data as a set of </a:t>
            </a:r>
            <a:r>
              <a:rPr lang="en-US" altLang="zh-CN" dirty="0">
                <a:solidFill>
                  <a:srgbClr val="FF0066"/>
                </a:solidFill>
                <a:latin typeface="Century Gothic" pitchFamily="34" charset="0"/>
                <a:ea typeface="Verdana" pitchFamily="34" charset="0"/>
                <a:cs typeface="Verdana" pitchFamily="34" charset="0"/>
              </a:rPr>
              <a:t>triples in </a:t>
            </a:r>
            <a:r>
              <a:rPr lang="en-US" altLang="zh-CN" dirty="0" smtClean="0">
                <a:solidFill>
                  <a:srgbClr val="FF0066"/>
                </a:solidFill>
                <a:latin typeface="Century Gothic" pitchFamily="34" charset="0"/>
                <a:ea typeface="Verdana" pitchFamily="34" charset="0"/>
                <a:cs typeface="Verdana" pitchFamily="34" charset="0"/>
              </a:rPr>
              <a:t>RDBMS</a:t>
            </a:r>
          </a:p>
        </p:txBody>
      </p:sp>
      <p:graphicFrame>
        <p:nvGraphicFramePr>
          <p:cNvPr id="9" name="Table 8"/>
          <p:cNvGraphicFramePr>
            <a:graphicFrameLocks noGrp="1"/>
          </p:cNvGraphicFramePr>
          <p:nvPr>
            <p:extLst>
              <p:ext uri="{D42A27DB-BD31-4B8C-83A1-F6EECF244321}">
                <p14:modId xmlns:p14="http://schemas.microsoft.com/office/powerpoint/2010/main" val="1610859818"/>
              </p:ext>
            </p:extLst>
          </p:nvPr>
        </p:nvGraphicFramePr>
        <p:xfrm>
          <a:off x="1595439" y="2816699"/>
          <a:ext cx="2016000" cy="7315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828000"/>
                <a:gridCol w="432000"/>
                <a:gridCol w="756000"/>
              </a:tblGrid>
              <a:tr h="243000">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Jiaxin</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ad</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Rong</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Rong</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mo</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IPADS</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 </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93922430"/>
              </p:ext>
            </p:extLst>
          </p:nvPr>
        </p:nvGraphicFramePr>
        <p:xfrm>
          <a:off x="4788024" y="3932518"/>
          <a:ext cx="432048" cy="66152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75205683"/>
              </p:ext>
            </p:extLst>
          </p:nvPr>
        </p:nvGraphicFramePr>
        <p:xfrm>
          <a:off x="5796136" y="3932518"/>
          <a:ext cx="432048" cy="55484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004508981"/>
              </p:ext>
            </p:extLst>
          </p:nvPr>
        </p:nvGraphicFramePr>
        <p:xfrm>
          <a:off x="6804248" y="3932518"/>
          <a:ext cx="432048" cy="7682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229126440"/>
              </p:ext>
            </p:extLst>
          </p:nvPr>
        </p:nvGraphicFramePr>
        <p:xfrm>
          <a:off x="7884368" y="4011910"/>
          <a:ext cx="360000" cy="34148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20000"/>
                      </a:srgbClr>
                    </a:solidFill>
                  </a:tcPr>
                </a:tc>
              </a:tr>
              <a:tr h="117404">
                <a:tc>
                  <a:txBody>
                    <a:bodyPr/>
                    <a:lstStyle/>
                    <a:p>
                      <a:endParaRPr lang="zh-CN" altLang="en-US" sz="700" dirty="0"/>
                    </a:p>
                  </a:txBody>
                  <a:tcPr marL="72000" marR="72000" marT="0" marB="0">
                    <a:solidFill>
                      <a:srgbClr val="0000FF">
                        <a:alpha val="20000"/>
                      </a:srgbClr>
                    </a:solidFill>
                  </a:tcPr>
                </a:tc>
              </a:tr>
              <a:tr h="102870">
                <a:tc>
                  <a:txBody>
                    <a:bodyPr/>
                    <a:lstStyle/>
                    <a:p>
                      <a:endParaRPr lang="zh-CN" altLang="en-US" sz="700" b="1" dirty="0"/>
                    </a:p>
                  </a:txBody>
                  <a:tcPr marL="72000" marR="72000" marT="0" marB="0">
                    <a:solidFill>
                      <a:srgbClr val="0000FF">
                        <a:alpha val="20000"/>
                      </a:srgbClr>
                    </a:solidFill>
                  </a:tcPr>
                </a:tc>
              </a:tr>
            </a:tbl>
          </a:graphicData>
        </a:graphic>
      </p:graphicFrame>
      <p:sp>
        <p:nvSpPr>
          <p:cNvPr id="30" name="Equal 29"/>
          <p:cNvSpPr/>
          <p:nvPr/>
        </p:nvSpPr>
        <p:spPr>
          <a:xfrm>
            <a:off x="7452352" y="4074421"/>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Rectangle 30"/>
          <p:cNvSpPr/>
          <p:nvPr/>
        </p:nvSpPr>
        <p:spPr>
          <a:xfrm>
            <a:off x="5004048" y="4537336"/>
            <a:ext cx="1944216" cy="410678"/>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2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Triple Join</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sp>
        <p:nvSpPr>
          <p:cNvPr id="32" name="Rectangle 31"/>
          <p:cNvSpPr/>
          <p:nvPr/>
        </p:nvSpPr>
        <p:spPr>
          <a:xfrm>
            <a:off x="7524328" y="4371950"/>
            <a:ext cx="1152128" cy="338554"/>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600" b="1" dirty="0" smtClean="0">
                <a:solidFill>
                  <a:srgbClr val="0000FF"/>
                </a:solidFill>
                <a:latin typeface="Consolas" panose="020B0609020204030204" pitchFamily="49" charset="0"/>
                <a:cs typeface="Consolas" panose="020B0609020204030204" pitchFamily="49" charset="0"/>
              </a:rPr>
              <a:t>?X ?Y ?Z</a:t>
            </a:r>
            <a:endParaRPr lang="zh-CN" altLang="en-US" sz="1600" b="1" dirty="0">
              <a:solidFill>
                <a:srgbClr val="0000FF"/>
              </a:solidFill>
              <a:latin typeface="Consolas" panose="020B0609020204030204" pitchFamily="49" charset="0"/>
              <a:cs typeface="Consolas" panose="020B0609020204030204" pitchFamily="49"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1201910197"/>
              </p:ext>
            </p:extLst>
          </p:nvPr>
        </p:nvGraphicFramePr>
        <p:xfrm>
          <a:off x="1594535" y="3899595"/>
          <a:ext cx="2016000" cy="7315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828000"/>
                <a:gridCol w="432000"/>
                <a:gridCol w="756000"/>
              </a:tblGrid>
              <a:tr h="243000">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Haibo</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mo</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IPADS</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r>
              <a:tr h="243000">
                <a:tc>
                  <a:txBody>
                    <a:bodyPr/>
                    <a:lstStyle/>
                    <a:p>
                      <a:r>
                        <a:rPr lang="en-US" altLang="zh-CN" sz="1600" b="1" dirty="0" err="1" smtClean="0">
                          <a:latin typeface="Consolas" panose="020B0609020204030204" pitchFamily="49" charset="0"/>
                          <a:cs typeface="Consolas" panose="020B0609020204030204" pitchFamily="49" charset="0"/>
                        </a:rPr>
                        <a:t>Xingda</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err="1" smtClean="0">
                          <a:latin typeface="Consolas" panose="020B0609020204030204" pitchFamily="49" charset="0"/>
                          <a:cs typeface="Consolas" panose="020B0609020204030204" pitchFamily="49" charset="0"/>
                        </a:rPr>
                        <a:t>Haibo</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r>
            </a:tbl>
          </a:graphicData>
        </a:graphic>
      </p:graphicFrame>
      <p:grpSp>
        <p:nvGrpSpPr>
          <p:cNvPr id="13" name="Group 12"/>
          <p:cNvGrpSpPr/>
          <p:nvPr/>
        </p:nvGrpSpPr>
        <p:grpSpPr>
          <a:xfrm>
            <a:off x="4355976" y="4209942"/>
            <a:ext cx="2988272" cy="106680"/>
            <a:chOff x="4355976" y="4209942"/>
            <a:chExt cx="2988272" cy="106680"/>
          </a:xfrm>
        </p:grpSpPr>
        <p:cxnSp>
          <p:nvCxnSpPr>
            <p:cNvPr id="42" name="Straight Connector 41"/>
            <p:cNvCxnSpPr/>
            <p:nvPr/>
          </p:nvCxnSpPr>
          <p:spPr>
            <a:xfrm>
              <a:off x="4355976" y="4263121"/>
              <a:ext cx="864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6" idx="1"/>
              <a:endCxn id="26" idx="3"/>
            </p:cNvCxnSpPr>
            <p:nvPr/>
          </p:nvCxnSpPr>
          <p:spPr>
            <a:xfrm>
              <a:off x="5796136" y="4209942"/>
              <a:ext cx="432048"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1"/>
              <a:endCxn id="27" idx="3"/>
            </p:cNvCxnSpPr>
            <p:nvPr/>
          </p:nvCxnSpPr>
          <p:spPr>
            <a:xfrm>
              <a:off x="6804248" y="4316622"/>
              <a:ext cx="540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2" idx="3"/>
              <a:endCxn id="26" idx="1"/>
            </p:cNvCxnSpPr>
            <p:nvPr/>
          </p:nvCxnSpPr>
          <p:spPr>
            <a:xfrm flipV="1">
              <a:off x="5220072" y="4209942"/>
              <a:ext cx="576064" cy="5334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6" idx="3"/>
              <a:endCxn id="27" idx="1"/>
            </p:cNvCxnSpPr>
            <p:nvPr/>
          </p:nvCxnSpPr>
          <p:spPr>
            <a:xfrm>
              <a:off x="6228184" y="4209942"/>
              <a:ext cx="576064" cy="10668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7" name="Flowchart: Collate 46"/>
          <p:cNvSpPr/>
          <p:nvPr/>
        </p:nvSpPr>
        <p:spPr>
          <a:xfrm rot="16200000">
            <a:off x="5440604" y="4092133"/>
            <a:ext cx="135000" cy="288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Flowchart: Collate 47"/>
          <p:cNvSpPr/>
          <p:nvPr/>
        </p:nvSpPr>
        <p:spPr>
          <a:xfrm rot="16200000">
            <a:off x="6448716" y="4119122"/>
            <a:ext cx="135000" cy="288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TextBox 34"/>
          <p:cNvSpPr txBox="1"/>
          <p:nvPr/>
        </p:nvSpPr>
        <p:spPr>
          <a:xfrm>
            <a:off x="5868683" y="306651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36" name="TextBox 35"/>
          <p:cNvSpPr txBox="1"/>
          <p:nvPr/>
        </p:nvSpPr>
        <p:spPr>
          <a:xfrm>
            <a:off x="5868683" y="2499742"/>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37" name="TextBox 36"/>
          <p:cNvSpPr txBox="1"/>
          <p:nvPr/>
        </p:nvSpPr>
        <p:spPr>
          <a:xfrm>
            <a:off x="5868683" y="2778482"/>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sp>
        <p:nvSpPr>
          <p:cNvPr id="39" name="TextBox 38"/>
          <p:cNvSpPr txBox="1"/>
          <p:nvPr/>
        </p:nvSpPr>
        <p:spPr>
          <a:xfrm>
            <a:off x="6815078" y="350785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40" name="TextBox 39"/>
          <p:cNvSpPr txBox="1"/>
          <p:nvPr/>
        </p:nvSpPr>
        <p:spPr>
          <a:xfrm>
            <a:off x="4804574" y="3507854"/>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41" name="TextBox 40"/>
          <p:cNvSpPr txBox="1"/>
          <p:nvPr/>
        </p:nvSpPr>
        <p:spPr>
          <a:xfrm>
            <a:off x="5796136" y="3507854"/>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sp>
        <p:nvSpPr>
          <p:cNvPr id="49" name="TextBox 48"/>
          <p:cNvSpPr txBox="1"/>
          <p:nvPr/>
        </p:nvSpPr>
        <p:spPr>
          <a:xfrm>
            <a:off x="4229986" y="3867894"/>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50" name="TextBox 49"/>
          <p:cNvSpPr txBox="1"/>
          <p:nvPr/>
        </p:nvSpPr>
        <p:spPr>
          <a:xfrm>
            <a:off x="4229986" y="4290650"/>
            <a:ext cx="486030" cy="369332"/>
          </a:xfrm>
          <a:prstGeom prst="rect">
            <a:avLst/>
          </a:prstGeom>
          <a:noFill/>
        </p:spPr>
        <p:txBody>
          <a:bodyPr wrap="none" rtlCol="0">
            <a:spAutoFit/>
          </a:bodyPr>
          <a:lstStyle/>
          <a:p>
            <a:r>
              <a:rPr lang="en-US" altLang="zh-CN" b="1" dirty="0" smtClean="0"/>
              <a:t>N2</a:t>
            </a:r>
            <a:endParaRPr lang="zh-CN" altLang="en-US" b="1" dirty="0"/>
          </a:p>
        </p:txBody>
      </p:sp>
    </p:spTree>
    <p:custDataLst>
      <p:tags r:id="rId1"/>
    </p:custDataLst>
    <p:extLst>
      <p:ext uri="{BB962C8B-B14F-4D97-AF65-F5344CB8AC3E}">
        <p14:creationId xmlns:p14="http://schemas.microsoft.com/office/powerpoint/2010/main" val="560138529"/>
      </p:ext>
    </p:extLst>
  </p:cSld>
  <p:clrMapOvr>
    <a:masterClrMapping/>
  </p:clrMapOvr>
  <mc:AlternateContent xmlns:mc="http://schemas.openxmlformats.org/markup-compatibility/2006" xmlns:p14="http://schemas.microsoft.com/office/powerpoint/2010/main">
    <mc:Choice Requires="p14">
      <p:transition spd="slow" p14:dur="2000" advTm="107348"/>
    </mc:Choice>
    <mc:Fallback xmlns="">
      <p:transition spd="slow" advTm="107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5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childTnLst>
                                </p:cTn>
                              </p:par>
                            </p:childTnLst>
                          </p:cTn>
                        </p:par>
                        <p:par>
                          <p:cTn id="20" fill="hold">
                            <p:stCondLst>
                              <p:cond delay="25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22" presetClass="entr" presetSubtype="1"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par>
                          <p:cTn id="38" fill="hold">
                            <p:stCondLst>
                              <p:cond delay="750"/>
                            </p:stCondLst>
                            <p:childTnLst>
                              <p:par>
                                <p:cTn id="39" presetID="1"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1" grpId="0"/>
      <p:bldP spid="32" grpId="0"/>
      <p:bldP spid="47" grpId="0" animBg="1"/>
      <p:bldP spid="48" grpId="0" animBg="1"/>
      <p:bldP spid="35" grpId="0"/>
      <p:bldP spid="36" grpId="0"/>
      <p:bldP spid="37" grpId="0"/>
      <p:bldP spid="39" grpId="0"/>
      <p:bldP spid="40" grpId="0"/>
      <p:bldP spid="41"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99592" y="2266828"/>
            <a:ext cx="3024336" cy="2537170"/>
            <a:chOff x="899592" y="2266828"/>
            <a:chExt cx="3024336" cy="2537170"/>
          </a:xfrm>
        </p:grpSpPr>
        <p:sp>
          <p:nvSpPr>
            <p:cNvPr id="3" name="Rectangle 2"/>
            <p:cNvSpPr/>
            <p:nvPr/>
          </p:nvSpPr>
          <p:spPr>
            <a:xfrm>
              <a:off x="899592" y="2266828"/>
              <a:ext cx="3024336" cy="2537170"/>
            </a:xfrm>
            <a:prstGeom prst="rect">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21" name="Rectangle 20"/>
            <p:cNvSpPr/>
            <p:nvPr/>
          </p:nvSpPr>
          <p:spPr>
            <a:xfrm>
              <a:off x="899592" y="2297509"/>
              <a:ext cx="1944216" cy="346249"/>
            </a:xfrm>
            <a:prstGeom prst="rect">
              <a:avLst/>
            </a:prstGeom>
            <a:effectLst/>
          </p:spPr>
          <p:txBody>
            <a:bodyPr vert="horz" lIns="91440" tIns="45720" rIns="91440" bIns="45720" rtlCol="0" anchor="ctr">
              <a:noAutofit/>
            </a:bodyPr>
            <a:lstStyle/>
            <a:p>
              <a:pPr marL="177800" indent="-177800">
                <a:lnSpc>
                  <a:spcPct val="110000"/>
                </a:lnSpc>
                <a:spcBef>
                  <a:spcPct val="0"/>
                </a:spcBef>
              </a:pPr>
              <a:r>
                <a:rPr lang="en-US" altLang="zh-CN" sz="22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Triple Store</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cxnSp>
          <p:nvCxnSpPr>
            <p:cNvPr id="34" name="Straight Connector 33"/>
            <p:cNvCxnSpPr/>
            <p:nvPr/>
          </p:nvCxnSpPr>
          <p:spPr>
            <a:xfrm>
              <a:off x="1106323" y="3723907"/>
              <a:ext cx="2556000" cy="0"/>
            </a:xfrm>
            <a:prstGeom prst="line">
              <a:avLst/>
            </a:prstGeom>
            <a:ln w="28575">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18745" y="2997793"/>
              <a:ext cx="944489" cy="369332"/>
            </a:xfrm>
            <a:prstGeom prst="rect">
              <a:avLst/>
            </a:prstGeom>
            <a:noFill/>
          </p:spPr>
          <p:txBody>
            <a:bodyPr wrap="none" rtlCol="0">
              <a:spAutoFit/>
            </a:bodyPr>
            <a:lstStyle/>
            <a:p>
              <a:r>
                <a:rPr lang="en-US" altLang="zh-CN" b="1" dirty="0" smtClean="0"/>
                <a:t>Node1</a:t>
              </a:r>
              <a:endParaRPr lang="zh-CN" altLang="en-US" b="1" dirty="0"/>
            </a:p>
          </p:txBody>
        </p:sp>
        <p:sp>
          <p:nvSpPr>
            <p:cNvPr id="28" name="TextBox 27"/>
            <p:cNvSpPr txBox="1"/>
            <p:nvPr/>
          </p:nvSpPr>
          <p:spPr>
            <a:xfrm rot="16200000">
              <a:off x="824355" y="4080689"/>
              <a:ext cx="933269" cy="369332"/>
            </a:xfrm>
            <a:prstGeom prst="rect">
              <a:avLst/>
            </a:prstGeom>
            <a:noFill/>
          </p:spPr>
          <p:txBody>
            <a:bodyPr wrap="none" rtlCol="0">
              <a:spAutoFit/>
            </a:bodyPr>
            <a:lstStyle/>
            <a:p>
              <a:r>
                <a:rPr lang="en-US" altLang="zh-CN" b="1" dirty="0" smtClean="0"/>
                <a:t>Node2</a:t>
              </a:r>
              <a:endParaRPr lang="zh-CN" altLang="en-US" b="1" dirty="0"/>
            </a:p>
          </p:txBody>
        </p:sp>
      </p:grpSp>
      <p:sp>
        <p:nvSpPr>
          <p:cNvPr id="4" name="Slide Number Placeholder 3"/>
          <p:cNvSpPr>
            <a:spLocks noGrp="1"/>
          </p:cNvSpPr>
          <p:nvPr>
            <p:ph type="sldNum" sz="quarter" idx="12"/>
          </p:nvPr>
        </p:nvSpPr>
        <p:spPr>
          <a:xfrm>
            <a:off x="8316416" y="4782183"/>
            <a:ext cx="648072" cy="273844"/>
          </a:xfrm>
        </p:spPr>
        <p:txBody>
          <a:bodyPr/>
          <a:lstStyle/>
          <a:p>
            <a:fld id="{BF9A1D82-A967-4BC1-A576-AD1CE0B149C9}" type="slidenum">
              <a:rPr lang="zh-CN" altLang="en-US" sz="1800" smtClean="0">
                <a:solidFill>
                  <a:schemeClr val="tx1"/>
                </a:solidFill>
                <a:latin typeface="Century Gothic" pitchFamily="34" charset="0"/>
              </a:rPr>
              <a:t>9</a:t>
            </a:fld>
            <a:endParaRPr lang="zh-CN" altLang="en-US" sz="1800">
              <a:solidFill>
                <a:schemeClr val="tx1"/>
              </a:solidFill>
              <a:latin typeface="Century Gothic" pitchFamily="34" charset="0"/>
            </a:endParaRPr>
          </a:p>
        </p:txBody>
      </p:sp>
      <p:sp>
        <p:nvSpPr>
          <p:cNvPr id="5" name="Rectangle 4"/>
          <p:cNvSpPr/>
          <p:nvPr/>
        </p:nvSpPr>
        <p:spPr>
          <a:xfrm>
            <a:off x="4356096" y="2246550"/>
            <a:ext cx="3168192" cy="1200329"/>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altLang="zh-CN" b="1" dirty="0">
                <a:latin typeface="Consolas" panose="020B0609020204030204" pitchFamily="49" charset="0"/>
                <a:cs typeface="Consolas" panose="020B0609020204030204" pitchFamily="49" charset="0"/>
              </a:rPr>
              <a:t>SELECT </a:t>
            </a:r>
            <a:r>
              <a:rPr lang="en-US" altLang="zh-CN" b="1" dirty="0">
                <a:solidFill>
                  <a:srgbClr val="FF0066"/>
                </a:solidFill>
                <a:latin typeface="Consolas" panose="020B0609020204030204" pitchFamily="49" charset="0"/>
                <a:cs typeface="Consolas" panose="020B0609020204030204" pitchFamily="49" charset="0"/>
              </a:rPr>
              <a:t>?X ?Y ?</a:t>
            </a:r>
            <a:r>
              <a:rPr lang="en-US" altLang="zh-CN" b="1" dirty="0" smtClean="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WHERE </a:t>
            </a:r>
            <a:r>
              <a:rPr lang="en-US" altLang="zh-CN" b="1" dirty="0">
                <a:latin typeface="Consolas" panose="020B0609020204030204" pitchFamily="49" charset="0"/>
                <a:cs typeface="Consolas" panose="020B0609020204030204" pitchFamily="49" charset="0"/>
              </a:rPr>
              <a:t>{</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X </a:t>
            </a:r>
            <a:r>
              <a:rPr lang="en-US" altLang="zh-CN" b="1" dirty="0" smtClean="0">
                <a:latin typeface="Consolas" panose="020B0609020204030204" pitchFamily="49" charset="0"/>
                <a:cs typeface="Consolas" panose="020B0609020204030204" pitchFamily="49" charset="0"/>
              </a:rPr>
              <a:t>to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err="1" smtClean="0">
                <a:latin typeface="Consolas" panose="020B0609020204030204" pitchFamily="49" charset="0"/>
                <a:cs typeface="Consolas" panose="020B0609020204030204" pitchFamily="49" charset="0"/>
              </a:rPr>
              <a:t>tc</a:t>
            </a:r>
            <a:r>
              <a:rPr lang="en-US" altLang="zh-CN" b="1" dirty="0" smtClean="0">
                <a:latin typeface="Consolas" panose="020B0609020204030204" pitchFamily="49" charset="0"/>
                <a:cs typeface="Consolas" panose="020B0609020204030204" pitchFamily="49" charset="0"/>
              </a:rPr>
              <a:t> </a:t>
            </a:r>
            <a:r>
              <a:rPr lang="en-US" altLang="zh-CN" b="1" dirty="0">
                <a:solidFill>
                  <a:srgbClr val="FF0066"/>
                </a:solidFill>
                <a:latin typeface="Consolas" panose="020B0609020204030204" pitchFamily="49" charset="0"/>
                <a:cs typeface="Consolas" panose="020B0609020204030204" pitchFamily="49" charset="0"/>
              </a:rPr>
              <a:t>?Y</a:t>
            </a:r>
            <a:r>
              <a:rPr lang="en-US" altLang="zh-CN" b="1" dirty="0">
                <a:latin typeface="Consolas" panose="020B0609020204030204" pitchFamily="49" charset="0"/>
                <a:cs typeface="Consolas" panose="020B0609020204030204" pitchFamily="49" charset="0"/>
              </a:rPr>
              <a:t> .</a:t>
            </a:r>
          </a:p>
          <a:p>
            <a:r>
              <a:rPr lang="en-US" altLang="zh-CN" b="1" dirty="0">
                <a:solidFill>
                  <a:srgbClr val="FF0066"/>
                </a:solidFill>
                <a:latin typeface="Consolas" panose="020B0609020204030204" pitchFamily="49" charset="0"/>
                <a:cs typeface="Consolas" panose="020B0609020204030204" pitchFamily="49" charset="0"/>
              </a:rPr>
              <a:t> </a:t>
            </a:r>
            <a:r>
              <a:rPr lang="en-US" altLang="zh-CN" b="1" dirty="0" smtClean="0">
                <a:solidFill>
                  <a:srgbClr val="FF0066"/>
                </a:solidFill>
                <a:latin typeface="Consolas" panose="020B0609020204030204" pitchFamily="49" charset="0"/>
                <a:cs typeface="Consolas" panose="020B0609020204030204" pitchFamily="49" charset="0"/>
              </a:rPr>
              <a:t>?</a:t>
            </a:r>
            <a:r>
              <a:rPr lang="en-US" altLang="zh-CN" b="1" dirty="0">
                <a:solidFill>
                  <a:srgbClr val="FF0066"/>
                </a:solidFill>
                <a:latin typeface="Consolas" panose="020B0609020204030204" pitchFamily="49" charset="0"/>
                <a:cs typeface="Consolas" panose="020B0609020204030204" pitchFamily="49" charset="0"/>
              </a:rPr>
              <a:t>Z </a:t>
            </a:r>
            <a:r>
              <a:rPr lang="en-US" altLang="zh-CN" b="1" dirty="0" smtClean="0">
                <a:latin typeface="Consolas" panose="020B0609020204030204" pitchFamily="49" charset="0"/>
                <a:cs typeface="Consolas" panose="020B0609020204030204" pitchFamily="49" charset="0"/>
              </a:rPr>
              <a:t>ad </a:t>
            </a:r>
            <a:r>
              <a:rPr lang="en-US" altLang="zh-CN" b="1" dirty="0">
                <a:solidFill>
                  <a:srgbClr val="FF0066"/>
                </a:solidFill>
                <a:latin typeface="Consolas" panose="020B0609020204030204" pitchFamily="49" charset="0"/>
                <a:cs typeface="Consolas" panose="020B0609020204030204" pitchFamily="49" charset="0"/>
              </a:rPr>
              <a:t>?X</a:t>
            </a:r>
            <a:r>
              <a:rPr lang="en-US" altLang="zh-CN" b="1" dirty="0">
                <a:latin typeface="Consolas" panose="020B0609020204030204" pitchFamily="49" charset="0"/>
                <a:cs typeface="Consolas" panose="020B0609020204030204" pitchFamily="49" charset="0"/>
              </a:rPr>
              <a:t> . </a:t>
            </a:r>
            <a:r>
              <a:rPr lang="en-US" altLang="zh-CN" b="1" dirty="0" smtClean="0">
                <a:latin typeface="Consolas" panose="020B0609020204030204" pitchFamily="49" charset="0"/>
                <a:cs typeface="Consolas" panose="020B0609020204030204" pitchFamily="49" charset="0"/>
              </a:rPr>
              <a:t>          }</a:t>
            </a:r>
            <a:endParaRPr lang="zh-CN" altLang="en-US" b="1" dirty="0">
              <a:latin typeface="Consolas" panose="020B0609020204030204" pitchFamily="49" charset="0"/>
              <a:cs typeface="Consolas" panose="020B0609020204030204" pitchFamily="49" charset="0"/>
            </a:endParaRPr>
          </a:p>
        </p:txBody>
      </p:sp>
      <p:sp>
        <p:nvSpPr>
          <p:cNvPr id="6" name="标题 1"/>
          <p:cNvSpPr>
            <a:spLocks noGrp="1"/>
          </p:cNvSpPr>
          <p:nvPr>
            <p:ph type="title"/>
          </p:nvPr>
        </p:nvSpPr>
        <p:spPr>
          <a:xfrm>
            <a:off x="287338" y="0"/>
            <a:ext cx="8856662" cy="1063229"/>
          </a:xfrm>
        </p:spPr>
        <p:txBody>
          <a:bodyPr>
            <a:normAutofit/>
          </a:bodyPr>
          <a:lstStyle/>
          <a:p>
            <a:pPr algn="l">
              <a:defRPr/>
            </a:pPr>
            <a:r>
              <a:rPr lang="en-US" altLang="zh-TW" sz="3600" dirty="0" smtClean="0">
                <a:effectLst>
                  <a:outerShdw blurRad="38100" dist="38100" dir="2700000" algn="tl">
                    <a:srgbClr val="C0C0C0"/>
                  </a:outerShdw>
                </a:effectLst>
                <a:latin typeface="Century Gothic" panose="020B0502020202020204" pitchFamily="34" charset="0"/>
              </a:rPr>
              <a:t>Existing Solutions</a:t>
            </a:r>
            <a:endParaRPr lang="zh-TW" altLang="en-US" sz="3600" baseline="30000" dirty="0" smtClean="0">
              <a:solidFill>
                <a:srgbClr val="FF0066"/>
              </a:solidFill>
              <a:latin typeface="Century Gothic" panose="020B0502020202020204" pitchFamily="34" charset="0"/>
            </a:endParaRPr>
          </a:p>
        </p:txBody>
      </p:sp>
      <p:sp>
        <p:nvSpPr>
          <p:cNvPr id="7" name="Rectangle 6"/>
          <p:cNvSpPr/>
          <p:nvPr/>
        </p:nvSpPr>
        <p:spPr>
          <a:xfrm>
            <a:off x="0" y="315516"/>
            <a:ext cx="287338" cy="43219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zh-CN" altLang="en-US" b="1">
              <a:latin typeface="Consolas" pitchFamily="49" charset="0"/>
              <a:cs typeface="Consolas" pitchFamily="49" charset="0"/>
            </a:endParaRPr>
          </a:p>
        </p:txBody>
      </p:sp>
      <p:sp>
        <p:nvSpPr>
          <p:cNvPr id="8" name="内容占位符 2"/>
          <p:cNvSpPr txBox="1">
            <a:spLocks/>
          </p:cNvSpPr>
          <p:nvPr/>
        </p:nvSpPr>
        <p:spPr bwMode="auto">
          <a:xfrm>
            <a:off x="371476" y="1059582"/>
            <a:ext cx="8304981" cy="11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宋体" charset="-122"/>
              </a:defRPr>
            </a:lvl1pPr>
            <a:lvl2pPr>
              <a:defRPr sz="2800">
                <a:solidFill>
                  <a:schemeClr val="tx1"/>
                </a:solidFill>
                <a:latin typeface="Arial" charset="0"/>
                <a:ea typeface="宋体" charset="-122"/>
              </a:defRPr>
            </a:lvl2pPr>
            <a:lvl3pPr marL="173038" indent="-173038">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lvl="2"/>
            <a:r>
              <a:rPr lang="en-US" altLang="zh-CN" sz="2800" dirty="0" smtClean="0">
                <a:solidFill>
                  <a:srgbClr val="FF0066"/>
                </a:solidFill>
                <a:latin typeface="Century Gothic" pitchFamily="34" charset="0"/>
              </a:rPr>
              <a:t>Triple Store</a:t>
            </a:r>
            <a:r>
              <a:rPr lang="en-US" altLang="zh-CN" sz="2800" dirty="0" smtClean="0">
                <a:latin typeface="Century Gothic" pitchFamily="34" charset="0"/>
              </a:rPr>
              <a:t> and </a:t>
            </a:r>
            <a:r>
              <a:rPr lang="en-US" altLang="zh-CN" sz="2800" dirty="0" smtClean="0">
                <a:solidFill>
                  <a:srgbClr val="FF0066"/>
                </a:solidFill>
                <a:latin typeface="Century Gothic" pitchFamily="34" charset="0"/>
              </a:rPr>
              <a:t>Triple Join</a:t>
            </a:r>
            <a:endParaRPr lang="en-US" altLang="zh-CN" sz="2800" dirty="0">
              <a:solidFill>
                <a:srgbClr val="FF0066"/>
              </a:solidFill>
              <a:latin typeface="Century Gothic" pitchFamily="34" charset="0"/>
            </a:endParaRPr>
          </a:p>
          <a:p>
            <a:pPr marL="630238" lvl="2" indent="-361950">
              <a:spcBef>
                <a:spcPct val="20000"/>
              </a:spcBef>
              <a:buClr>
                <a:srgbClr val="FF0066"/>
              </a:buClr>
              <a:buSzPct val="80000"/>
              <a:buFont typeface="Century Gothic" panose="020B0502020202020204" pitchFamily="34" charset="0"/>
              <a:buChar char="►"/>
              <a:defRPr/>
            </a:pPr>
            <a:r>
              <a:rPr lang="en-US" altLang="zh-CN" dirty="0" smtClean="0">
                <a:latin typeface="Century Gothic" pitchFamily="34" charset="0"/>
                <a:ea typeface="Verdana" pitchFamily="34" charset="0"/>
                <a:cs typeface="Verdana" pitchFamily="34" charset="0"/>
              </a:rPr>
              <a:t>Store </a:t>
            </a:r>
            <a:r>
              <a:rPr lang="en-US" altLang="zh-CN" dirty="0">
                <a:latin typeface="Century Gothic" pitchFamily="34" charset="0"/>
                <a:ea typeface="Verdana" pitchFamily="34" charset="0"/>
                <a:cs typeface="Verdana" pitchFamily="34" charset="0"/>
              </a:rPr>
              <a:t>RDF data as a set of </a:t>
            </a:r>
            <a:r>
              <a:rPr lang="en-US" altLang="zh-CN" dirty="0">
                <a:solidFill>
                  <a:srgbClr val="FF0066"/>
                </a:solidFill>
                <a:latin typeface="Century Gothic" pitchFamily="34" charset="0"/>
                <a:ea typeface="Verdana" pitchFamily="34" charset="0"/>
                <a:cs typeface="Verdana" pitchFamily="34" charset="0"/>
              </a:rPr>
              <a:t>triples in </a:t>
            </a:r>
            <a:r>
              <a:rPr lang="en-US" altLang="zh-CN" dirty="0" smtClean="0">
                <a:solidFill>
                  <a:srgbClr val="FF0066"/>
                </a:solidFill>
                <a:latin typeface="Century Gothic" pitchFamily="34" charset="0"/>
                <a:ea typeface="Verdana" pitchFamily="34" charset="0"/>
                <a:cs typeface="Verdana" pitchFamily="34" charset="0"/>
              </a:rPr>
              <a:t>RDBMS</a:t>
            </a:r>
          </a:p>
        </p:txBody>
      </p:sp>
      <p:graphicFrame>
        <p:nvGraphicFramePr>
          <p:cNvPr id="9" name="Table 8"/>
          <p:cNvGraphicFramePr>
            <a:graphicFrameLocks noGrp="1"/>
          </p:cNvGraphicFramePr>
          <p:nvPr>
            <p:extLst/>
          </p:nvPr>
        </p:nvGraphicFramePr>
        <p:xfrm>
          <a:off x="1595439" y="2816699"/>
          <a:ext cx="2016000" cy="7315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828000"/>
                <a:gridCol w="432000"/>
                <a:gridCol w="756000"/>
              </a:tblGrid>
              <a:tr h="243000">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Jiaxin</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ad</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Rong</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Rong</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mo</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IPADS</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 </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solidFill>
                      <a:schemeClr val="bg1"/>
                    </a:solidFill>
                  </a:tcPr>
                </a:tc>
              </a:tr>
            </a:tbl>
          </a:graphicData>
        </a:graphic>
      </p:graphicFrame>
      <p:graphicFrame>
        <p:nvGraphicFramePr>
          <p:cNvPr id="22" name="Table 21"/>
          <p:cNvGraphicFramePr>
            <a:graphicFrameLocks noGrp="1"/>
          </p:cNvGraphicFramePr>
          <p:nvPr>
            <p:extLst/>
          </p:nvPr>
        </p:nvGraphicFramePr>
        <p:xfrm>
          <a:off x="4788024" y="3932518"/>
          <a:ext cx="432048" cy="66152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6" name="Table 25"/>
          <p:cNvGraphicFramePr>
            <a:graphicFrameLocks noGrp="1"/>
          </p:cNvGraphicFramePr>
          <p:nvPr>
            <p:extLst/>
          </p:nvPr>
        </p:nvGraphicFramePr>
        <p:xfrm>
          <a:off x="5796136" y="3932518"/>
          <a:ext cx="432048" cy="55484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7" name="Table 26"/>
          <p:cNvGraphicFramePr>
            <a:graphicFrameLocks noGrp="1"/>
          </p:cNvGraphicFramePr>
          <p:nvPr>
            <p:extLst/>
          </p:nvPr>
        </p:nvGraphicFramePr>
        <p:xfrm>
          <a:off x="6804248" y="3932518"/>
          <a:ext cx="432048" cy="76820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432048"/>
              </a:tblGrid>
              <a:tr h="117404">
                <a:tc>
                  <a:txBody>
                    <a:bodyPr/>
                    <a:lstStyle/>
                    <a:p>
                      <a:endParaRPr lang="zh-CN" altLang="en-US" sz="700" dirty="0"/>
                    </a:p>
                  </a:txBody>
                  <a:tcPr marL="72000" marR="72000" marT="0" marB="0">
                    <a:solidFill>
                      <a:schemeClr val="bg1"/>
                    </a:solidFill>
                  </a:tcPr>
                </a:tc>
              </a:tr>
              <a:tr h="117404">
                <a:tc>
                  <a:txBody>
                    <a:bodyPr/>
                    <a:lstStyle/>
                    <a:p>
                      <a:endParaRPr lang="zh-CN" altLang="en-US" sz="700"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r h="102870">
                <a:tc>
                  <a:txBody>
                    <a:bodyPr/>
                    <a:lstStyle/>
                    <a:p>
                      <a:endParaRPr lang="zh-CN" altLang="en-US" sz="700" b="1" dirty="0"/>
                    </a:p>
                  </a:txBody>
                  <a:tcPr marL="72000" marR="72000" marT="0" marB="0">
                    <a:solidFill>
                      <a:schemeClr val="bg1"/>
                    </a:solid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415423217"/>
              </p:ext>
            </p:extLst>
          </p:nvPr>
        </p:nvGraphicFramePr>
        <p:xfrm>
          <a:off x="7884368" y="4011910"/>
          <a:ext cx="360000" cy="341488"/>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360000"/>
              </a:tblGrid>
              <a:tr h="117404">
                <a:tc>
                  <a:txBody>
                    <a:bodyPr/>
                    <a:lstStyle/>
                    <a:p>
                      <a:endParaRPr lang="zh-CN" altLang="en-US" sz="700" dirty="0"/>
                    </a:p>
                  </a:txBody>
                  <a:tcPr marL="72000" marR="72000" marT="0" marB="0">
                    <a:solidFill>
                      <a:srgbClr val="0000FF">
                        <a:alpha val="20000"/>
                      </a:srgbClr>
                    </a:solidFill>
                  </a:tcPr>
                </a:tc>
              </a:tr>
              <a:tr h="117404">
                <a:tc>
                  <a:txBody>
                    <a:bodyPr/>
                    <a:lstStyle/>
                    <a:p>
                      <a:endParaRPr lang="zh-CN" altLang="en-US" sz="700" dirty="0"/>
                    </a:p>
                  </a:txBody>
                  <a:tcPr marL="72000" marR="72000" marT="0" marB="0">
                    <a:solidFill>
                      <a:srgbClr val="0000FF">
                        <a:alpha val="20000"/>
                      </a:srgbClr>
                    </a:solidFill>
                  </a:tcPr>
                </a:tc>
              </a:tr>
              <a:tr h="102870">
                <a:tc>
                  <a:txBody>
                    <a:bodyPr/>
                    <a:lstStyle/>
                    <a:p>
                      <a:endParaRPr lang="zh-CN" altLang="en-US" sz="700" b="1" dirty="0"/>
                    </a:p>
                  </a:txBody>
                  <a:tcPr marL="72000" marR="72000" marT="0" marB="0">
                    <a:solidFill>
                      <a:srgbClr val="0000FF">
                        <a:alpha val="20000"/>
                      </a:srgbClr>
                    </a:solidFill>
                  </a:tcPr>
                </a:tc>
              </a:tr>
            </a:tbl>
          </a:graphicData>
        </a:graphic>
      </p:graphicFrame>
      <p:sp>
        <p:nvSpPr>
          <p:cNvPr id="30" name="Equal 29"/>
          <p:cNvSpPr/>
          <p:nvPr/>
        </p:nvSpPr>
        <p:spPr>
          <a:xfrm>
            <a:off x="7452352" y="4074421"/>
            <a:ext cx="288000" cy="243000"/>
          </a:xfrm>
          <a:prstGeom prst="mathEqual">
            <a:avLst>
              <a:gd name="adj1" fmla="val 23520"/>
              <a:gd name="adj2" fmla="val 10696"/>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Rectangle 30"/>
          <p:cNvSpPr/>
          <p:nvPr/>
        </p:nvSpPr>
        <p:spPr>
          <a:xfrm>
            <a:off x="5004048" y="4537336"/>
            <a:ext cx="1944216" cy="410678"/>
          </a:xfrm>
          <a:prstGeom prst="rect">
            <a:avLst/>
          </a:prstGeom>
          <a:effectLst/>
        </p:spPr>
        <p:txBody>
          <a:bodyPr vert="horz" lIns="91440" tIns="45720" rIns="91440" bIns="45720" rtlCol="0" anchor="ctr">
            <a:noAutofit/>
          </a:bodyPr>
          <a:lstStyle/>
          <a:p>
            <a:pPr marL="177800" indent="-177800" algn="ctr">
              <a:lnSpc>
                <a:spcPct val="110000"/>
              </a:lnSpc>
              <a:spcBef>
                <a:spcPct val="0"/>
              </a:spcBef>
            </a:pPr>
            <a:r>
              <a:rPr lang="en-US" altLang="zh-CN" sz="2200" dirty="0">
                <a:solidFill>
                  <a:srgbClr val="0000FF"/>
                </a:solidFill>
                <a:effectLst>
                  <a:glow rad="254000">
                    <a:schemeClr val="bg1"/>
                  </a:glow>
                  <a:outerShdw blurRad="38100" dist="38100" dir="2700000" algn="tl">
                    <a:srgbClr val="000000">
                      <a:alpha val="43137"/>
                    </a:srgbClr>
                  </a:outerShdw>
                </a:effectLst>
                <a:latin typeface="Century Gothic" pitchFamily="34" charset="0"/>
              </a:rPr>
              <a:t>Triple Join</a:t>
            </a:r>
            <a:endParaRPr lang="zh-CN" altLang="en-US" sz="2200" dirty="0">
              <a:solidFill>
                <a:srgbClr val="0000FF"/>
              </a:solidFill>
              <a:effectLst>
                <a:glow rad="254000">
                  <a:schemeClr val="bg1"/>
                </a:glow>
                <a:outerShdw blurRad="38100" dist="38100" dir="2700000" algn="tl">
                  <a:srgbClr val="000000">
                    <a:alpha val="43137"/>
                  </a:srgbClr>
                </a:outerShdw>
              </a:effectLst>
              <a:latin typeface="Century Gothic" pitchFamily="34" charset="0"/>
            </a:endParaRPr>
          </a:p>
        </p:txBody>
      </p:sp>
      <p:sp>
        <p:nvSpPr>
          <p:cNvPr id="32" name="Rectangle 31"/>
          <p:cNvSpPr/>
          <p:nvPr/>
        </p:nvSpPr>
        <p:spPr>
          <a:xfrm>
            <a:off x="7524328" y="4371950"/>
            <a:ext cx="1152128" cy="338554"/>
          </a:xfrm>
          <a:prstGeom prst="rect">
            <a:avLst/>
          </a:prstGeom>
          <a:effectLst>
            <a:glow rad="228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altLang="zh-CN" sz="1600" b="1" dirty="0" smtClean="0">
                <a:solidFill>
                  <a:srgbClr val="0000FF"/>
                </a:solidFill>
                <a:latin typeface="Consolas" panose="020B0609020204030204" pitchFamily="49" charset="0"/>
                <a:cs typeface="Consolas" panose="020B0609020204030204" pitchFamily="49" charset="0"/>
              </a:rPr>
              <a:t>?X ?Y ?Z</a:t>
            </a:r>
            <a:endParaRPr lang="zh-CN" altLang="en-US" sz="1600" b="1" dirty="0">
              <a:solidFill>
                <a:srgbClr val="0000FF"/>
              </a:solidFill>
              <a:latin typeface="Consolas" panose="020B0609020204030204" pitchFamily="49" charset="0"/>
              <a:cs typeface="Consolas" panose="020B0609020204030204" pitchFamily="49" charset="0"/>
            </a:endParaRPr>
          </a:p>
        </p:txBody>
      </p:sp>
      <p:graphicFrame>
        <p:nvGraphicFramePr>
          <p:cNvPr id="33" name="Table 32"/>
          <p:cNvGraphicFramePr>
            <a:graphicFrameLocks noGrp="1"/>
          </p:cNvGraphicFramePr>
          <p:nvPr>
            <p:extLst/>
          </p:nvPr>
        </p:nvGraphicFramePr>
        <p:xfrm>
          <a:off x="1594535" y="3899595"/>
          <a:ext cx="2016000" cy="731520"/>
        </p:xfrm>
        <a:graphic>
          <a:graphicData uri="http://schemas.openxmlformats.org/drawingml/2006/table">
            <a:tbl>
              <a:tblPr firstRow="1" bandRow="1">
                <a:effectLst>
                  <a:outerShdw blurRad="63500" sx="102000" sy="102000" algn="ctr" rotWithShape="0">
                    <a:prstClr val="black">
                      <a:alpha val="40000"/>
                    </a:prstClr>
                  </a:outerShdw>
                </a:effectLst>
                <a:tableStyleId>{7E9639D4-E3E2-4D34-9284-5A2195B3D0D7}</a:tableStyleId>
              </a:tblPr>
              <a:tblGrid>
                <a:gridCol w="828000"/>
                <a:gridCol w="432000"/>
                <a:gridCol w="756000"/>
              </a:tblGrid>
              <a:tr h="243000">
                <a:tc>
                  <a:txBody>
                    <a:bodyPr/>
                    <a:lstStyle/>
                    <a:p>
                      <a:r>
                        <a:rPr lang="en-US" altLang="zh-CN" sz="1600" b="1" dirty="0" err="1" smtClean="0">
                          <a:solidFill>
                            <a:schemeClr val="tx1"/>
                          </a:solidFill>
                          <a:latin typeface="Consolas" panose="020B0609020204030204" pitchFamily="49" charset="0"/>
                          <a:cs typeface="Consolas" panose="020B0609020204030204" pitchFamily="49" charset="0"/>
                        </a:rPr>
                        <a:t>Haibo</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mo</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solidFill>
                            <a:schemeClr val="tx1"/>
                          </a:solidFill>
                          <a:latin typeface="Consolas" panose="020B0609020204030204" pitchFamily="49" charset="0"/>
                          <a:cs typeface="Consolas" panose="020B0609020204030204" pitchFamily="49" charset="0"/>
                        </a:rPr>
                        <a:t>IPADS</a:t>
                      </a:r>
                      <a:endParaRPr lang="zh-CN" altLang="en-US" sz="1600" b="1" dirty="0">
                        <a:solidFill>
                          <a:schemeClr val="tx1"/>
                        </a:solidFill>
                        <a:latin typeface="Consolas" panose="020B0609020204030204" pitchFamily="49" charset="0"/>
                        <a:cs typeface="Consolas" panose="020B0609020204030204" pitchFamily="49" charset="0"/>
                      </a:endParaRPr>
                    </a:p>
                  </a:txBody>
                  <a:tcPr marL="72000" marR="0" marT="0" marB="0" anchor="ctr">
                    <a:solidFill>
                      <a:schemeClr val="bg1"/>
                    </a:solidFill>
                  </a:tcPr>
                </a:tc>
              </a:tr>
              <a:tr h="243000">
                <a:tc>
                  <a:txBody>
                    <a:bodyPr/>
                    <a:lstStyle/>
                    <a:p>
                      <a:r>
                        <a:rPr lang="en-US" altLang="zh-CN" sz="1600" b="1" dirty="0" err="1" smtClean="0">
                          <a:latin typeface="Consolas" panose="020B0609020204030204" pitchFamily="49" charset="0"/>
                          <a:cs typeface="Consolas" panose="020B0609020204030204" pitchFamily="49" charset="0"/>
                        </a:rPr>
                        <a:t>Xingda</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ad</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err="1" smtClean="0">
                          <a:latin typeface="Consolas" panose="020B0609020204030204" pitchFamily="49" charset="0"/>
                          <a:cs typeface="Consolas" panose="020B0609020204030204" pitchFamily="49" charset="0"/>
                        </a:rPr>
                        <a:t>Haibo</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r>
              <a:tr h="243000">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c>
                  <a:txBody>
                    <a:bodyPr/>
                    <a:lstStyle/>
                    <a:p>
                      <a:r>
                        <a:rPr lang="en-US" altLang="zh-CN" sz="1600" b="1" dirty="0" smtClean="0">
                          <a:latin typeface="Consolas" panose="020B0609020204030204" pitchFamily="49" charset="0"/>
                          <a:cs typeface="Consolas" panose="020B0609020204030204" pitchFamily="49" charset="0"/>
                        </a:rPr>
                        <a:t>..</a:t>
                      </a:r>
                      <a:endParaRPr lang="zh-CN" altLang="en-US" sz="1600" b="1" dirty="0">
                        <a:latin typeface="Consolas" panose="020B0609020204030204" pitchFamily="49" charset="0"/>
                        <a:cs typeface="Consolas" panose="020B0609020204030204" pitchFamily="49" charset="0"/>
                      </a:endParaRPr>
                    </a:p>
                  </a:txBody>
                  <a:tcPr marL="72000" marR="0" marT="0" marB="0" anchor="ctr">
                    <a:solidFill>
                      <a:schemeClr val="bg1"/>
                    </a:solidFill>
                  </a:tcPr>
                </a:tc>
              </a:tr>
            </a:tbl>
          </a:graphicData>
        </a:graphic>
      </p:graphicFrame>
      <p:grpSp>
        <p:nvGrpSpPr>
          <p:cNvPr id="13" name="Group 12"/>
          <p:cNvGrpSpPr/>
          <p:nvPr/>
        </p:nvGrpSpPr>
        <p:grpSpPr>
          <a:xfrm>
            <a:off x="4355976" y="4209942"/>
            <a:ext cx="2988272" cy="106680"/>
            <a:chOff x="4355976" y="4209942"/>
            <a:chExt cx="2988272" cy="106680"/>
          </a:xfrm>
        </p:grpSpPr>
        <p:cxnSp>
          <p:nvCxnSpPr>
            <p:cNvPr id="42" name="Straight Connector 41"/>
            <p:cNvCxnSpPr/>
            <p:nvPr/>
          </p:nvCxnSpPr>
          <p:spPr>
            <a:xfrm>
              <a:off x="4355976" y="4263121"/>
              <a:ext cx="864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6" idx="1"/>
              <a:endCxn id="26" idx="3"/>
            </p:cNvCxnSpPr>
            <p:nvPr/>
          </p:nvCxnSpPr>
          <p:spPr>
            <a:xfrm>
              <a:off x="5796136" y="4209942"/>
              <a:ext cx="432048"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1"/>
              <a:endCxn id="27" idx="3"/>
            </p:cNvCxnSpPr>
            <p:nvPr/>
          </p:nvCxnSpPr>
          <p:spPr>
            <a:xfrm>
              <a:off x="6804248" y="4316622"/>
              <a:ext cx="540000" cy="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2" idx="3"/>
              <a:endCxn id="26" idx="1"/>
            </p:cNvCxnSpPr>
            <p:nvPr/>
          </p:nvCxnSpPr>
          <p:spPr>
            <a:xfrm flipV="1">
              <a:off x="5220072" y="4209942"/>
              <a:ext cx="576064" cy="5334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6" idx="3"/>
              <a:endCxn id="27" idx="1"/>
            </p:cNvCxnSpPr>
            <p:nvPr/>
          </p:nvCxnSpPr>
          <p:spPr>
            <a:xfrm>
              <a:off x="6228184" y="4209942"/>
              <a:ext cx="576064" cy="106680"/>
            </a:xfrm>
            <a:prstGeom prst="line">
              <a:avLst/>
            </a:prstGeom>
            <a:ln w="19050">
              <a:solidFill>
                <a:srgbClr val="0000FF"/>
              </a:solidFill>
              <a:prstDash val="soli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7" name="Flowchart: Collate 46"/>
          <p:cNvSpPr/>
          <p:nvPr/>
        </p:nvSpPr>
        <p:spPr>
          <a:xfrm rot="16200000">
            <a:off x="5440604" y="4092133"/>
            <a:ext cx="135000" cy="288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Flowchart: Collate 47"/>
          <p:cNvSpPr/>
          <p:nvPr/>
        </p:nvSpPr>
        <p:spPr>
          <a:xfrm rot="16200000">
            <a:off x="6448716" y="4119122"/>
            <a:ext cx="135000" cy="288000"/>
          </a:xfrm>
          <a:prstGeom prst="flowChartCollate">
            <a:avLst/>
          </a:prstGeom>
          <a:solidFill>
            <a:schemeClr val="bg1"/>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TextBox 34"/>
          <p:cNvSpPr txBox="1"/>
          <p:nvPr/>
        </p:nvSpPr>
        <p:spPr>
          <a:xfrm>
            <a:off x="5868683" y="306651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36" name="TextBox 35"/>
          <p:cNvSpPr txBox="1"/>
          <p:nvPr/>
        </p:nvSpPr>
        <p:spPr>
          <a:xfrm>
            <a:off x="5868683" y="2499742"/>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37" name="TextBox 36"/>
          <p:cNvSpPr txBox="1"/>
          <p:nvPr/>
        </p:nvSpPr>
        <p:spPr>
          <a:xfrm>
            <a:off x="5868683" y="2778482"/>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sp>
        <p:nvSpPr>
          <p:cNvPr id="39" name="TextBox 38"/>
          <p:cNvSpPr txBox="1"/>
          <p:nvPr/>
        </p:nvSpPr>
        <p:spPr>
          <a:xfrm>
            <a:off x="6815078" y="3507854"/>
            <a:ext cx="415498" cy="369332"/>
          </a:xfrm>
          <a:prstGeom prst="rect">
            <a:avLst/>
          </a:prstGeom>
          <a:noFill/>
        </p:spPr>
        <p:txBody>
          <a:bodyPr wrap="none" rtlCol="0">
            <a:spAutoFit/>
          </a:bodyPr>
          <a:lstStyle/>
          <a:p>
            <a:r>
              <a:rPr lang="zh-CN" altLang="en-US" dirty="0" smtClean="0">
                <a:solidFill>
                  <a:srgbClr val="0000FF"/>
                </a:solidFill>
                <a:latin typeface="微软雅黑" panose="020B0503020204020204" pitchFamily="34" charset="-122"/>
                <a:ea typeface="微软雅黑" panose="020B0503020204020204" pitchFamily="34" charset="-122"/>
              </a:rPr>
              <a:t>③</a:t>
            </a:r>
            <a:endParaRPr lang="zh-CN" altLang="en-US" dirty="0">
              <a:solidFill>
                <a:srgbClr val="0000FF"/>
              </a:solidFill>
            </a:endParaRPr>
          </a:p>
        </p:txBody>
      </p:sp>
      <p:sp>
        <p:nvSpPr>
          <p:cNvPr id="40" name="TextBox 39"/>
          <p:cNvSpPr txBox="1"/>
          <p:nvPr/>
        </p:nvSpPr>
        <p:spPr>
          <a:xfrm>
            <a:off x="4804574" y="3507854"/>
            <a:ext cx="415498" cy="369332"/>
          </a:xfrm>
          <a:prstGeom prst="rect">
            <a:avLst/>
          </a:prstGeom>
          <a:noFill/>
        </p:spPr>
        <p:txBody>
          <a:bodyPr wrap="none" rtlCol="0">
            <a:spAutoFit/>
          </a:bodyPr>
          <a:lstStyle/>
          <a:p>
            <a:r>
              <a:rPr lang="zh-CN" altLang="en-US" dirty="0" smtClean="0">
                <a:solidFill>
                  <a:srgbClr val="0000FF"/>
                </a:solidFill>
              </a:rPr>
              <a:t>①</a:t>
            </a:r>
            <a:endParaRPr lang="zh-CN" altLang="en-US" dirty="0">
              <a:solidFill>
                <a:srgbClr val="0000FF"/>
              </a:solidFill>
            </a:endParaRPr>
          </a:p>
        </p:txBody>
      </p:sp>
      <p:sp>
        <p:nvSpPr>
          <p:cNvPr id="41" name="TextBox 40"/>
          <p:cNvSpPr txBox="1"/>
          <p:nvPr/>
        </p:nvSpPr>
        <p:spPr>
          <a:xfrm>
            <a:off x="5796136" y="3507854"/>
            <a:ext cx="415498" cy="369332"/>
          </a:xfrm>
          <a:prstGeom prst="rect">
            <a:avLst/>
          </a:prstGeom>
          <a:noFill/>
        </p:spPr>
        <p:txBody>
          <a:bodyPr wrap="none" rtlCol="0">
            <a:spAutoFit/>
          </a:bodyPr>
          <a:lstStyle/>
          <a:p>
            <a:r>
              <a:rPr lang="zh-CN" altLang="en-US" dirty="0" smtClean="0">
                <a:solidFill>
                  <a:srgbClr val="0000FF"/>
                </a:solidFill>
              </a:rPr>
              <a:t>②</a:t>
            </a:r>
            <a:endParaRPr lang="zh-CN" altLang="en-US" dirty="0">
              <a:solidFill>
                <a:srgbClr val="0000FF"/>
              </a:solidFill>
            </a:endParaRPr>
          </a:p>
        </p:txBody>
      </p:sp>
      <p:sp>
        <p:nvSpPr>
          <p:cNvPr id="49" name="TextBox 48"/>
          <p:cNvSpPr txBox="1"/>
          <p:nvPr/>
        </p:nvSpPr>
        <p:spPr>
          <a:xfrm>
            <a:off x="4229986" y="3867894"/>
            <a:ext cx="486030" cy="369332"/>
          </a:xfrm>
          <a:prstGeom prst="rect">
            <a:avLst/>
          </a:prstGeom>
          <a:noFill/>
        </p:spPr>
        <p:txBody>
          <a:bodyPr wrap="none" rtlCol="0">
            <a:spAutoFit/>
          </a:bodyPr>
          <a:lstStyle/>
          <a:p>
            <a:r>
              <a:rPr lang="en-US" altLang="zh-CN" b="1" dirty="0" smtClean="0"/>
              <a:t>N1</a:t>
            </a:r>
            <a:endParaRPr lang="zh-CN" altLang="en-US" b="1" dirty="0"/>
          </a:p>
        </p:txBody>
      </p:sp>
      <p:sp>
        <p:nvSpPr>
          <p:cNvPr id="50" name="TextBox 49"/>
          <p:cNvSpPr txBox="1"/>
          <p:nvPr/>
        </p:nvSpPr>
        <p:spPr>
          <a:xfrm>
            <a:off x="4229986" y="4290650"/>
            <a:ext cx="486030" cy="369332"/>
          </a:xfrm>
          <a:prstGeom prst="rect">
            <a:avLst/>
          </a:prstGeom>
          <a:noFill/>
        </p:spPr>
        <p:txBody>
          <a:bodyPr wrap="none" rtlCol="0">
            <a:spAutoFit/>
          </a:bodyPr>
          <a:lstStyle/>
          <a:p>
            <a:r>
              <a:rPr lang="en-US" altLang="zh-CN" b="1" dirty="0" smtClean="0"/>
              <a:t>N2</a:t>
            </a:r>
            <a:endParaRPr lang="zh-CN" altLang="en-US" b="1" dirty="0"/>
          </a:p>
        </p:txBody>
      </p:sp>
      <p:sp>
        <p:nvSpPr>
          <p:cNvPr id="14" name="Rounded Rectangle 13"/>
          <p:cNvSpPr/>
          <p:nvPr/>
        </p:nvSpPr>
        <p:spPr>
          <a:xfrm>
            <a:off x="1879492" y="2648340"/>
            <a:ext cx="5385017" cy="1023164"/>
          </a:xfrm>
          <a:prstGeom prst="roundRect">
            <a:avLst/>
          </a:prstGeom>
          <a:solidFill>
            <a:srgbClr val="0000F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447675" indent="-355600">
              <a:buSzPct val="80000"/>
              <a:buFont typeface="Century Gothic" panose="020B0502020202020204" pitchFamily="34" charset="0"/>
              <a:buChar char="►"/>
            </a:pPr>
            <a:r>
              <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Costly distributed join</a:t>
            </a:r>
          </a:p>
          <a:p>
            <a:pPr marL="447675" indent="-355600">
              <a:buSzPct val="80000"/>
              <a:buFont typeface="Century Gothic" panose="020B0502020202020204" pitchFamily="34" charset="0"/>
              <a:buChar char="►"/>
            </a:pPr>
            <a:r>
              <a:rPr lang="en-US" altLang="zh-CN" sz="2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Large intermediate results</a:t>
            </a:r>
            <a:endParaRPr lang="zh-CN" alt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722443405"/>
      </p:ext>
    </p:extLst>
  </p:cSld>
  <p:clrMapOvr>
    <a:masterClrMapping/>
  </p:clrMapOvr>
  <mc:AlternateContent xmlns:mc="http://schemas.openxmlformats.org/markup-compatibility/2006" xmlns:p14="http://schemas.microsoft.com/office/powerpoint/2010/main">
    <mc:Choice Requires="p14">
      <p:transition spd="slow" p14:dur="2000" advTm="107348"/>
    </mc:Choice>
    <mc:Fallback xmlns="">
      <p:transition spd="slow" advTm="10734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5|4.9|11.3|4.3"/>
</p:tagLst>
</file>

<file path=ppt/tags/tag10.xml><?xml version="1.0" encoding="utf-8"?>
<p:tagLst xmlns:a="http://schemas.openxmlformats.org/drawingml/2006/main" xmlns:r="http://schemas.openxmlformats.org/officeDocument/2006/relationships" xmlns:p="http://schemas.openxmlformats.org/presentationml/2006/main">
  <p:tag name="TIMING" val="|24.9|7|21.2"/>
</p:tagLst>
</file>

<file path=ppt/tags/tag11.xml><?xml version="1.0" encoding="utf-8"?>
<p:tagLst xmlns:a="http://schemas.openxmlformats.org/drawingml/2006/main" xmlns:r="http://schemas.openxmlformats.org/officeDocument/2006/relationships" xmlns:p="http://schemas.openxmlformats.org/presentationml/2006/main">
  <p:tag name="TIMING" val="|24.9|7|21.2"/>
</p:tagLst>
</file>

<file path=ppt/tags/tag12.xml><?xml version="1.0" encoding="utf-8"?>
<p:tagLst xmlns:a="http://schemas.openxmlformats.org/drawingml/2006/main" xmlns:r="http://schemas.openxmlformats.org/officeDocument/2006/relationships" xmlns:p="http://schemas.openxmlformats.org/presentationml/2006/main">
  <p:tag name="TIMING" val="|24.9|7|21.2"/>
</p:tagLst>
</file>

<file path=ppt/tags/tag13.xml><?xml version="1.0" encoding="utf-8"?>
<p:tagLst xmlns:a="http://schemas.openxmlformats.org/drawingml/2006/main" xmlns:r="http://schemas.openxmlformats.org/officeDocument/2006/relationships" xmlns:p="http://schemas.openxmlformats.org/presentationml/2006/main">
  <p:tag name="TIMING" val="|4|27.1|13.6"/>
</p:tagLst>
</file>

<file path=ppt/tags/tag14.xml><?xml version="1.0" encoding="utf-8"?>
<p:tagLst xmlns:a="http://schemas.openxmlformats.org/drawingml/2006/main" xmlns:r="http://schemas.openxmlformats.org/officeDocument/2006/relationships" xmlns:p="http://schemas.openxmlformats.org/presentationml/2006/main">
  <p:tag name="TIMING" val="|4|27.1|13.6"/>
</p:tagLst>
</file>

<file path=ppt/tags/tag15.xml><?xml version="1.0" encoding="utf-8"?>
<p:tagLst xmlns:a="http://schemas.openxmlformats.org/drawingml/2006/main" xmlns:r="http://schemas.openxmlformats.org/officeDocument/2006/relationships" xmlns:p="http://schemas.openxmlformats.org/presentationml/2006/main">
  <p:tag name="TIMING" val="|4|27.1|13.6"/>
</p:tagLst>
</file>

<file path=ppt/tags/tag16.xml><?xml version="1.0" encoding="utf-8"?>
<p:tagLst xmlns:a="http://schemas.openxmlformats.org/drawingml/2006/main" xmlns:r="http://schemas.openxmlformats.org/officeDocument/2006/relationships" xmlns:p="http://schemas.openxmlformats.org/presentationml/2006/main">
  <p:tag name="TIMING" val="|10.3|5.3|26.1|1|3.7"/>
</p:tagLst>
</file>

<file path=ppt/tags/tag17.xml><?xml version="1.0" encoding="utf-8"?>
<p:tagLst xmlns:a="http://schemas.openxmlformats.org/drawingml/2006/main" xmlns:r="http://schemas.openxmlformats.org/officeDocument/2006/relationships" xmlns:p="http://schemas.openxmlformats.org/presentationml/2006/main">
  <p:tag name="TIMING" val="|10.3|5.3|26.1|1|3.7"/>
</p:tagLst>
</file>

<file path=ppt/tags/tag18.xml><?xml version="1.0" encoding="utf-8"?>
<p:tagLst xmlns:a="http://schemas.openxmlformats.org/drawingml/2006/main" xmlns:r="http://schemas.openxmlformats.org/officeDocument/2006/relationships" xmlns:p="http://schemas.openxmlformats.org/presentationml/2006/main">
  <p:tag name="TIMING" val="|24.3|14.6|3.6"/>
</p:tagLst>
</file>

<file path=ppt/tags/tag19.xml><?xml version="1.0" encoding="utf-8"?>
<p:tagLst xmlns:a="http://schemas.openxmlformats.org/drawingml/2006/main" xmlns:r="http://schemas.openxmlformats.org/officeDocument/2006/relationships" xmlns:p="http://schemas.openxmlformats.org/presentationml/2006/main">
  <p:tag name="TIMING" val="|24.3|14.6|3.6"/>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20.xml><?xml version="1.0" encoding="utf-8"?>
<p:tagLst xmlns:a="http://schemas.openxmlformats.org/drawingml/2006/main" xmlns:r="http://schemas.openxmlformats.org/officeDocument/2006/relationships" xmlns:p="http://schemas.openxmlformats.org/presentationml/2006/main">
  <p:tag name="TIMING" val="|4|12.2|1.7"/>
</p:tagLst>
</file>

<file path=ppt/tags/tag21.xml><?xml version="1.0" encoding="utf-8"?>
<p:tagLst xmlns:a="http://schemas.openxmlformats.org/drawingml/2006/main" xmlns:r="http://schemas.openxmlformats.org/officeDocument/2006/relationships" xmlns:p="http://schemas.openxmlformats.org/presentationml/2006/main">
  <p:tag name="TIMING" val="|10.3|5.3|26.1|1|3.7"/>
</p:tagLst>
</file>

<file path=ppt/tags/tag22.xml><?xml version="1.0" encoding="utf-8"?>
<p:tagLst xmlns:a="http://schemas.openxmlformats.org/drawingml/2006/main" xmlns:r="http://schemas.openxmlformats.org/officeDocument/2006/relationships" xmlns:p="http://schemas.openxmlformats.org/presentationml/2006/main">
  <p:tag name="TIMING" val="|10.3|5.3|26.1|1|3.7"/>
</p:tagLst>
</file>

<file path=ppt/tags/tag23.xml><?xml version="1.0" encoding="utf-8"?>
<p:tagLst xmlns:a="http://schemas.openxmlformats.org/drawingml/2006/main" xmlns:r="http://schemas.openxmlformats.org/officeDocument/2006/relationships" xmlns:p="http://schemas.openxmlformats.org/presentationml/2006/main">
  <p:tag name="TIMING" val="|4|27.1|13.6"/>
</p:tagLst>
</file>

<file path=ppt/tags/tag24.xml><?xml version="1.0" encoding="utf-8"?>
<p:tagLst xmlns:a="http://schemas.openxmlformats.org/drawingml/2006/main" xmlns:r="http://schemas.openxmlformats.org/officeDocument/2006/relationships" xmlns:p="http://schemas.openxmlformats.org/presentationml/2006/main">
  <p:tag name="TIMING" val="|10.3|5.3|26.1|1|3.7"/>
</p:tagLst>
</file>

<file path=ppt/tags/tag3.xml><?xml version="1.0" encoding="utf-8"?>
<p:tagLst xmlns:a="http://schemas.openxmlformats.org/drawingml/2006/main" xmlns:r="http://schemas.openxmlformats.org/officeDocument/2006/relationships" xmlns:p="http://schemas.openxmlformats.org/presentationml/2006/main">
  <p:tag name="TIMING" val="|8.9|6.5"/>
</p:tagLst>
</file>

<file path=ppt/tags/tag4.xml><?xml version="1.0" encoding="utf-8"?>
<p:tagLst xmlns:a="http://schemas.openxmlformats.org/drawingml/2006/main" xmlns:r="http://schemas.openxmlformats.org/officeDocument/2006/relationships" xmlns:p="http://schemas.openxmlformats.org/presentationml/2006/main">
  <p:tag name="TIMING" val="|11.9"/>
</p:tagLst>
</file>

<file path=ppt/tags/tag5.xml><?xml version="1.0" encoding="utf-8"?>
<p:tagLst xmlns:a="http://schemas.openxmlformats.org/drawingml/2006/main" xmlns:r="http://schemas.openxmlformats.org/officeDocument/2006/relationships" xmlns:p="http://schemas.openxmlformats.org/presentationml/2006/main">
  <p:tag name="TIMING" val="|11.9"/>
</p:tagLst>
</file>

<file path=ppt/tags/tag6.xml><?xml version="1.0" encoding="utf-8"?>
<p:tagLst xmlns:a="http://schemas.openxmlformats.org/drawingml/2006/main" xmlns:r="http://schemas.openxmlformats.org/officeDocument/2006/relationships" xmlns:p="http://schemas.openxmlformats.org/presentationml/2006/main">
  <p:tag name="TIMING" val="|33.1|36.8|12.8|5.3|7|5.6"/>
</p:tagLst>
</file>

<file path=ppt/tags/tag7.xml><?xml version="1.0" encoding="utf-8"?>
<p:tagLst xmlns:a="http://schemas.openxmlformats.org/drawingml/2006/main" xmlns:r="http://schemas.openxmlformats.org/officeDocument/2006/relationships" xmlns:p="http://schemas.openxmlformats.org/presentationml/2006/main">
  <p:tag name="TIMING" val="|33.1|36.8|12.8|5.3|7|5.6"/>
</p:tagLst>
</file>

<file path=ppt/tags/tag8.xml><?xml version="1.0" encoding="utf-8"?>
<p:tagLst xmlns:a="http://schemas.openxmlformats.org/drawingml/2006/main" xmlns:r="http://schemas.openxmlformats.org/officeDocument/2006/relationships" xmlns:p="http://schemas.openxmlformats.org/presentationml/2006/main">
  <p:tag name="TIMING" val="|33.1|36.8|12.8|5.3|7|5.6"/>
</p:tagLst>
</file>

<file path=ppt/tags/tag9.xml><?xml version="1.0" encoding="utf-8"?>
<p:tagLst xmlns:a="http://schemas.openxmlformats.org/drawingml/2006/main" xmlns:r="http://schemas.openxmlformats.org/officeDocument/2006/relationships" xmlns:p="http://schemas.openxmlformats.org/presentationml/2006/main">
  <p:tag name="TIMING" val="|33.1|36.8|12.8|5.3|7|5.6"/>
</p:tagLst>
</file>

<file path=ppt/theme/theme1.xml><?xml version="1.0" encoding="utf-8"?>
<a:theme xmlns:a="http://schemas.openxmlformats.org/drawingml/2006/main" name="Office Theme">
  <a:themeElements>
    <a:clrScheme name="Rong-CN">
      <a:dk1>
        <a:srgbClr val="000000"/>
      </a:dk1>
      <a:lt1>
        <a:srgbClr val="FFFFFF"/>
      </a:lt1>
      <a:dk2>
        <a:srgbClr val="434342"/>
      </a:dk2>
      <a:lt2>
        <a:srgbClr val="CDD7D9"/>
      </a:lt2>
      <a:accent1>
        <a:srgbClr val="797B7E"/>
      </a:accent1>
      <a:accent2>
        <a:srgbClr val="FF0066"/>
      </a:accent2>
      <a:accent3>
        <a:srgbClr val="08A1D9"/>
      </a:accent3>
      <a:accent4>
        <a:srgbClr val="7C984A"/>
      </a:accent4>
      <a:accent5>
        <a:srgbClr val="C2AD8D"/>
      </a:accent5>
      <a:accent6>
        <a:srgbClr val="506E94"/>
      </a:accent6>
      <a:hlink>
        <a:srgbClr val="5F5F5F"/>
      </a:hlink>
      <a:folHlink>
        <a:srgbClr val="969696"/>
      </a:folHlink>
    </a:clrScheme>
    <a:fontScheme name="Rong-CN">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94836</TotalTime>
  <Words>4211</Words>
  <Application>Microsoft Macintosh PowerPoint</Application>
  <PresentationFormat>On-screen Show (16:9)</PresentationFormat>
  <Paragraphs>1030</Paragraphs>
  <Slides>42</Slides>
  <Notes>42</Notes>
  <HiddenSlides>5</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42</vt:i4>
      </vt:variant>
    </vt:vector>
  </HeadingPairs>
  <TitlesOfParts>
    <vt:vector size="59" baseType="lpstr">
      <vt:lpstr>Abadi MT Condensed Light</vt:lpstr>
      <vt:lpstr>Calibri</vt:lpstr>
      <vt:lpstr>Century Gothic</vt:lpstr>
      <vt:lpstr>Consolas</vt:lpstr>
      <vt:lpstr>Courier New</vt:lpstr>
      <vt:lpstr>Meiryo UI</vt:lpstr>
      <vt:lpstr>MV Boli</vt:lpstr>
      <vt:lpstr>Myriad Pro Black Cond</vt:lpstr>
      <vt:lpstr>Myriad Pro Cond</vt:lpstr>
      <vt:lpstr>Times New Roman</vt:lpstr>
      <vt:lpstr>Verdana</vt:lpstr>
      <vt:lpstr>Wingdings</vt:lpstr>
      <vt:lpstr>宋体</vt:lpstr>
      <vt:lpstr>微软雅黑</vt:lpstr>
      <vt:lpstr>新細明體</vt:lpstr>
      <vt:lpstr>Arial</vt:lpstr>
      <vt:lpstr>Office Theme</vt:lpstr>
      <vt:lpstr>PowerPoint Presentation</vt:lpstr>
      <vt:lpstr>Graphs are Everywhere</vt:lpstr>
      <vt:lpstr>Graph Analytics vs. Graph Query </vt:lpstr>
      <vt:lpstr>RDF and SPARQL</vt:lpstr>
      <vt:lpstr>RDF and SPARQL</vt:lpstr>
      <vt:lpstr>RDF and SPARQL</vt:lpstr>
      <vt:lpstr>RDF and SPARQL</vt:lpstr>
      <vt:lpstr>Existing Solutions</vt:lpstr>
      <vt:lpstr>Existing Solutions</vt:lpstr>
      <vt:lpstr>Existing Solutions</vt:lpstr>
      <vt:lpstr>Existing Solutions</vt:lpstr>
      <vt:lpstr>System Overview</vt:lpstr>
      <vt:lpstr>System Overview</vt:lpstr>
      <vt:lpstr>System Overview</vt:lpstr>
      <vt:lpstr>Agenda</vt:lpstr>
      <vt:lpstr>Graph Model and Indexes</vt:lpstr>
      <vt:lpstr>Differentiated Graph Partitioning</vt:lpstr>
      <vt:lpstr>Differentiated Graph Partitioning</vt:lpstr>
      <vt:lpstr>Predicate-based KV Store</vt:lpstr>
      <vt:lpstr>Predicate-based KV Store</vt:lpstr>
      <vt:lpstr>Agenda</vt:lpstr>
      <vt:lpstr>Query Processing</vt:lpstr>
      <vt:lpstr>Observation</vt:lpstr>
      <vt:lpstr>Observation</vt:lpstr>
      <vt:lpstr>Full-History Pruning</vt:lpstr>
      <vt:lpstr>Full-History Pruning</vt:lpstr>
      <vt:lpstr>Full-History Pruning</vt:lpstr>
      <vt:lpstr>Migrate Execution or Data</vt:lpstr>
      <vt:lpstr>Migrate Execution or Data</vt:lpstr>
      <vt:lpstr>Other Designs of Wukong</vt:lpstr>
      <vt:lpstr>Agenda</vt:lpstr>
      <vt:lpstr>Evaluation</vt:lpstr>
      <vt:lpstr>Single Query Latency (msec)</vt:lpstr>
      <vt:lpstr>Factor Analysis of Improvement (msec)</vt:lpstr>
      <vt:lpstr>Throughput of Mixed Workloads</vt:lpstr>
      <vt:lpstr>Conclusion</vt:lpstr>
      <vt:lpstr>PowerPoint Presentation</vt:lpstr>
      <vt:lpstr>Backup</vt:lpstr>
      <vt:lpstr>Predicate-based KV Store</vt:lpstr>
      <vt:lpstr>Planner</vt:lpstr>
      <vt:lpstr>Student  as normal vertex</vt:lpstr>
      <vt:lpstr>Memory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 and Communication Efficient  Graph Processing with Distributed Immutable Vies</dc:title>
  <dc:creator>Rong</dc:creator>
  <cp:lastModifiedBy>jiaxin shi</cp:lastModifiedBy>
  <cp:revision>2543</cp:revision>
  <dcterms:created xsi:type="dcterms:W3CDTF">2014-06-08T07:41:21Z</dcterms:created>
  <dcterms:modified xsi:type="dcterms:W3CDTF">2016-11-03T13:51:52Z</dcterms:modified>
</cp:coreProperties>
</file>