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2.xml" ContentType="application/vnd.openxmlformats-officedocument.drawingml.chart+xml"/>
  <Override PartName="/ppt/notesSlides/notesSlide30.xml" ContentType="application/vnd.openxmlformats-officedocument.presentationml.notesSlide+xml"/>
  <Override PartName="/ppt/charts/chart3.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4.xml" ContentType="application/vnd.openxmlformats-officedocument.drawingml.chart+xml"/>
  <Override PartName="/ppt/notesSlides/notesSlide42.xml" ContentType="application/vnd.openxmlformats-officedocument.presentationml.notesSlide+xml"/>
  <Override PartName="/ppt/charts/chart5.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47.xml" ContentType="application/vnd.openxmlformats-officedocument.presentationml.notesSlide+xml"/>
  <Override PartName="/ppt/charts/chart8.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9"/>
  </p:notesMasterIdLst>
  <p:sldIdLst>
    <p:sldId id="257" r:id="rId2"/>
    <p:sldId id="374" r:id="rId3"/>
    <p:sldId id="381" r:id="rId4"/>
    <p:sldId id="376" r:id="rId5"/>
    <p:sldId id="377" r:id="rId6"/>
    <p:sldId id="378" r:id="rId7"/>
    <p:sldId id="441" r:id="rId8"/>
    <p:sldId id="382" r:id="rId9"/>
    <p:sldId id="383" r:id="rId10"/>
    <p:sldId id="390" r:id="rId11"/>
    <p:sldId id="391" r:id="rId12"/>
    <p:sldId id="392" r:id="rId13"/>
    <p:sldId id="461" r:id="rId14"/>
    <p:sldId id="394" r:id="rId15"/>
    <p:sldId id="395" r:id="rId16"/>
    <p:sldId id="396" r:id="rId17"/>
    <p:sldId id="397" r:id="rId18"/>
    <p:sldId id="399" r:id="rId19"/>
    <p:sldId id="400" r:id="rId20"/>
    <p:sldId id="401" r:id="rId21"/>
    <p:sldId id="407" r:id="rId22"/>
    <p:sldId id="464" r:id="rId23"/>
    <p:sldId id="412" r:id="rId24"/>
    <p:sldId id="409" r:id="rId25"/>
    <p:sldId id="411" r:id="rId26"/>
    <p:sldId id="465" r:id="rId27"/>
    <p:sldId id="466" r:id="rId28"/>
    <p:sldId id="475" r:id="rId29"/>
    <p:sldId id="447" r:id="rId30"/>
    <p:sldId id="448" r:id="rId31"/>
    <p:sldId id="443" r:id="rId32"/>
    <p:sldId id="477" r:id="rId33"/>
    <p:sldId id="452" r:id="rId34"/>
    <p:sldId id="453" r:id="rId35"/>
    <p:sldId id="472" r:id="rId36"/>
    <p:sldId id="455" r:id="rId37"/>
    <p:sldId id="456" r:id="rId38"/>
    <p:sldId id="457" r:id="rId39"/>
    <p:sldId id="458" r:id="rId40"/>
    <p:sldId id="459" r:id="rId41"/>
    <p:sldId id="476" r:id="rId42"/>
    <p:sldId id="428" r:id="rId43"/>
    <p:sldId id="429" r:id="rId44"/>
    <p:sldId id="432" r:id="rId45"/>
    <p:sldId id="431" r:id="rId46"/>
    <p:sldId id="433" r:id="rId47"/>
    <p:sldId id="435" r:id="rId48"/>
    <p:sldId id="436" r:id="rId49"/>
    <p:sldId id="449" r:id="rId50"/>
    <p:sldId id="450" r:id="rId51"/>
    <p:sldId id="451" r:id="rId52"/>
    <p:sldId id="440" r:id="rId53"/>
    <p:sldId id="463" r:id="rId54"/>
    <p:sldId id="434" r:id="rId55"/>
    <p:sldId id="437" r:id="rId56"/>
    <p:sldId id="467" r:id="rId57"/>
    <p:sldId id="439"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FFAF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8" autoAdjust="0"/>
    <p:restoredTop sz="79100" autoAdjust="0"/>
  </p:normalViewPr>
  <p:slideViewPr>
    <p:cSldViewPr snapToGrid="0" snapToObjects="1">
      <p:cViewPr varScale="1">
        <p:scale>
          <a:sx n="90" d="100"/>
          <a:sy n="90" d="100"/>
        </p:scale>
        <p:origin x="-18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41334572761738"/>
          <c:y val="0.0784200608794487"/>
          <c:w val="0.846788543793137"/>
          <c:h val="0.633403985002921"/>
        </c:manualLayout>
      </c:layout>
      <c:bar3DChart>
        <c:barDir val="col"/>
        <c:grouping val="clustered"/>
        <c:varyColors val="0"/>
        <c:ser>
          <c:idx val="0"/>
          <c:order val="0"/>
          <c:tx>
            <c:strRef>
              <c:f>工作表1!$B$1</c:f>
              <c:strCache>
                <c:ptCount val="1"/>
                <c:pt idx="0">
                  <c:v>Read Set</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工作表1!$B$2:$B$10</c:f>
              <c:numCache>
                <c:formatCode>General</c:formatCode>
                <c:ptCount val="9"/>
                <c:pt idx="0">
                  <c:v>40976.0</c:v>
                </c:pt>
                <c:pt idx="1">
                  <c:v>51743.0</c:v>
                </c:pt>
                <c:pt idx="2">
                  <c:v>165000.0</c:v>
                </c:pt>
                <c:pt idx="3">
                  <c:v>26588.0</c:v>
                </c:pt>
                <c:pt idx="4">
                  <c:v>30347.0</c:v>
                </c:pt>
                <c:pt idx="5">
                  <c:v>156804.0</c:v>
                </c:pt>
                <c:pt idx="6">
                  <c:v>42658.0</c:v>
                </c:pt>
                <c:pt idx="7">
                  <c:v>13818.0</c:v>
                </c:pt>
                <c:pt idx="8">
                  <c:v>11706.0</c:v>
                </c:pt>
              </c:numCache>
            </c:numRef>
          </c:val>
        </c:ser>
        <c:ser>
          <c:idx val="1"/>
          <c:order val="1"/>
          <c:tx>
            <c:strRef>
              <c:f>工作表1!$C$1</c:f>
              <c:strCache>
                <c:ptCount val="1"/>
                <c:pt idx="0">
                  <c:v>Write Set</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工作表1!$C$2:$C$10</c:f>
              <c:numCache>
                <c:formatCode>General</c:formatCode>
                <c:ptCount val="9"/>
                <c:pt idx="0">
                  <c:v>26978.0</c:v>
                </c:pt>
                <c:pt idx="1">
                  <c:v>46111.0</c:v>
                </c:pt>
                <c:pt idx="2">
                  <c:v>175000.0</c:v>
                </c:pt>
                <c:pt idx="3">
                  <c:v>25613.0</c:v>
                </c:pt>
                <c:pt idx="4">
                  <c:v>31984.0</c:v>
                </c:pt>
                <c:pt idx="5">
                  <c:v>109842.0</c:v>
                </c:pt>
                <c:pt idx="6">
                  <c:v>33034.0</c:v>
                </c:pt>
                <c:pt idx="7">
                  <c:v>10334.0</c:v>
                </c:pt>
                <c:pt idx="8">
                  <c:v>8134.0</c:v>
                </c:pt>
              </c:numCache>
            </c:numRef>
          </c:val>
        </c:ser>
        <c:dLbls>
          <c:showLegendKey val="0"/>
          <c:showVal val="0"/>
          <c:showCatName val="0"/>
          <c:showSerName val="0"/>
          <c:showPercent val="0"/>
          <c:showBubbleSize val="0"/>
        </c:dLbls>
        <c:gapWidth val="150"/>
        <c:shape val="box"/>
        <c:axId val="-2074364312"/>
        <c:axId val="-2074377416"/>
        <c:axId val="0"/>
      </c:bar3DChart>
      <c:catAx>
        <c:axId val="-2074364312"/>
        <c:scaling>
          <c:orientation val="minMax"/>
        </c:scaling>
        <c:delete val="0"/>
        <c:axPos val="b"/>
        <c:majorTickMark val="out"/>
        <c:minorTickMark val="none"/>
        <c:tickLblPos val="nextTo"/>
        <c:spPr>
          <a:ln w="25400">
            <a:solidFill>
              <a:schemeClr val="tx1"/>
            </a:solidFill>
          </a:ln>
        </c:spPr>
        <c:txPr>
          <a:bodyPr/>
          <a:lstStyle/>
          <a:p>
            <a:pPr>
              <a:defRPr sz="2400">
                <a:latin typeface="Candara" pitchFamily="34" charset="0"/>
              </a:defRPr>
            </a:pPr>
            <a:endParaRPr lang="en-US"/>
          </a:p>
        </c:txPr>
        <c:crossAx val="-2074377416"/>
        <c:crosses val="autoZero"/>
        <c:auto val="1"/>
        <c:lblAlgn val="ctr"/>
        <c:lblOffset val="100"/>
        <c:noMultiLvlLbl val="0"/>
      </c:catAx>
      <c:valAx>
        <c:axId val="-2074377416"/>
        <c:scaling>
          <c:orientation val="minMax"/>
          <c:max val="17000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prstClr val="black"/>
                    </a:solidFill>
                    <a:effectLst>
                      <a:outerShdw blurRad="38100" dist="38100" dir="2700000" algn="tl">
                        <a:srgbClr val="000000">
                          <a:alpha val="43137"/>
                        </a:srgbClr>
                      </a:outerShdw>
                    </a:effectLst>
                    <a:latin typeface="Candara" pitchFamily="34" charset="0"/>
                    <a:ea typeface="+mn-ea"/>
                    <a:cs typeface="Consolas" pitchFamily="49" charset="0"/>
                  </a:defRPr>
                </a:pPr>
                <a:r>
                  <a:rPr lang="en-US" altLang="zh-CN" sz="2400" b="0" dirty="0" smtClean="0">
                    <a:effectLst>
                      <a:outerShdw blurRad="38100" dist="38100" dir="2700000" algn="tl">
                        <a:srgbClr val="000000">
                          <a:alpha val="43137"/>
                        </a:srgbClr>
                      </a:outerShdw>
                    </a:effectLst>
                    <a:latin typeface="Candara" pitchFamily="34" charset="0"/>
                    <a:cs typeface="Consolas" pitchFamily="49" charset="0"/>
                  </a:rPr>
                  <a:t>Working</a:t>
                </a:r>
                <a:r>
                  <a:rPr lang="zh-CN" altLang="en-US" sz="2400" b="0" dirty="0" smtClean="0">
                    <a:effectLst>
                      <a:outerShdw blurRad="38100" dist="38100" dir="2700000" algn="tl">
                        <a:srgbClr val="000000">
                          <a:alpha val="43137"/>
                        </a:srgbClr>
                      </a:outerShdw>
                    </a:effectLst>
                    <a:latin typeface="Candara" pitchFamily="34" charset="0"/>
                    <a:cs typeface="Consolas" pitchFamily="49" charset="0"/>
                  </a:rPr>
                  <a:t> </a:t>
                </a:r>
                <a:r>
                  <a:rPr lang="en-US" altLang="zh-CN" sz="2400" b="0" dirty="0" smtClean="0">
                    <a:effectLst>
                      <a:outerShdw blurRad="38100" dist="38100" dir="2700000" algn="tl">
                        <a:srgbClr val="000000">
                          <a:alpha val="43137"/>
                        </a:srgbClr>
                      </a:outerShdw>
                    </a:effectLst>
                    <a:latin typeface="Candara" pitchFamily="34" charset="0"/>
                    <a:cs typeface="Consolas" pitchFamily="49" charset="0"/>
                  </a:rPr>
                  <a:t>set</a:t>
                </a:r>
                <a:r>
                  <a:rPr lang="zh-CN" altLang="en-US" sz="2400" b="0" dirty="0" smtClean="0">
                    <a:effectLst>
                      <a:outerShdw blurRad="38100" dist="38100" dir="2700000" algn="tl">
                        <a:srgbClr val="000000">
                          <a:alpha val="43137"/>
                        </a:srgbClr>
                      </a:outerShdw>
                    </a:effectLst>
                    <a:latin typeface="Candara" pitchFamily="34" charset="0"/>
                    <a:cs typeface="Consolas" pitchFamily="49" charset="0"/>
                  </a:rPr>
                  <a:t> </a:t>
                </a:r>
                <a:r>
                  <a:rPr lang="en-US" altLang="zh-CN" sz="2400" b="0" dirty="0" smtClean="0">
                    <a:effectLst>
                      <a:outerShdw blurRad="38100" dist="38100" dir="2700000" algn="tl">
                        <a:srgbClr val="000000">
                          <a:alpha val="43137"/>
                        </a:srgbClr>
                      </a:outerShdw>
                    </a:effectLst>
                    <a:latin typeface="Candara" pitchFamily="34" charset="0"/>
                    <a:cs typeface="Consolas" pitchFamily="49" charset="0"/>
                  </a:rPr>
                  <a:t>(Kilo-Bytes)</a:t>
                </a:r>
              </a:p>
            </c:rich>
          </c:tx>
          <c:layout>
            <c:manualLayout>
              <c:xMode val="edge"/>
              <c:yMode val="edge"/>
              <c:x val="0.0"/>
              <c:y val="0.117514693016314"/>
            </c:manualLayout>
          </c:layout>
          <c:overlay val="0"/>
        </c:title>
        <c:numFmt formatCode="General" sourceLinked="1"/>
        <c:majorTickMark val="in"/>
        <c:minorTickMark val="none"/>
        <c:tickLblPos val="nextTo"/>
        <c:spPr>
          <a:ln w="25400">
            <a:solidFill>
              <a:schemeClr val="tx1"/>
            </a:solidFill>
          </a:ln>
        </c:spPr>
        <c:txPr>
          <a:bodyPr/>
          <a:lstStyle/>
          <a:p>
            <a:pPr>
              <a:defRPr sz="2000">
                <a:latin typeface="Verdana" pitchFamily="34" charset="0"/>
                <a:ea typeface="Verdana" pitchFamily="34" charset="0"/>
                <a:cs typeface="Verdana" pitchFamily="34" charset="0"/>
              </a:defRPr>
            </a:pPr>
            <a:endParaRPr lang="en-US"/>
          </a:p>
        </c:txPr>
        <c:crossAx val="-2074364312"/>
        <c:crosses val="autoZero"/>
        <c:crossBetween val="between"/>
        <c:dispUnits>
          <c:builtInUnit val="thousands"/>
        </c:dispUnits>
      </c:valAx>
    </c:plotArea>
    <c:legend>
      <c:legendPos val="r"/>
      <c:layout>
        <c:manualLayout>
          <c:xMode val="edge"/>
          <c:yMode val="edge"/>
          <c:x val="0.694913240011665"/>
          <c:y val="0.0379206422726571"/>
          <c:w val="0.279994531933508"/>
          <c:h val="0.205204467088673"/>
        </c:manualLayout>
      </c:layout>
      <c:overlay val="0"/>
      <c:txPr>
        <a:bodyPr/>
        <a:lstStyle/>
        <a:p>
          <a:pPr>
            <a:defRPr sz="2800">
              <a:effectLst>
                <a:outerShdw blurRad="38100" dist="38100" dir="2700000" algn="tl">
                  <a:srgbClr val="000000">
                    <a:alpha val="43137"/>
                  </a:srgbClr>
                </a:outerShdw>
              </a:effectLst>
              <a:latin typeface="Candara"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44420992514825"/>
          <c:y val="0.0413071895424837"/>
          <c:w val="0.837529284533878"/>
          <c:h val="0.694066388760228"/>
        </c:manualLayout>
      </c:layout>
      <c:bar3DChart>
        <c:barDir val="col"/>
        <c:grouping val="clustered"/>
        <c:varyColors val="0"/>
        <c:ser>
          <c:idx val="0"/>
          <c:order val="0"/>
          <c:tx>
            <c:strRef>
              <c:f>工作表1!$B$1</c:f>
              <c:strCache>
                <c:ptCount val="1"/>
                <c:pt idx="0">
                  <c:v>origin</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工作表1!$B$2:$B$10</c:f>
              <c:numCache>
                <c:formatCode>General</c:formatCode>
                <c:ptCount val="9"/>
                <c:pt idx="0">
                  <c:v>40976.0</c:v>
                </c:pt>
                <c:pt idx="1">
                  <c:v>51743.0</c:v>
                </c:pt>
                <c:pt idx="2">
                  <c:v>180000.0</c:v>
                </c:pt>
                <c:pt idx="3">
                  <c:v>26588.0</c:v>
                </c:pt>
                <c:pt idx="4">
                  <c:v>30347.0</c:v>
                </c:pt>
                <c:pt idx="5">
                  <c:v>156804.0</c:v>
                </c:pt>
                <c:pt idx="6">
                  <c:v>42658.0</c:v>
                </c:pt>
                <c:pt idx="7">
                  <c:v>13818.0</c:v>
                </c:pt>
                <c:pt idx="8">
                  <c:v>11706.0</c:v>
                </c:pt>
              </c:numCache>
            </c:numRef>
          </c:val>
        </c:ser>
        <c:ser>
          <c:idx val="1"/>
          <c:order val="1"/>
          <c:tx>
            <c:strRef>
              <c:f>工作表1!$C$1</c:f>
              <c:strCache>
                <c:ptCount val="1"/>
                <c:pt idx="0">
                  <c:v>in-vm</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工作表1!$C$2:$C$10</c:f>
              <c:numCache>
                <c:formatCode>#,##0</c:formatCode>
                <c:ptCount val="9"/>
                <c:pt idx="0">
                  <c:v>3240.0</c:v>
                </c:pt>
                <c:pt idx="1">
                  <c:v>4120.0</c:v>
                </c:pt>
                <c:pt idx="2">
                  <c:v>93180.0</c:v>
                </c:pt>
                <c:pt idx="3">
                  <c:v>2688.0</c:v>
                </c:pt>
                <c:pt idx="4">
                  <c:v>6152.0</c:v>
                </c:pt>
                <c:pt idx="5">
                  <c:v>26885.0</c:v>
                </c:pt>
                <c:pt idx="6">
                  <c:v>2784.0</c:v>
                </c:pt>
                <c:pt idx="7">
                  <c:v>1152.0</c:v>
                </c:pt>
                <c:pt idx="8" formatCode="General">
                  <c:v>352.0</c:v>
                </c:pt>
              </c:numCache>
            </c:numRef>
          </c:val>
        </c:ser>
        <c:dLbls>
          <c:showLegendKey val="0"/>
          <c:showVal val="0"/>
          <c:showCatName val="0"/>
          <c:showSerName val="0"/>
          <c:showPercent val="0"/>
          <c:showBubbleSize val="0"/>
        </c:dLbls>
        <c:gapWidth val="150"/>
        <c:shape val="box"/>
        <c:axId val="-2116196328"/>
        <c:axId val="-2116193320"/>
        <c:axId val="0"/>
      </c:bar3DChart>
      <c:catAx>
        <c:axId val="-2116196328"/>
        <c:scaling>
          <c:orientation val="minMax"/>
        </c:scaling>
        <c:delete val="0"/>
        <c:axPos val="b"/>
        <c:majorTickMark val="out"/>
        <c:minorTickMark val="none"/>
        <c:tickLblPos val="nextTo"/>
        <c:txPr>
          <a:bodyPr/>
          <a:lstStyle/>
          <a:p>
            <a:pPr>
              <a:defRPr sz="2400" b="1">
                <a:effectLst/>
                <a:latin typeface="Candara" pitchFamily="34" charset="0"/>
              </a:defRPr>
            </a:pPr>
            <a:endParaRPr lang="en-US"/>
          </a:p>
        </c:txPr>
        <c:crossAx val="-2116193320"/>
        <c:crosses val="autoZero"/>
        <c:auto val="1"/>
        <c:lblAlgn val="ctr"/>
        <c:lblOffset val="100"/>
        <c:noMultiLvlLbl val="0"/>
      </c:catAx>
      <c:valAx>
        <c:axId val="-2116193320"/>
        <c:scaling>
          <c:orientation val="minMax"/>
          <c:max val="17000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prstClr val="black"/>
                    </a:solidFill>
                    <a:latin typeface="Verdana" pitchFamily="34" charset="0"/>
                    <a:ea typeface="Verdana" pitchFamily="34" charset="0"/>
                    <a:cs typeface="Verdana" pitchFamily="34" charset="0"/>
                  </a:defRPr>
                </a:pPr>
                <a:r>
                  <a:rPr lang="en-US" altLang="zh-CN" sz="2400" b="0" dirty="0" smtClean="0">
                    <a:latin typeface="Verdana" pitchFamily="34" charset="0"/>
                    <a:ea typeface="Verdana" pitchFamily="34" charset="0"/>
                    <a:cs typeface="Verdana" pitchFamily="34" charset="0"/>
                  </a:rPr>
                  <a:t>Read</a:t>
                </a:r>
                <a:r>
                  <a:rPr lang="zh-CN" altLang="en-US" sz="2400" b="0" dirty="0" smtClean="0">
                    <a:latin typeface="Verdana" pitchFamily="34" charset="0"/>
                    <a:cs typeface="Verdana" pitchFamily="34" charset="0"/>
                  </a:rPr>
                  <a:t> </a:t>
                </a:r>
                <a:r>
                  <a:rPr lang="en-US" altLang="zh-CN" sz="2400" b="0" dirty="0" smtClean="0">
                    <a:latin typeface="Verdana" pitchFamily="34" charset="0"/>
                    <a:ea typeface="Verdana" pitchFamily="34" charset="0"/>
                    <a:cs typeface="Verdana" pitchFamily="34" charset="0"/>
                  </a:rPr>
                  <a:t>set</a:t>
                </a:r>
                <a:r>
                  <a:rPr lang="zh-CN" altLang="en-US" sz="2400" b="0" dirty="0" smtClean="0">
                    <a:latin typeface="Verdana" pitchFamily="34" charset="0"/>
                    <a:cs typeface="Verdana" pitchFamily="34" charset="0"/>
                  </a:rPr>
                  <a:t> </a:t>
                </a:r>
                <a:r>
                  <a:rPr lang="en-US" altLang="zh-CN" sz="2400" b="0" dirty="0" smtClean="0">
                    <a:latin typeface="Verdana" pitchFamily="34" charset="0"/>
                    <a:ea typeface="Verdana" pitchFamily="34" charset="0"/>
                    <a:cs typeface="Verdana" pitchFamily="34" charset="0"/>
                  </a:rPr>
                  <a:t>(Kilo-Bytes)</a:t>
                </a:r>
              </a:p>
            </c:rich>
          </c:tx>
          <c:layout>
            <c:manualLayout>
              <c:xMode val="edge"/>
              <c:yMode val="edge"/>
              <c:x val="0.0"/>
              <c:y val="0.133200967526118"/>
            </c:manualLayout>
          </c:layout>
          <c:overlay val="0"/>
        </c:title>
        <c:numFmt formatCode="General" sourceLinked="1"/>
        <c:majorTickMark val="out"/>
        <c:minorTickMark val="none"/>
        <c:tickLblPos val="nextTo"/>
        <c:txPr>
          <a:bodyPr/>
          <a:lstStyle/>
          <a:p>
            <a:pPr>
              <a:defRPr sz="1800" b="1">
                <a:latin typeface="Verdana" pitchFamily="34" charset="0"/>
                <a:ea typeface="Verdana" pitchFamily="34" charset="0"/>
                <a:cs typeface="Verdana" pitchFamily="34" charset="0"/>
              </a:defRPr>
            </a:pPr>
            <a:endParaRPr lang="en-US"/>
          </a:p>
        </c:txPr>
        <c:crossAx val="-2116196328"/>
        <c:crosses val="autoZero"/>
        <c:crossBetween val="between"/>
        <c:dispUnits>
          <c:builtInUnit val="thousands"/>
        </c:dispUnits>
      </c:valAx>
    </c:plotArea>
    <c:legend>
      <c:legendPos val="r"/>
      <c:layout>
        <c:manualLayout>
          <c:xMode val="edge"/>
          <c:yMode val="edge"/>
          <c:x val="0.752304364732186"/>
          <c:y val="0.0617829241932994"/>
          <c:w val="0.210658598230777"/>
          <c:h val="0.194081210436931"/>
        </c:manualLayout>
      </c:layou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38248153008652"/>
          <c:y val="0.0413071895424837"/>
          <c:w val="0.84370212404005"/>
          <c:h val="0.652236323400751"/>
        </c:manualLayout>
      </c:layout>
      <c:bar3DChart>
        <c:barDir val="col"/>
        <c:grouping val="clustered"/>
        <c:varyColors val="0"/>
        <c:ser>
          <c:idx val="0"/>
          <c:order val="0"/>
          <c:tx>
            <c:strRef>
              <c:f>工作表1!$B$1</c:f>
              <c:strCache>
                <c:ptCount val="1"/>
                <c:pt idx="0">
                  <c:v>origin</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工作表1!$B$2:$B$10</c:f>
              <c:numCache>
                <c:formatCode>General</c:formatCode>
                <c:ptCount val="9"/>
                <c:pt idx="0">
                  <c:v>26978.0</c:v>
                </c:pt>
                <c:pt idx="1">
                  <c:v>46111.0</c:v>
                </c:pt>
                <c:pt idx="2">
                  <c:v>120000.0</c:v>
                </c:pt>
                <c:pt idx="3">
                  <c:v>25613.0</c:v>
                </c:pt>
                <c:pt idx="4">
                  <c:v>31984.0</c:v>
                </c:pt>
                <c:pt idx="5">
                  <c:v>109842.0</c:v>
                </c:pt>
                <c:pt idx="6">
                  <c:v>33034.0</c:v>
                </c:pt>
                <c:pt idx="7">
                  <c:v>10334.0</c:v>
                </c:pt>
                <c:pt idx="8">
                  <c:v>8134.0</c:v>
                </c:pt>
              </c:numCache>
            </c:numRef>
          </c:val>
        </c:ser>
        <c:ser>
          <c:idx val="1"/>
          <c:order val="1"/>
          <c:tx>
            <c:strRef>
              <c:f>工作表1!$C$1</c:f>
              <c:strCache>
                <c:ptCount val="1"/>
                <c:pt idx="0">
                  <c:v>in-vm</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工作表1!$C$2:$C$10</c:f>
              <c:numCache>
                <c:formatCode>#,##0</c:formatCode>
                <c:ptCount val="9"/>
                <c:pt idx="0">
                  <c:v>1608.0</c:v>
                </c:pt>
                <c:pt idx="1">
                  <c:v>2304.0</c:v>
                </c:pt>
                <c:pt idx="2">
                  <c:v>62496.0</c:v>
                </c:pt>
                <c:pt idx="3">
                  <c:v>2624.0</c:v>
                </c:pt>
                <c:pt idx="4">
                  <c:v>4104.0</c:v>
                </c:pt>
                <c:pt idx="5">
                  <c:v>20484.0</c:v>
                </c:pt>
                <c:pt idx="6">
                  <c:v>1792.0</c:v>
                </c:pt>
                <c:pt idx="7" formatCode="General">
                  <c:v>584.0</c:v>
                </c:pt>
                <c:pt idx="8" formatCode="General">
                  <c:v>176.0</c:v>
                </c:pt>
              </c:numCache>
            </c:numRef>
          </c:val>
        </c:ser>
        <c:dLbls>
          <c:showLegendKey val="0"/>
          <c:showVal val="0"/>
          <c:showCatName val="0"/>
          <c:showSerName val="0"/>
          <c:showPercent val="0"/>
          <c:showBubbleSize val="0"/>
        </c:dLbls>
        <c:gapWidth val="150"/>
        <c:shape val="box"/>
        <c:axId val="-2116292376"/>
        <c:axId val="-2116298376"/>
        <c:axId val="0"/>
      </c:bar3DChart>
      <c:catAx>
        <c:axId val="-2116292376"/>
        <c:scaling>
          <c:orientation val="minMax"/>
        </c:scaling>
        <c:delete val="0"/>
        <c:axPos val="b"/>
        <c:majorTickMark val="out"/>
        <c:minorTickMark val="none"/>
        <c:tickLblPos val="nextTo"/>
        <c:txPr>
          <a:bodyPr/>
          <a:lstStyle/>
          <a:p>
            <a:pPr>
              <a:defRPr sz="2400" b="1"/>
            </a:pPr>
            <a:endParaRPr lang="en-US"/>
          </a:p>
        </c:txPr>
        <c:crossAx val="-2116298376"/>
        <c:crosses val="autoZero"/>
        <c:auto val="1"/>
        <c:lblAlgn val="ctr"/>
        <c:lblOffset val="100"/>
        <c:noMultiLvlLbl val="0"/>
      </c:catAx>
      <c:valAx>
        <c:axId val="-2116298376"/>
        <c:scaling>
          <c:orientation val="minMax"/>
          <c:max val="11000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prstClr val="black"/>
                    </a:solidFill>
                    <a:latin typeface="Verdana" pitchFamily="34" charset="0"/>
                    <a:ea typeface="Verdana" pitchFamily="34" charset="0"/>
                    <a:cs typeface="Verdana" pitchFamily="34" charset="0"/>
                  </a:defRPr>
                </a:pPr>
                <a:r>
                  <a:rPr lang="en-US" altLang="zh-CN" sz="2400" b="0" dirty="0" smtClean="0">
                    <a:latin typeface="Verdana" pitchFamily="34" charset="0"/>
                    <a:ea typeface="Verdana" pitchFamily="34" charset="0"/>
                    <a:cs typeface="Verdana" pitchFamily="34" charset="0"/>
                  </a:rPr>
                  <a:t>Write</a:t>
                </a:r>
                <a:r>
                  <a:rPr lang="zh-CN" altLang="en-US" sz="2400" b="0" dirty="0" smtClean="0">
                    <a:latin typeface="Verdana" pitchFamily="34" charset="0"/>
                    <a:cs typeface="Verdana" pitchFamily="34" charset="0"/>
                  </a:rPr>
                  <a:t> </a:t>
                </a:r>
                <a:r>
                  <a:rPr lang="en-US" altLang="zh-CN" sz="2400" b="0" dirty="0" smtClean="0">
                    <a:latin typeface="Verdana" pitchFamily="34" charset="0"/>
                    <a:ea typeface="Verdana" pitchFamily="34" charset="0"/>
                    <a:cs typeface="Verdana" pitchFamily="34" charset="0"/>
                  </a:rPr>
                  <a:t>set</a:t>
                </a:r>
                <a:r>
                  <a:rPr lang="zh-CN" altLang="en-US" sz="2400" b="0" dirty="0" smtClean="0">
                    <a:latin typeface="Verdana" pitchFamily="34" charset="0"/>
                    <a:cs typeface="Verdana" pitchFamily="34" charset="0"/>
                  </a:rPr>
                  <a:t> </a:t>
                </a:r>
                <a:r>
                  <a:rPr lang="en-US" altLang="zh-CN" sz="2400" b="0" dirty="0" smtClean="0">
                    <a:latin typeface="Verdana" pitchFamily="34" charset="0"/>
                    <a:ea typeface="Verdana" pitchFamily="34" charset="0"/>
                    <a:cs typeface="Verdana" pitchFamily="34" charset="0"/>
                  </a:rPr>
                  <a:t>(Kilo-Bytes)</a:t>
                </a:r>
              </a:p>
            </c:rich>
          </c:tx>
          <c:layout>
            <c:manualLayout>
              <c:xMode val="edge"/>
              <c:yMode val="edge"/>
              <c:x val="0.0"/>
              <c:y val="0.0887565230816737"/>
            </c:manualLayout>
          </c:layout>
          <c:overlay val="0"/>
        </c:title>
        <c:numFmt formatCode="General" sourceLinked="1"/>
        <c:majorTickMark val="out"/>
        <c:minorTickMark val="none"/>
        <c:tickLblPos val="nextTo"/>
        <c:txPr>
          <a:bodyPr/>
          <a:lstStyle/>
          <a:p>
            <a:pPr>
              <a:defRPr sz="1800" b="1">
                <a:latin typeface="Verdana" pitchFamily="34" charset="0"/>
                <a:ea typeface="Verdana" pitchFamily="34" charset="0"/>
                <a:cs typeface="Verdana" pitchFamily="34" charset="0"/>
              </a:defRPr>
            </a:pPr>
            <a:endParaRPr lang="en-US"/>
          </a:p>
        </c:txPr>
        <c:crossAx val="-2116292376"/>
        <c:crosses val="autoZero"/>
        <c:crossBetween val="between"/>
        <c:dispUnits>
          <c:builtInUnit val="thousands"/>
        </c:dispUnits>
      </c:valAx>
    </c:plotArea>
    <c:legend>
      <c:legendPos val="r"/>
      <c:layout>
        <c:manualLayout>
          <c:xMode val="edge"/>
          <c:yMode val="edge"/>
          <c:x val="0.733785846213668"/>
          <c:y val="0.0251816170037569"/>
          <c:w val="0.227633906872752"/>
          <c:h val="0.178394935927127"/>
        </c:manualLayout>
      </c:layout>
      <c:overlay val="0"/>
      <c:txPr>
        <a:bodyPr/>
        <a:lstStyle/>
        <a:p>
          <a:pPr>
            <a:defRPr sz="2800">
              <a:effectLs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52137041897541"/>
          <c:y val="0.0413071895424837"/>
          <c:w val="0.829813235151162"/>
          <c:h val="0.615635016211209"/>
        </c:manualLayout>
      </c:layout>
      <c:bar3DChart>
        <c:barDir val="col"/>
        <c:grouping val="clustered"/>
        <c:varyColors val="0"/>
        <c:ser>
          <c:idx val="0"/>
          <c:order val="0"/>
          <c:tx>
            <c:strRef>
              <c:f>工作表1!$B$1</c:f>
              <c:strCache>
                <c:ptCount val="1"/>
                <c:pt idx="0">
                  <c:v>origin</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工作表1!$B$2:$B$10</c:f>
              <c:numCache>
                <c:formatCode>General</c:formatCode>
                <c:ptCount val="9"/>
                <c:pt idx="0">
                  <c:v>40976.0</c:v>
                </c:pt>
                <c:pt idx="1">
                  <c:v>51743.0</c:v>
                </c:pt>
                <c:pt idx="2">
                  <c:v>170000.0</c:v>
                </c:pt>
                <c:pt idx="3">
                  <c:v>26588.0</c:v>
                </c:pt>
                <c:pt idx="4">
                  <c:v>30347.0</c:v>
                </c:pt>
                <c:pt idx="5">
                  <c:v>156804.0</c:v>
                </c:pt>
                <c:pt idx="6">
                  <c:v>42658.0</c:v>
                </c:pt>
                <c:pt idx="7">
                  <c:v>13818.0</c:v>
                </c:pt>
                <c:pt idx="8">
                  <c:v>11706.0</c:v>
                </c:pt>
              </c:numCache>
            </c:numRef>
          </c:val>
        </c:ser>
        <c:ser>
          <c:idx val="1"/>
          <c:order val="1"/>
          <c:tx>
            <c:strRef>
              <c:f>工作表1!$C$1</c:f>
              <c:strCache>
                <c:ptCount val="1"/>
                <c:pt idx="0">
                  <c:v>in-vm</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工作表1!$C$2:$C$10</c:f>
              <c:numCache>
                <c:formatCode>#,##0</c:formatCode>
                <c:ptCount val="9"/>
                <c:pt idx="0">
                  <c:v>3240.0</c:v>
                </c:pt>
                <c:pt idx="1">
                  <c:v>4120.0</c:v>
                </c:pt>
                <c:pt idx="2">
                  <c:v>93180.0</c:v>
                </c:pt>
                <c:pt idx="3">
                  <c:v>2688.0</c:v>
                </c:pt>
                <c:pt idx="4">
                  <c:v>6152.0</c:v>
                </c:pt>
                <c:pt idx="5">
                  <c:v>26885.0</c:v>
                </c:pt>
                <c:pt idx="6">
                  <c:v>2784.0</c:v>
                </c:pt>
                <c:pt idx="7">
                  <c:v>1152.0</c:v>
                </c:pt>
                <c:pt idx="8" formatCode="General">
                  <c:v>352.0</c:v>
                </c:pt>
              </c:numCache>
            </c:numRef>
          </c:val>
        </c:ser>
        <c:ser>
          <c:idx val="2"/>
          <c:order val="2"/>
          <c:tx>
            <c:strRef>
              <c:f>工作表1!$D$1</c:f>
              <c:strCache>
                <c:ptCount val="1"/>
                <c:pt idx="0">
                  <c:v>in-vm+2-phase</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工作表1!$D$2:$D$10</c:f>
              <c:numCache>
                <c:formatCode>#,##0</c:formatCode>
                <c:ptCount val="9"/>
                <c:pt idx="0">
                  <c:v>1592.0</c:v>
                </c:pt>
                <c:pt idx="1">
                  <c:v>2304.0</c:v>
                </c:pt>
                <c:pt idx="2">
                  <c:v>63112.0</c:v>
                </c:pt>
                <c:pt idx="3">
                  <c:v>2600.0</c:v>
                </c:pt>
                <c:pt idx="4">
                  <c:v>4096.0</c:v>
                </c:pt>
                <c:pt idx="5">
                  <c:v>22528.0</c:v>
                </c:pt>
                <c:pt idx="6">
                  <c:v>1856.0</c:v>
                </c:pt>
                <c:pt idx="7" formatCode="General">
                  <c:v>592.0</c:v>
                </c:pt>
                <c:pt idx="8" formatCode="General">
                  <c:v>224.0</c:v>
                </c:pt>
              </c:numCache>
            </c:numRef>
          </c:val>
        </c:ser>
        <c:dLbls>
          <c:showLegendKey val="0"/>
          <c:showVal val="0"/>
          <c:showCatName val="0"/>
          <c:showSerName val="0"/>
          <c:showPercent val="0"/>
          <c:showBubbleSize val="0"/>
        </c:dLbls>
        <c:gapWidth val="150"/>
        <c:shape val="box"/>
        <c:axId val="-2046439640"/>
        <c:axId val="-2046436632"/>
        <c:axId val="0"/>
      </c:bar3DChart>
      <c:catAx>
        <c:axId val="-2046439640"/>
        <c:scaling>
          <c:orientation val="minMax"/>
        </c:scaling>
        <c:delete val="0"/>
        <c:axPos val="b"/>
        <c:majorTickMark val="out"/>
        <c:minorTickMark val="none"/>
        <c:tickLblPos val="nextTo"/>
        <c:txPr>
          <a:bodyPr/>
          <a:lstStyle/>
          <a:p>
            <a:pPr>
              <a:defRPr sz="2400"/>
            </a:pPr>
            <a:endParaRPr lang="en-US"/>
          </a:p>
        </c:txPr>
        <c:crossAx val="-2046436632"/>
        <c:crosses val="autoZero"/>
        <c:auto val="1"/>
        <c:lblAlgn val="ctr"/>
        <c:lblOffset val="100"/>
        <c:noMultiLvlLbl val="0"/>
      </c:catAx>
      <c:valAx>
        <c:axId val="-2046436632"/>
        <c:scaling>
          <c:orientation val="minMax"/>
          <c:max val="17000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prstClr val="black"/>
                    </a:solidFill>
                    <a:latin typeface="+mn-lt"/>
                    <a:ea typeface="+mn-ea"/>
                    <a:cs typeface="+mn-cs"/>
                  </a:defRPr>
                </a:pPr>
                <a:r>
                  <a:rPr lang="en-US" altLang="zh-CN" sz="2400" b="0" dirty="0" smtClean="0">
                    <a:latin typeface="Candara"/>
                    <a:cs typeface="Candara"/>
                  </a:rPr>
                  <a:t>Read</a:t>
                </a:r>
                <a:r>
                  <a:rPr lang="zh-CN" altLang="en-US" sz="2400" b="0" dirty="0" smtClean="0">
                    <a:latin typeface="Candara"/>
                    <a:cs typeface="Candara"/>
                  </a:rPr>
                  <a:t> </a:t>
                </a:r>
                <a:r>
                  <a:rPr lang="en-US" altLang="zh-CN" sz="2400" b="0" dirty="0" smtClean="0">
                    <a:latin typeface="Candara"/>
                    <a:cs typeface="Candara"/>
                  </a:rPr>
                  <a:t>set</a:t>
                </a:r>
                <a:r>
                  <a:rPr lang="zh-CN" altLang="en-US" sz="2400" b="0" dirty="0" smtClean="0">
                    <a:latin typeface="Candara"/>
                    <a:cs typeface="Candara"/>
                  </a:rPr>
                  <a:t> </a:t>
                </a:r>
                <a:r>
                  <a:rPr lang="en-US" altLang="zh-CN" sz="2400" b="0" dirty="0" smtClean="0">
                    <a:latin typeface="Candara"/>
                    <a:cs typeface="Candara"/>
                  </a:rPr>
                  <a:t>(Kilo-Bytes)</a:t>
                </a:r>
              </a:p>
            </c:rich>
          </c:tx>
          <c:layout>
            <c:manualLayout>
              <c:xMode val="edge"/>
              <c:yMode val="edge"/>
              <c:x val="0.0136689511033343"/>
              <c:y val="0.127321827458242"/>
            </c:manualLayout>
          </c:layout>
          <c:overlay val="0"/>
        </c:title>
        <c:numFmt formatCode="General" sourceLinked="1"/>
        <c:majorTickMark val="out"/>
        <c:minorTickMark val="none"/>
        <c:tickLblPos val="nextTo"/>
        <c:txPr>
          <a:bodyPr/>
          <a:lstStyle/>
          <a:p>
            <a:pPr>
              <a:defRPr sz="2000">
                <a:latin typeface="Verdana" pitchFamily="34" charset="0"/>
                <a:ea typeface="Verdana" pitchFamily="34" charset="0"/>
                <a:cs typeface="Verdana" pitchFamily="34" charset="0"/>
              </a:defRPr>
            </a:pPr>
            <a:endParaRPr lang="en-US"/>
          </a:p>
        </c:txPr>
        <c:crossAx val="-2046439640"/>
        <c:crosses val="autoZero"/>
        <c:crossBetween val="between"/>
        <c:dispUnits>
          <c:builtInUnit val="thousands"/>
        </c:dispUnits>
      </c:valAx>
    </c:plotArea>
    <c:legend>
      <c:legendPos val="r"/>
      <c:layout>
        <c:manualLayout>
          <c:xMode val="edge"/>
          <c:yMode val="edge"/>
          <c:x val="0.693662389423544"/>
          <c:y val="0.0617829241932994"/>
          <c:w val="0.269300573539419"/>
          <c:h val="0.286073639262842"/>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39791362885195"/>
          <c:y val="0.0413071895424837"/>
          <c:w val="0.842158914163508"/>
          <c:h val="0.660079460655653"/>
        </c:manualLayout>
      </c:layout>
      <c:bar3DChart>
        <c:barDir val="col"/>
        <c:grouping val="clustered"/>
        <c:varyColors val="0"/>
        <c:ser>
          <c:idx val="0"/>
          <c:order val="0"/>
          <c:tx>
            <c:strRef>
              <c:f>工作表1!$B$1</c:f>
              <c:strCache>
                <c:ptCount val="1"/>
                <c:pt idx="0">
                  <c:v>origin</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工作表1!$B$2:$B$10</c:f>
              <c:numCache>
                <c:formatCode>General</c:formatCode>
                <c:ptCount val="9"/>
                <c:pt idx="0">
                  <c:v>26978.0</c:v>
                </c:pt>
                <c:pt idx="1">
                  <c:v>46111.0</c:v>
                </c:pt>
                <c:pt idx="2">
                  <c:v>130000.0</c:v>
                </c:pt>
                <c:pt idx="3">
                  <c:v>25613.0</c:v>
                </c:pt>
                <c:pt idx="4">
                  <c:v>31984.0</c:v>
                </c:pt>
                <c:pt idx="5">
                  <c:v>109842.0</c:v>
                </c:pt>
                <c:pt idx="6">
                  <c:v>33034.0</c:v>
                </c:pt>
                <c:pt idx="7">
                  <c:v>10334.0</c:v>
                </c:pt>
                <c:pt idx="8">
                  <c:v>8134.0</c:v>
                </c:pt>
              </c:numCache>
            </c:numRef>
          </c:val>
        </c:ser>
        <c:ser>
          <c:idx val="1"/>
          <c:order val="1"/>
          <c:tx>
            <c:strRef>
              <c:f>工作表1!$C$1</c:f>
              <c:strCache>
                <c:ptCount val="1"/>
                <c:pt idx="0">
                  <c:v>in-vm</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工作表1!$C$2:$C$10</c:f>
              <c:numCache>
                <c:formatCode>#,##0</c:formatCode>
                <c:ptCount val="9"/>
                <c:pt idx="0">
                  <c:v>1608.0</c:v>
                </c:pt>
                <c:pt idx="1">
                  <c:v>2304.0</c:v>
                </c:pt>
                <c:pt idx="2">
                  <c:v>62496.0</c:v>
                </c:pt>
                <c:pt idx="3">
                  <c:v>2624.0</c:v>
                </c:pt>
                <c:pt idx="4">
                  <c:v>4104.0</c:v>
                </c:pt>
                <c:pt idx="5">
                  <c:v>20484.0</c:v>
                </c:pt>
                <c:pt idx="6">
                  <c:v>1792.0</c:v>
                </c:pt>
                <c:pt idx="7" formatCode="General">
                  <c:v>584.0</c:v>
                </c:pt>
                <c:pt idx="8" formatCode="General">
                  <c:v>176.0</c:v>
                </c:pt>
              </c:numCache>
            </c:numRef>
          </c:val>
        </c:ser>
        <c:ser>
          <c:idx val="2"/>
          <c:order val="2"/>
          <c:tx>
            <c:strRef>
              <c:f>工作表1!$D$1</c:f>
              <c:strCache>
                <c:ptCount val="1"/>
                <c:pt idx="0">
                  <c:v>in-vm+2-phase</c:v>
                </c:pt>
              </c:strCache>
            </c:strRef>
          </c:tx>
          <c:invertIfNegative val="0"/>
          <c:cat>
            <c:strRef>
              <c:f>工作表1!$A$2:$A$10</c:f>
              <c:strCache>
                <c:ptCount val="9"/>
                <c:pt idx="0">
                  <c:v>ps</c:v>
                </c:pt>
                <c:pt idx="1">
                  <c:v>lsmod</c:v>
                </c:pt>
                <c:pt idx="2">
                  <c:v>netstat</c:v>
                </c:pt>
                <c:pt idx="3">
                  <c:v>systbl</c:v>
                </c:pt>
                <c:pt idx="4">
                  <c:v>idt</c:v>
                </c:pt>
                <c:pt idx="5">
                  <c:v>ktext</c:v>
                </c:pt>
                <c:pt idx="6">
                  <c:v>vfs-ops</c:v>
                </c:pt>
                <c:pt idx="7">
                  <c:v>dr</c:v>
                </c:pt>
                <c:pt idx="8">
                  <c:v>ph</c:v>
                </c:pt>
              </c:strCache>
            </c:strRef>
          </c:cat>
          <c:val>
            <c:numRef>
              <c:f>工作表1!$D$2:$D$10</c:f>
              <c:numCache>
                <c:formatCode>General</c:formatCode>
                <c:ptCount val="9"/>
                <c:pt idx="0">
                  <c:v>0.0</c:v>
                </c:pt>
                <c:pt idx="1">
                  <c:v>0.0</c:v>
                </c:pt>
                <c:pt idx="2">
                  <c:v>0.0</c:v>
                </c:pt>
                <c:pt idx="3">
                  <c:v>0.0</c:v>
                </c:pt>
                <c:pt idx="4">
                  <c:v>0.0</c:v>
                </c:pt>
                <c:pt idx="5">
                  <c:v>0.0</c:v>
                </c:pt>
                <c:pt idx="6">
                  <c:v>0.0</c:v>
                </c:pt>
                <c:pt idx="7">
                  <c:v>0.0</c:v>
                </c:pt>
                <c:pt idx="8">
                  <c:v>0.0</c:v>
                </c:pt>
              </c:numCache>
            </c:numRef>
          </c:val>
        </c:ser>
        <c:dLbls>
          <c:showLegendKey val="0"/>
          <c:showVal val="0"/>
          <c:showCatName val="0"/>
          <c:showSerName val="0"/>
          <c:showPercent val="0"/>
          <c:showBubbleSize val="0"/>
        </c:dLbls>
        <c:gapWidth val="150"/>
        <c:shape val="box"/>
        <c:axId val="-2061363496"/>
        <c:axId val="-2061372888"/>
        <c:axId val="0"/>
      </c:bar3DChart>
      <c:catAx>
        <c:axId val="-2061363496"/>
        <c:scaling>
          <c:orientation val="minMax"/>
        </c:scaling>
        <c:delete val="0"/>
        <c:axPos val="b"/>
        <c:majorTickMark val="out"/>
        <c:minorTickMark val="none"/>
        <c:tickLblPos val="nextTo"/>
        <c:txPr>
          <a:bodyPr/>
          <a:lstStyle/>
          <a:p>
            <a:pPr>
              <a:defRPr sz="2400"/>
            </a:pPr>
            <a:endParaRPr lang="en-US"/>
          </a:p>
        </c:txPr>
        <c:crossAx val="-2061372888"/>
        <c:crosses val="autoZero"/>
        <c:auto val="1"/>
        <c:lblAlgn val="ctr"/>
        <c:lblOffset val="100"/>
        <c:noMultiLvlLbl val="0"/>
      </c:catAx>
      <c:valAx>
        <c:axId val="-2061372888"/>
        <c:scaling>
          <c:orientation val="minMax"/>
          <c:max val="13000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prstClr val="black"/>
                    </a:solidFill>
                    <a:latin typeface="Candara" pitchFamily="34" charset="0"/>
                    <a:ea typeface="+mn-ea"/>
                    <a:cs typeface="+mn-cs"/>
                  </a:defRPr>
                </a:pPr>
                <a:r>
                  <a:rPr lang="en-US" altLang="zh-CN" sz="2400" b="0" dirty="0" smtClean="0">
                    <a:latin typeface="Candara" pitchFamily="34" charset="0"/>
                    <a:cs typeface="Candara"/>
                  </a:rPr>
                  <a:t>Write</a:t>
                </a:r>
                <a:r>
                  <a:rPr lang="zh-CN" altLang="en-US" sz="2400" b="0" dirty="0" smtClean="0">
                    <a:latin typeface="Candara" pitchFamily="34" charset="0"/>
                    <a:cs typeface="Candara"/>
                  </a:rPr>
                  <a:t> </a:t>
                </a:r>
                <a:r>
                  <a:rPr lang="en-US" altLang="zh-CN" sz="2400" b="0" dirty="0" smtClean="0">
                    <a:latin typeface="Candara" pitchFamily="34" charset="0"/>
                    <a:cs typeface="Candara"/>
                  </a:rPr>
                  <a:t>set</a:t>
                </a:r>
                <a:r>
                  <a:rPr lang="zh-CN" altLang="en-US" sz="2400" b="0" dirty="0" smtClean="0">
                    <a:latin typeface="Candara" pitchFamily="34" charset="0"/>
                    <a:cs typeface="Candara"/>
                  </a:rPr>
                  <a:t> </a:t>
                </a:r>
                <a:r>
                  <a:rPr lang="en-US" altLang="zh-CN" sz="2400" b="0" dirty="0" smtClean="0">
                    <a:latin typeface="Candara" pitchFamily="34" charset="0"/>
                    <a:cs typeface="Candara"/>
                  </a:rPr>
                  <a:t>(Kilo-Bytes)</a:t>
                </a:r>
              </a:p>
            </c:rich>
          </c:tx>
          <c:layout>
            <c:manualLayout>
              <c:xMode val="edge"/>
              <c:yMode val="edge"/>
              <c:x val="0.00286648196753184"/>
              <c:y val="0.167187895630693"/>
            </c:manualLayout>
          </c:layout>
          <c:overlay val="0"/>
        </c:title>
        <c:numFmt formatCode="General" sourceLinked="1"/>
        <c:majorTickMark val="out"/>
        <c:minorTickMark val="none"/>
        <c:tickLblPos val="nextTo"/>
        <c:txPr>
          <a:bodyPr/>
          <a:lstStyle/>
          <a:p>
            <a:pPr>
              <a:defRPr sz="2000">
                <a:latin typeface="Verdana" pitchFamily="34" charset="0"/>
                <a:ea typeface="Verdana" pitchFamily="34" charset="0"/>
                <a:cs typeface="Verdana" pitchFamily="34" charset="0"/>
              </a:defRPr>
            </a:pPr>
            <a:endParaRPr lang="en-US"/>
          </a:p>
        </c:txPr>
        <c:crossAx val="-2061363496"/>
        <c:crosses val="autoZero"/>
        <c:crossBetween val="between"/>
        <c:dispUnits>
          <c:builtInUnit val="thousands"/>
        </c:dispUnits>
      </c:valAx>
    </c:plotArea>
    <c:legend>
      <c:legendPos val="r"/>
      <c:layout>
        <c:manualLayout>
          <c:xMode val="edge"/>
          <c:yMode val="edge"/>
          <c:x val="0.681316710411199"/>
          <c:y val="0.0617829241932994"/>
          <c:w val="0.280103042675221"/>
          <c:h val="0.23329689671144"/>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05840745601244"/>
          <c:y val="0.0413071895424837"/>
          <c:w val="0.876109531447458"/>
          <c:h val="0.754197107714477"/>
        </c:manualLayout>
      </c:layout>
      <c:bar3DChart>
        <c:barDir val="col"/>
        <c:grouping val="clustered"/>
        <c:varyColors val="0"/>
        <c:ser>
          <c:idx val="0"/>
          <c:order val="0"/>
          <c:tx>
            <c:strRef>
              <c:f>工作表1!$B$1</c:f>
              <c:strCache>
                <c:ptCount val="1"/>
                <c:pt idx="0">
                  <c:v>without-vmi</c:v>
                </c:pt>
              </c:strCache>
            </c:strRef>
          </c:tx>
          <c:invertIfNegative val="0"/>
          <c:cat>
            <c:strRef>
              <c:f>工作表1!$A$2:$A$14</c:f>
              <c:strCache>
                <c:ptCount val="13"/>
                <c:pt idx="0">
                  <c:v>blackscholes</c:v>
                </c:pt>
                <c:pt idx="1">
                  <c:v>bodytrack</c:v>
                </c:pt>
                <c:pt idx="2">
                  <c:v>canneal</c:v>
                </c:pt>
                <c:pt idx="3">
                  <c:v>dedup</c:v>
                </c:pt>
                <c:pt idx="4">
                  <c:v>facesim</c:v>
                </c:pt>
                <c:pt idx="5">
                  <c:v>ferret</c:v>
                </c:pt>
                <c:pt idx="6">
                  <c:v>fluidanimate</c:v>
                </c:pt>
                <c:pt idx="7">
                  <c:v>freqmine</c:v>
                </c:pt>
                <c:pt idx="8">
                  <c:v>raytrace</c:v>
                </c:pt>
                <c:pt idx="9">
                  <c:v>streamcluster</c:v>
                </c:pt>
                <c:pt idx="10">
                  <c:v>swaptions</c:v>
                </c:pt>
                <c:pt idx="11">
                  <c:v>vips</c:v>
                </c:pt>
                <c:pt idx="12">
                  <c:v>x264</c:v>
                </c:pt>
              </c:strCache>
            </c:strRef>
          </c:cat>
          <c:val>
            <c:numRef>
              <c:f>工作表1!$B$2:$B$14</c:f>
              <c:numCache>
                <c:formatCode>General</c:formatCode>
                <c:ptCount val="13"/>
                <c:pt idx="0">
                  <c:v>100.0</c:v>
                </c:pt>
                <c:pt idx="1">
                  <c:v>100.0</c:v>
                </c:pt>
                <c:pt idx="2">
                  <c:v>100.0</c:v>
                </c:pt>
                <c:pt idx="3">
                  <c:v>100.0</c:v>
                </c:pt>
                <c:pt idx="4">
                  <c:v>100.0</c:v>
                </c:pt>
                <c:pt idx="5">
                  <c:v>100.0</c:v>
                </c:pt>
                <c:pt idx="6">
                  <c:v>100.0</c:v>
                </c:pt>
                <c:pt idx="7">
                  <c:v>100.0</c:v>
                </c:pt>
                <c:pt idx="8">
                  <c:v>100.0</c:v>
                </c:pt>
                <c:pt idx="9">
                  <c:v>100.0</c:v>
                </c:pt>
                <c:pt idx="10">
                  <c:v>100.0</c:v>
                </c:pt>
                <c:pt idx="11">
                  <c:v>100.0</c:v>
                </c:pt>
                <c:pt idx="12">
                  <c:v>100.0</c:v>
                </c:pt>
              </c:numCache>
            </c:numRef>
          </c:val>
        </c:ser>
        <c:ser>
          <c:idx val="1"/>
          <c:order val="1"/>
          <c:tx>
            <c:strRef>
              <c:f>工作表1!$C$1</c:f>
              <c:strCache>
                <c:ptCount val="1"/>
                <c:pt idx="0">
                  <c:v>tx-intro</c:v>
                </c:pt>
              </c:strCache>
            </c:strRef>
          </c:tx>
          <c:invertIfNegative val="0"/>
          <c:cat>
            <c:strRef>
              <c:f>工作表1!$A$2:$A$14</c:f>
              <c:strCache>
                <c:ptCount val="13"/>
                <c:pt idx="0">
                  <c:v>blackscholes</c:v>
                </c:pt>
                <c:pt idx="1">
                  <c:v>bodytrack</c:v>
                </c:pt>
                <c:pt idx="2">
                  <c:v>canneal</c:v>
                </c:pt>
                <c:pt idx="3">
                  <c:v>dedup</c:v>
                </c:pt>
                <c:pt idx="4">
                  <c:v>facesim</c:v>
                </c:pt>
                <c:pt idx="5">
                  <c:v>ferret</c:v>
                </c:pt>
                <c:pt idx="6">
                  <c:v>fluidanimate</c:v>
                </c:pt>
                <c:pt idx="7">
                  <c:v>freqmine</c:v>
                </c:pt>
                <c:pt idx="8">
                  <c:v>raytrace</c:v>
                </c:pt>
                <c:pt idx="9">
                  <c:v>streamcluster</c:v>
                </c:pt>
                <c:pt idx="10">
                  <c:v>swaptions</c:v>
                </c:pt>
                <c:pt idx="11">
                  <c:v>vips</c:v>
                </c:pt>
                <c:pt idx="12">
                  <c:v>x264</c:v>
                </c:pt>
              </c:strCache>
            </c:strRef>
          </c:cat>
          <c:val>
            <c:numRef>
              <c:f>工作表1!$C$2:$C$14</c:f>
              <c:numCache>
                <c:formatCode>General</c:formatCode>
                <c:ptCount val="13"/>
                <c:pt idx="0">
                  <c:v>99.21</c:v>
                </c:pt>
                <c:pt idx="1">
                  <c:v>100.0</c:v>
                </c:pt>
                <c:pt idx="2">
                  <c:v>99.3</c:v>
                </c:pt>
                <c:pt idx="3">
                  <c:v>98.48</c:v>
                </c:pt>
                <c:pt idx="4">
                  <c:v>100.0</c:v>
                </c:pt>
                <c:pt idx="5">
                  <c:v>99.41</c:v>
                </c:pt>
                <c:pt idx="6">
                  <c:v>100.61</c:v>
                </c:pt>
                <c:pt idx="7">
                  <c:v>100.0</c:v>
                </c:pt>
                <c:pt idx="8">
                  <c:v>101.22</c:v>
                </c:pt>
                <c:pt idx="9">
                  <c:v>99.47</c:v>
                </c:pt>
                <c:pt idx="10">
                  <c:v>100.0</c:v>
                </c:pt>
                <c:pt idx="11">
                  <c:v>102.27</c:v>
                </c:pt>
                <c:pt idx="12">
                  <c:v>102.0</c:v>
                </c:pt>
              </c:numCache>
            </c:numRef>
          </c:val>
        </c:ser>
        <c:dLbls>
          <c:showLegendKey val="0"/>
          <c:showVal val="0"/>
          <c:showCatName val="0"/>
          <c:showSerName val="0"/>
          <c:showPercent val="0"/>
          <c:showBubbleSize val="0"/>
        </c:dLbls>
        <c:gapWidth val="150"/>
        <c:shape val="box"/>
        <c:axId val="-2115905112"/>
        <c:axId val="-2115908200"/>
        <c:axId val="0"/>
      </c:bar3DChart>
      <c:catAx>
        <c:axId val="-2115905112"/>
        <c:scaling>
          <c:orientation val="minMax"/>
        </c:scaling>
        <c:delete val="0"/>
        <c:axPos val="b"/>
        <c:majorTickMark val="out"/>
        <c:minorTickMark val="none"/>
        <c:tickLblPos val="nextTo"/>
        <c:txPr>
          <a:bodyPr/>
          <a:lstStyle/>
          <a:p>
            <a:pPr>
              <a:defRPr sz="1400">
                <a:latin typeface="Candara"/>
              </a:defRPr>
            </a:pPr>
            <a:endParaRPr lang="en-US"/>
          </a:p>
        </c:txPr>
        <c:crossAx val="-2115908200"/>
        <c:crosses val="autoZero"/>
        <c:auto val="1"/>
        <c:lblAlgn val="ctr"/>
        <c:lblOffset val="100"/>
        <c:noMultiLvlLbl val="0"/>
      </c:catAx>
      <c:valAx>
        <c:axId val="-2115908200"/>
        <c:scaling>
          <c:orientation val="minMax"/>
          <c:max val="12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altLang="zh-CN" b="0" dirty="0" smtClean="0">
                    <a:latin typeface="Candara"/>
                    <a:cs typeface="Candara"/>
                  </a:rPr>
                  <a:t>Normalized</a:t>
                </a:r>
                <a:r>
                  <a:rPr lang="zh-CN" altLang="en-US" b="0" dirty="0" smtClean="0">
                    <a:latin typeface="Candara"/>
                    <a:cs typeface="Candara"/>
                  </a:rPr>
                  <a:t> </a:t>
                </a:r>
                <a:r>
                  <a:rPr lang="en-US" altLang="zh-CN" b="0" dirty="0" smtClean="0">
                    <a:latin typeface="Candara"/>
                    <a:cs typeface="Candara"/>
                  </a:rPr>
                  <a:t>Overhead</a:t>
                </a:r>
                <a:r>
                  <a:rPr lang="zh-CN" altLang="en-US" b="0" dirty="0" smtClean="0">
                    <a:latin typeface="Candara"/>
                    <a:cs typeface="Candara"/>
                  </a:rPr>
                  <a:t> </a:t>
                </a:r>
                <a:r>
                  <a:rPr lang="en-US" altLang="zh-CN" b="0" dirty="0" smtClean="0">
                    <a:latin typeface="Candara"/>
                    <a:cs typeface="Candara"/>
                  </a:rPr>
                  <a:t>(%)</a:t>
                </a:r>
              </a:p>
            </c:rich>
          </c:tx>
          <c:layout>
            <c:manualLayout>
              <c:xMode val="edge"/>
              <c:yMode val="edge"/>
              <c:x val="0.00749611159716146"/>
              <c:y val="0.135306126364665"/>
            </c:manualLayout>
          </c:layout>
          <c:overlay val="0"/>
        </c:title>
        <c:numFmt formatCode="General" sourceLinked="1"/>
        <c:majorTickMark val="out"/>
        <c:minorTickMark val="none"/>
        <c:tickLblPos val="nextTo"/>
        <c:crossAx val="-2115905112"/>
        <c:crosses val="autoZero"/>
        <c:crossBetween val="between"/>
        <c:majorUnit val="25.0"/>
      </c:valAx>
    </c:plotArea>
    <c:legend>
      <c:legendPos val="t"/>
      <c:layout>
        <c:manualLayout>
          <c:xMode val="edge"/>
          <c:yMode val="edge"/>
          <c:x val="0.516874817731117"/>
          <c:y val="0.0"/>
          <c:w val="0.427669996111597"/>
          <c:h val="0.146694504788551"/>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05840745601244"/>
          <c:y val="0.0413071895424837"/>
          <c:w val="0.876109531447458"/>
          <c:h val="0.754197107714477"/>
        </c:manualLayout>
      </c:layout>
      <c:bar3DChart>
        <c:barDir val="col"/>
        <c:grouping val="clustered"/>
        <c:varyColors val="0"/>
        <c:ser>
          <c:idx val="0"/>
          <c:order val="0"/>
          <c:tx>
            <c:strRef>
              <c:f>工作表1!$B$1</c:f>
              <c:strCache>
                <c:ptCount val="1"/>
                <c:pt idx="0">
                  <c:v>without-vmi</c:v>
                </c:pt>
              </c:strCache>
            </c:strRef>
          </c:tx>
          <c:invertIfNegative val="0"/>
          <c:cat>
            <c:strRef>
              <c:f>工作表1!$A$2:$A$14</c:f>
              <c:strCache>
                <c:ptCount val="13"/>
                <c:pt idx="0">
                  <c:v>perlbench</c:v>
                </c:pt>
                <c:pt idx="1">
                  <c:v>bzip2</c:v>
                </c:pt>
                <c:pt idx="2">
                  <c:v>gcc</c:v>
                </c:pt>
                <c:pt idx="3">
                  <c:v>mcf</c:v>
                </c:pt>
                <c:pt idx="4">
                  <c:v>gobmk</c:v>
                </c:pt>
                <c:pt idx="5">
                  <c:v>hmmer</c:v>
                </c:pt>
                <c:pt idx="6">
                  <c:v>sjeng</c:v>
                </c:pt>
                <c:pt idx="7">
                  <c:v>libquantum</c:v>
                </c:pt>
                <c:pt idx="8">
                  <c:v>h264ref</c:v>
                </c:pt>
                <c:pt idx="9">
                  <c:v>omtpp</c:v>
                </c:pt>
                <c:pt idx="10">
                  <c:v>astar</c:v>
                </c:pt>
                <c:pt idx="11">
                  <c:v>xalancbmk</c:v>
                </c:pt>
                <c:pt idx="12">
                  <c:v>specrand</c:v>
                </c:pt>
              </c:strCache>
            </c:strRef>
          </c:cat>
          <c:val>
            <c:numRef>
              <c:f>工作表1!$B$2:$B$14</c:f>
              <c:numCache>
                <c:formatCode>General</c:formatCode>
                <c:ptCount val="13"/>
                <c:pt idx="0">
                  <c:v>100.0</c:v>
                </c:pt>
                <c:pt idx="1">
                  <c:v>100.0</c:v>
                </c:pt>
                <c:pt idx="2">
                  <c:v>100.0</c:v>
                </c:pt>
                <c:pt idx="3">
                  <c:v>100.0</c:v>
                </c:pt>
                <c:pt idx="4">
                  <c:v>100.0</c:v>
                </c:pt>
                <c:pt idx="5">
                  <c:v>100.0</c:v>
                </c:pt>
                <c:pt idx="6">
                  <c:v>100.0</c:v>
                </c:pt>
                <c:pt idx="7">
                  <c:v>100.0</c:v>
                </c:pt>
                <c:pt idx="8">
                  <c:v>100.0</c:v>
                </c:pt>
                <c:pt idx="9">
                  <c:v>100.0</c:v>
                </c:pt>
                <c:pt idx="10">
                  <c:v>100.0</c:v>
                </c:pt>
                <c:pt idx="11">
                  <c:v>100.0</c:v>
                </c:pt>
                <c:pt idx="12">
                  <c:v>100.0</c:v>
                </c:pt>
              </c:numCache>
            </c:numRef>
          </c:val>
        </c:ser>
        <c:ser>
          <c:idx val="1"/>
          <c:order val="1"/>
          <c:tx>
            <c:strRef>
              <c:f>工作表1!$C$1</c:f>
              <c:strCache>
                <c:ptCount val="1"/>
                <c:pt idx="0">
                  <c:v>tx-intro</c:v>
                </c:pt>
              </c:strCache>
            </c:strRef>
          </c:tx>
          <c:invertIfNegative val="0"/>
          <c:cat>
            <c:strRef>
              <c:f>工作表1!$A$2:$A$14</c:f>
              <c:strCache>
                <c:ptCount val="13"/>
                <c:pt idx="0">
                  <c:v>perlbench</c:v>
                </c:pt>
                <c:pt idx="1">
                  <c:v>bzip2</c:v>
                </c:pt>
                <c:pt idx="2">
                  <c:v>gcc</c:v>
                </c:pt>
                <c:pt idx="3">
                  <c:v>mcf</c:v>
                </c:pt>
                <c:pt idx="4">
                  <c:v>gobmk</c:v>
                </c:pt>
                <c:pt idx="5">
                  <c:v>hmmer</c:v>
                </c:pt>
                <c:pt idx="6">
                  <c:v>sjeng</c:v>
                </c:pt>
                <c:pt idx="7">
                  <c:v>libquantum</c:v>
                </c:pt>
                <c:pt idx="8">
                  <c:v>h264ref</c:v>
                </c:pt>
                <c:pt idx="9">
                  <c:v>omtpp</c:v>
                </c:pt>
                <c:pt idx="10">
                  <c:v>astar</c:v>
                </c:pt>
                <c:pt idx="11">
                  <c:v>xalancbmk</c:v>
                </c:pt>
                <c:pt idx="12">
                  <c:v>specrand</c:v>
                </c:pt>
              </c:strCache>
            </c:strRef>
          </c:cat>
          <c:val>
            <c:numRef>
              <c:f>工作表1!$C$2:$C$14</c:f>
              <c:numCache>
                <c:formatCode>General</c:formatCode>
                <c:ptCount val="13"/>
                <c:pt idx="0">
                  <c:v>100.0</c:v>
                </c:pt>
                <c:pt idx="1">
                  <c:v>100.27</c:v>
                </c:pt>
                <c:pt idx="2">
                  <c:v>100.38</c:v>
                </c:pt>
                <c:pt idx="3">
                  <c:v>99.25</c:v>
                </c:pt>
                <c:pt idx="4">
                  <c:v>100.27</c:v>
                </c:pt>
                <c:pt idx="5">
                  <c:v>100.0</c:v>
                </c:pt>
                <c:pt idx="6">
                  <c:v>100.25</c:v>
                </c:pt>
                <c:pt idx="7">
                  <c:v>100.64</c:v>
                </c:pt>
                <c:pt idx="8">
                  <c:v>100.25</c:v>
                </c:pt>
                <c:pt idx="9">
                  <c:v>100.66</c:v>
                </c:pt>
                <c:pt idx="10">
                  <c:v>99.71</c:v>
                </c:pt>
                <c:pt idx="11">
                  <c:v>99.47</c:v>
                </c:pt>
                <c:pt idx="12">
                  <c:v>100.0</c:v>
                </c:pt>
              </c:numCache>
            </c:numRef>
          </c:val>
        </c:ser>
        <c:dLbls>
          <c:showLegendKey val="0"/>
          <c:showVal val="0"/>
          <c:showCatName val="0"/>
          <c:showSerName val="0"/>
          <c:showPercent val="0"/>
          <c:showBubbleSize val="0"/>
        </c:dLbls>
        <c:gapWidth val="150"/>
        <c:shape val="box"/>
        <c:axId val="-2115949080"/>
        <c:axId val="-2115952424"/>
        <c:axId val="0"/>
      </c:bar3DChart>
      <c:catAx>
        <c:axId val="-2115949080"/>
        <c:scaling>
          <c:orientation val="minMax"/>
        </c:scaling>
        <c:delete val="0"/>
        <c:axPos val="b"/>
        <c:majorTickMark val="out"/>
        <c:minorTickMark val="none"/>
        <c:tickLblPos val="nextTo"/>
        <c:txPr>
          <a:bodyPr/>
          <a:lstStyle/>
          <a:p>
            <a:pPr>
              <a:defRPr sz="1400" b="0"/>
            </a:pPr>
            <a:endParaRPr lang="en-US"/>
          </a:p>
        </c:txPr>
        <c:crossAx val="-2115952424"/>
        <c:crosses val="autoZero"/>
        <c:auto val="1"/>
        <c:lblAlgn val="ctr"/>
        <c:lblOffset val="100"/>
        <c:noMultiLvlLbl val="0"/>
      </c:catAx>
      <c:valAx>
        <c:axId val="-2115952424"/>
        <c:scaling>
          <c:orientation val="minMax"/>
          <c:max val="120.0"/>
          <c:min val="0.0"/>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altLang="zh-CN" b="0" dirty="0" smtClean="0">
                    <a:latin typeface="Candara"/>
                    <a:cs typeface="Candara"/>
                  </a:rPr>
                  <a:t>Normalized</a:t>
                </a:r>
                <a:r>
                  <a:rPr lang="zh-CN" altLang="en-US" b="0" dirty="0" smtClean="0">
                    <a:latin typeface="Candara"/>
                    <a:cs typeface="Candara"/>
                  </a:rPr>
                  <a:t> </a:t>
                </a:r>
                <a:r>
                  <a:rPr lang="en-US" altLang="zh-CN" b="0" dirty="0" smtClean="0">
                    <a:latin typeface="Candara"/>
                    <a:cs typeface="Candara"/>
                  </a:rPr>
                  <a:t>Overhead</a:t>
                </a:r>
                <a:r>
                  <a:rPr lang="zh-CN" altLang="en-US" b="0" dirty="0" smtClean="0">
                    <a:latin typeface="Candara"/>
                    <a:cs typeface="Candara"/>
                  </a:rPr>
                  <a:t> </a:t>
                </a:r>
                <a:r>
                  <a:rPr lang="en-US" altLang="zh-CN" b="0" dirty="0" smtClean="0">
                    <a:latin typeface="Candara"/>
                    <a:cs typeface="Candara"/>
                  </a:rPr>
                  <a:t>(%)</a:t>
                </a:r>
              </a:p>
            </c:rich>
          </c:tx>
          <c:layout>
            <c:manualLayout>
              <c:xMode val="edge"/>
              <c:yMode val="edge"/>
              <c:x val="0.00749611159716146"/>
              <c:y val="0.149035898526146"/>
            </c:manualLayout>
          </c:layout>
          <c:overlay val="0"/>
        </c:title>
        <c:numFmt formatCode="General" sourceLinked="1"/>
        <c:majorTickMark val="out"/>
        <c:minorTickMark val="none"/>
        <c:tickLblPos val="nextTo"/>
        <c:crossAx val="-2115949080"/>
        <c:crosses val="autoZero"/>
        <c:crossBetween val="between"/>
        <c:majorUnit val="25.0"/>
      </c:valAx>
    </c:plotArea>
    <c:legend>
      <c:legendPos val="t"/>
      <c:layout>
        <c:manualLayout>
          <c:xMode val="edge"/>
          <c:yMode val="edge"/>
          <c:x val="0.47520815106445"/>
          <c:y val="0.0"/>
          <c:w val="0.470879872654807"/>
          <c:h val="0.150900609101304"/>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5887094787823"/>
          <c:y val="0.0695586332624416"/>
          <c:w val="0.777338707426199"/>
          <c:h val="0.752343965493031"/>
        </c:manualLayout>
      </c:layout>
      <c:scatterChart>
        <c:scatterStyle val="smoothMarker"/>
        <c:varyColors val="0"/>
        <c:ser>
          <c:idx val="0"/>
          <c:order val="0"/>
          <c:tx>
            <c:strRef>
              <c:f>Sheet1!$B$1</c:f>
              <c:strCache>
                <c:ptCount val="1"/>
                <c:pt idx="0">
                  <c:v>without-vmi</c:v>
                </c:pt>
              </c:strCache>
            </c:strRef>
          </c:tx>
          <c:marker>
            <c:symbol val="none"/>
          </c:marker>
          <c:yVal>
            <c:numRef>
              <c:f>Sheet1!$B$2:$B$301</c:f>
              <c:numCache>
                <c:formatCode>General</c:formatCode>
                <c:ptCount val="300"/>
                <c:pt idx="0">
                  <c:v>-19.0</c:v>
                </c:pt>
                <c:pt idx="1">
                  <c:v>-13.0</c:v>
                </c:pt>
                <c:pt idx="2">
                  <c:v>-11.0</c:v>
                </c:pt>
                <c:pt idx="3">
                  <c:v>-10.0</c:v>
                </c:pt>
                <c:pt idx="4">
                  <c:v>-10.0</c:v>
                </c:pt>
                <c:pt idx="5">
                  <c:v>-11.0</c:v>
                </c:pt>
                <c:pt idx="6">
                  <c:v>-10.0</c:v>
                </c:pt>
                <c:pt idx="7">
                  <c:v>-10.0</c:v>
                </c:pt>
                <c:pt idx="8">
                  <c:v>-9.0</c:v>
                </c:pt>
                <c:pt idx="9">
                  <c:v>-8.0</c:v>
                </c:pt>
                <c:pt idx="10">
                  <c:v>-9.0</c:v>
                </c:pt>
                <c:pt idx="11">
                  <c:v>-10.0</c:v>
                </c:pt>
                <c:pt idx="12">
                  <c:v>-9.0</c:v>
                </c:pt>
                <c:pt idx="13">
                  <c:v>-10.0</c:v>
                </c:pt>
                <c:pt idx="14">
                  <c:v>-9.0</c:v>
                </c:pt>
                <c:pt idx="15">
                  <c:v>-9.0</c:v>
                </c:pt>
                <c:pt idx="16">
                  <c:v>-8.0</c:v>
                </c:pt>
                <c:pt idx="17">
                  <c:v>-8.0</c:v>
                </c:pt>
                <c:pt idx="18">
                  <c:v>-8.0</c:v>
                </c:pt>
                <c:pt idx="19">
                  <c:v>-10.0</c:v>
                </c:pt>
                <c:pt idx="20">
                  <c:v>-11.0</c:v>
                </c:pt>
                <c:pt idx="21">
                  <c:v>-10.0</c:v>
                </c:pt>
                <c:pt idx="22">
                  <c:v>-11.0</c:v>
                </c:pt>
                <c:pt idx="23">
                  <c:v>-8.0</c:v>
                </c:pt>
                <c:pt idx="24">
                  <c:v>-7.0</c:v>
                </c:pt>
                <c:pt idx="25">
                  <c:v>-10.0</c:v>
                </c:pt>
                <c:pt idx="26">
                  <c:v>-10.0</c:v>
                </c:pt>
                <c:pt idx="27">
                  <c:v>-11.0</c:v>
                </c:pt>
                <c:pt idx="28">
                  <c:v>-13.0</c:v>
                </c:pt>
                <c:pt idx="29">
                  <c:v>-11.0</c:v>
                </c:pt>
                <c:pt idx="30">
                  <c:v>-13.0</c:v>
                </c:pt>
                <c:pt idx="31">
                  <c:v>-13.0</c:v>
                </c:pt>
                <c:pt idx="32">
                  <c:v>-13.0</c:v>
                </c:pt>
                <c:pt idx="33">
                  <c:v>-12.0</c:v>
                </c:pt>
                <c:pt idx="34">
                  <c:v>-11.0</c:v>
                </c:pt>
                <c:pt idx="35">
                  <c:v>-11.0</c:v>
                </c:pt>
                <c:pt idx="36">
                  <c:v>-12.0</c:v>
                </c:pt>
                <c:pt idx="37">
                  <c:v>-13.0</c:v>
                </c:pt>
                <c:pt idx="38">
                  <c:v>-11.0</c:v>
                </c:pt>
                <c:pt idx="39">
                  <c:v>-12.0</c:v>
                </c:pt>
                <c:pt idx="40">
                  <c:v>-11.0</c:v>
                </c:pt>
                <c:pt idx="41">
                  <c:v>-11.0</c:v>
                </c:pt>
                <c:pt idx="42">
                  <c:v>-12.0</c:v>
                </c:pt>
                <c:pt idx="43">
                  <c:v>-10.0</c:v>
                </c:pt>
                <c:pt idx="44">
                  <c:v>-10.0</c:v>
                </c:pt>
                <c:pt idx="45">
                  <c:v>-6.0</c:v>
                </c:pt>
                <c:pt idx="46">
                  <c:v>-7.0</c:v>
                </c:pt>
                <c:pt idx="47">
                  <c:v>-6.0</c:v>
                </c:pt>
                <c:pt idx="48">
                  <c:v>-7.0</c:v>
                </c:pt>
                <c:pt idx="49">
                  <c:v>-6.0</c:v>
                </c:pt>
                <c:pt idx="50">
                  <c:v>-7.0</c:v>
                </c:pt>
                <c:pt idx="51">
                  <c:v>-6.0</c:v>
                </c:pt>
                <c:pt idx="52">
                  <c:v>-5.0</c:v>
                </c:pt>
                <c:pt idx="53">
                  <c:v>-5.0</c:v>
                </c:pt>
                <c:pt idx="54">
                  <c:v>-7.0</c:v>
                </c:pt>
                <c:pt idx="55">
                  <c:v>-8.0</c:v>
                </c:pt>
                <c:pt idx="56">
                  <c:v>-7.0</c:v>
                </c:pt>
                <c:pt idx="57">
                  <c:v>-7.0</c:v>
                </c:pt>
                <c:pt idx="58">
                  <c:v>-7.0</c:v>
                </c:pt>
                <c:pt idx="59">
                  <c:v>-8.0</c:v>
                </c:pt>
                <c:pt idx="60">
                  <c:v>-7.0</c:v>
                </c:pt>
                <c:pt idx="61">
                  <c:v>-8.0</c:v>
                </c:pt>
                <c:pt idx="62">
                  <c:v>-7.0</c:v>
                </c:pt>
                <c:pt idx="63">
                  <c:v>-6.0</c:v>
                </c:pt>
                <c:pt idx="64">
                  <c:v>-8.0</c:v>
                </c:pt>
                <c:pt idx="65">
                  <c:v>-7.0</c:v>
                </c:pt>
                <c:pt idx="66">
                  <c:v>-10.0</c:v>
                </c:pt>
                <c:pt idx="67">
                  <c:v>-13.0</c:v>
                </c:pt>
                <c:pt idx="68">
                  <c:v>-12.0</c:v>
                </c:pt>
                <c:pt idx="69">
                  <c:v>-9.0</c:v>
                </c:pt>
                <c:pt idx="70">
                  <c:v>-7.0</c:v>
                </c:pt>
                <c:pt idx="71">
                  <c:v>-6.0</c:v>
                </c:pt>
                <c:pt idx="72">
                  <c:v>-6.0</c:v>
                </c:pt>
                <c:pt idx="73">
                  <c:v>-7.0</c:v>
                </c:pt>
                <c:pt idx="74">
                  <c:v>-8.0</c:v>
                </c:pt>
                <c:pt idx="75">
                  <c:v>-5.0</c:v>
                </c:pt>
                <c:pt idx="76">
                  <c:v>-5.0</c:v>
                </c:pt>
                <c:pt idx="77">
                  <c:v>-7.0</c:v>
                </c:pt>
                <c:pt idx="78">
                  <c:v>-7.0</c:v>
                </c:pt>
                <c:pt idx="79">
                  <c:v>-7.0</c:v>
                </c:pt>
                <c:pt idx="80">
                  <c:v>-6.0</c:v>
                </c:pt>
                <c:pt idx="81">
                  <c:v>-7.0</c:v>
                </c:pt>
                <c:pt idx="82">
                  <c:v>-6.0</c:v>
                </c:pt>
                <c:pt idx="83">
                  <c:v>-5.0</c:v>
                </c:pt>
                <c:pt idx="84">
                  <c:v>-6.0</c:v>
                </c:pt>
                <c:pt idx="85">
                  <c:v>-7.0</c:v>
                </c:pt>
                <c:pt idx="86">
                  <c:v>-5.0</c:v>
                </c:pt>
                <c:pt idx="87">
                  <c:v>-7.0</c:v>
                </c:pt>
                <c:pt idx="88">
                  <c:v>-9.0</c:v>
                </c:pt>
                <c:pt idx="89">
                  <c:v>-10.0</c:v>
                </c:pt>
                <c:pt idx="90">
                  <c:v>-10.0</c:v>
                </c:pt>
                <c:pt idx="91">
                  <c:v>-10.0</c:v>
                </c:pt>
                <c:pt idx="92">
                  <c:v>-10.0</c:v>
                </c:pt>
                <c:pt idx="93">
                  <c:v>-10.0</c:v>
                </c:pt>
                <c:pt idx="94">
                  <c:v>-9.0</c:v>
                </c:pt>
                <c:pt idx="95">
                  <c:v>-10.0</c:v>
                </c:pt>
                <c:pt idx="96">
                  <c:v>-10.0</c:v>
                </c:pt>
                <c:pt idx="97">
                  <c:v>-9.0</c:v>
                </c:pt>
                <c:pt idx="98">
                  <c:v>-9.0</c:v>
                </c:pt>
                <c:pt idx="99">
                  <c:v>-10.0</c:v>
                </c:pt>
                <c:pt idx="100">
                  <c:v>-10.0</c:v>
                </c:pt>
                <c:pt idx="101">
                  <c:v>-10.0</c:v>
                </c:pt>
                <c:pt idx="102">
                  <c:v>-10.0</c:v>
                </c:pt>
                <c:pt idx="103">
                  <c:v>-10.0</c:v>
                </c:pt>
                <c:pt idx="104">
                  <c:v>-10.0</c:v>
                </c:pt>
                <c:pt idx="105">
                  <c:v>-9.0</c:v>
                </c:pt>
                <c:pt idx="106">
                  <c:v>-10.0</c:v>
                </c:pt>
                <c:pt idx="107">
                  <c:v>-9.0</c:v>
                </c:pt>
                <c:pt idx="108">
                  <c:v>-10.0</c:v>
                </c:pt>
                <c:pt idx="109">
                  <c:v>-10.0</c:v>
                </c:pt>
                <c:pt idx="110">
                  <c:v>-10.0</c:v>
                </c:pt>
                <c:pt idx="111">
                  <c:v>-11.0</c:v>
                </c:pt>
                <c:pt idx="112">
                  <c:v>-10.0</c:v>
                </c:pt>
                <c:pt idx="113">
                  <c:v>-9.0</c:v>
                </c:pt>
                <c:pt idx="114">
                  <c:v>-10.0</c:v>
                </c:pt>
                <c:pt idx="115">
                  <c:v>-10.0</c:v>
                </c:pt>
                <c:pt idx="116">
                  <c:v>-10.0</c:v>
                </c:pt>
                <c:pt idx="117">
                  <c:v>-10.0</c:v>
                </c:pt>
                <c:pt idx="118">
                  <c:v>-11.0</c:v>
                </c:pt>
                <c:pt idx="119">
                  <c:v>-10.0</c:v>
                </c:pt>
                <c:pt idx="120">
                  <c:v>-12.0</c:v>
                </c:pt>
                <c:pt idx="121">
                  <c:v>-4.0</c:v>
                </c:pt>
                <c:pt idx="122">
                  <c:v>-6.0</c:v>
                </c:pt>
                <c:pt idx="123">
                  <c:v>-6.0</c:v>
                </c:pt>
                <c:pt idx="124">
                  <c:v>-7.0</c:v>
                </c:pt>
                <c:pt idx="125">
                  <c:v>-6.0</c:v>
                </c:pt>
                <c:pt idx="126">
                  <c:v>-6.0</c:v>
                </c:pt>
                <c:pt idx="127">
                  <c:v>-6.0</c:v>
                </c:pt>
                <c:pt idx="128">
                  <c:v>-6.0</c:v>
                </c:pt>
                <c:pt idx="129">
                  <c:v>-7.0</c:v>
                </c:pt>
                <c:pt idx="130">
                  <c:v>-5.0</c:v>
                </c:pt>
                <c:pt idx="131">
                  <c:v>-4.0</c:v>
                </c:pt>
                <c:pt idx="132">
                  <c:v>-5.0</c:v>
                </c:pt>
                <c:pt idx="133">
                  <c:v>-6.0</c:v>
                </c:pt>
                <c:pt idx="134">
                  <c:v>-5.0</c:v>
                </c:pt>
                <c:pt idx="135">
                  <c:v>-5.0</c:v>
                </c:pt>
                <c:pt idx="136">
                  <c:v>-5.0</c:v>
                </c:pt>
                <c:pt idx="137">
                  <c:v>-5.0</c:v>
                </c:pt>
                <c:pt idx="138">
                  <c:v>-5.0</c:v>
                </c:pt>
                <c:pt idx="139">
                  <c:v>-6.0</c:v>
                </c:pt>
                <c:pt idx="140">
                  <c:v>-4.0</c:v>
                </c:pt>
                <c:pt idx="141">
                  <c:v>-4.0</c:v>
                </c:pt>
                <c:pt idx="142">
                  <c:v>-5.0</c:v>
                </c:pt>
                <c:pt idx="143">
                  <c:v>-5.0</c:v>
                </c:pt>
                <c:pt idx="144">
                  <c:v>-4.0</c:v>
                </c:pt>
                <c:pt idx="145">
                  <c:v>-4.0</c:v>
                </c:pt>
                <c:pt idx="146">
                  <c:v>-4.0</c:v>
                </c:pt>
                <c:pt idx="147">
                  <c:v>-5.0</c:v>
                </c:pt>
                <c:pt idx="148">
                  <c:v>-5.0</c:v>
                </c:pt>
                <c:pt idx="149">
                  <c:v>-4.0</c:v>
                </c:pt>
                <c:pt idx="150">
                  <c:v>-4.0</c:v>
                </c:pt>
                <c:pt idx="151">
                  <c:v>-5.0</c:v>
                </c:pt>
                <c:pt idx="152">
                  <c:v>-5.0</c:v>
                </c:pt>
                <c:pt idx="153">
                  <c:v>-5.0</c:v>
                </c:pt>
                <c:pt idx="154">
                  <c:v>-5.0</c:v>
                </c:pt>
                <c:pt idx="155">
                  <c:v>-4.0</c:v>
                </c:pt>
                <c:pt idx="156">
                  <c:v>-4.0</c:v>
                </c:pt>
                <c:pt idx="157">
                  <c:v>-4.0</c:v>
                </c:pt>
                <c:pt idx="158">
                  <c:v>-3.0</c:v>
                </c:pt>
                <c:pt idx="159">
                  <c:v>-4.0</c:v>
                </c:pt>
                <c:pt idx="160">
                  <c:v>-4.0</c:v>
                </c:pt>
                <c:pt idx="161">
                  <c:v>-4.0</c:v>
                </c:pt>
                <c:pt idx="162">
                  <c:v>-6.0</c:v>
                </c:pt>
                <c:pt idx="163">
                  <c:v>-6.0</c:v>
                </c:pt>
                <c:pt idx="164">
                  <c:v>-5.0</c:v>
                </c:pt>
                <c:pt idx="165">
                  <c:v>-10.0</c:v>
                </c:pt>
                <c:pt idx="166">
                  <c:v>-11.0</c:v>
                </c:pt>
                <c:pt idx="167">
                  <c:v>-8.0</c:v>
                </c:pt>
                <c:pt idx="168">
                  <c:v>-10.0</c:v>
                </c:pt>
                <c:pt idx="169">
                  <c:v>-10.0</c:v>
                </c:pt>
                <c:pt idx="170">
                  <c:v>-9.0</c:v>
                </c:pt>
                <c:pt idx="171">
                  <c:v>-10.0</c:v>
                </c:pt>
                <c:pt idx="172">
                  <c:v>-10.0</c:v>
                </c:pt>
                <c:pt idx="173">
                  <c:v>-11.0</c:v>
                </c:pt>
                <c:pt idx="174">
                  <c:v>-10.0</c:v>
                </c:pt>
                <c:pt idx="175">
                  <c:v>-9.0</c:v>
                </c:pt>
                <c:pt idx="176">
                  <c:v>-10.0</c:v>
                </c:pt>
                <c:pt idx="177">
                  <c:v>-9.0</c:v>
                </c:pt>
                <c:pt idx="178">
                  <c:v>-10.0</c:v>
                </c:pt>
                <c:pt idx="179">
                  <c:v>-10.0</c:v>
                </c:pt>
                <c:pt idx="180">
                  <c:v>-8.0</c:v>
                </c:pt>
                <c:pt idx="181">
                  <c:v>-7.0</c:v>
                </c:pt>
                <c:pt idx="182">
                  <c:v>-8.0</c:v>
                </c:pt>
                <c:pt idx="183">
                  <c:v>-7.0</c:v>
                </c:pt>
                <c:pt idx="184">
                  <c:v>-7.0</c:v>
                </c:pt>
                <c:pt idx="185">
                  <c:v>-8.0</c:v>
                </c:pt>
                <c:pt idx="186">
                  <c:v>-7.0</c:v>
                </c:pt>
                <c:pt idx="187">
                  <c:v>-11.0</c:v>
                </c:pt>
                <c:pt idx="188">
                  <c:v>-9.0</c:v>
                </c:pt>
                <c:pt idx="189">
                  <c:v>-7.0</c:v>
                </c:pt>
                <c:pt idx="190">
                  <c:v>-9.0</c:v>
                </c:pt>
                <c:pt idx="191">
                  <c:v>-7.0</c:v>
                </c:pt>
                <c:pt idx="192">
                  <c:v>-7.0</c:v>
                </c:pt>
                <c:pt idx="193">
                  <c:v>-7.0</c:v>
                </c:pt>
                <c:pt idx="194">
                  <c:v>-6.0</c:v>
                </c:pt>
                <c:pt idx="195">
                  <c:v>-7.0</c:v>
                </c:pt>
                <c:pt idx="196">
                  <c:v>-7.0</c:v>
                </c:pt>
                <c:pt idx="197">
                  <c:v>-8.0</c:v>
                </c:pt>
                <c:pt idx="198">
                  <c:v>-10.0</c:v>
                </c:pt>
                <c:pt idx="199">
                  <c:v>-10.0</c:v>
                </c:pt>
                <c:pt idx="200">
                  <c:v>-8.0</c:v>
                </c:pt>
                <c:pt idx="201">
                  <c:v>-10.0</c:v>
                </c:pt>
                <c:pt idx="202">
                  <c:v>-11.0</c:v>
                </c:pt>
                <c:pt idx="203">
                  <c:v>-10.0</c:v>
                </c:pt>
                <c:pt idx="204">
                  <c:v>-9.0</c:v>
                </c:pt>
                <c:pt idx="205">
                  <c:v>-8.0</c:v>
                </c:pt>
                <c:pt idx="206">
                  <c:v>-9.0</c:v>
                </c:pt>
                <c:pt idx="207">
                  <c:v>-8.0</c:v>
                </c:pt>
                <c:pt idx="208">
                  <c:v>-9.0</c:v>
                </c:pt>
                <c:pt idx="209">
                  <c:v>-10.0</c:v>
                </c:pt>
                <c:pt idx="210">
                  <c:v>-7.0</c:v>
                </c:pt>
                <c:pt idx="211">
                  <c:v>-9.0</c:v>
                </c:pt>
                <c:pt idx="212">
                  <c:v>-12.0</c:v>
                </c:pt>
                <c:pt idx="213">
                  <c:v>-11.0</c:v>
                </c:pt>
                <c:pt idx="214">
                  <c:v>-11.0</c:v>
                </c:pt>
                <c:pt idx="215">
                  <c:v>-11.0</c:v>
                </c:pt>
                <c:pt idx="216">
                  <c:v>-10.0</c:v>
                </c:pt>
                <c:pt idx="217">
                  <c:v>-11.0</c:v>
                </c:pt>
                <c:pt idx="218">
                  <c:v>-10.0</c:v>
                </c:pt>
                <c:pt idx="219">
                  <c:v>-10.0</c:v>
                </c:pt>
                <c:pt idx="220">
                  <c:v>-12.0</c:v>
                </c:pt>
                <c:pt idx="221">
                  <c:v>-12.0</c:v>
                </c:pt>
                <c:pt idx="222">
                  <c:v>-10.0</c:v>
                </c:pt>
                <c:pt idx="223">
                  <c:v>-9.0</c:v>
                </c:pt>
                <c:pt idx="224">
                  <c:v>-11.0</c:v>
                </c:pt>
                <c:pt idx="225">
                  <c:v>-11.0</c:v>
                </c:pt>
                <c:pt idx="226">
                  <c:v>-13.0</c:v>
                </c:pt>
                <c:pt idx="227">
                  <c:v>-9.0</c:v>
                </c:pt>
                <c:pt idx="228">
                  <c:v>-8.0</c:v>
                </c:pt>
                <c:pt idx="229">
                  <c:v>-8.0</c:v>
                </c:pt>
                <c:pt idx="230">
                  <c:v>-9.0</c:v>
                </c:pt>
                <c:pt idx="231">
                  <c:v>-7.0</c:v>
                </c:pt>
                <c:pt idx="232">
                  <c:v>-11.0</c:v>
                </c:pt>
                <c:pt idx="233">
                  <c:v>-11.0</c:v>
                </c:pt>
                <c:pt idx="234">
                  <c:v>-12.0</c:v>
                </c:pt>
                <c:pt idx="235">
                  <c:v>-13.0</c:v>
                </c:pt>
                <c:pt idx="236">
                  <c:v>-9.0</c:v>
                </c:pt>
                <c:pt idx="237">
                  <c:v>-7.0</c:v>
                </c:pt>
                <c:pt idx="238">
                  <c:v>-8.0</c:v>
                </c:pt>
                <c:pt idx="239">
                  <c:v>-9.0</c:v>
                </c:pt>
                <c:pt idx="240">
                  <c:v>-9.0</c:v>
                </c:pt>
                <c:pt idx="241">
                  <c:v>-7.0</c:v>
                </c:pt>
                <c:pt idx="242">
                  <c:v>-8.0</c:v>
                </c:pt>
                <c:pt idx="243">
                  <c:v>-9.0</c:v>
                </c:pt>
                <c:pt idx="244">
                  <c:v>-9.0</c:v>
                </c:pt>
                <c:pt idx="245">
                  <c:v>-8.0</c:v>
                </c:pt>
                <c:pt idx="246">
                  <c:v>-9.0</c:v>
                </c:pt>
                <c:pt idx="247">
                  <c:v>-10.0</c:v>
                </c:pt>
                <c:pt idx="248">
                  <c:v>-7.0</c:v>
                </c:pt>
                <c:pt idx="249">
                  <c:v>-8.0</c:v>
                </c:pt>
                <c:pt idx="250">
                  <c:v>-7.0</c:v>
                </c:pt>
                <c:pt idx="251">
                  <c:v>-8.0</c:v>
                </c:pt>
                <c:pt idx="252">
                  <c:v>-6.0</c:v>
                </c:pt>
                <c:pt idx="253">
                  <c:v>-8.0</c:v>
                </c:pt>
                <c:pt idx="254">
                  <c:v>-9.0</c:v>
                </c:pt>
                <c:pt idx="255">
                  <c:v>-9.0</c:v>
                </c:pt>
                <c:pt idx="256">
                  <c:v>-10.0</c:v>
                </c:pt>
                <c:pt idx="257">
                  <c:v>-9.0</c:v>
                </c:pt>
                <c:pt idx="258">
                  <c:v>-10.0</c:v>
                </c:pt>
                <c:pt idx="259">
                  <c:v>-11.0</c:v>
                </c:pt>
                <c:pt idx="260">
                  <c:v>-10.0</c:v>
                </c:pt>
                <c:pt idx="261">
                  <c:v>-11.0</c:v>
                </c:pt>
                <c:pt idx="262">
                  <c:v>-10.0</c:v>
                </c:pt>
                <c:pt idx="263">
                  <c:v>-9.0</c:v>
                </c:pt>
                <c:pt idx="264">
                  <c:v>-11.0</c:v>
                </c:pt>
                <c:pt idx="265">
                  <c:v>-10.0</c:v>
                </c:pt>
                <c:pt idx="266">
                  <c:v>-11.0</c:v>
                </c:pt>
                <c:pt idx="267">
                  <c:v>-10.0</c:v>
                </c:pt>
                <c:pt idx="268">
                  <c:v>-11.0</c:v>
                </c:pt>
                <c:pt idx="269">
                  <c:v>-11.0</c:v>
                </c:pt>
                <c:pt idx="270">
                  <c:v>-9.0</c:v>
                </c:pt>
                <c:pt idx="271">
                  <c:v>-11.0</c:v>
                </c:pt>
                <c:pt idx="272">
                  <c:v>-10.0</c:v>
                </c:pt>
                <c:pt idx="273">
                  <c:v>-9.0</c:v>
                </c:pt>
                <c:pt idx="274">
                  <c:v>-9.0</c:v>
                </c:pt>
                <c:pt idx="275">
                  <c:v>-10.0</c:v>
                </c:pt>
                <c:pt idx="276">
                  <c:v>-13.0</c:v>
                </c:pt>
                <c:pt idx="277">
                  <c:v>-12.0</c:v>
                </c:pt>
                <c:pt idx="278">
                  <c:v>-13.0</c:v>
                </c:pt>
                <c:pt idx="279">
                  <c:v>-13.0</c:v>
                </c:pt>
                <c:pt idx="280">
                  <c:v>-12.0</c:v>
                </c:pt>
                <c:pt idx="281">
                  <c:v>-12.0</c:v>
                </c:pt>
                <c:pt idx="282">
                  <c:v>-10.0</c:v>
                </c:pt>
                <c:pt idx="283">
                  <c:v>-11.0</c:v>
                </c:pt>
                <c:pt idx="284">
                  <c:v>-11.0</c:v>
                </c:pt>
                <c:pt idx="285">
                  <c:v>-12.0</c:v>
                </c:pt>
                <c:pt idx="286">
                  <c:v>-7.0</c:v>
                </c:pt>
                <c:pt idx="287">
                  <c:v>-3.0</c:v>
                </c:pt>
                <c:pt idx="288">
                  <c:v>-3.0</c:v>
                </c:pt>
                <c:pt idx="289">
                  <c:v>-3.0</c:v>
                </c:pt>
                <c:pt idx="290">
                  <c:v>-5.0</c:v>
                </c:pt>
                <c:pt idx="291">
                  <c:v>-3.0</c:v>
                </c:pt>
                <c:pt idx="292">
                  <c:v>-3.0</c:v>
                </c:pt>
                <c:pt idx="293">
                  <c:v>-4.0</c:v>
                </c:pt>
                <c:pt idx="294">
                  <c:v>-4.0</c:v>
                </c:pt>
                <c:pt idx="295">
                  <c:v>-3.0</c:v>
                </c:pt>
                <c:pt idx="296">
                  <c:v>-1.0</c:v>
                </c:pt>
                <c:pt idx="297">
                  <c:v>-3.0</c:v>
                </c:pt>
                <c:pt idx="298">
                  <c:v>-5.0</c:v>
                </c:pt>
                <c:pt idx="299">
                  <c:v>-3.0</c:v>
                </c:pt>
              </c:numCache>
            </c:numRef>
          </c:yVal>
          <c:smooth val="1"/>
        </c:ser>
        <c:ser>
          <c:idx val="1"/>
          <c:order val="1"/>
          <c:tx>
            <c:strRef>
              <c:f>Sheet1!$A$1</c:f>
              <c:strCache>
                <c:ptCount val="1"/>
                <c:pt idx="0">
                  <c:v>tx-intro</c:v>
                </c:pt>
              </c:strCache>
            </c:strRef>
          </c:tx>
          <c:marker>
            <c:symbol val="none"/>
          </c:marker>
          <c:yVal>
            <c:numRef>
              <c:f>Sheet1!$A$2:$A$301</c:f>
              <c:numCache>
                <c:formatCode>General</c:formatCode>
                <c:ptCount val="300"/>
                <c:pt idx="0">
                  <c:v>-11.0</c:v>
                </c:pt>
                <c:pt idx="1">
                  <c:v>-9.0</c:v>
                </c:pt>
                <c:pt idx="2">
                  <c:v>-11.0</c:v>
                </c:pt>
                <c:pt idx="3">
                  <c:v>-10.0</c:v>
                </c:pt>
                <c:pt idx="4">
                  <c:v>-9.0</c:v>
                </c:pt>
                <c:pt idx="5">
                  <c:v>-10.0</c:v>
                </c:pt>
                <c:pt idx="6">
                  <c:v>-10.0</c:v>
                </c:pt>
                <c:pt idx="7">
                  <c:v>-9.0</c:v>
                </c:pt>
                <c:pt idx="8">
                  <c:v>-8.0</c:v>
                </c:pt>
                <c:pt idx="9">
                  <c:v>-9.0</c:v>
                </c:pt>
                <c:pt idx="10">
                  <c:v>-10.0</c:v>
                </c:pt>
                <c:pt idx="11">
                  <c:v>-10.0</c:v>
                </c:pt>
                <c:pt idx="12">
                  <c:v>-9.0</c:v>
                </c:pt>
                <c:pt idx="13">
                  <c:v>-8.0</c:v>
                </c:pt>
                <c:pt idx="14">
                  <c:v>-7.0</c:v>
                </c:pt>
                <c:pt idx="15">
                  <c:v>-7.0</c:v>
                </c:pt>
                <c:pt idx="16">
                  <c:v>-8.0</c:v>
                </c:pt>
                <c:pt idx="17">
                  <c:v>-8.0</c:v>
                </c:pt>
                <c:pt idx="18">
                  <c:v>-9.0</c:v>
                </c:pt>
                <c:pt idx="19">
                  <c:v>-11.0</c:v>
                </c:pt>
                <c:pt idx="20">
                  <c:v>-12.0</c:v>
                </c:pt>
                <c:pt idx="21">
                  <c:v>-11.0</c:v>
                </c:pt>
                <c:pt idx="22">
                  <c:v>-10.0</c:v>
                </c:pt>
                <c:pt idx="23">
                  <c:v>-9.0</c:v>
                </c:pt>
                <c:pt idx="24">
                  <c:v>-11.0</c:v>
                </c:pt>
                <c:pt idx="25">
                  <c:v>-9.0</c:v>
                </c:pt>
                <c:pt idx="26">
                  <c:v>-13.0</c:v>
                </c:pt>
                <c:pt idx="27">
                  <c:v>-12.0</c:v>
                </c:pt>
                <c:pt idx="28">
                  <c:v>-11.0</c:v>
                </c:pt>
                <c:pt idx="29">
                  <c:v>-14.0</c:v>
                </c:pt>
                <c:pt idx="30">
                  <c:v>-13.0</c:v>
                </c:pt>
                <c:pt idx="31">
                  <c:v>-13.0</c:v>
                </c:pt>
                <c:pt idx="32">
                  <c:v>-12.0</c:v>
                </c:pt>
                <c:pt idx="33">
                  <c:v>-12.0</c:v>
                </c:pt>
                <c:pt idx="34">
                  <c:v>-12.0</c:v>
                </c:pt>
                <c:pt idx="35">
                  <c:v>-12.0</c:v>
                </c:pt>
                <c:pt idx="36">
                  <c:v>-13.0</c:v>
                </c:pt>
                <c:pt idx="37">
                  <c:v>-13.0</c:v>
                </c:pt>
                <c:pt idx="38">
                  <c:v>-8.0</c:v>
                </c:pt>
                <c:pt idx="39">
                  <c:v>-8.0</c:v>
                </c:pt>
                <c:pt idx="40">
                  <c:v>-10.0</c:v>
                </c:pt>
                <c:pt idx="41">
                  <c:v>-10.0</c:v>
                </c:pt>
                <c:pt idx="42">
                  <c:v>-9.0</c:v>
                </c:pt>
                <c:pt idx="43">
                  <c:v>-8.0</c:v>
                </c:pt>
                <c:pt idx="44">
                  <c:v>-9.0</c:v>
                </c:pt>
                <c:pt idx="45">
                  <c:v>-7.0</c:v>
                </c:pt>
                <c:pt idx="46">
                  <c:v>-7.0</c:v>
                </c:pt>
                <c:pt idx="47">
                  <c:v>-7.0</c:v>
                </c:pt>
                <c:pt idx="48">
                  <c:v>-8.0</c:v>
                </c:pt>
                <c:pt idx="49">
                  <c:v>-7.0</c:v>
                </c:pt>
                <c:pt idx="50">
                  <c:v>-7.0</c:v>
                </c:pt>
                <c:pt idx="51">
                  <c:v>-6.0</c:v>
                </c:pt>
                <c:pt idx="52">
                  <c:v>-7.0</c:v>
                </c:pt>
                <c:pt idx="53">
                  <c:v>-7.0</c:v>
                </c:pt>
                <c:pt idx="54">
                  <c:v>-7.0</c:v>
                </c:pt>
                <c:pt idx="55">
                  <c:v>-7.0</c:v>
                </c:pt>
                <c:pt idx="56">
                  <c:v>-8.0</c:v>
                </c:pt>
                <c:pt idx="57">
                  <c:v>-7.0</c:v>
                </c:pt>
                <c:pt idx="58">
                  <c:v>-8.0</c:v>
                </c:pt>
                <c:pt idx="59">
                  <c:v>-8.0</c:v>
                </c:pt>
                <c:pt idx="60">
                  <c:v>-7.0</c:v>
                </c:pt>
                <c:pt idx="61">
                  <c:v>-7.0</c:v>
                </c:pt>
                <c:pt idx="62">
                  <c:v>-7.0</c:v>
                </c:pt>
                <c:pt idx="63">
                  <c:v>-7.0</c:v>
                </c:pt>
                <c:pt idx="64">
                  <c:v>-10.0</c:v>
                </c:pt>
                <c:pt idx="65">
                  <c:v>-10.0</c:v>
                </c:pt>
                <c:pt idx="66">
                  <c:v>-15.0</c:v>
                </c:pt>
                <c:pt idx="67">
                  <c:v>-11.0</c:v>
                </c:pt>
                <c:pt idx="68">
                  <c:v>-10.0</c:v>
                </c:pt>
                <c:pt idx="69">
                  <c:v>-9.0</c:v>
                </c:pt>
                <c:pt idx="70">
                  <c:v>-8.0</c:v>
                </c:pt>
                <c:pt idx="71">
                  <c:v>-6.0</c:v>
                </c:pt>
                <c:pt idx="72">
                  <c:v>-7.0</c:v>
                </c:pt>
                <c:pt idx="73">
                  <c:v>-7.0</c:v>
                </c:pt>
                <c:pt idx="74">
                  <c:v>-8.0</c:v>
                </c:pt>
                <c:pt idx="75">
                  <c:v>-7.0</c:v>
                </c:pt>
                <c:pt idx="76">
                  <c:v>-10.0</c:v>
                </c:pt>
                <c:pt idx="77">
                  <c:v>-10.0</c:v>
                </c:pt>
                <c:pt idx="78">
                  <c:v>-10.0</c:v>
                </c:pt>
                <c:pt idx="79">
                  <c:v>-9.0</c:v>
                </c:pt>
                <c:pt idx="80">
                  <c:v>-9.0</c:v>
                </c:pt>
                <c:pt idx="81">
                  <c:v>-7.0</c:v>
                </c:pt>
                <c:pt idx="82">
                  <c:v>-7.0</c:v>
                </c:pt>
                <c:pt idx="83">
                  <c:v>-7.0</c:v>
                </c:pt>
                <c:pt idx="84">
                  <c:v>-7.0</c:v>
                </c:pt>
                <c:pt idx="85">
                  <c:v>-7.0</c:v>
                </c:pt>
                <c:pt idx="86">
                  <c:v>-7.0</c:v>
                </c:pt>
                <c:pt idx="87">
                  <c:v>-9.0</c:v>
                </c:pt>
                <c:pt idx="88">
                  <c:v>-9.0</c:v>
                </c:pt>
                <c:pt idx="89">
                  <c:v>-9.0</c:v>
                </c:pt>
                <c:pt idx="90">
                  <c:v>-9.0</c:v>
                </c:pt>
                <c:pt idx="91">
                  <c:v>-9.0</c:v>
                </c:pt>
                <c:pt idx="92">
                  <c:v>-9.0</c:v>
                </c:pt>
                <c:pt idx="93">
                  <c:v>-10.0</c:v>
                </c:pt>
                <c:pt idx="94">
                  <c:v>-10.0</c:v>
                </c:pt>
                <c:pt idx="95">
                  <c:v>-10.0</c:v>
                </c:pt>
                <c:pt idx="96">
                  <c:v>-11.0</c:v>
                </c:pt>
                <c:pt idx="97">
                  <c:v>-10.0</c:v>
                </c:pt>
                <c:pt idx="98">
                  <c:v>-10.0</c:v>
                </c:pt>
                <c:pt idx="99">
                  <c:v>-11.0</c:v>
                </c:pt>
                <c:pt idx="100">
                  <c:v>-11.0</c:v>
                </c:pt>
                <c:pt idx="101">
                  <c:v>-9.0</c:v>
                </c:pt>
                <c:pt idx="102">
                  <c:v>-10.0</c:v>
                </c:pt>
                <c:pt idx="103">
                  <c:v>-12.0</c:v>
                </c:pt>
                <c:pt idx="104">
                  <c:v>-11.0</c:v>
                </c:pt>
                <c:pt idx="105">
                  <c:v>-12.0</c:v>
                </c:pt>
                <c:pt idx="106">
                  <c:v>-12.0</c:v>
                </c:pt>
                <c:pt idx="107">
                  <c:v>-11.0</c:v>
                </c:pt>
                <c:pt idx="108">
                  <c:v>-11.0</c:v>
                </c:pt>
                <c:pt idx="109">
                  <c:v>-11.0</c:v>
                </c:pt>
                <c:pt idx="110">
                  <c:v>-12.0</c:v>
                </c:pt>
                <c:pt idx="111">
                  <c:v>-10.0</c:v>
                </c:pt>
                <c:pt idx="112">
                  <c:v>-10.0</c:v>
                </c:pt>
                <c:pt idx="113">
                  <c:v>-11.0</c:v>
                </c:pt>
                <c:pt idx="114">
                  <c:v>-11.0</c:v>
                </c:pt>
                <c:pt idx="115">
                  <c:v>-10.0</c:v>
                </c:pt>
                <c:pt idx="116">
                  <c:v>-11.0</c:v>
                </c:pt>
                <c:pt idx="117">
                  <c:v>-11.0</c:v>
                </c:pt>
                <c:pt idx="118">
                  <c:v>-12.0</c:v>
                </c:pt>
                <c:pt idx="119">
                  <c:v>-11.0</c:v>
                </c:pt>
                <c:pt idx="120">
                  <c:v>-6.0</c:v>
                </c:pt>
                <c:pt idx="121">
                  <c:v>-12.0</c:v>
                </c:pt>
                <c:pt idx="122">
                  <c:v>-11.0</c:v>
                </c:pt>
                <c:pt idx="123">
                  <c:v>-10.0</c:v>
                </c:pt>
                <c:pt idx="124">
                  <c:v>-10.0</c:v>
                </c:pt>
                <c:pt idx="125">
                  <c:v>-8.0</c:v>
                </c:pt>
                <c:pt idx="126">
                  <c:v>-7.0</c:v>
                </c:pt>
                <c:pt idx="127">
                  <c:v>-6.0</c:v>
                </c:pt>
                <c:pt idx="128">
                  <c:v>-6.0</c:v>
                </c:pt>
                <c:pt idx="129">
                  <c:v>-9.0</c:v>
                </c:pt>
                <c:pt idx="130">
                  <c:v>-8.0</c:v>
                </c:pt>
                <c:pt idx="131">
                  <c:v>-7.0</c:v>
                </c:pt>
                <c:pt idx="132">
                  <c:v>-9.0</c:v>
                </c:pt>
                <c:pt idx="133">
                  <c:v>-9.0</c:v>
                </c:pt>
                <c:pt idx="134">
                  <c:v>-9.0</c:v>
                </c:pt>
                <c:pt idx="135">
                  <c:v>-11.0</c:v>
                </c:pt>
                <c:pt idx="136">
                  <c:v>-7.0</c:v>
                </c:pt>
                <c:pt idx="137">
                  <c:v>-10.0</c:v>
                </c:pt>
                <c:pt idx="138">
                  <c:v>-11.0</c:v>
                </c:pt>
                <c:pt idx="139">
                  <c:v>-11.0</c:v>
                </c:pt>
                <c:pt idx="140">
                  <c:v>-12.0</c:v>
                </c:pt>
                <c:pt idx="141">
                  <c:v>-10.0</c:v>
                </c:pt>
                <c:pt idx="142">
                  <c:v>-12.0</c:v>
                </c:pt>
                <c:pt idx="143">
                  <c:v>-12.0</c:v>
                </c:pt>
                <c:pt idx="144">
                  <c:v>-8.0</c:v>
                </c:pt>
                <c:pt idx="145">
                  <c:v>-9.0</c:v>
                </c:pt>
                <c:pt idx="146">
                  <c:v>-9.0</c:v>
                </c:pt>
                <c:pt idx="147">
                  <c:v>-12.0</c:v>
                </c:pt>
                <c:pt idx="148">
                  <c:v>-12.0</c:v>
                </c:pt>
                <c:pt idx="149">
                  <c:v>-9.0</c:v>
                </c:pt>
                <c:pt idx="150">
                  <c:v>-11.0</c:v>
                </c:pt>
                <c:pt idx="151">
                  <c:v>-10.0</c:v>
                </c:pt>
                <c:pt idx="152">
                  <c:v>-10.0</c:v>
                </c:pt>
                <c:pt idx="153">
                  <c:v>-11.0</c:v>
                </c:pt>
                <c:pt idx="154">
                  <c:v>-9.0</c:v>
                </c:pt>
                <c:pt idx="155">
                  <c:v>-9.0</c:v>
                </c:pt>
                <c:pt idx="156">
                  <c:v>-8.0</c:v>
                </c:pt>
                <c:pt idx="157">
                  <c:v>-7.0</c:v>
                </c:pt>
                <c:pt idx="158">
                  <c:v>-8.0</c:v>
                </c:pt>
                <c:pt idx="159">
                  <c:v>-9.0</c:v>
                </c:pt>
                <c:pt idx="160">
                  <c:v>-6.0</c:v>
                </c:pt>
                <c:pt idx="161">
                  <c:v>-9.0</c:v>
                </c:pt>
                <c:pt idx="162">
                  <c:v>-10.0</c:v>
                </c:pt>
                <c:pt idx="163">
                  <c:v>-10.0</c:v>
                </c:pt>
                <c:pt idx="164">
                  <c:v>-8.0</c:v>
                </c:pt>
                <c:pt idx="165">
                  <c:v>-8.0</c:v>
                </c:pt>
                <c:pt idx="166">
                  <c:v>-9.0</c:v>
                </c:pt>
                <c:pt idx="167">
                  <c:v>-9.0</c:v>
                </c:pt>
                <c:pt idx="168">
                  <c:v>-10.0</c:v>
                </c:pt>
                <c:pt idx="169">
                  <c:v>-10.0</c:v>
                </c:pt>
                <c:pt idx="170">
                  <c:v>-8.0</c:v>
                </c:pt>
                <c:pt idx="171">
                  <c:v>-11.0</c:v>
                </c:pt>
                <c:pt idx="172">
                  <c:v>-9.0</c:v>
                </c:pt>
                <c:pt idx="173">
                  <c:v>-8.0</c:v>
                </c:pt>
                <c:pt idx="174">
                  <c:v>-8.0</c:v>
                </c:pt>
                <c:pt idx="175">
                  <c:v>-9.0</c:v>
                </c:pt>
                <c:pt idx="176">
                  <c:v>-8.0</c:v>
                </c:pt>
                <c:pt idx="177">
                  <c:v>-9.0</c:v>
                </c:pt>
                <c:pt idx="178">
                  <c:v>-9.0</c:v>
                </c:pt>
                <c:pt idx="179">
                  <c:v>-10.0</c:v>
                </c:pt>
                <c:pt idx="180">
                  <c:v>-10.0</c:v>
                </c:pt>
                <c:pt idx="181">
                  <c:v>-10.0</c:v>
                </c:pt>
                <c:pt idx="182">
                  <c:v>-11.0</c:v>
                </c:pt>
                <c:pt idx="183">
                  <c:v>-10.0</c:v>
                </c:pt>
                <c:pt idx="184">
                  <c:v>-9.0</c:v>
                </c:pt>
                <c:pt idx="185">
                  <c:v>-9.0</c:v>
                </c:pt>
                <c:pt idx="186">
                  <c:v>-9.0</c:v>
                </c:pt>
                <c:pt idx="187">
                  <c:v>-9.0</c:v>
                </c:pt>
                <c:pt idx="188">
                  <c:v>-9.0</c:v>
                </c:pt>
                <c:pt idx="189">
                  <c:v>-9.0</c:v>
                </c:pt>
                <c:pt idx="190">
                  <c:v>-8.0</c:v>
                </c:pt>
                <c:pt idx="191">
                  <c:v>-12.0</c:v>
                </c:pt>
                <c:pt idx="192">
                  <c:v>-13.0</c:v>
                </c:pt>
                <c:pt idx="193">
                  <c:v>-13.0</c:v>
                </c:pt>
                <c:pt idx="194">
                  <c:v>-12.0</c:v>
                </c:pt>
                <c:pt idx="195">
                  <c:v>-8.0</c:v>
                </c:pt>
                <c:pt idx="196">
                  <c:v>-10.0</c:v>
                </c:pt>
                <c:pt idx="197">
                  <c:v>-8.0</c:v>
                </c:pt>
                <c:pt idx="198">
                  <c:v>-10.0</c:v>
                </c:pt>
                <c:pt idx="199">
                  <c:v>-11.0</c:v>
                </c:pt>
                <c:pt idx="200">
                  <c:v>-10.0</c:v>
                </c:pt>
                <c:pt idx="201">
                  <c:v>-10.0</c:v>
                </c:pt>
                <c:pt idx="202">
                  <c:v>-9.0</c:v>
                </c:pt>
                <c:pt idx="203">
                  <c:v>-9.0</c:v>
                </c:pt>
                <c:pt idx="204">
                  <c:v>-12.0</c:v>
                </c:pt>
                <c:pt idx="205">
                  <c:v>-11.0</c:v>
                </c:pt>
                <c:pt idx="206">
                  <c:v>-13.0</c:v>
                </c:pt>
                <c:pt idx="207">
                  <c:v>-11.0</c:v>
                </c:pt>
                <c:pt idx="208">
                  <c:v>-12.0</c:v>
                </c:pt>
                <c:pt idx="209">
                  <c:v>-12.0</c:v>
                </c:pt>
                <c:pt idx="210">
                  <c:v>-12.0</c:v>
                </c:pt>
                <c:pt idx="211">
                  <c:v>-11.0</c:v>
                </c:pt>
                <c:pt idx="212">
                  <c:v>-11.0</c:v>
                </c:pt>
                <c:pt idx="213">
                  <c:v>-11.0</c:v>
                </c:pt>
                <c:pt idx="214">
                  <c:v>-10.0</c:v>
                </c:pt>
                <c:pt idx="215">
                  <c:v>-10.0</c:v>
                </c:pt>
                <c:pt idx="216">
                  <c:v>-12.0</c:v>
                </c:pt>
                <c:pt idx="217">
                  <c:v>-12.0</c:v>
                </c:pt>
                <c:pt idx="218">
                  <c:v>-15.0</c:v>
                </c:pt>
                <c:pt idx="219">
                  <c:v>-13.0</c:v>
                </c:pt>
                <c:pt idx="220">
                  <c:v>-11.0</c:v>
                </c:pt>
                <c:pt idx="221">
                  <c:v>-10.0</c:v>
                </c:pt>
                <c:pt idx="222">
                  <c:v>-10.0</c:v>
                </c:pt>
                <c:pt idx="223">
                  <c:v>-11.0</c:v>
                </c:pt>
                <c:pt idx="224">
                  <c:v>-11.0</c:v>
                </c:pt>
                <c:pt idx="225">
                  <c:v>-9.0</c:v>
                </c:pt>
                <c:pt idx="226">
                  <c:v>-9.0</c:v>
                </c:pt>
                <c:pt idx="227">
                  <c:v>-10.0</c:v>
                </c:pt>
                <c:pt idx="228">
                  <c:v>-11.0</c:v>
                </c:pt>
                <c:pt idx="229">
                  <c:v>-9.0</c:v>
                </c:pt>
                <c:pt idx="230">
                  <c:v>-9.0</c:v>
                </c:pt>
                <c:pt idx="231">
                  <c:v>-11.0</c:v>
                </c:pt>
                <c:pt idx="232">
                  <c:v>-9.0</c:v>
                </c:pt>
                <c:pt idx="233">
                  <c:v>-9.0</c:v>
                </c:pt>
                <c:pt idx="234">
                  <c:v>-11.0</c:v>
                </c:pt>
                <c:pt idx="235">
                  <c:v>-10.0</c:v>
                </c:pt>
                <c:pt idx="236">
                  <c:v>-9.0</c:v>
                </c:pt>
                <c:pt idx="237">
                  <c:v>-10.0</c:v>
                </c:pt>
                <c:pt idx="238">
                  <c:v>-11.0</c:v>
                </c:pt>
                <c:pt idx="239">
                  <c:v>-10.0</c:v>
                </c:pt>
                <c:pt idx="240">
                  <c:v>-10.0</c:v>
                </c:pt>
                <c:pt idx="241">
                  <c:v>-11.0</c:v>
                </c:pt>
                <c:pt idx="242">
                  <c:v>-12.0</c:v>
                </c:pt>
                <c:pt idx="243">
                  <c:v>-11.0</c:v>
                </c:pt>
                <c:pt idx="244">
                  <c:v>-11.0</c:v>
                </c:pt>
                <c:pt idx="245">
                  <c:v>-10.0</c:v>
                </c:pt>
                <c:pt idx="246">
                  <c:v>-12.0</c:v>
                </c:pt>
                <c:pt idx="247">
                  <c:v>-11.0</c:v>
                </c:pt>
                <c:pt idx="248">
                  <c:v>-12.0</c:v>
                </c:pt>
                <c:pt idx="249">
                  <c:v>-11.0</c:v>
                </c:pt>
                <c:pt idx="250">
                  <c:v>-11.0</c:v>
                </c:pt>
                <c:pt idx="251">
                  <c:v>-12.0</c:v>
                </c:pt>
                <c:pt idx="252">
                  <c:v>-13.0</c:v>
                </c:pt>
                <c:pt idx="253">
                  <c:v>-13.0</c:v>
                </c:pt>
                <c:pt idx="254">
                  <c:v>-12.0</c:v>
                </c:pt>
                <c:pt idx="255">
                  <c:v>-11.0</c:v>
                </c:pt>
                <c:pt idx="256">
                  <c:v>-11.0</c:v>
                </c:pt>
                <c:pt idx="257">
                  <c:v>-11.0</c:v>
                </c:pt>
                <c:pt idx="258">
                  <c:v>-13.0</c:v>
                </c:pt>
                <c:pt idx="259">
                  <c:v>-14.0</c:v>
                </c:pt>
                <c:pt idx="260">
                  <c:v>-13.0</c:v>
                </c:pt>
                <c:pt idx="261">
                  <c:v>-11.0</c:v>
                </c:pt>
                <c:pt idx="262">
                  <c:v>-9.0</c:v>
                </c:pt>
                <c:pt idx="263">
                  <c:v>-9.0</c:v>
                </c:pt>
                <c:pt idx="264">
                  <c:v>-8.0</c:v>
                </c:pt>
                <c:pt idx="265">
                  <c:v>-9.0</c:v>
                </c:pt>
                <c:pt idx="266">
                  <c:v>-9.0</c:v>
                </c:pt>
                <c:pt idx="267">
                  <c:v>-9.0</c:v>
                </c:pt>
                <c:pt idx="268">
                  <c:v>-8.0</c:v>
                </c:pt>
                <c:pt idx="269">
                  <c:v>-8.0</c:v>
                </c:pt>
                <c:pt idx="270">
                  <c:v>-9.0</c:v>
                </c:pt>
                <c:pt idx="271">
                  <c:v>-9.0</c:v>
                </c:pt>
                <c:pt idx="272">
                  <c:v>-10.0</c:v>
                </c:pt>
                <c:pt idx="273">
                  <c:v>-13.0</c:v>
                </c:pt>
                <c:pt idx="274">
                  <c:v>-12.0</c:v>
                </c:pt>
                <c:pt idx="275">
                  <c:v>-11.0</c:v>
                </c:pt>
                <c:pt idx="276">
                  <c:v>-11.0</c:v>
                </c:pt>
                <c:pt idx="277">
                  <c:v>-10.0</c:v>
                </c:pt>
                <c:pt idx="278">
                  <c:v>-11.0</c:v>
                </c:pt>
                <c:pt idx="279">
                  <c:v>-13.0</c:v>
                </c:pt>
                <c:pt idx="280">
                  <c:v>-13.0</c:v>
                </c:pt>
                <c:pt idx="281">
                  <c:v>-11.0</c:v>
                </c:pt>
                <c:pt idx="282">
                  <c:v>-14.0</c:v>
                </c:pt>
                <c:pt idx="283">
                  <c:v>-14.0</c:v>
                </c:pt>
                <c:pt idx="284">
                  <c:v>-13.0</c:v>
                </c:pt>
                <c:pt idx="285">
                  <c:v>-12.0</c:v>
                </c:pt>
                <c:pt idx="286">
                  <c:v>-13.0</c:v>
                </c:pt>
                <c:pt idx="287">
                  <c:v>-14.0</c:v>
                </c:pt>
                <c:pt idx="288">
                  <c:v>-11.0</c:v>
                </c:pt>
                <c:pt idx="289">
                  <c:v>-11.0</c:v>
                </c:pt>
                <c:pt idx="290">
                  <c:v>-13.0</c:v>
                </c:pt>
                <c:pt idx="291">
                  <c:v>-12.0</c:v>
                </c:pt>
                <c:pt idx="292">
                  <c:v>-12.0</c:v>
                </c:pt>
                <c:pt idx="293">
                  <c:v>-13.0</c:v>
                </c:pt>
                <c:pt idx="294">
                  <c:v>-13.0</c:v>
                </c:pt>
                <c:pt idx="295">
                  <c:v>-14.0</c:v>
                </c:pt>
                <c:pt idx="296">
                  <c:v>-13.0</c:v>
                </c:pt>
                <c:pt idx="297">
                  <c:v>-16.0</c:v>
                </c:pt>
                <c:pt idx="298">
                  <c:v>-14.0</c:v>
                </c:pt>
                <c:pt idx="299">
                  <c:v>-14.0</c:v>
                </c:pt>
              </c:numCache>
            </c:numRef>
          </c:yVal>
          <c:smooth val="1"/>
        </c:ser>
        <c:dLbls>
          <c:showLegendKey val="0"/>
          <c:showVal val="0"/>
          <c:showCatName val="0"/>
          <c:showSerName val="0"/>
          <c:showPercent val="0"/>
          <c:showBubbleSize val="0"/>
        </c:dLbls>
        <c:axId val="-2056277608"/>
        <c:axId val="-2115763176"/>
      </c:scatterChart>
      <c:valAx>
        <c:axId val="-2056277608"/>
        <c:scaling>
          <c:orientation val="minMax"/>
          <c:max val="300.0"/>
        </c:scaling>
        <c:delete val="0"/>
        <c:axPos val="b"/>
        <c:title>
          <c:tx>
            <c:rich>
              <a:bodyPr/>
              <a:lstStyle/>
              <a:p>
                <a:pPr>
                  <a:defRPr sz="2400">
                    <a:latin typeface="Candara" pitchFamily="34" charset="0"/>
                    <a:ea typeface="Verdana" pitchFamily="34" charset="0"/>
                    <a:cs typeface="Verdana" pitchFamily="34" charset="0"/>
                  </a:defRPr>
                </a:pPr>
                <a:r>
                  <a:rPr lang="en-US" sz="2400" dirty="0" smtClean="0">
                    <a:latin typeface="Candara" pitchFamily="34" charset="0"/>
                    <a:ea typeface="Verdana" pitchFamily="34" charset="0"/>
                    <a:cs typeface="Verdana" pitchFamily="34" charset="0"/>
                  </a:rPr>
                  <a:t>Time</a:t>
                </a:r>
                <a:r>
                  <a:rPr lang="zh-CN" altLang="en-US" sz="2400" dirty="0" smtClean="0">
                    <a:latin typeface="Candara" pitchFamily="34" charset="0"/>
                    <a:cs typeface="Verdana" pitchFamily="34" charset="0"/>
                  </a:rPr>
                  <a:t> </a:t>
                </a:r>
                <a:r>
                  <a:rPr lang="en-US" altLang="zh-CN" sz="2400" dirty="0" smtClean="0">
                    <a:latin typeface="Candara" pitchFamily="34" charset="0"/>
                    <a:ea typeface="Verdana" pitchFamily="34" charset="0"/>
                    <a:cs typeface="Verdana" pitchFamily="34" charset="0"/>
                  </a:rPr>
                  <a:t>(s)</a:t>
                </a:r>
                <a:endParaRPr lang="en-US" sz="2400" dirty="0">
                  <a:latin typeface="Candara" pitchFamily="34" charset="0"/>
                  <a:ea typeface="Verdana" pitchFamily="34" charset="0"/>
                  <a:cs typeface="Verdana" pitchFamily="34" charset="0"/>
                </a:endParaRPr>
              </a:p>
            </c:rich>
          </c:tx>
          <c:layout>
            <c:manualLayout>
              <c:xMode val="edge"/>
              <c:yMode val="edge"/>
              <c:x val="0.452086139996495"/>
              <c:y val="0.8047930167495"/>
            </c:manualLayout>
          </c:layout>
          <c:overlay val="0"/>
        </c:title>
        <c:numFmt formatCode="General" sourceLinked="1"/>
        <c:majorTickMark val="out"/>
        <c:minorTickMark val="none"/>
        <c:tickLblPos val="nextTo"/>
        <c:txPr>
          <a:bodyPr/>
          <a:lstStyle/>
          <a:p>
            <a:pPr>
              <a:defRPr sz="2400"/>
            </a:pPr>
            <a:endParaRPr lang="en-US"/>
          </a:p>
        </c:txPr>
        <c:crossAx val="-2115763176"/>
        <c:crossesAt val="-20.0"/>
        <c:crossBetween val="midCat"/>
        <c:majorUnit val="30.0"/>
      </c:valAx>
      <c:valAx>
        <c:axId val="-2115763176"/>
        <c:scaling>
          <c:orientation val="minMax"/>
          <c:max val="5.0"/>
          <c:min val="-25.0"/>
        </c:scaling>
        <c:delete val="0"/>
        <c:axPos val="l"/>
        <c:title>
          <c:tx>
            <c:rich>
              <a:bodyPr rot="-5400000" vert="horz"/>
              <a:lstStyle/>
              <a:p>
                <a:pPr>
                  <a:defRPr sz="2400">
                    <a:effectLst/>
                    <a:latin typeface="Candara" pitchFamily="34" charset="0"/>
                  </a:defRPr>
                </a:pPr>
                <a:r>
                  <a:rPr lang="en-US" sz="2400" dirty="0" smtClean="0">
                    <a:effectLst/>
                    <a:latin typeface="Candara" pitchFamily="34" charset="0"/>
                    <a:cs typeface="Candara"/>
                  </a:rPr>
                  <a:t>Average</a:t>
                </a:r>
                <a:r>
                  <a:rPr lang="zh-CN" altLang="en-US" sz="2400" dirty="0" smtClean="0">
                    <a:effectLst/>
                    <a:latin typeface="Candara" pitchFamily="34" charset="0"/>
                    <a:cs typeface="Candara"/>
                  </a:rPr>
                  <a:t> </a:t>
                </a:r>
                <a:r>
                  <a:rPr lang="en-US" altLang="zh-CN" sz="2400" dirty="0" smtClean="0">
                    <a:effectLst/>
                    <a:latin typeface="Candara" pitchFamily="34" charset="0"/>
                    <a:cs typeface="Candara"/>
                  </a:rPr>
                  <a:t>Delay</a:t>
                </a:r>
                <a:r>
                  <a:rPr lang="zh-CN" altLang="en-US" sz="2400" dirty="0" smtClean="0">
                    <a:effectLst/>
                    <a:latin typeface="Candara" pitchFamily="34" charset="0"/>
                    <a:cs typeface="Candara"/>
                  </a:rPr>
                  <a:t> </a:t>
                </a:r>
                <a:endParaRPr lang="en-US" altLang="zh-CN" sz="2400" dirty="0" smtClean="0">
                  <a:effectLst/>
                  <a:latin typeface="Candara" pitchFamily="34" charset="0"/>
                  <a:cs typeface="Candara"/>
                </a:endParaRPr>
              </a:p>
              <a:p>
                <a:pPr>
                  <a:defRPr sz="2400">
                    <a:effectLst/>
                    <a:latin typeface="Candara" pitchFamily="34" charset="0"/>
                  </a:defRPr>
                </a:pPr>
                <a:r>
                  <a:rPr lang="en-US" altLang="zh-CN" sz="2400" dirty="0" smtClean="0">
                    <a:effectLst/>
                    <a:latin typeface="Candara" pitchFamily="34" charset="0"/>
                    <a:cs typeface="Candara"/>
                  </a:rPr>
                  <a:t>(TotalDelay</a:t>
                </a:r>
                <a:r>
                  <a:rPr lang="zh-CN" altLang="en-US" sz="2400" dirty="0" smtClean="0">
                    <a:effectLst/>
                    <a:latin typeface="Candara" pitchFamily="34" charset="0"/>
                    <a:cs typeface="Candara"/>
                  </a:rPr>
                  <a:t> </a:t>
                </a:r>
                <a:r>
                  <a:rPr lang="en-US" altLang="zh-CN" sz="2400" dirty="0" smtClean="0">
                    <a:effectLst/>
                    <a:latin typeface="Candara" pitchFamily="34" charset="0"/>
                    <a:cs typeface="Candara"/>
                  </a:rPr>
                  <a:t>/</a:t>
                </a:r>
                <a:r>
                  <a:rPr lang="zh-CN" altLang="en-US" sz="2400" dirty="0" smtClean="0">
                    <a:effectLst/>
                    <a:latin typeface="Candara" pitchFamily="34" charset="0"/>
                    <a:cs typeface="Candara"/>
                  </a:rPr>
                  <a:t> </a:t>
                </a:r>
                <a:r>
                  <a:rPr lang="en-US" altLang="zh-CN" sz="2400" dirty="0" smtClean="0">
                    <a:effectLst/>
                    <a:latin typeface="Candara" pitchFamily="34" charset="0"/>
                    <a:cs typeface="Candara"/>
                  </a:rPr>
                  <a:t>DeltaPacket)</a:t>
                </a:r>
                <a:endParaRPr lang="en-US" sz="2400" dirty="0">
                  <a:effectLst/>
                  <a:latin typeface="Candara" pitchFamily="34" charset="0"/>
                  <a:cs typeface="Candara"/>
                </a:endParaRPr>
              </a:p>
            </c:rich>
          </c:tx>
          <c:layout>
            <c:manualLayout>
              <c:xMode val="edge"/>
              <c:yMode val="edge"/>
              <c:x val="0.0"/>
              <c:y val="0.0841940083045402"/>
            </c:manualLayout>
          </c:layout>
          <c:overlay val="0"/>
        </c:title>
        <c:numFmt formatCode="General" sourceLinked="1"/>
        <c:majorTickMark val="out"/>
        <c:minorTickMark val="none"/>
        <c:tickLblPos val="nextTo"/>
        <c:txPr>
          <a:bodyPr/>
          <a:lstStyle/>
          <a:p>
            <a:pPr>
              <a:defRPr sz="2000">
                <a:latin typeface="Verdana" pitchFamily="34" charset="0"/>
                <a:ea typeface="Verdana" pitchFamily="34" charset="0"/>
                <a:cs typeface="Verdana" pitchFamily="34" charset="0"/>
              </a:defRPr>
            </a:pPr>
            <a:endParaRPr lang="en-US"/>
          </a:p>
        </c:txPr>
        <c:crossAx val="-2056277608"/>
        <c:crossesAt val="0.0"/>
        <c:crossBetween val="midCat"/>
      </c:valAx>
    </c:plotArea>
    <c:legend>
      <c:legendPos val="t"/>
      <c:layout>
        <c:manualLayout>
          <c:xMode val="edge"/>
          <c:yMode val="edge"/>
          <c:x val="0.252686244948006"/>
          <c:y val="0.0248835772961631"/>
          <c:w val="0.639117637882569"/>
          <c:h val="0.0834174578214656"/>
        </c:manualLayout>
      </c:layout>
      <c:overlay val="0"/>
      <c:txPr>
        <a:bodyPr/>
        <a:lstStyle/>
        <a:p>
          <a:pPr>
            <a:defRPr sz="2800">
              <a:effectLst/>
              <a:latin typeface="Candara"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A15C1-B2D1-BD42-851F-39DF0D2AF028}" type="datetimeFigureOut">
              <a:rPr lang="en-US" smtClean="0"/>
              <a:t>2/17/14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96937-9D60-CC49-93E3-77AA9E467F33}" type="slidenum">
              <a:rPr lang="en-US" smtClean="0"/>
              <a:t>‹#›</a:t>
            </a:fld>
            <a:endParaRPr lang="en-US"/>
          </a:p>
        </p:txBody>
      </p:sp>
    </p:spTree>
    <p:extLst>
      <p:ext uri="{BB962C8B-B14F-4D97-AF65-F5344CB8AC3E}">
        <p14:creationId xmlns:p14="http://schemas.microsoft.com/office/powerpoint/2010/main" val="8530788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Thanks for the introduction.</a:t>
            </a:r>
          </a:p>
          <a:p>
            <a:r>
              <a:rPr lang="en-US" altLang="zh-CN" baseline="0" dirty="0" smtClean="0"/>
              <a:t>Hello everyone,</a:t>
            </a:r>
            <a:r>
              <a:rPr lang="zh-CN" altLang="en-US" baseline="0" dirty="0" smtClean="0"/>
              <a:t> </a:t>
            </a:r>
            <a:r>
              <a:rPr lang="en-US" baseline="0" dirty="0" smtClean="0"/>
              <a:t>I’m Yutao from</a:t>
            </a:r>
            <a:r>
              <a:rPr lang="en-US" baseline="0" dirty="0" smtClean="0">
                <a:latin typeface="+mn-lt"/>
              </a:rPr>
              <a:t> Shanghai Jiao Tong University. Advised</a:t>
            </a:r>
            <a:r>
              <a:rPr lang="zh-CN" altLang="en-US" baseline="0" dirty="0" smtClean="0">
                <a:latin typeface="+mn-lt"/>
              </a:rPr>
              <a:t> </a:t>
            </a:r>
            <a:r>
              <a:rPr lang="en-US" altLang="zh-CN" baseline="0" dirty="0" smtClean="0">
                <a:latin typeface="+mn-lt"/>
              </a:rPr>
              <a:t>by</a:t>
            </a:r>
            <a:r>
              <a:rPr lang="zh-CN" altLang="en-US" baseline="0" dirty="0" smtClean="0">
                <a:latin typeface="+mn-lt"/>
              </a:rPr>
              <a:t> </a:t>
            </a:r>
            <a:r>
              <a:rPr lang="en-US" altLang="zh-CN" baseline="0" dirty="0" smtClean="0">
                <a:latin typeface="+mn-lt"/>
              </a:rPr>
              <a:t>Prof.</a:t>
            </a:r>
            <a:r>
              <a:rPr lang="zh-CN" altLang="en-US" baseline="0" dirty="0" smtClean="0">
                <a:latin typeface="+mn-lt"/>
              </a:rPr>
              <a:t> </a:t>
            </a:r>
            <a:r>
              <a:rPr lang="en-US" altLang="zh-CN" baseline="0" dirty="0" err="1" smtClean="0">
                <a:latin typeface="+mn-lt"/>
              </a:rPr>
              <a:t>Haibo</a:t>
            </a:r>
            <a:r>
              <a:rPr lang="zh-CN" altLang="en-US" baseline="0" dirty="0" smtClean="0">
                <a:latin typeface="+mn-lt"/>
              </a:rPr>
              <a:t> </a:t>
            </a:r>
            <a:r>
              <a:rPr lang="en-US" altLang="zh-CN" baseline="0" dirty="0" smtClean="0">
                <a:latin typeface="+mn-lt"/>
              </a:rPr>
              <a:t>Chen.</a:t>
            </a:r>
            <a:endParaRPr lang="en-US" baseline="0" dirty="0" smtClean="0">
              <a:latin typeface="+mn-lt"/>
            </a:endParaRPr>
          </a:p>
          <a:p>
            <a:r>
              <a:rPr lang="en-US" baseline="0" dirty="0" smtClean="0">
                <a:latin typeface="+mn-lt"/>
              </a:rPr>
              <a:t>Today I’d like to talk about our</a:t>
            </a:r>
            <a:r>
              <a:rPr lang="zh-CN" altLang="en-US" baseline="0" dirty="0" smtClean="0">
                <a:latin typeface="+mn-lt"/>
              </a:rPr>
              <a:t> </a:t>
            </a:r>
            <a:r>
              <a:rPr lang="en-US" altLang="zh-CN" baseline="0" dirty="0" smtClean="0">
                <a:latin typeface="+mn-lt"/>
              </a:rPr>
              <a:t>work</a:t>
            </a:r>
            <a:r>
              <a:rPr lang="zh-CN" altLang="en-US" baseline="0" dirty="0" smtClean="0">
                <a:latin typeface="+mn-lt"/>
              </a:rPr>
              <a:t> </a:t>
            </a:r>
            <a:r>
              <a:rPr lang="en-US" altLang="zh-CN" baseline="0" dirty="0" smtClean="0">
                <a:latin typeface="+mn-lt"/>
              </a:rPr>
              <a:t>which</a:t>
            </a:r>
            <a:r>
              <a:rPr lang="zh-CN" altLang="en-US" baseline="0" dirty="0" smtClean="0">
                <a:latin typeface="+mn-lt"/>
              </a:rPr>
              <a:t> </a:t>
            </a:r>
            <a:r>
              <a:rPr lang="en-US" altLang="zh-CN" baseline="0" dirty="0" smtClean="0"/>
              <a:t>uses</a:t>
            </a:r>
            <a:r>
              <a:rPr lang="zh-CN" altLang="en-US" baseline="0" dirty="0" smtClean="0"/>
              <a:t> </a:t>
            </a:r>
            <a:r>
              <a:rPr lang="en-US" altLang="zh-CN" baseline="0" dirty="0" smtClean="0"/>
              <a:t>HTM</a:t>
            </a:r>
            <a:r>
              <a:rPr lang="zh-CN" altLang="en-US" baseline="0" dirty="0" smtClean="0"/>
              <a:t> </a:t>
            </a:r>
            <a:r>
              <a:rPr lang="en-US" altLang="zh-CN" baseline="0" dirty="0" smtClean="0"/>
              <a:t>for</a:t>
            </a:r>
            <a:r>
              <a:rPr lang="zh-CN" altLang="en-US" baseline="0" dirty="0" smtClean="0"/>
              <a:t> </a:t>
            </a:r>
            <a:r>
              <a:rPr lang="en-US" altLang="zh-CN" baseline="0" dirty="0" smtClean="0"/>
              <a:t>security,</a:t>
            </a:r>
            <a:r>
              <a:rPr lang="zh-CN" altLang="en-US" baseline="0" dirty="0" smtClean="0"/>
              <a:t> </a:t>
            </a:r>
            <a:r>
              <a:rPr lang="en-US" altLang="zh-CN" baseline="0" dirty="0" smtClean="0"/>
              <a:t>the</a:t>
            </a:r>
            <a:r>
              <a:rPr lang="zh-CN" altLang="en-US" baseline="0" dirty="0" smtClean="0"/>
              <a:t> </a:t>
            </a:r>
            <a:r>
              <a:rPr lang="en-US" altLang="zh-CN" baseline="0" dirty="0" smtClean="0"/>
              <a:t>title</a:t>
            </a:r>
            <a:r>
              <a:rPr lang="zh-CN" altLang="en-US" baseline="0" dirty="0" smtClean="0"/>
              <a:t> </a:t>
            </a:r>
            <a:r>
              <a:rPr lang="en-US" altLang="zh-CN" baseline="0" dirty="0" smtClean="0"/>
              <a:t>is</a:t>
            </a:r>
            <a:r>
              <a:rPr lang="zh-CN" altLang="en-US" baseline="0" dirty="0" smtClean="0"/>
              <a:t> </a:t>
            </a:r>
            <a:r>
              <a:rPr lang="en-US" altLang="zh-CN" baseline="0" dirty="0" smtClean="0"/>
              <a:t>“Concurrent</a:t>
            </a:r>
            <a:r>
              <a:rPr lang="zh-CN" altLang="en-US" baseline="0" dirty="0" smtClean="0"/>
              <a:t> </a:t>
            </a:r>
            <a:r>
              <a:rPr lang="en-US" altLang="zh-CN" baseline="0" dirty="0" smtClean="0"/>
              <a:t>and</a:t>
            </a:r>
            <a:r>
              <a:rPr lang="zh-CN" altLang="en-US" baseline="0" dirty="0" smtClean="0"/>
              <a:t> </a:t>
            </a:r>
            <a:r>
              <a:rPr lang="en-US" altLang="zh-CN" baseline="0" dirty="0" smtClean="0"/>
              <a:t>Consistent</a:t>
            </a:r>
            <a:r>
              <a:rPr lang="zh-CN" altLang="en-US" baseline="0" dirty="0" smtClean="0"/>
              <a:t> </a:t>
            </a:r>
            <a:r>
              <a:rPr lang="en-US" altLang="zh-CN" baseline="0" dirty="0" smtClean="0"/>
              <a:t>Virtual</a:t>
            </a:r>
            <a:r>
              <a:rPr lang="zh-CN" altLang="en-US" baseline="0" dirty="0" smtClean="0"/>
              <a:t> </a:t>
            </a:r>
            <a:r>
              <a:rPr lang="en-US" altLang="zh-CN" baseline="0" dirty="0" smtClean="0"/>
              <a:t>Machine</a:t>
            </a:r>
            <a:r>
              <a:rPr lang="zh-CN" altLang="en-US" baseline="0" dirty="0" smtClean="0"/>
              <a:t> </a:t>
            </a:r>
            <a:r>
              <a:rPr lang="en-US" altLang="zh-CN" baseline="0" dirty="0" smtClean="0"/>
              <a:t>Introspection</a:t>
            </a:r>
            <a:r>
              <a:rPr lang="zh-CN" altLang="en-US" baseline="0" dirty="0" smtClean="0"/>
              <a:t> </a:t>
            </a:r>
            <a:r>
              <a:rPr lang="en-US" altLang="zh-CN" baseline="0" dirty="0" smtClean="0"/>
              <a:t>with</a:t>
            </a:r>
            <a:r>
              <a:rPr lang="zh-CN" altLang="en-US" baseline="0" dirty="0" smtClean="0"/>
              <a:t> </a:t>
            </a:r>
            <a:r>
              <a:rPr lang="en-US" altLang="zh-CN" baseline="0" dirty="0" smtClean="0"/>
              <a:t>Hardware</a:t>
            </a:r>
            <a:r>
              <a:rPr lang="zh-CN" altLang="en-US" baseline="0" dirty="0" smtClean="0"/>
              <a:t> </a:t>
            </a:r>
            <a:r>
              <a:rPr lang="en-US" altLang="zh-CN" baseline="0" dirty="0" smtClean="0"/>
              <a:t>Transactional</a:t>
            </a:r>
            <a:r>
              <a:rPr lang="zh-CN" altLang="en-US" baseline="0" dirty="0" smtClean="0"/>
              <a:t> </a:t>
            </a:r>
            <a:r>
              <a:rPr lang="en-US" altLang="zh-CN" baseline="0" dirty="0" smtClean="0"/>
              <a:t>Memory”</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1</a:t>
            </a:fld>
            <a:endParaRPr lang="en-US"/>
          </a:p>
        </p:txBody>
      </p:sp>
    </p:spTree>
    <p:extLst>
      <p:ext uri="{BB962C8B-B14F-4D97-AF65-F5344CB8AC3E}">
        <p14:creationId xmlns:p14="http://schemas.microsoft.com/office/powerpoint/2010/main" val="2735905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zh-CN" altLang="en-US" dirty="0" smtClean="0"/>
              <a:t> </a:t>
            </a:r>
            <a:r>
              <a:rPr lang="en-US" altLang="zh-CN" dirty="0" smtClean="0"/>
              <a:t>second</a:t>
            </a:r>
            <a:r>
              <a:rPr lang="zh-CN" altLang="en-US" dirty="0" smtClean="0"/>
              <a:t> </a:t>
            </a:r>
            <a:r>
              <a:rPr lang="en-US" altLang="zh-CN" dirty="0" smtClean="0"/>
              <a:t>challenge</a:t>
            </a:r>
            <a:r>
              <a:rPr lang="zh-CN" altLang="en-US" dirty="0" smtClean="0"/>
              <a:t> </a:t>
            </a:r>
            <a:r>
              <a:rPr lang="en-US" altLang="zh-CN" dirty="0" smtClean="0"/>
              <a:t>is,</a:t>
            </a:r>
            <a:r>
              <a:rPr lang="zh-CN" altLang="en-US" dirty="0" smtClean="0"/>
              <a:t> </a:t>
            </a:r>
            <a:r>
              <a:rPr lang="en-US" altLang="zh-CN" dirty="0" smtClean="0"/>
              <a:t>since</a:t>
            </a:r>
            <a:r>
              <a:rPr lang="zh-CN" altLang="en-US" dirty="0" smtClean="0"/>
              <a:t> </a:t>
            </a:r>
            <a:r>
              <a:rPr lang="en-US" altLang="zh-CN" dirty="0" smtClean="0"/>
              <a:t>there’s</a:t>
            </a:r>
            <a:r>
              <a:rPr lang="zh-CN" altLang="en-US" dirty="0" smtClean="0"/>
              <a:t> </a:t>
            </a:r>
            <a:r>
              <a:rPr lang="en-US" altLang="zh-CN" dirty="0" smtClean="0"/>
              <a:t>no</a:t>
            </a:r>
            <a:r>
              <a:rPr lang="zh-CN" altLang="en-US" dirty="0" smtClean="0"/>
              <a:t> </a:t>
            </a:r>
            <a:r>
              <a:rPr lang="en-US" altLang="zh-CN" dirty="0" smtClean="0"/>
              <a:t>synchronization</a:t>
            </a:r>
            <a:r>
              <a:rPr lang="zh-CN" altLang="en-US" dirty="0" smtClean="0"/>
              <a:t> </a:t>
            </a:r>
            <a:r>
              <a:rPr lang="en-US" altLang="zh-CN" dirty="0" smtClean="0"/>
              <a:t>semantic</a:t>
            </a:r>
            <a:r>
              <a:rPr lang="zh-CN" altLang="en-US" dirty="0" smtClean="0"/>
              <a:t> </a:t>
            </a:r>
            <a:r>
              <a:rPr lang="en-US" altLang="zh-CN" dirty="0" smtClean="0"/>
              <a:t>guarantee,</a:t>
            </a:r>
            <a:r>
              <a:rPr lang="zh-CN" altLang="en-US" dirty="0" smtClean="0"/>
              <a:t> </a:t>
            </a:r>
            <a:r>
              <a:rPr lang="en-US" altLang="zh-CN" dirty="0" smtClean="0"/>
              <a:t>guest</a:t>
            </a:r>
            <a:r>
              <a:rPr lang="zh-CN" altLang="en-US" dirty="0" smtClean="0"/>
              <a:t> </a:t>
            </a:r>
            <a:r>
              <a:rPr lang="en-US" altLang="zh-CN" dirty="0" smtClean="0"/>
              <a:t>OS</a:t>
            </a:r>
            <a:r>
              <a:rPr lang="zh-CN" altLang="en-US" dirty="0" smtClean="0"/>
              <a:t> </a:t>
            </a:r>
            <a:r>
              <a:rPr lang="en-US" altLang="zh-CN" dirty="0" smtClean="0"/>
              <a:t>and</a:t>
            </a:r>
            <a:r>
              <a:rPr lang="zh-CN" altLang="en-US" dirty="0" smtClean="0"/>
              <a:t> </a:t>
            </a:r>
            <a:r>
              <a:rPr lang="en-US" altLang="zh-CN" dirty="0" smtClean="0"/>
              <a:t>VMI</a:t>
            </a:r>
            <a:r>
              <a:rPr lang="zh-CN" altLang="en-US" dirty="0" smtClean="0"/>
              <a:t> </a:t>
            </a:r>
            <a:r>
              <a:rPr lang="en-US" altLang="zh-CN" dirty="0" smtClean="0"/>
              <a:t>tool</a:t>
            </a:r>
            <a:r>
              <a:rPr lang="zh-CN" altLang="en-US" dirty="0" smtClean="0"/>
              <a:t> </a:t>
            </a:r>
            <a:r>
              <a:rPr lang="en-US" altLang="zh-CN" dirty="0" smtClean="0"/>
              <a:t>cannot</a:t>
            </a:r>
            <a:r>
              <a:rPr lang="zh-CN" altLang="en-US" dirty="0" smtClean="0"/>
              <a:t> </a:t>
            </a:r>
            <a:r>
              <a:rPr lang="en-US" altLang="zh-CN" dirty="0" smtClean="0"/>
              <a:t>run</a:t>
            </a:r>
            <a:r>
              <a:rPr lang="zh-CN" altLang="en-US" dirty="0" smtClean="0"/>
              <a:t> </a:t>
            </a:r>
            <a:r>
              <a:rPr lang="en-US" altLang="zh-CN" dirty="0" smtClean="0"/>
              <a:t>concurrently,</a:t>
            </a:r>
            <a:r>
              <a:rPr lang="zh-CN" altLang="zh-CN" dirty="0" smtClean="0"/>
              <a:t> </a:t>
            </a:r>
            <a:r>
              <a:rPr lang="en-US" altLang="zh-CN" dirty="0" smtClean="0"/>
              <a:t>thus</a:t>
            </a:r>
            <a:r>
              <a:rPr lang="zh-CN" altLang="en-US" dirty="0" smtClean="0"/>
              <a:t> </a:t>
            </a:r>
            <a:r>
              <a:rPr lang="en-US" altLang="zh-CN" dirty="0" smtClean="0"/>
              <a:t>guest</a:t>
            </a:r>
            <a:r>
              <a:rPr lang="zh-CN" altLang="en-US" dirty="0" smtClean="0"/>
              <a:t> </a:t>
            </a:r>
            <a:r>
              <a:rPr lang="en-US" altLang="zh-CN" dirty="0" smtClean="0"/>
              <a:t>VM</a:t>
            </a:r>
            <a:r>
              <a:rPr lang="zh-CN" altLang="en-US" dirty="0" smtClean="0"/>
              <a:t> </a:t>
            </a:r>
            <a:r>
              <a:rPr lang="en-US" altLang="zh-CN" dirty="0" smtClean="0"/>
              <a:t>has</a:t>
            </a:r>
            <a:r>
              <a:rPr lang="zh-CN" altLang="en-US" dirty="0" smtClean="0"/>
              <a:t> </a:t>
            </a:r>
            <a:r>
              <a:rPr lang="en-US" altLang="zh-CN" dirty="0" smtClean="0"/>
              <a:t>to</a:t>
            </a:r>
            <a:r>
              <a:rPr lang="zh-CN" altLang="en-US" dirty="0" smtClean="0"/>
              <a:t> </a:t>
            </a:r>
            <a:r>
              <a:rPr lang="en-US" altLang="zh-CN" dirty="0" smtClean="0"/>
              <a:t>be</a:t>
            </a:r>
            <a:r>
              <a:rPr lang="zh-CN" altLang="en-US" dirty="0" smtClean="0"/>
              <a:t> </a:t>
            </a:r>
            <a:r>
              <a:rPr lang="en-US" altLang="zh-CN" dirty="0" smtClean="0"/>
              <a:t>paused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VMI</a:t>
            </a:r>
            <a:r>
              <a:rPr lang="zh-CN" altLang="en-US" dirty="0" smtClean="0"/>
              <a:t> </a:t>
            </a:r>
            <a:r>
              <a:rPr lang="en-US" altLang="zh-CN" dirty="0" smtClean="0"/>
              <a:t>code,</a:t>
            </a:r>
            <a:r>
              <a:rPr lang="zh-CN" altLang="en-US" dirty="0" smtClean="0"/>
              <a:t> </a:t>
            </a:r>
            <a:r>
              <a:rPr lang="en-US" altLang="zh-CN" dirty="0" smtClean="0"/>
              <a:t>which</a:t>
            </a:r>
            <a:r>
              <a:rPr lang="zh-CN" altLang="en-US" dirty="0" smtClean="0"/>
              <a:t> </a:t>
            </a:r>
            <a:r>
              <a:rPr lang="en-US" altLang="zh-CN" dirty="0" smtClean="0"/>
              <a:t>may</a:t>
            </a:r>
            <a:r>
              <a:rPr lang="zh-CN" altLang="en-US" dirty="0" smtClean="0"/>
              <a:t> </a:t>
            </a:r>
            <a:r>
              <a:rPr lang="en-US" altLang="zh-CN" dirty="0" smtClean="0"/>
              <a:t>cause</a:t>
            </a:r>
            <a:r>
              <a:rPr lang="zh-CN" altLang="en-US" dirty="0" smtClean="0"/>
              <a:t> </a:t>
            </a:r>
            <a:r>
              <a:rPr lang="en-US" altLang="zh-CN" dirty="0" smtClean="0"/>
              <a:t>lengthy</a:t>
            </a:r>
            <a:r>
              <a:rPr lang="zh-CN" altLang="en-US" dirty="0" smtClean="0"/>
              <a:t> </a:t>
            </a:r>
            <a:r>
              <a:rPr lang="en-US" altLang="zh-CN" dirty="0" smtClean="0"/>
              <a:t>suspension</a:t>
            </a:r>
            <a:r>
              <a:rPr lang="zh-CN" altLang="en-US" dirty="0" smtClean="0"/>
              <a:t> </a:t>
            </a:r>
            <a:r>
              <a:rPr lang="en-US" altLang="zh-CN" dirty="0" smtClean="0"/>
              <a:t>time.</a:t>
            </a:r>
            <a:r>
              <a:rPr lang="zh-CN" altLang="en-US" dirty="0" smtClean="0"/>
              <a:t> </a:t>
            </a:r>
            <a:r>
              <a:rPr lang="en-US" altLang="zh-CN" dirty="0" smtClean="0"/>
              <a:t>For</a:t>
            </a:r>
            <a:r>
              <a:rPr lang="zh-CN" altLang="en-US" dirty="0" smtClean="0"/>
              <a:t> </a:t>
            </a:r>
            <a:r>
              <a:rPr lang="en-US" altLang="zh-CN" dirty="0" smtClean="0"/>
              <a:t>example,</a:t>
            </a:r>
            <a:r>
              <a:rPr lang="zh-CN" altLang="en-US" dirty="0" smtClean="0"/>
              <a:t> </a:t>
            </a:r>
            <a:r>
              <a:rPr lang="en-US" altLang="zh-CN" dirty="0" smtClean="0"/>
              <a:t>in</a:t>
            </a:r>
            <a:r>
              <a:rPr lang="zh-CN" altLang="en-US" dirty="0" smtClean="0"/>
              <a:t> </a:t>
            </a:r>
            <a:r>
              <a:rPr lang="en-US" altLang="zh-CN" dirty="0" smtClean="0"/>
              <a:t>Virtuoso,</a:t>
            </a:r>
            <a:r>
              <a:rPr lang="zh-CN" altLang="en-US" dirty="0" smtClean="0"/>
              <a:t> </a:t>
            </a:r>
            <a:r>
              <a:rPr lang="en-US" altLang="zh-CN" dirty="0" smtClean="0"/>
              <a:t>a</a:t>
            </a:r>
            <a:r>
              <a:rPr lang="zh-CN" altLang="en-US" dirty="0" smtClean="0"/>
              <a:t> </a:t>
            </a:r>
            <a:r>
              <a:rPr lang="en-US" altLang="zh-CN" dirty="0" smtClean="0"/>
              <a:t>simple</a:t>
            </a:r>
            <a:r>
              <a:rPr lang="zh-CN" altLang="en-US" dirty="0" smtClean="0"/>
              <a:t> </a:t>
            </a:r>
            <a:r>
              <a:rPr lang="en-US" altLang="zh-CN" dirty="0" err="1" smtClean="0"/>
              <a:t>pslist</a:t>
            </a:r>
            <a:r>
              <a:rPr lang="zh-CN" altLang="en-US" dirty="0" smtClean="0"/>
              <a:t> </a:t>
            </a:r>
            <a:r>
              <a:rPr lang="en-US" altLang="zh-CN" dirty="0" smtClean="0"/>
              <a:t>tool</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more</a:t>
            </a:r>
            <a:r>
              <a:rPr lang="zh-CN" altLang="en-US" dirty="0" smtClean="0"/>
              <a:t> </a:t>
            </a:r>
            <a:r>
              <a:rPr lang="en-US" altLang="zh-CN" dirty="0" smtClean="0"/>
              <a:t>than</a:t>
            </a:r>
            <a:r>
              <a:rPr lang="zh-CN" altLang="en-US" dirty="0" smtClean="0"/>
              <a:t> </a:t>
            </a:r>
            <a:r>
              <a:rPr lang="en-US" altLang="zh-CN" dirty="0" smtClean="0"/>
              <a:t>20</a:t>
            </a:r>
            <a:r>
              <a:rPr lang="zh-CN" altLang="en-US" dirty="0" smtClean="0"/>
              <a:t> </a:t>
            </a:r>
            <a:r>
              <a:rPr lang="en-US" altLang="zh-CN" dirty="0" smtClean="0"/>
              <a:t>seconds\</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10</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zh-CN" altLang="en-US" dirty="0" smtClean="0"/>
              <a:t> </a:t>
            </a:r>
            <a:r>
              <a:rPr lang="en-US" altLang="zh-CN" dirty="0" smtClean="0"/>
              <a:t>last</a:t>
            </a:r>
            <a:r>
              <a:rPr lang="zh-CN" altLang="en-US" dirty="0" smtClean="0"/>
              <a:t> </a:t>
            </a:r>
            <a:r>
              <a:rPr lang="en-US" altLang="zh-CN" dirty="0" smtClean="0"/>
              <a:t>challenge</a:t>
            </a:r>
            <a:r>
              <a:rPr lang="zh-CN" altLang="en-US" dirty="0" smtClean="0"/>
              <a:t> </a:t>
            </a:r>
            <a:r>
              <a:rPr lang="en-US" altLang="zh-CN" dirty="0" smtClean="0"/>
              <a:t>is</a:t>
            </a:r>
            <a:r>
              <a:rPr lang="zh-CN" altLang="en-US" dirty="0" smtClean="0"/>
              <a:t> </a:t>
            </a:r>
            <a:r>
              <a:rPr lang="en-US" altLang="zh-CN" dirty="0" smtClean="0"/>
              <a:t>about</a:t>
            </a:r>
            <a:r>
              <a:rPr lang="zh-CN" altLang="en-US" dirty="0" smtClean="0"/>
              <a:t> </a:t>
            </a:r>
            <a:r>
              <a:rPr lang="en-US" altLang="zh-CN" dirty="0" smtClean="0"/>
              <a:t>consistency</a:t>
            </a:r>
            <a:r>
              <a:rPr lang="zh-CN" altLang="en-US" dirty="0" smtClean="0"/>
              <a:t> </a:t>
            </a:r>
            <a:r>
              <a:rPr lang="en-US" altLang="zh-CN" dirty="0" smtClean="0"/>
              <a:t>problem.</a:t>
            </a:r>
            <a:r>
              <a:rPr lang="zh-CN" altLang="en-US" dirty="0" smtClean="0"/>
              <a:t> </a:t>
            </a:r>
            <a:r>
              <a:rPr lang="en-US" altLang="zh-CN" dirty="0" smtClean="0"/>
              <a:t>Even</a:t>
            </a:r>
            <a:r>
              <a:rPr lang="zh-CN" altLang="en-US" dirty="0" smtClean="0"/>
              <a:t> </a:t>
            </a:r>
            <a:r>
              <a:rPr lang="en-US" altLang="zh-CN" dirty="0" smtClean="0"/>
              <a:t>when</a:t>
            </a:r>
            <a:r>
              <a:rPr lang="zh-CN" altLang="en-US" dirty="0" smtClean="0"/>
              <a:t> </a:t>
            </a:r>
            <a:r>
              <a:rPr lang="en-US" altLang="zh-CN" dirty="0" smtClean="0"/>
              <a:t>we</a:t>
            </a:r>
            <a:r>
              <a:rPr lang="zh-CN" altLang="en-US" dirty="0" smtClean="0"/>
              <a:t> </a:t>
            </a:r>
            <a:r>
              <a:rPr lang="en-US" altLang="zh-CN" dirty="0" smtClean="0"/>
              <a:t>pause</a:t>
            </a:r>
            <a:r>
              <a:rPr lang="zh-CN" altLang="en-US" dirty="0" smtClean="0"/>
              <a:t> </a:t>
            </a:r>
            <a:r>
              <a:rPr lang="en-US" altLang="zh-CN" dirty="0" smtClean="0"/>
              <a:t>VM</a:t>
            </a:r>
            <a:r>
              <a:rPr lang="zh-CN" altLang="en-US" dirty="0" smtClean="0"/>
              <a:t> </a:t>
            </a:r>
            <a:r>
              <a:rPr lang="en-US" altLang="zh-CN" dirty="0" smtClean="0"/>
              <a:t>to</a:t>
            </a:r>
            <a:r>
              <a:rPr lang="zh-CN" altLang="en-US" dirty="0" smtClean="0"/>
              <a:t> </a:t>
            </a:r>
            <a:r>
              <a:rPr lang="en-US" altLang="zh-CN" dirty="0" smtClean="0"/>
              <a:t>do</a:t>
            </a:r>
            <a:r>
              <a:rPr lang="zh-CN" altLang="en-US" dirty="0" smtClean="0"/>
              <a:t> </a:t>
            </a:r>
            <a:r>
              <a:rPr lang="en-US" altLang="zh-CN" dirty="0" smtClean="0"/>
              <a:t>VMI,</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retrieved</a:t>
            </a:r>
            <a:r>
              <a:rPr lang="zh-CN" altLang="en-US" dirty="0" smtClean="0"/>
              <a:t> </a:t>
            </a:r>
            <a:r>
              <a:rPr lang="en-US" altLang="zh-CN" dirty="0" smtClean="0"/>
              <a:t>may</a:t>
            </a:r>
            <a:r>
              <a:rPr lang="zh-CN" altLang="en-US" dirty="0" smtClean="0"/>
              <a:t> </a:t>
            </a:r>
            <a:r>
              <a:rPr lang="en-US" altLang="zh-CN" dirty="0" smtClean="0"/>
              <a:t>still</a:t>
            </a:r>
            <a:r>
              <a:rPr lang="zh-CN" altLang="en-US" dirty="0" smtClean="0"/>
              <a:t> </a:t>
            </a:r>
            <a:r>
              <a:rPr lang="en-US" altLang="zh-CN" dirty="0" smtClean="0"/>
              <a:t>be</a:t>
            </a:r>
            <a:r>
              <a:rPr lang="zh-CN" altLang="en-US" dirty="0" smtClean="0"/>
              <a:t> </a:t>
            </a:r>
            <a:r>
              <a:rPr lang="en-US" altLang="zh-CN" dirty="0" smtClean="0"/>
              <a:t>inconsistent.</a:t>
            </a:r>
            <a:r>
              <a:rPr lang="zh-CN" altLang="en-US" dirty="0" smtClean="0"/>
              <a:t> </a:t>
            </a:r>
            <a:r>
              <a:rPr lang="en-US" altLang="zh-CN" dirty="0" smtClean="0"/>
              <a:t>For</a:t>
            </a:r>
            <a:r>
              <a:rPr lang="zh-CN" altLang="en-US" dirty="0" smtClean="0"/>
              <a:t> </a:t>
            </a:r>
            <a:r>
              <a:rPr lang="en-US" altLang="zh-CN" dirty="0" smtClean="0"/>
              <a:t>the</a:t>
            </a:r>
            <a:r>
              <a:rPr lang="zh-CN" altLang="en-US" dirty="0" smtClean="0"/>
              <a:t> </a:t>
            </a:r>
            <a:r>
              <a:rPr lang="en-US" altLang="zh-CN" dirty="0" smtClean="0"/>
              <a:t>following</a:t>
            </a:r>
            <a:r>
              <a:rPr lang="zh-CN" altLang="en-US" dirty="0" smtClean="0"/>
              <a:t> </a:t>
            </a:r>
            <a:r>
              <a:rPr lang="en-US" altLang="zh-CN" dirty="0" smtClean="0"/>
              <a:t>example,</a:t>
            </a:r>
            <a:r>
              <a:rPr lang="zh-CN" altLang="en-US" dirty="0" smtClean="0"/>
              <a:t> </a:t>
            </a:r>
            <a:r>
              <a:rPr lang="en-US" altLang="zh-CN" dirty="0" smtClean="0"/>
              <a:t>if</a:t>
            </a:r>
            <a:r>
              <a:rPr lang="zh-CN" altLang="en-US" dirty="0" smtClean="0"/>
              <a:t> </a:t>
            </a:r>
            <a:r>
              <a:rPr lang="en-US" altLang="zh-CN" dirty="0" smtClean="0"/>
              <a:t>we</a:t>
            </a:r>
            <a:r>
              <a:rPr lang="zh-CN" altLang="en-US" dirty="0" smtClean="0"/>
              <a:t> </a:t>
            </a:r>
            <a:r>
              <a:rPr lang="en-US" altLang="zh-CN" dirty="0" smtClean="0"/>
              <a:t>pause</a:t>
            </a:r>
            <a:r>
              <a:rPr lang="zh-CN" altLang="en-US" dirty="0" smtClean="0"/>
              <a:t> </a:t>
            </a:r>
            <a:r>
              <a:rPr lang="en-US" altLang="zh-CN" dirty="0" smtClean="0"/>
              <a:t>VM</a:t>
            </a:r>
            <a:r>
              <a:rPr lang="zh-CN" altLang="en-US" dirty="0" smtClean="0"/>
              <a:t> </a:t>
            </a:r>
            <a:r>
              <a:rPr lang="en-US" altLang="zh-CN" dirty="0" smtClean="0"/>
              <a:t>when</a:t>
            </a:r>
            <a:r>
              <a:rPr lang="zh-CN" altLang="en-US" dirty="0" smtClean="0"/>
              <a:t> </a:t>
            </a:r>
            <a:r>
              <a:rPr lang="en-US" altLang="zh-CN" dirty="0" smtClean="0"/>
              <a:t>any</a:t>
            </a:r>
            <a:r>
              <a:rPr lang="zh-CN" altLang="en-US" dirty="0" smtClean="0"/>
              <a:t> </a:t>
            </a:r>
            <a:r>
              <a:rPr lang="en-US" altLang="zh-CN" dirty="0" smtClean="0"/>
              <a:t>process</a:t>
            </a:r>
            <a:r>
              <a:rPr lang="zh-CN" altLang="en-US" dirty="0" smtClean="0"/>
              <a:t> </a:t>
            </a:r>
            <a:r>
              <a:rPr lang="en-US" altLang="zh-CN" dirty="0" smtClean="0"/>
              <a:t>of</a:t>
            </a:r>
            <a:r>
              <a:rPr lang="zh-CN" altLang="en-US" dirty="0" smtClean="0"/>
              <a:t> </a:t>
            </a:r>
            <a:r>
              <a:rPr lang="en-US" altLang="zh-CN" dirty="0" smtClean="0"/>
              <a:t>VM</a:t>
            </a:r>
            <a:r>
              <a:rPr lang="zh-CN" altLang="en-US" dirty="0" smtClean="0"/>
              <a:t> </a:t>
            </a:r>
            <a:r>
              <a:rPr lang="en-US" altLang="zh-CN" dirty="0" smtClean="0"/>
              <a:t>are</a:t>
            </a:r>
            <a:r>
              <a:rPr lang="zh-CN" altLang="en-US" dirty="0" smtClean="0"/>
              <a:t> </a:t>
            </a:r>
            <a:r>
              <a:rPr lang="en-US" altLang="zh-CN" dirty="0" smtClean="0"/>
              <a:t>still</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middle</a:t>
            </a:r>
            <a:r>
              <a:rPr lang="zh-CN" altLang="en-US" dirty="0" smtClean="0"/>
              <a:t> </a:t>
            </a:r>
            <a:r>
              <a:rPr lang="en-US" altLang="zh-CN" dirty="0" smtClean="0"/>
              <a:t>of</a:t>
            </a:r>
            <a:r>
              <a:rPr lang="zh-CN" altLang="en-US" dirty="0" smtClean="0"/>
              <a:t> </a:t>
            </a:r>
            <a:r>
              <a:rPr lang="en-US" altLang="zh-CN" dirty="0" smtClean="0"/>
              <a:t>a</a:t>
            </a:r>
            <a:r>
              <a:rPr lang="zh-CN" altLang="en-US" dirty="0" smtClean="0"/>
              <a:t> </a:t>
            </a:r>
            <a:r>
              <a:rPr lang="en-US" altLang="zh-CN" dirty="0" smtClean="0"/>
              <a:t>critical</a:t>
            </a:r>
            <a:r>
              <a:rPr lang="zh-CN" altLang="en-US" dirty="0" smtClean="0"/>
              <a:t> </a:t>
            </a:r>
            <a:r>
              <a:rPr lang="en-US" altLang="zh-CN" dirty="0" smtClean="0"/>
              <a:t>section,</a:t>
            </a:r>
            <a:r>
              <a:rPr lang="zh-CN" altLang="en-US" dirty="0" smtClean="0"/>
              <a:t> </a:t>
            </a:r>
            <a:r>
              <a:rPr lang="en-US" altLang="zh-CN" dirty="0" smtClean="0"/>
              <a:t>for</a:t>
            </a:r>
            <a:r>
              <a:rPr lang="zh-CN" altLang="en-US" dirty="0" smtClean="0"/>
              <a:t> </a:t>
            </a:r>
            <a:r>
              <a:rPr lang="en-US" altLang="zh-CN" dirty="0" smtClean="0"/>
              <a:t>instance,</a:t>
            </a:r>
            <a:r>
              <a:rPr lang="zh-CN" altLang="en-US" dirty="0" smtClean="0"/>
              <a:t> </a:t>
            </a:r>
            <a:r>
              <a:rPr lang="en-US" altLang="zh-CN" dirty="0" smtClean="0"/>
              <a:t>it</a:t>
            </a:r>
            <a:r>
              <a:rPr lang="zh-CN" altLang="en-US" dirty="0" smtClean="0"/>
              <a:t> </a:t>
            </a:r>
            <a:r>
              <a:rPr lang="en-US" altLang="zh-CN" dirty="0" smtClean="0"/>
              <a:t>is</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middle</a:t>
            </a:r>
            <a:r>
              <a:rPr lang="zh-CN" altLang="en-US" dirty="0" smtClean="0"/>
              <a:t> </a:t>
            </a:r>
            <a:r>
              <a:rPr lang="en-US" altLang="zh-CN" dirty="0" smtClean="0"/>
              <a:t>of</a:t>
            </a:r>
            <a:r>
              <a:rPr lang="zh-CN" altLang="en-US" dirty="0" smtClean="0"/>
              <a:t> </a:t>
            </a:r>
            <a:r>
              <a:rPr lang="en-US" altLang="zh-CN" dirty="0" smtClean="0"/>
              <a:t>a</a:t>
            </a:r>
            <a:r>
              <a:rPr lang="zh-CN" altLang="en-US" dirty="0" smtClean="0"/>
              <a:t> </a:t>
            </a:r>
            <a:r>
              <a:rPr lang="en-US" altLang="zh-CN" dirty="0" err="1" smtClean="0"/>
              <a:t>Btree</a:t>
            </a:r>
            <a:r>
              <a:rPr lang="zh-CN" altLang="en-US" dirty="0" smtClean="0"/>
              <a:t> </a:t>
            </a:r>
            <a:r>
              <a:rPr lang="en-US" altLang="zh-CN" dirty="0" smtClean="0"/>
              <a:t>rotating</a:t>
            </a:r>
            <a:r>
              <a:rPr lang="zh-CN" altLang="en-US" dirty="0" smtClean="0"/>
              <a:t> </a:t>
            </a:r>
            <a:r>
              <a:rPr lang="en-US" altLang="zh-CN" dirty="0" smtClean="0"/>
              <a:t>operation,</a:t>
            </a:r>
            <a:r>
              <a:rPr lang="zh-CN" altLang="en-US" dirty="0" smtClean="0"/>
              <a:t> </a:t>
            </a:r>
            <a:r>
              <a:rPr lang="en-US" altLang="zh-CN" dirty="0" smtClean="0"/>
              <a:t>then</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retrieved</a:t>
            </a:r>
            <a:r>
              <a:rPr lang="zh-CN" altLang="en-US" dirty="0" smtClean="0"/>
              <a:t> </a:t>
            </a:r>
            <a:r>
              <a:rPr lang="en-US" altLang="zh-CN" dirty="0" smtClean="0"/>
              <a:t>is</a:t>
            </a:r>
            <a:r>
              <a:rPr lang="zh-CN" altLang="en-US" dirty="0" smtClean="0"/>
              <a:t> </a:t>
            </a:r>
            <a:r>
              <a:rPr lang="en-US" altLang="zh-CN" dirty="0" smtClean="0"/>
              <a:t>not</a:t>
            </a:r>
            <a:r>
              <a:rPr lang="zh-CN" altLang="en-US" dirty="0" smtClean="0"/>
              <a:t> </a:t>
            </a:r>
            <a:r>
              <a:rPr lang="en-US" altLang="zh-CN" dirty="0" smtClean="0"/>
              <a:t>consistent.</a:t>
            </a:r>
            <a:r>
              <a:rPr lang="zh-CN" altLang="en-US" dirty="0" smtClean="0"/>
              <a:t> </a:t>
            </a:r>
            <a:r>
              <a:rPr lang="en-US" altLang="zh-CN" dirty="0" smtClean="0"/>
              <a:t>This</a:t>
            </a:r>
            <a:r>
              <a:rPr lang="zh-CN" altLang="en-US" dirty="0" smtClean="0"/>
              <a:t> </a:t>
            </a:r>
            <a:r>
              <a:rPr lang="en-US" altLang="zh-CN" dirty="0" smtClean="0"/>
              <a:t>kind</a:t>
            </a:r>
            <a:r>
              <a:rPr lang="zh-CN" altLang="en-US" dirty="0" smtClean="0"/>
              <a:t> </a:t>
            </a:r>
            <a:r>
              <a:rPr lang="en-US" altLang="zh-CN" dirty="0" smtClean="0"/>
              <a:t>of</a:t>
            </a:r>
            <a:r>
              <a:rPr lang="zh-CN" altLang="en-US" dirty="0" smtClean="0"/>
              <a:t> </a:t>
            </a:r>
            <a:r>
              <a:rPr lang="en-US" altLang="zh-CN" dirty="0" smtClean="0"/>
              <a:t>inconsistency</a:t>
            </a:r>
            <a:r>
              <a:rPr lang="zh-CN" altLang="en-US" dirty="0" smtClean="0"/>
              <a:t> </a:t>
            </a:r>
            <a:r>
              <a:rPr lang="en-US" altLang="zh-CN" dirty="0" smtClean="0"/>
              <a:t>may</a:t>
            </a:r>
            <a:r>
              <a:rPr lang="zh-CN" altLang="en-US" dirty="0" smtClean="0"/>
              <a:t> </a:t>
            </a:r>
            <a:r>
              <a:rPr lang="en-US" altLang="zh-CN" dirty="0" smtClean="0"/>
              <a:t>cause</a:t>
            </a:r>
            <a:r>
              <a:rPr lang="zh-CN" altLang="en-US" dirty="0" smtClean="0"/>
              <a:t> </a:t>
            </a:r>
            <a:r>
              <a:rPr lang="en-US" altLang="zh-CN" dirty="0" smtClean="0"/>
              <a:t>false</a:t>
            </a:r>
            <a:r>
              <a:rPr lang="zh-CN" altLang="en-US" dirty="0" smtClean="0"/>
              <a:t> </a:t>
            </a:r>
            <a:r>
              <a:rPr lang="en-US" altLang="zh-CN" dirty="0" smtClean="0"/>
              <a:t>positive,</a:t>
            </a:r>
            <a:r>
              <a:rPr lang="zh-CN" altLang="en-US" dirty="0" smtClean="0"/>
              <a:t> </a:t>
            </a:r>
            <a:r>
              <a:rPr lang="en-US" altLang="zh-CN" dirty="0" smtClean="0"/>
              <a:t>or</a:t>
            </a:r>
            <a:r>
              <a:rPr lang="zh-CN" altLang="en-US" dirty="0" smtClean="0"/>
              <a:t> </a:t>
            </a:r>
            <a:r>
              <a:rPr lang="en-US" altLang="zh-CN" dirty="0" smtClean="0"/>
              <a:t>false</a:t>
            </a:r>
            <a:r>
              <a:rPr lang="zh-CN" altLang="en-US" dirty="0" smtClean="0"/>
              <a:t> </a:t>
            </a:r>
            <a:r>
              <a:rPr lang="en-US" altLang="zh-CN" dirty="0" smtClean="0"/>
              <a:t>negative,</a:t>
            </a:r>
            <a:r>
              <a:rPr lang="zh-CN" altLang="en-US" dirty="0" smtClean="0"/>
              <a:t> </a:t>
            </a:r>
            <a:r>
              <a:rPr lang="en-US" altLang="zh-CN" dirty="0" smtClean="0"/>
              <a:t>or</a:t>
            </a:r>
            <a:r>
              <a:rPr lang="zh-CN" altLang="en-US" dirty="0" smtClean="0"/>
              <a:t> </a:t>
            </a:r>
            <a:r>
              <a:rPr lang="en-US" altLang="zh-CN" dirty="0" smtClean="0"/>
              <a:t>even</a:t>
            </a:r>
            <a:r>
              <a:rPr lang="zh-CN" altLang="en-US" dirty="0" smtClean="0"/>
              <a:t> </a:t>
            </a:r>
            <a:r>
              <a:rPr lang="en-US" altLang="zh-CN" dirty="0" smtClean="0"/>
              <a:t>crash</a:t>
            </a:r>
            <a:r>
              <a:rPr lang="zh-CN" altLang="en-US" dirty="0" smtClean="0"/>
              <a:t> </a:t>
            </a:r>
            <a:r>
              <a:rPr lang="en-US" altLang="zh-CN" dirty="0" smtClean="0"/>
              <a:t>if</a:t>
            </a:r>
            <a:r>
              <a:rPr lang="zh-CN" altLang="en-US" dirty="0" smtClean="0"/>
              <a:t> </a:t>
            </a:r>
            <a:r>
              <a:rPr lang="en-US" altLang="zh-CN" dirty="0" smtClean="0"/>
              <a:t>VMI</a:t>
            </a:r>
            <a:r>
              <a:rPr lang="zh-CN" altLang="en-US" dirty="0" smtClean="0"/>
              <a:t> </a:t>
            </a:r>
            <a:r>
              <a:rPr lang="en-US" altLang="zh-CN" dirty="0" smtClean="0"/>
              <a:t>tool</a:t>
            </a:r>
            <a:r>
              <a:rPr lang="zh-CN" altLang="en-US" dirty="0" smtClean="0"/>
              <a:t> </a:t>
            </a:r>
            <a:r>
              <a:rPr lang="en-US" altLang="zh-CN" dirty="0" smtClean="0"/>
              <a:t>access</a:t>
            </a:r>
            <a:r>
              <a:rPr lang="zh-CN" altLang="en-US" dirty="0" smtClean="0"/>
              <a:t> </a:t>
            </a:r>
            <a:r>
              <a:rPr lang="en-US" altLang="zh-CN" dirty="0" smtClean="0"/>
              <a:t>some</a:t>
            </a:r>
            <a:r>
              <a:rPr lang="zh-CN" altLang="en-US" dirty="0" smtClean="0"/>
              <a:t> </a:t>
            </a:r>
            <a:r>
              <a:rPr lang="en-US" altLang="zh-CN" dirty="0" smtClean="0"/>
              <a:t>incomplete</a:t>
            </a:r>
            <a:r>
              <a:rPr lang="zh-CN" altLang="en-US" dirty="0" smtClean="0"/>
              <a:t> </a:t>
            </a:r>
            <a:r>
              <a:rPr lang="en-US" altLang="zh-CN" dirty="0" smtClean="0"/>
              <a:t>and</a:t>
            </a:r>
            <a:r>
              <a:rPr lang="zh-CN" altLang="en-US" dirty="0" smtClean="0"/>
              <a:t> </a:t>
            </a:r>
            <a:r>
              <a:rPr lang="en-US" altLang="zh-CN" dirty="0" smtClean="0"/>
              <a:t>illegal</a:t>
            </a:r>
            <a:r>
              <a:rPr lang="zh-CN" altLang="en-US" dirty="0" smtClean="0"/>
              <a:t> </a:t>
            </a:r>
            <a:r>
              <a:rPr lang="en-US" altLang="zh-CN" dirty="0" smtClean="0"/>
              <a:t>pointers</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11</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Based</a:t>
            </a:r>
            <a:r>
              <a:rPr lang="zh-CN" altLang="en-US" baseline="0" dirty="0" smtClean="0"/>
              <a:t> </a:t>
            </a:r>
            <a:r>
              <a:rPr lang="en-US" altLang="zh-CN" baseline="0" dirty="0" smtClean="0"/>
              <a:t>on</a:t>
            </a:r>
            <a:r>
              <a:rPr lang="zh-CN" altLang="en-US" baseline="0" dirty="0" smtClean="0"/>
              <a:t> </a:t>
            </a:r>
            <a:r>
              <a:rPr lang="en-US" altLang="zh-CN" baseline="0" dirty="0" smtClean="0"/>
              <a:t>these</a:t>
            </a:r>
            <a:r>
              <a:rPr lang="zh-CN" altLang="en-US" baseline="0" dirty="0" smtClean="0"/>
              <a:t> </a:t>
            </a:r>
            <a:r>
              <a:rPr lang="en-US" altLang="zh-CN" baseline="0" dirty="0" smtClean="0"/>
              <a:t>three</a:t>
            </a:r>
            <a:r>
              <a:rPr lang="zh-CN" altLang="en-US" baseline="0" dirty="0" smtClean="0"/>
              <a:t> </a:t>
            </a:r>
            <a:r>
              <a:rPr lang="en-US" altLang="zh-CN" baseline="0" dirty="0" smtClean="0"/>
              <a:t>challenges,</a:t>
            </a:r>
            <a:r>
              <a:rPr lang="zh-CN" altLang="en-US" baseline="0" dirty="0" smtClean="0"/>
              <a:t> </a:t>
            </a:r>
            <a:r>
              <a:rPr lang="en-US" altLang="zh-CN" baseline="0" dirty="0" smtClean="0"/>
              <a:t>we</a:t>
            </a:r>
            <a:r>
              <a:rPr lang="zh-CN" altLang="en-US" baseline="0" dirty="0" smtClean="0"/>
              <a:t> </a:t>
            </a:r>
            <a:r>
              <a:rPr lang="en-US" altLang="zh-CN" baseline="0" dirty="0" smtClean="0"/>
              <a:t>designed</a:t>
            </a:r>
            <a:r>
              <a:rPr lang="zh-CN" altLang="en-US" baseline="0" dirty="0" smtClean="0"/>
              <a:t> </a:t>
            </a:r>
            <a:r>
              <a:rPr lang="en-US" altLang="zh-CN" baseline="0" dirty="0" smtClean="0"/>
              <a:t>and</a:t>
            </a:r>
            <a:r>
              <a:rPr lang="zh-CN" altLang="en-US" baseline="0" dirty="0" smtClean="0"/>
              <a:t> </a:t>
            </a:r>
            <a:r>
              <a:rPr lang="en-US" altLang="zh-CN" baseline="0" dirty="0" smtClean="0"/>
              <a:t>implemented</a:t>
            </a:r>
            <a:r>
              <a:rPr lang="zh-CN" altLang="en-US" baseline="0" dirty="0" smtClean="0"/>
              <a:t> </a:t>
            </a:r>
            <a:r>
              <a:rPr lang="en-US" altLang="zh-CN" baseline="0" dirty="0" smtClean="0"/>
              <a:t>a</a:t>
            </a:r>
            <a:r>
              <a:rPr lang="zh-CN" altLang="en-US" baseline="0" dirty="0" smtClean="0"/>
              <a:t> </a:t>
            </a:r>
            <a:r>
              <a:rPr lang="en-US" altLang="zh-CN" baseline="0" dirty="0" smtClean="0"/>
              <a:t>concurrent</a:t>
            </a:r>
            <a:r>
              <a:rPr lang="zh-CN" altLang="en-US" baseline="0" dirty="0" smtClean="0"/>
              <a:t> </a:t>
            </a:r>
            <a:r>
              <a:rPr lang="en-US" altLang="zh-CN" baseline="0" dirty="0" smtClean="0"/>
              <a:t>and</a:t>
            </a:r>
            <a:r>
              <a:rPr lang="zh-CN" altLang="en-US" baseline="0" dirty="0" smtClean="0"/>
              <a:t> </a:t>
            </a:r>
            <a:r>
              <a:rPr lang="en-US" altLang="zh-CN" baseline="0" dirty="0" smtClean="0"/>
              <a:t>consistent</a:t>
            </a:r>
            <a:r>
              <a:rPr lang="zh-CN" altLang="en-US" baseline="0" dirty="0" smtClean="0"/>
              <a:t> </a:t>
            </a:r>
            <a:r>
              <a:rPr lang="en-US" altLang="zh-CN" baseline="0" dirty="0" smtClean="0"/>
              <a:t>VMI</a:t>
            </a:r>
            <a:r>
              <a:rPr lang="zh-CN" altLang="en-US" baseline="0" dirty="0" smtClean="0"/>
              <a:t> </a:t>
            </a:r>
            <a:r>
              <a:rPr lang="en-US" altLang="zh-CN" baseline="0" dirty="0" smtClean="0"/>
              <a:t>framework</a:t>
            </a:r>
            <a:r>
              <a:rPr lang="zh-CN" altLang="en-US" baseline="0" dirty="0" smtClean="0"/>
              <a:t> </a:t>
            </a:r>
            <a:r>
              <a:rPr lang="en-US" altLang="zh-CN" baseline="0" dirty="0" smtClean="0"/>
              <a:t>called</a:t>
            </a:r>
            <a:r>
              <a:rPr lang="zh-CN" altLang="en-US" baseline="0" dirty="0" smtClean="0"/>
              <a:t> </a:t>
            </a:r>
            <a:r>
              <a:rPr lang="en-US" altLang="zh-CN" baseline="0" dirty="0" smtClean="0"/>
              <a:t>TxIntro,</a:t>
            </a:r>
            <a:r>
              <a:rPr lang="zh-CN" altLang="en-US" baseline="0" dirty="0" smtClean="0"/>
              <a:t> </a:t>
            </a:r>
            <a:r>
              <a:rPr lang="en-US" altLang="zh-CN" baseline="0" dirty="0" smtClean="0"/>
              <a:t>it</a:t>
            </a:r>
            <a:r>
              <a:rPr lang="zh-CN" altLang="en-US" baseline="0" dirty="0" smtClean="0"/>
              <a:t> </a:t>
            </a:r>
            <a:r>
              <a:rPr lang="en-US" altLang="zh-CN" baseline="0" dirty="0" smtClean="0"/>
              <a:t>leverages</a:t>
            </a:r>
            <a:r>
              <a:rPr lang="zh-CN" altLang="en-US" baseline="0" dirty="0" smtClean="0"/>
              <a:t> </a:t>
            </a:r>
            <a:r>
              <a:rPr lang="en-US" altLang="zh-CN" baseline="0" dirty="0" smtClean="0"/>
              <a:t>hardware</a:t>
            </a:r>
            <a:r>
              <a:rPr lang="zh-CN" altLang="en-US" baseline="0" dirty="0" smtClean="0"/>
              <a:t> </a:t>
            </a:r>
            <a:r>
              <a:rPr lang="en-US" altLang="zh-CN" baseline="0" dirty="0" smtClean="0"/>
              <a:t>transactional</a:t>
            </a:r>
            <a:r>
              <a:rPr lang="zh-CN" altLang="en-US" baseline="0" dirty="0" smtClean="0"/>
              <a:t> </a:t>
            </a:r>
            <a:r>
              <a:rPr lang="en-US" altLang="zh-CN" baseline="0" dirty="0" smtClean="0"/>
              <a:t>memory’s</a:t>
            </a:r>
            <a:r>
              <a:rPr lang="zh-CN" altLang="en-US" baseline="0" dirty="0" smtClean="0"/>
              <a:t> </a:t>
            </a:r>
            <a:r>
              <a:rPr lang="en-US" altLang="zh-CN" baseline="0" dirty="0" smtClean="0"/>
              <a:t>features</a:t>
            </a:r>
            <a:r>
              <a:rPr lang="zh-CN" altLang="en-US" baseline="0" dirty="0" smtClean="0"/>
              <a:t> </a:t>
            </a:r>
            <a:r>
              <a:rPr lang="en-US" altLang="zh-CN" baseline="0" dirty="0" smtClean="0"/>
              <a:t>to</a:t>
            </a:r>
            <a:r>
              <a:rPr lang="zh-CN" altLang="en-US" baseline="0" dirty="0" smtClean="0"/>
              <a:t> </a:t>
            </a:r>
            <a:r>
              <a:rPr lang="en-US" altLang="zh-CN" baseline="0" dirty="0" smtClean="0"/>
              <a:t>do</a:t>
            </a:r>
            <a:r>
              <a:rPr lang="zh-CN" altLang="en-US" baseline="0" dirty="0" smtClean="0"/>
              <a:t> </a:t>
            </a:r>
            <a:r>
              <a:rPr lang="en-US" altLang="zh-CN" baseline="0" dirty="0" smtClean="0"/>
              <a:t>VMI.</a:t>
            </a:r>
            <a:r>
              <a:rPr lang="zh-CN" altLang="en-US" baseline="0" dirty="0" smtClean="0"/>
              <a:t> </a:t>
            </a:r>
            <a:r>
              <a:rPr lang="en-US" altLang="zh-CN" baseline="0" dirty="0" smtClean="0"/>
              <a:t>i.e.,</a:t>
            </a:r>
            <a:r>
              <a:rPr lang="zh-CN" altLang="en-US" baseline="0" dirty="0" smtClean="0"/>
              <a:t> </a:t>
            </a:r>
            <a:r>
              <a:rPr lang="en-US" altLang="zh-CN" baseline="0" dirty="0" smtClean="0"/>
              <a:t>use</a:t>
            </a:r>
            <a:r>
              <a:rPr lang="zh-CN" altLang="en-US" baseline="0" dirty="0" smtClean="0"/>
              <a:t> </a:t>
            </a:r>
            <a:r>
              <a:rPr lang="en-US" altLang="zh-CN" baseline="0" dirty="0" smtClean="0"/>
              <a:t>HTM’s</a:t>
            </a:r>
            <a:r>
              <a:rPr lang="zh-CN" altLang="en-US" baseline="0" dirty="0" smtClean="0"/>
              <a:t> </a:t>
            </a:r>
            <a:r>
              <a:rPr lang="en-US" altLang="zh-CN" baseline="0" dirty="0" smtClean="0"/>
              <a:t>fallback</a:t>
            </a:r>
            <a:r>
              <a:rPr lang="zh-CN" altLang="en-US" baseline="0" dirty="0" smtClean="0"/>
              <a:t> </a:t>
            </a:r>
            <a:r>
              <a:rPr lang="en-US" altLang="zh-CN" baseline="0" dirty="0" smtClean="0"/>
              <a:t>routine</a:t>
            </a:r>
            <a:r>
              <a:rPr lang="zh-CN" altLang="en-US" baseline="0" dirty="0" smtClean="0"/>
              <a:t> </a:t>
            </a:r>
            <a:r>
              <a:rPr lang="en-US" altLang="zh-CN" baseline="0" dirty="0" smtClean="0"/>
              <a:t>as</a:t>
            </a:r>
            <a:r>
              <a:rPr lang="zh-CN" altLang="en-US" baseline="0" dirty="0" smtClean="0"/>
              <a:t> </a:t>
            </a:r>
            <a:r>
              <a:rPr lang="en-US" altLang="zh-CN" baseline="0" dirty="0" smtClean="0"/>
              <a:t>trigger</a:t>
            </a:r>
            <a:r>
              <a:rPr lang="zh-CN" altLang="en-US" baseline="0" dirty="0" smtClean="0"/>
              <a:t> </a:t>
            </a:r>
            <a:r>
              <a:rPr lang="en-US" altLang="zh-CN" baseline="0" dirty="0" smtClean="0"/>
              <a:t>point</a:t>
            </a:r>
            <a:r>
              <a:rPr lang="zh-CN" altLang="en-US" baseline="0" dirty="0" smtClean="0"/>
              <a:t> </a:t>
            </a:r>
            <a:r>
              <a:rPr lang="en-US" altLang="zh-CN" baseline="0" dirty="0" smtClean="0"/>
              <a:t>to</a:t>
            </a:r>
            <a:r>
              <a:rPr lang="zh-CN" altLang="en-US" baseline="0" dirty="0" smtClean="0"/>
              <a:t> </a:t>
            </a:r>
            <a:r>
              <a:rPr lang="en-US" altLang="zh-CN" baseline="0" dirty="0" smtClean="0"/>
              <a:t>timely</a:t>
            </a:r>
            <a:r>
              <a:rPr lang="zh-CN" altLang="en-US" baseline="0" dirty="0" smtClean="0"/>
              <a:t> </a:t>
            </a:r>
            <a:r>
              <a:rPr lang="en-US" altLang="zh-CN" baseline="0" dirty="0" smtClean="0"/>
              <a:t>issue</a:t>
            </a:r>
            <a:r>
              <a:rPr lang="zh-CN" altLang="en-US" baseline="0" dirty="0" smtClean="0"/>
              <a:t> </a:t>
            </a:r>
            <a:r>
              <a:rPr lang="en-US" altLang="zh-CN" baseline="0" dirty="0" smtClean="0"/>
              <a:t>VMI,</a:t>
            </a:r>
            <a:r>
              <a:rPr lang="zh-CN" altLang="en-US" baseline="0" dirty="0" smtClean="0"/>
              <a:t> </a:t>
            </a:r>
            <a:r>
              <a:rPr lang="en-US" altLang="zh-CN" baseline="0" dirty="0" smtClean="0"/>
              <a:t>use</a:t>
            </a:r>
            <a:r>
              <a:rPr lang="zh-CN" altLang="en-US" baseline="0" dirty="0" smtClean="0"/>
              <a:t> </a:t>
            </a:r>
            <a:r>
              <a:rPr lang="en-US" altLang="zh-CN" baseline="0" dirty="0" smtClean="0"/>
              <a:t>concurrent</a:t>
            </a:r>
            <a:r>
              <a:rPr lang="zh-CN" altLang="en-US" baseline="0" dirty="0" smtClean="0"/>
              <a:t> </a:t>
            </a:r>
            <a:r>
              <a:rPr lang="en-US" altLang="zh-CN" baseline="0" dirty="0" smtClean="0"/>
              <a:t>feature</a:t>
            </a:r>
            <a:r>
              <a:rPr lang="zh-CN" altLang="en-US" baseline="0" dirty="0" smtClean="0"/>
              <a:t> </a:t>
            </a:r>
            <a:r>
              <a:rPr lang="en-US" altLang="zh-CN" baseline="0" dirty="0" smtClean="0"/>
              <a:t>of</a:t>
            </a:r>
            <a:r>
              <a:rPr lang="zh-CN" altLang="en-US" baseline="0" dirty="0" smtClean="0"/>
              <a:t> </a:t>
            </a:r>
            <a:r>
              <a:rPr lang="en-US" altLang="zh-CN" baseline="0" dirty="0" smtClean="0"/>
              <a:t>HTM</a:t>
            </a:r>
            <a:r>
              <a:rPr lang="zh-CN" altLang="en-US" baseline="0" dirty="0" smtClean="0"/>
              <a:t> </a:t>
            </a:r>
            <a:r>
              <a:rPr lang="en-US" altLang="zh-CN" baseline="0" dirty="0" smtClean="0"/>
              <a:t>to</a:t>
            </a:r>
            <a:r>
              <a:rPr lang="zh-CN" altLang="en-US" baseline="0" dirty="0" smtClean="0"/>
              <a:t> </a:t>
            </a:r>
            <a:r>
              <a:rPr lang="en-US" altLang="zh-CN" baseline="0" dirty="0" smtClean="0"/>
              <a:t>run</a:t>
            </a:r>
            <a:r>
              <a:rPr lang="zh-CN" altLang="en-US" baseline="0" dirty="0" smtClean="0"/>
              <a:t> </a:t>
            </a:r>
            <a:r>
              <a:rPr lang="en-US" altLang="zh-CN" baseline="0" dirty="0" smtClean="0"/>
              <a:t>VMI</a:t>
            </a:r>
            <a:r>
              <a:rPr lang="zh-CN" altLang="en-US" baseline="0" dirty="0" smtClean="0"/>
              <a:t> </a:t>
            </a:r>
            <a:r>
              <a:rPr lang="en-US" altLang="zh-CN" baseline="0" dirty="0" smtClean="0"/>
              <a:t>code</a:t>
            </a:r>
            <a:r>
              <a:rPr lang="zh-CN" altLang="en-US" baseline="0" dirty="0" smtClean="0"/>
              <a:t> </a:t>
            </a:r>
            <a:r>
              <a:rPr lang="en-US" altLang="zh-CN" baseline="0" dirty="0" smtClean="0"/>
              <a:t>with</a:t>
            </a:r>
            <a:r>
              <a:rPr lang="zh-CN" altLang="en-US" baseline="0" dirty="0" smtClean="0"/>
              <a:t> </a:t>
            </a:r>
            <a:r>
              <a:rPr lang="en-US" altLang="zh-CN" baseline="0" dirty="0" smtClean="0"/>
              <a:t>guest</a:t>
            </a:r>
            <a:r>
              <a:rPr lang="zh-CN" altLang="en-US" baseline="0" dirty="0" smtClean="0"/>
              <a:t> </a:t>
            </a:r>
            <a:r>
              <a:rPr lang="en-US" altLang="zh-CN" baseline="0" dirty="0" smtClean="0"/>
              <a:t>VM</a:t>
            </a:r>
            <a:r>
              <a:rPr lang="zh-CN" altLang="en-US" baseline="0" dirty="0" smtClean="0"/>
              <a:t> </a:t>
            </a:r>
            <a:r>
              <a:rPr lang="en-US" altLang="zh-CN" baseline="0" dirty="0" smtClean="0"/>
              <a:t>without</a:t>
            </a:r>
            <a:r>
              <a:rPr lang="zh-CN" altLang="en-US" baseline="0" dirty="0" smtClean="0"/>
              <a:t> </a:t>
            </a:r>
            <a:r>
              <a:rPr lang="en-US" altLang="zh-CN" baseline="0" dirty="0" smtClean="0"/>
              <a:t>pausing</a:t>
            </a:r>
            <a:r>
              <a:rPr lang="zh-CN" altLang="en-US" baseline="0" dirty="0" smtClean="0"/>
              <a:t> </a:t>
            </a:r>
            <a:r>
              <a:rPr lang="en-US" altLang="zh-CN" baseline="0" dirty="0" smtClean="0"/>
              <a:t>it.</a:t>
            </a:r>
            <a:r>
              <a:rPr lang="zh-CN" altLang="en-US" baseline="0" dirty="0" smtClean="0"/>
              <a:t> </a:t>
            </a:r>
            <a:r>
              <a:rPr lang="en-US" altLang="zh-CN" baseline="0" dirty="0" smtClean="0"/>
              <a:t>Use</a:t>
            </a:r>
            <a:r>
              <a:rPr lang="zh-CN" altLang="en-US" baseline="0" dirty="0" smtClean="0"/>
              <a:t> </a:t>
            </a:r>
            <a:r>
              <a:rPr lang="en-US" altLang="zh-CN" baseline="0" dirty="0" smtClean="0"/>
              <a:t>consistent</a:t>
            </a:r>
            <a:r>
              <a:rPr lang="zh-CN" altLang="en-US" baseline="0" dirty="0" smtClean="0"/>
              <a:t> </a:t>
            </a:r>
            <a:r>
              <a:rPr lang="en-US" altLang="zh-CN" baseline="0" dirty="0" smtClean="0"/>
              <a:t>feature</a:t>
            </a:r>
            <a:r>
              <a:rPr lang="zh-CN" altLang="en-US" baseline="0" dirty="0" smtClean="0"/>
              <a:t> </a:t>
            </a:r>
            <a:r>
              <a:rPr lang="en-US" altLang="zh-CN" baseline="0" dirty="0" smtClean="0"/>
              <a:t>of</a:t>
            </a:r>
            <a:r>
              <a:rPr lang="zh-CN" altLang="en-US" baseline="0" dirty="0" smtClean="0"/>
              <a:t> </a:t>
            </a:r>
            <a:r>
              <a:rPr lang="en-US" altLang="zh-CN" baseline="0" dirty="0" smtClean="0"/>
              <a:t>HTM</a:t>
            </a:r>
            <a:r>
              <a:rPr lang="zh-CN" altLang="en-US" baseline="0" dirty="0" smtClean="0"/>
              <a:t> </a:t>
            </a:r>
            <a:r>
              <a:rPr lang="en-US" altLang="zh-CN" baseline="0" dirty="0" smtClean="0"/>
              <a:t>to</a:t>
            </a:r>
            <a:r>
              <a:rPr lang="zh-CN" altLang="en-US" baseline="0" dirty="0" smtClean="0"/>
              <a:t> </a:t>
            </a:r>
            <a:r>
              <a:rPr lang="en-US" altLang="zh-CN" baseline="0" dirty="0" smtClean="0"/>
              <a:t>guarantee</a:t>
            </a:r>
            <a:r>
              <a:rPr lang="zh-CN" altLang="en-US" baseline="0" dirty="0" smtClean="0"/>
              <a:t> </a:t>
            </a:r>
            <a:r>
              <a:rPr lang="en-US" altLang="zh-CN" baseline="0" dirty="0" smtClean="0"/>
              <a:t>retrieved</a:t>
            </a:r>
            <a:r>
              <a:rPr lang="zh-CN" altLang="en-US" baseline="0" dirty="0" smtClean="0"/>
              <a:t> </a:t>
            </a:r>
            <a:r>
              <a:rPr lang="en-US" altLang="zh-CN" baseline="0" dirty="0" smtClean="0"/>
              <a:t>data’s</a:t>
            </a:r>
            <a:r>
              <a:rPr lang="zh-CN" altLang="en-US" baseline="0" dirty="0" smtClean="0"/>
              <a:t> </a:t>
            </a:r>
            <a:r>
              <a:rPr lang="en-US" altLang="zh-CN" baseline="0" dirty="0" smtClean="0"/>
              <a:t>consistency.</a:t>
            </a:r>
          </a:p>
          <a:p>
            <a:endParaRPr lang="en-US" baseline="0" dirty="0" smtClean="0"/>
          </a:p>
          <a:p>
            <a:r>
              <a:rPr lang="en-US" baseline="0" dirty="0" smtClean="0"/>
              <a:t>To</a:t>
            </a:r>
            <a:r>
              <a:rPr lang="zh-CN" altLang="en-US" baseline="0" dirty="0" smtClean="0"/>
              <a:t> </a:t>
            </a:r>
            <a:r>
              <a:rPr lang="en-US" altLang="zh-CN" baseline="0" dirty="0" smtClean="0"/>
              <a:t>embrace</a:t>
            </a:r>
            <a:r>
              <a:rPr lang="zh-CN" altLang="en-US" baseline="0" dirty="0" smtClean="0"/>
              <a:t> </a:t>
            </a:r>
            <a:r>
              <a:rPr lang="en-US" altLang="zh-CN" baseline="0" dirty="0" smtClean="0"/>
              <a:t>with</a:t>
            </a:r>
            <a:r>
              <a:rPr lang="zh-CN" altLang="en-US" baseline="0" dirty="0" smtClean="0"/>
              <a:t> </a:t>
            </a:r>
            <a:r>
              <a:rPr lang="en-US" altLang="zh-CN" baseline="0" dirty="0" smtClean="0"/>
              <a:t>best</a:t>
            </a:r>
            <a:r>
              <a:rPr lang="zh-CN" altLang="en-US" baseline="0" dirty="0" smtClean="0"/>
              <a:t> </a:t>
            </a:r>
            <a:r>
              <a:rPr lang="en-US" altLang="zh-CN" baseline="0" dirty="0" smtClean="0"/>
              <a:t>effort</a:t>
            </a:r>
            <a:r>
              <a:rPr lang="zh-CN" altLang="en-US" baseline="0" dirty="0" smtClean="0"/>
              <a:t> </a:t>
            </a:r>
            <a:r>
              <a:rPr lang="en-US" altLang="zh-CN" baseline="0" dirty="0" smtClean="0"/>
              <a:t>TM,</a:t>
            </a:r>
            <a:r>
              <a:rPr lang="zh-CN" altLang="en-US" baseline="0" dirty="0" smtClean="0"/>
              <a:t> </a:t>
            </a:r>
            <a:r>
              <a:rPr lang="en-US" altLang="zh-CN" baseline="0" dirty="0" smtClean="0"/>
              <a:t>we</a:t>
            </a:r>
            <a:r>
              <a:rPr lang="zh-CN" altLang="en-US" baseline="0" dirty="0" smtClean="0"/>
              <a:t> </a:t>
            </a:r>
            <a:r>
              <a:rPr lang="en-US" altLang="zh-CN" baseline="0" dirty="0" smtClean="0"/>
              <a:t>also</a:t>
            </a:r>
            <a:r>
              <a:rPr lang="zh-CN" altLang="en-US" baseline="0" dirty="0" smtClean="0"/>
              <a:t> </a:t>
            </a:r>
            <a:r>
              <a:rPr lang="en-US" altLang="zh-CN" baseline="0" dirty="0" smtClean="0"/>
              <a:t>designed</a:t>
            </a:r>
            <a:r>
              <a:rPr lang="zh-CN" altLang="en-US" baseline="0" dirty="0" smtClean="0"/>
              <a:t> </a:t>
            </a:r>
            <a:r>
              <a:rPr lang="en-US" altLang="zh-CN" baseline="0" dirty="0" smtClean="0"/>
              <a:t>two</a:t>
            </a:r>
            <a:r>
              <a:rPr lang="zh-CN" altLang="en-US" baseline="0" dirty="0" smtClean="0"/>
              <a:t> </a:t>
            </a:r>
            <a:r>
              <a:rPr lang="en-US" altLang="zh-CN" baseline="0" dirty="0" smtClean="0"/>
              <a:t>optimizations,</a:t>
            </a:r>
            <a:r>
              <a:rPr lang="zh-CN" altLang="en-US" baseline="0" dirty="0" smtClean="0"/>
              <a:t> </a:t>
            </a:r>
            <a:r>
              <a:rPr lang="en-US" altLang="zh-CN" baseline="0" dirty="0" smtClean="0"/>
              <a:t>in-VM</a:t>
            </a:r>
            <a:r>
              <a:rPr lang="zh-CN" altLang="en-US" baseline="0" dirty="0" smtClean="0"/>
              <a:t> </a:t>
            </a:r>
            <a:r>
              <a:rPr lang="en-US" altLang="zh-CN" baseline="0" dirty="0" smtClean="0"/>
              <a:t>core</a:t>
            </a:r>
            <a:r>
              <a:rPr lang="zh-CN" altLang="en-US" baseline="0" dirty="0" smtClean="0"/>
              <a:t> </a:t>
            </a:r>
            <a:r>
              <a:rPr lang="en-US" altLang="zh-CN" baseline="0" dirty="0" smtClean="0"/>
              <a:t>planting</a:t>
            </a:r>
            <a:r>
              <a:rPr lang="zh-CN" altLang="en-US" baseline="0" dirty="0" smtClean="0"/>
              <a:t> </a:t>
            </a:r>
            <a:r>
              <a:rPr lang="en-US" altLang="zh-CN" baseline="0" dirty="0" smtClean="0"/>
              <a:t>to</a:t>
            </a:r>
            <a:r>
              <a:rPr lang="zh-CN" altLang="en-US" baseline="0" dirty="0" smtClean="0"/>
              <a:t> </a:t>
            </a:r>
            <a:r>
              <a:rPr lang="en-US" altLang="zh-CN" baseline="0" dirty="0" smtClean="0"/>
              <a:t>avoid</a:t>
            </a:r>
            <a:r>
              <a:rPr lang="zh-CN" altLang="en-US" baseline="0" dirty="0" smtClean="0"/>
              <a:t> </a:t>
            </a:r>
            <a:r>
              <a:rPr lang="en-US" altLang="zh-CN" baseline="0" dirty="0" smtClean="0"/>
              <a:t>2-dimensional</a:t>
            </a:r>
            <a:r>
              <a:rPr lang="zh-CN" altLang="en-US" baseline="0" dirty="0" smtClean="0"/>
              <a:t> </a:t>
            </a:r>
            <a:r>
              <a:rPr lang="en-US" altLang="zh-CN" baseline="0" dirty="0" smtClean="0"/>
              <a:t>page</a:t>
            </a:r>
            <a:r>
              <a:rPr lang="zh-CN" altLang="en-US" baseline="0" dirty="0" smtClean="0"/>
              <a:t> </a:t>
            </a:r>
            <a:r>
              <a:rPr lang="en-US" altLang="zh-CN" baseline="0" dirty="0" smtClean="0"/>
              <a:t>walk,</a:t>
            </a:r>
            <a:r>
              <a:rPr lang="zh-CN" altLang="en-US" baseline="0" dirty="0" smtClean="0"/>
              <a:t> </a:t>
            </a:r>
            <a:r>
              <a:rPr lang="en-US" altLang="zh-CN" baseline="0" dirty="0" smtClean="0"/>
              <a:t>2</a:t>
            </a:r>
            <a:r>
              <a:rPr lang="zh-CN" altLang="en-US" baseline="0" dirty="0" smtClean="0"/>
              <a:t> </a:t>
            </a:r>
            <a:r>
              <a:rPr lang="en-US" altLang="zh-CN" baseline="0" dirty="0" smtClean="0"/>
              <a:t>phase</a:t>
            </a:r>
            <a:r>
              <a:rPr lang="zh-CN" altLang="en-US" baseline="0" dirty="0" smtClean="0"/>
              <a:t> </a:t>
            </a:r>
            <a:r>
              <a:rPr lang="en-US" altLang="zh-CN" baseline="0" dirty="0" smtClean="0"/>
              <a:t>VMI</a:t>
            </a:r>
            <a:r>
              <a:rPr lang="zh-CN" altLang="en-US" baseline="0" dirty="0" smtClean="0"/>
              <a:t> </a:t>
            </a:r>
            <a:r>
              <a:rPr lang="en-US" altLang="zh-CN" baseline="0" dirty="0" smtClean="0"/>
              <a:t>to</a:t>
            </a:r>
            <a:r>
              <a:rPr lang="zh-CN" altLang="en-US" baseline="0" dirty="0" smtClean="0"/>
              <a:t> </a:t>
            </a:r>
            <a:r>
              <a:rPr lang="en-US" altLang="zh-CN" baseline="0" dirty="0" smtClean="0"/>
              <a:t>eliminate</a:t>
            </a:r>
            <a:r>
              <a:rPr lang="zh-CN" altLang="en-US" baseline="0" dirty="0" smtClean="0"/>
              <a:t> </a:t>
            </a:r>
            <a:r>
              <a:rPr lang="en-US" altLang="zh-CN" baseline="0" dirty="0" smtClean="0"/>
              <a:t>write</a:t>
            </a:r>
            <a:r>
              <a:rPr lang="zh-CN" altLang="en-US" baseline="0" dirty="0" smtClean="0"/>
              <a:t> </a:t>
            </a:r>
            <a:r>
              <a:rPr lang="en-US" altLang="zh-CN" baseline="0" dirty="0" smtClean="0"/>
              <a:t>set</a:t>
            </a:r>
            <a:r>
              <a:rPr lang="zh-CN" altLang="en-US" baseline="0" dirty="0" smtClean="0"/>
              <a:t> </a:t>
            </a:r>
            <a:r>
              <a:rPr lang="en-US" altLang="zh-CN" baseline="0" dirty="0" smtClean="0"/>
              <a:t>and</a:t>
            </a:r>
            <a:r>
              <a:rPr lang="zh-CN" altLang="en-US" baseline="0" dirty="0" smtClean="0"/>
              <a:t> </a:t>
            </a:r>
            <a:r>
              <a:rPr lang="en-US" altLang="zh-CN" baseline="0" dirty="0" smtClean="0"/>
              <a:t>simplify</a:t>
            </a:r>
            <a:r>
              <a:rPr lang="zh-CN" altLang="en-US" baseline="0" dirty="0" smtClean="0"/>
              <a:t> </a:t>
            </a:r>
            <a:r>
              <a:rPr lang="en-US" altLang="zh-CN" baseline="0" dirty="0" smtClean="0"/>
              <a:t>process</a:t>
            </a:r>
            <a:r>
              <a:rPr lang="zh-CN" altLang="en-US" baseline="0" dirty="0" smtClean="0"/>
              <a:t> </a:t>
            </a:r>
            <a:r>
              <a:rPr lang="en-US" altLang="zh-CN" baseline="0" dirty="0" smtClean="0"/>
              <a:t>in</a:t>
            </a:r>
            <a:r>
              <a:rPr lang="zh-CN" altLang="en-US" baseline="0" dirty="0" smtClean="0"/>
              <a:t> </a:t>
            </a:r>
            <a:r>
              <a:rPr lang="en-US" altLang="zh-CN" baseline="0" dirty="0" smtClean="0"/>
              <a:t>transaction.</a:t>
            </a:r>
          </a:p>
          <a:p>
            <a:endParaRPr lang="en-US" baseline="0" dirty="0" smtClean="0"/>
          </a:p>
          <a:p>
            <a:r>
              <a:rPr lang="en-US" baseline="0" dirty="0" smtClean="0"/>
              <a:t>We</a:t>
            </a:r>
            <a:r>
              <a:rPr lang="zh-CN" altLang="en-US" baseline="0" dirty="0" smtClean="0"/>
              <a:t> </a:t>
            </a:r>
            <a:r>
              <a:rPr lang="en-US" altLang="zh-CN" baseline="0" dirty="0" smtClean="0"/>
              <a:t>implement</a:t>
            </a:r>
            <a:r>
              <a:rPr lang="zh-CN" altLang="en-US" baseline="0" dirty="0" smtClean="0"/>
              <a:t> </a:t>
            </a:r>
            <a:r>
              <a:rPr lang="en-US" altLang="zh-CN" baseline="0" dirty="0" smtClean="0"/>
              <a:t>TxIntro</a:t>
            </a:r>
            <a:r>
              <a:rPr lang="zh-CN" altLang="en-US" baseline="0" dirty="0" smtClean="0"/>
              <a:t> </a:t>
            </a:r>
            <a:r>
              <a:rPr lang="en-US" altLang="zh-CN" baseline="0" dirty="0" smtClean="0"/>
              <a:t>on</a:t>
            </a:r>
            <a:r>
              <a:rPr lang="zh-CN" altLang="en-US" baseline="0" dirty="0" smtClean="0"/>
              <a:t> </a:t>
            </a:r>
            <a:r>
              <a:rPr lang="en-US" altLang="zh-CN" baseline="0" dirty="0" smtClean="0"/>
              <a:t>Intel’s</a:t>
            </a:r>
            <a:r>
              <a:rPr lang="zh-CN" altLang="en-US" baseline="0" dirty="0" smtClean="0"/>
              <a:t> </a:t>
            </a:r>
            <a:r>
              <a:rPr lang="en-US" altLang="zh-CN" baseline="0" dirty="0" err="1" smtClean="0"/>
              <a:t>haswell</a:t>
            </a:r>
            <a:r>
              <a:rPr lang="zh-CN" altLang="en-US" baseline="0" dirty="0" smtClean="0"/>
              <a:t> </a:t>
            </a:r>
            <a:r>
              <a:rPr lang="en-US" altLang="zh-CN" baseline="0" dirty="0" smtClean="0"/>
              <a:t>processor</a:t>
            </a:r>
            <a:r>
              <a:rPr lang="zh-CN" altLang="en-US" baseline="0" dirty="0" smtClean="0"/>
              <a:t> </a:t>
            </a:r>
            <a:r>
              <a:rPr lang="en-US" altLang="zh-CN" baseline="0" dirty="0" smtClean="0"/>
              <a:t>which</a:t>
            </a:r>
            <a:r>
              <a:rPr lang="zh-CN" altLang="en-US" baseline="0" dirty="0" smtClean="0"/>
              <a:t> </a:t>
            </a:r>
            <a:r>
              <a:rPr lang="en-US" altLang="zh-CN" baseline="0" dirty="0" smtClean="0"/>
              <a:t>support</a:t>
            </a:r>
            <a:r>
              <a:rPr lang="zh-CN" altLang="en-US" baseline="0" dirty="0" smtClean="0"/>
              <a:t> </a:t>
            </a:r>
            <a:r>
              <a:rPr lang="en-US" altLang="zh-CN" baseline="0" dirty="0" smtClean="0"/>
              <a:t>Restricted</a:t>
            </a:r>
            <a:r>
              <a:rPr lang="zh-CN" altLang="en-US" baseline="0" dirty="0" smtClean="0"/>
              <a:t> </a:t>
            </a:r>
            <a:r>
              <a:rPr lang="en-US" altLang="zh-CN" baseline="0" dirty="0" smtClean="0"/>
              <a:t>HTM,</a:t>
            </a:r>
            <a:r>
              <a:rPr lang="zh-CN" altLang="en-US" baseline="0" dirty="0" smtClean="0"/>
              <a:t> </a:t>
            </a:r>
            <a:r>
              <a:rPr lang="en-US" altLang="zh-CN" baseline="0" dirty="0" smtClean="0"/>
              <a:t>our</a:t>
            </a:r>
            <a:r>
              <a:rPr lang="zh-CN" altLang="en-US" baseline="0" dirty="0" smtClean="0"/>
              <a:t> </a:t>
            </a:r>
            <a:r>
              <a:rPr lang="en-US" altLang="zh-CN" baseline="0" dirty="0" smtClean="0"/>
              <a:t>evaluation</a:t>
            </a:r>
            <a:r>
              <a:rPr lang="zh-CN" altLang="en-US" baseline="0" dirty="0" smtClean="0"/>
              <a:t> </a:t>
            </a:r>
            <a:r>
              <a:rPr lang="en-US" altLang="zh-CN" baseline="0" dirty="0" smtClean="0"/>
              <a:t>shows</a:t>
            </a:r>
            <a:r>
              <a:rPr lang="zh-CN" altLang="en-US" baseline="0" dirty="0" smtClean="0"/>
              <a:t> </a:t>
            </a:r>
            <a:r>
              <a:rPr lang="en-US" altLang="zh-CN" baseline="0" dirty="0" smtClean="0"/>
              <a:t>that</a:t>
            </a:r>
            <a:r>
              <a:rPr lang="zh-CN" altLang="en-US" baseline="0" dirty="0" smtClean="0"/>
              <a:t> </a:t>
            </a:r>
            <a:r>
              <a:rPr lang="en-US" altLang="zh-CN" baseline="0" dirty="0" smtClean="0"/>
              <a:t>it</a:t>
            </a:r>
            <a:r>
              <a:rPr lang="zh-CN" altLang="en-US" baseline="0" dirty="0" smtClean="0"/>
              <a:t> </a:t>
            </a:r>
            <a:r>
              <a:rPr lang="en-US" altLang="zh-CN" baseline="0" dirty="0" smtClean="0"/>
              <a:t>can</a:t>
            </a:r>
            <a:r>
              <a:rPr lang="zh-CN" altLang="en-US" baseline="0" dirty="0" smtClean="0"/>
              <a:t> </a:t>
            </a:r>
            <a:r>
              <a:rPr lang="en-US" altLang="zh-CN" baseline="0" dirty="0" smtClean="0"/>
              <a:t>successfully</a:t>
            </a:r>
            <a:r>
              <a:rPr lang="zh-CN" altLang="en-US" baseline="0" dirty="0" smtClean="0"/>
              <a:t> </a:t>
            </a:r>
            <a:r>
              <a:rPr lang="en-US" altLang="zh-CN" baseline="0" dirty="0" smtClean="0"/>
              <a:t>detect</a:t>
            </a:r>
            <a:r>
              <a:rPr lang="zh-CN" altLang="en-US" baseline="0" dirty="0" smtClean="0"/>
              <a:t> </a:t>
            </a:r>
            <a:r>
              <a:rPr lang="en-US" altLang="zh-CN" baseline="0" dirty="0" smtClean="0"/>
              <a:t>11</a:t>
            </a:r>
            <a:r>
              <a:rPr lang="zh-CN" altLang="en-US" baseline="0" dirty="0" smtClean="0"/>
              <a:t> </a:t>
            </a:r>
            <a:r>
              <a:rPr lang="en-US" altLang="zh-CN" baseline="0" dirty="0" smtClean="0"/>
              <a:t>kernel</a:t>
            </a:r>
            <a:r>
              <a:rPr lang="zh-CN" altLang="en-US" baseline="0" dirty="0" smtClean="0"/>
              <a:t> </a:t>
            </a:r>
            <a:r>
              <a:rPr lang="en-US" altLang="zh-CN" baseline="0" dirty="0" smtClean="0"/>
              <a:t>rootkits,</a:t>
            </a:r>
            <a:r>
              <a:rPr lang="zh-CN" altLang="en-US" baseline="0" dirty="0" smtClean="0"/>
              <a:t> </a:t>
            </a:r>
            <a:r>
              <a:rPr lang="en-US" altLang="zh-CN" baseline="0" dirty="0" smtClean="0"/>
              <a:t>as</a:t>
            </a:r>
            <a:r>
              <a:rPr lang="zh-CN" altLang="en-US" baseline="0" dirty="0" smtClean="0"/>
              <a:t> </a:t>
            </a:r>
            <a:r>
              <a:rPr lang="en-US" altLang="zh-CN" baseline="0" dirty="0" smtClean="0"/>
              <a:t>well</a:t>
            </a:r>
            <a:r>
              <a:rPr lang="zh-CN" altLang="en-US" baseline="0" dirty="0" smtClean="0"/>
              <a:t> </a:t>
            </a:r>
            <a:r>
              <a:rPr lang="en-US" altLang="zh-CN" baseline="0" dirty="0" smtClean="0"/>
              <a:t>as</a:t>
            </a:r>
            <a:r>
              <a:rPr lang="zh-CN" altLang="en-US" baseline="0" dirty="0" smtClean="0"/>
              <a:t> </a:t>
            </a:r>
            <a:r>
              <a:rPr lang="en-US" altLang="zh-CN" baseline="0" dirty="0" smtClean="0"/>
              <a:t>introduce</a:t>
            </a:r>
            <a:r>
              <a:rPr lang="zh-CN" altLang="en-US" baseline="0" dirty="0" smtClean="0"/>
              <a:t> </a:t>
            </a:r>
            <a:r>
              <a:rPr lang="en-US" altLang="zh-CN" baseline="0" dirty="0" smtClean="0"/>
              <a:t>negligible</a:t>
            </a:r>
            <a:r>
              <a:rPr lang="zh-CN" altLang="en-US" baseline="0" dirty="0" smtClean="0"/>
              <a:t> </a:t>
            </a:r>
            <a:r>
              <a:rPr lang="en-US" altLang="zh-CN" baseline="0" dirty="0" smtClean="0"/>
              <a:t>performance</a:t>
            </a:r>
            <a:r>
              <a:rPr lang="zh-CN" altLang="en-US" baseline="0" dirty="0" smtClean="0"/>
              <a:t> </a:t>
            </a:r>
            <a:r>
              <a:rPr lang="en-US" altLang="zh-CN" baseline="0" dirty="0" smtClean="0"/>
              <a:t>overhead</a:t>
            </a:r>
            <a:r>
              <a:rPr lang="zh-CN" altLang="en-US" baseline="0" dirty="0" smtClean="0"/>
              <a:t> </a:t>
            </a:r>
            <a:r>
              <a:rPr lang="en-US" altLang="zh-CN" baseline="0" dirty="0" smtClean="0"/>
              <a:t>and</a:t>
            </a:r>
            <a:r>
              <a:rPr lang="zh-CN" altLang="en-US" baseline="0" dirty="0" smtClean="0"/>
              <a:t> </a:t>
            </a:r>
            <a:r>
              <a:rPr lang="en-US" altLang="zh-CN" baseline="0" dirty="0" smtClean="0"/>
              <a:t>service</a:t>
            </a:r>
            <a:r>
              <a:rPr lang="zh-CN" altLang="en-US" baseline="0" dirty="0" smtClean="0"/>
              <a:t> </a:t>
            </a:r>
            <a:r>
              <a:rPr lang="en-US" altLang="zh-CN" baseline="0" dirty="0" smtClean="0"/>
              <a:t>disruption.</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12</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a:t>
            </a:r>
            <a:r>
              <a:rPr lang="zh-CN" altLang="en-US" baseline="0" dirty="0" smtClean="0"/>
              <a:t> </a:t>
            </a:r>
            <a:r>
              <a:rPr lang="en-US" altLang="zh-CN" baseline="0" dirty="0" smtClean="0"/>
              <a:t>let’s</a:t>
            </a:r>
            <a:r>
              <a:rPr lang="zh-CN" altLang="en-US" baseline="0" dirty="0" smtClean="0"/>
              <a:t> </a:t>
            </a:r>
            <a:r>
              <a:rPr lang="en-US" altLang="zh-CN" baseline="0" dirty="0" smtClean="0"/>
              <a:t>first</a:t>
            </a:r>
            <a:r>
              <a:rPr lang="zh-CN" altLang="en-US" baseline="0" dirty="0" smtClean="0"/>
              <a:t> </a:t>
            </a:r>
            <a:r>
              <a:rPr lang="en-US" altLang="zh-CN" baseline="0" dirty="0" smtClean="0"/>
              <a:t>see</a:t>
            </a:r>
            <a:r>
              <a:rPr lang="zh-CN" altLang="en-US" baseline="0" dirty="0" smtClean="0"/>
              <a:t> </a:t>
            </a:r>
            <a:r>
              <a:rPr lang="en-US" altLang="zh-CN" baseline="0" dirty="0" smtClean="0"/>
              <a:t>why</a:t>
            </a:r>
            <a:r>
              <a:rPr lang="zh-CN" altLang="en-US" baseline="0" dirty="0" smtClean="0"/>
              <a:t> </a:t>
            </a:r>
            <a:r>
              <a:rPr lang="en-US" altLang="zh-CN" baseline="0" dirty="0" smtClean="0"/>
              <a:t>hardware</a:t>
            </a:r>
            <a:r>
              <a:rPr lang="zh-CN" altLang="en-US" baseline="0" dirty="0" smtClean="0"/>
              <a:t> </a:t>
            </a:r>
            <a:r>
              <a:rPr lang="en-US" altLang="zh-CN" baseline="0" dirty="0" smtClean="0"/>
              <a:t>transactional</a:t>
            </a:r>
            <a:r>
              <a:rPr lang="zh-CN" altLang="en-US" baseline="0" dirty="0" smtClean="0"/>
              <a:t> </a:t>
            </a:r>
            <a:r>
              <a:rPr lang="en-US" altLang="zh-CN" baseline="0" dirty="0" smtClean="0"/>
              <a:t>memory</a:t>
            </a:r>
            <a:r>
              <a:rPr lang="zh-CN" altLang="en-US" baseline="0" dirty="0" smtClean="0"/>
              <a:t> </a:t>
            </a:r>
            <a:r>
              <a:rPr lang="en-US" altLang="zh-CN" baseline="0" dirty="0" smtClean="0"/>
              <a:t>can</a:t>
            </a:r>
            <a:r>
              <a:rPr lang="zh-CN" altLang="en-US" baseline="0" dirty="0" smtClean="0"/>
              <a:t> </a:t>
            </a:r>
            <a:r>
              <a:rPr lang="en-US" altLang="zh-CN" baseline="0" dirty="0" smtClean="0"/>
              <a:t>be</a:t>
            </a:r>
            <a:r>
              <a:rPr lang="zh-CN" altLang="en-US" baseline="0" dirty="0" smtClean="0"/>
              <a:t> </a:t>
            </a:r>
            <a:r>
              <a:rPr lang="en-US" altLang="zh-CN" baseline="0" dirty="0" smtClean="0"/>
              <a:t>used</a:t>
            </a:r>
            <a:r>
              <a:rPr lang="zh-CN" altLang="en-US" baseline="0" dirty="0" smtClean="0"/>
              <a:t> </a:t>
            </a:r>
            <a:r>
              <a:rPr lang="en-US" altLang="zh-CN" baseline="0" dirty="0" smtClean="0"/>
              <a:t>to</a:t>
            </a:r>
            <a:r>
              <a:rPr lang="zh-CN" altLang="en-US" baseline="0" dirty="0" smtClean="0"/>
              <a:t> </a:t>
            </a:r>
            <a:r>
              <a:rPr lang="en-US" altLang="zh-CN" baseline="0" dirty="0" smtClean="0"/>
              <a:t>do</a:t>
            </a:r>
            <a:r>
              <a:rPr lang="zh-CN" altLang="en-US" baseline="0" dirty="0" smtClean="0"/>
              <a:t> </a:t>
            </a:r>
            <a:r>
              <a:rPr lang="en-US" altLang="zh-CN" baseline="0" dirty="0" smtClean="0"/>
              <a:t>VMI</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Hardware</a:t>
            </a:r>
            <a:r>
              <a:rPr lang="zh-CN" altLang="en-US" baseline="0" dirty="0" smtClean="0"/>
              <a:t> </a:t>
            </a:r>
            <a:r>
              <a:rPr lang="en-US" altLang="zh-CN" baseline="0" dirty="0" smtClean="0"/>
              <a:t>transactional</a:t>
            </a:r>
            <a:r>
              <a:rPr lang="zh-CN" altLang="en-US" baseline="0" dirty="0" smtClean="0"/>
              <a:t> </a:t>
            </a:r>
            <a:r>
              <a:rPr lang="en-US" altLang="zh-CN" baseline="0" dirty="0" smtClean="0"/>
              <a:t>memory</a:t>
            </a:r>
            <a:r>
              <a:rPr lang="zh-CN" altLang="en-US" baseline="0" dirty="0" smtClean="0"/>
              <a:t> </a:t>
            </a:r>
            <a:r>
              <a:rPr lang="en-US" altLang="zh-CN" baseline="0" dirty="0" smtClean="0"/>
              <a:t>has</a:t>
            </a:r>
            <a:r>
              <a:rPr lang="zh-CN" altLang="en-US" baseline="0" dirty="0" smtClean="0"/>
              <a:t> </a:t>
            </a:r>
            <a:r>
              <a:rPr lang="en-US" altLang="zh-CN" baseline="0" dirty="0" smtClean="0"/>
              <a:t>currently</a:t>
            </a:r>
            <a:r>
              <a:rPr lang="zh-CN" altLang="en-US" baseline="0" dirty="0" smtClean="0"/>
              <a:t> </a:t>
            </a:r>
            <a:r>
              <a:rPr lang="en-US" altLang="zh-CN" baseline="0" dirty="0" smtClean="0"/>
              <a:t>been</a:t>
            </a:r>
            <a:r>
              <a:rPr lang="zh-CN" altLang="en-US" baseline="0" dirty="0" smtClean="0"/>
              <a:t> </a:t>
            </a:r>
            <a:r>
              <a:rPr lang="en-US" altLang="zh-CN" baseline="0" dirty="0" smtClean="0"/>
              <a:t>mass</a:t>
            </a:r>
            <a:r>
              <a:rPr lang="zh-CN" altLang="en-US" baseline="0" dirty="0" smtClean="0"/>
              <a:t> </a:t>
            </a:r>
            <a:r>
              <a:rPr lang="en-US" altLang="zh-CN" baseline="0" dirty="0" smtClean="0"/>
              <a:t>market,</a:t>
            </a:r>
            <a:r>
              <a:rPr lang="zh-CN" altLang="en-US" baseline="0" dirty="0" smtClean="0"/>
              <a:t> </a:t>
            </a:r>
            <a:r>
              <a:rPr lang="en-US" sz="1200" kern="1200" dirty="0" smtClean="0">
                <a:solidFill>
                  <a:schemeClr val="tx1"/>
                </a:solidFill>
                <a:effectLst/>
                <a:latin typeface="+mn-lt"/>
                <a:ea typeface="+mn-ea"/>
                <a:cs typeface="+mn-cs"/>
              </a:rPr>
              <a:t>Example commercial HTM products includes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Intel’s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AMD’s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ASF</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Sun’s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Rock</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processor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following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slide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will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use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Intel’s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our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example.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generally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provide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opportunistic</a:t>
            </a:r>
            <a:r>
              <a:rPr lang="zh-CN" altLang="en-US" sz="1200" kern="1200" dirty="0" smtClean="0">
                <a:solidFill>
                  <a:schemeClr val="tx1"/>
                </a:solidFill>
                <a:effectLst/>
                <a:latin typeface="+mn-lt"/>
                <a:ea typeface="+mn-ea"/>
                <a:cs typeface="+mn-cs"/>
              </a:rPr>
              <a:t> </a:t>
            </a:r>
            <a:r>
              <a:rPr lang="en-US" altLang="zh-CN" sz="1200" kern="1200" dirty="0" err="1" smtClean="0">
                <a:solidFill>
                  <a:schemeClr val="tx1"/>
                </a:solidFill>
                <a:effectLst/>
                <a:latin typeface="+mn-lt"/>
                <a:ea typeface="+mn-ea"/>
                <a:cs typeface="+mn-cs"/>
              </a:rPr>
              <a:t>concurrenty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strong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atomicity.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While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real-world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best-effort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may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have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some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limitation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like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limited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read/write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set,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interrupt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abort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caused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events.</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13</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To program</a:t>
            </a:r>
            <a:r>
              <a:rPr lang="en-US" altLang="zh-CN" baseline="0" dirty="0" smtClean="0"/>
              <a:t> with RTM,</a:t>
            </a:r>
            <a:r>
              <a:rPr lang="zh-CN" altLang="en-US" baseline="0" dirty="0" smtClean="0"/>
              <a:t> </a:t>
            </a:r>
            <a:r>
              <a:rPr lang="en-US" altLang="zh-CN" baseline="0" dirty="0" smtClean="0"/>
              <a:t>we</a:t>
            </a:r>
            <a:r>
              <a:rPr lang="zh-CN" altLang="en-US" baseline="0" dirty="0" smtClean="0"/>
              <a:t> </a:t>
            </a:r>
            <a:r>
              <a:rPr lang="en-US" altLang="zh-CN" baseline="0" dirty="0" smtClean="0"/>
              <a:t>can use </a:t>
            </a:r>
            <a:r>
              <a:rPr lang="en-US" altLang="zh-CN" baseline="0" dirty="0" err="1" smtClean="0"/>
              <a:t>xbegin</a:t>
            </a:r>
            <a:r>
              <a:rPr lang="en-US" altLang="zh-CN" baseline="0" dirty="0" smtClean="0"/>
              <a:t> to begin a transaction, if the transaction start successfully then execute the </a:t>
            </a:r>
          </a:p>
          <a:p>
            <a:r>
              <a:rPr lang="en-US" altLang="zh-CN" baseline="0" dirty="0" smtClean="0"/>
              <a:t>critical code</a:t>
            </a:r>
            <a:r>
              <a:rPr lang="zh-CN" altLang="zh-CN" baseline="0" dirty="0" smtClean="0"/>
              <a:t>,</a:t>
            </a:r>
            <a:r>
              <a:rPr lang="zh-CN" altLang="en-US" baseline="0" dirty="0" smtClean="0"/>
              <a:t> </a:t>
            </a:r>
            <a:r>
              <a:rPr lang="en-US" altLang="zh-CN" baseline="0" dirty="0" smtClean="0"/>
              <a:t>if</a:t>
            </a:r>
            <a:r>
              <a:rPr lang="zh-CN" altLang="en-US" baseline="0" dirty="0" smtClean="0"/>
              <a:t> </a:t>
            </a:r>
            <a:r>
              <a:rPr lang="en-US" altLang="zh-CN" baseline="0" dirty="0" smtClean="0"/>
              <a:t>there’s</a:t>
            </a:r>
            <a:r>
              <a:rPr lang="zh-CN" altLang="en-US" baseline="0" dirty="0" smtClean="0"/>
              <a:t> </a:t>
            </a:r>
            <a:r>
              <a:rPr lang="en-US" altLang="zh-CN" baseline="0" dirty="0" smtClean="0"/>
              <a:t>no</a:t>
            </a:r>
            <a:r>
              <a:rPr lang="zh-CN" altLang="en-US" baseline="0" dirty="0" smtClean="0"/>
              <a:t> </a:t>
            </a:r>
            <a:r>
              <a:rPr lang="en-US" altLang="zh-CN" baseline="0" dirty="0" smtClean="0"/>
              <a:t>abort</a:t>
            </a:r>
            <a:r>
              <a:rPr lang="zh-CN" altLang="en-US" baseline="0" dirty="0" smtClean="0"/>
              <a:t> </a:t>
            </a:r>
            <a:r>
              <a:rPr lang="en-US" altLang="zh-CN" baseline="0" dirty="0" smtClean="0"/>
              <a:t>before</a:t>
            </a:r>
            <a:r>
              <a:rPr lang="zh-CN" altLang="en-US" baseline="0" dirty="0" smtClean="0"/>
              <a:t> </a:t>
            </a:r>
            <a:r>
              <a:rPr lang="en-US" altLang="zh-CN" baseline="0" dirty="0" err="1" smtClean="0"/>
              <a:t>xend</a:t>
            </a:r>
            <a:r>
              <a:rPr lang="en-US" altLang="zh-CN" baseline="0" dirty="0" smtClean="0"/>
              <a:t>,</a:t>
            </a:r>
            <a:r>
              <a:rPr lang="zh-CN" altLang="en-US" baseline="0" dirty="0" smtClean="0"/>
              <a:t> </a:t>
            </a:r>
            <a:r>
              <a:rPr lang="en-US" altLang="zh-CN" baseline="0" dirty="0" smtClean="0"/>
              <a:t>the</a:t>
            </a:r>
            <a:r>
              <a:rPr lang="zh-CN" altLang="en-US" baseline="0" dirty="0" smtClean="0"/>
              <a:t> </a:t>
            </a:r>
            <a:r>
              <a:rPr lang="en-US" altLang="zh-CN" baseline="0" dirty="0" smtClean="0"/>
              <a:t>transaction</a:t>
            </a:r>
            <a:r>
              <a:rPr lang="zh-CN" altLang="en-US" baseline="0" dirty="0" smtClean="0"/>
              <a:t> </a:t>
            </a:r>
            <a:r>
              <a:rPr lang="en-US" altLang="zh-CN" baseline="0" dirty="0" smtClean="0"/>
              <a:t>can</a:t>
            </a:r>
            <a:r>
              <a:rPr lang="zh-CN" altLang="en-US" baseline="0" dirty="0" smtClean="0"/>
              <a:t> </a:t>
            </a:r>
            <a:r>
              <a:rPr lang="en-US" altLang="zh-CN" baseline="0" dirty="0" smtClean="0"/>
              <a:t>be</a:t>
            </a:r>
            <a:r>
              <a:rPr lang="zh-CN" altLang="en-US" baseline="0" dirty="0" smtClean="0"/>
              <a:t> </a:t>
            </a:r>
            <a:r>
              <a:rPr lang="en-US" altLang="zh-CN" baseline="0" dirty="0" smtClean="0"/>
              <a:t>commit</a:t>
            </a:r>
            <a:r>
              <a:rPr lang="zh-CN" altLang="en-US" baseline="0" dirty="0" smtClean="0"/>
              <a:t> </a:t>
            </a:r>
            <a:r>
              <a:rPr lang="en-US" altLang="zh-CN" baseline="0" dirty="0" smtClean="0"/>
              <a:t>successfully</a:t>
            </a:r>
            <a:endParaRPr lang="zh-CN" altLang="en-US" dirty="0" smtClean="0"/>
          </a:p>
          <a:p>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14</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If there’s</a:t>
            </a:r>
            <a:r>
              <a:rPr lang="zh-CN" altLang="en-US" dirty="0" smtClean="0"/>
              <a:t> </a:t>
            </a:r>
            <a:r>
              <a:rPr lang="en-US" altLang="zh-CN" dirty="0" smtClean="0"/>
              <a:t>any</a:t>
            </a:r>
            <a:r>
              <a:rPr lang="zh-CN" altLang="en-US" dirty="0" smtClean="0"/>
              <a:t> </a:t>
            </a:r>
            <a:r>
              <a:rPr lang="en-US" altLang="zh-CN" dirty="0" smtClean="0"/>
              <a:t>conflict</a:t>
            </a:r>
            <a:r>
              <a:rPr lang="zh-CN" altLang="en-US" dirty="0" smtClean="0"/>
              <a:t> </a:t>
            </a:r>
            <a:r>
              <a:rPr lang="en-US" altLang="zh-CN" dirty="0" smtClean="0"/>
              <a:t>memory</a:t>
            </a:r>
            <a:r>
              <a:rPr lang="zh-CN" altLang="en-US" dirty="0" smtClean="0"/>
              <a:t> </a:t>
            </a:r>
            <a:r>
              <a:rPr lang="en-US" altLang="zh-CN" dirty="0" smtClean="0"/>
              <a:t>access,</a:t>
            </a:r>
            <a:r>
              <a:rPr lang="zh-CN" altLang="en-US" dirty="0" smtClean="0"/>
              <a:t> </a:t>
            </a:r>
            <a:r>
              <a:rPr lang="en-US" altLang="zh-CN" dirty="0" smtClean="0"/>
              <a:t>for</a:t>
            </a:r>
            <a:r>
              <a:rPr lang="zh-CN" altLang="en-US" dirty="0" smtClean="0"/>
              <a:t> </a:t>
            </a:r>
            <a:r>
              <a:rPr lang="en-US" altLang="zh-CN" dirty="0" smtClean="0"/>
              <a:t>instance,</a:t>
            </a:r>
            <a:r>
              <a:rPr lang="zh-CN" altLang="en-US" dirty="0" smtClean="0"/>
              <a:t> </a:t>
            </a:r>
            <a:r>
              <a:rPr lang="en-US" altLang="zh-CN" dirty="0" smtClean="0"/>
              <a:t>any</a:t>
            </a:r>
            <a:r>
              <a:rPr lang="zh-CN" altLang="en-US" dirty="0" smtClean="0"/>
              <a:t> </a:t>
            </a:r>
            <a:r>
              <a:rPr lang="en-US" altLang="zh-CN" dirty="0" smtClean="0"/>
              <a:t>process</a:t>
            </a:r>
            <a:r>
              <a:rPr lang="zh-CN" altLang="en-US" dirty="0" smtClean="0"/>
              <a:t> </a:t>
            </a:r>
            <a:r>
              <a:rPr lang="en-US" altLang="zh-CN" dirty="0" smtClean="0"/>
              <a:t>write</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which</a:t>
            </a:r>
            <a:r>
              <a:rPr lang="zh-CN" altLang="en-US" dirty="0" smtClean="0"/>
              <a:t> </a:t>
            </a:r>
            <a:r>
              <a:rPr lang="en-US" altLang="zh-CN" dirty="0" smtClean="0"/>
              <a:t>has</a:t>
            </a:r>
            <a:r>
              <a:rPr lang="zh-CN" altLang="en-US" dirty="0" smtClean="0"/>
              <a:t> </a:t>
            </a:r>
            <a:r>
              <a:rPr lang="en-US" altLang="zh-CN" dirty="0" smtClean="0"/>
              <a:t>been</a:t>
            </a:r>
            <a:r>
              <a:rPr lang="zh-CN" altLang="en-US" dirty="0" smtClean="0"/>
              <a:t> </a:t>
            </a:r>
            <a:r>
              <a:rPr lang="en-US" altLang="zh-CN" dirty="0" smtClean="0"/>
              <a:t>accessed</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the transaction should</a:t>
            </a:r>
            <a:r>
              <a:rPr lang="zh-CN" altLang="en-US" dirty="0" smtClean="0"/>
              <a:t> </a:t>
            </a:r>
            <a:r>
              <a:rPr lang="en-US" altLang="zh-CN" dirty="0" smtClean="0"/>
              <a:t>abort,</a:t>
            </a:r>
            <a:r>
              <a:rPr lang="en-US" altLang="zh-CN" baseline="0" dirty="0" smtClean="0"/>
              <a:t> the system will rollback to the </a:t>
            </a:r>
            <a:r>
              <a:rPr lang="en-US" altLang="zh-CN" baseline="0" dirty="0" err="1" smtClean="0"/>
              <a:t>xbegin</a:t>
            </a:r>
            <a:r>
              <a:rPr lang="en-US" altLang="zh-CN" baseline="0" dirty="0" smtClean="0"/>
              <a:t> function and return a abort code.</a:t>
            </a:r>
          </a:p>
          <a:p>
            <a:r>
              <a:rPr lang="en-US" altLang="zh-CN" baseline="0" dirty="0" smtClean="0"/>
              <a:t>So we could add our fallback routine here which handle the abort event.</a:t>
            </a:r>
            <a:endParaRPr lang="zh-CN" alt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15</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We</a:t>
            </a:r>
            <a:r>
              <a:rPr lang="zh-CN" altLang="en-US" dirty="0" smtClean="0"/>
              <a:t> </a:t>
            </a:r>
            <a:r>
              <a:rPr lang="en-US" altLang="zh-CN" dirty="0" smtClean="0"/>
              <a:t>can</a:t>
            </a:r>
            <a:r>
              <a:rPr lang="zh-CN" altLang="en-US" dirty="0" smtClean="0"/>
              <a:t> </a:t>
            </a:r>
            <a:r>
              <a:rPr lang="en-US" altLang="zh-CN" dirty="0" smtClean="0"/>
              <a:t>also</a:t>
            </a:r>
            <a:r>
              <a:rPr lang="zh-CN" altLang="en-US" dirty="0" smtClean="0"/>
              <a:t> </a:t>
            </a:r>
            <a:r>
              <a:rPr lang="en-US" altLang="zh-CN" dirty="0" smtClean="0"/>
              <a:t>manually</a:t>
            </a:r>
            <a:r>
              <a:rPr lang="zh-CN" altLang="en-US" dirty="0" smtClean="0"/>
              <a:t> </a:t>
            </a:r>
            <a:r>
              <a:rPr lang="en-US" altLang="zh-CN" dirty="0" smtClean="0"/>
              <a:t>abort</a:t>
            </a:r>
            <a:r>
              <a:rPr lang="zh-CN" altLang="en-US" dirty="0" smtClean="0"/>
              <a:t> </a:t>
            </a:r>
            <a:r>
              <a:rPr lang="en-US" altLang="zh-CN" dirty="0" smtClean="0"/>
              <a:t>inside</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which</a:t>
            </a:r>
            <a:r>
              <a:rPr lang="zh-CN" altLang="en-US" dirty="0" smtClean="0"/>
              <a:t> </a:t>
            </a:r>
            <a:r>
              <a:rPr lang="en-US" altLang="zh-CN" dirty="0" smtClean="0"/>
              <a:t>should</a:t>
            </a:r>
            <a:r>
              <a:rPr lang="zh-CN" altLang="en-US" dirty="0" smtClean="0"/>
              <a:t> </a:t>
            </a:r>
            <a:r>
              <a:rPr lang="en-US" altLang="zh-CN" dirty="0" smtClean="0"/>
              <a:t>also</a:t>
            </a:r>
            <a:r>
              <a:rPr lang="zh-CN" altLang="en-US" dirty="0" smtClean="0"/>
              <a:t> </a:t>
            </a:r>
            <a:r>
              <a:rPr lang="en-US" altLang="zh-CN" dirty="0" smtClean="0"/>
              <a:t>jump</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fallback</a:t>
            </a:r>
            <a:r>
              <a:rPr lang="zh-CN" altLang="en-US" dirty="0" smtClean="0"/>
              <a:t> </a:t>
            </a:r>
            <a:r>
              <a:rPr lang="en-US" altLang="zh-CN" dirty="0" smtClean="0"/>
              <a:t>routine.</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16</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zh-CN" altLang="en-US" dirty="0" smtClean="0"/>
              <a:t> </a:t>
            </a:r>
            <a:r>
              <a:rPr lang="en-US" altLang="zh-CN" dirty="0" smtClean="0"/>
              <a:t>combine</a:t>
            </a:r>
            <a:r>
              <a:rPr lang="zh-CN" altLang="en-US" dirty="0" smtClean="0"/>
              <a:t> </a:t>
            </a:r>
            <a:r>
              <a:rPr lang="en-US" altLang="zh-CN" dirty="0" smtClean="0"/>
              <a:t>HTM</a:t>
            </a:r>
            <a:r>
              <a:rPr lang="zh-CN" altLang="en-US" dirty="0" smtClean="0"/>
              <a:t> </a:t>
            </a:r>
            <a:r>
              <a:rPr lang="en-US" altLang="zh-CN" dirty="0" smtClean="0"/>
              <a:t>features</a:t>
            </a:r>
            <a:r>
              <a:rPr lang="zh-CN" altLang="en-US" dirty="0" smtClean="0"/>
              <a:t> </a:t>
            </a:r>
            <a:r>
              <a:rPr lang="en-US" altLang="zh-CN" dirty="0" smtClean="0"/>
              <a:t>with</a:t>
            </a:r>
            <a:r>
              <a:rPr lang="zh-CN" altLang="en-US" dirty="0" smtClean="0"/>
              <a:t> </a:t>
            </a:r>
            <a:r>
              <a:rPr lang="en-US" altLang="zh-CN" dirty="0" smtClean="0"/>
              <a:t>VMI,</a:t>
            </a:r>
            <a:r>
              <a:rPr lang="zh-CN" altLang="en-US" dirty="0" smtClean="0"/>
              <a:t> </a:t>
            </a:r>
            <a:r>
              <a:rPr lang="en-US" altLang="zh-CN" dirty="0" smtClean="0"/>
              <a:t>we</a:t>
            </a:r>
            <a:r>
              <a:rPr lang="zh-CN" altLang="en-US" dirty="0" smtClean="0"/>
              <a:t> </a:t>
            </a:r>
            <a:r>
              <a:rPr lang="en-US" altLang="zh-CN" dirty="0" smtClean="0"/>
              <a:t>have</a:t>
            </a:r>
            <a:r>
              <a:rPr lang="zh-CN" altLang="en-US" dirty="0" smtClean="0"/>
              <a:t> </a:t>
            </a:r>
            <a:r>
              <a:rPr lang="en-US" altLang="zh-CN" dirty="0" smtClean="0"/>
              <a:t>the</a:t>
            </a:r>
            <a:r>
              <a:rPr lang="zh-CN" altLang="en-US" dirty="0" smtClean="0"/>
              <a:t> </a:t>
            </a:r>
            <a:r>
              <a:rPr lang="en-US" altLang="zh-CN" dirty="0" smtClean="0"/>
              <a:t>following</a:t>
            </a:r>
            <a:r>
              <a:rPr lang="zh-CN" altLang="en-US" dirty="0" smtClean="0"/>
              <a:t> </a:t>
            </a:r>
            <a:r>
              <a:rPr lang="en-US" altLang="zh-CN" dirty="0" smtClean="0"/>
              <a:t>observations:</a:t>
            </a:r>
            <a:r>
              <a:rPr lang="zh-CN" altLang="en-US" dirty="0" smtClean="0"/>
              <a:t> </a:t>
            </a:r>
            <a:r>
              <a:rPr lang="en-US" altLang="zh-CN" dirty="0" smtClean="0"/>
              <a:t>firstly,</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add</a:t>
            </a:r>
            <a:r>
              <a:rPr lang="zh-CN" altLang="en-US" dirty="0" smtClean="0"/>
              <a:t> </a:t>
            </a:r>
            <a:r>
              <a:rPr lang="en-US" altLang="zh-CN" dirty="0" smtClean="0"/>
              <a:t>critical</a:t>
            </a:r>
            <a:r>
              <a:rPr lang="zh-CN" altLang="en-US" dirty="0" smtClean="0"/>
              <a:t> </a:t>
            </a:r>
            <a:r>
              <a:rPr lang="en-US" altLang="zh-CN" dirty="0" smtClean="0"/>
              <a:t>data</a:t>
            </a:r>
            <a:r>
              <a:rPr lang="zh-CN" altLang="en-US" dirty="0" smtClean="0"/>
              <a:t> </a:t>
            </a:r>
            <a:r>
              <a:rPr lang="en-US" altLang="zh-CN" dirty="0" smtClean="0"/>
              <a:t>into</a:t>
            </a:r>
            <a:r>
              <a:rPr lang="zh-CN" altLang="en-US" dirty="0" smtClean="0"/>
              <a:t> </a:t>
            </a:r>
            <a:r>
              <a:rPr lang="en-US" altLang="zh-CN" dirty="0" smtClean="0"/>
              <a:t>read-set</a:t>
            </a:r>
            <a:r>
              <a:rPr lang="zh-CN" altLang="en-US" dirty="0" smtClean="0"/>
              <a:t> </a:t>
            </a:r>
            <a:r>
              <a:rPr lang="en-US" altLang="zh-CN" dirty="0" smtClean="0"/>
              <a:t>of</a:t>
            </a:r>
            <a:r>
              <a:rPr lang="zh-CN" altLang="en-US" dirty="0" smtClean="0"/>
              <a:t> </a:t>
            </a:r>
            <a:r>
              <a:rPr lang="en-US" altLang="zh-CN" dirty="0" smtClean="0"/>
              <a:t>a</a:t>
            </a:r>
            <a:r>
              <a:rPr lang="zh-CN" altLang="en-US" dirty="0" smtClean="0"/>
              <a:t> </a:t>
            </a:r>
            <a:r>
              <a:rPr lang="en-US" altLang="zh-CN" dirty="0" smtClean="0"/>
              <a:t>transaction,</a:t>
            </a:r>
            <a:r>
              <a:rPr lang="zh-CN" altLang="en-US" dirty="0" smtClean="0"/>
              <a:t> </a:t>
            </a:r>
            <a:r>
              <a:rPr lang="en-US" altLang="zh-CN" dirty="0" smtClean="0"/>
              <a:t>use</a:t>
            </a:r>
            <a:r>
              <a:rPr lang="zh-CN" altLang="en-US" dirty="0" smtClean="0"/>
              <a:t> </a:t>
            </a:r>
            <a:r>
              <a:rPr lang="en-US" altLang="zh-CN" dirty="0" smtClean="0"/>
              <a:t>the</a:t>
            </a:r>
            <a:r>
              <a:rPr lang="zh-CN" altLang="en-US" dirty="0" smtClean="0"/>
              <a:t> </a:t>
            </a:r>
            <a:r>
              <a:rPr lang="en-US" altLang="zh-CN" dirty="0" smtClean="0"/>
              <a:t>atomicity</a:t>
            </a:r>
            <a:r>
              <a:rPr lang="zh-CN" altLang="en-US" dirty="0" smtClean="0"/>
              <a:t> </a:t>
            </a:r>
            <a:r>
              <a:rPr lang="en-US" altLang="zh-CN" dirty="0" smtClean="0"/>
              <a:t>and</a:t>
            </a:r>
            <a:r>
              <a:rPr lang="zh-CN" altLang="en-US" dirty="0" smtClean="0"/>
              <a:t> </a:t>
            </a:r>
            <a:r>
              <a:rPr lang="en-US" altLang="zh-CN" dirty="0" smtClean="0"/>
              <a:t>fallback</a:t>
            </a:r>
            <a:r>
              <a:rPr lang="zh-CN" altLang="en-US" dirty="0" smtClean="0"/>
              <a:t> </a:t>
            </a:r>
            <a:r>
              <a:rPr lang="en-US" altLang="zh-CN" dirty="0" smtClean="0"/>
              <a:t>routine</a:t>
            </a:r>
            <a:r>
              <a:rPr lang="zh-CN" altLang="en-US" dirty="0" smtClean="0"/>
              <a:t> </a:t>
            </a:r>
            <a:r>
              <a:rPr lang="en-US" altLang="zh-CN" dirty="0" smtClean="0"/>
              <a:t>features</a:t>
            </a:r>
            <a:r>
              <a:rPr lang="zh-CN" altLang="en-US" dirty="0" smtClean="0"/>
              <a:t> </a:t>
            </a:r>
            <a:r>
              <a:rPr lang="en-US" altLang="zh-CN" dirty="0" smtClean="0"/>
              <a:t>of</a:t>
            </a:r>
            <a:r>
              <a:rPr lang="zh-CN" altLang="en-US" dirty="0" smtClean="0"/>
              <a:t> </a:t>
            </a:r>
            <a:r>
              <a:rPr lang="en-US" altLang="zh-CN" dirty="0" smtClean="0"/>
              <a:t>HTM</a:t>
            </a:r>
            <a:r>
              <a:rPr lang="zh-CN" altLang="en-US" dirty="0" smtClean="0"/>
              <a:t> </a:t>
            </a:r>
            <a:r>
              <a:rPr lang="en-US" altLang="zh-CN" dirty="0" smtClean="0"/>
              <a:t>to</a:t>
            </a:r>
            <a:r>
              <a:rPr lang="zh-CN" altLang="en-US" dirty="0" smtClean="0"/>
              <a:t> </a:t>
            </a:r>
            <a:r>
              <a:rPr lang="en-US" altLang="zh-CN" dirty="0" smtClean="0"/>
              <a:t>trigger</a:t>
            </a:r>
            <a:r>
              <a:rPr lang="zh-CN" altLang="en-US" dirty="0" smtClean="0"/>
              <a:t> </a:t>
            </a:r>
            <a:r>
              <a:rPr lang="en-US" altLang="zh-CN" dirty="0" smtClean="0"/>
              <a:t>active</a:t>
            </a:r>
            <a:r>
              <a:rPr lang="zh-CN" altLang="en-US" dirty="0" smtClean="0"/>
              <a:t> </a:t>
            </a:r>
            <a:r>
              <a:rPr lang="en-US" altLang="zh-CN" dirty="0" smtClean="0"/>
              <a:t>introspection</a:t>
            </a:r>
            <a:r>
              <a:rPr lang="zh-CN" altLang="en-US" dirty="0" smtClean="0"/>
              <a:t> </a:t>
            </a:r>
            <a:r>
              <a:rPr lang="en-US" altLang="zh-CN" dirty="0" smtClean="0"/>
              <a:t>upon</a:t>
            </a:r>
            <a:r>
              <a:rPr lang="zh-CN" altLang="en-US" dirty="0" smtClean="0"/>
              <a:t> </a:t>
            </a:r>
            <a:r>
              <a:rPr lang="en-US" altLang="zh-CN" dirty="0" smtClean="0"/>
              <a:t>an</a:t>
            </a:r>
            <a:r>
              <a:rPr lang="zh-CN" altLang="en-US" dirty="0" smtClean="0"/>
              <a:t> </a:t>
            </a:r>
            <a:r>
              <a:rPr lang="en-US" altLang="zh-CN" dirty="0" smtClean="0"/>
              <a:t>abort,</a:t>
            </a:r>
            <a:r>
              <a:rPr lang="zh-CN" altLang="en-US" dirty="0" smtClean="0"/>
              <a:t> </a:t>
            </a:r>
            <a:r>
              <a:rPr lang="en-US" altLang="zh-CN" dirty="0" smtClean="0"/>
              <a:t>secondly,</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put</a:t>
            </a:r>
            <a:r>
              <a:rPr lang="zh-CN" altLang="en-US" dirty="0" smtClean="0"/>
              <a:t> </a:t>
            </a:r>
            <a:r>
              <a:rPr lang="en-US" altLang="zh-CN" dirty="0" smtClean="0"/>
              <a:t>VMI</a:t>
            </a:r>
            <a:r>
              <a:rPr lang="zh-CN" altLang="en-US" dirty="0" smtClean="0"/>
              <a:t> </a:t>
            </a:r>
            <a:r>
              <a:rPr lang="en-US" altLang="zh-CN" dirty="0" smtClean="0"/>
              <a:t>code</a:t>
            </a:r>
            <a:r>
              <a:rPr lang="zh-CN" altLang="en-US" dirty="0" smtClean="0"/>
              <a:t> </a:t>
            </a:r>
            <a:r>
              <a:rPr lang="en-US" altLang="zh-CN" dirty="0" smtClean="0"/>
              <a:t>in</a:t>
            </a:r>
            <a:r>
              <a:rPr lang="zh-CN" altLang="en-US" dirty="0" smtClean="0"/>
              <a:t> </a:t>
            </a:r>
            <a:r>
              <a:rPr lang="en-US" altLang="zh-CN" dirty="0" smtClean="0"/>
              <a:t>a</a:t>
            </a:r>
            <a:r>
              <a:rPr lang="zh-CN" altLang="en-US" dirty="0" smtClean="0"/>
              <a:t> </a:t>
            </a:r>
            <a:r>
              <a:rPr lang="en-US" altLang="zh-CN" dirty="0" smtClean="0"/>
              <a:t>transaction</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VMI</a:t>
            </a:r>
            <a:r>
              <a:rPr lang="zh-CN" altLang="en-US" dirty="0" smtClean="0"/>
              <a:t> </a:t>
            </a:r>
            <a:r>
              <a:rPr lang="en-US" altLang="zh-CN" dirty="0" smtClean="0"/>
              <a:t>concurrently</a:t>
            </a:r>
            <a:r>
              <a:rPr lang="zh-CN" altLang="en-US" dirty="0" smtClean="0"/>
              <a:t> </a:t>
            </a:r>
            <a:r>
              <a:rPr lang="en-US" altLang="zh-CN" dirty="0" smtClean="0"/>
              <a:t>with</a:t>
            </a:r>
            <a:r>
              <a:rPr lang="zh-CN" altLang="en-US" dirty="0" smtClean="0"/>
              <a:t> </a:t>
            </a:r>
            <a:r>
              <a:rPr lang="en-US" altLang="zh-CN" dirty="0" smtClean="0"/>
              <a:t>guest</a:t>
            </a:r>
            <a:r>
              <a:rPr lang="zh-CN" altLang="en-US" dirty="0" smtClean="0"/>
              <a:t> </a:t>
            </a:r>
            <a:r>
              <a:rPr lang="en-US" altLang="zh-CN" dirty="0" smtClean="0"/>
              <a:t>VM</a:t>
            </a:r>
            <a:r>
              <a:rPr lang="zh-CN" altLang="en-US" dirty="0" smtClean="0"/>
              <a:t> </a:t>
            </a:r>
            <a:r>
              <a:rPr lang="en-US" altLang="zh-CN" dirty="0" smtClean="0"/>
              <a:t>without</a:t>
            </a:r>
            <a:r>
              <a:rPr lang="zh-CN" altLang="en-US" dirty="0" smtClean="0"/>
              <a:t> </a:t>
            </a:r>
            <a:r>
              <a:rPr lang="en-US" altLang="zh-CN" dirty="0" smtClean="0"/>
              <a:t>pausing</a:t>
            </a:r>
            <a:r>
              <a:rPr lang="zh-CN" altLang="en-US" dirty="0" smtClean="0"/>
              <a:t> </a:t>
            </a:r>
            <a:r>
              <a:rPr lang="en-US" altLang="zh-CN" dirty="0" smtClean="0"/>
              <a:t>it.</a:t>
            </a:r>
            <a:r>
              <a:rPr lang="zh-CN" altLang="en-US" dirty="0" smtClean="0"/>
              <a:t> </a:t>
            </a:r>
            <a:r>
              <a:rPr lang="en-US" altLang="zh-CN" dirty="0" smtClean="0"/>
              <a:t>At</a:t>
            </a:r>
            <a:r>
              <a:rPr lang="zh-CN" altLang="en-US" dirty="0" smtClean="0"/>
              <a:t> </a:t>
            </a:r>
            <a:r>
              <a:rPr lang="en-US" altLang="zh-CN" dirty="0" smtClean="0"/>
              <a:t>last,</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put</a:t>
            </a:r>
            <a:r>
              <a:rPr lang="zh-CN" altLang="en-US" dirty="0" smtClean="0"/>
              <a:t> </a:t>
            </a:r>
            <a:r>
              <a:rPr lang="en-US" altLang="zh-CN" dirty="0" smtClean="0"/>
              <a:t>related</a:t>
            </a:r>
            <a:r>
              <a:rPr lang="zh-CN" altLang="en-US" dirty="0" smtClean="0"/>
              <a:t> </a:t>
            </a:r>
            <a:r>
              <a:rPr lang="en-US" altLang="zh-CN" dirty="0" smtClean="0"/>
              <a:t>sync</a:t>
            </a:r>
            <a:r>
              <a:rPr lang="zh-CN" altLang="en-US" dirty="0" smtClean="0"/>
              <a:t> </a:t>
            </a:r>
            <a:r>
              <a:rPr lang="en-US" altLang="zh-CN" dirty="0" smtClean="0"/>
              <a:t>states</a:t>
            </a:r>
            <a:r>
              <a:rPr lang="zh-CN" altLang="en-US" dirty="0" smtClean="0"/>
              <a:t> </a:t>
            </a:r>
            <a:r>
              <a:rPr lang="en-US" altLang="zh-CN" dirty="0" smtClean="0"/>
              <a:t>like</a:t>
            </a:r>
            <a:r>
              <a:rPr lang="zh-CN" altLang="en-US" dirty="0" smtClean="0"/>
              <a:t> </a:t>
            </a:r>
            <a:r>
              <a:rPr lang="en-US" altLang="zh-CN" dirty="0" smtClean="0"/>
              <a:t>locks</a:t>
            </a:r>
            <a:r>
              <a:rPr lang="zh-CN" altLang="en-US" dirty="0" smtClean="0"/>
              <a:t> </a:t>
            </a:r>
            <a:r>
              <a:rPr lang="en-US" altLang="zh-CN" dirty="0" smtClean="0"/>
              <a:t>in</a:t>
            </a:r>
            <a:r>
              <a:rPr lang="zh-CN" altLang="en-US" dirty="0" smtClean="0"/>
              <a:t> </a:t>
            </a:r>
            <a:r>
              <a:rPr lang="en-US" altLang="zh-CN" dirty="0" smtClean="0"/>
              <a:t>read</a:t>
            </a:r>
            <a:r>
              <a:rPr lang="zh-CN" altLang="en-US" dirty="0" smtClean="0"/>
              <a:t> </a:t>
            </a:r>
            <a:r>
              <a:rPr lang="en-US" altLang="zh-CN" dirty="0" smtClean="0"/>
              <a:t>set</a:t>
            </a:r>
            <a:r>
              <a:rPr lang="zh-CN" altLang="en-US" dirty="0" smtClean="0"/>
              <a:t>, </a:t>
            </a:r>
            <a:r>
              <a:rPr lang="en-US" altLang="zh-CN" dirty="0" smtClean="0"/>
              <a:t>using</a:t>
            </a:r>
            <a:r>
              <a:rPr lang="zh-CN" altLang="en-US" dirty="0" smtClean="0"/>
              <a:t> </a:t>
            </a:r>
            <a:r>
              <a:rPr lang="en-US" altLang="zh-CN" dirty="0" smtClean="0"/>
              <a:t>strong</a:t>
            </a:r>
            <a:r>
              <a:rPr lang="zh-CN" altLang="en-US" dirty="0" smtClean="0"/>
              <a:t> </a:t>
            </a:r>
            <a:r>
              <a:rPr lang="en-US" altLang="zh-CN" dirty="0" smtClean="0"/>
              <a:t>atomicity</a:t>
            </a:r>
            <a:r>
              <a:rPr lang="zh-CN" altLang="en-US" dirty="0" smtClean="0"/>
              <a:t> </a:t>
            </a:r>
            <a:r>
              <a:rPr lang="en-US" altLang="zh-CN" dirty="0" smtClean="0"/>
              <a:t>of</a:t>
            </a:r>
            <a:r>
              <a:rPr lang="zh-CN" altLang="en-US" dirty="0" smtClean="0"/>
              <a:t> </a:t>
            </a:r>
            <a:r>
              <a:rPr lang="en-US" altLang="zh-CN" dirty="0" smtClean="0"/>
              <a:t>HTM</a:t>
            </a:r>
            <a:r>
              <a:rPr lang="zh-CN" altLang="en-US" dirty="0" smtClean="0"/>
              <a:t> </a:t>
            </a:r>
            <a:r>
              <a:rPr lang="en-US" altLang="zh-CN" dirty="0" smtClean="0"/>
              <a:t>to</a:t>
            </a:r>
            <a:r>
              <a:rPr lang="zh-CN" altLang="en-US" dirty="0" smtClean="0"/>
              <a:t> </a:t>
            </a:r>
            <a:r>
              <a:rPr lang="en-US" altLang="zh-CN" dirty="0" smtClean="0"/>
              <a:t>ensure</a:t>
            </a:r>
            <a:r>
              <a:rPr lang="zh-CN" altLang="en-US" dirty="0" smtClean="0"/>
              <a:t> </a:t>
            </a:r>
            <a:r>
              <a:rPr lang="en-US" altLang="zh-CN" dirty="0" smtClean="0"/>
              <a:t>a</a:t>
            </a:r>
            <a:r>
              <a:rPr lang="zh-CN" altLang="en-US" dirty="0" smtClean="0"/>
              <a:t> </a:t>
            </a:r>
            <a:r>
              <a:rPr lang="en-US" altLang="zh-CN" dirty="0" smtClean="0"/>
              <a:t>consistent</a:t>
            </a:r>
            <a:r>
              <a:rPr lang="zh-CN" altLang="en-US" dirty="0" smtClean="0"/>
              <a:t> </a:t>
            </a:r>
            <a:r>
              <a:rPr lang="en-US" altLang="zh-CN" dirty="0" smtClean="0"/>
              <a:t>view</a:t>
            </a:r>
            <a:endParaRPr lang="en-US" dirty="0"/>
          </a:p>
        </p:txBody>
      </p:sp>
      <p:sp>
        <p:nvSpPr>
          <p:cNvPr id="4" name="Slide Number Placeholder 3"/>
          <p:cNvSpPr>
            <a:spLocks noGrp="1"/>
          </p:cNvSpPr>
          <p:nvPr>
            <p:ph type="sldNum" sz="quarter" idx="10"/>
          </p:nvPr>
        </p:nvSpPr>
        <p:spPr/>
        <p:txBody>
          <a:bodyPr/>
          <a:lstStyle/>
          <a:p>
            <a:fld id="{C8A96937-9D60-CC49-93E3-77AA9E467F33}" type="slidenum">
              <a:rPr lang="en-US" smtClean="0"/>
              <a:t>17</a:t>
            </a:fld>
            <a:endParaRPr lang="en-US"/>
          </a:p>
        </p:txBody>
      </p:sp>
    </p:spTree>
    <p:extLst>
      <p:ext uri="{BB962C8B-B14F-4D97-AF65-F5344CB8AC3E}">
        <p14:creationId xmlns:p14="http://schemas.microsoft.com/office/powerpoint/2010/main" val="877692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zh-CN" altLang="en-US" dirty="0" smtClean="0"/>
              <a:t> </a:t>
            </a:r>
            <a:r>
              <a:rPr lang="en-US" altLang="zh-CN" dirty="0" smtClean="0"/>
              <a:t>here</a:t>
            </a:r>
            <a:r>
              <a:rPr lang="zh-CN" altLang="en-US" dirty="0" smtClean="0"/>
              <a:t> </a:t>
            </a:r>
            <a:r>
              <a:rPr lang="en-US" altLang="zh-CN" dirty="0" smtClean="0"/>
              <a:t>comes</a:t>
            </a:r>
            <a:r>
              <a:rPr lang="zh-CN" altLang="en-US" dirty="0" smtClean="0"/>
              <a:t> </a:t>
            </a:r>
            <a:r>
              <a:rPr lang="en-US" altLang="zh-CN" dirty="0" smtClean="0"/>
              <a:t>to</a:t>
            </a:r>
            <a:r>
              <a:rPr lang="zh-CN" altLang="en-US" dirty="0" smtClean="0"/>
              <a:t> </a:t>
            </a:r>
            <a:r>
              <a:rPr lang="en-US" altLang="zh-CN" dirty="0" smtClean="0"/>
              <a:t>our</a:t>
            </a:r>
            <a:r>
              <a:rPr lang="zh-CN" altLang="en-US" dirty="0" smtClean="0"/>
              <a:t> </a:t>
            </a:r>
            <a:r>
              <a:rPr lang="en-US" altLang="zh-CN" dirty="0" smtClean="0"/>
              <a:t>TxIntro</a:t>
            </a:r>
            <a:r>
              <a:rPr lang="zh-CN" altLang="en-US" dirty="0" smtClean="0"/>
              <a:t> </a:t>
            </a:r>
            <a:r>
              <a:rPr lang="en-US" altLang="zh-CN" dirty="0" smtClean="0"/>
              <a:t>overview.</a:t>
            </a:r>
            <a:r>
              <a:rPr lang="zh-CN" altLang="en-US" dirty="0" smtClean="0"/>
              <a:t> </a:t>
            </a:r>
            <a:r>
              <a:rPr lang="en-US" altLang="zh-CN" dirty="0" smtClean="0"/>
              <a:t>It</a:t>
            </a:r>
            <a:r>
              <a:rPr lang="zh-CN" altLang="en-US" dirty="0" smtClean="0"/>
              <a:t> </a:t>
            </a:r>
            <a:r>
              <a:rPr lang="en-US" altLang="zh-CN" dirty="0" smtClean="0"/>
              <a:t>consists</a:t>
            </a:r>
            <a:r>
              <a:rPr lang="zh-CN" altLang="en-US" dirty="0" smtClean="0"/>
              <a:t> </a:t>
            </a:r>
            <a:r>
              <a:rPr lang="en-US" altLang="zh-CN" dirty="0" smtClean="0"/>
              <a:t>of</a:t>
            </a:r>
            <a:r>
              <a:rPr lang="zh-CN" altLang="en-US" dirty="0" smtClean="0"/>
              <a:t> </a:t>
            </a:r>
            <a:r>
              <a:rPr lang="en-US" altLang="zh-CN" dirty="0" smtClean="0"/>
              <a:t>2</a:t>
            </a:r>
            <a:r>
              <a:rPr lang="zh-CN" altLang="en-US" dirty="0" smtClean="0"/>
              <a:t> </a:t>
            </a:r>
            <a:r>
              <a:rPr lang="en-US" altLang="zh-CN" dirty="0" smtClean="0"/>
              <a:t>mode,</a:t>
            </a:r>
            <a:r>
              <a:rPr lang="zh-CN" altLang="en-US" dirty="0" smtClean="0"/>
              <a:t> </a:t>
            </a:r>
            <a:r>
              <a:rPr lang="en-US" altLang="zh-CN" dirty="0" smtClean="0"/>
              <a:t>in</a:t>
            </a:r>
            <a:r>
              <a:rPr lang="zh-CN" altLang="en-US" dirty="0" smtClean="0"/>
              <a:t> </a:t>
            </a:r>
            <a:r>
              <a:rPr lang="en-US" altLang="zh-CN" dirty="0" smtClean="0"/>
              <a:t>passive</a:t>
            </a:r>
            <a:r>
              <a:rPr lang="zh-CN" altLang="en-US" dirty="0" smtClean="0"/>
              <a:t> </a:t>
            </a:r>
            <a:r>
              <a:rPr lang="en-US" altLang="zh-CN" dirty="0" smtClean="0"/>
              <a:t>monitoring</a:t>
            </a:r>
            <a:r>
              <a:rPr lang="zh-CN" altLang="en-US" dirty="0" smtClean="0"/>
              <a:t> </a:t>
            </a:r>
            <a:r>
              <a:rPr lang="en-US" altLang="zh-CN" dirty="0" smtClean="0"/>
              <a:t>mode,</a:t>
            </a:r>
            <a:r>
              <a:rPr lang="zh-CN" altLang="en-US" dirty="0" smtClean="0"/>
              <a:t> </a:t>
            </a:r>
            <a:r>
              <a:rPr lang="en-US" altLang="zh-CN" dirty="0" smtClean="0"/>
              <a:t>we</a:t>
            </a:r>
            <a:r>
              <a:rPr lang="zh-CN" altLang="en-US" dirty="0" smtClean="0"/>
              <a:t> </a:t>
            </a:r>
            <a:r>
              <a:rPr lang="en-US" altLang="zh-CN" dirty="0" smtClean="0"/>
              <a:t>dedicate</a:t>
            </a:r>
            <a:r>
              <a:rPr lang="zh-CN" altLang="en-US" dirty="0" smtClean="0"/>
              <a:t> </a:t>
            </a:r>
            <a:r>
              <a:rPr lang="en-US" altLang="zh-CN" dirty="0" smtClean="0"/>
              <a:t>a</a:t>
            </a:r>
            <a:r>
              <a:rPr lang="zh-CN" altLang="en-US" dirty="0" smtClean="0"/>
              <a:t> </a:t>
            </a:r>
            <a:r>
              <a:rPr lang="en-US" altLang="zh-CN" dirty="0" smtClean="0"/>
              <a:t>standby</a:t>
            </a:r>
            <a:r>
              <a:rPr lang="zh-CN" altLang="en-US" dirty="0" smtClean="0"/>
              <a:t> </a:t>
            </a:r>
            <a:r>
              <a:rPr lang="en-US" altLang="zh-CN" dirty="0" smtClean="0"/>
              <a:t>virtual</a:t>
            </a:r>
            <a:r>
              <a:rPr lang="zh-CN" altLang="en-US" dirty="0" smtClean="0"/>
              <a:t> </a:t>
            </a:r>
            <a:r>
              <a:rPr lang="en-US" altLang="zh-CN" dirty="0" smtClean="0"/>
              <a:t>core</a:t>
            </a:r>
            <a:r>
              <a:rPr lang="zh-CN" altLang="en-US" dirty="0" smtClean="0"/>
              <a:t> </a:t>
            </a:r>
            <a:r>
              <a:rPr lang="en-US" altLang="zh-CN" dirty="0" smtClean="0"/>
              <a:t>to</a:t>
            </a:r>
            <a:r>
              <a:rPr lang="zh-CN" altLang="en-US" dirty="0" smtClean="0"/>
              <a:t> </a:t>
            </a:r>
            <a:r>
              <a:rPr lang="en-US" altLang="zh-CN" dirty="0" smtClean="0"/>
              <a:t>monitor</a:t>
            </a:r>
            <a:r>
              <a:rPr lang="zh-CN" altLang="en-US" dirty="0" smtClean="0"/>
              <a:t> </a:t>
            </a:r>
            <a:r>
              <a:rPr lang="en-US" altLang="zh-CN" dirty="0" smtClean="0"/>
              <a:t>changes</a:t>
            </a:r>
            <a:r>
              <a:rPr lang="zh-CN" altLang="en-US" dirty="0" smtClean="0"/>
              <a:t> </a:t>
            </a:r>
            <a:r>
              <a:rPr lang="en-US" altLang="zh-CN" dirty="0" smtClean="0"/>
              <a:t>to</a:t>
            </a:r>
            <a:r>
              <a:rPr lang="zh-CN" altLang="en-US" dirty="0" smtClean="0"/>
              <a:t> </a:t>
            </a:r>
            <a:r>
              <a:rPr lang="en-US" altLang="zh-CN" dirty="0" smtClean="0"/>
              <a:t>critical</a:t>
            </a:r>
            <a:r>
              <a:rPr lang="zh-CN" altLang="en-US" dirty="0" smtClean="0"/>
              <a:t> </a:t>
            </a:r>
            <a:r>
              <a:rPr lang="en-US" altLang="zh-CN" dirty="0" smtClean="0"/>
              <a:t>data,</a:t>
            </a:r>
            <a:r>
              <a:rPr lang="zh-CN" altLang="en-US" dirty="0" smtClean="0"/>
              <a:t> </a:t>
            </a:r>
            <a:r>
              <a:rPr lang="en-US" altLang="zh-CN" dirty="0" smtClean="0"/>
              <a:t>like</a:t>
            </a:r>
            <a:r>
              <a:rPr lang="zh-CN" altLang="en-US" dirty="0" smtClean="0"/>
              <a:t> </a:t>
            </a:r>
            <a:r>
              <a:rPr lang="en-US" altLang="zh-CN" dirty="0" smtClean="0"/>
              <a:t>IDT</a:t>
            </a:r>
            <a:r>
              <a:rPr lang="zh-CN" altLang="en-US" dirty="0" smtClean="0"/>
              <a:t> </a:t>
            </a:r>
            <a:r>
              <a:rPr lang="en-US" altLang="zh-CN" dirty="0" smtClean="0"/>
              <a:t>table,</a:t>
            </a:r>
            <a:r>
              <a:rPr lang="zh-CN" altLang="en-US" dirty="0" smtClean="0"/>
              <a:t> </a:t>
            </a:r>
            <a:r>
              <a:rPr lang="en-US" altLang="zh-CN" dirty="0" smtClean="0"/>
              <a:t>system</a:t>
            </a:r>
            <a:r>
              <a:rPr lang="zh-CN" altLang="en-US" dirty="0" smtClean="0"/>
              <a:t> </a:t>
            </a:r>
            <a:r>
              <a:rPr lang="en-US" altLang="zh-CN" dirty="0" smtClean="0"/>
              <a:t>call</a:t>
            </a:r>
            <a:r>
              <a:rPr lang="zh-CN" altLang="en-US" dirty="0" smtClean="0"/>
              <a:t> </a:t>
            </a:r>
            <a:r>
              <a:rPr lang="en-US" altLang="zh-CN" dirty="0" smtClean="0"/>
              <a:t>table,</a:t>
            </a:r>
            <a:r>
              <a:rPr lang="zh-CN" altLang="en-US" dirty="0" smtClean="0"/>
              <a:t> </a:t>
            </a:r>
            <a:r>
              <a:rPr lang="en-US" altLang="zh-CN" dirty="0" smtClean="0"/>
              <a:t>module</a:t>
            </a:r>
            <a:r>
              <a:rPr lang="zh-CN" altLang="en-US" dirty="0" smtClean="0"/>
              <a:t> </a:t>
            </a:r>
            <a:r>
              <a:rPr lang="en-US" altLang="zh-CN" dirty="0" smtClean="0"/>
              <a:t>lists,</a:t>
            </a:r>
            <a:r>
              <a:rPr lang="zh-CN" altLang="en-US" dirty="0" smtClean="0"/>
              <a:t> </a:t>
            </a:r>
            <a:r>
              <a:rPr lang="en-US" altLang="zh-CN" dirty="0" err="1" smtClean="0"/>
              <a:t>etc</a:t>
            </a:r>
            <a:r>
              <a:rPr lang="en-US" altLang="zh-CN" dirty="0" smtClean="0"/>
              <a:t>,</a:t>
            </a:r>
            <a:r>
              <a:rPr lang="zh-CN" altLang="en-US" dirty="0" smtClean="0"/>
              <a:t> </a:t>
            </a:r>
            <a:r>
              <a:rPr lang="en-US" altLang="zh-CN" dirty="0" smtClean="0"/>
              <a:t>add</a:t>
            </a:r>
            <a:r>
              <a:rPr lang="zh-CN" altLang="en-US" dirty="0" smtClean="0"/>
              <a:t> </a:t>
            </a:r>
            <a:r>
              <a:rPr lang="en-US" altLang="zh-CN" dirty="0" smtClean="0"/>
              <a:t>them</a:t>
            </a:r>
            <a:r>
              <a:rPr lang="zh-CN" altLang="en-US" dirty="0" smtClean="0"/>
              <a:t> </a:t>
            </a:r>
            <a:r>
              <a:rPr lang="en-US" altLang="zh-CN" dirty="0" smtClean="0"/>
              <a:t>to</a:t>
            </a:r>
            <a:r>
              <a:rPr lang="zh-CN" altLang="en-US" dirty="0" smtClean="0"/>
              <a:t> </a:t>
            </a:r>
            <a:r>
              <a:rPr lang="en-US" altLang="zh-CN" dirty="0" smtClean="0"/>
              <a:t>read-set</a:t>
            </a:r>
            <a:r>
              <a:rPr lang="zh-CN" altLang="en-US" dirty="0" smtClean="0"/>
              <a:t> </a:t>
            </a:r>
            <a:r>
              <a:rPr lang="en-US" altLang="zh-CN" dirty="0" smtClean="0"/>
              <a:t>of</a:t>
            </a:r>
            <a:r>
              <a:rPr lang="zh-CN" altLang="en-US" dirty="0" smtClean="0"/>
              <a:t> </a:t>
            </a:r>
            <a:r>
              <a:rPr lang="en-US" altLang="zh-CN" dirty="0" smtClean="0"/>
              <a:t>transaction</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18</a:t>
            </a:fld>
            <a:endParaRPr lang="en-US"/>
          </a:p>
        </p:txBody>
      </p:sp>
    </p:spTree>
    <p:extLst>
      <p:ext uri="{BB962C8B-B14F-4D97-AF65-F5344CB8AC3E}">
        <p14:creationId xmlns:p14="http://schemas.microsoft.com/office/powerpoint/2010/main" val="1783714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a:t>
            </a:r>
            <a:r>
              <a:rPr lang="zh-CN" altLang="en-US" dirty="0" smtClean="0"/>
              <a:t> </a:t>
            </a:r>
            <a:r>
              <a:rPr lang="en-US" altLang="zh-CN" dirty="0" smtClean="0"/>
              <a:t>modification</a:t>
            </a:r>
            <a:r>
              <a:rPr lang="zh-CN" altLang="en-US" dirty="0" smtClean="0"/>
              <a:t> </a:t>
            </a:r>
            <a:r>
              <a:rPr lang="en-US" altLang="zh-CN" dirty="0" smtClean="0"/>
              <a:t>of</a:t>
            </a:r>
            <a:r>
              <a:rPr lang="zh-CN" altLang="en-US" dirty="0" smtClean="0"/>
              <a:t> </a:t>
            </a:r>
            <a:r>
              <a:rPr lang="en-US" altLang="zh-CN" dirty="0" smtClean="0"/>
              <a:t>this</a:t>
            </a:r>
            <a:r>
              <a:rPr lang="zh-CN" altLang="en-US" dirty="0" smtClean="0"/>
              <a:t> </a:t>
            </a:r>
            <a:r>
              <a:rPr lang="en-US" altLang="zh-CN" dirty="0" smtClean="0"/>
              <a:t>data,</a:t>
            </a:r>
            <a:r>
              <a:rPr lang="zh-CN" altLang="en-US" dirty="0" smtClean="0"/>
              <a:t> </a:t>
            </a:r>
            <a:r>
              <a:rPr lang="en-US" altLang="zh-CN" dirty="0" smtClean="0"/>
              <a:t>for</a:t>
            </a:r>
            <a:r>
              <a:rPr lang="zh-CN" altLang="en-US" dirty="0" smtClean="0"/>
              <a:t> </a:t>
            </a:r>
            <a:r>
              <a:rPr lang="en-US" altLang="zh-CN" dirty="0" smtClean="0"/>
              <a:t>instance,</a:t>
            </a:r>
            <a:r>
              <a:rPr lang="zh-CN" altLang="en-US" dirty="0" smtClean="0"/>
              <a:t> </a:t>
            </a:r>
            <a:r>
              <a:rPr lang="en-US" altLang="zh-CN" dirty="0" smtClean="0"/>
              <a:t>any</a:t>
            </a:r>
            <a:r>
              <a:rPr lang="zh-CN" altLang="en-US" dirty="0" smtClean="0"/>
              <a:t> </a:t>
            </a:r>
            <a:r>
              <a:rPr lang="en-US" altLang="zh-CN" dirty="0" smtClean="0"/>
              <a:t>rootkit</a:t>
            </a:r>
            <a:r>
              <a:rPr lang="zh-CN" altLang="en-US" dirty="0" smtClean="0"/>
              <a:t> </a:t>
            </a:r>
            <a:r>
              <a:rPr lang="en-US" altLang="zh-CN" dirty="0" smtClean="0"/>
              <a:t>tampers</a:t>
            </a:r>
            <a:r>
              <a:rPr lang="zh-CN" altLang="en-US" dirty="0" smtClean="0"/>
              <a:t> </a:t>
            </a:r>
            <a:r>
              <a:rPr lang="en-US" altLang="zh-CN" dirty="0" smtClean="0"/>
              <a:t>the</a:t>
            </a:r>
            <a:r>
              <a:rPr lang="zh-CN" altLang="en-US" dirty="0" smtClean="0"/>
              <a:t> </a:t>
            </a:r>
            <a:r>
              <a:rPr lang="en-US" altLang="zh-CN" dirty="0" smtClean="0"/>
              <a:t>system</a:t>
            </a:r>
            <a:r>
              <a:rPr lang="zh-CN" altLang="en-US" dirty="0" smtClean="0"/>
              <a:t> </a:t>
            </a:r>
            <a:r>
              <a:rPr lang="en-US" altLang="zh-CN" dirty="0" smtClean="0"/>
              <a:t>call</a:t>
            </a:r>
            <a:r>
              <a:rPr lang="zh-CN" altLang="en-US" dirty="0" smtClean="0"/>
              <a:t> </a:t>
            </a:r>
            <a:r>
              <a:rPr lang="en-US" altLang="zh-CN" dirty="0" smtClean="0"/>
              <a:t>table</a:t>
            </a:r>
            <a:r>
              <a:rPr lang="zh-CN" altLang="en-US" dirty="0" smtClean="0"/>
              <a:t> </a:t>
            </a:r>
            <a:r>
              <a:rPr lang="en-US" altLang="zh-CN" dirty="0" smtClean="0"/>
              <a:t>entries,</a:t>
            </a:r>
            <a:r>
              <a:rPr lang="zh-CN" altLang="en-US" dirty="0" smtClean="0"/>
              <a:t> </a:t>
            </a:r>
            <a:r>
              <a:rPr lang="en-US" altLang="zh-CN" dirty="0" smtClean="0"/>
              <a:t>will</a:t>
            </a:r>
            <a:r>
              <a:rPr lang="zh-CN" altLang="en-US" dirty="0" smtClean="0"/>
              <a:t> </a:t>
            </a:r>
            <a:r>
              <a:rPr lang="en-US" altLang="zh-CN" dirty="0" smtClean="0"/>
              <a:t>trigger</a:t>
            </a:r>
            <a:r>
              <a:rPr lang="zh-CN" altLang="en-US" dirty="0" smtClean="0"/>
              <a:t> </a:t>
            </a:r>
            <a:r>
              <a:rPr lang="en-US" altLang="zh-CN" dirty="0" smtClean="0"/>
              <a:t>active</a:t>
            </a:r>
            <a:r>
              <a:rPr lang="zh-CN" altLang="en-US" dirty="0" smtClean="0"/>
              <a:t> </a:t>
            </a:r>
            <a:r>
              <a:rPr lang="en-US" altLang="zh-CN" dirty="0" smtClean="0"/>
              <a:t>introspection</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19</a:t>
            </a:fld>
            <a:endParaRPr lang="en-US"/>
          </a:p>
        </p:txBody>
      </p:sp>
    </p:spTree>
    <p:extLst>
      <p:ext uri="{BB962C8B-B14F-4D97-AF65-F5344CB8AC3E}">
        <p14:creationId xmlns:p14="http://schemas.microsoft.com/office/powerpoint/2010/main" val="1783714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virtualization</a:t>
            </a:r>
            <a:r>
              <a:rPr lang="en-US" baseline="0" dirty="0" smtClean="0"/>
              <a:t> growing in popularity, virtual machine’s</a:t>
            </a:r>
            <a:r>
              <a:rPr lang="zh-CN" altLang="en-US" baseline="0" dirty="0" smtClean="0"/>
              <a:t> </a:t>
            </a:r>
            <a:r>
              <a:rPr lang="en-US" altLang="zh-CN" baseline="0" dirty="0" smtClean="0"/>
              <a:t>security</a:t>
            </a:r>
            <a:r>
              <a:rPr lang="zh-CN" altLang="en-US" baseline="0" dirty="0" smtClean="0"/>
              <a:t> </a:t>
            </a:r>
            <a:r>
              <a:rPr lang="en-US" altLang="zh-CN" baseline="0" dirty="0" smtClean="0"/>
              <a:t>has</a:t>
            </a:r>
            <a:r>
              <a:rPr lang="zh-CN" altLang="en-US" baseline="0" dirty="0" smtClean="0"/>
              <a:t> </a:t>
            </a:r>
            <a:r>
              <a:rPr lang="en-US" altLang="zh-CN" baseline="0" dirty="0" smtClean="0"/>
              <a:t>received</a:t>
            </a:r>
            <a:r>
              <a:rPr lang="zh-CN" altLang="en-US" baseline="0" dirty="0" smtClean="0"/>
              <a:t> </a:t>
            </a:r>
            <a:r>
              <a:rPr lang="en-US" baseline="0" dirty="0" smtClean="0"/>
              <a:t>more and more attention</a:t>
            </a:r>
            <a:r>
              <a:rPr lang="en-US" altLang="zh-CN" baseline="0" dirty="0" smtClean="0"/>
              <a:t>.</a:t>
            </a:r>
            <a:r>
              <a:rPr lang="zh-CN" altLang="en-US" baseline="0" dirty="0" smtClean="0"/>
              <a:t> </a:t>
            </a:r>
            <a:r>
              <a:rPr lang="en-US" altLang="zh-CN" baseline="0" dirty="0" smtClean="0"/>
              <a:t>In</a:t>
            </a:r>
            <a:r>
              <a:rPr lang="zh-CN" altLang="en-US" baseline="0" dirty="0" smtClean="0"/>
              <a:t> </a:t>
            </a:r>
            <a:r>
              <a:rPr lang="en-US" altLang="zh-CN" baseline="0" dirty="0" smtClean="0"/>
              <a:t>recent</a:t>
            </a:r>
            <a:r>
              <a:rPr lang="zh-CN" altLang="en-US" baseline="0" dirty="0" smtClean="0"/>
              <a:t> </a:t>
            </a:r>
            <a:r>
              <a:rPr lang="en-US" altLang="zh-CN" baseline="0" dirty="0" smtClean="0"/>
              <a:t>years</a:t>
            </a:r>
            <a:r>
              <a:rPr lang="zh-CN" altLang="en-US" baseline="0" dirty="0" smtClean="0"/>
              <a:t> </a:t>
            </a:r>
            <a:r>
              <a:rPr lang="en-US" altLang="zh-CN" baseline="0" dirty="0" smtClean="0"/>
              <a:t>there</a:t>
            </a:r>
            <a:r>
              <a:rPr lang="zh-CN" altLang="en-US" baseline="0" dirty="0" smtClean="0"/>
              <a:t> </a:t>
            </a:r>
            <a:r>
              <a:rPr lang="en-US" altLang="zh-CN" baseline="0" dirty="0" smtClean="0"/>
              <a:t>appears</a:t>
            </a:r>
            <a:r>
              <a:rPr lang="zh-CN" altLang="en-US" baseline="0" dirty="0" smtClean="0"/>
              <a:t> </a:t>
            </a:r>
            <a:r>
              <a:rPr lang="en-US" altLang="zh-CN" baseline="0" dirty="0" smtClean="0"/>
              <a:t>a</a:t>
            </a:r>
            <a:r>
              <a:rPr lang="zh-CN" altLang="en-US" baseline="0" dirty="0" smtClean="0"/>
              <a:t> </a:t>
            </a:r>
            <a:r>
              <a:rPr lang="en-US" altLang="zh-CN" baseline="0" dirty="0" smtClean="0"/>
              <a:t>protection</a:t>
            </a:r>
            <a:r>
              <a:rPr lang="zh-CN" altLang="en-US" baseline="0" dirty="0" smtClean="0"/>
              <a:t> </a:t>
            </a:r>
            <a:r>
              <a:rPr lang="en-US" altLang="zh-CN" baseline="0" dirty="0" smtClean="0"/>
              <a:t>technique</a:t>
            </a:r>
            <a:r>
              <a:rPr lang="zh-CN" altLang="en-US" baseline="0" dirty="0" smtClean="0"/>
              <a:t> </a:t>
            </a:r>
            <a:r>
              <a:rPr lang="en-US" altLang="zh-CN" baseline="0" dirty="0" smtClean="0"/>
              <a:t>called</a:t>
            </a:r>
            <a:r>
              <a:rPr lang="zh-CN" altLang="en-US" baseline="0" dirty="0" smtClean="0"/>
              <a:t> </a:t>
            </a:r>
            <a:r>
              <a:rPr lang="en-US" altLang="zh-CN" baseline="0" dirty="0" smtClean="0"/>
              <a:t>virtual</a:t>
            </a:r>
            <a:r>
              <a:rPr lang="zh-CN" altLang="en-US" baseline="0" dirty="0" smtClean="0"/>
              <a:t> </a:t>
            </a:r>
            <a:r>
              <a:rPr lang="en-US" altLang="zh-CN" baseline="0" dirty="0" smtClean="0"/>
              <a:t>machine</a:t>
            </a:r>
            <a:r>
              <a:rPr lang="zh-CN" altLang="en-US" baseline="0" dirty="0" smtClean="0"/>
              <a:t> </a:t>
            </a:r>
            <a:r>
              <a:rPr lang="en-US" altLang="zh-CN" baseline="0" dirty="0" smtClean="0"/>
              <a:t>introspection,</a:t>
            </a:r>
            <a:r>
              <a:rPr lang="zh-CN" altLang="en-US" baseline="0" dirty="0" smtClean="0"/>
              <a:t> </a:t>
            </a:r>
            <a:r>
              <a:rPr lang="en-US" altLang="zh-CN" baseline="0" dirty="0" smtClean="0"/>
              <a:t>it</a:t>
            </a:r>
            <a:r>
              <a:rPr lang="zh-CN" altLang="en-US" baseline="0" dirty="0" smtClean="0"/>
              <a:t> </a:t>
            </a:r>
            <a:r>
              <a:rPr lang="en-US" altLang="zh-CN" baseline="0" dirty="0" smtClean="0"/>
              <a:t>can</a:t>
            </a:r>
            <a:r>
              <a:rPr lang="zh-CN" altLang="en-US" baseline="0" dirty="0" smtClean="0"/>
              <a:t> </a:t>
            </a:r>
            <a:r>
              <a:rPr lang="en-US" altLang="zh-CN" baseline="0" dirty="0" smtClean="0"/>
              <a:t>move</a:t>
            </a:r>
            <a:r>
              <a:rPr lang="zh-CN" altLang="en-US" baseline="0" dirty="0" smtClean="0"/>
              <a:t> </a:t>
            </a:r>
            <a:r>
              <a:rPr lang="en-US" altLang="zh-CN" baseline="0" dirty="0" smtClean="0"/>
              <a:t>malware</a:t>
            </a:r>
            <a:r>
              <a:rPr lang="zh-CN" altLang="en-US" baseline="0" dirty="0" smtClean="0"/>
              <a:t> </a:t>
            </a:r>
            <a:r>
              <a:rPr lang="en-US" altLang="zh-CN" baseline="0" dirty="0" smtClean="0"/>
              <a:t>detection</a:t>
            </a:r>
            <a:r>
              <a:rPr lang="zh-CN" altLang="en-US" baseline="0" dirty="0" smtClean="0"/>
              <a:t> </a:t>
            </a:r>
            <a:r>
              <a:rPr lang="en-US" altLang="zh-CN" baseline="0" dirty="0" smtClean="0"/>
              <a:t>tool</a:t>
            </a:r>
            <a:r>
              <a:rPr lang="zh-CN" altLang="en-US" baseline="0" dirty="0" smtClean="0"/>
              <a:t> </a:t>
            </a:r>
            <a:r>
              <a:rPr lang="en-US" altLang="zh-CN" baseline="0" dirty="0" smtClean="0"/>
              <a:t>outside</a:t>
            </a:r>
            <a:r>
              <a:rPr lang="zh-CN" altLang="en-US" baseline="0" dirty="0" smtClean="0"/>
              <a:t> </a:t>
            </a:r>
            <a:r>
              <a:rPr lang="en-US" altLang="zh-CN" baseline="0" dirty="0" smtClean="0"/>
              <a:t>of</a:t>
            </a:r>
            <a:r>
              <a:rPr lang="zh-CN" altLang="en-US" baseline="0" dirty="0" smtClean="0"/>
              <a:t> </a:t>
            </a:r>
            <a:r>
              <a:rPr lang="en-US" altLang="zh-CN" baseline="0" dirty="0" smtClean="0"/>
              <a:t>the</a:t>
            </a:r>
            <a:r>
              <a:rPr lang="zh-CN" altLang="en-US" baseline="0" dirty="0" smtClean="0"/>
              <a:t> </a:t>
            </a:r>
            <a:r>
              <a:rPr lang="en-US" altLang="zh-CN" baseline="0" dirty="0" smtClean="0"/>
              <a:t>guest</a:t>
            </a:r>
            <a:r>
              <a:rPr lang="zh-CN" altLang="en-US" baseline="0" dirty="0" smtClean="0"/>
              <a:t> </a:t>
            </a:r>
            <a:r>
              <a:rPr lang="en-US" altLang="zh-CN" baseline="0" dirty="0" smtClean="0"/>
              <a:t>virtual</a:t>
            </a:r>
            <a:r>
              <a:rPr lang="zh-CN" altLang="en-US" baseline="0" dirty="0" smtClean="0"/>
              <a:t> </a:t>
            </a:r>
            <a:r>
              <a:rPr lang="en-US" altLang="zh-CN" baseline="0" dirty="0" smtClean="0"/>
              <a:t>machine,</a:t>
            </a:r>
            <a:r>
              <a:rPr lang="zh-CN" altLang="en-US" baseline="0" dirty="0" smtClean="0"/>
              <a:t>  </a:t>
            </a:r>
            <a:r>
              <a:rPr lang="en-US" altLang="zh-CN" baseline="0" dirty="0" smtClean="0"/>
              <a:t>which</a:t>
            </a:r>
            <a:r>
              <a:rPr lang="zh-CN" altLang="en-US" baseline="0" dirty="0" smtClean="0"/>
              <a:t> </a:t>
            </a:r>
            <a:r>
              <a:rPr lang="en-US" altLang="zh-CN" baseline="0" dirty="0" smtClean="0"/>
              <a:t>provides</a:t>
            </a:r>
            <a:r>
              <a:rPr lang="zh-CN" altLang="en-US" baseline="0" dirty="0" smtClean="0"/>
              <a:t> </a:t>
            </a:r>
            <a:r>
              <a:rPr lang="en-US" altLang="zh-CN" baseline="0" dirty="0" smtClean="0"/>
              <a:t>strong</a:t>
            </a:r>
            <a:r>
              <a:rPr lang="zh-CN" altLang="en-US" baseline="0" dirty="0" smtClean="0"/>
              <a:t> </a:t>
            </a:r>
            <a:r>
              <a:rPr lang="en-US" altLang="zh-CN" baseline="0" dirty="0" smtClean="0"/>
              <a:t>isolation</a:t>
            </a:r>
            <a:r>
              <a:rPr lang="zh-CN" altLang="en-US" baseline="0" dirty="0" smtClean="0"/>
              <a:t> </a:t>
            </a:r>
            <a:r>
              <a:rPr lang="en-US" altLang="zh-CN" baseline="0" dirty="0" smtClean="0"/>
              <a:t>from</a:t>
            </a:r>
            <a:r>
              <a:rPr lang="zh-CN" altLang="en-US" baseline="0" dirty="0" smtClean="0"/>
              <a:t> </a:t>
            </a:r>
            <a:r>
              <a:rPr lang="en-US" altLang="zh-CN" baseline="0" dirty="0" smtClean="0"/>
              <a:t>the</a:t>
            </a:r>
            <a:r>
              <a:rPr lang="zh-CN" altLang="en-US" baseline="0" dirty="0" smtClean="0"/>
              <a:t> </a:t>
            </a:r>
            <a:r>
              <a:rPr lang="en-US" altLang="zh-CN" baseline="0" dirty="0" smtClean="0"/>
              <a:t>monitored</a:t>
            </a:r>
            <a:r>
              <a:rPr lang="zh-CN" altLang="en-US" baseline="0" dirty="0" smtClean="0"/>
              <a:t> </a:t>
            </a:r>
            <a:r>
              <a:rPr lang="en-US" altLang="zh-CN" baseline="0" dirty="0" smtClean="0"/>
              <a:t>system.</a:t>
            </a:r>
            <a:endParaRPr lang="en-US"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2</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zh-CN" altLang="en-US" dirty="0" smtClean="0"/>
              <a:t> </a:t>
            </a:r>
            <a:r>
              <a:rPr lang="en-US" altLang="zh-CN" dirty="0" smtClean="0"/>
              <a:t>our</a:t>
            </a:r>
            <a:r>
              <a:rPr lang="zh-CN" altLang="en-US" dirty="0" smtClean="0"/>
              <a:t> </a:t>
            </a:r>
            <a:r>
              <a:rPr lang="en-US" altLang="zh-CN" dirty="0" smtClean="0"/>
              <a:t>second</a:t>
            </a:r>
            <a:r>
              <a:rPr lang="zh-CN" altLang="en-US" dirty="0" smtClean="0"/>
              <a:t> </a:t>
            </a:r>
            <a:r>
              <a:rPr lang="en-US" altLang="zh-CN" dirty="0" smtClean="0"/>
              <a:t>active</a:t>
            </a:r>
            <a:r>
              <a:rPr lang="zh-CN" altLang="en-US" dirty="0" smtClean="0"/>
              <a:t> </a:t>
            </a:r>
            <a:r>
              <a:rPr lang="en-US" altLang="zh-CN" dirty="0" smtClean="0"/>
              <a:t>introspection</a:t>
            </a:r>
            <a:r>
              <a:rPr lang="zh-CN" altLang="en-US" dirty="0" smtClean="0"/>
              <a:t> </a:t>
            </a:r>
            <a:r>
              <a:rPr lang="en-US" altLang="zh-CN" dirty="0" smtClean="0"/>
              <a:t>mode,</a:t>
            </a:r>
            <a:r>
              <a:rPr lang="zh-CN" altLang="en-US" dirty="0" smtClean="0"/>
              <a:t> </a:t>
            </a:r>
            <a:r>
              <a:rPr lang="en-US" altLang="zh-CN" dirty="0" smtClean="0"/>
              <a:t>we</a:t>
            </a:r>
            <a:r>
              <a:rPr lang="zh-CN" altLang="en-US" dirty="0" smtClean="0"/>
              <a:t> </a:t>
            </a:r>
            <a:r>
              <a:rPr lang="en-US" altLang="zh-CN" dirty="0" smtClean="0"/>
              <a:t>will</a:t>
            </a:r>
            <a:r>
              <a:rPr lang="zh-CN" altLang="en-US" dirty="0" smtClean="0"/>
              <a:t> </a:t>
            </a:r>
            <a:r>
              <a:rPr lang="en-US" altLang="zh-CN" dirty="0" smtClean="0"/>
              <a:t>run</a:t>
            </a:r>
            <a:r>
              <a:rPr lang="zh-CN" altLang="en-US" dirty="0" smtClean="0"/>
              <a:t> </a:t>
            </a:r>
            <a:r>
              <a:rPr lang="en-US" altLang="zh-CN" dirty="0" smtClean="0"/>
              <a:t>the</a:t>
            </a:r>
            <a:r>
              <a:rPr lang="zh-CN" altLang="en-US" dirty="0" smtClean="0"/>
              <a:t> </a:t>
            </a:r>
            <a:r>
              <a:rPr lang="en-US" altLang="zh-CN" dirty="0" smtClean="0"/>
              <a:t>VMI</a:t>
            </a:r>
            <a:r>
              <a:rPr lang="zh-CN" altLang="en-US" dirty="0" smtClean="0"/>
              <a:t> </a:t>
            </a:r>
            <a:r>
              <a:rPr lang="en-US" altLang="zh-CN" dirty="0" smtClean="0"/>
              <a:t>code</a:t>
            </a:r>
            <a:r>
              <a:rPr lang="zh-CN" altLang="en-US" dirty="0" smtClean="0"/>
              <a:t> </a:t>
            </a:r>
            <a:r>
              <a:rPr lang="en-US" altLang="zh-CN" dirty="0" smtClean="0"/>
              <a:t>with</a:t>
            </a:r>
            <a:r>
              <a:rPr lang="zh-CN" altLang="en-US" dirty="0" smtClean="0"/>
              <a:t> </a:t>
            </a:r>
            <a:r>
              <a:rPr lang="en-US" altLang="zh-CN" dirty="0" smtClean="0"/>
              <a:t>guest</a:t>
            </a:r>
            <a:r>
              <a:rPr lang="zh-CN" altLang="en-US" dirty="0" smtClean="0"/>
              <a:t> </a:t>
            </a:r>
            <a:r>
              <a:rPr lang="en-US" altLang="zh-CN" dirty="0" smtClean="0"/>
              <a:t>VM</a:t>
            </a:r>
            <a:r>
              <a:rPr lang="zh-CN" altLang="en-US" dirty="0" smtClean="0"/>
              <a:t> </a:t>
            </a:r>
            <a:r>
              <a:rPr lang="en-US" altLang="zh-CN" dirty="0" smtClean="0"/>
              <a:t>concurrently,</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code,</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add</a:t>
            </a:r>
            <a:r>
              <a:rPr lang="zh-CN" altLang="en-US" dirty="0" smtClean="0"/>
              <a:t> </a:t>
            </a:r>
            <a:r>
              <a:rPr lang="en-US" altLang="zh-CN" dirty="0" smtClean="0"/>
              <a:t>some</a:t>
            </a:r>
            <a:r>
              <a:rPr lang="zh-CN" altLang="en-US" dirty="0" smtClean="0"/>
              <a:t> </a:t>
            </a:r>
            <a:r>
              <a:rPr lang="en-US" altLang="zh-CN" dirty="0" smtClean="0"/>
              <a:t>related</a:t>
            </a:r>
            <a:r>
              <a:rPr lang="zh-CN" altLang="en-US" dirty="0" smtClean="0"/>
              <a:t> </a:t>
            </a:r>
            <a:r>
              <a:rPr lang="en-US" altLang="zh-CN" dirty="0" smtClean="0"/>
              <a:t>sync</a:t>
            </a:r>
            <a:r>
              <a:rPr lang="zh-CN" altLang="en-US" dirty="0" smtClean="0"/>
              <a:t> </a:t>
            </a:r>
            <a:r>
              <a:rPr lang="en-US" altLang="zh-CN" dirty="0" smtClean="0"/>
              <a:t>states,</a:t>
            </a:r>
            <a:r>
              <a:rPr lang="zh-CN" altLang="en-US" dirty="0" smtClean="0"/>
              <a:t> </a:t>
            </a:r>
            <a:r>
              <a:rPr lang="en-US" altLang="zh-CN" dirty="0" smtClean="0"/>
              <a:t>like</a:t>
            </a:r>
            <a:r>
              <a:rPr lang="zh-CN" altLang="en-US" dirty="0" smtClean="0"/>
              <a:t> </a:t>
            </a:r>
            <a:r>
              <a:rPr lang="en-US" altLang="zh-CN" dirty="0" smtClean="0"/>
              <a:t>locks</a:t>
            </a:r>
            <a:r>
              <a:rPr lang="zh-CN" altLang="en-US" dirty="0" smtClean="0"/>
              <a:t> </a:t>
            </a:r>
            <a:r>
              <a:rPr lang="en-US" altLang="zh-CN" dirty="0" smtClean="0"/>
              <a:t>to</a:t>
            </a:r>
            <a:r>
              <a:rPr lang="zh-CN" altLang="en-US" dirty="0" smtClean="0"/>
              <a:t> </a:t>
            </a:r>
            <a:r>
              <a:rPr lang="en-US" altLang="zh-CN" dirty="0" smtClean="0"/>
              <a:t>read-set</a:t>
            </a:r>
            <a:r>
              <a:rPr lang="zh-CN" altLang="en-US" dirty="0" smtClean="0"/>
              <a:t> </a:t>
            </a:r>
            <a:r>
              <a:rPr lang="en-US" altLang="zh-CN" dirty="0" smtClean="0"/>
              <a:t>to</a:t>
            </a:r>
            <a:r>
              <a:rPr lang="zh-CN" altLang="en-US" dirty="0" smtClean="0"/>
              <a:t> </a:t>
            </a:r>
            <a:r>
              <a:rPr lang="en-US" altLang="zh-CN" dirty="0" smtClean="0"/>
              <a:t>ensure</a:t>
            </a:r>
            <a:r>
              <a:rPr lang="zh-CN" altLang="en-US" dirty="0" smtClean="0"/>
              <a:t> </a:t>
            </a:r>
            <a:r>
              <a:rPr lang="en-US" altLang="zh-CN" dirty="0" smtClean="0"/>
              <a:t>consistent</a:t>
            </a:r>
            <a:r>
              <a:rPr lang="zh-CN" altLang="en-US" dirty="0" smtClean="0"/>
              <a:t> </a:t>
            </a:r>
            <a:r>
              <a:rPr lang="en-US" altLang="zh-CN" dirty="0" smtClean="0"/>
              <a:t>view,</a:t>
            </a:r>
            <a:r>
              <a:rPr lang="zh-CN" altLang="en-US" dirty="0" smtClean="0"/>
              <a:t> </a:t>
            </a:r>
            <a:r>
              <a:rPr lang="en-US" altLang="zh-CN" dirty="0" smtClean="0"/>
              <a:t>so</a:t>
            </a:r>
            <a:r>
              <a:rPr lang="zh-CN" altLang="en-US" dirty="0" smtClean="0"/>
              <a:t> </a:t>
            </a:r>
            <a:r>
              <a:rPr lang="en-US" altLang="zh-CN" dirty="0" smtClean="0"/>
              <a:t>that</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introspect</a:t>
            </a:r>
            <a:r>
              <a:rPr lang="zh-CN" altLang="en-US" dirty="0" smtClean="0"/>
              <a:t> </a:t>
            </a:r>
            <a:r>
              <a:rPr lang="en-US" altLang="zh-CN" dirty="0" smtClean="0"/>
              <a:t>kernel</a:t>
            </a:r>
            <a:r>
              <a:rPr lang="zh-CN" altLang="en-US" dirty="0" smtClean="0"/>
              <a:t> </a:t>
            </a:r>
            <a:r>
              <a:rPr lang="en-US" altLang="zh-CN" dirty="0" smtClean="0"/>
              <a:t>data</a:t>
            </a:r>
            <a:r>
              <a:rPr lang="zh-CN" altLang="en-US" dirty="0" smtClean="0"/>
              <a:t> </a:t>
            </a:r>
            <a:r>
              <a:rPr lang="en-US" altLang="zh-CN" dirty="0" smtClean="0"/>
              <a:t>structures</a:t>
            </a:r>
            <a:r>
              <a:rPr lang="zh-CN" altLang="en-US" dirty="0" smtClean="0"/>
              <a:t> </a:t>
            </a:r>
            <a:r>
              <a:rPr lang="en-US" altLang="zh-CN" dirty="0" smtClean="0"/>
              <a:t>like</a:t>
            </a:r>
            <a:r>
              <a:rPr lang="zh-CN" altLang="en-US" dirty="0" smtClean="0"/>
              <a:t> </a:t>
            </a:r>
            <a:r>
              <a:rPr lang="en-US" altLang="zh-CN" dirty="0" smtClean="0"/>
              <a:t>task-list,</a:t>
            </a:r>
            <a:r>
              <a:rPr lang="zh-CN" altLang="en-US" dirty="0" smtClean="0"/>
              <a:t> </a:t>
            </a:r>
            <a:r>
              <a:rPr lang="en-US" altLang="zh-CN" dirty="0" smtClean="0"/>
              <a:t>consistently.</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20</a:t>
            </a:fld>
            <a:endParaRPr lang="en-US"/>
          </a:p>
        </p:txBody>
      </p:sp>
    </p:spTree>
    <p:extLst>
      <p:ext uri="{BB962C8B-B14F-4D97-AF65-F5344CB8AC3E}">
        <p14:creationId xmlns:p14="http://schemas.microsoft.com/office/powerpoint/2010/main" val="1783714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a:t>
            </a:r>
            <a:r>
              <a:rPr lang="zh-CN" altLang="en-US" dirty="0" smtClean="0"/>
              <a:t> </a:t>
            </a:r>
            <a:r>
              <a:rPr lang="en-US" altLang="zh-CN" dirty="0" smtClean="0"/>
              <a:t>example,</a:t>
            </a:r>
            <a:r>
              <a:rPr lang="zh-CN" altLang="en-US" dirty="0" smtClean="0"/>
              <a:t> </a:t>
            </a:r>
            <a:r>
              <a:rPr lang="en-US" altLang="zh-CN" dirty="0" smtClean="0"/>
              <a:t>instead</a:t>
            </a:r>
            <a:r>
              <a:rPr lang="zh-CN" altLang="en-US" dirty="0" smtClean="0"/>
              <a:t> </a:t>
            </a:r>
            <a:r>
              <a:rPr lang="en-US" altLang="zh-CN" dirty="0" smtClean="0"/>
              <a:t>of</a:t>
            </a:r>
            <a:r>
              <a:rPr lang="zh-CN" altLang="en-US" dirty="0" smtClean="0"/>
              <a:t> </a:t>
            </a:r>
            <a:r>
              <a:rPr lang="en-US" altLang="zh-CN" dirty="0" smtClean="0"/>
              <a:t>pause</a:t>
            </a:r>
            <a:r>
              <a:rPr lang="zh-CN" altLang="en-US" dirty="0" smtClean="0"/>
              <a:t> </a:t>
            </a:r>
            <a:r>
              <a:rPr lang="en-US" altLang="zh-CN" dirty="0" smtClean="0"/>
              <a:t>VM,</a:t>
            </a:r>
            <a:r>
              <a:rPr lang="zh-CN" altLang="en-US" dirty="0" smtClean="0"/>
              <a:t> </a:t>
            </a:r>
            <a:r>
              <a:rPr lang="en-US" altLang="zh-CN" dirty="0" smtClean="0"/>
              <a:t>we</a:t>
            </a:r>
            <a:r>
              <a:rPr lang="zh-CN" altLang="en-US" dirty="0" smtClean="0"/>
              <a:t> </a:t>
            </a:r>
            <a:r>
              <a:rPr lang="en-US" altLang="zh-CN" dirty="0" smtClean="0"/>
              <a:t>use</a:t>
            </a:r>
            <a:r>
              <a:rPr lang="zh-CN" altLang="en-US" dirty="0" smtClean="0"/>
              <a:t> </a:t>
            </a:r>
            <a:r>
              <a:rPr lang="en-US" altLang="zh-CN" dirty="0" smtClean="0"/>
              <a:t>_</a:t>
            </a:r>
            <a:r>
              <a:rPr lang="en-US" altLang="zh-CN" dirty="0" err="1" smtClean="0"/>
              <a:t>xbegin</a:t>
            </a:r>
            <a:r>
              <a:rPr lang="zh-CN" altLang="en-US" dirty="0" smtClean="0"/>
              <a:t> </a:t>
            </a:r>
            <a:r>
              <a:rPr lang="en-US" altLang="zh-CN" dirty="0" smtClean="0"/>
              <a:t>to</a:t>
            </a:r>
            <a:r>
              <a:rPr lang="zh-CN" altLang="en-US" dirty="0" smtClean="0"/>
              <a:t> </a:t>
            </a:r>
            <a:r>
              <a:rPr lang="en-US" altLang="zh-CN" dirty="0" smtClean="0"/>
              <a:t>begin</a:t>
            </a:r>
            <a:r>
              <a:rPr lang="zh-CN" altLang="en-US" dirty="0" smtClean="0"/>
              <a:t> </a:t>
            </a:r>
            <a:r>
              <a:rPr lang="en-US" altLang="zh-CN" dirty="0" smtClean="0"/>
              <a:t>a</a:t>
            </a:r>
            <a:r>
              <a:rPr lang="zh-CN" altLang="en-US" dirty="0" smtClean="0"/>
              <a:t> </a:t>
            </a:r>
            <a:r>
              <a:rPr lang="en-US" altLang="zh-CN" dirty="0" smtClean="0"/>
              <a:t>transaction.</a:t>
            </a:r>
            <a:r>
              <a:rPr lang="zh-CN" altLang="en-US" dirty="0" smtClean="0"/>
              <a:t> </a:t>
            </a:r>
            <a:r>
              <a:rPr lang="en-US" altLang="zh-CN" dirty="0" smtClean="0"/>
              <a:t>It</a:t>
            </a:r>
            <a:r>
              <a:rPr lang="zh-CN" altLang="en-US" dirty="0" smtClean="0"/>
              <a:t> </a:t>
            </a:r>
            <a:r>
              <a:rPr lang="en-US" altLang="zh-CN" dirty="0" smtClean="0"/>
              <a:t>is</a:t>
            </a:r>
            <a:r>
              <a:rPr lang="zh-CN" altLang="en-US" dirty="0" smtClean="0"/>
              <a:t> </a:t>
            </a:r>
            <a:r>
              <a:rPr lang="en-US" altLang="zh-CN" dirty="0" smtClean="0"/>
              <a:t>noted</a:t>
            </a:r>
            <a:r>
              <a:rPr lang="zh-CN" altLang="en-US" dirty="0" smtClean="0"/>
              <a:t> </a:t>
            </a:r>
            <a:r>
              <a:rPr lang="en-US" altLang="zh-CN" dirty="0" smtClean="0"/>
              <a:t>that</a:t>
            </a:r>
            <a:r>
              <a:rPr lang="zh-CN" altLang="en-US" dirty="0" smtClean="0"/>
              <a:t> </a:t>
            </a:r>
            <a:r>
              <a:rPr lang="en-US" altLang="zh-CN" dirty="0" smtClean="0"/>
              <a:t>at</a:t>
            </a:r>
            <a:r>
              <a:rPr lang="zh-CN" altLang="en-US" dirty="0" smtClean="0"/>
              <a:t> </a:t>
            </a:r>
            <a:r>
              <a:rPr lang="en-US" altLang="zh-CN" dirty="0" smtClean="0"/>
              <a:t>the</a:t>
            </a:r>
            <a:r>
              <a:rPr lang="zh-CN" altLang="en-US" dirty="0" smtClean="0"/>
              <a:t> </a:t>
            </a:r>
            <a:r>
              <a:rPr lang="en-US" altLang="zh-CN" dirty="0" smtClean="0"/>
              <a:t>very</a:t>
            </a:r>
            <a:r>
              <a:rPr lang="zh-CN" altLang="en-US" dirty="0" smtClean="0"/>
              <a:t> </a:t>
            </a:r>
            <a:r>
              <a:rPr lang="en-US" altLang="zh-CN" dirty="0" smtClean="0"/>
              <a:t>beginning</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we</a:t>
            </a:r>
            <a:r>
              <a:rPr lang="zh-CN" altLang="en-US" dirty="0" smtClean="0"/>
              <a:t> </a:t>
            </a:r>
            <a:r>
              <a:rPr lang="en-US" altLang="zh-CN" dirty="0" smtClean="0"/>
              <a:t>will</a:t>
            </a:r>
            <a:r>
              <a:rPr lang="zh-CN" altLang="en-US" dirty="0" smtClean="0"/>
              <a:t> </a:t>
            </a:r>
            <a:r>
              <a:rPr lang="en-US" sz="1200" kern="1200" dirty="0" smtClean="0">
                <a:solidFill>
                  <a:schemeClr val="tx1"/>
                </a:solidFill>
                <a:effectLst/>
                <a:latin typeface="+mn-lt"/>
                <a:ea typeface="+mn-ea"/>
                <a:cs typeface="+mn-cs"/>
              </a:rPr>
              <a:t>first checks the synchronization variables protecting the data structures to ensure that there is no inflight update. If so, they are also implicitly added to the read set of this transaction.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after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that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retrieve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guest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VM’s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internal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states,</a:t>
            </a:r>
            <a:r>
              <a:rPr lang="zh-CN" altLang="en-US" sz="1200" kern="1200" dirty="0" smtClean="0">
                <a:solidFill>
                  <a:schemeClr val="tx1"/>
                </a:solidFill>
                <a:effectLst/>
                <a:latin typeface="+mn-lt"/>
                <a:ea typeface="+mn-ea"/>
                <a:cs typeface="+mn-cs"/>
              </a:rPr>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a result, any pending or ongoing updates to the data structures will be detected by triggering a transactional abort, which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will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cause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transaction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re-run.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a:t>
            </a:r>
            <a:r>
              <a:rPr lang="zh-CN" altLang="en-US" dirty="0" smtClean="0"/>
              <a:t> </a:t>
            </a:r>
            <a:r>
              <a:rPr lang="en-US" altLang="zh-CN" dirty="0" smtClean="0"/>
              <a:t>if</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end</a:t>
            </a:r>
            <a:r>
              <a:rPr lang="zh-CN" altLang="en-US" dirty="0" smtClean="0"/>
              <a:t> </a:t>
            </a:r>
            <a:r>
              <a:rPr lang="en-US" altLang="zh-CN" dirty="0" smtClean="0"/>
              <a:t>normally,</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is</a:t>
            </a:r>
            <a:r>
              <a:rPr lang="zh-CN" altLang="en-US" dirty="0" smtClean="0"/>
              <a:t> </a:t>
            </a:r>
            <a:r>
              <a:rPr lang="en-US" altLang="zh-CN" dirty="0" smtClean="0"/>
              <a:t>ensured</a:t>
            </a:r>
            <a:r>
              <a:rPr lang="zh-CN" altLang="en-US" dirty="0" smtClean="0"/>
              <a:t> </a:t>
            </a:r>
            <a:r>
              <a:rPr lang="en-US" altLang="zh-CN" dirty="0" smtClean="0"/>
              <a:t>to</a:t>
            </a:r>
            <a:r>
              <a:rPr lang="zh-CN" altLang="en-US" dirty="0" smtClean="0"/>
              <a:t> </a:t>
            </a:r>
            <a:r>
              <a:rPr lang="en-US" altLang="zh-CN" dirty="0" smtClean="0"/>
              <a:t>be</a:t>
            </a:r>
            <a:r>
              <a:rPr lang="zh-CN" altLang="en-US" dirty="0" smtClean="0"/>
              <a:t> </a:t>
            </a:r>
            <a:r>
              <a:rPr lang="en-US" altLang="zh-CN" dirty="0" smtClean="0"/>
              <a:t>consistent.</a:t>
            </a:r>
          </a:p>
          <a:p>
            <a:endParaRPr lang="en-US"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21</a:t>
            </a:fld>
            <a:endParaRPr lang="en-US"/>
          </a:p>
        </p:txBody>
      </p:sp>
    </p:spTree>
    <p:extLst>
      <p:ext uri="{BB962C8B-B14F-4D97-AF65-F5344CB8AC3E}">
        <p14:creationId xmlns:p14="http://schemas.microsoft.com/office/powerpoint/2010/main" val="97677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zh-CN" altLang="en-US" dirty="0" smtClean="0"/>
              <a:t> </a:t>
            </a:r>
            <a:r>
              <a:rPr lang="en-US" altLang="zh-CN" dirty="0" smtClean="0"/>
              <a:t>,</a:t>
            </a:r>
            <a:r>
              <a:rPr lang="zh-CN" altLang="en-US" dirty="0" smtClean="0"/>
              <a:t> </a:t>
            </a:r>
            <a:r>
              <a:rPr lang="en-US" altLang="zh-CN" dirty="0" smtClean="0"/>
              <a:t>is</a:t>
            </a:r>
            <a:r>
              <a:rPr lang="zh-CN" altLang="en-US" dirty="0" smtClean="0"/>
              <a:t> </a:t>
            </a:r>
            <a:r>
              <a:rPr lang="en-US" altLang="zh-CN" dirty="0" smtClean="0"/>
              <a:t>this</a:t>
            </a:r>
            <a:r>
              <a:rPr lang="zh-CN" altLang="en-US" dirty="0" smtClean="0"/>
              <a:t> </a:t>
            </a:r>
            <a:r>
              <a:rPr lang="en-US" altLang="zh-CN" dirty="0" smtClean="0"/>
              <a:t>end</a:t>
            </a:r>
            <a:r>
              <a:rPr lang="zh-CN" altLang="en-US" dirty="0" smtClean="0"/>
              <a:t> </a:t>
            </a:r>
            <a:r>
              <a:rPr lang="en-US" altLang="zh-CN" dirty="0" smtClean="0"/>
              <a:t>of</a:t>
            </a:r>
            <a:r>
              <a:rPr lang="zh-CN" altLang="en-US" dirty="0" smtClean="0"/>
              <a:t> </a:t>
            </a:r>
            <a:r>
              <a:rPr lang="en-US" altLang="zh-CN" dirty="0" smtClean="0"/>
              <a:t>my</a:t>
            </a:r>
            <a:r>
              <a:rPr lang="zh-CN" altLang="en-US" dirty="0" smtClean="0"/>
              <a:t> </a:t>
            </a:r>
            <a:r>
              <a:rPr lang="en-US" altLang="zh-CN" dirty="0" smtClean="0"/>
              <a:t>talk.</a:t>
            </a:r>
            <a:r>
              <a:rPr lang="zh-CN" altLang="en-US" dirty="0" smtClean="0"/>
              <a:t> </a:t>
            </a:r>
            <a:r>
              <a:rPr lang="en-US" altLang="zh-CN" dirty="0" smtClean="0"/>
              <a:t>Absolutely</a:t>
            </a:r>
            <a:r>
              <a:rPr lang="zh-CN" altLang="en-US" dirty="0" smtClean="0"/>
              <a:t> </a:t>
            </a:r>
            <a:r>
              <a:rPr lang="en-US" altLang="zh-CN" dirty="0" smtClean="0"/>
              <a:t>NO</a:t>
            </a:r>
            <a:endParaRPr lang="en-US" dirty="0"/>
          </a:p>
        </p:txBody>
      </p:sp>
      <p:sp>
        <p:nvSpPr>
          <p:cNvPr id="4" name="Slide Number Placeholder 3"/>
          <p:cNvSpPr>
            <a:spLocks noGrp="1"/>
          </p:cNvSpPr>
          <p:nvPr>
            <p:ph type="sldNum" sz="quarter" idx="10"/>
          </p:nvPr>
        </p:nvSpPr>
        <p:spPr/>
        <p:txBody>
          <a:bodyPr/>
          <a:lstStyle/>
          <a:p>
            <a:fld id="{C8A96937-9D60-CC49-93E3-77AA9E467F33}" type="slidenum">
              <a:rPr lang="en-US" smtClean="0"/>
              <a:t>22</a:t>
            </a:fld>
            <a:endParaRPr lang="en-US"/>
          </a:p>
        </p:txBody>
      </p:sp>
    </p:spTree>
    <p:extLst>
      <p:ext uri="{BB962C8B-B14F-4D97-AF65-F5344CB8AC3E}">
        <p14:creationId xmlns:p14="http://schemas.microsoft.com/office/powerpoint/2010/main" val="598983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Actually</a:t>
            </a:r>
            <a:r>
              <a:rPr lang="zh-CN" altLang="en-US" dirty="0" smtClean="0"/>
              <a:t> </a:t>
            </a:r>
            <a:r>
              <a:rPr lang="en-US" altLang="zh-CN" dirty="0" smtClean="0"/>
              <a:t>our</a:t>
            </a:r>
            <a:r>
              <a:rPr lang="zh-CN" altLang="en-US" dirty="0" smtClean="0"/>
              <a:t> </a:t>
            </a:r>
            <a:r>
              <a:rPr lang="en-US" altLang="zh-CN" dirty="0" smtClean="0"/>
              <a:t>proposed</a:t>
            </a:r>
            <a:r>
              <a:rPr lang="zh-CN" altLang="en-US" dirty="0" smtClean="0"/>
              <a:t> </a:t>
            </a:r>
            <a:r>
              <a:rPr lang="en-US" altLang="zh-CN" dirty="0" smtClean="0"/>
              <a:t>trivial</a:t>
            </a:r>
            <a:r>
              <a:rPr lang="zh-CN" altLang="en-US" dirty="0" smtClean="0"/>
              <a:t> </a:t>
            </a:r>
            <a:r>
              <a:rPr lang="en-US" altLang="zh-CN" dirty="0" err="1" smtClean="0"/>
              <a:t>txintro</a:t>
            </a:r>
            <a:r>
              <a:rPr lang="zh-CN" altLang="en-US" dirty="0" smtClean="0"/>
              <a:t> </a:t>
            </a:r>
            <a:r>
              <a:rPr lang="en-US" altLang="zh-CN" dirty="0" smtClean="0"/>
              <a:t>usually</a:t>
            </a:r>
            <a:r>
              <a:rPr lang="zh-CN" altLang="en-US" dirty="0" smtClean="0"/>
              <a:t> </a:t>
            </a:r>
            <a:r>
              <a:rPr lang="en-US" altLang="zh-CN" dirty="0" smtClean="0"/>
              <a:t>make</a:t>
            </a:r>
            <a:r>
              <a:rPr lang="zh-CN" altLang="en-US" dirty="0" smtClean="0"/>
              <a:t> </a:t>
            </a:r>
            <a:r>
              <a:rPr lang="en-US" altLang="zh-CN" dirty="0" smtClean="0"/>
              <a:t>no</a:t>
            </a:r>
            <a:r>
              <a:rPr lang="zh-CN" altLang="en-US" dirty="0" smtClean="0"/>
              <a:t> </a:t>
            </a:r>
            <a:r>
              <a:rPr lang="en-US" altLang="zh-CN" dirty="0" smtClean="0"/>
              <a:t>progress,</a:t>
            </a:r>
            <a:r>
              <a:rPr lang="zh-CN" altLang="en-US" dirty="0" smtClean="0"/>
              <a:t> </a:t>
            </a:r>
            <a:r>
              <a:rPr lang="en-US" altLang="zh-CN" dirty="0" smtClean="0"/>
              <a:t>There’s</a:t>
            </a:r>
            <a:r>
              <a:rPr lang="zh-CN" altLang="en-US" dirty="0" smtClean="0"/>
              <a:t> </a:t>
            </a:r>
            <a:r>
              <a:rPr lang="en-US" altLang="zh-CN" dirty="0" smtClean="0"/>
              <a:t>always</a:t>
            </a:r>
            <a:r>
              <a:rPr lang="zh-CN" altLang="en-US" dirty="0" smtClean="0"/>
              <a:t> </a:t>
            </a:r>
            <a:r>
              <a:rPr lang="en-US" altLang="zh-CN" dirty="0" smtClean="0"/>
              <a:t>continuous</a:t>
            </a:r>
            <a:r>
              <a:rPr lang="zh-CN" altLang="en-US" dirty="0" smtClean="0"/>
              <a:t> </a:t>
            </a:r>
            <a:r>
              <a:rPr lang="en-US" altLang="zh-CN" dirty="0" smtClean="0"/>
              <a:t>abort.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Because</a:t>
            </a:r>
            <a:r>
              <a:rPr lang="zh-CN" altLang="en-US" dirty="0" smtClean="0"/>
              <a:t> </a:t>
            </a:r>
            <a:r>
              <a:rPr lang="en-US" altLang="zh-CN" dirty="0" smtClean="0"/>
              <a:t>the</a:t>
            </a:r>
            <a:r>
              <a:rPr lang="zh-CN" altLang="en-US" dirty="0" smtClean="0"/>
              <a:t> </a:t>
            </a:r>
            <a:r>
              <a:rPr lang="en-US" altLang="zh-CN" dirty="0" smtClean="0"/>
              <a:t>commercial</a:t>
            </a:r>
            <a:r>
              <a:rPr lang="zh-CN" altLang="en-US" dirty="0" smtClean="0"/>
              <a:t> </a:t>
            </a:r>
            <a:r>
              <a:rPr lang="en-US" altLang="zh-CN" dirty="0" smtClean="0"/>
              <a:t>HTM</a:t>
            </a:r>
            <a:r>
              <a:rPr lang="zh-CN" altLang="en-US" dirty="0" smtClean="0"/>
              <a:t> </a:t>
            </a:r>
            <a:r>
              <a:rPr lang="en-US" altLang="zh-CN" dirty="0" smtClean="0"/>
              <a:t>we</a:t>
            </a:r>
            <a:r>
              <a:rPr lang="zh-CN" altLang="en-US" dirty="0" smtClean="0"/>
              <a:t> </a:t>
            </a:r>
            <a:r>
              <a:rPr lang="en-US" altLang="zh-CN" dirty="0" smtClean="0"/>
              <a:t>used</a:t>
            </a:r>
            <a:r>
              <a:rPr lang="zh-CN" altLang="en-US" dirty="0" smtClean="0"/>
              <a:t> </a:t>
            </a:r>
            <a:r>
              <a:rPr lang="en-US" altLang="zh-CN" dirty="0" smtClean="0"/>
              <a:t>are</a:t>
            </a:r>
            <a:r>
              <a:rPr lang="zh-CN" altLang="en-US" dirty="0" smtClean="0"/>
              <a:t> </a:t>
            </a:r>
            <a:r>
              <a:rPr lang="en-US" altLang="zh-CN" dirty="0" smtClean="0"/>
              <a:t>restricted,</a:t>
            </a:r>
            <a:r>
              <a:rPr lang="zh-CN" altLang="en-US" dirty="0" smtClean="0"/>
              <a:t> </a:t>
            </a:r>
            <a:endParaRPr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zh-CN" altLang="en-US" dirty="0" smtClean="0"/>
              <a:t> </a:t>
            </a:r>
            <a:r>
              <a:rPr lang="en-US" altLang="zh-CN" dirty="0" smtClean="0"/>
              <a:t>we</a:t>
            </a:r>
            <a:r>
              <a:rPr lang="zh-CN" altLang="en-US" dirty="0" smtClean="0"/>
              <a:t> </a:t>
            </a:r>
            <a:r>
              <a:rPr lang="en-US" altLang="zh-CN" dirty="0" smtClean="0"/>
              <a:t>said</a:t>
            </a:r>
            <a:r>
              <a:rPr lang="zh-CN" altLang="en-US" dirty="0" smtClean="0"/>
              <a:t> </a:t>
            </a:r>
            <a:r>
              <a:rPr lang="en-US" altLang="zh-CN" dirty="0" smtClean="0"/>
              <a:t>before,</a:t>
            </a:r>
            <a:r>
              <a:rPr lang="zh-CN" altLang="en-US" dirty="0" smtClean="0"/>
              <a:t> </a:t>
            </a:r>
            <a:r>
              <a:rPr lang="en-US" altLang="zh-CN" dirty="0" smtClean="0"/>
              <a:t>it</a:t>
            </a:r>
            <a:r>
              <a:rPr lang="zh-CN" altLang="en-US" dirty="0" smtClean="0"/>
              <a:t> </a:t>
            </a:r>
            <a:r>
              <a:rPr lang="en-US" altLang="zh-CN" dirty="0" smtClean="0"/>
              <a:t>has</a:t>
            </a:r>
            <a:r>
              <a:rPr lang="zh-CN" altLang="en-US" dirty="0" smtClean="0"/>
              <a:t> </a:t>
            </a:r>
            <a:r>
              <a:rPr lang="en-US" altLang="zh-CN" dirty="0" smtClean="0"/>
              <a:t>limited</a:t>
            </a:r>
            <a:r>
              <a:rPr lang="zh-CN" altLang="en-US" dirty="0" smtClean="0"/>
              <a:t> </a:t>
            </a:r>
            <a:r>
              <a:rPr lang="en-US" altLang="zh-CN" dirty="0" smtClean="0"/>
              <a:t>and</a:t>
            </a:r>
            <a:r>
              <a:rPr lang="zh-CN" altLang="en-US" dirty="0" smtClean="0"/>
              <a:t> </a:t>
            </a:r>
            <a:r>
              <a:rPr lang="en-US" altLang="zh-CN" dirty="0" smtClean="0"/>
              <a:t>asymmetric</a:t>
            </a:r>
            <a:r>
              <a:rPr lang="zh-CN" altLang="en-US" dirty="0" smtClean="0"/>
              <a:t> </a:t>
            </a:r>
            <a:r>
              <a:rPr lang="en-US" altLang="zh-CN" dirty="0" smtClean="0"/>
              <a:t>read/write</a:t>
            </a:r>
            <a:r>
              <a:rPr lang="zh-CN" altLang="en-US" dirty="0" smtClean="0"/>
              <a:t> </a:t>
            </a:r>
            <a:r>
              <a:rPr lang="en-US" altLang="zh-CN" dirty="0" smtClean="0"/>
              <a:t>set,</a:t>
            </a:r>
            <a:r>
              <a:rPr lang="zh-CN" altLang="en-US" dirty="0" smtClean="0"/>
              <a:t> </a:t>
            </a:r>
            <a:r>
              <a:rPr lang="en-US" altLang="zh-CN" dirty="0" smtClean="0"/>
              <a:t>for</a:t>
            </a:r>
            <a:r>
              <a:rPr lang="zh-CN" altLang="en-US" dirty="0" smtClean="0"/>
              <a:t> </a:t>
            </a:r>
            <a:r>
              <a:rPr lang="en-US" altLang="zh-CN" dirty="0" smtClean="0"/>
              <a:t>example</a:t>
            </a:r>
            <a:r>
              <a:rPr lang="zh-CN" altLang="en-US" dirty="0" smtClean="0"/>
              <a:t>, </a:t>
            </a:r>
            <a:r>
              <a:rPr lang="en-US" altLang="zh-CN" dirty="0" smtClean="0"/>
              <a:t>in</a:t>
            </a:r>
            <a:r>
              <a:rPr lang="zh-CN" altLang="en-US" dirty="0" smtClean="0"/>
              <a:t> </a:t>
            </a:r>
            <a:r>
              <a:rPr lang="en-US" altLang="zh-CN" dirty="0" smtClean="0"/>
              <a:t>our</a:t>
            </a:r>
            <a:r>
              <a:rPr lang="zh-CN" altLang="en-US" dirty="0" smtClean="0"/>
              <a:t> </a:t>
            </a:r>
            <a:r>
              <a:rPr lang="en-US" altLang="zh-CN" dirty="0" smtClean="0"/>
              <a:t>evaluation,</a:t>
            </a:r>
            <a:r>
              <a:rPr lang="zh-CN" altLang="en-US" dirty="0" smtClean="0"/>
              <a:t> </a:t>
            </a:r>
            <a:r>
              <a:rPr lang="en-US" altLang="zh-CN" dirty="0" smtClean="0"/>
              <a:t>we</a:t>
            </a:r>
            <a:r>
              <a:rPr lang="zh-CN" altLang="en-US" dirty="0" smtClean="0"/>
              <a:t> </a:t>
            </a:r>
            <a:r>
              <a:rPr lang="en-US" altLang="zh-CN" dirty="0" smtClean="0"/>
              <a:t>have</a:t>
            </a:r>
            <a:r>
              <a:rPr lang="zh-CN" altLang="en-US" dirty="0" smtClean="0"/>
              <a:t> </a:t>
            </a:r>
            <a:r>
              <a:rPr lang="en-US" altLang="zh-CN" dirty="0" smtClean="0"/>
              <a:t>2-4</a:t>
            </a:r>
            <a:r>
              <a:rPr lang="zh-CN" altLang="en-US" dirty="0" smtClean="0"/>
              <a:t> </a:t>
            </a:r>
            <a:r>
              <a:rPr lang="en-US" altLang="zh-CN" dirty="0" smtClean="0"/>
              <a:t>MB</a:t>
            </a:r>
            <a:r>
              <a:rPr lang="zh-CN" altLang="en-US" dirty="0" smtClean="0"/>
              <a:t> </a:t>
            </a:r>
            <a:r>
              <a:rPr lang="en-US" altLang="zh-CN" dirty="0" smtClean="0"/>
              <a:t>read</a:t>
            </a:r>
            <a:r>
              <a:rPr lang="zh-CN" altLang="en-US" dirty="0" smtClean="0"/>
              <a:t> </a:t>
            </a:r>
            <a:r>
              <a:rPr lang="en-US" altLang="zh-CN" dirty="0" smtClean="0"/>
              <a:t>set,</a:t>
            </a:r>
            <a:r>
              <a:rPr lang="zh-CN" altLang="en-US" dirty="0" smtClean="0"/>
              <a:t> </a:t>
            </a:r>
            <a:r>
              <a:rPr lang="en-US" altLang="zh-CN" dirty="0" smtClean="0"/>
              <a:t>and</a:t>
            </a:r>
            <a:r>
              <a:rPr lang="zh-CN" altLang="en-US" dirty="0" smtClean="0"/>
              <a:t> </a:t>
            </a:r>
            <a:r>
              <a:rPr lang="en-US" altLang="zh-CN" dirty="0" smtClean="0"/>
              <a:t>only</a:t>
            </a:r>
            <a:r>
              <a:rPr lang="zh-CN" altLang="en-US" dirty="0" smtClean="0"/>
              <a:t> </a:t>
            </a:r>
            <a:r>
              <a:rPr lang="en-US" altLang="zh-CN" dirty="0" smtClean="0"/>
              <a:t>24KB</a:t>
            </a:r>
            <a:r>
              <a:rPr lang="zh-CN" altLang="en-US" dirty="0" smtClean="0"/>
              <a:t> </a:t>
            </a:r>
            <a:r>
              <a:rPr lang="en-US" altLang="zh-CN" dirty="0" smtClean="0"/>
              <a:t>write</a:t>
            </a:r>
            <a:r>
              <a:rPr lang="zh-CN" altLang="en-US" dirty="0" smtClean="0"/>
              <a:t> </a:t>
            </a:r>
            <a:r>
              <a:rPr lang="en-US" altLang="zh-CN" dirty="0" smtClean="0"/>
              <a:t>set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What’s</a:t>
            </a:r>
            <a:r>
              <a:rPr lang="zh-CN" altLang="en-US" dirty="0" smtClean="0"/>
              <a:t> </a:t>
            </a:r>
            <a:r>
              <a:rPr lang="en-US" altLang="zh-CN" dirty="0" smtClean="0"/>
              <a:t>more,</a:t>
            </a:r>
            <a:r>
              <a:rPr lang="zh-CN" altLang="en-US" dirty="0" smtClean="0"/>
              <a:t> </a:t>
            </a:r>
            <a:r>
              <a:rPr lang="en-US" altLang="zh-CN" dirty="0" smtClean="0"/>
              <a:t>many</a:t>
            </a:r>
            <a:r>
              <a:rPr lang="zh-CN" altLang="en-US" dirty="0" smtClean="0"/>
              <a:t> </a:t>
            </a:r>
            <a:r>
              <a:rPr lang="en-US" altLang="zh-CN" dirty="0" smtClean="0"/>
              <a:t>system</a:t>
            </a:r>
            <a:r>
              <a:rPr lang="zh-CN" altLang="en-US" dirty="0" smtClean="0"/>
              <a:t> </a:t>
            </a:r>
            <a:r>
              <a:rPr lang="en-US" altLang="zh-CN" dirty="0" smtClean="0"/>
              <a:t>events</a:t>
            </a:r>
            <a:r>
              <a:rPr lang="zh-CN" altLang="en-US" dirty="0" smtClean="0"/>
              <a:t> </a:t>
            </a:r>
            <a:r>
              <a:rPr lang="en-US" altLang="zh-CN" dirty="0" smtClean="0"/>
              <a:t>like</a:t>
            </a:r>
            <a:r>
              <a:rPr lang="zh-CN" altLang="en-US" dirty="0" smtClean="0"/>
              <a:t> </a:t>
            </a:r>
            <a:r>
              <a:rPr lang="en-US" altLang="zh-CN" dirty="0" smtClean="0"/>
              <a:t>timer</a:t>
            </a:r>
            <a:r>
              <a:rPr lang="zh-CN" altLang="en-US" dirty="0" smtClean="0"/>
              <a:t> </a:t>
            </a:r>
            <a:r>
              <a:rPr lang="en-US" altLang="zh-CN" dirty="0" smtClean="0"/>
              <a:t>interrupt</a:t>
            </a:r>
            <a:r>
              <a:rPr lang="zh-CN" altLang="en-US" dirty="0" smtClean="0"/>
              <a:t> </a:t>
            </a:r>
            <a:r>
              <a:rPr lang="en-US" altLang="zh-CN" dirty="0" smtClean="0"/>
              <a:t>and</a:t>
            </a:r>
            <a:r>
              <a:rPr lang="zh-CN" altLang="en-US" dirty="0" smtClean="0"/>
              <a:t> </a:t>
            </a:r>
            <a:r>
              <a:rPr lang="en-US" altLang="zh-CN" dirty="0" smtClean="0"/>
              <a:t>cross-ring</a:t>
            </a:r>
            <a:r>
              <a:rPr lang="zh-CN" altLang="en-US" dirty="0" smtClean="0"/>
              <a:t> </a:t>
            </a:r>
            <a:r>
              <a:rPr lang="en-US" altLang="zh-CN" dirty="0" smtClean="0"/>
              <a:t>instructions</a:t>
            </a:r>
            <a:r>
              <a:rPr lang="zh-CN" altLang="en-US" dirty="0" smtClean="0"/>
              <a:t> </a:t>
            </a:r>
            <a:r>
              <a:rPr lang="en-US" altLang="zh-CN" dirty="0" smtClean="0"/>
              <a:t>like</a:t>
            </a:r>
            <a:r>
              <a:rPr lang="zh-CN" altLang="en-US" dirty="0" smtClean="0"/>
              <a:t> </a:t>
            </a:r>
            <a:r>
              <a:rPr lang="en-US" altLang="zh-CN" dirty="0" smtClean="0"/>
              <a:t>hypercall</a:t>
            </a:r>
            <a:r>
              <a:rPr lang="zh-CN" altLang="en-US" dirty="0" smtClean="0"/>
              <a:t> </a:t>
            </a:r>
            <a:r>
              <a:rPr lang="en-US" altLang="zh-CN" dirty="0" smtClean="0"/>
              <a:t>may</a:t>
            </a:r>
            <a:r>
              <a:rPr lang="zh-CN" altLang="en-US" dirty="0" smtClean="0"/>
              <a:t> </a:t>
            </a:r>
            <a:r>
              <a:rPr lang="en-US" altLang="zh-CN" dirty="0" smtClean="0"/>
              <a:t>cause</a:t>
            </a:r>
            <a:r>
              <a:rPr lang="zh-CN" altLang="en-US" dirty="0" smtClean="0"/>
              <a:t> </a:t>
            </a:r>
            <a:r>
              <a:rPr lang="en-US" altLang="zh-CN" dirty="0" smtClean="0"/>
              <a:t>transaction</a:t>
            </a:r>
            <a:r>
              <a:rPr lang="zh-CN" altLang="en-US" dirty="0" smtClean="0"/>
              <a:t> </a:t>
            </a:r>
            <a:r>
              <a:rPr lang="en-US" altLang="zh-CN" dirty="0" smtClean="0"/>
              <a:t>interrupt</a:t>
            </a:r>
            <a:r>
              <a:rPr lang="zh-CN" altLang="en-US" dirty="0" smtClean="0"/>
              <a:t> </a:t>
            </a:r>
            <a:r>
              <a:rPr lang="en-US" altLang="zh-CN" dirty="0" smtClean="0"/>
              <a:t>abort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23</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a:t>
            </a:r>
            <a:r>
              <a:rPr lang="zh-CN" altLang="en-US" baseline="0" dirty="0" smtClean="0"/>
              <a:t> </a:t>
            </a:r>
            <a:r>
              <a:rPr lang="en-US" altLang="zh-CN" baseline="0" dirty="0" smtClean="0"/>
              <a:t>order</a:t>
            </a:r>
            <a:r>
              <a:rPr lang="zh-CN" altLang="en-US" baseline="0" dirty="0" smtClean="0"/>
              <a:t> </a:t>
            </a:r>
            <a:r>
              <a:rPr lang="en-US" altLang="zh-CN" baseline="0" dirty="0" smtClean="0"/>
              <a:t>to</a:t>
            </a:r>
            <a:r>
              <a:rPr lang="zh-CN" altLang="en-US" baseline="0" dirty="0" smtClean="0"/>
              <a:t> </a:t>
            </a:r>
            <a:r>
              <a:rPr lang="en-US" altLang="zh-CN" baseline="0" dirty="0" smtClean="0"/>
              <a:t>illustrate</a:t>
            </a:r>
            <a:r>
              <a:rPr lang="zh-CN" altLang="en-US" baseline="0" dirty="0" smtClean="0"/>
              <a:t> </a:t>
            </a:r>
            <a:r>
              <a:rPr lang="en-US" altLang="zh-CN" baseline="0" dirty="0" smtClean="0"/>
              <a:t>this,</a:t>
            </a:r>
            <a:r>
              <a:rPr lang="zh-CN" altLang="en-US" baseline="0" dirty="0" smtClean="0"/>
              <a:t> </a:t>
            </a:r>
            <a:r>
              <a:rPr lang="en-US" altLang="zh-CN" baseline="0" dirty="0" smtClean="0"/>
              <a:t>w</a:t>
            </a:r>
            <a:r>
              <a:rPr lang="en-US" baseline="0" dirty="0" smtClean="0"/>
              <a:t>e</a:t>
            </a:r>
            <a:r>
              <a:rPr lang="zh-CN" altLang="en-US" baseline="0" dirty="0" smtClean="0"/>
              <a:t> </a:t>
            </a:r>
            <a:r>
              <a:rPr lang="en-US" altLang="zh-CN" baseline="0" dirty="0" smtClean="0"/>
              <a:t>develop</a:t>
            </a:r>
            <a:r>
              <a:rPr lang="zh-CN" altLang="en-US" baseline="0" dirty="0" smtClean="0"/>
              <a:t> </a:t>
            </a:r>
            <a:r>
              <a:rPr lang="en-US" altLang="zh-CN" baseline="0" dirty="0" smtClean="0"/>
              <a:t>9</a:t>
            </a:r>
            <a:r>
              <a:rPr lang="zh-CN" altLang="en-US" baseline="0" dirty="0" smtClean="0"/>
              <a:t> </a:t>
            </a:r>
            <a:r>
              <a:rPr lang="en-US" altLang="zh-CN" baseline="0" dirty="0" smtClean="0"/>
              <a:t>VMI</a:t>
            </a:r>
            <a:r>
              <a:rPr lang="zh-CN" altLang="en-US" baseline="0" dirty="0" smtClean="0"/>
              <a:t> </a:t>
            </a:r>
            <a:r>
              <a:rPr lang="en-US" altLang="zh-CN" baseline="0" dirty="0" smtClean="0"/>
              <a:t>tools</a:t>
            </a:r>
            <a:r>
              <a:rPr lang="zh-CN" altLang="en-US" baseline="0" dirty="0" smtClean="0"/>
              <a:t> </a:t>
            </a:r>
            <a:r>
              <a:rPr lang="en-US" altLang="zh-CN" baseline="0" dirty="0" smtClean="0"/>
              <a:t>shown</a:t>
            </a:r>
            <a:r>
              <a:rPr lang="zh-CN" altLang="en-US" baseline="0" dirty="0" smtClean="0"/>
              <a:t> </a:t>
            </a:r>
            <a:r>
              <a:rPr lang="en-US" altLang="zh-CN" baseline="0" dirty="0" smtClean="0"/>
              <a:t>in</a:t>
            </a:r>
            <a:r>
              <a:rPr lang="zh-CN" altLang="en-US" baseline="0" dirty="0" smtClean="0"/>
              <a:t> </a:t>
            </a:r>
            <a:r>
              <a:rPr lang="en-US" altLang="zh-CN" baseline="0" dirty="0" smtClean="0"/>
              <a:t>the</a:t>
            </a:r>
            <a:r>
              <a:rPr lang="zh-CN" altLang="en-US" baseline="0" dirty="0" smtClean="0"/>
              <a:t> </a:t>
            </a:r>
            <a:r>
              <a:rPr lang="en-US" altLang="zh-CN" baseline="0" dirty="0" smtClean="0"/>
              <a:t>figure,</a:t>
            </a:r>
            <a:r>
              <a:rPr lang="zh-CN" altLang="en-US" baseline="0" dirty="0" smtClean="0"/>
              <a:t> </a:t>
            </a:r>
            <a:r>
              <a:rPr lang="en-US" altLang="zh-CN" baseline="0" dirty="0" smtClean="0"/>
              <a:t>and</a:t>
            </a:r>
            <a:r>
              <a:rPr lang="zh-CN" altLang="en-US" baseline="0" dirty="0" smtClean="0"/>
              <a:t> </a:t>
            </a:r>
            <a:r>
              <a:rPr lang="en-US" altLang="zh-CN" baseline="0" dirty="0" smtClean="0"/>
              <a:t>calculate</a:t>
            </a:r>
            <a:r>
              <a:rPr lang="zh-CN" altLang="en-US" baseline="0" dirty="0" smtClean="0"/>
              <a:t> </a:t>
            </a:r>
            <a:r>
              <a:rPr lang="en-US" altLang="zh-CN" baseline="0" dirty="0" smtClean="0"/>
              <a:t>their</a:t>
            </a:r>
            <a:r>
              <a:rPr lang="zh-CN" altLang="en-US" baseline="0" dirty="0" smtClean="0"/>
              <a:t> </a:t>
            </a:r>
            <a:r>
              <a:rPr lang="en-US" altLang="zh-CN" baseline="0" dirty="0" smtClean="0"/>
              <a:t>read/write</a:t>
            </a:r>
            <a:r>
              <a:rPr lang="zh-CN" altLang="en-US" baseline="0" dirty="0" smtClean="0"/>
              <a:t> </a:t>
            </a:r>
            <a:r>
              <a:rPr lang="en-US" altLang="zh-CN" baseline="0" dirty="0" smtClean="0"/>
              <a:t>set,</a:t>
            </a:r>
            <a:r>
              <a:rPr lang="zh-CN" altLang="en-US" baseline="0" dirty="0" smtClean="0"/>
              <a:t> </a:t>
            </a:r>
            <a:r>
              <a:rPr lang="en-US" altLang="zh-CN" baseline="0" dirty="0" smtClean="0"/>
              <a:t>we</a:t>
            </a:r>
            <a:r>
              <a:rPr lang="zh-CN" altLang="en-US" baseline="0" dirty="0" smtClean="0"/>
              <a:t> </a:t>
            </a:r>
            <a:r>
              <a:rPr lang="en-US" altLang="zh-CN" baseline="0" dirty="0" smtClean="0"/>
              <a:t>found</a:t>
            </a:r>
            <a:r>
              <a:rPr lang="zh-CN" altLang="en-US" baseline="0" dirty="0" smtClean="0"/>
              <a:t> </a:t>
            </a:r>
            <a:r>
              <a:rPr lang="en-US" altLang="zh-CN" baseline="0" dirty="0" smtClean="0"/>
              <a:t>that</a:t>
            </a:r>
            <a:r>
              <a:rPr lang="zh-CN" altLang="en-US" baseline="0" dirty="0" smtClean="0"/>
              <a:t> </a:t>
            </a:r>
            <a:r>
              <a:rPr lang="en-US" altLang="zh-CN" baseline="0" dirty="0" smtClean="0"/>
              <a:t>most</a:t>
            </a:r>
            <a:r>
              <a:rPr lang="zh-CN" altLang="en-US" baseline="0" dirty="0" smtClean="0"/>
              <a:t> </a:t>
            </a:r>
            <a:r>
              <a:rPr lang="en-US" altLang="zh-CN" baseline="0" dirty="0" smtClean="0"/>
              <a:t>of</a:t>
            </a:r>
            <a:r>
              <a:rPr lang="zh-CN" altLang="en-US" baseline="0" dirty="0" smtClean="0"/>
              <a:t> </a:t>
            </a:r>
            <a:r>
              <a:rPr lang="en-US" altLang="zh-CN" baseline="0" dirty="0" smtClean="0"/>
              <a:t>them</a:t>
            </a:r>
            <a:r>
              <a:rPr lang="zh-CN" altLang="en-US" baseline="0" dirty="0" smtClean="0"/>
              <a:t> </a:t>
            </a:r>
            <a:r>
              <a:rPr lang="en-US" altLang="zh-CN" baseline="0" dirty="0" smtClean="0"/>
              <a:t>exceed</a:t>
            </a:r>
            <a:r>
              <a:rPr lang="zh-CN" altLang="en-US" baseline="0" dirty="0" smtClean="0"/>
              <a:t> </a:t>
            </a:r>
            <a:r>
              <a:rPr lang="en-US" altLang="zh-CN" baseline="0" dirty="0" smtClean="0"/>
              <a:t>the</a:t>
            </a:r>
            <a:r>
              <a:rPr lang="zh-CN" altLang="en-US" baseline="0" dirty="0" smtClean="0"/>
              <a:t> </a:t>
            </a:r>
            <a:r>
              <a:rPr lang="en-US" altLang="zh-CN" baseline="0" dirty="0" smtClean="0"/>
              <a:t>working</a:t>
            </a:r>
            <a:r>
              <a:rPr lang="zh-CN" altLang="en-US" baseline="0" dirty="0" smtClean="0"/>
              <a:t> </a:t>
            </a:r>
            <a:r>
              <a:rPr lang="en-US" altLang="zh-CN" baseline="0" dirty="0" smtClean="0"/>
              <a:t>set</a:t>
            </a:r>
            <a:r>
              <a:rPr lang="zh-CN" altLang="en-US" baseline="0" dirty="0" smtClean="0"/>
              <a:t> </a:t>
            </a:r>
            <a:r>
              <a:rPr lang="en-US" altLang="zh-CN" baseline="0" dirty="0" smtClean="0"/>
              <a:t>of</a:t>
            </a:r>
            <a:r>
              <a:rPr lang="zh-CN" altLang="en-US" baseline="0" dirty="0" smtClean="0"/>
              <a:t> </a:t>
            </a:r>
            <a:r>
              <a:rPr lang="en-US" altLang="zh-CN" baseline="0" dirty="0" smtClean="0"/>
              <a:t>RTM.</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24</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To</a:t>
            </a:r>
            <a:r>
              <a:rPr lang="zh-CN" altLang="en-US" dirty="0" smtClean="0"/>
              <a:t> </a:t>
            </a:r>
            <a:r>
              <a:rPr lang="en-US" altLang="zh-CN" dirty="0" smtClean="0"/>
              <a:t>reduce</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aborts</a:t>
            </a:r>
            <a:r>
              <a:rPr lang="zh-CN" altLang="en-US" dirty="0" smtClean="0"/>
              <a:t> </a:t>
            </a:r>
            <a:r>
              <a:rPr lang="en-US" altLang="zh-CN" dirty="0" smtClean="0"/>
              <a:t>caused</a:t>
            </a:r>
            <a:r>
              <a:rPr lang="zh-CN" altLang="en-US" dirty="0" smtClean="0"/>
              <a:t> </a:t>
            </a:r>
            <a:r>
              <a:rPr lang="en-US" altLang="zh-CN" dirty="0" smtClean="0"/>
              <a:t>by</a:t>
            </a:r>
            <a:r>
              <a:rPr lang="zh-CN" altLang="en-US" dirty="0" smtClean="0"/>
              <a:t> </a:t>
            </a:r>
            <a:r>
              <a:rPr lang="en-US" altLang="zh-CN" dirty="0" smtClean="0"/>
              <a:t>these</a:t>
            </a:r>
            <a:r>
              <a:rPr lang="zh-CN" altLang="en-US" dirty="0" smtClean="0"/>
              <a:t> </a:t>
            </a:r>
            <a:r>
              <a:rPr lang="en-US" altLang="zh-CN" dirty="0" smtClean="0"/>
              <a:t>reasons,</a:t>
            </a:r>
            <a:r>
              <a:rPr lang="zh-CN" altLang="en-US" dirty="0" smtClean="0"/>
              <a:t> </a:t>
            </a:r>
            <a:r>
              <a:rPr lang="en-US" altLang="zh-CN" dirty="0" smtClean="0"/>
              <a:t>we</a:t>
            </a:r>
            <a:r>
              <a:rPr lang="zh-CN" altLang="en-US" dirty="0" smtClean="0"/>
              <a:t> </a:t>
            </a:r>
            <a:r>
              <a:rPr lang="en-US" altLang="zh-CN" dirty="0" smtClean="0"/>
              <a:t>designed</a:t>
            </a:r>
            <a:r>
              <a:rPr lang="zh-CN" altLang="en-US" dirty="0" smtClean="0"/>
              <a:t> </a:t>
            </a:r>
            <a:r>
              <a:rPr lang="en-US" altLang="zh-CN" dirty="0" smtClean="0"/>
              <a:t>2</a:t>
            </a:r>
            <a:r>
              <a:rPr lang="zh-CN" altLang="en-US" dirty="0" smtClean="0"/>
              <a:t> </a:t>
            </a:r>
            <a:r>
              <a:rPr lang="en-US" altLang="zh-CN" dirty="0" smtClean="0"/>
              <a:t>optimizations.</a:t>
            </a:r>
            <a:r>
              <a:rPr lang="zh-CN" altLang="en-US" dirty="0" smtClean="0"/>
              <a:t> </a:t>
            </a:r>
            <a:endParaRPr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One</a:t>
            </a:r>
            <a:r>
              <a:rPr lang="zh-CN" altLang="en-US" dirty="0" smtClean="0"/>
              <a:t> </a:t>
            </a:r>
            <a:r>
              <a:rPr lang="en-US" altLang="zh-CN" dirty="0" smtClean="0"/>
              <a:t>is</a:t>
            </a:r>
            <a:r>
              <a:rPr lang="zh-CN" altLang="en-US" dirty="0" smtClean="0"/>
              <a:t> </a:t>
            </a:r>
            <a:r>
              <a:rPr lang="en-US" altLang="zh-CN" dirty="0" smtClean="0"/>
              <a:t>called</a:t>
            </a:r>
            <a:r>
              <a:rPr lang="zh-CN" altLang="en-US" dirty="0" smtClean="0"/>
              <a:t> </a:t>
            </a:r>
            <a:r>
              <a:rPr lang="en-US" dirty="0" smtClean="0"/>
              <a:t>In</a:t>
            </a:r>
            <a:r>
              <a:rPr lang="en-US" altLang="zh-CN" dirty="0" smtClean="0"/>
              <a:t>-VM</a:t>
            </a:r>
            <a:r>
              <a:rPr lang="zh-CN" altLang="en-US" dirty="0" smtClean="0"/>
              <a:t> </a:t>
            </a:r>
            <a:r>
              <a:rPr lang="en-US" altLang="zh-CN" dirty="0" smtClean="0"/>
              <a:t>Core</a:t>
            </a:r>
            <a:r>
              <a:rPr lang="zh-CN" altLang="en-US" dirty="0" smtClean="0"/>
              <a:t> </a:t>
            </a:r>
            <a:r>
              <a:rPr lang="en-US" altLang="zh-CN" dirty="0" smtClean="0"/>
              <a:t>planting</a:t>
            </a:r>
            <a:r>
              <a:rPr lang="zh-CN" altLang="en-US" dirty="0" smtClean="0"/>
              <a:t> </a:t>
            </a:r>
            <a:r>
              <a:rPr lang="en-US" altLang="zh-CN" dirty="0" smtClean="0"/>
              <a:t>which</a:t>
            </a:r>
            <a:r>
              <a:rPr lang="zh-CN" altLang="en-US" dirty="0" smtClean="0"/>
              <a:t> </a:t>
            </a:r>
            <a:r>
              <a:rPr lang="en-US" altLang="zh-CN" dirty="0" smtClean="0"/>
              <a:t>can</a:t>
            </a:r>
            <a:r>
              <a:rPr lang="zh-CN" altLang="en-US" dirty="0" smtClean="0"/>
              <a:t> </a:t>
            </a:r>
            <a:r>
              <a:rPr lang="en-US" altLang="zh-CN" dirty="0" smtClean="0"/>
              <a:t>reduce</a:t>
            </a:r>
            <a:r>
              <a:rPr lang="zh-CN" altLang="en-US" dirty="0" smtClean="0"/>
              <a:t> </a:t>
            </a:r>
            <a:r>
              <a:rPr lang="en-US" altLang="zh-CN" dirty="0" smtClean="0"/>
              <a:t>working</a:t>
            </a:r>
            <a:r>
              <a:rPr lang="zh-CN" altLang="en-US" dirty="0" smtClean="0"/>
              <a:t> </a:t>
            </a:r>
            <a:r>
              <a:rPr lang="en-US" altLang="zh-CN" dirty="0" smtClean="0"/>
              <a:t>set,</a:t>
            </a:r>
            <a:r>
              <a:rPr lang="zh-CN" altLang="en-US" dirty="0" smtClean="0"/>
              <a:t> </a:t>
            </a:r>
            <a:r>
              <a:rPr lang="en-US" altLang="zh-CN" dirty="0" smtClean="0"/>
              <a:t>and</a:t>
            </a:r>
            <a:r>
              <a:rPr lang="zh-CN" altLang="en-US" dirty="0" smtClean="0"/>
              <a:t> </a:t>
            </a:r>
            <a:r>
              <a:rPr lang="en-US" altLang="zh-CN" dirty="0" smtClean="0"/>
              <a:t>eliminate</a:t>
            </a:r>
            <a:r>
              <a:rPr lang="zh-CN" altLang="en-US" dirty="0" smtClean="0"/>
              <a:t> </a:t>
            </a:r>
            <a:r>
              <a:rPr lang="en-US" altLang="zh-CN" dirty="0" smtClean="0"/>
              <a:t>hypercall</a:t>
            </a:r>
            <a:r>
              <a:rPr lang="zh-CN" altLang="en-US" dirty="0" smtClean="0"/>
              <a:t> </a:t>
            </a:r>
            <a:r>
              <a:rPr lang="en-US" altLang="zh-CN" dirty="0" smtClean="0"/>
              <a:t>which</a:t>
            </a:r>
            <a:r>
              <a:rPr lang="zh-CN" altLang="en-US" dirty="0" smtClean="0"/>
              <a:t> </a:t>
            </a:r>
            <a:r>
              <a:rPr lang="en-US" altLang="zh-CN" dirty="0" smtClean="0"/>
              <a:t>will</a:t>
            </a:r>
            <a:r>
              <a:rPr lang="zh-CN" altLang="en-US" dirty="0" smtClean="0"/>
              <a:t> </a:t>
            </a:r>
            <a:r>
              <a:rPr lang="en-US" altLang="zh-CN" dirty="0" smtClean="0"/>
              <a:t>cause</a:t>
            </a:r>
            <a:r>
              <a:rPr lang="zh-CN" altLang="en-US" dirty="0" smtClean="0"/>
              <a:t> </a:t>
            </a:r>
            <a:r>
              <a:rPr lang="en-US" altLang="zh-CN" dirty="0" smtClean="0"/>
              <a:t>interrupt</a:t>
            </a:r>
            <a:r>
              <a:rPr lang="zh-CN" altLang="en-US" dirty="0" smtClean="0"/>
              <a:t> </a:t>
            </a:r>
            <a:r>
              <a:rPr lang="en-US" altLang="zh-CN" dirty="0" smtClean="0"/>
              <a:t>abort,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zh-CN" altLang="en-US" dirty="0" smtClean="0"/>
              <a:t> </a:t>
            </a:r>
            <a:r>
              <a:rPr lang="en-US" altLang="zh-CN" dirty="0" smtClean="0"/>
              <a:t>other</a:t>
            </a:r>
            <a:r>
              <a:rPr lang="zh-CN" altLang="en-US" dirty="0" smtClean="0"/>
              <a:t> </a:t>
            </a:r>
            <a:r>
              <a:rPr lang="en-US" altLang="zh-CN" dirty="0" smtClean="0"/>
              <a:t>is</a:t>
            </a:r>
            <a:r>
              <a:rPr lang="zh-CN" altLang="en-US" dirty="0" smtClean="0"/>
              <a:t> </a:t>
            </a:r>
            <a:r>
              <a:rPr lang="en-US" altLang="zh-CN" dirty="0" smtClean="0"/>
              <a:t>called</a:t>
            </a:r>
            <a:r>
              <a:rPr lang="zh-CN" altLang="en-US" dirty="0" smtClean="0"/>
              <a:t> </a:t>
            </a:r>
            <a:r>
              <a:rPr lang="en-US" altLang="zh-CN" dirty="0" smtClean="0"/>
              <a:t>2-phase</a:t>
            </a:r>
            <a:r>
              <a:rPr lang="zh-CN" altLang="en-US" dirty="0" smtClean="0"/>
              <a:t> </a:t>
            </a:r>
            <a:r>
              <a:rPr lang="en-US" altLang="zh-CN" dirty="0" smtClean="0"/>
              <a:t>VMI-copy,</a:t>
            </a:r>
            <a:r>
              <a:rPr lang="zh-CN" altLang="en-US" dirty="0" smtClean="0"/>
              <a:t> </a:t>
            </a:r>
            <a:r>
              <a:rPr lang="en-US" altLang="zh-CN" dirty="0" smtClean="0"/>
              <a:t>it</a:t>
            </a:r>
            <a:r>
              <a:rPr lang="zh-CN" altLang="en-US" dirty="0" smtClean="0"/>
              <a:t> </a:t>
            </a:r>
            <a:r>
              <a:rPr lang="en-US" altLang="zh-CN" dirty="0" smtClean="0"/>
              <a:t>can</a:t>
            </a:r>
            <a:r>
              <a:rPr lang="zh-CN" altLang="en-US" dirty="0" smtClean="0"/>
              <a:t> </a:t>
            </a:r>
            <a:r>
              <a:rPr lang="en-US" altLang="zh-CN" dirty="0" smtClean="0"/>
              <a:t>eliminate</a:t>
            </a:r>
            <a:r>
              <a:rPr lang="zh-CN" altLang="en-US" dirty="0" smtClean="0"/>
              <a:t> </a:t>
            </a:r>
            <a:r>
              <a:rPr lang="en-US" altLang="zh-CN" dirty="0" smtClean="0"/>
              <a:t>write</a:t>
            </a:r>
            <a:r>
              <a:rPr lang="zh-CN" altLang="en-US" dirty="0" smtClean="0"/>
              <a:t> </a:t>
            </a:r>
            <a:r>
              <a:rPr lang="en-US" altLang="zh-CN" dirty="0" smtClean="0"/>
              <a:t>set,</a:t>
            </a:r>
            <a:r>
              <a:rPr lang="zh-CN" altLang="en-US" dirty="0" smtClean="0"/>
              <a:t> </a:t>
            </a:r>
            <a:r>
              <a:rPr lang="en-US" altLang="zh-CN" dirty="0" smtClean="0"/>
              <a:t>and</a:t>
            </a:r>
            <a:r>
              <a:rPr lang="zh-CN" altLang="en-US" dirty="0" smtClean="0"/>
              <a:t> </a:t>
            </a:r>
            <a:r>
              <a:rPr lang="en-US" altLang="zh-CN" dirty="0" smtClean="0"/>
              <a:t>simplify</a:t>
            </a:r>
            <a:r>
              <a:rPr lang="zh-CN" altLang="en-US" dirty="0" smtClean="0"/>
              <a:t> </a:t>
            </a:r>
            <a:r>
              <a:rPr lang="en-US" altLang="zh-CN" dirty="0" smtClean="0"/>
              <a:t>process</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transaction</a:t>
            </a:r>
            <a:endParaRPr lang="en-US" dirty="0" smtClean="0"/>
          </a:p>
          <a:p>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25</a:t>
            </a:fld>
            <a:endParaRPr lang="en-US"/>
          </a:p>
        </p:txBody>
      </p:sp>
    </p:spTree>
    <p:extLst>
      <p:ext uri="{BB962C8B-B14F-4D97-AF65-F5344CB8AC3E}">
        <p14:creationId xmlns:p14="http://schemas.microsoft.com/office/powerpoint/2010/main" val="13704378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Let’s</a:t>
            </a:r>
            <a:r>
              <a:rPr lang="zh-CN" altLang="en-US" dirty="0" smtClean="0"/>
              <a:t> </a:t>
            </a:r>
            <a:r>
              <a:rPr lang="en-US" altLang="zh-CN" dirty="0" smtClean="0"/>
              <a:t>firstly</a:t>
            </a:r>
            <a:r>
              <a:rPr lang="zh-CN" altLang="en-US" dirty="0" smtClean="0"/>
              <a:t> </a:t>
            </a:r>
            <a:r>
              <a:rPr lang="en-US" altLang="zh-CN" dirty="0" smtClean="0"/>
              <a:t>elaborate</a:t>
            </a:r>
            <a:r>
              <a:rPr lang="zh-CN" altLang="en-US" dirty="0" smtClean="0"/>
              <a:t> </a:t>
            </a:r>
            <a:r>
              <a:rPr lang="en-US" altLang="zh-CN" dirty="0" smtClean="0"/>
              <a:t>the</a:t>
            </a:r>
            <a:r>
              <a:rPr lang="zh-CN" altLang="en-US" dirty="0" smtClean="0"/>
              <a:t> </a:t>
            </a:r>
            <a:r>
              <a:rPr lang="en-US" altLang="zh-CN" dirty="0" smtClean="0"/>
              <a:t>problem</a:t>
            </a:r>
            <a:r>
              <a:rPr lang="zh-CN" altLang="en-US" dirty="0" smtClean="0"/>
              <a:t> </a:t>
            </a:r>
            <a:r>
              <a:rPr lang="en-US" altLang="zh-CN" dirty="0" smtClean="0"/>
              <a:t>of</a:t>
            </a:r>
            <a:r>
              <a:rPr lang="zh-CN" altLang="en-US" dirty="0" smtClean="0"/>
              <a:t> </a:t>
            </a:r>
            <a:r>
              <a:rPr lang="en-US" altLang="zh-CN" dirty="0" smtClean="0"/>
              <a:t>2-dimentional</a:t>
            </a:r>
            <a:r>
              <a:rPr lang="zh-CN" altLang="en-US" dirty="0" smtClean="0"/>
              <a:t> </a:t>
            </a:r>
            <a:r>
              <a:rPr lang="en-US" altLang="zh-CN" dirty="0" smtClean="0"/>
              <a:t>page</a:t>
            </a:r>
            <a:r>
              <a:rPr lang="zh-CN" altLang="en-US" dirty="0" smtClean="0"/>
              <a:t> </a:t>
            </a:r>
            <a:r>
              <a:rPr lang="en-US" altLang="zh-CN" dirty="0" smtClean="0"/>
              <a:t>walk.</a:t>
            </a:r>
            <a:r>
              <a:rPr lang="zh-CN" altLang="en-US" dirty="0" smtClean="0"/>
              <a:t> </a:t>
            </a:r>
            <a:r>
              <a:rPr lang="en-US" dirty="0" smtClean="0"/>
              <a:t>To</a:t>
            </a:r>
            <a:r>
              <a:rPr lang="zh-CN" altLang="en-US" dirty="0" smtClean="0"/>
              <a:t> </a:t>
            </a:r>
            <a:r>
              <a:rPr lang="en-US" altLang="zh-CN" dirty="0" smtClean="0"/>
              <a:t>get</a:t>
            </a:r>
            <a:r>
              <a:rPr lang="zh-CN" altLang="en-US" dirty="0" smtClean="0"/>
              <a:t> </a:t>
            </a:r>
            <a:r>
              <a:rPr lang="en-US" altLang="zh-CN" dirty="0" smtClean="0"/>
              <a:t>a</a:t>
            </a:r>
            <a:r>
              <a:rPr lang="zh-CN" altLang="en-US" dirty="0" smtClean="0"/>
              <a:t> </a:t>
            </a:r>
            <a:r>
              <a:rPr lang="en-US" altLang="zh-CN" dirty="0" smtClean="0"/>
              <a:t>value</a:t>
            </a:r>
            <a:r>
              <a:rPr lang="zh-CN" altLang="en-US" dirty="0" smtClean="0"/>
              <a:t> </a:t>
            </a:r>
            <a:r>
              <a:rPr lang="en-US" altLang="zh-CN" dirty="0" smtClean="0"/>
              <a:t>from</a:t>
            </a:r>
            <a:r>
              <a:rPr lang="zh-CN" altLang="en-US" dirty="0" smtClean="0"/>
              <a:t> </a:t>
            </a:r>
            <a:r>
              <a:rPr lang="en-US" altLang="zh-CN" dirty="0" smtClean="0"/>
              <a:t>the</a:t>
            </a:r>
            <a:r>
              <a:rPr lang="zh-CN" altLang="en-US" dirty="0" smtClean="0"/>
              <a:t> </a:t>
            </a:r>
            <a:r>
              <a:rPr lang="en-US" altLang="zh-CN" dirty="0" smtClean="0"/>
              <a:t>guest</a:t>
            </a:r>
            <a:r>
              <a:rPr lang="zh-CN" altLang="en-US" dirty="0" smtClean="0"/>
              <a:t> </a:t>
            </a:r>
            <a:r>
              <a:rPr lang="en-US" altLang="zh-CN" dirty="0" smtClean="0"/>
              <a:t>virtual</a:t>
            </a:r>
            <a:r>
              <a:rPr lang="zh-CN" altLang="en-US" dirty="0" smtClean="0"/>
              <a:t> </a:t>
            </a:r>
            <a:r>
              <a:rPr lang="en-US" altLang="zh-CN" dirty="0" smtClean="0"/>
              <a:t>address</a:t>
            </a:r>
            <a:r>
              <a:rPr lang="zh-CN" altLang="en-US" dirty="0" smtClean="0"/>
              <a:t> </a:t>
            </a:r>
            <a:r>
              <a:rPr lang="en-US" altLang="zh-CN" dirty="0" smtClean="0"/>
              <a:t>(the</a:t>
            </a:r>
            <a:r>
              <a:rPr lang="zh-CN" altLang="en-US" dirty="0" smtClean="0"/>
              <a:t> </a:t>
            </a:r>
            <a:r>
              <a:rPr lang="en-US" altLang="zh-CN" dirty="0" smtClean="0"/>
              <a:t>so</a:t>
            </a:r>
            <a:r>
              <a:rPr lang="zh-CN" altLang="en-US" dirty="0" smtClean="0"/>
              <a:t> </a:t>
            </a:r>
            <a:r>
              <a:rPr lang="en-US" altLang="zh-CN" dirty="0" smtClean="0"/>
              <a:t>called</a:t>
            </a:r>
            <a:r>
              <a:rPr lang="zh-CN" altLang="en-US" dirty="0" smtClean="0"/>
              <a:t> </a:t>
            </a:r>
            <a:r>
              <a:rPr lang="en-US" altLang="zh-CN" dirty="0" smtClean="0"/>
              <a:t>GVA),</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walk</a:t>
            </a:r>
            <a:r>
              <a:rPr lang="zh-CN" altLang="en-US" dirty="0" smtClean="0"/>
              <a:t> </a:t>
            </a:r>
            <a:r>
              <a:rPr lang="en-US" altLang="zh-CN" dirty="0" smtClean="0"/>
              <a:t>the</a:t>
            </a:r>
            <a:r>
              <a:rPr lang="zh-CN" altLang="en-US" dirty="0" smtClean="0"/>
              <a:t> </a:t>
            </a:r>
            <a:r>
              <a:rPr lang="en-US" altLang="zh-CN" dirty="0" smtClean="0"/>
              <a:t>page</a:t>
            </a:r>
            <a:r>
              <a:rPr lang="zh-CN" altLang="en-US" dirty="0" smtClean="0"/>
              <a:t> </a:t>
            </a:r>
            <a:r>
              <a:rPr lang="en-US" altLang="zh-CN" dirty="0" smtClean="0"/>
              <a:t>table</a:t>
            </a:r>
            <a:r>
              <a:rPr lang="zh-CN" altLang="en-US" dirty="0" smtClean="0"/>
              <a:t> </a:t>
            </a:r>
            <a:r>
              <a:rPr lang="en-US" altLang="zh-CN" dirty="0" smtClean="0"/>
              <a:t>using</a:t>
            </a:r>
            <a:r>
              <a:rPr lang="zh-CN" altLang="en-US" dirty="0" smtClean="0"/>
              <a:t> </a:t>
            </a:r>
            <a:r>
              <a:rPr lang="en-US" altLang="zh-CN" dirty="0" smtClean="0"/>
              <a:t>software,</a:t>
            </a:r>
            <a:r>
              <a:rPr lang="zh-CN" altLang="en-US" dirty="0" smtClean="0"/>
              <a:t> </a:t>
            </a:r>
            <a:r>
              <a:rPr lang="en-US" altLang="zh-CN" dirty="0" smtClean="0"/>
              <a:t>which</a:t>
            </a:r>
            <a:r>
              <a:rPr lang="zh-CN" altLang="en-US" dirty="0" smtClean="0"/>
              <a:t> </a:t>
            </a:r>
            <a:r>
              <a:rPr lang="en-US" altLang="zh-CN" dirty="0" smtClean="0"/>
              <a:t>may</a:t>
            </a:r>
            <a:r>
              <a:rPr lang="zh-CN" altLang="en-US" dirty="0" smtClean="0"/>
              <a:t> </a:t>
            </a:r>
            <a:r>
              <a:rPr lang="en-US" altLang="zh-CN" dirty="0" smtClean="0"/>
              <a:t>require</a:t>
            </a:r>
            <a:r>
              <a:rPr lang="zh-CN" altLang="en-US" dirty="0" smtClean="0"/>
              <a:t> </a:t>
            </a:r>
            <a:r>
              <a:rPr lang="en-US" altLang="zh-CN" dirty="0" smtClean="0"/>
              <a:t>many</a:t>
            </a:r>
            <a:r>
              <a:rPr lang="zh-CN" altLang="en-US" dirty="0" smtClean="0"/>
              <a:t> </a:t>
            </a:r>
            <a:r>
              <a:rPr lang="en-US" altLang="zh-CN" dirty="0" smtClean="0"/>
              <a:t>more</a:t>
            </a:r>
            <a:r>
              <a:rPr lang="zh-CN" altLang="en-US" dirty="0" smtClean="0"/>
              <a:t> </a:t>
            </a:r>
            <a:r>
              <a:rPr lang="en-US" altLang="zh-CN" dirty="0" smtClean="0"/>
              <a:t>memory</a:t>
            </a:r>
            <a:r>
              <a:rPr lang="zh-CN" altLang="en-US" dirty="0" smtClean="0"/>
              <a:t> </a:t>
            </a:r>
            <a:r>
              <a:rPr lang="en-US" altLang="zh-CN" dirty="0" smtClean="0"/>
              <a:t>reads</a:t>
            </a:r>
            <a:r>
              <a:rPr lang="zh-CN" altLang="en-US" dirty="0" smtClean="0"/>
              <a:t> </a:t>
            </a:r>
            <a:r>
              <a:rPr lang="en-US" altLang="zh-CN" dirty="0" smtClean="0"/>
              <a:t>for</a:t>
            </a:r>
            <a:r>
              <a:rPr lang="zh-CN" altLang="en-US" dirty="0" smtClean="0"/>
              <a:t> </a:t>
            </a:r>
            <a:r>
              <a:rPr lang="en-US" altLang="zh-CN" dirty="0" smtClean="0"/>
              <a:t>address</a:t>
            </a:r>
            <a:r>
              <a:rPr lang="zh-CN" altLang="en-US" dirty="0" smtClean="0"/>
              <a:t> </a:t>
            </a:r>
            <a:r>
              <a:rPr lang="en-US" altLang="zh-CN" dirty="0" smtClean="0"/>
              <a:t>translation</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26</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Meanwhile</a:t>
            </a:r>
            <a:r>
              <a:rPr lang="en-US" altLang="zh-CN" dirty="0" smtClean="0"/>
              <a:t>,</a:t>
            </a:r>
            <a:r>
              <a:rPr lang="zh-CN" altLang="en-US" dirty="0" smtClean="0"/>
              <a:t> </a:t>
            </a:r>
            <a:r>
              <a:rPr lang="en-US" altLang="zh-CN" dirty="0" smtClean="0"/>
              <a:t>this</a:t>
            </a:r>
            <a:r>
              <a:rPr lang="zh-CN" altLang="en-US" dirty="0" smtClean="0"/>
              <a:t> </a:t>
            </a:r>
            <a:r>
              <a:rPr lang="en-US" altLang="zh-CN" dirty="0" smtClean="0"/>
              <a:t>process</a:t>
            </a:r>
            <a:r>
              <a:rPr lang="zh-CN" altLang="en-US" dirty="0" smtClean="0"/>
              <a:t> </a:t>
            </a:r>
            <a:r>
              <a:rPr lang="en-US" altLang="zh-CN" dirty="0" smtClean="0"/>
              <a:t>may</a:t>
            </a:r>
            <a:r>
              <a:rPr lang="zh-CN" altLang="en-US" dirty="0" smtClean="0"/>
              <a:t> </a:t>
            </a:r>
            <a:r>
              <a:rPr lang="en-US" altLang="zh-CN" dirty="0" smtClean="0"/>
              <a:t>also</a:t>
            </a:r>
            <a:r>
              <a:rPr lang="zh-CN" altLang="en-US" dirty="0" smtClean="0"/>
              <a:t> </a:t>
            </a:r>
            <a:r>
              <a:rPr lang="en-US" altLang="zh-CN" dirty="0" smtClean="0"/>
              <a:t>involve</a:t>
            </a:r>
            <a:r>
              <a:rPr lang="zh-CN" altLang="en-US" dirty="0" smtClean="0"/>
              <a:t> </a:t>
            </a:r>
            <a:r>
              <a:rPr lang="en-US" altLang="zh-CN" dirty="0" smtClean="0"/>
              <a:t>many</a:t>
            </a:r>
            <a:r>
              <a:rPr lang="zh-CN" altLang="en-US" dirty="0" smtClean="0"/>
              <a:t> </a:t>
            </a:r>
            <a:r>
              <a:rPr lang="en-US" altLang="zh-CN" dirty="0" smtClean="0"/>
              <a:t>guest</a:t>
            </a:r>
            <a:r>
              <a:rPr lang="zh-CN" altLang="en-US" dirty="0" smtClean="0"/>
              <a:t> </a:t>
            </a:r>
            <a:r>
              <a:rPr lang="en-US" altLang="zh-CN" dirty="0" smtClean="0"/>
              <a:t>physical</a:t>
            </a:r>
            <a:r>
              <a:rPr lang="zh-CN" altLang="en-US" dirty="0" smtClean="0"/>
              <a:t> </a:t>
            </a:r>
            <a:r>
              <a:rPr lang="en-US" altLang="zh-CN" dirty="0" smtClean="0"/>
              <a:t>address</a:t>
            </a:r>
            <a:r>
              <a:rPr lang="zh-CN" altLang="en-US" dirty="0" smtClean="0"/>
              <a:t> </a:t>
            </a:r>
            <a:r>
              <a:rPr lang="en-US" altLang="zh-CN" dirty="0" smtClean="0"/>
              <a:t>to</a:t>
            </a:r>
            <a:r>
              <a:rPr lang="zh-CN" altLang="en-US" dirty="0" smtClean="0"/>
              <a:t> </a:t>
            </a:r>
            <a:r>
              <a:rPr lang="en-US" altLang="zh-CN" dirty="0" smtClean="0"/>
              <a:t>host</a:t>
            </a:r>
            <a:r>
              <a:rPr lang="zh-CN" altLang="en-US" dirty="0" smtClean="0"/>
              <a:t> </a:t>
            </a:r>
            <a:r>
              <a:rPr lang="en-US" altLang="zh-CN" dirty="0" smtClean="0"/>
              <a:t>virtual</a:t>
            </a:r>
            <a:r>
              <a:rPr lang="zh-CN" altLang="en-US" dirty="0" smtClean="0"/>
              <a:t> </a:t>
            </a:r>
            <a:r>
              <a:rPr lang="en-US" altLang="zh-CN" dirty="0" smtClean="0"/>
              <a:t>address</a:t>
            </a:r>
            <a:r>
              <a:rPr lang="zh-CN" altLang="en-US" dirty="0" smtClean="0"/>
              <a:t> </a:t>
            </a:r>
            <a:r>
              <a:rPr lang="en-US" altLang="zh-CN" dirty="0" smtClean="0"/>
              <a:t>mapping,</a:t>
            </a:r>
            <a:r>
              <a:rPr lang="zh-CN" altLang="en-US" dirty="0" smtClean="0"/>
              <a:t> </a:t>
            </a:r>
            <a:r>
              <a:rPr lang="en-US" altLang="zh-CN" dirty="0" smtClean="0"/>
              <a:t>the</a:t>
            </a:r>
            <a:r>
              <a:rPr lang="zh-CN" altLang="en-US" dirty="0" smtClean="0"/>
              <a:t> </a:t>
            </a:r>
            <a:r>
              <a:rPr lang="en-US" altLang="zh-CN" dirty="0" smtClean="0"/>
              <a:t>miss</a:t>
            </a:r>
            <a:r>
              <a:rPr lang="zh-CN" altLang="en-US" dirty="0" smtClean="0"/>
              <a:t> </a:t>
            </a:r>
            <a:r>
              <a:rPr lang="en-US" altLang="zh-CN" dirty="0" smtClean="0"/>
              <a:t>of</a:t>
            </a:r>
            <a:r>
              <a:rPr lang="zh-CN" altLang="en-US" dirty="0" smtClean="0"/>
              <a:t> </a:t>
            </a:r>
            <a:r>
              <a:rPr lang="en-US" altLang="zh-CN" dirty="0" smtClean="0"/>
              <a:t>this</a:t>
            </a:r>
            <a:r>
              <a:rPr lang="zh-CN" altLang="en-US" dirty="0" smtClean="0"/>
              <a:t> </a:t>
            </a:r>
            <a:r>
              <a:rPr lang="en-US" altLang="zh-CN" dirty="0" smtClean="0"/>
              <a:t>mapping</a:t>
            </a:r>
            <a:r>
              <a:rPr lang="zh-CN" altLang="en-US" dirty="0" smtClean="0"/>
              <a:t> </a:t>
            </a:r>
            <a:r>
              <a:rPr lang="en-US" altLang="zh-CN" dirty="0" smtClean="0"/>
              <a:t>will</a:t>
            </a:r>
            <a:r>
              <a:rPr lang="zh-CN" altLang="en-US" dirty="0" smtClean="0"/>
              <a:t> </a:t>
            </a:r>
            <a:r>
              <a:rPr lang="en-US" altLang="zh-CN" dirty="0" smtClean="0"/>
              <a:t>issue</a:t>
            </a:r>
            <a:r>
              <a:rPr lang="zh-CN" altLang="en-US" dirty="0" smtClean="0"/>
              <a:t> </a:t>
            </a:r>
            <a:r>
              <a:rPr lang="en-US" altLang="zh-CN" dirty="0" smtClean="0"/>
              <a:t>hypercall</a:t>
            </a:r>
            <a:r>
              <a:rPr lang="zh-CN" altLang="en-US" dirty="0" smtClean="0"/>
              <a:t> </a:t>
            </a:r>
            <a:r>
              <a:rPr lang="en-US" altLang="zh-CN" dirty="0" smtClean="0"/>
              <a:t>to</a:t>
            </a:r>
            <a:r>
              <a:rPr lang="zh-CN" altLang="en-US" dirty="0" smtClean="0"/>
              <a:t> </a:t>
            </a:r>
            <a:r>
              <a:rPr lang="en-US" altLang="zh-CN" dirty="0" smtClean="0"/>
              <a:t>hypervisor</a:t>
            </a:r>
            <a:r>
              <a:rPr lang="zh-CN" altLang="en-US" dirty="0" smtClean="0"/>
              <a:t>, </a:t>
            </a:r>
            <a:r>
              <a:rPr lang="en-US" altLang="zh-CN" dirty="0" smtClean="0"/>
              <a:t>which</a:t>
            </a:r>
            <a:r>
              <a:rPr lang="zh-CN" altLang="en-US" dirty="0" smtClean="0"/>
              <a:t> </a:t>
            </a:r>
            <a:r>
              <a:rPr lang="en-US" altLang="zh-CN" dirty="0" smtClean="0"/>
              <a:t>will</a:t>
            </a:r>
            <a:r>
              <a:rPr lang="zh-CN" altLang="en-US" dirty="0" smtClean="0"/>
              <a:t> </a:t>
            </a:r>
            <a:r>
              <a:rPr lang="en-US" altLang="zh-CN" dirty="0" smtClean="0"/>
              <a:t>cause</a:t>
            </a:r>
            <a:r>
              <a:rPr lang="zh-CN" altLang="en-US" dirty="0" smtClean="0"/>
              <a:t> </a:t>
            </a:r>
            <a:r>
              <a:rPr lang="en-US" altLang="zh-CN" dirty="0" smtClean="0"/>
              <a:t>unrecoverable</a:t>
            </a:r>
            <a:r>
              <a:rPr lang="zh-CN" altLang="en-US" dirty="0" smtClean="0"/>
              <a:t> </a:t>
            </a:r>
            <a:r>
              <a:rPr lang="en-US" altLang="zh-CN" dirty="0" smtClean="0"/>
              <a:t>interrupt</a:t>
            </a:r>
            <a:r>
              <a:rPr lang="zh-CN" altLang="en-US" dirty="0" smtClean="0"/>
              <a:t> </a:t>
            </a:r>
            <a:r>
              <a:rPr lang="en-US" altLang="zh-CN" dirty="0" smtClean="0"/>
              <a:t>abort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27</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zh-CN" altLang="en-US" dirty="0" smtClean="0"/>
              <a:t> </a:t>
            </a:r>
            <a:r>
              <a:rPr lang="en-US" altLang="zh-CN" dirty="0" smtClean="0"/>
              <a:t>avoid</a:t>
            </a:r>
            <a:r>
              <a:rPr lang="zh-CN" altLang="en-US" dirty="0" smtClean="0"/>
              <a:t> </a:t>
            </a:r>
            <a:r>
              <a:rPr lang="en-US" altLang="zh-CN" dirty="0" smtClean="0"/>
              <a:t>the</a:t>
            </a:r>
            <a:r>
              <a:rPr lang="zh-CN" altLang="en-US" dirty="0" smtClean="0"/>
              <a:t> </a:t>
            </a:r>
            <a:r>
              <a:rPr lang="en-US" altLang="zh-CN" dirty="0" smtClean="0"/>
              <a:t>additional</a:t>
            </a:r>
            <a:r>
              <a:rPr lang="zh-CN" altLang="en-US" dirty="0" smtClean="0"/>
              <a:t> </a:t>
            </a:r>
            <a:r>
              <a:rPr lang="en-US" altLang="zh-CN" dirty="0" smtClean="0"/>
              <a:t>2-dimentional</a:t>
            </a:r>
            <a:r>
              <a:rPr lang="zh-CN" altLang="en-US" dirty="0" smtClean="0"/>
              <a:t> </a:t>
            </a:r>
            <a:r>
              <a:rPr lang="en-US" altLang="zh-CN" dirty="0" smtClean="0"/>
              <a:t>page</a:t>
            </a:r>
            <a:r>
              <a:rPr lang="zh-CN" altLang="en-US" dirty="0" smtClean="0"/>
              <a:t> </a:t>
            </a:r>
            <a:r>
              <a:rPr lang="en-US" altLang="zh-CN" dirty="0" smtClean="0"/>
              <a:t>walk,</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stealthily</a:t>
            </a:r>
            <a:r>
              <a:rPr lang="zh-CN" altLang="en-US" dirty="0" smtClean="0"/>
              <a:t> </a:t>
            </a:r>
            <a:r>
              <a:rPr lang="en-US" altLang="zh-CN" dirty="0" smtClean="0"/>
              <a:t>insert</a:t>
            </a:r>
            <a:r>
              <a:rPr lang="zh-CN" altLang="en-US" dirty="0" smtClean="0"/>
              <a:t> </a:t>
            </a:r>
            <a:r>
              <a:rPr lang="en-US" altLang="zh-CN" dirty="0" smtClean="0"/>
              <a:t>a</a:t>
            </a:r>
            <a:r>
              <a:rPr lang="zh-CN" altLang="en-US" dirty="0" smtClean="0"/>
              <a:t> </a:t>
            </a:r>
            <a:r>
              <a:rPr lang="en-US" altLang="zh-CN" dirty="0" smtClean="0"/>
              <a:t>new</a:t>
            </a:r>
            <a:r>
              <a:rPr lang="zh-CN" altLang="en-US" dirty="0" smtClean="0"/>
              <a:t> </a:t>
            </a:r>
            <a:r>
              <a:rPr lang="en-US" altLang="zh-CN" dirty="0" smtClean="0"/>
              <a:t>virtual</a:t>
            </a:r>
            <a:r>
              <a:rPr lang="zh-CN" altLang="en-US" dirty="0" smtClean="0"/>
              <a:t> </a:t>
            </a:r>
            <a:r>
              <a:rPr lang="en-US" altLang="zh-CN" dirty="0" smtClean="0"/>
              <a:t>core,</a:t>
            </a:r>
            <a:r>
              <a:rPr lang="zh-CN" altLang="en-US" dirty="0" smtClean="0"/>
              <a:t> </a:t>
            </a:r>
            <a:r>
              <a:rPr lang="en-US" altLang="zh-CN" dirty="0" smtClean="0"/>
              <a:t>without</a:t>
            </a:r>
            <a:r>
              <a:rPr lang="zh-CN" altLang="en-US" dirty="0" smtClean="0"/>
              <a:t> </a:t>
            </a:r>
            <a:r>
              <a:rPr lang="en-US" altLang="zh-CN" dirty="0" smtClean="0"/>
              <a:t>the</a:t>
            </a:r>
            <a:r>
              <a:rPr lang="zh-CN" altLang="en-US" dirty="0" smtClean="0"/>
              <a:t> </a:t>
            </a:r>
            <a:r>
              <a:rPr lang="en-US" altLang="zh-CN" dirty="0" smtClean="0"/>
              <a:t>awareness</a:t>
            </a:r>
            <a:r>
              <a:rPr lang="zh-CN" altLang="en-US" dirty="0" smtClean="0"/>
              <a:t> </a:t>
            </a:r>
            <a:r>
              <a:rPr lang="en-US" altLang="zh-CN" dirty="0" smtClean="0"/>
              <a:t>of</a:t>
            </a:r>
            <a:r>
              <a:rPr lang="zh-CN" altLang="en-US" dirty="0" smtClean="0"/>
              <a:t> </a:t>
            </a:r>
            <a:r>
              <a:rPr lang="en-US" altLang="zh-CN" dirty="0" smtClean="0"/>
              <a:t>guest</a:t>
            </a:r>
            <a:r>
              <a:rPr lang="zh-CN" altLang="en-US" dirty="0" smtClean="0"/>
              <a:t> </a:t>
            </a:r>
            <a:r>
              <a:rPr lang="en-US" altLang="zh-CN" dirty="0" smtClean="0"/>
              <a:t>VM.</a:t>
            </a:r>
            <a:r>
              <a:rPr lang="zh-CN" altLang="en-US" dirty="0" smtClean="0"/>
              <a:t> </a:t>
            </a:r>
            <a:r>
              <a:rPr lang="en-US" altLang="zh-CN" dirty="0" smtClean="0"/>
              <a:t>This</a:t>
            </a:r>
            <a:r>
              <a:rPr lang="zh-CN" altLang="en-US" dirty="0" smtClean="0"/>
              <a:t> </a:t>
            </a:r>
            <a:r>
              <a:rPr lang="en-US" altLang="zh-CN" dirty="0" smtClean="0"/>
              <a:t>implanted</a:t>
            </a:r>
            <a:r>
              <a:rPr lang="zh-CN" altLang="en-US" dirty="0" smtClean="0"/>
              <a:t> </a:t>
            </a:r>
            <a:r>
              <a:rPr lang="en-US" altLang="zh-CN" dirty="0" smtClean="0"/>
              <a:t>core</a:t>
            </a:r>
            <a:r>
              <a:rPr lang="zh-CN" altLang="en-US" dirty="0" smtClean="0"/>
              <a:t> </a:t>
            </a:r>
            <a:r>
              <a:rPr lang="en-US" altLang="zh-CN" dirty="0" smtClean="0"/>
              <a:t>can</a:t>
            </a:r>
            <a:r>
              <a:rPr lang="zh-CN" altLang="en-US" dirty="0" smtClean="0"/>
              <a:t> </a:t>
            </a:r>
            <a:r>
              <a:rPr lang="en-US" altLang="zh-CN" dirty="0" smtClean="0"/>
              <a:t>start</a:t>
            </a:r>
            <a:r>
              <a:rPr lang="zh-CN" altLang="en-US" dirty="0" smtClean="0"/>
              <a:t> </a:t>
            </a:r>
            <a:r>
              <a:rPr lang="en-US" altLang="zh-CN" dirty="0" smtClean="0"/>
              <a:t>a</a:t>
            </a:r>
            <a:r>
              <a:rPr lang="zh-CN" altLang="en-US" dirty="0" smtClean="0"/>
              <a:t> </a:t>
            </a:r>
            <a:r>
              <a:rPr lang="en-US" altLang="zh-CN" dirty="0" smtClean="0"/>
              <a:t>VMI</a:t>
            </a:r>
            <a:r>
              <a:rPr lang="zh-CN" altLang="en-US" dirty="0" smtClean="0"/>
              <a:t> </a:t>
            </a:r>
            <a:r>
              <a:rPr lang="en-US" altLang="zh-CN" dirty="0" smtClean="0"/>
              <a:t>process</a:t>
            </a:r>
            <a:r>
              <a:rPr lang="zh-CN" altLang="en-US" dirty="0" smtClean="0"/>
              <a:t> </a:t>
            </a:r>
            <a:r>
              <a:rPr lang="en-US" altLang="zh-CN" dirty="0" smtClean="0"/>
              <a:t>to</a:t>
            </a:r>
            <a:r>
              <a:rPr lang="zh-CN" altLang="en-US" dirty="0" smtClean="0"/>
              <a:t> </a:t>
            </a:r>
            <a:r>
              <a:rPr lang="en-US" altLang="zh-CN" dirty="0" smtClean="0"/>
              <a:t>run</a:t>
            </a:r>
            <a:r>
              <a:rPr lang="zh-CN" altLang="en-US" dirty="0" smtClean="0"/>
              <a:t> </a:t>
            </a:r>
            <a:r>
              <a:rPr lang="en-US" altLang="zh-CN" dirty="0" smtClean="0"/>
              <a:t>directly</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guest</a:t>
            </a:r>
            <a:r>
              <a:rPr lang="zh-CN" altLang="en-US" dirty="0" smtClean="0"/>
              <a:t> </a:t>
            </a:r>
            <a:r>
              <a:rPr lang="en-US" altLang="zh-CN" dirty="0" smtClean="0"/>
              <a:t>VM’s</a:t>
            </a:r>
            <a:r>
              <a:rPr lang="zh-CN" altLang="en-US" dirty="0" smtClean="0"/>
              <a:t> </a:t>
            </a:r>
            <a:r>
              <a:rPr lang="en-US" altLang="zh-CN" dirty="0" smtClean="0"/>
              <a:t>context.</a:t>
            </a:r>
          </a:p>
          <a:p>
            <a:endParaRPr lang="en-US" dirty="0" smtClean="0"/>
          </a:p>
          <a:p>
            <a:r>
              <a:rPr lang="en-US" dirty="0" smtClean="0"/>
              <a:t>This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realize</a:t>
            </a:r>
            <a:r>
              <a:rPr lang="zh-CN" altLang="en-US" dirty="0" smtClean="0"/>
              <a:t> </a:t>
            </a:r>
            <a:r>
              <a:rPr lang="en-US" altLang="zh-CN" dirty="0" smtClean="0"/>
              <a:t>by</a:t>
            </a:r>
            <a:r>
              <a:rPr lang="zh-CN" altLang="en-US" dirty="0" smtClean="0"/>
              <a:t> </a:t>
            </a:r>
            <a:r>
              <a:rPr lang="en-US" altLang="zh-CN" dirty="0" smtClean="0"/>
              <a:t>carefully</a:t>
            </a:r>
            <a:r>
              <a:rPr lang="zh-CN" altLang="en-US" dirty="0" smtClean="0"/>
              <a:t> </a:t>
            </a:r>
            <a:r>
              <a:rPr lang="en-US" altLang="zh-CN" dirty="0" smtClean="0"/>
              <a:t>manipulating</a:t>
            </a:r>
            <a:r>
              <a:rPr lang="zh-CN" altLang="en-US" dirty="0" smtClean="0"/>
              <a:t> </a:t>
            </a:r>
            <a:r>
              <a:rPr lang="en-US" altLang="zh-CN" dirty="0" smtClean="0"/>
              <a:t>the</a:t>
            </a:r>
            <a:r>
              <a:rPr lang="zh-CN" altLang="en-US" dirty="0" smtClean="0"/>
              <a:t> </a:t>
            </a:r>
            <a:r>
              <a:rPr lang="en-US" altLang="zh-CN" dirty="0" smtClean="0"/>
              <a:t>EPT</a:t>
            </a:r>
            <a:r>
              <a:rPr lang="zh-CN" altLang="en-US" dirty="0" smtClean="0"/>
              <a:t> </a:t>
            </a:r>
            <a:r>
              <a:rPr lang="en-US" altLang="zh-CN" dirty="0" smtClean="0"/>
              <a:t>table</a:t>
            </a:r>
            <a:r>
              <a:rPr lang="zh-CN" altLang="en-US" dirty="0" smtClean="0"/>
              <a:t> </a:t>
            </a:r>
            <a:r>
              <a:rPr lang="en-US" altLang="zh-CN" dirty="0" smtClean="0"/>
              <a:t>and</a:t>
            </a:r>
            <a:r>
              <a:rPr lang="zh-CN" altLang="en-US" dirty="0" smtClean="0"/>
              <a:t> </a:t>
            </a:r>
            <a:r>
              <a:rPr lang="en-US" altLang="zh-CN" dirty="0" smtClean="0"/>
              <a:t>in-</a:t>
            </a:r>
            <a:r>
              <a:rPr lang="en-US" altLang="zh-CN" dirty="0" err="1" smtClean="0"/>
              <a:t>vm</a:t>
            </a:r>
            <a:r>
              <a:rPr lang="zh-CN" altLang="en-US" dirty="0" smtClean="0"/>
              <a:t> </a:t>
            </a:r>
            <a:r>
              <a:rPr lang="en-US" altLang="zh-CN" dirty="0" smtClean="0"/>
              <a:t>page</a:t>
            </a:r>
            <a:r>
              <a:rPr lang="zh-CN" altLang="en-US" dirty="0" smtClean="0"/>
              <a:t> </a:t>
            </a:r>
            <a:r>
              <a:rPr lang="en-US" altLang="zh-CN" dirty="0" smtClean="0"/>
              <a:t>table.</a:t>
            </a:r>
            <a:r>
              <a:rPr lang="zh-CN" altLang="en-US" dirty="0" smtClean="0"/>
              <a:t> </a:t>
            </a:r>
            <a:r>
              <a:rPr lang="en-US" altLang="zh-CN" dirty="0" smtClean="0"/>
              <a:t>Due</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limited</a:t>
            </a:r>
            <a:r>
              <a:rPr lang="zh-CN" altLang="en-US" dirty="0" smtClean="0"/>
              <a:t> </a:t>
            </a:r>
            <a:r>
              <a:rPr lang="en-US" altLang="zh-CN" dirty="0" smtClean="0"/>
              <a:t>time,</a:t>
            </a:r>
            <a:r>
              <a:rPr lang="zh-CN" altLang="en-US" dirty="0" smtClean="0"/>
              <a:t> </a:t>
            </a:r>
            <a:r>
              <a:rPr lang="en-US" altLang="zh-CN" dirty="0" smtClean="0"/>
              <a:t>we</a:t>
            </a:r>
            <a:r>
              <a:rPr lang="zh-CN" altLang="en-US" dirty="0" smtClean="0"/>
              <a:t> </a:t>
            </a:r>
            <a:r>
              <a:rPr lang="en-US" altLang="zh-CN" dirty="0" smtClean="0"/>
              <a:t>left</a:t>
            </a:r>
            <a:r>
              <a:rPr lang="zh-CN" altLang="en-US" dirty="0" smtClean="0"/>
              <a:t> </a:t>
            </a:r>
            <a:r>
              <a:rPr lang="en-US" altLang="zh-CN" dirty="0" smtClean="0"/>
              <a:t>the</a:t>
            </a:r>
            <a:r>
              <a:rPr lang="zh-CN" altLang="en-US" dirty="0" smtClean="0"/>
              <a:t> </a:t>
            </a:r>
            <a:r>
              <a:rPr lang="en-US" altLang="zh-CN" dirty="0" smtClean="0"/>
              <a:t>detail</a:t>
            </a:r>
            <a:r>
              <a:rPr lang="zh-CN" altLang="en-US" dirty="0" smtClean="0"/>
              <a:t> </a:t>
            </a:r>
            <a:r>
              <a:rPr lang="en-US" altLang="zh-CN" dirty="0" smtClean="0"/>
              <a:t>here,</a:t>
            </a:r>
            <a:r>
              <a:rPr lang="zh-CN" altLang="en-US" dirty="0" smtClean="0"/>
              <a:t> </a:t>
            </a:r>
            <a:r>
              <a:rPr lang="en-US" altLang="zh-CN" dirty="0" smtClean="0"/>
              <a:t>which</a:t>
            </a:r>
            <a:r>
              <a:rPr lang="zh-CN" altLang="en-US" dirty="0" smtClean="0"/>
              <a:t> </a:t>
            </a:r>
            <a:r>
              <a:rPr lang="en-US" altLang="zh-CN" dirty="0" smtClean="0"/>
              <a:t>could</a:t>
            </a:r>
            <a:r>
              <a:rPr lang="zh-CN" altLang="en-US" dirty="0" smtClean="0"/>
              <a:t> </a:t>
            </a:r>
            <a:r>
              <a:rPr lang="en-US" altLang="zh-CN" dirty="0" smtClean="0"/>
              <a:t>be</a:t>
            </a:r>
            <a:r>
              <a:rPr lang="zh-CN" altLang="en-US" dirty="0" smtClean="0"/>
              <a:t> </a:t>
            </a:r>
            <a:r>
              <a:rPr lang="en-US" altLang="zh-CN" dirty="0" smtClean="0"/>
              <a:t>found</a:t>
            </a:r>
            <a:r>
              <a:rPr lang="zh-CN" altLang="en-US" dirty="0" smtClean="0"/>
              <a:t> </a:t>
            </a:r>
            <a:r>
              <a:rPr lang="en-US" altLang="zh-CN" dirty="0" smtClean="0"/>
              <a:t>on</a:t>
            </a:r>
            <a:r>
              <a:rPr lang="zh-CN" altLang="en-US" dirty="0" smtClean="0"/>
              <a:t> </a:t>
            </a:r>
            <a:r>
              <a:rPr lang="en-US" altLang="zh-CN" dirty="0" smtClean="0"/>
              <a:t>the</a:t>
            </a:r>
            <a:r>
              <a:rPr lang="zh-CN" altLang="en-US" dirty="0" smtClean="0"/>
              <a:t> </a:t>
            </a:r>
            <a:r>
              <a:rPr lang="en-US" altLang="zh-CN" dirty="0" smtClean="0"/>
              <a:t>paper</a:t>
            </a:r>
            <a:endParaRPr lang="en-US" dirty="0"/>
          </a:p>
        </p:txBody>
      </p:sp>
      <p:sp>
        <p:nvSpPr>
          <p:cNvPr id="4" name="Slide Number Placeholder 3"/>
          <p:cNvSpPr>
            <a:spLocks noGrp="1"/>
          </p:cNvSpPr>
          <p:nvPr>
            <p:ph type="sldNum" sz="quarter" idx="10"/>
          </p:nvPr>
        </p:nvSpPr>
        <p:spPr/>
        <p:txBody>
          <a:bodyPr/>
          <a:lstStyle/>
          <a:p>
            <a:fld id="{C8A96937-9D60-CC49-93E3-77AA9E467F33}" type="slidenum">
              <a:rPr lang="en-US" smtClean="0"/>
              <a:t>28</a:t>
            </a:fld>
            <a:endParaRPr lang="en-US"/>
          </a:p>
        </p:txBody>
      </p:sp>
    </p:spTree>
    <p:extLst>
      <p:ext uri="{BB962C8B-B14F-4D97-AF65-F5344CB8AC3E}">
        <p14:creationId xmlns:p14="http://schemas.microsoft.com/office/powerpoint/2010/main" val="34893051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zh-CN" altLang="en-US" dirty="0" smtClean="0"/>
              <a:t> </a:t>
            </a:r>
            <a:r>
              <a:rPr lang="en-US" altLang="zh-CN" dirty="0" smtClean="0"/>
              <a:t>the</a:t>
            </a:r>
            <a:r>
              <a:rPr lang="zh-CN" altLang="en-US" dirty="0" smtClean="0"/>
              <a:t> </a:t>
            </a:r>
            <a:r>
              <a:rPr lang="en-US" altLang="zh-CN" dirty="0" smtClean="0"/>
              <a:t>in-</a:t>
            </a:r>
            <a:r>
              <a:rPr lang="en-US" altLang="zh-CN" dirty="0" err="1" smtClean="0"/>
              <a:t>vm</a:t>
            </a:r>
            <a:r>
              <a:rPr lang="zh-CN" altLang="en-US" dirty="0" smtClean="0"/>
              <a:t> </a:t>
            </a:r>
            <a:r>
              <a:rPr lang="en-US" altLang="zh-CN" dirty="0" smtClean="0"/>
              <a:t>core</a:t>
            </a:r>
            <a:r>
              <a:rPr lang="zh-CN" altLang="en-US" dirty="0" smtClean="0"/>
              <a:t> </a:t>
            </a:r>
            <a:r>
              <a:rPr lang="en-US" altLang="zh-CN" dirty="0" smtClean="0"/>
              <a:t>planting</a:t>
            </a:r>
            <a:r>
              <a:rPr lang="zh-CN" altLang="en-US" dirty="0" smtClean="0"/>
              <a:t>, </a:t>
            </a:r>
            <a:r>
              <a:rPr lang="en-US" altLang="zh-CN" dirty="0" smtClean="0"/>
              <a:t>the</a:t>
            </a:r>
            <a:r>
              <a:rPr lang="zh-CN" altLang="en-US" dirty="0" smtClean="0"/>
              <a:t> </a:t>
            </a:r>
            <a:r>
              <a:rPr lang="en-US" altLang="zh-CN" dirty="0" smtClean="0"/>
              <a:t>read</a:t>
            </a:r>
            <a:r>
              <a:rPr lang="zh-CN" altLang="en-US" dirty="0" smtClean="0"/>
              <a:t> </a:t>
            </a:r>
            <a:r>
              <a:rPr lang="en-US" altLang="zh-CN" dirty="0" smtClean="0"/>
              <a:t>set</a:t>
            </a:r>
            <a:r>
              <a:rPr lang="zh-CN" altLang="en-US" dirty="0" smtClean="0"/>
              <a:t> </a:t>
            </a:r>
            <a:r>
              <a:rPr lang="en-US" altLang="zh-CN" dirty="0" smtClean="0"/>
              <a:t>is</a:t>
            </a:r>
            <a:r>
              <a:rPr lang="zh-CN" altLang="en-US" dirty="0" smtClean="0"/>
              <a:t> </a:t>
            </a:r>
            <a:r>
              <a:rPr lang="en-US" altLang="zh-CN" dirty="0" smtClean="0"/>
              <a:t>reduced</a:t>
            </a:r>
            <a:r>
              <a:rPr lang="zh-CN" altLang="en-US" dirty="0" smtClean="0"/>
              <a:t> </a:t>
            </a:r>
            <a:r>
              <a:rPr lang="en-US" altLang="zh-CN" dirty="0" smtClean="0"/>
              <a:t>dramatically</a:t>
            </a:r>
            <a:r>
              <a:rPr lang="zh-CN" altLang="en-US" dirty="0" smtClean="0"/>
              <a:t> </a:t>
            </a:r>
            <a:r>
              <a:rPr lang="en-US" altLang="zh-CN" dirty="0" smtClean="0"/>
              <a:t>as</a:t>
            </a:r>
            <a:r>
              <a:rPr lang="zh-CN" altLang="en-US" dirty="0" smtClean="0"/>
              <a:t> </a:t>
            </a:r>
            <a:r>
              <a:rPr lang="en-US" altLang="zh-CN" dirty="0" smtClean="0"/>
              <a:t>expected,</a:t>
            </a:r>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29</a:t>
            </a:fld>
            <a:endParaRPr lang="en-US"/>
          </a:p>
        </p:txBody>
      </p:sp>
    </p:spTree>
    <p:extLst>
      <p:ext uri="{BB962C8B-B14F-4D97-AF65-F5344CB8AC3E}">
        <p14:creationId xmlns:p14="http://schemas.microsoft.com/office/powerpoint/2010/main" val="2921864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VMI, short for virtual machine introspection, mostly introspects guest VM rather than modify it, which appears to be non-intrusive to guest OS, meanwhile, due to the strong isolation, it can provide better security than in-</a:t>
            </a:r>
            <a:r>
              <a:rPr lang="en-US" sz="1200" kern="1200" dirty="0" err="1" smtClean="0">
                <a:solidFill>
                  <a:schemeClr val="tx1"/>
                </a:solidFill>
                <a:effectLst/>
                <a:latin typeface="+mn-lt"/>
                <a:ea typeface="+mn-ea"/>
                <a:cs typeface="+mn-cs"/>
              </a:rPr>
              <a:t>vm</a:t>
            </a:r>
            <a:r>
              <a:rPr lang="en-US" sz="1200" kern="1200" dirty="0" smtClean="0">
                <a:solidFill>
                  <a:schemeClr val="tx1"/>
                </a:solidFill>
                <a:effectLst/>
                <a:latin typeface="+mn-lt"/>
                <a:ea typeface="+mn-ea"/>
                <a:cs typeface="+mn-cs"/>
              </a:rPr>
              <a:t> based virus detection tool. Therefore VMI has been studied in a long line of research in architecture, systems and security community, and widely used for numerous applications like intrusions detection, malware analysis, etc. Recently it is also integrated in VMware and other cloud vendors’ products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EBC088-8DDE-FA47-8B58-A6BA289C0DA3}" type="slidenum">
              <a:rPr lang="en-US" smtClean="0"/>
              <a:t>3</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However</a:t>
            </a:r>
            <a:r>
              <a:rPr lang="en-US" altLang="zh-CN" baseline="0" dirty="0" smtClean="0"/>
              <a:t>,</a:t>
            </a:r>
            <a:r>
              <a:rPr lang="zh-CN" altLang="en-US" baseline="0" dirty="0" smtClean="0"/>
              <a:t> </a:t>
            </a:r>
            <a:r>
              <a:rPr lang="en-US" altLang="zh-CN" baseline="0" dirty="0" smtClean="0"/>
              <a:t>there’s</a:t>
            </a:r>
            <a:r>
              <a:rPr lang="zh-CN" altLang="en-US" baseline="0" dirty="0" smtClean="0"/>
              <a:t> </a:t>
            </a:r>
            <a:r>
              <a:rPr lang="en-US" altLang="zh-CN" baseline="0" dirty="0" smtClean="0"/>
              <a:t>still</a:t>
            </a:r>
            <a:r>
              <a:rPr lang="zh-CN" altLang="en-US" baseline="0" dirty="0" smtClean="0"/>
              <a:t> </a:t>
            </a:r>
            <a:r>
              <a:rPr lang="en-US" altLang="zh-CN" baseline="0" dirty="0" smtClean="0"/>
              <a:t>some</a:t>
            </a:r>
            <a:r>
              <a:rPr lang="zh-CN" altLang="en-US" baseline="0" dirty="0" smtClean="0"/>
              <a:t> </a:t>
            </a:r>
            <a:r>
              <a:rPr lang="en-US" altLang="zh-CN" baseline="0" dirty="0" smtClean="0"/>
              <a:t>VMI</a:t>
            </a:r>
            <a:r>
              <a:rPr lang="zh-CN" altLang="en-US" baseline="0" dirty="0" smtClean="0"/>
              <a:t> </a:t>
            </a:r>
            <a:r>
              <a:rPr lang="en-US" altLang="zh-CN" baseline="0" dirty="0" smtClean="0"/>
              <a:t>tool</a:t>
            </a:r>
            <a:r>
              <a:rPr lang="zh-CN" altLang="en-US" baseline="0" dirty="0" smtClean="0"/>
              <a:t> </a:t>
            </a:r>
            <a:r>
              <a:rPr lang="en-US" altLang="zh-CN" baseline="0" dirty="0" smtClean="0"/>
              <a:t>exceed</a:t>
            </a:r>
            <a:r>
              <a:rPr lang="zh-CN" altLang="en-US" baseline="0" dirty="0" smtClean="0"/>
              <a:t> </a:t>
            </a:r>
            <a:r>
              <a:rPr lang="en-US" altLang="zh-CN" baseline="0" dirty="0" smtClean="0"/>
              <a:t>the</a:t>
            </a:r>
            <a:r>
              <a:rPr lang="zh-CN" altLang="en-US" baseline="0" dirty="0" smtClean="0"/>
              <a:t> </a:t>
            </a:r>
            <a:r>
              <a:rPr lang="en-US" altLang="zh-CN" baseline="0" dirty="0" smtClean="0"/>
              <a:t>write</a:t>
            </a:r>
            <a:r>
              <a:rPr lang="zh-CN" altLang="en-US" baseline="0" dirty="0" smtClean="0"/>
              <a:t> </a:t>
            </a:r>
            <a:r>
              <a:rPr lang="en-US" altLang="zh-CN" baseline="0" dirty="0" smtClean="0"/>
              <a:t>set</a:t>
            </a:r>
            <a:r>
              <a:rPr lang="zh-CN" altLang="en-US" baseline="0" dirty="0" smtClean="0"/>
              <a:t> </a:t>
            </a:r>
            <a:r>
              <a:rPr lang="en-US" altLang="zh-CN" baseline="0" dirty="0" smtClean="0"/>
              <a:t>limit.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30</a:t>
            </a:fld>
            <a:endParaRPr lang="en-US"/>
          </a:p>
        </p:txBody>
      </p:sp>
    </p:spTree>
    <p:extLst>
      <p:ext uri="{BB962C8B-B14F-4D97-AF65-F5344CB8AC3E}">
        <p14:creationId xmlns:p14="http://schemas.microsoft.com/office/powerpoint/2010/main" val="29218643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Thus</a:t>
            </a:r>
            <a:r>
              <a:rPr lang="zh-CN" altLang="en-US" dirty="0" smtClean="0"/>
              <a:t> </a:t>
            </a:r>
            <a:r>
              <a:rPr lang="en-US" altLang="zh-CN" dirty="0" smtClean="0"/>
              <a:t>we</a:t>
            </a:r>
            <a:r>
              <a:rPr lang="zh-CN" altLang="en-US" dirty="0" smtClean="0"/>
              <a:t> </a:t>
            </a:r>
            <a:r>
              <a:rPr lang="en-US" altLang="zh-CN" dirty="0" smtClean="0"/>
              <a:t>provide</a:t>
            </a:r>
            <a:r>
              <a:rPr lang="zh-CN" altLang="en-US" dirty="0" smtClean="0"/>
              <a:t> </a:t>
            </a:r>
            <a:r>
              <a:rPr lang="en-US" altLang="zh-CN" dirty="0" smtClean="0"/>
              <a:t>another</a:t>
            </a:r>
            <a:r>
              <a:rPr lang="zh-CN" altLang="en-US" dirty="0" smtClean="0"/>
              <a:t> </a:t>
            </a:r>
            <a:r>
              <a:rPr lang="en-US" altLang="zh-CN" dirty="0" smtClean="0"/>
              <a:t>optimization</a:t>
            </a:r>
            <a:r>
              <a:rPr lang="zh-CN" altLang="en-US" dirty="0" smtClean="0"/>
              <a:t> </a:t>
            </a:r>
            <a:r>
              <a:rPr lang="en-US" altLang="zh-CN" dirty="0" smtClean="0"/>
              <a:t>called</a:t>
            </a:r>
            <a:r>
              <a:rPr lang="zh-CN" altLang="en-US" dirty="0" smtClean="0"/>
              <a:t> </a:t>
            </a:r>
            <a:r>
              <a:rPr lang="en-US" altLang="zh-CN" dirty="0" smtClean="0"/>
              <a:t>2</a:t>
            </a:r>
            <a:r>
              <a:rPr lang="zh-CN" altLang="en-US" dirty="0" smtClean="0"/>
              <a:t> </a:t>
            </a:r>
            <a:r>
              <a:rPr lang="en-US" altLang="zh-CN" dirty="0" smtClean="0"/>
              <a:t>phase</a:t>
            </a:r>
            <a:r>
              <a:rPr lang="zh-CN" altLang="en-US" dirty="0" smtClean="0"/>
              <a:t> </a:t>
            </a:r>
            <a:r>
              <a:rPr lang="en-US" altLang="zh-CN" dirty="0" smtClean="0"/>
              <a:t>VMI-copy.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zh-CN" altLang="en-US" dirty="0" smtClean="0"/>
              <a:t> </a:t>
            </a:r>
            <a:r>
              <a:rPr lang="en-US" altLang="zh-CN" dirty="0" smtClean="0"/>
              <a:t>we</a:t>
            </a:r>
            <a:r>
              <a:rPr lang="zh-CN" altLang="en-US" dirty="0" smtClean="0"/>
              <a:t> </a:t>
            </a:r>
            <a:r>
              <a:rPr lang="en-US" altLang="zh-CN" dirty="0" smtClean="0"/>
              <a:t>introduced</a:t>
            </a:r>
            <a:r>
              <a:rPr lang="zh-CN" altLang="en-US" dirty="0" smtClean="0"/>
              <a:t> </a:t>
            </a:r>
            <a:r>
              <a:rPr lang="en-US" altLang="zh-CN" dirty="0" smtClean="0"/>
              <a:t>before,</a:t>
            </a:r>
            <a:r>
              <a:rPr lang="zh-CN" altLang="en-US" dirty="0" smtClean="0"/>
              <a:t> </a:t>
            </a:r>
            <a:r>
              <a:rPr lang="en-US" altLang="zh-CN" dirty="0" smtClean="0"/>
              <a:t>in</a:t>
            </a:r>
            <a:r>
              <a:rPr lang="zh-CN" altLang="en-US" dirty="0" smtClean="0"/>
              <a:t> </a:t>
            </a:r>
            <a:r>
              <a:rPr lang="en-US" altLang="zh-CN" dirty="0" smtClean="0"/>
              <a:t>TxIntro,</a:t>
            </a:r>
            <a:r>
              <a:rPr lang="zh-CN" altLang="en-US" dirty="0" smtClean="0"/>
              <a:t> </a:t>
            </a:r>
            <a:r>
              <a:rPr lang="en-US" altLang="zh-CN" dirty="0" smtClean="0"/>
              <a:t>we</a:t>
            </a:r>
            <a:r>
              <a:rPr lang="zh-CN" altLang="en-US" dirty="0" smtClean="0"/>
              <a:t> </a:t>
            </a:r>
            <a:r>
              <a:rPr lang="en-US" altLang="zh-CN" dirty="0" smtClean="0"/>
              <a:t>retrieve</a:t>
            </a:r>
            <a:r>
              <a:rPr lang="zh-CN" altLang="en-US" dirty="0" smtClean="0"/>
              <a:t> </a:t>
            </a:r>
            <a:r>
              <a:rPr lang="en-US" altLang="zh-CN" dirty="0" smtClean="0"/>
              <a:t>all</a:t>
            </a:r>
            <a:r>
              <a:rPr lang="zh-CN" altLang="en-US" dirty="0" smtClean="0"/>
              <a:t> </a:t>
            </a:r>
            <a:r>
              <a:rPr lang="en-US" altLang="zh-CN" dirty="0" smtClean="0"/>
              <a:t>states</a:t>
            </a:r>
            <a:r>
              <a:rPr lang="zh-CN" altLang="en-US" dirty="0" smtClean="0"/>
              <a:t> </a:t>
            </a:r>
            <a:r>
              <a:rPr lang="en-US" altLang="zh-CN" dirty="0" smtClean="0"/>
              <a:t>inside</a:t>
            </a:r>
            <a:r>
              <a:rPr lang="zh-CN" altLang="en-US" dirty="0" smtClean="0"/>
              <a:t> </a:t>
            </a:r>
            <a:r>
              <a:rPr lang="en-US" altLang="zh-CN" dirty="0" smtClean="0"/>
              <a:t>a</a:t>
            </a:r>
            <a:r>
              <a:rPr lang="zh-CN" altLang="en-US" dirty="0" smtClean="0"/>
              <a:t> </a:t>
            </a:r>
            <a:r>
              <a:rPr lang="en-US" altLang="zh-CN" dirty="0" smtClean="0"/>
              <a:t>transaction.</a:t>
            </a:r>
            <a:r>
              <a:rPr lang="zh-CN" altLang="en-US" dirty="0" smtClean="0"/>
              <a:t> </a:t>
            </a:r>
            <a:r>
              <a:rPr lang="en-US" altLang="zh-CN" dirty="0" smtClean="0"/>
              <a:t>Although</a:t>
            </a:r>
            <a:r>
              <a:rPr lang="zh-CN" altLang="en-US" dirty="0" smtClean="0"/>
              <a:t> </a:t>
            </a:r>
            <a:r>
              <a:rPr lang="en-US" altLang="zh-CN" dirty="0" smtClean="0"/>
              <a:t>this</a:t>
            </a:r>
            <a:r>
              <a:rPr lang="zh-CN" altLang="en-US" dirty="0" smtClean="0"/>
              <a:t> </a:t>
            </a:r>
            <a:r>
              <a:rPr lang="en-US" altLang="zh-CN" dirty="0" smtClean="0"/>
              <a:t>approach</a:t>
            </a:r>
            <a:r>
              <a:rPr lang="zh-CN" altLang="en-US" dirty="0" smtClean="0"/>
              <a:t> </a:t>
            </a:r>
            <a:r>
              <a:rPr lang="en-US" altLang="zh-CN" dirty="0" smtClean="0"/>
              <a:t>can</a:t>
            </a:r>
            <a:r>
              <a:rPr lang="zh-CN" altLang="en-US" dirty="0" smtClean="0"/>
              <a:t> </a:t>
            </a:r>
            <a:r>
              <a:rPr lang="en-US" altLang="zh-CN" dirty="0" smtClean="0"/>
              <a:t>guarantee</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consistency</a:t>
            </a:r>
            <a:r>
              <a:rPr lang="zh-CN" altLang="en-US" dirty="0" smtClean="0"/>
              <a:t> </a:t>
            </a:r>
            <a:r>
              <a:rPr lang="en-US" altLang="zh-CN" dirty="0" smtClean="0"/>
              <a:t>t</a:t>
            </a:r>
            <a:r>
              <a:rPr lang="en-US" sz="1200" kern="1200" dirty="0" smtClean="0">
                <a:solidFill>
                  <a:schemeClr val="tx1"/>
                </a:solidFill>
                <a:latin typeface="+mn-lt"/>
                <a:ea typeface="+mn-ea"/>
                <a:cs typeface="+mn-cs"/>
              </a:rPr>
              <a:t>heoretically</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there’s</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some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problem.</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Since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it</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need</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to</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traverse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many</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complicated</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data</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structures</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inside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transaction,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it</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may</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require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to</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access</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large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number</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of</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memory</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transaction,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meanwhile,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the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execution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time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transaction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is</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too</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long,</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which</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can</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easily</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cause</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timer</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interrupt</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and</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conflict</a:t>
            </a:r>
            <a:r>
              <a:rPr lang="zh-CN" altLang="en-US" sz="1200" kern="120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abort.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31</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Let’s</a:t>
            </a:r>
            <a:r>
              <a:rPr lang="zh-CN" altLang="en-US" dirty="0" smtClean="0"/>
              <a:t> </a:t>
            </a:r>
            <a:r>
              <a:rPr lang="en-US" altLang="zh-CN" dirty="0" smtClean="0"/>
              <a:t>take</a:t>
            </a:r>
            <a:r>
              <a:rPr lang="zh-CN" altLang="en-US" dirty="0" smtClean="0"/>
              <a:t> </a:t>
            </a:r>
            <a:r>
              <a:rPr lang="en-US" altLang="zh-CN" dirty="0" smtClean="0"/>
              <a:t>a</a:t>
            </a:r>
            <a:r>
              <a:rPr lang="zh-CN" altLang="en-US" dirty="0" smtClean="0"/>
              <a:t> </a:t>
            </a:r>
            <a:r>
              <a:rPr lang="en-US" altLang="zh-CN" dirty="0" smtClean="0"/>
              <a:t>simple</a:t>
            </a:r>
            <a:r>
              <a:rPr lang="zh-CN" altLang="en-US" dirty="0" smtClean="0"/>
              <a:t> </a:t>
            </a:r>
            <a:r>
              <a:rPr lang="en-US" altLang="zh-CN" dirty="0" smtClean="0"/>
              <a:t>example</a:t>
            </a:r>
            <a:r>
              <a:rPr lang="zh-CN" altLang="en-US" dirty="0" smtClean="0"/>
              <a:t> </a:t>
            </a:r>
            <a:r>
              <a:rPr lang="en-US" altLang="zh-CN" dirty="0" smtClean="0"/>
              <a:t>to</a:t>
            </a:r>
            <a:r>
              <a:rPr lang="zh-CN" altLang="en-US" dirty="0" smtClean="0"/>
              <a:t> </a:t>
            </a:r>
            <a:r>
              <a:rPr lang="en-US" altLang="zh-CN" dirty="0" smtClean="0"/>
              <a:t>show</a:t>
            </a:r>
            <a:r>
              <a:rPr lang="zh-CN" altLang="en-US" dirty="0" smtClean="0"/>
              <a:t> </a:t>
            </a:r>
            <a:r>
              <a:rPr lang="en-US" altLang="zh-CN" dirty="0" smtClean="0"/>
              <a:t>why</a:t>
            </a:r>
            <a:r>
              <a:rPr lang="zh-CN" altLang="en-US" dirty="0" smtClean="0"/>
              <a:t> </a:t>
            </a:r>
            <a:r>
              <a:rPr lang="en-US" altLang="zh-CN" dirty="0" smtClean="0"/>
              <a:t>it</a:t>
            </a:r>
            <a:r>
              <a:rPr lang="zh-CN" altLang="en-US" dirty="0" smtClean="0"/>
              <a:t> </a:t>
            </a:r>
            <a:r>
              <a:rPr lang="en-US" altLang="zh-CN" dirty="0" smtClean="0"/>
              <a:t>works</a:t>
            </a:r>
            <a:r>
              <a:rPr lang="zh-CN" altLang="en-US" dirty="0" smtClean="0"/>
              <a:t> </a:t>
            </a:r>
            <a:r>
              <a:rPr lang="en-US" altLang="zh-CN" dirty="0" smtClean="0"/>
              <a:t>better.</a:t>
            </a:r>
            <a:r>
              <a:rPr lang="zh-CN" altLang="en-US" dirty="0" smtClean="0"/>
              <a:t> </a:t>
            </a:r>
            <a:r>
              <a:rPr lang="en-US" altLang="zh-CN" dirty="0" smtClean="0"/>
              <a:t>Suppose</a:t>
            </a:r>
            <a:r>
              <a:rPr lang="zh-CN" altLang="en-US" dirty="0" smtClean="0"/>
              <a:t> </a:t>
            </a:r>
            <a:r>
              <a:rPr lang="en-US" altLang="zh-CN" dirty="0" smtClean="0"/>
              <a:t>here</a:t>
            </a:r>
            <a:r>
              <a:rPr lang="zh-CN" altLang="en-US" dirty="0" smtClean="0"/>
              <a:t> </a:t>
            </a:r>
            <a:r>
              <a:rPr lang="en-US" altLang="zh-CN" dirty="0" smtClean="0"/>
              <a:t>we</a:t>
            </a:r>
            <a:r>
              <a:rPr lang="zh-CN" altLang="en-US" dirty="0" smtClean="0"/>
              <a:t> </a:t>
            </a:r>
            <a:r>
              <a:rPr lang="en-US" altLang="zh-CN" dirty="0" smtClean="0"/>
              <a:t>want</a:t>
            </a:r>
            <a:r>
              <a:rPr lang="zh-CN" altLang="en-US" dirty="0" smtClean="0"/>
              <a:t> </a:t>
            </a:r>
            <a:r>
              <a:rPr lang="en-US" altLang="zh-CN" dirty="0" smtClean="0"/>
              <a:t>to</a:t>
            </a:r>
            <a:r>
              <a:rPr lang="zh-CN" altLang="en-US" dirty="0" smtClean="0"/>
              <a:t> </a:t>
            </a:r>
            <a:r>
              <a:rPr lang="en-US" altLang="zh-CN" dirty="0" smtClean="0"/>
              <a:t>retrieve</a:t>
            </a:r>
            <a:r>
              <a:rPr lang="zh-CN" altLang="en-US" dirty="0" smtClean="0"/>
              <a:t> </a:t>
            </a:r>
            <a:r>
              <a:rPr lang="en-US" altLang="zh-CN" dirty="0" smtClean="0"/>
              <a:t>the</a:t>
            </a:r>
            <a:r>
              <a:rPr lang="zh-CN" altLang="en-US" dirty="0" smtClean="0"/>
              <a:t> </a:t>
            </a:r>
            <a:r>
              <a:rPr lang="en-US" altLang="zh-CN" dirty="0" smtClean="0"/>
              <a:t>pid</a:t>
            </a:r>
            <a:r>
              <a:rPr lang="zh-CN" altLang="en-US" dirty="0" smtClean="0"/>
              <a:t> </a:t>
            </a:r>
            <a:r>
              <a:rPr lang="en-US" altLang="zh-CN" dirty="0" smtClean="0"/>
              <a:t>of</a:t>
            </a:r>
            <a:r>
              <a:rPr lang="zh-CN" altLang="en-US" dirty="0" smtClean="0"/>
              <a:t> </a:t>
            </a:r>
            <a:r>
              <a:rPr lang="en-US" altLang="zh-CN" dirty="0" smtClean="0"/>
              <a:t>both</a:t>
            </a:r>
            <a:r>
              <a:rPr lang="zh-CN" altLang="en-US" dirty="0" smtClean="0"/>
              <a:t> </a:t>
            </a:r>
            <a:r>
              <a:rPr lang="en-US" altLang="zh-CN" dirty="0" smtClean="0"/>
              <a:t>task</a:t>
            </a:r>
            <a:r>
              <a:rPr lang="zh-CN" altLang="en-US" dirty="0" smtClean="0"/>
              <a:t> </a:t>
            </a:r>
            <a:r>
              <a:rPr lang="en-US" altLang="zh-CN" dirty="0" smtClean="0"/>
              <a:t>list</a:t>
            </a:r>
            <a:r>
              <a:rPr lang="zh-CN" altLang="en-US" dirty="0" smtClean="0"/>
              <a:t> </a:t>
            </a:r>
            <a:r>
              <a:rPr lang="en-US" altLang="zh-CN" dirty="0" smtClean="0"/>
              <a:t>and</a:t>
            </a:r>
            <a:r>
              <a:rPr lang="zh-CN" altLang="en-US" dirty="0" smtClean="0"/>
              <a:t> </a:t>
            </a:r>
            <a:r>
              <a:rPr lang="en-US" altLang="zh-CN" dirty="0" err="1" smtClean="0"/>
              <a:t>runqueue</a:t>
            </a:r>
            <a:r>
              <a:rPr lang="zh-CN" altLang="en-US" dirty="0" smtClean="0"/>
              <a:t> </a:t>
            </a:r>
            <a:r>
              <a:rPr lang="en-US" altLang="zh-CN" dirty="0" smtClean="0"/>
              <a:t>from</a:t>
            </a:r>
            <a:r>
              <a:rPr lang="zh-CN" altLang="en-US" dirty="0" smtClean="0"/>
              <a:t> </a:t>
            </a:r>
            <a:r>
              <a:rPr lang="en-US" altLang="zh-CN" dirty="0" smtClean="0"/>
              <a:t>the</a:t>
            </a:r>
            <a:r>
              <a:rPr lang="zh-CN" altLang="en-US" dirty="0" smtClean="0"/>
              <a:t> </a:t>
            </a:r>
            <a:r>
              <a:rPr lang="en-US" altLang="zh-CN" dirty="0" smtClean="0"/>
              <a:t>guest</a:t>
            </a:r>
            <a:r>
              <a:rPr lang="zh-CN" altLang="en-US" dirty="0" smtClean="0"/>
              <a:t> </a:t>
            </a:r>
            <a:r>
              <a:rPr lang="en-US" altLang="zh-CN" dirty="0" err="1" smtClean="0"/>
              <a:t>vm’s</a:t>
            </a:r>
            <a:r>
              <a:rPr lang="zh-CN" altLang="en-US" dirty="0" smtClean="0"/>
              <a:t> </a:t>
            </a:r>
            <a:r>
              <a:rPr lang="en-US" altLang="zh-CN" dirty="0" smtClean="0"/>
              <a:t>memory.</a:t>
            </a:r>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33</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out-of</a:t>
            </a:r>
            <a:r>
              <a:rPr lang="zh-CN" altLang="en-US" dirty="0" smtClean="0"/>
              <a:t>-</a:t>
            </a:r>
            <a:r>
              <a:rPr lang="en-US" altLang="zh-CN" dirty="0" smtClean="0"/>
              <a:t>transaction</a:t>
            </a:r>
            <a:r>
              <a:rPr lang="zh-CN" altLang="en-US" dirty="0" smtClean="0"/>
              <a:t> </a:t>
            </a:r>
            <a:r>
              <a:rPr lang="en-US" altLang="zh-CN" dirty="0" smtClean="0"/>
              <a:t>phase,</a:t>
            </a:r>
            <a:r>
              <a:rPr lang="zh-CN" altLang="en-US" dirty="0" smtClean="0"/>
              <a:t> </a:t>
            </a:r>
            <a:r>
              <a:rPr lang="en-US" altLang="zh-CN" dirty="0" smtClean="0"/>
              <a:t>apart</a:t>
            </a:r>
            <a:r>
              <a:rPr lang="zh-CN" altLang="en-US" dirty="0" smtClean="0"/>
              <a:t> </a:t>
            </a:r>
            <a:r>
              <a:rPr lang="en-US" altLang="zh-CN" dirty="0" smtClean="0"/>
              <a:t>from</a:t>
            </a:r>
            <a:r>
              <a:rPr lang="zh-CN" altLang="en-US" dirty="0" smtClean="0"/>
              <a:t> </a:t>
            </a:r>
            <a:r>
              <a:rPr lang="en-US" altLang="zh-CN" dirty="0" smtClean="0"/>
              <a:t>record</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do</a:t>
            </a:r>
            <a:r>
              <a:rPr lang="zh-CN" altLang="en-US" dirty="0" smtClean="0"/>
              <a:t> </a:t>
            </a:r>
            <a:r>
              <a:rPr lang="en-US" altLang="zh-CN" dirty="0" smtClean="0"/>
              <a:t>VMI</a:t>
            </a:r>
            <a:r>
              <a:rPr lang="zh-CN" altLang="en-US" dirty="0" smtClean="0"/>
              <a:t> </a:t>
            </a:r>
            <a:r>
              <a:rPr lang="en-US" altLang="zh-CN" dirty="0" smtClean="0"/>
              <a:t>check,</a:t>
            </a:r>
            <a:r>
              <a:rPr lang="zh-CN" altLang="en-US" dirty="0" smtClean="0"/>
              <a:t> </a:t>
            </a:r>
            <a:r>
              <a:rPr lang="en-US" altLang="zh-CN" dirty="0" smtClean="0"/>
              <a:t>like</a:t>
            </a:r>
            <a:r>
              <a:rPr lang="zh-CN" altLang="en-US" dirty="0" smtClean="0"/>
              <a:t> </a:t>
            </a:r>
            <a:r>
              <a:rPr lang="en-US" altLang="zh-CN" dirty="0" smtClean="0"/>
              <a:t>the</a:t>
            </a:r>
            <a:r>
              <a:rPr lang="zh-CN" altLang="en-US" dirty="0" smtClean="0"/>
              <a:t> </a:t>
            </a:r>
            <a:r>
              <a:rPr lang="en-US" altLang="zh-CN" dirty="0" smtClean="0"/>
              <a:t>tasks’</a:t>
            </a:r>
            <a:r>
              <a:rPr lang="zh-CN" altLang="en-US" dirty="0" smtClean="0"/>
              <a:t> </a:t>
            </a:r>
            <a:r>
              <a:rPr lang="en-US" altLang="zh-CN" dirty="0" smtClean="0"/>
              <a:t>pid</a:t>
            </a:r>
            <a:r>
              <a:rPr lang="zh-CN" altLang="en-US" dirty="0" smtClean="0"/>
              <a:t> </a:t>
            </a:r>
            <a:r>
              <a:rPr lang="en-US" altLang="zh-CN" dirty="0" smtClean="0"/>
              <a:t>5</a:t>
            </a:r>
            <a:r>
              <a:rPr lang="zh-CN" altLang="en-US" dirty="0" smtClean="0"/>
              <a:t> </a:t>
            </a:r>
            <a:r>
              <a:rPr lang="en-US" altLang="zh-CN" dirty="0" smtClean="0"/>
              <a:t>here,</a:t>
            </a:r>
            <a:r>
              <a:rPr lang="zh-CN" altLang="en-US" dirty="0" smtClean="0"/>
              <a:t> </a:t>
            </a:r>
            <a:r>
              <a:rPr lang="en-US" altLang="zh-CN" dirty="0" smtClean="0"/>
              <a:t>we</a:t>
            </a:r>
            <a:r>
              <a:rPr lang="zh-CN" altLang="en-US" dirty="0" smtClean="0"/>
              <a:t> </a:t>
            </a:r>
            <a:r>
              <a:rPr lang="en-US" altLang="zh-CN" dirty="0" smtClean="0"/>
              <a:t>also</a:t>
            </a:r>
            <a:r>
              <a:rPr lang="zh-CN" altLang="en-US" dirty="0" smtClean="0"/>
              <a:t> </a:t>
            </a:r>
            <a:r>
              <a:rPr lang="en-US" altLang="zh-CN" dirty="0" smtClean="0"/>
              <a:t>need</a:t>
            </a:r>
            <a:r>
              <a:rPr lang="zh-CN" altLang="en-US" dirty="0" smtClean="0"/>
              <a:t> </a:t>
            </a:r>
            <a:r>
              <a:rPr lang="en-US" altLang="zh-CN" dirty="0" smtClean="0"/>
              <a:t>to</a:t>
            </a:r>
            <a:r>
              <a:rPr lang="en-US" altLang="zh-CN" baseline="0" dirty="0" smtClean="0"/>
              <a:t> record</a:t>
            </a:r>
            <a:r>
              <a:rPr lang="zh-CN" altLang="en-US" baseline="0" dirty="0" smtClean="0"/>
              <a:t> </a:t>
            </a:r>
            <a:r>
              <a:rPr lang="en-US" altLang="zh-CN" baseline="0" dirty="0" smtClean="0"/>
              <a:t>some</a:t>
            </a:r>
            <a:r>
              <a:rPr lang="zh-CN" altLang="en-US" baseline="0" dirty="0" smtClean="0"/>
              <a:t> </a:t>
            </a:r>
            <a:r>
              <a:rPr lang="en-US" altLang="zh-CN" baseline="0" dirty="0" smtClean="0"/>
              <a:t>data</a:t>
            </a:r>
            <a:r>
              <a:rPr lang="zh-CN" altLang="en-US" baseline="0" dirty="0" smtClean="0"/>
              <a:t> </a:t>
            </a:r>
            <a:r>
              <a:rPr lang="en-US" altLang="zh-CN" baseline="0" dirty="0" smtClean="0"/>
              <a:t>to</a:t>
            </a:r>
            <a:r>
              <a:rPr lang="zh-CN" altLang="en-US" baseline="0" dirty="0" smtClean="0"/>
              <a:t> </a:t>
            </a:r>
            <a:r>
              <a:rPr lang="en-US" altLang="zh-CN" baseline="0" dirty="0" smtClean="0"/>
              <a:t>check</a:t>
            </a:r>
            <a:r>
              <a:rPr lang="zh-CN" altLang="en-US" baseline="0" dirty="0" smtClean="0"/>
              <a:t> </a:t>
            </a:r>
            <a:r>
              <a:rPr lang="en-US" altLang="zh-CN" baseline="0" dirty="0" smtClean="0"/>
              <a:t>consistency</a:t>
            </a:r>
            <a:r>
              <a:rPr lang="zh-CN" altLang="en-US" baseline="0" dirty="0" smtClean="0"/>
              <a:t> </a:t>
            </a:r>
            <a:r>
              <a:rPr lang="en-US" altLang="zh-CN" baseline="0" dirty="0" smtClean="0"/>
              <a:t>in</a:t>
            </a:r>
            <a:r>
              <a:rPr lang="zh-CN" altLang="en-US" baseline="0" dirty="0" smtClean="0"/>
              <a:t> </a:t>
            </a:r>
            <a:r>
              <a:rPr lang="en-US" altLang="zh-CN" baseline="0" dirty="0" smtClean="0"/>
              <a:t>the</a:t>
            </a:r>
            <a:r>
              <a:rPr lang="zh-CN" altLang="en-US" baseline="0" dirty="0" smtClean="0"/>
              <a:t> </a:t>
            </a:r>
            <a:r>
              <a:rPr lang="en-US" altLang="zh-CN" baseline="0" dirty="0" smtClean="0"/>
              <a:t>second</a:t>
            </a:r>
            <a:r>
              <a:rPr lang="zh-CN" altLang="en-US" baseline="0" dirty="0" smtClean="0"/>
              <a:t> </a:t>
            </a:r>
            <a:r>
              <a:rPr lang="en-US" altLang="zh-CN" baseline="0" dirty="0" smtClean="0"/>
              <a:t>phase.</a:t>
            </a:r>
            <a:r>
              <a:rPr lang="zh-CN" altLang="en-US" baseline="0" dirty="0" smtClean="0"/>
              <a:t> </a:t>
            </a:r>
            <a:r>
              <a:rPr lang="en-US" altLang="zh-CN" baseline="0" dirty="0" smtClean="0"/>
              <a:t>For</a:t>
            </a:r>
            <a:r>
              <a:rPr lang="zh-CN" altLang="en-US" baseline="0" dirty="0" smtClean="0"/>
              <a:t> </a:t>
            </a:r>
            <a:r>
              <a:rPr lang="en-US" altLang="zh-CN" baseline="0" dirty="0" smtClean="0"/>
              <a:t>example,</a:t>
            </a:r>
            <a:r>
              <a:rPr lang="zh-CN" altLang="en-US" baseline="0" dirty="0" smtClean="0"/>
              <a:t> </a:t>
            </a:r>
            <a:r>
              <a:rPr lang="en-US" altLang="zh-CN" baseline="0" dirty="0" smtClean="0"/>
              <a:t>we</a:t>
            </a:r>
            <a:r>
              <a:rPr lang="zh-CN" altLang="en-US" baseline="0" dirty="0" smtClean="0"/>
              <a:t> </a:t>
            </a:r>
            <a:r>
              <a:rPr lang="en-US" altLang="zh-CN" baseline="0" dirty="0" smtClean="0"/>
              <a:t>track</a:t>
            </a:r>
            <a:r>
              <a:rPr lang="zh-CN" altLang="en-US" baseline="0" dirty="0" smtClean="0"/>
              <a:t> </a:t>
            </a:r>
            <a:r>
              <a:rPr lang="en-US" altLang="zh-CN" baseline="0" dirty="0" smtClean="0"/>
              <a:t>the</a:t>
            </a:r>
            <a:r>
              <a:rPr lang="zh-CN" altLang="en-US" baseline="0" dirty="0" smtClean="0"/>
              <a:t> </a:t>
            </a:r>
            <a:r>
              <a:rPr lang="en-US" altLang="zh-CN" baseline="0" dirty="0" smtClean="0"/>
              <a:t>link</a:t>
            </a:r>
            <a:r>
              <a:rPr lang="zh-CN" altLang="en-US" baseline="0" dirty="0" smtClean="0"/>
              <a:t> </a:t>
            </a:r>
            <a:r>
              <a:rPr lang="en-US" altLang="zh-CN" baseline="0" dirty="0" smtClean="0"/>
              <a:t>pointer</a:t>
            </a:r>
            <a:r>
              <a:rPr lang="zh-CN" altLang="en-US" baseline="0" dirty="0" smtClean="0"/>
              <a:t> </a:t>
            </a:r>
            <a:r>
              <a:rPr lang="en-US" altLang="zh-CN" baseline="0" dirty="0" smtClean="0"/>
              <a:t>of</a:t>
            </a:r>
            <a:r>
              <a:rPr lang="zh-CN" altLang="en-US" baseline="0" dirty="0" smtClean="0"/>
              <a:t> </a:t>
            </a:r>
            <a:r>
              <a:rPr lang="en-US" altLang="zh-CN" baseline="0" dirty="0" smtClean="0"/>
              <a:t>the</a:t>
            </a:r>
            <a:r>
              <a:rPr lang="zh-CN" altLang="en-US" baseline="0" dirty="0" smtClean="0"/>
              <a:t> </a:t>
            </a:r>
            <a:r>
              <a:rPr lang="en-US" altLang="zh-CN" baseline="0" dirty="0" smtClean="0"/>
              <a:t>two</a:t>
            </a:r>
            <a:r>
              <a:rPr lang="zh-CN" altLang="en-US" baseline="0" dirty="0" smtClean="0"/>
              <a:t> </a:t>
            </a:r>
            <a:r>
              <a:rPr lang="en-US" altLang="zh-CN" baseline="0" dirty="0" smtClean="0"/>
              <a:t>lists,</a:t>
            </a:r>
            <a:r>
              <a:rPr lang="zh-CN" altLang="en-US" baseline="0" dirty="0" smtClean="0"/>
              <a:t> </a:t>
            </a:r>
            <a:r>
              <a:rPr lang="en-US" altLang="zh-CN" baseline="0" dirty="0" smtClean="0"/>
              <a:t>like</a:t>
            </a:r>
            <a:r>
              <a:rPr lang="zh-CN" altLang="en-US" baseline="0" dirty="0" smtClean="0"/>
              <a:t> </a:t>
            </a:r>
            <a:r>
              <a:rPr lang="en-US" altLang="zh-CN" baseline="0" dirty="0" smtClean="0"/>
              <a:t>Address</a:t>
            </a:r>
            <a:r>
              <a:rPr lang="zh-CN" altLang="en-US" baseline="0" dirty="0" smtClean="0"/>
              <a:t> </a:t>
            </a:r>
            <a:r>
              <a:rPr lang="en-US" altLang="zh-CN" baseline="0" dirty="0" smtClean="0"/>
              <a:t>2</a:t>
            </a:r>
            <a:r>
              <a:rPr lang="zh-CN" altLang="en-US" baseline="0" dirty="0" smtClean="0"/>
              <a:t> </a:t>
            </a:r>
            <a:r>
              <a:rPr lang="en-US" altLang="zh-CN" baseline="0" dirty="0" smtClean="0"/>
              <a:t>in</a:t>
            </a:r>
            <a:r>
              <a:rPr lang="zh-CN" altLang="en-US" baseline="0" dirty="0" smtClean="0"/>
              <a:t> </a:t>
            </a:r>
            <a:r>
              <a:rPr lang="en-US" altLang="zh-CN" baseline="0" dirty="0" smtClean="0"/>
              <a:t>this</a:t>
            </a:r>
            <a:r>
              <a:rPr lang="zh-CN" altLang="en-US" baseline="0" dirty="0" smtClean="0"/>
              <a:t> </a:t>
            </a:r>
            <a:r>
              <a:rPr lang="en-US" altLang="zh-CN" baseline="0" dirty="0" smtClean="0"/>
              <a:t>case.</a:t>
            </a:r>
            <a:r>
              <a:rPr lang="zh-CN" altLang="en-US" baseline="0" dirty="0" smtClean="0"/>
              <a:t> </a:t>
            </a:r>
            <a:r>
              <a:rPr lang="en-US" altLang="zh-CN" baseline="0" dirty="0" smtClean="0"/>
              <a:t>Here we use two array to record the address and its dereferenced data.</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34</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After</a:t>
            </a:r>
            <a:r>
              <a:rPr lang="zh-CN" altLang="en-US" dirty="0" smtClean="0"/>
              <a:t> </a:t>
            </a:r>
            <a:r>
              <a:rPr lang="en-US" altLang="zh-CN" dirty="0" smtClean="0"/>
              <a:t>we</a:t>
            </a:r>
            <a:r>
              <a:rPr lang="zh-CN" altLang="en-US" dirty="0" smtClean="0"/>
              <a:t> </a:t>
            </a:r>
            <a:r>
              <a:rPr lang="en-US" altLang="zh-CN" dirty="0" smtClean="0"/>
              <a:t>record</a:t>
            </a:r>
            <a:r>
              <a:rPr lang="zh-CN" altLang="en-US" dirty="0" smtClean="0"/>
              <a:t> </a:t>
            </a:r>
            <a:r>
              <a:rPr lang="en-US" altLang="zh-CN" dirty="0" smtClean="0"/>
              <a:t>all</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phase,</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begin</a:t>
            </a:r>
            <a:r>
              <a:rPr lang="zh-CN" altLang="en-US" dirty="0" smtClean="0"/>
              <a:t> </a:t>
            </a:r>
            <a:r>
              <a:rPr lang="en-US" altLang="zh-CN" dirty="0" smtClean="0"/>
              <a:t>out</a:t>
            </a:r>
            <a:r>
              <a:rPr lang="zh-CN" altLang="en-US" dirty="0" smtClean="0"/>
              <a:t> </a:t>
            </a:r>
            <a:r>
              <a:rPr lang="en-US" altLang="zh-CN" dirty="0" smtClean="0"/>
              <a:t>second</a:t>
            </a:r>
            <a:r>
              <a:rPr lang="zh-CN" altLang="en-US" dirty="0" smtClean="0"/>
              <a:t> </a:t>
            </a:r>
            <a:r>
              <a:rPr lang="en-US" altLang="zh-CN" dirty="0" smtClean="0"/>
              <a:t>phase</a:t>
            </a:r>
            <a:r>
              <a:rPr lang="zh-CN" altLang="en-US" dirty="0" smtClean="0"/>
              <a:t> </a:t>
            </a:r>
            <a:r>
              <a:rPr lang="en-US" altLang="zh-CN" dirty="0" smtClean="0"/>
              <a:t>to</a:t>
            </a:r>
            <a:r>
              <a:rPr lang="zh-CN" altLang="en-US" dirty="0" smtClean="0"/>
              <a:t> </a:t>
            </a:r>
            <a:r>
              <a:rPr lang="en-US" altLang="zh-CN" dirty="0" smtClean="0"/>
              <a:t>check</a:t>
            </a:r>
            <a:r>
              <a:rPr lang="zh-CN" altLang="en-US" dirty="0" smtClean="0"/>
              <a:t> </a:t>
            </a:r>
            <a:r>
              <a:rPr lang="en-US" altLang="zh-CN" dirty="0" smtClean="0"/>
              <a:t>data</a:t>
            </a:r>
            <a:r>
              <a:rPr lang="zh-CN" altLang="en-US" dirty="0" smtClean="0"/>
              <a:t> </a:t>
            </a:r>
            <a:r>
              <a:rPr lang="en-US" altLang="zh-CN" dirty="0" smtClean="0"/>
              <a:t>consistency</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35</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baseline="0" dirty="0" smtClean="0"/>
              <a:t>At</a:t>
            </a:r>
            <a:r>
              <a:rPr lang="zh-CN" altLang="en-US" baseline="0" dirty="0" smtClean="0"/>
              <a:t> </a:t>
            </a:r>
            <a:r>
              <a:rPr lang="en-US" altLang="zh-CN" baseline="0" dirty="0" smtClean="0"/>
              <a:t>the</a:t>
            </a:r>
            <a:r>
              <a:rPr lang="zh-CN" altLang="en-US" baseline="0" dirty="0" smtClean="0"/>
              <a:t> </a:t>
            </a:r>
            <a:r>
              <a:rPr lang="en-US" altLang="zh-CN" baseline="0" dirty="0" smtClean="0"/>
              <a:t>very</a:t>
            </a:r>
            <a:r>
              <a:rPr lang="zh-CN" altLang="en-US" baseline="0" dirty="0" smtClean="0"/>
              <a:t> </a:t>
            </a:r>
            <a:r>
              <a:rPr lang="en-US" altLang="zh-CN" baseline="0" dirty="0" smtClean="0"/>
              <a:t>beginning</a:t>
            </a:r>
            <a:r>
              <a:rPr lang="zh-CN" altLang="en-US" baseline="0" dirty="0" smtClean="0"/>
              <a:t> </a:t>
            </a:r>
            <a:r>
              <a:rPr lang="en-US" altLang="zh-CN" baseline="0" dirty="0" smtClean="0"/>
              <a:t>we</a:t>
            </a:r>
            <a:r>
              <a:rPr lang="en-US" baseline="0" dirty="0" smtClean="0"/>
              <a:t> </a:t>
            </a:r>
            <a:r>
              <a:rPr lang="en-US" sz="1200" kern="1200" dirty="0" smtClean="0">
                <a:solidFill>
                  <a:schemeClr val="tx1"/>
                </a:solidFill>
                <a:effectLst/>
                <a:latin typeface="+mn-lt"/>
                <a:ea typeface="+mn-ea"/>
                <a:cs typeface="+mn-cs"/>
              </a:rPr>
              <a:t>checks the related synchronization variables as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before</a:t>
            </a:r>
            <a:r>
              <a:rPr lang="en-US" sz="1200" kern="1200" baseline="0" dirty="0" smtClean="0">
                <a:solidFill>
                  <a:schemeClr val="tx1"/>
                </a:solidFill>
                <a:effectLst/>
                <a:latin typeface="+mn-lt"/>
                <a:ea typeface="+mn-ea"/>
                <a:cs typeface="+mn-cs"/>
              </a:rPr>
              <a:t>, and then </a:t>
            </a:r>
            <a:r>
              <a:rPr lang="en-US" sz="1200" kern="1200" dirty="0" smtClean="0">
                <a:solidFill>
                  <a:schemeClr val="tx1"/>
                </a:solidFill>
                <a:effectLst/>
                <a:latin typeface="+mn-lt"/>
                <a:ea typeface="+mn-ea"/>
                <a:cs typeface="+mn-cs"/>
              </a:rPr>
              <a:t>begins the consistency checking by simply verifying if the currently dereferenced value of every </a:t>
            </a:r>
            <a:r>
              <a:rPr lang="en-US" sz="1200" i="1" kern="1200" dirty="0" smtClean="0">
                <a:solidFill>
                  <a:schemeClr val="tx1"/>
                </a:solidFill>
                <a:effectLst/>
                <a:latin typeface="+mn-lt"/>
                <a:ea typeface="+mn-ea"/>
                <a:cs typeface="+mn-cs"/>
              </a:rPr>
              <a:t>addresses </a:t>
            </a:r>
            <a:r>
              <a:rPr lang="en-US" sz="1200" kern="1200" dirty="0" smtClean="0">
                <a:solidFill>
                  <a:schemeClr val="tx1"/>
                </a:solidFill>
                <a:effectLst/>
                <a:latin typeface="+mn-lt"/>
                <a:ea typeface="+mn-ea"/>
                <a:cs typeface="+mn-cs"/>
              </a:rPr>
              <a:t>entry equals to its previous dereferenced value stored in </a:t>
            </a:r>
            <a:r>
              <a:rPr lang="en-US" sz="1200" i="1" kern="1200" dirty="0" smtClean="0">
                <a:solidFill>
                  <a:schemeClr val="tx1"/>
                </a:solidFill>
                <a:effectLst/>
                <a:latin typeface="+mn-lt"/>
                <a:ea typeface="+mn-ea"/>
                <a:cs typeface="+mn-cs"/>
              </a:rPr>
              <a:t>values</a:t>
            </a:r>
            <a:r>
              <a:rPr lang="en-US" sz="1200" kern="1200" dirty="0" smtClean="0">
                <a:solidFill>
                  <a:schemeClr val="tx1"/>
                </a:solidFill>
                <a:effectLst/>
                <a:latin typeface="+mn-lt"/>
                <a:ea typeface="+mn-ea"/>
                <a:cs typeface="+mn-cs"/>
              </a:rPr>
              <a:t>. 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this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process,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lock</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address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all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addresses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entry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are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gradually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added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read-set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of</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transaction</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36</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end</a:t>
            </a:r>
            <a:r>
              <a:rPr lang="zh-CN" altLang="en-US" dirty="0" smtClean="0"/>
              <a:t> </a:t>
            </a:r>
            <a:r>
              <a:rPr lang="en-US" altLang="zh-CN" dirty="0" smtClean="0"/>
              <a:t>normally,</a:t>
            </a:r>
            <a:r>
              <a:rPr lang="zh-CN" altLang="en-US" dirty="0" smtClean="0"/>
              <a:t> </a:t>
            </a:r>
            <a:r>
              <a:rPr lang="en-US" altLang="zh-CN" dirty="0" smtClean="0"/>
              <a:t>which</a:t>
            </a:r>
            <a:r>
              <a:rPr lang="zh-CN" altLang="en-US" dirty="0" smtClean="0"/>
              <a:t> </a:t>
            </a:r>
            <a:r>
              <a:rPr lang="en-US" altLang="zh-CN" dirty="0" smtClean="0"/>
              <a:t>means</a:t>
            </a:r>
            <a:r>
              <a:rPr lang="zh-CN" altLang="en-US" dirty="0" smtClean="0"/>
              <a:t> </a:t>
            </a:r>
            <a:r>
              <a:rPr lang="en-US" altLang="zh-CN" dirty="0" smtClean="0"/>
              <a:t>the</a:t>
            </a:r>
            <a:r>
              <a:rPr lang="zh-CN" altLang="en-US" dirty="0" smtClean="0"/>
              <a:t> </a:t>
            </a:r>
            <a:r>
              <a:rPr lang="en-US" altLang="zh-CN" dirty="0" smtClean="0"/>
              <a:t>consistency</a:t>
            </a:r>
            <a:r>
              <a:rPr lang="zh-CN" altLang="en-US" dirty="0" smtClean="0"/>
              <a:t> </a:t>
            </a:r>
            <a:r>
              <a:rPr lang="en-US" altLang="zh-CN" dirty="0" smtClean="0"/>
              <a:t>check</a:t>
            </a:r>
            <a:r>
              <a:rPr lang="zh-CN" altLang="en-US" dirty="0" smtClean="0"/>
              <a:t> </a:t>
            </a:r>
            <a:r>
              <a:rPr lang="en-US" altLang="zh-CN" dirty="0" smtClean="0"/>
              <a:t>pass,</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is</a:t>
            </a:r>
            <a:r>
              <a:rPr lang="zh-CN" altLang="en-US" dirty="0" smtClean="0"/>
              <a:t> </a:t>
            </a:r>
            <a:r>
              <a:rPr lang="en-US" altLang="zh-CN" dirty="0" smtClean="0"/>
              <a:t>ensured</a:t>
            </a:r>
            <a:r>
              <a:rPr lang="zh-CN" altLang="en-US" dirty="0" smtClean="0"/>
              <a:t> </a:t>
            </a:r>
            <a:r>
              <a:rPr lang="en-US" altLang="zh-CN" dirty="0" smtClean="0"/>
              <a:t>to</a:t>
            </a:r>
            <a:r>
              <a:rPr lang="zh-CN" altLang="en-US" dirty="0" smtClean="0"/>
              <a:t> </a:t>
            </a:r>
            <a:r>
              <a:rPr lang="en-US" altLang="zh-CN" dirty="0" smtClean="0"/>
              <a:t>be</a:t>
            </a:r>
            <a:r>
              <a:rPr lang="zh-CN" altLang="en-US" dirty="0" smtClean="0"/>
              <a:t> </a:t>
            </a:r>
            <a:r>
              <a:rPr lang="en-US" altLang="zh-CN" dirty="0" smtClean="0"/>
              <a:t>consistent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37</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a:t>
            </a:r>
            <a:r>
              <a:rPr lang="zh-CN" altLang="en-US" dirty="0" smtClean="0"/>
              <a:t> </a:t>
            </a:r>
            <a:r>
              <a:rPr lang="en-US" altLang="zh-CN" dirty="0" smtClean="0"/>
              <a:t>at</a:t>
            </a:r>
            <a:r>
              <a:rPr lang="zh-CN" altLang="en-US" dirty="0" smtClean="0"/>
              <a:t> </a:t>
            </a:r>
            <a:r>
              <a:rPr lang="en-US" altLang="zh-CN" dirty="0" smtClean="0"/>
              <a:t>the</a:t>
            </a:r>
            <a:r>
              <a:rPr lang="zh-CN" altLang="en-US" dirty="0" smtClean="0"/>
              <a:t> </a:t>
            </a:r>
            <a:r>
              <a:rPr lang="en-US" altLang="zh-CN" dirty="0" smtClean="0"/>
              <a:t>beginning,</a:t>
            </a:r>
            <a:r>
              <a:rPr lang="zh-CN" altLang="en-US" dirty="0" smtClean="0"/>
              <a:t> </a:t>
            </a:r>
            <a:r>
              <a:rPr lang="en-US" altLang="zh-CN" dirty="0" smtClean="0"/>
              <a:t>there’s</a:t>
            </a:r>
            <a:r>
              <a:rPr lang="zh-CN" altLang="en-US" dirty="0" smtClean="0"/>
              <a:t> </a:t>
            </a:r>
            <a:r>
              <a:rPr lang="en-US" altLang="zh-CN" dirty="0" smtClean="0"/>
              <a:t>any</a:t>
            </a:r>
            <a:r>
              <a:rPr lang="zh-CN" altLang="en-US" dirty="0" smtClean="0"/>
              <a:t> </a:t>
            </a:r>
            <a:r>
              <a:rPr lang="en-US" altLang="zh-CN" dirty="0" smtClean="0"/>
              <a:t>lock</a:t>
            </a:r>
            <a:r>
              <a:rPr lang="zh-CN" altLang="en-US" dirty="0" smtClean="0"/>
              <a:t> </a:t>
            </a:r>
            <a:r>
              <a:rPr lang="en-US" altLang="zh-CN" dirty="0" smtClean="0"/>
              <a:t>is</a:t>
            </a:r>
            <a:r>
              <a:rPr lang="zh-CN" altLang="en-US" dirty="0" smtClean="0"/>
              <a:t> </a:t>
            </a:r>
            <a:r>
              <a:rPr lang="en-US" altLang="zh-CN" dirty="0" smtClean="0"/>
              <a:t>hold</a:t>
            </a:r>
            <a:r>
              <a:rPr lang="zh-CN" altLang="en-US" dirty="0" smtClean="0"/>
              <a:t> </a:t>
            </a:r>
            <a:r>
              <a:rPr lang="en-US" altLang="zh-CN" dirty="0" smtClean="0"/>
              <a:t>by</a:t>
            </a:r>
            <a:r>
              <a:rPr lang="zh-CN" altLang="en-US" dirty="0" smtClean="0"/>
              <a:t> </a:t>
            </a:r>
            <a:r>
              <a:rPr lang="en-US" altLang="zh-CN" dirty="0" smtClean="0"/>
              <a:t>others,</a:t>
            </a:r>
            <a:r>
              <a:rPr lang="zh-CN" altLang="en-US" dirty="0" smtClean="0"/>
              <a:t> </a:t>
            </a:r>
            <a:r>
              <a:rPr lang="en-US" altLang="zh-CN" dirty="0" smtClean="0"/>
              <a:t>which</a:t>
            </a:r>
            <a:r>
              <a:rPr lang="zh-CN" altLang="en-US" dirty="0" smtClean="0"/>
              <a:t> </a:t>
            </a:r>
            <a:r>
              <a:rPr lang="en-US" altLang="zh-CN" dirty="0" smtClean="0"/>
              <a:t>means</a:t>
            </a:r>
            <a:r>
              <a:rPr lang="zh-CN" altLang="en-US" dirty="0" smtClean="0"/>
              <a:t> </a:t>
            </a:r>
            <a:r>
              <a:rPr lang="en-US" altLang="zh-CN" dirty="0" smtClean="0"/>
              <a:t>there</a:t>
            </a:r>
            <a:r>
              <a:rPr lang="zh-CN" altLang="en-US" dirty="0" smtClean="0"/>
              <a:t> </a:t>
            </a:r>
            <a:r>
              <a:rPr lang="en-US" altLang="zh-CN" dirty="0" smtClean="0"/>
              <a:t>may</a:t>
            </a:r>
            <a:r>
              <a:rPr lang="zh-CN" altLang="en-US" dirty="0" smtClean="0"/>
              <a:t> </a:t>
            </a:r>
            <a:r>
              <a:rPr lang="en-US" altLang="zh-CN" dirty="0" smtClean="0"/>
              <a:t>be</a:t>
            </a:r>
            <a:r>
              <a:rPr lang="zh-CN" altLang="en-US" dirty="0" smtClean="0"/>
              <a:t> </a:t>
            </a:r>
            <a:r>
              <a:rPr lang="en-US" altLang="zh-CN" dirty="0" smtClean="0"/>
              <a:t>some</a:t>
            </a:r>
            <a:r>
              <a:rPr lang="zh-CN" altLang="en-US" dirty="0" smtClean="0"/>
              <a:t> </a:t>
            </a:r>
            <a:r>
              <a:rPr lang="en-US" altLang="zh-CN" dirty="0" smtClean="0"/>
              <a:t>process</a:t>
            </a:r>
            <a:r>
              <a:rPr lang="zh-CN" altLang="en-US" dirty="0" smtClean="0"/>
              <a:t> </a:t>
            </a:r>
            <a:r>
              <a:rPr lang="en-US" altLang="zh-CN" dirty="0" smtClean="0"/>
              <a:t>modifying</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we</a:t>
            </a:r>
            <a:r>
              <a:rPr lang="zh-CN" altLang="en-US" dirty="0" smtClean="0"/>
              <a:t> </a:t>
            </a:r>
            <a:r>
              <a:rPr lang="en-US" altLang="zh-CN" dirty="0" smtClean="0"/>
              <a:t>retrieved</a:t>
            </a:r>
            <a:r>
              <a:rPr lang="zh-CN" altLang="en-US" dirty="0" smtClean="0"/>
              <a:t> </a:t>
            </a:r>
            <a:r>
              <a:rPr lang="en-US" altLang="zh-CN" dirty="0" smtClean="0"/>
              <a:t>during</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phase,</a:t>
            </a:r>
            <a:r>
              <a:rPr lang="zh-CN" altLang="en-US" dirty="0" smtClean="0"/>
              <a:t> </a:t>
            </a:r>
            <a:r>
              <a:rPr lang="en-US" altLang="zh-CN" dirty="0" smtClean="0"/>
              <a:t>than</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abort</a:t>
            </a:r>
            <a:r>
              <a:rPr lang="zh-CN" altLang="en-US" dirty="0" smtClean="0"/>
              <a:t> </a:t>
            </a:r>
            <a:r>
              <a:rPr lang="en-US" altLang="zh-CN" dirty="0" smtClean="0"/>
              <a:t>and</a:t>
            </a:r>
            <a:r>
              <a:rPr lang="zh-CN" altLang="en-US" dirty="0" smtClean="0"/>
              <a:t> </a:t>
            </a:r>
            <a:r>
              <a:rPr lang="en-US" altLang="zh-CN" dirty="0" smtClean="0"/>
              <a:t>retry</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phase</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38</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Otherwise</a:t>
            </a:r>
            <a:r>
              <a:rPr lang="en-US" altLang="zh-CN" dirty="0" smtClean="0"/>
              <a:t>,</a:t>
            </a:r>
            <a:r>
              <a:rPr lang="zh-CN" altLang="en-US" dirty="0" smtClean="0"/>
              <a:t> </a:t>
            </a:r>
            <a:r>
              <a:rPr lang="en-US" altLang="zh-CN" dirty="0" smtClean="0"/>
              <a:t>if</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middle</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the</a:t>
            </a:r>
            <a:r>
              <a:rPr lang="zh-CN" altLang="en-US" dirty="0" smtClean="0"/>
              <a:t> </a:t>
            </a:r>
            <a:r>
              <a:rPr lang="en-US" altLang="zh-CN" dirty="0" smtClean="0"/>
              <a:t>lock</a:t>
            </a:r>
            <a:r>
              <a:rPr lang="zh-CN" altLang="en-US" dirty="0" smtClean="0"/>
              <a:t> </a:t>
            </a:r>
            <a:r>
              <a:rPr lang="en-US" altLang="zh-CN" dirty="0" smtClean="0"/>
              <a:t>is</a:t>
            </a:r>
            <a:r>
              <a:rPr lang="zh-CN" altLang="en-US" dirty="0" smtClean="0"/>
              <a:t> </a:t>
            </a:r>
            <a:r>
              <a:rPr lang="en-US" altLang="zh-CN" dirty="0" smtClean="0"/>
              <a:t>modified,</a:t>
            </a:r>
            <a:r>
              <a:rPr lang="zh-CN" altLang="en-US" dirty="0" smtClean="0"/>
              <a:t> </a:t>
            </a:r>
            <a:r>
              <a:rPr lang="en-US" altLang="zh-CN" dirty="0" smtClean="0"/>
              <a:t>then</a:t>
            </a:r>
            <a:r>
              <a:rPr lang="zh-CN" altLang="en-US" dirty="0" smtClean="0"/>
              <a:t> </a:t>
            </a:r>
            <a:r>
              <a:rPr lang="en-US" altLang="zh-CN" dirty="0" smtClean="0"/>
              <a:t>we</a:t>
            </a:r>
            <a:r>
              <a:rPr lang="zh-CN" altLang="en-US" dirty="0" smtClean="0"/>
              <a:t> </a:t>
            </a:r>
            <a:r>
              <a:rPr lang="en-US" altLang="zh-CN" dirty="0" smtClean="0"/>
              <a:t>should</a:t>
            </a:r>
            <a:r>
              <a:rPr lang="zh-CN" altLang="en-US" dirty="0" smtClean="0"/>
              <a:t> </a:t>
            </a:r>
            <a:r>
              <a:rPr lang="en-US" altLang="zh-CN" dirty="0" smtClean="0"/>
              <a:t>also</a:t>
            </a:r>
            <a:r>
              <a:rPr lang="zh-CN" altLang="en-US" dirty="0" smtClean="0"/>
              <a:t> </a:t>
            </a:r>
            <a:r>
              <a:rPr lang="en-US" altLang="zh-CN" dirty="0" smtClean="0"/>
              <a:t>abort</a:t>
            </a:r>
            <a:r>
              <a:rPr lang="zh-CN" altLang="en-US" dirty="0" smtClean="0"/>
              <a:t> </a:t>
            </a:r>
            <a:r>
              <a:rPr lang="en-US" altLang="zh-CN" dirty="0" smtClean="0"/>
              <a:t>since</a:t>
            </a:r>
            <a:r>
              <a:rPr lang="zh-CN" altLang="en-US" dirty="0" smtClean="0"/>
              <a:t> </a:t>
            </a:r>
            <a:r>
              <a:rPr lang="en-US" altLang="zh-CN" dirty="0" smtClean="0"/>
              <a:t>the</a:t>
            </a:r>
            <a:r>
              <a:rPr lang="zh-CN" altLang="en-US" dirty="0" smtClean="0"/>
              <a:t> </a:t>
            </a:r>
            <a:r>
              <a:rPr lang="en-US" altLang="zh-CN" dirty="0" smtClean="0"/>
              <a:t>consistency</a:t>
            </a:r>
            <a:r>
              <a:rPr lang="zh-CN" altLang="en-US" dirty="0" smtClean="0"/>
              <a:t> </a:t>
            </a:r>
            <a:r>
              <a:rPr lang="en-US" altLang="zh-CN" dirty="0" smtClean="0"/>
              <a:t>check</a:t>
            </a:r>
            <a:r>
              <a:rPr lang="zh-CN" altLang="en-US" dirty="0" smtClean="0"/>
              <a:t> </a:t>
            </a:r>
            <a:r>
              <a:rPr lang="en-US" altLang="zh-CN" dirty="0" smtClean="0"/>
              <a:t>has</a:t>
            </a:r>
            <a:r>
              <a:rPr lang="zh-CN" altLang="en-US" dirty="0" smtClean="0"/>
              <a:t> </a:t>
            </a:r>
            <a:r>
              <a:rPr lang="en-US" altLang="zh-CN" dirty="0" smtClean="0"/>
              <a:t>not</a:t>
            </a:r>
            <a:r>
              <a:rPr lang="zh-CN" altLang="en-US" dirty="0" smtClean="0"/>
              <a:t> </a:t>
            </a:r>
            <a:r>
              <a:rPr lang="en-US" altLang="zh-CN" dirty="0" smtClean="0"/>
              <a:t>finished</a:t>
            </a:r>
            <a:r>
              <a:rPr lang="zh-CN" altLang="en-US" dirty="0" smtClean="0"/>
              <a:t> </a:t>
            </a:r>
            <a:r>
              <a:rPr lang="en-US" altLang="zh-CN" dirty="0" smtClean="0"/>
              <a:t>and</a:t>
            </a:r>
            <a:r>
              <a:rPr lang="zh-CN" altLang="en-US" dirty="0" smtClean="0"/>
              <a:t> </a:t>
            </a:r>
            <a:r>
              <a:rPr lang="en-US" altLang="zh-CN" dirty="0" smtClean="0"/>
              <a:t>some</a:t>
            </a:r>
            <a:r>
              <a:rPr lang="zh-CN" altLang="en-US" dirty="0" smtClean="0"/>
              <a:t> </a:t>
            </a:r>
            <a:r>
              <a:rPr lang="en-US" altLang="zh-CN" dirty="0" smtClean="0"/>
              <a:t>process</a:t>
            </a:r>
            <a:r>
              <a:rPr lang="zh-CN" altLang="en-US" dirty="0" smtClean="0"/>
              <a:t> </a:t>
            </a:r>
            <a:r>
              <a:rPr lang="en-US" altLang="zh-CN" dirty="0" smtClean="0"/>
              <a:t>may</a:t>
            </a:r>
            <a:r>
              <a:rPr lang="zh-CN" altLang="en-US" dirty="0" smtClean="0"/>
              <a:t> </a:t>
            </a:r>
            <a:r>
              <a:rPr lang="en-US" altLang="zh-CN" dirty="0" smtClean="0"/>
              <a:t>modify</a:t>
            </a:r>
            <a:r>
              <a:rPr lang="zh-CN" altLang="en-US" dirty="0" smtClean="0"/>
              <a:t> </a:t>
            </a:r>
            <a:r>
              <a:rPr lang="en-US" altLang="zh-CN" dirty="0" smtClean="0"/>
              <a:t>the</a:t>
            </a:r>
            <a:r>
              <a:rPr lang="zh-CN" altLang="en-US" dirty="0" smtClean="0"/>
              <a:t> </a:t>
            </a:r>
            <a:r>
              <a:rPr lang="en-US" altLang="zh-CN" dirty="0" smtClean="0"/>
              <a:t>data</a:t>
            </a:r>
            <a:r>
              <a:rPr lang="zh-CN" altLang="en-US" dirty="0" smtClean="0"/>
              <a: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39</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And</a:t>
            </a:r>
            <a:r>
              <a:rPr lang="zh-CN" altLang="en-US" dirty="0" smtClean="0"/>
              <a:t> </a:t>
            </a:r>
            <a:r>
              <a:rPr lang="en-US" altLang="zh-CN" dirty="0" smtClean="0"/>
              <a:t>if</a:t>
            </a:r>
            <a:r>
              <a:rPr lang="zh-CN" altLang="en-US" dirty="0" smtClean="0"/>
              <a:t> </a:t>
            </a:r>
            <a:r>
              <a:rPr lang="en-US" altLang="zh-CN" dirty="0" smtClean="0"/>
              <a:t>we</a:t>
            </a:r>
            <a:r>
              <a:rPr lang="zh-CN" altLang="en-US" dirty="0" smtClean="0"/>
              <a:t> </a:t>
            </a:r>
            <a:r>
              <a:rPr lang="en-US" altLang="zh-CN" dirty="0" smtClean="0"/>
              <a:t>found</a:t>
            </a:r>
            <a:r>
              <a:rPr lang="zh-CN" altLang="en-US" dirty="0" smtClean="0"/>
              <a:t> </a:t>
            </a:r>
            <a:r>
              <a:rPr lang="en-US" altLang="zh-CN" dirty="0" smtClean="0"/>
              <a:t>that</a:t>
            </a:r>
            <a:r>
              <a:rPr lang="zh-CN" altLang="en-US" dirty="0" smtClean="0"/>
              <a:t> </a:t>
            </a:r>
            <a:r>
              <a:rPr lang="en-US" altLang="zh-CN" dirty="0" smtClean="0"/>
              <a:t>any</a:t>
            </a:r>
            <a:r>
              <a:rPr lang="zh-CN" altLang="en-US" dirty="0" smtClean="0"/>
              <a:t> </a:t>
            </a:r>
            <a:r>
              <a:rPr lang="en-US" altLang="zh-CN" dirty="0" smtClean="0"/>
              <a:t>dereferenced</a:t>
            </a:r>
            <a:r>
              <a:rPr lang="zh-CN" altLang="en-US" dirty="0" smtClean="0"/>
              <a:t> </a:t>
            </a:r>
            <a:r>
              <a:rPr lang="en-US" altLang="zh-CN" dirty="0" smtClean="0"/>
              <a:t>value</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addresses</a:t>
            </a:r>
            <a:r>
              <a:rPr lang="zh-CN" altLang="en-US" dirty="0" smtClean="0"/>
              <a:t> </a:t>
            </a:r>
            <a:r>
              <a:rPr lang="en-US" altLang="zh-CN" dirty="0" smtClean="0"/>
              <a:t>entry</a:t>
            </a:r>
            <a:r>
              <a:rPr lang="zh-CN" altLang="en-US" dirty="0" smtClean="0"/>
              <a:t> </a:t>
            </a:r>
            <a:r>
              <a:rPr lang="en-US" altLang="zh-CN" dirty="0" smtClean="0"/>
              <a:t>are</a:t>
            </a:r>
            <a:r>
              <a:rPr lang="zh-CN" altLang="en-US" dirty="0" smtClean="0"/>
              <a:t> </a:t>
            </a:r>
            <a:r>
              <a:rPr lang="en-US" altLang="zh-CN" dirty="0" smtClean="0"/>
              <a:t>different</a:t>
            </a:r>
            <a:r>
              <a:rPr lang="zh-CN" altLang="en-US" dirty="0" smtClean="0"/>
              <a:t> </a:t>
            </a:r>
            <a:r>
              <a:rPr lang="en-US" altLang="zh-CN" dirty="0" smtClean="0"/>
              <a:t>with</a:t>
            </a:r>
            <a:r>
              <a:rPr lang="zh-CN" altLang="en-US" dirty="0" smtClean="0"/>
              <a:t> </a:t>
            </a:r>
            <a:r>
              <a:rPr lang="en-US" altLang="zh-CN" dirty="0" smtClean="0"/>
              <a:t>the</a:t>
            </a:r>
            <a:r>
              <a:rPr lang="zh-CN" altLang="en-US" dirty="0" smtClean="0"/>
              <a:t> </a:t>
            </a:r>
            <a:r>
              <a:rPr lang="en-US" altLang="zh-CN" dirty="0" smtClean="0"/>
              <a:t>corresponding</a:t>
            </a:r>
            <a:r>
              <a:rPr lang="zh-CN" altLang="en-US" dirty="0" smtClean="0"/>
              <a:t> </a:t>
            </a:r>
            <a:r>
              <a:rPr lang="en-US" altLang="zh-CN" dirty="0" smtClean="0"/>
              <a:t>values</a:t>
            </a:r>
            <a:r>
              <a:rPr lang="zh-CN" altLang="en-US" dirty="0" smtClean="0"/>
              <a:t> </a:t>
            </a:r>
            <a:r>
              <a:rPr lang="en-US" altLang="zh-CN" dirty="0" smtClean="0"/>
              <a:t>entry,</a:t>
            </a:r>
            <a:r>
              <a:rPr lang="zh-CN" altLang="en-US" dirty="0" smtClean="0"/>
              <a:t> </a:t>
            </a:r>
            <a:r>
              <a:rPr lang="en-US" altLang="zh-CN" dirty="0" smtClean="0"/>
              <a:t>for</a:t>
            </a:r>
            <a:r>
              <a:rPr lang="zh-CN" altLang="en-US" dirty="0" smtClean="0"/>
              <a:t> </a:t>
            </a:r>
            <a:r>
              <a:rPr lang="en-US" altLang="zh-CN" dirty="0" smtClean="0"/>
              <a:t>instance</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case,</a:t>
            </a:r>
            <a:r>
              <a:rPr lang="zh-CN" altLang="en-US" dirty="0" smtClean="0"/>
              <a:t> </a:t>
            </a:r>
            <a:r>
              <a:rPr lang="en-US" altLang="zh-CN" dirty="0" smtClean="0"/>
              <a:t>the</a:t>
            </a:r>
            <a:r>
              <a:rPr lang="zh-CN" altLang="en-US" dirty="0" smtClean="0"/>
              <a:t> </a:t>
            </a:r>
            <a:r>
              <a:rPr lang="en-US" altLang="zh-CN" dirty="0" smtClean="0"/>
              <a:t>dereference</a:t>
            </a:r>
            <a:r>
              <a:rPr lang="zh-CN" altLang="en-US" dirty="0" smtClean="0"/>
              <a:t> </a:t>
            </a:r>
            <a:r>
              <a:rPr lang="en-US" altLang="zh-CN" dirty="0" smtClean="0"/>
              <a:t>of</a:t>
            </a:r>
            <a:r>
              <a:rPr lang="zh-CN" altLang="en-US" dirty="0" smtClean="0"/>
              <a:t> </a:t>
            </a:r>
            <a:r>
              <a:rPr lang="en-US" altLang="zh-CN" dirty="0" smtClean="0"/>
              <a:t>address</a:t>
            </a:r>
            <a:r>
              <a:rPr lang="zh-CN" altLang="en-US" dirty="0" smtClean="0"/>
              <a:t> </a:t>
            </a:r>
            <a:r>
              <a:rPr lang="en-US" altLang="zh-CN" dirty="0" smtClean="0"/>
              <a:t>2</a:t>
            </a:r>
            <a:r>
              <a:rPr lang="zh-CN" altLang="en-US" dirty="0" smtClean="0"/>
              <a:t> </a:t>
            </a:r>
            <a:r>
              <a:rPr lang="en-US" altLang="zh-CN" dirty="0" smtClean="0"/>
              <a:t>is</a:t>
            </a:r>
            <a:r>
              <a:rPr lang="zh-CN" altLang="en-US" dirty="0" smtClean="0"/>
              <a:t> </a:t>
            </a:r>
            <a:r>
              <a:rPr lang="en-US" altLang="zh-CN" dirty="0" smtClean="0"/>
              <a:t>now</a:t>
            </a:r>
            <a:r>
              <a:rPr lang="zh-CN" altLang="en-US" dirty="0" smtClean="0"/>
              <a:t> </a:t>
            </a:r>
            <a:r>
              <a:rPr lang="en-US" altLang="zh-CN" dirty="0" smtClean="0"/>
              <a:t>nil,</a:t>
            </a:r>
            <a:r>
              <a:rPr lang="zh-CN" altLang="en-US" dirty="0" smtClean="0"/>
              <a:t> </a:t>
            </a:r>
            <a:r>
              <a:rPr lang="en-US" altLang="zh-CN" dirty="0" smtClean="0"/>
              <a:t>which</a:t>
            </a:r>
            <a:r>
              <a:rPr lang="zh-CN" altLang="en-US" dirty="0" smtClean="0"/>
              <a:t> </a:t>
            </a:r>
            <a:r>
              <a:rPr lang="en-US" altLang="zh-CN" dirty="0" smtClean="0"/>
              <a:t>is</a:t>
            </a:r>
            <a:r>
              <a:rPr lang="zh-CN" altLang="en-US" dirty="0" smtClean="0"/>
              <a:t> </a:t>
            </a:r>
            <a:r>
              <a:rPr lang="en-US" altLang="zh-CN" dirty="0" smtClean="0"/>
              <a:t>different</a:t>
            </a:r>
            <a:r>
              <a:rPr lang="zh-CN" altLang="en-US" dirty="0" smtClean="0"/>
              <a:t> </a:t>
            </a:r>
            <a:r>
              <a:rPr lang="en-US" altLang="zh-CN" dirty="0" smtClean="0"/>
              <a:t>with</a:t>
            </a:r>
            <a:r>
              <a:rPr lang="zh-CN" altLang="en-US" dirty="0" smtClean="0"/>
              <a:t> </a:t>
            </a:r>
            <a:r>
              <a:rPr lang="en-US" altLang="zh-CN" dirty="0" smtClean="0"/>
              <a:t>previous</a:t>
            </a:r>
            <a:r>
              <a:rPr lang="zh-CN" altLang="en-US" dirty="0" smtClean="0"/>
              <a:t> </a:t>
            </a:r>
            <a:r>
              <a:rPr lang="en-US" altLang="zh-CN" dirty="0" smtClean="0"/>
              <a:t>recorded</a:t>
            </a:r>
            <a:r>
              <a:rPr lang="zh-CN" altLang="en-US" dirty="0" smtClean="0"/>
              <a:t> </a:t>
            </a:r>
            <a:r>
              <a:rPr lang="en-US" altLang="zh-CN" dirty="0" smtClean="0"/>
              <a:t>A6,</a:t>
            </a:r>
            <a:r>
              <a:rPr lang="zh-CN" altLang="en-US" dirty="0" smtClean="0"/>
              <a:t> </a:t>
            </a:r>
            <a:r>
              <a:rPr lang="en-US" altLang="zh-CN" dirty="0" smtClean="0"/>
              <a:t>it</a:t>
            </a:r>
            <a:r>
              <a:rPr lang="zh-CN" altLang="en-US" dirty="0" smtClean="0"/>
              <a:t> </a:t>
            </a:r>
            <a:r>
              <a:rPr lang="en-US" altLang="zh-CN" dirty="0" smtClean="0"/>
              <a:t>means</a:t>
            </a:r>
            <a:r>
              <a:rPr lang="zh-CN" altLang="en-US" dirty="0" smtClean="0"/>
              <a:t> </a:t>
            </a:r>
            <a:r>
              <a:rPr lang="en-US" altLang="zh-CN" dirty="0" smtClean="0"/>
              <a:t>the</a:t>
            </a:r>
            <a:r>
              <a:rPr lang="zh-CN" altLang="en-US" dirty="0" smtClean="0"/>
              <a:t> </a:t>
            </a:r>
            <a:r>
              <a:rPr lang="en-US" altLang="zh-CN" dirty="0" smtClean="0"/>
              <a:t>data</a:t>
            </a:r>
            <a:r>
              <a:rPr lang="zh-CN" altLang="en-US" dirty="0" smtClean="0"/>
              <a:t> </a:t>
            </a:r>
            <a:r>
              <a:rPr lang="en-US" altLang="zh-CN" dirty="0" smtClean="0"/>
              <a:t>is</a:t>
            </a:r>
            <a:r>
              <a:rPr lang="zh-CN" altLang="en-US" dirty="0" smtClean="0"/>
              <a:t> </a:t>
            </a:r>
            <a:r>
              <a:rPr lang="en-US" altLang="zh-CN" dirty="0" smtClean="0"/>
              <a:t>modified</a:t>
            </a:r>
            <a:r>
              <a:rPr lang="zh-CN" altLang="en-US" dirty="0" smtClean="0"/>
              <a:t> </a:t>
            </a:r>
            <a:r>
              <a:rPr lang="en-US" altLang="zh-CN" dirty="0" smtClean="0"/>
              <a:t>since</a:t>
            </a:r>
            <a:r>
              <a:rPr lang="zh-CN" altLang="en-US" dirty="0" smtClean="0"/>
              <a:t> </a:t>
            </a:r>
            <a:r>
              <a:rPr lang="en-US" altLang="zh-CN" dirty="0" smtClean="0"/>
              <a:t>we</a:t>
            </a:r>
            <a:r>
              <a:rPr lang="zh-CN" altLang="en-US" dirty="0" smtClean="0"/>
              <a:t> </a:t>
            </a:r>
            <a:r>
              <a:rPr lang="en-US" altLang="zh-CN" dirty="0" smtClean="0"/>
              <a:t>retrieve</a:t>
            </a:r>
            <a:r>
              <a:rPr lang="zh-CN" altLang="en-US" dirty="0" smtClean="0"/>
              <a:t> </a:t>
            </a:r>
            <a:r>
              <a:rPr lang="en-US" altLang="zh-CN" dirty="0" smtClean="0"/>
              <a:t>it,</a:t>
            </a:r>
            <a:r>
              <a:rPr lang="zh-CN" altLang="en-US" dirty="0" smtClean="0"/>
              <a:t> </a:t>
            </a:r>
            <a:r>
              <a:rPr lang="en-US" altLang="zh-CN" dirty="0" smtClean="0"/>
              <a:t>then</a:t>
            </a:r>
            <a:r>
              <a:rPr lang="zh-CN" altLang="en-US" dirty="0" smtClean="0"/>
              <a:t> </a:t>
            </a:r>
            <a:r>
              <a:rPr lang="en-US" altLang="zh-CN" dirty="0" smtClean="0"/>
              <a:t>we</a:t>
            </a:r>
            <a:r>
              <a:rPr lang="zh-CN" altLang="en-US" dirty="0" smtClean="0"/>
              <a:t> </a:t>
            </a:r>
            <a:r>
              <a:rPr lang="en-US" altLang="zh-CN" dirty="0" smtClean="0"/>
              <a:t>should</a:t>
            </a:r>
            <a:r>
              <a:rPr lang="zh-CN" altLang="en-US" dirty="0" smtClean="0"/>
              <a:t> </a:t>
            </a:r>
            <a:r>
              <a:rPr lang="en-US" altLang="zh-CN" dirty="0" smtClean="0"/>
              <a:t>also</a:t>
            </a:r>
            <a:r>
              <a:rPr lang="zh-CN" altLang="en-US" dirty="0" smtClean="0"/>
              <a:t> </a:t>
            </a:r>
            <a:r>
              <a:rPr lang="en-US" altLang="zh-CN" dirty="0" smtClean="0"/>
              <a:t>abort</a:t>
            </a:r>
            <a:r>
              <a:rPr lang="zh-CN" altLang="en-US" dirty="0" smtClean="0"/>
              <a:t> </a:t>
            </a:r>
            <a:r>
              <a:rPr lang="en-US" altLang="zh-CN" dirty="0" smtClean="0"/>
              <a:t>the</a:t>
            </a:r>
            <a:r>
              <a:rPr lang="zh-CN" altLang="en-US" dirty="0" smtClean="0"/>
              <a:t> </a:t>
            </a:r>
            <a:r>
              <a:rPr lang="en-US" altLang="zh-CN" dirty="0" smtClean="0"/>
              <a:t>transaction</a:t>
            </a:r>
            <a:r>
              <a:rPr lang="zh-CN" altLang="en-US" dirty="0" smtClean="0"/>
              <a:t> </a:t>
            </a:r>
            <a:r>
              <a:rPr lang="en-US" altLang="zh-CN" dirty="0" smtClean="0"/>
              <a:t>and</a:t>
            </a:r>
            <a:r>
              <a:rPr lang="zh-CN" altLang="en-US" dirty="0" smtClean="0"/>
              <a:t> </a:t>
            </a:r>
            <a:r>
              <a:rPr lang="en-US" altLang="zh-CN" dirty="0" smtClean="0"/>
              <a:t>re-run</a:t>
            </a:r>
            <a:r>
              <a:rPr lang="zh-CN" altLang="en-US" dirty="0" smtClean="0"/>
              <a:t> </a:t>
            </a:r>
            <a:r>
              <a:rPr lang="en-US" altLang="zh-CN" dirty="0" smtClean="0"/>
              <a:t>phase</a:t>
            </a:r>
            <a:r>
              <a:rPr lang="zh-CN" altLang="en-US" dirty="0" smtClean="0"/>
              <a:t> </a:t>
            </a:r>
            <a:r>
              <a:rPr lang="en-US" altLang="zh-CN" dirty="0" smtClean="0"/>
              <a:t>1</a:t>
            </a:r>
          </a:p>
        </p:txBody>
      </p:sp>
      <p:sp>
        <p:nvSpPr>
          <p:cNvPr id="4" name="Slide Number Placeholder 3"/>
          <p:cNvSpPr>
            <a:spLocks noGrp="1"/>
          </p:cNvSpPr>
          <p:nvPr>
            <p:ph type="sldNum" sz="quarter" idx="10"/>
          </p:nvPr>
        </p:nvSpPr>
        <p:spPr/>
        <p:txBody>
          <a:bodyPr/>
          <a:lstStyle/>
          <a:p>
            <a:fld id="{FAEBC088-8DDE-FA47-8B58-A6BA289C0DA3}" type="slidenum">
              <a:rPr lang="en-US" smtClean="0"/>
              <a:t>40</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a:t>
            </a:r>
            <a:r>
              <a:rPr lang="zh-CN" altLang="en-US" baseline="0" dirty="0" smtClean="0"/>
              <a:t> </a:t>
            </a:r>
            <a:r>
              <a:rPr lang="en-US" altLang="zh-CN" baseline="0" dirty="0" smtClean="0"/>
              <a:t>take</a:t>
            </a:r>
            <a:r>
              <a:rPr lang="zh-CN" altLang="en-US" baseline="0" dirty="0" smtClean="0"/>
              <a:t> </a:t>
            </a:r>
            <a:r>
              <a:rPr lang="en-US" altLang="zh-CN" baseline="0" dirty="0" smtClean="0"/>
              <a:t>a</a:t>
            </a:r>
            <a:r>
              <a:rPr lang="zh-CN" altLang="en-US" baseline="0" dirty="0" smtClean="0"/>
              <a:t> </a:t>
            </a:r>
            <a:r>
              <a:rPr lang="en-US" altLang="zh-CN" baseline="0" dirty="0" smtClean="0"/>
              <a:t>classical</a:t>
            </a:r>
            <a:r>
              <a:rPr lang="zh-CN" altLang="en-US" baseline="0" dirty="0" smtClean="0"/>
              <a:t> </a:t>
            </a:r>
            <a:r>
              <a:rPr lang="en-US" altLang="zh-CN" baseline="0" dirty="0" smtClean="0"/>
              <a:t>example</a:t>
            </a:r>
            <a:r>
              <a:rPr lang="zh-CN" altLang="en-US" baseline="0" dirty="0" smtClean="0"/>
              <a:t> </a:t>
            </a:r>
            <a:r>
              <a:rPr lang="en-US" altLang="zh-CN" baseline="0" dirty="0" smtClean="0"/>
              <a:t>of</a:t>
            </a:r>
            <a:r>
              <a:rPr lang="zh-CN" altLang="en-US" baseline="0" dirty="0" smtClean="0"/>
              <a:t> </a:t>
            </a:r>
            <a:r>
              <a:rPr lang="en-US" altLang="zh-CN" baseline="0" dirty="0" smtClean="0"/>
              <a:t>VMI</a:t>
            </a:r>
            <a:r>
              <a:rPr lang="zh-CN" altLang="en-US" baseline="0" dirty="0" smtClean="0"/>
              <a:t> </a:t>
            </a:r>
            <a:r>
              <a:rPr lang="en-US" altLang="zh-CN" baseline="0" dirty="0" smtClean="0"/>
              <a:t>called</a:t>
            </a:r>
            <a:r>
              <a:rPr lang="zh-CN" altLang="en-US" baseline="0" dirty="0" smtClean="0"/>
              <a:t> </a:t>
            </a:r>
            <a:r>
              <a:rPr lang="en-US" altLang="zh-CN" baseline="0" dirty="0" smtClean="0"/>
              <a:t>“hidden</a:t>
            </a:r>
            <a:r>
              <a:rPr lang="zh-CN" altLang="en-US" baseline="0" dirty="0" smtClean="0"/>
              <a:t> </a:t>
            </a:r>
            <a:r>
              <a:rPr lang="en-US" altLang="zh-CN" baseline="0" dirty="0" smtClean="0"/>
              <a:t>malware</a:t>
            </a:r>
            <a:r>
              <a:rPr lang="zh-CN" altLang="en-US" baseline="0" dirty="0" smtClean="0"/>
              <a:t> </a:t>
            </a:r>
            <a:r>
              <a:rPr lang="en-US" altLang="zh-CN" baseline="0" dirty="0" smtClean="0"/>
              <a:t>detection”</a:t>
            </a:r>
            <a:r>
              <a:rPr lang="zh-CN" altLang="en-US" baseline="0" dirty="0" smtClean="0"/>
              <a:t> </a:t>
            </a:r>
            <a:r>
              <a:rPr lang="en-US" altLang="zh-CN" baseline="0" dirty="0" smtClean="0"/>
              <a:t>to</a:t>
            </a:r>
            <a:r>
              <a:rPr lang="zh-CN" altLang="en-US" baseline="0" dirty="0" smtClean="0"/>
              <a:t> </a:t>
            </a:r>
            <a:r>
              <a:rPr lang="en-US" altLang="zh-CN" baseline="0" dirty="0" smtClean="0"/>
              <a:t>show</a:t>
            </a:r>
            <a:r>
              <a:rPr lang="zh-CN" altLang="en-US" baseline="0" dirty="0" smtClean="0"/>
              <a:t> </a:t>
            </a:r>
            <a:r>
              <a:rPr lang="en-US" altLang="zh-CN" baseline="0" dirty="0" smtClean="0"/>
              <a:t>how</a:t>
            </a:r>
            <a:r>
              <a:rPr lang="zh-CN" altLang="en-US" baseline="0" dirty="0" smtClean="0"/>
              <a:t> </a:t>
            </a:r>
            <a:r>
              <a:rPr lang="en-US" altLang="zh-CN" baseline="0" dirty="0" smtClean="0"/>
              <a:t>it</a:t>
            </a:r>
            <a:r>
              <a:rPr lang="zh-CN" altLang="en-US" baseline="0" dirty="0" smtClean="0"/>
              <a:t> </a:t>
            </a:r>
            <a:r>
              <a:rPr lang="en-US" altLang="zh-CN" baseline="0" dirty="0" smtClean="0"/>
              <a:t>works.</a:t>
            </a:r>
          </a:p>
          <a:p>
            <a:endParaRPr lang="en-US" baseline="0" dirty="0" smtClean="0"/>
          </a:p>
          <a:p>
            <a:r>
              <a:rPr lang="en-US" baseline="0" dirty="0" smtClean="0"/>
              <a:t>For</a:t>
            </a:r>
            <a:r>
              <a:rPr lang="zh-CN" altLang="en-US" baseline="0" dirty="0" smtClean="0"/>
              <a:t> </a:t>
            </a:r>
            <a:r>
              <a:rPr lang="en-US" altLang="zh-CN" baseline="0" dirty="0" err="1" smtClean="0"/>
              <a:t>linux</a:t>
            </a:r>
            <a:r>
              <a:rPr lang="en-US" altLang="zh-CN" baseline="0" dirty="0" smtClean="0"/>
              <a:t>,</a:t>
            </a:r>
            <a:r>
              <a:rPr lang="zh-CN" altLang="en-US" baseline="0" dirty="0" smtClean="0"/>
              <a:t> </a:t>
            </a:r>
            <a:r>
              <a:rPr lang="en-US" altLang="zh-CN" baseline="0" dirty="0" smtClean="0"/>
              <a:t>there’s</a:t>
            </a:r>
            <a:r>
              <a:rPr lang="zh-CN" altLang="en-US" baseline="0" dirty="0" smtClean="0"/>
              <a:t> </a:t>
            </a:r>
            <a:r>
              <a:rPr lang="en-US" altLang="zh-CN" baseline="0" dirty="0" smtClean="0"/>
              <a:t>a</a:t>
            </a:r>
            <a:r>
              <a:rPr lang="zh-CN" altLang="en-US" baseline="0" dirty="0" smtClean="0"/>
              <a:t> </a:t>
            </a:r>
            <a:r>
              <a:rPr lang="en-US" altLang="zh-CN" baseline="0" dirty="0" smtClean="0"/>
              <a:t>data</a:t>
            </a:r>
            <a:r>
              <a:rPr lang="zh-CN" altLang="en-US" baseline="0" dirty="0" smtClean="0"/>
              <a:t> </a:t>
            </a:r>
            <a:r>
              <a:rPr lang="en-US" altLang="zh-CN" baseline="0" dirty="0" smtClean="0"/>
              <a:t>structure</a:t>
            </a:r>
            <a:r>
              <a:rPr lang="zh-CN" altLang="en-US" baseline="0" dirty="0" smtClean="0"/>
              <a:t> </a:t>
            </a:r>
            <a:r>
              <a:rPr lang="en-US" altLang="zh-CN" baseline="0" dirty="0" smtClean="0"/>
              <a:t>called</a:t>
            </a:r>
            <a:r>
              <a:rPr lang="zh-CN" altLang="en-US" baseline="0" dirty="0" smtClean="0"/>
              <a:t> </a:t>
            </a:r>
            <a:r>
              <a:rPr lang="en-US" altLang="zh-CN" baseline="0" dirty="0" smtClean="0"/>
              <a:t>task</a:t>
            </a:r>
            <a:r>
              <a:rPr lang="zh-CN" altLang="en-US" baseline="0" dirty="0" smtClean="0"/>
              <a:t> </a:t>
            </a:r>
            <a:r>
              <a:rPr lang="en-US" altLang="zh-CN" baseline="0" dirty="0" smtClean="0"/>
              <a:t>list</a:t>
            </a:r>
            <a:r>
              <a:rPr lang="zh-CN" altLang="en-US" baseline="0" dirty="0" smtClean="0"/>
              <a:t>, </a:t>
            </a:r>
            <a:r>
              <a:rPr lang="en-US" altLang="zh-CN" baseline="0" dirty="0" smtClean="0"/>
              <a:t>where</a:t>
            </a:r>
            <a:r>
              <a:rPr lang="zh-CN" altLang="en-US" baseline="0" dirty="0" smtClean="0"/>
              <a:t> </a:t>
            </a:r>
            <a:r>
              <a:rPr lang="en-US" altLang="zh-CN" baseline="0" dirty="0" smtClean="0"/>
              <a:t>all</a:t>
            </a:r>
            <a:r>
              <a:rPr lang="zh-CN" altLang="en-US" baseline="0" dirty="0" smtClean="0"/>
              <a:t> </a:t>
            </a:r>
            <a:r>
              <a:rPr lang="en-US" altLang="zh-CN" baseline="0" dirty="0" smtClean="0"/>
              <a:t>processes</a:t>
            </a:r>
            <a:r>
              <a:rPr lang="zh-CN" altLang="en-US" baseline="0" dirty="0" smtClean="0"/>
              <a:t> </a:t>
            </a:r>
            <a:r>
              <a:rPr lang="en-US" altLang="zh-CN" baseline="0" dirty="0" smtClean="0"/>
              <a:t>double</a:t>
            </a:r>
            <a:r>
              <a:rPr lang="zh-CN" altLang="en-US" baseline="0" dirty="0" smtClean="0"/>
              <a:t> </a:t>
            </a:r>
            <a:r>
              <a:rPr lang="en-US" altLang="zh-CN" baseline="0" dirty="0" smtClean="0"/>
              <a:t>linked</a:t>
            </a:r>
            <a:r>
              <a:rPr lang="zh-CN" altLang="en-US" baseline="0" dirty="0" smtClean="0"/>
              <a:t> </a:t>
            </a:r>
            <a:r>
              <a:rPr lang="en-US" altLang="zh-CN" baseline="0" dirty="0" smtClean="0"/>
              <a:t>together</a:t>
            </a:r>
            <a:r>
              <a:rPr lang="zh-CN" altLang="en-US" baseline="0" dirty="0" smtClean="0"/>
              <a:t>, </a:t>
            </a:r>
            <a:r>
              <a:rPr lang="en-US" altLang="zh-CN" baseline="0" dirty="0" smtClean="0"/>
              <a:t>is</a:t>
            </a:r>
            <a:r>
              <a:rPr lang="zh-CN" altLang="en-US" baseline="0" dirty="0" smtClean="0"/>
              <a:t> </a:t>
            </a:r>
            <a:r>
              <a:rPr lang="en-US" altLang="zh-CN" baseline="0" dirty="0" smtClean="0"/>
              <a:t>used</a:t>
            </a:r>
            <a:r>
              <a:rPr lang="zh-CN" altLang="en-US" baseline="0" dirty="0" smtClean="0"/>
              <a:t> </a:t>
            </a:r>
            <a:r>
              <a:rPr lang="en-US" altLang="zh-CN" baseline="0" dirty="0" smtClean="0"/>
              <a:t>by</a:t>
            </a:r>
            <a:r>
              <a:rPr lang="zh-CN" altLang="en-US" baseline="0" dirty="0" smtClean="0"/>
              <a:t> </a:t>
            </a:r>
            <a:r>
              <a:rPr lang="en-US" altLang="zh-CN" baseline="0" dirty="0" smtClean="0"/>
              <a:t>some</a:t>
            </a:r>
            <a:r>
              <a:rPr lang="zh-CN" altLang="en-US" baseline="0" dirty="0" smtClean="0"/>
              <a:t> </a:t>
            </a:r>
            <a:r>
              <a:rPr lang="en-US" altLang="zh-CN" baseline="0" dirty="0" smtClean="0"/>
              <a:t>accounting</a:t>
            </a:r>
            <a:r>
              <a:rPr lang="zh-CN" altLang="en-US" baseline="0" dirty="0" smtClean="0"/>
              <a:t> </a:t>
            </a:r>
            <a:r>
              <a:rPr lang="en-US" altLang="zh-CN" baseline="0" dirty="0" smtClean="0"/>
              <a:t>tools</a:t>
            </a:r>
            <a:r>
              <a:rPr lang="zh-CN" altLang="en-US" baseline="0" dirty="0" smtClean="0"/>
              <a:t> </a:t>
            </a:r>
            <a:r>
              <a:rPr lang="en-US" altLang="zh-CN" baseline="0" dirty="0" smtClean="0"/>
              <a:t>like</a:t>
            </a:r>
            <a:r>
              <a:rPr lang="zh-CN" altLang="en-US" baseline="0" dirty="0" smtClean="0"/>
              <a:t> </a:t>
            </a:r>
            <a:r>
              <a:rPr lang="zh-CN" altLang="zh-CN" baseline="0" dirty="0" smtClean="0"/>
              <a:t>`</a:t>
            </a:r>
            <a:r>
              <a:rPr lang="en-US" altLang="zh-CN" baseline="0" dirty="0" err="1" smtClean="0"/>
              <a:t>ps</a:t>
            </a:r>
            <a:r>
              <a:rPr lang="zh-CN" altLang="en-US" baseline="0" dirty="0" smtClean="0"/>
              <a:t> </a:t>
            </a:r>
            <a:r>
              <a:rPr lang="en-US" altLang="zh-CN" baseline="0" dirty="0" smtClean="0"/>
              <a:t>aux`</a:t>
            </a:r>
            <a:r>
              <a:rPr lang="zh-CN" altLang="en-US" baseline="0" dirty="0" smtClean="0"/>
              <a:t> </a:t>
            </a:r>
            <a:r>
              <a:rPr lang="en-US" altLang="zh-CN" baseline="0" dirty="0" smtClean="0"/>
              <a:t>to</a:t>
            </a:r>
            <a:r>
              <a:rPr lang="zh-CN" altLang="en-US" baseline="0" dirty="0" smtClean="0"/>
              <a:t> </a:t>
            </a:r>
            <a:r>
              <a:rPr lang="en-US" altLang="zh-CN" baseline="0" dirty="0" smtClean="0"/>
              <a:t>show</a:t>
            </a:r>
            <a:r>
              <a:rPr lang="zh-CN" altLang="en-US" baseline="0" dirty="0" smtClean="0"/>
              <a:t> </a:t>
            </a:r>
            <a:r>
              <a:rPr lang="en-US" altLang="zh-CN" baseline="0" dirty="0" smtClean="0"/>
              <a:t>all</a:t>
            </a:r>
            <a:r>
              <a:rPr lang="zh-CN" altLang="en-US" baseline="0" dirty="0" smtClean="0"/>
              <a:t> </a:t>
            </a:r>
            <a:r>
              <a:rPr lang="en-US" altLang="zh-CN" baseline="0" dirty="0" smtClean="0"/>
              <a:t>the</a:t>
            </a:r>
            <a:r>
              <a:rPr lang="zh-CN" altLang="en-US" baseline="0" dirty="0" smtClean="0"/>
              <a:t> </a:t>
            </a:r>
            <a:r>
              <a:rPr lang="en-US" altLang="zh-CN" baseline="0" dirty="0" smtClean="0"/>
              <a:t>tasks</a:t>
            </a:r>
            <a:r>
              <a:rPr lang="zh-CN" altLang="en-US" baseline="0" dirty="0" smtClean="0"/>
              <a:t> </a:t>
            </a:r>
            <a:r>
              <a:rPr lang="en-US" altLang="zh-CN" baseline="0" dirty="0" smtClean="0"/>
              <a:t>in</a:t>
            </a:r>
            <a:r>
              <a:rPr lang="zh-CN" altLang="en-US" baseline="0" dirty="0" smtClean="0"/>
              <a:t> </a:t>
            </a:r>
            <a:r>
              <a:rPr lang="en-US" altLang="zh-CN" baseline="0" dirty="0" smtClean="0"/>
              <a:t>the</a:t>
            </a:r>
            <a:r>
              <a:rPr lang="zh-CN" altLang="en-US" baseline="0" dirty="0" smtClean="0"/>
              <a:t> </a:t>
            </a:r>
            <a:r>
              <a:rPr lang="en-US" altLang="zh-CN" baseline="0" dirty="0" smtClean="0"/>
              <a:t>system.</a:t>
            </a:r>
          </a:p>
          <a:p>
            <a:r>
              <a:rPr lang="en-US" altLang="zh-CN" baseline="0" dirty="0" smtClean="0"/>
              <a:t>There’s</a:t>
            </a:r>
            <a:r>
              <a:rPr lang="zh-CN" altLang="en-US" baseline="0" dirty="0" smtClean="0"/>
              <a:t> </a:t>
            </a:r>
            <a:r>
              <a:rPr lang="en-US" altLang="zh-CN" baseline="0" dirty="0" smtClean="0"/>
              <a:t>another</a:t>
            </a:r>
            <a:r>
              <a:rPr lang="zh-CN" altLang="en-US" baseline="0" dirty="0" smtClean="0"/>
              <a:t> </a:t>
            </a:r>
            <a:r>
              <a:rPr lang="en-US" altLang="zh-CN" baseline="0" dirty="0" smtClean="0"/>
              <a:t>data</a:t>
            </a:r>
            <a:r>
              <a:rPr lang="zh-CN" altLang="en-US" baseline="0" dirty="0" smtClean="0"/>
              <a:t> </a:t>
            </a:r>
            <a:r>
              <a:rPr lang="en-US" altLang="zh-CN" baseline="0" dirty="0" smtClean="0"/>
              <a:t>structure</a:t>
            </a:r>
            <a:r>
              <a:rPr lang="zh-CN" altLang="en-US" baseline="0" dirty="0" smtClean="0"/>
              <a:t> </a:t>
            </a:r>
            <a:r>
              <a:rPr lang="en-US" altLang="zh-CN" baseline="0" dirty="0" smtClean="0"/>
              <a:t>called</a:t>
            </a:r>
            <a:r>
              <a:rPr lang="zh-CN" altLang="en-US" baseline="0" dirty="0" smtClean="0"/>
              <a:t> </a:t>
            </a:r>
            <a:r>
              <a:rPr lang="en-US" altLang="zh-CN" baseline="0" dirty="0" err="1" smtClean="0"/>
              <a:t>runqueue</a:t>
            </a:r>
            <a:r>
              <a:rPr lang="zh-CN" altLang="en-US" baseline="0" dirty="0" smtClean="0"/>
              <a:t>, </a:t>
            </a:r>
            <a:r>
              <a:rPr lang="en-US" altLang="zh-CN" baseline="0" dirty="0" smtClean="0"/>
              <a:t>where</a:t>
            </a:r>
            <a:r>
              <a:rPr lang="zh-CN" altLang="en-US" baseline="0" dirty="0" smtClean="0"/>
              <a:t> </a:t>
            </a:r>
            <a:r>
              <a:rPr lang="en-US" altLang="zh-CN" baseline="0" dirty="0" smtClean="0"/>
              <a:t>running</a:t>
            </a:r>
            <a:r>
              <a:rPr lang="zh-CN" altLang="en-US" baseline="0" dirty="0" smtClean="0"/>
              <a:t> </a:t>
            </a:r>
            <a:r>
              <a:rPr lang="en-US" altLang="zh-CN" baseline="0" dirty="0" smtClean="0"/>
              <a:t>processed</a:t>
            </a:r>
            <a:r>
              <a:rPr lang="zh-CN" altLang="en-US" baseline="0" dirty="0" smtClean="0"/>
              <a:t> </a:t>
            </a:r>
            <a:r>
              <a:rPr lang="en-US" altLang="zh-CN" baseline="0" dirty="0" smtClean="0"/>
              <a:t>are</a:t>
            </a:r>
            <a:r>
              <a:rPr lang="zh-CN" altLang="en-US" baseline="0" dirty="0" smtClean="0"/>
              <a:t> </a:t>
            </a:r>
            <a:r>
              <a:rPr lang="en-US" altLang="zh-CN" baseline="0" dirty="0" smtClean="0"/>
              <a:t>linked</a:t>
            </a:r>
            <a:r>
              <a:rPr lang="zh-CN" altLang="en-US" baseline="0" dirty="0" smtClean="0"/>
              <a:t> </a:t>
            </a:r>
            <a:r>
              <a:rPr lang="en-US" altLang="zh-CN" baseline="0" dirty="0" smtClean="0"/>
              <a:t>together,</a:t>
            </a:r>
            <a:r>
              <a:rPr lang="zh-CN" altLang="en-US" baseline="0" dirty="0" smtClean="0"/>
              <a:t> </a:t>
            </a:r>
            <a:r>
              <a:rPr lang="en-US" altLang="zh-CN" baseline="0" dirty="0" smtClean="0"/>
              <a:t>are</a:t>
            </a:r>
            <a:r>
              <a:rPr lang="zh-CN" altLang="en-US" baseline="0" dirty="0" smtClean="0"/>
              <a:t> </a:t>
            </a:r>
            <a:r>
              <a:rPr lang="en-US" altLang="zh-CN" baseline="0" dirty="0" smtClean="0"/>
              <a:t>used</a:t>
            </a:r>
            <a:r>
              <a:rPr lang="zh-CN" altLang="en-US" baseline="0" dirty="0" smtClean="0"/>
              <a:t> </a:t>
            </a:r>
            <a:r>
              <a:rPr lang="en-US" altLang="zh-CN" baseline="0" dirty="0" smtClean="0"/>
              <a:t>by</a:t>
            </a:r>
            <a:r>
              <a:rPr lang="zh-CN" altLang="en-US" baseline="0" dirty="0" smtClean="0"/>
              <a:t> </a:t>
            </a:r>
            <a:r>
              <a:rPr lang="en-US" altLang="zh-CN" baseline="0" dirty="0" smtClean="0"/>
              <a:t>scheduler</a:t>
            </a:r>
            <a:r>
              <a:rPr lang="zh-CN" altLang="en-US" baseline="0" dirty="0" smtClean="0"/>
              <a:t> </a:t>
            </a:r>
            <a:r>
              <a:rPr lang="en-US" altLang="zh-CN" baseline="0" dirty="0" smtClean="0"/>
              <a:t>to</a:t>
            </a:r>
            <a:r>
              <a:rPr lang="zh-CN" altLang="en-US" baseline="0" dirty="0" smtClean="0"/>
              <a:t> </a:t>
            </a:r>
            <a:r>
              <a:rPr lang="en-US" altLang="zh-CN" baseline="0" dirty="0" smtClean="0"/>
              <a:t>run</a:t>
            </a:r>
            <a:r>
              <a:rPr lang="zh-CN" altLang="en-US" baseline="0" dirty="0" smtClean="0"/>
              <a:t> </a:t>
            </a:r>
            <a:r>
              <a:rPr lang="en-US" altLang="zh-CN" baseline="0" dirty="0" smtClean="0"/>
              <a:t>a</a:t>
            </a:r>
            <a:r>
              <a:rPr lang="zh-CN" altLang="en-US" baseline="0" dirty="0" smtClean="0"/>
              <a:t> </a:t>
            </a:r>
            <a:r>
              <a:rPr lang="en-US" altLang="zh-CN" baseline="0" dirty="0" smtClean="0"/>
              <a:t>task.</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4</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baseline="0" dirty="0" smtClean="0"/>
              <a:t>In</a:t>
            </a:r>
            <a:r>
              <a:rPr lang="zh-CN" altLang="en-US" baseline="0" dirty="0" smtClean="0"/>
              <a:t> </a:t>
            </a:r>
            <a:r>
              <a:rPr lang="en-US" altLang="zh-CN" baseline="0" dirty="0" smtClean="0"/>
              <a:t>the</a:t>
            </a:r>
            <a:r>
              <a:rPr lang="zh-CN" altLang="en-US" baseline="0" dirty="0" smtClean="0"/>
              <a:t> </a:t>
            </a:r>
            <a:r>
              <a:rPr lang="en-US" altLang="zh-CN" baseline="0" dirty="0" smtClean="0"/>
              <a:t>2-phase</a:t>
            </a:r>
            <a:r>
              <a:rPr lang="zh-CN" altLang="en-US" baseline="0" dirty="0" smtClean="0"/>
              <a:t> </a:t>
            </a:r>
            <a:r>
              <a:rPr lang="en-US" altLang="zh-CN" baseline="0" dirty="0" smtClean="0"/>
              <a:t>VMI</a:t>
            </a:r>
            <a:r>
              <a:rPr lang="zh-CN" altLang="en-US" baseline="0" dirty="0" smtClean="0"/>
              <a:t> </a:t>
            </a:r>
            <a:r>
              <a:rPr lang="en-US" altLang="zh-CN" baseline="0" dirty="0" smtClean="0"/>
              <a:t>copy</a:t>
            </a:r>
            <a:r>
              <a:rPr lang="zh-CN" altLang="en-US" baseline="0" dirty="0" smtClean="0"/>
              <a:t>, </a:t>
            </a:r>
            <a:r>
              <a:rPr lang="en-US" altLang="zh-CN" baseline="0" dirty="0" smtClean="0"/>
              <a:t>since</a:t>
            </a:r>
            <a:r>
              <a:rPr lang="zh-CN" altLang="en-US" baseline="0" dirty="0" smtClean="0"/>
              <a:t> </a:t>
            </a:r>
            <a:r>
              <a:rPr lang="en-US" altLang="zh-CN" baseline="0" dirty="0" smtClean="0"/>
              <a:t>we</a:t>
            </a:r>
            <a:r>
              <a:rPr lang="zh-CN" altLang="en-US" baseline="0" dirty="0" smtClean="0"/>
              <a:t> </a:t>
            </a:r>
            <a:r>
              <a:rPr lang="en-US" altLang="zh-CN" baseline="0" dirty="0" smtClean="0"/>
              <a:t>put</a:t>
            </a:r>
            <a:r>
              <a:rPr lang="zh-CN" altLang="en-US" baseline="0" dirty="0" smtClean="0"/>
              <a:t> </a:t>
            </a:r>
            <a:r>
              <a:rPr lang="en-US" altLang="zh-CN" baseline="0" dirty="0" smtClean="0"/>
              <a:t>the</a:t>
            </a:r>
            <a:r>
              <a:rPr lang="zh-CN" altLang="en-US" baseline="0" dirty="0" smtClean="0"/>
              <a:t> </a:t>
            </a:r>
            <a:r>
              <a:rPr lang="en-US" altLang="zh-CN" baseline="0" dirty="0" smtClean="0"/>
              <a:t>complicated</a:t>
            </a:r>
            <a:r>
              <a:rPr lang="zh-CN" altLang="en-US" baseline="0" dirty="0" smtClean="0"/>
              <a:t> </a:t>
            </a:r>
            <a:r>
              <a:rPr lang="en-US" altLang="zh-CN" baseline="0" dirty="0" smtClean="0"/>
              <a:t>logic</a:t>
            </a:r>
            <a:r>
              <a:rPr lang="zh-CN" altLang="en-US" baseline="0" dirty="0" smtClean="0"/>
              <a:t> </a:t>
            </a:r>
            <a:r>
              <a:rPr lang="en-US" altLang="zh-CN" baseline="0" dirty="0" smtClean="0"/>
              <a:t>code</a:t>
            </a:r>
            <a:r>
              <a:rPr lang="zh-CN" altLang="en-US" baseline="0" dirty="0" smtClean="0"/>
              <a:t> </a:t>
            </a:r>
            <a:r>
              <a:rPr lang="en-US" altLang="zh-CN" baseline="0" dirty="0" smtClean="0"/>
              <a:t>outside</a:t>
            </a:r>
            <a:r>
              <a:rPr lang="zh-CN" altLang="en-US" baseline="0" dirty="0" smtClean="0"/>
              <a:t> </a:t>
            </a:r>
            <a:r>
              <a:rPr lang="en-US" altLang="zh-CN" baseline="0" dirty="0" smtClean="0"/>
              <a:t>the</a:t>
            </a:r>
            <a:r>
              <a:rPr lang="zh-CN" altLang="en-US" baseline="0" dirty="0" smtClean="0"/>
              <a:t> </a:t>
            </a:r>
            <a:r>
              <a:rPr lang="en-US" altLang="zh-CN" baseline="0" dirty="0" smtClean="0"/>
              <a:t>transaction,</a:t>
            </a:r>
            <a:r>
              <a:rPr lang="zh-CN" altLang="en-US" baseline="0" dirty="0" smtClean="0"/>
              <a:t> </a:t>
            </a:r>
            <a:r>
              <a:rPr lang="en-US" altLang="zh-CN" baseline="0" dirty="0" smtClean="0"/>
              <a:t>no</a:t>
            </a:r>
            <a:r>
              <a:rPr lang="zh-CN" altLang="en-US" baseline="0" dirty="0" smtClean="0"/>
              <a:t> </a:t>
            </a:r>
            <a:r>
              <a:rPr lang="en-US" altLang="zh-CN" baseline="0" dirty="0" smtClean="0"/>
              <a:t>matter</a:t>
            </a:r>
            <a:r>
              <a:rPr lang="zh-CN" altLang="en-US" baseline="0" dirty="0" smtClean="0"/>
              <a:t> </a:t>
            </a:r>
            <a:r>
              <a:rPr lang="en-US" altLang="zh-CN" baseline="0" dirty="0" smtClean="0"/>
              <a:t>what</a:t>
            </a:r>
            <a:r>
              <a:rPr lang="zh-CN" altLang="en-US" baseline="0" dirty="0" smtClean="0"/>
              <a:t> </a:t>
            </a:r>
            <a:r>
              <a:rPr lang="en-US" altLang="zh-CN" baseline="0" dirty="0" smtClean="0"/>
              <a:t>the</a:t>
            </a:r>
            <a:r>
              <a:rPr lang="zh-CN" altLang="en-US" baseline="0" dirty="0" smtClean="0"/>
              <a:t> </a:t>
            </a:r>
            <a:r>
              <a:rPr lang="en-US" altLang="zh-CN" baseline="0" dirty="0" smtClean="0"/>
              <a:t>logic</a:t>
            </a:r>
            <a:r>
              <a:rPr lang="zh-CN" altLang="en-US" baseline="0" dirty="0" smtClean="0"/>
              <a:t> </a:t>
            </a:r>
            <a:r>
              <a:rPr lang="en-US" altLang="zh-CN" baseline="0" dirty="0" smtClean="0"/>
              <a:t>is,</a:t>
            </a:r>
            <a:r>
              <a:rPr lang="zh-CN" altLang="en-US" baseline="0" dirty="0" smtClean="0"/>
              <a:t> </a:t>
            </a:r>
            <a:r>
              <a:rPr lang="en-US" altLang="zh-CN" baseline="0" dirty="0" smtClean="0"/>
              <a:t>code</a:t>
            </a:r>
            <a:r>
              <a:rPr lang="zh-CN" altLang="en-US" baseline="0" dirty="0" smtClean="0"/>
              <a:t> </a:t>
            </a:r>
            <a:r>
              <a:rPr lang="en-US" altLang="zh-CN" baseline="0" dirty="0" smtClean="0"/>
              <a:t>in</a:t>
            </a:r>
            <a:r>
              <a:rPr lang="zh-CN" altLang="en-US" baseline="0" dirty="0" smtClean="0"/>
              <a:t> </a:t>
            </a:r>
            <a:r>
              <a:rPr lang="en-US" altLang="zh-CN" baseline="0" dirty="0" smtClean="0"/>
              <a:t>transaction</a:t>
            </a:r>
            <a:r>
              <a:rPr lang="zh-CN" altLang="en-US" baseline="0" dirty="0" smtClean="0"/>
              <a:t> </a:t>
            </a:r>
            <a:r>
              <a:rPr lang="en-US" altLang="zh-CN" baseline="0" dirty="0" smtClean="0"/>
              <a:t>are</a:t>
            </a:r>
            <a:r>
              <a:rPr lang="zh-CN" altLang="en-US" baseline="0" dirty="0" smtClean="0"/>
              <a:t> </a:t>
            </a:r>
            <a:r>
              <a:rPr lang="en-US" altLang="zh-CN" baseline="0" dirty="0" smtClean="0"/>
              <a:t>always</a:t>
            </a:r>
            <a:r>
              <a:rPr lang="zh-CN" altLang="en-US" baseline="0" dirty="0" smtClean="0"/>
              <a:t> </a:t>
            </a:r>
            <a:r>
              <a:rPr lang="en-US" altLang="zh-CN" baseline="0" dirty="0" smtClean="0"/>
              <a:t>very</a:t>
            </a:r>
            <a:r>
              <a:rPr lang="zh-CN" altLang="en-US" baseline="0" dirty="0" smtClean="0"/>
              <a:t> </a:t>
            </a:r>
            <a:r>
              <a:rPr lang="en-US" altLang="zh-CN" baseline="0" dirty="0" smtClean="0"/>
              <a:t>simple,</a:t>
            </a:r>
            <a:r>
              <a:rPr lang="zh-CN" altLang="en-US" baseline="0" dirty="0" smtClean="0"/>
              <a:t> </a:t>
            </a:r>
            <a:r>
              <a:rPr lang="en-US" altLang="zh-CN" baseline="0" dirty="0" smtClean="0"/>
              <a:t>it</a:t>
            </a:r>
            <a:r>
              <a:rPr lang="zh-CN" altLang="en-US" baseline="0" dirty="0" smtClean="0"/>
              <a:t> </a:t>
            </a:r>
            <a:r>
              <a:rPr lang="en-US" altLang="zh-CN" baseline="0" dirty="0" smtClean="0"/>
              <a:t>just</a:t>
            </a:r>
            <a:r>
              <a:rPr lang="zh-CN" altLang="en-US" baseline="0" dirty="0" smtClean="0"/>
              <a:t> </a:t>
            </a:r>
            <a:r>
              <a:rPr lang="en-US" altLang="zh-CN" baseline="0" dirty="0" smtClean="0"/>
              <a:t>compare</a:t>
            </a:r>
            <a:r>
              <a:rPr lang="zh-CN" altLang="en-US" baseline="0" dirty="0" smtClean="0"/>
              <a:t> </a:t>
            </a:r>
            <a:r>
              <a:rPr lang="en-US" altLang="zh-CN" baseline="0" dirty="0" smtClean="0"/>
              <a:t>values</a:t>
            </a:r>
            <a:r>
              <a:rPr lang="zh-CN" altLang="en-US" baseline="0" dirty="0" smtClean="0"/>
              <a:t> </a:t>
            </a:r>
            <a:r>
              <a:rPr lang="en-US" altLang="zh-CN" baseline="0" dirty="0" smtClean="0"/>
              <a:t>of</a:t>
            </a:r>
            <a:r>
              <a:rPr lang="zh-CN" altLang="en-US" baseline="0" dirty="0" smtClean="0"/>
              <a:t> </a:t>
            </a:r>
            <a:r>
              <a:rPr lang="en-US" altLang="zh-CN" baseline="0" dirty="0" smtClean="0"/>
              <a:t>two</a:t>
            </a:r>
            <a:r>
              <a:rPr lang="zh-CN" altLang="en-US" baseline="0" dirty="0" smtClean="0"/>
              <a:t> </a:t>
            </a:r>
            <a:r>
              <a:rPr lang="en-US" altLang="zh-CN" baseline="0" dirty="0" smtClean="0"/>
              <a:t>arrays.</a:t>
            </a:r>
            <a:r>
              <a:rPr lang="zh-CN" altLang="en-US" baseline="0" dirty="0" smtClean="0"/>
              <a:t> </a:t>
            </a:r>
            <a:r>
              <a:rPr lang="en-US" altLang="zh-CN" baseline="0" dirty="0" smtClean="0"/>
              <a:t>Meanwhile,</a:t>
            </a:r>
            <a:r>
              <a:rPr lang="zh-CN" altLang="en-US" baseline="0" dirty="0" smtClean="0"/>
              <a:t> </a:t>
            </a:r>
            <a:r>
              <a:rPr lang="en-US" altLang="zh-CN" baseline="0" dirty="0" smtClean="0"/>
              <a:t>you</a:t>
            </a:r>
            <a:r>
              <a:rPr lang="zh-CN" altLang="en-US" baseline="0" dirty="0" smtClean="0"/>
              <a:t> </a:t>
            </a:r>
            <a:r>
              <a:rPr lang="en-US" altLang="zh-CN" baseline="0" dirty="0" smtClean="0"/>
              <a:t>can</a:t>
            </a:r>
            <a:r>
              <a:rPr lang="zh-CN" altLang="en-US" baseline="0" dirty="0" smtClean="0"/>
              <a:t> </a:t>
            </a:r>
            <a:r>
              <a:rPr lang="en-US" altLang="zh-CN" baseline="0" dirty="0" smtClean="0"/>
              <a:t>find</a:t>
            </a:r>
            <a:r>
              <a:rPr lang="zh-CN" altLang="en-US" baseline="0" dirty="0" smtClean="0"/>
              <a:t> </a:t>
            </a:r>
            <a:r>
              <a:rPr lang="en-US" altLang="zh-CN" baseline="0" dirty="0" smtClean="0"/>
              <a:t>that</a:t>
            </a:r>
            <a:r>
              <a:rPr lang="zh-CN" altLang="en-US" baseline="0" dirty="0" smtClean="0"/>
              <a:t> </a:t>
            </a:r>
            <a:r>
              <a:rPr lang="en-US" altLang="zh-CN" baseline="0" dirty="0" smtClean="0"/>
              <a:t>there’s</a:t>
            </a:r>
            <a:r>
              <a:rPr lang="zh-CN" altLang="en-US" baseline="0" dirty="0" smtClean="0"/>
              <a:t> </a:t>
            </a:r>
            <a:r>
              <a:rPr lang="en-US" altLang="zh-CN" baseline="0" dirty="0" smtClean="0"/>
              <a:t>not</a:t>
            </a:r>
            <a:r>
              <a:rPr lang="zh-CN" altLang="en-US" baseline="0" dirty="0" smtClean="0"/>
              <a:t> </a:t>
            </a:r>
            <a:r>
              <a:rPr lang="en-US" altLang="zh-CN" baseline="0" dirty="0" smtClean="0"/>
              <a:t>any</a:t>
            </a:r>
            <a:r>
              <a:rPr lang="zh-CN" altLang="en-US" baseline="0" dirty="0" smtClean="0"/>
              <a:t> </a:t>
            </a:r>
            <a:r>
              <a:rPr lang="en-US" altLang="zh-CN" baseline="0" dirty="0" smtClean="0"/>
              <a:t>memory</a:t>
            </a:r>
            <a:r>
              <a:rPr lang="zh-CN" altLang="en-US" baseline="0" dirty="0" smtClean="0"/>
              <a:t> </a:t>
            </a:r>
            <a:r>
              <a:rPr lang="en-US" altLang="zh-CN" baseline="0" dirty="0" smtClean="0"/>
              <a:t>write</a:t>
            </a:r>
            <a:r>
              <a:rPr lang="zh-CN" altLang="en-US" baseline="0" dirty="0" smtClean="0"/>
              <a:t> </a:t>
            </a:r>
            <a:r>
              <a:rPr lang="en-US" altLang="zh-CN" baseline="0" dirty="0" smtClean="0"/>
              <a:t>operation</a:t>
            </a:r>
            <a:r>
              <a:rPr lang="zh-CN" altLang="en-US" baseline="0" dirty="0" smtClean="0"/>
              <a:t> </a:t>
            </a:r>
            <a:r>
              <a:rPr lang="en-US" altLang="zh-CN" baseline="0" dirty="0" smtClean="0"/>
              <a:t>in</a:t>
            </a:r>
            <a:r>
              <a:rPr lang="zh-CN" altLang="en-US" baseline="0" dirty="0" smtClean="0"/>
              <a:t> </a:t>
            </a:r>
            <a:r>
              <a:rPr lang="en-US" altLang="zh-CN" baseline="0" dirty="0" smtClean="0"/>
              <a:t>the</a:t>
            </a:r>
            <a:r>
              <a:rPr lang="zh-CN" altLang="en-US" baseline="0" dirty="0" smtClean="0"/>
              <a:t> </a:t>
            </a:r>
            <a:r>
              <a:rPr lang="en-US" altLang="zh-CN" baseline="0" dirty="0" smtClean="0"/>
              <a:t>transaction.</a:t>
            </a:r>
            <a:r>
              <a:rPr lang="zh-CN" altLang="en-US" baseline="0" dirty="0" smtClean="0"/>
              <a:t> </a:t>
            </a:r>
            <a:r>
              <a:rPr lang="en-US" altLang="zh-CN" baseline="0" dirty="0" smtClean="0"/>
              <a:t>All</a:t>
            </a:r>
            <a:r>
              <a:rPr lang="zh-CN" altLang="en-US" baseline="0" dirty="0" smtClean="0"/>
              <a:t> </a:t>
            </a:r>
            <a:r>
              <a:rPr lang="en-US" altLang="zh-CN" baseline="0" dirty="0" smtClean="0"/>
              <a:t>VMI</a:t>
            </a:r>
            <a:r>
              <a:rPr lang="zh-CN" altLang="en-US" baseline="0" dirty="0" smtClean="0"/>
              <a:t> </a:t>
            </a:r>
            <a:r>
              <a:rPr lang="en-US" altLang="zh-CN" baseline="0" dirty="0" smtClean="0"/>
              <a:t>tools</a:t>
            </a:r>
            <a:r>
              <a:rPr lang="zh-CN" altLang="en-US" baseline="0" dirty="0" smtClean="0"/>
              <a:t> </a:t>
            </a:r>
            <a:r>
              <a:rPr lang="en-US" altLang="zh-CN" baseline="0" dirty="0" smtClean="0"/>
              <a:t>write-set</a:t>
            </a:r>
            <a:r>
              <a:rPr lang="zh-CN" altLang="en-US" baseline="0" dirty="0" smtClean="0"/>
              <a:t> </a:t>
            </a:r>
            <a:r>
              <a:rPr lang="en-US" altLang="zh-CN" baseline="0" dirty="0" smtClean="0"/>
              <a:t>are</a:t>
            </a:r>
            <a:r>
              <a:rPr lang="zh-CN" altLang="en-US" baseline="0" dirty="0" smtClean="0"/>
              <a:t> </a:t>
            </a:r>
            <a:r>
              <a:rPr lang="en-US" altLang="zh-CN" baseline="0" dirty="0" smtClean="0"/>
              <a:t>reduced</a:t>
            </a:r>
            <a:r>
              <a:rPr lang="zh-CN" altLang="en-US" baseline="0" dirty="0" smtClean="0"/>
              <a:t> </a:t>
            </a:r>
            <a:r>
              <a:rPr lang="en-US" altLang="zh-CN" baseline="0" dirty="0" smtClean="0"/>
              <a:t>to</a:t>
            </a:r>
            <a:r>
              <a:rPr lang="zh-CN" altLang="en-US" baseline="0" dirty="0" smtClean="0"/>
              <a:t> </a:t>
            </a:r>
            <a:r>
              <a:rPr lang="en-US" altLang="zh-CN" baseline="0" dirty="0" smtClean="0"/>
              <a:t>0</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41</a:t>
            </a:fld>
            <a:endParaRPr lang="en-US"/>
          </a:p>
        </p:txBody>
      </p:sp>
    </p:spTree>
    <p:extLst>
      <p:ext uri="{BB962C8B-B14F-4D97-AF65-F5344CB8AC3E}">
        <p14:creationId xmlns:p14="http://schemas.microsoft.com/office/powerpoint/2010/main" val="4758007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expected,</a:t>
            </a:r>
            <a:r>
              <a:rPr lang="en-US" baseline="0" dirty="0" smtClean="0"/>
              <a:t> the read set and write set are reduced. For example, the read set of netstat </a:t>
            </a:r>
            <a:r>
              <a:rPr lang="en-US" baseline="0" dirty="0" err="1" smtClean="0"/>
              <a:t>vmi</a:t>
            </a:r>
            <a:r>
              <a:rPr lang="en-US" baseline="0" dirty="0" smtClean="0"/>
              <a:t> tool is reduced to 63KB, </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42</a:t>
            </a:fld>
            <a:endParaRPr lang="en-US"/>
          </a:p>
        </p:txBody>
      </p:sp>
    </p:spTree>
    <p:extLst>
      <p:ext uri="{BB962C8B-B14F-4D97-AF65-F5344CB8AC3E}">
        <p14:creationId xmlns:p14="http://schemas.microsoft.com/office/powerpoint/2010/main" val="29218643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and the write set is reduced to </a:t>
            </a:r>
            <a:r>
              <a:rPr lang="en-US" altLang="zh-CN" baseline="0" dirty="0" smtClean="0"/>
              <a:t>0</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43</a:t>
            </a:fld>
            <a:endParaRPr lang="en-US"/>
          </a:p>
        </p:txBody>
      </p:sp>
    </p:spTree>
    <p:extLst>
      <p:ext uri="{BB962C8B-B14F-4D97-AF65-F5344CB8AC3E}">
        <p14:creationId xmlns:p14="http://schemas.microsoft.com/office/powerpoint/2010/main" val="29218643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zh-CN" altLang="en-US" dirty="0" smtClean="0"/>
              <a:t> </a:t>
            </a:r>
            <a:r>
              <a:rPr lang="en-US" altLang="zh-CN" dirty="0" smtClean="0"/>
              <a:t>implemented</a:t>
            </a:r>
            <a:r>
              <a:rPr lang="zh-CN" altLang="en-US" dirty="0" smtClean="0"/>
              <a:t> </a:t>
            </a:r>
            <a:r>
              <a:rPr lang="en-US" altLang="zh-CN" dirty="0" smtClean="0"/>
              <a:t>TxIntro</a:t>
            </a:r>
            <a:r>
              <a:rPr lang="zh-CN" altLang="en-US" dirty="0" smtClean="0"/>
              <a:t> </a:t>
            </a:r>
            <a:r>
              <a:rPr lang="en-US" altLang="zh-CN" dirty="0" smtClean="0"/>
              <a:t>in</a:t>
            </a:r>
            <a:r>
              <a:rPr lang="zh-CN" altLang="en-US" dirty="0" smtClean="0"/>
              <a:t> </a:t>
            </a:r>
            <a:r>
              <a:rPr lang="en-US" altLang="zh-CN" dirty="0" smtClean="0"/>
              <a:t>Intel</a:t>
            </a:r>
            <a:r>
              <a:rPr lang="zh-CN" altLang="en-US" dirty="0" smtClean="0"/>
              <a:t> </a:t>
            </a:r>
            <a:r>
              <a:rPr lang="en-US" altLang="zh-CN" dirty="0" err="1" smtClean="0"/>
              <a:t>haswell</a:t>
            </a:r>
            <a:r>
              <a:rPr lang="zh-CN" altLang="en-US" dirty="0" smtClean="0"/>
              <a:t> </a:t>
            </a:r>
            <a:r>
              <a:rPr lang="en-US" altLang="zh-CN" dirty="0" smtClean="0"/>
              <a:t>machine</a:t>
            </a:r>
            <a:r>
              <a:rPr lang="zh-CN" altLang="en-US" dirty="0" smtClean="0"/>
              <a:t> </a:t>
            </a:r>
            <a:r>
              <a:rPr lang="en-US" altLang="zh-CN" dirty="0" smtClean="0"/>
              <a:t>which</a:t>
            </a:r>
            <a:r>
              <a:rPr lang="zh-CN" altLang="en-US" dirty="0" smtClean="0"/>
              <a:t> </a:t>
            </a:r>
            <a:r>
              <a:rPr lang="en-US" altLang="zh-CN" dirty="0" smtClean="0"/>
              <a:t>RTM</a:t>
            </a:r>
            <a:r>
              <a:rPr lang="zh-CN" altLang="en-US" dirty="0" smtClean="0"/>
              <a:t> </a:t>
            </a:r>
            <a:r>
              <a:rPr lang="en-US" altLang="zh-CN" dirty="0" smtClean="0"/>
              <a:t>supported</a:t>
            </a:r>
            <a:r>
              <a:rPr lang="zh-CN" altLang="en-US" dirty="0" smtClean="0"/>
              <a:t> </a:t>
            </a:r>
            <a:r>
              <a:rPr lang="en-US" altLang="zh-CN" dirty="0" smtClean="0"/>
              <a:t>processor.</a:t>
            </a:r>
            <a:r>
              <a:rPr lang="zh-CN" altLang="en-US" dirty="0" smtClean="0"/>
              <a:t> </a:t>
            </a:r>
            <a:r>
              <a:rPr lang="en-US" altLang="zh-CN" dirty="0" smtClean="0"/>
              <a:t>The</a:t>
            </a:r>
            <a:r>
              <a:rPr lang="zh-CN" altLang="en-US" dirty="0" smtClean="0"/>
              <a:t> </a:t>
            </a:r>
            <a:r>
              <a:rPr lang="en-US" altLang="zh-CN" dirty="0" smtClean="0"/>
              <a:t>software</a:t>
            </a:r>
            <a:r>
              <a:rPr lang="zh-CN" altLang="en-US" dirty="0" smtClean="0"/>
              <a:t> </a:t>
            </a:r>
            <a:r>
              <a:rPr lang="en-US" altLang="zh-CN" dirty="0" smtClean="0"/>
              <a:t>environment</a:t>
            </a:r>
            <a:r>
              <a:rPr lang="zh-CN" altLang="en-US" dirty="0" smtClean="0"/>
              <a:t> </a:t>
            </a:r>
            <a:r>
              <a:rPr lang="en-US" altLang="zh-CN" dirty="0" smtClean="0"/>
              <a:t>is</a:t>
            </a:r>
            <a:r>
              <a:rPr lang="zh-CN" altLang="en-US" dirty="0" smtClean="0"/>
              <a:t> </a:t>
            </a:r>
            <a:r>
              <a:rPr lang="en-US" altLang="zh-CN" dirty="0" smtClean="0"/>
              <a:t>Xen-4.2,</a:t>
            </a:r>
            <a:r>
              <a:rPr lang="zh-CN" altLang="en-US" dirty="0" smtClean="0"/>
              <a:t> </a:t>
            </a:r>
            <a:r>
              <a:rPr lang="en-US" altLang="zh-CN" dirty="0" smtClean="0"/>
              <a:t>with</a:t>
            </a:r>
            <a:r>
              <a:rPr lang="zh-CN" altLang="en-US" dirty="0" smtClean="0"/>
              <a:t> </a:t>
            </a:r>
            <a:r>
              <a:rPr lang="en-US" altLang="zh-CN" dirty="0" smtClean="0"/>
              <a:t>Linux</a:t>
            </a:r>
            <a:r>
              <a:rPr lang="zh-CN" altLang="en-US" dirty="0" smtClean="0"/>
              <a:t> </a:t>
            </a:r>
            <a:r>
              <a:rPr lang="en-US" altLang="zh-CN" dirty="0" smtClean="0"/>
              <a:t>3.2</a:t>
            </a:r>
            <a:r>
              <a:rPr lang="zh-CN" altLang="en-US" dirty="0" smtClean="0"/>
              <a:t> </a:t>
            </a:r>
            <a:r>
              <a:rPr lang="en-US" altLang="zh-CN" dirty="0" smtClean="0"/>
              <a:t>management</a:t>
            </a:r>
            <a:r>
              <a:rPr lang="zh-CN" altLang="en-US" dirty="0" smtClean="0"/>
              <a:t> </a:t>
            </a:r>
            <a:r>
              <a:rPr lang="en-US" altLang="zh-CN" dirty="0" smtClean="0"/>
              <a:t>VM.</a:t>
            </a:r>
            <a:r>
              <a:rPr lang="zh-CN" altLang="en-US" dirty="0" smtClean="0"/>
              <a:t> </a:t>
            </a:r>
            <a:r>
              <a:rPr lang="en-US" altLang="zh-CN" dirty="0" smtClean="0"/>
              <a:t>The</a:t>
            </a:r>
            <a:r>
              <a:rPr lang="zh-CN" altLang="en-US" dirty="0" smtClean="0"/>
              <a:t> </a:t>
            </a:r>
            <a:r>
              <a:rPr lang="en-US" altLang="zh-CN" dirty="0" smtClean="0"/>
              <a:t>monitored</a:t>
            </a:r>
            <a:r>
              <a:rPr lang="zh-CN" altLang="en-US" dirty="0" smtClean="0"/>
              <a:t> </a:t>
            </a:r>
            <a:r>
              <a:rPr lang="en-US" altLang="zh-CN" dirty="0" smtClean="0"/>
              <a:t>guest</a:t>
            </a:r>
            <a:r>
              <a:rPr lang="zh-CN" altLang="en-US" dirty="0" smtClean="0"/>
              <a:t> </a:t>
            </a:r>
            <a:r>
              <a:rPr lang="en-US" altLang="zh-CN" dirty="0" smtClean="0"/>
              <a:t>VM</a:t>
            </a:r>
            <a:r>
              <a:rPr lang="zh-CN" altLang="en-US" dirty="0" smtClean="0"/>
              <a:t> </a:t>
            </a:r>
            <a:r>
              <a:rPr lang="en-US" altLang="zh-CN" dirty="0" smtClean="0"/>
              <a:t>is</a:t>
            </a:r>
            <a:r>
              <a:rPr lang="zh-CN" altLang="en-US" dirty="0" smtClean="0"/>
              <a:t> </a:t>
            </a:r>
            <a:r>
              <a:rPr lang="en-US" altLang="zh-CN" dirty="0" smtClean="0"/>
              <a:t>also</a:t>
            </a:r>
            <a:r>
              <a:rPr lang="zh-CN" altLang="en-US" dirty="0" smtClean="0"/>
              <a:t> </a:t>
            </a:r>
            <a:r>
              <a:rPr lang="en-US" altLang="zh-CN" dirty="0" err="1" smtClean="0"/>
              <a:t>linux</a:t>
            </a:r>
            <a:r>
              <a:rPr lang="zh-CN" altLang="en-US" dirty="0" smtClean="0"/>
              <a:t> </a:t>
            </a:r>
            <a:r>
              <a:rPr lang="en-US" altLang="zh-CN" dirty="0" smtClean="0"/>
              <a:t>with</a:t>
            </a:r>
            <a:r>
              <a:rPr lang="zh-CN" altLang="en-US" dirty="0" smtClean="0"/>
              <a:t> </a:t>
            </a:r>
            <a:r>
              <a:rPr lang="en-US" altLang="zh-CN" dirty="0" smtClean="0"/>
              <a:t>2</a:t>
            </a:r>
            <a:r>
              <a:rPr lang="zh-CN" altLang="en-US" dirty="0" smtClean="0"/>
              <a:t> </a:t>
            </a:r>
            <a:r>
              <a:rPr lang="en-US" altLang="zh-CN" dirty="0" smtClean="0"/>
              <a:t>cores</a:t>
            </a:r>
            <a:r>
              <a:rPr lang="zh-CN" altLang="en-US" dirty="0" smtClean="0"/>
              <a:t> </a:t>
            </a:r>
            <a:r>
              <a:rPr lang="en-US" altLang="zh-CN" dirty="0" smtClean="0"/>
              <a:t>and</a:t>
            </a:r>
            <a:r>
              <a:rPr lang="zh-CN" altLang="en-US" dirty="0" smtClean="0"/>
              <a:t> </a:t>
            </a:r>
            <a:r>
              <a:rPr lang="en-US" altLang="zh-CN" dirty="0" smtClean="0"/>
              <a:t>2GB</a:t>
            </a:r>
            <a:r>
              <a:rPr lang="zh-CN" altLang="en-US" dirty="0" smtClean="0"/>
              <a:t> </a:t>
            </a:r>
            <a:r>
              <a:rPr lang="en-US" altLang="zh-CN" dirty="0" smtClean="0"/>
              <a:t>memory.</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44</a:t>
            </a:fld>
            <a:endParaRPr lang="en-US"/>
          </a:p>
        </p:txBody>
      </p:sp>
    </p:spTree>
    <p:extLst>
      <p:ext uri="{BB962C8B-B14F-4D97-AF65-F5344CB8AC3E}">
        <p14:creationId xmlns:p14="http://schemas.microsoft.com/office/powerpoint/2010/main" val="1991036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zh-CN" altLang="en-US" dirty="0" smtClean="0"/>
              <a:t> </a:t>
            </a:r>
            <a:r>
              <a:rPr lang="en-US" altLang="zh-CN" dirty="0" smtClean="0"/>
              <a:t>order</a:t>
            </a:r>
            <a:r>
              <a:rPr lang="zh-CN" altLang="en-US" dirty="0" smtClean="0"/>
              <a:t> </a:t>
            </a:r>
            <a:r>
              <a:rPr lang="en-US" altLang="zh-CN" dirty="0" smtClean="0"/>
              <a:t>to</a:t>
            </a:r>
            <a:r>
              <a:rPr lang="zh-CN" altLang="en-US" dirty="0" smtClean="0"/>
              <a:t> </a:t>
            </a:r>
            <a:r>
              <a:rPr lang="en-US" altLang="zh-CN" dirty="0" smtClean="0"/>
              <a:t>evaluate</a:t>
            </a:r>
            <a:r>
              <a:rPr lang="zh-CN" altLang="en-US" dirty="0" smtClean="0"/>
              <a:t> </a:t>
            </a:r>
            <a:r>
              <a:rPr lang="en-US" altLang="zh-CN" dirty="0" smtClean="0"/>
              <a:t>TxIntro,</a:t>
            </a:r>
            <a:r>
              <a:rPr lang="zh-CN" altLang="en-US" dirty="0" smtClean="0"/>
              <a:t> </a:t>
            </a:r>
            <a:r>
              <a:rPr lang="en-US" altLang="zh-CN" dirty="0" smtClean="0"/>
              <a:t>we</a:t>
            </a:r>
            <a:r>
              <a:rPr lang="zh-CN" altLang="en-US" dirty="0" smtClean="0"/>
              <a:t> </a:t>
            </a:r>
            <a:r>
              <a:rPr lang="en-US" altLang="zh-CN" dirty="0" smtClean="0"/>
              <a:t>would</a:t>
            </a:r>
            <a:r>
              <a:rPr lang="en-US" altLang="zh-CN" baseline="0" dirty="0" smtClean="0"/>
              <a:t> like to answer 2</a:t>
            </a:r>
            <a:r>
              <a:rPr lang="zh-CN" altLang="en-US" dirty="0" smtClean="0"/>
              <a:t> </a:t>
            </a:r>
            <a:r>
              <a:rPr lang="en-US" altLang="zh-CN" dirty="0" smtClean="0"/>
              <a:t>questions:</a:t>
            </a:r>
          </a:p>
          <a:p>
            <a:r>
              <a:rPr lang="en-US" dirty="0" smtClean="0">
                <a:latin typeface="Candara"/>
                <a:cs typeface="Candara"/>
              </a:rPr>
              <a:t>Is</a:t>
            </a:r>
            <a:r>
              <a:rPr lang="zh-CN" altLang="en-US" dirty="0" smtClean="0">
                <a:latin typeface="Candara"/>
                <a:cs typeface="Candara"/>
              </a:rPr>
              <a:t> </a:t>
            </a:r>
            <a:r>
              <a:rPr lang="en-US" altLang="zh-CN" dirty="0" smtClean="0">
                <a:latin typeface="Candara"/>
                <a:cs typeface="Candara"/>
              </a:rPr>
              <a:t>TxIntro</a:t>
            </a:r>
            <a:r>
              <a:rPr lang="zh-CN" altLang="en-US" dirty="0" smtClean="0">
                <a:latin typeface="Candara"/>
                <a:cs typeface="Candara"/>
              </a:rPr>
              <a:t> </a:t>
            </a:r>
            <a:r>
              <a:rPr lang="en-US" altLang="zh-CN" dirty="0" smtClean="0">
                <a:latin typeface="Candara"/>
                <a:cs typeface="Candara"/>
              </a:rPr>
              <a:t>effective</a:t>
            </a:r>
            <a:r>
              <a:rPr lang="zh-CN" altLang="en-US" dirty="0" smtClean="0">
                <a:latin typeface="Candara"/>
                <a:cs typeface="Candara"/>
              </a:rPr>
              <a:t> </a:t>
            </a:r>
            <a:r>
              <a:rPr lang="en-US" altLang="zh-CN" dirty="0" smtClean="0">
                <a:latin typeface="Candara"/>
                <a:cs typeface="Candara"/>
              </a:rPr>
              <a:t>in</a:t>
            </a:r>
            <a:r>
              <a:rPr lang="zh-CN" altLang="en-US" dirty="0" smtClean="0">
                <a:latin typeface="Candara"/>
                <a:cs typeface="Candara"/>
              </a:rPr>
              <a:t> </a:t>
            </a:r>
            <a:r>
              <a:rPr lang="en-US" altLang="zh-CN" dirty="0" smtClean="0">
                <a:latin typeface="Candara"/>
                <a:cs typeface="Candara"/>
              </a:rPr>
              <a:t>rootkit</a:t>
            </a:r>
            <a:r>
              <a:rPr lang="zh-CN" altLang="en-US" dirty="0" smtClean="0">
                <a:latin typeface="Candara"/>
                <a:cs typeface="Candara"/>
              </a:rPr>
              <a:t> </a:t>
            </a:r>
            <a:r>
              <a:rPr lang="en-US" altLang="zh-CN" dirty="0" smtClean="0">
                <a:latin typeface="Candara"/>
                <a:cs typeface="Candara"/>
              </a:rPr>
              <a:t>detection?</a:t>
            </a:r>
            <a:endParaRPr lang="en-US" dirty="0" smtClean="0">
              <a:latin typeface="Candara"/>
              <a:cs typeface="Candara"/>
            </a:endParaRPr>
          </a:p>
          <a:p>
            <a:r>
              <a:rPr lang="en-US" dirty="0" smtClean="0">
                <a:latin typeface="Candara"/>
                <a:cs typeface="Candara"/>
              </a:rPr>
              <a:t>Does TxIntro disrupt normal VM execution?</a:t>
            </a:r>
          </a:p>
          <a:p>
            <a:endParaRPr lang="en-US" dirty="0" smtClean="0">
              <a:latin typeface="Candara"/>
              <a:cs typeface="Candara"/>
            </a:endParaRPr>
          </a:p>
          <a:p>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45</a:t>
            </a:fld>
            <a:endParaRPr lang="en-US"/>
          </a:p>
        </p:txBody>
      </p:sp>
    </p:spTree>
    <p:extLst>
      <p:ext uri="{BB962C8B-B14F-4D97-AF65-F5344CB8AC3E}">
        <p14:creationId xmlns:p14="http://schemas.microsoft.com/office/powerpoint/2010/main" val="1991036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zh-CN" altLang="en-US" dirty="0" smtClean="0"/>
              <a:t> </a:t>
            </a:r>
            <a:r>
              <a:rPr lang="en-US" altLang="zh-CN" dirty="0" smtClean="0"/>
              <a:t>evaluate</a:t>
            </a:r>
            <a:r>
              <a:rPr lang="zh-CN" altLang="en-US" dirty="0" smtClean="0"/>
              <a:t> </a:t>
            </a:r>
            <a:r>
              <a:rPr lang="en-US" altLang="zh-CN" dirty="0" smtClean="0"/>
              <a:t>the</a:t>
            </a:r>
            <a:r>
              <a:rPr lang="zh-CN" altLang="en-US" dirty="0" smtClean="0"/>
              <a:t> </a:t>
            </a:r>
            <a:r>
              <a:rPr lang="en-US" altLang="zh-CN" dirty="0" smtClean="0"/>
              <a:t>security</a:t>
            </a:r>
            <a:r>
              <a:rPr lang="zh-CN" altLang="en-US" dirty="0" smtClean="0"/>
              <a:t> </a:t>
            </a:r>
            <a:r>
              <a:rPr lang="en-US" altLang="zh-CN" dirty="0" smtClean="0"/>
              <a:t>effective,</a:t>
            </a:r>
            <a:r>
              <a:rPr lang="zh-CN" altLang="en-US" dirty="0" smtClean="0"/>
              <a:t> </a:t>
            </a:r>
            <a:r>
              <a:rPr lang="en-US" altLang="zh-CN" dirty="0" smtClean="0"/>
              <a:t>w</a:t>
            </a:r>
            <a:r>
              <a:rPr lang="en-US" dirty="0" smtClean="0"/>
              <a:t>e select</a:t>
            </a:r>
            <a:r>
              <a:rPr lang="en-US" baseline="0" dirty="0" smtClean="0"/>
              <a:t> 11 rootkits, they are all Loadable Kernel Module, but with different behaviors</a:t>
            </a:r>
            <a:r>
              <a:rPr lang="en-US" altLang="zh-CN" baseline="0" dirty="0" smtClean="0"/>
              <a:t>.</a:t>
            </a:r>
            <a:r>
              <a:rPr lang="zh-CN" altLang="en-US" baseline="0" dirty="0" smtClean="0"/>
              <a:t> </a:t>
            </a:r>
            <a:r>
              <a:rPr lang="en-US" altLang="zh-CN" baseline="0" dirty="0" smtClean="0"/>
              <a:t>Using</a:t>
            </a:r>
            <a:r>
              <a:rPr lang="zh-CN" altLang="en-US" baseline="0" dirty="0" smtClean="0"/>
              <a:t> </a:t>
            </a:r>
            <a:r>
              <a:rPr lang="en-US" altLang="zh-CN" baseline="0" dirty="0" smtClean="0"/>
              <a:t>our</a:t>
            </a:r>
            <a:r>
              <a:rPr lang="zh-CN" altLang="en-US" baseline="0" dirty="0" smtClean="0"/>
              <a:t> </a:t>
            </a:r>
            <a:r>
              <a:rPr lang="en-US" altLang="zh-CN" baseline="0" dirty="0" smtClean="0"/>
              <a:t>implemented</a:t>
            </a:r>
            <a:r>
              <a:rPr lang="zh-CN" altLang="en-US" baseline="0" dirty="0" smtClean="0"/>
              <a:t> </a:t>
            </a:r>
            <a:r>
              <a:rPr lang="en-US" altLang="zh-CN" baseline="0" dirty="0" smtClean="0"/>
              <a:t>9</a:t>
            </a:r>
            <a:r>
              <a:rPr lang="zh-CN" altLang="en-US" baseline="0" dirty="0" smtClean="0"/>
              <a:t> </a:t>
            </a:r>
            <a:r>
              <a:rPr lang="en-US" altLang="zh-CN" baseline="0" dirty="0" smtClean="0"/>
              <a:t>VMI</a:t>
            </a:r>
            <a:r>
              <a:rPr lang="zh-CN" altLang="en-US" baseline="0" dirty="0" smtClean="0"/>
              <a:t> </a:t>
            </a:r>
            <a:r>
              <a:rPr lang="en-US" altLang="zh-CN" baseline="0" dirty="0" smtClean="0"/>
              <a:t>tools</a:t>
            </a:r>
            <a:r>
              <a:rPr lang="zh-CN" altLang="en-US" baseline="0" dirty="0" smtClean="0"/>
              <a:t> </a:t>
            </a:r>
            <a:r>
              <a:rPr lang="en-US" altLang="zh-CN" baseline="0" dirty="0" smtClean="0"/>
              <a:t>based</a:t>
            </a:r>
            <a:r>
              <a:rPr lang="zh-CN" altLang="en-US" baseline="0" dirty="0" smtClean="0"/>
              <a:t> </a:t>
            </a:r>
            <a:r>
              <a:rPr lang="en-US" altLang="zh-CN" baseline="0" dirty="0" smtClean="0"/>
              <a:t>on</a:t>
            </a:r>
            <a:r>
              <a:rPr lang="zh-CN" altLang="en-US" baseline="0" dirty="0" smtClean="0"/>
              <a:t> </a:t>
            </a:r>
            <a:r>
              <a:rPr lang="en-US" altLang="zh-CN" baseline="0" dirty="0" smtClean="0"/>
              <a:t>TxIntro,</a:t>
            </a:r>
            <a:r>
              <a:rPr lang="zh-CN" altLang="en-US" baseline="0" dirty="0" smtClean="0"/>
              <a:t> </a:t>
            </a:r>
            <a:r>
              <a:rPr lang="en-US" altLang="zh-CN" baseline="0" dirty="0" smtClean="0"/>
              <a:t>we</a:t>
            </a:r>
            <a:r>
              <a:rPr lang="zh-CN" altLang="en-US" baseline="0" dirty="0" smtClean="0"/>
              <a:t> </a:t>
            </a:r>
            <a:r>
              <a:rPr lang="en-US" altLang="zh-CN" baseline="0" dirty="0" smtClean="0"/>
              <a:t>can</a:t>
            </a:r>
            <a:r>
              <a:rPr lang="zh-CN" altLang="en-US" baseline="0" dirty="0" smtClean="0"/>
              <a:t> </a:t>
            </a:r>
            <a:r>
              <a:rPr lang="en-US" altLang="zh-CN" baseline="0" dirty="0" smtClean="0"/>
              <a:t>timely</a:t>
            </a:r>
            <a:r>
              <a:rPr lang="zh-CN" altLang="en-US" baseline="0" dirty="0" smtClean="0"/>
              <a:t> </a:t>
            </a:r>
            <a:r>
              <a:rPr lang="en-US" altLang="zh-CN" baseline="0" dirty="0" smtClean="0"/>
              <a:t>detect</a:t>
            </a:r>
            <a:r>
              <a:rPr lang="zh-CN" altLang="en-US" baseline="0" dirty="0" smtClean="0"/>
              <a:t> </a:t>
            </a:r>
            <a:r>
              <a:rPr lang="en-US" altLang="zh-CN" baseline="0" dirty="0" smtClean="0"/>
              <a:t>them</a:t>
            </a:r>
            <a:r>
              <a:rPr lang="zh-CN" altLang="en-US" baseline="0" dirty="0" smtClean="0"/>
              <a:t> </a:t>
            </a:r>
            <a:r>
              <a:rPr lang="en-US" altLang="zh-CN" baseline="0" dirty="0" smtClean="0"/>
              <a:t>all</a:t>
            </a:r>
            <a:r>
              <a:rPr lang="zh-CN" altLang="en-US" baseline="0" dirty="0" smtClean="0"/>
              <a:t> </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46</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evaluate</a:t>
            </a:r>
            <a:r>
              <a:rPr lang="en-US" baseline="0" dirty="0" smtClean="0"/>
              <a:t> the performance slowdown, we use SPECINT 2006 and PARSEC, the y-axis is the normalized overhead.</a:t>
            </a:r>
            <a:r>
              <a:rPr lang="zh-CN" altLang="en-US" baseline="0" dirty="0" smtClean="0"/>
              <a:t> </a:t>
            </a:r>
            <a:r>
              <a:rPr lang="en-US" altLang="zh-CN" baseline="0" dirty="0" smtClean="0"/>
              <a:t>We</a:t>
            </a:r>
            <a:r>
              <a:rPr lang="zh-CN" altLang="en-US" baseline="0" dirty="0" smtClean="0"/>
              <a:t> </a:t>
            </a:r>
            <a:r>
              <a:rPr lang="en-US" altLang="zh-CN" baseline="0" dirty="0" smtClean="0"/>
              <a:t>can</a:t>
            </a:r>
            <a:r>
              <a:rPr lang="zh-CN" altLang="en-US" baseline="0" dirty="0" smtClean="0"/>
              <a:t> </a:t>
            </a:r>
            <a:r>
              <a:rPr lang="en-US" altLang="zh-CN" baseline="0" dirty="0" smtClean="0"/>
              <a:t>see</a:t>
            </a:r>
            <a:r>
              <a:rPr lang="zh-CN" altLang="en-US" baseline="0" dirty="0" smtClean="0"/>
              <a:t> </a:t>
            </a:r>
            <a:r>
              <a:rPr lang="en-US" altLang="zh-CN" baseline="0" dirty="0" smtClean="0"/>
              <a:t>that</a:t>
            </a:r>
            <a:r>
              <a:rPr lang="zh-CN" altLang="en-US" baseline="0" dirty="0" smtClean="0"/>
              <a:t> </a:t>
            </a:r>
            <a:r>
              <a:rPr lang="en-US" altLang="zh-CN" baseline="0" dirty="0" smtClean="0"/>
              <a:t>the</a:t>
            </a:r>
            <a:r>
              <a:rPr lang="zh-CN" altLang="en-US" baseline="0" dirty="0" smtClean="0"/>
              <a:t> </a:t>
            </a:r>
            <a:r>
              <a:rPr lang="en-US" altLang="zh-CN" baseline="0" dirty="0" smtClean="0"/>
              <a:t>overhead</a:t>
            </a:r>
            <a:r>
              <a:rPr lang="zh-CN" altLang="en-US" baseline="0" dirty="0" smtClean="0"/>
              <a:t> </a:t>
            </a:r>
            <a:r>
              <a:rPr lang="en-US" altLang="zh-CN" baseline="0" dirty="0" smtClean="0"/>
              <a:t>is</a:t>
            </a:r>
            <a:r>
              <a:rPr lang="zh-CN" altLang="en-US" baseline="0" dirty="0" smtClean="0"/>
              <a:t> </a:t>
            </a:r>
            <a:r>
              <a:rPr lang="en-US" altLang="zh-CN" baseline="0" dirty="0" smtClean="0"/>
              <a:t>negligible</a:t>
            </a:r>
            <a:r>
              <a:rPr lang="zh-CN" altLang="en-US" baseline="0" dirty="0" smtClean="0"/>
              <a:t>.</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47</a:t>
            </a:fld>
            <a:endParaRPr lang="en-US"/>
          </a:p>
        </p:txBody>
      </p:sp>
    </p:spTree>
    <p:extLst>
      <p:ext uri="{BB962C8B-B14F-4D97-AF65-F5344CB8AC3E}">
        <p14:creationId xmlns:p14="http://schemas.microsoft.com/office/powerpoint/2010/main" val="26026156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a:t>
            </a:r>
            <a:r>
              <a:rPr lang="zh-CN" altLang="en-US" dirty="0" smtClean="0"/>
              <a:t> </a:t>
            </a:r>
            <a:r>
              <a:rPr lang="en-US" altLang="zh-CN" dirty="0" smtClean="0"/>
              <a:t>the</a:t>
            </a:r>
            <a:r>
              <a:rPr lang="zh-CN" altLang="en-US" dirty="0" smtClean="0"/>
              <a:t> </a:t>
            </a:r>
            <a:r>
              <a:rPr lang="en-US" dirty="0" smtClean="0"/>
              <a:t>service disruption evaluation.</a:t>
            </a:r>
            <a:r>
              <a:rPr lang="en-US" baseline="0" dirty="0" smtClean="0"/>
              <a:t> We run a </a:t>
            </a:r>
            <a:r>
              <a:rPr lang="en-US" baseline="0" dirty="0" err="1" smtClean="0"/>
              <a:t>darwin</a:t>
            </a:r>
            <a:r>
              <a:rPr lang="en-US" baseline="0" dirty="0" smtClean="0"/>
              <a:t> streaming server in a guest </a:t>
            </a:r>
            <a:r>
              <a:rPr lang="en-US" baseline="0" dirty="0" err="1" smtClean="0"/>
              <a:t>vm</a:t>
            </a:r>
            <a:r>
              <a:rPr lang="en-US" baseline="0" dirty="0" smtClean="0"/>
              <a:t>, and run all of the 9 TxIntro tools every 5 seconds to represent</a:t>
            </a:r>
            <a:r>
              <a:rPr lang="en-US" sz="1200" kern="1200" dirty="0" smtClean="0">
                <a:solidFill>
                  <a:schemeClr val="tx1"/>
                </a:solidFill>
                <a:effectLst/>
                <a:latin typeface="+mn-lt"/>
                <a:ea typeface="+mn-ea"/>
                <a:cs typeface="+mn-cs"/>
              </a:rPr>
              <a:t> a worst-case stress test.</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a:t>
            </a:r>
            <a:r>
              <a:rPr lang="en-US" sz="1200" kern="1200" dirty="0" smtClean="0">
                <a:solidFill>
                  <a:schemeClr val="tx1"/>
                </a:solidFill>
                <a:effectLst/>
                <a:latin typeface="+mn-lt"/>
                <a:ea typeface="+mn-ea"/>
                <a:cs typeface="+mn-cs"/>
              </a:rPr>
              <a:t>igure illustrates the average delay of all 40 clients. the server delay remains negative, which indicates that the clients have sufficient buffers and thus TxIntro causes no impact to clients.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48</a:t>
            </a:fld>
            <a:endParaRPr lang="en-US"/>
          </a:p>
        </p:txBody>
      </p:sp>
    </p:spTree>
    <p:extLst>
      <p:ext uri="{BB962C8B-B14F-4D97-AF65-F5344CB8AC3E}">
        <p14:creationId xmlns:p14="http://schemas.microsoft.com/office/powerpoint/2010/main" val="12074738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With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experience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of</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implementing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TxIntro,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found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that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current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may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behave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unpredictably,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there’s</a:t>
            </a:r>
            <a:r>
              <a:rPr lang="zh-CN" altLang="en-US" sz="1200" kern="1200" dirty="0" smtClean="0">
                <a:solidFill>
                  <a:schemeClr val="tx1"/>
                </a:solidFill>
                <a:effectLst/>
                <a:latin typeface="+mn-lt"/>
                <a:ea typeface="+mn-ea"/>
                <a:cs typeface="+mn-cs"/>
              </a:rPr>
              <a:t> </a:t>
            </a:r>
            <a:r>
              <a:rPr lang="en-US" altLang="zh-CN" sz="1200" kern="1200" dirty="0" err="1" smtClean="0">
                <a:solidFill>
                  <a:schemeClr val="tx1"/>
                </a:solidFill>
                <a:effectLst/>
                <a:latin typeface="+mn-lt"/>
                <a:ea typeface="+mn-ea"/>
                <a:cs typeface="+mn-cs"/>
              </a:rPr>
              <a:t>occationally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uncertain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abort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happens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also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wish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next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generation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of</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provide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some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features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a:t>
            </a:r>
            <a:r>
              <a:rPr lang="zh-CN" altLang="en-US" sz="1200" kern="1200" dirty="0" smtClean="0">
                <a:solidFill>
                  <a:schemeClr val="tx1"/>
                </a:solidFill>
                <a:effectLst/>
                <a:latin typeface="+mn-lt"/>
                <a:ea typeface="+mn-ea"/>
                <a:cs typeface="+mn-cs"/>
              </a:rPr>
              <a:t> </a:t>
            </a:r>
            <a:r>
              <a:rPr lang="en-US" altLang="zh-CN" sz="1200" kern="1200" dirty="0" err="1" smtClean="0">
                <a:solidFill>
                  <a:schemeClr val="tx1"/>
                </a:solidFill>
                <a:effectLst/>
                <a:latin typeface="+mn-lt"/>
                <a:ea typeface="+mn-ea"/>
                <a:cs typeface="+mn-cs"/>
              </a:rPr>
              <a:t>beeter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TxIntro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like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providing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more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usefully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information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like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exact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conflicting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address,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larger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read/write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set,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well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configurable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trap-like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abort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handler</a:t>
            </a:r>
            <a:endParaRPr lang="zh-CN"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EBC088-8DDE-FA47-8B58-A6BA289C0DA3}" type="slidenum">
              <a:rPr lang="en-US" smtClean="0"/>
              <a:t>49</a:t>
            </a:fld>
            <a:endParaRPr lang="en-US"/>
          </a:p>
        </p:txBody>
      </p:sp>
    </p:spTree>
    <p:extLst>
      <p:ext uri="{BB962C8B-B14F-4D97-AF65-F5344CB8AC3E}">
        <p14:creationId xmlns:p14="http://schemas.microsoft.com/office/powerpoint/2010/main" val="22103186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There’s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also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some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limitation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of</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TxIntro.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example,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when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two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updates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happen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simultaneously,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there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may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missed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monitoring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time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window.</a:t>
            </a:r>
            <a:r>
              <a:rPr lang="zh-CN" alt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Fortunately, these cases are rare</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even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missed time window is small and the rootkit may likely be detected during rescan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rootkit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impedes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VMI</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code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being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executed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like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frequently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touch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locks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TxIntro’s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read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set,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this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case,</a:t>
            </a:r>
            <a:r>
              <a:rPr lang="zh-CN" alt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TxIntro can use frequent aborts as a sign to infer the rootkit’s existence and report such suspicious events to users to take further actions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would be </a:t>
            </a:r>
            <a:r>
              <a:rPr lang="en-US" sz="1200" kern="1200" dirty="0" err="1" smtClean="0">
                <a:solidFill>
                  <a:schemeClr val="tx1"/>
                </a:solidFill>
                <a:effectLst/>
                <a:latin typeface="+mn-lt"/>
                <a:ea typeface="+mn-ea"/>
                <a:cs typeface="+mn-cs"/>
              </a:rPr>
              <a:t>pos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sible</a:t>
            </a:r>
            <a:r>
              <a:rPr lang="en-US" sz="1200" kern="1200" dirty="0" smtClean="0">
                <a:solidFill>
                  <a:schemeClr val="tx1"/>
                </a:solidFill>
                <a:effectLst/>
                <a:latin typeface="+mn-lt"/>
                <a:ea typeface="+mn-ea"/>
                <a:cs typeface="+mn-cs"/>
              </a:rPr>
              <a:t> that a complex VMI tool that requires touching a large number of guest states, which makes it hard to fit into the maximum read/write set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even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optimization.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this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case,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xIntro would have to require programmers to split their VMI code into several stages so that each stage can be fitted into the read/write set.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possible that a rootkit writer may develop rootkits that cannot be easily detected by exist- </a:t>
            </a:r>
            <a:r>
              <a:rPr lang="en-US" sz="1200" kern="1200" dirty="0" err="1" smtClean="0">
                <a:solidFill>
                  <a:schemeClr val="tx1"/>
                </a:solidFill>
                <a:effectLst/>
                <a:latin typeface="+mn-lt"/>
                <a:ea typeface="+mn-ea"/>
                <a:cs typeface="+mn-cs"/>
              </a:rPr>
              <a:t>ing</a:t>
            </a:r>
            <a:r>
              <a:rPr lang="en-US" sz="1200" kern="1200" dirty="0" smtClean="0">
                <a:solidFill>
                  <a:schemeClr val="tx1"/>
                </a:solidFill>
                <a:effectLst/>
                <a:latin typeface="+mn-lt"/>
                <a:ea typeface="+mn-ea"/>
                <a:cs typeface="+mn-cs"/>
              </a:rPr>
              <a:t> VMI tools, e.g., by breaking the heuristics relied on by VMI tools [48]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we focus on the mechanisms for VMI, and thus defenders can use TxIntro to provide more sophisticated rootkit detection tools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EBC088-8DDE-FA47-8B58-A6BA289C0DA3}" type="slidenum">
              <a:rPr lang="en-US" smtClean="0"/>
              <a:t>50</a:t>
            </a:fld>
            <a:endParaRPr lang="en-US"/>
          </a:p>
        </p:txBody>
      </p:sp>
    </p:spTree>
    <p:extLst>
      <p:ext uri="{BB962C8B-B14F-4D97-AF65-F5344CB8AC3E}">
        <p14:creationId xmlns:p14="http://schemas.microsoft.com/office/powerpoint/2010/main" val="2210318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Fall</a:t>
            </a:r>
            <a:r>
              <a:rPr lang="zh-CN" altLang="en-US" baseline="0" dirty="0" smtClean="0"/>
              <a:t> </a:t>
            </a:r>
            <a:r>
              <a:rPr lang="en-US" altLang="zh-CN" baseline="0" dirty="0" smtClean="0"/>
              <a:t>malware</a:t>
            </a:r>
            <a:r>
              <a:rPr lang="zh-CN" altLang="en-US" baseline="0" dirty="0" smtClean="0"/>
              <a:t> </a:t>
            </a:r>
            <a:r>
              <a:rPr lang="en-US" altLang="zh-CN" baseline="0" dirty="0" smtClean="0"/>
              <a:t>like</a:t>
            </a:r>
            <a:r>
              <a:rPr lang="zh-CN" altLang="en-US" baseline="0" dirty="0" smtClean="0"/>
              <a:t> </a:t>
            </a:r>
            <a:r>
              <a:rPr lang="en-US" altLang="zh-CN" baseline="0" dirty="0" smtClean="0"/>
              <a:t>adore-</a:t>
            </a:r>
            <a:r>
              <a:rPr lang="en-US" altLang="zh-CN" baseline="0" dirty="0" err="1" smtClean="0"/>
              <a:t>ng</a:t>
            </a:r>
            <a:r>
              <a:rPr lang="zh-CN" altLang="en-US" baseline="0" dirty="0" smtClean="0"/>
              <a:t> </a:t>
            </a:r>
            <a:r>
              <a:rPr lang="en-US" altLang="zh-CN" baseline="0" dirty="0" smtClean="0"/>
              <a:t>who</a:t>
            </a:r>
            <a:r>
              <a:rPr lang="zh-CN" altLang="en-US" baseline="0" dirty="0" smtClean="0"/>
              <a:t> </a:t>
            </a:r>
            <a:r>
              <a:rPr lang="en-US" altLang="zh-CN" baseline="0" dirty="0" smtClean="0"/>
              <a:t>want</a:t>
            </a:r>
            <a:r>
              <a:rPr lang="zh-CN" altLang="en-US" baseline="0" dirty="0" smtClean="0"/>
              <a:t> </a:t>
            </a:r>
            <a:r>
              <a:rPr lang="en-US" altLang="zh-CN" baseline="0" dirty="0" smtClean="0"/>
              <a:t>to</a:t>
            </a:r>
            <a:r>
              <a:rPr lang="zh-CN" altLang="en-US" baseline="0" dirty="0" smtClean="0"/>
              <a:t> </a:t>
            </a:r>
            <a:r>
              <a:rPr lang="en-US" altLang="zh-CN" baseline="0" dirty="0" smtClean="0"/>
              <a:t>hide</a:t>
            </a:r>
            <a:r>
              <a:rPr lang="zh-CN" altLang="en-US" baseline="0" dirty="0" smtClean="0"/>
              <a:t> </a:t>
            </a:r>
            <a:r>
              <a:rPr lang="en-US" altLang="zh-CN" baseline="0" dirty="0" smtClean="0"/>
              <a:t>itself</a:t>
            </a:r>
            <a:r>
              <a:rPr lang="zh-CN" altLang="en-US" baseline="0" dirty="0" smtClean="0"/>
              <a:t> </a:t>
            </a:r>
            <a:r>
              <a:rPr lang="en-US" altLang="zh-CN" baseline="0" dirty="0" smtClean="0"/>
              <a:t>from</a:t>
            </a:r>
            <a:r>
              <a:rPr lang="zh-CN" altLang="en-US" baseline="0" dirty="0" smtClean="0"/>
              <a:t> </a:t>
            </a:r>
            <a:r>
              <a:rPr lang="en-US" altLang="zh-CN" baseline="0" dirty="0" smtClean="0"/>
              <a:t>the</a:t>
            </a:r>
            <a:r>
              <a:rPr lang="zh-CN" altLang="en-US" baseline="0" dirty="0" smtClean="0"/>
              <a:t> </a:t>
            </a:r>
            <a:r>
              <a:rPr lang="en-US" altLang="zh-CN" baseline="0" dirty="0" smtClean="0"/>
              <a:t>accounting</a:t>
            </a:r>
            <a:r>
              <a:rPr lang="zh-CN" altLang="en-US" baseline="0" dirty="0" smtClean="0"/>
              <a:t> </a:t>
            </a:r>
            <a:r>
              <a:rPr lang="en-US" altLang="zh-CN" baseline="0" dirty="0" smtClean="0"/>
              <a:t>tools</a:t>
            </a:r>
            <a:r>
              <a:rPr lang="zh-CN" altLang="en-US" baseline="0" dirty="0" smtClean="0"/>
              <a:t> </a:t>
            </a:r>
            <a:r>
              <a:rPr lang="en-US" altLang="zh-CN" baseline="0" dirty="0" smtClean="0"/>
              <a:t>like</a:t>
            </a:r>
            <a:r>
              <a:rPr lang="zh-CN" altLang="en-US" baseline="0" dirty="0" smtClean="0"/>
              <a:t> </a:t>
            </a:r>
            <a:r>
              <a:rPr lang="en-US" altLang="zh-CN" baseline="0" dirty="0" smtClean="0"/>
              <a:t>`</a:t>
            </a:r>
            <a:r>
              <a:rPr lang="en-US" altLang="zh-CN" baseline="0" dirty="0" err="1" smtClean="0"/>
              <a:t>ps</a:t>
            </a:r>
            <a:r>
              <a:rPr lang="zh-CN" altLang="en-US" baseline="0" dirty="0" smtClean="0"/>
              <a:t> </a:t>
            </a:r>
            <a:r>
              <a:rPr lang="en-US" altLang="zh-CN" baseline="0" dirty="0" smtClean="0"/>
              <a:t>aux`</a:t>
            </a:r>
            <a:r>
              <a:rPr lang="en-US" altLang="zh-CN" baseline="0" dirty="0" smtClean="0"/>
              <a:t>,</a:t>
            </a:r>
            <a:r>
              <a:rPr lang="zh-CN" altLang="en-US" baseline="0" dirty="0" smtClean="0"/>
              <a:t> </a:t>
            </a:r>
            <a:r>
              <a:rPr lang="en-US" altLang="zh-CN" baseline="0" dirty="0" smtClean="0"/>
              <a:t>it</a:t>
            </a:r>
            <a:r>
              <a:rPr lang="zh-CN" altLang="en-US" baseline="0" dirty="0" smtClean="0"/>
              <a:t> </a:t>
            </a:r>
            <a:r>
              <a:rPr lang="en-US" altLang="zh-CN" baseline="0" dirty="0" smtClean="0"/>
              <a:t>just</a:t>
            </a:r>
            <a:r>
              <a:rPr lang="zh-CN" altLang="en-US" baseline="0" dirty="0" smtClean="0"/>
              <a:t> </a:t>
            </a:r>
            <a:r>
              <a:rPr lang="en-US" altLang="zh-CN" baseline="0" dirty="0" smtClean="0"/>
              <a:t>need</a:t>
            </a:r>
            <a:r>
              <a:rPr lang="zh-CN" altLang="en-US" baseline="0" dirty="0" smtClean="0"/>
              <a:t> </a:t>
            </a:r>
            <a:r>
              <a:rPr lang="en-US" altLang="zh-CN" baseline="0" dirty="0" smtClean="0"/>
              <a:t>to</a:t>
            </a:r>
            <a:r>
              <a:rPr lang="zh-CN" altLang="en-US" baseline="0" dirty="0" smtClean="0"/>
              <a:t> </a:t>
            </a:r>
            <a:r>
              <a:rPr lang="en-US" altLang="zh-CN" baseline="0" dirty="0" smtClean="0"/>
              <a:t>remove</a:t>
            </a:r>
            <a:r>
              <a:rPr lang="zh-CN" altLang="en-US" baseline="0" dirty="0" smtClean="0"/>
              <a:t> </a:t>
            </a:r>
            <a:r>
              <a:rPr lang="en-US" altLang="zh-CN" baseline="0" dirty="0" smtClean="0"/>
              <a:t>its</a:t>
            </a:r>
            <a:r>
              <a:rPr lang="zh-CN" altLang="en-US" baseline="0" dirty="0" smtClean="0"/>
              <a:t> </a:t>
            </a:r>
            <a:r>
              <a:rPr lang="en-US" altLang="zh-CN" baseline="0" dirty="0" smtClean="0"/>
              <a:t>own</a:t>
            </a:r>
            <a:r>
              <a:rPr lang="zh-CN" altLang="en-US" baseline="0" dirty="0" smtClean="0"/>
              <a:t> </a:t>
            </a:r>
            <a:r>
              <a:rPr lang="en-US" altLang="zh-CN" baseline="0" dirty="0" smtClean="0"/>
              <a:t>task</a:t>
            </a:r>
            <a:r>
              <a:rPr lang="zh-CN" altLang="en-US" baseline="0" dirty="0" smtClean="0"/>
              <a:t> </a:t>
            </a:r>
            <a:r>
              <a:rPr lang="en-US" altLang="zh-CN" baseline="0" dirty="0" smtClean="0"/>
              <a:t>from</a:t>
            </a:r>
            <a:r>
              <a:rPr lang="zh-CN" altLang="en-US" baseline="0" dirty="0" smtClean="0"/>
              <a:t> </a:t>
            </a:r>
            <a:r>
              <a:rPr lang="en-US" altLang="zh-CN" baseline="0" dirty="0" smtClean="0"/>
              <a:t>the</a:t>
            </a:r>
            <a:r>
              <a:rPr lang="zh-CN" altLang="en-US" baseline="0" dirty="0" smtClean="0"/>
              <a:t> </a:t>
            </a:r>
            <a:r>
              <a:rPr lang="en-US" altLang="zh-CN" baseline="0" dirty="0" smtClean="0"/>
              <a:t>task</a:t>
            </a:r>
            <a:r>
              <a:rPr lang="zh-CN" altLang="en-US" baseline="0" dirty="0" smtClean="0"/>
              <a:t> </a:t>
            </a:r>
            <a:r>
              <a:rPr lang="en-US" altLang="zh-CN" baseline="0" dirty="0" smtClean="0"/>
              <a:t>list,</a:t>
            </a:r>
            <a:r>
              <a:rPr lang="zh-CN" altLang="en-US" baseline="0" dirty="0" smtClean="0"/>
              <a:t> </a:t>
            </a:r>
            <a:r>
              <a:rPr lang="en-US" altLang="zh-CN" baseline="0" dirty="0" smtClean="0"/>
              <a:t>so</a:t>
            </a:r>
            <a:r>
              <a:rPr lang="zh-CN" altLang="en-US" baseline="0" dirty="0" smtClean="0"/>
              <a:t> </a:t>
            </a:r>
            <a:r>
              <a:rPr lang="en-US" altLang="zh-CN" baseline="0" dirty="0" smtClean="0"/>
              <a:t>that</a:t>
            </a:r>
            <a:r>
              <a:rPr lang="zh-CN" altLang="en-US" baseline="0" dirty="0" smtClean="0"/>
              <a:t> </a:t>
            </a:r>
            <a:r>
              <a:rPr lang="en-US" altLang="zh-CN" baseline="0" dirty="0" smtClean="0"/>
              <a:t>when</a:t>
            </a:r>
            <a:r>
              <a:rPr lang="zh-CN" altLang="en-US" baseline="0" dirty="0" smtClean="0"/>
              <a:t> </a:t>
            </a:r>
            <a:r>
              <a:rPr lang="en-US" altLang="zh-CN" baseline="0" dirty="0" smtClean="0"/>
              <a:t>user</a:t>
            </a:r>
            <a:r>
              <a:rPr lang="zh-CN" altLang="en-US" baseline="0" dirty="0" smtClean="0"/>
              <a:t> </a:t>
            </a:r>
            <a:r>
              <a:rPr lang="en-US" altLang="zh-CN" baseline="0" dirty="0" smtClean="0"/>
              <a:t>use</a:t>
            </a:r>
            <a:r>
              <a:rPr lang="zh-CN" altLang="en-US" baseline="0" dirty="0" smtClean="0"/>
              <a:t> </a:t>
            </a:r>
            <a:r>
              <a:rPr lang="en-US" altLang="zh-CN" baseline="0" dirty="0" err="1" smtClean="0"/>
              <a:t>ps</a:t>
            </a:r>
            <a:r>
              <a:rPr lang="zh-CN" altLang="en-US" baseline="0" dirty="0" smtClean="0"/>
              <a:t>, </a:t>
            </a:r>
            <a:r>
              <a:rPr lang="en-US" altLang="zh-CN" baseline="0" dirty="0" smtClean="0"/>
              <a:t>it</a:t>
            </a:r>
            <a:r>
              <a:rPr lang="zh-CN" altLang="en-US" baseline="0" dirty="0" smtClean="0"/>
              <a:t> </a:t>
            </a:r>
            <a:r>
              <a:rPr lang="en-US" altLang="zh-CN" baseline="0" dirty="0" smtClean="0"/>
              <a:t>cannot</a:t>
            </a:r>
            <a:r>
              <a:rPr lang="zh-CN" altLang="en-US" baseline="0" dirty="0" smtClean="0"/>
              <a:t> </a:t>
            </a:r>
            <a:r>
              <a:rPr lang="en-US" altLang="zh-CN" baseline="0" dirty="0" smtClean="0"/>
              <a:t>detect</a:t>
            </a:r>
            <a:r>
              <a:rPr lang="zh-CN" altLang="en-US" baseline="0" dirty="0" smtClean="0"/>
              <a:t> </a:t>
            </a:r>
            <a:r>
              <a:rPr lang="en-US" altLang="zh-CN" baseline="0" dirty="0" smtClean="0"/>
              <a:t>such</a:t>
            </a:r>
            <a:r>
              <a:rPr lang="zh-CN" altLang="en-US" baseline="0" dirty="0" smtClean="0"/>
              <a:t> </a:t>
            </a:r>
            <a:r>
              <a:rPr lang="en-US" altLang="zh-CN" baseline="0" dirty="0" smtClean="0"/>
              <a:t>malicious</a:t>
            </a:r>
            <a:r>
              <a:rPr lang="zh-CN" altLang="en-US" baseline="0" dirty="0" smtClean="0"/>
              <a:t> </a:t>
            </a:r>
            <a:r>
              <a:rPr lang="en-US" altLang="zh-CN" baseline="0" dirty="0" smtClean="0"/>
              <a:t>task.</a:t>
            </a:r>
            <a:r>
              <a:rPr lang="zh-CN" altLang="en-US" baseline="0" dirty="0" smtClean="0"/>
              <a:t> </a:t>
            </a:r>
            <a:r>
              <a:rPr lang="en-US" altLang="zh-CN" baseline="0" dirty="0" smtClean="0"/>
              <a:t>However</a:t>
            </a:r>
            <a:r>
              <a:rPr lang="zh-CN" altLang="en-US" baseline="0" dirty="0" smtClean="0"/>
              <a:t> </a:t>
            </a:r>
            <a:r>
              <a:rPr lang="en-US" altLang="zh-CN" baseline="0" dirty="0" smtClean="0"/>
              <a:t>since</a:t>
            </a:r>
            <a:r>
              <a:rPr lang="zh-CN" altLang="en-US" baseline="0" dirty="0" smtClean="0"/>
              <a:t> </a:t>
            </a:r>
            <a:r>
              <a:rPr lang="en-US" altLang="zh-CN" baseline="0" dirty="0" smtClean="0"/>
              <a:t>the</a:t>
            </a:r>
            <a:r>
              <a:rPr lang="zh-CN" altLang="en-US" baseline="0" dirty="0" smtClean="0"/>
              <a:t> </a:t>
            </a:r>
            <a:r>
              <a:rPr lang="en-US" altLang="zh-CN" baseline="0" dirty="0" smtClean="0"/>
              <a:t>malware</a:t>
            </a:r>
            <a:r>
              <a:rPr lang="zh-CN" altLang="en-US" baseline="0" dirty="0" smtClean="0"/>
              <a:t> </a:t>
            </a:r>
            <a:r>
              <a:rPr lang="en-US" altLang="zh-CN" baseline="0" dirty="0" smtClean="0"/>
              <a:t>still</a:t>
            </a:r>
            <a:r>
              <a:rPr lang="zh-CN" altLang="en-US" baseline="0" dirty="0" smtClean="0"/>
              <a:t> </a:t>
            </a:r>
            <a:r>
              <a:rPr lang="en-US" altLang="zh-CN" baseline="0" dirty="0" smtClean="0"/>
              <a:t>need</a:t>
            </a:r>
            <a:r>
              <a:rPr lang="zh-CN" altLang="en-US" baseline="0" dirty="0" smtClean="0"/>
              <a:t> </a:t>
            </a:r>
            <a:r>
              <a:rPr lang="en-US" altLang="zh-CN" baseline="0" dirty="0" smtClean="0"/>
              <a:t>to</a:t>
            </a:r>
            <a:r>
              <a:rPr lang="zh-CN" altLang="en-US" baseline="0" dirty="0" smtClean="0"/>
              <a:t> </a:t>
            </a:r>
            <a:r>
              <a:rPr lang="en-US" altLang="zh-CN" baseline="0" dirty="0" smtClean="0"/>
              <a:t>be</a:t>
            </a:r>
            <a:r>
              <a:rPr lang="zh-CN" altLang="en-US" baseline="0" dirty="0" smtClean="0"/>
              <a:t> </a:t>
            </a:r>
            <a:r>
              <a:rPr lang="en-US" altLang="zh-CN" baseline="0" dirty="0" smtClean="0"/>
              <a:t>executed,</a:t>
            </a:r>
            <a:r>
              <a:rPr lang="zh-CN" altLang="en-US" baseline="0" dirty="0" smtClean="0"/>
              <a:t> </a:t>
            </a:r>
            <a:r>
              <a:rPr lang="en-US" altLang="zh-CN" baseline="0" dirty="0" smtClean="0"/>
              <a:t>it</a:t>
            </a:r>
            <a:r>
              <a:rPr lang="zh-CN" altLang="en-US" baseline="0" dirty="0" smtClean="0"/>
              <a:t> </a:t>
            </a:r>
            <a:r>
              <a:rPr lang="en-US" altLang="zh-CN" baseline="0" dirty="0" smtClean="0"/>
              <a:t>need</a:t>
            </a:r>
            <a:r>
              <a:rPr lang="zh-CN" altLang="en-US" baseline="0" dirty="0" smtClean="0"/>
              <a:t> </a:t>
            </a:r>
            <a:r>
              <a:rPr lang="en-US" altLang="zh-CN" baseline="0" dirty="0" smtClean="0"/>
              <a:t>to</a:t>
            </a:r>
            <a:r>
              <a:rPr lang="zh-CN" altLang="en-US" baseline="0" dirty="0" smtClean="0"/>
              <a:t> </a:t>
            </a:r>
            <a:r>
              <a:rPr lang="en-US" altLang="zh-CN" baseline="0" dirty="0" smtClean="0"/>
              <a:t>keep</a:t>
            </a:r>
            <a:r>
              <a:rPr lang="zh-CN" altLang="en-US" baseline="0" dirty="0" smtClean="0"/>
              <a:t> </a:t>
            </a:r>
            <a:r>
              <a:rPr lang="en-US" altLang="zh-CN" baseline="0" dirty="0" smtClean="0"/>
              <a:t>the</a:t>
            </a:r>
            <a:r>
              <a:rPr lang="zh-CN" altLang="en-US" baseline="0" dirty="0" smtClean="0"/>
              <a:t> </a:t>
            </a:r>
            <a:r>
              <a:rPr lang="en-US" altLang="zh-CN" baseline="0" dirty="0" smtClean="0"/>
              <a:t>task</a:t>
            </a:r>
            <a:r>
              <a:rPr lang="zh-CN" altLang="en-US" baseline="0" dirty="0" smtClean="0"/>
              <a:t> </a:t>
            </a:r>
            <a:r>
              <a:rPr lang="en-US" altLang="zh-CN" baseline="0" dirty="0" smtClean="0"/>
              <a:t>in</a:t>
            </a:r>
            <a:r>
              <a:rPr lang="zh-CN" altLang="en-US" baseline="0" dirty="0" smtClean="0"/>
              <a:t> </a:t>
            </a:r>
            <a:r>
              <a:rPr lang="en-US" altLang="zh-CN" baseline="0" dirty="0" err="1" smtClean="0"/>
              <a:t>runqueue</a:t>
            </a:r>
            <a:r>
              <a:rPr lang="en-US" altLang="zh-CN"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5</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There’re…., </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compared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previous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VMI</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work,</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TxIntro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resembles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many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aspects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but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also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provide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concurrent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consistent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one</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Compared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some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work</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use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transactional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memory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security,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TxIntro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first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leverage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HTM</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features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VMI</a:t>
            </a:r>
            <a:endParaRPr lang="zh-CN"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EBC088-8DDE-FA47-8B58-A6BA289C0DA3}" type="slidenum">
              <a:rPr lang="en-US" smtClean="0"/>
              <a:t>51</a:t>
            </a:fld>
            <a:endParaRPr lang="en-US"/>
          </a:p>
        </p:txBody>
      </p:sp>
    </p:spTree>
    <p:extLst>
      <p:ext uri="{BB962C8B-B14F-4D97-AF65-F5344CB8AC3E}">
        <p14:creationId xmlns:p14="http://schemas.microsoft.com/office/powerpoint/2010/main" val="22103186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 We</a:t>
            </a:r>
            <a:r>
              <a:rPr lang="en-US" baseline="0" dirty="0" smtClean="0"/>
              <a:t> design and implement TxIntro which leverage transactional</a:t>
            </a:r>
            <a:r>
              <a:rPr lang="zh-CN" altLang="en-US" baseline="0" dirty="0" smtClean="0"/>
              <a:t> </a:t>
            </a:r>
            <a:r>
              <a:rPr lang="en-US" altLang="zh-CN" baseline="0" dirty="0" smtClean="0"/>
              <a:t>memory</a:t>
            </a:r>
            <a:r>
              <a:rPr lang="en-US" baseline="0" dirty="0" smtClean="0"/>
              <a:t> for virtual</a:t>
            </a:r>
            <a:r>
              <a:rPr lang="zh-CN" altLang="en-US" baseline="0" dirty="0" smtClean="0"/>
              <a:t> </a:t>
            </a:r>
            <a:r>
              <a:rPr lang="en-US" altLang="zh-CN" baseline="0" dirty="0" smtClean="0"/>
              <a:t>machine</a:t>
            </a:r>
            <a:r>
              <a:rPr lang="zh-CN" altLang="en-US" baseline="0" dirty="0" smtClean="0"/>
              <a:t> </a:t>
            </a:r>
            <a:r>
              <a:rPr lang="en-US" altLang="zh-CN" baseline="0" dirty="0" smtClean="0"/>
              <a:t>introspection</a:t>
            </a:r>
            <a:r>
              <a:rPr lang="en-US" baseline="0" dirty="0" smtClean="0"/>
              <a:t>, TxIntro is a framework to write concurrent and consistent VMI tools. With awareness of the limitation of Restricted Transactional Memory, we designed 2 optimizations – In-VM Cores planting and 2-phase VMI copy.</a:t>
            </a:r>
          </a:p>
          <a:p>
            <a:r>
              <a:rPr lang="en-US" baseline="0" dirty="0" smtClean="0"/>
              <a:t>Finally, the evaluation shows the effective of TxIntro with negligible performance overhead</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Thank you for your</a:t>
            </a:r>
            <a:r>
              <a:rPr lang="en-US" altLang="zh-CN" sz="1200" kern="1200" baseline="0" dirty="0" smtClean="0">
                <a:solidFill>
                  <a:schemeClr val="tx1"/>
                </a:solidFill>
                <a:effectLst/>
                <a:latin typeface="+mn-lt"/>
                <a:ea typeface="+mn-ea"/>
                <a:cs typeface="+mn-cs"/>
              </a:rPr>
              <a:t> attention</a:t>
            </a:r>
            <a:r>
              <a:rPr lang="en-US" altLang="zh-CN" sz="1200" kern="1200" dirty="0" smtClean="0">
                <a:solidFill>
                  <a:schemeClr val="tx1"/>
                </a:solidFill>
                <a:effectLst/>
                <a:latin typeface="+mn-lt"/>
                <a:ea typeface="+mn-ea"/>
                <a:cs typeface="+mn-cs"/>
              </a:rPr>
              <a:t>. I am glad to answer any questions.</a:t>
            </a:r>
            <a:endParaRPr lang="zh-CN"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EBC088-8DDE-FA47-8B58-A6BA289C0DA3}" type="slidenum">
              <a:rPr lang="en-US" smtClean="0"/>
              <a:t>52</a:t>
            </a:fld>
            <a:endParaRPr lang="en-US"/>
          </a:p>
        </p:txBody>
      </p:sp>
    </p:spTree>
    <p:extLst>
      <p:ext uri="{BB962C8B-B14F-4D97-AF65-F5344CB8AC3E}">
        <p14:creationId xmlns:p14="http://schemas.microsoft.com/office/powerpoint/2010/main" val="22103186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53</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And in summary they use 9 kinds of techniques, like control flow based hook, for example, the</a:t>
            </a:r>
            <a:r>
              <a:rPr lang="zh-CN" altLang="en-US" baseline="0" dirty="0" smtClean="0"/>
              <a:t> </a:t>
            </a:r>
            <a:r>
              <a:rPr lang="en-US" altLang="zh-CN" baseline="0" dirty="0" err="1" smtClean="0"/>
              <a:t>kbeast</a:t>
            </a:r>
            <a:r>
              <a:rPr lang="zh-CN" altLang="en-US" baseline="0" dirty="0" smtClean="0"/>
              <a:t> </a:t>
            </a:r>
            <a:r>
              <a:rPr lang="en-US" altLang="zh-CN" baseline="0" dirty="0" smtClean="0"/>
              <a:t>rootkit</a:t>
            </a:r>
            <a:r>
              <a:rPr lang="zh-CN" altLang="en-US" baseline="0" dirty="0" smtClean="0"/>
              <a:t> </a:t>
            </a:r>
            <a:r>
              <a:rPr lang="en-US" altLang="zh-CN" baseline="0" dirty="0" smtClean="0"/>
              <a:t>will</a:t>
            </a:r>
            <a:r>
              <a:rPr lang="en-US" baseline="0" dirty="0" smtClean="0"/>
              <a:t> hook some </a:t>
            </a:r>
            <a:r>
              <a:rPr lang="en-US" baseline="0" dirty="0" err="1" smtClean="0"/>
              <a:t>readonly</a:t>
            </a:r>
            <a:r>
              <a:rPr lang="en-US" baseline="0" dirty="0" smtClean="0"/>
              <a:t> kernel data structure like </a:t>
            </a:r>
            <a:r>
              <a:rPr lang="en-US" baseline="0" dirty="0" err="1" smtClean="0"/>
              <a:t>syscall</a:t>
            </a:r>
            <a:r>
              <a:rPr lang="en-US" baseline="0" dirty="0" smtClean="0"/>
              <a:t> table</a:t>
            </a:r>
            <a:r>
              <a:rPr lang="en-US" altLang="zh-CN" baseline="0" dirty="0" smtClean="0"/>
              <a:t>,</a:t>
            </a:r>
            <a:r>
              <a:rPr lang="zh-CN" altLang="en-US" baseline="0" dirty="0" smtClean="0"/>
              <a:t> </a:t>
            </a:r>
            <a:r>
              <a:rPr lang="en-US" altLang="zh-CN" baseline="0" dirty="0" err="1" smtClean="0"/>
              <a:t>vfs</a:t>
            </a:r>
            <a:r>
              <a:rPr lang="en-US" altLang="zh-CN" baseline="0" dirty="0" smtClean="0"/>
              <a:t>-operations,</a:t>
            </a:r>
            <a:r>
              <a:rPr lang="en-US" baseline="0" dirty="0" smtClean="0"/>
              <a:t> etc. and some DKOM rootkit can hide process, module and socket</a:t>
            </a:r>
            <a:r>
              <a:rPr lang="zh-CN" altLang="en-US" baseline="0" dirty="0" smtClean="0"/>
              <a:t> </a:t>
            </a:r>
            <a:r>
              <a:rPr lang="en-US" altLang="zh-CN" baseline="0" dirty="0" smtClean="0"/>
              <a:t>by</a:t>
            </a:r>
            <a:r>
              <a:rPr lang="zh-CN" altLang="en-US" baseline="0" dirty="0" smtClean="0"/>
              <a:t> </a:t>
            </a:r>
            <a:r>
              <a:rPr lang="en-US" altLang="zh-CN" baseline="0" dirty="0" smtClean="0"/>
              <a:t>directly</a:t>
            </a:r>
            <a:r>
              <a:rPr lang="zh-CN" altLang="en-US" baseline="0" dirty="0" smtClean="0"/>
              <a:t> </a:t>
            </a:r>
            <a:r>
              <a:rPr lang="en-US" altLang="zh-CN" baseline="0" dirty="0" smtClean="0"/>
              <a:t>manipulate</a:t>
            </a:r>
            <a:r>
              <a:rPr lang="zh-CN" altLang="en-US" baseline="0" dirty="0" smtClean="0"/>
              <a:t> </a:t>
            </a:r>
            <a:r>
              <a:rPr lang="en-US" altLang="zh-CN" baseline="0" dirty="0" smtClean="0"/>
              <a:t>the</a:t>
            </a:r>
            <a:r>
              <a:rPr lang="zh-CN" altLang="en-US" baseline="0" dirty="0" smtClean="0"/>
              <a:t> </a:t>
            </a:r>
            <a:r>
              <a:rPr lang="en-US" altLang="zh-CN" baseline="0" dirty="0" smtClean="0"/>
              <a:t>kernel</a:t>
            </a:r>
            <a:r>
              <a:rPr lang="zh-CN" altLang="en-US" baseline="0" dirty="0" smtClean="0"/>
              <a:t> </a:t>
            </a:r>
            <a:r>
              <a:rPr lang="en-US" altLang="zh-CN" baseline="0" dirty="0" smtClean="0"/>
              <a:t>object</a:t>
            </a:r>
            <a:r>
              <a:rPr lang="zh-CN" altLang="en-US" baseline="0" dirty="0" smtClean="0"/>
              <a:t> </a:t>
            </a:r>
            <a:r>
              <a:rPr lang="en-US" altLang="zh-CN" baseline="0" dirty="0" smtClean="0"/>
              <a:t>like</a:t>
            </a:r>
            <a:r>
              <a:rPr lang="zh-CN" altLang="en-US" baseline="0" dirty="0" smtClean="0"/>
              <a:t> </a:t>
            </a:r>
            <a:r>
              <a:rPr lang="en-US" altLang="zh-CN" baseline="0" dirty="0" smtClean="0"/>
              <a:t>process-list</a:t>
            </a:r>
            <a:r>
              <a:rPr lang="en-US" baseline="0" dirty="0" smtClean="0"/>
              <a:t>.</a:t>
            </a:r>
          </a:p>
          <a:p>
            <a:r>
              <a:rPr lang="en-US" baseline="0" dirty="0" smtClean="0"/>
              <a:t>Based on this techniques, we develop 9 </a:t>
            </a:r>
            <a:r>
              <a:rPr lang="en-US" baseline="0" dirty="0" err="1" smtClean="0"/>
              <a:t>vmi</a:t>
            </a:r>
            <a:r>
              <a:rPr lang="en-US" baseline="0" dirty="0" smtClean="0"/>
              <a:t> tools using TxIntro, use which we can detect all of the 11 rootkits.</a:t>
            </a:r>
          </a:p>
        </p:txBody>
      </p:sp>
      <p:sp>
        <p:nvSpPr>
          <p:cNvPr id="4" name="Slide Number Placeholder 3"/>
          <p:cNvSpPr>
            <a:spLocks noGrp="1"/>
          </p:cNvSpPr>
          <p:nvPr>
            <p:ph type="sldNum" sz="quarter" idx="10"/>
          </p:nvPr>
        </p:nvSpPr>
        <p:spPr/>
        <p:txBody>
          <a:bodyPr/>
          <a:lstStyle/>
          <a:p>
            <a:fld id="{FAEBC088-8DDE-FA47-8B58-A6BA289C0DA3}" type="slidenum">
              <a:rPr lang="en-US" smtClean="0"/>
              <a:t>54</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also measure the execution time of each VMI tool, as shown below,</a:t>
            </a:r>
            <a:r>
              <a:rPr lang="en-US" sz="1200" kern="1200" baseline="0" dirty="0" smtClean="0">
                <a:solidFill>
                  <a:schemeClr val="tx1"/>
                </a:solidFill>
                <a:effectLst/>
                <a:latin typeface="+mn-lt"/>
                <a:ea typeface="+mn-ea"/>
                <a:cs typeface="+mn-cs"/>
              </a:rPr>
              <a:t> TxIntro</a:t>
            </a:r>
            <a:r>
              <a:rPr lang="en-US" sz="1200" kern="1200" dirty="0" smtClean="0">
                <a:solidFill>
                  <a:schemeClr val="tx1"/>
                </a:solidFill>
                <a:effectLst/>
                <a:latin typeface="+mn-lt"/>
                <a:ea typeface="+mn-ea"/>
                <a:cs typeface="+mn-cs"/>
              </a:rPr>
              <a:t> is only with a few tens of microseconds for many VMI tools. The worst case is netstat, which spends around 3 milliseconds due to touching a large number of states.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55</a:t>
            </a:fld>
            <a:endParaRPr lang="en-US"/>
          </a:p>
        </p:txBody>
      </p:sp>
    </p:spTree>
    <p:extLst>
      <p:ext uri="{BB962C8B-B14F-4D97-AF65-F5344CB8AC3E}">
        <p14:creationId xmlns:p14="http://schemas.microsoft.com/office/powerpoint/2010/main" val="22274382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evaluate the conflict abort rate, we use forkbomb to evaluate</a:t>
            </a:r>
            <a:r>
              <a:rPr lang="en-US" baseline="0" dirty="0" smtClean="0"/>
              <a:t> the abort rate of </a:t>
            </a:r>
            <a:r>
              <a:rPr lang="en-US" baseline="0" dirty="0" err="1" smtClean="0"/>
              <a:t>ps</a:t>
            </a:r>
            <a:r>
              <a:rPr lang="en-US" baseline="0" dirty="0" smtClean="0"/>
              <a:t> </a:t>
            </a:r>
            <a:r>
              <a:rPr lang="en-US" baseline="0" dirty="0" err="1" smtClean="0"/>
              <a:t>vmi</a:t>
            </a:r>
            <a:r>
              <a:rPr lang="en-US" baseline="0" dirty="0" smtClean="0"/>
              <a:t> tool. Here 1 to 6 means 1 to 6 threads continually fork and exit. The number like 4 here</a:t>
            </a:r>
            <a:r>
              <a:rPr lang="zh-CN" altLang="en-US" baseline="0" dirty="0" smtClean="0"/>
              <a:t> </a:t>
            </a:r>
            <a:r>
              <a:rPr lang="en-US" baseline="0" dirty="0" smtClean="0"/>
              <a:t>means in one transaction, there’s 4 conflict abort and rerun, and finally end normally. Since it’s the forkbomb test, average 8 abort for 6 thread fork should</a:t>
            </a:r>
            <a:r>
              <a:rPr lang="zh-CN" altLang="en-US" baseline="0" dirty="0" smtClean="0"/>
              <a:t> </a:t>
            </a:r>
            <a:r>
              <a:rPr lang="en-US" altLang="zh-CN" baseline="0" dirty="0" smtClean="0"/>
              <a:t>be</a:t>
            </a:r>
            <a:r>
              <a:rPr lang="en-US" baseline="0" dirty="0" smtClean="0"/>
              <a:t> reasonable.</a:t>
            </a:r>
          </a:p>
          <a:p>
            <a:r>
              <a:rPr lang="en-US" baseline="0" dirty="0" smtClean="0"/>
              <a:t>We also use kernel build to test the conflict abort. The average abort is 1.75 for one transaction.</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57</a:t>
            </a:fld>
            <a:endParaRPr lang="en-US"/>
          </a:p>
        </p:txBody>
      </p:sp>
    </p:spTree>
    <p:extLst>
      <p:ext uri="{BB962C8B-B14F-4D97-AF65-F5344CB8AC3E}">
        <p14:creationId xmlns:p14="http://schemas.microsoft.com/office/powerpoint/2010/main" val="1917551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Using</a:t>
            </a:r>
            <a:r>
              <a:rPr lang="zh-CN" altLang="en-US" baseline="0" dirty="0" smtClean="0"/>
              <a:t> </a:t>
            </a:r>
            <a:r>
              <a:rPr lang="en-US" altLang="zh-CN" baseline="0" dirty="0" smtClean="0"/>
              <a:t>VMI</a:t>
            </a:r>
            <a:r>
              <a:rPr lang="zh-CN" altLang="en-US" baseline="0" dirty="0" smtClean="0"/>
              <a:t> </a:t>
            </a:r>
            <a:r>
              <a:rPr lang="en-US" altLang="zh-CN" baseline="0" dirty="0" smtClean="0"/>
              <a:t>technique,</a:t>
            </a:r>
            <a:r>
              <a:rPr lang="zh-CN" altLang="en-US" baseline="0" dirty="0" smtClean="0"/>
              <a:t> </a:t>
            </a:r>
            <a:r>
              <a:rPr lang="en-US" altLang="zh-CN" baseline="0" dirty="0" smtClean="0"/>
              <a:t>we</a:t>
            </a:r>
            <a:r>
              <a:rPr lang="zh-CN" altLang="en-US" baseline="0" dirty="0" smtClean="0"/>
              <a:t> </a:t>
            </a:r>
            <a:r>
              <a:rPr lang="en-US" altLang="zh-CN" baseline="0" dirty="0" smtClean="0"/>
              <a:t>just</a:t>
            </a:r>
            <a:r>
              <a:rPr lang="zh-CN" altLang="en-US" baseline="0" dirty="0" smtClean="0"/>
              <a:t> </a:t>
            </a:r>
            <a:r>
              <a:rPr lang="en-US" altLang="zh-CN" baseline="0" dirty="0" smtClean="0"/>
              <a:t>traverse</a:t>
            </a:r>
            <a:r>
              <a:rPr lang="zh-CN" altLang="en-US" baseline="0" dirty="0" smtClean="0"/>
              <a:t> </a:t>
            </a:r>
            <a:r>
              <a:rPr lang="en-US" altLang="zh-CN" baseline="0" dirty="0" smtClean="0"/>
              <a:t>these</a:t>
            </a:r>
            <a:r>
              <a:rPr lang="zh-CN" altLang="en-US" baseline="0" dirty="0" smtClean="0"/>
              <a:t> </a:t>
            </a:r>
            <a:r>
              <a:rPr lang="en-US" altLang="zh-CN" baseline="0" dirty="0" smtClean="0"/>
              <a:t>two</a:t>
            </a:r>
            <a:r>
              <a:rPr lang="zh-CN" altLang="en-US" baseline="0" dirty="0" smtClean="0"/>
              <a:t> </a:t>
            </a:r>
            <a:r>
              <a:rPr lang="en-US" altLang="zh-CN" baseline="0" dirty="0" smtClean="0"/>
              <a:t>list</a:t>
            </a:r>
            <a:r>
              <a:rPr lang="zh-CN" altLang="en-US" baseline="0" dirty="0" smtClean="0"/>
              <a:t> </a:t>
            </a:r>
            <a:r>
              <a:rPr lang="en-US" altLang="zh-CN" baseline="0" dirty="0" smtClean="0"/>
              <a:t>from</a:t>
            </a:r>
            <a:r>
              <a:rPr lang="zh-CN" altLang="en-US" baseline="0" dirty="0" smtClean="0"/>
              <a:t> </a:t>
            </a:r>
            <a:r>
              <a:rPr lang="en-US" altLang="zh-CN" baseline="0" dirty="0" smtClean="0"/>
              <a:t>outside</a:t>
            </a:r>
            <a:r>
              <a:rPr lang="zh-CN" altLang="en-US" baseline="0" dirty="0" smtClean="0"/>
              <a:t> </a:t>
            </a:r>
            <a:r>
              <a:rPr lang="en-US" altLang="zh-CN" baseline="0" dirty="0" smtClean="0"/>
              <a:t>of</a:t>
            </a:r>
            <a:r>
              <a:rPr lang="zh-CN" altLang="en-US" baseline="0" dirty="0" smtClean="0"/>
              <a:t> </a:t>
            </a:r>
            <a:r>
              <a:rPr lang="en-US" altLang="zh-CN" baseline="0" dirty="0" smtClean="0"/>
              <a:t>guest</a:t>
            </a:r>
            <a:r>
              <a:rPr lang="zh-CN" altLang="en-US" baseline="0" dirty="0" smtClean="0"/>
              <a:t> </a:t>
            </a:r>
            <a:r>
              <a:rPr lang="en-US" altLang="zh-CN" baseline="0" dirty="0" smtClean="0"/>
              <a:t>VM,</a:t>
            </a:r>
            <a:r>
              <a:rPr lang="zh-CN" altLang="en-US" baseline="0" dirty="0" smtClean="0"/>
              <a:t> </a:t>
            </a:r>
            <a:r>
              <a:rPr lang="en-US" altLang="zh-CN" baseline="0" dirty="0" smtClean="0"/>
              <a:t>compare</a:t>
            </a:r>
            <a:r>
              <a:rPr lang="zh-CN" altLang="en-US" baseline="0" dirty="0" smtClean="0"/>
              <a:t> </a:t>
            </a:r>
            <a:r>
              <a:rPr lang="en-US" altLang="zh-CN" baseline="0" dirty="0" smtClean="0"/>
              <a:t>these</a:t>
            </a:r>
            <a:r>
              <a:rPr lang="zh-CN" altLang="en-US" baseline="0" dirty="0" smtClean="0"/>
              <a:t> </a:t>
            </a:r>
            <a:r>
              <a:rPr lang="en-US" altLang="zh-CN" baseline="0" dirty="0" smtClean="0"/>
              <a:t>2</a:t>
            </a:r>
            <a:r>
              <a:rPr lang="zh-CN" altLang="en-US" baseline="0" dirty="0" smtClean="0"/>
              <a:t> </a:t>
            </a:r>
            <a:r>
              <a:rPr lang="en-US" altLang="zh-CN" baseline="0" dirty="0" smtClean="0"/>
              <a:t>sets</a:t>
            </a:r>
            <a:r>
              <a:rPr lang="zh-CN" altLang="en-US" baseline="0" dirty="0" smtClean="0"/>
              <a:t> </a:t>
            </a:r>
            <a:r>
              <a:rPr lang="en-US" altLang="zh-CN" baseline="0" dirty="0" smtClean="0"/>
              <a:t>of</a:t>
            </a:r>
            <a:r>
              <a:rPr lang="zh-CN" altLang="en-US" baseline="0" dirty="0" smtClean="0"/>
              <a:t> </a:t>
            </a:r>
            <a:r>
              <a:rPr lang="en-US" altLang="zh-CN" baseline="0" dirty="0" smtClean="0"/>
              <a:t>tasks</a:t>
            </a:r>
            <a:r>
              <a:rPr lang="zh-CN" altLang="en-US" baseline="0" dirty="0" smtClean="0"/>
              <a:t> </a:t>
            </a:r>
            <a:r>
              <a:rPr lang="en-US" altLang="zh-CN" baseline="0" dirty="0" smtClean="0"/>
              <a:t>to</a:t>
            </a:r>
            <a:r>
              <a:rPr lang="zh-CN" altLang="en-US" baseline="0" dirty="0" smtClean="0"/>
              <a:t> </a:t>
            </a:r>
            <a:r>
              <a:rPr lang="en-US" altLang="zh-CN" baseline="0" dirty="0" smtClean="0"/>
              <a:t>find</a:t>
            </a:r>
            <a:r>
              <a:rPr lang="zh-CN" altLang="en-US" baseline="0" dirty="0" smtClean="0"/>
              <a:t> </a:t>
            </a:r>
            <a:r>
              <a:rPr lang="en-US" altLang="zh-CN" baseline="0" dirty="0" smtClean="0"/>
              <a:t>any</a:t>
            </a:r>
            <a:r>
              <a:rPr lang="zh-CN" altLang="en-US" baseline="0" dirty="0" smtClean="0"/>
              <a:t> </a:t>
            </a:r>
            <a:r>
              <a:rPr lang="en-US" altLang="zh-CN" baseline="0" dirty="0" smtClean="0"/>
              <a:t>task</a:t>
            </a:r>
            <a:r>
              <a:rPr lang="zh-CN" altLang="en-US" baseline="0" dirty="0" smtClean="0"/>
              <a:t> </a:t>
            </a:r>
            <a:r>
              <a:rPr lang="en-US" altLang="zh-CN" baseline="0" dirty="0" smtClean="0"/>
              <a:t>in</a:t>
            </a:r>
            <a:r>
              <a:rPr lang="zh-CN" altLang="en-US" baseline="0" dirty="0" smtClean="0"/>
              <a:t> </a:t>
            </a:r>
            <a:r>
              <a:rPr lang="en-US" altLang="zh-CN" baseline="0" dirty="0" err="1" smtClean="0"/>
              <a:t>runqueue</a:t>
            </a:r>
            <a:r>
              <a:rPr lang="zh-CN" altLang="en-US" baseline="0" dirty="0" smtClean="0"/>
              <a:t> </a:t>
            </a:r>
            <a:r>
              <a:rPr lang="en-US" altLang="zh-CN" baseline="0" dirty="0" smtClean="0"/>
              <a:t>but</a:t>
            </a:r>
            <a:r>
              <a:rPr lang="zh-CN" altLang="en-US" baseline="0" dirty="0" smtClean="0"/>
              <a:t> </a:t>
            </a:r>
            <a:r>
              <a:rPr lang="en-US" altLang="zh-CN" baseline="0" dirty="0" smtClean="0"/>
              <a:t>not</a:t>
            </a:r>
            <a:r>
              <a:rPr lang="zh-CN" altLang="en-US" baseline="0" dirty="0" smtClean="0"/>
              <a:t> </a:t>
            </a:r>
            <a:r>
              <a:rPr lang="en-US" altLang="zh-CN" baseline="0" dirty="0" smtClean="0"/>
              <a:t>in</a:t>
            </a:r>
            <a:r>
              <a:rPr lang="zh-CN" altLang="en-US" baseline="0" dirty="0" smtClean="0"/>
              <a:t> </a:t>
            </a:r>
            <a:r>
              <a:rPr lang="en-US" altLang="zh-CN" baseline="0" dirty="0" smtClean="0"/>
              <a:t>task</a:t>
            </a:r>
            <a:r>
              <a:rPr lang="zh-CN" altLang="en-US" baseline="0" dirty="0" smtClean="0"/>
              <a:t> </a:t>
            </a:r>
            <a:r>
              <a:rPr lang="en-US" altLang="zh-CN" baseline="0" dirty="0" smtClean="0"/>
              <a:t>list.</a:t>
            </a:r>
          </a:p>
          <a:p>
            <a:r>
              <a:rPr lang="en-US" altLang="zh-CN" baseline="0" dirty="0" smtClean="0"/>
              <a:t>In</a:t>
            </a:r>
            <a:r>
              <a:rPr lang="zh-CN" altLang="en-US" baseline="0" dirty="0" smtClean="0"/>
              <a:t> </a:t>
            </a:r>
            <a:r>
              <a:rPr lang="en-US" altLang="zh-CN" baseline="0" dirty="0" smtClean="0"/>
              <a:t>this</a:t>
            </a:r>
            <a:r>
              <a:rPr lang="zh-CN" altLang="en-US" baseline="0" dirty="0" smtClean="0"/>
              <a:t> </a:t>
            </a:r>
            <a:r>
              <a:rPr lang="en-US" altLang="zh-CN" baseline="0" dirty="0" smtClean="0"/>
              <a:t>case</a:t>
            </a:r>
            <a:r>
              <a:rPr lang="zh-CN" altLang="en-US" baseline="0" dirty="0" smtClean="0"/>
              <a:t> </a:t>
            </a:r>
            <a:r>
              <a:rPr lang="en-US" altLang="zh-CN" baseline="0" dirty="0" smtClean="0"/>
              <a:t>task</a:t>
            </a:r>
            <a:r>
              <a:rPr lang="zh-CN" altLang="en-US" baseline="0" dirty="0" smtClean="0"/>
              <a:t> </a:t>
            </a:r>
            <a:r>
              <a:rPr lang="en-US" altLang="zh-CN" baseline="0" dirty="0" smtClean="0"/>
              <a:t>1</a:t>
            </a:r>
            <a:r>
              <a:rPr lang="zh-CN" altLang="en-US" baseline="0" dirty="0" smtClean="0"/>
              <a:t> </a:t>
            </a:r>
            <a:r>
              <a:rPr lang="en-US" altLang="zh-CN" baseline="0" dirty="0" smtClean="0"/>
              <a:t>is</a:t>
            </a:r>
            <a:r>
              <a:rPr lang="zh-CN" altLang="en-US" baseline="0" dirty="0" smtClean="0"/>
              <a:t> </a:t>
            </a:r>
            <a:r>
              <a:rPr lang="en-US" altLang="zh-CN" baseline="0" dirty="0" smtClean="0"/>
              <a:t>in</a:t>
            </a:r>
            <a:r>
              <a:rPr lang="zh-CN" altLang="en-US" baseline="0" dirty="0" smtClean="0"/>
              <a:t> </a:t>
            </a:r>
            <a:r>
              <a:rPr lang="en-US" altLang="zh-CN" baseline="0" dirty="0" err="1" smtClean="0"/>
              <a:t>runqueue</a:t>
            </a:r>
            <a:r>
              <a:rPr lang="zh-CN" altLang="en-US" baseline="0" dirty="0" smtClean="0"/>
              <a:t> </a:t>
            </a:r>
            <a:r>
              <a:rPr lang="en-US" altLang="zh-CN" baseline="0" dirty="0" smtClean="0"/>
              <a:t>set,</a:t>
            </a:r>
            <a:r>
              <a:rPr lang="zh-CN" altLang="en-US" baseline="0" dirty="0" smtClean="0"/>
              <a:t> </a:t>
            </a:r>
            <a:r>
              <a:rPr lang="en-US" altLang="zh-CN" baseline="0" dirty="0" smtClean="0"/>
              <a:t>but</a:t>
            </a:r>
            <a:r>
              <a:rPr lang="zh-CN" altLang="en-US" baseline="0" dirty="0" smtClean="0"/>
              <a:t> </a:t>
            </a:r>
            <a:r>
              <a:rPr lang="en-US" altLang="zh-CN" baseline="0" dirty="0" smtClean="0"/>
              <a:t>not</a:t>
            </a:r>
            <a:r>
              <a:rPr lang="zh-CN" altLang="en-US" baseline="0" dirty="0" smtClean="0"/>
              <a:t> </a:t>
            </a:r>
            <a:r>
              <a:rPr lang="en-US" altLang="zh-CN" baseline="0" dirty="0" smtClean="0"/>
              <a:t>in</a:t>
            </a:r>
            <a:r>
              <a:rPr lang="zh-CN" altLang="en-US" baseline="0" dirty="0" smtClean="0"/>
              <a:t> </a:t>
            </a:r>
            <a:r>
              <a:rPr lang="en-US" altLang="zh-CN" baseline="0" dirty="0" smtClean="0"/>
              <a:t>task</a:t>
            </a:r>
            <a:r>
              <a:rPr lang="zh-CN" altLang="en-US" baseline="0" dirty="0" smtClean="0"/>
              <a:t> </a:t>
            </a:r>
            <a:r>
              <a:rPr lang="en-US" altLang="zh-CN" baseline="0" dirty="0" smtClean="0"/>
              <a:t>list</a:t>
            </a:r>
            <a:r>
              <a:rPr lang="zh-CN" altLang="en-US" baseline="0" dirty="0" smtClean="0"/>
              <a:t> </a:t>
            </a:r>
            <a:r>
              <a:rPr lang="en-US" altLang="zh-CN" baseline="0" dirty="0" smtClean="0"/>
              <a:t>set,</a:t>
            </a:r>
            <a:r>
              <a:rPr lang="zh-CN" altLang="en-US" baseline="0" dirty="0" smtClean="0"/>
              <a:t> </a:t>
            </a:r>
            <a:r>
              <a:rPr lang="en-US" altLang="zh-CN" baseline="0" dirty="0" smtClean="0"/>
              <a:t>which</a:t>
            </a:r>
            <a:r>
              <a:rPr lang="zh-CN" altLang="en-US" baseline="0" dirty="0" smtClean="0"/>
              <a:t> </a:t>
            </a:r>
            <a:r>
              <a:rPr lang="en-US" altLang="zh-CN" baseline="0" dirty="0" smtClean="0"/>
              <a:t>can</a:t>
            </a:r>
            <a:r>
              <a:rPr lang="zh-CN" altLang="en-US" baseline="0" dirty="0" smtClean="0"/>
              <a:t> </a:t>
            </a:r>
            <a:r>
              <a:rPr lang="en-US" altLang="zh-CN" baseline="0" dirty="0" smtClean="0"/>
              <a:t>be</a:t>
            </a:r>
            <a:r>
              <a:rPr lang="zh-CN" altLang="en-US" baseline="0" dirty="0" smtClean="0"/>
              <a:t> </a:t>
            </a:r>
            <a:r>
              <a:rPr lang="en-US" altLang="zh-CN" baseline="0" dirty="0" smtClean="0"/>
              <a:t>detected</a:t>
            </a:r>
            <a:r>
              <a:rPr lang="zh-CN" altLang="en-US" baseline="0" dirty="0" smtClean="0"/>
              <a:t> </a:t>
            </a:r>
            <a:r>
              <a:rPr lang="en-US" altLang="zh-CN" baseline="0" dirty="0" smtClean="0"/>
              <a:t>as</a:t>
            </a:r>
            <a:r>
              <a:rPr lang="zh-CN" altLang="en-US" baseline="0" dirty="0" smtClean="0"/>
              <a:t> </a:t>
            </a:r>
            <a:r>
              <a:rPr lang="en-US" altLang="zh-CN" baseline="0" dirty="0" smtClean="0"/>
              <a:t>hidden</a:t>
            </a:r>
            <a:r>
              <a:rPr lang="zh-CN" altLang="en-US" baseline="0" dirty="0" smtClean="0"/>
              <a:t> </a:t>
            </a:r>
            <a:r>
              <a:rPr lang="en-US" altLang="zh-CN" baseline="0" dirty="0" smtClean="0"/>
              <a:t>malware.</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6</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zh-CN" altLang="en-US" dirty="0" smtClean="0"/>
              <a:t> </a:t>
            </a:r>
            <a:r>
              <a:rPr lang="en-US" altLang="zh-CN" dirty="0" smtClean="0"/>
              <a:t>write</a:t>
            </a:r>
            <a:r>
              <a:rPr lang="zh-CN" altLang="en-US" dirty="0" smtClean="0"/>
              <a:t> </a:t>
            </a:r>
            <a:r>
              <a:rPr lang="en-US" altLang="zh-CN" dirty="0" smtClean="0"/>
              <a:t>a</a:t>
            </a:r>
            <a:r>
              <a:rPr lang="zh-CN" altLang="en-US" dirty="0" smtClean="0"/>
              <a:t> </a:t>
            </a:r>
            <a:r>
              <a:rPr lang="en-US" altLang="zh-CN" dirty="0" smtClean="0"/>
              <a:t>VMI</a:t>
            </a:r>
            <a:r>
              <a:rPr lang="zh-CN" altLang="en-US" dirty="0" smtClean="0"/>
              <a:t> </a:t>
            </a:r>
            <a:r>
              <a:rPr lang="en-US" altLang="zh-CN" dirty="0" smtClean="0"/>
              <a:t>code,</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first</a:t>
            </a:r>
            <a:r>
              <a:rPr lang="zh-CN" altLang="en-US" dirty="0" smtClean="0"/>
              <a:t> </a:t>
            </a:r>
            <a:r>
              <a:rPr lang="en-US" altLang="zh-CN" dirty="0" smtClean="0"/>
              <a:t>retrieve</a:t>
            </a:r>
            <a:r>
              <a:rPr lang="zh-CN" altLang="en-US" dirty="0" smtClean="0"/>
              <a:t> </a:t>
            </a:r>
            <a:r>
              <a:rPr lang="en-US" altLang="zh-CN" dirty="0" smtClean="0"/>
              <a:t>states</a:t>
            </a:r>
            <a:r>
              <a:rPr lang="zh-CN" altLang="en-US" dirty="0" smtClean="0"/>
              <a:t> </a:t>
            </a:r>
            <a:r>
              <a:rPr lang="en-US" altLang="zh-CN" dirty="0" smtClean="0"/>
              <a:t>of</a:t>
            </a:r>
            <a:r>
              <a:rPr lang="zh-CN" altLang="en-US" dirty="0" smtClean="0"/>
              <a:t> </a:t>
            </a:r>
            <a:r>
              <a:rPr lang="en-US" altLang="zh-CN" dirty="0" smtClean="0"/>
              <a:t>guest</a:t>
            </a:r>
            <a:r>
              <a:rPr lang="zh-CN" altLang="en-US" dirty="0" smtClean="0"/>
              <a:t> </a:t>
            </a:r>
            <a:r>
              <a:rPr lang="en-US" altLang="zh-CN" dirty="0" smtClean="0"/>
              <a:t>VM</a:t>
            </a:r>
            <a:r>
              <a:rPr lang="zh-CN" altLang="en-US" dirty="0" smtClean="0"/>
              <a:t> </a:t>
            </a:r>
            <a:r>
              <a:rPr lang="en-US" altLang="zh-CN" dirty="0" smtClean="0"/>
              <a:t>from</a:t>
            </a:r>
            <a:r>
              <a:rPr lang="zh-CN" altLang="en-US" dirty="0" smtClean="0"/>
              <a:t> </a:t>
            </a:r>
            <a:r>
              <a:rPr lang="en-US" altLang="zh-CN" dirty="0" smtClean="0"/>
              <a:t>outside</a:t>
            </a:r>
            <a:r>
              <a:rPr lang="zh-CN" altLang="en-US" dirty="0" smtClean="0"/>
              <a:t> </a:t>
            </a:r>
            <a:r>
              <a:rPr lang="en-US" altLang="zh-CN" dirty="0" smtClean="0"/>
              <a:t>of</a:t>
            </a:r>
            <a:r>
              <a:rPr lang="zh-CN" altLang="en-US" dirty="0" smtClean="0"/>
              <a:t> </a:t>
            </a:r>
            <a:r>
              <a:rPr lang="en-US" altLang="zh-CN" dirty="0" smtClean="0"/>
              <a:t>it,</a:t>
            </a:r>
            <a:r>
              <a:rPr lang="zh-CN" altLang="en-US" dirty="0" smtClean="0"/>
              <a:t> </a:t>
            </a:r>
            <a:r>
              <a:rPr lang="en-US" altLang="zh-CN" dirty="0" smtClean="0"/>
              <a:t>and</a:t>
            </a:r>
            <a:r>
              <a:rPr lang="zh-CN" altLang="en-US" dirty="0" smtClean="0"/>
              <a:t> </a:t>
            </a:r>
            <a:r>
              <a:rPr lang="en-US" altLang="zh-CN" dirty="0" smtClean="0"/>
              <a:t>then</a:t>
            </a:r>
            <a:r>
              <a:rPr lang="zh-CN" altLang="en-US" dirty="0" smtClean="0"/>
              <a:t> </a:t>
            </a:r>
            <a:r>
              <a:rPr lang="en-US" altLang="zh-CN" dirty="0" smtClean="0"/>
              <a:t>check</a:t>
            </a:r>
            <a:r>
              <a:rPr lang="zh-CN" altLang="en-US" dirty="0" smtClean="0"/>
              <a:t> </a:t>
            </a:r>
            <a:r>
              <a:rPr lang="en-US" altLang="zh-CN" dirty="0" smtClean="0"/>
              <a:t>these</a:t>
            </a:r>
            <a:r>
              <a:rPr lang="zh-CN" altLang="en-US" dirty="0" smtClean="0"/>
              <a:t> </a:t>
            </a:r>
            <a:r>
              <a:rPr lang="en-US" altLang="zh-CN" dirty="0" smtClean="0"/>
              <a:t>states.</a:t>
            </a:r>
          </a:p>
          <a:p>
            <a:endParaRPr lang="en-US" altLang="zh-CN" dirty="0" smtClean="0"/>
          </a:p>
          <a:p>
            <a:r>
              <a:rPr lang="en-US" altLang="zh-CN" dirty="0" smtClean="0"/>
              <a:t>It</a:t>
            </a:r>
            <a:r>
              <a:rPr lang="zh-CN" altLang="en-US" dirty="0" smtClean="0"/>
              <a:t> </a:t>
            </a:r>
            <a:r>
              <a:rPr lang="en-US" altLang="zh-CN" dirty="0" smtClean="0"/>
              <a:t>is</a:t>
            </a:r>
            <a:r>
              <a:rPr lang="zh-CN" altLang="en-US" dirty="0" smtClean="0"/>
              <a:t> </a:t>
            </a:r>
            <a:r>
              <a:rPr lang="en-US" altLang="zh-CN" dirty="0" smtClean="0"/>
              <a:t>noted</a:t>
            </a:r>
            <a:r>
              <a:rPr lang="zh-CN" altLang="en-US" dirty="0" smtClean="0"/>
              <a:t> </a:t>
            </a:r>
            <a:r>
              <a:rPr lang="en-US" altLang="zh-CN" dirty="0" smtClean="0"/>
              <a:t>that</a:t>
            </a:r>
            <a:r>
              <a:rPr lang="zh-CN" altLang="en-US" dirty="0" smtClean="0"/>
              <a:t> </a:t>
            </a:r>
            <a:r>
              <a:rPr lang="zh-CN" altLang="en-US" dirty="0" smtClean="0"/>
              <a:t> </a:t>
            </a:r>
            <a:r>
              <a:rPr lang="en-US" altLang="zh-CN" dirty="0" smtClean="0"/>
              <a:t>before</a:t>
            </a:r>
            <a:r>
              <a:rPr lang="zh-CN" altLang="en-US" dirty="0" smtClean="0"/>
              <a:t> </a:t>
            </a:r>
            <a:r>
              <a:rPr lang="en-US" altLang="zh-CN" dirty="0" smtClean="0"/>
              <a:t>retrieving</a:t>
            </a:r>
            <a:r>
              <a:rPr lang="zh-CN" altLang="en-US" dirty="0" smtClean="0"/>
              <a:t> </a:t>
            </a:r>
            <a:r>
              <a:rPr lang="en-US" altLang="zh-CN" dirty="0" smtClean="0"/>
              <a:t>states</a:t>
            </a:r>
            <a:r>
              <a:rPr lang="en-US" altLang="zh-CN" dirty="0" smtClean="0"/>
              <a:t>,</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pause</a:t>
            </a:r>
            <a:r>
              <a:rPr lang="zh-CN" altLang="en-US" dirty="0" smtClean="0"/>
              <a:t> </a:t>
            </a:r>
            <a:r>
              <a:rPr lang="en-US" altLang="zh-CN" dirty="0" smtClean="0"/>
              <a:t>the</a:t>
            </a:r>
            <a:r>
              <a:rPr lang="zh-CN" altLang="en-US" dirty="0" smtClean="0"/>
              <a:t> </a:t>
            </a:r>
            <a:r>
              <a:rPr lang="en-US" altLang="zh-CN" dirty="0" smtClean="0"/>
              <a:t>VM</a:t>
            </a:r>
            <a:r>
              <a:rPr lang="zh-CN" altLang="en-US" dirty="0" smtClean="0"/>
              <a:t> </a:t>
            </a:r>
            <a:r>
              <a:rPr lang="en-US" altLang="zh-CN" dirty="0" smtClean="0"/>
              <a:t>like</a:t>
            </a:r>
            <a:r>
              <a:rPr lang="zh-CN" altLang="en-US" dirty="0" smtClean="0"/>
              <a:t> </a:t>
            </a:r>
            <a:r>
              <a:rPr lang="en-US" altLang="zh-CN" dirty="0" smtClean="0"/>
              <a:t>this.</a:t>
            </a:r>
            <a:r>
              <a:rPr lang="zh-CN" altLang="en-US" dirty="0" smtClean="0"/>
              <a:t> </a:t>
            </a:r>
            <a:r>
              <a:rPr lang="en-US" altLang="zh-CN" dirty="0" smtClean="0"/>
              <a:t>Why</a:t>
            </a:r>
            <a:r>
              <a:rPr lang="zh-CN" altLang="en-US" dirty="0" smtClean="0"/>
              <a:t> </a:t>
            </a:r>
            <a:r>
              <a:rPr lang="en-US" altLang="zh-CN" dirty="0" smtClean="0"/>
              <a:t>pausing</a:t>
            </a:r>
            <a:r>
              <a:rPr lang="zh-CN" altLang="en-US" dirty="0" smtClean="0"/>
              <a:t> </a:t>
            </a:r>
            <a:r>
              <a:rPr lang="en-US" altLang="zh-CN" dirty="0" smtClean="0"/>
              <a:t>is</a:t>
            </a:r>
            <a:r>
              <a:rPr lang="zh-CN" altLang="en-US" dirty="0" smtClean="0"/>
              <a:t> </a:t>
            </a:r>
            <a:r>
              <a:rPr lang="en-US" altLang="zh-CN" dirty="0" smtClean="0"/>
              <a:t>necessary</a:t>
            </a:r>
            <a:r>
              <a:rPr lang="zh-CN" altLang="en-US" dirty="0" smtClean="0"/>
              <a:t> </a:t>
            </a:r>
            <a:r>
              <a:rPr lang="en-US" altLang="zh-CN" dirty="0" smtClean="0"/>
              <a:t>here?</a:t>
            </a:r>
            <a:r>
              <a:rPr lang="zh-CN" altLang="en-US" dirty="0" smtClean="0"/>
              <a:t> </a:t>
            </a:r>
            <a:r>
              <a:rPr lang="en-US" altLang="zh-CN" dirty="0" smtClean="0"/>
              <a:t>I</a:t>
            </a:r>
            <a:r>
              <a:rPr lang="zh-CN" altLang="en-US" dirty="0" smtClean="0"/>
              <a:t> </a:t>
            </a:r>
            <a:r>
              <a:rPr lang="en-US" altLang="zh-CN" dirty="0" smtClean="0"/>
              <a:t>will</a:t>
            </a:r>
            <a:r>
              <a:rPr lang="zh-CN" altLang="en-US" dirty="0" smtClean="0"/>
              <a:t> </a:t>
            </a:r>
            <a:r>
              <a:rPr lang="en-US" altLang="zh-CN" dirty="0" smtClean="0"/>
              <a:t>introduce</a:t>
            </a:r>
            <a:r>
              <a:rPr lang="zh-CN" altLang="en-US" dirty="0" smtClean="0"/>
              <a:t> </a:t>
            </a:r>
            <a:r>
              <a:rPr lang="en-US" altLang="zh-CN" dirty="0" smtClean="0"/>
              <a:t>it</a:t>
            </a:r>
            <a:r>
              <a:rPr lang="zh-CN" altLang="en-US" dirty="0" smtClean="0"/>
              <a:t> </a:t>
            </a:r>
            <a:r>
              <a:rPr lang="en-US" altLang="zh-CN" dirty="0" smtClean="0"/>
              <a:t>just</a:t>
            </a:r>
            <a:r>
              <a:rPr lang="zh-CN" altLang="en-US" dirty="0" smtClean="0"/>
              <a:t> </a:t>
            </a:r>
            <a:r>
              <a:rPr lang="en-US" altLang="zh-CN" dirty="0" smtClean="0"/>
              <a:t>a</a:t>
            </a:r>
            <a:r>
              <a:rPr lang="zh-CN" altLang="en-US" dirty="0" smtClean="0"/>
              <a:t> </a:t>
            </a:r>
            <a:r>
              <a:rPr lang="en-US" altLang="zh-CN" dirty="0" smtClean="0"/>
              <a:t>minute</a:t>
            </a:r>
            <a:r>
              <a:rPr lang="zh-CN" altLang="en-US" dirty="0" smtClean="0"/>
              <a:t> </a:t>
            </a:r>
            <a:r>
              <a:rPr lang="en-US" altLang="zh-CN" dirty="0" smtClean="0"/>
              <a:t>later</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7</a:t>
            </a:fld>
            <a:endParaRPr lang="en-US"/>
          </a:p>
        </p:txBody>
      </p:sp>
    </p:spTree>
    <p:extLst>
      <p:ext uri="{BB962C8B-B14F-4D97-AF65-F5344CB8AC3E}">
        <p14:creationId xmlns:p14="http://schemas.microsoft.com/office/powerpoint/2010/main" val="2820404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aseline="0" dirty="0" smtClean="0"/>
              <a:t>Tough</a:t>
            </a:r>
            <a:r>
              <a:rPr lang="zh-CN" altLang="en-US" baseline="0" dirty="0" smtClean="0"/>
              <a:t> </a:t>
            </a:r>
            <a:r>
              <a:rPr lang="en-US" altLang="zh-CN" baseline="0" dirty="0" smtClean="0"/>
              <a:t>VMI</a:t>
            </a:r>
            <a:r>
              <a:rPr lang="zh-CN" altLang="en-US" baseline="0" dirty="0" smtClean="0"/>
              <a:t> </a:t>
            </a:r>
            <a:r>
              <a:rPr lang="en-US" altLang="zh-CN" baseline="0" dirty="0" smtClean="0"/>
              <a:t>is</a:t>
            </a:r>
            <a:r>
              <a:rPr lang="zh-CN" altLang="en-US" baseline="0" dirty="0" smtClean="0"/>
              <a:t> </a:t>
            </a:r>
            <a:r>
              <a:rPr lang="en-US" altLang="zh-CN" baseline="0" dirty="0" smtClean="0"/>
              <a:t>widely</a:t>
            </a:r>
            <a:r>
              <a:rPr lang="zh-CN" altLang="en-US" baseline="0" dirty="0" smtClean="0"/>
              <a:t> </a:t>
            </a:r>
            <a:r>
              <a:rPr lang="en-US" altLang="zh-CN" baseline="0" dirty="0" smtClean="0"/>
              <a:t>used,</a:t>
            </a:r>
            <a:r>
              <a:rPr lang="zh-CN" altLang="en-US" baseline="0" dirty="0" smtClean="0"/>
              <a:t> </a:t>
            </a:r>
            <a:r>
              <a:rPr lang="en-US" altLang="zh-CN" baseline="0" dirty="0" smtClean="0"/>
              <a:t>there</a:t>
            </a:r>
            <a:r>
              <a:rPr lang="zh-CN" altLang="en-US" baseline="0" dirty="0" smtClean="0"/>
              <a:t> </a:t>
            </a:r>
            <a:r>
              <a:rPr lang="en-US" altLang="zh-CN" baseline="0" dirty="0" smtClean="0"/>
              <a:t>are</a:t>
            </a:r>
            <a:r>
              <a:rPr lang="zh-CN" altLang="en-US" baseline="0" dirty="0" smtClean="0"/>
              <a:t> </a:t>
            </a:r>
            <a:r>
              <a:rPr lang="en-US" altLang="zh-CN" baseline="0" dirty="0" smtClean="0"/>
              <a:t>3</a:t>
            </a:r>
            <a:r>
              <a:rPr lang="zh-CN" altLang="en-US" baseline="0" dirty="0" smtClean="0"/>
              <a:t> </a:t>
            </a:r>
            <a:r>
              <a:rPr lang="en-US" altLang="zh-CN" baseline="0" dirty="0" smtClean="0"/>
              <a:t>challenges.</a:t>
            </a:r>
            <a:r>
              <a:rPr lang="zh-CN" altLang="en-US" baseline="0" dirty="0" smtClean="0"/>
              <a:t> </a:t>
            </a:r>
            <a:r>
              <a:rPr lang="en-US" altLang="zh-CN" baseline="0" dirty="0" smtClean="0"/>
              <a:t>I</a:t>
            </a:r>
            <a:r>
              <a:rPr lang="zh-CN" altLang="en-US" baseline="0" dirty="0" smtClean="0"/>
              <a:t> </a:t>
            </a:r>
            <a:r>
              <a:rPr lang="en-US" altLang="zh-CN" baseline="0" dirty="0" smtClean="0"/>
              <a:t>will</a:t>
            </a:r>
            <a:r>
              <a:rPr lang="zh-CN" altLang="en-US" baseline="0" dirty="0" smtClean="0"/>
              <a:t> </a:t>
            </a:r>
            <a:r>
              <a:rPr lang="en-US" altLang="zh-CN" baseline="0" dirty="0" smtClean="0"/>
              <a:t>tell</a:t>
            </a:r>
            <a:r>
              <a:rPr lang="zh-CN" altLang="en-US" baseline="0" dirty="0" smtClean="0"/>
              <a:t> </a:t>
            </a:r>
            <a:r>
              <a:rPr lang="en-US" altLang="zh-CN" baseline="0" dirty="0" smtClean="0"/>
              <a:t>them</a:t>
            </a:r>
            <a:r>
              <a:rPr lang="zh-CN" altLang="en-US" baseline="0" dirty="0" smtClean="0"/>
              <a:t> </a:t>
            </a:r>
            <a:r>
              <a:rPr lang="en-US" altLang="zh-CN" baseline="0" dirty="0" smtClean="0"/>
              <a:t>one</a:t>
            </a:r>
            <a:r>
              <a:rPr lang="zh-CN" altLang="en-US" baseline="0" dirty="0" smtClean="0"/>
              <a:t> </a:t>
            </a:r>
            <a:r>
              <a:rPr lang="en-US" altLang="zh-CN" baseline="0" dirty="0" smtClean="0"/>
              <a:t>by</a:t>
            </a:r>
            <a:r>
              <a:rPr lang="zh-CN" altLang="en-US" baseline="0" dirty="0" smtClean="0"/>
              <a:t> </a:t>
            </a:r>
            <a:r>
              <a:rPr lang="en-US" altLang="zh-CN" baseline="0" dirty="0" smtClean="0"/>
              <a:t>one.</a:t>
            </a:r>
            <a:endParaRPr lang="en-US" baseline="0" dirty="0" smtClean="0"/>
          </a:p>
        </p:txBody>
      </p:sp>
      <p:sp>
        <p:nvSpPr>
          <p:cNvPr id="4" name="Slide Number Placeholder 3"/>
          <p:cNvSpPr>
            <a:spLocks noGrp="1"/>
          </p:cNvSpPr>
          <p:nvPr>
            <p:ph type="sldNum" sz="quarter" idx="10"/>
          </p:nvPr>
        </p:nvSpPr>
        <p:spPr/>
        <p:txBody>
          <a:bodyPr/>
          <a:lstStyle/>
          <a:p>
            <a:fld id="{FAEBC088-8DDE-FA47-8B58-A6BA289C0DA3}" type="slidenum">
              <a:rPr lang="en-US" smtClean="0"/>
              <a:t>8</a:t>
            </a:fld>
            <a:endParaRPr lang="en-US"/>
          </a:p>
        </p:txBody>
      </p:sp>
    </p:spTree>
    <p:extLst>
      <p:ext uri="{BB962C8B-B14F-4D97-AF65-F5344CB8AC3E}">
        <p14:creationId xmlns:p14="http://schemas.microsoft.com/office/powerpoint/2010/main" val="1922259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baseline="0" dirty="0" smtClean="0"/>
              <a:t>The</a:t>
            </a:r>
            <a:r>
              <a:rPr lang="zh-CN" altLang="en-US" baseline="0" dirty="0" smtClean="0"/>
              <a:t> </a:t>
            </a:r>
            <a:r>
              <a:rPr lang="en-US" altLang="zh-CN" baseline="0" dirty="0" smtClean="0"/>
              <a:t>first</a:t>
            </a:r>
            <a:r>
              <a:rPr lang="zh-CN" altLang="en-US" baseline="0" dirty="0" smtClean="0"/>
              <a:t> </a:t>
            </a:r>
            <a:r>
              <a:rPr lang="en-US" altLang="zh-CN" baseline="0" dirty="0" smtClean="0"/>
              <a:t>challenge</a:t>
            </a:r>
            <a:r>
              <a:rPr lang="zh-CN" altLang="en-US" baseline="0" dirty="0" smtClean="0"/>
              <a:t> </a:t>
            </a:r>
            <a:r>
              <a:rPr lang="en-US" altLang="zh-CN" baseline="0" dirty="0" smtClean="0"/>
              <a:t>is:</a:t>
            </a:r>
            <a:r>
              <a:rPr lang="zh-CN" altLang="en-US" baseline="0" dirty="0" smtClean="0"/>
              <a:t> </a:t>
            </a:r>
            <a:r>
              <a:rPr lang="en-US" altLang="zh-CN" baseline="0" dirty="0" smtClean="0"/>
              <a:t>since</a:t>
            </a:r>
            <a:r>
              <a:rPr lang="zh-CN" altLang="en-US" baseline="0" dirty="0" smtClean="0"/>
              <a:t> </a:t>
            </a:r>
            <a:r>
              <a:rPr lang="en-US" altLang="zh-CN" baseline="0" dirty="0" smtClean="0"/>
              <a:t>attack</a:t>
            </a:r>
            <a:r>
              <a:rPr lang="zh-CN" altLang="en-US" baseline="0" dirty="0" smtClean="0"/>
              <a:t> </a:t>
            </a:r>
            <a:r>
              <a:rPr lang="en-US" altLang="zh-CN" baseline="0" dirty="0" smtClean="0"/>
              <a:t>may</a:t>
            </a:r>
            <a:r>
              <a:rPr lang="zh-CN" altLang="en-US" baseline="0" dirty="0" smtClean="0"/>
              <a:t> </a:t>
            </a:r>
            <a:r>
              <a:rPr lang="en-US" altLang="zh-CN" baseline="0" dirty="0" smtClean="0"/>
              <a:t>happen</a:t>
            </a:r>
            <a:r>
              <a:rPr lang="zh-CN" altLang="en-US" baseline="0" dirty="0" smtClean="0"/>
              <a:t> </a:t>
            </a:r>
            <a:r>
              <a:rPr lang="en-US" altLang="zh-CN" baseline="0" dirty="0" smtClean="0"/>
              <a:t>at</a:t>
            </a:r>
            <a:r>
              <a:rPr lang="zh-CN" altLang="en-US" baseline="0" dirty="0" smtClean="0"/>
              <a:t> </a:t>
            </a:r>
            <a:r>
              <a:rPr lang="en-US" altLang="zh-CN" baseline="0" dirty="0" smtClean="0"/>
              <a:t>anytime,</a:t>
            </a:r>
            <a:r>
              <a:rPr lang="zh-CN" altLang="en-US" baseline="0" dirty="0" smtClean="0"/>
              <a:t> </a:t>
            </a:r>
            <a:r>
              <a:rPr lang="en-US" altLang="zh-CN" baseline="0" dirty="0" smtClean="0"/>
              <a:t>it</a:t>
            </a:r>
            <a:r>
              <a:rPr lang="zh-CN" altLang="en-US" baseline="0" dirty="0" smtClean="0"/>
              <a:t> </a:t>
            </a:r>
            <a:r>
              <a:rPr lang="en-US" altLang="zh-CN" baseline="0" dirty="0" smtClean="0"/>
              <a:t>is</a:t>
            </a:r>
            <a:r>
              <a:rPr lang="zh-CN" altLang="en-US" baseline="0" dirty="0" smtClean="0"/>
              <a:t> </a:t>
            </a:r>
            <a:r>
              <a:rPr lang="en-US" altLang="zh-CN" baseline="0" dirty="0" smtClean="0"/>
              <a:t>really</a:t>
            </a:r>
            <a:r>
              <a:rPr lang="zh-CN" altLang="en-US" baseline="0" dirty="0" smtClean="0"/>
              <a:t> </a:t>
            </a:r>
            <a:r>
              <a:rPr lang="en-US" altLang="zh-CN" baseline="0" dirty="0" smtClean="0"/>
              <a:t>hard</a:t>
            </a:r>
            <a:r>
              <a:rPr lang="zh-CN" altLang="en-US" baseline="0" dirty="0" smtClean="0"/>
              <a:t> </a:t>
            </a:r>
            <a:r>
              <a:rPr lang="en-US" altLang="zh-CN" baseline="0" dirty="0" smtClean="0"/>
              <a:t>to</a:t>
            </a:r>
            <a:r>
              <a:rPr lang="zh-CN" altLang="en-US" baseline="0" dirty="0" smtClean="0"/>
              <a:t> </a:t>
            </a:r>
            <a:r>
              <a:rPr lang="en-US" altLang="zh-CN" baseline="0" dirty="0" smtClean="0"/>
              <a:t>decide</a:t>
            </a:r>
            <a:r>
              <a:rPr lang="zh-CN" altLang="en-US" baseline="0" dirty="0" smtClean="0"/>
              <a:t> </a:t>
            </a:r>
            <a:r>
              <a:rPr lang="en-US" altLang="zh-CN" baseline="0" dirty="0" smtClean="0"/>
              <a:t>when</a:t>
            </a:r>
            <a:r>
              <a:rPr lang="zh-CN" altLang="en-US" baseline="0" dirty="0" smtClean="0"/>
              <a:t> </a:t>
            </a:r>
            <a:r>
              <a:rPr lang="en-US" altLang="zh-CN" baseline="0" dirty="0" smtClean="0"/>
              <a:t>to</a:t>
            </a:r>
            <a:r>
              <a:rPr lang="zh-CN" altLang="en-US" baseline="0" dirty="0" smtClean="0"/>
              <a:t> </a:t>
            </a:r>
            <a:r>
              <a:rPr lang="en-US" altLang="zh-CN" baseline="0" dirty="0" smtClean="0"/>
              <a:t>perform</a:t>
            </a:r>
            <a:r>
              <a:rPr lang="zh-CN" altLang="en-US" baseline="0" dirty="0" smtClean="0"/>
              <a:t> </a:t>
            </a:r>
            <a:r>
              <a:rPr lang="en-US" altLang="zh-CN" baseline="0" dirty="0" smtClean="0"/>
              <a:t>VMI.</a:t>
            </a:r>
            <a:r>
              <a:rPr lang="zh-CN" altLang="en-US" baseline="0" dirty="0" smtClean="0"/>
              <a:t> </a:t>
            </a:r>
            <a:r>
              <a:rPr lang="en-US" altLang="zh-CN" baseline="0" dirty="0" smtClean="0"/>
              <a:t>Previous</a:t>
            </a:r>
            <a:r>
              <a:rPr lang="zh-CN" altLang="en-US" baseline="0" dirty="0" smtClean="0"/>
              <a:t> </a:t>
            </a:r>
            <a:r>
              <a:rPr lang="en-US" altLang="zh-CN" baseline="0" dirty="0" smtClean="0"/>
              <a:t>solutions</a:t>
            </a:r>
            <a:r>
              <a:rPr lang="zh-CN" altLang="en-US" baseline="0" dirty="0" smtClean="0"/>
              <a:t> </a:t>
            </a:r>
            <a:r>
              <a:rPr lang="en-US" altLang="zh-CN" baseline="0" dirty="0" smtClean="0"/>
              <a:t>either</a:t>
            </a:r>
            <a:r>
              <a:rPr lang="zh-CN" altLang="en-US" baseline="0" dirty="0" smtClean="0"/>
              <a:t> </a:t>
            </a:r>
            <a:r>
              <a:rPr lang="en-US" altLang="zh-CN" baseline="0" dirty="0" smtClean="0"/>
              <a:t>let</a:t>
            </a:r>
            <a:r>
              <a:rPr lang="zh-CN" altLang="en-US" baseline="0" dirty="0" smtClean="0"/>
              <a:t> </a:t>
            </a:r>
            <a:r>
              <a:rPr lang="en-US" altLang="zh-CN" baseline="0" dirty="0" smtClean="0"/>
              <a:t>users</a:t>
            </a:r>
            <a:r>
              <a:rPr lang="zh-CN" altLang="en-US" baseline="0" dirty="0" smtClean="0"/>
              <a:t> </a:t>
            </a:r>
            <a:r>
              <a:rPr lang="en-US" altLang="zh-CN" baseline="0" dirty="0" smtClean="0"/>
              <a:t>to</a:t>
            </a:r>
            <a:r>
              <a:rPr lang="zh-CN" altLang="en-US" baseline="0" dirty="0" smtClean="0"/>
              <a:t> </a:t>
            </a:r>
            <a:r>
              <a:rPr lang="en-US" altLang="zh-CN" baseline="0" dirty="0" smtClean="0"/>
              <a:t>manually</a:t>
            </a:r>
            <a:r>
              <a:rPr lang="zh-CN" altLang="en-US" baseline="0" dirty="0" smtClean="0"/>
              <a:t> </a:t>
            </a:r>
            <a:r>
              <a:rPr lang="en-US" altLang="zh-CN" baseline="0" dirty="0" smtClean="0"/>
              <a:t>run</a:t>
            </a:r>
            <a:r>
              <a:rPr lang="zh-CN" altLang="en-US" baseline="0" dirty="0" smtClean="0"/>
              <a:t> </a:t>
            </a:r>
            <a:r>
              <a:rPr lang="en-US" altLang="zh-CN" baseline="0" dirty="0" smtClean="0"/>
              <a:t>VMI</a:t>
            </a:r>
            <a:r>
              <a:rPr lang="zh-CN" altLang="en-US" baseline="0" dirty="0" smtClean="0"/>
              <a:t> </a:t>
            </a:r>
            <a:r>
              <a:rPr lang="en-US" altLang="zh-CN" baseline="0" dirty="0" smtClean="0"/>
              <a:t>code,</a:t>
            </a:r>
            <a:r>
              <a:rPr lang="zh-CN" altLang="en-US" baseline="0" dirty="0" smtClean="0"/>
              <a:t> </a:t>
            </a:r>
            <a:r>
              <a:rPr lang="en-US" altLang="zh-CN" baseline="0" dirty="0" smtClean="0"/>
              <a:t>or</a:t>
            </a:r>
            <a:r>
              <a:rPr lang="zh-CN" altLang="en-US" baseline="0" dirty="0" smtClean="0"/>
              <a:t> </a:t>
            </a:r>
            <a:r>
              <a:rPr lang="en-US" altLang="zh-CN" baseline="0" dirty="0" smtClean="0"/>
              <a:t>use</a:t>
            </a:r>
            <a:r>
              <a:rPr lang="zh-CN" altLang="en-US" baseline="0" dirty="0" smtClean="0"/>
              <a:t> </a:t>
            </a:r>
            <a:r>
              <a:rPr lang="en-US" altLang="zh-CN" baseline="0" dirty="0" smtClean="0"/>
              <a:t>periodical</a:t>
            </a:r>
            <a:r>
              <a:rPr lang="zh-CN" altLang="en-US" baseline="0" dirty="0" smtClean="0"/>
              <a:t> </a:t>
            </a:r>
            <a:r>
              <a:rPr lang="en-US" altLang="zh-CN" baseline="0" dirty="0" smtClean="0"/>
              <a:t>check,</a:t>
            </a:r>
            <a:r>
              <a:rPr lang="zh-CN" altLang="en-US" baseline="0" dirty="0" smtClean="0"/>
              <a:t> </a:t>
            </a:r>
            <a:r>
              <a:rPr lang="en-US" altLang="zh-CN" baseline="0" dirty="0" smtClean="0"/>
              <a:t>just</a:t>
            </a:r>
            <a:r>
              <a:rPr lang="zh-CN" altLang="en-US" baseline="0" dirty="0" smtClean="0"/>
              <a:t> </a:t>
            </a:r>
            <a:r>
              <a:rPr lang="en-US" altLang="zh-CN" baseline="0" dirty="0" smtClean="0"/>
              <a:t>like</a:t>
            </a:r>
            <a:r>
              <a:rPr lang="zh-CN" altLang="en-US" baseline="0" dirty="0" smtClean="0"/>
              <a:t> </a:t>
            </a:r>
            <a:r>
              <a:rPr lang="en-US" altLang="zh-CN" baseline="0" dirty="0" smtClean="0"/>
              <a:t>polling</a:t>
            </a:r>
            <a:r>
              <a:rPr lang="zh-CN" altLang="en-US" baseline="0" dirty="0" smtClean="0"/>
              <a:t> </a:t>
            </a:r>
            <a:r>
              <a:rPr lang="en-US" altLang="zh-CN" baseline="0" dirty="0" smtClean="0"/>
              <a:t>mechanism.</a:t>
            </a:r>
            <a:r>
              <a:rPr lang="zh-CN" altLang="en-US" baseline="0" dirty="0" smtClean="0"/>
              <a:t> </a:t>
            </a:r>
            <a:r>
              <a:rPr lang="en-US" altLang="zh-CN" baseline="0" dirty="0" smtClean="0"/>
              <a:t>However,</a:t>
            </a:r>
            <a:r>
              <a:rPr lang="zh-CN" altLang="en-US" baseline="0" dirty="0" smtClean="0"/>
              <a:t> </a:t>
            </a:r>
            <a:r>
              <a:rPr lang="en-US" altLang="zh-CN" baseline="0" dirty="0" smtClean="0"/>
              <a:t>high</a:t>
            </a:r>
            <a:r>
              <a:rPr lang="zh-CN" altLang="en-US" baseline="0" dirty="0" smtClean="0"/>
              <a:t> </a:t>
            </a:r>
            <a:r>
              <a:rPr lang="en-US" altLang="zh-CN" baseline="0" dirty="0" smtClean="0"/>
              <a:t>frequency</a:t>
            </a:r>
            <a:r>
              <a:rPr lang="zh-CN" altLang="en-US" baseline="0" dirty="0" smtClean="0"/>
              <a:t> </a:t>
            </a:r>
            <a:r>
              <a:rPr lang="en-US" altLang="zh-CN" baseline="0" dirty="0" smtClean="0"/>
              <a:t>of</a:t>
            </a:r>
            <a:r>
              <a:rPr lang="zh-CN" altLang="en-US" baseline="0" dirty="0" smtClean="0"/>
              <a:t> </a:t>
            </a:r>
            <a:r>
              <a:rPr lang="en-US" altLang="zh-CN" baseline="0" dirty="0" smtClean="0"/>
              <a:t>check</a:t>
            </a:r>
            <a:r>
              <a:rPr lang="zh-CN" altLang="en-US" baseline="0" dirty="0" smtClean="0"/>
              <a:t> </a:t>
            </a:r>
            <a:r>
              <a:rPr lang="en-US" altLang="zh-CN" baseline="0" dirty="0" smtClean="0"/>
              <a:t>will</a:t>
            </a:r>
            <a:r>
              <a:rPr lang="zh-CN" altLang="en-US" baseline="0" dirty="0" smtClean="0"/>
              <a:t> </a:t>
            </a:r>
            <a:r>
              <a:rPr lang="en-US" altLang="zh-CN" baseline="0" dirty="0" smtClean="0"/>
              <a:t>cause</a:t>
            </a:r>
            <a:r>
              <a:rPr lang="zh-CN" altLang="en-US" baseline="0" dirty="0" smtClean="0"/>
              <a:t> </a:t>
            </a:r>
            <a:r>
              <a:rPr lang="en-US" altLang="zh-CN" baseline="0" dirty="0" smtClean="0"/>
              <a:t>low</a:t>
            </a:r>
            <a:r>
              <a:rPr lang="zh-CN" altLang="en-US" baseline="0" dirty="0" smtClean="0"/>
              <a:t> </a:t>
            </a:r>
            <a:r>
              <a:rPr lang="en-US" altLang="zh-CN" baseline="0" dirty="0" smtClean="0"/>
              <a:t>performance,</a:t>
            </a:r>
            <a:r>
              <a:rPr lang="zh-CN" altLang="en-US" baseline="0" dirty="0" smtClean="0"/>
              <a:t> </a:t>
            </a:r>
            <a:r>
              <a:rPr lang="en-US" altLang="zh-CN" baseline="0" dirty="0" smtClean="0"/>
              <a:t>while</a:t>
            </a:r>
            <a:r>
              <a:rPr lang="zh-CN" altLang="en-US" baseline="0" dirty="0" smtClean="0"/>
              <a:t> </a:t>
            </a:r>
            <a:r>
              <a:rPr lang="en-US" altLang="zh-CN" baseline="0" dirty="0" smtClean="0"/>
              <a:t>low</a:t>
            </a:r>
            <a:r>
              <a:rPr lang="zh-CN" altLang="en-US" baseline="0" dirty="0" smtClean="0"/>
              <a:t> </a:t>
            </a:r>
            <a:r>
              <a:rPr lang="en-US" altLang="zh-CN" baseline="0" dirty="0" smtClean="0"/>
              <a:t>frequency</a:t>
            </a:r>
            <a:r>
              <a:rPr lang="zh-CN" altLang="en-US" baseline="0" dirty="0" smtClean="0"/>
              <a:t> </a:t>
            </a:r>
            <a:r>
              <a:rPr lang="en-US" altLang="zh-CN" baseline="0" dirty="0" smtClean="0"/>
              <a:t>could</a:t>
            </a:r>
            <a:r>
              <a:rPr lang="zh-CN" altLang="en-US" baseline="0" dirty="0" smtClean="0"/>
              <a:t> </a:t>
            </a:r>
            <a:r>
              <a:rPr lang="en-US" altLang="zh-CN" baseline="0" dirty="0" smtClean="0"/>
              <a:t>miss</a:t>
            </a:r>
            <a:r>
              <a:rPr lang="zh-CN" altLang="en-US" baseline="0" dirty="0" smtClean="0"/>
              <a:t> </a:t>
            </a:r>
            <a:r>
              <a:rPr lang="en-US" altLang="zh-CN" baseline="0" dirty="0" smtClean="0"/>
              <a:t>attacks.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a:t>
            </a:r>
            <a:r>
              <a:rPr lang="zh-CN" altLang="en-US" baseline="0" dirty="0" smtClean="0"/>
              <a:t> </a:t>
            </a:r>
            <a:r>
              <a:rPr lang="en-US" altLang="zh-CN" baseline="0" dirty="0" smtClean="0"/>
              <a:t>timely</a:t>
            </a:r>
            <a:r>
              <a:rPr lang="zh-CN" altLang="en-US" baseline="0" dirty="0" smtClean="0"/>
              <a:t> </a:t>
            </a:r>
            <a:r>
              <a:rPr lang="en-US" altLang="zh-CN" baseline="0" dirty="0" smtClean="0"/>
              <a:t>issue</a:t>
            </a:r>
            <a:r>
              <a:rPr lang="zh-CN" altLang="en-US" baseline="0" dirty="0" smtClean="0"/>
              <a:t> </a:t>
            </a:r>
            <a:r>
              <a:rPr lang="en-US" altLang="zh-CN" baseline="0" dirty="0" smtClean="0"/>
              <a:t>VMI</a:t>
            </a:r>
            <a:r>
              <a:rPr lang="zh-CN" altLang="en-US" baseline="0" dirty="0" smtClean="0"/>
              <a:t> </a:t>
            </a:r>
            <a:r>
              <a:rPr lang="en-US" altLang="zh-CN" baseline="0" dirty="0" smtClean="0"/>
              <a:t>code</a:t>
            </a:r>
            <a:r>
              <a:rPr lang="zh-CN" altLang="en-US" baseline="0" dirty="0" smtClean="0"/>
              <a:t> </a:t>
            </a:r>
            <a:r>
              <a:rPr lang="en-US" altLang="zh-CN" baseline="0" dirty="0" smtClean="0"/>
              <a:t>is</a:t>
            </a:r>
            <a:r>
              <a:rPr lang="zh-CN" altLang="en-US" baseline="0" dirty="0" smtClean="0"/>
              <a:t> </a:t>
            </a:r>
            <a:r>
              <a:rPr lang="en-US" altLang="zh-CN" baseline="0" dirty="0" smtClean="0"/>
              <a:t>hard</a:t>
            </a:r>
            <a:r>
              <a:rPr lang="zh-CN" altLang="en-US" baseline="0" dirty="0" smtClean="0"/>
              <a:t> </a:t>
            </a:r>
            <a:r>
              <a:rPr lang="en-US" altLang="zh-CN" baseline="0" dirty="0" smtClean="0"/>
              <a:t>but</a:t>
            </a:r>
            <a:r>
              <a:rPr lang="zh-CN" altLang="en-US" baseline="0" dirty="0" smtClean="0"/>
              <a:t> </a:t>
            </a:r>
            <a:r>
              <a:rPr lang="en-US" altLang="zh-CN" baseline="0" dirty="0" smtClean="0"/>
              <a:t>necessary.</a:t>
            </a:r>
            <a:endParaRPr lang="en-US" dirty="0"/>
          </a:p>
        </p:txBody>
      </p:sp>
      <p:sp>
        <p:nvSpPr>
          <p:cNvPr id="4" name="Slide Number Placeholder 3"/>
          <p:cNvSpPr>
            <a:spLocks noGrp="1"/>
          </p:cNvSpPr>
          <p:nvPr>
            <p:ph type="sldNum" sz="quarter" idx="10"/>
          </p:nvPr>
        </p:nvSpPr>
        <p:spPr/>
        <p:txBody>
          <a:bodyPr/>
          <a:lstStyle/>
          <a:p>
            <a:fld id="{FAEBC088-8DDE-FA47-8B58-A6BA289C0DA3}" type="slidenum">
              <a:rPr lang="en-US" smtClean="0"/>
              <a:t>9</a:t>
            </a:fld>
            <a:endParaRPr lang="en-US"/>
          </a:p>
        </p:txBody>
      </p:sp>
    </p:spTree>
    <p:extLst>
      <p:ext uri="{BB962C8B-B14F-4D97-AF65-F5344CB8AC3E}">
        <p14:creationId xmlns:p14="http://schemas.microsoft.com/office/powerpoint/2010/main" val="2820404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82E96A63-EB88-E84A-BFB3-C9A294BB8823}"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42540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82E96A63-EB88-E84A-BFB3-C9A294BB8823}"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176384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82E96A63-EB88-E84A-BFB3-C9A294BB8823}"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11874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82E96A63-EB88-E84A-BFB3-C9A294BB8823}"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413487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82E96A63-EB88-E84A-BFB3-C9A294BB8823}"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309665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82E96A63-EB88-E84A-BFB3-C9A294BB8823}" type="datetimeFigureOut">
              <a:rPr lang="en-US" smtClean="0"/>
              <a:t>2/17/14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350352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82E96A63-EB88-E84A-BFB3-C9A294BB8823}" type="datetimeFigureOut">
              <a:rPr lang="en-US" smtClean="0"/>
              <a:t>2/17/14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306116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82E96A63-EB88-E84A-BFB3-C9A294BB8823}" type="datetimeFigureOut">
              <a:rPr lang="en-US" smtClean="0"/>
              <a:t>2/17/14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279260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96A63-EB88-E84A-BFB3-C9A294BB8823}" type="datetimeFigureOut">
              <a:rPr lang="en-US" smtClean="0"/>
              <a:t>2/17/14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1908108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82E96A63-EB88-E84A-BFB3-C9A294BB8823}" type="datetimeFigureOut">
              <a:rPr lang="en-US" smtClean="0"/>
              <a:t>2/17/14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33515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82E96A63-EB88-E84A-BFB3-C9A294BB8823}" type="datetimeFigureOut">
              <a:rPr lang="en-US" smtClean="0"/>
              <a:t>2/17/14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F33D7-29FA-BF45-A355-FC19246892A7}" type="slidenum">
              <a:rPr lang="en-US" smtClean="0"/>
              <a:t>‹#›</a:t>
            </a:fld>
            <a:endParaRPr lang="en-US"/>
          </a:p>
        </p:txBody>
      </p:sp>
    </p:spTree>
    <p:extLst>
      <p:ext uri="{BB962C8B-B14F-4D97-AF65-F5344CB8AC3E}">
        <p14:creationId xmlns:p14="http://schemas.microsoft.com/office/powerpoint/2010/main" val="30448793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96A63-EB88-E84A-BFB3-C9A294BB8823}" type="datetimeFigureOut">
              <a:rPr lang="en-US" smtClean="0"/>
              <a:t>2/17/14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F33D7-29FA-BF45-A355-FC19246892A7}" type="slidenum">
              <a:rPr lang="en-US" smtClean="0"/>
              <a:t>‹#›</a:t>
            </a:fld>
            <a:endParaRPr lang="en-US"/>
          </a:p>
        </p:txBody>
      </p:sp>
    </p:spTree>
    <p:extLst>
      <p:ext uri="{BB962C8B-B14F-4D97-AF65-F5344CB8AC3E}">
        <p14:creationId xmlns:p14="http://schemas.microsoft.com/office/powerpoint/2010/main" val="460049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ipads.se.sjtu.edu.c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chart" Target="../charts/char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chart" Target="../charts/char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chart" Target="../charts/char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chart" Target="../charts/char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669" y="1955439"/>
            <a:ext cx="8423252" cy="1470025"/>
          </a:xfrm>
        </p:spPr>
        <p:txBody>
          <a:bodyPr>
            <a:noAutofit/>
          </a:bodyPr>
          <a:lstStyle/>
          <a:p>
            <a:pPr algn="l"/>
            <a:r>
              <a:rPr lang="en-US" sz="4000" b="1" dirty="0">
                <a:solidFill>
                  <a:srgbClr val="00B0F0"/>
                </a:solidFill>
                <a:latin typeface="Candara"/>
                <a:cs typeface="Candara"/>
              </a:rPr>
              <a:t>Concurrent and Consistent </a:t>
            </a:r>
            <a:r>
              <a:rPr lang="en-US" sz="4000" b="1" dirty="0" smtClean="0">
                <a:solidFill>
                  <a:srgbClr val="00B0F0"/>
                </a:solidFill>
                <a:latin typeface="Candara"/>
                <a:cs typeface="Candara"/>
              </a:rPr>
              <a:t/>
            </a:r>
            <a:br>
              <a:rPr lang="en-US" sz="4000" b="1" dirty="0" smtClean="0">
                <a:solidFill>
                  <a:srgbClr val="00B0F0"/>
                </a:solidFill>
                <a:latin typeface="Candara"/>
                <a:cs typeface="Candara"/>
              </a:rPr>
            </a:br>
            <a:r>
              <a:rPr lang="en-US" sz="4000" b="1" dirty="0" smtClean="0">
                <a:solidFill>
                  <a:srgbClr val="00B0F0"/>
                </a:solidFill>
                <a:latin typeface="Candara"/>
                <a:cs typeface="Candara"/>
              </a:rPr>
              <a:t>Virtual </a:t>
            </a:r>
            <a:r>
              <a:rPr lang="en-US" sz="4000" b="1" dirty="0">
                <a:solidFill>
                  <a:srgbClr val="00B0F0"/>
                </a:solidFill>
                <a:latin typeface="Candara"/>
                <a:cs typeface="Candara"/>
              </a:rPr>
              <a:t>Machine Introspection </a:t>
            </a:r>
            <a:r>
              <a:rPr lang="en-US" sz="4000" b="1" dirty="0" smtClean="0">
                <a:solidFill>
                  <a:srgbClr val="00B0F0"/>
                </a:solidFill>
                <a:latin typeface="Candara"/>
                <a:cs typeface="Candara"/>
              </a:rPr>
              <a:t>with Hardware </a:t>
            </a:r>
            <a:r>
              <a:rPr lang="en-US" sz="4000" b="1" dirty="0">
                <a:solidFill>
                  <a:srgbClr val="00B0F0"/>
                </a:solidFill>
                <a:latin typeface="Candara"/>
                <a:cs typeface="Candara"/>
              </a:rPr>
              <a:t>Transactional Memory</a:t>
            </a:r>
          </a:p>
        </p:txBody>
      </p:sp>
      <p:sp>
        <p:nvSpPr>
          <p:cNvPr id="5" name="矩形 4"/>
          <p:cNvSpPr/>
          <p:nvPr/>
        </p:nvSpPr>
        <p:spPr>
          <a:xfrm>
            <a:off x="819807" y="4260996"/>
            <a:ext cx="7873390" cy="1815882"/>
          </a:xfrm>
          <a:prstGeom prst="rect">
            <a:avLst/>
          </a:prstGeom>
        </p:spPr>
        <p:txBody>
          <a:bodyPr wrap="square">
            <a:spAutoFit/>
          </a:bodyPr>
          <a:lstStyle/>
          <a:p>
            <a:r>
              <a:rPr lang="en-US" altLang="zh-CN" sz="2400" b="1" dirty="0" smtClean="0">
                <a:latin typeface="Candara"/>
                <a:cs typeface="Candara"/>
              </a:rPr>
              <a:t>Yutao Liu</a:t>
            </a:r>
            <a:r>
              <a:rPr lang="en-US" altLang="zh-CN" sz="2400" dirty="0" smtClean="0">
                <a:latin typeface="Candara"/>
                <a:cs typeface="Candara"/>
              </a:rPr>
              <a:t>, </a:t>
            </a:r>
            <a:r>
              <a:rPr lang="en-US" altLang="zh-CN" sz="2400" dirty="0" err="1" smtClean="0">
                <a:latin typeface="Candara"/>
                <a:cs typeface="Candara"/>
              </a:rPr>
              <a:t>Yubin</a:t>
            </a:r>
            <a:r>
              <a:rPr lang="zh-CN" altLang="en-US" sz="2400" dirty="0" smtClean="0">
                <a:latin typeface="Candara"/>
                <a:cs typeface="Candara"/>
              </a:rPr>
              <a:t> </a:t>
            </a:r>
            <a:r>
              <a:rPr lang="en-US" altLang="zh-CN" sz="2400" dirty="0" smtClean="0">
                <a:latin typeface="Candara"/>
                <a:cs typeface="Candara"/>
              </a:rPr>
              <a:t>Xia,</a:t>
            </a:r>
            <a:r>
              <a:rPr lang="zh-CN" altLang="en-US" sz="2400" dirty="0" smtClean="0">
                <a:latin typeface="Candara"/>
                <a:cs typeface="Candara"/>
              </a:rPr>
              <a:t> </a:t>
            </a:r>
            <a:r>
              <a:rPr lang="en-US" altLang="zh-CN" sz="2400" dirty="0" err="1" smtClean="0">
                <a:latin typeface="Candara"/>
                <a:cs typeface="Candara"/>
              </a:rPr>
              <a:t>Haibing</a:t>
            </a:r>
            <a:r>
              <a:rPr lang="zh-CN" altLang="en-US" sz="2400" dirty="0" smtClean="0">
                <a:latin typeface="Candara"/>
                <a:cs typeface="Candara"/>
              </a:rPr>
              <a:t> </a:t>
            </a:r>
            <a:r>
              <a:rPr lang="en-US" altLang="zh-CN" sz="2400" dirty="0" smtClean="0">
                <a:latin typeface="Candara"/>
                <a:cs typeface="Candara"/>
              </a:rPr>
              <a:t>Guan,</a:t>
            </a:r>
            <a:r>
              <a:rPr lang="zh-CN" altLang="en-US" sz="2400" dirty="0" smtClean="0">
                <a:latin typeface="Candara"/>
                <a:cs typeface="Candara"/>
              </a:rPr>
              <a:t> </a:t>
            </a:r>
            <a:r>
              <a:rPr lang="en-US" altLang="zh-CN" sz="2400" dirty="0" err="1" smtClean="0">
                <a:latin typeface="Candara"/>
                <a:cs typeface="Candara"/>
              </a:rPr>
              <a:t>Binyu</a:t>
            </a:r>
            <a:r>
              <a:rPr lang="zh-CN" altLang="en-US" sz="2400" dirty="0" smtClean="0">
                <a:latin typeface="Candara"/>
                <a:cs typeface="Candara"/>
              </a:rPr>
              <a:t> </a:t>
            </a:r>
            <a:r>
              <a:rPr lang="en-US" altLang="zh-CN" sz="2400" dirty="0" err="1" smtClean="0">
                <a:latin typeface="Candara"/>
                <a:cs typeface="Candara"/>
              </a:rPr>
              <a:t>Zang</a:t>
            </a:r>
            <a:r>
              <a:rPr lang="en-US" altLang="zh-CN" sz="2400" dirty="0" smtClean="0">
                <a:latin typeface="Candara"/>
                <a:cs typeface="Candara"/>
              </a:rPr>
              <a:t>,</a:t>
            </a:r>
            <a:r>
              <a:rPr lang="zh-CN" altLang="en-US" sz="2400" dirty="0" smtClean="0">
                <a:latin typeface="Candara"/>
                <a:cs typeface="Candara"/>
              </a:rPr>
              <a:t> </a:t>
            </a:r>
            <a:r>
              <a:rPr lang="en-US" altLang="zh-CN" sz="2400" dirty="0" err="1" smtClean="0">
                <a:latin typeface="Candara"/>
                <a:cs typeface="Candara"/>
              </a:rPr>
              <a:t>Haibo</a:t>
            </a:r>
            <a:r>
              <a:rPr lang="en-US" altLang="zh-CN" sz="2400" dirty="0" smtClean="0">
                <a:latin typeface="Candara"/>
                <a:cs typeface="Candara"/>
              </a:rPr>
              <a:t> Chen</a:t>
            </a:r>
          </a:p>
          <a:p>
            <a:endParaRPr lang="en-US" altLang="zh-CN" sz="1600" dirty="0" smtClean="0">
              <a:latin typeface="Candara"/>
              <a:cs typeface="Candara"/>
            </a:endParaRPr>
          </a:p>
          <a:p>
            <a:r>
              <a:rPr lang="en-US" altLang="zh-CN" sz="2400" dirty="0" smtClean="0">
                <a:solidFill>
                  <a:schemeClr val="tx1">
                    <a:lumMod val="65000"/>
                    <a:lumOff val="35000"/>
                  </a:schemeClr>
                </a:solidFill>
                <a:latin typeface="Candara"/>
                <a:cs typeface="Candara"/>
              </a:rPr>
              <a:t>Institute of Parallel and Distributed System (IPADS)</a:t>
            </a:r>
          </a:p>
          <a:p>
            <a:r>
              <a:rPr lang="en-US" altLang="zh-CN" sz="2400" dirty="0" smtClean="0">
                <a:solidFill>
                  <a:schemeClr val="tx1">
                    <a:lumMod val="65000"/>
                    <a:lumOff val="35000"/>
                  </a:schemeClr>
                </a:solidFill>
                <a:latin typeface="Candara"/>
                <a:cs typeface="Candara"/>
              </a:rPr>
              <a:t>Shanghai </a:t>
            </a:r>
            <a:r>
              <a:rPr lang="en-US" altLang="zh-CN" sz="2400" dirty="0">
                <a:solidFill>
                  <a:schemeClr val="tx1">
                    <a:lumMod val="65000"/>
                    <a:lumOff val="35000"/>
                  </a:schemeClr>
                </a:solidFill>
                <a:latin typeface="Candara"/>
                <a:cs typeface="Candara"/>
              </a:rPr>
              <a:t>Jiao Tong </a:t>
            </a:r>
            <a:r>
              <a:rPr lang="en-US" altLang="zh-CN" sz="2400" dirty="0" smtClean="0">
                <a:solidFill>
                  <a:schemeClr val="tx1">
                    <a:lumMod val="65000"/>
                    <a:lumOff val="35000"/>
                  </a:schemeClr>
                </a:solidFill>
                <a:latin typeface="Candara"/>
                <a:cs typeface="Candara"/>
              </a:rPr>
              <a:t>University</a:t>
            </a:r>
          </a:p>
          <a:p>
            <a:r>
              <a:rPr lang="en-US" altLang="zh-CN" sz="2400" dirty="0" smtClean="0">
                <a:solidFill>
                  <a:schemeClr val="tx1">
                    <a:lumMod val="65000"/>
                    <a:lumOff val="35000"/>
                  </a:schemeClr>
                </a:solidFill>
                <a:latin typeface="Candara"/>
                <a:cs typeface="Candara"/>
                <a:hlinkClick r:id="rId3"/>
              </a:rPr>
              <a:t>http://ipads.se.sjtu.edu.cn</a:t>
            </a:r>
            <a:endParaRPr lang="en-US" altLang="zh-CN" sz="2400" dirty="0">
              <a:solidFill>
                <a:schemeClr val="tx1">
                  <a:lumMod val="65000"/>
                  <a:lumOff val="35000"/>
                </a:schemeClr>
              </a:solidFill>
              <a:latin typeface="Candara"/>
              <a:cs typeface="Candara"/>
            </a:endParaRPr>
          </a:p>
        </p:txBody>
      </p:sp>
      <p:sp>
        <p:nvSpPr>
          <p:cNvPr id="3" name="Rectangle 2"/>
          <p:cNvSpPr/>
          <p:nvPr/>
        </p:nvSpPr>
        <p:spPr>
          <a:xfrm>
            <a:off x="7551683" y="0"/>
            <a:ext cx="772510" cy="1450428"/>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4" name="Rectangle 3"/>
          <p:cNvSpPr/>
          <p:nvPr/>
        </p:nvSpPr>
        <p:spPr>
          <a:xfrm>
            <a:off x="7520151" y="1403130"/>
            <a:ext cx="864339" cy="461665"/>
          </a:xfrm>
          <a:prstGeom prst="rect">
            <a:avLst/>
          </a:prstGeom>
        </p:spPr>
        <p:txBody>
          <a:bodyPr wrap="none">
            <a:spAutoFit/>
          </a:bodyPr>
          <a:lstStyle/>
          <a:p>
            <a:r>
              <a:rPr lang="en-US" altLang="zh-CN" sz="2400" b="1" dirty="0" smtClean="0">
                <a:solidFill>
                  <a:srgbClr val="00B0F0"/>
                </a:solidFill>
                <a:latin typeface="Consolas" pitchFamily="49" charset="0"/>
                <a:ea typeface="Verdana" pitchFamily="34" charset="0"/>
                <a:cs typeface="Consolas" pitchFamily="49" charset="0"/>
              </a:rPr>
              <a:t>2014</a:t>
            </a:r>
            <a:endParaRPr lang="zh-CN" altLang="en-US" sz="2400" b="1" dirty="0">
              <a:latin typeface="Consolas" pitchFamily="49" charset="0"/>
              <a:cs typeface="Consolas" pitchFamily="49" charset="0"/>
            </a:endParaRPr>
          </a:p>
        </p:txBody>
      </p:sp>
      <p:sp>
        <p:nvSpPr>
          <p:cNvPr id="6" name="Rectangle 5"/>
          <p:cNvSpPr/>
          <p:nvPr/>
        </p:nvSpPr>
        <p:spPr>
          <a:xfrm>
            <a:off x="7514891" y="1051018"/>
            <a:ext cx="864339" cy="461665"/>
          </a:xfrm>
          <a:prstGeom prst="rect">
            <a:avLst/>
          </a:prstGeom>
        </p:spPr>
        <p:txBody>
          <a:bodyPr wrap="none">
            <a:spAutoFit/>
          </a:bodyPr>
          <a:lstStyle/>
          <a:p>
            <a:r>
              <a:rPr lang="en-US" altLang="zh-CN" sz="2400" b="1" dirty="0" smtClean="0">
                <a:solidFill>
                  <a:schemeClr val="bg1"/>
                </a:solidFill>
                <a:latin typeface="Consolas" pitchFamily="49" charset="0"/>
                <a:ea typeface="Verdana" pitchFamily="34" charset="0"/>
                <a:cs typeface="Consolas" pitchFamily="49" charset="0"/>
              </a:rPr>
              <a:t>HPCA</a:t>
            </a:r>
            <a:endParaRPr lang="zh-CN" altLang="en-US" sz="2400" b="1" dirty="0">
              <a:solidFill>
                <a:schemeClr val="bg1"/>
              </a:solidFill>
              <a:latin typeface="Consolas" pitchFamily="49" charset="0"/>
              <a:cs typeface="Consolas" pitchFamily="49" charset="0"/>
            </a:endParaRPr>
          </a:p>
        </p:txBody>
      </p:sp>
    </p:spTree>
    <p:extLst>
      <p:ext uri="{BB962C8B-B14F-4D97-AF65-F5344CB8AC3E}">
        <p14:creationId xmlns:p14="http://schemas.microsoft.com/office/powerpoint/2010/main" val="36573314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98560"/>
          </a:xfrm>
        </p:spPr>
        <p:txBody>
          <a:bodyPr>
            <a:noAutofit/>
          </a:bodyPr>
          <a:lstStyle/>
          <a:p>
            <a:r>
              <a:rPr lang="en-US" altLang="zh-CN" sz="4000" b="1" dirty="0" smtClean="0">
                <a:solidFill>
                  <a:srgbClr val="0080FF"/>
                </a:solidFill>
                <a:latin typeface="Candara"/>
                <a:cs typeface="Candara"/>
              </a:rPr>
              <a:t>Challenge 2</a:t>
            </a:r>
            <a:r>
              <a:rPr lang="en-US" altLang="zh-CN" sz="4000" b="1" dirty="0">
                <a:solidFill>
                  <a:srgbClr val="0080FF"/>
                </a:solidFill>
                <a:latin typeface="Candara"/>
                <a:cs typeface="Candara"/>
              </a:rPr>
              <a:t>: Lengthy Suspension Time</a:t>
            </a:r>
            <a:endParaRPr lang="en-US" sz="4800" dirty="0">
              <a:latin typeface="Candara"/>
              <a:cs typeface="Candara"/>
            </a:endParaRPr>
          </a:p>
        </p:txBody>
      </p:sp>
      <p:sp>
        <p:nvSpPr>
          <p:cNvPr id="19" name="Content Placeholder 2"/>
          <p:cNvSpPr txBox="1">
            <a:spLocks/>
          </p:cNvSpPr>
          <p:nvPr/>
        </p:nvSpPr>
        <p:spPr>
          <a:xfrm>
            <a:off x="457200" y="1600200"/>
            <a:ext cx="8376302"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b="1" dirty="0" smtClean="0">
                <a:effectLst>
                  <a:outerShdw blurRad="38100" dist="38100" dir="2700000" algn="tl">
                    <a:srgbClr val="000000">
                      <a:alpha val="43137"/>
                    </a:srgbClr>
                  </a:outerShdw>
                </a:effectLst>
                <a:latin typeface="Candara"/>
                <a:cs typeface="Candara"/>
              </a:rPr>
              <a:t>Why</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pause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VM</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when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doing</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VMI?</a:t>
            </a:r>
          </a:p>
          <a:p>
            <a:pPr lvl="1"/>
            <a:r>
              <a:rPr lang="en-US" altLang="zh-CN" dirty="0" smtClean="0">
                <a:latin typeface="Candara"/>
                <a:cs typeface="Candara"/>
              </a:rPr>
              <a:t>VMI</a:t>
            </a:r>
            <a:r>
              <a:rPr lang="zh-CN" altLang="en-US" dirty="0" smtClean="0">
                <a:latin typeface="Candara"/>
                <a:cs typeface="Candara"/>
              </a:rPr>
              <a:t> </a:t>
            </a:r>
            <a:r>
              <a:rPr lang="en-US" altLang="zh-CN" dirty="0" smtClean="0">
                <a:latin typeface="Candara"/>
                <a:cs typeface="Candara"/>
              </a:rPr>
              <a:t>tools</a:t>
            </a:r>
            <a:r>
              <a:rPr lang="zh-CN" altLang="en-US" dirty="0" smtClean="0">
                <a:latin typeface="Candara"/>
                <a:cs typeface="Candara"/>
              </a:rPr>
              <a:t> </a:t>
            </a:r>
            <a:r>
              <a:rPr lang="en-US" altLang="zh-CN" dirty="0" smtClean="0">
                <a:latin typeface="Candara"/>
                <a:cs typeface="Candara"/>
              </a:rPr>
              <a:t>and</a:t>
            </a:r>
            <a:r>
              <a:rPr lang="zh-CN" altLang="en-US" dirty="0" smtClean="0">
                <a:latin typeface="Candara"/>
                <a:cs typeface="Candara"/>
              </a:rPr>
              <a:t> </a:t>
            </a:r>
            <a:r>
              <a:rPr lang="en-US" altLang="zh-CN" dirty="0" smtClean="0">
                <a:latin typeface="Candara"/>
                <a:cs typeface="Candara"/>
              </a:rPr>
              <a:t>guest</a:t>
            </a:r>
            <a:r>
              <a:rPr lang="zh-CN" altLang="en-US" dirty="0" smtClean="0">
                <a:latin typeface="Candara"/>
                <a:cs typeface="Candara"/>
              </a:rPr>
              <a:t> </a:t>
            </a:r>
            <a:r>
              <a:rPr lang="en-US" altLang="zh-CN" dirty="0" smtClean="0">
                <a:latin typeface="Candara"/>
                <a:cs typeface="Candara"/>
              </a:rPr>
              <a:t>OS</a:t>
            </a:r>
            <a:r>
              <a:rPr lang="zh-CN" altLang="en-US" dirty="0" smtClean="0">
                <a:latin typeface="Candara"/>
                <a:cs typeface="Candara"/>
              </a:rPr>
              <a:t> </a:t>
            </a:r>
            <a:r>
              <a:rPr lang="en-US" altLang="zh-CN" dirty="0" smtClean="0">
                <a:latin typeface="Candara"/>
                <a:cs typeface="Candara"/>
              </a:rPr>
              <a:t>cannot</a:t>
            </a:r>
            <a:r>
              <a:rPr lang="zh-CN" altLang="en-US" dirty="0" smtClean="0">
                <a:latin typeface="Candara"/>
                <a:cs typeface="Candara"/>
              </a:rPr>
              <a:t> </a:t>
            </a:r>
            <a:r>
              <a:rPr lang="en-US" altLang="zh-CN" dirty="0" smtClean="0">
                <a:latin typeface="Candara"/>
                <a:cs typeface="Candara"/>
              </a:rPr>
              <a:t>run</a:t>
            </a:r>
            <a:r>
              <a:rPr lang="zh-CN" altLang="en-US" dirty="0" smtClean="0">
                <a:latin typeface="Candara"/>
                <a:cs typeface="Candara"/>
              </a:rPr>
              <a:t> </a:t>
            </a:r>
            <a:r>
              <a:rPr lang="en-US" altLang="zh-CN" dirty="0" smtClean="0">
                <a:latin typeface="Candara"/>
                <a:cs typeface="Candara"/>
              </a:rPr>
              <a:t>concurrently</a:t>
            </a:r>
            <a:r>
              <a:rPr lang="zh-CN" altLang="en-US" dirty="0" smtClean="0">
                <a:latin typeface="Candara"/>
                <a:cs typeface="Candara"/>
              </a:rPr>
              <a:t> </a:t>
            </a:r>
            <a:endParaRPr lang="en-US" altLang="zh-CN" dirty="0" smtClean="0">
              <a:latin typeface="Candara"/>
              <a:cs typeface="Candara"/>
            </a:endParaRPr>
          </a:p>
          <a:p>
            <a:pPr lvl="1"/>
            <a:r>
              <a:rPr lang="en-US" altLang="zh-CN" dirty="0" smtClean="0">
                <a:latin typeface="Candara"/>
                <a:cs typeface="Candara"/>
              </a:rPr>
              <a:t>No</a:t>
            </a:r>
            <a:r>
              <a:rPr lang="zh-CN" altLang="en-US" dirty="0" smtClean="0">
                <a:latin typeface="Candara"/>
                <a:cs typeface="Candara"/>
              </a:rPr>
              <a:t> </a:t>
            </a:r>
            <a:r>
              <a:rPr lang="en-US" altLang="zh-CN" dirty="0" smtClean="0">
                <a:latin typeface="Candara"/>
                <a:cs typeface="Candara"/>
              </a:rPr>
              <a:t>synchronization</a:t>
            </a:r>
            <a:r>
              <a:rPr lang="zh-CN" altLang="en-US" dirty="0" smtClean="0">
                <a:latin typeface="Candara"/>
                <a:cs typeface="Candara"/>
              </a:rPr>
              <a:t> </a:t>
            </a:r>
            <a:r>
              <a:rPr lang="en-US" altLang="zh-CN" dirty="0" smtClean="0">
                <a:latin typeface="Candara"/>
                <a:cs typeface="Candara"/>
              </a:rPr>
              <a:t>semantic</a:t>
            </a:r>
          </a:p>
          <a:p>
            <a:pPr lvl="1"/>
            <a:r>
              <a:rPr lang="en-US" altLang="zh-CN" dirty="0" smtClean="0">
                <a:latin typeface="Candara"/>
                <a:cs typeface="Candara"/>
              </a:rPr>
              <a:t>Usually</a:t>
            </a:r>
            <a:r>
              <a:rPr lang="zh-CN" altLang="en-US" dirty="0" smtClean="0">
                <a:latin typeface="Candara"/>
                <a:cs typeface="Candara"/>
              </a:rPr>
              <a:t> </a:t>
            </a:r>
            <a:r>
              <a:rPr lang="en-US" altLang="zh-CN" dirty="0" smtClean="0">
                <a:latin typeface="Candara"/>
                <a:cs typeface="Candara"/>
              </a:rPr>
              <a:t>leads</a:t>
            </a:r>
            <a:r>
              <a:rPr lang="zh-CN" altLang="en-US" dirty="0" smtClean="0">
                <a:latin typeface="Candara"/>
                <a:cs typeface="Candara"/>
              </a:rPr>
              <a:t> </a:t>
            </a:r>
            <a:r>
              <a:rPr lang="en-US" altLang="zh-CN" dirty="0" smtClean="0">
                <a:latin typeface="Candara"/>
                <a:cs typeface="Candara"/>
              </a:rPr>
              <a:t>to</a:t>
            </a:r>
            <a:r>
              <a:rPr lang="zh-CN" altLang="en-US" dirty="0" smtClean="0">
                <a:latin typeface="Candara"/>
                <a:cs typeface="Candara"/>
              </a:rPr>
              <a:t> </a:t>
            </a:r>
            <a:r>
              <a:rPr lang="en-US" altLang="zh-CN" dirty="0" smtClean="0">
                <a:latin typeface="Candara"/>
                <a:cs typeface="Candara"/>
              </a:rPr>
              <a:t>system</a:t>
            </a:r>
            <a:r>
              <a:rPr lang="zh-CN" altLang="en-US" dirty="0" smtClean="0">
                <a:latin typeface="Candara"/>
                <a:cs typeface="Candara"/>
              </a:rPr>
              <a:t> </a:t>
            </a:r>
            <a:r>
              <a:rPr lang="en-US" altLang="zh-CN" dirty="0" smtClean="0">
                <a:latin typeface="Candara"/>
                <a:cs typeface="Candara"/>
              </a:rPr>
              <a:t>crash</a:t>
            </a:r>
            <a:r>
              <a:rPr lang="zh-CN" altLang="en-US" dirty="0" smtClean="0">
                <a:latin typeface="Candara"/>
                <a:cs typeface="Candara"/>
              </a:rPr>
              <a:t> </a:t>
            </a:r>
            <a:r>
              <a:rPr lang="en-US" altLang="zh-CN" dirty="0" smtClean="0">
                <a:latin typeface="Candara"/>
                <a:cs typeface="Candara"/>
              </a:rPr>
              <a:t>if</a:t>
            </a:r>
            <a:r>
              <a:rPr lang="zh-CN" altLang="en-US" dirty="0" smtClean="0">
                <a:latin typeface="Candara"/>
                <a:cs typeface="Candara"/>
              </a:rPr>
              <a:t> </a:t>
            </a:r>
            <a:r>
              <a:rPr lang="en-US" altLang="zh-CN" dirty="0" smtClean="0">
                <a:latin typeface="Candara"/>
                <a:cs typeface="Candara"/>
              </a:rPr>
              <a:t>do</a:t>
            </a:r>
            <a:r>
              <a:rPr lang="zh-CN" altLang="en-US" dirty="0" smtClean="0">
                <a:latin typeface="Candara"/>
                <a:cs typeface="Candara"/>
              </a:rPr>
              <a:t> </a:t>
            </a:r>
            <a:r>
              <a:rPr lang="en-US" altLang="zh-CN" dirty="0" smtClean="0">
                <a:latin typeface="Candara"/>
                <a:cs typeface="Candara"/>
              </a:rPr>
              <a:t>so</a:t>
            </a:r>
          </a:p>
          <a:p>
            <a:pPr marL="457200" lvl="1" indent="0">
              <a:buNone/>
            </a:pPr>
            <a:endParaRPr lang="en-US" altLang="zh-CN" sz="1600" dirty="0" smtClean="0">
              <a:latin typeface="Candara"/>
              <a:cs typeface="Candara"/>
            </a:endParaRPr>
          </a:p>
          <a:p>
            <a:r>
              <a:rPr lang="en-US" altLang="zh-CN" b="1" dirty="0" smtClean="0">
                <a:effectLst>
                  <a:outerShdw blurRad="38100" dist="38100" dir="2700000" algn="tl">
                    <a:srgbClr val="000000">
                      <a:alpha val="43137"/>
                    </a:srgbClr>
                  </a:outerShdw>
                </a:effectLst>
                <a:latin typeface="Candara"/>
                <a:cs typeface="Candara"/>
              </a:rPr>
              <a:t>How</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long</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should</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a</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VM</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be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paused?</a:t>
            </a:r>
          </a:p>
          <a:p>
            <a:pPr lvl="1"/>
            <a:r>
              <a:rPr lang="en-US" altLang="zh-CN" dirty="0" smtClean="0">
                <a:latin typeface="Candara"/>
                <a:cs typeface="Candara"/>
              </a:rPr>
              <a:t>Could</a:t>
            </a:r>
            <a:r>
              <a:rPr lang="zh-CN" altLang="en-US" dirty="0" smtClean="0">
                <a:latin typeface="Candara"/>
                <a:cs typeface="Candara"/>
              </a:rPr>
              <a:t> </a:t>
            </a:r>
            <a:r>
              <a:rPr lang="en-US" altLang="zh-CN" dirty="0" smtClean="0">
                <a:latin typeface="Candara"/>
                <a:cs typeface="Candara"/>
              </a:rPr>
              <a:t>cause </a:t>
            </a:r>
            <a:r>
              <a:rPr lang="en-US" altLang="zh-CN" dirty="0">
                <a:latin typeface="Candara"/>
                <a:cs typeface="Candara"/>
              </a:rPr>
              <a:t>lengthy suspension </a:t>
            </a:r>
            <a:r>
              <a:rPr lang="en-US" altLang="zh-CN" dirty="0" smtClean="0">
                <a:latin typeface="Candara"/>
                <a:cs typeface="Candara"/>
              </a:rPr>
              <a:t>time</a:t>
            </a:r>
          </a:p>
          <a:p>
            <a:pPr lvl="1"/>
            <a:r>
              <a:rPr lang="en-US" altLang="zh-CN" dirty="0" smtClean="0">
                <a:latin typeface="Candara"/>
                <a:cs typeface="Candara"/>
              </a:rPr>
              <a:t>E.g.,</a:t>
            </a:r>
            <a:r>
              <a:rPr lang="zh-CN" altLang="en-US" dirty="0" smtClean="0">
                <a:latin typeface="Candara"/>
                <a:cs typeface="Candara"/>
              </a:rPr>
              <a:t> </a:t>
            </a:r>
            <a:r>
              <a:rPr lang="en-US" altLang="zh-CN" dirty="0">
                <a:latin typeface="Candara"/>
                <a:cs typeface="Candara"/>
              </a:rPr>
              <a:t>more then 20 </a:t>
            </a:r>
            <a:r>
              <a:rPr lang="en-US" altLang="zh-CN" dirty="0" smtClean="0">
                <a:latin typeface="Candara"/>
                <a:cs typeface="Candara"/>
              </a:rPr>
              <a:t>seconds</a:t>
            </a:r>
            <a:r>
              <a:rPr lang="zh-CN" altLang="zh-CN" dirty="0" smtClean="0">
                <a:latin typeface="Candara"/>
                <a:cs typeface="Candara"/>
              </a:rPr>
              <a:t> </a:t>
            </a:r>
            <a:r>
              <a:rPr lang="en-US" altLang="zh-CN" dirty="0" smtClean="0">
                <a:latin typeface="Candara"/>
                <a:cs typeface="Candara"/>
              </a:rPr>
              <a:t>in</a:t>
            </a:r>
            <a:r>
              <a:rPr lang="zh-CN" altLang="en-US" dirty="0" smtClean="0">
                <a:latin typeface="Candara"/>
                <a:cs typeface="Candara"/>
              </a:rPr>
              <a:t> </a:t>
            </a:r>
            <a:r>
              <a:rPr lang="en-US" altLang="zh-CN" i="1" dirty="0" err="1" smtClean="0">
                <a:latin typeface="Candara"/>
                <a:cs typeface="Candara"/>
              </a:rPr>
              <a:t>pslist</a:t>
            </a:r>
            <a:r>
              <a:rPr lang="zh-CN" altLang="en-US" dirty="0" smtClean="0">
                <a:latin typeface="Candara"/>
                <a:cs typeface="Candara"/>
              </a:rPr>
              <a:t> </a:t>
            </a:r>
            <a:r>
              <a:rPr lang="en-US" altLang="zh-CN" dirty="0" smtClean="0">
                <a:latin typeface="Candara"/>
                <a:cs typeface="Candara"/>
              </a:rPr>
              <a:t>tool</a:t>
            </a:r>
            <a:r>
              <a:rPr lang="zh-CN" altLang="en-US" dirty="0" smtClean="0">
                <a:latin typeface="Candara"/>
                <a:cs typeface="Candara"/>
              </a:rPr>
              <a:t> </a:t>
            </a:r>
            <a:r>
              <a:rPr lang="en-US" altLang="zh-CN" dirty="0" smtClean="0">
                <a:solidFill>
                  <a:srgbClr val="FF0000"/>
                </a:solidFill>
                <a:latin typeface="Candara"/>
                <a:cs typeface="Candara"/>
              </a:rPr>
              <a:t>*</a:t>
            </a:r>
            <a:endParaRPr lang="en-US" altLang="zh-CN" dirty="0">
              <a:solidFill>
                <a:srgbClr val="FF0000"/>
              </a:solidFill>
              <a:latin typeface="Candara"/>
              <a:cs typeface="Candara"/>
            </a:endParaRPr>
          </a:p>
        </p:txBody>
      </p:sp>
      <p:sp>
        <p:nvSpPr>
          <p:cNvPr id="3" name="Rectangle 2"/>
          <p:cNvSpPr/>
          <p:nvPr/>
        </p:nvSpPr>
        <p:spPr>
          <a:xfrm>
            <a:off x="236482" y="6367066"/>
            <a:ext cx="8718331" cy="605294"/>
          </a:xfrm>
          <a:prstGeom prst="rect">
            <a:avLst/>
          </a:prstGeom>
        </p:spPr>
        <p:txBody>
          <a:bodyPr wrap="square" anchor="ctr" anchorCtr="0">
            <a:spAutoFit/>
          </a:bodyPr>
          <a:lstStyle/>
          <a:p>
            <a:r>
              <a:rPr lang="en-US" altLang="zh-CN" sz="2000" b="1" baseline="30000" dirty="0" smtClean="0">
                <a:solidFill>
                  <a:srgbClr val="FF0000"/>
                </a:solidFill>
                <a:latin typeface="Verdana" pitchFamily="34" charset="0"/>
                <a:ea typeface="Verdana" pitchFamily="34" charset="0"/>
                <a:cs typeface="Verdana" pitchFamily="34" charset="0"/>
              </a:rPr>
              <a:t>* </a:t>
            </a:r>
            <a:r>
              <a:rPr lang="en-US" altLang="zh-CN" sz="2000" baseline="30000" dirty="0" smtClean="0">
                <a:latin typeface="Verdana" pitchFamily="34" charset="0"/>
                <a:ea typeface="Verdana" pitchFamily="34" charset="0"/>
                <a:cs typeface="Verdana" pitchFamily="34" charset="0"/>
              </a:rPr>
              <a:t>B</a:t>
            </a:r>
            <a:r>
              <a:rPr lang="en-US" altLang="zh-CN" sz="2000" baseline="30000" dirty="0">
                <a:latin typeface="Verdana" pitchFamily="34" charset="0"/>
                <a:ea typeface="Verdana" pitchFamily="34" charset="0"/>
                <a:cs typeface="Verdana" pitchFamily="34" charset="0"/>
              </a:rPr>
              <a:t>. Dolan-</a:t>
            </a:r>
            <a:r>
              <a:rPr lang="en-US" altLang="zh-CN" sz="2000" baseline="30000" dirty="0" err="1">
                <a:latin typeface="Verdana" pitchFamily="34" charset="0"/>
                <a:ea typeface="Verdana" pitchFamily="34" charset="0"/>
                <a:cs typeface="Verdana" pitchFamily="34" charset="0"/>
              </a:rPr>
              <a:t>Gavitt</a:t>
            </a:r>
            <a:r>
              <a:rPr lang="en-US" altLang="zh-CN" sz="2000" baseline="30000" dirty="0">
                <a:latin typeface="Verdana" pitchFamily="34" charset="0"/>
                <a:ea typeface="Verdana" pitchFamily="34" charset="0"/>
                <a:cs typeface="Verdana" pitchFamily="34" charset="0"/>
              </a:rPr>
              <a:t>, T. Leek, M. </a:t>
            </a:r>
            <a:r>
              <a:rPr lang="en-US" altLang="zh-CN" sz="2000" baseline="30000" dirty="0" err="1">
                <a:latin typeface="Verdana" pitchFamily="34" charset="0"/>
                <a:ea typeface="Verdana" pitchFamily="34" charset="0"/>
                <a:cs typeface="Verdana" pitchFamily="34" charset="0"/>
              </a:rPr>
              <a:t>Zhivich</a:t>
            </a:r>
            <a:r>
              <a:rPr lang="en-US" altLang="zh-CN" sz="2000" baseline="30000" dirty="0">
                <a:latin typeface="Verdana" pitchFamily="34" charset="0"/>
                <a:ea typeface="Verdana" pitchFamily="34" charset="0"/>
                <a:cs typeface="Verdana" pitchFamily="34" charset="0"/>
              </a:rPr>
              <a:t>, J. </a:t>
            </a:r>
            <a:r>
              <a:rPr lang="en-US" altLang="zh-CN" sz="2000" baseline="30000" dirty="0" err="1">
                <a:latin typeface="Verdana" pitchFamily="34" charset="0"/>
                <a:ea typeface="Verdana" pitchFamily="34" charset="0"/>
                <a:cs typeface="Verdana" pitchFamily="34" charset="0"/>
              </a:rPr>
              <a:t>Giffin</a:t>
            </a:r>
            <a:r>
              <a:rPr lang="en-US" altLang="zh-CN" sz="2000" baseline="30000" dirty="0">
                <a:latin typeface="Verdana" pitchFamily="34" charset="0"/>
                <a:ea typeface="Verdana" pitchFamily="34" charset="0"/>
                <a:cs typeface="Verdana" pitchFamily="34" charset="0"/>
              </a:rPr>
              <a:t>, and W. Lee, </a:t>
            </a:r>
            <a:r>
              <a:rPr lang="en-US" altLang="zh-CN" sz="2000" baseline="30000" dirty="0" smtClean="0">
                <a:latin typeface="Verdana" pitchFamily="34" charset="0"/>
                <a:ea typeface="Verdana" pitchFamily="34" charset="0"/>
                <a:cs typeface="Verdana" pitchFamily="34" charset="0"/>
              </a:rPr>
              <a:t/>
            </a:r>
            <a:br>
              <a:rPr lang="en-US" altLang="zh-CN" sz="2000" baseline="30000" dirty="0" smtClean="0">
                <a:latin typeface="Verdana" pitchFamily="34" charset="0"/>
                <a:ea typeface="Verdana" pitchFamily="34" charset="0"/>
                <a:cs typeface="Verdana" pitchFamily="34" charset="0"/>
              </a:rPr>
            </a:br>
            <a:r>
              <a:rPr lang="en-US" altLang="zh-CN" sz="2000" baseline="30000" dirty="0" smtClean="0">
                <a:latin typeface="Verdana" pitchFamily="34" charset="0"/>
                <a:ea typeface="Verdana" pitchFamily="34" charset="0"/>
                <a:cs typeface="Verdana" pitchFamily="34" charset="0"/>
              </a:rPr>
              <a:t>   “</a:t>
            </a:r>
            <a:r>
              <a:rPr lang="en-US" altLang="zh-CN" sz="2000" baseline="30000" dirty="0">
                <a:latin typeface="Verdana" pitchFamily="34" charset="0"/>
                <a:ea typeface="Verdana" pitchFamily="34" charset="0"/>
                <a:cs typeface="Verdana" pitchFamily="34" charset="0"/>
              </a:rPr>
              <a:t>Virtuoso:</a:t>
            </a:r>
            <a:r>
              <a:rPr lang="zh-CN" altLang="en-US" sz="2000" baseline="30000" dirty="0">
                <a:latin typeface="Verdana" pitchFamily="34" charset="0"/>
                <a:cs typeface="Verdana" pitchFamily="34" charset="0"/>
              </a:rPr>
              <a:t> </a:t>
            </a:r>
            <a:r>
              <a:rPr lang="en-US" altLang="zh-CN" sz="2000" baseline="30000" dirty="0">
                <a:latin typeface="Verdana" pitchFamily="34" charset="0"/>
                <a:ea typeface="Verdana" pitchFamily="34" charset="0"/>
                <a:cs typeface="Verdana" pitchFamily="34" charset="0"/>
              </a:rPr>
              <a:t>Narrowing the semantic gap in virtual machine introspection,” in Proc.</a:t>
            </a:r>
            <a:r>
              <a:rPr lang="zh-CN" altLang="en-US" sz="2000" baseline="30000" dirty="0">
                <a:latin typeface="Verdana" pitchFamily="34" charset="0"/>
                <a:cs typeface="Verdana" pitchFamily="34" charset="0"/>
              </a:rPr>
              <a:t> </a:t>
            </a:r>
            <a:r>
              <a:rPr lang="en-US" altLang="zh-CN" sz="2000" baseline="30000" dirty="0">
                <a:latin typeface="Verdana" pitchFamily="34" charset="0"/>
                <a:ea typeface="Verdana" pitchFamily="34" charset="0"/>
                <a:cs typeface="Verdana" pitchFamily="34" charset="0"/>
              </a:rPr>
              <a:t>S&amp;P, </a:t>
            </a:r>
            <a:r>
              <a:rPr lang="en-US" altLang="zh-CN" sz="2000" baseline="30000" dirty="0" smtClean="0">
                <a:latin typeface="Verdana" pitchFamily="34" charset="0"/>
                <a:ea typeface="Verdana" pitchFamily="34" charset="0"/>
                <a:cs typeface="Verdana" pitchFamily="34" charset="0"/>
              </a:rPr>
              <a:t>2011</a:t>
            </a:r>
            <a:endParaRPr lang="en-US" altLang="zh-CN"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254025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txBox="1">
            <a:spLocks/>
          </p:cNvSpPr>
          <p:nvPr/>
        </p:nvSpPr>
        <p:spPr>
          <a:xfrm>
            <a:off x="457200" y="1600200"/>
            <a:ext cx="8376302"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effectLst>
                  <a:outerShdw blurRad="38100" dist="38100" dir="2700000" algn="tl">
                    <a:srgbClr val="000000">
                      <a:alpha val="43137"/>
                    </a:srgbClr>
                  </a:outerShdw>
                </a:effectLst>
                <a:latin typeface="Candara"/>
                <a:cs typeface="Candara"/>
              </a:rPr>
              <a:t>A</a:t>
            </a:r>
            <a:r>
              <a:rPr lang="zh-CN" altLang="en-US" b="1" dirty="0" smtClean="0">
                <a:effectLst>
                  <a:outerShdw blurRad="38100" dist="38100" dir="2700000" algn="tl">
                    <a:srgbClr val="000000">
                      <a:alpha val="43137"/>
                    </a:srgbClr>
                  </a:outerShdw>
                </a:effectLst>
                <a:latin typeface="Candara"/>
                <a:cs typeface="Candara"/>
              </a:rPr>
              <a:t> </a:t>
            </a:r>
            <a:r>
              <a:rPr lang="en-US" b="1" dirty="0" smtClean="0">
                <a:effectLst>
                  <a:outerShdw blurRad="38100" dist="38100" dir="2700000" algn="tl">
                    <a:srgbClr val="000000">
                      <a:alpha val="43137"/>
                    </a:srgbClr>
                  </a:outerShdw>
                </a:effectLst>
                <a:latin typeface="Candara"/>
                <a:cs typeface="Candara"/>
              </a:rPr>
              <a:t>VM</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could</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be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s</a:t>
            </a:r>
            <a:r>
              <a:rPr lang="en-US" b="1" dirty="0" smtClean="0">
                <a:effectLst>
                  <a:outerShdw blurRad="38100" dist="38100" dir="2700000" algn="tl">
                    <a:srgbClr val="000000">
                      <a:alpha val="43137"/>
                    </a:srgbClr>
                  </a:outerShdw>
                </a:effectLst>
                <a:latin typeface="Candara"/>
                <a:cs typeface="Candara"/>
              </a:rPr>
              <a:t>uspended</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at</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arbitrary</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time</a:t>
            </a:r>
            <a:endParaRPr lang="en-US" b="1" dirty="0">
              <a:effectLst>
                <a:outerShdw blurRad="38100" dist="38100" dir="2700000" algn="tl">
                  <a:srgbClr val="000000">
                    <a:alpha val="43137"/>
                  </a:srgbClr>
                </a:outerShdw>
              </a:effectLst>
              <a:latin typeface="Candara"/>
              <a:cs typeface="Candara"/>
            </a:endParaRPr>
          </a:p>
          <a:p>
            <a:pPr lvl="1"/>
            <a:r>
              <a:rPr lang="en-US" dirty="0" smtClean="0">
                <a:latin typeface="Candara"/>
                <a:cs typeface="Candara"/>
              </a:rPr>
              <a:t>In </a:t>
            </a:r>
            <a:r>
              <a:rPr lang="en-US" dirty="0">
                <a:latin typeface="Candara"/>
                <a:cs typeface="Candara"/>
              </a:rPr>
              <a:t>the middle of a critical section</a:t>
            </a:r>
          </a:p>
          <a:p>
            <a:pPr lvl="2"/>
            <a:r>
              <a:rPr lang="en-US" dirty="0" smtClean="0">
                <a:latin typeface="Candara"/>
                <a:cs typeface="Candara"/>
              </a:rPr>
              <a:t>e.g</a:t>
            </a:r>
            <a:r>
              <a:rPr lang="en-US" dirty="0">
                <a:latin typeface="Candara"/>
                <a:cs typeface="Candara"/>
              </a:rPr>
              <a:t>., B</a:t>
            </a:r>
            <a:r>
              <a:rPr lang="en-US" altLang="zh-CN" dirty="0">
                <a:latin typeface="Candara"/>
                <a:cs typeface="Candara"/>
              </a:rPr>
              <a:t>-tree</a:t>
            </a:r>
            <a:r>
              <a:rPr lang="zh-CN" altLang="en-US" dirty="0">
                <a:latin typeface="Candara"/>
                <a:cs typeface="Candara"/>
              </a:rPr>
              <a:t> </a:t>
            </a:r>
            <a:r>
              <a:rPr lang="en-US" altLang="zh-CN" dirty="0" smtClean="0">
                <a:latin typeface="Candara"/>
                <a:cs typeface="Candara"/>
              </a:rPr>
              <a:t>rotating</a:t>
            </a:r>
          </a:p>
          <a:p>
            <a:pPr lvl="1"/>
            <a:r>
              <a:rPr lang="en-US" altLang="zh-CN" dirty="0" smtClean="0">
                <a:latin typeface="Candara"/>
                <a:cs typeface="Candara"/>
              </a:rPr>
              <a:t>Data retrieved is not consistent</a:t>
            </a:r>
          </a:p>
          <a:p>
            <a:pPr lvl="2"/>
            <a:r>
              <a:rPr lang="en-US" dirty="0">
                <a:latin typeface="Candara"/>
                <a:cs typeface="Candara"/>
              </a:rPr>
              <a:t>May</a:t>
            </a:r>
            <a:r>
              <a:rPr lang="zh-CN" altLang="en-US" dirty="0">
                <a:latin typeface="Candara"/>
                <a:cs typeface="Candara"/>
              </a:rPr>
              <a:t> </a:t>
            </a:r>
            <a:r>
              <a:rPr lang="en-US" altLang="zh-CN" dirty="0">
                <a:latin typeface="Candara"/>
                <a:cs typeface="Candara"/>
              </a:rPr>
              <a:t>cause</a:t>
            </a:r>
            <a:r>
              <a:rPr lang="zh-CN" altLang="en-US" dirty="0">
                <a:latin typeface="Candara"/>
                <a:cs typeface="Candara"/>
              </a:rPr>
              <a:t> </a:t>
            </a:r>
            <a:r>
              <a:rPr lang="en-US" altLang="zh-CN" dirty="0">
                <a:latin typeface="Candara"/>
                <a:cs typeface="Candara"/>
              </a:rPr>
              <a:t>false</a:t>
            </a:r>
            <a:r>
              <a:rPr lang="zh-CN" altLang="en-US" dirty="0">
                <a:latin typeface="Candara"/>
                <a:cs typeface="Candara"/>
              </a:rPr>
              <a:t> </a:t>
            </a:r>
            <a:r>
              <a:rPr lang="en-US" altLang="zh-CN" dirty="0" smtClean="0">
                <a:latin typeface="Candara"/>
                <a:cs typeface="Candara"/>
              </a:rPr>
              <a:t>positive/negative</a:t>
            </a:r>
            <a:endParaRPr lang="en-US" altLang="zh-CN" dirty="0">
              <a:latin typeface="Candara"/>
              <a:cs typeface="Candara"/>
            </a:endParaRPr>
          </a:p>
          <a:p>
            <a:pPr lvl="2"/>
            <a:r>
              <a:rPr lang="en-US" dirty="0">
                <a:latin typeface="Candara"/>
                <a:cs typeface="Candara"/>
              </a:rPr>
              <a:t>VMI</a:t>
            </a:r>
            <a:r>
              <a:rPr lang="zh-CN" altLang="en-US" dirty="0">
                <a:latin typeface="Candara"/>
                <a:cs typeface="Candara"/>
              </a:rPr>
              <a:t> </a:t>
            </a:r>
            <a:r>
              <a:rPr lang="en-US" altLang="zh-CN" dirty="0">
                <a:latin typeface="Candara"/>
                <a:cs typeface="Candara"/>
              </a:rPr>
              <a:t>tools</a:t>
            </a:r>
            <a:r>
              <a:rPr lang="zh-CN" altLang="en-US" dirty="0">
                <a:latin typeface="Candara"/>
                <a:cs typeface="Candara"/>
              </a:rPr>
              <a:t> </a:t>
            </a:r>
            <a:r>
              <a:rPr lang="en-US" altLang="zh-CN" dirty="0">
                <a:latin typeface="Candara"/>
                <a:cs typeface="Candara"/>
              </a:rPr>
              <a:t>could</a:t>
            </a:r>
            <a:r>
              <a:rPr lang="zh-CN" altLang="en-US" dirty="0">
                <a:latin typeface="Candara"/>
                <a:cs typeface="Candara"/>
              </a:rPr>
              <a:t> </a:t>
            </a:r>
            <a:r>
              <a:rPr lang="en-US" altLang="zh-CN" dirty="0">
                <a:latin typeface="Candara"/>
                <a:cs typeface="Candara"/>
              </a:rPr>
              <a:t>simply</a:t>
            </a:r>
            <a:r>
              <a:rPr lang="zh-CN" altLang="en-US" dirty="0">
                <a:latin typeface="Candara"/>
                <a:cs typeface="Candara"/>
              </a:rPr>
              <a:t> </a:t>
            </a:r>
            <a:r>
              <a:rPr lang="en-US" altLang="zh-CN" dirty="0">
                <a:latin typeface="Candara"/>
                <a:cs typeface="Candara"/>
              </a:rPr>
              <a:t>crash</a:t>
            </a:r>
          </a:p>
          <a:p>
            <a:pPr lvl="2"/>
            <a:endParaRPr lang="en-US" altLang="zh-CN" dirty="0" smtClean="0">
              <a:latin typeface="Candara"/>
              <a:cs typeface="Candara"/>
            </a:endParaRPr>
          </a:p>
        </p:txBody>
      </p:sp>
      <p:sp>
        <p:nvSpPr>
          <p:cNvPr id="25" name="Rectangle 24"/>
          <p:cNvSpPr/>
          <p:nvPr/>
        </p:nvSpPr>
        <p:spPr>
          <a:xfrm>
            <a:off x="6386500" y="3616627"/>
            <a:ext cx="2119167" cy="2151696"/>
          </a:xfrm>
          <a:prstGeom prst="rect">
            <a:avLst/>
          </a:prstGeom>
          <a:solidFill>
            <a:srgbClr val="FF8E8B">
              <a:alpha val="10000"/>
            </a:srgb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微软雅黑"/>
              <a:ea typeface="微软雅黑"/>
              <a:cs typeface="微软雅黑"/>
            </a:endParaRPr>
          </a:p>
          <a:p>
            <a:pPr algn="ctr"/>
            <a:endParaRPr lang="zh-CN" altLang="en-US" sz="2400" dirty="0">
              <a:solidFill>
                <a:schemeClr val="tx1"/>
              </a:solidFill>
              <a:latin typeface="微软雅黑"/>
              <a:ea typeface="微软雅黑"/>
              <a:cs typeface="微软雅黑"/>
            </a:endParaRPr>
          </a:p>
        </p:txBody>
      </p:sp>
      <p:sp>
        <p:nvSpPr>
          <p:cNvPr id="2" name="Title 1"/>
          <p:cNvSpPr>
            <a:spLocks noGrp="1"/>
          </p:cNvSpPr>
          <p:nvPr>
            <p:ph type="title"/>
          </p:nvPr>
        </p:nvSpPr>
        <p:spPr>
          <a:xfrm>
            <a:off x="0" y="274638"/>
            <a:ext cx="9144000" cy="1198560"/>
          </a:xfrm>
        </p:spPr>
        <p:txBody>
          <a:bodyPr>
            <a:noAutofit/>
          </a:bodyPr>
          <a:lstStyle/>
          <a:p>
            <a:r>
              <a:rPr lang="en-US" altLang="zh-CN" sz="4000" b="1" dirty="0" smtClean="0">
                <a:solidFill>
                  <a:srgbClr val="0080FF"/>
                </a:solidFill>
                <a:latin typeface="Candara"/>
                <a:cs typeface="Candara"/>
              </a:rPr>
              <a:t>Challenge 3</a:t>
            </a:r>
            <a:r>
              <a:rPr lang="en-US" altLang="zh-CN" sz="4000" b="1" dirty="0">
                <a:solidFill>
                  <a:srgbClr val="0080FF"/>
                </a:solidFill>
                <a:latin typeface="Candara"/>
                <a:cs typeface="Candara"/>
              </a:rPr>
              <a:t>: Data</a:t>
            </a:r>
            <a:r>
              <a:rPr lang="zh-CN" altLang="en-US" sz="4000" b="1" dirty="0">
                <a:solidFill>
                  <a:srgbClr val="0080FF"/>
                </a:solidFill>
                <a:latin typeface="Candara"/>
                <a:cs typeface="Candara"/>
              </a:rPr>
              <a:t> </a:t>
            </a:r>
            <a:r>
              <a:rPr lang="en-US" altLang="zh-CN" sz="4000" b="1" dirty="0">
                <a:solidFill>
                  <a:srgbClr val="0080FF"/>
                </a:solidFill>
                <a:latin typeface="Candara"/>
                <a:cs typeface="Candara"/>
              </a:rPr>
              <a:t>Inconsistency</a:t>
            </a:r>
            <a:endParaRPr lang="en-US" sz="4800" dirty="0">
              <a:latin typeface="Candara"/>
              <a:cs typeface="Candara"/>
            </a:endParaRPr>
          </a:p>
        </p:txBody>
      </p:sp>
      <p:sp>
        <p:nvSpPr>
          <p:cNvPr id="7" name="Rectangle 6"/>
          <p:cNvSpPr/>
          <p:nvPr/>
        </p:nvSpPr>
        <p:spPr>
          <a:xfrm>
            <a:off x="6556004" y="4043026"/>
            <a:ext cx="1820284" cy="1569959"/>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199450" y="5862919"/>
            <a:ext cx="4306218" cy="533400"/>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592196" y="4058723"/>
            <a:ext cx="541872" cy="400110"/>
          </a:xfrm>
          <a:prstGeom prst="rect">
            <a:avLst/>
          </a:prstGeom>
          <a:noFill/>
        </p:spPr>
        <p:txBody>
          <a:bodyPr wrap="square" rtlCol="0">
            <a:spAutoFit/>
          </a:bodyPr>
          <a:lstStyle/>
          <a:p>
            <a:r>
              <a:rPr lang="en-US" altLang="zh-CN" sz="2000" dirty="0" smtClean="0">
                <a:latin typeface="Candara"/>
                <a:cs typeface="Candara"/>
              </a:rPr>
              <a:t>VM</a:t>
            </a:r>
            <a:endParaRPr lang="en-US" sz="2000" dirty="0">
              <a:latin typeface="Candara"/>
              <a:cs typeface="Candara"/>
            </a:endParaRPr>
          </a:p>
        </p:txBody>
      </p:sp>
      <p:sp>
        <p:nvSpPr>
          <p:cNvPr id="10" name="TextBox 9"/>
          <p:cNvSpPr txBox="1"/>
          <p:nvPr/>
        </p:nvSpPr>
        <p:spPr>
          <a:xfrm>
            <a:off x="5184404" y="5890532"/>
            <a:ext cx="2178264" cy="461665"/>
          </a:xfrm>
          <a:prstGeom prst="rect">
            <a:avLst/>
          </a:prstGeom>
          <a:noFill/>
        </p:spPr>
        <p:txBody>
          <a:bodyPr wrap="square" rtlCol="0">
            <a:spAutoFit/>
          </a:bodyPr>
          <a:lstStyle/>
          <a:p>
            <a:pPr algn="ctr"/>
            <a:r>
              <a:rPr lang="en-US" altLang="zh-CN" sz="2400" dirty="0" smtClean="0">
                <a:effectLst>
                  <a:outerShdw blurRad="38100" dist="38100" dir="2700000" algn="tl">
                    <a:srgbClr val="000000">
                      <a:alpha val="43137"/>
                    </a:srgbClr>
                  </a:outerShdw>
                </a:effectLst>
                <a:latin typeface="Candara"/>
                <a:cs typeface="Candara"/>
              </a:rPr>
              <a:t>Hypervisor</a:t>
            </a:r>
            <a:endParaRPr lang="en-US" sz="2400" dirty="0">
              <a:effectLst>
                <a:outerShdw blurRad="38100" dist="38100" dir="2700000" algn="tl">
                  <a:srgbClr val="000000">
                    <a:alpha val="43137"/>
                  </a:srgbClr>
                </a:outerShdw>
              </a:effectLst>
              <a:latin typeface="Candara"/>
              <a:cs typeface="Candara"/>
            </a:endParaRPr>
          </a:p>
        </p:txBody>
      </p:sp>
      <p:sp>
        <p:nvSpPr>
          <p:cNvPr id="11" name="Rectangle 10"/>
          <p:cNvSpPr/>
          <p:nvPr/>
        </p:nvSpPr>
        <p:spPr>
          <a:xfrm>
            <a:off x="6739450" y="4893432"/>
            <a:ext cx="699418" cy="381000"/>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905468" y="4893432"/>
            <a:ext cx="457200"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p:cNvGrpSpPr/>
          <p:nvPr/>
        </p:nvGrpSpPr>
        <p:grpSpPr>
          <a:xfrm>
            <a:off x="7134068" y="4113036"/>
            <a:ext cx="1316426" cy="1499950"/>
            <a:chOff x="6151960" y="3748739"/>
            <a:chExt cx="1316426" cy="1499950"/>
          </a:xfrm>
        </p:grpSpPr>
        <p:sp>
          <p:nvSpPr>
            <p:cNvPr id="15" name="Rectangle 14"/>
            <p:cNvSpPr/>
            <p:nvPr/>
          </p:nvSpPr>
          <p:spPr>
            <a:xfrm>
              <a:off x="6913960" y="4071935"/>
              <a:ext cx="152400" cy="914400"/>
            </a:xfrm>
            <a:prstGeom prst="rect">
              <a:avLst/>
            </a:prstGeom>
            <a:solidFill>
              <a:schemeClr val="accent3">
                <a:lumMod val="60000"/>
                <a:lumOff val="40000"/>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Curved Connector 15"/>
            <p:cNvCxnSpPr/>
            <p:nvPr/>
          </p:nvCxnSpPr>
          <p:spPr>
            <a:xfrm rot="16200000" flipH="1" flipV="1">
              <a:off x="6619227" y="4392068"/>
              <a:ext cx="241300" cy="515434"/>
            </a:xfrm>
            <a:prstGeom prst="curvedConnector4">
              <a:avLst>
                <a:gd name="adj1" fmla="val 10526"/>
                <a:gd name="adj2" fmla="val 58113"/>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151960" y="4100837"/>
              <a:ext cx="838200" cy="338554"/>
            </a:xfrm>
            <a:prstGeom prst="rect">
              <a:avLst/>
            </a:prstGeom>
            <a:noFill/>
          </p:spPr>
          <p:txBody>
            <a:bodyPr wrap="square" rtlCol="0">
              <a:spAutoFit/>
            </a:bodyPr>
            <a:lstStyle/>
            <a:p>
              <a:r>
                <a:rPr lang="en-US" altLang="zh-CN" sz="1600" b="1" dirty="0" smtClean="0">
                  <a:latin typeface="Candara"/>
                  <a:cs typeface="Candara"/>
                </a:rPr>
                <a:t>modify</a:t>
              </a:r>
              <a:endParaRPr lang="en-US" sz="1600" b="1" dirty="0">
                <a:latin typeface="Candara"/>
                <a:cs typeface="Candara"/>
              </a:endParaRPr>
            </a:p>
          </p:txBody>
        </p:sp>
        <p:sp>
          <p:nvSpPr>
            <p:cNvPr id="18" name="TextBox 17"/>
            <p:cNvSpPr txBox="1"/>
            <p:nvPr/>
          </p:nvSpPr>
          <p:spPr>
            <a:xfrm>
              <a:off x="6665656" y="3748739"/>
              <a:ext cx="647700" cy="369332"/>
            </a:xfrm>
            <a:prstGeom prst="rect">
              <a:avLst/>
            </a:prstGeom>
            <a:noFill/>
          </p:spPr>
          <p:txBody>
            <a:bodyPr wrap="square" rtlCol="0">
              <a:spAutoFit/>
            </a:bodyPr>
            <a:lstStyle/>
            <a:p>
              <a:pPr algn="ctr"/>
              <a:r>
                <a:rPr lang="en-US" altLang="zh-CN" b="1" dirty="0" smtClean="0">
                  <a:solidFill>
                    <a:srgbClr val="000099"/>
                  </a:solidFill>
                  <a:latin typeface="Candara"/>
                  <a:cs typeface="Candara"/>
                </a:rPr>
                <a:t>lock</a:t>
              </a:r>
              <a:endParaRPr lang="en-US" b="1" dirty="0">
                <a:solidFill>
                  <a:srgbClr val="000099"/>
                </a:solidFill>
                <a:latin typeface="Candara"/>
                <a:cs typeface="Candara"/>
              </a:endParaRPr>
            </a:p>
          </p:txBody>
        </p:sp>
        <p:pic>
          <p:nvPicPr>
            <p:cNvPr id="20" name="Picture 19"/>
            <p:cNvPicPr>
              <a:picLocks noChangeAspect="1"/>
            </p:cNvPicPr>
            <p:nvPr/>
          </p:nvPicPr>
          <p:blipFill>
            <a:blip r:embed="rId3"/>
            <a:stretch>
              <a:fillRect/>
            </a:stretch>
          </p:blipFill>
          <p:spPr>
            <a:xfrm>
              <a:off x="6913960" y="4071935"/>
              <a:ext cx="167268" cy="457200"/>
            </a:xfrm>
            <a:prstGeom prst="rect">
              <a:avLst/>
            </a:prstGeom>
            <a:solidFill>
              <a:schemeClr val="accent3">
                <a:lumMod val="60000"/>
                <a:lumOff val="40000"/>
              </a:schemeClr>
            </a:solidFill>
          </p:spPr>
        </p:pic>
        <p:pic>
          <p:nvPicPr>
            <p:cNvPr id="21" name="Picture 20"/>
            <p:cNvPicPr>
              <a:picLocks noChangeAspect="1"/>
            </p:cNvPicPr>
            <p:nvPr/>
          </p:nvPicPr>
          <p:blipFill>
            <a:blip r:embed="rId3"/>
            <a:stretch>
              <a:fillRect/>
            </a:stretch>
          </p:blipFill>
          <p:spPr>
            <a:xfrm>
              <a:off x="6913960" y="4529135"/>
              <a:ext cx="167268" cy="457200"/>
            </a:xfrm>
            <a:prstGeom prst="rect">
              <a:avLst/>
            </a:prstGeom>
          </p:spPr>
        </p:pic>
        <p:sp>
          <p:nvSpPr>
            <p:cNvPr id="22" name="Rectangle 21"/>
            <p:cNvSpPr/>
            <p:nvPr/>
          </p:nvSpPr>
          <p:spPr>
            <a:xfrm>
              <a:off x="6913960" y="4071935"/>
              <a:ext cx="167268" cy="914400"/>
            </a:xfrm>
            <a:prstGeom prst="rect">
              <a:avLst/>
            </a:prstGeom>
            <a:solidFill>
              <a:srgbClr val="FF00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6553986" y="4910135"/>
              <a:ext cx="914400" cy="338554"/>
            </a:xfrm>
            <a:prstGeom prst="rect">
              <a:avLst/>
            </a:prstGeom>
            <a:noFill/>
          </p:spPr>
          <p:txBody>
            <a:bodyPr wrap="square" rtlCol="0">
              <a:spAutoFit/>
            </a:bodyPr>
            <a:lstStyle/>
            <a:p>
              <a:pPr algn="ctr"/>
              <a:r>
                <a:rPr lang="en-US" altLang="zh-CN" sz="1600" b="1" dirty="0" smtClean="0">
                  <a:solidFill>
                    <a:srgbClr val="000099"/>
                  </a:solidFill>
                  <a:latin typeface="Candara"/>
                  <a:cs typeface="Candara"/>
                </a:rPr>
                <a:t>unlock</a:t>
              </a:r>
              <a:endParaRPr lang="en-US" sz="1600" b="1" dirty="0">
                <a:solidFill>
                  <a:srgbClr val="000099"/>
                </a:solidFill>
                <a:latin typeface="Candara"/>
                <a:cs typeface="Candara"/>
              </a:endParaRPr>
            </a:p>
          </p:txBody>
        </p:sp>
      </p:grpSp>
      <p:sp>
        <p:nvSpPr>
          <p:cNvPr id="26" name="TextBox 25"/>
          <p:cNvSpPr txBox="1"/>
          <p:nvPr/>
        </p:nvSpPr>
        <p:spPr>
          <a:xfrm>
            <a:off x="6592195" y="3581362"/>
            <a:ext cx="1684871" cy="461665"/>
          </a:xfrm>
          <a:prstGeom prst="rect">
            <a:avLst/>
          </a:prstGeom>
          <a:noFill/>
        </p:spPr>
        <p:txBody>
          <a:bodyPr wrap="square" rtlCol="0">
            <a:spAutoFit/>
          </a:bodyPr>
          <a:lstStyle/>
          <a:p>
            <a:pPr algn="ctr"/>
            <a:r>
              <a:rPr lang="en-US" altLang="zh-CN" sz="2400" dirty="0" smtClean="0">
                <a:latin typeface="Candara"/>
                <a:cs typeface="Candara"/>
              </a:rPr>
              <a:t>Pause</a:t>
            </a:r>
            <a:r>
              <a:rPr lang="zh-CN" altLang="en-US" sz="2400" dirty="0" smtClean="0">
                <a:latin typeface="Candara"/>
                <a:cs typeface="Candara"/>
              </a:rPr>
              <a:t> </a:t>
            </a:r>
            <a:r>
              <a:rPr lang="en-US" altLang="zh-CN" sz="2400" dirty="0" smtClean="0">
                <a:latin typeface="Candara"/>
                <a:cs typeface="Candara"/>
              </a:rPr>
              <a:t>VM</a:t>
            </a:r>
            <a:endParaRPr lang="en-US" sz="2000" dirty="0">
              <a:latin typeface="Candara"/>
              <a:cs typeface="Candara"/>
            </a:endParaRPr>
          </a:p>
        </p:txBody>
      </p:sp>
    </p:spTree>
    <p:extLst>
      <p:ext uri="{BB962C8B-B14F-4D97-AF65-F5344CB8AC3E}">
        <p14:creationId xmlns:p14="http://schemas.microsoft.com/office/powerpoint/2010/main" val="1006370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83695"/>
          </a:xfrm>
        </p:spPr>
        <p:txBody>
          <a:bodyPr>
            <a:normAutofit fontScale="90000"/>
          </a:bodyPr>
          <a:lstStyle/>
          <a:p>
            <a:r>
              <a:rPr lang="en-US" altLang="zh-CN" sz="3600" b="1" dirty="0" smtClean="0">
                <a:solidFill>
                  <a:srgbClr val="0080FF"/>
                </a:solidFill>
                <a:latin typeface="Candara"/>
                <a:cs typeface="Candara"/>
              </a:rPr>
              <a:t>Contributions:</a:t>
            </a:r>
            <a:r>
              <a:rPr lang="zh-CN" altLang="en-US" sz="3600" b="1" dirty="0" smtClean="0">
                <a:solidFill>
                  <a:srgbClr val="0080FF"/>
                </a:solidFill>
                <a:latin typeface="Candara"/>
                <a:cs typeface="Candara"/>
              </a:rPr>
              <a:t> </a:t>
            </a:r>
            <a:r>
              <a:rPr lang="en-US" altLang="zh-CN" sz="3600" b="1" dirty="0" smtClean="0">
                <a:solidFill>
                  <a:srgbClr val="0080FF"/>
                </a:solidFill>
                <a:latin typeface="Candara"/>
                <a:cs typeface="Candara"/>
              </a:rPr>
              <a:t>Concurrent </a:t>
            </a:r>
            <a:r>
              <a:rPr lang="en-US" altLang="zh-CN" sz="3600" b="1" dirty="0">
                <a:solidFill>
                  <a:srgbClr val="0080FF"/>
                </a:solidFill>
                <a:latin typeface="Candara"/>
                <a:cs typeface="Candara"/>
              </a:rPr>
              <a:t>and Consistent VMI</a:t>
            </a:r>
            <a:endParaRPr lang="en-US" sz="3600" dirty="0">
              <a:latin typeface="Candara"/>
              <a:cs typeface="Candara"/>
            </a:endParaRPr>
          </a:p>
        </p:txBody>
      </p:sp>
      <p:sp>
        <p:nvSpPr>
          <p:cNvPr id="3" name="Content Placeholder 2"/>
          <p:cNvSpPr>
            <a:spLocks noGrp="1"/>
          </p:cNvSpPr>
          <p:nvPr>
            <p:ph idx="1"/>
          </p:nvPr>
        </p:nvSpPr>
        <p:spPr>
          <a:xfrm>
            <a:off x="457200" y="1128889"/>
            <a:ext cx="8503356" cy="5531556"/>
          </a:xfrm>
        </p:spPr>
        <p:txBody>
          <a:bodyPr>
            <a:noAutofit/>
          </a:bodyPr>
          <a:lstStyle/>
          <a:p>
            <a:pPr>
              <a:lnSpc>
                <a:spcPct val="120000"/>
              </a:lnSpc>
            </a:pPr>
            <a:r>
              <a:rPr lang="en-US" b="1" dirty="0" smtClean="0">
                <a:effectLst>
                  <a:outerShdw blurRad="38100" dist="38100" dir="2700000" algn="tl">
                    <a:srgbClr val="000000">
                      <a:alpha val="43137"/>
                    </a:srgbClr>
                  </a:outerShdw>
                </a:effectLst>
                <a:latin typeface="Candara"/>
                <a:cs typeface="Candara"/>
              </a:rPr>
              <a:t>Leverages transactional memory for VMI</a:t>
            </a:r>
          </a:p>
          <a:p>
            <a:pPr lvl="1">
              <a:lnSpc>
                <a:spcPct val="120000"/>
              </a:lnSpc>
            </a:pPr>
            <a:r>
              <a:rPr lang="en-US" dirty="0">
                <a:latin typeface="Candara"/>
                <a:cs typeface="Candara"/>
              </a:rPr>
              <a:t>Timely</a:t>
            </a:r>
            <a:r>
              <a:rPr lang="zh-CN" altLang="en-US" dirty="0">
                <a:latin typeface="Candara"/>
                <a:cs typeface="Candara"/>
              </a:rPr>
              <a:t> </a:t>
            </a:r>
            <a:r>
              <a:rPr lang="en-US" altLang="zh-CN" dirty="0" smtClean="0">
                <a:latin typeface="Candara"/>
                <a:cs typeface="Candara"/>
              </a:rPr>
              <a:t>check, </a:t>
            </a:r>
            <a:r>
              <a:rPr lang="en-US" dirty="0" smtClean="0">
                <a:latin typeface="Candara"/>
                <a:cs typeface="Candara"/>
              </a:rPr>
              <a:t>Concurrent and Consistent</a:t>
            </a:r>
            <a:endParaRPr lang="en-US" dirty="0">
              <a:latin typeface="Candara"/>
              <a:cs typeface="Candara"/>
            </a:endParaRPr>
          </a:p>
          <a:p>
            <a:pPr>
              <a:lnSpc>
                <a:spcPct val="120000"/>
              </a:lnSpc>
            </a:pPr>
            <a:r>
              <a:rPr lang="en-US" b="1" dirty="0" smtClean="0">
                <a:effectLst>
                  <a:outerShdw blurRad="38100" dist="38100" dir="2700000" algn="tl">
                    <a:srgbClr val="000000">
                      <a:alpha val="43137"/>
                    </a:srgbClr>
                  </a:outerShdw>
                </a:effectLst>
                <a:latin typeface="Candara"/>
                <a:cs typeface="Candara"/>
              </a:rPr>
              <a:t>Embracing </a:t>
            </a:r>
            <a:r>
              <a:rPr lang="en-US" b="1" dirty="0">
                <a:effectLst>
                  <a:outerShdw blurRad="38100" dist="38100" dir="2700000" algn="tl">
                    <a:srgbClr val="000000">
                      <a:alpha val="43137"/>
                    </a:srgbClr>
                  </a:outerShdw>
                </a:effectLst>
                <a:latin typeface="Candara"/>
                <a:cs typeface="Candara"/>
              </a:rPr>
              <a:t>with Best-effort TM</a:t>
            </a:r>
          </a:p>
          <a:p>
            <a:pPr lvl="1">
              <a:lnSpc>
                <a:spcPct val="120000"/>
              </a:lnSpc>
            </a:pPr>
            <a:r>
              <a:rPr lang="en-US" dirty="0">
                <a:latin typeface="Candara"/>
                <a:cs typeface="Candara"/>
              </a:rPr>
              <a:t>In-VM core </a:t>
            </a:r>
            <a:r>
              <a:rPr lang="en-US" dirty="0" smtClean="0">
                <a:latin typeface="Candara"/>
                <a:cs typeface="Candara"/>
              </a:rPr>
              <a:t>planting and Two-Phase VMI</a:t>
            </a:r>
            <a:endParaRPr lang="en-US" dirty="0">
              <a:latin typeface="Candara"/>
              <a:cs typeface="Candara"/>
            </a:endParaRPr>
          </a:p>
          <a:p>
            <a:pPr>
              <a:lnSpc>
                <a:spcPct val="120000"/>
              </a:lnSpc>
            </a:pPr>
            <a:r>
              <a:rPr lang="en-US" b="1" dirty="0" smtClean="0">
                <a:effectLst>
                  <a:outerShdw blurRad="38100" dist="38100" dir="2700000" algn="tl">
                    <a:srgbClr val="000000">
                      <a:alpha val="43137"/>
                    </a:srgbClr>
                  </a:outerShdw>
                </a:effectLst>
                <a:latin typeface="Candara"/>
                <a:cs typeface="Candara"/>
              </a:rPr>
              <a:t>A </a:t>
            </a:r>
            <a:r>
              <a:rPr lang="en-US" b="1" dirty="0">
                <a:effectLst>
                  <a:outerShdw blurRad="38100" dist="38100" dir="2700000" algn="tl">
                    <a:srgbClr val="000000">
                      <a:alpha val="43137"/>
                    </a:srgbClr>
                  </a:outerShdw>
                </a:effectLst>
                <a:latin typeface="Candara"/>
                <a:cs typeface="Candara"/>
              </a:rPr>
              <a:t>real </a:t>
            </a:r>
            <a:r>
              <a:rPr lang="en-US" b="1" dirty="0" err="1" smtClean="0">
                <a:effectLst>
                  <a:outerShdw blurRad="38100" dist="38100" dir="2700000" algn="tl">
                    <a:srgbClr val="000000">
                      <a:alpha val="43137"/>
                    </a:srgbClr>
                  </a:outerShdw>
                </a:effectLst>
                <a:latin typeface="Candara"/>
                <a:cs typeface="Candara"/>
              </a:rPr>
              <a:t>impl</a:t>
            </a:r>
            <a:r>
              <a:rPr lang="en-US" b="1" dirty="0" smtClean="0">
                <a:effectLst>
                  <a:outerShdw blurRad="38100" dist="38100" dir="2700000" algn="tl">
                    <a:srgbClr val="000000">
                      <a:alpha val="43137"/>
                    </a:srgbClr>
                  </a:outerShdw>
                </a:effectLst>
                <a:latin typeface="Candara"/>
                <a:cs typeface="Candara"/>
              </a:rPr>
              <a:t>. </a:t>
            </a:r>
            <a:r>
              <a:rPr lang="en-US" b="1" dirty="0">
                <a:effectLst>
                  <a:outerShdw blurRad="38100" dist="38100" dir="2700000" algn="tl">
                    <a:srgbClr val="000000">
                      <a:alpha val="43137"/>
                    </a:srgbClr>
                  </a:outerShdw>
                </a:effectLst>
                <a:latin typeface="Candara"/>
                <a:cs typeface="Candara"/>
              </a:rPr>
              <a:t>on Intel’s Haswell processor</a:t>
            </a:r>
          </a:p>
          <a:p>
            <a:pPr lvl="1">
              <a:lnSpc>
                <a:spcPct val="120000"/>
              </a:lnSpc>
            </a:pPr>
            <a:r>
              <a:rPr lang="en-US" dirty="0">
                <a:latin typeface="Candara"/>
                <a:cs typeface="Candara"/>
              </a:rPr>
              <a:t>Successfully detects 11 kernel rootkits</a:t>
            </a:r>
          </a:p>
          <a:p>
            <a:pPr lvl="1">
              <a:lnSpc>
                <a:spcPct val="120000"/>
              </a:lnSpc>
            </a:pPr>
            <a:r>
              <a:rPr lang="en-US" dirty="0">
                <a:latin typeface="Candara"/>
                <a:cs typeface="Candara"/>
              </a:rPr>
              <a:t>Undetectable overhead and negligible service disruption even invoked frequently</a:t>
            </a:r>
          </a:p>
        </p:txBody>
      </p:sp>
    </p:spTree>
    <p:extLst>
      <p:ext uri="{BB962C8B-B14F-4D97-AF65-F5344CB8AC3E}">
        <p14:creationId xmlns:p14="http://schemas.microsoft.com/office/powerpoint/2010/main" val="2705002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Transactional Memory 101 </a:t>
            </a:r>
            <a:endParaRPr lang="en-US" sz="4000" dirty="0">
              <a:latin typeface="Candara"/>
              <a:cs typeface="Candara"/>
            </a:endParaRPr>
          </a:p>
        </p:txBody>
      </p:sp>
      <p:sp>
        <p:nvSpPr>
          <p:cNvPr id="6" name="Content Placeholder 2"/>
          <p:cNvSpPr>
            <a:spLocks noGrp="1"/>
          </p:cNvSpPr>
          <p:nvPr>
            <p:ph idx="1"/>
          </p:nvPr>
        </p:nvSpPr>
        <p:spPr>
          <a:xfrm>
            <a:off x="457200" y="1600200"/>
            <a:ext cx="8402320" cy="4820356"/>
          </a:xfrm>
        </p:spPr>
        <p:txBody>
          <a:bodyPr>
            <a:normAutofit/>
          </a:bodyPr>
          <a:lstStyle/>
          <a:p>
            <a:r>
              <a:rPr lang="en-US" altLang="zh-CN" sz="2800" b="1" dirty="0">
                <a:effectLst>
                  <a:outerShdw blurRad="38100" dist="38100" dir="2700000" algn="tl">
                    <a:srgbClr val="000000">
                      <a:alpha val="43137"/>
                    </a:srgbClr>
                  </a:outerShdw>
                </a:effectLst>
                <a:latin typeface="Candara"/>
                <a:cs typeface="Candara"/>
              </a:rPr>
              <a:t>Hardware TM to be mass m</a:t>
            </a:r>
            <a:r>
              <a:rPr lang="en-US" altLang="zh-CN" sz="2800" b="1" dirty="0" smtClean="0">
                <a:effectLst>
                  <a:outerShdw blurRad="38100" dist="38100" dir="2700000" algn="tl">
                    <a:srgbClr val="000000">
                      <a:alpha val="43137"/>
                    </a:srgbClr>
                  </a:outerShdw>
                </a:effectLst>
                <a:latin typeface="Candara"/>
                <a:cs typeface="Candara"/>
              </a:rPr>
              <a:t>arket</a:t>
            </a:r>
            <a:endParaRPr lang="en-US" altLang="zh-CN" sz="2800" b="1" dirty="0">
              <a:effectLst>
                <a:outerShdw blurRad="38100" dist="38100" dir="2700000" algn="tl">
                  <a:srgbClr val="000000">
                    <a:alpha val="43137"/>
                  </a:srgbClr>
                </a:outerShdw>
              </a:effectLst>
              <a:latin typeface="Candara"/>
              <a:cs typeface="Candara"/>
            </a:endParaRPr>
          </a:p>
          <a:p>
            <a:pPr lvl="1"/>
            <a:r>
              <a:rPr lang="en-US" altLang="zh-CN" sz="2400" dirty="0">
                <a:solidFill>
                  <a:srgbClr val="000099"/>
                </a:solidFill>
                <a:latin typeface="Candara"/>
                <a:cs typeface="Candara"/>
              </a:rPr>
              <a:t>Intel’s restricted transactional memory (RTM</a:t>
            </a:r>
            <a:r>
              <a:rPr lang="en-US" altLang="zh-CN" sz="2400" dirty="0" smtClean="0">
                <a:solidFill>
                  <a:srgbClr val="000099"/>
                </a:solidFill>
                <a:latin typeface="Candara"/>
                <a:cs typeface="Candara"/>
              </a:rPr>
              <a:t>)</a:t>
            </a:r>
          </a:p>
          <a:p>
            <a:pPr lvl="1"/>
            <a:r>
              <a:rPr lang="en-US" altLang="zh-CN" sz="2400" dirty="0" smtClean="0">
                <a:latin typeface="Candara"/>
                <a:cs typeface="Candara"/>
              </a:rPr>
              <a:t>AMD </a:t>
            </a:r>
            <a:r>
              <a:rPr lang="en-US" sz="2400" dirty="0">
                <a:latin typeface="Candara"/>
                <a:cs typeface="Candara"/>
              </a:rPr>
              <a:t>advanced </a:t>
            </a:r>
            <a:r>
              <a:rPr lang="en-US" sz="2400" dirty="0" smtClean="0">
                <a:latin typeface="Candara"/>
                <a:cs typeface="Candara"/>
              </a:rPr>
              <a:t>synchronization </a:t>
            </a:r>
            <a:r>
              <a:rPr lang="en-US" sz="2400" dirty="0">
                <a:latin typeface="Candara"/>
                <a:cs typeface="Candara"/>
              </a:rPr>
              <a:t>family </a:t>
            </a:r>
            <a:r>
              <a:rPr lang="en-US" sz="2400" dirty="0" smtClean="0">
                <a:latin typeface="Candara"/>
                <a:cs typeface="Candara"/>
              </a:rPr>
              <a:t>(ASF)</a:t>
            </a:r>
          </a:p>
          <a:p>
            <a:pPr lvl="1"/>
            <a:r>
              <a:rPr lang="en-US" sz="2400" dirty="0" smtClean="0">
                <a:latin typeface="Candara"/>
                <a:cs typeface="Candara"/>
              </a:rPr>
              <a:t>Sun’s Rock processor</a:t>
            </a:r>
          </a:p>
          <a:p>
            <a:pPr marL="342900" lvl="1" indent="-342900">
              <a:buFont typeface="Arial"/>
              <a:buChar char="•"/>
            </a:pPr>
            <a:r>
              <a:rPr lang="en-US" altLang="zh-CN" b="1" dirty="0">
                <a:effectLst>
                  <a:outerShdw blurRad="38100" dist="38100" dir="2700000" algn="tl">
                    <a:srgbClr val="000000">
                      <a:alpha val="43137"/>
                    </a:srgbClr>
                  </a:outerShdw>
                </a:effectLst>
                <a:latin typeface="Candara"/>
                <a:cs typeface="Candara"/>
              </a:rPr>
              <a:t>Generally HTM provides</a:t>
            </a:r>
          </a:p>
          <a:p>
            <a:pPr lvl="1"/>
            <a:r>
              <a:rPr lang="en-US" altLang="zh-CN" sz="2400" dirty="0">
                <a:latin typeface="Candara"/>
                <a:cs typeface="Candara"/>
              </a:rPr>
              <a:t>Opportunistic concurrency</a:t>
            </a:r>
          </a:p>
          <a:p>
            <a:pPr lvl="1"/>
            <a:r>
              <a:rPr lang="en-US" altLang="zh-CN" sz="2400" dirty="0" smtClean="0">
                <a:latin typeface="Candara"/>
                <a:cs typeface="Candara"/>
              </a:rPr>
              <a:t>Strong atomicity</a:t>
            </a:r>
          </a:p>
          <a:p>
            <a:pPr marL="342900" lvl="1" indent="-342900">
              <a:buFont typeface="Arial"/>
              <a:buChar char="•"/>
            </a:pPr>
            <a:r>
              <a:rPr lang="en-US" altLang="zh-CN" b="1" dirty="0">
                <a:effectLst>
                  <a:outerShdw blurRad="38100" dist="38100" dir="2700000" algn="tl">
                    <a:srgbClr val="000000">
                      <a:alpha val="43137"/>
                    </a:srgbClr>
                  </a:outerShdw>
                </a:effectLst>
                <a:latin typeface="Candara"/>
                <a:cs typeface="Candara"/>
              </a:rPr>
              <a:t>Real-world best-effort TM</a:t>
            </a:r>
          </a:p>
          <a:p>
            <a:pPr lvl="1"/>
            <a:r>
              <a:rPr lang="en-US" altLang="zh-CN" sz="2400" dirty="0">
                <a:latin typeface="Candara"/>
                <a:cs typeface="Candara"/>
              </a:rPr>
              <a:t>L</a:t>
            </a:r>
            <a:r>
              <a:rPr lang="en-US" sz="2400" dirty="0">
                <a:latin typeface="Candara"/>
                <a:cs typeface="Candara"/>
              </a:rPr>
              <a:t>imited read/write </a:t>
            </a:r>
            <a:r>
              <a:rPr lang="en-US" sz="2400" dirty="0" smtClean="0">
                <a:latin typeface="Candara"/>
                <a:cs typeface="Candara"/>
              </a:rPr>
              <a:t>set</a:t>
            </a:r>
          </a:p>
          <a:p>
            <a:pPr lvl="1"/>
            <a:r>
              <a:rPr lang="en-US" sz="2400" dirty="0" smtClean="0">
                <a:latin typeface="Candara"/>
                <a:cs typeface="Candara"/>
              </a:rPr>
              <a:t>Interrupt abort caused by events</a:t>
            </a:r>
            <a:endParaRPr lang="en-US" sz="2400" dirty="0">
              <a:latin typeface="Candara"/>
              <a:cs typeface="Candara"/>
            </a:endParaRPr>
          </a:p>
          <a:p>
            <a:pPr lvl="1"/>
            <a:endParaRPr lang="en-US" altLang="zh-CN" dirty="0" smtClean="0">
              <a:latin typeface="Candara"/>
              <a:cs typeface="Candara"/>
            </a:endParaRPr>
          </a:p>
        </p:txBody>
      </p:sp>
    </p:spTree>
    <p:extLst>
      <p:ext uri="{BB962C8B-B14F-4D97-AF65-F5344CB8AC3E}">
        <p14:creationId xmlns:p14="http://schemas.microsoft.com/office/powerpoint/2010/main" val="771298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a:spLocks noGrp="1"/>
          </p:cNvSpPr>
          <p:nvPr>
            <p:ph idx="1"/>
          </p:nvPr>
        </p:nvSpPr>
        <p:spPr>
          <a:xfrm>
            <a:off x="457200" y="1521370"/>
            <a:ext cx="8402320" cy="4525963"/>
          </a:xfrm>
        </p:spPr>
        <p:txBody>
          <a:bodyPr/>
          <a:lstStyle/>
          <a:p>
            <a:r>
              <a:rPr lang="en-US" altLang="zh-CN" sz="2800" b="1" dirty="0" smtClean="0">
                <a:effectLst>
                  <a:outerShdw blurRad="38100" dist="38100" dir="2700000" algn="tl">
                    <a:srgbClr val="000000">
                      <a:alpha val="43137"/>
                    </a:srgbClr>
                  </a:outerShdw>
                </a:effectLst>
                <a:latin typeface="Candara"/>
                <a:cs typeface="Candara"/>
              </a:rPr>
              <a:t>If</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transaction start</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successfully</a:t>
            </a:r>
          </a:p>
          <a:p>
            <a:pPr lvl="1"/>
            <a:r>
              <a:rPr lang="en-US" altLang="zh-CN" sz="2400" dirty="0" smtClean="0">
                <a:latin typeface="Candara"/>
                <a:cs typeface="Candara"/>
              </a:rPr>
              <a:t>Do</a:t>
            </a:r>
            <a:r>
              <a:rPr lang="zh-CN" altLang="en-US" sz="2400" dirty="0" smtClean="0">
                <a:latin typeface="Candara"/>
                <a:cs typeface="Candara"/>
              </a:rPr>
              <a:t> </a:t>
            </a:r>
            <a:r>
              <a:rPr lang="en-US" altLang="zh-CN" sz="2400" dirty="0" smtClean="0">
                <a:latin typeface="Candara"/>
                <a:cs typeface="Candara"/>
              </a:rPr>
              <a:t>work protected by RTM, and then</a:t>
            </a:r>
            <a:r>
              <a:rPr lang="zh-CN" altLang="en-US" sz="2400" dirty="0" smtClean="0">
                <a:latin typeface="Candara"/>
                <a:cs typeface="Candara"/>
              </a:rPr>
              <a:t> </a:t>
            </a:r>
            <a:r>
              <a:rPr lang="en-US" altLang="zh-CN" sz="2400" dirty="0" smtClean="0">
                <a:latin typeface="Candara"/>
                <a:cs typeface="Candara"/>
              </a:rPr>
              <a:t>commit</a:t>
            </a:r>
          </a:p>
          <a:p>
            <a:r>
              <a:rPr lang="en-US" altLang="zh-CN" sz="2800" b="1" dirty="0">
                <a:solidFill>
                  <a:srgbClr val="D9D9D9"/>
                </a:solidFill>
                <a:latin typeface="Candara"/>
                <a:cs typeface="Candara"/>
              </a:rPr>
              <a:t>Fallback </a:t>
            </a:r>
            <a:r>
              <a:rPr lang="en-US" altLang="zh-CN" sz="2800" b="1" dirty="0" smtClean="0">
                <a:solidFill>
                  <a:srgbClr val="D9D9D9"/>
                </a:solidFill>
                <a:latin typeface="Candara"/>
                <a:cs typeface="Candara"/>
              </a:rPr>
              <a:t>routine to handle abort event</a:t>
            </a:r>
          </a:p>
          <a:p>
            <a:pPr lvl="1"/>
            <a:r>
              <a:rPr lang="en-US" altLang="zh-CN" sz="2400" dirty="0" smtClean="0">
                <a:solidFill>
                  <a:srgbClr val="D9D9D9"/>
                </a:solidFill>
                <a:latin typeface="Candara"/>
                <a:cs typeface="Candara"/>
              </a:rPr>
              <a:t>If abort, system rollback to _</a:t>
            </a:r>
            <a:r>
              <a:rPr lang="en-US" altLang="zh-CN" sz="2400" dirty="0" err="1" smtClean="0">
                <a:solidFill>
                  <a:srgbClr val="D9D9D9"/>
                </a:solidFill>
                <a:latin typeface="Candara"/>
                <a:cs typeface="Candara"/>
              </a:rPr>
              <a:t>xbegin</a:t>
            </a:r>
            <a:r>
              <a:rPr lang="en-US" altLang="zh-CN" sz="2400" dirty="0" smtClean="0">
                <a:solidFill>
                  <a:srgbClr val="D9D9D9"/>
                </a:solidFill>
                <a:latin typeface="Candara"/>
                <a:cs typeface="Candara"/>
              </a:rPr>
              <a:t>, return an abort code</a:t>
            </a:r>
            <a:endParaRPr lang="en-US" altLang="zh-CN" sz="2400" dirty="0"/>
          </a:p>
          <a:p>
            <a:r>
              <a:rPr lang="en-US" altLang="zh-CN" sz="2800" b="1" dirty="0" smtClean="0">
                <a:solidFill>
                  <a:srgbClr val="D9D9D9"/>
                </a:solidFill>
                <a:latin typeface="Candara"/>
                <a:cs typeface="Candara"/>
              </a:rPr>
              <a:t>Manually</a:t>
            </a:r>
            <a:r>
              <a:rPr lang="zh-CN" altLang="en-US" sz="2800" b="1" dirty="0" smtClean="0">
                <a:solidFill>
                  <a:srgbClr val="D9D9D9"/>
                </a:solidFill>
                <a:latin typeface="Candara"/>
                <a:cs typeface="Candara"/>
              </a:rPr>
              <a:t> </a:t>
            </a:r>
            <a:r>
              <a:rPr lang="en-US" altLang="zh-CN" sz="2800" b="1" dirty="0">
                <a:solidFill>
                  <a:srgbClr val="D9D9D9"/>
                </a:solidFill>
                <a:latin typeface="Candara"/>
                <a:cs typeface="Candara"/>
              </a:rPr>
              <a:t>abort</a:t>
            </a:r>
            <a:r>
              <a:rPr lang="zh-CN" altLang="en-US" sz="2800" b="1" dirty="0">
                <a:solidFill>
                  <a:srgbClr val="D9D9D9"/>
                </a:solidFill>
                <a:latin typeface="Candara"/>
                <a:cs typeface="Candara"/>
              </a:rPr>
              <a:t> </a:t>
            </a:r>
            <a:r>
              <a:rPr lang="en-US" altLang="zh-CN" sz="2800" b="1" dirty="0">
                <a:solidFill>
                  <a:srgbClr val="D9D9D9"/>
                </a:solidFill>
                <a:latin typeface="Candara"/>
                <a:cs typeface="Candara"/>
              </a:rPr>
              <a:t>inside</a:t>
            </a:r>
            <a:r>
              <a:rPr lang="zh-CN" altLang="en-US" sz="2800" b="1" dirty="0">
                <a:solidFill>
                  <a:srgbClr val="D9D9D9"/>
                </a:solidFill>
                <a:latin typeface="Candara"/>
                <a:cs typeface="Candara"/>
              </a:rPr>
              <a:t> </a:t>
            </a:r>
            <a:r>
              <a:rPr lang="en-US" altLang="zh-CN" sz="2800" b="1" dirty="0">
                <a:solidFill>
                  <a:srgbClr val="D9D9D9"/>
                </a:solidFill>
                <a:latin typeface="Candara"/>
                <a:cs typeface="Candara"/>
              </a:rPr>
              <a:t>a</a:t>
            </a:r>
            <a:r>
              <a:rPr lang="zh-CN" altLang="en-US" sz="2800" b="1" dirty="0">
                <a:solidFill>
                  <a:srgbClr val="D9D9D9"/>
                </a:solidFill>
                <a:latin typeface="Candara"/>
                <a:cs typeface="Candara"/>
              </a:rPr>
              <a:t> </a:t>
            </a:r>
            <a:r>
              <a:rPr lang="en-US" altLang="zh-CN" sz="2800" b="1" dirty="0">
                <a:solidFill>
                  <a:srgbClr val="D9D9D9"/>
                </a:solidFill>
                <a:latin typeface="Candara"/>
                <a:cs typeface="Candara"/>
              </a:rPr>
              <a:t>transaction</a:t>
            </a:r>
          </a:p>
          <a:p>
            <a:endParaRPr lang="en-US" altLang="zh-CN" dirty="0" smtClean="0">
              <a:latin typeface="Candara"/>
              <a:cs typeface="Candara"/>
            </a:endParaRPr>
          </a:p>
        </p:txBody>
      </p:sp>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Programming</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with</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RTM</a:t>
            </a:r>
            <a:endParaRPr lang="en-US" sz="4000" dirty="0">
              <a:latin typeface="Candara"/>
              <a:cs typeface="Candara"/>
            </a:endParaRPr>
          </a:p>
        </p:txBody>
      </p:sp>
      <p:grpSp>
        <p:nvGrpSpPr>
          <p:cNvPr id="7" name="Group 6"/>
          <p:cNvGrpSpPr/>
          <p:nvPr/>
        </p:nvGrpSpPr>
        <p:grpSpPr>
          <a:xfrm>
            <a:off x="1952103" y="4133875"/>
            <a:ext cx="4338472" cy="2656765"/>
            <a:chOff x="1327250" y="1671427"/>
            <a:chExt cx="4338472" cy="2656765"/>
          </a:xfrm>
        </p:grpSpPr>
        <p:sp>
          <p:nvSpPr>
            <p:cNvPr id="9" name="Rectangle 8"/>
            <p:cNvSpPr/>
            <p:nvPr/>
          </p:nvSpPr>
          <p:spPr>
            <a:xfrm>
              <a:off x="1327250" y="1671427"/>
              <a:ext cx="4338472" cy="2494080"/>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0" name="Rectangle 9"/>
            <p:cNvSpPr/>
            <p:nvPr/>
          </p:nvSpPr>
          <p:spPr>
            <a:xfrm>
              <a:off x="1475915" y="1804424"/>
              <a:ext cx="4092122" cy="2523768"/>
            </a:xfrm>
            <a:prstGeom prst="rect">
              <a:avLst/>
            </a:prstGeom>
          </p:spPr>
          <p:txBody>
            <a:bodyPr wrap="square">
              <a:spAutoFit/>
            </a:bodyPr>
            <a:lstStyle/>
            <a:p>
              <a:r>
                <a:rPr lang="en-US" altLang="zh-CN" sz="2000" b="1" dirty="0">
                  <a:latin typeface="Candara"/>
                  <a:cs typeface="Candara"/>
                </a:rPr>
                <a:t>i</a:t>
              </a:r>
              <a:r>
                <a:rPr lang="en-US" altLang="zh-CN" sz="2000" b="1" dirty="0" smtClean="0">
                  <a:latin typeface="Candara"/>
                  <a:cs typeface="Candara"/>
                </a:rPr>
                <a:t>f</a:t>
              </a:r>
              <a:r>
                <a:rPr lang="en-US" altLang="zh-CN" sz="2000" dirty="0" smtClean="0">
                  <a:latin typeface="Candara"/>
                  <a:cs typeface="Candara"/>
                </a:rPr>
                <a:t> </a:t>
              </a:r>
              <a:r>
                <a:rPr lang="en-US" altLang="zh-CN" sz="2000" i="1" dirty="0" smtClean="0">
                  <a:solidFill>
                    <a:srgbClr val="FF0000"/>
                  </a:solidFill>
                  <a:latin typeface="Candara"/>
                  <a:cs typeface="Candara"/>
                </a:rPr>
                <a:t>_</a:t>
              </a:r>
              <a:r>
                <a:rPr lang="en-US" altLang="zh-CN" sz="2000" i="1" dirty="0" err="1" smtClean="0">
                  <a:solidFill>
                    <a:srgbClr val="FF0000"/>
                  </a:solidFill>
                  <a:latin typeface="Candara"/>
                  <a:cs typeface="Candara"/>
                </a:rPr>
                <a:t>xbegin</a:t>
              </a:r>
              <a:r>
                <a:rPr lang="en-US" altLang="zh-CN" sz="2000" dirty="0" smtClean="0">
                  <a:solidFill>
                    <a:srgbClr val="FF0000"/>
                  </a:solidFill>
                  <a:latin typeface="Candara"/>
                  <a:cs typeface="Candara"/>
                </a:rPr>
                <a:t>()</a:t>
              </a:r>
              <a:r>
                <a:rPr lang="zh-CN" altLang="en-US" sz="2000" dirty="0" smtClean="0">
                  <a:solidFill>
                    <a:srgbClr val="FF0000"/>
                  </a:solidFill>
                  <a:latin typeface="Candara"/>
                  <a:cs typeface="Candara"/>
                </a:rPr>
                <a:t> </a:t>
              </a:r>
              <a:r>
                <a:rPr lang="en-US" altLang="zh-CN" sz="2000" dirty="0" smtClean="0">
                  <a:solidFill>
                    <a:srgbClr val="000000"/>
                  </a:solidFill>
                  <a:latin typeface="Candara"/>
                  <a:cs typeface="Candara"/>
                </a:rPr>
                <a:t>==</a:t>
              </a:r>
              <a:r>
                <a:rPr lang="zh-CN" altLang="en-US" sz="2000" dirty="0" smtClean="0">
                  <a:solidFill>
                    <a:srgbClr val="000000"/>
                  </a:solidFill>
                  <a:latin typeface="Candara"/>
                  <a:cs typeface="Candara"/>
                </a:rPr>
                <a:t> </a:t>
              </a:r>
              <a:r>
                <a:rPr lang="en-US" altLang="zh-CN" sz="2000" dirty="0" smtClean="0">
                  <a:solidFill>
                    <a:srgbClr val="000000"/>
                  </a:solidFill>
                  <a:latin typeface="Candara"/>
                  <a:cs typeface="Candara"/>
                </a:rPr>
                <a:t>_XBEGIN_STARTED: </a:t>
              </a:r>
              <a:endParaRPr lang="en-US" altLang="zh-CN" sz="2000" dirty="0">
                <a:solidFill>
                  <a:srgbClr val="000000"/>
                </a:solidFill>
                <a:latin typeface="Candara"/>
                <a:cs typeface="Candara"/>
              </a:endParaRPr>
            </a:p>
            <a:p>
              <a:r>
                <a:rPr lang="en-US" altLang="zh-CN" sz="2000" dirty="0">
                  <a:solidFill>
                    <a:srgbClr val="D9D9D9"/>
                  </a:solidFill>
                  <a:latin typeface="Candara"/>
                  <a:cs typeface="Candara"/>
                </a:rPr>
                <a:t>    </a:t>
              </a:r>
              <a:r>
                <a:rPr lang="zh-CN" altLang="en-US" sz="2000" b="1" dirty="0" smtClean="0">
                  <a:solidFill>
                    <a:srgbClr val="D9D9D9"/>
                  </a:solidFill>
                  <a:latin typeface="Candara"/>
                  <a:cs typeface="Candara"/>
                </a:rPr>
                <a:t> </a:t>
              </a:r>
              <a:r>
                <a:rPr lang="en-US" altLang="zh-CN" sz="2000" b="1" i="1" dirty="0" smtClean="0">
                  <a:solidFill>
                    <a:srgbClr val="D9D9D9"/>
                  </a:solidFill>
                  <a:latin typeface="Candara"/>
                  <a:cs typeface="Candara"/>
                </a:rPr>
                <a:t>if</a:t>
              </a:r>
              <a:r>
                <a:rPr lang="zh-CN" altLang="en-US" sz="2000" i="1" dirty="0" smtClean="0">
                  <a:solidFill>
                    <a:srgbClr val="D9D9D9"/>
                  </a:solidFill>
                  <a:latin typeface="Candara"/>
                  <a:cs typeface="Candara"/>
                </a:rPr>
                <a:t> </a:t>
              </a:r>
              <a:r>
                <a:rPr lang="en-US" altLang="zh-CN" sz="2000" i="1" dirty="0" smtClean="0">
                  <a:solidFill>
                    <a:srgbClr val="D9D9D9"/>
                  </a:solidFill>
                  <a:latin typeface="Candara"/>
                  <a:cs typeface="Candara"/>
                </a:rPr>
                <a:t>conditions:</a:t>
              </a:r>
            </a:p>
            <a:p>
              <a:r>
                <a:rPr lang="zh-CN" altLang="zh-CN" sz="2000" i="1" dirty="0">
                  <a:solidFill>
                    <a:srgbClr val="D9D9D9"/>
                  </a:solidFill>
                  <a:latin typeface="Candara"/>
                  <a:cs typeface="Candara"/>
                </a:rPr>
                <a:t> </a:t>
              </a:r>
              <a:r>
                <a:rPr lang="zh-CN" altLang="en-US" sz="2000" i="1" dirty="0" smtClean="0">
                  <a:solidFill>
                    <a:srgbClr val="D9D9D9"/>
                  </a:solidFill>
                  <a:latin typeface="Candara"/>
                  <a:cs typeface="Candara"/>
                </a:rPr>
                <a:t>   </a:t>
              </a:r>
              <a:r>
                <a:rPr lang="zh-CN" altLang="zh-CN" sz="2000" i="1" dirty="0">
                  <a:solidFill>
                    <a:srgbClr val="D9D9D9"/>
                  </a:solidFill>
                  <a:latin typeface="Candara"/>
                  <a:cs typeface="Candara"/>
                </a:rPr>
                <a:t> </a:t>
              </a:r>
              <a:r>
                <a:rPr lang="zh-CN" altLang="zh-CN" sz="2000" i="1" dirty="0" smtClean="0">
                  <a:solidFill>
                    <a:srgbClr val="D9D9D9"/>
                  </a:solidFill>
                  <a:latin typeface="Candara"/>
                  <a:cs typeface="Candara"/>
                </a:rPr>
                <a:t>_</a:t>
              </a:r>
              <a:r>
                <a:rPr lang="en-US" altLang="zh-CN" sz="2000" i="1" dirty="0" err="1" smtClean="0">
                  <a:solidFill>
                    <a:srgbClr val="D9D9D9"/>
                  </a:solidFill>
                  <a:latin typeface="Candara"/>
                  <a:cs typeface="Candara"/>
                </a:rPr>
                <a:t>xabort</a:t>
              </a:r>
              <a:r>
                <a:rPr lang="en-US" altLang="zh-CN" sz="2000" i="1" dirty="0" smtClean="0">
                  <a:solidFill>
                    <a:srgbClr val="D9D9D9"/>
                  </a:solidFill>
                  <a:latin typeface="Candara"/>
                  <a:cs typeface="Candara"/>
                </a:rPr>
                <a:t>()</a:t>
              </a:r>
            </a:p>
            <a:p>
              <a:r>
                <a:rPr lang="zh-CN" altLang="zh-CN" sz="2000" i="1" dirty="0" smtClean="0">
                  <a:solidFill>
                    <a:srgbClr val="000000"/>
                  </a:solidFill>
                  <a:latin typeface="Candara"/>
                  <a:cs typeface="Candara"/>
                </a:rPr>
                <a:t> </a:t>
              </a:r>
              <a:r>
                <a:rPr lang="zh-CN" altLang="en-US" sz="2000" i="1" dirty="0" smtClean="0">
                  <a:solidFill>
                    <a:srgbClr val="000000"/>
                  </a:solidFill>
                  <a:latin typeface="Candara"/>
                  <a:cs typeface="Candara"/>
                </a:rPr>
                <a:t>  </a:t>
              </a:r>
              <a:r>
                <a:rPr lang="en-US" altLang="zh-CN" sz="2000" i="1" dirty="0" smtClean="0">
                  <a:solidFill>
                    <a:srgbClr val="000000"/>
                  </a:solidFill>
                  <a:latin typeface="Candara"/>
                  <a:cs typeface="Candara"/>
                </a:rPr>
                <a:t>critical code</a:t>
              </a:r>
            </a:p>
            <a:p>
              <a:r>
                <a:rPr lang="en-US" altLang="zh-CN" sz="2000" i="1" dirty="0">
                  <a:solidFill>
                    <a:srgbClr val="000000"/>
                  </a:solidFill>
                  <a:latin typeface="Candara"/>
                  <a:cs typeface="Candara"/>
                </a:rPr>
                <a:t> </a:t>
              </a:r>
              <a:r>
                <a:rPr lang="en-US" altLang="zh-CN" sz="2000" i="1" dirty="0" smtClean="0">
                  <a:solidFill>
                    <a:srgbClr val="000000"/>
                  </a:solidFill>
                  <a:latin typeface="Candara"/>
                  <a:cs typeface="Candara"/>
                </a:rPr>
                <a:t>    </a:t>
              </a:r>
              <a:r>
                <a:rPr lang="zh-CN" altLang="zh-CN" sz="2000" i="1" dirty="0" smtClean="0">
                  <a:solidFill>
                    <a:srgbClr val="FF0000"/>
                  </a:solidFill>
                  <a:latin typeface="Candara"/>
                  <a:cs typeface="Candara"/>
                </a:rPr>
                <a:t>_</a:t>
              </a:r>
              <a:r>
                <a:rPr lang="en-US" altLang="zh-CN" sz="2000" i="1" dirty="0" err="1" smtClean="0">
                  <a:solidFill>
                    <a:srgbClr val="FF0000"/>
                  </a:solidFill>
                  <a:latin typeface="Candara"/>
                  <a:cs typeface="Candara"/>
                </a:rPr>
                <a:t>xend</a:t>
              </a:r>
              <a:r>
                <a:rPr lang="en-US" altLang="zh-CN" sz="2000" i="1" dirty="0" smtClean="0">
                  <a:solidFill>
                    <a:srgbClr val="FF0000"/>
                  </a:solidFill>
                  <a:latin typeface="Candara"/>
                  <a:cs typeface="Candara"/>
                </a:rPr>
                <a:t>()</a:t>
              </a:r>
            </a:p>
            <a:p>
              <a:r>
                <a:rPr lang="en-US" altLang="zh-CN" sz="2000" b="1" i="1" dirty="0" smtClean="0">
                  <a:solidFill>
                    <a:schemeClr val="bg1">
                      <a:lumMod val="85000"/>
                    </a:schemeClr>
                  </a:solidFill>
                  <a:latin typeface="Candara"/>
                  <a:cs typeface="Candara"/>
                </a:rPr>
                <a:t>else</a:t>
              </a:r>
            </a:p>
            <a:p>
              <a:r>
                <a:rPr lang="zh-CN" altLang="zh-CN" sz="2000" i="1" dirty="0" smtClean="0">
                  <a:solidFill>
                    <a:schemeClr val="bg1">
                      <a:lumMod val="85000"/>
                    </a:schemeClr>
                  </a:solidFill>
                  <a:latin typeface="Candara"/>
                  <a:cs typeface="Candara"/>
                </a:rPr>
                <a:t> </a:t>
              </a:r>
              <a:r>
                <a:rPr lang="zh-CN" altLang="en-US" sz="2000" i="1" dirty="0" smtClean="0">
                  <a:solidFill>
                    <a:schemeClr val="bg1">
                      <a:lumMod val="85000"/>
                    </a:schemeClr>
                  </a:solidFill>
                  <a:latin typeface="Candara"/>
                  <a:cs typeface="Candara"/>
                </a:rPr>
                <a:t>  </a:t>
              </a:r>
              <a:r>
                <a:rPr lang="en-US" altLang="zh-CN" sz="2000" i="1" dirty="0" smtClean="0">
                  <a:solidFill>
                    <a:schemeClr val="bg1">
                      <a:lumMod val="85000"/>
                    </a:schemeClr>
                  </a:solidFill>
                  <a:latin typeface="Candara"/>
                  <a:cs typeface="Candara"/>
                </a:rPr>
                <a:t>fallback</a:t>
              </a:r>
              <a:r>
                <a:rPr lang="zh-CN" altLang="en-US" sz="2000" i="1" dirty="0" smtClean="0">
                  <a:solidFill>
                    <a:schemeClr val="bg1">
                      <a:lumMod val="85000"/>
                    </a:schemeClr>
                  </a:solidFill>
                  <a:latin typeface="Candara"/>
                  <a:cs typeface="Candara"/>
                </a:rPr>
                <a:t> </a:t>
              </a:r>
              <a:r>
                <a:rPr lang="en-US" altLang="zh-CN" sz="2000" i="1" dirty="0" smtClean="0">
                  <a:solidFill>
                    <a:schemeClr val="bg1">
                      <a:lumMod val="85000"/>
                    </a:schemeClr>
                  </a:solidFill>
                  <a:latin typeface="Candara"/>
                  <a:cs typeface="Candara"/>
                </a:rPr>
                <a:t>routine</a:t>
              </a:r>
              <a:endParaRPr lang="en-US" altLang="zh-CN" sz="2000" dirty="0" smtClean="0">
                <a:solidFill>
                  <a:schemeClr val="bg1">
                    <a:lumMod val="85000"/>
                  </a:schemeClr>
                </a:solidFill>
                <a:latin typeface="Candara"/>
                <a:cs typeface="Candara"/>
              </a:endParaRPr>
            </a:p>
            <a:p>
              <a:endParaRPr lang="en-US" altLang="zh-CN" dirty="0">
                <a:latin typeface="Candara"/>
                <a:cs typeface="Candara"/>
              </a:endParaRPr>
            </a:p>
          </p:txBody>
        </p:sp>
      </p:grpSp>
      <p:sp>
        <p:nvSpPr>
          <p:cNvPr id="5" name="Rectangle 4"/>
          <p:cNvSpPr/>
          <p:nvPr/>
        </p:nvSpPr>
        <p:spPr>
          <a:xfrm>
            <a:off x="4685142" y="5149334"/>
            <a:ext cx="1380506" cy="400110"/>
          </a:xfrm>
          <a:prstGeom prst="rect">
            <a:avLst/>
          </a:prstGeom>
        </p:spPr>
        <p:txBody>
          <a:bodyPr wrap="none">
            <a:spAutoFit/>
          </a:bodyPr>
          <a:lstStyle/>
          <a:p>
            <a:r>
              <a:rPr lang="en-US" altLang="zh-CN" sz="2000" b="1" dirty="0" smtClean="0">
                <a:solidFill>
                  <a:srgbClr val="000099"/>
                </a:solidFill>
                <a:latin typeface="Candara"/>
                <a:cs typeface="Candara"/>
              </a:rPr>
              <a:t>No</a:t>
            </a:r>
            <a:r>
              <a:rPr lang="zh-CN" altLang="en-US" sz="2000" b="1" dirty="0" smtClean="0">
                <a:solidFill>
                  <a:srgbClr val="000099"/>
                </a:solidFill>
                <a:latin typeface="Candara"/>
                <a:cs typeface="Candara"/>
              </a:rPr>
              <a:t> </a:t>
            </a:r>
            <a:r>
              <a:rPr lang="en-US" altLang="zh-CN" sz="2000" b="1" dirty="0" smtClean="0">
                <a:solidFill>
                  <a:srgbClr val="000099"/>
                </a:solidFill>
                <a:latin typeface="Candara"/>
                <a:cs typeface="Candara"/>
              </a:rPr>
              <a:t>conflict</a:t>
            </a:r>
            <a:endParaRPr lang="en-US" sz="2000" b="1" dirty="0">
              <a:solidFill>
                <a:srgbClr val="000099"/>
              </a:solidFill>
            </a:endParaRPr>
          </a:p>
        </p:txBody>
      </p:sp>
      <p:sp>
        <p:nvSpPr>
          <p:cNvPr id="11" name="Down Arrow 10"/>
          <p:cNvSpPr/>
          <p:nvPr/>
        </p:nvSpPr>
        <p:spPr>
          <a:xfrm>
            <a:off x="4332364" y="4896556"/>
            <a:ext cx="352778" cy="965200"/>
          </a:xfrm>
          <a:prstGeom prst="downArrow">
            <a:avLst>
              <a:gd name="adj1" fmla="val 26000"/>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54518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a:spLocks noGrp="1"/>
          </p:cNvSpPr>
          <p:nvPr>
            <p:ph idx="1"/>
          </p:nvPr>
        </p:nvSpPr>
        <p:spPr>
          <a:xfrm>
            <a:off x="457200" y="1521370"/>
            <a:ext cx="8585200" cy="4525963"/>
          </a:xfrm>
        </p:spPr>
        <p:txBody>
          <a:bodyPr/>
          <a:lstStyle/>
          <a:p>
            <a:r>
              <a:rPr lang="en-US" altLang="zh-CN" sz="2800" b="1" dirty="0" smtClean="0">
                <a:effectLst>
                  <a:outerShdw blurRad="38100" dist="38100" dir="2700000" algn="tl">
                    <a:srgbClr val="000000">
                      <a:alpha val="43137"/>
                    </a:srgbClr>
                  </a:outerShdw>
                </a:effectLst>
                <a:latin typeface="Candara"/>
                <a:cs typeface="Candara"/>
              </a:rPr>
              <a:t>If</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transaction start</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successfully</a:t>
            </a:r>
          </a:p>
          <a:p>
            <a:pPr lvl="1"/>
            <a:r>
              <a:rPr lang="en-US" altLang="zh-CN" sz="2400" dirty="0">
                <a:latin typeface="Candara"/>
                <a:cs typeface="Candara"/>
              </a:rPr>
              <a:t>Do</a:t>
            </a:r>
            <a:r>
              <a:rPr lang="zh-CN" altLang="en-US" sz="2400" dirty="0">
                <a:latin typeface="Candara"/>
                <a:cs typeface="Candara"/>
              </a:rPr>
              <a:t> </a:t>
            </a:r>
            <a:r>
              <a:rPr lang="en-US" altLang="zh-CN" sz="2400" dirty="0">
                <a:latin typeface="Candara"/>
                <a:cs typeface="Candara"/>
              </a:rPr>
              <a:t>work protected by RTM, and then</a:t>
            </a:r>
            <a:r>
              <a:rPr lang="zh-CN" altLang="en-US" sz="2400" dirty="0">
                <a:latin typeface="Candara"/>
                <a:cs typeface="Candara"/>
              </a:rPr>
              <a:t> </a:t>
            </a:r>
            <a:r>
              <a:rPr lang="en-US" altLang="zh-CN" sz="2400" dirty="0">
                <a:latin typeface="Candara"/>
                <a:cs typeface="Candara"/>
              </a:rPr>
              <a:t>commit</a:t>
            </a:r>
          </a:p>
          <a:p>
            <a:r>
              <a:rPr lang="en-US" altLang="zh-CN" sz="2800" b="1" dirty="0" smtClean="0">
                <a:effectLst>
                  <a:outerShdw blurRad="38100" dist="38100" dir="2700000" algn="tl">
                    <a:srgbClr val="000000">
                      <a:alpha val="43137"/>
                    </a:srgbClr>
                  </a:outerShdw>
                </a:effectLst>
                <a:latin typeface="Candara"/>
                <a:cs typeface="Candara"/>
              </a:rPr>
              <a:t>Fallback </a:t>
            </a:r>
            <a:r>
              <a:rPr lang="en-US" altLang="zh-CN" sz="2800" b="1" dirty="0">
                <a:effectLst>
                  <a:outerShdw blurRad="38100" dist="38100" dir="2700000" algn="tl">
                    <a:srgbClr val="000000">
                      <a:alpha val="43137"/>
                    </a:srgbClr>
                  </a:outerShdw>
                </a:effectLst>
                <a:latin typeface="Candara"/>
                <a:cs typeface="Candara"/>
              </a:rPr>
              <a:t>routine to handle abort event</a:t>
            </a:r>
          </a:p>
          <a:p>
            <a:pPr lvl="1"/>
            <a:r>
              <a:rPr lang="en-US" altLang="zh-CN" sz="2400" dirty="0" smtClean="0">
                <a:latin typeface="Candara"/>
                <a:cs typeface="Candara"/>
              </a:rPr>
              <a:t>If abort, system </a:t>
            </a:r>
            <a:r>
              <a:rPr lang="en-US" altLang="zh-CN" sz="2400" dirty="0">
                <a:latin typeface="Candara"/>
                <a:cs typeface="Candara"/>
              </a:rPr>
              <a:t>rollback to _</a:t>
            </a:r>
            <a:r>
              <a:rPr lang="en-US" altLang="zh-CN" sz="2400" dirty="0" err="1">
                <a:latin typeface="Candara"/>
                <a:cs typeface="Candara"/>
              </a:rPr>
              <a:t>xbegin</a:t>
            </a:r>
            <a:r>
              <a:rPr lang="en-US" altLang="zh-CN" sz="2400" dirty="0">
                <a:latin typeface="Candara"/>
                <a:cs typeface="Candara"/>
              </a:rPr>
              <a:t>, return an abort code</a:t>
            </a:r>
            <a:endParaRPr lang="en-US" altLang="zh-CN" sz="2400" dirty="0"/>
          </a:p>
          <a:p>
            <a:r>
              <a:rPr lang="en-US" altLang="zh-CN" sz="2800" b="1" dirty="0" smtClean="0">
                <a:solidFill>
                  <a:srgbClr val="D9D9D9"/>
                </a:solidFill>
                <a:latin typeface="Candara"/>
                <a:cs typeface="Candara"/>
              </a:rPr>
              <a:t>Manually</a:t>
            </a:r>
            <a:r>
              <a:rPr lang="zh-CN" altLang="en-US" sz="2800" b="1" dirty="0" smtClean="0">
                <a:solidFill>
                  <a:srgbClr val="D9D9D9"/>
                </a:solidFill>
                <a:latin typeface="Candara"/>
                <a:cs typeface="Candara"/>
              </a:rPr>
              <a:t> </a:t>
            </a:r>
            <a:r>
              <a:rPr lang="en-US" altLang="zh-CN" sz="2800" b="1" dirty="0">
                <a:solidFill>
                  <a:srgbClr val="D9D9D9"/>
                </a:solidFill>
                <a:latin typeface="Candara"/>
                <a:cs typeface="Candara"/>
              </a:rPr>
              <a:t>abort</a:t>
            </a:r>
            <a:r>
              <a:rPr lang="zh-CN" altLang="en-US" sz="2800" b="1" dirty="0">
                <a:solidFill>
                  <a:srgbClr val="D9D9D9"/>
                </a:solidFill>
                <a:latin typeface="Candara"/>
                <a:cs typeface="Candara"/>
              </a:rPr>
              <a:t> </a:t>
            </a:r>
            <a:r>
              <a:rPr lang="en-US" altLang="zh-CN" sz="2800" b="1" dirty="0">
                <a:solidFill>
                  <a:srgbClr val="D9D9D9"/>
                </a:solidFill>
                <a:latin typeface="Candara"/>
                <a:cs typeface="Candara"/>
              </a:rPr>
              <a:t>inside</a:t>
            </a:r>
            <a:r>
              <a:rPr lang="zh-CN" altLang="en-US" sz="2800" b="1" dirty="0">
                <a:solidFill>
                  <a:srgbClr val="D9D9D9"/>
                </a:solidFill>
                <a:latin typeface="Candara"/>
                <a:cs typeface="Candara"/>
              </a:rPr>
              <a:t> </a:t>
            </a:r>
            <a:r>
              <a:rPr lang="en-US" altLang="zh-CN" sz="2800" b="1" dirty="0">
                <a:solidFill>
                  <a:srgbClr val="D9D9D9"/>
                </a:solidFill>
                <a:latin typeface="Candara"/>
                <a:cs typeface="Candara"/>
              </a:rPr>
              <a:t>a</a:t>
            </a:r>
            <a:r>
              <a:rPr lang="zh-CN" altLang="en-US" sz="2800" b="1" dirty="0">
                <a:solidFill>
                  <a:srgbClr val="D9D9D9"/>
                </a:solidFill>
                <a:latin typeface="Candara"/>
                <a:cs typeface="Candara"/>
              </a:rPr>
              <a:t> </a:t>
            </a:r>
            <a:r>
              <a:rPr lang="en-US" altLang="zh-CN" sz="2800" b="1" dirty="0">
                <a:solidFill>
                  <a:srgbClr val="D9D9D9"/>
                </a:solidFill>
                <a:latin typeface="Candara"/>
                <a:cs typeface="Candara"/>
              </a:rPr>
              <a:t>transaction</a:t>
            </a:r>
          </a:p>
          <a:p>
            <a:endParaRPr lang="en-US" altLang="zh-CN" dirty="0" smtClean="0">
              <a:latin typeface="Candara"/>
              <a:cs typeface="Candara"/>
            </a:endParaRPr>
          </a:p>
        </p:txBody>
      </p:sp>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Programming</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with</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RTM</a:t>
            </a:r>
            <a:endParaRPr lang="en-US" sz="4000" dirty="0">
              <a:latin typeface="Candara"/>
              <a:cs typeface="Candara"/>
            </a:endParaRPr>
          </a:p>
        </p:txBody>
      </p:sp>
      <p:grpSp>
        <p:nvGrpSpPr>
          <p:cNvPr id="7" name="Group 6"/>
          <p:cNvGrpSpPr/>
          <p:nvPr/>
        </p:nvGrpSpPr>
        <p:grpSpPr>
          <a:xfrm>
            <a:off x="1952103" y="4133875"/>
            <a:ext cx="4338472" cy="2656765"/>
            <a:chOff x="1327250" y="1671427"/>
            <a:chExt cx="4338472" cy="2656765"/>
          </a:xfrm>
        </p:grpSpPr>
        <p:sp>
          <p:nvSpPr>
            <p:cNvPr id="9" name="Rectangle 8"/>
            <p:cNvSpPr/>
            <p:nvPr/>
          </p:nvSpPr>
          <p:spPr>
            <a:xfrm>
              <a:off x="1327250" y="1671427"/>
              <a:ext cx="4338472" cy="2494080"/>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0" name="Rectangle 9"/>
            <p:cNvSpPr/>
            <p:nvPr/>
          </p:nvSpPr>
          <p:spPr>
            <a:xfrm>
              <a:off x="1475915" y="1804424"/>
              <a:ext cx="4092122" cy="2523768"/>
            </a:xfrm>
            <a:prstGeom prst="rect">
              <a:avLst/>
            </a:prstGeom>
          </p:spPr>
          <p:txBody>
            <a:bodyPr wrap="square">
              <a:spAutoFit/>
            </a:bodyPr>
            <a:lstStyle/>
            <a:p>
              <a:r>
                <a:rPr lang="en-US" altLang="zh-CN" sz="2000" b="1" dirty="0">
                  <a:latin typeface="Candara"/>
                  <a:cs typeface="Candara"/>
                </a:rPr>
                <a:t>i</a:t>
              </a:r>
              <a:r>
                <a:rPr lang="en-US" altLang="zh-CN" sz="2000" b="1" dirty="0" smtClean="0">
                  <a:latin typeface="Candara"/>
                  <a:cs typeface="Candara"/>
                </a:rPr>
                <a:t>f</a:t>
              </a:r>
              <a:r>
                <a:rPr lang="en-US" altLang="zh-CN" sz="2000" dirty="0" smtClean="0">
                  <a:latin typeface="Candara"/>
                  <a:cs typeface="Candara"/>
                </a:rPr>
                <a:t> </a:t>
              </a:r>
              <a:r>
                <a:rPr lang="en-US" altLang="zh-CN" sz="2000" i="1" dirty="0" smtClean="0">
                  <a:solidFill>
                    <a:srgbClr val="000000"/>
                  </a:solidFill>
                  <a:latin typeface="Candara"/>
                  <a:cs typeface="Candara"/>
                </a:rPr>
                <a:t>_</a:t>
              </a:r>
              <a:r>
                <a:rPr lang="en-US" altLang="zh-CN" sz="2000" i="1" dirty="0" err="1" smtClean="0">
                  <a:solidFill>
                    <a:srgbClr val="000000"/>
                  </a:solidFill>
                  <a:latin typeface="Candara"/>
                  <a:cs typeface="Candara"/>
                </a:rPr>
                <a:t>xbegin</a:t>
              </a:r>
              <a:r>
                <a:rPr lang="en-US" altLang="zh-CN" sz="2000" dirty="0" smtClean="0">
                  <a:solidFill>
                    <a:srgbClr val="000000"/>
                  </a:solidFill>
                  <a:latin typeface="Candara"/>
                  <a:cs typeface="Candara"/>
                </a:rPr>
                <a:t>()</a:t>
              </a:r>
              <a:r>
                <a:rPr lang="zh-CN" altLang="en-US" sz="2000" dirty="0" smtClean="0">
                  <a:solidFill>
                    <a:srgbClr val="000000"/>
                  </a:solidFill>
                  <a:latin typeface="Candara"/>
                  <a:cs typeface="Candara"/>
                </a:rPr>
                <a:t> </a:t>
              </a:r>
              <a:r>
                <a:rPr lang="en-US" altLang="zh-CN" sz="2000" dirty="0" smtClean="0">
                  <a:solidFill>
                    <a:srgbClr val="000000"/>
                  </a:solidFill>
                  <a:latin typeface="Candara"/>
                  <a:cs typeface="Candara"/>
                </a:rPr>
                <a:t>==</a:t>
              </a:r>
              <a:r>
                <a:rPr lang="zh-CN" altLang="en-US" sz="2000" dirty="0" smtClean="0">
                  <a:solidFill>
                    <a:srgbClr val="000000"/>
                  </a:solidFill>
                  <a:latin typeface="Candara"/>
                  <a:cs typeface="Candara"/>
                </a:rPr>
                <a:t> </a:t>
              </a:r>
              <a:r>
                <a:rPr lang="en-US" altLang="zh-CN" sz="2000" dirty="0" smtClean="0">
                  <a:solidFill>
                    <a:srgbClr val="000000"/>
                  </a:solidFill>
                  <a:latin typeface="Candara"/>
                  <a:cs typeface="Candara"/>
                </a:rPr>
                <a:t>_XBEGIN_STARTED: </a:t>
              </a:r>
              <a:endParaRPr lang="en-US" altLang="zh-CN" sz="2000" dirty="0">
                <a:solidFill>
                  <a:srgbClr val="000000"/>
                </a:solidFill>
                <a:latin typeface="Candara"/>
                <a:cs typeface="Candara"/>
              </a:endParaRPr>
            </a:p>
            <a:p>
              <a:r>
                <a:rPr lang="en-US" altLang="zh-CN" sz="2000" dirty="0">
                  <a:solidFill>
                    <a:srgbClr val="000000"/>
                  </a:solidFill>
                  <a:latin typeface="Candara"/>
                  <a:cs typeface="Candara"/>
                </a:rPr>
                <a:t>   </a:t>
              </a:r>
              <a:r>
                <a:rPr lang="en-US" altLang="zh-CN" sz="2000" dirty="0">
                  <a:solidFill>
                    <a:srgbClr val="D9D9D9"/>
                  </a:solidFill>
                  <a:latin typeface="Candara"/>
                  <a:cs typeface="Candara"/>
                </a:rPr>
                <a:t> </a:t>
              </a:r>
              <a:r>
                <a:rPr lang="zh-CN" altLang="en-US" sz="2000" b="1" dirty="0" smtClean="0">
                  <a:solidFill>
                    <a:srgbClr val="D9D9D9"/>
                  </a:solidFill>
                  <a:latin typeface="Candara"/>
                  <a:cs typeface="Candara"/>
                </a:rPr>
                <a:t> </a:t>
              </a:r>
              <a:r>
                <a:rPr lang="en-US" altLang="zh-CN" sz="2000" b="1" i="1" dirty="0" smtClean="0">
                  <a:solidFill>
                    <a:srgbClr val="D9D9D9"/>
                  </a:solidFill>
                  <a:latin typeface="Candara"/>
                  <a:cs typeface="Candara"/>
                </a:rPr>
                <a:t>if</a:t>
              </a:r>
              <a:r>
                <a:rPr lang="zh-CN" altLang="en-US" sz="2000" i="1" dirty="0" smtClean="0">
                  <a:solidFill>
                    <a:srgbClr val="D9D9D9"/>
                  </a:solidFill>
                  <a:latin typeface="Candara"/>
                  <a:cs typeface="Candara"/>
                </a:rPr>
                <a:t> </a:t>
              </a:r>
              <a:r>
                <a:rPr lang="en-US" altLang="zh-CN" sz="2000" i="1" dirty="0" smtClean="0">
                  <a:solidFill>
                    <a:srgbClr val="D9D9D9"/>
                  </a:solidFill>
                  <a:latin typeface="Candara"/>
                  <a:cs typeface="Candara"/>
                </a:rPr>
                <a:t>conditions:</a:t>
              </a:r>
            </a:p>
            <a:p>
              <a:r>
                <a:rPr lang="zh-CN" altLang="zh-CN" sz="2000" i="1" dirty="0">
                  <a:solidFill>
                    <a:srgbClr val="D9D9D9"/>
                  </a:solidFill>
                  <a:latin typeface="Candara"/>
                  <a:cs typeface="Candara"/>
                </a:rPr>
                <a:t> </a:t>
              </a:r>
              <a:r>
                <a:rPr lang="zh-CN" altLang="en-US" sz="2000" i="1" dirty="0" smtClean="0">
                  <a:solidFill>
                    <a:srgbClr val="D9D9D9"/>
                  </a:solidFill>
                  <a:latin typeface="Candara"/>
                  <a:cs typeface="Candara"/>
                </a:rPr>
                <a:t>   </a:t>
              </a:r>
              <a:r>
                <a:rPr lang="zh-CN" altLang="zh-CN" sz="2000" i="1" dirty="0">
                  <a:solidFill>
                    <a:srgbClr val="D9D9D9"/>
                  </a:solidFill>
                  <a:latin typeface="Candara"/>
                  <a:cs typeface="Candara"/>
                </a:rPr>
                <a:t> </a:t>
              </a:r>
              <a:r>
                <a:rPr lang="zh-CN" altLang="zh-CN" sz="2000" i="1" dirty="0" smtClean="0">
                  <a:solidFill>
                    <a:srgbClr val="D9D9D9"/>
                  </a:solidFill>
                  <a:latin typeface="Candara"/>
                  <a:cs typeface="Candara"/>
                </a:rPr>
                <a:t>_</a:t>
              </a:r>
              <a:r>
                <a:rPr lang="en-US" altLang="zh-CN" sz="2000" i="1" dirty="0" err="1" smtClean="0">
                  <a:solidFill>
                    <a:srgbClr val="D9D9D9"/>
                  </a:solidFill>
                  <a:latin typeface="Candara"/>
                  <a:cs typeface="Candara"/>
                </a:rPr>
                <a:t>xabort</a:t>
              </a:r>
              <a:r>
                <a:rPr lang="en-US" altLang="zh-CN" sz="2000" i="1" dirty="0" smtClean="0">
                  <a:solidFill>
                    <a:srgbClr val="D9D9D9"/>
                  </a:solidFill>
                  <a:latin typeface="Candara"/>
                  <a:cs typeface="Candara"/>
                </a:rPr>
                <a:t>()</a:t>
              </a:r>
            </a:p>
            <a:p>
              <a:r>
                <a:rPr lang="zh-CN" altLang="zh-CN" sz="2000" i="1" dirty="0" smtClean="0">
                  <a:solidFill>
                    <a:srgbClr val="000000"/>
                  </a:solidFill>
                  <a:latin typeface="Candara"/>
                  <a:cs typeface="Candara"/>
                </a:rPr>
                <a:t> </a:t>
              </a:r>
              <a:r>
                <a:rPr lang="zh-CN" altLang="en-US" sz="2000" i="1" dirty="0" smtClean="0">
                  <a:solidFill>
                    <a:srgbClr val="000000"/>
                  </a:solidFill>
                  <a:latin typeface="Candara"/>
                  <a:cs typeface="Candara"/>
                </a:rPr>
                <a:t>  </a:t>
              </a:r>
              <a:r>
                <a:rPr lang="en-US" altLang="zh-CN" sz="2000" i="1" dirty="0" smtClean="0">
                  <a:solidFill>
                    <a:srgbClr val="000000"/>
                  </a:solidFill>
                  <a:latin typeface="Candara"/>
                  <a:cs typeface="Candara"/>
                </a:rPr>
                <a:t>critical code (</a:t>
              </a:r>
              <a:r>
                <a:rPr lang="en-US" altLang="zh-CN" sz="2000" i="1" dirty="0" smtClean="0">
                  <a:solidFill>
                    <a:srgbClr val="FF0000"/>
                  </a:solidFill>
                  <a:latin typeface="Candara"/>
                  <a:cs typeface="Candara"/>
                </a:rPr>
                <a:t>access x</a:t>
              </a:r>
              <a:r>
                <a:rPr lang="en-US" altLang="zh-CN" sz="2000" i="1" dirty="0" smtClean="0">
                  <a:solidFill>
                    <a:srgbClr val="000000"/>
                  </a:solidFill>
                  <a:latin typeface="Candara"/>
                  <a:cs typeface="Candara"/>
                </a:rPr>
                <a:t>)</a:t>
              </a:r>
            </a:p>
            <a:p>
              <a:r>
                <a:rPr lang="en-US" altLang="zh-CN" sz="2000" i="1" dirty="0">
                  <a:solidFill>
                    <a:srgbClr val="000000"/>
                  </a:solidFill>
                  <a:latin typeface="Candara"/>
                  <a:cs typeface="Candara"/>
                </a:rPr>
                <a:t> </a:t>
              </a:r>
              <a:r>
                <a:rPr lang="en-US" altLang="zh-CN" sz="2000" i="1" dirty="0" smtClean="0">
                  <a:solidFill>
                    <a:srgbClr val="000000"/>
                  </a:solidFill>
                  <a:latin typeface="Candara"/>
                  <a:cs typeface="Candara"/>
                </a:rPr>
                <a:t>    </a:t>
              </a:r>
              <a:r>
                <a:rPr lang="zh-CN" altLang="zh-CN" sz="2000" i="1" dirty="0" smtClean="0">
                  <a:solidFill>
                    <a:srgbClr val="000000"/>
                  </a:solidFill>
                  <a:latin typeface="Candara"/>
                  <a:cs typeface="Candara"/>
                </a:rPr>
                <a:t>_</a:t>
              </a:r>
              <a:r>
                <a:rPr lang="en-US" altLang="zh-CN" sz="2000" i="1" dirty="0" err="1" smtClean="0">
                  <a:solidFill>
                    <a:srgbClr val="000000"/>
                  </a:solidFill>
                  <a:latin typeface="Candara"/>
                  <a:cs typeface="Candara"/>
                </a:rPr>
                <a:t>xend</a:t>
              </a:r>
              <a:r>
                <a:rPr lang="en-US" altLang="zh-CN" sz="2000" i="1" dirty="0" smtClean="0">
                  <a:solidFill>
                    <a:srgbClr val="000000"/>
                  </a:solidFill>
                  <a:latin typeface="Candara"/>
                  <a:cs typeface="Candara"/>
                </a:rPr>
                <a:t>()</a:t>
              </a:r>
            </a:p>
            <a:p>
              <a:r>
                <a:rPr lang="en-US" altLang="zh-CN" sz="2000" b="1" i="1" dirty="0">
                  <a:latin typeface="Candara"/>
                  <a:cs typeface="Candara"/>
                </a:rPr>
                <a:t>e</a:t>
              </a:r>
              <a:r>
                <a:rPr lang="en-US" altLang="zh-CN" sz="2000" b="1" i="1" dirty="0" smtClean="0">
                  <a:latin typeface="Candara"/>
                  <a:cs typeface="Candara"/>
                </a:rPr>
                <a:t>lse</a:t>
              </a:r>
            </a:p>
            <a:p>
              <a:r>
                <a:rPr lang="zh-CN" altLang="zh-CN" sz="2000" i="1" dirty="0">
                  <a:latin typeface="Candara"/>
                  <a:cs typeface="Candara"/>
                </a:rPr>
                <a:t> </a:t>
              </a:r>
              <a:r>
                <a:rPr lang="zh-CN" altLang="en-US" sz="2000" i="1" dirty="0" smtClean="0">
                  <a:latin typeface="Candara"/>
                  <a:cs typeface="Candara"/>
                </a:rPr>
                <a:t>  </a:t>
              </a:r>
              <a:r>
                <a:rPr lang="en-US" altLang="zh-CN" sz="2000" i="1" dirty="0" smtClean="0">
                  <a:solidFill>
                    <a:srgbClr val="FF0000"/>
                  </a:solidFill>
                  <a:latin typeface="Candara"/>
                  <a:cs typeface="Candara"/>
                </a:rPr>
                <a:t>fallback</a:t>
              </a:r>
              <a:r>
                <a:rPr lang="zh-CN" altLang="en-US" sz="2000" i="1" dirty="0" smtClean="0">
                  <a:solidFill>
                    <a:srgbClr val="FF0000"/>
                  </a:solidFill>
                  <a:latin typeface="Candara"/>
                  <a:cs typeface="Candara"/>
                </a:rPr>
                <a:t> </a:t>
              </a:r>
              <a:r>
                <a:rPr lang="en-US" altLang="zh-CN" sz="2000" i="1" dirty="0" smtClean="0">
                  <a:solidFill>
                    <a:srgbClr val="FF0000"/>
                  </a:solidFill>
                  <a:latin typeface="Candara"/>
                  <a:cs typeface="Candara"/>
                </a:rPr>
                <a:t>routine</a:t>
              </a:r>
              <a:endParaRPr lang="en-US" altLang="zh-CN" sz="2000" dirty="0" smtClean="0">
                <a:solidFill>
                  <a:srgbClr val="FF0000"/>
                </a:solidFill>
                <a:latin typeface="Candara"/>
                <a:cs typeface="Candara"/>
              </a:endParaRPr>
            </a:p>
            <a:p>
              <a:endParaRPr lang="en-US" altLang="zh-CN" dirty="0">
                <a:latin typeface="Candara"/>
                <a:cs typeface="Candara"/>
              </a:endParaRPr>
            </a:p>
          </p:txBody>
        </p:sp>
      </p:grpSp>
      <p:sp>
        <p:nvSpPr>
          <p:cNvPr id="8" name="Rectangle 7"/>
          <p:cNvSpPr/>
          <p:nvPr/>
        </p:nvSpPr>
        <p:spPr>
          <a:xfrm>
            <a:off x="5232507" y="5479832"/>
            <a:ext cx="1103186" cy="707886"/>
          </a:xfrm>
          <a:prstGeom prst="rect">
            <a:avLst/>
          </a:prstGeom>
        </p:spPr>
        <p:txBody>
          <a:bodyPr wrap="none">
            <a:spAutoFit/>
          </a:bodyPr>
          <a:lstStyle/>
          <a:p>
            <a:pPr algn="ctr"/>
            <a:r>
              <a:rPr lang="en-US" altLang="zh-CN" sz="2000" b="1" dirty="0" smtClean="0">
                <a:solidFill>
                  <a:srgbClr val="000099"/>
                </a:solidFill>
                <a:latin typeface="Candara"/>
                <a:cs typeface="Candara"/>
              </a:rPr>
              <a:t>Conflict!</a:t>
            </a:r>
            <a:endParaRPr lang="en-US" altLang="zh-CN" sz="2000" b="1" dirty="0">
              <a:solidFill>
                <a:srgbClr val="000099"/>
              </a:solidFill>
              <a:latin typeface="Candara"/>
              <a:cs typeface="Candara"/>
            </a:endParaRPr>
          </a:p>
          <a:p>
            <a:pPr algn="ctr"/>
            <a:r>
              <a:rPr lang="en-US" altLang="zh-CN" sz="2000" b="1" dirty="0" smtClean="0">
                <a:solidFill>
                  <a:srgbClr val="000099"/>
                </a:solidFill>
                <a:latin typeface="Candara"/>
                <a:cs typeface="Candara"/>
              </a:rPr>
              <a:t>Abort</a:t>
            </a:r>
            <a:endParaRPr lang="en-US" sz="2000" b="1" dirty="0">
              <a:solidFill>
                <a:srgbClr val="000099"/>
              </a:solidFill>
            </a:endParaRPr>
          </a:p>
        </p:txBody>
      </p:sp>
      <p:sp>
        <p:nvSpPr>
          <p:cNvPr id="12" name="U-Turn Arrow 11"/>
          <p:cNvSpPr/>
          <p:nvPr/>
        </p:nvSpPr>
        <p:spPr>
          <a:xfrm rot="5400000">
            <a:off x="4534586" y="5719924"/>
            <a:ext cx="1076712" cy="380998"/>
          </a:xfrm>
          <a:prstGeom prst="uturnArrow">
            <a:avLst>
              <a:gd name="adj1" fmla="val 11408"/>
              <a:gd name="adj2" fmla="val 25000"/>
              <a:gd name="adj3" fmla="val 25000"/>
              <a:gd name="adj4" fmla="val 40352"/>
              <a:gd name="adj5" fmla="val 10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6" name="Group 15"/>
          <p:cNvGrpSpPr/>
          <p:nvPr/>
        </p:nvGrpSpPr>
        <p:grpSpPr>
          <a:xfrm>
            <a:off x="6773332" y="4664160"/>
            <a:ext cx="1574627" cy="1960973"/>
            <a:chOff x="1327250" y="1671428"/>
            <a:chExt cx="4338472" cy="2494081"/>
          </a:xfrm>
        </p:grpSpPr>
        <p:sp>
          <p:nvSpPr>
            <p:cNvPr id="18" name="Rectangle 17"/>
            <p:cNvSpPr/>
            <p:nvPr/>
          </p:nvSpPr>
          <p:spPr>
            <a:xfrm>
              <a:off x="1327250" y="1671428"/>
              <a:ext cx="4338472" cy="2494081"/>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9" name="Rectangle 18"/>
            <p:cNvSpPr/>
            <p:nvPr/>
          </p:nvSpPr>
          <p:spPr>
            <a:xfrm>
              <a:off x="1475914" y="1804424"/>
              <a:ext cx="4092121" cy="587173"/>
            </a:xfrm>
            <a:prstGeom prst="rect">
              <a:avLst/>
            </a:prstGeom>
          </p:spPr>
          <p:txBody>
            <a:bodyPr wrap="square">
              <a:spAutoFit/>
            </a:bodyPr>
            <a:lstStyle/>
            <a:p>
              <a:r>
                <a:rPr lang="en-US" altLang="zh-CN" sz="2400" dirty="0">
                  <a:latin typeface="Candara"/>
                  <a:cs typeface="Candara"/>
                </a:rPr>
                <a:t>x</a:t>
              </a:r>
              <a:r>
                <a:rPr lang="en-US" altLang="zh-CN" sz="2400" dirty="0" smtClean="0">
                  <a:latin typeface="Candara"/>
                  <a:cs typeface="Candara"/>
                </a:rPr>
                <a:t> = 1</a:t>
              </a:r>
              <a:endParaRPr lang="en-US" altLang="zh-CN" sz="2000" dirty="0">
                <a:latin typeface="Candara"/>
                <a:cs typeface="Candara"/>
              </a:endParaRPr>
            </a:p>
          </p:txBody>
        </p:sp>
      </p:grpSp>
      <p:sp>
        <p:nvSpPr>
          <p:cNvPr id="20" name="Rectangle 19"/>
          <p:cNvSpPr/>
          <p:nvPr/>
        </p:nvSpPr>
        <p:spPr>
          <a:xfrm>
            <a:off x="6604000" y="4191260"/>
            <a:ext cx="2096912" cy="400110"/>
          </a:xfrm>
          <a:prstGeom prst="rect">
            <a:avLst/>
          </a:prstGeom>
        </p:spPr>
        <p:txBody>
          <a:bodyPr wrap="square">
            <a:spAutoFit/>
          </a:bodyPr>
          <a:lstStyle/>
          <a:p>
            <a:r>
              <a:rPr lang="en-US" altLang="zh-CN" sz="2000" dirty="0" smtClean="0">
                <a:latin typeface="Candara"/>
                <a:cs typeface="Candara"/>
              </a:rPr>
              <a:t>Another process</a:t>
            </a:r>
            <a:endParaRPr lang="en-US" altLang="zh-CN" dirty="0">
              <a:latin typeface="Candara"/>
              <a:cs typeface="Candara"/>
            </a:endParaRPr>
          </a:p>
        </p:txBody>
      </p:sp>
    </p:spTree>
    <p:extLst>
      <p:ext uri="{BB962C8B-B14F-4D97-AF65-F5344CB8AC3E}">
        <p14:creationId xmlns:p14="http://schemas.microsoft.com/office/powerpoint/2010/main" val="176618159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a:spLocks noGrp="1"/>
          </p:cNvSpPr>
          <p:nvPr>
            <p:ph idx="1"/>
          </p:nvPr>
        </p:nvSpPr>
        <p:spPr>
          <a:xfrm>
            <a:off x="457200" y="1521370"/>
            <a:ext cx="8483600" cy="4525963"/>
          </a:xfrm>
        </p:spPr>
        <p:txBody>
          <a:bodyPr/>
          <a:lstStyle/>
          <a:p>
            <a:r>
              <a:rPr lang="en-US" altLang="zh-CN" sz="2800" b="1" dirty="0" smtClean="0">
                <a:effectLst>
                  <a:outerShdw blurRad="38100" dist="38100" dir="2700000" algn="tl">
                    <a:srgbClr val="000000">
                      <a:alpha val="43137"/>
                    </a:srgbClr>
                  </a:outerShdw>
                </a:effectLst>
                <a:latin typeface="Candara"/>
                <a:cs typeface="Candara"/>
              </a:rPr>
              <a:t>If</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transaction start</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successfully</a:t>
            </a:r>
          </a:p>
          <a:p>
            <a:pPr lvl="1"/>
            <a:r>
              <a:rPr lang="en-US" altLang="zh-CN" sz="2400" dirty="0">
                <a:latin typeface="Candara"/>
                <a:cs typeface="Candara"/>
              </a:rPr>
              <a:t>Do</a:t>
            </a:r>
            <a:r>
              <a:rPr lang="zh-CN" altLang="en-US" sz="2400" dirty="0">
                <a:latin typeface="Candara"/>
                <a:cs typeface="Candara"/>
              </a:rPr>
              <a:t> </a:t>
            </a:r>
            <a:r>
              <a:rPr lang="en-US" altLang="zh-CN" sz="2400" dirty="0">
                <a:latin typeface="Candara"/>
                <a:cs typeface="Candara"/>
              </a:rPr>
              <a:t>work protected by RTM, and then</a:t>
            </a:r>
            <a:r>
              <a:rPr lang="zh-CN" altLang="en-US" sz="2400" dirty="0">
                <a:latin typeface="Candara"/>
                <a:cs typeface="Candara"/>
              </a:rPr>
              <a:t> </a:t>
            </a:r>
            <a:r>
              <a:rPr lang="en-US" altLang="zh-CN" sz="2400" dirty="0">
                <a:latin typeface="Candara"/>
                <a:cs typeface="Candara"/>
              </a:rPr>
              <a:t>commit</a:t>
            </a:r>
          </a:p>
          <a:p>
            <a:r>
              <a:rPr lang="en-US" altLang="zh-CN" sz="2800" b="1" dirty="0" smtClean="0">
                <a:effectLst>
                  <a:outerShdw blurRad="38100" dist="38100" dir="2700000" algn="tl">
                    <a:srgbClr val="000000">
                      <a:alpha val="43137"/>
                    </a:srgbClr>
                  </a:outerShdw>
                </a:effectLst>
                <a:latin typeface="Candara"/>
                <a:cs typeface="Candara"/>
              </a:rPr>
              <a:t>Fallback </a:t>
            </a:r>
            <a:r>
              <a:rPr lang="en-US" altLang="zh-CN" sz="2800" b="1" dirty="0">
                <a:effectLst>
                  <a:outerShdw blurRad="38100" dist="38100" dir="2700000" algn="tl">
                    <a:srgbClr val="000000">
                      <a:alpha val="43137"/>
                    </a:srgbClr>
                  </a:outerShdw>
                </a:effectLst>
                <a:latin typeface="Candara"/>
                <a:cs typeface="Candara"/>
              </a:rPr>
              <a:t>routine to handle abort event</a:t>
            </a:r>
          </a:p>
          <a:p>
            <a:pPr lvl="1"/>
            <a:r>
              <a:rPr lang="en-US" altLang="zh-CN" sz="2400" dirty="0" smtClean="0">
                <a:latin typeface="Candara"/>
                <a:cs typeface="Candara"/>
              </a:rPr>
              <a:t>If abort, system </a:t>
            </a:r>
            <a:r>
              <a:rPr lang="en-US" altLang="zh-CN" sz="2400" dirty="0">
                <a:latin typeface="Candara"/>
                <a:cs typeface="Candara"/>
              </a:rPr>
              <a:t>rollback to _</a:t>
            </a:r>
            <a:r>
              <a:rPr lang="en-US" altLang="zh-CN" sz="2400" dirty="0" err="1">
                <a:latin typeface="Candara"/>
                <a:cs typeface="Candara"/>
              </a:rPr>
              <a:t>xbegin</a:t>
            </a:r>
            <a:r>
              <a:rPr lang="en-US" altLang="zh-CN" sz="2400" dirty="0">
                <a:latin typeface="Candara"/>
                <a:cs typeface="Candara"/>
              </a:rPr>
              <a:t>, return an abort </a:t>
            </a:r>
            <a:r>
              <a:rPr lang="en-US" altLang="zh-CN" sz="2400" dirty="0" smtClean="0">
                <a:latin typeface="Candara"/>
                <a:cs typeface="Candara"/>
              </a:rPr>
              <a:t>code</a:t>
            </a:r>
          </a:p>
          <a:p>
            <a:r>
              <a:rPr lang="en-US" altLang="zh-CN" sz="2800" b="1" dirty="0" smtClean="0">
                <a:effectLst>
                  <a:outerShdw blurRad="38100" dist="38100" dir="2700000" algn="tl">
                    <a:srgbClr val="000000">
                      <a:alpha val="43137"/>
                    </a:srgbClr>
                  </a:outerShdw>
                </a:effectLst>
                <a:latin typeface="Candara"/>
                <a:cs typeface="Candara"/>
              </a:rPr>
              <a:t>Manually</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abort</a:t>
            </a:r>
            <a:r>
              <a:rPr lang="zh-CN" altLang="en-US" sz="2800" b="1" dirty="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inside</a:t>
            </a:r>
            <a:r>
              <a:rPr lang="zh-CN" altLang="en-US" sz="2800" b="1" dirty="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a</a:t>
            </a:r>
            <a:r>
              <a:rPr lang="zh-CN" altLang="en-US" sz="2800" b="1" dirty="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transaction</a:t>
            </a:r>
          </a:p>
          <a:p>
            <a:endParaRPr lang="en-US" altLang="zh-CN" dirty="0" smtClean="0">
              <a:latin typeface="Candara"/>
              <a:cs typeface="Candara"/>
            </a:endParaRPr>
          </a:p>
        </p:txBody>
      </p:sp>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Programming</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with</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RTM</a:t>
            </a:r>
            <a:endParaRPr lang="en-US" sz="4000" dirty="0">
              <a:latin typeface="Candara"/>
              <a:cs typeface="Candara"/>
            </a:endParaRPr>
          </a:p>
        </p:txBody>
      </p:sp>
      <p:grpSp>
        <p:nvGrpSpPr>
          <p:cNvPr id="7" name="Group 6"/>
          <p:cNvGrpSpPr/>
          <p:nvPr/>
        </p:nvGrpSpPr>
        <p:grpSpPr>
          <a:xfrm>
            <a:off x="1952103" y="4133875"/>
            <a:ext cx="4338472" cy="2656765"/>
            <a:chOff x="1327250" y="1671427"/>
            <a:chExt cx="4338472" cy="2656765"/>
          </a:xfrm>
        </p:grpSpPr>
        <p:sp>
          <p:nvSpPr>
            <p:cNvPr id="9" name="Rectangle 8"/>
            <p:cNvSpPr/>
            <p:nvPr/>
          </p:nvSpPr>
          <p:spPr>
            <a:xfrm>
              <a:off x="1327250" y="1671427"/>
              <a:ext cx="4338472" cy="2494080"/>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0" name="Rectangle 9"/>
            <p:cNvSpPr/>
            <p:nvPr/>
          </p:nvSpPr>
          <p:spPr>
            <a:xfrm>
              <a:off x="1475915" y="1804424"/>
              <a:ext cx="4092122" cy="2523768"/>
            </a:xfrm>
            <a:prstGeom prst="rect">
              <a:avLst/>
            </a:prstGeom>
          </p:spPr>
          <p:txBody>
            <a:bodyPr wrap="square">
              <a:spAutoFit/>
            </a:bodyPr>
            <a:lstStyle/>
            <a:p>
              <a:r>
                <a:rPr lang="en-US" altLang="zh-CN" sz="2000" b="1" dirty="0">
                  <a:latin typeface="Candara"/>
                  <a:cs typeface="Candara"/>
                </a:rPr>
                <a:t>i</a:t>
              </a:r>
              <a:r>
                <a:rPr lang="en-US" altLang="zh-CN" sz="2000" b="1" dirty="0" smtClean="0">
                  <a:latin typeface="Candara"/>
                  <a:cs typeface="Candara"/>
                </a:rPr>
                <a:t>f</a:t>
              </a:r>
              <a:r>
                <a:rPr lang="en-US" altLang="zh-CN" sz="2000" dirty="0" smtClean="0">
                  <a:latin typeface="Candara"/>
                  <a:cs typeface="Candara"/>
                </a:rPr>
                <a:t> </a:t>
              </a:r>
              <a:r>
                <a:rPr lang="en-US" altLang="zh-CN" sz="2000" i="1" dirty="0" smtClean="0">
                  <a:solidFill>
                    <a:srgbClr val="000000"/>
                  </a:solidFill>
                  <a:latin typeface="Candara"/>
                  <a:cs typeface="Candara"/>
                </a:rPr>
                <a:t>_</a:t>
              </a:r>
              <a:r>
                <a:rPr lang="en-US" altLang="zh-CN" sz="2000" i="1" dirty="0" err="1" smtClean="0">
                  <a:solidFill>
                    <a:srgbClr val="000000"/>
                  </a:solidFill>
                  <a:latin typeface="Candara"/>
                  <a:cs typeface="Candara"/>
                </a:rPr>
                <a:t>xbegin</a:t>
              </a:r>
              <a:r>
                <a:rPr lang="en-US" altLang="zh-CN" sz="2000" dirty="0" smtClean="0">
                  <a:solidFill>
                    <a:srgbClr val="000000"/>
                  </a:solidFill>
                  <a:latin typeface="Candara"/>
                  <a:cs typeface="Candara"/>
                </a:rPr>
                <a:t>()</a:t>
              </a:r>
              <a:r>
                <a:rPr lang="zh-CN" altLang="en-US" sz="2000" dirty="0" smtClean="0">
                  <a:solidFill>
                    <a:srgbClr val="000000"/>
                  </a:solidFill>
                  <a:latin typeface="Candara"/>
                  <a:cs typeface="Candara"/>
                </a:rPr>
                <a:t> </a:t>
              </a:r>
              <a:r>
                <a:rPr lang="en-US" altLang="zh-CN" sz="2000" dirty="0" smtClean="0">
                  <a:solidFill>
                    <a:srgbClr val="000000"/>
                  </a:solidFill>
                  <a:latin typeface="Candara"/>
                  <a:cs typeface="Candara"/>
                </a:rPr>
                <a:t>==</a:t>
              </a:r>
              <a:r>
                <a:rPr lang="zh-CN" altLang="en-US" sz="2000" dirty="0" smtClean="0">
                  <a:solidFill>
                    <a:srgbClr val="000000"/>
                  </a:solidFill>
                  <a:latin typeface="Candara"/>
                  <a:cs typeface="Candara"/>
                </a:rPr>
                <a:t> </a:t>
              </a:r>
              <a:r>
                <a:rPr lang="en-US" altLang="zh-CN" sz="2000" dirty="0" smtClean="0">
                  <a:solidFill>
                    <a:srgbClr val="000000"/>
                  </a:solidFill>
                  <a:latin typeface="Candara"/>
                  <a:cs typeface="Candara"/>
                </a:rPr>
                <a:t>_XBEGIN_STARTED: </a:t>
              </a:r>
              <a:endParaRPr lang="en-US" altLang="zh-CN" sz="2000" dirty="0">
                <a:solidFill>
                  <a:srgbClr val="000000"/>
                </a:solidFill>
                <a:latin typeface="Candara"/>
                <a:cs typeface="Candara"/>
              </a:endParaRPr>
            </a:p>
            <a:p>
              <a:r>
                <a:rPr lang="en-US" altLang="zh-CN" sz="2000" dirty="0">
                  <a:solidFill>
                    <a:srgbClr val="000000"/>
                  </a:solidFill>
                  <a:latin typeface="Candara"/>
                  <a:cs typeface="Candara"/>
                </a:rPr>
                <a:t>    </a:t>
              </a:r>
              <a:r>
                <a:rPr lang="zh-CN" altLang="en-US" sz="2000" b="1" dirty="0" smtClean="0">
                  <a:solidFill>
                    <a:srgbClr val="000000"/>
                  </a:solidFill>
                  <a:latin typeface="Candara"/>
                  <a:cs typeface="Candara"/>
                </a:rPr>
                <a:t> </a:t>
              </a:r>
              <a:r>
                <a:rPr lang="en-US" altLang="zh-CN" sz="2000" b="1" i="1" dirty="0" smtClean="0">
                  <a:solidFill>
                    <a:srgbClr val="000000"/>
                  </a:solidFill>
                  <a:latin typeface="Candara"/>
                  <a:cs typeface="Candara"/>
                </a:rPr>
                <a:t>if</a:t>
              </a:r>
              <a:r>
                <a:rPr lang="zh-CN" altLang="en-US" sz="2000" i="1" dirty="0" smtClean="0">
                  <a:solidFill>
                    <a:srgbClr val="000000"/>
                  </a:solidFill>
                  <a:latin typeface="Candara"/>
                  <a:cs typeface="Candara"/>
                </a:rPr>
                <a:t> </a:t>
              </a:r>
              <a:r>
                <a:rPr lang="en-US" altLang="zh-CN" sz="2000" i="1" dirty="0" smtClean="0">
                  <a:solidFill>
                    <a:srgbClr val="000000"/>
                  </a:solidFill>
                  <a:latin typeface="Candara"/>
                  <a:cs typeface="Candara"/>
                </a:rPr>
                <a:t>conditions:</a:t>
              </a:r>
            </a:p>
            <a:p>
              <a:r>
                <a:rPr lang="zh-CN" altLang="zh-CN" sz="2000" i="1" dirty="0">
                  <a:solidFill>
                    <a:srgbClr val="000000"/>
                  </a:solidFill>
                  <a:latin typeface="Candara"/>
                  <a:cs typeface="Candara"/>
                </a:rPr>
                <a:t> </a:t>
              </a:r>
              <a:r>
                <a:rPr lang="zh-CN" altLang="en-US" sz="2000" i="1" dirty="0" smtClean="0">
                  <a:solidFill>
                    <a:srgbClr val="000000"/>
                  </a:solidFill>
                  <a:latin typeface="Candara"/>
                  <a:cs typeface="Candara"/>
                </a:rPr>
                <a:t>   </a:t>
              </a:r>
              <a:r>
                <a:rPr lang="zh-CN" altLang="zh-CN" sz="2000" i="1" dirty="0">
                  <a:solidFill>
                    <a:srgbClr val="000000"/>
                  </a:solidFill>
                  <a:latin typeface="Candara"/>
                  <a:cs typeface="Candara"/>
                </a:rPr>
                <a:t> </a:t>
              </a:r>
              <a:r>
                <a:rPr lang="zh-CN" altLang="zh-CN" sz="2000" i="1" dirty="0" smtClean="0">
                  <a:solidFill>
                    <a:srgbClr val="FF0000"/>
                  </a:solidFill>
                  <a:latin typeface="Candara"/>
                  <a:cs typeface="Candara"/>
                </a:rPr>
                <a:t>_</a:t>
              </a:r>
              <a:r>
                <a:rPr lang="en-US" altLang="zh-CN" sz="2000" i="1" dirty="0" err="1" smtClean="0">
                  <a:solidFill>
                    <a:srgbClr val="FF0000"/>
                  </a:solidFill>
                  <a:latin typeface="Candara"/>
                  <a:cs typeface="Candara"/>
                </a:rPr>
                <a:t>xabort</a:t>
              </a:r>
              <a:r>
                <a:rPr lang="en-US" altLang="zh-CN" sz="2000" i="1" dirty="0" smtClean="0">
                  <a:solidFill>
                    <a:srgbClr val="FF0000"/>
                  </a:solidFill>
                  <a:latin typeface="Candara"/>
                  <a:cs typeface="Candara"/>
                </a:rPr>
                <a:t>()</a:t>
              </a:r>
            </a:p>
            <a:p>
              <a:r>
                <a:rPr lang="zh-CN" altLang="zh-CN" sz="2000" i="1" dirty="0" smtClean="0">
                  <a:solidFill>
                    <a:srgbClr val="000000"/>
                  </a:solidFill>
                  <a:latin typeface="Candara"/>
                  <a:cs typeface="Candara"/>
                </a:rPr>
                <a:t> </a:t>
              </a:r>
              <a:r>
                <a:rPr lang="zh-CN" altLang="en-US" sz="2000" i="1" dirty="0" smtClean="0">
                  <a:solidFill>
                    <a:srgbClr val="000000"/>
                  </a:solidFill>
                  <a:latin typeface="Candara"/>
                  <a:cs typeface="Candara"/>
                </a:rPr>
                <a:t>  </a:t>
              </a:r>
              <a:r>
                <a:rPr lang="en-US" altLang="zh-CN" sz="2000" i="1" dirty="0" smtClean="0">
                  <a:solidFill>
                    <a:srgbClr val="000000"/>
                  </a:solidFill>
                  <a:latin typeface="Candara"/>
                  <a:cs typeface="Candara"/>
                </a:rPr>
                <a:t>critical code</a:t>
              </a:r>
            </a:p>
            <a:p>
              <a:r>
                <a:rPr lang="en-US" altLang="zh-CN" sz="2000" i="1" dirty="0">
                  <a:solidFill>
                    <a:srgbClr val="000000"/>
                  </a:solidFill>
                  <a:latin typeface="Candara"/>
                  <a:cs typeface="Candara"/>
                </a:rPr>
                <a:t> </a:t>
              </a:r>
              <a:r>
                <a:rPr lang="en-US" altLang="zh-CN" sz="2000" i="1" dirty="0" smtClean="0">
                  <a:solidFill>
                    <a:srgbClr val="000000"/>
                  </a:solidFill>
                  <a:latin typeface="Candara"/>
                  <a:cs typeface="Candara"/>
                </a:rPr>
                <a:t>    </a:t>
              </a:r>
              <a:r>
                <a:rPr lang="zh-CN" altLang="zh-CN" sz="2000" i="1" dirty="0" smtClean="0">
                  <a:solidFill>
                    <a:srgbClr val="000000"/>
                  </a:solidFill>
                  <a:latin typeface="Candara"/>
                  <a:cs typeface="Candara"/>
                </a:rPr>
                <a:t>_</a:t>
              </a:r>
              <a:r>
                <a:rPr lang="en-US" altLang="zh-CN" sz="2000" i="1" dirty="0" err="1" smtClean="0">
                  <a:solidFill>
                    <a:srgbClr val="000000"/>
                  </a:solidFill>
                  <a:latin typeface="Candara"/>
                  <a:cs typeface="Candara"/>
                </a:rPr>
                <a:t>xend</a:t>
              </a:r>
              <a:r>
                <a:rPr lang="en-US" altLang="zh-CN" sz="2000" i="1" dirty="0" smtClean="0">
                  <a:solidFill>
                    <a:srgbClr val="000000"/>
                  </a:solidFill>
                  <a:latin typeface="Candara"/>
                  <a:cs typeface="Candara"/>
                </a:rPr>
                <a:t>()</a:t>
              </a:r>
            </a:p>
            <a:p>
              <a:r>
                <a:rPr lang="en-US" altLang="zh-CN" sz="2000" b="1" i="1" dirty="0">
                  <a:latin typeface="Candara"/>
                  <a:cs typeface="Candara"/>
                </a:rPr>
                <a:t>e</a:t>
              </a:r>
              <a:r>
                <a:rPr lang="en-US" altLang="zh-CN" sz="2000" b="1" i="1" dirty="0" smtClean="0">
                  <a:latin typeface="Candara"/>
                  <a:cs typeface="Candara"/>
                </a:rPr>
                <a:t>lse</a:t>
              </a:r>
            </a:p>
            <a:p>
              <a:r>
                <a:rPr lang="zh-CN" altLang="zh-CN" sz="2000" i="1" dirty="0">
                  <a:latin typeface="Candara"/>
                  <a:cs typeface="Candara"/>
                </a:rPr>
                <a:t> </a:t>
              </a:r>
              <a:r>
                <a:rPr lang="zh-CN" altLang="en-US" sz="2000" i="1" dirty="0" smtClean="0">
                  <a:latin typeface="Candara"/>
                  <a:cs typeface="Candara"/>
                </a:rPr>
                <a:t>  </a:t>
              </a:r>
              <a:r>
                <a:rPr lang="en-US" altLang="zh-CN" sz="2000" i="1" dirty="0" smtClean="0">
                  <a:solidFill>
                    <a:srgbClr val="FF0000"/>
                  </a:solidFill>
                  <a:latin typeface="Candara"/>
                  <a:cs typeface="Candara"/>
                </a:rPr>
                <a:t>fallback</a:t>
              </a:r>
              <a:r>
                <a:rPr lang="zh-CN" altLang="en-US" sz="2000" i="1" dirty="0" smtClean="0">
                  <a:solidFill>
                    <a:srgbClr val="FF0000"/>
                  </a:solidFill>
                  <a:latin typeface="Candara"/>
                  <a:cs typeface="Candara"/>
                </a:rPr>
                <a:t> </a:t>
              </a:r>
              <a:r>
                <a:rPr lang="en-US" altLang="zh-CN" sz="2000" i="1" dirty="0" smtClean="0">
                  <a:solidFill>
                    <a:srgbClr val="FF0000"/>
                  </a:solidFill>
                  <a:latin typeface="Candara"/>
                  <a:cs typeface="Candara"/>
                </a:rPr>
                <a:t>routine</a:t>
              </a:r>
              <a:endParaRPr lang="en-US" altLang="zh-CN" sz="2000" dirty="0" smtClean="0">
                <a:solidFill>
                  <a:srgbClr val="FF0000"/>
                </a:solidFill>
                <a:latin typeface="Candara"/>
                <a:cs typeface="Candara"/>
              </a:endParaRPr>
            </a:p>
            <a:p>
              <a:endParaRPr lang="en-US" altLang="zh-CN" dirty="0">
                <a:latin typeface="Candara"/>
                <a:cs typeface="Candara"/>
              </a:endParaRPr>
            </a:p>
          </p:txBody>
        </p:sp>
      </p:grpSp>
      <p:sp>
        <p:nvSpPr>
          <p:cNvPr id="8" name="Rectangle 7"/>
          <p:cNvSpPr/>
          <p:nvPr/>
        </p:nvSpPr>
        <p:spPr>
          <a:xfrm>
            <a:off x="4986741" y="5296389"/>
            <a:ext cx="1194558" cy="707886"/>
          </a:xfrm>
          <a:prstGeom prst="rect">
            <a:avLst/>
          </a:prstGeom>
        </p:spPr>
        <p:txBody>
          <a:bodyPr wrap="none">
            <a:spAutoFit/>
          </a:bodyPr>
          <a:lstStyle/>
          <a:p>
            <a:pPr algn="ctr"/>
            <a:r>
              <a:rPr lang="en-US" altLang="zh-CN" sz="2000" b="1" dirty="0" smtClean="0">
                <a:solidFill>
                  <a:srgbClr val="000099"/>
                </a:solidFill>
                <a:latin typeface="Candara"/>
                <a:cs typeface="Candara"/>
              </a:rPr>
              <a:t>Manually</a:t>
            </a:r>
            <a:endParaRPr lang="en-US" altLang="zh-CN" sz="2000" b="1" dirty="0">
              <a:solidFill>
                <a:srgbClr val="000099"/>
              </a:solidFill>
              <a:latin typeface="Candara"/>
              <a:cs typeface="Candara"/>
            </a:endParaRPr>
          </a:p>
          <a:p>
            <a:pPr algn="ctr"/>
            <a:r>
              <a:rPr lang="en-US" altLang="zh-CN" sz="2000" b="1" dirty="0">
                <a:solidFill>
                  <a:srgbClr val="000099"/>
                </a:solidFill>
                <a:latin typeface="Candara"/>
                <a:cs typeface="Candara"/>
              </a:rPr>
              <a:t>a</a:t>
            </a:r>
            <a:r>
              <a:rPr lang="en-US" altLang="zh-CN" sz="2000" b="1" dirty="0" smtClean="0">
                <a:solidFill>
                  <a:srgbClr val="000099"/>
                </a:solidFill>
                <a:latin typeface="Candara"/>
                <a:cs typeface="Candara"/>
              </a:rPr>
              <a:t>bort</a:t>
            </a:r>
            <a:endParaRPr lang="en-US" sz="2000" b="1" dirty="0">
              <a:solidFill>
                <a:srgbClr val="000099"/>
              </a:solidFill>
            </a:endParaRPr>
          </a:p>
        </p:txBody>
      </p:sp>
      <p:sp>
        <p:nvSpPr>
          <p:cNvPr id="11" name="U-Turn Arrow 10"/>
          <p:cNvSpPr/>
          <p:nvPr/>
        </p:nvSpPr>
        <p:spPr>
          <a:xfrm rot="5400000">
            <a:off x="3915833" y="5411613"/>
            <a:ext cx="1411109" cy="663223"/>
          </a:xfrm>
          <a:prstGeom prst="uturnArrow">
            <a:avLst>
              <a:gd name="adj1" fmla="val 11408"/>
              <a:gd name="adj2" fmla="val 25000"/>
              <a:gd name="adj3" fmla="val 25000"/>
              <a:gd name="adj4" fmla="val 40352"/>
              <a:gd name="adj5" fmla="val 10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940119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305"/>
            <a:ext cx="8229600" cy="1143000"/>
          </a:xfrm>
        </p:spPr>
        <p:txBody>
          <a:bodyPr/>
          <a:lstStyle/>
          <a:p>
            <a:r>
              <a:rPr lang="en-US" b="1" dirty="0" smtClean="0">
                <a:solidFill>
                  <a:srgbClr val="0080FF"/>
                </a:solidFill>
                <a:latin typeface="Candara"/>
                <a:cs typeface="Candara"/>
              </a:rPr>
              <a:t>TxIntro: VMI using HTM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60131809"/>
              </p:ext>
            </p:extLst>
          </p:nvPr>
        </p:nvGraphicFramePr>
        <p:xfrm>
          <a:off x="246509" y="1782361"/>
          <a:ext cx="8708307" cy="4061789"/>
        </p:xfrm>
        <a:graphic>
          <a:graphicData uri="http://schemas.openxmlformats.org/drawingml/2006/table">
            <a:tbl>
              <a:tblPr firstRow="1" bandRow="1">
                <a:tableStyleId>{5C22544A-7EE6-4342-B048-85BDC9FD1C3A}</a:tableStyleId>
              </a:tblPr>
              <a:tblGrid>
                <a:gridCol w="1811328"/>
                <a:gridCol w="2312926"/>
                <a:gridCol w="4584053"/>
              </a:tblGrid>
              <a:tr h="420864">
                <a:tc>
                  <a:txBody>
                    <a:bodyPr/>
                    <a:lstStyle/>
                    <a:p>
                      <a:pPr algn="ctr">
                        <a:lnSpc>
                          <a:spcPct val="140000"/>
                        </a:lnSpc>
                      </a:pPr>
                      <a:r>
                        <a:rPr lang="en-US" sz="2400" dirty="0" smtClean="0">
                          <a:latin typeface="Candara"/>
                          <a:cs typeface="Candara"/>
                        </a:rPr>
                        <a:t>VMI</a:t>
                      </a:r>
                      <a:r>
                        <a:rPr lang="zh-CN" altLang="en-US" sz="2400" dirty="0" smtClean="0">
                          <a:latin typeface="Candara"/>
                          <a:cs typeface="Candara"/>
                        </a:rPr>
                        <a:t> </a:t>
                      </a:r>
                      <a:r>
                        <a:rPr lang="en-US" altLang="zh-CN" sz="2400" dirty="0" smtClean="0">
                          <a:latin typeface="Candara"/>
                          <a:cs typeface="Candara"/>
                        </a:rPr>
                        <a:t>Issues</a:t>
                      </a:r>
                      <a:endParaRPr lang="en-US" sz="2400" dirty="0">
                        <a:latin typeface="Candara"/>
                        <a:cs typeface="Candara"/>
                      </a:endParaRPr>
                    </a:p>
                  </a:txBody>
                  <a:tcPr anchor="ctr">
                    <a:solidFill>
                      <a:srgbClr val="002060"/>
                    </a:solidFill>
                  </a:tcPr>
                </a:tc>
                <a:tc>
                  <a:txBody>
                    <a:bodyPr/>
                    <a:lstStyle/>
                    <a:p>
                      <a:pPr algn="ctr">
                        <a:lnSpc>
                          <a:spcPct val="140000"/>
                        </a:lnSpc>
                      </a:pPr>
                      <a:r>
                        <a:rPr lang="en-US" sz="2400" dirty="0" smtClean="0">
                          <a:latin typeface="Candara"/>
                          <a:cs typeface="Candara"/>
                        </a:rPr>
                        <a:t>HTM </a:t>
                      </a:r>
                      <a:r>
                        <a:rPr lang="en-US" altLang="zh-CN" sz="2400" dirty="0" smtClean="0">
                          <a:latin typeface="Candara"/>
                          <a:cs typeface="Candara"/>
                        </a:rPr>
                        <a:t>Features</a:t>
                      </a:r>
                      <a:endParaRPr lang="en-US" sz="2400" dirty="0">
                        <a:latin typeface="Candara"/>
                        <a:cs typeface="Candara"/>
                      </a:endParaRPr>
                    </a:p>
                  </a:txBody>
                  <a:tcPr anchor="ctr">
                    <a:solidFill>
                      <a:srgbClr val="002060"/>
                    </a:solidFill>
                  </a:tcPr>
                </a:tc>
                <a:tc>
                  <a:txBody>
                    <a:bodyPr/>
                    <a:lstStyle/>
                    <a:p>
                      <a:pPr algn="ctr">
                        <a:lnSpc>
                          <a:spcPct val="140000"/>
                        </a:lnSpc>
                      </a:pPr>
                      <a:r>
                        <a:rPr lang="en-US" sz="2400" dirty="0" err="1" smtClean="0">
                          <a:latin typeface="Candara"/>
                          <a:cs typeface="Candara"/>
                        </a:rPr>
                        <a:t>TxIntro</a:t>
                      </a:r>
                      <a:r>
                        <a:rPr lang="zh-CN" altLang="en-US" sz="2400" dirty="0" smtClean="0">
                          <a:latin typeface="Candara"/>
                          <a:cs typeface="Candara"/>
                        </a:rPr>
                        <a:t> </a:t>
                      </a:r>
                      <a:r>
                        <a:rPr lang="en-US" sz="2400" dirty="0" smtClean="0">
                          <a:latin typeface="Candara"/>
                          <a:cs typeface="Candara"/>
                        </a:rPr>
                        <a:t>Solutions</a:t>
                      </a:r>
                      <a:endParaRPr lang="en-US" sz="2400" dirty="0">
                        <a:latin typeface="Candara"/>
                        <a:cs typeface="Candara"/>
                      </a:endParaRPr>
                    </a:p>
                  </a:txBody>
                  <a:tcPr anchor="ctr">
                    <a:solidFill>
                      <a:srgbClr val="002060"/>
                    </a:solidFill>
                  </a:tcPr>
                </a:tc>
              </a:tr>
              <a:tr h="1214031">
                <a:tc>
                  <a:txBody>
                    <a:bodyPr/>
                    <a:lstStyle/>
                    <a:p>
                      <a:pPr algn="ctr">
                        <a:lnSpc>
                          <a:spcPct val="140000"/>
                        </a:lnSpc>
                      </a:pPr>
                      <a:r>
                        <a:rPr lang="en-US" altLang="zh-CN" sz="2200" dirty="0" smtClean="0">
                          <a:latin typeface="Candara"/>
                          <a:cs typeface="Candara"/>
                        </a:rPr>
                        <a:t>When</a:t>
                      </a:r>
                      <a:r>
                        <a:rPr lang="zh-CN" altLang="en-US" sz="2200" dirty="0" smtClean="0">
                          <a:latin typeface="Candara"/>
                          <a:cs typeface="Candara"/>
                        </a:rPr>
                        <a:t> </a:t>
                      </a:r>
                      <a:r>
                        <a:rPr lang="en-US" altLang="zh-CN" sz="2200" dirty="0" smtClean="0">
                          <a:latin typeface="Candara"/>
                          <a:cs typeface="Candara"/>
                        </a:rPr>
                        <a:t>to</a:t>
                      </a:r>
                      <a:r>
                        <a:rPr lang="zh-CN" altLang="en-US" sz="2200" dirty="0" smtClean="0">
                          <a:latin typeface="Candara"/>
                          <a:cs typeface="Candara"/>
                        </a:rPr>
                        <a:t> </a:t>
                      </a:r>
                      <a:r>
                        <a:rPr lang="en-US" altLang="zh-CN" sz="2200" dirty="0" smtClean="0">
                          <a:latin typeface="Candara"/>
                          <a:cs typeface="Candara"/>
                        </a:rPr>
                        <a:t>check</a:t>
                      </a:r>
                      <a:endParaRPr lang="en-US" sz="2200" dirty="0">
                        <a:latin typeface="Candara"/>
                        <a:cs typeface="Candara"/>
                      </a:endParaRPr>
                    </a:p>
                  </a:txBody>
                  <a:tcPr anchor="ctr"/>
                </a:tc>
                <a:tc>
                  <a:txBody>
                    <a:bodyPr/>
                    <a:lstStyle/>
                    <a:p>
                      <a:pPr>
                        <a:lnSpc>
                          <a:spcPct val="140000"/>
                        </a:lnSpc>
                      </a:pPr>
                      <a:r>
                        <a:rPr lang="en-US" sz="2200" dirty="0" smtClean="0">
                          <a:latin typeface="Candara"/>
                          <a:cs typeface="Candara"/>
                        </a:rPr>
                        <a:t>Strong</a:t>
                      </a:r>
                      <a:r>
                        <a:rPr lang="zh-CN" altLang="en-US" sz="2200" dirty="0" smtClean="0">
                          <a:latin typeface="Candara"/>
                          <a:cs typeface="Candara"/>
                        </a:rPr>
                        <a:t> </a:t>
                      </a:r>
                      <a:r>
                        <a:rPr lang="en-US" altLang="zh-CN" sz="2200" dirty="0" smtClean="0">
                          <a:latin typeface="Candara"/>
                          <a:cs typeface="Candara"/>
                        </a:rPr>
                        <a:t>atomicity</a:t>
                      </a:r>
                      <a:r>
                        <a:rPr lang="en-US" altLang="zh-CN" sz="2200" baseline="0" dirty="0" smtClean="0">
                          <a:latin typeface="Candara"/>
                          <a:cs typeface="Candara"/>
                        </a:rPr>
                        <a:t> </a:t>
                      </a:r>
                      <a:r>
                        <a:rPr lang="en-US" altLang="zh-CN" sz="2200" dirty="0" smtClean="0">
                          <a:latin typeface="Candara"/>
                          <a:cs typeface="Candara"/>
                        </a:rPr>
                        <a:t>&amp;</a:t>
                      </a:r>
                      <a:r>
                        <a:rPr lang="en-US" altLang="zh-CN" sz="2200" baseline="0" dirty="0" smtClean="0">
                          <a:latin typeface="Candara"/>
                          <a:cs typeface="Candara"/>
                        </a:rPr>
                        <a:t> f</a:t>
                      </a:r>
                      <a:r>
                        <a:rPr lang="en-US" sz="2200" dirty="0" smtClean="0">
                          <a:latin typeface="Candara"/>
                          <a:cs typeface="Candara"/>
                        </a:rPr>
                        <a:t>allback</a:t>
                      </a:r>
                      <a:r>
                        <a:rPr lang="zh-CN" altLang="en-US" sz="2200" dirty="0" smtClean="0">
                          <a:latin typeface="Candara"/>
                          <a:cs typeface="Candara"/>
                        </a:rPr>
                        <a:t> </a:t>
                      </a:r>
                      <a:r>
                        <a:rPr lang="en-US" altLang="zh-CN" sz="2200" dirty="0" smtClean="0">
                          <a:latin typeface="Candara"/>
                          <a:cs typeface="Candara"/>
                        </a:rPr>
                        <a:t>routine</a:t>
                      </a:r>
                      <a:endParaRPr lang="en-US" sz="2200" dirty="0">
                        <a:latin typeface="Candara"/>
                        <a:cs typeface="Candara"/>
                      </a:endParaRPr>
                    </a:p>
                  </a:txBody>
                  <a:tcPr anchor="ctr"/>
                </a:tc>
                <a:tc>
                  <a:txBody>
                    <a:bodyPr/>
                    <a:lstStyle/>
                    <a:p>
                      <a:pPr marL="0" marR="0" indent="0" algn="l" defTabSz="457200" rtl="0" eaLnBrk="1" fontAlgn="auto" latinLnBrk="0" hangingPunct="1">
                        <a:lnSpc>
                          <a:spcPct val="140000"/>
                        </a:lnSpc>
                        <a:spcBef>
                          <a:spcPts val="0"/>
                        </a:spcBef>
                        <a:spcAft>
                          <a:spcPts val="0"/>
                        </a:spcAft>
                        <a:buClrTx/>
                        <a:buSzTx/>
                        <a:buFontTx/>
                        <a:buNone/>
                        <a:tabLst/>
                        <a:defRPr/>
                      </a:pPr>
                      <a:r>
                        <a:rPr lang="en-US" sz="2200" dirty="0" smtClean="0">
                          <a:latin typeface="Candara"/>
                          <a:cs typeface="Candara"/>
                        </a:rPr>
                        <a:t>Add critical data into read set,</a:t>
                      </a:r>
                      <a:r>
                        <a:rPr lang="en-US" sz="2200" baseline="0" dirty="0" smtClean="0">
                          <a:latin typeface="Candara"/>
                          <a:cs typeface="Candara"/>
                        </a:rPr>
                        <a:t> t</a:t>
                      </a:r>
                      <a:r>
                        <a:rPr lang="en-US" sz="2200" dirty="0" smtClean="0">
                          <a:latin typeface="Candara"/>
                          <a:cs typeface="Candara"/>
                        </a:rPr>
                        <a:t>rigger active introspection upon an abort</a:t>
                      </a:r>
                    </a:p>
                  </a:txBody>
                  <a:tcPr anchor="ctr"/>
                </a:tc>
              </a:tr>
              <a:tr h="1214031">
                <a:tc>
                  <a:txBody>
                    <a:bodyPr/>
                    <a:lstStyle/>
                    <a:p>
                      <a:pPr algn="ctr">
                        <a:lnSpc>
                          <a:spcPct val="140000"/>
                        </a:lnSpc>
                      </a:pPr>
                      <a:r>
                        <a:rPr lang="en-US" sz="2200" dirty="0" smtClean="0">
                          <a:latin typeface="Candara"/>
                          <a:cs typeface="Candara"/>
                        </a:rPr>
                        <a:t>Lengthy</a:t>
                      </a:r>
                      <a:r>
                        <a:rPr lang="zh-CN" altLang="en-US" sz="2200" dirty="0" smtClean="0">
                          <a:latin typeface="Candara"/>
                          <a:cs typeface="Candara"/>
                        </a:rPr>
                        <a:t> </a:t>
                      </a:r>
                      <a:r>
                        <a:rPr lang="en-US" altLang="zh-CN" sz="2200" dirty="0" smtClean="0">
                          <a:latin typeface="Candara"/>
                          <a:cs typeface="Candara"/>
                        </a:rPr>
                        <a:t>suspension</a:t>
                      </a:r>
                      <a:endParaRPr lang="en-US" sz="2200" dirty="0">
                        <a:latin typeface="Candara"/>
                        <a:cs typeface="Candara"/>
                      </a:endParaRPr>
                    </a:p>
                  </a:txBody>
                  <a:tcPr anchor="ctr"/>
                </a:tc>
                <a:tc>
                  <a:txBody>
                    <a:bodyPr/>
                    <a:lstStyle/>
                    <a:p>
                      <a:pPr>
                        <a:lnSpc>
                          <a:spcPct val="140000"/>
                        </a:lnSpc>
                      </a:pPr>
                      <a:r>
                        <a:rPr lang="en-US" sz="2200" dirty="0" smtClean="0">
                          <a:latin typeface="Candara"/>
                          <a:cs typeface="Candara"/>
                        </a:rPr>
                        <a:t>Opportunistic </a:t>
                      </a:r>
                    </a:p>
                    <a:p>
                      <a:pPr>
                        <a:lnSpc>
                          <a:spcPct val="140000"/>
                        </a:lnSpc>
                      </a:pPr>
                      <a:r>
                        <a:rPr lang="en-US" sz="2200" dirty="0" smtClean="0">
                          <a:latin typeface="Candara"/>
                          <a:cs typeface="Candara"/>
                        </a:rPr>
                        <a:t>concurrency</a:t>
                      </a:r>
                    </a:p>
                  </a:txBody>
                  <a:tcPr anchor="ctr"/>
                </a:tc>
                <a:tc>
                  <a:txBody>
                    <a:bodyPr/>
                    <a:lstStyle/>
                    <a:p>
                      <a:pPr marL="0" marR="0" indent="0" algn="l" defTabSz="457200" rtl="0" eaLnBrk="1" fontAlgn="auto" latinLnBrk="0" hangingPunct="1">
                        <a:lnSpc>
                          <a:spcPct val="140000"/>
                        </a:lnSpc>
                        <a:spcBef>
                          <a:spcPts val="0"/>
                        </a:spcBef>
                        <a:spcAft>
                          <a:spcPts val="0"/>
                        </a:spcAft>
                        <a:buClrTx/>
                        <a:buSzTx/>
                        <a:buFontTx/>
                        <a:buNone/>
                        <a:tabLst/>
                        <a:defRPr/>
                      </a:pPr>
                      <a:r>
                        <a:rPr lang="en-US" sz="2200" dirty="0" smtClean="0">
                          <a:latin typeface="Candara"/>
                          <a:cs typeface="Candara"/>
                        </a:rPr>
                        <a:t>Put VMI code in</a:t>
                      </a:r>
                      <a:r>
                        <a:rPr lang="en-US" sz="2200" baseline="0" dirty="0" smtClean="0">
                          <a:latin typeface="Candara"/>
                          <a:cs typeface="Candara"/>
                        </a:rPr>
                        <a:t> </a:t>
                      </a:r>
                      <a:r>
                        <a:rPr lang="en-US" sz="2200" dirty="0" smtClean="0">
                          <a:latin typeface="Candara"/>
                          <a:cs typeface="Candara"/>
                        </a:rPr>
                        <a:t>transaction</a:t>
                      </a:r>
                      <a:r>
                        <a:rPr lang="zh-CN" altLang="en-US" sz="2200" dirty="0" smtClean="0">
                          <a:latin typeface="Candara"/>
                          <a:cs typeface="Candara"/>
                        </a:rPr>
                        <a:t> </a:t>
                      </a:r>
                      <a:r>
                        <a:rPr lang="en-US" altLang="zh-CN" sz="2200" dirty="0" smtClean="0">
                          <a:latin typeface="Candara"/>
                          <a:cs typeface="Candara"/>
                        </a:rPr>
                        <a:t>to</a:t>
                      </a:r>
                      <a:r>
                        <a:rPr lang="zh-CN" altLang="en-US" sz="2200" dirty="0" smtClean="0">
                          <a:latin typeface="Candara"/>
                          <a:cs typeface="Candara"/>
                        </a:rPr>
                        <a:t> </a:t>
                      </a:r>
                      <a:r>
                        <a:rPr lang="en-US" altLang="zh-CN" sz="2200" dirty="0" smtClean="0">
                          <a:latin typeface="Candara"/>
                          <a:cs typeface="Candara"/>
                        </a:rPr>
                        <a:t>run</a:t>
                      </a:r>
                      <a:r>
                        <a:rPr lang="zh-CN" altLang="en-US" sz="2200" dirty="0" smtClean="0">
                          <a:latin typeface="Candara"/>
                          <a:cs typeface="Candara"/>
                        </a:rPr>
                        <a:t> </a:t>
                      </a:r>
                      <a:r>
                        <a:rPr lang="en-US" altLang="zh-CN" sz="2200" dirty="0" smtClean="0">
                          <a:latin typeface="Candara"/>
                          <a:cs typeface="Candara"/>
                        </a:rPr>
                        <a:t>concurrently</a:t>
                      </a:r>
                      <a:r>
                        <a:rPr lang="zh-CN" altLang="en-US" sz="2200" dirty="0" smtClean="0">
                          <a:latin typeface="Candara"/>
                          <a:cs typeface="Candara"/>
                        </a:rPr>
                        <a:t> </a:t>
                      </a:r>
                      <a:r>
                        <a:rPr lang="en-US" altLang="zh-CN" sz="2200" dirty="0" smtClean="0">
                          <a:latin typeface="Candara"/>
                          <a:cs typeface="Candara"/>
                        </a:rPr>
                        <a:t>with</a:t>
                      </a:r>
                      <a:r>
                        <a:rPr lang="zh-CN" altLang="en-US" sz="2200" dirty="0" smtClean="0">
                          <a:latin typeface="Candara"/>
                          <a:cs typeface="Candara"/>
                        </a:rPr>
                        <a:t> </a:t>
                      </a:r>
                      <a:r>
                        <a:rPr lang="en-US" altLang="zh-CN" sz="2200" dirty="0" smtClean="0">
                          <a:latin typeface="Candara"/>
                          <a:cs typeface="Candara"/>
                        </a:rPr>
                        <a:t>guest</a:t>
                      </a:r>
                      <a:r>
                        <a:rPr lang="zh-CN" altLang="en-US" sz="2200" dirty="0" smtClean="0">
                          <a:latin typeface="Candara"/>
                          <a:cs typeface="Candara"/>
                        </a:rPr>
                        <a:t> </a:t>
                      </a:r>
                      <a:r>
                        <a:rPr lang="en-US" altLang="zh-CN" sz="2200" dirty="0" smtClean="0">
                          <a:latin typeface="Candara"/>
                          <a:cs typeface="Candara"/>
                        </a:rPr>
                        <a:t>VM</a:t>
                      </a:r>
                    </a:p>
                  </a:txBody>
                  <a:tcPr anchor="ctr"/>
                </a:tc>
              </a:tr>
              <a:tr h="836332">
                <a:tc>
                  <a:txBody>
                    <a:bodyPr/>
                    <a:lstStyle/>
                    <a:p>
                      <a:pPr algn="ctr">
                        <a:lnSpc>
                          <a:spcPct val="140000"/>
                        </a:lnSpc>
                      </a:pPr>
                      <a:r>
                        <a:rPr lang="en-US" sz="2200" dirty="0" smtClean="0">
                          <a:latin typeface="Candara"/>
                          <a:cs typeface="Candara"/>
                        </a:rPr>
                        <a:t>Data</a:t>
                      </a:r>
                      <a:r>
                        <a:rPr lang="zh-CN" altLang="en-US" sz="2200" dirty="0" smtClean="0">
                          <a:latin typeface="Candara"/>
                          <a:cs typeface="Candara"/>
                        </a:rPr>
                        <a:t> </a:t>
                      </a:r>
                      <a:r>
                        <a:rPr lang="en-US" altLang="zh-CN" sz="2200" dirty="0" smtClean="0">
                          <a:latin typeface="Candara"/>
                          <a:cs typeface="Candara"/>
                        </a:rPr>
                        <a:t>inconsistency</a:t>
                      </a:r>
                      <a:endParaRPr lang="en-US" sz="2200" dirty="0">
                        <a:latin typeface="Candara"/>
                        <a:cs typeface="Candara"/>
                      </a:endParaRPr>
                    </a:p>
                  </a:txBody>
                  <a:tcPr anchor="ctr"/>
                </a:tc>
                <a:tc>
                  <a:txBody>
                    <a:bodyPr/>
                    <a:lstStyle/>
                    <a:p>
                      <a:pPr>
                        <a:lnSpc>
                          <a:spcPct val="140000"/>
                        </a:lnSpc>
                      </a:pPr>
                      <a:r>
                        <a:rPr lang="en-US" sz="2200" dirty="0" smtClean="0">
                          <a:latin typeface="Candara"/>
                          <a:cs typeface="Candara"/>
                        </a:rPr>
                        <a:t>Strong</a:t>
                      </a:r>
                      <a:r>
                        <a:rPr lang="zh-CN" altLang="en-US" sz="2200" dirty="0" smtClean="0">
                          <a:latin typeface="Candara"/>
                          <a:cs typeface="Candara"/>
                        </a:rPr>
                        <a:t> </a:t>
                      </a:r>
                      <a:r>
                        <a:rPr lang="en-US" altLang="zh-CN" sz="2200" dirty="0" smtClean="0">
                          <a:latin typeface="Candara"/>
                          <a:cs typeface="Candara"/>
                        </a:rPr>
                        <a:t>atomicity</a:t>
                      </a:r>
                      <a:endParaRPr lang="en-US" sz="2200" dirty="0">
                        <a:latin typeface="Candara"/>
                        <a:cs typeface="Candara"/>
                      </a:endParaRPr>
                    </a:p>
                  </a:txBody>
                  <a:tcPr anchor="ctr"/>
                </a:tc>
                <a:tc>
                  <a:txBody>
                    <a:bodyPr/>
                    <a:lstStyle/>
                    <a:p>
                      <a:pPr marL="0" marR="0" indent="0" algn="l" defTabSz="457200" rtl="0" eaLnBrk="1" fontAlgn="auto" latinLnBrk="0" hangingPunct="1">
                        <a:lnSpc>
                          <a:spcPct val="140000"/>
                        </a:lnSpc>
                        <a:spcBef>
                          <a:spcPts val="0"/>
                        </a:spcBef>
                        <a:spcAft>
                          <a:spcPts val="0"/>
                        </a:spcAft>
                        <a:buClrTx/>
                        <a:buSzTx/>
                        <a:buFontTx/>
                        <a:buNone/>
                        <a:tabLst/>
                        <a:defRPr/>
                      </a:pPr>
                      <a:r>
                        <a:rPr lang="en-US" sz="2200" dirty="0" smtClean="0">
                          <a:latin typeface="Candara"/>
                          <a:cs typeface="Candara"/>
                        </a:rPr>
                        <a:t>P</a:t>
                      </a:r>
                      <a:r>
                        <a:rPr lang="en-US" altLang="zh-CN" sz="2200" dirty="0" smtClean="0">
                          <a:latin typeface="Candara"/>
                          <a:cs typeface="Candara"/>
                        </a:rPr>
                        <a:t>ut related sync states</a:t>
                      </a:r>
                      <a:r>
                        <a:rPr lang="en-US" altLang="zh-CN" sz="2200" baseline="0" dirty="0" smtClean="0">
                          <a:latin typeface="Candara"/>
                          <a:cs typeface="Candara"/>
                        </a:rPr>
                        <a:t> (e.g., locks) </a:t>
                      </a:r>
                      <a:r>
                        <a:rPr lang="en-US" altLang="zh-CN" sz="2200" dirty="0" smtClean="0">
                          <a:latin typeface="Candara"/>
                          <a:cs typeface="Candara"/>
                        </a:rPr>
                        <a:t>in</a:t>
                      </a:r>
                      <a:r>
                        <a:rPr lang="zh-CN" altLang="en-US" sz="2200" dirty="0" smtClean="0">
                          <a:latin typeface="Candara"/>
                          <a:cs typeface="Candara"/>
                        </a:rPr>
                        <a:t> </a:t>
                      </a:r>
                      <a:r>
                        <a:rPr lang="en-US" altLang="zh-CN" sz="2200" dirty="0" smtClean="0">
                          <a:latin typeface="Candara"/>
                          <a:cs typeface="Candara"/>
                        </a:rPr>
                        <a:t>read</a:t>
                      </a:r>
                      <a:r>
                        <a:rPr lang="zh-CN" altLang="en-US" sz="2200" dirty="0" smtClean="0">
                          <a:latin typeface="Candara"/>
                          <a:cs typeface="Candara"/>
                        </a:rPr>
                        <a:t> </a:t>
                      </a:r>
                      <a:r>
                        <a:rPr lang="en-US" altLang="zh-CN" sz="2200" dirty="0" smtClean="0">
                          <a:latin typeface="Candara"/>
                          <a:cs typeface="Candara"/>
                        </a:rPr>
                        <a:t>set</a:t>
                      </a:r>
                      <a:r>
                        <a:rPr lang="en-US" altLang="zh-CN" sz="2200" baseline="0" dirty="0" smtClean="0">
                          <a:latin typeface="Candara"/>
                          <a:cs typeface="Candara"/>
                        </a:rPr>
                        <a:t> to ensure a consistent view</a:t>
                      </a:r>
                      <a:endParaRPr lang="en-US" sz="2200" dirty="0" smtClean="0">
                        <a:latin typeface="Candara"/>
                        <a:cs typeface="Candara"/>
                      </a:endParaRPr>
                    </a:p>
                  </a:txBody>
                  <a:tcPr anchor="ctr"/>
                </a:tc>
              </a:tr>
            </a:tbl>
          </a:graphicData>
        </a:graphic>
      </p:graphicFrame>
    </p:spTree>
    <p:extLst>
      <p:ext uri="{BB962C8B-B14F-4D97-AF65-F5344CB8AC3E}">
        <p14:creationId xmlns:p14="http://schemas.microsoft.com/office/powerpoint/2010/main" val="1461046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5445196" y="3394980"/>
            <a:ext cx="1752600" cy="1811300"/>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altLang="zh-CN" sz="4000" b="1" dirty="0" err="1" smtClean="0">
                <a:solidFill>
                  <a:srgbClr val="0080FF"/>
                </a:solidFill>
                <a:latin typeface="Candara"/>
                <a:cs typeface="Candara"/>
              </a:rPr>
              <a:t>TxIntro</a:t>
            </a:r>
            <a:r>
              <a:rPr lang="en-US" altLang="en-US" sz="4000" b="1" dirty="0" smtClean="0">
                <a:solidFill>
                  <a:srgbClr val="0080FF"/>
                </a:solidFill>
                <a:latin typeface="Candara"/>
                <a:cs typeface="Candara"/>
              </a:rPr>
              <a:t>: Passive Monitoring</a:t>
            </a:r>
            <a:endParaRPr lang="en-US" sz="4000" dirty="0">
              <a:latin typeface="Candara"/>
              <a:cs typeface="Candara"/>
            </a:endParaRPr>
          </a:p>
        </p:txBody>
      </p:sp>
      <p:sp>
        <p:nvSpPr>
          <p:cNvPr id="6" name="Rectangle 5"/>
          <p:cNvSpPr/>
          <p:nvPr/>
        </p:nvSpPr>
        <p:spPr>
          <a:xfrm>
            <a:off x="1614816" y="3394980"/>
            <a:ext cx="3352800" cy="1963700"/>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462416" y="5511080"/>
            <a:ext cx="5867400" cy="519518"/>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348616" y="3500096"/>
            <a:ext cx="1752600" cy="1858584"/>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5546178" y="3472182"/>
            <a:ext cx="1477243" cy="461665"/>
          </a:xfrm>
          <a:prstGeom prst="rect">
            <a:avLst/>
          </a:prstGeom>
          <a:noFill/>
        </p:spPr>
        <p:txBody>
          <a:bodyPr wrap="square" lIns="0" rIns="0" rtlCol="0">
            <a:spAutoFit/>
          </a:bodyPr>
          <a:lstStyle/>
          <a:p>
            <a:pPr algn="r"/>
            <a:r>
              <a:rPr lang="en-US" altLang="zh-CN" sz="2400" dirty="0" smtClean="0">
                <a:effectLst>
                  <a:outerShdw blurRad="38100" dist="38100" dir="2700000" algn="tl">
                    <a:srgbClr val="000000">
                      <a:alpha val="43137"/>
                    </a:srgbClr>
                  </a:outerShdw>
                </a:effectLst>
                <a:latin typeface="Candara"/>
                <a:cs typeface="Candara"/>
              </a:rPr>
              <a:t>Guest</a:t>
            </a:r>
            <a:r>
              <a:rPr lang="zh-CN" altLang="en-US" sz="2400" dirty="0" smtClean="0">
                <a:effectLst>
                  <a:outerShdw blurRad="38100" dist="38100" dir="2700000" algn="tl">
                    <a:srgbClr val="000000">
                      <a:alpha val="43137"/>
                    </a:srgbClr>
                  </a:outerShdw>
                </a:effectLst>
                <a:latin typeface="Candara"/>
                <a:cs typeface="Candara"/>
              </a:rPr>
              <a:t> </a:t>
            </a:r>
            <a:r>
              <a:rPr lang="en-US" altLang="zh-CN" sz="2400" dirty="0" smtClean="0">
                <a:effectLst>
                  <a:outerShdw blurRad="38100" dist="38100" dir="2700000" algn="tl">
                    <a:srgbClr val="000000">
                      <a:alpha val="43137"/>
                    </a:srgbClr>
                  </a:outerShdw>
                </a:effectLst>
                <a:latin typeface="Candara"/>
                <a:cs typeface="Candara"/>
              </a:rPr>
              <a:t>VM</a:t>
            </a:r>
            <a:endParaRPr lang="en-US" sz="2400" dirty="0">
              <a:effectLst>
                <a:outerShdw blurRad="38100" dist="38100" dir="2700000" algn="tl">
                  <a:srgbClr val="000000">
                    <a:alpha val="43137"/>
                  </a:srgbClr>
                </a:outerShdw>
              </a:effectLst>
              <a:latin typeface="Candara"/>
              <a:cs typeface="Candara"/>
            </a:endParaRPr>
          </a:p>
        </p:txBody>
      </p:sp>
      <p:sp>
        <p:nvSpPr>
          <p:cNvPr id="52" name="TextBox 51"/>
          <p:cNvSpPr txBox="1"/>
          <p:nvPr/>
        </p:nvSpPr>
        <p:spPr>
          <a:xfrm>
            <a:off x="3168448" y="3346659"/>
            <a:ext cx="1750872" cy="461665"/>
          </a:xfrm>
          <a:prstGeom prst="rect">
            <a:avLst/>
          </a:prstGeom>
          <a:noFill/>
        </p:spPr>
        <p:txBody>
          <a:bodyPr wrap="square" rtlCol="0">
            <a:spAutoFit/>
          </a:bodyPr>
          <a:lstStyle/>
          <a:p>
            <a:pPr algn="r"/>
            <a:r>
              <a:rPr lang="en-US" altLang="zh-CN" sz="2400" dirty="0" err="1" smtClean="0">
                <a:effectLst>
                  <a:outerShdw blurRad="38100" dist="38100" dir="2700000" algn="tl">
                    <a:srgbClr val="000000">
                      <a:alpha val="43137"/>
                    </a:srgbClr>
                  </a:outerShdw>
                </a:effectLst>
                <a:latin typeface="Candara"/>
                <a:cs typeface="Candara"/>
              </a:rPr>
              <a:t>Mgmt</a:t>
            </a:r>
            <a:r>
              <a:rPr lang="zh-CN" altLang="en-US" sz="2400" dirty="0" smtClean="0">
                <a:effectLst>
                  <a:outerShdw blurRad="38100" dist="38100" dir="2700000" algn="tl">
                    <a:srgbClr val="000000">
                      <a:alpha val="43137"/>
                    </a:srgbClr>
                  </a:outerShdw>
                </a:effectLst>
                <a:latin typeface="Candara"/>
                <a:cs typeface="Candara"/>
              </a:rPr>
              <a:t> </a:t>
            </a:r>
            <a:r>
              <a:rPr lang="en-US" altLang="zh-CN" sz="2400" dirty="0" smtClean="0">
                <a:effectLst>
                  <a:outerShdw blurRad="38100" dist="38100" dir="2700000" algn="tl">
                    <a:srgbClr val="000000">
                      <a:alpha val="43137"/>
                    </a:srgbClr>
                  </a:outerShdw>
                </a:effectLst>
                <a:latin typeface="Candara"/>
                <a:cs typeface="Candara"/>
              </a:rPr>
              <a:t>VM</a:t>
            </a:r>
            <a:endParaRPr lang="en-US" sz="2400" dirty="0">
              <a:effectLst>
                <a:outerShdw blurRad="38100" dist="38100" dir="2700000" algn="tl">
                  <a:srgbClr val="000000">
                    <a:alpha val="43137"/>
                  </a:srgbClr>
                </a:outerShdw>
              </a:effectLst>
              <a:latin typeface="Candara"/>
              <a:cs typeface="Candara"/>
            </a:endParaRPr>
          </a:p>
        </p:txBody>
      </p:sp>
      <p:sp>
        <p:nvSpPr>
          <p:cNvPr id="73" name="TextBox 72"/>
          <p:cNvSpPr txBox="1"/>
          <p:nvPr/>
        </p:nvSpPr>
        <p:spPr>
          <a:xfrm>
            <a:off x="4462119" y="5409641"/>
            <a:ext cx="914400" cy="307777"/>
          </a:xfrm>
          <a:prstGeom prst="rect">
            <a:avLst/>
          </a:prstGeom>
          <a:noFill/>
        </p:spPr>
        <p:txBody>
          <a:bodyPr wrap="square" rtlCol="0">
            <a:spAutoFit/>
          </a:bodyPr>
          <a:lstStyle/>
          <a:p>
            <a:r>
              <a:rPr lang="en-US" sz="1400" dirty="0" smtClean="0"/>
              <a:t>mapping</a:t>
            </a:r>
            <a:endParaRPr lang="en-US" sz="1400" dirty="0"/>
          </a:p>
        </p:txBody>
      </p:sp>
      <p:sp>
        <p:nvSpPr>
          <p:cNvPr id="74" name="TextBox 73"/>
          <p:cNvSpPr txBox="1"/>
          <p:nvPr/>
        </p:nvSpPr>
        <p:spPr>
          <a:xfrm>
            <a:off x="1448460" y="5615636"/>
            <a:ext cx="1719987" cy="461665"/>
          </a:xfrm>
          <a:prstGeom prst="rect">
            <a:avLst/>
          </a:prstGeom>
          <a:noFill/>
        </p:spPr>
        <p:txBody>
          <a:bodyPr wrap="square" rtlCol="0">
            <a:spAutoFit/>
          </a:bodyPr>
          <a:lstStyle/>
          <a:p>
            <a:r>
              <a:rPr lang="en-US" altLang="zh-CN" sz="2400" dirty="0" smtClean="0">
                <a:effectLst>
                  <a:outerShdw blurRad="38100" dist="38100" dir="2700000" algn="tl">
                    <a:srgbClr val="000000">
                      <a:alpha val="43137"/>
                    </a:srgbClr>
                  </a:outerShdw>
                </a:effectLst>
                <a:latin typeface="Candara"/>
                <a:cs typeface="Candara"/>
              </a:rPr>
              <a:t>Hypervisor</a:t>
            </a:r>
            <a:endParaRPr lang="en-US" sz="2400" dirty="0">
              <a:effectLst>
                <a:outerShdw blurRad="38100" dist="38100" dir="2700000" algn="tl">
                  <a:srgbClr val="000000">
                    <a:alpha val="43137"/>
                  </a:srgbClr>
                </a:outerShdw>
              </a:effectLst>
              <a:latin typeface="Candara"/>
              <a:cs typeface="Candara"/>
            </a:endParaRPr>
          </a:p>
        </p:txBody>
      </p:sp>
      <p:cxnSp>
        <p:nvCxnSpPr>
          <p:cNvPr id="85" name="Straight Connector 84"/>
          <p:cNvCxnSpPr/>
          <p:nvPr/>
        </p:nvCxnSpPr>
        <p:spPr>
          <a:xfrm flipV="1">
            <a:off x="2989731" y="3394980"/>
            <a:ext cx="0" cy="203990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5" name="Rectangle 114"/>
          <p:cNvSpPr/>
          <p:nvPr/>
        </p:nvSpPr>
        <p:spPr>
          <a:xfrm>
            <a:off x="4360226" y="6193504"/>
            <a:ext cx="2362200" cy="381000"/>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4588826" y="6193504"/>
            <a:ext cx="785518"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1815056" y="4745996"/>
            <a:ext cx="952522" cy="482600"/>
            <a:chOff x="144623" y="3144412"/>
            <a:chExt cx="952522" cy="482600"/>
          </a:xfrm>
        </p:grpSpPr>
        <p:pic>
          <p:nvPicPr>
            <p:cNvPr id="35" name="Picture 34"/>
            <p:cNvPicPr>
              <a:picLocks noChangeAspect="1"/>
            </p:cNvPicPr>
            <p:nvPr/>
          </p:nvPicPr>
          <p:blipFill>
            <a:blip r:embed="rId3"/>
            <a:stretch>
              <a:fillRect/>
            </a:stretch>
          </p:blipFill>
          <p:spPr>
            <a:xfrm>
              <a:off x="144623" y="3144412"/>
              <a:ext cx="952522" cy="482600"/>
            </a:xfrm>
            <a:prstGeom prst="rect">
              <a:avLst/>
            </a:prstGeom>
          </p:spPr>
        </p:pic>
        <p:sp>
          <p:nvSpPr>
            <p:cNvPr id="32" name="TextBox 31"/>
            <p:cNvSpPr txBox="1"/>
            <p:nvPr/>
          </p:nvSpPr>
          <p:spPr>
            <a:xfrm>
              <a:off x="273462" y="3152281"/>
              <a:ext cx="675478" cy="430887"/>
            </a:xfrm>
            <a:prstGeom prst="rect">
              <a:avLst/>
            </a:prstGeom>
            <a:noFill/>
          </p:spPr>
          <p:txBody>
            <a:bodyPr wrap="square" lIns="0" tIns="0" rIns="0" bIns="0" rtlCol="0">
              <a:spAutoFit/>
            </a:bodyPr>
            <a:lstStyle/>
            <a:p>
              <a:pPr algn="ctr"/>
              <a:r>
                <a:rPr lang="en-US" altLang="zh-CN" sz="1400" b="1" dirty="0" smtClean="0">
                  <a:latin typeface="Candara"/>
                  <a:cs typeface="Candara"/>
                </a:rPr>
                <a:t>Critical</a:t>
              </a:r>
              <a:r>
                <a:rPr lang="zh-CN" altLang="en-US" sz="1400" b="1" dirty="0" smtClean="0">
                  <a:latin typeface="Candara"/>
                  <a:cs typeface="Candara"/>
                </a:rPr>
                <a:t> </a:t>
              </a:r>
              <a:r>
                <a:rPr lang="en-US" altLang="zh-CN" sz="1400" b="1" dirty="0">
                  <a:latin typeface="Candara"/>
                  <a:cs typeface="Candara"/>
                </a:rPr>
                <a:t>M</a:t>
              </a:r>
              <a:r>
                <a:rPr lang="en-US" altLang="zh-CN" sz="1400" b="1" dirty="0" smtClean="0">
                  <a:latin typeface="Candara"/>
                  <a:cs typeface="Candara"/>
                </a:rPr>
                <a:t>emory</a:t>
              </a:r>
              <a:endParaRPr lang="en-US" sz="1400" b="1" dirty="0">
                <a:latin typeface="Candara"/>
                <a:cs typeface="Candara"/>
              </a:endParaRPr>
            </a:p>
          </p:txBody>
        </p:sp>
      </p:grpSp>
      <p:grpSp>
        <p:nvGrpSpPr>
          <p:cNvPr id="38" name="Group 37"/>
          <p:cNvGrpSpPr/>
          <p:nvPr/>
        </p:nvGrpSpPr>
        <p:grpSpPr>
          <a:xfrm>
            <a:off x="5417339" y="4753865"/>
            <a:ext cx="952522" cy="482600"/>
            <a:chOff x="144623" y="3144412"/>
            <a:chExt cx="952522" cy="482600"/>
          </a:xfrm>
        </p:grpSpPr>
        <p:pic>
          <p:nvPicPr>
            <p:cNvPr id="39" name="Picture 38"/>
            <p:cNvPicPr>
              <a:picLocks noChangeAspect="1"/>
            </p:cNvPicPr>
            <p:nvPr/>
          </p:nvPicPr>
          <p:blipFill>
            <a:blip r:embed="rId3"/>
            <a:stretch>
              <a:fillRect/>
            </a:stretch>
          </p:blipFill>
          <p:spPr>
            <a:xfrm>
              <a:off x="144623" y="3144412"/>
              <a:ext cx="952522" cy="482600"/>
            </a:xfrm>
            <a:prstGeom prst="rect">
              <a:avLst/>
            </a:prstGeom>
          </p:spPr>
        </p:pic>
        <p:sp>
          <p:nvSpPr>
            <p:cNvPr id="40" name="TextBox 39"/>
            <p:cNvSpPr txBox="1"/>
            <p:nvPr/>
          </p:nvSpPr>
          <p:spPr>
            <a:xfrm>
              <a:off x="273462" y="3152281"/>
              <a:ext cx="675478" cy="430887"/>
            </a:xfrm>
            <a:prstGeom prst="rect">
              <a:avLst/>
            </a:prstGeom>
            <a:noFill/>
          </p:spPr>
          <p:txBody>
            <a:bodyPr wrap="square" lIns="0" tIns="0" rIns="0" bIns="0" rtlCol="0">
              <a:spAutoFit/>
            </a:bodyPr>
            <a:lstStyle/>
            <a:p>
              <a:pPr algn="ctr"/>
              <a:r>
                <a:rPr lang="en-US" altLang="zh-CN" sz="1400" b="1" dirty="0" smtClean="0">
                  <a:latin typeface="Candara"/>
                  <a:cs typeface="Candara"/>
                </a:rPr>
                <a:t>Critical</a:t>
              </a:r>
              <a:r>
                <a:rPr lang="zh-CN" altLang="en-US" sz="1400" b="1" dirty="0" smtClean="0">
                  <a:latin typeface="Candara"/>
                  <a:cs typeface="Candara"/>
                </a:rPr>
                <a:t> </a:t>
              </a:r>
              <a:r>
                <a:rPr lang="en-US" altLang="zh-CN" sz="1400" b="1" dirty="0">
                  <a:latin typeface="Candara"/>
                  <a:cs typeface="Candara"/>
                </a:rPr>
                <a:t>M</a:t>
              </a:r>
              <a:r>
                <a:rPr lang="en-US" altLang="zh-CN" sz="1400" b="1" dirty="0" smtClean="0">
                  <a:latin typeface="Candara"/>
                  <a:cs typeface="Candara"/>
                </a:rPr>
                <a:t>emory</a:t>
              </a:r>
              <a:endParaRPr lang="en-US" sz="1400" b="1" dirty="0">
                <a:latin typeface="Candara"/>
                <a:cs typeface="Candara"/>
              </a:endParaRPr>
            </a:p>
          </p:txBody>
        </p:sp>
      </p:grpSp>
      <p:cxnSp>
        <p:nvCxnSpPr>
          <p:cNvPr id="45" name="Curved Connector 44"/>
          <p:cNvCxnSpPr>
            <a:stCxn id="39" idx="2"/>
            <a:endCxn id="116" idx="0"/>
          </p:cNvCxnSpPr>
          <p:nvPr/>
        </p:nvCxnSpPr>
        <p:spPr>
          <a:xfrm rot="5400000">
            <a:off x="4959074" y="5258977"/>
            <a:ext cx="957039" cy="912015"/>
          </a:xfrm>
          <a:prstGeom prst="curvedConnector3">
            <a:avLst>
              <a:gd name="adj1" fmla="val 50000"/>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Curved Connector 48"/>
          <p:cNvCxnSpPr>
            <a:stCxn id="35" idx="2"/>
            <a:endCxn id="116" idx="0"/>
          </p:cNvCxnSpPr>
          <p:nvPr/>
        </p:nvCxnSpPr>
        <p:spPr>
          <a:xfrm rot="16200000" flipH="1">
            <a:off x="3153997" y="4365916"/>
            <a:ext cx="964908" cy="2690268"/>
          </a:xfrm>
          <a:prstGeom prst="curvedConnector3">
            <a:avLst>
              <a:gd name="adj1" fmla="val 50000"/>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5808026" y="6193504"/>
            <a:ext cx="422117"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3422260" y="6196346"/>
            <a:ext cx="905371" cy="369332"/>
          </a:xfrm>
          <a:prstGeom prst="rect">
            <a:avLst/>
          </a:prstGeom>
        </p:spPr>
        <p:txBody>
          <a:bodyPr wrap="square" lIns="0" rIns="0">
            <a:spAutoFit/>
          </a:bodyPr>
          <a:lstStyle/>
          <a:p>
            <a:r>
              <a:rPr lang="en-US" dirty="0" smtClean="0">
                <a:latin typeface="Candara"/>
                <a:cs typeface="Candara"/>
              </a:rPr>
              <a:t>Memory</a:t>
            </a:r>
            <a:endParaRPr lang="en-US" dirty="0">
              <a:latin typeface="Candara"/>
              <a:cs typeface="Candara"/>
            </a:endParaRPr>
          </a:p>
        </p:txBody>
      </p:sp>
      <p:sp>
        <p:nvSpPr>
          <p:cNvPr id="70" name="Content Placeholder 2"/>
          <p:cNvSpPr>
            <a:spLocks noGrp="1"/>
          </p:cNvSpPr>
          <p:nvPr>
            <p:ph idx="1"/>
          </p:nvPr>
        </p:nvSpPr>
        <p:spPr>
          <a:xfrm>
            <a:off x="457200" y="1600200"/>
            <a:ext cx="8229600" cy="4945518"/>
          </a:xfrm>
        </p:spPr>
        <p:txBody>
          <a:bodyPr>
            <a:normAutofit/>
          </a:bodyPr>
          <a:lstStyle/>
          <a:p>
            <a:r>
              <a:rPr lang="en-US" altLang="zh-CN" sz="2800" b="1" dirty="0" smtClean="0">
                <a:effectLst>
                  <a:outerShdw blurRad="38100" dist="38100" dir="2700000" algn="tl">
                    <a:srgbClr val="000000">
                      <a:alpha val="43137"/>
                    </a:srgbClr>
                  </a:outerShdw>
                </a:effectLst>
                <a:latin typeface="Candara"/>
                <a:cs typeface="Candara"/>
              </a:rPr>
              <a:t>Dedicate a standby (virtual) core to monitor changes to critical data of all VMs </a:t>
            </a:r>
          </a:p>
          <a:p>
            <a:pPr lvl="1"/>
            <a:r>
              <a:rPr lang="en-US" altLang="zh-CN" sz="2400" dirty="0">
                <a:latin typeface="Candara"/>
                <a:cs typeface="Candara"/>
              </a:rPr>
              <a:t>Add critical data to read-</a:t>
            </a:r>
            <a:r>
              <a:rPr lang="en-US" altLang="zh-CN" sz="2400" dirty="0" smtClean="0">
                <a:latin typeface="Candara"/>
                <a:cs typeface="Candara"/>
              </a:rPr>
              <a:t>set, e.g., IDT</a:t>
            </a:r>
            <a:r>
              <a:rPr lang="zh-CN" altLang="en-US" sz="2400" dirty="0" smtClean="0">
                <a:latin typeface="Candara"/>
                <a:cs typeface="Candara"/>
              </a:rPr>
              <a:t> </a:t>
            </a:r>
            <a:r>
              <a:rPr lang="en-US" altLang="zh-CN" sz="2400" dirty="0" smtClean="0">
                <a:latin typeface="Candara"/>
                <a:cs typeface="Candara"/>
              </a:rPr>
              <a:t>table,</a:t>
            </a:r>
            <a:r>
              <a:rPr lang="zh-CN" altLang="en-US" sz="2400" dirty="0" smtClean="0">
                <a:latin typeface="Candara"/>
                <a:cs typeface="Candara"/>
              </a:rPr>
              <a:t> </a:t>
            </a:r>
            <a:r>
              <a:rPr lang="en-US" altLang="zh-CN" sz="2400" dirty="0" smtClean="0">
                <a:latin typeface="Candara"/>
                <a:cs typeface="Candara"/>
              </a:rPr>
              <a:t>system</a:t>
            </a:r>
            <a:r>
              <a:rPr lang="zh-CN" altLang="en-US" sz="2400" dirty="0" smtClean="0">
                <a:latin typeface="Candara"/>
                <a:cs typeface="Candara"/>
              </a:rPr>
              <a:t> </a:t>
            </a:r>
            <a:r>
              <a:rPr lang="en-US" altLang="zh-CN" sz="2400" dirty="0" smtClean="0">
                <a:latin typeface="Candara"/>
                <a:cs typeface="Candara"/>
              </a:rPr>
              <a:t>call</a:t>
            </a:r>
            <a:r>
              <a:rPr lang="zh-CN" altLang="en-US" sz="2400" dirty="0" smtClean="0">
                <a:latin typeface="Candara"/>
                <a:cs typeface="Candara"/>
              </a:rPr>
              <a:t> </a:t>
            </a:r>
            <a:r>
              <a:rPr lang="en-US" altLang="zh-CN" sz="2400" dirty="0" smtClean="0">
                <a:latin typeface="Candara"/>
                <a:cs typeface="Candara"/>
              </a:rPr>
              <a:t>table, module lists</a:t>
            </a:r>
          </a:p>
        </p:txBody>
      </p:sp>
      <p:pic>
        <p:nvPicPr>
          <p:cNvPr id="72" name="Picture 71"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7985" y="3884747"/>
            <a:ext cx="203501" cy="569803"/>
          </a:xfrm>
          <a:prstGeom prst="rect">
            <a:avLst/>
          </a:prstGeom>
          <a:ln w="19050" cmpd="sng">
            <a:solidFill>
              <a:srgbClr val="D2567D"/>
            </a:solidFill>
            <a:prstDash val="sysDash"/>
          </a:ln>
        </p:spPr>
      </p:pic>
      <p:cxnSp>
        <p:nvCxnSpPr>
          <p:cNvPr id="75" name="Curved Connector 74"/>
          <p:cNvCxnSpPr>
            <a:stCxn id="72" idx="3"/>
            <a:endCxn id="32" idx="0"/>
          </p:cNvCxnSpPr>
          <p:nvPr/>
        </p:nvCxnSpPr>
        <p:spPr>
          <a:xfrm>
            <a:off x="1981486" y="4169649"/>
            <a:ext cx="300148" cy="584216"/>
          </a:xfrm>
          <a:prstGeom prst="curvedConnector2">
            <a:avLst/>
          </a:prstGeom>
          <a:ln>
            <a:solidFill>
              <a:srgbClr val="FF0000"/>
            </a:solidFill>
            <a:prstDash val="solid"/>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1080253" y="3600843"/>
            <a:ext cx="184666" cy="369332"/>
          </a:xfrm>
          <a:prstGeom prst="rect">
            <a:avLst/>
          </a:prstGeom>
          <a:noFill/>
        </p:spPr>
        <p:txBody>
          <a:bodyPr wrap="none" rtlCol="0">
            <a:spAutoFit/>
          </a:bodyPr>
          <a:lstStyle/>
          <a:p>
            <a:endParaRPr lang="en-US" dirty="0"/>
          </a:p>
        </p:txBody>
      </p:sp>
      <p:sp>
        <p:nvSpPr>
          <p:cNvPr id="3" name="Rectangle 2"/>
          <p:cNvSpPr/>
          <p:nvPr/>
        </p:nvSpPr>
        <p:spPr>
          <a:xfrm>
            <a:off x="64829" y="3841791"/>
            <a:ext cx="1310538" cy="646331"/>
          </a:xfrm>
          <a:prstGeom prst="rect">
            <a:avLst/>
          </a:prstGeom>
        </p:spPr>
        <p:txBody>
          <a:bodyPr wrap="none">
            <a:spAutoFit/>
          </a:bodyPr>
          <a:lstStyle/>
          <a:p>
            <a:pPr algn="r"/>
            <a:r>
              <a:rPr lang="en-US" altLang="en-US" b="1" dirty="0" smtClean="0">
                <a:solidFill>
                  <a:srgbClr val="FF0000"/>
                </a:solidFill>
                <a:latin typeface="Candara"/>
                <a:cs typeface="Candara"/>
              </a:rPr>
              <a:t>Passive</a:t>
            </a:r>
          </a:p>
          <a:p>
            <a:pPr algn="r"/>
            <a:r>
              <a:rPr lang="en-US" altLang="en-US" b="1" dirty="0" smtClean="0">
                <a:solidFill>
                  <a:srgbClr val="FF0000"/>
                </a:solidFill>
                <a:latin typeface="Candara"/>
                <a:cs typeface="Candara"/>
              </a:rPr>
              <a:t>Monitoring</a:t>
            </a:r>
            <a:endParaRPr lang="en-US" dirty="0">
              <a:solidFill>
                <a:srgbClr val="FF0000"/>
              </a:solidFill>
            </a:endParaRPr>
          </a:p>
        </p:txBody>
      </p:sp>
      <p:cxnSp>
        <p:nvCxnSpPr>
          <p:cNvPr id="9" name="Straight Arrow Connector 8"/>
          <p:cNvCxnSpPr>
            <a:stCxn id="3" idx="3"/>
          </p:cNvCxnSpPr>
          <p:nvPr/>
        </p:nvCxnSpPr>
        <p:spPr>
          <a:xfrm>
            <a:off x="1375367" y="4164957"/>
            <a:ext cx="402618" cy="1792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51324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5445196" y="3394980"/>
            <a:ext cx="1752600" cy="1811300"/>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altLang="zh-CN" sz="4000" b="1" dirty="0" err="1" smtClean="0">
                <a:solidFill>
                  <a:srgbClr val="0080FF"/>
                </a:solidFill>
                <a:latin typeface="Candara"/>
                <a:cs typeface="Candara"/>
              </a:rPr>
              <a:t>TxIntro</a:t>
            </a:r>
            <a:r>
              <a:rPr lang="en-US" altLang="zh-CN" sz="4000" b="1" dirty="0" smtClean="0">
                <a:solidFill>
                  <a:srgbClr val="0080FF"/>
                </a:solidFill>
                <a:latin typeface="Candara"/>
                <a:cs typeface="Candara"/>
              </a:rPr>
              <a:t>:</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Timely</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Trigger</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VMI</a:t>
            </a:r>
            <a:endParaRPr lang="en-US" sz="4000" dirty="0">
              <a:latin typeface="Candara"/>
              <a:cs typeface="Candara"/>
            </a:endParaRPr>
          </a:p>
        </p:txBody>
      </p:sp>
      <p:sp>
        <p:nvSpPr>
          <p:cNvPr id="6" name="Rectangle 5"/>
          <p:cNvSpPr/>
          <p:nvPr/>
        </p:nvSpPr>
        <p:spPr>
          <a:xfrm>
            <a:off x="1614816" y="3394980"/>
            <a:ext cx="3352800" cy="1963700"/>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462416" y="5511080"/>
            <a:ext cx="5867400" cy="519518"/>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348616" y="3500096"/>
            <a:ext cx="1752600" cy="1858584"/>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5" name="Straight Connector 84"/>
          <p:cNvCxnSpPr/>
          <p:nvPr/>
        </p:nvCxnSpPr>
        <p:spPr>
          <a:xfrm flipV="1">
            <a:off x="2989731" y="3394980"/>
            <a:ext cx="0" cy="203990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5" name="Rectangle 114"/>
          <p:cNvSpPr/>
          <p:nvPr/>
        </p:nvSpPr>
        <p:spPr>
          <a:xfrm>
            <a:off x="4360226" y="6193504"/>
            <a:ext cx="2362200" cy="381000"/>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4588826" y="6193504"/>
            <a:ext cx="785518"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1815056" y="4745996"/>
            <a:ext cx="952522" cy="482600"/>
            <a:chOff x="144623" y="3144412"/>
            <a:chExt cx="952522" cy="482600"/>
          </a:xfrm>
        </p:grpSpPr>
        <p:pic>
          <p:nvPicPr>
            <p:cNvPr id="35" name="Picture 34"/>
            <p:cNvPicPr>
              <a:picLocks noChangeAspect="1"/>
            </p:cNvPicPr>
            <p:nvPr/>
          </p:nvPicPr>
          <p:blipFill>
            <a:blip r:embed="rId3"/>
            <a:stretch>
              <a:fillRect/>
            </a:stretch>
          </p:blipFill>
          <p:spPr>
            <a:xfrm>
              <a:off x="144623" y="3144412"/>
              <a:ext cx="952522" cy="482600"/>
            </a:xfrm>
            <a:prstGeom prst="rect">
              <a:avLst/>
            </a:prstGeom>
          </p:spPr>
        </p:pic>
        <p:sp>
          <p:nvSpPr>
            <p:cNvPr id="32" name="TextBox 31"/>
            <p:cNvSpPr txBox="1"/>
            <p:nvPr/>
          </p:nvSpPr>
          <p:spPr>
            <a:xfrm>
              <a:off x="273462" y="3152281"/>
              <a:ext cx="675478" cy="430887"/>
            </a:xfrm>
            <a:prstGeom prst="rect">
              <a:avLst/>
            </a:prstGeom>
            <a:noFill/>
          </p:spPr>
          <p:txBody>
            <a:bodyPr wrap="square" lIns="0" tIns="0" rIns="0" bIns="0" rtlCol="0">
              <a:spAutoFit/>
            </a:bodyPr>
            <a:lstStyle/>
            <a:p>
              <a:pPr algn="ctr"/>
              <a:r>
                <a:rPr lang="en-US" altLang="zh-CN" sz="1400" b="1" dirty="0" smtClean="0">
                  <a:latin typeface="Candara"/>
                  <a:cs typeface="Candara"/>
                </a:rPr>
                <a:t>Critical</a:t>
              </a:r>
              <a:r>
                <a:rPr lang="zh-CN" altLang="en-US" sz="1400" b="1" dirty="0" smtClean="0">
                  <a:latin typeface="Candara"/>
                  <a:cs typeface="Candara"/>
                </a:rPr>
                <a:t> </a:t>
              </a:r>
              <a:r>
                <a:rPr lang="en-US" altLang="zh-CN" sz="1400" b="1" dirty="0">
                  <a:latin typeface="Candara"/>
                  <a:cs typeface="Candara"/>
                </a:rPr>
                <a:t>M</a:t>
              </a:r>
              <a:r>
                <a:rPr lang="en-US" altLang="zh-CN" sz="1400" b="1" dirty="0" smtClean="0">
                  <a:latin typeface="Candara"/>
                  <a:cs typeface="Candara"/>
                </a:rPr>
                <a:t>emory</a:t>
              </a:r>
              <a:endParaRPr lang="en-US" sz="1400" b="1" dirty="0">
                <a:latin typeface="Candara"/>
                <a:cs typeface="Candara"/>
              </a:endParaRPr>
            </a:p>
          </p:txBody>
        </p:sp>
      </p:grpSp>
      <p:grpSp>
        <p:nvGrpSpPr>
          <p:cNvPr id="38" name="Group 37"/>
          <p:cNvGrpSpPr/>
          <p:nvPr/>
        </p:nvGrpSpPr>
        <p:grpSpPr>
          <a:xfrm>
            <a:off x="5417339" y="4753865"/>
            <a:ext cx="952522" cy="482600"/>
            <a:chOff x="144623" y="3144412"/>
            <a:chExt cx="952522" cy="482600"/>
          </a:xfrm>
        </p:grpSpPr>
        <p:pic>
          <p:nvPicPr>
            <p:cNvPr id="39" name="Picture 38"/>
            <p:cNvPicPr>
              <a:picLocks noChangeAspect="1"/>
            </p:cNvPicPr>
            <p:nvPr/>
          </p:nvPicPr>
          <p:blipFill>
            <a:blip r:embed="rId3"/>
            <a:stretch>
              <a:fillRect/>
            </a:stretch>
          </p:blipFill>
          <p:spPr>
            <a:xfrm>
              <a:off x="144623" y="3144412"/>
              <a:ext cx="952522" cy="482600"/>
            </a:xfrm>
            <a:prstGeom prst="rect">
              <a:avLst/>
            </a:prstGeom>
          </p:spPr>
        </p:pic>
        <p:sp>
          <p:nvSpPr>
            <p:cNvPr id="40" name="TextBox 39"/>
            <p:cNvSpPr txBox="1"/>
            <p:nvPr/>
          </p:nvSpPr>
          <p:spPr>
            <a:xfrm>
              <a:off x="273462" y="3152281"/>
              <a:ext cx="675478" cy="430887"/>
            </a:xfrm>
            <a:prstGeom prst="rect">
              <a:avLst/>
            </a:prstGeom>
            <a:noFill/>
          </p:spPr>
          <p:txBody>
            <a:bodyPr wrap="square" lIns="0" tIns="0" rIns="0" bIns="0" rtlCol="0">
              <a:spAutoFit/>
            </a:bodyPr>
            <a:lstStyle/>
            <a:p>
              <a:pPr algn="ctr"/>
              <a:r>
                <a:rPr lang="en-US" altLang="zh-CN" sz="1400" b="1" dirty="0" smtClean="0">
                  <a:latin typeface="Candara"/>
                  <a:cs typeface="Candara"/>
                </a:rPr>
                <a:t>Critical</a:t>
              </a:r>
              <a:r>
                <a:rPr lang="zh-CN" altLang="en-US" sz="1400" b="1" dirty="0" smtClean="0">
                  <a:latin typeface="Candara"/>
                  <a:cs typeface="Candara"/>
                </a:rPr>
                <a:t> </a:t>
              </a:r>
              <a:r>
                <a:rPr lang="en-US" altLang="zh-CN" sz="1400" b="1" dirty="0">
                  <a:latin typeface="Candara"/>
                  <a:cs typeface="Candara"/>
                </a:rPr>
                <a:t>M</a:t>
              </a:r>
              <a:r>
                <a:rPr lang="en-US" altLang="zh-CN" sz="1400" b="1" dirty="0" smtClean="0">
                  <a:latin typeface="Candara"/>
                  <a:cs typeface="Candara"/>
                </a:rPr>
                <a:t>emory</a:t>
              </a:r>
              <a:endParaRPr lang="en-US" sz="1400" b="1" dirty="0">
                <a:latin typeface="Candara"/>
                <a:cs typeface="Candara"/>
              </a:endParaRPr>
            </a:p>
          </p:txBody>
        </p:sp>
      </p:grpSp>
      <p:cxnSp>
        <p:nvCxnSpPr>
          <p:cNvPr id="45" name="Curved Connector 44"/>
          <p:cNvCxnSpPr>
            <a:stCxn id="39" idx="2"/>
            <a:endCxn id="116" idx="0"/>
          </p:cNvCxnSpPr>
          <p:nvPr/>
        </p:nvCxnSpPr>
        <p:spPr>
          <a:xfrm rot="5400000">
            <a:off x="4959074" y="5258977"/>
            <a:ext cx="957039" cy="912015"/>
          </a:xfrm>
          <a:prstGeom prst="curvedConnector3">
            <a:avLst>
              <a:gd name="adj1" fmla="val 50000"/>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Curved Connector 48"/>
          <p:cNvCxnSpPr>
            <a:stCxn id="35" idx="2"/>
            <a:endCxn id="116" idx="0"/>
          </p:cNvCxnSpPr>
          <p:nvPr/>
        </p:nvCxnSpPr>
        <p:spPr>
          <a:xfrm rot="16200000" flipH="1">
            <a:off x="3153997" y="4365916"/>
            <a:ext cx="964908" cy="2690268"/>
          </a:xfrm>
          <a:prstGeom prst="curvedConnector3">
            <a:avLst>
              <a:gd name="adj1" fmla="val 50000"/>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5808026" y="6193504"/>
            <a:ext cx="422117"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Content Placeholder 2"/>
          <p:cNvSpPr>
            <a:spLocks noGrp="1"/>
          </p:cNvSpPr>
          <p:nvPr>
            <p:ph idx="1"/>
          </p:nvPr>
        </p:nvSpPr>
        <p:spPr>
          <a:xfrm>
            <a:off x="457200" y="1600200"/>
            <a:ext cx="8229600" cy="4945518"/>
          </a:xfrm>
        </p:spPr>
        <p:txBody>
          <a:bodyPr>
            <a:normAutofit/>
          </a:bodyPr>
          <a:lstStyle/>
          <a:p>
            <a:r>
              <a:rPr lang="en-US" altLang="zh-CN" sz="2800" b="1" dirty="0" smtClean="0">
                <a:effectLst>
                  <a:outerShdw blurRad="38100" dist="38100" dir="2700000" algn="tl">
                    <a:srgbClr val="000000">
                      <a:alpha val="43137"/>
                    </a:srgbClr>
                  </a:outerShdw>
                </a:effectLst>
                <a:latin typeface="Candara"/>
                <a:cs typeface="Candara"/>
              </a:rPr>
              <a:t>Any</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modification</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of</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critical</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data triggers</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VMI</a:t>
            </a:r>
          </a:p>
          <a:p>
            <a:pPr lvl="1"/>
            <a:r>
              <a:rPr lang="en-US" altLang="zh-CN" sz="2400" dirty="0" smtClean="0">
                <a:latin typeface="Candara"/>
                <a:cs typeface="Candara"/>
              </a:rPr>
              <a:t>E.g., rootkit</a:t>
            </a:r>
            <a:r>
              <a:rPr lang="zh-CN" altLang="en-US" sz="2400" dirty="0" smtClean="0">
                <a:latin typeface="Candara"/>
                <a:cs typeface="Candara"/>
              </a:rPr>
              <a:t> </a:t>
            </a:r>
            <a:r>
              <a:rPr lang="en-US" altLang="zh-CN" sz="2400" dirty="0" smtClean="0">
                <a:latin typeface="Candara"/>
                <a:cs typeface="Candara"/>
              </a:rPr>
              <a:t>tampers</a:t>
            </a:r>
            <a:r>
              <a:rPr lang="zh-CN" altLang="en-US" sz="2400" dirty="0" smtClean="0">
                <a:latin typeface="Candara"/>
                <a:cs typeface="Candara"/>
              </a:rPr>
              <a:t> </a:t>
            </a:r>
            <a:r>
              <a:rPr lang="en-US" altLang="zh-CN" sz="2400" dirty="0" smtClean="0">
                <a:latin typeface="Candara"/>
                <a:cs typeface="Candara"/>
              </a:rPr>
              <a:t>system call table</a:t>
            </a:r>
            <a:r>
              <a:rPr lang="zh-CN" altLang="en-US" sz="2400" dirty="0" smtClean="0">
                <a:latin typeface="Candara"/>
                <a:cs typeface="Candara"/>
              </a:rPr>
              <a:t> </a:t>
            </a:r>
            <a:r>
              <a:rPr lang="en-US" altLang="zh-CN" sz="2400" dirty="0" smtClean="0">
                <a:latin typeface="Candara"/>
                <a:cs typeface="Candara"/>
              </a:rPr>
              <a:t>entries</a:t>
            </a:r>
          </a:p>
        </p:txBody>
      </p:sp>
      <p:pic>
        <p:nvPicPr>
          <p:cNvPr id="72" name="Picture 71"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7985" y="3884747"/>
            <a:ext cx="203501" cy="569803"/>
          </a:xfrm>
          <a:prstGeom prst="rect">
            <a:avLst/>
          </a:prstGeom>
          <a:ln w="19050" cmpd="sng">
            <a:solidFill>
              <a:srgbClr val="D2567D"/>
            </a:solidFill>
            <a:prstDash val="sysDash"/>
          </a:ln>
        </p:spPr>
      </p:pic>
      <p:sp>
        <p:nvSpPr>
          <p:cNvPr id="55" name="TextBox 54"/>
          <p:cNvSpPr txBox="1"/>
          <p:nvPr/>
        </p:nvSpPr>
        <p:spPr>
          <a:xfrm>
            <a:off x="11080253" y="3600843"/>
            <a:ext cx="184666" cy="369332"/>
          </a:xfrm>
          <a:prstGeom prst="rect">
            <a:avLst/>
          </a:prstGeom>
          <a:noFill/>
        </p:spPr>
        <p:txBody>
          <a:bodyPr wrap="none" rtlCol="0">
            <a:spAutoFit/>
          </a:bodyPr>
          <a:lstStyle/>
          <a:p>
            <a:endParaRPr lang="en-US" dirty="0"/>
          </a:p>
        </p:txBody>
      </p:sp>
      <p:pic>
        <p:nvPicPr>
          <p:cNvPr id="28" name="Picture 27" descr="thread-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5705" y="4057366"/>
            <a:ext cx="203501" cy="569803"/>
          </a:xfrm>
          <a:prstGeom prst="rect">
            <a:avLst/>
          </a:prstGeom>
          <a:ln w="19050" cmpd="sng">
            <a:solidFill>
              <a:schemeClr val="tx1"/>
            </a:solidFill>
            <a:prstDash val="sysDash"/>
          </a:ln>
        </p:spPr>
      </p:pic>
      <p:cxnSp>
        <p:nvCxnSpPr>
          <p:cNvPr id="29" name="Curved Connector 28"/>
          <p:cNvCxnSpPr>
            <a:stCxn id="28" idx="1"/>
            <a:endCxn id="40" idx="0"/>
          </p:cNvCxnSpPr>
          <p:nvPr/>
        </p:nvCxnSpPr>
        <p:spPr>
          <a:xfrm rot="10800000" flipV="1">
            <a:off x="5883917" y="4342268"/>
            <a:ext cx="221788" cy="419466"/>
          </a:xfrm>
          <a:prstGeom prst="curvedConnector2">
            <a:avLst/>
          </a:prstGeom>
          <a:ln>
            <a:solidFill>
              <a:schemeClr val="tx1"/>
            </a:solidFill>
            <a:prstDash val="solid"/>
            <a:tailEnd type="arrow"/>
          </a:ln>
        </p:spPr>
        <p:style>
          <a:lnRef idx="2">
            <a:schemeClr val="accent1"/>
          </a:lnRef>
          <a:fillRef idx="0">
            <a:schemeClr val="accent1"/>
          </a:fillRef>
          <a:effectRef idx="1">
            <a:schemeClr val="accent1"/>
          </a:effectRef>
          <a:fontRef idx="minor">
            <a:schemeClr val="tx1"/>
          </a:fontRef>
        </p:style>
      </p:cxnSp>
      <p:pic>
        <p:nvPicPr>
          <p:cNvPr id="41" name="Picture 40"/>
          <p:cNvPicPr>
            <a:picLocks noChangeAspect="1"/>
          </p:cNvPicPr>
          <p:nvPr/>
        </p:nvPicPr>
        <p:blipFill>
          <a:blip r:embed="rId3"/>
          <a:stretch>
            <a:fillRect/>
          </a:stretch>
        </p:blipFill>
        <p:spPr>
          <a:xfrm>
            <a:off x="6485000" y="4745997"/>
            <a:ext cx="482600" cy="482600"/>
          </a:xfrm>
          <a:prstGeom prst="rect">
            <a:avLst/>
          </a:prstGeom>
        </p:spPr>
      </p:pic>
      <p:cxnSp>
        <p:nvCxnSpPr>
          <p:cNvPr id="42" name="Curved Connector 41"/>
          <p:cNvCxnSpPr>
            <a:stCxn id="28" idx="3"/>
          </p:cNvCxnSpPr>
          <p:nvPr/>
        </p:nvCxnSpPr>
        <p:spPr>
          <a:xfrm>
            <a:off x="6309206" y="4342268"/>
            <a:ext cx="417094" cy="419467"/>
          </a:xfrm>
          <a:prstGeom prst="curvedConnector2">
            <a:avLst/>
          </a:prstGeom>
          <a:ln>
            <a:solidFill>
              <a:schemeClr val="tx1"/>
            </a:solidFill>
            <a:prstDash val="solid"/>
            <a:tailEnd type="arrow"/>
          </a:ln>
        </p:spPr>
        <p:style>
          <a:lnRef idx="2">
            <a:schemeClr val="accent1"/>
          </a:lnRef>
          <a:fillRef idx="0">
            <a:schemeClr val="accent1"/>
          </a:fillRef>
          <a:effectRef idx="1">
            <a:schemeClr val="accent1"/>
          </a:effectRef>
          <a:fontRef idx="minor">
            <a:schemeClr val="tx1"/>
          </a:fontRef>
        </p:style>
      </p:cxnSp>
      <p:cxnSp>
        <p:nvCxnSpPr>
          <p:cNvPr id="43" name="Curved Connector 42"/>
          <p:cNvCxnSpPr/>
          <p:nvPr/>
        </p:nvCxnSpPr>
        <p:spPr>
          <a:xfrm flipV="1">
            <a:off x="1981486" y="4169649"/>
            <a:ext cx="1412622" cy="1"/>
          </a:xfrm>
          <a:prstGeom prst="curved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46" name="Group 45"/>
          <p:cNvGrpSpPr/>
          <p:nvPr/>
        </p:nvGrpSpPr>
        <p:grpSpPr>
          <a:xfrm>
            <a:off x="3394108" y="4010546"/>
            <a:ext cx="206748" cy="348672"/>
            <a:chOff x="3394108" y="3784146"/>
            <a:chExt cx="206748" cy="348672"/>
          </a:xfrm>
        </p:grpSpPr>
        <p:pic>
          <p:nvPicPr>
            <p:cNvPr id="47" name="Picture 46"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4108" y="3785273"/>
              <a:ext cx="124123" cy="347545"/>
            </a:xfrm>
            <a:prstGeom prst="rect">
              <a:avLst/>
            </a:prstGeom>
            <a:ln w="19050" cmpd="sng">
              <a:noFill/>
              <a:prstDash val="sysDash"/>
            </a:ln>
          </p:spPr>
        </p:pic>
        <p:pic>
          <p:nvPicPr>
            <p:cNvPr id="48" name="Picture 47"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733" y="3784146"/>
              <a:ext cx="124123" cy="347545"/>
            </a:xfrm>
            <a:prstGeom prst="rect">
              <a:avLst/>
            </a:prstGeom>
            <a:ln w="19050" cmpd="sng">
              <a:noFill/>
              <a:prstDash val="sysDash"/>
            </a:ln>
          </p:spPr>
        </p:pic>
      </p:grpSp>
      <p:cxnSp>
        <p:nvCxnSpPr>
          <p:cNvPr id="50" name="Curved Connector 49"/>
          <p:cNvCxnSpPr/>
          <p:nvPr/>
        </p:nvCxnSpPr>
        <p:spPr>
          <a:xfrm>
            <a:off x="1981486" y="4169649"/>
            <a:ext cx="300148" cy="584216"/>
          </a:xfrm>
          <a:prstGeom prst="curvedConnector2">
            <a:avLst/>
          </a:prstGeom>
          <a:ln>
            <a:solidFill>
              <a:srgbClr val="FF0000"/>
            </a:solidFill>
            <a:prstDash val="solid"/>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3023377" y="3678018"/>
            <a:ext cx="1438742" cy="369332"/>
          </a:xfrm>
          <a:prstGeom prst="rect">
            <a:avLst/>
          </a:prstGeom>
          <a:noFill/>
        </p:spPr>
        <p:txBody>
          <a:bodyPr wrap="square" rtlCol="0">
            <a:spAutoFit/>
          </a:bodyPr>
          <a:lstStyle/>
          <a:p>
            <a:r>
              <a:rPr lang="en-US" dirty="0" smtClean="0">
                <a:latin typeface="Candara"/>
                <a:cs typeface="Candara"/>
              </a:rPr>
              <a:t>VMI process</a:t>
            </a:r>
            <a:endParaRPr lang="en-US" dirty="0">
              <a:latin typeface="Candara"/>
              <a:cs typeface="Candara"/>
            </a:endParaRPr>
          </a:p>
        </p:txBody>
      </p:sp>
      <p:sp>
        <p:nvSpPr>
          <p:cNvPr id="53" name="TextBox 52"/>
          <p:cNvSpPr txBox="1"/>
          <p:nvPr/>
        </p:nvSpPr>
        <p:spPr>
          <a:xfrm>
            <a:off x="5546178" y="3472182"/>
            <a:ext cx="1477243" cy="461665"/>
          </a:xfrm>
          <a:prstGeom prst="rect">
            <a:avLst/>
          </a:prstGeom>
          <a:noFill/>
        </p:spPr>
        <p:txBody>
          <a:bodyPr wrap="square" lIns="0" rIns="0" rtlCol="0">
            <a:spAutoFit/>
          </a:bodyPr>
          <a:lstStyle/>
          <a:p>
            <a:pPr algn="r"/>
            <a:r>
              <a:rPr lang="en-US" altLang="zh-CN" sz="2400" dirty="0" smtClean="0">
                <a:effectLst>
                  <a:outerShdw blurRad="38100" dist="38100" dir="2700000" algn="tl">
                    <a:srgbClr val="000000">
                      <a:alpha val="43137"/>
                    </a:srgbClr>
                  </a:outerShdw>
                </a:effectLst>
                <a:latin typeface="Candara"/>
                <a:cs typeface="Candara"/>
              </a:rPr>
              <a:t>Guest</a:t>
            </a:r>
            <a:r>
              <a:rPr lang="zh-CN" altLang="en-US" sz="2400" dirty="0" smtClean="0">
                <a:effectLst>
                  <a:outerShdw blurRad="38100" dist="38100" dir="2700000" algn="tl">
                    <a:srgbClr val="000000">
                      <a:alpha val="43137"/>
                    </a:srgbClr>
                  </a:outerShdw>
                </a:effectLst>
                <a:latin typeface="Candara"/>
                <a:cs typeface="Candara"/>
              </a:rPr>
              <a:t> </a:t>
            </a:r>
            <a:r>
              <a:rPr lang="en-US" altLang="zh-CN" sz="2400" dirty="0" smtClean="0">
                <a:effectLst>
                  <a:outerShdw blurRad="38100" dist="38100" dir="2700000" algn="tl">
                    <a:srgbClr val="000000">
                      <a:alpha val="43137"/>
                    </a:srgbClr>
                  </a:outerShdw>
                </a:effectLst>
                <a:latin typeface="Candara"/>
                <a:cs typeface="Candara"/>
              </a:rPr>
              <a:t>VM</a:t>
            </a:r>
            <a:endParaRPr lang="en-US" sz="2400" dirty="0">
              <a:effectLst>
                <a:outerShdw blurRad="38100" dist="38100" dir="2700000" algn="tl">
                  <a:srgbClr val="000000">
                    <a:alpha val="43137"/>
                  </a:srgbClr>
                </a:outerShdw>
              </a:effectLst>
              <a:latin typeface="Candara"/>
              <a:cs typeface="Candara"/>
            </a:endParaRPr>
          </a:p>
        </p:txBody>
      </p:sp>
      <p:sp>
        <p:nvSpPr>
          <p:cNvPr id="54" name="TextBox 53"/>
          <p:cNvSpPr txBox="1"/>
          <p:nvPr/>
        </p:nvSpPr>
        <p:spPr>
          <a:xfrm>
            <a:off x="3168448" y="3346659"/>
            <a:ext cx="1750872" cy="461665"/>
          </a:xfrm>
          <a:prstGeom prst="rect">
            <a:avLst/>
          </a:prstGeom>
          <a:noFill/>
        </p:spPr>
        <p:txBody>
          <a:bodyPr wrap="square" rtlCol="0">
            <a:spAutoFit/>
          </a:bodyPr>
          <a:lstStyle/>
          <a:p>
            <a:pPr algn="r"/>
            <a:r>
              <a:rPr lang="en-US" altLang="zh-CN" sz="2400" dirty="0" err="1" smtClean="0">
                <a:effectLst>
                  <a:outerShdw blurRad="38100" dist="38100" dir="2700000" algn="tl">
                    <a:srgbClr val="000000">
                      <a:alpha val="43137"/>
                    </a:srgbClr>
                  </a:outerShdw>
                </a:effectLst>
                <a:latin typeface="Candara"/>
                <a:cs typeface="Candara"/>
              </a:rPr>
              <a:t>Mgmt</a:t>
            </a:r>
            <a:r>
              <a:rPr lang="zh-CN" altLang="en-US" sz="2400" dirty="0" smtClean="0">
                <a:effectLst>
                  <a:outerShdw blurRad="38100" dist="38100" dir="2700000" algn="tl">
                    <a:srgbClr val="000000">
                      <a:alpha val="43137"/>
                    </a:srgbClr>
                  </a:outerShdw>
                </a:effectLst>
                <a:latin typeface="Candara"/>
                <a:cs typeface="Candara"/>
              </a:rPr>
              <a:t> </a:t>
            </a:r>
            <a:r>
              <a:rPr lang="en-US" altLang="zh-CN" sz="2400" dirty="0" smtClean="0">
                <a:effectLst>
                  <a:outerShdw blurRad="38100" dist="38100" dir="2700000" algn="tl">
                    <a:srgbClr val="000000">
                      <a:alpha val="43137"/>
                    </a:srgbClr>
                  </a:outerShdw>
                </a:effectLst>
                <a:latin typeface="Candara"/>
                <a:cs typeface="Candara"/>
              </a:rPr>
              <a:t>VM</a:t>
            </a:r>
            <a:endParaRPr lang="en-US" sz="2400" dirty="0">
              <a:effectLst>
                <a:outerShdw blurRad="38100" dist="38100" dir="2700000" algn="tl">
                  <a:srgbClr val="000000">
                    <a:alpha val="43137"/>
                  </a:srgbClr>
                </a:outerShdw>
              </a:effectLst>
              <a:latin typeface="Candara"/>
              <a:cs typeface="Candara"/>
            </a:endParaRPr>
          </a:p>
        </p:txBody>
      </p:sp>
      <p:sp>
        <p:nvSpPr>
          <p:cNvPr id="56" name="TextBox 55"/>
          <p:cNvSpPr txBox="1"/>
          <p:nvPr/>
        </p:nvSpPr>
        <p:spPr>
          <a:xfrm>
            <a:off x="1448460" y="5615636"/>
            <a:ext cx="1719987" cy="461665"/>
          </a:xfrm>
          <a:prstGeom prst="rect">
            <a:avLst/>
          </a:prstGeom>
          <a:noFill/>
        </p:spPr>
        <p:txBody>
          <a:bodyPr wrap="square" rtlCol="0">
            <a:spAutoFit/>
          </a:bodyPr>
          <a:lstStyle/>
          <a:p>
            <a:r>
              <a:rPr lang="en-US" altLang="zh-CN" sz="2400" dirty="0" smtClean="0">
                <a:effectLst>
                  <a:outerShdw blurRad="38100" dist="38100" dir="2700000" algn="tl">
                    <a:srgbClr val="000000">
                      <a:alpha val="43137"/>
                    </a:srgbClr>
                  </a:outerShdw>
                </a:effectLst>
                <a:latin typeface="Candara"/>
                <a:cs typeface="Candara"/>
              </a:rPr>
              <a:t>Hypervisor</a:t>
            </a:r>
            <a:endParaRPr lang="en-US" sz="2400" dirty="0">
              <a:effectLst>
                <a:outerShdw blurRad="38100" dist="38100" dir="2700000" algn="tl">
                  <a:srgbClr val="000000">
                    <a:alpha val="43137"/>
                  </a:srgbClr>
                </a:outerShdw>
              </a:effectLst>
              <a:latin typeface="Candara"/>
              <a:cs typeface="Candara"/>
            </a:endParaRPr>
          </a:p>
        </p:txBody>
      </p:sp>
      <p:sp>
        <p:nvSpPr>
          <p:cNvPr id="58" name="TextBox 57"/>
          <p:cNvSpPr txBox="1"/>
          <p:nvPr/>
        </p:nvSpPr>
        <p:spPr>
          <a:xfrm>
            <a:off x="2131560" y="3823050"/>
            <a:ext cx="858171" cy="369332"/>
          </a:xfrm>
          <a:prstGeom prst="rect">
            <a:avLst/>
          </a:prstGeom>
          <a:noFill/>
        </p:spPr>
        <p:txBody>
          <a:bodyPr wrap="square" rtlCol="0">
            <a:spAutoFit/>
          </a:bodyPr>
          <a:lstStyle/>
          <a:p>
            <a:pPr algn="ctr"/>
            <a:r>
              <a:rPr lang="en-US" dirty="0" smtClean="0">
                <a:latin typeface="Candara"/>
                <a:cs typeface="Candara"/>
              </a:rPr>
              <a:t>abort</a:t>
            </a:r>
            <a:endParaRPr lang="en-US" dirty="0">
              <a:latin typeface="Candara"/>
              <a:cs typeface="Candara"/>
            </a:endParaRPr>
          </a:p>
        </p:txBody>
      </p:sp>
      <p:sp>
        <p:nvSpPr>
          <p:cNvPr id="59" name="TextBox 58"/>
          <p:cNvSpPr txBox="1"/>
          <p:nvPr/>
        </p:nvSpPr>
        <p:spPr>
          <a:xfrm>
            <a:off x="5317085" y="4231906"/>
            <a:ext cx="647060" cy="338554"/>
          </a:xfrm>
          <a:prstGeom prst="rect">
            <a:avLst/>
          </a:prstGeom>
          <a:noFill/>
        </p:spPr>
        <p:txBody>
          <a:bodyPr wrap="square" rtlCol="0">
            <a:spAutoFit/>
          </a:bodyPr>
          <a:lstStyle/>
          <a:p>
            <a:r>
              <a:rPr lang="en-US" sz="1600" dirty="0" smtClean="0">
                <a:latin typeface="Candara"/>
                <a:cs typeface="Candara"/>
              </a:rPr>
              <a:t>write</a:t>
            </a:r>
            <a:endParaRPr lang="en-US" sz="1600" dirty="0">
              <a:latin typeface="Candara"/>
              <a:cs typeface="Candara"/>
            </a:endParaRPr>
          </a:p>
        </p:txBody>
      </p:sp>
      <p:sp>
        <p:nvSpPr>
          <p:cNvPr id="60" name="Rectangle 59"/>
          <p:cNvSpPr/>
          <p:nvPr/>
        </p:nvSpPr>
        <p:spPr>
          <a:xfrm>
            <a:off x="3374962" y="6196346"/>
            <a:ext cx="905371" cy="400110"/>
          </a:xfrm>
          <a:prstGeom prst="rect">
            <a:avLst/>
          </a:prstGeom>
        </p:spPr>
        <p:txBody>
          <a:bodyPr wrap="square" lIns="0" rIns="0">
            <a:spAutoFit/>
          </a:bodyPr>
          <a:lstStyle/>
          <a:p>
            <a:r>
              <a:rPr lang="en-US" sz="2000" dirty="0" smtClean="0">
                <a:latin typeface="Candara"/>
                <a:cs typeface="Candara"/>
              </a:rPr>
              <a:t>Memory</a:t>
            </a:r>
            <a:endParaRPr lang="en-US" sz="2000" dirty="0">
              <a:latin typeface="Candara"/>
              <a:cs typeface="Candara"/>
            </a:endParaRPr>
          </a:p>
        </p:txBody>
      </p:sp>
      <p:sp>
        <p:nvSpPr>
          <p:cNvPr id="61" name="TextBox 60"/>
          <p:cNvSpPr txBox="1"/>
          <p:nvPr/>
        </p:nvSpPr>
        <p:spPr>
          <a:xfrm>
            <a:off x="4399054" y="5409641"/>
            <a:ext cx="1084059" cy="369332"/>
          </a:xfrm>
          <a:prstGeom prst="rect">
            <a:avLst/>
          </a:prstGeom>
          <a:noFill/>
        </p:spPr>
        <p:txBody>
          <a:bodyPr wrap="square" rtlCol="0">
            <a:spAutoFit/>
          </a:bodyPr>
          <a:lstStyle/>
          <a:p>
            <a:r>
              <a:rPr lang="en-US" dirty="0" smtClean="0"/>
              <a:t>mapping</a:t>
            </a:r>
            <a:endParaRPr lang="en-US" dirty="0"/>
          </a:p>
        </p:txBody>
      </p:sp>
    </p:spTree>
    <p:extLst>
      <p:ext uri="{BB962C8B-B14F-4D97-AF65-F5344CB8AC3E}">
        <p14:creationId xmlns:p14="http://schemas.microsoft.com/office/powerpoint/2010/main" val="17753191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a:xfrm rot="16200000">
            <a:off x="3573804" y="3004904"/>
            <a:ext cx="1093678" cy="2746049"/>
          </a:xfrm>
          <a:prstGeom prst="triangle">
            <a:avLst/>
          </a:prstGeom>
          <a:solidFill>
            <a:schemeClr val="accent3">
              <a:lumMod val="75000"/>
              <a:alpha val="40000"/>
            </a:schemeClr>
          </a:solid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5493666" y="2829210"/>
            <a:ext cx="2380916" cy="2105307"/>
          </a:xfrm>
          <a:prstGeom prst="rect">
            <a:avLst/>
          </a:prstGeom>
          <a:solidFill>
            <a:schemeClr val="accent1">
              <a:lumMod val="75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299844" y="5143363"/>
            <a:ext cx="6574738" cy="622942"/>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Candara" pitchFamily="34" charset="0"/>
            </a:endParaRPr>
          </a:p>
        </p:txBody>
      </p:sp>
      <p:sp>
        <p:nvSpPr>
          <p:cNvPr id="6" name="TextBox 5"/>
          <p:cNvSpPr txBox="1"/>
          <p:nvPr/>
        </p:nvSpPr>
        <p:spPr>
          <a:xfrm>
            <a:off x="5493666" y="2186853"/>
            <a:ext cx="2380915" cy="523220"/>
          </a:xfrm>
          <a:prstGeom prst="rect">
            <a:avLst/>
          </a:prstGeom>
          <a:noFill/>
        </p:spPr>
        <p:txBody>
          <a:bodyPr wrap="square" rtlCol="0">
            <a:spAutoFit/>
          </a:bodyPr>
          <a:lstStyle/>
          <a:p>
            <a:pPr algn="ctr"/>
            <a:r>
              <a:rPr lang="en-US" altLang="zh-CN" sz="2800" dirty="0" smtClean="0">
                <a:effectLst>
                  <a:outerShdw blurRad="38100" dist="38100" dir="2700000" algn="tl">
                    <a:srgbClr val="000000">
                      <a:alpha val="43137"/>
                    </a:srgbClr>
                  </a:outerShdw>
                </a:effectLst>
                <a:latin typeface="Candara"/>
                <a:cs typeface="Candara"/>
              </a:rPr>
              <a:t>Guest</a:t>
            </a:r>
            <a:r>
              <a:rPr lang="zh-CN" altLang="en-US" sz="2800" dirty="0" smtClean="0">
                <a:effectLst>
                  <a:outerShdw blurRad="38100" dist="38100" dir="2700000" algn="tl">
                    <a:srgbClr val="000000">
                      <a:alpha val="43137"/>
                    </a:srgbClr>
                  </a:outerShdw>
                </a:effectLst>
                <a:latin typeface="Candara"/>
                <a:cs typeface="Candara"/>
              </a:rPr>
              <a:t> </a:t>
            </a:r>
            <a:r>
              <a:rPr lang="en-US" altLang="zh-CN" sz="2800" dirty="0" smtClean="0">
                <a:effectLst>
                  <a:outerShdw blurRad="38100" dist="38100" dir="2700000" algn="tl">
                    <a:srgbClr val="000000">
                      <a:alpha val="43137"/>
                    </a:srgbClr>
                  </a:outerShdw>
                </a:effectLst>
                <a:latin typeface="Candara"/>
                <a:cs typeface="Candara"/>
              </a:rPr>
              <a:t>VM</a:t>
            </a:r>
            <a:endParaRPr lang="en-US" sz="2000" dirty="0">
              <a:effectLst>
                <a:outerShdw blurRad="38100" dist="38100" dir="2700000" algn="tl">
                  <a:srgbClr val="000000">
                    <a:alpha val="43137"/>
                  </a:srgbClr>
                </a:outerShdw>
              </a:effectLst>
              <a:latin typeface="Candara"/>
              <a:cs typeface="Candara"/>
            </a:endParaRPr>
          </a:p>
        </p:txBody>
      </p:sp>
      <p:sp>
        <p:nvSpPr>
          <p:cNvPr id="7" name="TextBox 6"/>
          <p:cNvSpPr txBox="1"/>
          <p:nvPr/>
        </p:nvSpPr>
        <p:spPr>
          <a:xfrm>
            <a:off x="2932386" y="5205863"/>
            <a:ext cx="3285333" cy="523220"/>
          </a:xfrm>
          <a:prstGeom prst="rect">
            <a:avLst/>
          </a:prstGeom>
          <a:noFill/>
        </p:spPr>
        <p:txBody>
          <a:bodyPr wrap="square" rtlCol="0">
            <a:spAutoFit/>
          </a:bodyPr>
          <a:lstStyle/>
          <a:p>
            <a:pPr algn="ctr"/>
            <a:r>
              <a:rPr lang="en-US" altLang="zh-CN" sz="2800" dirty="0" smtClean="0">
                <a:effectLst>
                  <a:outerShdw blurRad="38100" dist="38100" dir="2700000" algn="tl">
                    <a:srgbClr val="000000">
                      <a:alpha val="43137"/>
                    </a:srgbClr>
                  </a:outerShdw>
                </a:effectLst>
                <a:latin typeface="Candara"/>
                <a:cs typeface="Candara"/>
              </a:rPr>
              <a:t>Hypervisor</a:t>
            </a:r>
            <a:endParaRPr lang="en-US" sz="2800" dirty="0">
              <a:effectLst>
                <a:outerShdw blurRad="38100" dist="38100" dir="2700000" algn="tl">
                  <a:srgbClr val="000000">
                    <a:alpha val="43137"/>
                  </a:srgbClr>
                </a:outerShdw>
              </a:effectLst>
              <a:latin typeface="Candara"/>
              <a:cs typeface="Candara"/>
            </a:endParaRPr>
          </a:p>
        </p:txBody>
      </p:sp>
      <p:pic>
        <p:nvPicPr>
          <p:cNvPr id="9" name="Picture 8"/>
          <p:cNvPicPr>
            <a:picLocks noChangeAspect="1"/>
          </p:cNvPicPr>
          <p:nvPr/>
        </p:nvPicPr>
        <p:blipFill>
          <a:blip r:embed="rId3"/>
          <a:stretch>
            <a:fillRect/>
          </a:stretch>
        </p:blipFill>
        <p:spPr>
          <a:xfrm>
            <a:off x="6217720" y="3249034"/>
            <a:ext cx="925437" cy="925437"/>
          </a:xfrm>
          <a:prstGeom prst="rect">
            <a:avLst/>
          </a:prstGeom>
        </p:spPr>
      </p:pic>
      <p:sp>
        <p:nvSpPr>
          <p:cNvPr id="10" name="TextBox 9"/>
          <p:cNvSpPr txBox="1"/>
          <p:nvPr/>
        </p:nvSpPr>
        <p:spPr>
          <a:xfrm>
            <a:off x="5818105" y="4047794"/>
            <a:ext cx="1670518" cy="523220"/>
          </a:xfrm>
          <a:prstGeom prst="rect">
            <a:avLst/>
          </a:prstGeom>
          <a:noFill/>
        </p:spPr>
        <p:txBody>
          <a:bodyPr wrap="square" rtlCol="0">
            <a:spAutoFit/>
          </a:bodyPr>
          <a:lstStyle/>
          <a:p>
            <a:pPr algn="ctr"/>
            <a:r>
              <a:rPr lang="en-US" altLang="zh-CN" sz="2800" dirty="0" smtClean="0">
                <a:solidFill>
                  <a:srgbClr val="FF0000"/>
                </a:solidFill>
                <a:effectLst>
                  <a:outerShdw blurRad="38100" dist="38100" dir="2700000" algn="tl">
                    <a:srgbClr val="000000">
                      <a:alpha val="43137"/>
                    </a:srgbClr>
                  </a:outerShdw>
                </a:effectLst>
                <a:latin typeface="Candara" pitchFamily="34" charset="0"/>
              </a:rPr>
              <a:t>Malware</a:t>
            </a:r>
            <a:endParaRPr lang="en-US" sz="2800" dirty="0">
              <a:solidFill>
                <a:srgbClr val="FF0000"/>
              </a:solidFill>
              <a:effectLst>
                <a:outerShdw blurRad="38100" dist="38100" dir="2700000" algn="tl">
                  <a:srgbClr val="000000">
                    <a:alpha val="43137"/>
                  </a:srgbClr>
                </a:outerShdw>
              </a:effectLst>
              <a:latin typeface="Candara" pitchFamily="34" charset="0"/>
            </a:endParaRPr>
          </a:p>
        </p:txBody>
      </p:sp>
      <p:sp>
        <p:nvSpPr>
          <p:cNvPr id="16" name="Rectangle 15"/>
          <p:cNvSpPr/>
          <p:nvPr/>
        </p:nvSpPr>
        <p:spPr>
          <a:xfrm>
            <a:off x="1299844" y="2829210"/>
            <a:ext cx="2380916" cy="2105307"/>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056290" y="2186853"/>
            <a:ext cx="2956521" cy="523220"/>
          </a:xfrm>
          <a:prstGeom prst="rect">
            <a:avLst/>
          </a:prstGeom>
          <a:noFill/>
        </p:spPr>
        <p:txBody>
          <a:bodyPr wrap="square" rtlCol="0">
            <a:spAutoFit/>
          </a:bodyPr>
          <a:lstStyle/>
          <a:p>
            <a:pPr algn="ctr"/>
            <a:r>
              <a:rPr lang="en-US" altLang="zh-CN" sz="2800" dirty="0" smtClean="0">
                <a:effectLst>
                  <a:outerShdw blurRad="38100" dist="38100" dir="2700000" algn="tl">
                    <a:srgbClr val="000000">
                      <a:alpha val="43137"/>
                    </a:srgbClr>
                  </a:outerShdw>
                </a:effectLst>
                <a:latin typeface="Candara"/>
                <a:cs typeface="Candara"/>
              </a:rPr>
              <a:t>Management</a:t>
            </a:r>
            <a:r>
              <a:rPr lang="zh-CN" altLang="en-US" sz="2800" dirty="0" smtClean="0">
                <a:effectLst>
                  <a:outerShdw blurRad="38100" dist="38100" dir="2700000" algn="tl">
                    <a:srgbClr val="000000">
                      <a:alpha val="43137"/>
                    </a:srgbClr>
                  </a:outerShdw>
                </a:effectLst>
                <a:latin typeface="Candara"/>
                <a:cs typeface="Candara"/>
              </a:rPr>
              <a:t> </a:t>
            </a:r>
            <a:r>
              <a:rPr lang="en-US" altLang="zh-CN" sz="2800" dirty="0" smtClean="0">
                <a:effectLst>
                  <a:outerShdw blurRad="38100" dist="38100" dir="2700000" algn="tl">
                    <a:srgbClr val="000000">
                      <a:alpha val="43137"/>
                    </a:srgbClr>
                  </a:outerShdw>
                </a:effectLst>
                <a:latin typeface="Candara"/>
                <a:cs typeface="Candara"/>
              </a:rPr>
              <a:t>VM</a:t>
            </a:r>
            <a:endParaRPr lang="en-US" sz="2000" dirty="0">
              <a:effectLst>
                <a:outerShdw blurRad="38100" dist="38100" dir="2700000" algn="tl">
                  <a:srgbClr val="000000">
                    <a:alpha val="43137"/>
                  </a:srgbClr>
                </a:outerShdw>
              </a:effectLst>
              <a:latin typeface="Candara"/>
              <a:cs typeface="Candara"/>
            </a:endParaRPr>
          </a:p>
        </p:txBody>
      </p:sp>
      <p:pic>
        <p:nvPicPr>
          <p:cNvPr id="13" name="Picture 12"/>
          <p:cNvPicPr>
            <a:picLocks noChangeAspect="1"/>
          </p:cNvPicPr>
          <p:nvPr/>
        </p:nvPicPr>
        <p:blipFill>
          <a:blip r:embed="rId4"/>
          <a:stretch>
            <a:fillRect/>
          </a:stretch>
        </p:blipFill>
        <p:spPr>
          <a:xfrm>
            <a:off x="1923392" y="3078645"/>
            <a:ext cx="1194624" cy="1149714"/>
          </a:xfrm>
          <a:prstGeom prst="rect">
            <a:avLst/>
          </a:prstGeom>
          <a:effectLst>
            <a:softEdge rad="63500"/>
          </a:effectLst>
        </p:spPr>
      </p:pic>
      <p:sp>
        <p:nvSpPr>
          <p:cNvPr id="26" name="Rectangle 25"/>
          <p:cNvSpPr/>
          <p:nvPr/>
        </p:nvSpPr>
        <p:spPr>
          <a:xfrm>
            <a:off x="4381688" y="2648519"/>
            <a:ext cx="383545" cy="1200072"/>
          </a:xfrm>
          <a:prstGeom prst="rect">
            <a:avLst/>
          </a:prstGeom>
          <a:pattFill prst="horzBrick">
            <a:fgClr>
              <a:srgbClr val="FF6600"/>
            </a:fgClr>
            <a:bgClr>
              <a:prstClr val="white"/>
            </a:bgClr>
          </a:patt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H="1">
            <a:off x="4773722" y="3703198"/>
            <a:ext cx="1443998" cy="1"/>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4147651" y="3714066"/>
            <a:ext cx="1044222" cy="707886"/>
          </a:xfrm>
          <a:prstGeom prst="rect">
            <a:avLst/>
          </a:prstGeom>
          <a:noFill/>
        </p:spPr>
        <p:txBody>
          <a:bodyPr wrap="square" rtlCol="0">
            <a:spAutoFit/>
          </a:bodyPr>
          <a:lstStyle/>
          <a:p>
            <a:pPr algn="ctr"/>
            <a:r>
              <a:rPr lang="en-US" altLang="zh-CN" sz="4000" dirty="0" smtClean="0">
                <a:solidFill>
                  <a:srgbClr val="00B050"/>
                </a:solidFill>
                <a:latin typeface="Zapf Dingbats"/>
                <a:ea typeface="Zapf Dingbats"/>
                <a:cs typeface="Zapf Dingbats"/>
                <a:sym typeface="Zapf Dingbats"/>
              </a:rPr>
              <a:t>✓</a:t>
            </a:r>
            <a:endParaRPr lang="en-US" sz="3200" dirty="0">
              <a:solidFill>
                <a:srgbClr val="00B050"/>
              </a:solidFill>
              <a:latin typeface="Candara"/>
              <a:cs typeface="Candara"/>
            </a:endParaRPr>
          </a:p>
        </p:txBody>
      </p:sp>
      <p:sp>
        <p:nvSpPr>
          <p:cNvPr id="32" name="TextBox 31"/>
          <p:cNvSpPr txBox="1"/>
          <p:nvPr/>
        </p:nvSpPr>
        <p:spPr>
          <a:xfrm>
            <a:off x="4604390" y="3333592"/>
            <a:ext cx="1044222" cy="707886"/>
          </a:xfrm>
          <a:prstGeom prst="rect">
            <a:avLst/>
          </a:prstGeom>
          <a:noFill/>
        </p:spPr>
        <p:txBody>
          <a:bodyPr wrap="square" rtlCol="0">
            <a:spAutoFit/>
          </a:bodyPr>
          <a:lstStyle/>
          <a:p>
            <a:pPr algn="ctr"/>
            <a:r>
              <a:rPr lang="en-US" altLang="zh-CN" sz="4000" dirty="0" smtClean="0">
                <a:solidFill>
                  <a:srgbClr val="FF0000"/>
                </a:solidFill>
                <a:latin typeface="Zapf Dingbats"/>
                <a:ea typeface="Zapf Dingbats"/>
                <a:cs typeface="Zapf Dingbats"/>
                <a:sym typeface="Zapf Dingbats"/>
              </a:rPr>
              <a:t>✗</a:t>
            </a:r>
            <a:endParaRPr lang="en-US" sz="3200" dirty="0">
              <a:solidFill>
                <a:srgbClr val="FF0000"/>
              </a:solidFill>
              <a:latin typeface="Candara"/>
              <a:cs typeface="Candara"/>
            </a:endParaRPr>
          </a:p>
        </p:txBody>
      </p:sp>
      <p:sp>
        <p:nvSpPr>
          <p:cNvPr id="33" name="TextBox 32"/>
          <p:cNvSpPr txBox="1"/>
          <p:nvPr/>
        </p:nvSpPr>
        <p:spPr>
          <a:xfrm>
            <a:off x="3405657" y="1673591"/>
            <a:ext cx="2380915" cy="954107"/>
          </a:xfrm>
          <a:prstGeom prst="rect">
            <a:avLst/>
          </a:prstGeom>
          <a:noFill/>
        </p:spPr>
        <p:txBody>
          <a:bodyPr wrap="square" rtlCol="0">
            <a:spAutoFit/>
          </a:bodyPr>
          <a:lstStyle/>
          <a:p>
            <a:pPr algn="ctr"/>
            <a:r>
              <a:rPr lang="en-US" altLang="zh-CN" sz="2800" i="1" dirty="0" smtClean="0">
                <a:solidFill>
                  <a:srgbClr val="FF0000"/>
                </a:solidFill>
                <a:latin typeface="Candara"/>
                <a:cs typeface="Candara"/>
              </a:rPr>
              <a:t>Strong</a:t>
            </a:r>
            <a:r>
              <a:rPr lang="zh-CN" altLang="en-US" sz="2800" i="1" dirty="0" smtClean="0">
                <a:solidFill>
                  <a:srgbClr val="FF0000"/>
                </a:solidFill>
                <a:latin typeface="Candara"/>
                <a:cs typeface="Candara"/>
              </a:rPr>
              <a:t> </a:t>
            </a:r>
            <a:r>
              <a:rPr lang="en-US" altLang="zh-CN" sz="2800" i="1" dirty="0" smtClean="0">
                <a:solidFill>
                  <a:srgbClr val="FF0000"/>
                </a:solidFill>
                <a:latin typeface="Candara"/>
                <a:cs typeface="Candara"/>
              </a:rPr>
              <a:t>Isolation</a:t>
            </a:r>
            <a:endParaRPr lang="en-US" sz="2000" i="1" dirty="0">
              <a:solidFill>
                <a:srgbClr val="FF0000"/>
              </a:solidFill>
              <a:latin typeface="Candara"/>
              <a:cs typeface="Candara"/>
            </a:endParaRPr>
          </a:p>
        </p:txBody>
      </p:sp>
      <p:sp>
        <p:nvSpPr>
          <p:cNvPr id="36" name="Rectangle 35"/>
          <p:cNvSpPr/>
          <p:nvPr/>
        </p:nvSpPr>
        <p:spPr>
          <a:xfrm>
            <a:off x="3807854" y="4101495"/>
            <a:ext cx="1728358" cy="523220"/>
          </a:xfrm>
          <a:prstGeom prst="rect">
            <a:avLst/>
          </a:prstGeom>
        </p:spPr>
        <p:txBody>
          <a:bodyPr wrap="none">
            <a:spAutoFit/>
          </a:bodyPr>
          <a:lstStyle/>
          <a:p>
            <a:r>
              <a:rPr lang="en-US" altLang="zh-CN" sz="2800" b="1" i="1" dirty="0" smtClean="0">
                <a:latin typeface="Candara"/>
                <a:cs typeface="Candara"/>
              </a:rPr>
              <a:t>Introspect</a:t>
            </a:r>
            <a:endParaRPr lang="en-US" sz="2800" b="1" dirty="0"/>
          </a:p>
        </p:txBody>
      </p:sp>
      <p:sp>
        <p:nvSpPr>
          <p:cNvPr id="20" name="TextBox 19"/>
          <p:cNvSpPr txBox="1"/>
          <p:nvPr/>
        </p:nvSpPr>
        <p:spPr>
          <a:xfrm>
            <a:off x="1608083" y="4186403"/>
            <a:ext cx="1797573" cy="523220"/>
          </a:xfrm>
          <a:prstGeom prst="rect">
            <a:avLst/>
          </a:prstGeom>
          <a:noFill/>
        </p:spPr>
        <p:txBody>
          <a:bodyPr wrap="square" rtlCol="0">
            <a:spAutoFit/>
          </a:bodyPr>
          <a:lstStyle/>
          <a:p>
            <a:pPr algn="ctr"/>
            <a:r>
              <a:rPr lang="en-US" altLang="zh-CN" sz="2800" dirty="0" smtClean="0">
                <a:solidFill>
                  <a:srgbClr val="000099"/>
                </a:solidFill>
                <a:effectLst>
                  <a:outerShdw blurRad="38100" dist="38100" dir="2700000" algn="tl">
                    <a:srgbClr val="000000">
                      <a:alpha val="43137"/>
                    </a:srgbClr>
                  </a:outerShdw>
                </a:effectLst>
                <a:latin typeface="Candara" pitchFamily="34" charset="0"/>
              </a:rPr>
              <a:t>VMI</a:t>
            </a:r>
            <a:r>
              <a:rPr lang="zh-CN" altLang="en-US" sz="2800" dirty="0" smtClean="0">
                <a:solidFill>
                  <a:srgbClr val="000099"/>
                </a:solidFill>
                <a:effectLst>
                  <a:outerShdw blurRad="38100" dist="38100" dir="2700000" algn="tl">
                    <a:srgbClr val="000000">
                      <a:alpha val="43137"/>
                    </a:srgbClr>
                  </a:outerShdw>
                </a:effectLst>
                <a:latin typeface="Candara" pitchFamily="34" charset="0"/>
              </a:rPr>
              <a:t> </a:t>
            </a:r>
            <a:r>
              <a:rPr lang="en-US" altLang="zh-CN" sz="2800" dirty="0" smtClean="0">
                <a:solidFill>
                  <a:srgbClr val="000099"/>
                </a:solidFill>
                <a:effectLst>
                  <a:outerShdw blurRad="38100" dist="38100" dir="2700000" algn="tl">
                    <a:srgbClr val="000000">
                      <a:alpha val="43137"/>
                    </a:srgbClr>
                  </a:outerShdw>
                </a:effectLst>
                <a:latin typeface="Candara" pitchFamily="34" charset="0"/>
              </a:rPr>
              <a:t>Tool</a:t>
            </a:r>
            <a:endParaRPr lang="en-US" sz="2800" dirty="0">
              <a:solidFill>
                <a:srgbClr val="000099"/>
              </a:solidFill>
              <a:effectLst>
                <a:outerShdw blurRad="38100" dist="38100" dir="2700000" algn="tl">
                  <a:srgbClr val="000000">
                    <a:alpha val="43137"/>
                  </a:srgbClr>
                </a:outerShdw>
              </a:effectLst>
              <a:latin typeface="Candara" pitchFamily="34" charset="0"/>
            </a:endParaRPr>
          </a:p>
        </p:txBody>
      </p:sp>
      <p:sp>
        <p:nvSpPr>
          <p:cNvPr id="23" name="Title 1"/>
          <p:cNvSpPr>
            <a:spLocks noGrp="1"/>
          </p:cNvSpPr>
          <p:nvPr>
            <p:ph type="title"/>
          </p:nvPr>
        </p:nvSpPr>
        <p:spPr>
          <a:xfrm>
            <a:off x="457200" y="274638"/>
            <a:ext cx="8229600" cy="1198560"/>
          </a:xfrm>
        </p:spPr>
        <p:txBody>
          <a:bodyPr>
            <a:noAutofit/>
          </a:bodyPr>
          <a:lstStyle/>
          <a:p>
            <a:r>
              <a:rPr lang="en-US" sz="4000" b="1" dirty="0">
                <a:solidFill>
                  <a:srgbClr val="0080FF"/>
                </a:solidFill>
                <a:latin typeface="Candara"/>
                <a:cs typeface="Candara"/>
              </a:rPr>
              <a:t>Virtual</a:t>
            </a:r>
            <a:r>
              <a:rPr lang="zh-CN" altLang="en-US" sz="4000" b="1" dirty="0">
                <a:solidFill>
                  <a:srgbClr val="0080FF"/>
                </a:solidFill>
                <a:latin typeface="Candara"/>
                <a:cs typeface="Candara"/>
              </a:rPr>
              <a:t> </a:t>
            </a:r>
            <a:r>
              <a:rPr lang="en-US" altLang="zh-CN" sz="4000" b="1" dirty="0">
                <a:solidFill>
                  <a:srgbClr val="0080FF"/>
                </a:solidFill>
                <a:latin typeface="Candara"/>
                <a:cs typeface="Candara"/>
              </a:rPr>
              <a:t>Machine</a:t>
            </a:r>
            <a:r>
              <a:rPr lang="zh-CN" altLang="en-US" sz="4000" b="1" dirty="0">
                <a:solidFill>
                  <a:srgbClr val="0080FF"/>
                </a:solidFill>
                <a:latin typeface="Candara"/>
                <a:cs typeface="Candara"/>
              </a:rPr>
              <a:t> </a:t>
            </a:r>
            <a:r>
              <a:rPr lang="en-US" altLang="zh-CN" sz="4000" b="1" dirty="0">
                <a:solidFill>
                  <a:srgbClr val="0080FF"/>
                </a:solidFill>
                <a:latin typeface="Candara"/>
                <a:cs typeface="Candara"/>
              </a:rPr>
              <a:t>Introspection</a:t>
            </a:r>
            <a:endParaRPr lang="en-US" sz="4000" dirty="0">
              <a:latin typeface="Candara"/>
              <a:cs typeface="Candara"/>
            </a:endParaRPr>
          </a:p>
        </p:txBody>
      </p:sp>
    </p:spTree>
    <p:extLst>
      <p:ext uri="{BB962C8B-B14F-4D97-AF65-F5344CB8AC3E}">
        <p14:creationId xmlns:p14="http://schemas.microsoft.com/office/powerpoint/2010/main" val="1467904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par>
                                <p:cTn id="19" presetID="10"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animBg="1"/>
      <p:bldP spid="31" grpId="0"/>
      <p:bldP spid="32" grpId="0"/>
      <p:bldP spid="33"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2"/>
          <p:cNvSpPr>
            <a:spLocks noGrp="1"/>
          </p:cNvSpPr>
          <p:nvPr>
            <p:ph idx="1"/>
          </p:nvPr>
        </p:nvSpPr>
        <p:spPr>
          <a:xfrm>
            <a:off x="457200" y="1600200"/>
            <a:ext cx="8229600" cy="4945518"/>
          </a:xfrm>
        </p:spPr>
        <p:txBody>
          <a:bodyPr>
            <a:normAutofit/>
          </a:bodyPr>
          <a:lstStyle/>
          <a:p>
            <a:r>
              <a:rPr lang="en-US" altLang="zh-CN" sz="2800" b="1" dirty="0" smtClean="0">
                <a:effectLst>
                  <a:outerShdw blurRad="38100" dist="38100" dir="2700000" algn="tl">
                    <a:srgbClr val="000000">
                      <a:alpha val="43137"/>
                    </a:srgbClr>
                  </a:outerShdw>
                </a:effectLst>
                <a:latin typeface="Candara"/>
                <a:cs typeface="Candara"/>
              </a:rPr>
              <a:t>Introspect</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kernel</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data</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structures consistently</a:t>
            </a:r>
          </a:p>
          <a:p>
            <a:pPr lvl="1"/>
            <a:r>
              <a:rPr lang="en-US" altLang="zh-CN" sz="2400" dirty="0" smtClean="0">
                <a:latin typeface="Candara"/>
                <a:cs typeface="Candara"/>
              </a:rPr>
              <a:t>Add related sync variable (e.g., locks) to </a:t>
            </a:r>
            <a:r>
              <a:rPr lang="en-US" altLang="zh-CN" sz="2400" dirty="0">
                <a:latin typeface="Candara"/>
                <a:cs typeface="Candara"/>
              </a:rPr>
              <a:t>read-set </a:t>
            </a:r>
            <a:r>
              <a:rPr lang="en-US" altLang="zh-CN" sz="2400" dirty="0" smtClean="0">
                <a:latin typeface="Candara"/>
                <a:cs typeface="Candara"/>
              </a:rPr>
              <a:t>to ensure a consistent view of guest VM</a:t>
            </a:r>
          </a:p>
          <a:p>
            <a:pPr lvl="1"/>
            <a:r>
              <a:rPr lang="en-US" altLang="zh-CN" sz="2400" dirty="0">
                <a:latin typeface="Candara"/>
                <a:cs typeface="Candara"/>
              </a:rPr>
              <a:t>E.g., </a:t>
            </a:r>
            <a:r>
              <a:rPr lang="en-US" altLang="zh-CN" sz="2400" dirty="0" smtClean="0">
                <a:latin typeface="Candara"/>
                <a:cs typeface="Candara"/>
              </a:rPr>
              <a:t>task-</a:t>
            </a:r>
            <a:r>
              <a:rPr lang="en-US" altLang="zh-CN" sz="2400" dirty="0">
                <a:latin typeface="Candara"/>
                <a:cs typeface="Candara"/>
              </a:rPr>
              <a:t>list,</a:t>
            </a:r>
            <a:r>
              <a:rPr lang="zh-CN" altLang="en-US" sz="2400" dirty="0">
                <a:latin typeface="Candara"/>
                <a:cs typeface="Candara"/>
              </a:rPr>
              <a:t> </a:t>
            </a:r>
            <a:r>
              <a:rPr lang="en-US" altLang="zh-CN" sz="2400" dirty="0" err="1" smtClean="0">
                <a:latin typeface="Candara"/>
                <a:cs typeface="Candara"/>
              </a:rPr>
              <a:t>runqueue</a:t>
            </a:r>
            <a:r>
              <a:rPr lang="en-US" altLang="zh-CN" sz="2400" dirty="0">
                <a:latin typeface="Candara"/>
                <a:cs typeface="Candara"/>
              </a:rPr>
              <a:t>,</a:t>
            </a:r>
            <a:r>
              <a:rPr lang="zh-CN" altLang="en-US" sz="2400" dirty="0">
                <a:latin typeface="Candara"/>
                <a:cs typeface="Candara"/>
              </a:rPr>
              <a:t> </a:t>
            </a:r>
            <a:r>
              <a:rPr lang="en-US" altLang="zh-CN" sz="2400" dirty="0">
                <a:latin typeface="Candara"/>
                <a:cs typeface="Candara"/>
              </a:rPr>
              <a:t>module-list</a:t>
            </a:r>
          </a:p>
          <a:p>
            <a:pPr lvl="1"/>
            <a:endParaRPr lang="en-US" altLang="zh-CN" sz="2400" dirty="0">
              <a:latin typeface="Candara"/>
              <a:cs typeface="Candara"/>
            </a:endParaRPr>
          </a:p>
          <a:p>
            <a:pPr lvl="1"/>
            <a:endParaRPr lang="en-US" altLang="zh-CN" sz="2400" dirty="0" smtClean="0">
              <a:latin typeface="Candara"/>
              <a:cs typeface="Candara"/>
            </a:endParaRPr>
          </a:p>
          <a:p>
            <a:endParaRPr lang="en-US" altLang="zh-CN" sz="2800" b="1" dirty="0" smtClean="0">
              <a:latin typeface="Candara"/>
              <a:cs typeface="Candara"/>
            </a:endParaRPr>
          </a:p>
          <a:p>
            <a:endParaRPr lang="en-US" altLang="zh-CN" sz="2800" dirty="0" smtClean="0">
              <a:latin typeface="Candara"/>
              <a:cs typeface="Candara"/>
            </a:endParaRPr>
          </a:p>
        </p:txBody>
      </p:sp>
      <p:sp>
        <p:nvSpPr>
          <p:cNvPr id="78" name="Rectangle 77"/>
          <p:cNvSpPr/>
          <p:nvPr/>
        </p:nvSpPr>
        <p:spPr>
          <a:xfrm>
            <a:off x="5445196" y="3394980"/>
            <a:ext cx="1752600" cy="1811300"/>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altLang="zh-CN" sz="4000" b="1" dirty="0" err="1" smtClean="0">
                <a:solidFill>
                  <a:srgbClr val="0080FF"/>
                </a:solidFill>
                <a:latin typeface="Candara"/>
                <a:cs typeface="Candara"/>
              </a:rPr>
              <a:t>TxIntro</a:t>
            </a:r>
            <a:r>
              <a:rPr lang="en-US" altLang="zh-CN" sz="4000" b="1" dirty="0" smtClean="0">
                <a:solidFill>
                  <a:srgbClr val="0080FF"/>
                </a:solidFill>
                <a:latin typeface="Candara"/>
                <a:cs typeface="Candara"/>
              </a:rPr>
              <a:t>:</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Active</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Introspection</a:t>
            </a:r>
            <a:endParaRPr lang="en-US" sz="4000" dirty="0">
              <a:latin typeface="Candara"/>
              <a:cs typeface="Candara"/>
            </a:endParaRPr>
          </a:p>
        </p:txBody>
      </p:sp>
      <p:sp>
        <p:nvSpPr>
          <p:cNvPr id="6" name="Rectangle 5"/>
          <p:cNvSpPr/>
          <p:nvPr/>
        </p:nvSpPr>
        <p:spPr>
          <a:xfrm>
            <a:off x="1614816" y="3394980"/>
            <a:ext cx="3352800" cy="1963700"/>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462416" y="5511080"/>
            <a:ext cx="5867400" cy="519518"/>
          </a:xfrm>
          <a:prstGeom prst="rect">
            <a:avLst/>
          </a:prstGeom>
          <a:solidFill>
            <a:srgbClr val="FDEADA"/>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348616" y="3500096"/>
            <a:ext cx="1752600" cy="1858584"/>
          </a:xfrm>
          <a:prstGeom prst="rect">
            <a:avLst/>
          </a:prstGeom>
          <a:solidFill>
            <a:schemeClr val="accent1">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TextBox 72"/>
          <p:cNvSpPr txBox="1"/>
          <p:nvPr/>
        </p:nvSpPr>
        <p:spPr>
          <a:xfrm>
            <a:off x="4399054" y="5409641"/>
            <a:ext cx="1084059" cy="369332"/>
          </a:xfrm>
          <a:prstGeom prst="rect">
            <a:avLst/>
          </a:prstGeom>
          <a:noFill/>
        </p:spPr>
        <p:txBody>
          <a:bodyPr wrap="square" rtlCol="0">
            <a:spAutoFit/>
          </a:bodyPr>
          <a:lstStyle/>
          <a:p>
            <a:r>
              <a:rPr lang="en-US" dirty="0" smtClean="0"/>
              <a:t>mapping</a:t>
            </a:r>
            <a:endParaRPr lang="en-US" dirty="0"/>
          </a:p>
        </p:txBody>
      </p:sp>
      <p:cxnSp>
        <p:nvCxnSpPr>
          <p:cNvPr id="85" name="Straight Connector 84"/>
          <p:cNvCxnSpPr/>
          <p:nvPr/>
        </p:nvCxnSpPr>
        <p:spPr>
          <a:xfrm flipV="1">
            <a:off x="2989731" y="3394980"/>
            <a:ext cx="0" cy="203990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5" name="Rectangle 114"/>
          <p:cNvSpPr/>
          <p:nvPr/>
        </p:nvSpPr>
        <p:spPr>
          <a:xfrm>
            <a:off x="4360226" y="6193504"/>
            <a:ext cx="2362200" cy="381000"/>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4588826" y="6193504"/>
            <a:ext cx="785518"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1815056" y="4745996"/>
            <a:ext cx="952522" cy="482600"/>
            <a:chOff x="144623" y="3144412"/>
            <a:chExt cx="952522" cy="482600"/>
          </a:xfrm>
        </p:grpSpPr>
        <p:pic>
          <p:nvPicPr>
            <p:cNvPr id="35" name="Picture 34"/>
            <p:cNvPicPr>
              <a:picLocks noChangeAspect="1"/>
            </p:cNvPicPr>
            <p:nvPr/>
          </p:nvPicPr>
          <p:blipFill>
            <a:blip r:embed="rId3"/>
            <a:stretch>
              <a:fillRect/>
            </a:stretch>
          </p:blipFill>
          <p:spPr>
            <a:xfrm>
              <a:off x="144623" y="3144412"/>
              <a:ext cx="952522" cy="482600"/>
            </a:xfrm>
            <a:prstGeom prst="rect">
              <a:avLst/>
            </a:prstGeom>
          </p:spPr>
        </p:pic>
        <p:sp>
          <p:nvSpPr>
            <p:cNvPr id="32" name="TextBox 31"/>
            <p:cNvSpPr txBox="1"/>
            <p:nvPr/>
          </p:nvSpPr>
          <p:spPr>
            <a:xfrm>
              <a:off x="273462" y="3152281"/>
              <a:ext cx="675478" cy="430887"/>
            </a:xfrm>
            <a:prstGeom prst="rect">
              <a:avLst/>
            </a:prstGeom>
            <a:noFill/>
          </p:spPr>
          <p:txBody>
            <a:bodyPr wrap="square" lIns="0" tIns="0" rIns="0" bIns="0" rtlCol="0">
              <a:spAutoFit/>
            </a:bodyPr>
            <a:lstStyle/>
            <a:p>
              <a:pPr algn="ctr"/>
              <a:r>
                <a:rPr lang="en-US" altLang="zh-CN" sz="1400" b="1" dirty="0" smtClean="0">
                  <a:latin typeface="Candara"/>
                  <a:cs typeface="Candara"/>
                </a:rPr>
                <a:t>Critical</a:t>
              </a:r>
              <a:r>
                <a:rPr lang="zh-CN" altLang="en-US" sz="1400" b="1" dirty="0" smtClean="0">
                  <a:latin typeface="Candara"/>
                  <a:cs typeface="Candara"/>
                </a:rPr>
                <a:t> </a:t>
              </a:r>
              <a:r>
                <a:rPr lang="en-US" altLang="zh-CN" sz="1400" b="1" dirty="0">
                  <a:latin typeface="Candara"/>
                  <a:cs typeface="Candara"/>
                </a:rPr>
                <a:t>M</a:t>
              </a:r>
              <a:r>
                <a:rPr lang="en-US" altLang="zh-CN" sz="1400" b="1" dirty="0" smtClean="0">
                  <a:latin typeface="Candara"/>
                  <a:cs typeface="Candara"/>
                </a:rPr>
                <a:t>emory</a:t>
              </a:r>
              <a:endParaRPr lang="en-US" sz="1400" b="1" dirty="0">
                <a:latin typeface="Candara"/>
                <a:cs typeface="Candara"/>
              </a:endParaRPr>
            </a:p>
          </p:txBody>
        </p:sp>
      </p:grpSp>
      <p:grpSp>
        <p:nvGrpSpPr>
          <p:cNvPr id="38" name="Group 37"/>
          <p:cNvGrpSpPr/>
          <p:nvPr/>
        </p:nvGrpSpPr>
        <p:grpSpPr>
          <a:xfrm>
            <a:off x="5417339" y="4753865"/>
            <a:ext cx="952522" cy="482600"/>
            <a:chOff x="144623" y="3144412"/>
            <a:chExt cx="952522" cy="482600"/>
          </a:xfrm>
        </p:grpSpPr>
        <p:pic>
          <p:nvPicPr>
            <p:cNvPr id="39" name="Picture 38"/>
            <p:cNvPicPr>
              <a:picLocks noChangeAspect="1"/>
            </p:cNvPicPr>
            <p:nvPr/>
          </p:nvPicPr>
          <p:blipFill>
            <a:blip r:embed="rId3"/>
            <a:stretch>
              <a:fillRect/>
            </a:stretch>
          </p:blipFill>
          <p:spPr>
            <a:xfrm>
              <a:off x="144623" y="3144412"/>
              <a:ext cx="952522" cy="482600"/>
            </a:xfrm>
            <a:prstGeom prst="rect">
              <a:avLst/>
            </a:prstGeom>
          </p:spPr>
        </p:pic>
        <p:sp>
          <p:nvSpPr>
            <p:cNvPr id="40" name="TextBox 39"/>
            <p:cNvSpPr txBox="1"/>
            <p:nvPr/>
          </p:nvSpPr>
          <p:spPr>
            <a:xfrm>
              <a:off x="273462" y="3152281"/>
              <a:ext cx="675478" cy="430887"/>
            </a:xfrm>
            <a:prstGeom prst="rect">
              <a:avLst/>
            </a:prstGeom>
            <a:noFill/>
          </p:spPr>
          <p:txBody>
            <a:bodyPr wrap="square" lIns="0" tIns="0" rIns="0" bIns="0" rtlCol="0">
              <a:spAutoFit/>
            </a:bodyPr>
            <a:lstStyle/>
            <a:p>
              <a:pPr algn="ctr"/>
              <a:r>
                <a:rPr lang="en-US" altLang="zh-CN" sz="1400" b="1" dirty="0" smtClean="0">
                  <a:latin typeface="Candara"/>
                  <a:cs typeface="Candara"/>
                </a:rPr>
                <a:t>Critical</a:t>
              </a:r>
              <a:r>
                <a:rPr lang="zh-CN" altLang="en-US" sz="1400" b="1" dirty="0" smtClean="0">
                  <a:latin typeface="Candara"/>
                  <a:cs typeface="Candara"/>
                </a:rPr>
                <a:t> </a:t>
              </a:r>
              <a:r>
                <a:rPr lang="en-US" altLang="zh-CN" sz="1400" b="1" dirty="0">
                  <a:latin typeface="Candara"/>
                  <a:cs typeface="Candara"/>
                </a:rPr>
                <a:t>M</a:t>
              </a:r>
              <a:r>
                <a:rPr lang="en-US" altLang="zh-CN" sz="1400" b="1" dirty="0" smtClean="0">
                  <a:latin typeface="Candara"/>
                  <a:cs typeface="Candara"/>
                </a:rPr>
                <a:t>emory</a:t>
              </a:r>
              <a:endParaRPr lang="en-US" sz="1400" b="1" dirty="0">
                <a:latin typeface="Candara"/>
                <a:cs typeface="Candara"/>
              </a:endParaRPr>
            </a:p>
          </p:txBody>
        </p:sp>
      </p:grpSp>
      <p:cxnSp>
        <p:nvCxnSpPr>
          <p:cNvPr id="45" name="Curved Connector 44"/>
          <p:cNvCxnSpPr>
            <a:stCxn id="39" idx="2"/>
            <a:endCxn id="116" idx="0"/>
          </p:cNvCxnSpPr>
          <p:nvPr/>
        </p:nvCxnSpPr>
        <p:spPr>
          <a:xfrm rot="5400000">
            <a:off x="4959074" y="5258977"/>
            <a:ext cx="957039" cy="912015"/>
          </a:xfrm>
          <a:prstGeom prst="curvedConnector3">
            <a:avLst>
              <a:gd name="adj1" fmla="val 50000"/>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Curved Connector 48"/>
          <p:cNvCxnSpPr>
            <a:stCxn id="35" idx="2"/>
            <a:endCxn id="116" idx="0"/>
          </p:cNvCxnSpPr>
          <p:nvPr/>
        </p:nvCxnSpPr>
        <p:spPr>
          <a:xfrm rot="16200000" flipH="1">
            <a:off x="3153997" y="4365916"/>
            <a:ext cx="964908" cy="2690268"/>
          </a:xfrm>
          <a:prstGeom prst="curvedConnector3">
            <a:avLst>
              <a:gd name="adj1" fmla="val 50000"/>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5808026" y="6193504"/>
            <a:ext cx="422117" cy="381000"/>
          </a:xfrm>
          <a:prstGeom prst="rect">
            <a:avLst/>
          </a:prstGeom>
          <a:solidFill>
            <a:srgbClr val="FFAE05"/>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3374962" y="6196346"/>
            <a:ext cx="905371" cy="400110"/>
          </a:xfrm>
          <a:prstGeom prst="rect">
            <a:avLst/>
          </a:prstGeom>
        </p:spPr>
        <p:txBody>
          <a:bodyPr wrap="square" lIns="0" rIns="0">
            <a:spAutoFit/>
          </a:bodyPr>
          <a:lstStyle/>
          <a:p>
            <a:r>
              <a:rPr lang="en-US" sz="2000" dirty="0" smtClean="0">
                <a:latin typeface="Candara"/>
                <a:cs typeface="Candara"/>
              </a:rPr>
              <a:t>Memory</a:t>
            </a:r>
            <a:endParaRPr lang="en-US" sz="2000" dirty="0">
              <a:latin typeface="Candara"/>
              <a:cs typeface="Candara"/>
            </a:endParaRPr>
          </a:p>
        </p:txBody>
      </p:sp>
      <p:pic>
        <p:nvPicPr>
          <p:cNvPr id="72" name="Picture 71"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7985" y="3884747"/>
            <a:ext cx="203501" cy="569803"/>
          </a:xfrm>
          <a:prstGeom prst="rect">
            <a:avLst/>
          </a:prstGeom>
          <a:ln w="19050" cmpd="sng">
            <a:solidFill>
              <a:srgbClr val="D2567D"/>
            </a:solidFill>
            <a:prstDash val="sysDash"/>
          </a:ln>
        </p:spPr>
      </p:pic>
      <p:cxnSp>
        <p:nvCxnSpPr>
          <p:cNvPr id="75" name="Curved Connector 74"/>
          <p:cNvCxnSpPr>
            <a:stCxn id="72" idx="3"/>
            <a:endCxn id="32" idx="0"/>
          </p:cNvCxnSpPr>
          <p:nvPr/>
        </p:nvCxnSpPr>
        <p:spPr>
          <a:xfrm>
            <a:off x="1981486" y="4169649"/>
            <a:ext cx="300148" cy="584216"/>
          </a:xfrm>
          <a:prstGeom prst="curvedConnector2">
            <a:avLst/>
          </a:prstGeom>
          <a:ln>
            <a:solidFill>
              <a:srgbClr val="FF0000"/>
            </a:solidFill>
            <a:prstDash val="solid"/>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1080253" y="3600843"/>
            <a:ext cx="184666" cy="369332"/>
          </a:xfrm>
          <a:prstGeom prst="rect">
            <a:avLst/>
          </a:prstGeom>
          <a:noFill/>
        </p:spPr>
        <p:txBody>
          <a:bodyPr wrap="none" rtlCol="0">
            <a:spAutoFit/>
          </a:bodyPr>
          <a:lstStyle/>
          <a:p>
            <a:endParaRPr lang="en-US" dirty="0"/>
          </a:p>
        </p:txBody>
      </p:sp>
      <p:pic>
        <p:nvPicPr>
          <p:cNvPr id="28" name="Picture 27" descr="thread-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5705" y="4057366"/>
            <a:ext cx="203501" cy="569803"/>
          </a:xfrm>
          <a:prstGeom prst="rect">
            <a:avLst/>
          </a:prstGeom>
          <a:ln w="19050" cmpd="sng">
            <a:solidFill>
              <a:schemeClr val="tx1"/>
            </a:solidFill>
            <a:prstDash val="sysDash"/>
          </a:ln>
        </p:spPr>
      </p:pic>
      <p:cxnSp>
        <p:nvCxnSpPr>
          <p:cNvPr id="29" name="Curved Connector 28"/>
          <p:cNvCxnSpPr>
            <a:stCxn id="28" idx="1"/>
            <a:endCxn id="40" idx="0"/>
          </p:cNvCxnSpPr>
          <p:nvPr/>
        </p:nvCxnSpPr>
        <p:spPr>
          <a:xfrm rot="10800000" flipV="1">
            <a:off x="5883917" y="4342268"/>
            <a:ext cx="221788" cy="419466"/>
          </a:xfrm>
          <a:prstGeom prst="curvedConnector2">
            <a:avLst/>
          </a:prstGeom>
          <a:ln>
            <a:solidFill>
              <a:schemeClr val="tx1"/>
            </a:solidFill>
            <a:prstDash val="solid"/>
            <a:tailEnd type="arrow"/>
          </a:ln>
        </p:spPr>
        <p:style>
          <a:lnRef idx="2">
            <a:schemeClr val="accent1"/>
          </a:lnRef>
          <a:fillRef idx="0">
            <a:schemeClr val="accent1"/>
          </a:fillRef>
          <a:effectRef idx="1">
            <a:schemeClr val="accent1"/>
          </a:effectRef>
          <a:fontRef idx="minor">
            <a:schemeClr val="tx1"/>
          </a:fontRef>
        </p:style>
      </p:cxnSp>
      <p:cxnSp>
        <p:nvCxnSpPr>
          <p:cNvPr id="41" name="Curved Connector 40"/>
          <p:cNvCxnSpPr>
            <a:stCxn id="44" idx="2"/>
            <a:endCxn id="57" idx="0"/>
          </p:cNvCxnSpPr>
          <p:nvPr/>
        </p:nvCxnSpPr>
        <p:spPr>
          <a:xfrm rot="5400000">
            <a:off x="5890240" y="5357443"/>
            <a:ext cx="964907" cy="707215"/>
          </a:xfrm>
          <a:prstGeom prst="curvedConnector3">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2" name="Curved Connector 41"/>
          <p:cNvCxnSpPr>
            <a:stCxn id="46" idx="2"/>
            <a:endCxn id="57" idx="0"/>
          </p:cNvCxnSpPr>
          <p:nvPr/>
        </p:nvCxnSpPr>
        <p:spPr>
          <a:xfrm rot="16200000" flipH="1">
            <a:off x="4332988" y="4507407"/>
            <a:ext cx="961824" cy="2410369"/>
          </a:xfrm>
          <a:prstGeom prst="curvedConnector3">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pic>
        <p:nvPicPr>
          <p:cNvPr id="44" name="Picture 43"/>
          <p:cNvPicPr>
            <a:picLocks noChangeAspect="1"/>
          </p:cNvPicPr>
          <p:nvPr/>
        </p:nvPicPr>
        <p:blipFill>
          <a:blip r:embed="rId3"/>
          <a:stretch>
            <a:fillRect/>
          </a:stretch>
        </p:blipFill>
        <p:spPr>
          <a:xfrm>
            <a:off x="6485000" y="4745997"/>
            <a:ext cx="482600" cy="482600"/>
          </a:xfrm>
          <a:prstGeom prst="rect">
            <a:avLst/>
          </a:prstGeom>
        </p:spPr>
      </p:pic>
      <p:pic>
        <p:nvPicPr>
          <p:cNvPr id="46" name="Picture 45"/>
          <p:cNvPicPr>
            <a:picLocks noChangeAspect="1"/>
          </p:cNvPicPr>
          <p:nvPr/>
        </p:nvPicPr>
        <p:blipFill>
          <a:blip r:embed="rId3"/>
          <a:stretch>
            <a:fillRect/>
          </a:stretch>
        </p:blipFill>
        <p:spPr>
          <a:xfrm>
            <a:off x="3367416" y="4749080"/>
            <a:ext cx="482600" cy="482600"/>
          </a:xfrm>
          <a:prstGeom prst="rect">
            <a:avLst/>
          </a:prstGeom>
        </p:spPr>
      </p:pic>
      <p:cxnSp>
        <p:nvCxnSpPr>
          <p:cNvPr id="47" name="Curved Connector 46"/>
          <p:cNvCxnSpPr>
            <a:stCxn id="65" idx="3"/>
            <a:endCxn id="46" idx="3"/>
          </p:cNvCxnSpPr>
          <p:nvPr/>
        </p:nvCxnSpPr>
        <p:spPr>
          <a:xfrm>
            <a:off x="3600856" y="4184319"/>
            <a:ext cx="249160" cy="806061"/>
          </a:xfrm>
          <a:prstGeom prst="curvedConnector3">
            <a:avLst>
              <a:gd name="adj1" fmla="val 191748"/>
            </a:avLst>
          </a:prstGeom>
          <a:ln>
            <a:solidFill>
              <a:srgbClr val="FF0000"/>
            </a:solidFill>
            <a:prstDash val="solid"/>
            <a:tailEnd type="arrow"/>
          </a:ln>
        </p:spPr>
        <p:style>
          <a:lnRef idx="2">
            <a:schemeClr val="accent1"/>
          </a:lnRef>
          <a:fillRef idx="0">
            <a:schemeClr val="accent1"/>
          </a:fillRef>
          <a:effectRef idx="1">
            <a:schemeClr val="accent1"/>
          </a:effectRef>
          <a:fontRef idx="minor">
            <a:schemeClr val="tx1"/>
          </a:fontRef>
        </p:style>
      </p:cxnSp>
      <p:cxnSp>
        <p:nvCxnSpPr>
          <p:cNvPr id="48" name="Curved Connector 47"/>
          <p:cNvCxnSpPr>
            <a:stCxn id="28" idx="3"/>
            <a:endCxn id="44" idx="0"/>
          </p:cNvCxnSpPr>
          <p:nvPr/>
        </p:nvCxnSpPr>
        <p:spPr>
          <a:xfrm>
            <a:off x="6309206" y="4342268"/>
            <a:ext cx="417094" cy="403729"/>
          </a:xfrm>
          <a:prstGeom prst="curvedConnector2">
            <a:avLst/>
          </a:prstGeom>
          <a:ln>
            <a:solidFill>
              <a:schemeClr val="tx1"/>
            </a:solidFill>
            <a:prstDash val="solid"/>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5317085" y="4231906"/>
            <a:ext cx="647060" cy="338554"/>
          </a:xfrm>
          <a:prstGeom prst="rect">
            <a:avLst/>
          </a:prstGeom>
          <a:noFill/>
        </p:spPr>
        <p:txBody>
          <a:bodyPr wrap="square" rtlCol="0">
            <a:spAutoFit/>
          </a:bodyPr>
          <a:lstStyle/>
          <a:p>
            <a:r>
              <a:rPr lang="en-US" sz="1600" dirty="0" smtClean="0">
                <a:latin typeface="Candara"/>
                <a:cs typeface="Candara"/>
              </a:rPr>
              <a:t>write</a:t>
            </a:r>
            <a:endParaRPr lang="en-US" sz="1600" dirty="0">
              <a:latin typeface="Candara"/>
              <a:cs typeface="Candara"/>
            </a:endParaRPr>
          </a:p>
        </p:txBody>
      </p:sp>
      <p:sp>
        <p:nvSpPr>
          <p:cNvPr id="50" name="TextBox 49"/>
          <p:cNvSpPr txBox="1"/>
          <p:nvPr/>
        </p:nvSpPr>
        <p:spPr>
          <a:xfrm>
            <a:off x="2131560" y="3823050"/>
            <a:ext cx="858171" cy="369332"/>
          </a:xfrm>
          <a:prstGeom prst="rect">
            <a:avLst/>
          </a:prstGeom>
          <a:noFill/>
        </p:spPr>
        <p:txBody>
          <a:bodyPr wrap="square" rtlCol="0">
            <a:spAutoFit/>
          </a:bodyPr>
          <a:lstStyle/>
          <a:p>
            <a:r>
              <a:rPr lang="en-US" dirty="0" smtClean="0">
                <a:latin typeface="Candara"/>
                <a:cs typeface="Candara"/>
              </a:rPr>
              <a:t>trigger</a:t>
            </a:r>
            <a:endParaRPr lang="en-US" dirty="0">
              <a:latin typeface="Candara"/>
              <a:cs typeface="Candara"/>
            </a:endParaRPr>
          </a:p>
        </p:txBody>
      </p:sp>
      <p:sp>
        <p:nvSpPr>
          <p:cNvPr id="51" name="Double Brace 50"/>
          <p:cNvSpPr/>
          <p:nvPr/>
        </p:nvSpPr>
        <p:spPr>
          <a:xfrm>
            <a:off x="3701319" y="4217529"/>
            <a:ext cx="687234" cy="419286"/>
          </a:xfrm>
          <a:prstGeom prst="bracePair">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txBody>
          <a:bodyPr lIns="0" rIns="0" rtlCol="0" anchor="ctr"/>
          <a:lstStyle/>
          <a:p>
            <a:pPr algn="ctr"/>
            <a:endParaRPr lang="en-US" sz="2000" b="1" dirty="0"/>
          </a:p>
        </p:txBody>
      </p:sp>
      <p:pic>
        <p:nvPicPr>
          <p:cNvPr id="53" name="Picture 52"/>
          <p:cNvPicPr>
            <a:picLocks noChangeAspect="1"/>
          </p:cNvPicPr>
          <p:nvPr/>
        </p:nvPicPr>
        <p:blipFill>
          <a:blip r:embed="rId6"/>
          <a:stretch>
            <a:fillRect/>
          </a:stretch>
        </p:blipFill>
        <p:spPr>
          <a:xfrm>
            <a:off x="6652783" y="4543742"/>
            <a:ext cx="457057" cy="457057"/>
          </a:xfrm>
          <a:prstGeom prst="rect">
            <a:avLst/>
          </a:prstGeom>
        </p:spPr>
      </p:pic>
      <p:sp>
        <p:nvSpPr>
          <p:cNvPr id="59" name="TextBox 58"/>
          <p:cNvSpPr txBox="1"/>
          <p:nvPr/>
        </p:nvSpPr>
        <p:spPr>
          <a:xfrm>
            <a:off x="5546178" y="3472182"/>
            <a:ext cx="1477243" cy="461665"/>
          </a:xfrm>
          <a:prstGeom prst="rect">
            <a:avLst/>
          </a:prstGeom>
          <a:noFill/>
        </p:spPr>
        <p:txBody>
          <a:bodyPr wrap="square" lIns="0" rIns="0" rtlCol="0">
            <a:spAutoFit/>
          </a:bodyPr>
          <a:lstStyle/>
          <a:p>
            <a:pPr algn="r"/>
            <a:r>
              <a:rPr lang="en-US" altLang="zh-CN" sz="2400" dirty="0" smtClean="0">
                <a:effectLst>
                  <a:outerShdw blurRad="38100" dist="38100" dir="2700000" algn="tl">
                    <a:srgbClr val="000000">
                      <a:alpha val="43137"/>
                    </a:srgbClr>
                  </a:outerShdw>
                </a:effectLst>
                <a:latin typeface="Candara"/>
                <a:cs typeface="Candara"/>
              </a:rPr>
              <a:t>Guest</a:t>
            </a:r>
            <a:r>
              <a:rPr lang="zh-CN" altLang="en-US" sz="2400" dirty="0" smtClean="0">
                <a:effectLst>
                  <a:outerShdw blurRad="38100" dist="38100" dir="2700000" algn="tl">
                    <a:srgbClr val="000000">
                      <a:alpha val="43137"/>
                    </a:srgbClr>
                  </a:outerShdw>
                </a:effectLst>
                <a:latin typeface="Candara"/>
                <a:cs typeface="Candara"/>
              </a:rPr>
              <a:t> </a:t>
            </a:r>
            <a:r>
              <a:rPr lang="en-US" altLang="zh-CN" sz="2400" dirty="0" smtClean="0">
                <a:effectLst>
                  <a:outerShdw blurRad="38100" dist="38100" dir="2700000" algn="tl">
                    <a:srgbClr val="000000">
                      <a:alpha val="43137"/>
                    </a:srgbClr>
                  </a:outerShdw>
                </a:effectLst>
                <a:latin typeface="Candara"/>
                <a:cs typeface="Candara"/>
              </a:rPr>
              <a:t>VM</a:t>
            </a:r>
            <a:endParaRPr lang="en-US" sz="2400" dirty="0">
              <a:effectLst>
                <a:outerShdw blurRad="38100" dist="38100" dir="2700000" algn="tl">
                  <a:srgbClr val="000000">
                    <a:alpha val="43137"/>
                  </a:srgbClr>
                </a:outerShdw>
              </a:effectLst>
              <a:latin typeface="Candara"/>
              <a:cs typeface="Candara"/>
            </a:endParaRPr>
          </a:p>
        </p:txBody>
      </p:sp>
      <p:sp>
        <p:nvSpPr>
          <p:cNvPr id="60" name="TextBox 59"/>
          <p:cNvSpPr txBox="1"/>
          <p:nvPr/>
        </p:nvSpPr>
        <p:spPr>
          <a:xfrm>
            <a:off x="3168448" y="3346659"/>
            <a:ext cx="1750872" cy="461665"/>
          </a:xfrm>
          <a:prstGeom prst="rect">
            <a:avLst/>
          </a:prstGeom>
          <a:noFill/>
        </p:spPr>
        <p:txBody>
          <a:bodyPr wrap="square" rtlCol="0">
            <a:spAutoFit/>
          </a:bodyPr>
          <a:lstStyle/>
          <a:p>
            <a:pPr algn="r"/>
            <a:r>
              <a:rPr lang="en-US" altLang="zh-CN" sz="2400" dirty="0" err="1" smtClean="0">
                <a:effectLst>
                  <a:outerShdw blurRad="38100" dist="38100" dir="2700000" algn="tl">
                    <a:srgbClr val="000000">
                      <a:alpha val="43137"/>
                    </a:srgbClr>
                  </a:outerShdw>
                </a:effectLst>
                <a:latin typeface="Candara"/>
                <a:cs typeface="Candara"/>
              </a:rPr>
              <a:t>Mgmt</a:t>
            </a:r>
            <a:r>
              <a:rPr lang="zh-CN" altLang="en-US" sz="2400" dirty="0" smtClean="0">
                <a:effectLst>
                  <a:outerShdw blurRad="38100" dist="38100" dir="2700000" algn="tl">
                    <a:srgbClr val="000000">
                      <a:alpha val="43137"/>
                    </a:srgbClr>
                  </a:outerShdw>
                </a:effectLst>
                <a:latin typeface="Candara"/>
                <a:cs typeface="Candara"/>
              </a:rPr>
              <a:t> </a:t>
            </a:r>
            <a:r>
              <a:rPr lang="en-US" altLang="zh-CN" sz="2400" dirty="0" smtClean="0">
                <a:effectLst>
                  <a:outerShdw blurRad="38100" dist="38100" dir="2700000" algn="tl">
                    <a:srgbClr val="000000">
                      <a:alpha val="43137"/>
                    </a:srgbClr>
                  </a:outerShdw>
                </a:effectLst>
                <a:latin typeface="Candara"/>
                <a:cs typeface="Candara"/>
              </a:rPr>
              <a:t>VM</a:t>
            </a:r>
            <a:endParaRPr lang="en-US" sz="2400" dirty="0">
              <a:effectLst>
                <a:outerShdw blurRad="38100" dist="38100" dir="2700000" algn="tl">
                  <a:srgbClr val="000000">
                    <a:alpha val="43137"/>
                  </a:srgbClr>
                </a:outerShdw>
              </a:effectLst>
              <a:latin typeface="Candara"/>
              <a:cs typeface="Candara"/>
            </a:endParaRPr>
          </a:p>
        </p:txBody>
      </p:sp>
      <p:sp>
        <p:nvSpPr>
          <p:cNvPr id="61" name="TextBox 60"/>
          <p:cNvSpPr txBox="1"/>
          <p:nvPr/>
        </p:nvSpPr>
        <p:spPr>
          <a:xfrm>
            <a:off x="1448460" y="5615636"/>
            <a:ext cx="1719987" cy="461665"/>
          </a:xfrm>
          <a:prstGeom prst="rect">
            <a:avLst/>
          </a:prstGeom>
          <a:noFill/>
        </p:spPr>
        <p:txBody>
          <a:bodyPr wrap="square" rtlCol="0">
            <a:spAutoFit/>
          </a:bodyPr>
          <a:lstStyle/>
          <a:p>
            <a:r>
              <a:rPr lang="en-US" altLang="zh-CN" sz="2400" dirty="0" smtClean="0">
                <a:effectLst>
                  <a:outerShdw blurRad="38100" dist="38100" dir="2700000" algn="tl">
                    <a:srgbClr val="000000">
                      <a:alpha val="43137"/>
                    </a:srgbClr>
                  </a:outerShdw>
                </a:effectLst>
                <a:latin typeface="Candara"/>
                <a:cs typeface="Candara"/>
              </a:rPr>
              <a:t>Hypervisor</a:t>
            </a:r>
            <a:endParaRPr lang="en-US" sz="2400" dirty="0">
              <a:effectLst>
                <a:outerShdw blurRad="38100" dist="38100" dir="2700000" algn="tl">
                  <a:srgbClr val="000000">
                    <a:alpha val="43137"/>
                  </a:srgbClr>
                </a:outerShdw>
              </a:effectLst>
              <a:latin typeface="Candara"/>
              <a:cs typeface="Candara"/>
            </a:endParaRPr>
          </a:p>
        </p:txBody>
      </p:sp>
      <p:cxnSp>
        <p:nvCxnSpPr>
          <p:cNvPr id="62" name="Curved Connector 61"/>
          <p:cNvCxnSpPr/>
          <p:nvPr/>
        </p:nvCxnSpPr>
        <p:spPr>
          <a:xfrm flipV="1">
            <a:off x="1981486" y="4169649"/>
            <a:ext cx="1412622" cy="1"/>
          </a:xfrm>
          <a:prstGeom prst="curved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3394108" y="4010546"/>
            <a:ext cx="206748" cy="348672"/>
            <a:chOff x="3394108" y="3784146"/>
            <a:chExt cx="206748" cy="348672"/>
          </a:xfrm>
        </p:grpSpPr>
        <p:pic>
          <p:nvPicPr>
            <p:cNvPr id="64" name="Picture 63"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4108" y="3785273"/>
              <a:ext cx="124123" cy="347545"/>
            </a:xfrm>
            <a:prstGeom prst="rect">
              <a:avLst/>
            </a:prstGeom>
            <a:ln w="19050" cmpd="sng">
              <a:noFill/>
              <a:prstDash val="sysDash"/>
            </a:ln>
          </p:spPr>
        </p:pic>
        <p:pic>
          <p:nvPicPr>
            <p:cNvPr id="65" name="Picture 64"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733" y="3784146"/>
              <a:ext cx="124123" cy="347545"/>
            </a:xfrm>
            <a:prstGeom prst="rect">
              <a:avLst/>
            </a:prstGeom>
            <a:ln w="19050" cmpd="sng">
              <a:noFill/>
              <a:prstDash val="sysDash"/>
            </a:ln>
          </p:spPr>
        </p:pic>
      </p:grpSp>
      <p:sp>
        <p:nvSpPr>
          <p:cNvPr id="68" name="TextBox 67"/>
          <p:cNvSpPr txBox="1"/>
          <p:nvPr/>
        </p:nvSpPr>
        <p:spPr>
          <a:xfrm>
            <a:off x="3023377" y="3678018"/>
            <a:ext cx="1438742" cy="369332"/>
          </a:xfrm>
          <a:prstGeom prst="rect">
            <a:avLst/>
          </a:prstGeom>
          <a:noFill/>
        </p:spPr>
        <p:txBody>
          <a:bodyPr wrap="square" rtlCol="0">
            <a:spAutoFit/>
          </a:bodyPr>
          <a:lstStyle/>
          <a:p>
            <a:r>
              <a:rPr lang="en-US" dirty="0" smtClean="0">
                <a:latin typeface="Candara"/>
                <a:cs typeface="Candara"/>
              </a:rPr>
              <a:t>VMI process</a:t>
            </a:r>
            <a:endParaRPr lang="en-US" dirty="0">
              <a:latin typeface="Candara"/>
              <a:cs typeface="Candara"/>
            </a:endParaRPr>
          </a:p>
        </p:txBody>
      </p:sp>
      <p:sp>
        <p:nvSpPr>
          <p:cNvPr id="56" name="TextBox 55"/>
          <p:cNvSpPr txBox="1"/>
          <p:nvPr/>
        </p:nvSpPr>
        <p:spPr>
          <a:xfrm>
            <a:off x="3814877" y="4533910"/>
            <a:ext cx="468000" cy="216000"/>
          </a:xfrm>
          <a:prstGeom prst="rect">
            <a:avLst/>
          </a:prstGeom>
          <a:solidFill>
            <a:schemeClr val="accent6">
              <a:lumMod val="20000"/>
              <a:lumOff val="80000"/>
            </a:schemeClr>
          </a:solidFill>
        </p:spPr>
        <p:txBody>
          <a:bodyPr wrap="square" lIns="0" tIns="0" rIns="0" bIns="0" rtlCol="0">
            <a:spAutoFit/>
          </a:bodyPr>
          <a:lstStyle/>
          <a:p>
            <a:pPr algn="ctr"/>
            <a:r>
              <a:rPr lang="en-US" sz="1600" dirty="0" smtClean="0">
                <a:latin typeface="Candara"/>
                <a:cs typeface="Candara"/>
              </a:rPr>
              <a:t>locks</a:t>
            </a:r>
            <a:endParaRPr lang="en-US" sz="1600" dirty="0">
              <a:latin typeface="Candara"/>
              <a:cs typeface="Candara"/>
            </a:endParaRPr>
          </a:p>
        </p:txBody>
      </p:sp>
      <p:pic>
        <p:nvPicPr>
          <p:cNvPr id="54" name="Picture 53"/>
          <p:cNvPicPr>
            <a:picLocks noChangeAspect="1"/>
          </p:cNvPicPr>
          <p:nvPr/>
        </p:nvPicPr>
        <p:blipFill>
          <a:blip r:embed="rId6"/>
          <a:stretch>
            <a:fillRect/>
          </a:stretch>
        </p:blipFill>
        <p:spPr>
          <a:xfrm>
            <a:off x="3809376" y="4078158"/>
            <a:ext cx="457057" cy="457057"/>
          </a:xfrm>
          <a:prstGeom prst="rect">
            <a:avLst/>
          </a:prstGeom>
        </p:spPr>
      </p:pic>
    </p:spTree>
    <p:extLst>
      <p:ext uri="{BB962C8B-B14F-4D97-AF65-F5344CB8AC3E}">
        <p14:creationId xmlns:p14="http://schemas.microsoft.com/office/powerpoint/2010/main" val="368774834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315313" y="1417638"/>
            <a:ext cx="8751412" cy="4998025"/>
          </a:xfrm>
          <a:prstGeom prst="rect">
            <a:avLst/>
          </a:prstGeom>
          <a:solidFill>
            <a:schemeClr val="accent6">
              <a:lumMod val="20000"/>
              <a:lumOff val="80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3200" dirty="0" smtClean="0">
              <a:solidFill>
                <a:schemeClr val="tx1"/>
              </a:solidFill>
              <a:latin typeface="Candara"/>
              <a:ea typeface="微软雅黑"/>
              <a:cs typeface="Candara"/>
            </a:endParaRPr>
          </a:p>
          <a:p>
            <a:pPr algn="ctr"/>
            <a:endParaRPr lang="zh-CN" altLang="en-US" sz="3200" dirty="0">
              <a:solidFill>
                <a:schemeClr val="tx1"/>
              </a:solidFill>
              <a:latin typeface="Candara"/>
              <a:ea typeface="微软雅黑"/>
              <a:cs typeface="Candara"/>
            </a:endParaRPr>
          </a:p>
        </p:txBody>
      </p:sp>
      <p:sp>
        <p:nvSpPr>
          <p:cNvPr id="2" name="Title 1"/>
          <p:cNvSpPr>
            <a:spLocks noGrp="1"/>
          </p:cNvSpPr>
          <p:nvPr>
            <p:ph type="title"/>
          </p:nvPr>
        </p:nvSpPr>
        <p:spPr/>
        <p:txBody>
          <a:bodyPr>
            <a:normAutofit/>
          </a:bodyPr>
          <a:lstStyle/>
          <a:p>
            <a:r>
              <a:rPr lang="en-US" altLang="zh-CN" sz="4000" b="1" dirty="0">
                <a:solidFill>
                  <a:srgbClr val="0080FF"/>
                </a:solidFill>
                <a:latin typeface="Candara"/>
                <a:cs typeface="Candara"/>
              </a:rPr>
              <a:t>Active Introspection Example</a:t>
            </a:r>
            <a:endParaRPr lang="en-US" sz="4000" dirty="0">
              <a:latin typeface="Candara"/>
              <a:cs typeface="Candara"/>
            </a:endParaRPr>
          </a:p>
        </p:txBody>
      </p:sp>
      <p:grpSp>
        <p:nvGrpSpPr>
          <p:cNvPr id="3" name="Group 2"/>
          <p:cNvGrpSpPr/>
          <p:nvPr/>
        </p:nvGrpSpPr>
        <p:grpSpPr>
          <a:xfrm>
            <a:off x="326020" y="1880498"/>
            <a:ext cx="5081564" cy="1369352"/>
            <a:chOff x="-52364" y="1852276"/>
            <a:chExt cx="5081564" cy="1369352"/>
          </a:xfrm>
        </p:grpSpPr>
        <p:sp>
          <p:nvSpPr>
            <p:cNvPr id="6" name="Rectangle 5"/>
            <p:cNvSpPr/>
            <p:nvPr/>
          </p:nvSpPr>
          <p:spPr>
            <a:xfrm>
              <a:off x="-52364" y="1852276"/>
              <a:ext cx="2005233" cy="523220"/>
            </a:xfrm>
            <a:prstGeom prst="rect">
              <a:avLst/>
            </a:prstGeom>
          </p:spPr>
          <p:txBody>
            <a:bodyPr wrap="none">
              <a:spAutoFit/>
            </a:bodyPr>
            <a:lstStyle/>
            <a:p>
              <a:r>
                <a:rPr lang="en-US" altLang="zh-CN" sz="2800" i="1" dirty="0" smtClean="0">
                  <a:solidFill>
                    <a:srgbClr val="000000"/>
                  </a:solidFill>
                  <a:latin typeface="Candara"/>
                  <a:cs typeface="Candara"/>
                </a:rPr>
                <a:t>label:</a:t>
              </a:r>
              <a:r>
                <a:rPr lang="zh-CN" altLang="en-US" sz="2800" i="1" dirty="0" smtClean="0">
                  <a:solidFill>
                    <a:srgbClr val="000000"/>
                  </a:solidFill>
                  <a:latin typeface="Candara"/>
                  <a:cs typeface="Candara"/>
                </a:rPr>
                <a:t> </a:t>
              </a:r>
              <a:r>
                <a:rPr lang="en-US" altLang="zh-CN" sz="2800" i="1" dirty="0" err="1" smtClean="0">
                  <a:solidFill>
                    <a:srgbClr val="000000"/>
                  </a:solidFill>
                  <a:latin typeface="Candara"/>
                  <a:cs typeface="Candara"/>
                </a:rPr>
                <a:t>tx</a:t>
              </a:r>
              <a:r>
                <a:rPr lang="en-US" altLang="zh-CN" sz="2800" i="1" dirty="0" smtClean="0">
                  <a:solidFill>
                    <a:srgbClr val="000000"/>
                  </a:solidFill>
                  <a:latin typeface="Candara"/>
                  <a:cs typeface="Candara"/>
                </a:rPr>
                <a:t>-run</a:t>
              </a:r>
              <a:endParaRPr lang="en-US" sz="2800" i="1" dirty="0">
                <a:solidFill>
                  <a:srgbClr val="000000"/>
                </a:solidFill>
                <a:latin typeface="Candara"/>
                <a:cs typeface="Candara"/>
              </a:endParaRPr>
            </a:p>
          </p:txBody>
        </p:sp>
        <p:sp>
          <p:nvSpPr>
            <p:cNvPr id="5" name="Rectangle 4"/>
            <p:cNvSpPr/>
            <p:nvPr/>
          </p:nvSpPr>
          <p:spPr>
            <a:xfrm>
              <a:off x="457200" y="2267521"/>
              <a:ext cx="4572000" cy="954107"/>
            </a:xfrm>
            <a:prstGeom prst="rect">
              <a:avLst/>
            </a:prstGeom>
          </p:spPr>
          <p:txBody>
            <a:bodyPr>
              <a:spAutoFit/>
            </a:bodyPr>
            <a:lstStyle/>
            <a:p>
              <a:r>
                <a:rPr lang="en-US" altLang="zh-CN" sz="2800" dirty="0">
                  <a:latin typeface="Candara"/>
                  <a:cs typeface="Candara"/>
                </a:rPr>
                <a:t>state </a:t>
              </a:r>
              <a:r>
                <a:rPr lang="en-US" altLang="zh-CN" sz="2800" b="1" dirty="0">
                  <a:latin typeface="Candara"/>
                  <a:cs typeface="Candara"/>
                </a:rPr>
                <a:t>= </a:t>
              </a:r>
              <a:r>
                <a:rPr lang="en-US" altLang="zh-CN" sz="2800" b="1" dirty="0">
                  <a:solidFill>
                    <a:srgbClr val="FF0000"/>
                  </a:solidFill>
                  <a:latin typeface="Candara"/>
                  <a:cs typeface="Candara"/>
                </a:rPr>
                <a:t>_</a:t>
              </a:r>
              <a:r>
                <a:rPr lang="en-US" altLang="zh-CN" sz="2800" b="1" dirty="0" err="1">
                  <a:solidFill>
                    <a:srgbClr val="FF0000"/>
                  </a:solidFill>
                  <a:latin typeface="Candara"/>
                  <a:cs typeface="Candara"/>
                </a:rPr>
                <a:t>xbegin</a:t>
              </a:r>
              <a:r>
                <a:rPr lang="en-US" altLang="zh-CN" sz="2800" b="1" dirty="0">
                  <a:solidFill>
                    <a:srgbClr val="FF0000"/>
                  </a:solidFill>
                  <a:latin typeface="Candara"/>
                  <a:cs typeface="Candara"/>
                </a:rPr>
                <a:t>()</a:t>
              </a:r>
            </a:p>
            <a:p>
              <a:r>
                <a:rPr lang="en-US" altLang="zh-CN" sz="2800" b="1" dirty="0">
                  <a:latin typeface="Candara"/>
                  <a:cs typeface="Candara"/>
                </a:rPr>
                <a:t>if</a:t>
              </a:r>
              <a:r>
                <a:rPr lang="en-US" altLang="zh-CN" sz="2800" dirty="0">
                  <a:latin typeface="Candara"/>
                  <a:cs typeface="Candara"/>
                </a:rPr>
                <a:t> state == </a:t>
              </a:r>
              <a:r>
                <a:rPr lang="en-US" altLang="zh-CN" sz="2800" dirty="0" smtClean="0">
                  <a:latin typeface="Candara"/>
                  <a:cs typeface="Candara"/>
                </a:rPr>
                <a:t>OK:</a:t>
              </a:r>
              <a:endParaRPr lang="en-US" sz="2800" dirty="0">
                <a:solidFill>
                  <a:schemeClr val="accent3">
                    <a:lumMod val="75000"/>
                  </a:schemeClr>
                </a:solidFill>
                <a:latin typeface="Candara"/>
                <a:cs typeface="Candara"/>
              </a:endParaRPr>
            </a:p>
          </p:txBody>
        </p:sp>
      </p:grpSp>
      <p:sp>
        <p:nvSpPr>
          <p:cNvPr id="18" name="Rectangle 17"/>
          <p:cNvSpPr/>
          <p:nvPr/>
        </p:nvSpPr>
        <p:spPr>
          <a:xfrm>
            <a:off x="1292784" y="4578504"/>
            <a:ext cx="5867400" cy="523220"/>
          </a:xfrm>
          <a:prstGeom prst="rect">
            <a:avLst/>
          </a:prstGeom>
        </p:spPr>
        <p:txBody>
          <a:bodyPr wrap="square">
            <a:spAutoFit/>
          </a:bodyPr>
          <a:lstStyle/>
          <a:p>
            <a:r>
              <a:rPr lang="en-US" altLang="zh-CN" sz="2800" b="1" dirty="0" smtClean="0">
                <a:solidFill>
                  <a:srgbClr val="FF0000"/>
                </a:solidFill>
                <a:latin typeface="Candara"/>
                <a:cs typeface="Candara"/>
              </a:rPr>
              <a:t>_</a:t>
            </a:r>
            <a:r>
              <a:rPr lang="en-US" altLang="zh-CN" sz="2800" b="1" dirty="0" err="1" smtClean="0">
                <a:solidFill>
                  <a:srgbClr val="FF0000"/>
                </a:solidFill>
                <a:latin typeface="Candara"/>
                <a:cs typeface="Candara"/>
              </a:rPr>
              <a:t>xend</a:t>
            </a:r>
            <a:r>
              <a:rPr lang="en-US" altLang="zh-CN" sz="2800" b="1" dirty="0" smtClean="0">
                <a:solidFill>
                  <a:srgbClr val="FF0000"/>
                </a:solidFill>
                <a:latin typeface="Candara"/>
                <a:cs typeface="Candara"/>
              </a:rPr>
              <a:t>()</a:t>
            </a:r>
            <a:endParaRPr lang="en-US" sz="2800" dirty="0">
              <a:solidFill>
                <a:srgbClr val="77933C"/>
              </a:solidFill>
              <a:latin typeface="Candara"/>
              <a:cs typeface="Candara"/>
            </a:endParaRPr>
          </a:p>
        </p:txBody>
      </p:sp>
      <p:sp>
        <p:nvSpPr>
          <p:cNvPr id="25" name="Rectangle 24"/>
          <p:cNvSpPr/>
          <p:nvPr/>
        </p:nvSpPr>
        <p:spPr>
          <a:xfrm>
            <a:off x="808560" y="1405293"/>
            <a:ext cx="2744637" cy="523220"/>
          </a:xfrm>
          <a:prstGeom prst="rect">
            <a:avLst/>
          </a:prstGeom>
        </p:spPr>
        <p:txBody>
          <a:bodyPr wrap="none">
            <a:spAutoFit/>
          </a:bodyPr>
          <a:lstStyle/>
          <a:p>
            <a:r>
              <a:rPr lang="en-US" altLang="zh-CN" sz="2800" b="1" strike="sngStrike" dirty="0" err="1">
                <a:latin typeface="Candara"/>
                <a:cs typeface="Candara"/>
              </a:rPr>
              <a:t>v</a:t>
            </a:r>
            <a:r>
              <a:rPr lang="en-US" altLang="zh-CN" sz="2800" b="1" strike="sngStrike" dirty="0" err="1" smtClean="0">
                <a:latin typeface="Candara"/>
                <a:cs typeface="Candara"/>
              </a:rPr>
              <a:t>mi_pause_vm</a:t>
            </a:r>
            <a:r>
              <a:rPr lang="en-US" altLang="zh-CN" sz="2800" b="1" strike="sngStrike" dirty="0">
                <a:latin typeface="Candara"/>
                <a:cs typeface="Candara"/>
              </a:rPr>
              <a:t>()</a:t>
            </a:r>
            <a:endParaRPr lang="en-US" sz="2800" strike="sngStrike" dirty="0">
              <a:latin typeface="Candara"/>
              <a:cs typeface="Candara"/>
            </a:endParaRPr>
          </a:p>
        </p:txBody>
      </p:sp>
      <p:sp>
        <p:nvSpPr>
          <p:cNvPr id="26" name="Rectangle 25"/>
          <p:cNvSpPr/>
          <p:nvPr/>
        </p:nvSpPr>
        <p:spPr>
          <a:xfrm>
            <a:off x="753635" y="5798235"/>
            <a:ext cx="2988343" cy="523220"/>
          </a:xfrm>
          <a:prstGeom prst="rect">
            <a:avLst/>
          </a:prstGeom>
        </p:spPr>
        <p:txBody>
          <a:bodyPr wrap="none">
            <a:spAutoFit/>
          </a:bodyPr>
          <a:lstStyle/>
          <a:p>
            <a:r>
              <a:rPr lang="en-US" altLang="zh-CN" sz="2800" b="1" strike="sngStrike" dirty="0" err="1">
                <a:solidFill>
                  <a:srgbClr val="000000"/>
                </a:solidFill>
                <a:latin typeface="Candara"/>
                <a:cs typeface="Candara"/>
              </a:rPr>
              <a:t>vmi_resume_vm</a:t>
            </a:r>
            <a:r>
              <a:rPr lang="en-US" altLang="zh-CN" sz="2800" b="1" strike="sngStrike" dirty="0">
                <a:solidFill>
                  <a:srgbClr val="000000"/>
                </a:solidFill>
                <a:latin typeface="Candara"/>
                <a:cs typeface="Candara"/>
              </a:rPr>
              <a:t>()</a:t>
            </a:r>
            <a:endParaRPr lang="en-US" sz="2800" strike="sngStrike" dirty="0">
              <a:solidFill>
                <a:srgbClr val="000000"/>
              </a:solidFill>
              <a:latin typeface="Candara"/>
              <a:cs typeface="Candara"/>
            </a:endParaRPr>
          </a:p>
        </p:txBody>
      </p:sp>
      <p:sp>
        <p:nvSpPr>
          <p:cNvPr id="28" name="Rectangle 27"/>
          <p:cNvSpPr/>
          <p:nvPr/>
        </p:nvSpPr>
        <p:spPr>
          <a:xfrm>
            <a:off x="1261741" y="2820677"/>
            <a:ext cx="6248400" cy="1323439"/>
          </a:xfrm>
          <a:prstGeom prst="rect">
            <a:avLst/>
          </a:prstGeom>
        </p:spPr>
        <p:txBody>
          <a:bodyPr wrap="square">
            <a:spAutoFit/>
          </a:bodyPr>
          <a:lstStyle/>
          <a:p>
            <a:endParaRPr lang="en-US" altLang="zh-CN" sz="2400" i="1" dirty="0" smtClean="0">
              <a:solidFill>
                <a:srgbClr val="77933C"/>
              </a:solidFill>
              <a:latin typeface="Candara"/>
              <a:cs typeface="Candara"/>
            </a:endParaRPr>
          </a:p>
          <a:p>
            <a:r>
              <a:rPr lang="en-US" altLang="zh-CN" sz="2800" b="1" dirty="0" err="1" smtClean="0">
                <a:latin typeface="Candara"/>
                <a:cs typeface="Candara"/>
              </a:rPr>
              <a:t>foreach</a:t>
            </a:r>
            <a:r>
              <a:rPr lang="en-US" altLang="zh-CN" sz="2800" dirty="0" smtClean="0">
                <a:latin typeface="Candara"/>
                <a:cs typeface="Candara"/>
              </a:rPr>
              <a:t> </a:t>
            </a:r>
            <a:r>
              <a:rPr lang="en-US" altLang="zh-CN" sz="2800" dirty="0">
                <a:latin typeface="Candara"/>
                <a:cs typeface="Candara"/>
              </a:rPr>
              <a:t>lock </a:t>
            </a:r>
            <a:r>
              <a:rPr lang="en-US" altLang="zh-CN" sz="2800" b="1" dirty="0">
                <a:latin typeface="Candara"/>
                <a:cs typeface="Candara"/>
              </a:rPr>
              <a:t>in </a:t>
            </a:r>
            <a:r>
              <a:rPr lang="en-US" altLang="zh-CN" sz="2800" dirty="0" err="1">
                <a:latin typeface="Candara"/>
                <a:cs typeface="Candara"/>
              </a:rPr>
              <a:t>related</a:t>
            </a:r>
            <a:r>
              <a:rPr lang="en-US" altLang="zh-CN" sz="2800" b="1" dirty="0" err="1">
                <a:latin typeface="Candara"/>
                <a:cs typeface="Candara"/>
              </a:rPr>
              <a:t>_</a:t>
            </a:r>
            <a:r>
              <a:rPr lang="en-US" altLang="zh-CN" sz="2800" dirty="0" err="1">
                <a:latin typeface="Candara"/>
                <a:cs typeface="Candara"/>
              </a:rPr>
              <a:t>lock_set</a:t>
            </a:r>
            <a:r>
              <a:rPr lang="en-US" altLang="zh-CN" sz="2800" dirty="0">
                <a:latin typeface="Candara"/>
                <a:cs typeface="Candara"/>
              </a:rPr>
              <a:t>: </a:t>
            </a:r>
          </a:p>
          <a:p>
            <a:r>
              <a:rPr lang="en-US" altLang="zh-CN" sz="2800" dirty="0">
                <a:latin typeface="Candara"/>
                <a:cs typeface="Candara"/>
              </a:rPr>
              <a:t>     </a:t>
            </a:r>
            <a:r>
              <a:rPr lang="en-US" altLang="zh-CN" sz="2800" b="1" dirty="0">
                <a:latin typeface="Candara"/>
                <a:cs typeface="Candara"/>
              </a:rPr>
              <a:t>if </a:t>
            </a:r>
            <a:r>
              <a:rPr lang="en-US" altLang="zh-CN" sz="2800" dirty="0">
                <a:latin typeface="Candara"/>
                <a:cs typeface="Candara"/>
              </a:rPr>
              <a:t>lock is unavailable, </a:t>
            </a:r>
            <a:r>
              <a:rPr lang="en-US" altLang="zh-CN" sz="2800" b="1" dirty="0">
                <a:latin typeface="Candara"/>
                <a:cs typeface="Candara"/>
              </a:rPr>
              <a:t>then</a:t>
            </a:r>
            <a:r>
              <a:rPr lang="en-US" altLang="zh-CN" sz="2800" b="1" dirty="0">
                <a:solidFill>
                  <a:srgbClr val="FF0000"/>
                </a:solidFill>
                <a:latin typeface="Candara"/>
                <a:cs typeface="Candara"/>
              </a:rPr>
              <a:t>  _</a:t>
            </a:r>
            <a:r>
              <a:rPr lang="en-US" altLang="zh-CN" sz="2800" b="1" dirty="0" err="1">
                <a:solidFill>
                  <a:srgbClr val="FF0000"/>
                </a:solidFill>
                <a:latin typeface="Candara"/>
                <a:cs typeface="Candara"/>
              </a:rPr>
              <a:t>xabort</a:t>
            </a:r>
            <a:r>
              <a:rPr lang="en-US" altLang="zh-CN" sz="2800" b="1" dirty="0">
                <a:solidFill>
                  <a:srgbClr val="FF0000"/>
                </a:solidFill>
                <a:latin typeface="Candara"/>
                <a:cs typeface="Candara"/>
              </a:rPr>
              <a:t>()</a:t>
            </a:r>
            <a:endParaRPr lang="en-US" sz="2800" dirty="0">
              <a:solidFill>
                <a:srgbClr val="FF0000"/>
              </a:solidFill>
              <a:latin typeface="Candara"/>
              <a:cs typeface="Candara"/>
            </a:endParaRPr>
          </a:p>
        </p:txBody>
      </p:sp>
      <p:sp>
        <p:nvSpPr>
          <p:cNvPr id="31" name="Rectangle 30"/>
          <p:cNvSpPr/>
          <p:nvPr/>
        </p:nvSpPr>
        <p:spPr>
          <a:xfrm>
            <a:off x="1247629" y="4120687"/>
            <a:ext cx="5932312" cy="523220"/>
          </a:xfrm>
          <a:prstGeom prst="rect">
            <a:avLst/>
          </a:prstGeom>
        </p:spPr>
        <p:txBody>
          <a:bodyPr wrap="square">
            <a:spAutoFit/>
          </a:bodyPr>
          <a:lstStyle/>
          <a:p>
            <a:r>
              <a:rPr lang="en-US" altLang="zh-CN" sz="2800" dirty="0" smtClean="0">
                <a:latin typeface="Candara"/>
                <a:cs typeface="Candara"/>
              </a:rPr>
              <a:t>Retrieve guest VM’s internal states</a:t>
            </a:r>
            <a:endParaRPr lang="en-US" altLang="zh-CN" sz="2800" dirty="0">
              <a:latin typeface="Candara"/>
              <a:cs typeface="Candara"/>
            </a:endParaRPr>
          </a:p>
        </p:txBody>
      </p:sp>
      <p:sp>
        <p:nvSpPr>
          <p:cNvPr id="34" name="Rectangle 33"/>
          <p:cNvSpPr/>
          <p:nvPr/>
        </p:nvSpPr>
        <p:spPr>
          <a:xfrm>
            <a:off x="801717" y="4961947"/>
            <a:ext cx="4800600" cy="954107"/>
          </a:xfrm>
          <a:prstGeom prst="rect">
            <a:avLst/>
          </a:prstGeom>
        </p:spPr>
        <p:txBody>
          <a:bodyPr wrap="square">
            <a:spAutoFit/>
          </a:bodyPr>
          <a:lstStyle/>
          <a:p>
            <a:r>
              <a:rPr lang="en-US" altLang="zh-CN" sz="2800" b="1" dirty="0">
                <a:latin typeface="Candara"/>
                <a:cs typeface="Candara"/>
              </a:rPr>
              <a:t>e</a:t>
            </a:r>
            <a:r>
              <a:rPr lang="en-US" altLang="zh-CN" sz="2800" b="1" dirty="0" smtClean="0">
                <a:latin typeface="Candara"/>
                <a:cs typeface="Candara"/>
              </a:rPr>
              <a:t>lse</a:t>
            </a:r>
          </a:p>
          <a:p>
            <a:r>
              <a:rPr lang="hr-HR" altLang="zh-CN" sz="2800" dirty="0" smtClean="0">
                <a:latin typeface="Candara"/>
                <a:cs typeface="Candara"/>
              </a:rPr>
              <a:t>      </a:t>
            </a:r>
            <a:r>
              <a:rPr lang="hr-HR" altLang="zh-CN" sz="2800" b="1" dirty="0" smtClean="0">
                <a:latin typeface="Candara"/>
                <a:cs typeface="Candara"/>
              </a:rPr>
              <a:t>goto </a:t>
            </a:r>
            <a:r>
              <a:rPr lang="hr-HR" altLang="zh-CN" sz="2800" dirty="0" smtClean="0">
                <a:latin typeface="Candara"/>
                <a:cs typeface="Candara"/>
              </a:rPr>
              <a:t>tx_run</a:t>
            </a:r>
            <a:endParaRPr lang="en-US" sz="2800" dirty="0">
              <a:latin typeface="Candara"/>
              <a:cs typeface="Candara"/>
            </a:endParaRPr>
          </a:p>
        </p:txBody>
      </p:sp>
      <p:cxnSp>
        <p:nvCxnSpPr>
          <p:cNvPr id="20" name="Straight Connector 19"/>
          <p:cNvCxnSpPr/>
          <p:nvPr/>
        </p:nvCxnSpPr>
        <p:spPr>
          <a:xfrm flipV="1">
            <a:off x="3658594" y="1733888"/>
            <a:ext cx="2868330" cy="2364"/>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6666747" y="1472278"/>
            <a:ext cx="2206053" cy="523220"/>
          </a:xfrm>
          <a:prstGeom prst="rect">
            <a:avLst/>
          </a:prstGeom>
        </p:spPr>
        <p:txBody>
          <a:bodyPr wrap="none">
            <a:spAutoFit/>
          </a:bodyPr>
          <a:lstStyle/>
          <a:p>
            <a:r>
              <a:rPr lang="en-US" altLang="zh-CN" sz="2800" i="1" dirty="0">
                <a:solidFill>
                  <a:srgbClr val="000099"/>
                </a:solidFill>
                <a:latin typeface="Candara"/>
                <a:cs typeface="Candara"/>
              </a:rPr>
              <a:t>Copy VM data</a:t>
            </a:r>
            <a:endParaRPr lang="en-US" sz="2800" dirty="0">
              <a:solidFill>
                <a:srgbClr val="000099"/>
              </a:solidFill>
              <a:latin typeface="Candara"/>
              <a:cs typeface="Candara"/>
            </a:endParaRPr>
          </a:p>
        </p:txBody>
      </p:sp>
      <p:cxnSp>
        <p:nvCxnSpPr>
          <p:cNvPr id="29" name="Straight Connector 28"/>
          <p:cNvCxnSpPr/>
          <p:nvPr/>
        </p:nvCxnSpPr>
        <p:spPr>
          <a:xfrm>
            <a:off x="3868106" y="6130401"/>
            <a:ext cx="2721882" cy="0"/>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6686983" y="5856942"/>
            <a:ext cx="2141933" cy="523220"/>
          </a:xfrm>
          <a:prstGeom prst="rect">
            <a:avLst/>
          </a:prstGeom>
        </p:spPr>
        <p:txBody>
          <a:bodyPr wrap="none">
            <a:spAutoFit/>
          </a:bodyPr>
          <a:lstStyle/>
          <a:p>
            <a:r>
              <a:rPr lang="en-US" altLang="zh-CN" sz="2800" i="1" dirty="0" smtClean="0">
                <a:solidFill>
                  <a:srgbClr val="000099"/>
                </a:solidFill>
                <a:latin typeface="Candara"/>
                <a:cs typeface="Candara"/>
              </a:rPr>
              <a:t>Do</a:t>
            </a:r>
            <a:r>
              <a:rPr lang="zh-CN" altLang="en-US" sz="2800" i="1" dirty="0" smtClean="0">
                <a:solidFill>
                  <a:srgbClr val="000099"/>
                </a:solidFill>
                <a:latin typeface="Candara"/>
                <a:cs typeface="Candara"/>
              </a:rPr>
              <a:t> </a:t>
            </a:r>
            <a:r>
              <a:rPr lang="en-US" altLang="zh-CN" sz="2800" i="1" dirty="0" smtClean="0">
                <a:solidFill>
                  <a:srgbClr val="000099"/>
                </a:solidFill>
                <a:latin typeface="Candara"/>
                <a:cs typeface="Candara"/>
              </a:rPr>
              <a:t>VMI</a:t>
            </a:r>
            <a:r>
              <a:rPr lang="zh-CN" altLang="en-US" sz="2800" i="1" dirty="0" smtClean="0">
                <a:solidFill>
                  <a:srgbClr val="000099"/>
                </a:solidFill>
                <a:latin typeface="Candara"/>
                <a:cs typeface="Candara"/>
              </a:rPr>
              <a:t> </a:t>
            </a:r>
            <a:r>
              <a:rPr lang="en-US" altLang="zh-CN" sz="2800" i="1" dirty="0" smtClean="0">
                <a:solidFill>
                  <a:srgbClr val="000099"/>
                </a:solidFill>
                <a:latin typeface="Candara"/>
                <a:cs typeface="Candara"/>
              </a:rPr>
              <a:t>check</a:t>
            </a:r>
            <a:endParaRPr lang="en-US" sz="2800" dirty="0">
              <a:solidFill>
                <a:srgbClr val="000099"/>
              </a:solidFill>
              <a:latin typeface="Candara"/>
              <a:cs typeface="Candara"/>
            </a:endParaRPr>
          </a:p>
        </p:txBody>
      </p:sp>
    </p:spTree>
    <p:extLst>
      <p:ext uri="{BB962C8B-B14F-4D97-AF65-F5344CB8AC3E}">
        <p14:creationId xmlns:p14="http://schemas.microsoft.com/office/powerpoint/2010/main" val="3983164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8" grpId="0"/>
      <p:bldP spid="31" grpId="0"/>
      <p:bldP spid="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1977"/>
            <a:ext cx="8229600" cy="1143000"/>
          </a:xfrm>
        </p:spPr>
        <p:txBody>
          <a:bodyPr>
            <a:normAutofit/>
          </a:bodyPr>
          <a:lstStyle/>
          <a:p>
            <a:r>
              <a:rPr lang="en-US" sz="5400" b="1" dirty="0" smtClean="0">
                <a:effectLst>
                  <a:outerShdw blurRad="38100" dist="38100" dir="2700000" algn="tl">
                    <a:srgbClr val="000000">
                      <a:alpha val="43137"/>
                    </a:srgbClr>
                  </a:outerShdw>
                </a:effectLst>
                <a:latin typeface="Candara"/>
                <a:cs typeface="Candara"/>
              </a:rPr>
              <a:t>So this ends of my talk?</a:t>
            </a:r>
            <a:endParaRPr lang="en-US" sz="5400" b="1" dirty="0">
              <a:effectLst>
                <a:outerShdw blurRad="38100" dist="38100" dir="2700000" algn="tl">
                  <a:srgbClr val="000000">
                    <a:alpha val="43137"/>
                  </a:srgbClr>
                </a:outerShdw>
              </a:effectLst>
              <a:latin typeface="Candara"/>
              <a:cs typeface="Candara"/>
            </a:endParaRPr>
          </a:p>
        </p:txBody>
      </p:sp>
      <p:sp>
        <p:nvSpPr>
          <p:cNvPr id="3" name="Title 1"/>
          <p:cNvSpPr txBox="1">
            <a:spLocks/>
          </p:cNvSpPr>
          <p:nvPr/>
        </p:nvSpPr>
        <p:spPr>
          <a:xfrm>
            <a:off x="3643488" y="3319824"/>
            <a:ext cx="1563511"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7200" b="1" dirty="0" smtClean="0">
                <a:solidFill>
                  <a:srgbClr val="FF0000"/>
                </a:solidFill>
                <a:latin typeface="Candara"/>
                <a:cs typeface="Candara"/>
              </a:rPr>
              <a:t>NO</a:t>
            </a:r>
            <a:endParaRPr lang="en-US" sz="7200" b="1" dirty="0">
              <a:solidFill>
                <a:srgbClr val="FF0000"/>
              </a:solidFill>
              <a:latin typeface="Candara"/>
              <a:cs typeface="Candara"/>
            </a:endParaRPr>
          </a:p>
        </p:txBody>
      </p:sp>
    </p:spTree>
    <p:extLst>
      <p:ext uri="{BB962C8B-B14F-4D97-AF65-F5344CB8AC3E}">
        <p14:creationId xmlns:p14="http://schemas.microsoft.com/office/powerpoint/2010/main" val="1359692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98560"/>
          </a:xfrm>
        </p:spPr>
        <p:txBody>
          <a:bodyPr>
            <a:noAutofit/>
          </a:bodyPr>
          <a:lstStyle/>
          <a:p>
            <a:r>
              <a:rPr lang="en-US" altLang="zh-CN" sz="4000" b="1" dirty="0" smtClean="0">
                <a:solidFill>
                  <a:srgbClr val="0080FF"/>
                </a:solidFill>
                <a:latin typeface="Candara"/>
                <a:cs typeface="Candara"/>
              </a:rPr>
              <a:t>Trivial TxIntro Usually </a:t>
            </a:r>
            <a:r>
              <a:rPr lang="en-US" altLang="zh-CN" sz="4000" b="1" i="1" dirty="0" smtClean="0">
                <a:solidFill>
                  <a:srgbClr val="0080FF"/>
                </a:solidFill>
                <a:latin typeface="Candara"/>
                <a:cs typeface="Candara"/>
              </a:rPr>
              <a:t>NOT</a:t>
            </a:r>
            <a:r>
              <a:rPr lang="en-US" altLang="zh-CN" sz="4000" b="1" dirty="0" smtClean="0">
                <a:solidFill>
                  <a:srgbClr val="0080FF"/>
                </a:solidFill>
                <a:latin typeface="Candara"/>
                <a:cs typeface="Candara"/>
              </a:rPr>
              <a:t> Work</a:t>
            </a:r>
            <a:endParaRPr lang="en-US" sz="4800" dirty="0">
              <a:latin typeface="Candara"/>
              <a:cs typeface="Candara"/>
            </a:endParaRPr>
          </a:p>
        </p:txBody>
      </p:sp>
      <p:sp>
        <p:nvSpPr>
          <p:cNvPr id="19" name="Content Placeholder 2"/>
          <p:cNvSpPr txBox="1">
            <a:spLocks/>
          </p:cNvSpPr>
          <p:nvPr/>
        </p:nvSpPr>
        <p:spPr>
          <a:xfrm>
            <a:off x="338667" y="1515636"/>
            <a:ext cx="8494835" cy="479971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effectLst>
                  <a:outerShdw blurRad="38100" dist="38100" dir="2700000" algn="tl">
                    <a:srgbClr val="000000">
                      <a:alpha val="43137"/>
                    </a:srgbClr>
                  </a:outerShdw>
                </a:effectLst>
                <a:latin typeface="Candara"/>
                <a:cs typeface="Candara"/>
              </a:rPr>
              <a:t>Commercial HTM are restricted</a:t>
            </a:r>
          </a:p>
          <a:p>
            <a:pPr marL="0" indent="0">
              <a:buNone/>
            </a:pPr>
            <a:endParaRPr lang="en-US" sz="1600" b="1" dirty="0" smtClean="0">
              <a:latin typeface="Candara"/>
              <a:cs typeface="Candara"/>
            </a:endParaRPr>
          </a:p>
          <a:p>
            <a:r>
              <a:rPr lang="en-US" b="1" dirty="0" smtClean="0">
                <a:effectLst>
                  <a:outerShdw blurRad="38100" dist="38100" dir="2700000" algn="tl">
                    <a:srgbClr val="000000">
                      <a:alpha val="43137"/>
                    </a:srgbClr>
                  </a:outerShdw>
                </a:effectLst>
                <a:latin typeface="Candara"/>
                <a:cs typeface="Candara"/>
              </a:rPr>
              <a:t>Capacity </a:t>
            </a:r>
            <a:r>
              <a:rPr lang="en-US" b="1" dirty="0">
                <a:effectLst>
                  <a:outerShdw blurRad="38100" dist="38100" dir="2700000" algn="tl">
                    <a:srgbClr val="000000">
                      <a:alpha val="43137"/>
                    </a:srgbClr>
                  </a:outerShdw>
                </a:effectLst>
                <a:latin typeface="Candara"/>
                <a:cs typeface="Candara"/>
              </a:rPr>
              <a:t>abort by limited read/write set</a:t>
            </a:r>
          </a:p>
          <a:p>
            <a:pPr lvl="1"/>
            <a:r>
              <a:rPr lang="en-US" dirty="0">
                <a:latin typeface="Candara"/>
                <a:cs typeface="Candara"/>
              </a:rPr>
              <a:t>2-4MB read set  vs.  24KB write </a:t>
            </a:r>
            <a:r>
              <a:rPr lang="en-US" dirty="0" smtClean="0">
                <a:latin typeface="Candara"/>
                <a:cs typeface="Candara"/>
              </a:rPr>
              <a:t>set</a:t>
            </a:r>
          </a:p>
          <a:p>
            <a:pPr marL="0" indent="0">
              <a:buNone/>
            </a:pPr>
            <a:endParaRPr lang="en-US" sz="1600" b="1" dirty="0" smtClean="0">
              <a:latin typeface="Candara"/>
              <a:cs typeface="Candara"/>
            </a:endParaRPr>
          </a:p>
          <a:p>
            <a:r>
              <a:rPr lang="en-US" b="1" dirty="0" smtClean="0">
                <a:effectLst>
                  <a:outerShdw blurRad="38100" dist="38100" dir="2700000" algn="tl">
                    <a:srgbClr val="000000">
                      <a:alpha val="43137"/>
                    </a:srgbClr>
                  </a:outerShdw>
                </a:effectLst>
                <a:latin typeface="Candara"/>
                <a:cs typeface="Candara"/>
              </a:rPr>
              <a:t>Interrupt </a:t>
            </a:r>
            <a:r>
              <a:rPr lang="en-US" b="1" dirty="0">
                <a:effectLst>
                  <a:outerShdw blurRad="38100" dist="38100" dir="2700000" algn="tl">
                    <a:srgbClr val="000000">
                      <a:alpha val="43137"/>
                    </a:srgbClr>
                  </a:outerShdw>
                </a:effectLst>
                <a:latin typeface="Candara"/>
                <a:cs typeface="Candara"/>
              </a:rPr>
              <a:t>abort by </a:t>
            </a:r>
            <a:r>
              <a:rPr lang="en-US" b="1" dirty="0" smtClean="0">
                <a:effectLst>
                  <a:outerShdw blurRad="38100" dist="38100" dir="2700000" algn="tl">
                    <a:srgbClr val="000000">
                      <a:alpha val="43137"/>
                    </a:srgbClr>
                  </a:outerShdw>
                </a:effectLst>
                <a:latin typeface="Candara"/>
                <a:cs typeface="Candara"/>
              </a:rPr>
              <a:t>events during the process</a:t>
            </a:r>
            <a:endParaRPr lang="en-US" b="1" dirty="0">
              <a:effectLst>
                <a:outerShdw blurRad="38100" dist="38100" dir="2700000" algn="tl">
                  <a:srgbClr val="000000">
                    <a:alpha val="43137"/>
                  </a:srgbClr>
                </a:outerShdw>
              </a:effectLst>
              <a:latin typeface="Candara"/>
              <a:cs typeface="Candara"/>
            </a:endParaRPr>
          </a:p>
          <a:p>
            <a:pPr lvl="1"/>
            <a:r>
              <a:rPr lang="en-US" dirty="0">
                <a:latin typeface="Candara"/>
                <a:cs typeface="Candara"/>
              </a:rPr>
              <a:t>System </a:t>
            </a:r>
            <a:r>
              <a:rPr lang="en-US" dirty="0" smtClean="0">
                <a:latin typeface="Candara"/>
                <a:cs typeface="Candara"/>
              </a:rPr>
              <a:t>events like timer interrupt (e.g. every 4ms)</a:t>
            </a:r>
          </a:p>
          <a:p>
            <a:pPr lvl="1"/>
            <a:r>
              <a:rPr lang="en-US" dirty="0" smtClean="0">
                <a:latin typeface="Candara"/>
                <a:cs typeface="Candara"/>
              </a:rPr>
              <a:t>Cross-ring instructions like sys/hyper-call</a:t>
            </a:r>
          </a:p>
        </p:txBody>
      </p:sp>
    </p:spTree>
    <p:extLst>
      <p:ext uri="{BB962C8B-B14F-4D97-AF65-F5344CB8AC3E}">
        <p14:creationId xmlns:p14="http://schemas.microsoft.com/office/powerpoint/2010/main" val="9980158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4"/>
          <p:cNvGraphicFramePr>
            <a:graphicFrameLocks noGrp="1"/>
          </p:cNvGraphicFramePr>
          <p:nvPr>
            <p:ph idx="1"/>
            <p:extLst>
              <p:ext uri="{D42A27DB-BD31-4B8C-83A1-F6EECF244321}">
                <p14:modId xmlns:p14="http://schemas.microsoft.com/office/powerpoint/2010/main" val="117902505"/>
              </p:ext>
            </p:extLst>
          </p:nvPr>
        </p:nvGraphicFramePr>
        <p:xfrm>
          <a:off x="315589" y="1390802"/>
          <a:ext cx="8229600" cy="546719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altLang="zh-CN" sz="4000" b="1" dirty="0">
                <a:solidFill>
                  <a:srgbClr val="0080FF"/>
                </a:solidFill>
                <a:latin typeface="Candara"/>
                <a:cs typeface="Candara"/>
              </a:rPr>
              <a:t>R</a:t>
            </a:r>
            <a:r>
              <a:rPr lang="en-US" altLang="zh-CN" sz="4000" b="1" dirty="0" smtClean="0">
                <a:solidFill>
                  <a:srgbClr val="0080FF"/>
                </a:solidFill>
                <a:latin typeface="Candara"/>
                <a:cs typeface="Candara"/>
              </a:rPr>
              <a:t>ead/Write</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Set of 9 VMI tools</a:t>
            </a:r>
            <a:endParaRPr lang="en-US" sz="4000" dirty="0">
              <a:latin typeface="Candara"/>
              <a:cs typeface="Candara"/>
            </a:endParaRPr>
          </a:p>
        </p:txBody>
      </p:sp>
      <p:sp>
        <p:nvSpPr>
          <p:cNvPr id="8" name="TextBox 7"/>
          <p:cNvSpPr txBox="1"/>
          <p:nvPr/>
        </p:nvSpPr>
        <p:spPr>
          <a:xfrm>
            <a:off x="3118556" y="1390802"/>
            <a:ext cx="1484975" cy="461665"/>
          </a:xfrm>
          <a:prstGeom prst="rect">
            <a:avLst/>
          </a:prstGeom>
          <a:noFill/>
        </p:spPr>
        <p:txBody>
          <a:bodyPr wrap="square" rtlCol="0">
            <a:spAutoFit/>
          </a:bodyPr>
          <a:lstStyle/>
          <a:p>
            <a:r>
              <a:rPr lang="en-US" altLang="zh-CN" sz="2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616KB</a:t>
            </a:r>
            <a:endParaRPr lang="en-US" sz="24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TextBox 8"/>
          <p:cNvSpPr txBox="1"/>
          <p:nvPr/>
        </p:nvSpPr>
        <p:spPr>
          <a:xfrm>
            <a:off x="2175641" y="1653075"/>
            <a:ext cx="1239246" cy="461665"/>
          </a:xfrm>
          <a:prstGeom prst="rect">
            <a:avLst/>
          </a:prstGeom>
          <a:noFill/>
        </p:spPr>
        <p:txBody>
          <a:bodyPr wrap="square" rtlCol="0">
            <a:spAutoFit/>
          </a:bodyPr>
          <a:lstStyle/>
          <a:p>
            <a:r>
              <a:rPr lang="en-US" altLang="zh-CN" sz="2400" dirty="0" smtClean="0">
                <a:latin typeface="Verdana" pitchFamily="34" charset="0"/>
                <a:ea typeface="Verdana" pitchFamily="34" charset="0"/>
                <a:cs typeface="Verdana" pitchFamily="34" charset="0"/>
              </a:rPr>
              <a:t>487KB</a:t>
            </a:r>
            <a:endParaRPr lang="en-US" sz="2400" dirty="0">
              <a:latin typeface="Verdana" pitchFamily="34" charset="0"/>
              <a:ea typeface="Verdana" pitchFamily="34" charset="0"/>
              <a:cs typeface="Verdana" pitchFamily="34" charset="0"/>
            </a:endParaRPr>
          </a:p>
        </p:txBody>
      </p:sp>
      <p:cxnSp>
        <p:nvCxnSpPr>
          <p:cNvPr id="10" name="Straight Connector 9"/>
          <p:cNvCxnSpPr/>
          <p:nvPr/>
        </p:nvCxnSpPr>
        <p:spPr>
          <a:xfrm>
            <a:off x="1114776" y="4857624"/>
            <a:ext cx="7351889" cy="0"/>
          </a:xfrm>
          <a:prstGeom prst="line">
            <a:avLst/>
          </a:prstGeom>
          <a:ln w="57150">
            <a:solidFill>
              <a:srgbClr val="FF0000"/>
            </a:solidFill>
            <a:prstDash val="sysDot"/>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348771" y="3318381"/>
            <a:ext cx="2207784" cy="830997"/>
          </a:xfrm>
          <a:prstGeom prst="rect">
            <a:avLst/>
          </a:prstGeom>
        </p:spPr>
        <p:txBody>
          <a:bodyPr wrap="none">
            <a:spAutoFit/>
          </a:bodyPr>
          <a:lstStyle/>
          <a:p>
            <a:pPr algn="ctr"/>
            <a:r>
              <a:rPr lang="en-US" sz="2400" b="1" dirty="0" smtClean="0">
                <a:latin typeface="Candara"/>
                <a:cs typeface="Candara"/>
              </a:rPr>
              <a:t>Write</a:t>
            </a:r>
            <a:r>
              <a:rPr lang="en-US" sz="2400" b="1" dirty="0">
                <a:latin typeface="Candara"/>
                <a:cs typeface="Candara"/>
              </a:rPr>
              <a:t> </a:t>
            </a:r>
            <a:r>
              <a:rPr lang="en-US" sz="2400" b="1" dirty="0" smtClean="0">
                <a:latin typeface="Candara"/>
                <a:cs typeface="Candara"/>
              </a:rPr>
              <a:t>set limit: </a:t>
            </a:r>
            <a:br>
              <a:rPr lang="en-US" sz="2400" b="1" dirty="0" smtClean="0">
                <a:latin typeface="Candara"/>
                <a:cs typeface="Candara"/>
              </a:rPr>
            </a:br>
            <a:r>
              <a:rPr lang="en-US" sz="2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24KB</a:t>
            </a:r>
            <a:endParaRPr lang="en-US" sz="24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cxnSp>
        <p:nvCxnSpPr>
          <p:cNvPr id="12" name="Straight Arrow Connector 11"/>
          <p:cNvCxnSpPr/>
          <p:nvPr/>
        </p:nvCxnSpPr>
        <p:spPr>
          <a:xfrm>
            <a:off x="7473725" y="4109727"/>
            <a:ext cx="0" cy="691453"/>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 name="Curved Connector 3"/>
          <p:cNvCxnSpPr/>
          <p:nvPr/>
        </p:nvCxnSpPr>
        <p:spPr>
          <a:xfrm>
            <a:off x="2903534" y="2235833"/>
            <a:ext cx="1157526" cy="238431"/>
          </a:xfrm>
          <a:prstGeom prst="curvedConnector3">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8480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idx="1"/>
          </p:nvPr>
        </p:nvSpPr>
        <p:spPr>
          <a:xfrm>
            <a:off x="457200" y="1600200"/>
            <a:ext cx="8229600" cy="4525963"/>
          </a:xfrm>
        </p:spPr>
        <p:txBody>
          <a:bodyPr>
            <a:noAutofit/>
          </a:bodyPr>
          <a:lstStyle/>
          <a:p>
            <a:pPr>
              <a:lnSpc>
                <a:spcPct val="120000"/>
              </a:lnSpc>
            </a:pPr>
            <a:r>
              <a:rPr lang="en-US" b="1" dirty="0" smtClean="0">
                <a:effectLst>
                  <a:outerShdw blurRad="38100" dist="38100" dir="2700000" algn="tl">
                    <a:srgbClr val="000000">
                      <a:alpha val="43137"/>
                    </a:srgbClr>
                  </a:outerShdw>
                </a:effectLst>
                <a:latin typeface="Candara"/>
                <a:cs typeface="Candara"/>
              </a:rPr>
              <a:t>In-VM Core</a:t>
            </a:r>
            <a:r>
              <a:rPr lang="en-US" altLang="zh-CN" b="1" dirty="0">
                <a:effectLst>
                  <a:outerShdw blurRad="38100" dist="38100" dir="2700000" algn="tl">
                    <a:srgbClr val="000000">
                      <a:alpha val="43137"/>
                    </a:srgbClr>
                  </a:outerShdw>
                </a:effectLst>
                <a:latin typeface="Candara"/>
                <a:cs typeface="Candara"/>
              </a:rPr>
              <a:t>-</a:t>
            </a:r>
            <a:r>
              <a:rPr lang="en-US" altLang="zh-CN" b="1" dirty="0" smtClean="0">
                <a:effectLst>
                  <a:outerShdw blurRad="38100" dist="38100" dir="2700000" algn="tl">
                    <a:srgbClr val="000000">
                      <a:alpha val="43137"/>
                    </a:srgbClr>
                  </a:outerShdw>
                </a:effectLst>
                <a:latin typeface="Candara"/>
                <a:cs typeface="Candara"/>
              </a:rPr>
              <a:t>planting</a:t>
            </a:r>
            <a:endParaRPr lang="en-US" b="1" dirty="0" smtClean="0">
              <a:effectLst>
                <a:outerShdw blurRad="38100" dist="38100" dir="2700000" algn="tl">
                  <a:srgbClr val="000000">
                    <a:alpha val="43137"/>
                  </a:srgbClr>
                </a:outerShdw>
              </a:effectLst>
              <a:latin typeface="Candara"/>
              <a:cs typeface="Candara"/>
            </a:endParaRPr>
          </a:p>
          <a:p>
            <a:pPr lvl="1">
              <a:lnSpc>
                <a:spcPct val="120000"/>
              </a:lnSpc>
            </a:pPr>
            <a:r>
              <a:rPr lang="en-US" dirty="0" smtClean="0">
                <a:latin typeface="Candara"/>
                <a:cs typeface="Candara"/>
              </a:rPr>
              <a:t>Avoid two</a:t>
            </a:r>
            <a:r>
              <a:rPr lang="en-US" dirty="0">
                <a:latin typeface="Candara"/>
                <a:cs typeface="Candara"/>
              </a:rPr>
              <a:t>-dimensional page </a:t>
            </a:r>
            <a:r>
              <a:rPr lang="en-US" dirty="0" smtClean="0">
                <a:latin typeface="Candara"/>
                <a:cs typeface="Candara"/>
              </a:rPr>
              <a:t>walk</a:t>
            </a:r>
          </a:p>
          <a:p>
            <a:pPr lvl="2">
              <a:lnSpc>
                <a:spcPct val="120000"/>
              </a:lnSpc>
            </a:pPr>
            <a:r>
              <a:rPr lang="en-US" dirty="0">
                <a:latin typeface="Candara"/>
                <a:cs typeface="Candara"/>
              </a:rPr>
              <a:t>R</a:t>
            </a:r>
            <a:r>
              <a:rPr lang="en-US" dirty="0" smtClean="0">
                <a:latin typeface="Candara"/>
                <a:cs typeface="Candara"/>
              </a:rPr>
              <a:t>educe working set</a:t>
            </a:r>
          </a:p>
          <a:p>
            <a:pPr lvl="2">
              <a:lnSpc>
                <a:spcPct val="120000"/>
              </a:lnSpc>
            </a:pPr>
            <a:r>
              <a:rPr lang="en-US" dirty="0" smtClean="0">
                <a:latin typeface="Candara"/>
                <a:cs typeface="Candara"/>
              </a:rPr>
              <a:t>Eliminate special instructions like </a:t>
            </a:r>
            <a:r>
              <a:rPr lang="en-US" i="1" dirty="0" smtClean="0">
                <a:latin typeface="Candara"/>
                <a:cs typeface="Candara"/>
              </a:rPr>
              <a:t>hypercall</a:t>
            </a:r>
          </a:p>
          <a:p>
            <a:pPr>
              <a:lnSpc>
                <a:spcPct val="120000"/>
              </a:lnSpc>
            </a:pPr>
            <a:r>
              <a:rPr lang="en-US" b="1" dirty="0" smtClean="0">
                <a:effectLst>
                  <a:outerShdw blurRad="38100" dist="38100" dir="2700000" algn="tl">
                    <a:srgbClr val="000000">
                      <a:alpha val="43137"/>
                    </a:srgbClr>
                  </a:outerShdw>
                </a:effectLst>
                <a:latin typeface="Candara"/>
                <a:cs typeface="Candara"/>
              </a:rPr>
              <a:t>2</a:t>
            </a:r>
            <a:r>
              <a:rPr lang="en-US" b="1" dirty="0">
                <a:effectLst>
                  <a:outerShdw blurRad="38100" dist="38100" dir="2700000" algn="tl">
                    <a:srgbClr val="000000">
                      <a:alpha val="43137"/>
                    </a:srgbClr>
                  </a:outerShdw>
                </a:effectLst>
                <a:latin typeface="Candara"/>
                <a:cs typeface="Candara"/>
              </a:rPr>
              <a:t>-phase </a:t>
            </a:r>
            <a:r>
              <a:rPr lang="en-US" b="1" dirty="0" smtClean="0">
                <a:effectLst>
                  <a:outerShdw blurRad="38100" dist="38100" dir="2700000" algn="tl">
                    <a:srgbClr val="000000">
                      <a:alpha val="43137"/>
                    </a:srgbClr>
                  </a:outerShdw>
                </a:effectLst>
                <a:latin typeface="Candara"/>
                <a:cs typeface="Candara"/>
              </a:rPr>
              <a:t>VMI-copy</a:t>
            </a:r>
          </a:p>
          <a:p>
            <a:pPr lvl="1">
              <a:lnSpc>
                <a:spcPct val="120000"/>
              </a:lnSpc>
            </a:pPr>
            <a:r>
              <a:rPr lang="en-US" dirty="0" smtClean="0">
                <a:latin typeface="Candara"/>
                <a:cs typeface="Candara"/>
              </a:rPr>
              <a:t>Put data-copy phase outside of the transaction</a:t>
            </a:r>
          </a:p>
          <a:p>
            <a:pPr lvl="2">
              <a:lnSpc>
                <a:spcPct val="120000"/>
              </a:lnSpc>
            </a:pPr>
            <a:r>
              <a:rPr lang="en-US" dirty="0" smtClean="0">
                <a:latin typeface="Candara"/>
                <a:cs typeface="Candara"/>
              </a:rPr>
              <a:t>Eliminate write </a:t>
            </a:r>
            <a:r>
              <a:rPr lang="en-US" altLang="zh-CN" dirty="0" smtClean="0">
                <a:latin typeface="Candara"/>
                <a:cs typeface="Candara"/>
              </a:rPr>
              <a:t>set</a:t>
            </a:r>
          </a:p>
          <a:p>
            <a:pPr lvl="2">
              <a:lnSpc>
                <a:spcPct val="120000"/>
              </a:lnSpc>
            </a:pPr>
            <a:r>
              <a:rPr lang="en-US" dirty="0" smtClean="0">
                <a:latin typeface="Candara"/>
                <a:cs typeface="Candara"/>
              </a:rPr>
              <a:t>Simplify process</a:t>
            </a:r>
            <a:r>
              <a:rPr lang="zh-CN" altLang="en-US" dirty="0" smtClean="0">
                <a:latin typeface="Candara"/>
                <a:cs typeface="Candara"/>
              </a:rPr>
              <a:t> </a:t>
            </a:r>
            <a:r>
              <a:rPr lang="en-US" altLang="zh-CN" dirty="0">
                <a:latin typeface="Candara"/>
                <a:cs typeface="Candara"/>
              </a:rPr>
              <a:t>in</a:t>
            </a:r>
            <a:r>
              <a:rPr lang="zh-CN" altLang="en-US" dirty="0">
                <a:latin typeface="Candara"/>
                <a:cs typeface="Candara"/>
              </a:rPr>
              <a:t> </a:t>
            </a:r>
            <a:r>
              <a:rPr lang="en-US" altLang="zh-CN" dirty="0" smtClean="0">
                <a:latin typeface="Candara"/>
                <a:cs typeface="Candara"/>
              </a:rPr>
              <a:t>the transaction</a:t>
            </a:r>
            <a:endParaRPr lang="en-US" dirty="0" smtClean="0">
              <a:latin typeface="Candara"/>
              <a:cs typeface="Candara"/>
            </a:endParaRPr>
          </a:p>
        </p:txBody>
      </p:sp>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Reducing Transaction Aborts</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137094072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txBox="1">
            <a:spLocks/>
          </p:cNvSpPr>
          <p:nvPr/>
        </p:nvSpPr>
        <p:spPr>
          <a:xfrm>
            <a:off x="457200" y="1250736"/>
            <a:ext cx="8376302" cy="102446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a:effectLst>
                  <a:outerShdw blurRad="38100" dist="38100" dir="2700000" algn="tl">
                    <a:srgbClr val="000000">
                      <a:alpha val="43137"/>
                    </a:srgbClr>
                  </a:outerShdw>
                </a:effectLst>
                <a:latin typeface="Candara"/>
                <a:cs typeface="Candara"/>
              </a:rPr>
              <a:t>Each g</a:t>
            </a:r>
            <a:r>
              <a:rPr lang="en-US" altLang="zh-CN" sz="2800" b="1" dirty="0">
                <a:effectLst>
                  <a:outerShdw blurRad="38100" dist="38100" dir="2700000" algn="tl">
                    <a:srgbClr val="000000">
                      <a:alpha val="43137"/>
                    </a:srgbClr>
                  </a:outerShdw>
                </a:effectLst>
                <a:latin typeface="Candara"/>
                <a:cs typeface="Candara"/>
              </a:rPr>
              <a:t>uest</a:t>
            </a:r>
            <a:r>
              <a:rPr lang="zh-CN" altLang="en-US" sz="2800" b="1" dirty="0">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memory</a:t>
            </a:r>
            <a:r>
              <a:rPr lang="zh-CN" altLang="en-US" sz="2800" b="1" dirty="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access requires </a:t>
            </a:r>
            <a:r>
              <a:rPr lang="en-US" altLang="zh-CN" sz="2800" b="1" dirty="0" smtClean="0">
                <a:solidFill>
                  <a:srgbClr val="0000FF"/>
                </a:solidFill>
                <a:effectLst>
                  <a:outerShdw blurRad="38100" dist="38100" dir="2700000" algn="tl">
                    <a:srgbClr val="000000">
                      <a:alpha val="43137"/>
                    </a:srgbClr>
                  </a:outerShdw>
                </a:effectLst>
                <a:latin typeface="Candara"/>
                <a:cs typeface="Candara"/>
              </a:rPr>
              <a:t>11+</a:t>
            </a:r>
            <a:r>
              <a:rPr lang="zh-CN" altLang="en-US" sz="2800" b="1" dirty="0" smtClean="0">
                <a:solidFill>
                  <a:srgbClr val="0000FF"/>
                </a:solidFill>
                <a:effectLst>
                  <a:outerShdw blurRad="38100" dist="38100" dir="2700000" algn="tl">
                    <a:srgbClr val="000000">
                      <a:alpha val="43137"/>
                    </a:srgbClr>
                  </a:outerShdw>
                </a:effectLst>
                <a:latin typeface="Candara"/>
                <a:cs typeface="Candara"/>
              </a:rPr>
              <a:t> </a:t>
            </a:r>
            <a:r>
              <a:rPr lang="en-US" altLang="zh-CN" sz="2800" b="1" dirty="0">
                <a:effectLst>
                  <a:outerShdw blurRad="38100" dist="38100" dir="2700000" algn="tl">
                    <a:srgbClr val="000000">
                      <a:alpha val="43137"/>
                    </a:srgbClr>
                  </a:outerShdw>
                </a:effectLst>
                <a:latin typeface="Candara"/>
                <a:cs typeface="Candara"/>
              </a:rPr>
              <a:t>memory</a:t>
            </a:r>
            <a:r>
              <a:rPr lang="zh-CN" altLang="en-US" sz="2800" b="1" dirty="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reads for address translation</a:t>
            </a:r>
          </a:p>
        </p:txBody>
      </p:sp>
      <p:grpSp>
        <p:nvGrpSpPr>
          <p:cNvPr id="177" name="Group 176"/>
          <p:cNvGrpSpPr/>
          <p:nvPr/>
        </p:nvGrpSpPr>
        <p:grpSpPr>
          <a:xfrm>
            <a:off x="764821" y="2316030"/>
            <a:ext cx="7620000" cy="4332477"/>
            <a:chOff x="609600" y="1935033"/>
            <a:chExt cx="7620000" cy="4332477"/>
          </a:xfrm>
        </p:grpSpPr>
        <p:grpSp>
          <p:nvGrpSpPr>
            <p:cNvPr id="178" name="Group 177"/>
            <p:cNvGrpSpPr/>
            <p:nvPr/>
          </p:nvGrpSpPr>
          <p:grpSpPr>
            <a:xfrm>
              <a:off x="609600" y="3200400"/>
              <a:ext cx="4724400" cy="2990910"/>
              <a:chOff x="609600" y="3200400"/>
              <a:chExt cx="4724400" cy="2990910"/>
            </a:xfrm>
          </p:grpSpPr>
          <p:sp>
            <p:nvSpPr>
              <p:cNvPr id="255" name="Rectangle 254"/>
              <p:cNvSpPr/>
              <p:nvPr/>
            </p:nvSpPr>
            <p:spPr>
              <a:xfrm>
                <a:off x="1524000" y="4916269"/>
                <a:ext cx="1371600" cy="707886"/>
              </a:xfrm>
              <a:prstGeom prst="rect">
                <a:avLst/>
              </a:prstGeom>
            </p:spPr>
            <p:txBody>
              <a:bodyPr wrap="square">
                <a:spAutoFit/>
              </a:bodyPr>
              <a:lstStyle/>
              <a:p>
                <a:r>
                  <a:rPr lang="en-US" altLang="zh-CN" sz="2000" b="1" dirty="0" smtClean="0">
                    <a:latin typeface="Candara"/>
                    <a:cs typeface="Candara"/>
                  </a:rPr>
                  <a:t>GPA2HVA</a:t>
                </a:r>
              </a:p>
              <a:p>
                <a:r>
                  <a:rPr lang="en-US" altLang="zh-CN" sz="2000" b="1" dirty="0" smtClean="0">
                    <a:latin typeface="Candara"/>
                    <a:cs typeface="Candara"/>
                  </a:rPr>
                  <a:t>mapping</a:t>
                </a:r>
                <a:endParaRPr lang="en-US" sz="2000" b="1" dirty="0">
                  <a:latin typeface="Candara"/>
                  <a:cs typeface="Candara"/>
                </a:endParaRPr>
              </a:p>
            </p:txBody>
          </p:sp>
          <p:sp>
            <p:nvSpPr>
              <p:cNvPr id="256" name="Rectangle 255"/>
              <p:cNvSpPr/>
              <p:nvPr/>
            </p:nvSpPr>
            <p:spPr>
              <a:xfrm>
                <a:off x="3176631" y="5791200"/>
                <a:ext cx="637995" cy="400110"/>
              </a:xfrm>
              <a:prstGeom prst="rect">
                <a:avLst/>
              </a:prstGeom>
            </p:spPr>
            <p:txBody>
              <a:bodyPr wrap="none">
                <a:spAutoFit/>
              </a:bodyPr>
              <a:lstStyle/>
              <a:p>
                <a:r>
                  <a:rPr lang="en-US" altLang="zh-CN" sz="2000" b="1" dirty="0">
                    <a:latin typeface="Candara"/>
                    <a:cs typeface="Candara"/>
                  </a:rPr>
                  <a:t>GPA</a:t>
                </a:r>
                <a:endParaRPr lang="en-US" sz="2000" b="1" dirty="0">
                  <a:latin typeface="Candara"/>
                  <a:cs typeface="Candara"/>
                </a:endParaRPr>
              </a:p>
            </p:txBody>
          </p:sp>
          <p:sp>
            <p:nvSpPr>
              <p:cNvPr id="257" name="Rectangle 256"/>
              <p:cNvSpPr/>
              <p:nvPr/>
            </p:nvSpPr>
            <p:spPr>
              <a:xfrm>
                <a:off x="4343400" y="5791200"/>
                <a:ext cx="657231" cy="400110"/>
              </a:xfrm>
              <a:prstGeom prst="rect">
                <a:avLst/>
              </a:prstGeom>
            </p:spPr>
            <p:txBody>
              <a:bodyPr wrap="none">
                <a:spAutoFit/>
              </a:bodyPr>
              <a:lstStyle/>
              <a:p>
                <a:r>
                  <a:rPr lang="en-US" altLang="zh-CN" sz="2000" b="1" dirty="0" smtClean="0">
                    <a:latin typeface="Candara"/>
                    <a:cs typeface="Candara"/>
                  </a:rPr>
                  <a:t>HVA</a:t>
                </a:r>
                <a:endParaRPr lang="en-US" sz="2000" b="1" dirty="0">
                  <a:latin typeface="Candara"/>
                  <a:cs typeface="Candara"/>
                </a:endParaRPr>
              </a:p>
            </p:txBody>
          </p:sp>
          <p:sp>
            <p:nvSpPr>
              <p:cNvPr id="258" name="Rectangle 257"/>
              <p:cNvSpPr/>
              <p:nvPr/>
            </p:nvSpPr>
            <p:spPr>
              <a:xfrm>
                <a:off x="609600" y="3200400"/>
                <a:ext cx="838200" cy="685800"/>
              </a:xfrm>
              <a:prstGeom prst="rect">
                <a:avLst/>
              </a:prstGeom>
              <a:solidFill>
                <a:schemeClr val="accent3">
                  <a:lumMod val="60000"/>
                  <a:lumOff val="40000"/>
                </a:schemeClr>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altLang="zh-CN" dirty="0" smtClean="0">
                  <a:solidFill>
                    <a:schemeClr val="tx1"/>
                  </a:solidFill>
                  <a:latin typeface="Candara"/>
                  <a:cs typeface="Candara"/>
                </a:endParaRPr>
              </a:p>
              <a:p>
                <a:r>
                  <a:rPr lang="en-US" altLang="zh-CN" dirty="0" smtClean="0">
                    <a:solidFill>
                      <a:schemeClr val="tx1"/>
                    </a:solidFill>
                    <a:latin typeface="Candara"/>
                    <a:cs typeface="Candara"/>
                  </a:rPr>
                  <a:t>Guest </a:t>
                </a:r>
                <a:endParaRPr lang="en-US" altLang="zh-CN" dirty="0">
                  <a:solidFill>
                    <a:schemeClr val="tx1"/>
                  </a:solidFill>
                  <a:latin typeface="Candara"/>
                  <a:cs typeface="Candara"/>
                </a:endParaRPr>
              </a:p>
              <a:p>
                <a:r>
                  <a:rPr lang="en-US" altLang="zh-CN" dirty="0">
                    <a:solidFill>
                      <a:schemeClr val="tx1"/>
                    </a:solidFill>
                    <a:latin typeface="Candara"/>
                    <a:cs typeface="Candara"/>
                  </a:rPr>
                  <a:t>CR3</a:t>
                </a:r>
                <a:endParaRPr lang="en-US" dirty="0">
                  <a:solidFill>
                    <a:schemeClr val="tx1"/>
                  </a:solidFill>
                  <a:latin typeface="Candara"/>
                  <a:cs typeface="Candara"/>
                </a:endParaRPr>
              </a:p>
              <a:p>
                <a:pPr algn="ctr"/>
                <a:endParaRPr lang="en-US" dirty="0">
                  <a:solidFill>
                    <a:schemeClr val="tx1"/>
                  </a:solidFill>
                  <a:latin typeface="Candara"/>
                  <a:cs typeface="Candara"/>
                </a:endParaRPr>
              </a:p>
            </p:txBody>
          </p:sp>
          <p:sp>
            <p:nvSpPr>
              <p:cNvPr id="259" name="Rectangle 258"/>
              <p:cNvSpPr/>
              <p:nvPr/>
            </p:nvSpPr>
            <p:spPr>
              <a:xfrm>
                <a:off x="4114800" y="4876800"/>
                <a:ext cx="12192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p:cNvSpPr/>
              <p:nvPr/>
            </p:nvSpPr>
            <p:spPr>
              <a:xfrm>
                <a:off x="2895600" y="4876800"/>
                <a:ext cx="12192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1" name="Elbow Connector 260"/>
              <p:cNvCxnSpPr>
                <a:stCxn id="258" idx="2"/>
                <a:endCxn id="260" idx="0"/>
              </p:cNvCxnSpPr>
              <p:nvPr/>
            </p:nvCxnSpPr>
            <p:spPr>
              <a:xfrm rot="16200000" flipH="1">
                <a:off x="1771650" y="3143250"/>
                <a:ext cx="990600" cy="2476500"/>
              </a:xfrm>
              <a:prstGeom prst="bentConnector3">
                <a:avLst>
                  <a:gd name="adj1" fmla="val 67683"/>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62" name="Curved Connector 261"/>
              <p:cNvCxnSpPr/>
              <p:nvPr/>
            </p:nvCxnSpPr>
            <p:spPr>
              <a:xfrm rot="16200000" flipH="1">
                <a:off x="4114800" y="4464051"/>
                <a:ext cx="12700" cy="1143000"/>
              </a:xfrm>
              <a:prstGeom prst="curvedConnector3">
                <a:avLst>
                  <a:gd name="adj1" fmla="val 3096181"/>
                </a:avLst>
              </a:prstGeom>
              <a:ln w="28575" cap="rnd" cmpd="sng">
                <a:solidFill>
                  <a:schemeClr val="tx2"/>
                </a:solidFill>
                <a:prstDash val="sysDash"/>
                <a:tailEnd type="arrow" w="med" len="med"/>
              </a:ln>
            </p:spPr>
            <p:style>
              <a:lnRef idx="2">
                <a:schemeClr val="accent1"/>
              </a:lnRef>
              <a:fillRef idx="0">
                <a:schemeClr val="accent1"/>
              </a:fillRef>
              <a:effectRef idx="1">
                <a:schemeClr val="accent1"/>
              </a:effectRef>
              <a:fontRef idx="minor">
                <a:schemeClr val="tx1"/>
              </a:fontRef>
            </p:style>
          </p:cxnSp>
          <p:sp>
            <p:nvSpPr>
              <p:cNvPr id="263" name="Rectangle 262"/>
              <p:cNvSpPr/>
              <p:nvPr/>
            </p:nvSpPr>
            <p:spPr>
              <a:xfrm>
                <a:off x="1066800" y="4295001"/>
                <a:ext cx="228600" cy="307777"/>
              </a:xfrm>
              <a:prstGeom prst="rect">
                <a:avLst/>
              </a:prstGeom>
            </p:spPr>
            <p:txBody>
              <a:bodyPr wrap="square">
                <a:spAutoFit/>
              </a:bodyPr>
              <a:lstStyle/>
              <a:p>
                <a:r>
                  <a:rPr lang="en-US" altLang="zh-CN" sz="1400" dirty="0" smtClean="0">
                    <a:latin typeface="Verdana" pitchFamily="34" charset="0"/>
                    <a:ea typeface="Verdana" pitchFamily="34" charset="0"/>
                    <a:cs typeface="Verdana" pitchFamily="34" charset="0"/>
                  </a:rPr>
                  <a:t>1</a:t>
                </a:r>
                <a:endParaRPr lang="en-US" sz="1400" dirty="0">
                  <a:latin typeface="Verdana" pitchFamily="34" charset="0"/>
                  <a:ea typeface="Verdana" pitchFamily="34" charset="0"/>
                  <a:cs typeface="Verdana" pitchFamily="34" charset="0"/>
                </a:endParaRPr>
              </a:p>
            </p:txBody>
          </p:sp>
        </p:grpSp>
        <p:grpSp>
          <p:nvGrpSpPr>
            <p:cNvPr id="179" name="Group 178"/>
            <p:cNvGrpSpPr/>
            <p:nvPr/>
          </p:nvGrpSpPr>
          <p:grpSpPr>
            <a:xfrm>
              <a:off x="1828800" y="2557046"/>
              <a:ext cx="3347968" cy="2384286"/>
              <a:chOff x="1828800" y="2557046"/>
              <a:chExt cx="3347968" cy="2384286"/>
            </a:xfrm>
          </p:grpSpPr>
          <p:grpSp>
            <p:nvGrpSpPr>
              <p:cNvPr id="248" name="Group 247"/>
              <p:cNvGrpSpPr/>
              <p:nvPr/>
            </p:nvGrpSpPr>
            <p:grpSpPr>
              <a:xfrm>
                <a:off x="2057400" y="2557046"/>
                <a:ext cx="533400" cy="1329154"/>
                <a:chOff x="1600200" y="2514600"/>
                <a:chExt cx="533400" cy="1329154"/>
              </a:xfrm>
            </p:grpSpPr>
            <p:sp>
              <p:nvSpPr>
                <p:cNvPr id="252" name="Rectangle 251"/>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Rectangle 252"/>
                <p:cNvSpPr/>
                <p:nvPr/>
              </p:nvSpPr>
              <p:spPr>
                <a:xfrm>
                  <a:off x="1600200" y="3234154"/>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TextBox 253"/>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L4</a:t>
                  </a:r>
                  <a:endParaRPr lang="en-US" sz="2000" b="1" dirty="0">
                    <a:latin typeface="Candara"/>
                    <a:cs typeface="Candara"/>
                  </a:endParaRPr>
                </a:p>
              </p:txBody>
            </p:sp>
          </p:grpSp>
          <p:sp>
            <p:nvSpPr>
              <p:cNvPr id="249" name="Rectangle 248"/>
              <p:cNvSpPr/>
              <p:nvPr/>
            </p:nvSpPr>
            <p:spPr>
              <a:xfrm>
                <a:off x="4724400" y="4572000"/>
                <a:ext cx="452368" cy="369332"/>
              </a:xfrm>
              <a:prstGeom prst="rect">
                <a:avLst/>
              </a:prstGeom>
            </p:spPr>
            <p:txBody>
              <a:bodyPr wrap="none">
                <a:spAutoFit/>
              </a:bodyPr>
              <a:lstStyle/>
              <a:p>
                <a:r>
                  <a:rPr lang="en-US" altLang="zh-CN" b="1" dirty="0">
                    <a:latin typeface="Candara"/>
                    <a:cs typeface="Candara"/>
                  </a:rPr>
                  <a:t>hit</a:t>
                </a:r>
                <a:endParaRPr lang="en-US" sz="1400" b="1" dirty="0">
                  <a:latin typeface="Candara"/>
                  <a:cs typeface="Candara"/>
                </a:endParaRPr>
              </a:p>
            </p:txBody>
          </p:sp>
          <p:cxnSp>
            <p:nvCxnSpPr>
              <p:cNvPr id="250" name="Elbow Connector 249"/>
              <p:cNvCxnSpPr>
                <a:stCxn id="259" idx="0"/>
                <a:endCxn id="181" idx="1"/>
              </p:cNvCxnSpPr>
              <p:nvPr/>
            </p:nvCxnSpPr>
            <p:spPr>
              <a:xfrm rot="16200000" flipV="1">
                <a:off x="2876550" y="3028950"/>
                <a:ext cx="1028700" cy="2667000"/>
              </a:xfrm>
              <a:prstGeom prst="bentConnector4">
                <a:avLst>
                  <a:gd name="adj1" fmla="val 63098"/>
                  <a:gd name="adj2" fmla="val 108571"/>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251" name="Rectangle 250"/>
              <p:cNvSpPr/>
              <p:nvPr/>
            </p:nvSpPr>
            <p:spPr>
              <a:xfrm>
                <a:off x="18288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2</a:t>
                </a:r>
                <a:endParaRPr lang="en-US" sz="1400" dirty="0">
                  <a:latin typeface="Verdana" pitchFamily="34" charset="0"/>
                  <a:ea typeface="Verdana" pitchFamily="34" charset="0"/>
                  <a:cs typeface="Verdana" pitchFamily="34" charset="0"/>
                </a:endParaRPr>
              </a:p>
            </p:txBody>
          </p:sp>
        </p:grpSp>
        <p:grpSp>
          <p:nvGrpSpPr>
            <p:cNvPr id="180" name="Group 179"/>
            <p:cNvGrpSpPr/>
            <p:nvPr/>
          </p:nvGrpSpPr>
          <p:grpSpPr>
            <a:xfrm>
              <a:off x="784439" y="1935033"/>
              <a:ext cx="7445161" cy="4332477"/>
              <a:chOff x="784439" y="1935033"/>
              <a:chExt cx="7445161" cy="4332477"/>
            </a:xfrm>
          </p:grpSpPr>
          <p:grpSp>
            <p:nvGrpSpPr>
              <p:cNvPr id="235" name="Group 234"/>
              <p:cNvGrpSpPr/>
              <p:nvPr/>
            </p:nvGrpSpPr>
            <p:grpSpPr>
              <a:xfrm>
                <a:off x="784439" y="1935033"/>
                <a:ext cx="7445161" cy="4332477"/>
                <a:chOff x="784439" y="1935033"/>
                <a:chExt cx="7445161" cy="4332477"/>
              </a:xfrm>
            </p:grpSpPr>
            <p:sp>
              <p:nvSpPr>
                <p:cNvPr id="237" name="Rectangle 236"/>
                <p:cNvSpPr/>
                <p:nvPr/>
              </p:nvSpPr>
              <p:spPr>
                <a:xfrm>
                  <a:off x="6477000" y="4648200"/>
                  <a:ext cx="1752600" cy="1600200"/>
                </a:xfrm>
                <a:prstGeom prst="rect">
                  <a:avLst/>
                </a:prstGeom>
                <a:solidFill>
                  <a:schemeClr val="accent6">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8" name="Straight Connector 237"/>
                <p:cNvCxnSpPr/>
                <p:nvPr/>
              </p:nvCxnSpPr>
              <p:spPr>
                <a:xfrm>
                  <a:off x="8229600" y="1981200"/>
                  <a:ext cx="0" cy="26670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6477000" y="4648200"/>
                  <a:ext cx="1752600"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1524000" y="6248400"/>
                  <a:ext cx="4953000"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41" name="Rectangle 240"/>
                <p:cNvSpPr/>
                <p:nvPr/>
              </p:nvSpPr>
              <p:spPr>
                <a:xfrm>
                  <a:off x="6835460" y="5867400"/>
                  <a:ext cx="1391728" cy="400110"/>
                </a:xfrm>
                <a:prstGeom prst="rect">
                  <a:avLst/>
                </a:prstGeom>
              </p:spPr>
              <p:txBody>
                <a:bodyPr wrap="none">
                  <a:spAutoFit/>
                </a:bodyPr>
                <a:lstStyle/>
                <a:p>
                  <a:r>
                    <a:rPr lang="en-US" altLang="zh-CN" sz="2000" b="1" dirty="0">
                      <a:latin typeface="Candara"/>
                      <a:cs typeface="Candara"/>
                    </a:rPr>
                    <a:t>Hypervisor</a:t>
                  </a:r>
                  <a:endParaRPr lang="en-US" sz="2000" b="1" dirty="0">
                    <a:latin typeface="Candara"/>
                    <a:cs typeface="Candara"/>
                  </a:endParaRPr>
                </a:p>
              </p:txBody>
            </p:sp>
            <p:grpSp>
              <p:nvGrpSpPr>
                <p:cNvPr id="242" name="Group 241"/>
                <p:cNvGrpSpPr/>
                <p:nvPr/>
              </p:nvGrpSpPr>
              <p:grpSpPr>
                <a:xfrm>
                  <a:off x="784439" y="1935033"/>
                  <a:ext cx="3177961" cy="461665"/>
                  <a:chOff x="784439" y="1935033"/>
                  <a:chExt cx="3177961" cy="461665"/>
                </a:xfrm>
              </p:grpSpPr>
              <p:sp>
                <p:nvSpPr>
                  <p:cNvPr id="243" name="Rectangle 242"/>
                  <p:cNvSpPr/>
                  <p:nvPr/>
                </p:nvSpPr>
                <p:spPr>
                  <a:xfrm>
                    <a:off x="15240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ectangle 243"/>
                  <p:cNvSpPr/>
                  <p:nvPr/>
                </p:nvSpPr>
                <p:spPr>
                  <a:xfrm>
                    <a:off x="21336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5" name="Rectangle 244"/>
                  <p:cNvSpPr/>
                  <p:nvPr/>
                </p:nvSpPr>
                <p:spPr>
                  <a:xfrm>
                    <a:off x="27432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ectangle 245"/>
                  <p:cNvSpPr/>
                  <p:nvPr/>
                </p:nvSpPr>
                <p:spPr>
                  <a:xfrm>
                    <a:off x="33528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Rectangle 246"/>
                  <p:cNvSpPr/>
                  <p:nvPr/>
                </p:nvSpPr>
                <p:spPr>
                  <a:xfrm>
                    <a:off x="784439" y="1935033"/>
                    <a:ext cx="739561" cy="461665"/>
                  </a:xfrm>
                  <a:prstGeom prst="rect">
                    <a:avLst/>
                  </a:prstGeom>
                </p:spPr>
                <p:txBody>
                  <a:bodyPr wrap="none">
                    <a:spAutoFit/>
                  </a:bodyPr>
                  <a:lstStyle/>
                  <a:p>
                    <a:r>
                      <a:rPr lang="en-US" altLang="zh-CN" sz="2400" dirty="0">
                        <a:effectLst>
                          <a:outerShdw blurRad="38100" dist="38100" dir="2700000" algn="tl">
                            <a:srgbClr val="000000">
                              <a:alpha val="43137"/>
                            </a:srgbClr>
                          </a:outerShdw>
                        </a:effectLst>
                        <a:latin typeface="Candara"/>
                        <a:cs typeface="Candara"/>
                      </a:rPr>
                      <a:t>GVA</a:t>
                    </a:r>
                    <a:endParaRPr lang="en-US" sz="2400" dirty="0">
                      <a:effectLst>
                        <a:outerShdw blurRad="38100" dist="38100" dir="2700000" algn="tl">
                          <a:srgbClr val="000000">
                            <a:alpha val="43137"/>
                          </a:srgbClr>
                        </a:outerShdw>
                      </a:effectLst>
                      <a:latin typeface="Candara"/>
                      <a:cs typeface="Candara"/>
                    </a:endParaRPr>
                  </a:p>
                </p:txBody>
              </p:sp>
            </p:grpSp>
          </p:grpSp>
          <p:cxnSp>
            <p:nvCxnSpPr>
              <p:cNvPr id="236" name="Straight Connector 235"/>
              <p:cNvCxnSpPr/>
              <p:nvPr/>
            </p:nvCxnSpPr>
            <p:spPr>
              <a:xfrm>
                <a:off x="6477000" y="4648200"/>
                <a:ext cx="0" cy="16002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81" name="Rectangle 180"/>
            <p:cNvSpPr/>
            <p:nvPr/>
          </p:nvSpPr>
          <p:spPr>
            <a:xfrm>
              <a:off x="2057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3200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4343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5486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6629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ectangle 185"/>
            <p:cNvSpPr/>
            <p:nvPr/>
          </p:nvSpPr>
          <p:spPr>
            <a:xfrm>
              <a:off x="4648200" y="4191000"/>
              <a:ext cx="762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7" name="Group 186"/>
            <p:cNvGrpSpPr/>
            <p:nvPr/>
          </p:nvGrpSpPr>
          <p:grpSpPr>
            <a:xfrm>
              <a:off x="2590800" y="1981200"/>
              <a:ext cx="4953000" cy="2895600"/>
              <a:chOff x="2590800" y="1981200"/>
              <a:chExt cx="4953000" cy="2895600"/>
            </a:xfrm>
          </p:grpSpPr>
          <p:cxnSp>
            <p:nvCxnSpPr>
              <p:cNvPr id="196" name="Elbow Connector 195"/>
              <p:cNvCxnSpPr>
                <a:stCxn id="219" idx="3"/>
                <a:endCxn id="260" idx="0"/>
              </p:cNvCxnSpPr>
              <p:nvPr/>
            </p:nvCxnSpPr>
            <p:spPr>
              <a:xfrm flipH="1">
                <a:off x="3505200" y="3166646"/>
                <a:ext cx="1371600" cy="1710154"/>
              </a:xfrm>
              <a:prstGeom prst="bentConnector4">
                <a:avLst>
                  <a:gd name="adj1" fmla="val -16667"/>
                  <a:gd name="adj2" fmla="val 81265"/>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grpSp>
            <p:nvGrpSpPr>
              <p:cNvPr id="197" name="Group 196"/>
              <p:cNvGrpSpPr/>
              <p:nvPr/>
            </p:nvGrpSpPr>
            <p:grpSpPr>
              <a:xfrm>
                <a:off x="2590800" y="1981200"/>
                <a:ext cx="4953000" cy="2895600"/>
                <a:chOff x="2590800" y="1981200"/>
                <a:chExt cx="4953000" cy="2895600"/>
              </a:xfrm>
            </p:grpSpPr>
            <p:grpSp>
              <p:nvGrpSpPr>
                <p:cNvPr id="198" name="Group 197"/>
                <p:cNvGrpSpPr/>
                <p:nvPr/>
              </p:nvGrpSpPr>
              <p:grpSpPr>
                <a:xfrm>
                  <a:off x="2590800" y="3352800"/>
                  <a:ext cx="2895600" cy="1524000"/>
                  <a:chOff x="2590800" y="3352800"/>
                  <a:chExt cx="2895600" cy="1524000"/>
                </a:xfrm>
              </p:grpSpPr>
              <p:cxnSp>
                <p:nvCxnSpPr>
                  <p:cNvPr id="224" name="Elbow Connector 223"/>
                  <p:cNvCxnSpPr>
                    <a:stCxn id="222" idx="3"/>
                    <a:endCxn id="260" idx="0"/>
                  </p:cNvCxnSpPr>
                  <p:nvPr/>
                </p:nvCxnSpPr>
                <p:spPr>
                  <a:xfrm flipH="1">
                    <a:off x="3505200" y="3700046"/>
                    <a:ext cx="228600" cy="1176754"/>
                  </a:xfrm>
                  <a:prstGeom prst="bentConnector4">
                    <a:avLst>
                      <a:gd name="adj1" fmla="val -100000"/>
                      <a:gd name="adj2" fmla="val 72582"/>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25" name="Elbow Connector 224"/>
                  <p:cNvCxnSpPr>
                    <a:stCxn id="259" idx="0"/>
                    <a:endCxn id="182" idx="1"/>
                  </p:cNvCxnSpPr>
                  <p:nvPr/>
                </p:nvCxnSpPr>
                <p:spPr>
                  <a:xfrm rot="16200000" flipV="1">
                    <a:off x="3448050" y="3600450"/>
                    <a:ext cx="1028700" cy="1524000"/>
                  </a:xfrm>
                  <a:prstGeom prst="bentConnector4">
                    <a:avLst>
                      <a:gd name="adj1" fmla="val 63048"/>
                      <a:gd name="adj2" fmla="val 115000"/>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226" name="Elbow Connector 225"/>
                  <p:cNvCxnSpPr>
                    <a:stCxn id="186" idx="3"/>
                    <a:endCxn id="184" idx="1"/>
                  </p:cNvCxnSpPr>
                  <p:nvPr/>
                </p:nvCxnSpPr>
                <p:spPr>
                  <a:xfrm flipV="1">
                    <a:off x="4724400" y="3848100"/>
                    <a:ext cx="762000" cy="381000"/>
                  </a:xfrm>
                  <a:prstGeom prst="bentConnector3">
                    <a:avLst>
                      <a:gd name="adj1" fmla="val 75164"/>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nvGrpSpPr>
                  <p:cNvPr id="227" name="Group 226"/>
                  <p:cNvGrpSpPr/>
                  <p:nvPr/>
                </p:nvGrpSpPr>
                <p:grpSpPr>
                  <a:xfrm>
                    <a:off x="2590800" y="3352800"/>
                    <a:ext cx="914400" cy="1524000"/>
                    <a:chOff x="2590799" y="3352800"/>
                    <a:chExt cx="914400" cy="1524000"/>
                  </a:xfrm>
                </p:grpSpPr>
                <p:cxnSp>
                  <p:nvCxnSpPr>
                    <p:cNvPr id="233" name="Elbow Connector 232"/>
                    <p:cNvCxnSpPr>
                      <a:endCxn id="260" idx="0"/>
                    </p:cNvCxnSpPr>
                    <p:nvPr/>
                  </p:nvCxnSpPr>
                  <p:spPr>
                    <a:xfrm rot="16200000" flipH="1">
                      <a:off x="2400299" y="3771900"/>
                      <a:ext cx="1524000" cy="685800"/>
                    </a:xfrm>
                    <a:prstGeom prst="bentConnector3">
                      <a:avLst>
                        <a:gd name="adj1" fmla="val 78796"/>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p:nvCxnSpPr>
                  <p:spPr>
                    <a:xfrm>
                      <a:off x="2590799" y="3352800"/>
                      <a:ext cx="228600" cy="0"/>
                    </a:xfrm>
                    <a:prstGeom prst="line">
                      <a:avLst/>
                    </a:prstGeom>
                    <a:ln w="28575" cap="rnd" cmpd="sng">
                      <a:solidFill>
                        <a:schemeClr val="tx2"/>
                      </a:solidFill>
                      <a:tailEnd type="none"/>
                    </a:ln>
                  </p:spPr>
                  <p:style>
                    <a:lnRef idx="2">
                      <a:schemeClr val="accent1"/>
                    </a:lnRef>
                    <a:fillRef idx="0">
                      <a:schemeClr val="accent1"/>
                    </a:fillRef>
                    <a:effectRef idx="1">
                      <a:schemeClr val="accent1"/>
                    </a:effectRef>
                    <a:fontRef idx="minor">
                      <a:schemeClr val="tx1"/>
                    </a:fontRef>
                  </p:style>
                </p:cxnSp>
              </p:grpSp>
              <p:sp>
                <p:nvSpPr>
                  <p:cNvPr id="228" name="Rectangle 227"/>
                  <p:cNvSpPr/>
                  <p:nvPr/>
                </p:nvSpPr>
                <p:spPr>
                  <a:xfrm>
                    <a:off x="2819400" y="4295001"/>
                    <a:ext cx="228600" cy="307777"/>
                  </a:xfrm>
                  <a:prstGeom prst="rect">
                    <a:avLst/>
                  </a:prstGeom>
                </p:spPr>
                <p:txBody>
                  <a:bodyPr wrap="square">
                    <a:spAutoFit/>
                  </a:bodyPr>
                  <a:lstStyle/>
                  <a:p>
                    <a:r>
                      <a:rPr lang="zh-CN" altLang="zh-CN" sz="1400" dirty="0">
                        <a:latin typeface="Verdana" pitchFamily="34" charset="0"/>
                        <a:cs typeface="Verdana" pitchFamily="34" charset="0"/>
                      </a:rPr>
                      <a:t>3</a:t>
                    </a:r>
                    <a:endParaRPr lang="en-US" sz="1400" dirty="0">
                      <a:latin typeface="Verdana" pitchFamily="34" charset="0"/>
                      <a:ea typeface="Verdana" pitchFamily="34" charset="0"/>
                      <a:cs typeface="Verdana" pitchFamily="34" charset="0"/>
                    </a:endParaRPr>
                  </a:p>
                </p:txBody>
              </p:sp>
              <p:sp>
                <p:nvSpPr>
                  <p:cNvPr id="229" name="Rectangle 228"/>
                  <p:cNvSpPr/>
                  <p:nvPr/>
                </p:nvSpPr>
                <p:spPr>
                  <a:xfrm>
                    <a:off x="3733800" y="4295001"/>
                    <a:ext cx="228600" cy="307777"/>
                  </a:xfrm>
                  <a:prstGeom prst="rect">
                    <a:avLst/>
                  </a:prstGeom>
                </p:spPr>
                <p:txBody>
                  <a:bodyPr wrap="square">
                    <a:spAutoFit/>
                  </a:bodyPr>
                  <a:lstStyle/>
                  <a:p>
                    <a:r>
                      <a:rPr lang="zh-CN" altLang="zh-CN" sz="1400" dirty="0" smtClean="0">
                        <a:latin typeface="Verdana" pitchFamily="34" charset="0"/>
                        <a:cs typeface="Verdana" pitchFamily="34" charset="0"/>
                      </a:rPr>
                      <a:t>5</a:t>
                    </a:r>
                    <a:endParaRPr lang="en-US" sz="1400" dirty="0">
                      <a:latin typeface="Verdana" pitchFamily="34" charset="0"/>
                      <a:ea typeface="Verdana" pitchFamily="34" charset="0"/>
                      <a:cs typeface="Verdana" pitchFamily="34" charset="0"/>
                    </a:endParaRPr>
                  </a:p>
                </p:txBody>
              </p:sp>
              <p:sp>
                <p:nvSpPr>
                  <p:cNvPr id="230" name="Rectangle 229"/>
                  <p:cNvSpPr/>
                  <p:nvPr/>
                </p:nvSpPr>
                <p:spPr>
                  <a:xfrm>
                    <a:off x="4876800" y="4295001"/>
                    <a:ext cx="228600" cy="307777"/>
                  </a:xfrm>
                  <a:prstGeom prst="rect">
                    <a:avLst/>
                  </a:prstGeom>
                </p:spPr>
                <p:txBody>
                  <a:bodyPr wrap="square">
                    <a:spAutoFit/>
                  </a:bodyPr>
                  <a:lstStyle/>
                  <a:p>
                    <a:r>
                      <a:rPr lang="zh-CN" altLang="zh-CN" sz="1400" dirty="0">
                        <a:latin typeface="Verdana" pitchFamily="34" charset="0"/>
                        <a:cs typeface="Verdana" pitchFamily="34" charset="0"/>
                      </a:rPr>
                      <a:t>7</a:t>
                    </a:r>
                    <a:endParaRPr lang="en-US" sz="1400" dirty="0">
                      <a:latin typeface="Verdana" pitchFamily="34" charset="0"/>
                      <a:ea typeface="Verdana" pitchFamily="34" charset="0"/>
                      <a:cs typeface="Verdana" pitchFamily="34" charset="0"/>
                    </a:endParaRPr>
                  </a:p>
                </p:txBody>
              </p:sp>
              <p:sp>
                <p:nvSpPr>
                  <p:cNvPr id="231" name="Rectangle 230"/>
                  <p:cNvSpPr/>
                  <p:nvPr/>
                </p:nvSpPr>
                <p:spPr>
                  <a:xfrm>
                    <a:off x="29718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4</a:t>
                    </a:r>
                    <a:endParaRPr lang="en-US" sz="1400" dirty="0">
                      <a:latin typeface="Verdana" pitchFamily="34" charset="0"/>
                      <a:ea typeface="Verdana" pitchFamily="34" charset="0"/>
                      <a:cs typeface="Verdana" pitchFamily="34" charset="0"/>
                    </a:endParaRPr>
                  </a:p>
                </p:txBody>
              </p:sp>
              <p:sp>
                <p:nvSpPr>
                  <p:cNvPr id="232" name="Rectangle 231"/>
                  <p:cNvSpPr/>
                  <p:nvPr/>
                </p:nvSpPr>
                <p:spPr>
                  <a:xfrm>
                    <a:off x="41148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6</a:t>
                    </a:r>
                    <a:endParaRPr lang="en-US" sz="1400" dirty="0">
                      <a:latin typeface="Verdana" pitchFamily="34" charset="0"/>
                      <a:ea typeface="Verdana" pitchFamily="34" charset="0"/>
                      <a:cs typeface="Verdana" pitchFamily="34" charset="0"/>
                    </a:endParaRPr>
                  </a:p>
                </p:txBody>
              </p:sp>
            </p:grpSp>
            <p:grpSp>
              <p:nvGrpSpPr>
                <p:cNvPr id="199" name="Group 198"/>
                <p:cNvGrpSpPr/>
                <p:nvPr/>
              </p:nvGrpSpPr>
              <p:grpSpPr>
                <a:xfrm>
                  <a:off x="3200400" y="1981200"/>
                  <a:ext cx="4343400" cy="2895600"/>
                  <a:chOff x="3200400" y="1981200"/>
                  <a:chExt cx="4343400" cy="2895600"/>
                </a:xfrm>
              </p:grpSpPr>
              <p:grpSp>
                <p:nvGrpSpPr>
                  <p:cNvPr id="200" name="Group 199"/>
                  <p:cNvGrpSpPr/>
                  <p:nvPr/>
                </p:nvGrpSpPr>
                <p:grpSpPr>
                  <a:xfrm>
                    <a:off x="3200400" y="2557046"/>
                    <a:ext cx="533400" cy="1329154"/>
                    <a:chOff x="1600200" y="2514600"/>
                    <a:chExt cx="533400" cy="1329154"/>
                  </a:xfrm>
                </p:grpSpPr>
                <p:sp>
                  <p:nvSpPr>
                    <p:cNvPr id="221" name="Rectangle 220"/>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ectangle 221"/>
                    <p:cNvSpPr/>
                    <p:nvPr/>
                  </p:nvSpPr>
                  <p:spPr>
                    <a:xfrm>
                      <a:off x="1600200" y="35814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TextBox 222"/>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L3</a:t>
                      </a:r>
                      <a:endParaRPr lang="en-US" sz="2000" b="1" dirty="0">
                        <a:latin typeface="Candara"/>
                        <a:cs typeface="Candara"/>
                      </a:endParaRPr>
                    </a:p>
                  </p:txBody>
                </p:sp>
              </p:grpSp>
              <p:grpSp>
                <p:nvGrpSpPr>
                  <p:cNvPr id="201" name="Group 200"/>
                  <p:cNvGrpSpPr/>
                  <p:nvPr/>
                </p:nvGrpSpPr>
                <p:grpSpPr>
                  <a:xfrm>
                    <a:off x="4343400" y="2557046"/>
                    <a:ext cx="533400" cy="1329154"/>
                    <a:chOff x="1600200" y="2514600"/>
                    <a:chExt cx="533400" cy="1329154"/>
                  </a:xfrm>
                </p:grpSpPr>
                <p:sp>
                  <p:nvSpPr>
                    <p:cNvPr id="218" name="Rectangle 217"/>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Rectangle 218"/>
                    <p:cNvSpPr/>
                    <p:nvPr/>
                  </p:nvSpPr>
                  <p:spPr>
                    <a:xfrm>
                      <a:off x="1600200" y="30480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TextBox 219"/>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L2</a:t>
                      </a:r>
                      <a:endParaRPr lang="en-US" sz="2000" b="1" dirty="0">
                        <a:latin typeface="Candara"/>
                        <a:cs typeface="Candara"/>
                      </a:endParaRPr>
                    </a:p>
                  </p:txBody>
                </p:sp>
              </p:grpSp>
              <p:grpSp>
                <p:nvGrpSpPr>
                  <p:cNvPr id="202" name="Group 201"/>
                  <p:cNvGrpSpPr/>
                  <p:nvPr/>
                </p:nvGrpSpPr>
                <p:grpSpPr>
                  <a:xfrm>
                    <a:off x="5486400" y="2557046"/>
                    <a:ext cx="533400" cy="1329154"/>
                    <a:chOff x="1600200" y="2514600"/>
                    <a:chExt cx="533400" cy="1329154"/>
                  </a:xfrm>
                </p:grpSpPr>
                <p:sp>
                  <p:nvSpPr>
                    <p:cNvPr id="215" name="Rectangle 214"/>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ectangle 215"/>
                    <p:cNvSpPr/>
                    <p:nvPr/>
                  </p:nvSpPr>
                  <p:spPr>
                    <a:xfrm>
                      <a:off x="1600200" y="33528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TextBox 216"/>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L1</a:t>
                      </a:r>
                      <a:endParaRPr lang="en-US" sz="2000" b="1" dirty="0">
                        <a:latin typeface="Candara"/>
                        <a:cs typeface="Candara"/>
                      </a:endParaRPr>
                    </a:p>
                  </p:txBody>
                </p:sp>
              </p:grpSp>
              <p:grpSp>
                <p:nvGrpSpPr>
                  <p:cNvPr id="203" name="Group 202"/>
                  <p:cNvGrpSpPr/>
                  <p:nvPr/>
                </p:nvGrpSpPr>
                <p:grpSpPr>
                  <a:xfrm>
                    <a:off x="6629400" y="2960132"/>
                    <a:ext cx="533400" cy="914400"/>
                    <a:chOff x="1600200" y="2929354"/>
                    <a:chExt cx="533400" cy="914400"/>
                  </a:xfrm>
                </p:grpSpPr>
                <p:sp>
                  <p:nvSpPr>
                    <p:cNvPr id="213" name="Rectangle 212"/>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ectangle 213"/>
                    <p:cNvSpPr/>
                    <p:nvPr/>
                  </p:nvSpPr>
                  <p:spPr>
                    <a:xfrm>
                      <a:off x="1600200" y="31242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04" name="Elbow Connector 203"/>
                  <p:cNvCxnSpPr>
                    <a:stCxn id="216" idx="3"/>
                    <a:endCxn id="260" idx="0"/>
                  </p:cNvCxnSpPr>
                  <p:nvPr/>
                </p:nvCxnSpPr>
                <p:spPr>
                  <a:xfrm flipH="1">
                    <a:off x="3505200" y="3471446"/>
                    <a:ext cx="2514600" cy="1405354"/>
                  </a:xfrm>
                  <a:prstGeom prst="bentConnector4">
                    <a:avLst>
                      <a:gd name="adj1" fmla="val -9091"/>
                      <a:gd name="adj2" fmla="val 77414"/>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05" name="Elbow Connector 204"/>
                  <p:cNvCxnSpPr>
                    <a:stCxn id="259" idx="0"/>
                    <a:endCxn id="183" idx="1"/>
                  </p:cNvCxnSpPr>
                  <p:nvPr/>
                </p:nvCxnSpPr>
                <p:spPr>
                  <a:xfrm rot="16200000" flipV="1">
                    <a:off x="4019550" y="4171950"/>
                    <a:ext cx="1028700" cy="381000"/>
                  </a:xfrm>
                  <a:prstGeom prst="bentConnector4">
                    <a:avLst>
                      <a:gd name="adj1" fmla="val 62963"/>
                      <a:gd name="adj2" fmla="val 156854"/>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206" name="Elbow Connector 205"/>
                  <p:cNvCxnSpPr>
                    <a:stCxn id="186" idx="3"/>
                    <a:endCxn id="185" idx="1"/>
                  </p:cNvCxnSpPr>
                  <p:nvPr/>
                </p:nvCxnSpPr>
                <p:spPr>
                  <a:xfrm flipV="1">
                    <a:off x="4724400" y="3848100"/>
                    <a:ext cx="1905000" cy="381000"/>
                  </a:xfrm>
                  <a:prstGeom prst="bentConnector3">
                    <a:avLst>
                      <a:gd name="adj1" fmla="val 89306"/>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207" name="Elbow Connector 206"/>
                  <p:cNvCxnSpPr>
                    <a:stCxn id="214" idx="3"/>
                    <a:endCxn id="208" idx="3"/>
                  </p:cNvCxnSpPr>
                  <p:nvPr/>
                </p:nvCxnSpPr>
                <p:spPr>
                  <a:xfrm flipH="1" flipV="1">
                    <a:off x="7038296" y="2181255"/>
                    <a:ext cx="124504" cy="1049923"/>
                  </a:xfrm>
                  <a:prstGeom prst="bentConnector3">
                    <a:avLst>
                      <a:gd name="adj1" fmla="val -183609"/>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208" name="Rectangle 207"/>
                  <p:cNvSpPr/>
                  <p:nvPr/>
                </p:nvSpPr>
                <p:spPr>
                  <a:xfrm>
                    <a:off x="6248400" y="1981200"/>
                    <a:ext cx="789896" cy="400110"/>
                  </a:xfrm>
                  <a:prstGeom prst="rect">
                    <a:avLst/>
                  </a:prstGeom>
                </p:spPr>
                <p:txBody>
                  <a:bodyPr wrap="none">
                    <a:spAutoFit/>
                  </a:bodyPr>
                  <a:lstStyle/>
                  <a:p>
                    <a:r>
                      <a:rPr lang="en-US" altLang="zh-CN" sz="2000" b="1" dirty="0" smtClean="0">
                        <a:effectLst>
                          <a:outerShdw blurRad="38100" dist="38100" dir="2700000" algn="tl">
                            <a:srgbClr val="000000">
                              <a:alpha val="43137"/>
                            </a:srgbClr>
                          </a:outerShdw>
                        </a:effectLst>
                        <a:latin typeface="Candara"/>
                        <a:cs typeface="Candara"/>
                      </a:rPr>
                      <a:t>Value</a:t>
                    </a:r>
                    <a:endParaRPr lang="en-US" b="1" dirty="0">
                      <a:effectLst>
                        <a:outerShdw blurRad="38100" dist="38100" dir="2700000" algn="tl">
                          <a:srgbClr val="000000">
                            <a:alpha val="43137"/>
                          </a:srgbClr>
                        </a:outerShdw>
                      </a:effectLst>
                      <a:latin typeface="Candara"/>
                      <a:cs typeface="Candara"/>
                    </a:endParaRPr>
                  </a:p>
                </p:txBody>
              </p:sp>
              <p:sp>
                <p:nvSpPr>
                  <p:cNvPr id="209" name="Rectangle 208"/>
                  <p:cNvSpPr/>
                  <p:nvPr/>
                </p:nvSpPr>
                <p:spPr>
                  <a:xfrm>
                    <a:off x="6019800" y="4295001"/>
                    <a:ext cx="228600" cy="307777"/>
                  </a:xfrm>
                  <a:prstGeom prst="rect">
                    <a:avLst/>
                  </a:prstGeom>
                </p:spPr>
                <p:txBody>
                  <a:bodyPr wrap="square">
                    <a:spAutoFit/>
                  </a:bodyPr>
                  <a:lstStyle/>
                  <a:p>
                    <a:r>
                      <a:rPr lang="zh-CN" altLang="zh-CN" sz="1400" dirty="0">
                        <a:latin typeface="Verdana" pitchFamily="34" charset="0"/>
                        <a:cs typeface="Verdana" pitchFamily="34" charset="0"/>
                      </a:rPr>
                      <a:t>9</a:t>
                    </a:r>
                    <a:endParaRPr lang="en-US" sz="1400" dirty="0">
                      <a:latin typeface="Verdana" pitchFamily="34" charset="0"/>
                      <a:ea typeface="Verdana" pitchFamily="34" charset="0"/>
                      <a:cs typeface="Verdana" pitchFamily="34" charset="0"/>
                    </a:endParaRPr>
                  </a:p>
                </p:txBody>
              </p:sp>
              <p:sp>
                <p:nvSpPr>
                  <p:cNvPr id="210" name="Rectangle 209"/>
                  <p:cNvSpPr/>
                  <p:nvPr/>
                </p:nvSpPr>
                <p:spPr>
                  <a:xfrm>
                    <a:off x="53340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8</a:t>
                    </a:r>
                    <a:endParaRPr lang="en-US" sz="1400" dirty="0">
                      <a:latin typeface="Verdana" pitchFamily="34" charset="0"/>
                      <a:ea typeface="Verdana" pitchFamily="34" charset="0"/>
                      <a:cs typeface="Verdana" pitchFamily="34" charset="0"/>
                    </a:endParaRPr>
                  </a:p>
                </p:txBody>
              </p:sp>
              <p:sp>
                <p:nvSpPr>
                  <p:cNvPr id="211" name="Rectangle 210"/>
                  <p:cNvSpPr/>
                  <p:nvPr/>
                </p:nvSpPr>
                <p:spPr>
                  <a:xfrm>
                    <a:off x="6400800" y="3962400"/>
                    <a:ext cx="381000" cy="523220"/>
                  </a:xfrm>
                  <a:prstGeom prst="rect">
                    <a:avLst/>
                  </a:prstGeom>
                </p:spPr>
                <p:txBody>
                  <a:bodyPr wrap="square">
                    <a:spAutoFit/>
                  </a:bodyPr>
                  <a:lstStyle/>
                  <a:p>
                    <a:r>
                      <a:rPr lang="en-US" altLang="zh-CN" sz="1400" dirty="0" smtClean="0">
                        <a:latin typeface="Verdana" pitchFamily="34" charset="0"/>
                        <a:ea typeface="Verdana" pitchFamily="34" charset="0"/>
                        <a:cs typeface="Verdana" pitchFamily="34" charset="0"/>
                      </a:rPr>
                      <a:t>10</a:t>
                    </a:r>
                    <a:endParaRPr lang="en-US" sz="1400" dirty="0">
                      <a:latin typeface="Verdana" pitchFamily="34" charset="0"/>
                      <a:ea typeface="Verdana" pitchFamily="34" charset="0"/>
                      <a:cs typeface="Verdana" pitchFamily="34" charset="0"/>
                    </a:endParaRPr>
                  </a:p>
                </p:txBody>
              </p:sp>
              <p:sp>
                <p:nvSpPr>
                  <p:cNvPr id="212" name="Rectangle 211"/>
                  <p:cNvSpPr/>
                  <p:nvPr/>
                </p:nvSpPr>
                <p:spPr>
                  <a:xfrm>
                    <a:off x="7162800" y="2971800"/>
                    <a:ext cx="381000" cy="276999"/>
                  </a:xfrm>
                  <a:prstGeom prst="rect">
                    <a:avLst/>
                  </a:prstGeom>
                </p:spPr>
                <p:txBody>
                  <a:bodyPr wrap="square">
                    <a:spAutoFit/>
                  </a:bodyPr>
                  <a:lstStyle/>
                  <a:p>
                    <a:r>
                      <a:rPr lang="en-US" altLang="zh-CN" sz="1200" dirty="0" smtClean="0">
                        <a:latin typeface="Candara"/>
                        <a:cs typeface="Candara"/>
                      </a:rPr>
                      <a:t>11</a:t>
                    </a:r>
                    <a:endParaRPr lang="en-US" sz="1200" dirty="0">
                      <a:latin typeface="Candara"/>
                      <a:cs typeface="Candara"/>
                    </a:endParaRPr>
                  </a:p>
                </p:txBody>
              </p:sp>
            </p:grpSp>
          </p:grpSp>
        </p:grpSp>
      </p:grpSp>
      <p:sp>
        <p:nvSpPr>
          <p:cNvPr id="85" name="Title 1"/>
          <p:cNvSpPr>
            <a:spLocks noGrp="1"/>
          </p:cNvSpPr>
          <p:nvPr>
            <p:ph type="title"/>
          </p:nvPr>
        </p:nvSpPr>
        <p:spPr>
          <a:xfrm>
            <a:off x="457200" y="204083"/>
            <a:ext cx="8229600" cy="1143000"/>
          </a:xfrm>
        </p:spPr>
        <p:txBody>
          <a:bodyPr>
            <a:normAutofit/>
          </a:bodyPr>
          <a:lstStyle/>
          <a:p>
            <a:r>
              <a:rPr lang="en-US" sz="4000" b="1" dirty="0" smtClean="0">
                <a:solidFill>
                  <a:srgbClr val="0080FF"/>
                </a:solidFill>
                <a:latin typeface="Candara"/>
                <a:cs typeface="Candara"/>
              </a:rPr>
              <a:t>Problem 1: 2-dimensional Page Walk</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40377714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 name="Group 176"/>
          <p:cNvGrpSpPr/>
          <p:nvPr/>
        </p:nvGrpSpPr>
        <p:grpSpPr>
          <a:xfrm>
            <a:off x="764821" y="2328417"/>
            <a:ext cx="7620000" cy="4320090"/>
            <a:chOff x="609600" y="1947420"/>
            <a:chExt cx="7620000" cy="4320090"/>
          </a:xfrm>
        </p:grpSpPr>
        <p:grpSp>
          <p:nvGrpSpPr>
            <p:cNvPr id="178" name="Group 177"/>
            <p:cNvGrpSpPr/>
            <p:nvPr/>
          </p:nvGrpSpPr>
          <p:grpSpPr>
            <a:xfrm>
              <a:off x="609600" y="3200400"/>
              <a:ext cx="4724400" cy="2990910"/>
              <a:chOff x="609600" y="3200400"/>
              <a:chExt cx="4724400" cy="2990910"/>
            </a:xfrm>
          </p:grpSpPr>
          <p:sp>
            <p:nvSpPr>
              <p:cNvPr id="255" name="Rectangle 254"/>
              <p:cNvSpPr/>
              <p:nvPr/>
            </p:nvSpPr>
            <p:spPr>
              <a:xfrm>
                <a:off x="1524000" y="4916269"/>
                <a:ext cx="1371600" cy="707886"/>
              </a:xfrm>
              <a:prstGeom prst="rect">
                <a:avLst/>
              </a:prstGeom>
            </p:spPr>
            <p:txBody>
              <a:bodyPr wrap="square">
                <a:spAutoFit/>
              </a:bodyPr>
              <a:lstStyle/>
              <a:p>
                <a:r>
                  <a:rPr lang="en-US" altLang="zh-CN" sz="2000" b="1" dirty="0" smtClean="0">
                    <a:latin typeface="Candara"/>
                    <a:cs typeface="Candara"/>
                  </a:rPr>
                  <a:t>GPA2HVA</a:t>
                </a:r>
              </a:p>
              <a:p>
                <a:r>
                  <a:rPr lang="en-US" altLang="zh-CN" sz="2000" b="1" dirty="0" smtClean="0">
                    <a:latin typeface="Candara"/>
                    <a:cs typeface="Candara"/>
                  </a:rPr>
                  <a:t>mapping</a:t>
                </a:r>
                <a:endParaRPr lang="en-US" sz="2000" b="1" dirty="0">
                  <a:latin typeface="Candara"/>
                  <a:cs typeface="Candara"/>
                </a:endParaRPr>
              </a:p>
            </p:txBody>
          </p:sp>
          <p:sp>
            <p:nvSpPr>
              <p:cNvPr id="256" name="Rectangle 255"/>
              <p:cNvSpPr/>
              <p:nvPr/>
            </p:nvSpPr>
            <p:spPr>
              <a:xfrm>
                <a:off x="3176631" y="5791200"/>
                <a:ext cx="642805" cy="400110"/>
              </a:xfrm>
              <a:prstGeom prst="rect">
                <a:avLst/>
              </a:prstGeom>
            </p:spPr>
            <p:txBody>
              <a:bodyPr wrap="none">
                <a:spAutoFit/>
              </a:bodyPr>
              <a:lstStyle/>
              <a:p>
                <a:r>
                  <a:rPr lang="en-US" altLang="zh-CN" sz="2000" b="1" dirty="0">
                    <a:latin typeface="Candara"/>
                    <a:cs typeface="Candara"/>
                  </a:rPr>
                  <a:t>GPA</a:t>
                </a:r>
                <a:endParaRPr lang="en-US" sz="2000" b="1" dirty="0">
                  <a:latin typeface="Candara"/>
                  <a:cs typeface="Candara"/>
                </a:endParaRPr>
              </a:p>
            </p:txBody>
          </p:sp>
          <p:sp>
            <p:nvSpPr>
              <p:cNvPr id="257" name="Rectangle 256"/>
              <p:cNvSpPr/>
              <p:nvPr/>
            </p:nvSpPr>
            <p:spPr>
              <a:xfrm>
                <a:off x="4343400" y="5791200"/>
                <a:ext cx="657231" cy="400110"/>
              </a:xfrm>
              <a:prstGeom prst="rect">
                <a:avLst/>
              </a:prstGeom>
            </p:spPr>
            <p:txBody>
              <a:bodyPr wrap="none">
                <a:spAutoFit/>
              </a:bodyPr>
              <a:lstStyle/>
              <a:p>
                <a:r>
                  <a:rPr lang="en-US" altLang="zh-CN" sz="2000" b="1" dirty="0" smtClean="0">
                    <a:latin typeface="Candara"/>
                    <a:cs typeface="Candara"/>
                  </a:rPr>
                  <a:t>HVA</a:t>
                </a:r>
                <a:endParaRPr lang="en-US" sz="2000" b="1" dirty="0">
                  <a:latin typeface="Candara"/>
                  <a:cs typeface="Candara"/>
                </a:endParaRPr>
              </a:p>
            </p:txBody>
          </p:sp>
          <p:sp>
            <p:nvSpPr>
              <p:cNvPr id="258" name="Rectangle 257"/>
              <p:cNvSpPr/>
              <p:nvPr/>
            </p:nvSpPr>
            <p:spPr>
              <a:xfrm>
                <a:off x="609600" y="3200400"/>
                <a:ext cx="838200" cy="685800"/>
              </a:xfrm>
              <a:prstGeom prst="rect">
                <a:avLst/>
              </a:prstGeom>
              <a:solidFill>
                <a:schemeClr val="accent3">
                  <a:lumMod val="60000"/>
                  <a:lumOff val="40000"/>
                </a:schemeClr>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altLang="zh-CN" dirty="0" smtClean="0">
                  <a:solidFill>
                    <a:schemeClr val="tx1"/>
                  </a:solidFill>
                  <a:latin typeface="Candara"/>
                  <a:cs typeface="Candara"/>
                </a:endParaRPr>
              </a:p>
              <a:p>
                <a:r>
                  <a:rPr lang="en-US" altLang="zh-CN" dirty="0" smtClean="0">
                    <a:solidFill>
                      <a:schemeClr val="tx1"/>
                    </a:solidFill>
                    <a:latin typeface="Candara"/>
                    <a:cs typeface="Candara"/>
                  </a:rPr>
                  <a:t>Guest </a:t>
                </a:r>
                <a:endParaRPr lang="en-US" altLang="zh-CN" dirty="0">
                  <a:solidFill>
                    <a:schemeClr val="tx1"/>
                  </a:solidFill>
                  <a:latin typeface="Candara"/>
                  <a:cs typeface="Candara"/>
                </a:endParaRPr>
              </a:p>
              <a:p>
                <a:r>
                  <a:rPr lang="en-US" altLang="zh-CN" dirty="0">
                    <a:solidFill>
                      <a:schemeClr val="tx1"/>
                    </a:solidFill>
                    <a:latin typeface="Candara"/>
                    <a:cs typeface="Candara"/>
                  </a:rPr>
                  <a:t>CR3</a:t>
                </a:r>
                <a:endParaRPr lang="en-US" dirty="0">
                  <a:solidFill>
                    <a:schemeClr val="tx1"/>
                  </a:solidFill>
                  <a:latin typeface="Candara"/>
                  <a:cs typeface="Candara"/>
                </a:endParaRPr>
              </a:p>
              <a:p>
                <a:pPr algn="ctr"/>
                <a:endParaRPr lang="en-US" dirty="0">
                  <a:solidFill>
                    <a:schemeClr val="tx1"/>
                  </a:solidFill>
                  <a:latin typeface="Candara"/>
                  <a:cs typeface="Candara"/>
                </a:endParaRPr>
              </a:p>
            </p:txBody>
          </p:sp>
          <p:sp>
            <p:nvSpPr>
              <p:cNvPr id="259" name="Rectangle 258"/>
              <p:cNvSpPr/>
              <p:nvPr/>
            </p:nvSpPr>
            <p:spPr>
              <a:xfrm>
                <a:off x="4114800" y="4876800"/>
                <a:ext cx="12192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p:cNvSpPr/>
              <p:nvPr/>
            </p:nvSpPr>
            <p:spPr>
              <a:xfrm>
                <a:off x="2895600" y="4876800"/>
                <a:ext cx="12192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1" name="Elbow Connector 260"/>
              <p:cNvCxnSpPr>
                <a:stCxn id="258" idx="2"/>
                <a:endCxn id="260" idx="0"/>
              </p:cNvCxnSpPr>
              <p:nvPr/>
            </p:nvCxnSpPr>
            <p:spPr>
              <a:xfrm rot="16200000" flipH="1">
                <a:off x="1771650" y="3143250"/>
                <a:ext cx="990600" cy="2476500"/>
              </a:xfrm>
              <a:prstGeom prst="bentConnector3">
                <a:avLst>
                  <a:gd name="adj1" fmla="val 67683"/>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62" name="Curved Connector 261"/>
              <p:cNvCxnSpPr/>
              <p:nvPr/>
            </p:nvCxnSpPr>
            <p:spPr>
              <a:xfrm rot="16200000" flipH="1">
                <a:off x="4114800" y="4464051"/>
                <a:ext cx="12700" cy="1143000"/>
              </a:xfrm>
              <a:prstGeom prst="curvedConnector3">
                <a:avLst>
                  <a:gd name="adj1" fmla="val 3096181"/>
                </a:avLst>
              </a:prstGeom>
              <a:ln w="28575" cap="rnd" cmpd="sng">
                <a:solidFill>
                  <a:schemeClr val="tx2"/>
                </a:solidFill>
                <a:prstDash val="sysDash"/>
                <a:tailEnd type="arrow" w="med" len="med"/>
              </a:ln>
            </p:spPr>
            <p:style>
              <a:lnRef idx="2">
                <a:schemeClr val="accent1"/>
              </a:lnRef>
              <a:fillRef idx="0">
                <a:schemeClr val="accent1"/>
              </a:fillRef>
              <a:effectRef idx="1">
                <a:schemeClr val="accent1"/>
              </a:effectRef>
              <a:fontRef idx="minor">
                <a:schemeClr val="tx1"/>
              </a:fontRef>
            </p:style>
          </p:cxnSp>
          <p:sp>
            <p:nvSpPr>
              <p:cNvPr id="263" name="Rectangle 262"/>
              <p:cNvSpPr/>
              <p:nvPr/>
            </p:nvSpPr>
            <p:spPr>
              <a:xfrm>
                <a:off x="1066800" y="4295001"/>
                <a:ext cx="228600" cy="307777"/>
              </a:xfrm>
              <a:prstGeom prst="rect">
                <a:avLst/>
              </a:prstGeom>
            </p:spPr>
            <p:txBody>
              <a:bodyPr wrap="square">
                <a:spAutoFit/>
              </a:bodyPr>
              <a:lstStyle/>
              <a:p>
                <a:r>
                  <a:rPr lang="en-US" altLang="zh-CN" sz="1400" dirty="0" smtClean="0">
                    <a:latin typeface="Verdana" pitchFamily="34" charset="0"/>
                    <a:ea typeface="Verdana" pitchFamily="34" charset="0"/>
                    <a:cs typeface="Verdana" pitchFamily="34" charset="0"/>
                  </a:rPr>
                  <a:t>1</a:t>
                </a:r>
                <a:endParaRPr lang="en-US" sz="1400" dirty="0">
                  <a:latin typeface="Verdana" pitchFamily="34" charset="0"/>
                  <a:ea typeface="Verdana" pitchFamily="34" charset="0"/>
                  <a:cs typeface="Verdana" pitchFamily="34" charset="0"/>
                </a:endParaRPr>
              </a:p>
            </p:txBody>
          </p:sp>
        </p:grpSp>
        <p:grpSp>
          <p:nvGrpSpPr>
            <p:cNvPr id="179" name="Group 178"/>
            <p:cNvGrpSpPr/>
            <p:nvPr/>
          </p:nvGrpSpPr>
          <p:grpSpPr>
            <a:xfrm>
              <a:off x="1828800" y="2557046"/>
              <a:ext cx="3347968" cy="2384286"/>
              <a:chOff x="1828800" y="2557046"/>
              <a:chExt cx="3347968" cy="2384286"/>
            </a:xfrm>
          </p:grpSpPr>
          <p:grpSp>
            <p:nvGrpSpPr>
              <p:cNvPr id="248" name="Group 247"/>
              <p:cNvGrpSpPr/>
              <p:nvPr/>
            </p:nvGrpSpPr>
            <p:grpSpPr>
              <a:xfrm>
                <a:off x="2057400" y="2557046"/>
                <a:ext cx="533400" cy="1329154"/>
                <a:chOff x="1600200" y="2514600"/>
                <a:chExt cx="533400" cy="1329154"/>
              </a:xfrm>
            </p:grpSpPr>
            <p:sp>
              <p:nvSpPr>
                <p:cNvPr id="252" name="Rectangle 251"/>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Rectangle 252"/>
                <p:cNvSpPr/>
                <p:nvPr/>
              </p:nvSpPr>
              <p:spPr>
                <a:xfrm>
                  <a:off x="1600200" y="3234154"/>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TextBox 253"/>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L4</a:t>
                  </a:r>
                  <a:endParaRPr lang="en-US" sz="2000" b="1" dirty="0">
                    <a:latin typeface="Candara"/>
                    <a:cs typeface="Candara"/>
                  </a:endParaRPr>
                </a:p>
              </p:txBody>
            </p:sp>
          </p:grpSp>
          <p:sp>
            <p:nvSpPr>
              <p:cNvPr id="249" name="Rectangle 248"/>
              <p:cNvSpPr/>
              <p:nvPr/>
            </p:nvSpPr>
            <p:spPr>
              <a:xfrm>
                <a:off x="4724400" y="4572000"/>
                <a:ext cx="452368" cy="369332"/>
              </a:xfrm>
              <a:prstGeom prst="rect">
                <a:avLst/>
              </a:prstGeom>
            </p:spPr>
            <p:txBody>
              <a:bodyPr wrap="none">
                <a:spAutoFit/>
              </a:bodyPr>
              <a:lstStyle/>
              <a:p>
                <a:r>
                  <a:rPr lang="en-US" altLang="zh-CN" b="1" dirty="0">
                    <a:latin typeface="Candara"/>
                    <a:cs typeface="Candara"/>
                  </a:rPr>
                  <a:t>hit</a:t>
                </a:r>
                <a:endParaRPr lang="en-US" b="1" dirty="0">
                  <a:latin typeface="Candara"/>
                  <a:cs typeface="Candara"/>
                </a:endParaRPr>
              </a:p>
            </p:txBody>
          </p:sp>
          <p:cxnSp>
            <p:nvCxnSpPr>
              <p:cNvPr id="250" name="Elbow Connector 249"/>
              <p:cNvCxnSpPr>
                <a:stCxn id="259" idx="0"/>
                <a:endCxn id="181" idx="1"/>
              </p:cNvCxnSpPr>
              <p:nvPr/>
            </p:nvCxnSpPr>
            <p:spPr>
              <a:xfrm rot="16200000" flipV="1">
                <a:off x="2876550" y="3028950"/>
                <a:ext cx="1028700" cy="2667000"/>
              </a:xfrm>
              <a:prstGeom prst="bentConnector4">
                <a:avLst>
                  <a:gd name="adj1" fmla="val 63098"/>
                  <a:gd name="adj2" fmla="val 108571"/>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251" name="Rectangle 250"/>
              <p:cNvSpPr/>
              <p:nvPr/>
            </p:nvSpPr>
            <p:spPr>
              <a:xfrm>
                <a:off x="18288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2</a:t>
                </a:r>
                <a:endParaRPr lang="en-US" sz="1400" dirty="0">
                  <a:latin typeface="Verdana" pitchFamily="34" charset="0"/>
                  <a:ea typeface="Verdana" pitchFamily="34" charset="0"/>
                  <a:cs typeface="Verdana" pitchFamily="34" charset="0"/>
                </a:endParaRPr>
              </a:p>
            </p:txBody>
          </p:sp>
        </p:grpSp>
        <p:grpSp>
          <p:nvGrpSpPr>
            <p:cNvPr id="180" name="Group 179"/>
            <p:cNvGrpSpPr/>
            <p:nvPr/>
          </p:nvGrpSpPr>
          <p:grpSpPr>
            <a:xfrm>
              <a:off x="779630" y="1947420"/>
              <a:ext cx="7449970" cy="4320090"/>
              <a:chOff x="779630" y="1947420"/>
              <a:chExt cx="7449970" cy="4320090"/>
            </a:xfrm>
          </p:grpSpPr>
          <p:grpSp>
            <p:nvGrpSpPr>
              <p:cNvPr id="235" name="Group 234"/>
              <p:cNvGrpSpPr/>
              <p:nvPr/>
            </p:nvGrpSpPr>
            <p:grpSpPr>
              <a:xfrm>
                <a:off x="779630" y="1947420"/>
                <a:ext cx="7449970" cy="4320090"/>
                <a:chOff x="779630" y="1947420"/>
                <a:chExt cx="7449970" cy="4320090"/>
              </a:xfrm>
            </p:grpSpPr>
            <p:sp>
              <p:nvSpPr>
                <p:cNvPr id="237" name="Rectangle 236"/>
                <p:cNvSpPr/>
                <p:nvPr/>
              </p:nvSpPr>
              <p:spPr>
                <a:xfrm>
                  <a:off x="6477000" y="4648200"/>
                  <a:ext cx="1752600" cy="1600200"/>
                </a:xfrm>
                <a:prstGeom prst="rect">
                  <a:avLst/>
                </a:prstGeom>
                <a:solidFill>
                  <a:schemeClr val="accent6">
                    <a:lumMod val="20000"/>
                    <a:lumOff val="8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8" name="Straight Connector 237"/>
                <p:cNvCxnSpPr/>
                <p:nvPr/>
              </p:nvCxnSpPr>
              <p:spPr>
                <a:xfrm>
                  <a:off x="8229600" y="1981200"/>
                  <a:ext cx="0" cy="26670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6477000" y="4648200"/>
                  <a:ext cx="1752600"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1524000" y="6248400"/>
                  <a:ext cx="4953000"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41" name="Rectangle 240"/>
                <p:cNvSpPr/>
                <p:nvPr/>
              </p:nvSpPr>
              <p:spPr>
                <a:xfrm>
                  <a:off x="6835460" y="5867400"/>
                  <a:ext cx="1391728" cy="400110"/>
                </a:xfrm>
                <a:prstGeom prst="rect">
                  <a:avLst/>
                </a:prstGeom>
              </p:spPr>
              <p:txBody>
                <a:bodyPr wrap="none">
                  <a:spAutoFit/>
                </a:bodyPr>
                <a:lstStyle/>
                <a:p>
                  <a:r>
                    <a:rPr lang="en-US" altLang="zh-CN" sz="2000" b="1" dirty="0">
                      <a:latin typeface="Candara"/>
                      <a:cs typeface="Candara"/>
                    </a:rPr>
                    <a:t>Hypervisor</a:t>
                  </a:r>
                  <a:endParaRPr lang="en-US" sz="2000" b="1" dirty="0">
                    <a:latin typeface="Candara"/>
                    <a:cs typeface="Candara"/>
                  </a:endParaRPr>
                </a:p>
              </p:txBody>
            </p:sp>
            <p:grpSp>
              <p:nvGrpSpPr>
                <p:cNvPr id="242" name="Group 241"/>
                <p:cNvGrpSpPr/>
                <p:nvPr/>
              </p:nvGrpSpPr>
              <p:grpSpPr>
                <a:xfrm>
                  <a:off x="779630" y="1947420"/>
                  <a:ext cx="3182770" cy="461665"/>
                  <a:chOff x="779630" y="1947420"/>
                  <a:chExt cx="3182770" cy="461665"/>
                </a:xfrm>
              </p:grpSpPr>
              <p:sp>
                <p:nvSpPr>
                  <p:cNvPr id="243" name="Rectangle 242"/>
                  <p:cNvSpPr/>
                  <p:nvPr/>
                </p:nvSpPr>
                <p:spPr>
                  <a:xfrm>
                    <a:off x="15240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ectangle 243"/>
                  <p:cNvSpPr/>
                  <p:nvPr/>
                </p:nvSpPr>
                <p:spPr>
                  <a:xfrm>
                    <a:off x="21336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5" name="Rectangle 244"/>
                  <p:cNvSpPr/>
                  <p:nvPr/>
                </p:nvSpPr>
                <p:spPr>
                  <a:xfrm>
                    <a:off x="27432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ectangle 245"/>
                  <p:cNvSpPr/>
                  <p:nvPr/>
                </p:nvSpPr>
                <p:spPr>
                  <a:xfrm>
                    <a:off x="3352800" y="2057400"/>
                    <a:ext cx="609600" cy="2286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Rectangle 246"/>
                  <p:cNvSpPr/>
                  <p:nvPr/>
                </p:nvSpPr>
                <p:spPr>
                  <a:xfrm>
                    <a:off x="779630" y="1947420"/>
                    <a:ext cx="739561" cy="461665"/>
                  </a:xfrm>
                  <a:prstGeom prst="rect">
                    <a:avLst/>
                  </a:prstGeom>
                </p:spPr>
                <p:txBody>
                  <a:bodyPr wrap="none">
                    <a:spAutoFit/>
                  </a:bodyPr>
                  <a:lstStyle/>
                  <a:p>
                    <a:r>
                      <a:rPr lang="en-US" altLang="zh-CN" sz="2400" dirty="0">
                        <a:effectLst>
                          <a:outerShdw blurRad="38100" dist="38100" dir="2700000" algn="tl">
                            <a:srgbClr val="000000">
                              <a:alpha val="43137"/>
                            </a:srgbClr>
                          </a:outerShdw>
                        </a:effectLst>
                        <a:latin typeface="Candara"/>
                        <a:cs typeface="Candara"/>
                      </a:rPr>
                      <a:t>GVA</a:t>
                    </a:r>
                    <a:endParaRPr lang="en-US" sz="2400" dirty="0">
                      <a:effectLst>
                        <a:outerShdw blurRad="38100" dist="38100" dir="2700000" algn="tl">
                          <a:srgbClr val="000000">
                            <a:alpha val="43137"/>
                          </a:srgbClr>
                        </a:outerShdw>
                      </a:effectLst>
                      <a:latin typeface="Candara"/>
                      <a:cs typeface="Candara"/>
                    </a:endParaRPr>
                  </a:p>
                </p:txBody>
              </p:sp>
            </p:grpSp>
          </p:grpSp>
          <p:cxnSp>
            <p:nvCxnSpPr>
              <p:cNvPr id="236" name="Straight Connector 235"/>
              <p:cNvCxnSpPr/>
              <p:nvPr/>
            </p:nvCxnSpPr>
            <p:spPr>
              <a:xfrm>
                <a:off x="6477000" y="4648200"/>
                <a:ext cx="0" cy="16002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81" name="Rectangle 180"/>
            <p:cNvSpPr/>
            <p:nvPr/>
          </p:nvSpPr>
          <p:spPr>
            <a:xfrm>
              <a:off x="2057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3200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4343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5486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6629400" y="3810000"/>
              <a:ext cx="5334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ectangle 185"/>
            <p:cNvSpPr/>
            <p:nvPr/>
          </p:nvSpPr>
          <p:spPr>
            <a:xfrm>
              <a:off x="4648200" y="4191000"/>
              <a:ext cx="76200" cy="76200"/>
            </a:xfrm>
            <a:prstGeom prst="rect">
              <a:avLst/>
            </a:prstGeom>
            <a:noFill/>
            <a:ln w="5715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7" name="Group 186"/>
            <p:cNvGrpSpPr/>
            <p:nvPr/>
          </p:nvGrpSpPr>
          <p:grpSpPr>
            <a:xfrm>
              <a:off x="2590800" y="1981200"/>
              <a:ext cx="4953000" cy="2895600"/>
              <a:chOff x="2590800" y="1981200"/>
              <a:chExt cx="4953000" cy="2895600"/>
            </a:xfrm>
          </p:grpSpPr>
          <p:cxnSp>
            <p:nvCxnSpPr>
              <p:cNvPr id="196" name="Elbow Connector 195"/>
              <p:cNvCxnSpPr>
                <a:stCxn id="219" idx="3"/>
                <a:endCxn id="260" idx="0"/>
              </p:cNvCxnSpPr>
              <p:nvPr/>
            </p:nvCxnSpPr>
            <p:spPr>
              <a:xfrm flipH="1">
                <a:off x="3505200" y="3166646"/>
                <a:ext cx="1371600" cy="1710154"/>
              </a:xfrm>
              <a:prstGeom prst="bentConnector4">
                <a:avLst>
                  <a:gd name="adj1" fmla="val -16667"/>
                  <a:gd name="adj2" fmla="val 81265"/>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grpSp>
            <p:nvGrpSpPr>
              <p:cNvPr id="197" name="Group 196"/>
              <p:cNvGrpSpPr/>
              <p:nvPr/>
            </p:nvGrpSpPr>
            <p:grpSpPr>
              <a:xfrm>
                <a:off x="2590800" y="1981200"/>
                <a:ext cx="4953000" cy="2895600"/>
                <a:chOff x="2590800" y="1981200"/>
                <a:chExt cx="4953000" cy="2895600"/>
              </a:xfrm>
            </p:grpSpPr>
            <p:grpSp>
              <p:nvGrpSpPr>
                <p:cNvPr id="198" name="Group 197"/>
                <p:cNvGrpSpPr/>
                <p:nvPr/>
              </p:nvGrpSpPr>
              <p:grpSpPr>
                <a:xfrm>
                  <a:off x="2590800" y="3352800"/>
                  <a:ext cx="2895600" cy="1524000"/>
                  <a:chOff x="2590800" y="3352800"/>
                  <a:chExt cx="2895600" cy="1524000"/>
                </a:xfrm>
              </p:grpSpPr>
              <p:cxnSp>
                <p:nvCxnSpPr>
                  <p:cNvPr id="224" name="Elbow Connector 223"/>
                  <p:cNvCxnSpPr>
                    <a:stCxn id="222" idx="3"/>
                    <a:endCxn id="260" idx="0"/>
                  </p:cNvCxnSpPr>
                  <p:nvPr/>
                </p:nvCxnSpPr>
                <p:spPr>
                  <a:xfrm flipH="1">
                    <a:off x="3505200" y="3700046"/>
                    <a:ext cx="228600" cy="1176754"/>
                  </a:xfrm>
                  <a:prstGeom prst="bentConnector4">
                    <a:avLst>
                      <a:gd name="adj1" fmla="val -100000"/>
                      <a:gd name="adj2" fmla="val 72582"/>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25" name="Elbow Connector 224"/>
                  <p:cNvCxnSpPr>
                    <a:stCxn id="259" idx="0"/>
                    <a:endCxn id="182" idx="1"/>
                  </p:cNvCxnSpPr>
                  <p:nvPr/>
                </p:nvCxnSpPr>
                <p:spPr>
                  <a:xfrm rot="16200000" flipV="1">
                    <a:off x="3448050" y="3600450"/>
                    <a:ext cx="1028700" cy="1524000"/>
                  </a:xfrm>
                  <a:prstGeom prst="bentConnector4">
                    <a:avLst>
                      <a:gd name="adj1" fmla="val 63048"/>
                      <a:gd name="adj2" fmla="val 115000"/>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226" name="Elbow Connector 225"/>
                  <p:cNvCxnSpPr>
                    <a:stCxn id="186" idx="3"/>
                    <a:endCxn id="184" idx="1"/>
                  </p:cNvCxnSpPr>
                  <p:nvPr/>
                </p:nvCxnSpPr>
                <p:spPr>
                  <a:xfrm flipV="1">
                    <a:off x="4724400" y="3848100"/>
                    <a:ext cx="762000" cy="381000"/>
                  </a:xfrm>
                  <a:prstGeom prst="bentConnector3">
                    <a:avLst>
                      <a:gd name="adj1" fmla="val 75164"/>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nvGrpSpPr>
                  <p:cNvPr id="227" name="Group 226"/>
                  <p:cNvGrpSpPr/>
                  <p:nvPr/>
                </p:nvGrpSpPr>
                <p:grpSpPr>
                  <a:xfrm>
                    <a:off x="2590800" y="3352800"/>
                    <a:ext cx="914400" cy="1524000"/>
                    <a:chOff x="2590799" y="3352800"/>
                    <a:chExt cx="914400" cy="1524000"/>
                  </a:xfrm>
                </p:grpSpPr>
                <p:cxnSp>
                  <p:nvCxnSpPr>
                    <p:cNvPr id="233" name="Elbow Connector 232"/>
                    <p:cNvCxnSpPr>
                      <a:endCxn id="260" idx="0"/>
                    </p:cNvCxnSpPr>
                    <p:nvPr/>
                  </p:nvCxnSpPr>
                  <p:spPr>
                    <a:xfrm rot="16200000" flipH="1">
                      <a:off x="2400299" y="3771900"/>
                      <a:ext cx="1524000" cy="685800"/>
                    </a:xfrm>
                    <a:prstGeom prst="bentConnector3">
                      <a:avLst>
                        <a:gd name="adj1" fmla="val 78796"/>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p:nvCxnSpPr>
                  <p:spPr>
                    <a:xfrm>
                      <a:off x="2590799" y="3352800"/>
                      <a:ext cx="228600" cy="0"/>
                    </a:xfrm>
                    <a:prstGeom prst="line">
                      <a:avLst/>
                    </a:prstGeom>
                    <a:ln w="28575" cap="rnd" cmpd="sng">
                      <a:solidFill>
                        <a:schemeClr val="tx2"/>
                      </a:solidFill>
                      <a:tailEnd type="none"/>
                    </a:ln>
                  </p:spPr>
                  <p:style>
                    <a:lnRef idx="2">
                      <a:schemeClr val="accent1"/>
                    </a:lnRef>
                    <a:fillRef idx="0">
                      <a:schemeClr val="accent1"/>
                    </a:fillRef>
                    <a:effectRef idx="1">
                      <a:schemeClr val="accent1"/>
                    </a:effectRef>
                    <a:fontRef idx="minor">
                      <a:schemeClr val="tx1"/>
                    </a:fontRef>
                  </p:style>
                </p:cxnSp>
              </p:grpSp>
              <p:sp>
                <p:nvSpPr>
                  <p:cNvPr id="228" name="Rectangle 227"/>
                  <p:cNvSpPr/>
                  <p:nvPr/>
                </p:nvSpPr>
                <p:spPr>
                  <a:xfrm>
                    <a:off x="2819400" y="4295001"/>
                    <a:ext cx="228600" cy="307777"/>
                  </a:xfrm>
                  <a:prstGeom prst="rect">
                    <a:avLst/>
                  </a:prstGeom>
                </p:spPr>
                <p:txBody>
                  <a:bodyPr wrap="square">
                    <a:spAutoFit/>
                  </a:bodyPr>
                  <a:lstStyle/>
                  <a:p>
                    <a:r>
                      <a:rPr lang="zh-CN" altLang="zh-CN" sz="1400" dirty="0">
                        <a:latin typeface="Verdana" pitchFamily="34" charset="0"/>
                        <a:cs typeface="Verdana" pitchFamily="34" charset="0"/>
                      </a:rPr>
                      <a:t>3</a:t>
                    </a:r>
                    <a:endParaRPr lang="en-US" sz="1400" dirty="0">
                      <a:latin typeface="Verdana" pitchFamily="34" charset="0"/>
                      <a:ea typeface="Verdana" pitchFamily="34" charset="0"/>
                      <a:cs typeface="Verdana" pitchFamily="34" charset="0"/>
                    </a:endParaRPr>
                  </a:p>
                </p:txBody>
              </p:sp>
              <p:sp>
                <p:nvSpPr>
                  <p:cNvPr id="229" name="Rectangle 228"/>
                  <p:cNvSpPr/>
                  <p:nvPr/>
                </p:nvSpPr>
                <p:spPr>
                  <a:xfrm>
                    <a:off x="3733800" y="4295001"/>
                    <a:ext cx="228600" cy="307777"/>
                  </a:xfrm>
                  <a:prstGeom prst="rect">
                    <a:avLst/>
                  </a:prstGeom>
                </p:spPr>
                <p:txBody>
                  <a:bodyPr wrap="square">
                    <a:spAutoFit/>
                  </a:bodyPr>
                  <a:lstStyle/>
                  <a:p>
                    <a:r>
                      <a:rPr lang="zh-CN" altLang="zh-CN" sz="1400" dirty="0" smtClean="0">
                        <a:latin typeface="Verdana" pitchFamily="34" charset="0"/>
                        <a:cs typeface="Verdana" pitchFamily="34" charset="0"/>
                      </a:rPr>
                      <a:t>5</a:t>
                    </a:r>
                    <a:endParaRPr lang="en-US" sz="1400" dirty="0">
                      <a:latin typeface="Verdana" pitchFamily="34" charset="0"/>
                      <a:ea typeface="Verdana" pitchFamily="34" charset="0"/>
                      <a:cs typeface="Verdana" pitchFamily="34" charset="0"/>
                    </a:endParaRPr>
                  </a:p>
                </p:txBody>
              </p:sp>
              <p:sp>
                <p:nvSpPr>
                  <p:cNvPr id="230" name="Rectangle 229"/>
                  <p:cNvSpPr/>
                  <p:nvPr/>
                </p:nvSpPr>
                <p:spPr>
                  <a:xfrm>
                    <a:off x="4876800" y="4295001"/>
                    <a:ext cx="228600" cy="307777"/>
                  </a:xfrm>
                  <a:prstGeom prst="rect">
                    <a:avLst/>
                  </a:prstGeom>
                </p:spPr>
                <p:txBody>
                  <a:bodyPr wrap="square">
                    <a:spAutoFit/>
                  </a:bodyPr>
                  <a:lstStyle/>
                  <a:p>
                    <a:r>
                      <a:rPr lang="zh-CN" altLang="zh-CN" sz="1400" dirty="0">
                        <a:latin typeface="Verdana" pitchFamily="34" charset="0"/>
                        <a:cs typeface="Verdana" pitchFamily="34" charset="0"/>
                      </a:rPr>
                      <a:t>7</a:t>
                    </a:r>
                    <a:endParaRPr lang="en-US" sz="1400" dirty="0">
                      <a:latin typeface="Verdana" pitchFamily="34" charset="0"/>
                      <a:ea typeface="Verdana" pitchFamily="34" charset="0"/>
                      <a:cs typeface="Verdana" pitchFamily="34" charset="0"/>
                    </a:endParaRPr>
                  </a:p>
                </p:txBody>
              </p:sp>
              <p:sp>
                <p:nvSpPr>
                  <p:cNvPr id="231" name="Rectangle 230"/>
                  <p:cNvSpPr/>
                  <p:nvPr/>
                </p:nvSpPr>
                <p:spPr>
                  <a:xfrm>
                    <a:off x="29718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4</a:t>
                    </a:r>
                    <a:endParaRPr lang="en-US" sz="1400" dirty="0">
                      <a:latin typeface="Verdana" pitchFamily="34" charset="0"/>
                      <a:ea typeface="Verdana" pitchFamily="34" charset="0"/>
                      <a:cs typeface="Verdana" pitchFamily="34" charset="0"/>
                    </a:endParaRPr>
                  </a:p>
                </p:txBody>
              </p:sp>
              <p:sp>
                <p:nvSpPr>
                  <p:cNvPr id="232" name="Rectangle 231"/>
                  <p:cNvSpPr/>
                  <p:nvPr/>
                </p:nvSpPr>
                <p:spPr>
                  <a:xfrm>
                    <a:off x="41148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6</a:t>
                    </a:r>
                    <a:endParaRPr lang="en-US" sz="1400" dirty="0">
                      <a:latin typeface="Verdana" pitchFamily="34" charset="0"/>
                      <a:ea typeface="Verdana" pitchFamily="34" charset="0"/>
                      <a:cs typeface="Verdana" pitchFamily="34" charset="0"/>
                    </a:endParaRPr>
                  </a:p>
                </p:txBody>
              </p:sp>
            </p:grpSp>
            <p:grpSp>
              <p:nvGrpSpPr>
                <p:cNvPr id="199" name="Group 198"/>
                <p:cNvGrpSpPr/>
                <p:nvPr/>
              </p:nvGrpSpPr>
              <p:grpSpPr>
                <a:xfrm>
                  <a:off x="3200400" y="1981200"/>
                  <a:ext cx="4343400" cy="2895600"/>
                  <a:chOff x="3200400" y="1981200"/>
                  <a:chExt cx="4343400" cy="2895600"/>
                </a:xfrm>
              </p:grpSpPr>
              <p:grpSp>
                <p:nvGrpSpPr>
                  <p:cNvPr id="200" name="Group 199"/>
                  <p:cNvGrpSpPr/>
                  <p:nvPr/>
                </p:nvGrpSpPr>
                <p:grpSpPr>
                  <a:xfrm>
                    <a:off x="3200400" y="2557046"/>
                    <a:ext cx="533400" cy="1329154"/>
                    <a:chOff x="1600200" y="2514600"/>
                    <a:chExt cx="533400" cy="1329154"/>
                  </a:xfrm>
                </p:grpSpPr>
                <p:sp>
                  <p:nvSpPr>
                    <p:cNvPr id="221" name="Rectangle 220"/>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ectangle 221"/>
                    <p:cNvSpPr/>
                    <p:nvPr/>
                  </p:nvSpPr>
                  <p:spPr>
                    <a:xfrm>
                      <a:off x="1600200" y="35814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TextBox 222"/>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L3</a:t>
                      </a:r>
                      <a:endParaRPr lang="en-US" sz="2000" b="1" dirty="0">
                        <a:latin typeface="Candara"/>
                        <a:cs typeface="Candara"/>
                      </a:endParaRPr>
                    </a:p>
                  </p:txBody>
                </p:sp>
              </p:grpSp>
              <p:grpSp>
                <p:nvGrpSpPr>
                  <p:cNvPr id="201" name="Group 200"/>
                  <p:cNvGrpSpPr/>
                  <p:nvPr/>
                </p:nvGrpSpPr>
                <p:grpSpPr>
                  <a:xfrm>
                    <a:off x="4343400" y="2557046"/>
                    <a:ext cx="533400" cy="1329154"/>
                    <a:chOff x="1600200" y="2514600"/>
                    <a:chExt cx="533400" cy="1329154"/>
                  </a:xfrm>
                </p:grpSpPr>
                <p:sp>
                  <p:nvSpPr>
                    <p:cNvPr id="218" name="Rectangle 217"/>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Rectangle 218"/>
                    <p:cNvSpPr/>
                    <p:nvPr/>
                  </p:nvSpPr>
                  <p:spPr>
                    <a:xfrm>
                      <a:off x="1600200" y="30480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TextBox 219"/>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L2</a:t>
                      </a:r>
                      <a:endParaRPr lang="en-US" sz="2000" b="1" dirty="0">
                        <a:latin typeface="Candara"/>
                        <a:cs typeface="Candara"/>
                      </a:endParaRPr>
                    </a:p>
                  </p:txBody>
                </p:sp>
              </p:grpSp>
              <p:grpSp>
                <p:nvGrpSpPr>
                  <p:cNvPr id="202" name="Group 201"/>
                  <p:cNvGrpSpPr/>
                  <p:nvPr/>
                </p:nvGrpSpPr>
                <p:grpSpPr>
                  <a:xfrm>
                    <a:off x="5486400" y="2557046"/>
                    <a:ext cx="533400" cy="1329154"/>
                    <a:chOff x="1600200" y="2514600"/>
                    <a:chExt cx="533400" cy="1329154"/>
                  </a:xfrm>
                </p:grpSpPr>
                <p:sp>
                  <p:nvSpPr>
                    <p:cNvPr id="215" name="Rectangle 214"/>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ectangle 215"/>
                    <p:cNvSpPr/>
                    <p:nvPr/>
                  </p:nvSpPr>
                  <p:spPr>
                    <a:xfrm>
                      <a:off x="1600200" y="33528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TextBox 216"/>
                    <p:cNvSpPr txBox="1"/>
                    <p:nvPr/>
                  </p:nvSpPr>
                  <p:spPr>
                    <a:xfrm>
                      <a:off x="1600200" y="2514600"/>
                      <a:ext cx="457200" cy="400110"/>
                    </a:xfrm>
                    <a:prstGeom prst="rect">
                      <a:avLst/>
                    </a:prstGeom>
                    <a:noFill/>
                  </p:spPr>
                  <p:txBody>
                    <a:bodyPr wrap="square" rtlCol="0">
                      <a:spAutoFit/>
                    </a:bodyPr>
                    <a:lstStyle/>
                    <a:p>
                      <a:r>
                        <a:rPr lang="en-US" altLang="zh-CN" sz="2000" b="1" dirty="0" smtClean="0">
                          <a:latin typeface="Candara"/>
                          <a:cs typeface="Candara"/>
                        </a:rPr>
                        <a:t>L1</a:t>
                      </a:r>
                      <a:endParaRPr lang="en-US" sz="2000" b="1" dirty="0">
                        <a:latin typeface="Candara"/>
                        <a:cs typeface="Candara"/>
                      </a:endParaRPr>
                    </a:p>
                  </p:txBody>
                </p:sp>
              </p:grpSp>
              <p:grpSp>
                <p:nvGrpSpPr>
                  <p:cNvPr id="203" name="Group 202"/>
                  <p:cNvGrpSpPr/>
                  <p:nvPr/>
                </p:nvGrpSpPr>
                <p:grpSpPr>
                  <a:xfrm>
                    <a:off x="6629400" y="2960132"/>
                    <a:ext cx="533400" cy="914400"/>
                    <a:chOff x="1600200" y="2929354"/>
                    <a:chExt cx="533400" cy="914400"/>
                  </a:xfrm>
                </p:grpSpPr>
                <p:sp>
                  <p:nvSpPr>
                    <p:cNvPr id="213" name="Rectangle 212"/>
                    <p:cNvSpPr/>
                    <p:nvPr/>
                  </p:nvSpPr>
                  <p:spPr>
                    <a:xfrm>
                      <a:off x="1600200" y="2929354"/>
                      <a:ext cx="533400" cy="914400"/>
                    </a:xfrm>
                    <a:prstGeom prst="rect">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ectangle 213"/>
                    <p:cNvSpPr/>
                    <p:nvPr/>
                  </p:nvSpPr>
                  <p:spPr>
                    <a:xfrm>
                      <a:off x="1600200" y="3124200"/>
                      <a:ext cx="533400" cy="152400"/>
                    </a:xfrm>
                    <a:prstGeom prst="rect">
                      <a:avLst/>
                    </a:prstGeom>
                    <a:solidFill>
                      <a:srgbClr val="C3D69B"/>
                    </a:solid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04" name="Elbow Connector 203"/>
                  <p:cNvCxnSpPr>
                    <a:stCxn id="216" idx="3"/>
                    <a:endCxn id="260" idx="0"/>
                  </p:cNvCxnSpPr>
                  <p:nvPr/>
                </p:nvCxnSpPr>
                <p:spPr>
                  <a:xfrm flipH="1">
                    <a:off x="3505200" y="3471446"/>
                    <a:ext cx="2514600" cy="1405354"/>
                  </a:xfrm>
                  <a:prstGeom prst="bentConnector4">
                    <a:avLst>
                      <a:gd name="adj1" fmla="val -9091"/>
                      <a:gd name="adj2" fmla="val 77414"/>
                    </a:avLst>
                  </a:prstGeom>
                  <a:ln w="28575" cap="rnd"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05" name="Elbow Connector 204"/>
                  <p:cNvCxnSpPr>
                    <a:stCxn id="259" idx="0"/>
                    <a:endCxn id="183" idx="1"/>
                  </p:cNvCxnSpPr>
                  <p:nvPr/>
                </p:nvCxnSpPr>
                <p:spPr>
                  <a:xfrm rot="16200000" flipV="1">
                    <a:off x="4019550" y="4171950"/>
                    <a:ext cx="1028700" cy="381000"/>
                  </a:xfrm>
                  <a:prstGeom prst="bentConnector4">
                    <a:avLst>
                      <a:gd name="adj1" fmla="val 62963"/>
                      <a:gd name="adj2" fmla="val 156854"/>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206" name="Elbow Connector 205"/>
                  <p:cNvCxnSpPr>
                    <a:stCxn id="186" idx="3"/>
                    <a:endCxn id="185" idx="1"/>
                  </p:cNvCxnSpPr>
                  <p:nvPr/>
                </p:nvCxnSpPr>
                <p:spPr>
                  <a:xfrm flipV="1">
                    <a:off x="4724400" y="3848100"/>
                    <a:ext cx="1905000" cy="381000"/>
                  </a:xfrm>
                  <a:prstGeom prst="bentConnector3">
                    <a:avLst>
                      <a:gd name="adj1" fmla="val 89306"/>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207" name="Elbow Connector 206"/>
                  <p:cNvCxnSpPr>
                    <a:stCxn id="214" idx="3"/>
                    <a:endCxn id="208" idx="3"/>
                  </p:cNvCxnSpPr>
                  <p:nvPr/>
                </p:nvCxnSpPr>
                <p:spPr>
                  <a:xfrm flipH="1" flipV="1">
                    <a:off x="7038296" y="2181255"/>
                    <a:ext cx="124504" cy="1049923"/>
                  </a:xfrm>
                  <a:prstGeom prst="bentConnector3">
                    <a:avLst>
                      <a:gd name="adj1" fmla="val -183609"/>
                    </a:avLst>
                  </a:prstGeom>
                  <a:ln w="19050" cap="rnd" cmpd="sng">
                    <a:solidFill>
                      <a:srgbClr val="FF0000"/>
                    </a:solidFill>
                    <a:prstDash val="dash"/>
                    <a:round/>
                    <a:tailEnd type="arrow"/>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208" name="Rectangle 207"/>
                  <p:cNvSpPr/>
                  <p:nvPr/>
                </p:nvSpPr>
                <p:spPr>
                  <a:xfrm>
                    <a:off x="6248400" y="1981200"/>
                    <a:ext cx="789896" cy="400110"/>
                  </a:xfrm>
                  <a:prstGeom prst="rect">
                    <a:avLst/>
                  </a:prstGeom>
                </p:spPr>
                <p:txBody>
                  <a:bodyPr wrap="none">
                    <a:spAutoFit/>
                  </a:bodyPr>
                  <a:lstStyle/>
                  <a:p>
                    <a:r>
                      <a:rPr lang="en-US" altLang="zh-CN" sz="2000" b="1" dirty="0" smtClean="0">
                        <a:latin typeface="Candara"/>
                        <a:cs typeface="Candara"/>
                      </a:rPr>
                      <a:t>Value</a:t>
                    </a:r>
                    <a:endParaRPr lang="en-US" b="1" dirty="0">
                      <a:latin typeface="Candara"/>
                      <a:cs typeface="Candara"/>
                    </a:endParaRPr>
                  </a:p>
                </p:txBody>
              </p:sp>
              <p:sp>
                <p:nvSpPr>
                  <p:cNvPr id="209" name="Rectangle 208"/>
                  <p:cNvSpPr/>
                  <p:nvPr/>
                </p:nvSpPr>
                <p:spPr>
                  <a:xfrm>
                    <a:off x="6019800" y="4295001"/>
                    <a:ext cx="228600" cy="307777"/>
                  </a:xfrm>
                  <a:prstGeom prst="rect">
                    <a:avLst/>
                  </a:prstGeom>
                </p:spPr>
                <p:txBody>
                  <a:bodyPr wrap="square">
                    <a:spAutoFit/>
                  </a:bodyPr>
                  <a:lstStyle/>
                  <a:p>
                    <a:r>
                      <a:rPr lang="zh-CN" altLang="zh-CN" sz="1400" dirty="0">
                        <a:latin typeface="Verdana" pitchFamily="34" charset="0"/>
                        <a:cs typeface="Verdana" pitchFamily="34" charset="0"/>
                      </a:rPr>
                      <a:t>9</a:t>
                    </a:r>
                    <a:endParaRPr lang="en-US" sz="1400" dirty="0">
                      <a:latin typeface="Verdana" pitchFamily="34" charset="0"/>
                      <a:ea typeface="Verdana" pitchFamily="34" charset="0"/>
                      <a:cs typeface="Verdana" pitchFamily="34" charset="0"/>
                    </a:endParaRPr>
                  </a:p>
                </p:txBody>
              </p:sp>
              <p:sp>
                <p:nvSpPr>
                  <p:cNvPr id="210" name="Rectangle 209"/>
                  <p:cNvSpPr/>
                  <p:nvPr/>
                </p:nvSpPr>
                <p:spPr>
                  <a:xfrm>
                    <a:off x="5334000" y="3962400"/>
                    <a:ext cx="228600" cy="307777"/>
                  </a:xfrm>
                  <a:prstGeom prst="rect">
                    <a:avLst/>
                  </a:prstGeom>
                </p:spPr>
                <p:txBody>
                  <a:bodyPr wrap="square">
                    <a:spAutoFit/>
                  </a:bodyPr>
                  <a:lstStyle/>
                  <a:p>
                    <a:r>
                      <a:rPr lang="zh-CN" altLang="zh-CN" sz="1400" dirty="0">
                        <a:latin typeface="Verdana" pitchFamily="34" charset="0"/>
                        <a:cs typeface="Verdana" pitchFamily="34" charset="0"/>
                      </a:rPr>
                      <a:t>8</a:t>
                    </a:r>
                    <a:endParaRPr lang="en-US" sz="1400" dirty="0">
                      <a:latin typeface="Verdana" pitchFamily="34" charset="0"/>
                      <a:ea typeface="Verdana" pitchFamily="34" charset="0"/>
                      <a:cs typeface="Verdana" pitchFamily="34" charset="0"/>
                    </a:endParaRPr>
                  </a:p>
                </p:txBody>
              </p:sp>
              <p:sp>
                <p:nvSpPr>
                  <p:cNvPr id="211" name="Rectangle 210"/>
                  <p:cNvSpPr/>
                  <p:nvPr/>
                </p:nvSpPr>
                <p:spPr>
                  <a:xfrm>
                    <a:off x="6400800" y="3962400"/>
                    <a:ext cx="381000" cy="523220"/>
                  </a:xfrm>
                  <a:prstGeom prst="rect">
                    <a:avLst/>
                  </a:prstGeom>
                </p:spPr>
                <p:txBody>
                  <a:bodyPr wrap="square">
                    <a:spAutoFit/>
                  </a:bodyPr>
                  <a:lstStyle/>
                  <a:p>
                    <a:r>
                      <a:rPr lang="en-US" altLang="zh-CN" sz="1400" dirty="0" smtClean="0">
                        <a:latin typeface="Verdana" pitchFamily="34" charset="0"/>
                        <a:ea typeface="Verdana" pitchFamily="34" charset="0"/>
                        <a:cs typeface="Verdana" pitchFamily="34" charset="0"/>
                      </a:rPr>
                      <a:t>10</a:t>
                    </a:r>
                    <a:endParaRPr lang="en-US" sz="1400" dirty="0">
                      <a:latin typeface="Verdana" pitchFamily="34" charset="0"/>
                      <a:ea typeface="Verdana" pitchFamily="34" charset="0"/>
                      <a:cs typeface="Verdana" pitchFamily="34" charset="0"/>
                    </a:endParaRPr>
                  </a:p>
                </p:txBody>
              </p:sp>
              <p:sp>
                <p:nvSpPr>
                  <p:cNvPr id="212" name="Rectangle 211"/>
                  <p:cNvSpPr/>
                  <p:nvPr/>
                </p:nvSpPr>
                <p:spPr>
                  <a:xfrm>
                    <a:off x="7162800" y="2971800"/>
                    <a:ext cx="381000" cy="276999"/>
                  </a:xfrm>
                  <a:prstGeom prst="rect">
                    <a:avLst/>
                  </a:prstGeom>
                </p:spPr>
                <p:txBody>
                  <a:bodyPr wrap="square">
                    <a:spAutoFit/>
                  </a:bodyPr>
                  <a:lstStyle/>
                  <a:p>
                    <a:r>
                      <a:rPr lang="en-US" altLang="zh-CN" sz="1200" dirty="0" smtClean="0">
                        <a:latin typeface="Candara"/>
                        <a:cs typeface="Candara"/>
                      </a:rPr>
                      <a:t>11</a:t>
                    </a:r>
                    <a:endParaRPr lang="en-US" sz="1200" dirty="0">
                      <a:latin typeface="Candara"/>
                      <a:cs typeface="Candara"/>
                    </a:endParaRPr>
                  </a:p>
                </p:txBody>
              </p:sp>
            </p:grpSp>
          </p:grpSp>
        </p:grpSp>
        <p:grpSp>
          <p:nvGrpSpPr>
            <p:cNvPr id="188" name="Group 187"/>
            <p:cNvGrpSpPr/>
            <p:nvPr/>
          </p:nvGrpSpPr>
          <p:grpSpPr>
            <a:xfrm>
              <a:off x="5334000" y="4721770"/>
              <a:ext cx="1752654" cy="1067921"/>
              <a:chOff x="5334000" y="4721770"/>
              <a:chExt cx="1752654" cy="1067921"/>
            </a:xfrm>
          </p:grpSpPr>
          <p:cxnSp>
            <p:nvCxnSpPr>
              <p:cNvPr id="189" name="Curved Connector 188"/>
              <p:cNvCxnSpPr/>
              <p:nvPr/>
            </p:nvCxnSpPr>
            <p:spPr>
              <a:xfrm rot="16200000" flipH="1">
                <a:off x="6851650" y="5327651"/>
                <a:ext cx="457200" cy="12700"/>
              </a:xfrm>
              <a:prstGeom prst="curvedConnector5">
                <a:avLst>
                  <a:gd name="adj1" fmla="val -55144"/>
                  <a:gd name="adj2" fmla="val 5340638"/>
                  <a:gd name="adj3" fmla="val 155144"/>
                </a:avLst>
              </a:prstGeom>
              <a:ln w="28575" cmpd="sng">
                <a:solidFill>
                  <a:srgbClr val="FF0000"/>
                </a:solidFill>
                <a:prstDash val="dash"/>
                <a:tailEnd type="arrow"/>
              </a:ln>
              <a:scene3d>
                <a:camera prst="orthographicFront">
                  <a:rot lat="0" lon="1800000" rev="2088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p:nvCxnSpPr>
            <p:spPr>
              <a:xfrm>
                <a:off x="5334000" y="5105400"/>
                <a:ext cx="1752600" cy="0"/>
              </a:xfrm>
              <a:prstGeom prst="line">
                <a:avLst/>
              </a:prstGeom>
              <a:ln w="28575"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p:nvCxnSpPr>
            <p:spPr>
              <a:xfrm flipH="1">
                <a:off x="5334000" y="5486400"/>
                <a:ext cx="1676400" cy="0"/>
              </a:xfrm>
              <a:prstGeom prst="line">
                <a:avLst/>
              </a:prstGeom>
              <a:ln w="28575"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92" name="Rectangle 191"/>
              <p:cNvSpPr/>
              <p:nvPr/>
            </p:nvSpPr>
            <p:spPr>
              <a:xfrm>
                <a:off x="6477000" y="4737536"/>
                <a:ext cx="593624" cy="369332"/>
              </a:xfrm>
              <a:prstGeom prst="rect">
                <a:avLst/>
              </a:prstGeom>
            </p:spPr>
            <p:txBody>
              <a:bodyPr wrap="none">
                <a:spAutoFit/>
              </a:bodyPr>
              <a:lstStyle/>
              <a:p>
                <a:r>
                  <a:rPr lang="en-US" altLang="zh-CN" b="1" dirty="0">
                    <a:latin typeface="Candara"/>
                    <a:cs typeface="Candara"/>
                  </a:rPr>
                  <a:t>GPA</a:t>
                </a:r>
                <a:endParaRPr lang="en-US" b="1" dirty="0">
                  <a:latin typeface="Candara"/>
                  <a:cs typeface="Candara"/>
                </a:endParaRPr>
              </a:p>
            </p:txBody>
          </p:sp>
          <p:sp>
            <p:nvSpPr>
              <p:cNvPr id="193" name="Rectangle 192"/>
              <p:cNvSpPr/>
              <p:nvPr/>
            </p:nvSpPr>
            <p:spPr>
              <a:xfrm>
                <a:off x="6477000" y="5420359"/>
                <a:ext cx="609654" cy="369332"/>
              </a:xfrm>
              <a:prstGeom prst="rect">
                <a:avLst/>
              </a:prstGeom>
            </p:spPr>
            <p:txBody>
              <a:bodyPr wrap="none">
                <a:spAutoFit/>
              </a:bodyPr>
              <a:lstStyle/>
              <a:p>
                <a:r>
                  <a:rPr lang="en-US" altLang="zh-CN" b="1" dirty="0" smtClean="0">
                    <a:latin typeface="Candara"/>
                    <a:cs typeface="Candara"/>
                  </a:rPr>
                  <a:t>HVA</a:t>
                </a:r>
                <a:endParaRPr lang="en-US" b="1" dirty="0">
                  <a:latin typeface="Candara"/>
                  <a:cs typeface="Candara"/>
                </a:endParaRPr>
              </a:p>
            </p:txBody>
          </p:sp>
          <p:sp>
            <p:nvSpPr>
              <p:cNvPr id="194" name="Rectangle 193"/>
              <p:cNvSpPr/>
              <p:nvPr/>
            </p:nvSpPr>
            <p:spPr>
              <a:xfrm>
                <a:off x="5562600" y="4721770"/>
                <a:ext cx="627095" cy="369332"/>
              </a:xfrm>
              <a:prstGeom prst="rect">
                <a:avLst/>
              </a:prstGeom>
            </p:spPr>
            <p:txBody>
              <a:bodyPr wrap="none">
                <a:spAutoFit/>
              </a:bodyPr>
              <a:lstStyle/>
              <a:p>
                <a:r>
                  <a:rPr lang="en-US" altLang="zh-CN" b="1" dirty="0" smtClean="0">
                    <a:latin typeface="Candara"/>
                    <a:cs typeface="Candara"/>
                  </a:rPr>
                  <a:t>miss</a:t>
                </a:r>
                <a:endParaRPr lang="en-US" b="1" dirty="0">
                  <a:latin typeface="Candara"/>
                  <a:cs typeface="Candara"/>
                </a:endParaRPr>
              </a:p>
            </p:txBody>
          </p:sp>
          <p:sp>
            <p:nvSpPr>
              <p:cNvPr id="195" name="Rectangle 194"/>
              <p:cNvSpPr/>
              <p:nvPr/>
            </p:nvSpPr>
            <p:spPr>
              <a:xfrm>
                <a:off x="5334000" y="5076498"/>
                <a:ext cx="1095172" cy="369332"/>
              </a:xfrm>
              <a:prstGeom prst="rect">
                <a:avLst/>
              </a:prstGeom>
            </p:spPr>
            <p:txBody>
              <a:bodyPr wrap="none">
                <a:spAutoFit/>
              </a:bodyPr>
              <a:lstStyle/>
              <a:p>
                <a:r>
                  <a:rPr lang="en-US" altLang="zh-CN" b="1" dirty="0" smtClean="0">
                    <a:solidFill>
                      <a:srgbClr val="FF0000"/>
                    </a:solidFill>
                    <a:latin typeface="Candara"/>
                    <a:cs typeface="Candara"/>
                  </a:rPr>
                  <a:t>hypercall</a:t>
                </a:r>
                <a:endParaRPr lang="en-US" b="1" dirty="0">
                  <a:solidFill>
                    <a:srgbClr val="FF0000"/>
                  </a:solidFill>
                  <a:latin typeface="Candara"/>
                  <a:cs typeface="Candara"/>
                </a:endParaRPr>
              </a:p>
            </p:txBody>
          </p:sp>
        </p:grpSp>
      </p:grpSp>
      <p:sp>
        <p:nvSpPr>
          <p:cNvPr id="91" name="Content Placeholder 2"/>
          <p:cNvSpPr txBox="1">
            <a:spLocks/>
          </p:cNvSpPr>
          <p:nvPr/>
        </p:nvSpPr>
        <p:spPr>
          <a:xfrm>
            <a:off x="457200" y="1250736"/>
            <a:ext cx="8376302" cy="102446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800" b="1" dirty="0">
                <a:effectLst>
                  <a:outerShdw blurRad="38100" dist="38100" dir="2700000" algn="tl">
                    <a:srgbClr val="000000">
                      <a:alpha val="43137"/>
                    </a:srgbClr>
                  </a:outerShdw>
                </a:effectLst>
                <a:latin typeface="Candara"/>
                <a:cs typeface="Candara"/>
              </a:rPr>
              <a:t>GPA2HVA mapping miss causes hypercall to hypervisors to fill the mapping</a:t>
            </a:r>
          </a:p>
        </p:txBody>
      </p:sp>
      <p:sp>
        <p:nvSpPr>
          <p:cNvPr id="92" name="Title 1"/>
          <p:cNvSpPr txBox="1">
            <a:spLocks/>
          </p:cNvSpPr>
          <p:nvPr/>
        </p:nvSpPr>
        <p:spPr>
          <a:xfrm>
            <a:off x="457200" y="204083"/>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80FF"/>
                </a:solidFill>
                <a:latin typeface="Candara"/>
                <a:cs typeface="Candara"/>
              </a:rPr>
              <a:t>Problem 2: Unrecoverable Aborts</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240835868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4811888" y="3624511"/>
            <a:ext cx="2643901" cy="2394563"/>
            <a:chOff x="4811888" y="3624511"/>
            <a:chExt cx="1615047" cy="2394563"/>
          </a:xfrm>
        </p:grpSpPr>
        <p:sp>
          <p:nvSpPr>
            <p:cNvPr id="40" name="Rectangle 39"/>
            <p:cNvSpPr/>
            <p:nvPr/>
          </p:nvSpPr>
          <p:spPr>
            <a:xfrm>
              <a:off x="4811888" y="3624511"/>
              <a:ext cx="1615047" cy="2394563"/>
            </a:xfrm>
            <a:prstGeom prst="rect">
              <a:avLst/>
            </a:prstGeom>
            <a:solidFill>
              <a:srgbClr val="D2567D">
                <a:alpha val="25000"/>
              </a:srgbClr>
            </a:solidFill>
            <a:ln w="28575" cmpd="sng">
              <a:solidFill>
                <a:srgbClr val="D2567D"/>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824066" y="5678799"/>
              <a:ext cx="591126" cy="307777"/>
            </a:xfrm>
            <a:prstGeom prst="rect">
              <a:avLst/>
            </a:prstGeom>
            <a:noFill/>
          </p:spPr>
          <p:txBody>
            <a:bodyPr wrap="square" lIns="0" tIns="0" rIns="0" bIns="0" rtlCol="0">
              <a:spAutoFit/>
            </a:bodyPr>
            <a:lstStyle/>
            <a:p>
              <a:r>
                <a:rPr lang="en-US" sz="2000" b="1" dirty="0" smtClean="0">
                  <a:latin typeface="Candara"/>
                  <a:cs typeface="Candara"/>
                </a:rPr>
                <a:t>Invisible</a:t>
              </a:r>
              <a:endParaRPr lang="en-US" sz="2000" b="1" dirty="0">
                <a:latin typeface="Candara"/>
                <a:cs typeface="Candara"/>
              </a:endParaRPr>
            </a:p>
          </p:txBody>
        </p:sp>
      </p:grpSp>
      <p:sp>
        <p:nvSpPr>
          <p:cNvPr id="2" name="Title 1"/>
          <p:cNvSpPr>
            <a:spLocks noGrp="1"/>
          </p:cNvSpPr>
          <p:nvPr>
            <p:ph type="title"/>
          </p:nvPr>
        </p:nvSpPr>
        <p:spPr>
          <a:xfrm>
            <a:off x="457200" y="6529"/>
            <a:ext cx="8229600" cy="1143000"/>
          </a:xfrm>
        </p:spPr>
        <p:txBody>
          <a:bodyPr>
            <a:normAutofit/>
          </a:bodyPr>
          <a:lstStyle/>
          <a:p>
            <a:r>
              <a:rPr lang="en-US" altLang="zh-CN" b="1" dirty="0" smtClean="0">
                <a:solidFill>
                  <a:srgbClr val="0080FF"/>
                </a:solidFill>
                <a:latin typeface="Candara"/>
                <a:cs typeface="Candara"/>
              </a:rPr>
              <a:t>In</a:t>
            </a:r>
            <a:r>
              <a:rPr lang="en-US" altLang="zh-CN" b="1" dirty="0">
                <a:solidFill>
                  <a:srgbClr val="0080FF"/>
                </a:solidFill>
                <a:latin typeface="Candara"/>
                <a:cs typeface="Candara"/>
              </a:rPr>
              <a:t>-VM</a:t>
            </a:r>
            <a:r>
              <a:rPr lang="zh-CN" altLang="en-US" b="1" dirty="0">
                <a:solidFill>
                  <a:srgbClr val="0080FF"/>
                </a:solidFill>
                <a:latin typeface="Candara"/>
                <a:cs typeface="Candara"/>
              </a:rPr>
              <a:t> </a:t>
            </a:r>
            <a:r>
              <a:rPr lang="en-US" altLang="zh-CN" b="1" dirty="0">
                <a:solidFill>
                  <a:srgbClr val="0080FF"/>
                </a:solidFill>
                <a:latin typeface="Candara"/>
                <a:cs typeface="Candara"/>
              </a:rPr>
              <a:t>Core</a:t>
            </a:r>
            <a:r>
              <a:rPr lang="zh-CN" altLang="en-US" b="1" dirty="0">
                <a:solidFill>
                  <a:srgbClr val="0080FF"/>
                </a:solidFill>
                <a:latin typeface="Candara"/>
                <a:cs typeface="Candara"/>
              </a:rPr>
              <a:t> </a:t>
            </a:r>
            <a:r>
              <a:rPr lang="en-US" altLang="zh-CN" b="1" dirty="0">
                <a:solidFill>
                  <a:srgbClr val="0080FF"/>
                </a:solidFill>
                <a:latin typeface="Candara"/>
                <a:cs typeface="Candara"/>
              </a:rPr>
              <a:t>Planting</a:t>
            </a:r>
            <a:endParaRPr lang="en-US" dirty="0"/>
          </a:p>
        </p:txBody>
      </p:sp>
      <p:sp>
        <p:nvSpPr>
          <p:cNvPr id="3" name="Content Placeholder 2"/>
          <p:cNvSpPr txBox="1">
            <a:spLocks/>
          </p:cNvSpPr>
          <p:nvPr/>
        </p:nvSpPr>
        <p:spPr>
          <a:xfrm>
            <a:off x="457200" y="1600200"/>
            <a:ext cx="8229600" cy="452596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endParaRPr lang="en-US" dirty="0" smtClean="0">
              <a:latin typeface="Candara"/>
              <a:cs typeface="Candara"/>
            </a:endParaRPr>
          </a:p>
        </p:txBody>
      </p:sp>
      <p:sp>
        <p:nvSpPr>
          <p:cNvPr id="5" name="Rectangle 4"/>
          <p:cNvSpPr/>
          <p:nvPr/>
        </p:nvSpPr>
        <p:spPr>
          <a:xfrm>
            <a:off x="1448304" y="6174297"/>
            <a:ext cx="6256361" cy="51951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684081" y="3628934"/>
            <a:ext cx="3750584" cy="2390141"/>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06128" y="6326151"/>
            <a:ext cx="1306174" cy="369332"/>
          </a:xfrm>
          <a:prstGeom prst="rect">
            <a:avLst/>
          </a:prstGeom>
          <a:noFill/>
        </p:spPr>
        <p:txBody>
          <a:bodyPr wrap="square" rtlCol="0">
            <a:spAutoFit/>
          </a:bodyPr>
          <a:lstStyle/>
          <a:p>
            <a:r>
              <a:rPr lang="en-US" altLang="zh-CN" b="1" dirty="0" smtClean="0">
                <a:latin typeface="Candara"/>
                <a:cs typeface="Candara"/>
              </a:rPr>
              <a:t>Hypervisor</a:t>
            </a:r>
            <a:endParaRPr lang="en-US" b="1" dirty="0">
              <a:latin typeface="Candara"/>
              <a:cs typeface="Candara"/>
            </a:endParaRPr>
          </a:p>
        </p:txBody>
      </p:sp>
      <p:sp>
        <p:nvSpPr>
          <p:cNvPr id="8" name="TextBox 7"/>
          <p:cNvSpPr txBox="1"/>
          <p:nvPr/>
        </p:nvSpPr>
        <p:spPr>
          <a:xfrm>
            <a:off x="2712302" y="3628934"/>
            <a:ext cx="1306174" cy="369332"/>
          </a:xfrm>
          <a:prstGeom prst="rect">
            <a:avLst/>
          </a:prstGeom>
          <a:noFill/>
        </p:spPr>
        <p:txBody>
          <a:bodyPr wrap="square" rtlCol="0">
            <a:spAutoFit/>
          </a:bodyPr>
          <a:lstStyle/>
          <a:p>
            <a:r>
              <a:rPr lang="en-US" altLang="zh-CN" b="1" dirty="0" smtClean="0">
                <a:latin typeface="Candara"/>
                <a:cs typeface="Candara"/>
              </a:rPr>
              <a:t>Guest VM</a:t>
            </a:r>
            <a:endParaRPr lang="en-US" b="1" dirty="0">
              <a:latin typeface="Candara"/>
              <a:cs typeface="Candara"/>
            </a:endParaRPr>
          </a:p>
        </p:txBody>
      </p:sp>
      <p:pic>
        <p:nvPicPr>
          <p:cNvPr id="9" name="Picture 8" descr="thread-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2923" y="4369041"/>
            <a:ext cx="254715" cy="713201"/>
          </a:xfrm>
          <a:prstGeom prst="rect">
            <a:avLst/>
          </a:prstGeom>
          <a:ln w="19050" cmpd="sng">
            <a:noFill/>
            <a:prstDash val="sysDash"/>
          </a:ln>
        </p:spPr>
      </p:pic>
      <p:sp>
        <p:nvSpPr>
          <p:cNvPr id="10" name="TextBox 9"/>
          <p:cNvSpPr txBox="1"/>
          <p:nvPr/>
        </p:nvSpPr>
        <p:spPr>
          <a:xfrm>
            <a:off x="3123474" y="4122820"/>
            <a:ext cx="707805" cy="246221"/>
          </a:xfrm>
          <a:prstGeom prst="rect">
            <a:avLst/>
          </a:prstGeom>
          <a:noFill/>
        </p:spPr>
        <p:txBody>
          <a:bodyPr wrap="square" lIns="0" tIns="0" rIns="0" bIns="0" rtlCol="0">
            <a:spAutoFit/>
          </a:bodyPr>
          <a:lstStyle/>
          <a:p>
            <a:r>
              <a:rPr lang="en-US" altLang="zh-CN" sz="1600" b="1" dirty="0" smtClean="0">
                <a:solidFill>
                  <a:schemeClr val="tx2"/>
                </a:solidFill>
                <a:latin typeface="Candara"/>
                <a:cs typeface="Candara"/>
              </a:rPr>
              <a:t>Process</a:t>
            </a:r>
            <a:endParaRPr lang="en-US" sz="1400" b="1" dirty="0">
              <a:solidFill>
                <a:schemeClr val="tx2"/>
              </a:solidFill>
              <a:latin typeface="Candara"/>
              <a:cs typeface="Candara"/>
            </a:endParaRPr>
          </a:p>
        </p:txBody>
      </p:sp>
      <p:sp>
        <p:nvSpPr>
          <p:cNvPr id="12" name="Rectangle 11"/>
          <p:cNvSpPr/>
          <p:nvPr/>
        </p:nvSpPr>
        <p:spPr>
          <a:xfrm>
            <a:off x="3278695" y="5401731"/>
            <a:ext cx="1250973" cy="327378"/>
          </a:xfrm>
          <a:prstGeom prst="rect">
            <a:avLst/>
          </a:prstGeom>
          <a:solidFill>
            <a:schemeClr val="accent6">
              <a:lumMod val="60000"/>
              <a:lumOff val="40000"/>
            </a:schemeClr>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Curved Connector 13"/>
          <p:cNvCxnSpPr>
            <a:stCxn id="9" idx="3"/>
            <a:endCxn id="12" idx="0"/>
          </p:cNvCxnSpPr>
          <p:nvPr/>
        </p:nvCxnSpPr>
        <p:spPr>
          <a:xfrm>
            <a:off x="3567638" y="4725642"/>
            <a:ext cx="336544" cy="676089"/>
          </a:xfrm>
          <a:prstGeom prst="curvedConnector2">
            <a:avLst/>
          </a:prstGeom>
          <a:ln w="2857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795625" y="4749055"/>
            <a:ext cx="831273" cy="338554"/>
          </a:xfrm>
          <a:prstGeom prst="rect">
            <a:avLst/>
          </a:prstGeom>
          <a:noFill/>
        </p:spPr>
        <p:txBody>
          <a:bodyPr wrap="square" rtlCol="0">
            <a:spAutoFit/>
          </a:bodyPr>
          <a:lstStyle/>
          <a:p>
            <a:r>
              <a:rPr lang="en-US" sz="1600" dirty="0" smtClean="0">
                <a:latin typeface="Candara"/>
                <a:cs typeface="Candara"/>
              </a:rPr>
              <a:t>Access</a:t>
            </a:r>
            <a:endParaRPr lang="en-US" sz="1600" dirty="0">
              <a:latin typeface="Candara"/>
              <a:cs typeface="Candara"/>
            </a:endParaRPr>
          </a:p>
        </p:txBody>
      </p:sp>
      <p:sp>
        <p:nvSpPr>
          <p:cNvPr id="17" name="TextBox 16"/>
          <p:cNvSpPr txBox="1"/>
          <p:nvPr/>
        </p:nvSpPr>
        <p:spPr>
          <a:xfrm>
            <a:off x="3415641" y="5680521"/>
            <a:ext cx="1114027" cy="369332"/>
          </a:xfrm>
          <a:prstGeom prst="rect">
            <a:avLst/>
          </a:prstGeom>
          <a:noFill/>
        </p:spPr>
        <p:txBody>
          <a:bodyPr wrap="square" rtlCol="0">
            <a:spAutoFit/>
          </a:bodyPr>
          <a:lstStyle/>
          <a:p>
            <a:r>
              <a:rPr lang="en-US" b="1" dirty="0" smtClean="0">
                <a:latin typeface="Candara"/>
                <a:cs typeface="Candara"/>
              </a:rPr>
              <a:t>Memory</a:t>
            </a:r>
            <a:endParaRPr lang="en-US" b="1" dirty="0">
              <a:latin typeface="Candara"/>
              <a:cs typeface="Candara"/>
            </a:endParaRPr>
          </a:p>
        </p:txBody>
      </p:sp>
      <p:sp>
        <p:nvSpPr>
          <p:cNvPr id="20" name="Oval 19"/>
          <p:cNvSpPr/>
          <p:nvPr/>
        </p:nvSpPr>
        <p:spPr>
          <a:xfrm>
            <a:off x="1748040" y="4596655"/>
            <a:ext cx="304800" cy="304800"/>
          </a:xfrm>
          <a:prstGeom prst="ellipse">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692463" y="4942199"/>
            <a:ext cx="445127" cy="246221"/>
          </a:xfrm>
          <a:prstGeom prst="rect">
            <a:avLst/>
          </a:prstGeom>
          <a:noFill/>
        </p:spPr>
        <p:txBody>
          <a:bodyPr wrap="square" lIns="0" tIns="0" rIns="0" bIns="0" rtlCol="0">
            <a:spAutoFit/>
          </a:bodyPr>
          <a:lstStyle/>
          <a:p>
            <a:r>
              <a:rPr lang="en-US" altLang="zh-CN" sz="1600" b="1" dirty="0">
                <a:solidFill>
                  <a:schemeClr val="tx2"/>
                </a:solidFill>
                <a:latin typeface="Candara"/>
                <a:cs typeface="Candara"/>
              </a:rPr>
              <a:t>C</a:t>
            </a:r>
            <a:r>
              <a:rPr lang="en-US" altLang="zh-CN" sz="1600" b="1" dirty="0" smtClean="0">
                <a:solidFill>
                  <a:schemeClr val="tx2"/>
                </a:solidFill>
                <a:latin typeface="Candara"/>
                <a:cs typeface="Candara"/>
              </a:rPr>
              <a:t>ore</a:t>
            </a:r>
            <a:endParaRPr lang="en-US" sz="1400" b="1" dirty="0">
              <a:solidFill>
                <a:schemeClr val="tx2"/>
              </a:solidFill>
              <a:latin typeface="Candara"/>
              <a:cs typeface="Candara"/>
            </a:endParaRPr>
          </a:p>
        </p:txBody>
      </p:sp>
      <p:cxnSp>
        <p:nvCxnSpPr>
          <p:cNvPr id="25" name="Straight Connector 24"/>
          <p:cNvCxnSpPr>
            <a:stCxn id="20" idx="7"/>
            <a:endCxn id="9" idx="0"/>
          </p:cNvCxnSpPr>
          <p:nvPr/>
        </p:nvCxnSpPr>
        <p:spPr>
          <a:xfrm flipV="1">
            <a:off x="2008203" y="4369041"/>
            <a:ext cx="1432078" cy="272251"/>
          </a:xfrm>
          <a:prstGeom prst="line">
            <a:avLst/>
          </a:prstGeom>
          <a:ln w="3175"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20" idx="5"/>
            <a:endCxn id="9" idx="2"/>
          </p:cNvCxnSpPr>
          <p:nvPr/>
        </p:nvCxnSpPr>
        <p:spPr>
          <a:xfrm>
            <a:off x="2008203" y="4856818"/>
            <a:ext cx="1432078" cy="225424"/>
          </a:xfrm>
          <a:prstGeom prst="line">
            <a:avLst/>
          </a:prstGeom>
          <a:ln w="3175"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grpSp>
        <p:nvGrpSpPr>
          <p:cNvPr id="4" name="Group 3"/>
          <p:cNvGrpSpPr/>
          <p:nvPr/>
        </p:nvGrpSpPr>
        <p:grpSpPr>
          <a:xfrm>
            <a:off x="6526573" y="4579591"/>
            <a:ext cx="1397000" cy="569317"/>
            <a:chOff x="6526573" y="4579591"/>
            <a:chExt cx="1397000" cy="569317"/>
          </a:xfrm>
        </p:grpSpPr>
        <p:sp>
          <p:nvSpPr>
            <p:cNvPr id="18" name="Oval 17"/>
            <p:cNvSpPr/>
            <p:nvPr/>
          </p:nvSpPr>
          <p:spPr>
            <a:xfrm>
              <a:off x="7028520" y="4579591"/>
              <a:ext cx="304800" cy="304800"/>
            </a:xfrm>
            <a:prstGeom prst="ellipse">
              <a:avLst/>
            </a:prstGeom>
            <a:solidFill>
              <a:srgbClr val="F75E5C"/>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solidFill>
                  <a:schemeClr val="bg2">
                    <a:lumMod val="10000"/>
                  </a:schemeClr>
                </a:solidFill>
              </a:endParaRPr>
            </a:p>
          </p:txBody>
        </p:sp>
        <p:sp>
          <p:nvSpPr>
            <p:cNvPr id="19" name="TextBox 18"/>
            <p:cNvSpPr txBox="1"/>
            <p:nvPr/>
          </p:nvSpPr>
          <p:spPr>
            <a:xfrm>
              <a:off x="6526573" y="4902687"/>
              <a:ext cx="1397000" cy="246221"/>
            </a:xfrm>
            <a:prstGeom prst="rect">
              <a:avLst/>
            </a:prstGeom>
            <a:noFill/>
          </p:spPr>
          <p:txBody>
            <a:bodyPr wrap="square" lIns="0" tIns="0" rIns="0" bIns="0" rtlCol="0">
              <a:spAutoFit/>
            </a:bodyPr>
            <a:lstStyle/>
            <a:p>
              <a:r>
                <a:rPr lang="en-US" altLang="zh-CN" sz="1600" b="1" dirty="0" smtClean="0">
                  <a:solidFill>
                    <a:srgbClr val="FF0000"/>
                  </a:solidFill>
                  <a:latin typeface="Candara"/>
                  <a:cs typeface="Candara"/>
                </a:rPr>
                <a:t>Implanted core</a:t>
              </a:r>
              <a:endParaRPr lang="en-US" sz="1400" b="1" dirty="0">
                <a:solidFill>
                  <a:srgbClr val="FF0000"/>
                </a:solidFill>
                <a:latin typeface="Candara"/>
                <a:cs typeface="Candara"/>
              </a:endParaRPr>
            </a:p>
          </p:txBody>
        </p:sp>
      </p:grpSp>
      <p:grpSp>
        <p:nvGrpSpPr>
          <p:cNvPr id="28" name="Group 27"/>
          <p:cNvGrpSpPr/>
          <p:nvPr/>
        </p:nvGrpSpPr>
        <p:grpSpPr>
          <a:xfrm>
            <a:off x="5108223" y="4074152"/>
            <a:ext cx="1964934" cy="981070"/>
            <a:chOff x="5108223" y="4074152"/>
            <a:chExt cx="1964934" cy="981070"/>
          </a:xfrm>
        </p:grpSpPr>
        <p:sp>
          <p:nvSpPr>
            <p:cNvPr id="35" name="TextBox 34"/>
            <p:cNvSpPr txBox="1"/>
            <p:nvPr/>
          </p:nvSpPr>
          <p:spPr>
            <a:xfrm>
              <a:off x="5108223" y="4074152"/>
              <a:ext cx="1114778" cy="246221"/>
            </a:xfrm>
            <a:prstGeom prst="rect">
              <a:avLst/>
            </a:prstGeom>
            <a:noFill/>
          </p:spPr>
          <p:txBody>
            <a:bodyPr wrap="square" lIns="0" tIns="0" rIns="0" bIns="0" rtlCol="0">
              <a:spAutoFit/>
            </a:bodyPr>
            <a:lstStyle/>
            <a:p>
              <a:pPr algn="ctr"/>
              <a:r>
                <a:rPr lang="en-US" altLang="zh-CN" sz="1600" b="1" dirty="0" smtClean="0">
                  <a:solidFill>
                    <a:srgbClr val="FF0000"/>
                  </a:solidFill>
                  <a:latin typeface="Candara"/>
                  <a:cs typeface="Candara"/>
                </a:rPr>
                <a:t>VMI process</a:t>
              </a:r>
              <a:endParaRPr lang="en-US" sz="1400" b="1" dirty="0">
                <a:solidFill>
                  <a:srgbClr val="FF0000"/>
                </a:solidFill>
                <a:latin typeface="Candara"/>
                <a:cs typeface="Candara"/>
              </a:endParaRPr>
            </a:p>
          </p:txBody>
        </p:sp>
        <p:pic>
          <p:nvPicPr>
            <p:cNvPr id="22" name="Picture 21" descr="thread-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9361" y="4369041"/>
              <a:ext cx="245065" cy="686181"/>
            </a:xfrm>
            <a:prstGeom prst="rect">
              <a:avLst/>
            </a:prstGeom>
            <a:ln w="19050" cmpd="sng">
              <a:noFill/>
              <a:prstDash val="sysDash"/>
            </a:ln>
          </p:spPr>
        </p:pic>
        <p:cxnSp>
          <p:nvCxnSpPr>
            <p:cNvPr id="29" name="Straight Connector 28"/>
            <p:cNvCxnSpPr>
              <a:stCxn id="22" idx="2"/>
              <a:endCxn id="18" idx="3"/>
            </p:cNvCxnSpPr>
            <p:nvPr/>
          </p:nvCxnSpPr>
          <p:spPr>
            <a:xfrm flipV="1">
              <a:off x="5601894" y="4839754"/>
              <a:ext cx="1471263" cy="215468"/>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22" idx="0"/>
              <a:endCxn id="18" idx="1"/>
            </p:cNvCxnSpPr>
            <p:nvPr/>
          </p:nvCxnSpPr>
          <p:spPr>
            <a:xfrm>
              <a:off x="5601894" y="4369041"/>
              <a:ext cx="1471263" cy="255187"/>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4529669" y="4712132"/>
            <a:ext cx="1509886" cy="853288"/>
            <a:chOff x="4529669" y="4712132"/>
            <a:chExt cx="1509886" cy="853288"/>
          </a:xfrm>
        </p:grpSpPr>
        <p:cxnSp>
          <p:nvCxnSpPr>
            <p:cNvPr id="36" name="Curved Connector 35"/>
            <p:cNvCxnSpPr>
              <a:stCxn id="22" idx="1"/>
              <a:endCxn id="12" idx="3"/>
            </p:cNvCxnSpPr>
            <p:nvPr/>
          </p:nvCxnSpPr>
          <p:spPr>
            <a:xfrm rot="10800000" flipV="1">
              <a:off x="4529669" y="4712132"/>
              <a:ext cx="949693" cy="853288"/>
            </a:xfrm>
            <a:prstGeom prst="curvedConnector3">
              <a:avLst>
                <a:gd name="adj1" fmla="val 50000"/>
              </a:avLst>
            </a:prstGeom>
            <a:ln w="28575"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4949597" y="5106575"/>
              <a:ext cx="1089958" cy="338554"/>
            </a:xfrm>
            <a:prstGeom prst="rect">
              <a:avLst/>
            </a:prstGeom>
            <a:noFill/>
          </p:spPr>
          <p:txBody>
            <a:bodyPr wrap="square" rtlCol="0">
              <a:spAutoFit/>
            </a:bodyPr>
            <a:lstStyle/>
            <a:p>
              <a:r>
                <a:rPr lang="en-US" sz="1600" dirty="0" smtClean="0">
                  <a:latin typeface="Candara"/>
                  <a:cs typeface="Candara"/>
                </a:rPr>
                <a:t>Introspect</a:t>
              </a:r>
              <a:endParaRPr lang="en-US" sz="1600" dirty="0">
                <a:latin typeface="Candara"/>
                <a:cs typeface="Candara"/>
              </a:endParaRPr>
            </a:p>
          </p:txBody>
        </p:sp>
      </p:grpSp>
      <p:grpSp>
        <p:nvGrpSpPr>
          <p:cNvPr id="16" name="Group 15"/>
          <p:cNvGrpSpPr/>
          <p:nvPr/>
        </p:nvGrpSpPr>
        <p:grpSpPr>
          <a:xfrm>
            <a:off x="902674" y="3871606"/>
            <a:ext cx="845366" cy="1183616"/>
            <a:chOff x="902674" y="3871606"/>
            <a:chExt cx="845366" cy="1183616"/>
          </a:xfrm>
        </p:grpSpPr>
        <p:sp>
          <p:nvSpPr>
            <p:cNvPr id="42" name="Rectangle 41"/>
            <p:cNvSpPr/>
            <p:nvPr/>
          </p:nvSpPr>
          <p:spPr>
            <a:xfrm>
              <a:off x="1006784" y="3871606"/>
              <a:ext cx="381000" cy="5334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2">
                    <a:lumMod val="10000"/>
                  </a:schemeClr>
                </a:solidFill>
              </a:endParaRPr>
            </a:p>
          </p:txBody>
        </p:sp>
        <p:sp>
          <p:nvSpPr>
            <p:cNvPr id="43" name="Rectangle 42"/>
            <p:cNvSpPr/>
            <p:nvPr/>
          </p:nvSpPr>
          <p:spPr>
            <a:xfrm>
              <a:off x="1006784" y="4224946"/>
              <a:ext cx="381000" cy="76200"/>
            </a:xfrm>
            <a:prstGeom prst="rect">
              <a:avLst/>
            </a:prstGeom>
            <a:solidFill>
              <a:schemeClr val="accent6">
                <a:lumMod val="60000"/>
                <a:lumOff val="4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2">
                    <a:lumMod val="10000"/>
                  </a:schemeClr>
                </a:solidFill>
              </a:endParaRPr>
            </a:p>
          </p:txBody>
        </p:sp>
        <p:cxnSp>
          <p:nvCxnSpPr>
            <p:cNvPr id="47" name="Elbow Connector 46"/>
            <p:cNvCxnSpPr>
              <a:stCxn id="20" idx="2"/>
              <a:endCxn id="42" idx="2"/>
            </p:cNvCxnSpPr>
            <p:nvPr/>
          </p:nvCxnSpPr>
          <p:spPr>
            <a:xfrm rot="10800000">
              <a:off x="1197284" y="4405007"/>
              <a:ext cx="550756" cy="344049"/>
            </a:xfrm>
            <a:prstGeom prst="bentConnector2">
              <a:avLst/>
            </a:prstGeom>
            <a:ln w="127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02674" y="4778223"/>
              <a:ext cx="485110" cy="276999"/>
            </a:xfrm>
            <a:prstGeom prst="rect">
              <a:avLst/>
            </a:prstGeom>
            <a:noFill/>
          </p:spPr>
          <p:txBody>
            <a:bodyPr wrap="square" lIns="0" tIns="0" rIns="0" bIns="0" rtlCol="0">
              <a:spAutoFit/>
            </a:bodyPr>
            <a:lstStyle/>
            <a:p>
              <a:r>
                <a:rPr lang="en-US" altLang="zh-CN" b="1" dirty="0" smtClean="0">
                  <a:solidFill>
                    <a:schemeClr val="tx2"/>
                  </a:solidFill>
                  <a:latin typeface="Candara"/>
                  <a:cs typeface="Candara"/>
                </a:rPr>
                <a:t>EPT</a:t>
              </a:r>
              <a:endParaRPr lang="en-US" sz="1600" b="1" dirty="0">
                <a:solidFill>
                  <a:schemeClr val="tx2"/>
                </a:solidFill>
                <a:latin typeface="Candara"/>
                <a:cs typeface="Candara"/>
              </a:endParaRPr>
            </a:p>
          </p:txBody>
        </p:sp>
      </p:grpSp>
      <p:grpSp>
        <p:nvGrpSpPr>
          <p:cNvPr id="13" name="Group 12"/>
          <p:cNvGrpSpPr/>
          <p:nvPr/>
        </p:nvGrpSpPr>
        <p:grpSpPr>
          <a:xfrm>
            <a:off x="5724427" y="3871606"/>
            <a:ext cx="2740700" cy="1106024"/>
            <a:chOff x="5724427" y="3871606"/>
            <a:chExt cx="2740700" cy="1106024"/>
          </a:xfrm>
        </p:grpSpPr>
        <p:sp>
          <p:nvSpPr>
            <p:cNvPr id="44" name="Rectangle 43"/>
            <p:cNvSpPr/>
            <p:nvPr/>
          </p:nvSpPr>
          <p:spPr>
            <a:xfrm>
              <a:off x="7720849" y="3871606"/>
              <a:ext cx="381000" cy="5334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2">
                    <a:lumMod val="10000"/>
                  </a:schemeClr>
                </a:solidFill>
              </a:endParaRPr>
            </a:p>
          </p:txBody>
        </p:sp>
        <p:sp>
          <p:nvSpPr>
            <p:cNvPr id="45" name="Rectangle 44"/>
            <p:cNvSpPr/>
            <p:nvPr/>
          </p:nvSpPr>
          <p:spPr>
            <a:xfrm>
              <a:off x="7720849" y="4224946"/>
              <a:ext cx="381000" cy="76200"/>
            </a:xfrm>
            <a:prstGeom prst="rect">
              <a:avLst/>
            </a:prstGeom>
            <a:solidFill>
              <a:schemeClr val="accent6">
                <a:lumMod val="60000"/>
                <a:lumOff val="40000"/>
              </a:schemeClr>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2">
                    <a:lumMod val="10000"/>
                  </a:schemeClr>
                </a:solidFill>
              </a:endParaRPr>
            </a:p>
          </p:txBody>
        </p:sp>
        <p:sp>
          <p:nvSpPr>
            <p:cNvPr id="46" name="Rectangle 45"/>
            <p:cNvSpPr/>
            <p:nvPr/>
          </p:nvSpPr>
          <p:spPr>
            <a:xfrm>
              <a:off x="7730275" y="4036052"/>
              <a:ext cx="381000" cy="76200"/>
            </a:xfrm>
            <a:prstGeom prst="rect">
              <a:avLst/>
            </a:prstGeom>
            <a:solidFill>
              <a:srgbClr val="F75E5C"/>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2">
                    <a:lumMod val="10000"/>
                  </a:schemeClr>
                </a:solidFill>
              </a:endParaRPr>
            </a:p>
          </p:txBody>
        </p:sp>
        <p:cxnSp>
          <p:nvCxnSpPr>
            <p:cNvPr id="51" name="Elbow Connector 50"/>
            <p:cNvCxnSpPr>
              <a:stCxn id="18" idx="6"/>
              <a:endCxn id="44" idx="2"/>
            </p:cNvCxnSpPr>
            <p:nvPr/>
          </p:nvCxnSpPr>
          <p:spPr>
            <a:xfrm flipV="1">
              <a:off x="7333320" y="4405006"/>
              <a:ext cx="578029" cy="326985"/>
            </a:xfrm>
            <a:prstGeom prst="bentConnector2">
              <a:avLst/>
            </a:prstGeom>
            <a:ln w="127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7980017" y="4700631"/>
              <a:ext cx="485110" cy="276999"/>
            </a:xfrm>
            <a:prstGeom prst="rect">
              <a:avLst/>
            </a:prstGeom>
            <a:noFill/>
          </p:spPr>
          <p:txBody>
            <a:bodyPr wrap="square" lIns="0" tIns="0" rIns="0" bIns="0" rtlCol="0">
              <a:spAutoFit/>
            </a:bodyPr>
            <a:lstStyle/>
            <a:p>
              <a:r>
                <a:rPr lang="en-US" altLang="zh-CN" b="1" dirty="0" smtClean="0">
                  <a:solidFill>
                    <a:schemeClr val="tx2"/>
                  </a:solidFill>
                  <a:latin typeface="Candara"/>
                  <a:cs typeface="Candara"/>
                </a:rPr>
                <a:t>EPT</a:t>
              </a:r>
              <a:endParaRPr lang="en-US" sz="1600" b="1" dirty="0">
                <a:solidFill>
                  <a:schemeClr val="tx2"/>
                </a:solidFill>
                <a:latin typeface="Candara"/>
                <a:cs typeface="Candara"/>
              </a:endParaRPr>
            </a:p>
          </p:txBody>
        </p:sp>
        <p:cxnSp>
          <p:nvCxnSpPr>
            <p:cNvPr id="57" name="Curved Connector 56"/>
            <p:cNvCxnSpPr>
              <a:stCxn id="46" idx="1"/>
              <a:endCxn id="22" idx="3"/>
            </p:cNvCxnSpPr>
            <p:nvPr/>
          </p:nvCxnSpPr>
          <p:spPr>
            <a:xfrm rot="10800000" flipV="1">
              <a:off x="5724427" y="4074152"/>
              <a:ext cx="2005849" cy="637980"/>
            </a:xfrm>
            <a:prstGeom prst="curvedConnector3">
              <a:avLst>
                <a:gd name="adj1" fmla="val 50000"/>
              </a:avLst>
            </a:prstGeom>
            <a:ln w="2857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38" name="Content Placeholder 2"/>
          <p:cNvSpPr txBox="1">
            <a:spLocks/>
          </p:cNvSpPr>
          <p:nvPr/>
        </p:nvSpPr>
        <p:spPr>
          <a:xfrm>
            <a:off x="457200" y="860778"/>
            <a:ext cx="8284498" cy="476021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r>
              <a:rPr lang="en-US" sz="2800" b="1" dirty="0" smtClean="0">
                <a:latin typeface="Candara"/>
                <a:cs typeface="Candara"/>
              </a:rPr>
              <a:t>Stealthily insert</a:t>
            </a:r>
            <a:r>
              <a:rPr lang="zh-CN" altLang="en-US" sz="2800" b="1" dirty="0" smtClean="0">
                <a:latin typeface="Candara"/>
                <a:cs typeface="Candara"/>
              </a:rPr>
              <a:t> </a:t>
            </a:r>
            <a:r>
              <a:rPr lang="en-US" altLang="zh-CN" sz="2800" b="1" dirty="0" smtClean="0">
                <a:latin typeface="Candara"/>
                <a:cs typeface="Candara"/>
              </a:rPr>
              <a:t>a</a:t>
            </a:r>
            <a:r>
              <a:rPr lang="zh-CN" altLang="en-US" sz="2800" b="1" dirty="0" smtClean="0">
                <a:latin typeface="Candara"/>
                <a:cs typeface="Candara"/>
              </a:rPr>
              <a:t> </a:t>
            </a:r>
            <a:r>
              <a:rPr lang="en-US" altLang="zh-CN" sz="2800" b="1" dirty="0" smtClean="0">
                <a:latin typeface="Candara"/>
                <a:cs typeface="Candara"/>
              </a:rPr>
              <a:t>new</a:t>
            </a:r>
            <a:r>
              <a:rPr lang="zh-CN" altLang="en-US" sz="2800" b="1" dirty="0" smtClean="0">
                <a:latin typeface="Candara"/>
                <a:cs typeface="Candara"/>
              </a:rPr>
              <a:t> </a:t>
            </a:r>
            <a:r>
              <a:rPr lang="en-US" altLang="zh-CN" sz="2800" b="1" dirty="0" smtClean="0">
                <a:latin typeface="Candara"/>
                <a:cs typeface="Candara"/>
              </a:rPr>
              <a:t>virtual core to guest VM</a:t>
            </a:r>
            <a:endParaRPr lang="en-US" altLang="zh-CN" b="1" dirty="0" smtClean="0">
              <a:latin typeface="Candara"/>
              <a:cs typeface="Candara"/>
            </a:endParaRPr>
          </a:p>
          <a:p>
            <a:pPr lvl="1">
              <a:lnSpc>
                <a:spcPct val="120000"/>
              </a:lnSpc>
            </a:pPr>
            <a:r>
              <a:rPr lang="en-US" altLang="zh-CN" sz="2400" dirty="0" smtClean="0">
                <a:latin typeface="Candara"/>
                <a:cs typeface="Candara"/>
              </a:rPr>
              <a:t>Directly run VMI process in the guest VM’s context</a:t>
            </a:r>
          </a:p>
          <a:p>
            <a:pPr lvl="1">
              <a:lnSpc>
                <a:spcPct val="120000"/>
              </a:lnSpc>
            </a:pPr>
            <a:r>
              <a:rPr lang="en-US" sz="2800" dirty="0" smtClean="0">
                <a:latin typeface="Candara"/>
                <a:cs typeface="Candara"/>
              </a:rPr>
              <a:t>manipulate Extended Page Table in hypervisor</a:t>
            </a:r>
          </a:p>
          <a:p>
            <a:pPr lvl="2">
              <a:lnSpc>
                <a:spcPct val="120000"/>
              </a:lnSpc>
            </a:pPr>
            <a:r>
              <a:rPr lang="en-US" sz="2400" dirty="0" smtClean="0">
                <a:latin typeface="Candara"/>
                <a:cs typeface="Candara"/>
              </a:rPr>
              <a:t>Grant implanted core direct access to guest VM’s address space, yet maintain strong isolation</a:t>
            </a:r>
          </a:p>
        </p:txBody>
      </p:sp>
    </p:spTree>
    <p:extLst>
      <p:ext uri="{BB962C8B-B14F-4D97-AF65-F5344CB8AC3E}">
        <p14:creationId xmlns:p14="http://schemas.microsoft.com/office/powerpoint/2010/main" val="966343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500"/>
                                        <p:tgtEl>
                                          <p:spTgt spid="3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8">
                                            <p:txEl>
                                              <p:pRg st="1" end="1"/>
                                            </p:txEl>
                                          </p:spTgt>
                                        </p:tgtEl>
                                        <p:attrNameLst>
                                          <p:attrName>style.visibility</p:attrName>
                                        </p:attrNameLst>
                                      </p:cBhvr>
                                      <p:to>
                                        <p:strVal val="visible"/>
                                      </p:to>
                                    </p:set>
                                    <p:animEffect transition="in" filter="fade">
                                      <p:cBhvr>
                                        <p:cTn id="18" dur="500"/>
                                        <p:tgtEl>
                                          <p:spTgt spid="38">
                                            <p:txEl>
                                              <p:pRg st="1" end="1"/>
                                            </p:txEl>
                                          </p:spTgt>
                                        </p:tgtEl>
                                      </p:cBhvr>
                                    </p:animEffect>
                                  </p:childTnLst>
                                </p:cTn>
                              </p:par>
                              <p:par>
                                <p:cTn id="19" presetID="18" presetClass="entr" presetSubtype="9"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strips(upLeft)">
                                      <p:cBhvr>
                                        <p:cTn id="21" dur="500"/>
                                        <p:tgtEl>
                                          <p:spTgt spid="28"/>
                                        </p:tgtEl>
                                      </p:cBhvr>
                                    </p:animEffect>
                                  </p:childTnLst>
                                </p:cTn>
                              </p:par>
                            </p:childTnLst>
                          </p:cTn>
                        </p:par>
                        <p:par>
                          <p:cTn id="22" fill="hold">
                            <p:stCondLst>
                              <p:cond delay="500"/>
                            </p:stCondLst>
                            <p:childTnLst>
                              <p:par>
                                <p:cTn id="23" presetID="18" presetClass="entr" presetSubtype="12"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strips(downLef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8">
                                            <p:txEl>
                                              <p:pRg st="2" end="2"/>
                                            </p:txEl>
                                          </p:spTgt>
                                        </p:tgtEl>
                                        <p:attrNameLst>
                                          <p:attrName>style.visibility</p:attrName>
                                        </p:attrNameLst>
                                      </p:cBhvr>
                                      <p:to>
                                        <p:strVal val="visible"/>
                                      </p:to>
                                    </p:set>
                                    <p:animEffect transition="in" filter="fade">
                                      <p:cBhvr>
                                        <p:cTn id="30" dur="500"/>
                                        <p:tgtEl>
                                          <p:spTgt spid="38">
                                            <p:txEl>
                                              <p:pRg st="2" end="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8">
                                            <p:txEl>
                                              <p:pRg st="3" end="3"/>
                                            </p:txEl>
                                          </p:spTgt>
                                        </p:tgtEl>
                                        <p:attrNameLst>
                                          <p:attrName>style.visibility</p:attrName>
                                        </p:attrNameLst>
                                      </p:cBhvr>
                                      <p:to>
                                        <p:strVal val="visible"/>
                                      </p:to>
                                    </p:set>
                                    <p:animEffect transition="in" filter="fade">
                                      <p:cBhvr>
                                        <p:cTn id="33" dur="500"/>
                                        <p:tgtEl>
                                          <p:spTgt spid="38">
                                            <p:txEl>
                                              <p:pRg st="3" end="3"/>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Read </a:t>
            </a:r>
            <a:r>
              <a:rPr lang="en-US" sz="4000" b="1" dirty="0">
                <a:solidFill>
                  <a:srgbClr val="0080FF"/>
                </a:solidFill>
                <a:latin typeface="Candara"/>
                <a:cs typeface="Candara"/>
              </a:rPr>
              <a:t>Set</a:t>
            </a:r>
            <a:r>
              <a:rPr lang="zh-CN" altLang="en-US" sz="4000" b="1" dirty="0">
                <a:solidFill>
                  <a:srgbClr val="0080FF"/>
                </a:solidFill>
                <a:latin typeface="Candara"/>
                <a:cs typeface="Candara"/>
              </a:rPr>
              <a:t> </a:t>
            </a:r>
            <a:r>
              <a:rPr lang="en-US" altLang="zh-CN" sz="4000" b="1" dirty="0" smtClean="0">
                <a:solidFill>
                  <a:srgbClr val="0080FF"/>
                </a:solidFill>
                <a:latin typeface="Candara"/>
                <a:cs typeface="Candara"/>
              </a:rPr>
              <a:t>Reduction</a:t>
            </a:r>
            <a:endParaRPr lang="en-US" sz="4000" b="1" dirty="0">
              <a:solidFill>
                <a:srgbClr val="0080FF"/>
              </a:solidFill>
              <a:latin typeface="Candara"/>
              <a:cs typeface="Candara"/>
            </a:endParaRPr>
          </a:p>
        </p:txBody>
      </p:sp>
      <p:graphicFrame>
        <p:nvGraphicFramePr>
          <p:cNvPr id="6" name="内容占位符 4"/>
          <p:cNvGraphicFramePr>
            <a:graphicFrameLocks/>
          </p:cNvGraphicFramePr>
          <p:nvPr>
            <p:extLst>
              <p:ext uri="{D42A27DB-BD31-4B8C-83A1-F6EECF244321}">
                <p14:modId xmlns:p14="http://schemas.microsoft.com/office/powerpoint/2010/main" val="3769649410"/>
              </p:ext>
            </p:extLst>
          </p:nvPr>
        </p:nvGraphicFramePr>
        <p:xfrm>
          <a:off x="315589" y="1754984"/>
          <a:ext cx="8229600" cy="485775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794752" y="1685414"/>
            <a:ext cx="1178158" cy="400110"/>
          </a:xfrm>
          <a:prstGeom prst="rect">
            <a:avLst/>
          </a:prstGeom>
          <a:noFill/>
        </p:spPr>
        <p:txBody>
          <a:bodyPr wrap="square" rtlCol="0">
            <a:spAutoFit/>
          </a:bodyPr>
          <a:lstStyle/>
          <a:p>
            <a:r>
              <a:rPr lang="en-US" altLang="zh-CN" sz="2000" b="1" dirty="0" smtClean="0">
                <a:latin typeface="Verdana" pitchFamily="34" charset="0"/>
                <a:ea typeface="Verdana" pitchFamily="34" charset="0"/>
                <a:cs typeface="Verdana" pitchFamily="34" charset="0"/>
              </a:rPr>
              <a:t>487KB</a:t>
            </a:r>
            <a:endParaRPr lang="en-US" sz="2000" b="1" dirty="0">
              <a:latin typeface="Verdana" pitchFamily="34" charset="0"/>
              <a:ea typeface="Verdana" pitchFamily="34" charset="0"/>
              <a:cs typeface="Verdana" pitchFamily="34" charset="0"/>
            </a:endParaRPr>
          </a:p>
        </p:txBody>
      </p:sp>
      <p:sp>
        <p:nvSpPr>
          <p:cNvPr id="10" name="TextBox 9"/>
          <p:cNvSpPr txBox="1"/>
          <p:nvPr/>
        </p:nvSpPr>
        <p:spPr>
          <a:xfrm>
            <a:off x="3507774" y="3111996"/>
            <a:ext cx="1119464" cy="400110"/>
          </a:xfrm>
          <a:prstGeom prst="rect">
            <a:avLst/>
          </a:prstGeom>
          <a:noFill/>
        </p:spPr>
        <p:txBody>
          <a:bodyPr wrap="square" rtlCol="0">
            <a:spAutoFit/>
          </a:bodyPr>
          <a:lstStyle/>
          <a:p>
            <a:r>
              <a:rPr lang="en-US" altLang="zh-CN" sz="2000" b="1" dirty="0" smtClean="0">
                <a:latin typeface="Verdana" pitchFamily="34" charset="0"/>
                <a:ea typeface="Verdana" pitchFamily="34" charset="0"/>
                <a:cs typeface="Verdana" pitchFamily="34" charset="0"/>
              </a:rPr>
              <a:t>93KB</a:t>
            </a:r>
            <a:endParaRPr lang="en-US" sz="2000" b="1" dirty="0">
              <a:latin typeface="Verdana" pitchFamily="34" charset="0"/>
              <a:ea typeface="Verdana" pitchFamily="34" charset="0"/>
              <a:cs typeface="Verdana" pitchFamily="34" charset="0"/>
            </a:endParaRPr>
          </a:p>
        </p:txBody>
      </p:sp>
      <p:cxnSp>
        <p:nvCxnSpPr>
          <p:cNvPr id="7" name="Curved Connector 6"/>
          <p:cNvCxnSpPr/>
          <p:nvPr/>
        </p:nvCxnSpPr>
        <p:spPr>
          <a:xfrm>
            <a:off x="2784482" y="2235833"/>
            <a:ext cx="1157526" cy="238431"/>
          </a:xfrm>
          <a:prstGeom prst="curvedConnector3">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60009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98560"/>
          </a:xfrm>
        </p:spPr>
        <p:txBody>
          <a:bodyPr>
            <a:noAutofit/>
          </a:bodyPr>
          <a:lstStyle/>
          <a:p>
            <a:r>
              <a:rPr lang="en-US" sz="4000" b="1" dirty="0">
                <a:solidFill>
                  <a:srgbClr val="0080FF"/>
                </a:solidFill>
                <a:latin typeface="Candara"/>
                <a:cs typeface="Candara"/>
              </a:rPr>
              <a:t>Virtual</a:t>
            </a:r>
            <a:r>
              <a:rPr lang="zh-CN" altLang="en-US" sz="4000" b="1" dirty="0">
                <a:solidFill>
                  <a:srgbClr val="0080FF"/>
                </a:solidFill>
                <a:latin typeface="Candara"/>
                <a:cs typeface="Candara"/>
              </a:rPr>
              <a:t> </a:t>
            </a:r>
            <a:r>
              <a:rPr lang="en-US" altLang="zh-CN" sz="4000" b="1" dirty="0">
                <a:solidFill>
                  <a:srgbClr val="0080FF"/>
                </a:solidFill>
                <a:latin typeface="Candara"/>
                <a:cs typeface="Candara"/>
              </a:rPr>
              <a:t>Machine</a:t>
            </a:r>
            <a:r>
              <a:rPr lang="zh-CN" altLang="en-US" sz="4000" b="1" dirty="0">
                <a:solidFill>
                  <a:srgbClr val="0080FF"/>
                </a:solidFill>
                <a:latin typeface="Candara"/>
                <a:cs typeface="Candara"/>
              </a:rPr>
              <a:t> </a:t>
            </a:r>
            <a:r>
              <a:rPr lang="en-US" altLang="zh-CN" sz="4000" b="1" dirty="0">
                <a:solidFill>
                  <a:srgbClr val="0080FF"/>
                </a:solidFill>
                <a:latin typeface="Candara"/>
                <a:cs typeface="Candara"/>
              </a:rPr>
              <a:t>Introspection</a:t>
            </a:r>
            <a:endParaRPr lang="en-US" sz="4000" dirty="0">
              <a:latin typeface="Candara"/>
              <a:cs typeface="Candara"/>
            </a:endParaRPr>
          </a:p>
        </p:txBody>
      </p:sp>
      <p:sp>
        <p:nvSpPr>
          <p:cNvPr id="19" name="Content Placeholder 2"/>
          <p:cNvSpPr txBox="1">
            <a:spLocks/>
          </p:cNvSpPr>
          <p:nvPr/>
        </p:nvSpPr>
        <p:spPr>
          <a:xfrm>
            <a:off x="457200" y="1423478"/>
            <a:ext cx="8686800" cy="52916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b="1" dirty="0" smtClean="0">
                <a:effectLst>
                  <a:outerShdw blurRad="38100" dist="38100" dir="2700000" algn="tl">
                    <a:srgbClr val="000000">
                      <a:alpha val="43137"/>
                    </a:srgbClr>
                  </a:outerShdw>
                </a:effectLst>
                <a:latin typeface="Candara"/>
                <a:cs typeface="Candara"/>
              </a:rPr>
              <a:t>Benefits</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of</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VMI</a:t>
            </a:r>
          </a:p>
          <a:p>
            <a:pPr lvl="1"/>
            <a:r>
              <a:rPr lang="en-US" altLang="zh-CN" dirty="0" smtClean="0">
                <a:solidFill>
                  <a:srgbClr val="0000FF"/>
                </a:solidFill>
                <a:latin typeface="Candara"/>
                <a:cs typeface="Candara"/>
              </a:rPr>
              <a:t>Non-intrusive</a:t>
            </a:r>
            <a:r>
              <a:rPr lang="zh-CN" altLang="en-US" dirty="0" smtClean="0">
                <a:latin typeface="Candara"/>
                <a:cs typeface="Candara"/>
              </a:rPr>
              <a:t> </a:t>
            </a:r>
            <a:r>
              <a:rPr lang="en-US" altLang="zh-CN" dirty="0" smtClean="0">
                <a:latin typeface="Candara"/>
                <a:cs typeface="Candara"/>
              </a:rPr>
              <a:t>to</a:t>
            </a:r>
            <a:r>
              <a:rPr lang="zh-CN" altLang="en-US" dirty="0" smtClean="0">
                <a:latin typeface="Candara"/>
                <a:cs typeface="Candara"/>
              </a:rPr>
              <a:t> </a:t>
            </a:r>
            <a:r>
              <a:rPr lang="en-US" altLang="zh-CN" dirty="0" smtClean="0">
                <a:latin typeface="Candara"/>
                <a:cs typeface="Candara"/>
              </a:rPr>
              <a:t>guest</a:t>
            </a:r>
            <a:r>
              <a:rPr lang="zh-CN" altLang="en-US" dirty="0" smtClean="0">
                <a:latin typeface="Candara"/>
                <a:cs typeface="Candara"/>
              </a:rPr>
              <a:t> </a:t>
            </a:r>
            <a:r>
              <a:rPr lang="en-US" altLang="zh-CN" dirty="0" smtClean="0">
                <a:latin typeface="Candara"/>
                <a:cs typeface="Candara"/>
              </a:rPr>
              <a:t>OS</a:t>
            </a:r>
          </a:p>
          <a:p>
            <a:pPr lvl="1"/>
            <a:r>
              <a:rPr lang="en-US" altLang="zh-CN" dirty="0" smtClean="0">
                <a:latin typeface="Candara"/>
                <a:cs typeface="Candara"/>
              </a:rPr>
              <a:t>Better security due to </a:t>
            </a:r>
            <a:r>
              <a:rPr lang="en-US" altLang="zh-CN" dirty="0" smtClean="0">
                <a:solidFill>
                  <a:srgbClr val="0000FF"/>
                </a:solidFill>
                <a:latin typeface="Candara"/>
                <a:cs typeface="Candara"/>
              </a:rPr>
              <a:t>strong</a:t>
            </a:r>
            <a:r>
              <a:rPr lang="zh-CN" altLang="en-US" dirty="0" smtClean="0">
                <a:solidFill>
                  <a:srgbClr val="0000FF"/>
                </a:solidFill>
                <a:latin typeface="Candara"/>
                <a:cs typeface="Candara"/>
              </a:rPr>
              <a:t> </a:t>
            </a:r>
            <a:r>
              <a:rPr lang="en-US" altLang="zh-CN" dirty="0" smtClean="0">
                <a:solidFill>
                  <a:srgbClr val="0000FF"/>
                </a:solidFill>
                <a:latin typeface="Candara"/>
                <a:cs typeface="Candara"/>
              </a:rPr>
              <a:t>isolation</a:t>
            </a:r>
            <a:r>
              <a:rPr lang="zh-CN" altLang="en-US" dirty="0" smtClean="0">
                <a:latin typeface="Candara"/>
                <a:cs typeface="Candara"/>
              </a:rPr>
              <a:t> </a:t>
            </a:r>
            <a:r>
              <a:rPr lang="en-US" altLang="zh-CN" dirty="0" smtClean="0">
                <a:latin typeface="Candara"/>
                <a:cs typeface="Candara"/>
              </a:rPr>
              <a:t>from vulnerable VM</a:t>
            </a:r>
          </a:p>
          <a:p>
            <a:pPr marL="0" indent="0">
              <a:buNone/>
            </a:pPr>
            <a:endParaRPr lang="en-US" altLang="zh-CN" sz="1600" b="1" dirty="0" smtClean="0">
              <a:latin typeface="Candara"/>
              <a:cs typeface="Candara"/>
            </a:endParaRPr>
          </a:p>
          <a:p>
            <a:r>
              <a:rPr lang="en-US" altLang="zh-CN" b="1" dirty="0" smtClean="0">
                <a:effectLst>
                  <a:outerShdw blurRad="38100" dist="38100" dir="2700000" algn="tl">
                    <a:srgbClr val="000000">
                      <a:alpha val="43137"/>
                    </a:srgbClr>
                  </a:outerShdw>
                </a:effectLst>
                <a:latin typeface="Candara"/>
                <a:cs typeface="Candara"/>
              </a:rPr>
              <a:t>Widely used for numerous purposes</a:t>
            </a:r>
            <a:endParaRPr lang="en-US" altLang="zh-CN" b="1" dirty="0">
              <a:effectLst>
                <a:outerShdw blurRad="38100" dist="38100" dir="2700000" algn="tl">
                  <a:srgbClr val="000000">
                    <a:alpha val="43137"/>
                  </a:srgbClr>
                </a:outerShdw>
              </a:effectLst>
              <a:latin typeface="Candara"/>
              <a:cs typeface="Candara"/>
            </a:endParaRPr>
          </a:p>
          <a:p>
            <a:pPr lvl="1"/>
            <a:r>
              <a:rPr lang="en-US" dirty="0">
                <a:latin typeface="Candara"/>
                <a:cs typeface="Candara"/>
              </a:rPr>
              <a:t>Intrusion </a:t>
            </a:r>
            <a:r>
              <a:rPr lang="en-US" dirty="0" smtClean="0">
                <a:latin typeface="Candara"/>
                <a:cs typeface="Candara"/>
              </a:rPr>
              <a:t>detection, malware</a:t>
            </a:r>
            <a:r>
              <a:rPr lang="zh-CN" altLang="en-US" dirty="0" smtClean="0">
                <a:latin typeface="Candara"/>
                <a:cs typeface="Candara"/>
              </a:rPr>
              <a:t> </a:t>
            </a:r>
            <a:r>
              <a:rPr lang="en-US" altLang="zh-CN" dirty="0" smtClean="0">
                <a:latin typeface="Candara"/>
                <a:cs typeface="Candara"/>
              </a:rPr>
              <a:t>analysis</a:t>
            </a:r>
          </a:p>
          <a:p>
            <a:pPr lvl="1"/>
            <a:r>
              <a:rPr lang="en-US" altLang="zh-CN" dirty="0" smtClean="0">
                <a:latin typeface="Candara"/>
                <a:cs typeface="Candara"/>
              </a:rPr>
              <a:t>Long line of research in </a:t>
            </a:r>
            <a:r>
              <a:rPr lang="en-US" altLang="zh-CN" u="sng" dirty="0" smtClean="0">
                <a:latin typeface="Candara"/>
                <a:cs typeface="Candara"/>
              </a:rPr>
              <a:t>architecture</a:t>
            </a:r>
            <a:r>
              <a:rPr lang="en-US" altLang="zh-CN" dirty="0" smtClean="0">
                <a:latin typeface="Candara"/>
                <a:cs typeface="Candara"/>
              </a:rPr>
              <a:t>, </a:t>
            </a:r>
            <a:r>
              <a:rPr lang="en-US" altLang="zh-CN" u="sng" dirty="0" smtClean="0">
                <a:latin typeface="Candara"/>
                <a:cs typeface="Candara"/>
              </a:rPr>
              <a:t>systems</a:t>
            </a:r>
            <a:r>
              <a:rPr lang="en-US" altLang="zh-CN" dirty="0" smtClean="0">
                <a:latin typeface="Candara"/>
                <a:cs typeface="Candara"/>
              </a:rPr>
              <a:t> </a:t>
            </a:r>
            <a:br>
              <a:rPr lang="en-US" altLang="zh-CN" dirty="0" smtClean="0">
                <a:latin typeface="Candara"/>
                <a:cs typeface="Candara"/>
              </a:rPr>
            </a:br>
            <a:r>
              <a:rPr lang="en-US" altLang="zh-CN" dirty="0" smtClean="0">
                <a:latin typeface="Candara"/>
                <a:cs typeface="Candara"/>
              </a:rPr>
              <a:t>and </a:t>
            </a:r>
            <a:r>
              <a:rPr lang="en-US" altLang="zh-CN" u="sng" dirty="0" smtClean="0">
                <a:latin typeface="Candara"/>
                <a:cs typeface="Candara"/>
              </a:rPr>
              <a:t>security</a:t>
            </a:r>
            <a:r>
              <a:rPr lang="en-US" altLang="zh-CN" dirty="0" smtClean="0">
                <a:latin typeface="Candara"/>
                <a:cs typeface="Candara"/>
              </a:rPr>
              <a:t> community</a:t>
            </a:r>
          </a:p>
          <a:p>
            <a:pPr lvl="1"/>
            <a:r>
              <a:rPr lang="en-US" altLang="zh-CN" dirty="0" smtClean="0">
                <a:latin typeface="Candara"/>
                <a:cs typeface="Candara"/>
              </a:rPr>
              <a:t>Already integrated by VMware and other vendors</a:t>
            </a:r>
          </a:p>
        </p:txBody>
      </p:sp>
    </p:spTree>
    <p:extLst>
      <p:ext uri="{BB962C8B-B14F-4D97-AF65-F5344CB8AC3E}">
        <p14:creationId xmlns:p14="http://schemas.microsoft.com/office/powerpoint/2010/main" val="373202140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4"/>
          <p:cNvGraphicFramePr>
            <a:graphicFrameLocks/>
          </p:cNvGraphicFramePr>
          <p:nvPr>
            <p:extLst>
              <p:ext uri="{D42A27DB-BD31-4B8C-83A1-F6EECF244321}">
                <p14:modId xmlns:p14="http://schemas.microsoft.com/office/powerpoint/2010/main" val="3852030948"/>
              </p:ext>
            </p:extLst>
          </p:nvPr>
        </p:nvGraphicFramePr>
        <p:xfrm>
          <a:off x="342045" y="1966664"/>
          <a:ext cx="8229600" cy="485775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80FF"/>
                </a:solidFill>
                <a:latin typeface="Candara"/>
                <a:cs typeface="Candara"/>
              </a:rPr>
              <a:t>Write Set</a:t>
            </a:r>
            <a:r>
              <a:rPr lang="zh-CN" altLang="en-US" sz="4000" b="1" dirty="0">
                <a:solidFill>
                  <a:srgbClr val="0080FF"/>
                </a:solidFill>
                <a:latin typeface="Candara"/>
                <a:cs typeface="Candara"/>
              </a:rPr>
              <a:t> </a:t>
            </a:r>
            <a:r>
              <a:rPr lang="en-US" altLang="zh-CN" sz="4000" b="1" dirty="0" smtClean="0">
                <a:solidFill>
                  <a:srgbClr val="0080FF"/>
                </a:solidFill>
                <a:latin typeface="Candara"/>
                <a:cs typeface="Candara"/>
              </a:rPr>
              <a:t>Reduction</a:t>
            </a:r>
            <a:endParaRPr lang="en-US" sz="4000" b="1" dirty="0">
              <a:solidFill>
                <a:srgbClr val="0080FF"/>
              </a:solidFill>
              <a:latin typeface="Candara"/>
              <a:cs typeface="Candara"/>
            </a:endParaRPr>
          </a:p>
        </p:txBody>
      </p:sp>
      <p:cxnSp>
        <p:nvCxnSpPr>
          <p:cNvPr id="5" name="Straight Connector 4"/>
          <p:cNvCxnSpPr/>
          <p:nvPr/>
        </p:nvCxnSpPr>
        <p:spPr>
          <a:xfrm>
            <a:off x="1141232" y="4566360"/>
            <a:ext cx="7351889" cy="0"/>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6390993" y="3056994"/>
            <a:ext cx="2207784" cy="830997"/>
          </a:xfrm>
          <a:prstGeom prst="rect">
            <a:avLst/>
          </a:prstGeom>
        </p:spPr>
        <p:txBody>
          <a:bodyPr wrap="none">
            <a:spAutoFit/>
          </a:bodyPr>
          <a:lstStyle/>
          <a:p>
            <a:pPr algn="ctr"/>
            <a:r>
              <a:rPr lang="en-US" sz="2400" b="1" dirty="0" smtClean="0">
                <a:latin typeface="Candara"/>
                <a:cs typeface="Candara"/>
              </a:rPr>
              <a:t>Write</a:t>
            </a:r>
            <a:r>
              <a:rPr lang="en-US" sz="2400" b="1" dirty="0">
                <a:latin typeface="Candara"/>
                <a:cs typeface="Candara"/>
              </a:rPr>
              <a:t> </a:t>
            </a:r>
            <a:r>
              <a:rPr lang="en-US" sz="2400" b="1" dirty="0" smtClean="0">
                <a:latin typeface="Candara"/>
                <a:cs typeface="Candara"/>
              </a:rPr>
              <a:t>set limit: </a:t>
            </a:r>
            <a:br>
              <a:rPr lang="en-US" sz="2400" b="1" dirty="0" smtClean="0">
                <a:latin typeface="Candara"/>
                <a:cs typeface="Candara"/>
              </a:rPr>
            </a:br>
            <a:r>
              <a:rPr lang="en-US" sz="2400" b="1" dirty="0" smtClean="0">
                <a:latin typeface="Verdana" pitchFamily="34" charset="0"/>
                <a:ea typeface="Verdana" pitchFamily="34" charset="0"/>
                <a:cs typeface="Verdana" pitchFamily="34" charset="0"/>
              </a:rPr>
              <a:t>24KB</a:t>
            </a:r>
            <a:endParaRPr lang="en-US" sz="2400" b="1" dirty="0">
              <a:latin typeface="Verdana" pitchFamily="34" charset="0"/>
              <a:ea typeface="Verdana" pitchFamily="34" charset="0"/>
              <a:cs typeface="Verdana" pitchFamily="34" charset="0"/>
            </a:endParaRPr>
          </a:p>
        </p:txBody>
      </p:sp>
      <p:cxnSp>
        <p:nvCxnSpPr>
          <p:cNvPr id="15" name="Straight Arrow Connector 14"/>
          <p:cNvCxnSpPr/>
          <p:nvPr/>
        </p:nvCxnSpPr>
        <p:spPr>
          <a:xfrm>
            <a:off x="7500181" y="3816808"/>
            <a:ext cx="0" cy="691453"/>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596231" y="1897094"/>
            <a:ext cx="1277007" cy="400110"/>
          </a:xfrm>
          <a:prstGeom prst="rect">
            <a:avLst/>
          </a:prstGeom>
          <a:noFill/>
        </p:spPr>
        <p:txBody>
          <a:bodyPr wrap="square" rtlCol="0">
            <a:spAutoFit/>
          </a:bodyPr>
          <a:lstStyle/>
          <a:p>
            <a:r>
              <a:rPr lang="en-US" altLang="zh-CN" sz="2000" b="1" dirty="0" smtClean="0">
                <a:latin typeface="Verdana" pitchFamily="34" charset="0"/>
                <a:ea typeface="Verdana" pitchFamily="34" charset="0"/>
                <a:cs typeface="Verdana" pitchFamily="34" charset="0"/>
              </a:rPr>
              <a:t>616KB</a:t>
            </a:r>
            <a:endParaRPr lang="en-US" sz="2000" b="1" dirty="0">
              <a:latin typeface="Verdana" pitchFamily="34" charset="0"/>
              <a:ea typeface="Verdana" pitchFamily="34" charset="0"/>
              <a:cs typeface="Verdana" pitchFamily="34" charset="0"/>
            </a:endParaRPr>
          </a:p>
        </p:txBody>
      </p:sp>
      <p:sp>
        <p:nvSpPr>
          <p:cNvPr id="20" name="TextBox 19"/>
          <p:cNvSpPr txBox="1"/>
          <p:nvPr/>
        </p:nvSpPr>
        <p:spPr>
          <a:xfrm>
            <a:off x="3512186" y="3192174"/>
            <a:ext cx="1102043" cy="400110"/>
          </a:xfrm>
          <a:prstGeom prst="rect">
            <a:avLst/>
          </a:prstGeom>
          <a:noFill/>
        </p:spPr>
        <p:txBody>
          <a:bodyPr wrap="square" rtlCol="0">
            <a:spAutoFit/>
          </a:bodyPr>
          <a:lstStyle/>
          <a:p>
            <a:r>
              <a:rPr lang="en-US" altLang="zh-CN" sz="2000" b="1" dirty="0" smtClean="0">
                <a:latin typeface="Verdana" pitchFamily="34" charset="0"/>
                <a:ea typeface="Verdana" pitchFamily="34" charset="0"/>
                <a:cs typeface="Verdana" pitchFamily="34" charset="0"/>
              </a:rPr>
              <a:t>6</a:t>
            </a:r>
            <a:r>
              <a:rPr lang="en-US" altLang="zh-CN" sz="2000" b="1" dirty="0">
                <a:latin typeface="Verdana" pitchFamily="34" charset="0"/>
                <a:ea typeface="Verdana" pitchFamily="34" charset="0"/>
                <a:cs typeface="Verdana" pitchFamily="34" charset="0"/>
              </a:rPr>
              <a:t>2</a:t>
            </a:r>
            <a:r>
              <a:rPr lang="en-US" altLang="zh-CN" sz="2000" b="1" dirty="0" smtClean="0">
                <a:latin typeface="Verdana" pitchFamily="34" charset="0"/>
                <a:ea typeface="Verdana" pitchFamily="34" charset="0"/>
                <a:cs typeface="Verdana" pitchFamily="34" charset="0"/>
              </a:rPr>
              <a:t>KB</a:t>
            </a:r>
            <a:endParaRPr lang="en-US" sz="2000" b="1" dirty="0">
              <a:latin typeface="Verdana" pitchFamily="34" charset="0"/>
              <a:ea typeface="Verdana" pitchFamily="34" charset="0"/>
              <a:cs typeface="Verdana" pitchFamily="34" charset="0"/>
            </a:endParaRPr>
          </a:p>
        </p:txBody>
      </p:sp>
      <p:cxnSp>
        <p:nvCxnSpPr>
          <p:cNvPr id="9" name="Curved Connector 8"/>
          <p:cNvCxnSpPr/>
          <p:nvPr/>
        </p:nvCxnSpPr>
        <p:spPr>
          <a:xfrm>
            <a:off x="2784482" y="2473973"/>
            <a:ext cx="1157526" cy="238431"/>
          </a:xfrm>
          <a:prstGeom prst="curvedConnector3">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391319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txBox="1">
            <a:spLocks/>
          </p:cNvSpPr>
          <p:nvPr/>
        </p:nvSpPr>
        <p:spPr>
          <a:xfrm>
            <a:off x="457200" y="1473201"/>
            <a:ext cx="5495494" cy="452596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smtClean="0">
                <a:effectLst>
                  <a:outerShdw blurRad="38100" dist="38100" dir="2700000" algn="tl">
                    <a:srgbClr val="000000">
                      <a:alpha val="43137"/>
                    </a:srgbClr>
                  </a:outerShdw>
                </a:effectLst>
                <a:latin typeface="Candara"/>
                <a:cs typeface="Candara"/>
              </a:rPr>
              <a:t>Previous 1-phase VMI-Copy</a:t>
            </a:r>
          </a:p>
          <a:p>
            <a:pPr lvl="1"/>
            <a:r>
              <a:rPr lang="en-US" sz="2400" dirty="0" smtClean="0">
                <a:latin typeface="Candara"/>
                <a:cs typeface="Candara"/>
              </a:rPr>
              <a:t>Retrieve</a:t>
            </a:r>
            <a:r>
              <a:rPr lang="zh-CN" altLang="en-US" sz="2400" dirty="0" smtClean="0">
                <a:latin typeface="Candara"/>
                <a:cs typeface="Candara"/>
              </a:rPr>
              <a:t> </a:t>
            </a:r>
            <a:r>
              <a:rPr lang="en-US" altLang="zh-CN" sz="2400" dirty="0" smtClean="0">
                <a:latin typeface="Candara"/>
                <a:cs typeface="Candara"/>
              </a:rPr>
              <a:t>all</a:t>
            </a:r>
            <a:r>
              <a:rPr lang="zh-CN" altLang="en-US" sz="2400" dirty="0" smtClean="0">
                <a:latin typeface="Candara"/>
                <a:cs typeface="Candara"/>
              </a:rPr>
              <a:t> </a:t>
            </a:r>
            <a:r>
              <a:rPr lang="en-US" altLang="zh-CN" sz="2400" dirty="0" smtClean="0">
                <a:latin typeface="Candara"/>
                <a:cs typeface="Candara"/>
              </a:rPr>
              <a:t>states</a:t>
            </a:r>
            <a:r>
              <a:rPr lang="zh-CN" altLang="en-US" sz="2400" dirty="0" smtClean="0">
                <a:latin typeface="Candara"/>
                <a:cs typeface="Candara"/>
              </a:rPr>
              <a:t> </a:t>
            </a:r>
            <a:r>
              <a:rPr lang="en-US" altLang="zh-CN" sz="2400" dirty="0" smtClean="0">
                <a:latin typeface="Candara"/>
                <a:cs typeface="Candara"/>
              </a:rPr>
              <a:t>inside</a:t>
            </a:r>
            <a:r>
              <a:rPr lang="zh-CN" altLang="en-US" sz="2400" dirty="0" smtClean="0">
                <a:latin typeface="Candara"/>
                <a:cs typeface="Candara"/>
              </a:rPr>
              <a:t> </a:t>
            </a:r>
            <a:r>
              <a:rPr lang="en-US" altLang="zh-CN" sz="2400" dirty="0" smtClean="0">
                <a:latin typeface="Candara"/>
                <a:cs typeface="Candara"/>
              </a:rPr>
              <a:t>a</a:t>
            </a:r>
            <a:r>
              <a:rPr lang="zh-CN" altLang="en-US" sz="2400" dirty="0" smtClean="0">
                <a:latin typeface="Candara"/>
                <a:cs typeface="Candara"/>
              </a:rPr>
              <a:t> </a:t>
            </a:r>
            <a:r>
              <a:rPr lang="en-US" altLang="zh-CN" sz="2400" dirty="0" smtClean="0">
                <a:latin typeface="Candara"/>
                <a:cs typeface="Candara"/>
              </a:rPr>
              <a:t>transaction</a:t>
            </a:r>
          </a:p>
          <a:p>
            <a:pPr lvl="2"/>
            <a:r>
              <a:rPr lang="en-US" sz="2000" dirty="0" smtClean="0">
                <a:latin typeface="Candara"/>
                <a:cs typeface="Candara"/>
              </a:rPr>
              <a:t>Data consistency is guaranteed</a:t>
            </a:r>
            <a:endParaRPr lang="en-US" altLang="zh-CN" sz="2000" dirty="0" smtClean="0">
              <a:latin typeface="Candara"/>
              <a:cs typeface="Candara"/>
            </a:endParaRPr>
          </a:p>
          <a:p>
            <a:pPr lvl="1"/>
            <a:r>
              <a:rPr lang="en-US" sz="2400" dirty="0" smtClean="0">
                <a:latin typeface="Candara"/>
                <a:cs typeface="Candara"/>
              </a:rPr>
              <a:t>Need to traverse</a:t>
            </a:r>
            <a:r>
              <a:rPr lang="zh-CN" altLang="en-US" sz="2400" dirty="0" smtClean="0">
                <a:latin typeface="Candara"/>
                <a:cs typeface="Candara"/>
              </a:rPr>
              <a:t> </a:t>
            </a:r>
            <a:r>
              <a:rPr lang="en-US" altLang="zh-CN" sz="2400" dirty="0" smtClean="0">
                <a:latin typeface="Candara"/>
                <a:cs typeface="Candara"/>
              </a:rPr>
              <a:t>the</a:t>
            </a:r>
            <a:r>
              <a:rPr lang="zh-CN" altLang="en-US" sz="2400" dirty="0" smtClean="0">
                <a:latin typeface="Candara"/>
                <a:cs typeface="Candara"/>
              </a:rPr>
              <a:t> </a:t>
            </a:r>
            <a:r>
              <a:rPr lang="en-US" altLang="zh-CN" sz="2400" dirty="0" smtClean="0">
                <a:latin typeface="Candara"/>
                <a:cs typeface="Candara"/>
              </a:rPr>
              <a:t>whole</a:t>
            </a:r>
            <a:r>
              <a:rPr lang="zh-CN" altLang="en-US" sz="2400" dirty="0" smtClean="0">
                <a:latin typeface="Candara"/>
                <a:cs typeface="Candara"/>
              </a:rPr>
              <a:t> </a:t>
            </a:r>
            <a:r>
              <a:rPr lang="en-US" altLang="zh-CN" sz="2400" dirty="0" smtClean="0">
                <a:latin typeface="Candara"/>
                <a:cs typeface="Candara"/>
              </a:rPr>
              <a:t>complicated</a:t>
            </a:r>
            <a:r>
              <a:rPr lang="zh-CN" altLang="en-US" sz="2400" dirty="0" smtClean="0">
                <a:latin typeface="Candara"/>
                <a:cs typeface="Candara"/>
              </a:rPr>
              <a:t> </a:t>
            </a:r>
            <a:r>
              <a:rPr lang="en-US" altLang="zh-CN" sz="2400" dirty="0" smtClean="0">
                <a:latin typeface="Candara"/>
                <a:cs typeface="Candara"/>
              </a:rPr>
              <a:t>data</a:t>
            </a:r>
            <a:r>
              <a:rPr lang="zh-CN" altLang="en-US" sz="2400" dirty="0" smtClean="0">
                <a:latin typeface="Candara"/>
                <a:cs typeface="Candara"/>
              </a:rPr>
              <a:t> </a:t>
            </a:r>
            <a:r>
              <a:rPr lang="en-US" altLang="zh-CN" sz="2400" dirty="0" smtClean="0">
                <a:latin typeface="Candara"/>
                <a:cs typeface="Candara"/>
              </a:rPr>
              <a:t>structures</a:t>
            </a:r>
          </a:p>
          <a:p>
            <a:pPr lvl="2"/>
            <a:r>
              <a:rPr lang="en-US" sz="2000" dirty="0">
                <a:latin typeface="Candara"/>
                <a:cs typeface="Candara"/>
              </a:rPr>
              <a:t>R</a:t>
            </a:r>
            <a:r>
              <a:rPr lang="en-US" altLang="zh-CN" sz="2000" dirty="0">
                <a:latin typeface="Candara"/>
                <a:cs typeface="Candara"/>
              </a:rPr>
              <a:t>equire</a:t>
            </a:r>
            <a:r>
              <a:rPr lang="zh-CN" altLang="en-US" sz="2000" dirty="0">
                <a:latin typeface="Candara"/>
                <a:cs typeface="Candara"/>
              </a:rPr>
              <a:t> </a:t>
            </a:r>
            <a:r>
              <a:rPr lang="en-US" altLang="zh-CN" sz="2000" dirty="0">
                <a:latin typeface="Candara"/>
                <a:cs typeface="Candara"/>
              </a:rPr>
              <a:t>to</a:t>
            </a:r>
            <a:r>
              <a:rPr lang="zh-CN" altLang="en-US" sz="2000" dirty="0">
                <a:latin typeface="Candara"/>
                <a:cs typeface="Candara"/>
              </a:rPr>
              <a:t> </a:t>
            </a:r>
            <a:r>
              <a:rPr lang="en-US" altLang="zh-CN" sz="2000" dirty="0">
                <a:latin typeface="Candara"/>
                <a:cs typeface="Candara"/>
              </a:rPr>
              <a:t>access</a:t>
            </a:r>
            <a:r>
              <a:rPr lang="zh-CN" altLang="en-US" sz="2000" dirty="0">
                <a:latin typeface="Candara"/>
                <a:cs typeface="Candara"/>
              </a:rPr>
              <a:t> </a:t>
            </a:r>
            <a:r>
              <a:rPr lang="en-US" altLang="zh-CN" sz="2000" dirty="0">
                <a:latin typeface="Candara"/>
                <a:cs typeface="Candara"/>
              </a:rPr>
              <a:t>large</a:t>
            </a:r>
            <a:r>
              <a:rPr lang="zh-CN" altLang="en-US" sz="2000" dirty="0">
                <a:latin typeface="Candara"/>
                <a:cs typeface="Candara"/>
              </a:rPr>
              <a:t> </a:t>
            </a:r>
            <a:r>
              <a:rPr lang="en-US" altLang="zh-CN" sz="2000" dirty="0">
                <a:latin typeface="Candara"/>
                <a:cs typeface="Candara"/>
              </a:rPr>
              <a:t>memory</a:t>
            </a:r>
            <a:r>
              <a:rPr lang="zh-CN" altLang="en-US" sz="2000" dirty="0">
                <a:latin typeface="Candara"/>
                <a:cs typeface="Candara"/>
              </a:rPr>
              <a:t> </a:t>
            </a:r>
            <a:r>
              <a:rPr lang="en-US" altLang="zh-CN" sz="2000" dirty="0" smtClean="0">
                <a:latin typeface="Candara"/>
                <a:cs typeface="Candara"/>
              </a:rPr>
              <a:t/>
            </a:r>
            <a:br>
              <a:rPr lang="en-US" altLang="zh-CN" sz="2000" dirty="0" smtClean="0">
                <a:latin typeface="Candara"/>
                <a:cs typeface="Candara"/>
              </a:rPr>
            </a:br>
            <a:r>
              <a:rPr lang="en-US" altLang="zh-CN" sz="2000" dirty="0" smtClean="0">
                <a:latin typeface="Candara"/>
                <a:cs typeface="Candara"/>
              </a:rPr>
              <a:t>in </a:t>
            </a:r>
            <a:r>
              <a:rPr lang="en-US" altLang="zh-CN" sz="2000" dirty="0">
                <a:latin typeface="Candara"/>
                <a:cs typeface="Candara"/>
              </a:rPr>
              <a:t>transaction</a:t>
            </a:r>
          </a:p>
          <a:p>
            <a:pPr lvl="2"/>
            <a:r>
              <a:rPr lang="en-US" altLang="zh-CN" sz="2000" dirty="0" smtClean="0">
                <a:latin typeface="Candara"/>
                <a:cs typeface="Candara"/>
              </a:rPr>
              <a:t>Execution time in transaction is</a:t>
            </a:r>
            <a:br>
              <a:rPr lang="en-US" altLang="zh-CN" sz="2000" dirty="0" smtClean="0">
                <a:latin typeface="Candara"/>
                <a:cs typeface="Candara"/>
              </a:rPr>
            </a:br>
            <a:r>
              <a:rPr lang="en-US" altLang="zh-CN" sz="2000" dirty="0" smtClean="0">
                <a:latin typeface="Candara"/>
                <a:cs typeface="Candara"/>
              </a:rPr>
              <a:t>too long, easily cause timer </a:t>
            </a:r>
            <a:br>
              <a:rPr lang="en-US" altLang="zh-CN" sz="2000" dirty="0" smtClean="0">
                <a:latin typeface="Candara"/>
                <a:cs typeface="Candara"/>
              </a:rPr>
            </a:br>
            <a:r>
              <a:rPr lang="en-US" altLang="zh-CN" sz="2000" dirty="0" smtClean="0">
                <a:latin typeface="Candara"/>
                <a:cs typeface="Candara"/>
              </a:rPr>
              <a:t>interrupt and conflict aborts</a:t>
            </a:r>
          </a:p>
          <a:p>
            <a:pPr lvl="1"/>
            <a:endParaRPr lang="en-US" dirty="0">
              <a:latin typeface="Candara"/>
              <a:cs typeface="Candara"/>
            </a:endParaRPr>
          </a:p>
          <a:p>
            <a:pPr lvl="1"/>
            <a:endParaRPr lang="en-US" dirty="0" smtClean="0">
              <a:latin typeface="Candara"/>
              <a:cs typeface="Candara"/>
            </a:endParaRPr>
          </a:p>
          <a:p>
            <a:pPr marL="0" indent="0">
              <a:buFont typeface="Arial"/>
              <a:buNone/>
            </a:pPr>
            <a:endParaRPr lang="en-US" dirty="0">
              <a:latin typeface="Candara"/>
              <a:cs typeface="Candara"/>
            </a:endParaRPr>
          </a:p>
        </p:txBody>
      </p:sp>
      <p:sp>
        <p:nvSpPr>
          <p:cNvPr id="12" name="Rectangle 11"/>
          <p:cNvSpPr/>
          <p:nvPr/>
        </p:nvSpPr>
        <p:spPr>
          <a:xfrm>
            <a:off x="5926237" y="1417638"/>
            <a:ext cx="1799037" cy="4482856"/>
          </a:xfrm>
          <a:prstGeom prst="rect">
            <a:avLst/>
          </a:prstGeom>
          <a:solidFill>
            <a:schemeClr val="accent3">
              <a:lumMod val="40000"/>
              <a:lumOff val="60000"/>
              <a:alpha val="40000"/>
            </a:schemeClr>
          </a:solidFill>
          <a:ln>
            <a:solidFill>
              <a:schemeClr val="accent5">
                <a:lumMod val="40000"/>
                <a:lumOff val="60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6081240" y="2493634"/>
            <a:ext cx="1527851" cy="3195181"/>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sp>
        <p:nvSpPr>
          <p:cNvPr id="10" name="Rounded Rectangle 9"/>
          <p:cNvSpPr/>
          <p:nvPr/>
        </p:nvSpPr>
        <p:spPr>
          <a:xfrm>
            <a:off x="6081240" y="6168397"/>
            <a:ext cx="1527851" cy="448734"/>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VMI</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11" name="Straight Arrow Connector 10"/>
          <p:cNvCxnSpPr>
            <a:stCxn id="5" idx="2"/>
            <a:endCxn id="10" idx="0"/>
          </p:cNvCxnSpPr>
          <p:nvPr/>
        </p:nvCxnSpPr>
        <p:spPr>
          <a:xfrm>
            <a:off x="6845166" y="5688815"/>
            <a:ext cx="0" cy="47958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803443" y="3799009"/>
            <a:ext cx="1340557" cy="615553"/>
          </a:xfrm>
          <a:prstGeom prst="rect">
            <a:avLst/>
          </a:prstGeom>
          <a:noFill/>
        </p:spPr>
        <p:txBody>
          <a:bodyPr wrap="square" lIns="0" tIns="0" rIns="0" bIns="0" rtlCol="0">
            <a:spAutoFit/>
          </a:bodyPr>
          <a:lstStyle/>
          <a:p>
            <a:r>
              <a:rPr lang="en-US" sz="2000" b="1" dirty="0" smtClean="0">
                <a:latin typeface="Candara"/>
                <a:cs typeface="Candara"/>
              </a:rPr>
              <a:t>Inside</a:t>
            </a:r>
            <a:r>
              <a:rPr lang="zh-CN" altLang="en-US" sz="2000" b="1" dirty="0" smtClean="0">
                <a:latin typeface="Candara"/>
                <a:cs typeface="Candara"/>
              </a:rPr>
              <a:t> </a:t>
            </a:r>
            <a:endParaRPr lang="en-US" altLang="zh-CN" sz="2000" b="1" dirty="0" smtClean="0">
              <a:latin typeface="Candara"/>
              <a:cs typeface="Candara"/>
            </a:endParaRPr>
          </a:p>
          <a:p>
            <a:r>
              <a:rPr lang="en-US" altLang="zh-CN" sz="2000" b="1" dirty="0">
                <a:latin typeface="Candara"/>
                <a:cs typeface="Candara"/>
              </a:rPr>
              <a:t>T</a:t>
            </a:r>
            <a:r>
              <a:rPr lang="en-US" altLang="zh-CN" sz="2000" b="1" dirty="0" smtClean="0">
                <a:latin typeface="Candara"/>
                <a:cs typeface="Candara"/>
              </a:rPr>
              <a:t>ransaction</a:t>
            </a:r>
            <a:endParaRPr lang="en-US" sz="2000" b="1" dirty="0">
              <a:latin typeface="Candara"/>
              <a:cs typeface="Candara"/>
            </a:endParaRPr>
          </a:p>
        </p:txBody>
      </p:sp>
      <p:sp>
        <p:nvSpPr>
          <p:cNvPr id="17" name="TextBox 16"/>
          <p:cNvSpPr txBox="1"/>
          <p:nvPr/>
        </p:nvSpPr>
        <p:spPr>
          <a:xfrm>
            <a:off x="6200292" y="1603192"/>
            <a:ext cx="1277701" cy="738664"/>
          </a:xfrm>
          <a:prstGeom prst="rect">
            <a:avLst/>
          </a:prstGeom>
          <a:noFill/>
        </p:spPr>
        <p:txBody>
          <a:bodyPr wrap="square" lIns="0" tIns="0" rIns="0" bIns="0" rtlCol="0">
            <a:spAutoFit/>
          </a:bodyPr>
          <a:lstStyle/>
          <a:p>
            <a:pPr algn="ctr"/>
            <a:r>
              <a:rPr lang="en-US" altLang="zh-CN" sz="2400" b="1" dirty="0" smtClean="0">
                <a:latin typeface="Candara"/>
                <a:cs typeface="Candara"/>
              </a:rPr>
              <a:t>1-phase</a:t>
            </a:r>
            <a:r>
              <a:rPr lang="zh-CN" altLang="en-US" sz="2400" b="1" dirty="0" smtClean="0">
                <a:latin typeface="Candara"/>
                <a:cs typeface="Candara"/>
              </a:rPr>
              <a:t> </a:t>
            </a:r>
            <a:r>
              <a:rPr lang="en-US" sz="2400" b="1" dirty="0" smtClean="0">
                <a:latin typeface="Candara"/>
                <a:cs typeface="Candara"/>
              </a:rPr>
              <a:t>VMI</a:t>
            </a:r>
            <a:r>
              <a:rPr lang="en-US" altLang="zh-CN" sz="2400" b="1" dirty="0" smtClean="0">
                <a:latin typeface="Candara"/>
                <a:cs typeface="Candara"/>
              </a:rPr>
              <a:t>-Copy</a:t>
            </a:r>
            <a:endParaRPr lang="en-US" sz="2400" b="1" dirty="0">
              <a:latin typeface="Candara"/>
              <a:cs typeface="Candara"/>
            </a:endParaRPr>
          </a:p>
        </p:txBody>
      </p:sp>
      <p:sp>
        <p:nvSpPr>
          <p:cNvPr id="14" name="Title 1"/>
          <p:cNvSpPr>
            <a:spLocks noGrp="1"/>
          </p:cNvSpPr>
          <p:nvPr>
            <p:ph type="title"/>
          </p:nvPr>
        </p:nvSpPr>
        <p:spPr>
          <a:xfrm>
            <a:off x="457200" y="274638"/>
            <a:ext cx="8229600" cy="1143000"/>
          </a:xfrm>
        </p:spPr>
        <p:txBody>
          <a:bodyPr>
            <a:noAutofit/>
          </a:bodyPr>
          <a:lstStyle/>
          <a:p>
            <a:r>
              <a:rPr lang="en-US" sz="4000" b="1" dirty="0" smtClean="0">
                <a:solidFill>
                  <a:srgbClr val="0080FF"/>
                </a:solidFill>
                <a:latin typeface="Candara"/>
                <a:cs typeface="Candara"/>
              </a:rPr>
              <a:t>2</a:t>
            </a:r>
            <a:r>
              <a:rPr lang="en-US" sz="4000" b="1" dirty="0">
                <a:solidFill>
                  <a:srgbClr val="0080FF"/>
                </a:solidFill>
                <a:latin typeface="Candara"/>
                <a:cs typeface="Candara"/>
              </a:rPr>
              <a:t>-phase VMI-</a:t>
            </a:r>
            <a:r>
              <a:rPr lang="en-US" sz="4000" b="1" dirty="0" smtClean="0">
                <a:solidFill>
                  <a:srgbClr val="0080FF"/>
                </a:solidFill>
                <a:latin typeface="Candara"/>
                <a:cs typeface="Candara"/>
              </a:rPr>
              <a:t>Copy</a:t>
            </a:r>
            <a:endParaRPr lang="en-US" sz="4000" b="1" dirty="0">
              <a:solidFill>
                <a:srgbClr val="0080FF"/>
              </a:solidFill>
              <a:latin typeface="Candara"/>
              <a:cs typeface="Candara"/>
            </a:endParaRPr>
          </a:p>
        </p:txBody>
      </p:sp>
      <p:cxnSp>
        <p:nvCxnSpPr>
          <p:cNvPr id="16" name="Straight Arrow Connector 15"/>
          <p:cNvCxnSpPr/>
          <p:nvPr/>
        </p:nvCxnSpPr>
        <p:spPr>
          <a:xfrm flipV="1">
            <a:off x="8095665" y="2513676"/>
            <a:ext cx="0" cy="128533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8095665" y="4537823"/>
            <a:ext cx="0" cy="115099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803443" y="2513676"/>
            <a:ext cx="5832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04044" y="5675584"/>
            <a:ext cx="5832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249504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8148" y="1521428"/>
            <a:ext cx="1804822" cy="4379066"/>
          </a:xfrm>
          <a:prstGeom prst="rect">
            <a:avLst/>
          </a:prstGeom>
          <a:solidFill>
            <a:schemeClr val="accent3">
              <a:lumMod val="40000"/>
              <a:lumOff val="60000"/>
              <a:alpha val="40000"/>
            </a:schemeClr>
          </a:solidFill>
          <a:ln>
            <a:solidFill>
              <a:schemeClr val="bg2">
                <a:lumMod val="50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lumMod val="50000"/>
                </a:schemeClr>
              </a:solidFill>
            </a:endParaRPr>
          </a:p>
        </p:txBody>
      </p:sp>
      <p:sp>
        <p:nvSpPr>
          <p:cNvPr id="2" name="Title 1"/>
          <p:cNvSpPr>
            <a:spLocks noGrp="1"/>
          </p:cNvSpPr>
          <p:nvPr>
            <p:ph type="title"/>
          </p:nvPr>
        </p:nvSpPr>
        <p:spPr/>
        <p:txBody>
          <a:bodyPr/>
          <a:lstStyle/>
          <a:p>
            <a:r>
              <a:rPr lang="en-US" b="1" dirty="0">
                <a:solidFill>
                  <a:srgbClr val="0080FF"/>
                </a:solidFill>
                <a:latin typeface="Candara"/>
                <a:cs typeface="Candara"/>
              </a:rPr>
              <a:t>2-phase VMI-Copy</a:t>
            </a:r>
            <a:endParaRPr lang="en-US" dirty="0"/>
          </a:p>
        </p:txBody>
      </p:sp>
      <p:sp>
        <p:nvSpPr>
          <p:cNvPr id="4" name="Rounded Rectangle 3"/>
          <p:cNvSpPr/>
          <p:nvPr/>
        </p:nvSpPr>
        <p:spPr>
          <a:xfrm>
            <a:off x="467882" y="2493634"/>
            <a:ext cx="1527850" cy="3195181"/>
          </a:xfrm>
          <a:prstGeom prst="roundRect">
            <a:avLst/>
          </a:prstGeom>
          <a:solidFill>
            <a:srgbClr val="FF4160">
              <a:alpha val="25000"/>
            </a:srgbClr>
          </a:solidFill>
          <a:ln w="28575"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bg2">
                    <a:lumMod val="50000"/>
                  </a:schemeClr>
                </a:solidFill>
                <a:latin typeface="Candara"/>
                <a:cs typeface="Candara"/>
              </a:rPr>
              <a:t>Retrieve VM</a:t>
            </a:r>
            <a:r>
              <a:rPr lang="zh-CN" altLang="en-US" sz="2000" dirty="0" smtClean="0">
                <a:solidFill>
                  <a:schemeClr val="bg2">
                    <a:lumMod val="50000"/>
                  </a:schemeClr>
                </a:solidFill>
                <a:latin typeface="Candara"/>
                <a:cs typeface="Candara"/>
              </a:rPr>
              <a:t> </a:t>
            </a:r>
            <a:r>
              <a:rPr lang="en-US" altLang="zh-CN" sz="2000" dirty="0" smtClean="0">
                <a:solidFill>
                  <a:schemeClr val="bg2">
                    <a:lumMod val="50000"/>
                  </a:schemeClr>
                </a:solidFill>
                <a:latin typeface="Candara"/>
                <a:cs typeface="Candara"/>
              </a:rPr>
              <a:t>States</a:t>
            </a:r>
            <a:endParaRPr lang="en-US" sz="2000" dirty="0">
              <a:solidFill>
                <a:schemeClr val="bg2">
                  <a:lumMod val="50000"/>
                </a:schemeClr>
              </a:solidFill>
              <a:latin typeface="Candara"/>
              <a:cs typeface="Candara"/>
            </a:endParaRPr>
          </a:p>
        </p:txBody>
      </p:sp>
      <p:sp>
        <p:nvSpPr>
          <p:cNvPr id="5" name="Rounded Rectangle 4"/>
          <p:cNvSpPr/>
          <p:nvPr/>
        </p:nvSpPr>
        <p:spPr>
          <a:xfrm>
            <a:off x="467882" y="6168397"/>
            <a:ext cx="1527850" cy="448734"/>
          </a:xfrm>
          <a:prstGeom prst="roundRect">
            <a:avLst/>
          </a:prstGeom>
          <a:noFill/>
          <a:ln w="28575"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2">
                    <a:lumMod val="50000"/>
                  </a:schemeClr>
                </a:solidFill>
                <a:latin typeface="Candara"/>
                <a:cs typeface="Candara"/>
              </a:rPr>
              <a:t>VMI</a:t>
            </a:r>
            <a:r>
              <a:rPr lang="zh-CN" altLang="en-US" sz="2000" dirty="0" smtClean="0">
                <a:solidFill>
                  <a:schemeClr val="bg2">
                    <a:lumMod val="50000"/>
                  </a:schemeClr>
                </a:solidFill>
                <a:latin typeface="Candara"/>
                <a:cs typeface="Candara"/>
              </a:rPr>
              <a:t> </a:t>
            </a:r>
            <a:r>
              <a:rPr lang="en-US" altLang="zh-CN" sz="2000" dirty="0">
                <a:solidFill>
                  <a:schemeClr val="bg2">
                    <a:lumMod val="50000"/>
                  </a:schemeClr>
                </a:solidFill>
                <a:latin typeface="Candara"/>
                <a:cs typeface="Candara"/>
              </a:rPr>
              <a:t>C</a:t>
            </a:r>
            <a:r>
              <a:rPr lang="en-US" altLang="zh-CN" sz="2000" dirty="0" smtClean="0">
                <a:solidFill>
                  <a:schemeClr val="bg2">
                    <a:lumMod val="50000"/>
                  </a:schemeClr>
                </a:solidFill>
                <a:latin typeface="Candara"/>
                <a:cs typeface="Candara"/>
              </a:rPr>
              <a:t>heck</a:t>
            </a:r>
            <a:endParaRPr lang="en-US" sz="2000" dirty="0">
              <a:solidFill>
                <a:schemeClr val="bg2">
                  <a:lumMod val="50000"/>
                </a:schemeClr>
              </a:solidFill>
              <a:latin typeface="Candara"/>
              <a:cs typeface="Candara"/>
            </a:endParaRPr>
          </a:p>
        </p:txBody>
      </p:sp>
      <p:cxnSp>
        <p:nvCxnSpPr>
          <p:cNvPr id="6" name="Straight Arrow Connector 5"/>
          <p:cNvCxnSpPr>
            <a:stCxn id="4" idx="2"/>
            <a:endCxn id="5" idx="0"/>
          </p:cNvCxnSpPr>
          <p:nvPr/>
        </p:nvCxnSpPr>
        <p:spPr>
          <a:xfrm>
            <a:off x="1231807" y="5688815"/>
            <a:ext cx="0" cy="479582"/>
          </a:xfrm>
          <a:prstGeom prst="straightConnector1">
            <a:avLst/>
          </a:prstGeom>
          <a:ln>
            <a:solidFill>
              <a:schemeClr val="bg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202130" y="3799009"/>
            <a:ext cx="1340557" cy="615553"/>
          </a:xfrm>
          <a:prstGeom prst="rect">
            <a:avLst/>
          </a:prstGeom>
          <a:noFill/>
          <a:ln>
            <a:noFill/>
          </a:ln>
        </p:spPr>
        <p:txBody>
          <a:bodyPr wrap="square" lIns="0" tIns="0" rIns="0" bIns="0" rtlCol="0">
            <a:spAutoFit/>
          </a:bodyPr>
          <a:lstStyle/>
          <a:p>
            <a:r>
              <a:rPr lang="en-US" sz="2000" b="1" dirty="0" smtClean="0">
                <a:solidFill>
                  <a:schemeClr val="bg2">
                    <a:lumMod val="50000"/>
                  </a:schemeClr>
                </a:solidFill>
                <a:latin typeface="Candara"/>
                <a:cs typeface="Candara"/>
              </a:rPr>
              <a:t>Inside</a:t>
            </a:r>
            <a:r>
              <a:rPr lang="zh-CN" altLang="en-US" sz="2000" b="1" dirty="0" smtClean="0">
                <a:solidFill>
                  <a:schemeClr val="bg2">
                    <a:lumMod val="50000"/>
                  </a:schemeClr>
                </a:solidFill>
                <a:latin typeface="Candara"/>
                <a:cs typeface="Candara"/>
              </a:rPr>
              <a:t> </a:t>
            </a:r>
            <a:endParaRPr lang="en-US" altLang="zh-CN" sz="2000" b="1" dirty="0" smtClean="0">
              <a:solidFill>
                <a:schemeClr val="bg2">
                  <a:lumMod val="50000"/>
                </a:schemeClr>
              </a:solidFill>
              <a:latin typeface="Candara"/>
              <a:cs typeface="Candara"/>
            </a:endParaRPr>
          </a:p>
          <a:p>
            <a:r>
              <a:rPr lang="en-US" altLang="zh-CN" sz="2000" b="1" dirty="0">
                <a:solidFill>
                  <a:schemeClr val="bg2">
                    <a:lumMod val="50000"/>
                  </a:schemeClr>
                </a:solidFill>
                <a:latin typeface="Candara"/>
                <a:cs typeface="Candara"/>
              </a:rPr>
              <a:t>T</a:t>
            </a:r>
            <a:r>
              <a:rPr lang="en-US" altLang="zh-CN" sz="2000" b="1" dirty="0" smtClean="0">
                <a:solidFill>
                  <a:schemeClr val="bg2">
                    <a:lumMod val="50000"/>
                  </a:schemeClr>
                </a:solidFill>
                <a:latin typeface="Candara"/>
                <a:cs typeface="Candara"/>
              </a:rPr>
              <a:t>ransaction</a:t>
            </a:r>
            <a:endParaRPr lang="en-US" sz="2000" b="1" dirty="0">
              <a:solidFill>
                <a:schemeClr val="bg2">
                  <a:lumMod val="50000"/>
                </a:schemeClr>
              </a:solidFill>
              <a:latin typeface="Candara"/>
              <a:cs typeface="Candara"/>
            </a:endParaRPr>
          </a:p>
        </p:txBody>
      </p:sp>
      <p:sp>
        <p:nvSpPr>
          <p:cNvPr id="8" name="TextBox 7"/>
          <p:cNvSpPr txBox="1"/>
          <p:nvPr/>
        </p:nvSpPr>
        <p:spPr>
          <a:xfrm>
            <a:off x="612207" y="1576732"/>
            <a:ext cx="1277701" cy="738664"/>
          </a:xfrm>
          <a:prstGeom prst="rect">
            <a:avLst/>
          </a:prstGeom>
          <a:noFill/>
          <a:ln>
            <a:noFill/>
          </a:ln>
        </p:spPr>
        <p:txBody>
          <a:bodyPr wrap="square" lIns="0" tIns="0" rIns="0" bIns="0" rtlCol="0">
            <a:spAutoFit/>
          </a:bodyPr>
          <a:lstStyle/>
          <a:p>
            <a:pPr algn="ctr"/>
            <a:r>
              <a:rPr lang="en-US" altLang="zh-CN" sz="2400" b="1" dirty="0" smtClean="0">
                <a:solidFill>
                  <a:schemeClr val="bg2">
                    <a:lumMod val="50000"/>
                  </a:schemeClr>
                </a:solidFill>
                <a:latin typeface="Candara"/>
                <a:cs typeface="Candara"/>
              </a:rPr>
              <a:t>1-phase</a:t>
            </a:r>
          </a:p>
          <a:p>
            <a:pPr algn="ctr"/>
            <a:r>
              <a:rPr lang="en-US" sz="2400" b="1" dirty="0" smtClean="0">
                <a:solidFill>
                  <a:schemeClr val="bg2">
                    <a:lumMod val="50000"/>
                  </a:schemeClr>
                </a:solidFill>
                <a:latin typeface="Candara"/>
                <a:cs typeface="Candara"/>
              </a:rPr>
              <a:t>VMI</a:t>
            </a:r>
            <a:r>
              <a:rPr lang="en-US" altLang="zh-CN" sz="2400" b="1" dirty="0" smtClean="0">
                <a:solidFill>
                  <a:schemeClr val="bg2">
                    <a:lumMod val="50000"/>
                  </a:schemeClr>
                </a:solidFill>
                <a:latin typeface="Candara"/>
                <a:cs typeface="Candara"/>
              </a:rPr>
              <a:t>-Copy</a:t>
            </a:r>
            <a:endParaRPr lang="en-US" sz="2400" b="1" dirty="0">
              <a:solidFill>
                <a:schemeClr val="bg2">
                  <a:lumMod val="50000"/>
                </a:schemeClr>
              </a:solidFill>
              <a:latin typeface="Candara"/>
              <a:cs typeface="Candara"/>
            </a:endParaRPr>
          </a:p>
        </p:txBody>
      </p:sp>
      <p:cxnSp>
        <p:nvCxnSpPr>
          <p:cNvPr id="9" name="Straight Arrow Connector 8"/>
          <p:cNvCxnSpPr/>
          <p:nvPr/>
        </p:nvCxnSpPr>
        <p:spPr>
          <a:xfrm flipV="1">
            <a:off x="2335616" y="2526906"/>
            <a:ext cx="0" cy="1150980"/>
          </a:xfrm>
          <a:prstGeom prst="straightConnector1">
            <a:avLst/>
          </a:prstGeom>
          <a:ln>
            <a:solidFill>
              <a:schemeClr val="bg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335616" y="4670121"/>
            <a:ext cx="0" cy="1018694"/>
          </a:xfrm>
          <a:prstGeom prst="straightConnector1">
            <a:avLst/>
          </a:prstGeom>
          <a:ln>
            <a:solidFill>
              <a:schemeClr val="bg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043394" y="2526906"/>
            <a:ext cx="583242" cy="0"/>
          </a:xfrm>
          <a:prstGeom prst="line">
            <a:avLst/>
          </a:prstGeom>
          <a:ln>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43995" y="5688814"/>
            <a:ext cx="583242" cy="0"/>
          </a:xfrm>
          <a:prstGeom prst="line">
            <a:avLst/>
          </a:prstGeom>
          <a:ln>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716636" y="1521428"/>
            <a:ext cx="1876355" cy="4379066"/>
          </a:xfrm>
          <a:prstGeom prst="rect">
            <a:avLst/>
          </a:prstGeom>
          <a:solidFill>
            <a:schemeClr val="accent3">
              <a:lumMod val="40000"/>
              <a:lumOff val="60000"/>
              <a:alpha val="40000"/>
            </a:schemeClr>
          </a:solidFill>
          <a:ln>
            <a:solidFill>
              <a:schemeClr val="accent5">
                <a:lumMod val="40000"/>
                <a:lumOff val="60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5888599" y="2493635"/>
            <a:ext cx="1527851" cy="1991270"/>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sp>
        <p:nvSpPr>
          <p:cNvPr id="15" name="Rounded Rectangle 14"/>
          <p:cNvSpPr/>
          <p:nvPr/>
        </p:nvSpPr>
        <p:spPr>
          <a:xfrm>
            <a:off x="5888599" y="6168397"/>
            <a:ext cx="1527851" cy="448734"/>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VMI</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16" name="Straight Arrow Connector 15"/>
          <p:cNvCxnSpPr>
            <a:stCxn id="25" idx="2"/>
            <a:endCxn id="15" idx="0"/>
          </p:cNvCxnSpPr>
          <p:nvPr/>
        </p:nvCxnSpPr>
        <p:spPr>
          <a:xfrm>
            <a:off x="6652525" y="5580140"/>
            <a:ext cx="0" cy="58825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63721" y="4930147"/>
            <a:ext cx="1340557" cy="615553"/>
          </a:xfrm>
          <a:prstGeom prst="rect">
            <a:avLst/>
          </a:prstGeom>
          <a:noFill/>
        </p:spPr>
        <p:txBody>
          <a:bodyPr wrap="square" lIns="0" tIns="0" rIns="0" bIns="0" rtlCol="0">
            <a:spAutoFit/>
          </a:bodyPr>
          <a:lstStyle/>
          <a:p>
            <a:r>
              <a:rPr lang="en-US" sz="2000" b="1" dirty="0" smtClean="0">
                <a:latin typeface="Candara"/>
                <a:cs typeface="Candara"/>
              </a:rPr>
              <a:t>Inside</a:t>
            </a:r>
            <a:r>
              <a:rPr lang="zh-CN" altLang="en-US" sz="2000" b="1" dirty="0" smtClean="0">
                <a:latin typeface="Candara"/>
                <a:cs typeface="Candara"/>
              </a:rPr>
              <a:t> </a:t>
            </a:r>
            <a:endParaRPr lang="en-US" altLang="zh-CN" sz="2000" b="1" dirty="0" smtClean="0">
              <a:latin typeface="Candara"/>
              <a:cs typeface="Candara"/>
            </a:endParaRPr>
          </a:p>
          <a:p>
            <a:r>
              <a:rPr lang="en-US" altLang="zh-CN" sz="2000" b="1" dirty="0">
                <a:latin typeface="Candara"/>
                <a:cs typeface="Candara"/>
              </a:rPr>
              <a:t>T</a:t>
            </a:r>
            <a:r>
              <a:rPr lang="en-US" altLang="zh-CN" sz="2000" b="1" dirty="0" smtClean="0">
                <a:latin typeface="Candara"/>
                <a:cs typeface="Candara"/>
              </a:rPr>
              <a:t>ransaction</a:t>
            </a:r>
            <a:endParaRPr lang="en-US" sz="2000" b="1" dirty="0">
              <a:latin typeface="Candara"/>
              <a:cs typeface="Candara"/>
            </a:endParaRPr>
          </a:p>
        </p:txBody>
      </p:sp>
      <p:sp>
        <p:nvSpPr>
          <p:cNvPr id="18" name="TextBox 17"/>
          <p:cNvSpPr txBox="1"/>
          <p:nvPr/>
        </p:nvSpPr>
        <p:spPr>
          <a:xfrm>
            <a:off x="6020880" y="1563502"/>
            <a:ext cx="1277701" cy="738664"/>
          </a:xfrm>
          <a:prstGeom prst="rect">
            <a:avLst/>
          </a:prstGeom>
          <a:noFill/>
        </p:spPr>
        <p:txBody>
          <a:bodyPr wrap="square" lIns="0" tIns="0" rIns="0" bIns="0" rtlCol="0">
            <a:spAutoFit/>
          </a:bodyPr>
          <a:lstStyle/>
          <a:p>
            <a:pPr algn="ctr"/>
            <a:r>
              <a:rPr lang="en-US" altLang="zh-CN" sz="2400" b="1" dirty="0" smtClean="0">
                <a:latin typeface="Candara"/>
                <a:cs typeface="Candara"/>
              </a:rPr>
              <a:t>2-phase</a:t>
            </a:r>
            <a:r>
              <a:rPr lang="zh-CN" altLang="en-US" sz="2400" b="1" dirty="0" smtClean="0">
                <a:latin typeface="Candara"/>
                <a:cs typeface="Candara"/>
              </a:rPr>
              <a:t> </a:t>
            </a:r>
            <a:r>
              <a:rPr lang="en-US" sz="2400" b="1" dirty="0" smtClean="0">
                <a:latin typeface="Candara"/>
                <a:cs typeface="Candara"/>
              </a:rPr>
              <a:t>VMI</a:t>
            </a:r>
            <a:r>
              <a:rPr lang="en-US" altLang="zh-CN" sz="2400" b="1" dirty="0" smtClean="0">
                <a:latin typeface="Candara"/>
                <a:cs typeface="Candara"/>
              </a:rPr>
              <a:t>-Copy</a:t>
            </a:r>
            <a:endParaRPr lang="en-US" sz="2400" b="1" dirty="0">
              <a:latin typeface="Candara"/>
              <a:cs typeface="Candara"/>
            </a:endParaRPr>
          </a:p>
        </p:txBody>
      </p:sp>
      <p:cxnSp>
        <p:nvCxnSpPr>
          <p:cNvPr id="19" name="Straight Arrow Connector 18"/>
          <p:cNvCxnSpPr/>
          <p:nvPr/>
        </p:nvCxnSpPr>
        <p:spPr>
          <a:xfrm flipV="1">
            <a:off x="7948503" y="5580141"/>
            <a:ext cx="0" cy="32035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7942715" y="4670121"/>
            <a:ext cx="0" cy="27325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663721" y="4943378"/>
            <a:ext cx="5832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663721" y="5580140"/>
            <a:ext cx="5832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ounded Rectangle 24"/>
          <p:cNvSpPr/>
          <p:nvPr/>
        </p:nvSpPr>
        <p:spPr>
          <a:xfrm>
            <a:off x="5888599" y="4916917"/>
            <a:ext cx="1527851"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ndara"/>
                <a:cs typeface="Candara"/>
              </a:rPr>
              <a:t>Consistency</a:t>
            </a:r>
            <a:r>
              <a:rPr lang="zh-CN" altLang="en-US" sz="2000" dirty="0">
                <a:solidFill>
                  <a:schemeClr val="tx1"/>
                </a:solidFill>
                <a:latin typeface="Candara"/>
                <a:cs typeface="Candara"/>
              </a:rPr>
              <a:t> </a:t>
            </a:r>
            <a:r>
              <a:rPr lang="en-US" altLang="zh-CN" sz="2000" dirty="0">
                <a:solidFill>
                  <a:schemeClr val="tx1"/>
                </a:solidFill>
                <a:latin typeface="Candara"/>
                <a:cs typeface="Candara"/>
              </a:rPr>
              <a:t>Check</a:t>
            </a:r>
            <a:endParaRPr lang="en-US" sz="2000" dirty="0">
              <a:solidFill>
                <a:schemeClr val="tx1"/>
              </a:solidFill>
              <a:latin typeface="Candara"/>
              <a:cs typeface="Candara"/>
            </a:endParaRPr>
          </a:p>
        </p:txBody>
      </p:sp>
      <p:cxnSp>
        <p:nvCxnSpPr>
          <p:cNvPr id="29" name="Straight Arrow Connector 28"/>
          <p:cNvCxnSpPr>
            <a:stCxn id="14" idx="2"/>
            <a:endCxn id="25" idx="0"/>
          </p:cNvCxnSpPr>
          <p:nvPr/>
        </p:nvCxnSpPr>
        <p:spPr>
          <a:xfrm>
            <a:off x="6652525" y="4484905"/>
            <a:ext cx="0" cy="4320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3994920" y="3195229"/>
            <a:ext cx="1827540" cy="615553"/>
          </a:xfrm>
          <a:prstGeom prst="rect">
            <a:avLst/>
          </a:prstGeom>
          <a:noFill/>
        </p:spPr>
        <p:txBody>
          <a:bodyPr wrap="square" lIns="0" tIns="0" rIns="0" bIns="0" rtlCol="0">
            <a:spAutoFit/>
          </a:bodyPr>
          <a:lstStyle/>
          <a:p>
            <a:r>
              <a:rPr lang="en-US" altLang="zh-CN" sz="2000" i="1" dirty="0" smtClean="0">
                <a:latin typeface="Candara"/>
                <a:cs typeface="Candara"/>
              </a:rPr>
              <a:t>1.</a:t>
            </a:r>
            <a:r>
              <a:rPr lang="zh-CN" altLang="en-US" sz="2000" i="1" dirty="0" smtClean="0">
                <a:latin typeface="Candara"/>
                <a:cs typeface="Candara"/>
              </a:rPr>
              <a:t> </a:t>
            </a:r>
            <a:r>
              <a:rPr lang="en-US" altLang="zh-CN" sz="2000" i="1" dirty="0" smtClean="0">
                <a:latin typeface="Candara"/>
                <a:cs typeface="Candara"/>
              </a:rPr>
              <a:t>Data</a:t>
            </a:r>
            <a:r>
              <a:rPr lang="zh-CN" altLang="en-US" sz="2000" i="1" dirty="0" smtClean="0">
                <a:latin typeface="Candara"/>
                <a:cs typeface="Candara"/>
              </a:rPr>
              <a:t> </a:t>
            </a:r>
            <a:r>
              <a:rPr lang="en-US" altLang="zh-CN" sz="2000" i="1" dirty="0" smtClean="0">
                <a:latin typeface="Candara"/>
                <a:cs typeface="Candara"/>
              </a:rPr>
              <a:t>m</a:t>
            </a:r>
            <a:r>
              <a:rPr lang="en-US" sz="2000" i="1" dirty="0" smtClean="0">
                <a:latin typeface="Candara"/>
                <a:cs typeface="Candara"/>
              </a:rPr>
              <a:t>ay</a:t>
            </a:r>
            <a:r>
              <a:rPr lang="zh-CN" altLang="en-US" sz="2000" i="1" dirty="0" smtClean="0">
                <a:latin typeface="Candara"/>
                <a:cs typeface="Candara"/>
              </a:rPr>
              <a:t> </a:t>
            </a:r>
            <a:r>
              <a:rPr lang="en-US" altLang="zh-CN" sz="2000" i="1" dirty="0" smtClean="0">
                <a:latin typeface="Candara"/>
                <a:cs typeface="Candara"/>
              </a:rPr>
              <a:t>be</a:t>
            </a:r>
            <a:r>
              <a:rPr lang="zh-CN" altLang="en-US" sz="2000" i="1" dirty="0" smtClean="0">
                <a:latin typeface="Candara"/>
                <a:cs typeface="Candara"/>
              </a:rPr>
              <a:t> </a:t>
            </a:r>
            <a:r>
              <a:rPr lang="en-US" altLang="zh-CN" sz="2000" i="1" dirty="0" smtClean="0">
                <a:latin typeface="Candara"/>
                <a:cs typeface="Candara"/>
              </a:rPr>
              <a:t/>
            </a:r>
            <a:br>
              <a:rPr lang="en-US" altLang="zh-CN" sz="2000" i="1" dirty="0" smtClean="0">
                <a:latin typeface="Candara"/>
                <a:cs typeface="Candara"/>
              </a:rPr>
            </a:br>
            <a:r>
              <a:rPr lang="zh-CN" altLang="en-US" sz="2000" i="1" dirty="0" smtClean="0">
                <a:latin typeface="Candara"/>
                <a:cs typeface="Candara"/>
              </a:rPr>
              <a:t>    </a:t>
            </a:r>
            <a:r>
              <a:rPr lang="en-US" altLang="zh-CN" sz="2000" i="1" dirty="0" smtClean="0">
                <a:latin typeface="Candara"/>
                <a:cs typeface="Candara"/>
              </a:rPr>
              <a:t>inconsistent</a:t>
            </a:r>
            <a:endParaRPr lang="en-US" sz="2000" i="1" dirty="0">
              <a:latin typeface="Candara"/>
              <a:cs typeface="Candara"/>
            </a:endParaRPr>
          </a:p>
        </p:txBody>
      </p:sp>
      <p:sp>
        <p:nvSpPr>
          <p:cNvPr id="41" name="TextBox 40"/>
          <p:cNvSpPr txBox="1"/>
          <p:nvPr/>
        </p:nvSpPr>
        <p:spPr>
          <a:xfrm>
            <a:off x="4021378" y="4911158"/>
            <a:ext cx="1549749" cy="615553"/>
          </a:xfrm>
          <a:prstGeom prst="rect">
            <a:avLst/>
          </a:prstGeom>
          <a:noFill/>
        </p:spPr>
        <p:txBody>
          <a:bodyPr wrap="square" lIns="0" tIns="0" rIns="0" bIns="0" rtlCol="0">
            <a:spAutoFit/>
          </a:bodyPr>
          <a:lstStyle/>
          <a:p>
            <a:r>
              <a:rPr lang="en-US" altLang="zh-CN" sz="2000" i="1" dirty="0" smtClean="0">
                <a:latin typeface="Candara"/>
                <a:cs typeface="Candara"/>
              </a:rPr>
              <a:t>2.</a:t>
            </a:r>
            <a:r>
              <a:rPr lang="zh-CN" altLang="en-US" sz="2000" i="1" dirty="0" smtClean="0">
                <a:latin typeface="Candara"/>
                <a:cs typeface="Candara"/>
              </a:rPr>
              <a:t> </a:t>
            </a:r>
            <a:r>
              <a:rPr lang="en-US" altLang="zh-CN" sz="2000" i="1" dirty="0" smtClean="0">
                <a:latin typeface="Candara"/>
                <a:cs typeface="Candara"/>
              </a:rPr>
              <a:t>Retry</a:t>
            </a:r>
            <a:r>
              <a:rPr lang="zh-CN" altLang="en-US" sz="2000" i="1" dirty="0" smtClean="0">
                <a:latin typeface="Candara"/>
                <a:cs typeface="Candara"/>
              </a:rPr>
              <a:t> </a:t>
            </a:r>
            <a:r>
              <a:rPr lang="en-US" altLang="zh-CN" sz="2000" i="1" dirty="0" smtClean="0">
                <a:latin typeface="Candara"/>
                <a:cs typeface="Candara"/>
              </a:rPr>
              <a:t>if</a:t>
            </a:r>
            <a:r>
              <a:rPr lang="zh-CN" altLang="en-US" sz="2000" i="1" dirty="0" smtClean="0">
                <a:latin typeface="Candara"/>
                <a:cs typeface="Candara"/>
              </a:rPr>
              <a:t> </a:t>
            </a:r>
            <a:r>
              <a:rPr lang="en-US" altLang="zh-CN" sz="2000" i="1" dirty="0" smtClean="0">
                <a:latin typeface="Candara"/>
                <a:cs typeface="Candara"/>
              </a:rPr>
              <a:t>not</a:t>
            </a:r>
            <a:r>
              <a:rPr lang="zh-CN" altLang="en-US" sz="2000" i="1" dirty="0" smtClean="0">
                <a:latin typeface="Candara"/>
                <a:cs typeface="Candara"/>
              </a:rPr>
              <a:t> </a:t>
            </a:r>
            <a:r>
              <a:rPr lang="en-US" altLang="zh-CN" sz="2000" i="1" dirty="0" smtClean="0">
                <a:latin typeface="Candara"/>
                <a:cs typeface="Candara"/>
              </a:rPr>
              <a:t/>
            </a:r>
            <a:br>
              <a:rPr lang="en-US" altLang="zh-CN" sz="2000" i="1" dirty="0" smtClean="0">
                <a:latin typeface="Candara"/>
                <a:cs typeface="Candara"/>
              </a:rPr>
            </a:br>
            <a:r>
              <a:rPr lang="zh-CN" altLang="en-US" sz="2000" i="1" dirty="0" smtClean="0">
                <a:latin typeface="Candara"/>
                <a:cs typeface="Candara"/>
              </a:rPr>
              <a:t>     </a:t>
            </a:r>
            <a:r>
              <a:rPr lang="en-US" altLang="zh-CN" sz="2000" i="1" dirty="0" smtClean="0">
                <a:latin typeface="Candara"/>
                <a:cs typeface="Candara"/>
              </a:rPr>
              <a:t>consistent</a:t>
            </a:r>
            <a:endParaRPr lang="en-US" sz="2000" i="1" dirty="0">
              <a:latin typeface="Candara"/>
              <a:cs typeface="Candara"/>
            </a:endParaRPr>
          </a:p>
        </p:txBody>
      </p:sp>
    </p:spTree>
    <p:extLst>
      <p:ext uri="{BB962C8B-B14F-4D97-AF65-F5344CB8AC3E}">
        <p14:creationId xmlns:p14="http://schemas.microsoft.com/office/powerpoint/2010/main" val="30347474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Retrieve VM States</a:t>
            </a:r>
            <a:endParaRPr lang="en-US" sz="4000" b="1" dirty="0">
              <a:solidFill>
                <a:srgbClr val="0080FF"/>
              </a:solidFill>
              <a:latin typeface="Candara"/>
              <a:cs typeface="Candara"/>
            </a:endParaRPr>
          </a:p>
        </p:txBody>
      </p:sp>
      <p:grpSp>
        <p:nvGrpSpPr>
          <p:cNvPr id="39" name="Group 38"/>
          <p:cNvGrpSpPr/>
          <p:nvPr/>
        </p:nvGrpSpPr>
        <p:grpSpPr>
          <a:xfrm>
            <a:off x="363898" y="2427112"/>
            <a:ext cx="1778000" cy="1552221"/>
            <a:chOff x="3482622" y="2427112"/>
            <a:chExt cx="1778000" cy="1552221"/>
          </a:xfrm>
          <a:solidFill>
            <a:schemeClr val="bg1">
              <a:lumMod val="75000"/>
            </a:schemeClr>
          </a:solidFill>
        </p:grpSpPr>
        <p:sp>
          <p:nvSpPr>
            <p:cNvPr id="11" name="Rounded Rectangle 10"/>
            <p:cNvSpPr/>
            <p:nvPr/>
          </p:nvSpPr>
          <p:spPr>
            <a:xfrm>
              <a:off x="3482622" y="3316110"/>
              <a:ext cx="1778000" cy="663223"/>
            </a:xfrm>
            <a:prstGeom prst="roundRect">
              <a:avLst/>
            </a:prstGeom>
            <a:solidFill>
              <a:schemeClr val="bg1">
                <a:lumMod val="85000"/>
              </a:schemeClr>
            </a:solidFill>
            <a:ln w="28575" cmpd="sng">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Consistency</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4" name="Straight Arrow Connector 23"/>
            <p:cNvCxnSpPr>
              <a:endCxn id="11" idx="0"/>
            </p:cNvCxnSpPr>
            <p:nvPr/>
          </p:nvCxnSpPr>
          <p:spPr>
            <a:xfrm>
              <a:off x="4371622" y="2427112"/>
              <a:ext cx="0" cy="888998"/>
            </a:xfrm>
            <a:prstGeom prst="straightConnector1">
              <a:avLst/>
            </a:prstGeom>
            <a:grp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84499" y="3979333"/>
            <a:ext cx="2342444" cy="2494839"/>
            <a:chOff x="3203223" y="3979333"/>
            <a:chExt cx="2342444" cy="2494839"/>
          </a:xfrm>
          <a:solidFill>
            <a:schemeClr val="bg1">
              <a:lumMod val="75000"/>
            </a:schemeClr>
          </a:solidFill>
        </p:grpSpPr>
        <p:grpSp>
          <p:nvGrpSpPr>
            <p:cNvPr id="10" name="Group 9"/>
            <p:cNvGrpSpPr/>
            <p:nvPr/>
          </p:nvGrpSpPr>
          <p:grpSpPr>
            <a:xfrm>
              <a:off x="3203223" y="4445000"/>
              <a:ext cx="2342444" cy="1128888"/>
              <a:chOff x="3189112" y="4402667"/>
              <a:chExt cx="2342444" cy="1128888"/>
            </a:xfrm>
            <a:grpFill/>
          </p:grpSpPr>
          <p:sp>
            <p:nvSpPr>
              <p:cNvPr id="6" name="Diamond 5"/>
              <p:cNvSpPr/>
              <p:nvPr/>
            </p:nvSpPr>
            <p:spPr>
              <a:xfrm>
                <a:off x="3189112" y="4402667"/>
                <a:ext cx="2342444" cy="1044222"/>
              </a:xfrm>
              <a:prstGeom prst="diamond">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bg1">
                      <a:lumMod val="65000"/>
                    </a:schemeClr>
                  </a:solidFill>
                  <a:latin typeface="Candara"/>
                  <a:cs typeface="Candara"/>
                </a:endParaRPr>
              </a:p>
            </p:txBody>
          </p:sp>
          <p:sp>
            <p:nvSpPr>
              <p:cNvPr id="9" name="TextBox 8"/>
              <p:cNvSpPr txBox="1"/>
              <p:nvPr/>
            </p:nvSpPr>
            <p:spPr>
              <a:xfrm>
                <a:off x="3553179" y="4700558"/>
                <a:ext cx="1608666" cy="830997"/>
              </a:xfrm>
              <a:prstGeom prst="rect">
                <a:avLst/>
              </a:prstGeom>
              <a:noFill/>
              <a:ln>
                <a:noFill/>
              </a:ln>
            </p:spPr>
            <p:txBody>
              <a:bodyPr wrap="square" lIns="0" tIns="0" rIns="0" bIns="0" rtlCol="0">
                <a:spAutoFit/>
              </a:bodyPr>
              <a:lstStyle/>
              <a:p>
                <a:pPr algn="ctr"/>
                <a:r>
                  <a:rPr lang="en-US" dirty="0">
                    <a:solidFill>
                      <a:schemeClr val="bg1">
                        <a:lumMod val="65000"/>
                      </a:schemeClr>
                    </a:solidFill>
                    <a:latin typeface="Candara"/>
                    <a:cs typeface="Candara"/>
                  </a:rPr>
                  <a:t>Transaction</a:t>
                </a:r>
                <a:r>
                  <a:rPr lang="zh-CN" altLang="en-US" dirty="0">
                    <a:solidFill>
                      <a:schemeClr val="bg1">
                        <a:lumMod val="65000"/>
                      </a:schemeClr>
                    </a:solidFill>
                    <a:latin typeface="Candara"/>
                    <a:cs typeface="Candara"/>
                  </a:rPr>
                  <a:t> </a:t>
                </a:r>
                <a:r>
                  <a:rPr lang="en-US" altLang="zh-CN" dirty="0" smtClean="0">
                    <a:solidFill>
                      <a:schemeClr val="bg1">
                        <a:lumMod val="65000"/>
                      </a:schemeClr>
                    </a:solidFill>
                    <a:latin typeface="Candara"/>
                    <a:cs typeface="Candara"/>
                  </a:rPr>
                  <a:t>End</a:t>
                </a:r>
                <a:r>
                  <a:rPr lang="zh-CN" altLang="en-US" dirty="0" smtClean="0">
                    <a:solidFill>
                      <a:schemeClr val="bg1">
                        <a:lumMod val="65000"/>
                      </a:schemeClr>
                    </a:solidFill>
                    <a:latin typeface="Candara"/>
                    <a:cs typeface="Candara"/>
                  </a:rPr>
                  <a:t> </a:t>
                </a:r>
                <a:endParaRPr lang="en-US" altLang="zh-CN" dirty="0" smtClean="0">
                  <a:solidFill>
                    <a:schemeClr val="bg1">
                      <a:lumMod val="65000"/>
                    </a:schemeClr>
                  </a:solidFill>
                  <a:latin typeface="Candara"/>
                  <a:cs typeface="Candara"/>
                </a:endParaRPr>
              </a:p>
              <a:p>
                <a:pPr algn="ctr"/>
                <a:r>
                  <a:rPr lang="en-US" altLang="zh-CN" dirty="0" smtClean="0">
                    <a:solidFill>
                      <a:schemeClr val="bg1">
                        <a:lumMod val="65000"/>
                      </a:schemeClr>
                    </a:solidFill>
                    <a:latin typeface="Candara"/>
                    <a:cs typeface="Candara"/>
                  </a:rPr>
                  <a:t>Normally?</a:t>
                </a:r>
                <a:endParaRPr lang="en-US" dirty="0">
                  <a:solidFill>
                    <a:schemeClr val="bg1">
                      <a:lumMod val="65000"/>
                    </a:schemeClr>
                  </a:solidFill>
                  <a:latin typeface="Candara"/>
                  <a:cs typeface="Candara"/>
                </a:endParaRPr>
              </a:p>
              <a:p>
                <a:endParaRPr lang="en-US" dirty="0">
                  <a:solidFill>
                    <a:schemeClr val="bg1">
                      <a:lumMod val="65000"/>
                    </a:schemeClr>
                  </a:solidFill>
                </a:endParaRPr>
              </a:p>
            </p:txBody>
          </p:sp>
        </p:grpSp>
        <p:cxnSp>
          <p:nvCxnSpPr>
            <p:cNvPr id="27" name="Straight Arrow Connector 26"/>
            <p:cNvCxnSpPr>
              <a:stCxn id="11" idx="2"/>
              <a:endCxn id="6" idx="0"/>
            </p:cNvCxnSpPr>
            <p:nvPr/>
          </p:nvCxnSpPr>
          <p:spPr>
            <a:xfrm flipH="1">
              <a:off x="4374445" y="3979333"/>
              <a:ext cx="11288" cy="465667"/>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3482622" y="5531555"/>
              <a:ext cx="1778000" cy="942617"/>
              <a:chOff x="3482622" y="5531555"/>
              <a:chExt cx="1778000" cy="942617"/>
            </a:xfrm>
            <a:grpFill/>
          </p:grpSpPr>
          <p:sp>
            <p:nvSpPr>
              <p:cNvPr id="12" name="Rounded Rectangle 11"/>
              <p:cNvSpPr/>
              <p:nvPr/>
            </p:nvSpPr>
            <p:spPr>
              <a:xfrm>
                <a:off x="3482622" y="6025438"/>
                <a:ext cx="1778000" cy="448734"/>
              </a:xfrm>
              <a:prstGeom prst="roundRect">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VMI</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0" name="Straight Arrow Connector 19"/>
              <p:cNvCxnSpPr>
                <a:endCxn id="12" idx="0"/>
              </p:cNvCxnSpPr>
              <p:nvPr/>
            </p:nvCxnSpPr>
            <p:spPr>
              <a:xfrm>
                <a:off x="4371622" y="5531555"/>
                <a:ext cx="0" cy="493883"/>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374445" y="5573888"/>
                <a:ext cx="217310" cy="276999"/>
              </a:xfrm>
              <a:prstGeom prst="rect">
                <a:avLst/>
              </a:prstGeom>
              <a:noFill/>
              <a:ln>
                <a:noFill/>
              </a:ln>
            </p:spPr>
            <p:txBody>
              <a:bodyPr wrap="square" lIns="0" tIns="0" rIns="0" bIns="0" rtlCol="0">
                <a:spAutoFit/>
              </a:bodyPr>
              <a:lstStyle/>
              <a:p>
                <a:pPr algn="ctr"/>
                <a:r>
                  <a:rPr lang="en-US" b="1" dirty="0" smtClean="0">
                    <a:solidFill>
                      <a:schemeClr val="bg1">
                        <a:lumMod val="65000"/>
                      </a:schemeClr>
                    </a:solidFill>
                    <a:latin typeface="Candara"/>
                    <a:cs typeface="Candara"/>
                  </a:rPr>
                  <a:t>Y</a:t>
                </a:r>
                <a:endParaRPr lang="en-US" b="1" dirty="0">
                  <a:solidFill>
                    <a:schemeClr val="bg1">
                      <a:lumMod val="65000"/>
                    </a:schemeClr>
                  </a:solidFill>
                </a:endParaRPr>
              </a:p>
            </p:txBody>
          </p:sp>
        </p:grpSp>
      </p:grp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grpSp>
        <p:nvGrpSpPr>
          <p:cNvPr id="76" name="Group 75"/>
          <p:cNvGrpSpPr/>
          <p:nvPr/>
        </p:nvGrpSpPr>
        <p:grpSpPr>
          <a:xfrm>
            <a:off x="2117910" y="2095501"/>
            <a:ext cx="618065" cy="3148609"/>
            <a:chOff x="5260622" y="2095501"/>
            <a:chExt cx="618065" cy="3148609"/>
          </a:xfrm>
        </p:grpSpPr>
        <p:cxnSp>
          <p:nvCxnSpPr>
            <p:cNvPr id="77" name="Elbow Connector 76"/>
            <p:cNvCxnSpPr/>
            <p:nvPr/>
          </p:nvCxnSpPr>
          <p:spPr>
            <a:xfrm flipH="1" flipV="1">
              <a:off x="5260622" y="2095501"/>
              <a:ext cx="285045" cy="2871610"/>
            </a:xfrm>
            <a:prstGeom prst="bentConnector3">
              <a:avLst>
                <a:gd name="adj1" fmla="val -144555"/>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5661377" y="4967111"/>
              <a:ext cx="217310" cy="276999"/>
            </a:xfrm>
            <a:prstGeom prst="rect">
              <a:avLst/>
            </a:prstGeom>
            <a:noFill/>
            <a:ln>
              <a:solidFill>
                <a:schemeClr val="bg1">
                  <a:lumMod val="85000"/>
                </a:schemeClr>
              </a:solidFill>
            </a:ln>
          </p:spPr>
          <p:txBody>
            <a:bodyPr wrap="square" lIns="0" tIns="0" rIns="0" bIns="0" rtlCol="0">
              <a:spAutoFit/>
            </a:bodyPr>
            <a:lstStyle/>
            <a:p>
              <a:pPr algn="ctr"/>
              <a:r>
                <a:rPr lang="en-US" b="1" dirty="0">
                  <a:solidFill>
                    <a:srgbClr val="D9D9D9"/>
                  </a:solidFill>
                  <a:latin typeface="Candara"/>
                  <a:cs typeface="Candara"/>
                </a:rPr>
                <a:t>N</a:t>
              </a:r>
              <a:endParaRPr lang="en-US" b="1" dirty="0">
                <a:solidFill>
                  <a:srgbClr val="D9D9D9"/>
                </a:solidFill>
              </a:endParaRPr>
            </a:p>
          </p:txBody>
        </p:sp>
      </p:grpSp>
      <p:sp>
        <p:nvSpPr>
          <p:cNvPr id="149" name="Rectangle 148"/>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Rectangle 157"/>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Rectangle 158"/>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Rectangle 159"/>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Rectangle 160"/>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Rectangle 161"/>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Rectangle 162"/>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TextBox 163"/>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66" name="TextBox 165"/>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169" name="TextBox 168"/>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170" name="TextBox 169"/>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171" name="TextBox 170"/>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55" name="TextBox 54"/>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56" name="TextBox 55"/>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46" name="Rectangle 45"/>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7" name="Straight Connector 46"/>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782228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363898" y="2427112"/>
            <a:ext cx="1778000" cy="1552221"/>
            <a:chOff x="3482622" y="2427112"/>
            <a:chExt cx="1778000" cy="1552221"/>
          </a:xfrm>
          <a:solidFill>
            <a:schemeClr val="bg1">
              <a:lumMod val="75000"/>
            </a:schemeClr>
          </a:solidFill>
        </p:grpSpPr>
        <p:sp>
          <p:nvSpPr>
            <p:cNvPr id="11" name="Rounded Rectangle 10"/>
            <p:cNvSpPr/>
            <p:nvPr/>
          </p:nvSpPr>
          <p:spPr>
            <a:xfrm>
              <a:off x="3482622" y="3316110"/>
              <a:ext cx="1778000" cy="663223"/>
            </a:xfrm>
            <a:prstGeom prst="roundRect">
              <a:avLst/>
            </a:prstGeom>
            <a:solidFill>
              <a:schemeClr val="bg1">
                <a:lumMod val="85000"/>
              </a:schemeClr>
            </a:solidFill>
            <a:ln w="28575" cmpd="sng">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Consistency</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4" name="Straight Arrow Connector 23"/>
            <p:cNvCxnSpPr>
              <a:endCxn id="11" idx="0"/>
            </p:cNvCxnSpPr>
            <p:nvPr/>
          </p:nvCxnSpPr>
          <p:spPr>
            <a:xfrm>
              <a:off x="4371622" y="2427112"/>
              <a:ext cx="0" cy="888998"/>
            </a:xfrm>
            <a:prstGeom prst="straightConnector1">
              <a:avLst/>
            </a:prstGeom>
            <a:grp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84499" y="3979333"/>
            <a:ext cx="2342444" cy="2494839"/>
            <a:chOff x="3203223" y="3979333"/>
            <a:chExt cx="2342444" cy="2494839"/>
          </a:xfrm>
          <a:solidFill>
            <a:schemeClr val="bg1">
              <a:lumMod val="75000"/>
            </a:schemeClr>
          </a:solidFill>
        </p:grpSpPr>
        <p:grpSp>
          <p:nvGrpSpPr>
            <p:cNvPr id="10" name="Group 9"/>
            <p:cNvGrpSpPr/>
            <p:nvPr/>
          </p:nvGrpSpPr>
          <p:grpSpPr>
            <a:xfrm>
              <a:off x="3203223" y="4445000"/>
              <a:ext cx="2342444" cy="1128888"/>
              <a:chOff x="3189112" y="4402667"/>
              <a:chExt cx="2342444" cy="1128888"/>
            </a:xfrm>
            <a:grpFill/>
          </p:grpSpPr>
          <p:sp>
            <p:nvSpPr>
              <p:cNvPr id="6" name="Diamond 5"/>
              <p:cNvSpPr/>
              <p:nvPr/>
            </p:nvSpPr>
            <p:spPr>
              <a:xfrm>
                <a:off x="3189112" y="4402667"/>
                <a:ext cx="2342444" cy="1044222"/>
              </a:xfrm>
              <a:prstGeom prst="diamond">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bg1">
                      <a:lumMod val="65000"/>
                    </a:schemeClr>
                  </a:solidFill>
                  <a:latin typeface="Candara"/>
                  <a:cs typeface="Candara"/>
                </a:endParaRPr>
              </a:p>
            </p:txBody>
          </p:sp>
          <p:sp>
            <p:nvSpPr>
              <p:cNvPr id="9" name="TextBox 8"/>
              <p:cNvSpPr txBox="1"/>
              <p:nvPr/>
            </p:nvSpPr>
            <p:spPr>
              <a:xfrm>
                <a:off x="3553179" y="4700558"/>
                <a:ext cx="1608666" cy="830997"/>
              </a:xfrm>
              <a:prstGeom prst="rect">
                <a:avLst/>
              </a:prstGeom>
              <a:noFill/>
              <a:ln>
                <a:noFill/>
              </a:ln>
            </p:spPr>
            <p:txBody>
              <a:bodyPr wrap="square" lIns="0" tIns="0" rIns="0" bIns="0" rtlCol="0">
                <a:spAutoFit/>
              </a:bodyPr>
              <a:lstStyle/>
              <a:p>
                <a:pPr algn="ctr"/>
                <a:r>
                  <a:rPr lang="en-US" dirty="0">
                    <a:solidFill>
                      <a:schemeClr val="bg1">
                        <a:lumMod val="65000"/>
                      </a:schemeClr>
                    </a:solidFill>
                    <a:latin typeface="Candara"/>
                    <a:cs typeface="Candara"/>
                  </a:rPr>
                  <a:t>Transaction</a:t>
                </a:r>
                <a:r>
                  <a:rPr lang="zh-CN" altLang="en-US" dirty="0">
                    <a:solidFill>
                      <a:schemeClr val="bg1">
                        <a:lumMod val="65000"/>
                      </a:schemeClr>
                    </a:solidFill>
                    <a:latin typeface="Candara"/>
                    <a:cs typeface="Candara"/>
                  </a:rPr>
                  <a:t> </a:t>
                </a:r>
                <a:r>
                  <a:rPr lang="en-US" altLang="zh-CN" dirty="0" smtClean="0">
                    <a:solidFill>
                      <a:schemeClr val="bg1">
                        <a:lumMod val="65000"/>
                      </a:schemeClr>
                    </a:solidFill>
                    <a:latin typeface="Candara"/>
                    <a:cs typeface="Candara"/>
                  </a:rPr>
                  <a:t>End</a:t>
                </a:r>
                <a:r>
                  <a:rPr lang="zh-CN" altLang="en-US" dirty="0" smtClean="0">
                    <a:solidFill>
                      <a:schemeClr val="bg1">
                        <a:lumMod val="65000"/>
                      </a:schemeClr>
                    </a:solidFill>
                    <a:latin typeface="Candara"/>
                    <a:cs typeface="Candara"/>
                  </a:rPr>
                  <a:t> </a:t>
                </a:r>
                <a:endParaRPr lang="en-US" altLang="zh-CN" dirty="0" smtClean="0">
                  <a:solidFill>
                    <a:schemeClr val="bg1">
                      <a:lumMod val="65000"/>
                    </a:schemeClr>
                  </a:solidFill>
                  <a:latin typeface="Candara"/>
                  <a:cs typeface="Candara"/>
                </a:endParaRPr>
              </a:p>
              <a:p>
                <a:pPr algn="ctr"/>
                <a:r>
                  <a:rPr lang="en-US" altLang="zh-CN" dirty="0" smtClean="0">
                    <a:solidFill>
                      <a:schemeClr val="bg1">
                        <a:lumMod val="65000"/>
                      </a:schemeClr>
                    </a:solidFill>
                    <a:latin typeface="Candara"/>
                    <a:cs typeface="Candara"/>
                  </a:rPr>
                  <a:t>Normally?</a:t>
                </a:r>
                <a:endParaRPr lang="en-US" dirty="0">
                  <a:solidFill>
                    <a:schemeClr val="bg1">
                      <a:lumMod val="65000"/>
                    </a:schemeClr>
                  </a:solidFill>
                  <a:latin typeface="Candara"/>
                  <a:cs typeface="Candara"/>
                </a:endParaRPr>
              </a:p>
              <a:p>
                <a:endParaRPr lang="en-US" dirty="0">
                  <a:solidFill>
                    <a:schemeClr val="bg1">
                      <a:lumMod val="65000"/>
                    </a:schemeClr>
                  </a:solidFill>
                </a:endParaRPr>
              </a:p>
            </p:txBody>
          </p:sp>
        </p:grpSp>
        <p:cxnSp>
          <p:nvCxnSpPr>
            <p:cNvPr id="27" name="Straight Arrow Connector 26"/>
            <p:cNvCxnSpPr>
              <a:stCxn id="11" idx="2"/>
              <a:endCxn id="6" idx="0"/>
            </p:cNvCxnSpPr>
            <p:nvPr/>
          </p:nvCxnSpPr>
          <p:spPr>
            <a:xfrm flipH="1">
              <a:off x="4374445" y="3979333"/>
              <a:ext cx="11288" cy="465667"/>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3482622" y="5531555"/>
              <a:ext cx="1778000" cy="942617"/>
              <a:chOff x="3482622" y="5531555"/>
              <a:chExt cx="1778000" cy="942617"/>
            </a:xfrm>
            <a:grpFill/>
          </p:grpSpPr>
          <p:sp>
            <p:nvSpPr>
              <p:cNvPr id="12" name="Rounded Rectangle 11"/>
              <p:cNvSpPr/>
              <p:nvPr/>
            </p:nvSpPr>
            <p:spPr>
              <a:xfrm>
                <a:off x="3482622" y="6025438"/>
                <a:ext cx="1778000" cy="448734"/>
              </a:xfrm>
              <a:prstGeom prst="roundRect">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VMI</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0" name="Straight Arrow Connector 19"/>
              <p:cNvCxnSpPr>
                <a:endCxn id="12" idx="0"/>
              </p:cNvCxnSpPr>
              <p:nvPr/>
            </p:nvCxnSpPr>
            <p:spPr>
              <a:xfrm>
                <a:off x="4371622" y="5531555"/>
                <a:ext cx="0" cy="493883"/>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374445" y="5573888"/>
                <a:ext cx="217310" cy="276999"/>
              </a:xfrm>
              <a:prstGeom prst="rect">
                <a:avLst/>
              </a:prstGeom>
              <a:noFill/>
              <a:ln>
                <a:noFill/>
              </a:ln>
            </p:spPr>
            <p:txBody>
              <a:bodyPr wrap="square" lIns="0" tIns="0" rIns="0" bIns="0" rtlCol="0">
                <a:spAutoFit/>
              </a:bodyPr>
              <a:lstStyle/>
              <a:p>
                <a:pPr algn="ctr"/>
                <a:r>
                  <a:rPr lang="en-US" b="1" dirty="0" smtClean="0">
                    <a:solidFill>
                      <a:schemeClr val="bg1">
                        <a:lumMod val="65000"/>
                      </a:schemeClr>
                    </a:solidFill>
                    <a:latin typeface="Candara"/>
                    <a:cs typeface="Candara"/>
                  </a:rPr>
                  <a:t>Y</a:t>
                </a:r>
                <a:endParaRPr lang="en-US" b="1" dirty="0">
                  <a:solidFill>
                    <a:schemeClr val="bg1">
                      <a:lumMod val="65000"/>
                    </a:schemeClr>
                  </a:solidFill>
                </a:endParaRPr>
              </a:p>
            </p:txBody>
          </p:sp>
        </p:grpSp>
      </p:grp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sp>
        <p:nvSpPr>
          <p:cNvPr id="79" name="TextBox 78"/>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80" name="TextBox 79"/>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81" name="Rectangle 80"/>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20"/>
          <p:cNvGrpSpPr/>
          <p:nvPr/>
        </p:nvGrpSpPr>
        <p:grpSpPr>
          <a:xfrm>
            <a:off x="5975457" y="1933437"/>
            <a:ext cx="551383" cy="312350"/>
            <a:chOff x="5349452" y="1764105"/>
            <a:chExt cx="551383" cy="312350"/>
          </a:xfrm>
        </p:grpSpPr>
        <p:sp>
          <p:nvSpPr>
            <p:cNvPr id="93" name="Rectangle 92"/>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105" name="TextBox 104"/>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grpSp>
        <p:nvGrpSpPr>
          <p:cNvPr id="76" name="Group 75"/>
          <p:cNvGrpSpPr/>
          <p:nvPr/>
        </p:nvGrpSpPr>
        <p:grpSpPr>
          <a:xfrm>
            <a:off x="2117910" y="2095501"/>
            <a:ext cx="618065" cy="3148609"/>
            <a:chOff x="5260622" y="2095501"/>
            <a:chExt cx="618065" cy="3148609"/>
          </a:xfrm>
        </p:grpSpPr>
        <p:cxnSp>
          <p:nvCxnSpPr>
            <p:cNvPr id="77" name="Elbow Connector 76"/>
            <p:cNvCxnSpPr/>
            <p:nvPr/>
          </p:nvCxnSpPr>
          <p:spPr>
            <a:xfrm flipH="1" flipV="1">
              <a:off x="5260622" y="2095501"/>
              <a:ext cx="285045" cy="2871610"/>
            </a:xfrm>
            <a:prstGeom prst="bentConnector3">
              <a:avLst>
                <a:gd name="adj1" fmla="val -144555"/>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5661377" y="4967111"/>
              <a:ext cx="217310" cy="276999"/>
            </a:xfrm>
            <a:prstGeom prst="rect">
              <a:avLst/>
            </a:prstGeom>
            <a:noFill/>
            <a:ln>
              <a:solidFill>
                <a:schemeClr val="bg1">
                  <a:lumMod val="85000"/>
                </a:schemeClr>
              </a:solidFill>
            </a:ln>
          </p:spPr>
          <p:txBody>
            <a:bodyPr wrap="square" lIns="0" tIns="0" rIns="0" bIns="0" rtlCol="0">
              <a:spAutoFit/>
            </a:bodyPr>
            <a:lstStyle/>
            <a:p>
              <a:pPr algn="ctr"/>
              <a:r>
                <a:rPr lang="en-US" b="1" dirty="0">
                  <a:solidFill>
                    <a:srgbClr val="D9D9D9"/>
                  </a:solidFill>
                  <a:latin typeface="Candara"/>
                  <a:cs typeface="Candara"/>
                </a:rPr>
                <a:t>N</a:t>
              </a:r>
              <a:endParaRPr lang="en-US" b="1" dirty="0">
                <a:solidFill>
                  <a:srgbClr val="D9D9D9"/>
                </a:solidFill>
              </a:endParaRPr>
            </a:p>
          </p:txBody>
        </p:sp>
      </p:grpSp>
      <p:sp>
        <p:nvSpPr>
          <p:cNvPr id="59" name="Rectangle 58"/>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67" name="Rectangle 66"/>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TextBox 68"/>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cxnSp>
        <p:nvCxnSpPr>
          <p:cNvPr id="70" name="Straight Arrow Connector 69"/>
          <p:cNvCxnSpPr>
            <a:stCxn id="71" idx="1"/>
            <a:endCxn id="67" idx="3"/>
          </p:cNvCxnSpPr>
          <p:nvPr/>
        </p:nvCxnSpPr>
        <p:spPr>
          <a:xfrm flipH="1" flipV="1">
            <a:off x="6526841" y="2361260"/>
            <a:ext cx="615003" cy="469846"/>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7141844" y="2678641"/>
            <a:ext cx="898439" cy="304930"/>
          </a:xfrm>
          <a:prstGeom prst="rect">
            <a:avLst/>
          </a:prstGeom>
          <a:noFill/>
        </p:spPr>
        <p:txBody>
          <a:bodyPr wrap="square" lIns="0" rIns="0" rtlCol="0">
            <a:spAutoFit/>
          </a:bodyPr>
          <a:lstStyle/>
          <a:p>
            <a:r>
              <a:rPr lang="en-US" sz="1400" dirty="0">
                <a:latin typeface="Candara"/>
                <a:cs typeface="Candara"/>
              </a:rPr>
              <a:t>l</a:t>
            </a:r>
            <a:r>
              <a:rPr lang="en-US" sz="1400" dirty="0" smtClean="0">
                <a:latin typeface="Candara"/>
                <a:cs typeface="Candara"/>
              </a:rPr>
              <a:t>ink</a:t>
            </a:r>
            <a:r>
              <a:rPr lang="zh-CN" altLang="en-US" sz="1400" dirty="0" smtClean="0">
                <a:latin typeface="Candara"/>
                <a:cs typeface="Candara"/>
              </a:rPr>
              <a:t> </a:t>
            </a:r>
            <a:r>
              <a:rPr lang="en-US" altLang="zh-CN" sz="1400" dirty="0" smtClean="0">
                <a:latin typeface="Candara"/>
                <a:cs typeface="Candara"/>
              </a:rPr>
              <a:t>pointer</a:t>
            </a:r>
            <a:r>
              <a:rPr lang="zh-CN" altLang="en-US" sz="1400" dirty="0" smtClean="0">
                <a:latin typeface="Candara"/>
                <a:cs typeface="Candara"/>
              </a:rPr>
              <a:t> </a:t>
            </a:r>
            <a:endParaRPr lang="en-US" sz="1400" dirty="0">
              <a:latin typeface="Candara"/>
              <a:cs typeface="Candara"/>
            </a:endParaRPr>
          </a:p>
        </p:txBody>
      </p:sp>
      <p:cxnSp>
        <p:nvCxnSpPr>
          <p:cNvPr id="135" name="Straight Connector 134"/>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73" name="TextBox 72"/>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74"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Retrieve VM States</a:t>
            </a:r>
            <a:endParaRPr lang="en-US" sz="4000" b="1" dirty="0">
              <a:solidFill>
                <a:srgbClr val="0080FF"/>
              </a:solidFill>
              <a:latin typeface="Candara"/>
              <a:cs typeface="Candara"/>
            </a:endParaRPr>
          </a:p>
        </p:txBody>
      </p:sp>
      <p:sp>
        <p:nvSpPr>
          <p:cNvPr id="104" name="Rectangle 103"/>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Rectangle 138"/>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Rectangle 140"/>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Rectangle 144"/>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TextBox 145"/>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47" name="TextBox 146"/>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148" name="TextBox 147"/>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149" name="TextBox 148"/>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150" name="TextBox 149"/>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51" name="Rectangle 150"/>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53" name="TextBox 152"/>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154" name="Rectangle 153"/>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5" name="Rectangle 154"/>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56" name="TextBox 155"/>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157" name="TextBox 156"/>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64" name="TextBox 63"/>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65" name="TextBox 64"/>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105993710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363898" y="2427112"/>
            <a:ext cx="1778000" cy="1552221"/>
            <a:chOff x="3482622" y="2427112"/>
            <a:chExt cx="1778000" cy="1552221"/>
          </a:xfrm>
          <a:solidFill>
            <a:schemeClr val="bg1">
              <a:lumMod val="75000"/>
            </a:schemeClr>
          </a:solidFill>
        </p:grpSpPr>
        <p:sp>
          <p:nvSpPr>
            <p:cNvPr id="11" name="Rounded Rectangle 10"/>
            <p:cNvSpPr/>
            <p:nvPr/>
          </p:nvSpPr>
          <p:spPr>
            <a:xfrm>
              <a:off x="3482622" y="3316110"/>
              <a:ext cx="1778000" cy="663223"/>
            </a:xfrm>
            <a:prstGeom prst="roundRect">
              <a:avLst/>
            </a:prstGeom>
            <a:solidFill>
              <a:schemeClr val="bg1">
                <a:lumMod val="85000"/>
              </a:schemeClr>
            </a:solidFill>
            <a:ln w="28575" cmpd="sng">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Consistency</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4" name="Straight Arrow Connector 23"/>
            <p:cNvCxnSpPr>
              <a:endCxn id="11" idx="0"/>
            </p:cNvCxnSpPr>
            <p:nvPr/>
          </p:nvCxnSpPr>
          <p:spPr>
            <a:xfrm>
              <a:off x="4371622" y="2427112"/>
              <a:ext cx="0" cy="888998"/>
            </a:xfrm>
            <a:prstGeom prst="straightConnector1">
              <a:avLst/>
            </a:prstGeom>
            <a:grp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84499" y="3979333"/>
            <a:ext cx="2342444" cy="2494839"/>
            <a:chOff x="3203223" y="3979333"/>
            <a:chExt cx="2342444" cy="2494839"/>
          </a:xfrm>
          <a:solidFill>
            <a:schemeClr val="bg1">
              <a:lumMod val="75000"/>
            </a:schemeClr>
          </a:solidFill>
        </p:grpSpPr>
        <p:grpSp>
          <p:nvGrpSpPr>
            <p:cNvPr id="10" name="Group 9"/>
            <p:cNvGrpSpPr/>
            <p:nvPr/>
          </p:nvGrpSpPr>
          <p:grpSpPr>
            <a:xfrm>
              <a:off x="3203223" y="4445000"/>
              <a:ext cx="2342444" cy="1128888"/>
              <a:chOff x="3189112" y="4402667"/>
              <a:chExt cx="2342444" cy="1128888"/>
            </a:xfrm>
            <a:grpFill/>
          </p:grpSpPr>
          <p:sp>
            <p:nvSpPr>
              <p:cNvPr id="6" name="Diamond 5"/>
              <p:cNvSpPr/>
              <p:nvPr/>
            </p:nvSpPr>
            <p:spPr>
              <a:xfrm>
                <a:off x="3189112" y="4402667"/>
                <a:ext cx="2342444" cy="1044222"/>
              </a:xfrm>
              <a:prstGeom prst="diamond">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bg1">
                      <a:lumMod val="65000"/>
                    </a:schemeClr>
                  </a:solidFill>
                  <a:latin typeface="Candara"/>
                  <a:cs typeface="Candara"/>
                </a:endParaRPr>
              </a:p>
            </p:txBody>
          </p:sp>
          <p:sp>
            <p:nvSpPr>
              <p:cNvPr id="9" name="TextBox 8"/>
              <p:cNvSpPr txBox="1"/>
              <p:nvPr/>
            </p:nvSpPr>
            <p:spPr>
              <a:xfrm>
                <a:off x="3553179" y="4700558"/>
                <a:ext cx="1608666" cy="830997"/>
              </a:xfrm>
              <a:prstGeom prst="rect">
                <a:avLst/>
              </a:prstGeom>
              <a:noFill/>
              <a:ln>
                <a:noFill/>
              </a:ln>
            </p:spPr>
            <p:txBody>
              <a:bodyPr wrap="square" lIns="0" tIns="0" rIns="0" bIns="0" rtlCol="0">
                <a:spAutoFit/>
              </a:bodyPr>
              <a:lstStyle/>
              <a:p>
                <a:pPr algn="ctr"/>
                <a:r>
                  <a:rPr lang="en-US" dirty="0">
                    <a:solidFill>
                      <a:schemeClr val="bg1">
                        <a:lumMod val="65000"/>
                      </a:schemeClr>
                    </a:solidFill>
                    <a:latin typeface="Candara"/>
                    <a:cs typeface="Candara"/>
                  </a:rPr>
                  <a:t>Transaction</a:t>
                </a:r>
                <a:r>
                  <a:rPr lang="zh-CN" altLang="en-US" dirty="0">
                    <a:solidFill>
                      <a:schemeClr val="bg1">
                        <a:lumMod val="65000"/>
                      </a:schemeClr>
                    </a:solidFill>
                    <a:latin typeface="Candara"/>
                    <a:cs typeface="Candara"/>
                  </a:rPr>
                  <a:t> </a:t>
                </a:r>
                <a:r>
                  <a:rPr lang="en-US" altLang="zh-CN" dirty="0" smtClean="0">
                    <a:solidFill>
                      <a:schemeClr val="bg1">
                        <a:lumMod val="65000"/>
                      </a:schemeClr>
                    </a:solidFill>
                    <a:latin typeface="Candara"/>
                    <a:cs typeface="Candara"/>
                  </a:rPr>
                  <a:t>End</a:t>
                </a:r>
                <a:r>
                  <a:rPr lang="zh-CN" altLang="en-US" dirty="0" smtClean="0">
                    <a:solidFill>
                      <a:schemeClr val="bg1">
                        <a:lumMod val="65000"/>
                      </a:schemeClr>
                    </a:solidFill>
                    <a:latin typeface="Candara"/>
                    <a:cs typeface="Candara"/>
                  </a:rPr>
                  <a:t> </a:t>
                </a:r>
                <a:endParaRPr lang="en-US" altLang="zh-CN" dirty="0" smtClean="0">
                  <a:solidFill>
                    <a:schemeClr val="bg1">
                      <a:lumMod val="65000"/>
                    </a:schemeClr>
                  </a:solidFill>
                  <a:latin typeface="Candara"/>
                  <a:cs typeface="Candara"/>
                </a:endParaRPr>
              </a:p>
              <a:p>
                <a:pPr algn="ctr"/>
                <a:r>
                  <a:rPr lang="en-US" altLang="zh-CN" dirty="0" smtClean="0">
                    <a:solidFill>
                      <a:schemeClr val="bg1">
                        <a:lumMod val="65000"/>
                      </a:schemeClr>
                    </a:solidFill>
                    <a:latin typeface="Candara"/>
                    <a:cs typeface="Candara"/>
                  </a:rPr>
                  <a:t>Normally?</a:t>
                </a:r>
                <a:endParaRPr lang="en-US" dirty="0">
                  <a:solidFill>
                    <a:schemeClr val="bg1">
                      <a:lumMod val="65000"/>
                    </a:schemeClr>
                  </a:solidFill>
                  <a:latin typeface="Candara"/>
                  <a:cs typeface="Candara"/>
                </a:endParaRPr>
              </a:p>
              <a:p>
                <a:endParaRPr lang="en-US" dirty="0">
                  <a:solidFill>
                    <a:schemeClr val="bg1">
                      <a:lumMod val="65000"/>
                    </a:schemeClr>
                  </a:solidFill>
                </a:endParaRPr>
              </a:p>
            </p:txBody>
          </p:sp>
        </p:grpSp>
        <p:cxnSp>
          <p:nvCxnSpPr>
            <p:cNvPr id="27" name="Straight Arrow Connector 26"/>
            <p:cNvCxnSpPr>
              <a:stCxn id="11" idx="2"/>
              <a:endCxn id="6" idx="0"/>
            </p:cNvCxnSpPr>
            <p:nvPr/>
          </p:nvCxnSpPr>
          <p:spPr>
            <a:xfrm flipH="1">
              <a:off x="4374445" y="3979333"/>
              <a:ext cx="11288" cy="465667"/>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3482622" y="5531555"/>
              <a:ext cx="1778000" cy="942617"/>
              <a:chOff x="3482622" y="5531555"/>
              <a:chExt cx="1778000" cy="942617"/>
            </a:xfrm>
            <a:grpFill/>
          </p:grpSpPr>
          <p:sp>
            <p:nvSpPr>
              <p:cNvPr id="12" name="Rounded Rectangle 11"/>
              <p:cNvSpPr/>
              <p:nvPr/>
            </p:nvSpPr>
            <p:spPr>
              <a:xfrm>
                <a:off x="3482622" y="6025438"/>
                <a:ext cx="1778000" cy="448734"/>
              </a:xfrm>
              <a:prstGeom prst="roundRect">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VMI</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0" name="Straight Arrow Connector 19"/>
              <p:cNvCxnSpPr>
                <a:endCxn id="12" idx="0"/>
              </p:cNvCxnSpPr>
              <p:nvPr/>
            </p:nvCxnSpPr>
            <p:spPr>
              <a:xfrm>
                <a:off x="4371622" y="5531555"/>
                <a:ext cx="0" cy="493883"/>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374445" y="5573888"/>
                <a:ext cx="217310" cy="276999"/>
              </a:xfrm>
              <a:prstGeom prst="rect">
                <a:avLst/>
              </a:prstGeom>
              <a:noFill/>
              <a:ln>
                <a:noFill/>
              </a:ln>
            </p:spPr>
            <p:txBody>
              <a:bodyPr wrap="square" lIns="0" tIns="0" rIns="0" bIns="0" rtlCol="0">
                <a:spAutoFit/>
              </a:bodyPr>
              <a:lstStyle/>
              <a:p>
                <a:pPr algn="ctr"/>
                <a:r>
                  <a:rPr lang="en-US" b="1" dirty="0" smtClean="0">
                    <a:solidFill>
                      <a:schemeClr val="bg1">
                        <a:lumMod val="65000"/>
                      </a:schemeClr>
                    </a:solidFill>
                    <a:latin typeface="Candara"/>
                    <a:cs typeface="Candara"/>
                  </a:rPr>
                  <a:t>Y</a:t>
                </a:r>
                <a:endParaRPr lang="en-US" b="1" dirty="0">
                  <a:solidFill>
                    <a:schemeClr val="bg1">
                      <a:lumMod val="65000"/>
                    </a:schemeClr>
                  </a:solidFill>
                </a:endParaRPr>
              </a:p>
            </p:txBody>
          </p:sp>
        </p:grpSp>
      </p:grp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sp>
        <p:nvSpPr>
          <p:cNvPr id="79" name="TextBox 78"/>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80" name="TextBox 79"/>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81" name="Rectangle 80"/>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20"/>
          <p:cNvGrpSpPr/>
          <p:nvPr/>
        </p:nvGrpSpPr>
        <p:grpSpPr>
          <a:xfrm>
            <a:off x="5975457" y="1933437"/>
            <a:ext cx="551383" cy="312350"/>
            <a:chOff x="5349452" y="1764105"/>
            <a:chExt cx="551383" cy="312350"/>
          </a:xfrm>
        </p:grpSpPr>
        <p:sp>
          <p:nvSpPr>
            <p:cNvPr id="93" name="Rectangle 92"/>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105" name="TextBox 104"/>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sp>
        <p:nvSpPr>
          <p:cNvPr id="75" name="Rectangle 74"/>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76" name="Group 75"/>
          <p:cNvGrpSpPr/>
          <p:nvPr/>
        </p:nvGrpSpPr>
        <p:grpSpPr>
          <a:xfrm>
            <a:off x="2117910" y="2095501"/>
            <a:ext cx="618065" cy="3148609"/>
            <a:chOff x="5260622" y="2095501"/>
            <a:chExt cx="618065" cy="3148609"/>
          </a:xfrm>
        </p:grpSpPr>
        <p:cxnSp>
          <p:nvCxnSpPr>
            <p:cNvPr id="77" name="Elbow Connector 76"/>
            <p:cNvCxnSpPr/>
            <p:nvPr/>
          </p:nvCxnSpPr>
          <p:spPr>
            <a:xfrm flipH="1" flipV="1">
              <a:off x="5260622" y="2095501"/>
              <a:ext cx="285045" cy="2871610"/>
            </a:xfrm>
            <a:prstGeom prst="bentConnector3">
              <a:avLst>
                <a:gd name="adj1" fmla="val -144555"/>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5661377" y="4967111"/>
              <a:ext cx="217310" cy="276999"/>
            </a:xfrm>
            <a:prstGeom prst="rect">
              <a:avLst/>
            </a:prstGeom>
            <a:noFill/>
            <a:ln>
              <a:solidFill>
                <a:schemeClr val="bg1">
                  <a:lumMod val="85000"/>
                </a:schemeClr>
              </a:solidFill>
            </a:ln>
          </p:spPr>
          <p:txBody>
            <a:bodyPr wrap="square" lIns="0" tIns="0" rIns="0" bIns="0" rtlCol="0">
              <a:spAutoFit/>
            </a:bodyPr>
            <a:lstStyle/>
            <a:p>
              <a:pPr algn="ctr"/>
              <a:r>
                <a:rPr lang="en-US" b="1" dirty="0">
                  <a:solidFill>
                    <a:srgbClr val="D9D9D9"/>
                  </a:solidFill>
                  <a:latin typeface="Candara"/>
                  <a:cs typeface="Candara"/>
                </a:rPr>
                <a:t>N</a:t>
              </a:r>
              <a:endParaRPr lang="en-US" b="1" dirty="0">
                <a:solidFill>
                  <a:srgbClr val="D9D9D9"/>
                </a:solidFill>
              </a:endParaRPr>
            </a:p>
          </p:txBody>
        </p:sp>
      </p:grpSp>
      <p:sp>
        <p:nvSpPr>
          <p:cNvPr id="99" name="Rectangle 98"/>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07" name="TextBox 106"/>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125" name="TextBox 124"/>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59" name="Rectangle 58"/>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67" name="Rectangle 66"/>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TextBox 68"/>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cxnSp>
        <p:nvCxnSpPr>
          <p:cNvPr id="70" name="Straight Arrow Connector 69"/>
          <p:cNvCxnSpPr>
            <a:stCxn id="71" idx="1"/>
            <a:endCxn id="67" idx="3"/>
          </p:cNvCxnSpPr>
          <p:nvPr/>
        </p:nvCxnSpPr>
        <p:spPr>
          <a:xfrm flipH="1" flipV="1">
            <a:off x="6526841" y="2361260"/>
            <a:ext cx="615003" cy="469846"/>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7141844" y="2678641"/>
            <a:ext cx="898439" cy="304930"/>
          </a:xfrm>
          <a:prstGeom prst="rect">
            <a:avLst/>
          </a:prstGeom>
          <a:noFill/>
        </p:spPr>
        <p:txBody>
          <a:bodyPr wrap="square" lIns="0" rIns="0" rtlCol="0">
            <a:spAutoFit/>
          </a:bodyPr>
          <a:lstStyle/>
          <a:p>
            <a:r>
              <a:rPr lang="en-US" sz="1400" dirty="0">
                <a:latin typeface="Candara"/>
                <a:cs typeface="Candara"/>
              </a:rPr>
              <a:t>l</a:t>
            </a:r>
            <a:r>
              <a:rPr lang="en-US" sz="1400" dirty="0" smtClean="0">
                <a:latin typeface="Candara"/>
                <a:cs typeface="Candara"/>
              </a:rPr>
              <a:t>ink</a:t>
            </a:r>
            <a:r>
              <a:rPr lang="zh-CN" altLang="en-US" sz="1400" dirty="0" smtClean="0">
                <a:latin typeface="Candara"/>
                <a:cs typeface="Candara"/>
              </a:rPr>
              <a:t> </a:t>
            </a:r>
            <a:r>
              <a:rPr lang="en-US" altLang="zh-CN" sz="1400" dirty="0" smtClean="0">
                <a:latin typeface="Candara"/>
                <a:cs typeface="Candara"/>
              </a:rPr>
              <a:t>pointer</a:t>
            </a:r>
            <a:r>
              <a:rPr lang="zh-CN" altLang="en-US" sz="1400" dirty="0" smtClean="0">
                <a:latin typeface="Candara"/>
                <a:cs typeface="Candara"/>
              </a:rPr>
              <a:t> </a:t>
            </a:r>
            <a:endParaRPr lang="en-US" sz="1400" dirty="0">
              <a:latin typeface="Candara"/>
              <a:cs typeface="Candara"/>
            </a:endParaRPr>
          </a:p>
        </p:txBody>
      </p:sp>
      <p:sp>
        <p:nvSpPr>
          <p:cNvPr id="72" name="TextBox 71"/>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73" name="TextBox 72"/>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74"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Retrieve VM States</a:t>
            </a:r>
            <a:endParaRPr lang="en-US" sz="4000" b="1" dirty="0">
              <a:solidFill>
                <a:srgbClr val="0080FF"/>
              </a:solidFill>
              <a:latin typeface="Candara"/>
              <a:cs typeface="Candara"/>
            </a:endParaRPr>
          </a:p>
        </p:txBody>
      </p:sp>
      <p:sp>
        <p:nvSpPr>
          <p:cNvPr id="104" name="Rectangle 103"/>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Rectangle 138"/>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Rectangle 140"/>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Rectangle 144"/>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TextBox 145"/>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47" name="TextBox 146"/>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148" name="TextBox 147"/>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149" name="TextBox 148"/>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150" name="TextBox 149"/>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51" name="Rectangle 150"/>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65" name="TextBox 64"/>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82" name="Rectangle 81"/>
          <p:cNvSpPr/>
          <p:nvPr/>
        </p:nvSpPr>
        <p:spPr>
          <a:xfrm>
            <a:off x="5975457" y="2481598"/>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Rectangle 82"/>
          <p:cNvSpPr/>
          <p:nvPr/>
        </p:nvSpPr>
        <p:spPr>
          <a:xfrm>
            <a:off x="5975457" y="2721366"/>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TextBox 83"/>
          <p:cNvSpPr txBox="1"/>
          <p:nvPr/>
        </p:nvSpPr>
        <p:spPr>
          <a:xfrm>
            <a:off x="6192519" y="2411109"/>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85" name="TextBox 84"/>
          <p:cNvSpPr txBox="1"/>
          <p:nvPr/>
        </p:nvSpPr>
        <p:spPr>
          <a:xfrm>
            <a:off x="6135504" y="2691610"/>
            <a:ext cx="390465" cy="276999"/>
          </a:xfrm>
          <a:prstGeom prst="rect">
            <a:avLst/>
          </a:prstGeom>
          <a:noFill/>
        </p:spPr>
        <p:txBody>
          <a:bodyPr wrap="square" lIns="0" tIns="0" rIns="0" bIns="0" rtlCol="0">
            <a:spAutoFit/>
          </a:bodyPr>
          <a:lstStyle/>
          <a:p>
            <a:r>
              <a:rPr lang="en-US" dirty="0" smtClean="0">
                <a:latin typeface="Candara"/>
                <a:cs typeface="Candara"/>
              </a:rPr>
              <a:t>A7</a:t>
            </a:r>
            <a:endParaRPr lang="en-US" dirty="0">
              <a:latin typeface="Candara"/>
              <a:cs typeface="Candara"/>
            </a:endParaRPr>
          </a:p>
        </p:txBody>
      </p:sp>
      <p:sp>
        <p:nvSpPr>
          <p:cNvPr id="87" name="TextBox 86"/>
          <p:cNvSpPr txBox="1"/>
          <p:nvPr/>
        </p:nvSpPr>
        <p:spPr>
          <a:xfrm>
            <a:off x="6199575" y="2913626"/>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89" name="Rectangle 88"/>
          <p:cNvSpPr/>
          <p:nvPr/>
        </p:nvSpPr>
        <p:spPr>
          <a:xfrm>
            <a:off x="5974589" y="2969729"/>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TextBox 90"/>
          <p:cNvSpPr txBox="1"/>
          <p:nvPr/>
        </p:nvSpPr>
        <p:spPr>
          <a:xfrm>
            <a:off x="4844434" y="2455328"/>
            <a:ext cx="924549" cy="246221"/>
          </a:xfrm>
          <a:prstGeom prst="rect">
            <a:avLst/>
          </a:prstGeom>
          <a:noFill/>
        </p:spPr>
        <p:txBody>
          <a:bodyPr wrap="square" lIns="0" tIns="0" rIns="0" bIns="0" rtlCol="0">
            <a:spAutoFit/>
          </a:bodyPr>
          <a:lstStyle/>
          <a:p>
            <a:r>
              <a:rPr lang="en-US" sz="1600" dirty="0" smtClean="0">
                <a:latin typeface="Candara"/>
                <a:cs typeface="Candara"/>
              </a:rPr>
              <a:t>Address 3</a:t>
            </a:r>
            <a:endParaRPr lang="en-US" sz="1600" dirty="0">
              <a:latin typeface="Candara"/>
              <a:cs typeface="Candara"/>
            </a:endParaRPr>
          </a:p>
        </p:txBody>
      </p:sp>
      <p:sp>
        <p:nvSpPr>
          <p:cNvPr id="92" name="Rectangle 91"/>
          <p:cNvSpPr/>
          <p:nvPr/>
        </p:nvSpPr>
        <p:spPr>
          <a:xfrm>
            <a:off x="4722260" y="2715296"/>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94" name="TextBox 93"/>
          <p:cNvSpPr txBox="1"/>
          <p:nvPr/>
        </p:nvSpPr>
        <p:spPr>
          <a:xfrm>
            <a:off x="4838326" y="2695128"/>
            <a:ext cx="925015" cy="246221"/>
          </a:xfrm>
          <a:prstGeom prst="rect">
            <a:avLst/>
          </a:prstGeom>
          <a:noFill/>
        </p:spPr>
        <p:txBody>
          <a:bodyPr wrap="square" lIns="0" tIns="0" rIns="0" bIns="0" rtlCol="0">
            <a:spAutoFit/>
          </a:bodyPr>
          <a:lstStyle/>
          <a:p>
            <a:r>
              <a:rPr lang="en-US" sz="1600" dirty="0" smtClean="0">
                <a:latin typeface="Candara"/>
                <a:cs typeface="Candara"/>
              </a:rPr>
              <a:t>Address 4</a:t>
            </a:r>
            <a:endParaRPr lang="en-US" sz="1600" dirty="0">
              <a:latin typeface="Candara"/>
              <a:cs typeface="Candara"/>
            </a:endParaRPr>
          </a:p>
        </p:txBody>
      </p:sp>
      <p:sp>
        <p:nvSpPr>
          <p:cNvPr id="95" name="Rectangle 94"/>
          <p:cNvSpPr/>
          <p:nvPr/>
        </p:nvSpPr>
        <p:spPr>
          <a:xfrm>
            <a:off x="4719439" y="2472588"/>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96" name="Rectangle 95"/>
          <p:cNvSpPr/>
          <p:nvPr/>
        </p:nvSpPr>
        <p:spPr>
          <a:xfrm>
            <a:off x="4719439" y="2952362"/>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97" name="TextBox 96"/>
          <p:cNvSpPr txBox="1"/>
          <p:nvPr/>
        </p:nvSpPr>
        <p:spPr>
          <a:xfrm>
            <a:off x="4835505" y="2932194"/>
            <a:ext cx="925015" cy="246221"/>
          </a:xfrm>
          <a:prstGeom prst="rect">
            <a:avLst/>
          </a:prstGeom>
          <a:noFill/>
        </p:spPr>
        <p:txBody>
          <a:bodyPr wrap="square" lIns="0" tIns="0" rIns="0" bIns="0" rtlCol="0">
            <a:spAutoFit/>
          </a:bodyPr>
          <a:lstStyle/>
          <a:p>
            <a:r>
              <a:rPr lang="en-US" sz="1600" dirty="0" smtClean="0">
                <a:latin typeface="Candara"/>
                <a:cs typeface="Candara"/>
              </a:rPr>
              <a:t>Address 5</a:t>
            </a:r>
            <a:endParaRPr lang="en-US" sz="1600" dirty="0">
              <a:latin typeface="Candara"/>
              <a:cs typeface="Candara"/>
            </a:endParaRPr>
          </a:p>
        </p:txBody>
      </p:sp>
      <p:sp>
        <p:nvSpPr>
          <p:cNvPr id="98" name="Rectangle 97"/>
          <p:cNvSpPr/>
          <p:nvPr/>
        </p:nvSpPr>
        <p:spPr>
          <a:xfrm>
            <a:off x="4484781" y="2464817"/>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4484781" y="2946553"/>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3512071" y="2247276"/>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02" name="TextBox 101"/>
          <p:cNvSpPr txBox="1"/>
          <p:nvPr/>
        </p:nvSpPr>
        <p:spPr>
          <a:xfrm>
            <a:off x="3660869" y="2186037"/>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03" name="TextBox 102"/>
          <p:cNvSpPr txBox="1"/>
          <p:nvPr/>
        </p:nvSpPr>
        <p:spPr>
          <a:xfrm>
            <a:off x="3245707" y="2548957"/>
            <a:ext cx="111158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un</a:t>
            </a:r>
            <a:r>
              <a:rPr lang="en-US" altLang="zh-CN" sz="1600" dirty="0" smtClean="0">
                <a:latin typeface="Candara"/>
                <a:cs typeface="Candara"/>
              </a:rPr>
              <a:t>-</a:t>
            </a:r>
            <a:r>
              <a:rPr lang="en-US" sz="1600" dirty="0" smtClean="0">
                <a:latin typeface="Candara"/>
                <a:cs typeface="Candara"/>
              </a:rPr>
              <a:t>task’</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106" name="Rectangle 105"/>
          <p:cNvSpPr/>
          <p:nvPr/>
        </p:nvSpPr>
        <p:spPr>
          <a:xfrm>
            <a:off x="3519652" y="2912865"/>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08" name="TextBox 107"/>
          <p:cNvSpPr txBox="1"/>
          <p:nvPr/>
        </p:nvSpPr>
        <p:spPr>
          <a:xfrm>
            <a:off x="3674236" y="2852724"/>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cxnSp>
        <p:nvCxnSpPr>
          <p:cNvPr id="109" name="Straight Connector 108"/>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a:stCxn id="71" idx="1"/>
            <a:endCxn id="83" idx="3"/>
          </p:cNvCxnSpPr>
          <p:nvPr/>
        </p:nvCxnSpPr>
        <p:spPr>
          <a:xfrm flipH="1">
            <a:off x="6526840" y="2831106"/>
            <a:ext cx="615004" cy="11155"/>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88" name="TextBox 87"/>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377518890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p:cNvSpPr/>
          <p:nvPr/>
        </p:nvSpPr>
        <p:spPr>
          <a:xfrm>
            <a:off x="3676269" y="3623407"/>
            <a:ext cx="4783197" cy="1679097"/>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18" name="Rounded Rectangle 117"/>
          <p:cNvSpPr/>
          <p:nvPr/>
        </p:nvSpPr>
        <p:spPr>
          <a:xfrm>
            <a:off x="358560" y="3323632"/>
            <a:ext cx="1778000"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Consistency</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24" name="Straight Arrow Connector 23"/>
          <p:cNvCxnSpPr/>
          <p:nvPr/>
        </p:nvCxnSpPr>
        <p:spPr>
          <a:xfrm>
            <a:off x="1252898" y="2427112"/>
            <a:ext cx="0" cy="888998"/>
          </a:xfrm>
          <a:prstGeom prst="straightConnector1">
            <a:avLst/>
          </a:prstGeom>
          <a:solidFill>
            <a:schemeClr val="bg1">
              <a:lumMod val="75000"/>
            </a:schemeClr>
          </a:solid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40" name="Group 39"/>
          <p:cNvGrpSpPr/>
          <p:nvPr/>
        </p:nvGrpSpPr>
        <p:grpSpPr>
          <a:xfrm>
            <a:off x="84499" y="3979333"/>
            <a:ext cx="2342444" cy="2494839"/>
            <a:chOff x="3203223" y="3979333"/>
            <a:chExt cx="2342444" cy="2494839"/>
          </a:xfrm>
          <a:solidFill>
            <a:schemeClr val="bg1">
              <a:lumMod val="75000"/>
            </a:schemeClr>
          </a:solidFill>
        </p:grpSpPr>
        <p:grpSp>
          <p:nvGrpSpPr>
            <p:cNvPr id="10" name="Group 9"/>
            <p:cNvGrpSpPr/>
            <p:nvPr/>
          </p:nvGrpSpPr>
          <p:grpSpPr>
            <a:xfrm>
              <a:off x="3203223" y="4445000"/>
              <a:ext cx="2342444" cy="1128888"/>
              <a:chOff x="3189112" y="4402667"/>
              <a:chExt cx="2342444" cy="1128888"/>
            </a:xfrm>
            <a:grpFill/>
          </p:grpSpPr>
          <p:sp>
            <p:nvSpPr>
              <p:cNvPr id="6" name="Diamond 5"/>
              <p:cNvSpPr/>
              <p:nvPr/>
            </p:nvSpPr>
            <p:spPr>
              <a:xfrm>
                <a:off x="3189112" y="4402667"/>
                <a:ext cx="2342444" cy="1044222"/>
              </a:xfrm>
              <a:prstGeom prst="diamond">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bg1">
                      <a:lumMod val="65000"/>
                    </a:schemeClr>
                  </a:solidFill>
                  <a:latin typeface="Candara"/>
                  <a:cs typeface="Candara"/>
                </a:endParaRPr>
              </a:p>
            </p:txBody>
          </p:sp>
          <p:sp>
            <p:nvSpPr>
              <p:cNvPr id="9" name="TextBox 8"/>
              <p:cNvSpPr txBox="1"/>
              <p:nvPr/>
            </p:nvSpPr>
            <p:spPr>
              <a:xfrm>
                <a:off x="3553179" y="4700558"/>
                <a:ext cx="1608666" cy="830997"/>
              </a:xfrm>
              <a:prstGeom prst="rect">
                <a:avLst/>
              </a:prstGeom>
              <a:noFill/>
              <a:ln>
                <a:noFill/>
              </a:ln>
            </p:spPr>
            <p:txBody>
              <a:bodyPr wrap="square" lIns="0" tIns="0" rIns="0" bIns="0" rtlCol="0">
                <a:spAutoFit/>
              </a:bodyPr>
              <a:lstStyle/>
              <a:p>
                <a:pPr algn="ctr"/>
                <a:r>
                  <a:rPr lang="en-US" dirty="0">
                    <a:solidFill>
                      <a:schemeClr val="bg1">
                        <a:lumMod val="65000"/>
                      </a:schemeClr>
                    </a:solidFill>
                    <a:latin typeface="Candara"/>
                    <a:cs typeface="Candara"/>
                  </a:rPr>
                  <a:t>Transaction</a:t>
                </a:r>
                <a:r>
                  <a:rPr lang="zh-CN" altLang="en-US" dirty="0">
                    <a:solidFill>
                      <a:schemeClr val="bg1">
                        <a:lumMod val="65000"/>
                      </a:schemeClr>
                    </a:solidFill>
                    <a:latin typeface="Candara"/>
                    <a:cs typeface="Candara"/>
                  </a:rPr>
                  <a:t> </a:t>
                </a:r>
                <a:r>
                  <a:rPr lang="en-US" altLang="zh-CN" dirty="0" smtClean="0">
                    <a:solidFill>
                      <a:schemeClr val="bg1">
                        <a:lumMod val="65000"/>
                      </a:schemeClr>
                    </a:solidFill>
                    <a:latin typeface="Candara"/>
                    <a:cs typeface="Candara"/>
                  </a:rPr>
                  <a:t>End</a:t>
                </a:r>
                <a:r>
                  <a:rPr lang="zh-CN" altLang="en-US" dirty="0" smtClean="0">
                    <a:solidFill>
                      <a:schemeClr val="bg1">
                        <a:lumMod val="65000"/>
                      </a:schemeClr>
                    </a:solidFill>
                    <a:latin typeface="Candara"/>
                    <a:cs typeface="Candara"/>
                  </a:rPr>
                  <a:t> </a:t>
                </a:r>
                <a:endParaRPr lang="en-US" altLang="zh-CN" dirty="0" smtClean="0">
                  <a:solidFill>
                    <a:schemeClr val="bg1">
                      <a:lumMod val="65000"/>
                    </a:schemeClr>
                  </a:solidFill>
                  <a:latin typeface="Candara"/>
                  <a:cs typeface="Candara"/>
                </a:endParaRPr>
              </a:p>
              <a:p>
                <a:pPr algn="ctr"/>
                <a:r>
                  <a:rPr lang="en-US" altLang="zh-CN" dirty="0" smtClean="0">
                    <a:solidFill>
                      <a:schemeClr val="bg1">
                        <a:lumMod val="65000"/>
                      </a:schemeClr>
                    </a:solidFill>
                    <a:latin typeface="Candara"/>
                    <a:cs typeface="Candara"/>
                  </a:rPr>
                  <a:t>Normally?</a:t>
                </a:r>
                <a:endParaRPr lang="en-US" dirty="0">
                  <a:solidFill>
                    <a:schemeClr val="bg1">
                      <a:lumMod val="65000"/>
                    </a:schemeClr>
                  </a:solidFill>
                  <a:latin typeface="Candara"/>
                  <a:cs typeface="Candara"/>
                </a:endParaRPr>
              </a:p>
              <a:p>
                <a:endParaRPr lang="en-US" dirty="0">
                  <a:solidFill>
                    <a:schemeClr val="bg1">
                      <a:lumMod val="65000"/>
                    </a:schemeClr>
                  </a:solidFill>
                </a:endParaRPr>
              </a:p>
            </p:txBody>
          </p:sp>
        </p:grpSp>
        <p:cxnSp>
          <p:nvCxnSpPr>
            <p:cNvPr id="27" name="Straight Arrow Connector 26"/>
            <p:cNvCxnSpPr>
              <a:endCxn id="6" idx="0"/>
            </p:cNvCxnSpPr>
            <p:nvPr/>
          </p:nvCxnSpPr>
          <p:spPr>
            <a:xfrm flipH="1">
              <a:off x="4374445" y="3979333"/>
              <a:ext cx="11288" cy="465667"/>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3482622" y="5531555"/>
              <a:ext cx="1778000" cy="942617"/>
              <a:chOff x="3482622" y="5531555"/>
              <a:chExt cx="1778000" cy="942617"/>
            </a:xfrm>
            <a:grpFill/>
          </p:grpSpPr>
          <p:sp>
            <p:nvSpPr>
              <p:cNvPr id="12" name="Rounded Rectangle 11"/>
              <p:cNvSpPr/>
              <p:nvPr/>
            </p:nvSpPr>
            <p:spPr>
              <a:xfrm>
                <a:off x="3482622" y="6025438"/>
                <a:ext cx="1778000" cy="448734"/>
              </a:xfrm>
              <a:prstGeom prst="roundRect">
                <a:avLst/>
              </a:prstGeom>
              <a:solidFill>
                <a:srgbClr val="D9D9D9"/>
              </a:solid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65000"/>
                      </a:schemeClr>
                    </a:solidFill>
                    <a:latin typeface="Candara"/>
                    <a:cs typeface="Candara"/>
                  </a:rPr>
                  <a:t>VMI</a:t>
                </a:r>
                <a:r>
                  <a:rPr lang="zh-CN" altLang="en-US" sz="2000" dirty="0" smtClean="0">
                    <a:solidFill>
                      <a:schemeClr val="bg1">
                        <a:lumMod val="65000"/>
                      </a:schemeClr>
                    </a:solidFill>
                    <a:latin typeface="Candara"/>
                    <a:cs typeface="Candara"/>
                  </a:rPr>
                  <a:t> </a:t>
                </a:r>
                <a:r>
                  <a:rPr lang="en-US" altLang="zh-CN" sz="2000" dirty="0">
                    <a:solidFill>
                      <a:schemeClr val="bg1">
                        <a:lumMod val="65000"/>
                      </a:schemeClr>
                    </a:solidFill>
                    <a:latin typeface="Candara"/>
                    <a:cs typeface="Candara"/>
                  </a:rPr>
                  <a:t>C</a:t>
                </a:r>
                <a:r>
                  <a:rPr lang="en-US" altLang="zh-CN" sz="2000" dirty="0" smtClean="0">
                    <a:solidFill>
                      <a:schemeClr val="bg1">
                        <a:lumMod val="65000"/>
                      </a:schemeClr>
                    </a:solidFill>
                    <a:latin typeface="Candara"/>
                    <a:cs typeface="Candara"/>
                  </a:rPr>
                  <a:t>heck</a:t>
                </a:r>
                <a:endParaRPr lang="en-US" sz="2000" dirty="0">
                  <a:solidFill>
                    <a:schemeClr val="bg1">
                      <a:lumMod val="65000"/>
                    </a:schemeClr>
                  </a:solidFill>
                  <a:latin typeface="Candara"/>
                  <a:cs typeface="Candara"/>
                </a:endParaRPr>
              </a:p>
            </p:txBody>
          </p:sp>
          <p:cxnSp>
            <p:nvCxnSpPr>
              <p:cNvPr id="20" name="Straight Arrow Connector 19"/>
              <p:cNvCxnSpPr>
                <a:endCxn id="12" idx="0"/>
              </p:cNvCxnSpPr>
              <p:nvPr/>
            </p:nvCxnSpPr>
            <p:spPr>
              <a:xfrm>
                <a:off x="4371622" y="5531555"/>
                <a:ext cx="0" cy="493883"/>
              </a:xfrm>
              <a:prstGeom prst="straightConnector1">
                <a:avLst/>
              </a:prstGeom>
              <a:grpFill/>
              <a:ln>
                <a:solidFill>
                  <a:srgbClr val="D9D9D9"/>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374445" y="5573888"/>
                <a:ext cx="217310" cy="276999"/>
              </a:xfrm>
              <a:prstGeom prst="rect">
                <a:avLst/>
              </a:prstGeom>
              <a:noFill/>
              <a:ln>
                <a:noFill/>
              </a:ln>
            </p:spPr>
            <p:txBody>
              <a:bodyPr wrap="square" lIns="0" tIns="0" rIns="0" bIns="0" rtlCol="0">
                <a:spAutoFit/>
              </a:bodyPr>
              <a:lstStyle/>
              <a:p>
                <a:pPr algn="ctr"/>
                <a:r>
                  <a:rPr lang="en-US" b="1" dirty="0" smtClean="0">
                    <a:solidFill>
                      <a:schemeClr val="bg1">
                        <a:lumMod val="65000"/>
                      </a:schemeClr>
                    </a:solidFill>
                    <a:latin typeface="Candara"/>
                    <a:cs typeface="Candara"/>
                  </a:rPr>
                  <a:t>Y</a:t>
                </a:r>
                <a:endParaRPr lang="en-US" b="1" dirty="0">
                  <a:solidFill>
                    <a:schemeClr val="bg1">
                      <a:lumMod val="65000"/>
                    </a:schemeClr>
                  </a:solidFill>
                </a:endParaRPr>
              </a:p>
            </p:txBody>
          </p:sp>
        </p:grpSp>
      </p:grp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sp>
        <p:nvSpPr>
          <p:cNvPr id="119" name="Rectangle 118"/>
          <p:cNvSpPr/>
          <p:nvPr/>
        </p:nvSpPr>
        <p:spPr>
          <a:xfrm>
            <a:off x="3676269" y="3648066"/>
            <a:ext cx="4572000" cy="646331"/>
          </a:xfrm>
          <a:prstGeom prst="rect">
            <a:avLst/>
          </a:prstGeom>
        </p:spPr>
        <p:txBody>
          <a:bodyPr>
            <a:spAutoFit/>
          </a:bodyPr>
          <a:lstStyle/>
          <a:p>
            <a:r>
              <a:rPr lang="en-US" altLang="zh-CN" b="1" dirty="0" err="1">
                <a:latin typeface="Candara"/>
                <a:cs typeface="Candara"/>
              </a:rPr>
              <a:t>foreach</a:t>
            </a:r>
            <a:r>
              <a:rPr lang="en-US" altLang="zh-CN" dirty="0">
                <a:latin typeface="Candara"/>
                <a:cs typeface="Candara"/>
              </a:rPr>
              <a:t> </a:t>
            </a:r>
            <a:r>
              <a:rPr lang="en-US" altLang="zh-CN" dirty="0" smtClean="0">
                <a:latin typeface="Candara"/>
                <a:cs typeface="Candara"/>
              </a:rPr>
              <a:t>lock: </a:t>
            </a:r>
            <a:endParaRPr lang="en-US" altLang="zh-CN" dirty="0">
              <a:latin typeface="Candara"/>
              <a:cs typeface="Candara"/>
            </a:endParaRPr>
          </a:p>
          <a:p>
            <a:r>
              <a:rPr lang="en-US" altLang="zh-CN" dirty="0">
                <a:latin typeface="Candara"/>
                <a:cs typeface="Candara"/>
              </a:rPr>
              <a:t>     </a:t>
            </a:r>
            <a:r>
              <a:rPr lang="en-US" altLang="zh-CN" b="1" dirty="0">
                <a:latin typeface="Candara"/>
                <a:cs typeface="Candara"/>
              </a:rPr>
              <a:t>if </a:t>
            </a:r>
            <a:r>
              <a:rPr lang="en-US" altLang="zh-CN" dirty="0">
                <a:latin typeface="Candara"/>
                <a:cs typeface="Candara"/>
              </a:rPr>
              <a:t>lock is unavailable, </a:t>
            </a:r>
            <a:r>
              <a:rPr lang="en-US" altLang="zh-CN" b="1" dirty="0">
                <a:latin typeface="Candara"/>
                <a:cs typeface="Candara"/>
              </a:rPr>
              <a:t>then  </a:t>
            </a:r>
            <a:r>
              <a:rPr lang="en-US" altLang="zh-CN" dirty="0">
                <a:latin typeface="Candara"/>
                <a:cs typeface="Candara"/>
              </a:rPr>
              <a:t>_</a:t>
            </a:r>
            <a:r>
              <a:rPr lang="en-US" altLang="zh-CN" dirty="0" err="1">
                <a:latin typeface="Candara"/>
                <a:cs typeface="Candara"/>
              </a:rPr>
              <a:t>xabort</a:t>
            </a:r>
            <a:r>
              <a:rPr lang="en-US" altLang="zh-CN" dirty="0">
                <a:latin typeface="Candara"/>
                <a:cs typeface="Candara"/>
              </a:rPr>
              <a:t>()</a:t>
            </a:r>
            <a:endParaRPr lang="en-US" dirty="0">
              <a:latin typeface="Candara"/>
              <a:cs typeface="Candara"/>
            </a:endParaRPr>
          </a:p>
        </p:txBody>
      </p:sp>
      <p:sp>
        <p:nvSpPr>
          <p:cNvPr id="120" name="Rectangle 119"/>
          <p:cNvSpPr/>
          <p:nvPr/>
        </p:nvSpPr>
        <p:spPr>
          <a:xfrm>
            <a:off x="3676269" y="4257666"/>
            <a:ext cx="4783197" cy="646331"/>
          </a:xfrm>
          <a:prstGeom prst="rect">
            <a:avLst/>
          </a:prstGeom>
        </p:spPr>
        <p:txBody>
          <a:bodyPr wrap="square">
            <a:spAutoFit/>
          </a:bodyPr>
          <a:lstStyle/>
          <a:p>
            <a:r>
              <a:rPr lang="en-US" altLang="zh-CN" b="1" dirty="0" err="1">
                <a:latin typeface="Candara"/>
                <a:cs typeface="Candara"/>
              </a:rPr>
              <a:t>f</a:t>
            </a:r>
            <a:r>
              <a:rPr lang="en-US" altLang="zh-CN" b="1" dirty="0" err="1" smtCle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ng="en-US" altLang="zh-CN" dirty="0" smtClean="0">
                <a:latin typeface="Candara"/>
                <a:cs typeface="Candara"/>
              </a:rPr>
              <a:t>:</a:t>
            </a:r>
          </a:p>
          <a:p>
            <a:r>
              <a:rPr lang="en-US" altLang="zh-CN" dirty="0" smtClean="0">
                <a:latin typeface="Candara"/>
                <a:cs typeface="Candara"/>
              </a:rPr>
              <a:t>     </a:t>
            </a:r>
            <a:r>
              <a:rPr lang="en-US" altLang="zh-CN" b="1" dirty="0" smtClean="0">
                <a:latin typeface="Candara"/>
                <a:cs typeface="Candara"/>
              </a:rPr>
              <a:t>if *</a:t>
            </a:r>
            <a:r>
              <a:rPr lang="en-US" altLang="zh-CN" dirty="0" smtClean="0">
                <a:latin typeface="Candara"/>
                <a:cs typeface="Candara"/>
              </a:rPr>
              <a:t>(addresses[</a:t>
            </a:r>
            <a:r>
              <a:rPr lang="en-US" altLang="zh-CN" dirty="0" err="1" smtClean="0">
                <a:latin typeface="Candara"/>
                <a:cs typeface="Candara"/>
              </a:rPr>
              <a:t>i</a:t>
            </a:r>
            <a:r>
              <a:rPr lang="en-US" altLang="zh-CN" dirty="0" smtClean="0">
                <a:latin typeface="Candara"/>
                <a:cs typeface="Candara"/>
              </a:rPr>
              <a:t>]) != values[</a:t>
            </a:r>
            <a:r>
              <a:rPr lang="en-US" altLang="zh-CN" dirty="0" err="1" smtClean="0">
                <a:latin typeface="Candara"/>
                <a:cs typeface="Candara"/>
              </a:rPr>
              <a:t>i</a:t>
            </a:r>
            <a:r>
              <a:rPr lang="en-US" altLang="zh-CN" dirty="0" smtClean="0">
                <a:latin typeface="Candara"/>
                <a:cs typeface="Candara"/>
              </a:rPr>
              <a:t>], </a:t>
            </a:r>
            <a:r>
              <a:rPr lang="en-US" altLang="zh-CN" b="1" dirty="0" smtClean="0">
                <a:latin typeface="Candara"/>
                <a:cs typeface="Candara"/>
              </a:rPr>
              <a:t>then </a:t>
            </a:r>
            <a:r>
              <a:rPr lang="en-US" altLang="zh-CN" dirty="0" smtClean="0">
                <a:solidFill>
                  <a:srgbClr val="000000"/>
                </a:solidFill>
                <a:latin typeface="Candara"/>
                <a:cs typeface="Candara"/>
              </a:rPr>
              <a:t>_</a:t>
            </a:r>
            <a:r>
              <a:rPr lang="en-US" altLang="zh-CN" dirty="0" err="1" smtClean="0">
                <a:solidFill>
                  <a:srgbClr val="000000"/>
                </a:solidFill>
                <a:latin typeface="Candara"/>
                <a:cs typeface="Candara"/>
              </a:rPr>
              <a:t>xabort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141" name="TextBox 140"/>
          <p:cNvSpPr txBox="1"/>
          <p:nvPr/>
        </p:nvSpPr>
        <p:spPr>
          <a:xfrm>
            <a:off x="3695009" y="4884009"/>
            <a:ext cx="955159" cy="369332"/>
          </a:xfrm>
          <a:prstGeom prst="rect">
            <a:avLst/>
          </a:prstGeom>
          <a:noFill/>
        </p:spPr>
        <p:txBody>
          <a:bodyPr wrap="none" rtlCol="0">
            <a:spAutoFit/>
          </a:bodyPr>
          <a:lstStyle/>
          <a:p>
            <a:r>
              <a:rPr lang="en-US" altLang="zh-CN" dirty="0">
                <a:solidFill>
                  <a:srgbClr val="000000"/>
                </a:solidFill>
                <a:latin typeface="Candara"/>
                <a:cs typeface="Candara"/>
              </a:rPr>
              <a:t>_</a:t>
            </a:r>
            <a:r>
              <a:rPr lang="en-US" altLang="zh-CN" dirty="0" err="1">
                <a:solidFill>
                  <a:srgbClr val="000000"/>
                </a:solidFill>
                <a:latin typeface="Candara"/>
                <a:cs typeface="Candara"/>
              </a:rPr>
              <a:t>xend</a:t>
            </a:r>
            <a:r>
              <a:rPr lang="en-US" altLang="zh-CN" dirty="0">
                <a:solidFill>
                  <a:srgbClr val="000000"/>
                </a:solidFill>
                <a:latin typeface="Candara"/>
                <a:cs typeface="Candara"/>
              </a:rPr>
              <a: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3" name="Rectangle 22"/>
          <p:cNvSpPr/>
          <p:nvPr/>
        </p:nvSpPr>
        <p:spPr>
          <a:xfrm>
            <a:off x="7434524" y="3413348"/>
            <a:ext cx="1252276" cy="403926"/>
          </a:xfrm>
          <a:prstGeom prst="rect">
            <a:avLst/>
          </a:prstGeom>
          <a:solidFill>
            <a:schemeClr val="accent3">
              <a:lumMod val="60000"/>
              <a:lumOff val="40000"/>
              <a:alpha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rgbClr val="000000"/>
                </a:solidFill>
                <a:latin typeface="Candara"/>
                <a:cs typeface="Candara"/>
              </a:rPr>
              <a:t>Transaction</a:t>
            </a:r>
            <a:endParaRPr lang="en-US" b="1" dirty="0">
              <a:solidFill>
                <a:srgbClr val="000000"/>
              </a:solidFill>
              <a:latin typeface="Candara"/>
              <a:cs typeface="Candara"/>
            </a:endParaRPr>
          </a:p>
        </p:txBody>
      </p:sp>
      <p:sp>
        <p:nvSpPr>
          <p:cNvPr id="143" name="TextBox 142"/>
          <p:cNvSpPr txBox="1"/>
          <p:nvPr/>
        </p:nvSpPr>
        <p:spPr>
          <a:xfrm>
            <a:off x="3766191" y="5766928"/>
            <a:ext cx="86549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ead set</a:t>
            </a:r>
            <a:r>
              <a:rPr lang="en-US" altLang="zh-CN" sz="1600" dirty="0" smtClean="0">
                <a:latin typeface="Candara"/>
                <a:cs typeface="Candara"/>
              </a:rPr>
              <a:t>:</a:t>
            </a:r>
            <a:r>
              <a:rPr lang="zh-CN" altLang="en-US" sz="1600" dirty="0" smtClean="0">
                <a:latin typeface="Candara"/>
                <a:cs typeface="Candara"/>
              </a:rPr>
              <a:t> </a:t>
            </a:r>
            <a:endParaRPr lang="en-US" sz="1600" dirty="0">
              <a:latin typeface="Candara"/>
              <a:cs typeface="Candara"/>
            </a:endParaRPr>
          </a:p>
        </p:txBody>
      </p:sp>
      <p:sp>
        <p:nvSpPr>
          <p:cNvPr id="164" name="Rectangle 163"/>
          <p:cNvSpPr/>
          <p:nvPr/>
        </p:nvSpPr>
        <p:spPr>
          <a:xfrm>
            <a:off x="4796073" y="598860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66" name="Rectangle 165"/>
          <p:cNvSpPr/>
          <p:nvPr/>
        </p:nvSpPr>
        <p:spPr>
          <a:xfrm>
            <a:off x="4796073" y="6232924"/>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68" name="Rectangle 167"/>
          <p:cNvSpPr/>
          <p:nvPr/>
        </p:nvSpPr>
        <p:spPr>
          <a:xfrm>
            <a:off x="6056322" y="574772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70" name="Rectangle 169"/>
          <p:cNvSpPr/>
          <p:nvPr/>
        </p:nvSpPr>
        <p:spPr>
          <a:xfrm>
            <a:off x="6053597" y="598951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72" name="Rectangle 171"/>
          <p:cNvSpPr/>
          <p:nvPr/>
        </p:nvSpPr>
        <p:spPr>
          <a:xfrm>
            <a:off x="6053597" y="6229399"/>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76" name="TextBox 175"/>
          <p:cNvSpPr txBox="1"/>
          <p:nvPr/>
        </p:nvSpPr>
        <p:spPr>
          <a:xfrm>
            <a:off x="5004097" y="5965003"/>
            <a:ext cx="1105944" cy="246221"/>
          </a:xfrm>
          <a:prstGeom prst="rect">
            <a:avLst/>
          </a:prstGeom>
          <a:noFill/>
        </p:spPr>
        <p:txBody>
          <a:bodyPr wrap="square" lIns="0" tIns="0" rIns="0" bIns="0" rtlCol="0">
            <a:spAutoFit/>
          </a:bodyPr>
          <a:lstStyle/>
          <a:p>
            <a:r>
              <a:rPr lang="en-US" altLang="zh-CN" sz="1600" dirty="0" smtClean="0">
                <a:latin typeface="Candara"/>
                <a:cs typeface="Candara"/>
              </a:rPr>
              <a:t>Address 1</a:t>
            </a:r>
            <a:endParaRPr lang="en-US" sz="1600" dirty="0">
              <a:latin typeface="Candara"/>
              <a:cs typeface="Candara"/>
            </a:endParaRPr>
          </a:p>
        </p:txBody>
      </p:sp>
      <p:sp>
        <p:nvSpPr>
          <p:cNvPr id="177" name="TextBox 176"/>
          <p:cNvSpPr txBox="1"/>
          <p:nvPr/>
        </p:nvSpPr>
        <p:spPr>
          <a:xfrm>
            <a:off x="4870037" y="6209805"/>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2</a:t>
            </a:r>
            <a:endParaRPr lang="en-US" sz="1600" dirty="0">
              <a:latin typeface="Candara"/>
              <a:cs typeface="Candara"/>
            </a:endParaRPr>
          </a:p>
        </p:txBody>
      </p:sp>
      <p:sp>
        <p:nvSpPr>
          <p:cNvPr id="178" name="TextBox 177"/>
          <p:cNvSpPr txBox="1"/>
          <p:nvPr/>
        </p:nvSpPr>
        <p:spPr>
          <a:xfrm>
            <a:off x="6137342" y="572665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3</a:t>
            </a:r>
            <a:endParaRPr lang="en-US" sz="1600" dirty="0">
              <a:latin typeface="Candara"/>
              <a:cs typeface="Candara"/>
            </a:endParaRPr>
          </a:p>
        </p:txBody>
      </p:sp>
      <p:sp>
        <p:nvSpPr>
          <p:cNvPr id="179" name="TextBox 178"/>
          <p:cNvSpPr txBox="1"/>
          <p:nvPr/>
        </p:nvSpPr>
        <p:spPr>
          <a:xfrm>
            <a:off x="6126191" y="620718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5</a:t>
            </a:r>
            <a:endParaRPr lang="en-US" sz="1600" dirty="0">
              <a:latin typeface="Candara"/>
              <a:cs typeface="Candara"/>
            </a:endParaRPr>
          </a:p>
        </p:txBody>
      </p:sp>
      <p:sp>
        <p:nvSpPr>
          <p:cNvPr id="180" name="TextBox 179"/>
          <p:cNvSpPr txBox="1"/>
          <p:nvPr/>
        </p:nvSpPr>
        <p:spPr>
          <a:xfrm>
            <a:off x="6134617" y="5968413"/>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4</a:t>
            </a:r>
            <a:endParaRPr lang="en-US" sz="1600" dirty="0">
              <a:latin typeface="Candara"/>
              <a:cs typeface="Candara"/>
            </a:endParaRPr>
          </a:p>
        </p:txBody>
      </p:sp>
      <p:sp>
        <p:nvSpPr>
          <p:cNvPr id="182" name="Rectangle 181"/>
          <p:cNvSpPr/>
          <p:nvPr/>
        </p:nvSpPr>
        <p:spPr>
          <a:xfrm>
            <a:off x="4789080" y="574681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83" name="TextBox 182"/>
          <p:cNvSpPr txBox="1"/>
          <p:nvPr/>
        </p:nvSpPr>
        <p:spPr>
          <a:xfrm>
            <a:off x="4891340" y="5723213"/>
            <a:ext cx="1105944" cy="246221"/>
          </a:xfrm>
          <a:prstGeom prst="rect">
            <a:avLst/>
          </a:prstGeom>
          <a:noFill/>
        </p:spPr>
        <p:txBody>
          <a:bodyPr wrap="square" lIns="0" tIns="0" rIns="0" bIns="0" rtlCol="0">
            <a:spAutoFit/>
          </a:bodyPr>
          <a:lstStyle/>
          <a:p>
            <a:r>
              <a:rPr lang="en-US" altLang="zh-CN" sz="1600" dirty="0">
                <a:latin typeface="Candara"/>
                <a:cs typeface="Candara"/>
              </a:rPr>
              <a:t>l</a:t>
            </a:r>
            <a:r>
              <a:rPr lang="en-US" altLang="zh-CN" sz="1600" dirty="0" smtClean="0">
                <a:latin typeface="Candara"/>
                <a:cs typeface="Candara"/>
              </a:rPr>
              <a:t>ock</a:t>
            </a:r>
            <a:r>
              <a:rPr lang="zh-CN" altLang="en-US" sz="1600" dirty="0" smtClean="0">
                <a:latin typeface="Candara"/>
                <a:cs typeface="Candara"/>
              </a:rPr>
              <a:t> </a:t>
            </a:r>
            <a:r>
              <a:rPr lang="en-US" altLang="zh-CN" sz="1600" dirty="0" smtClean="0">
                <a:latin typeface="Candara"/>
                <a:cs typeface="Candara"/>
              </a:rPr>
              <a:t>address</a:t>
            </a:r>
            <a:endParaRPr lang="en-US" sz="1600" dirty="0">
              <a:latin typeface="Candara"/>
              <a:cs typeface="Candara"/>
            </a:endParaRPr>
          </a:p>
        </p:txBody>
      </p:sp>
      <p:sp>
        <p:nvSpPr>
          <p:cNvPr id="184" name="Rectangle 183"/>
          <p:cNvSpPr/>
          <p:nvPr/>
        </p:nvSpPr>
        <p:spPr>
          <a:xfrm>
            <a:off x="3674249" y="5599223"/>
            <a:ext cx="3747946" cy="103299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9" name="Group 188"/>
          <p:cNvGrpSpPr/>
          <p:nvPr/>
        </p:nvGrpSpPr>
        <p:grpSpPr>
          <a:xfrm>
            <a:off x="2117910" y="2095501"/>
            <a:ext cx="618065" cy="3148609"/>
            <a:chOff x="5260622" y="2095501"/>
            <a:chExt cx="618065" cy="3148609"/>
          </a:xfrm>
        </p:grpSpPr>
        <p:cxnSp>
          <p:nvCxnSpPr>
            <p:cNvPr id="190" name="Elbow Connector 189"/>
            <p:cNvCxnSpPr/>
            <p:nvPr/>
          </p:nvCxnSpPr>
          <p:spPr>
            <a:xfrm flipH="1" flipV="1">
              <a:off x="5260622" y="2095501"/>
              <a:ext cx="285045" cy="2871610"/>
            </a:xfrm>
            <a:prstGeom prst="bentConnector3">
              <a:avLst>
                <a:gd name="adj1" fmla="val -144555"/>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191" name="TextBox 190"/>
            <p:cNvSpPr txBox="1"/>
            <p:nvPr/>
          </p:nvSpPr>
          <p:spPr>
            <a:xfrm>
              <a:off x="5661377" y="4967111"/>
              <a:ext cx="217310" cy="276999"/>
            </a:xfrm>
            <a:prstGeom prst="rect">
              <a:avLst/>
            </a:prstGeom>
            <a:noFill/>
            <a:ln>
              <a:solidFill>
                <a:schemeClr val="bg1">
                  <a:lumMod val="85000"/>
                </a:schemeClr>
              </a:solidFill>
            </a:ln>
          </p:spPr>
          <p:txBody>
            <a:bodyPr wrap="square" lIns="0" tIns="0" rIns="0" bIns="0" rtlCol="0">
              <a:spAutoFit/>
            </a:bodyPr>
            <a:lstStyle/>
            <a:p>
              <a:pPr algn="ctr"/>
              <a:r>
                <a:rPr lang="en-US" b="1" dirty="0">
                  <a:solidFill>
                    <a:srgbClr val="D9D9D9"/>
                  </a:solidFill>
                  <a:latin typeface="Candara"/>
                  <a:cs typeface="Candara"/>
                </a:rPr>
                <a:t>N</a:t>
              </a:r>
              <a:endParaRPr lang="en-US" b="1" dirty="0">
                <a:solidFill>
                  <a:srgbClr val="D9D9D9"/>
                </a:solidFill>
              </a:endParaRPr>
            </a:p>
          </p:txBody>
        </p:sp>
      </p:grpSp>
      <p:sp>
        <p:nvSpPr>
          <p:cNvPr id="116"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Consistency Check in Transaction</a:t>
            </a:r>
            <a:endParaRPr lang="en-US" sz="4000" b="1" dirty="0">
              <a:solidFill>
                <a:srgbClr val="0080FF"/>
              </a:solidFill>
              <a:latin typeface="Candara"/>
              <a:cs typeface="Candara"/>
            </a:endParaRPr>
          </a:p>
        </p:txBody>
      </p:sp>
      <p:sp>
        <p:nvSpPr>
          <p:cNvPr id="117" name="TextBox 116"/>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121" name="TextBox 120"/>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122" name="Rectangle 121"/>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3" name="Group 122"/>
          <p:cNvGrpSpPr/>
          <p:nvPr/>
        </p:nvGrpSpPr>
        <p:grpSpPr>
          <a:xfrm>
            <a:off x="5975457" y="1933437"/>
            <a:ext cx="551383" cy="312350"/>
            <a:chOff x="5349452" y="1764105"/>
            <a:chExt cx="551383" cy="312350"/>
          </a:xfrm>
        </p:grpSpPr>
        <p:sp>
          <p:nvSpPr>
            <p:cNvPr id="124" name="Rectangle 123"/>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5" name="TextBox 124"/>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126" name="TextBox 125"/>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sp>
        <p:nvSpPr>
          <p:cNvPr id="127" name="Rectangle 126"/>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Rectangle 128"/>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0" name="TextBox 129"/>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131" name="TextBox 130"/>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32" name="Rectangle 131"/>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3" name="Rectangle 132"/>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TextBox 133"/>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cxnSp>
        <p:nvCxnSpPr>
          <p:cNvPr id="135" name="Straight Arrow Connector 134"/>
          <p:cNvCxnSpPr>
            <a:stCxn id="136" idx="1"/>
            <a:endCxn id="133" idx="3"/>
          </p:cNvCxnSpPr>
          <p:nvPr/>
        </p:nvCxnSpPr>
        <p:spPr>
          <a:xfrm flipH="1" flipV="1">
            <a:off x="6526841" y="2361260"/>
            <a:ext cx="615003" cy="469846"/>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36" name="TextBox 135"/>
          <p:cNvSpPr txBox="1"/>
          <p:nvPr/>
        </p:nvSpPr>
        <p:spPr>
          <a:xfrm>
            <a:off x="7141844" y="2678641"/>
            <a:ext cx="898439" cy="304930"/>
          </a:xfrm>
          <a:prstGeom prst="rect">
            <a:avLst/>
          </a:prstGeom>
          <a:noFill/>
        </p:spPr>
        <p:txBody>
          <a:bodyPr wrap="square" lIns="0" rIns="0" rtlCol="0">
            <a:spAutoFit/>
          </a:bodyPr>
          <a:lstStyle/>
          <a:p>
            <a:r>
              <a:rPr lang="en-US" sz="1400" dirty="0">
                <a:latin typeface="Candara"/>
                <a:cs typeface="Candara"/>
              </a:rPr>
              <a:t>l</a:t>
            </a:r>
            <a:r>
              <a:rPr lang="en-US" sz="1400" dirty="0" smtClean="0">
                <a:latin typeface="Candara"/>
                <a:cs typeface="Candara"/>
              </a:rPr>
              <a:t>ink</a:t>
            </a:r>
            <a:r>
              <a:rPr lang="zh-CN" altLang="en-US" sz="1400" dirty="0" smtClean="0">
                <a:latin typeface="Candara"/>
                <a:cs typeface="Candara"/>
              </a:rPr>
              <a:t> </a:t>
            </a:r>
            <a:r>
              <a:rPr lang="en-US" altLang="zh-CN" sz="1400" dirty="0" smtClean="0">
                <a:latin typeface="Candara"/>
                <a:cs typeface="Candara"/>
              </a:rPr>
              <a:t>pointer</a:t>
            </a:r>
            <a:r>
              <a:rPr lang="zh-CN" altLang="en-US" sz="1400" dirty="0" smtClean="0">
                <a:latin typeface="Candara"/>
                <a:cs typeface="Candara"/>
              </a:rPr>
              <a:t> </a:t>
            </a:r>
            <a:endParaRPr lang="en-US" sz="1400" dirty="0">
              <a:latin typeface="Candara"/>
              <a:cs typeface="Candara"/>
            </a:endParaRPr>
          </a:p>
        </p:txBody>
      </p:sp>
      <p:sp>
        <p:nvSpPr>
          <p:cNvPr id="138" name="TextBox 137"/>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139" name="TextBox 138"/>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142" name="Rectangle 141"/>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Rectangle 144"/>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Rectangle 145"/>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Rectangle 147"/>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TextBox 157"/>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59" name="TextBox 158"/>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160" name="TextBox 159"/>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161" name="TextBox 160"/>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162" name="TextBox 161"/>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63" name="Rectangle 162"/>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65" name="TextBox 164"/>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167" name="Rectangle 166"/>
          <p:cNvSpPr/>
          <p:nvPr/>
        </p:nvSpPr>
        <p:spPr>
          <a:xfrm>
            <a:off x="5975457" y="2481598"/>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9" name="Rectangle 168"/>
          <p:cNvSpPr/>
          <p:nvPr/>
        </p:nvSpPr>
        <p:spPr>
          <a:xfrm>
            <a:off x="5975457" y="2721366"/>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1" name="TextBox 170"/>
          <p:cNvSpPr txBox="1"/>
          <p:nvPr/>
        </p:nvSpPr>
        <p:spPr>
          <a:xfrm>
            <a:off x="6192519" y="2411109"/>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73" name="TextBox 172"/>
          <p:cNvSpPr txBox="1"/>
          <p:nvPr/>
        </p:nvSpPr>
        <p:spPr>
          <a:xfrm>
            <a:off x="6135504" y="2691610"/>
            <a:ext cx="390465" cy="276999"/>
          </a:xfrm>
          <a:prstGeom prst="rect">
            <a:avLst/>
          </a:prstGeom>
          <a:noFill/>
        </p:spPr>
        <p:txBody>
          <a:bodyPr wrap="square" lIns="0" tIns="0" rIns="0" bIns="0" rtlCol="0">
            <a:spAutoFit/>
          </a:bodyPr>
          <a:lstStyle/>
          <a:p>
            <a:r>
              <a:rPr lang="en-US" dirty="0" smtClean="0">
                <a:latin typeface="Candara"/>
                <a:cs typeface="Candara"/>
              </a:rPr>
              <a:t>A7</a:t>
            </a:r>
            <a:endParaRPr lang="en-US" dirty="0">
              <a:latin typeface="Candara"/>
              <a:cs typeface="Candara"/>
            </a:endParaRPr>
          </a:p>
        </p:txBody>
      </p:sp>
      <p:sp>
        <p:nvSpPr>
          <p:cNvPr id="175" name="TextBox 174"/>
          <p:cNvSpPr txBox="1"/>
          <p:nvPr/>
        </p:nvSpPr>
        <p:spPr>
          <a:xfrm>
            <a:off x="6199575" y="2913626"/>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85" name="Rectangle 184"/>
          <p:cNvSpPr/>
          <p:nvPr/>
        </p:nvSpPr>
        <p:spPr>
          <a:xfrm>
            <a:off x="5974589" y="2969729"/>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6" name="TextBox 185"/>
          <p:cNvSpPr txBox="1"/>
          <p:nvPr/>
        </p:nvSpPr>
        <p:spPr>
          <a:xfrm>
            <a:off x="4844434" y="2455328"/>
            <a:ext cx="924549" cy="246221"/>
          </a:xfrm>
          <a:prstGeom prst="rect">
            <a:avLst/>
          </a:prstGeom>
          <a:noFill/>
        </p:spPr>
        <p:txBody>
          <a:bodyPr wrap="square" lIns="0" tIns="0" rIns="0" bIns="0" rtlCol="0">
            <a:spAutoFit/>
          </a:bodyPr>
          <a:lstStyle/>
          <a:p>
            <a:r>
              <a:rPr lang="en-US" sz="1600" dirty="0" smtClean="0">
                <a:latin typeface="Candara"/>
                <a:cs typeface="Candara"/>
              </a:rPr>
              <a:t>Address 3</a:t>
            </a:r>
            <a:endParaRPr lang="en-US" sz="1600" dirty="0">
              <a:latin typeface="Candara"/>
              <a:cs typeface="Candara"/>
            </a:endParaRPr>
          </a:p>
        </p:txBody>
      </p:sp>
      <p:sp>
        <p:nvSpPr>
          <p:cNvPr id="187" name="Rectangle 186"/>
          <p:cNvSpPr/>
          <p:nvPr/>
        </p:nvSpPr>
        <p:spPr>
          <a:xfrm>
            <a:off x="4722260" y="2715296"/>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88" name="TextBox 187"/>
          <p:cNvSpPr txBox="1"/>
          <p:nvPr/>
        </p:nvSpPr>
        <p:spPr>
          <a:xfrm>
            <a:off x="4838326" y="2695128"/>
            <a:ext cx="925015" cy="246221"/>
          </a:xfrm>
          <a:prstGeom prst="rect">
            <a:avLst/>
          </a:prstGeom>
          <a:noFill/>
        </p:spPr>
        <p:txBody>
          <a:bodyPr wrap="square" lIns="0" tIns="0" rIns="0" bIns="0" rtlCol="0">
            <a:spAutoFit/>
          </a:bodyPr>
          <a:lstStyle/>
          <a:p>
            <a:r>
              <a:rPr lang="en-US" sz="1600" dirty="0" smtClean="0">
                <a:latin typeface="Candara"/>
                <a:cs typeface="Candara"/>
              </a:rPr>
              <a:t>Address 4</a:t>
            </a:r>
            <a:endParaRPr lang="en-US" sz="1600" dirty="0">
              <a:latin typeface="Candara"/>
              <a:cs typeface="Candara"/>
            </a:endParaRPr>
          </a:p>
        </p:txBody>
      </p:sp>
      <p:sp>
        <p:nvSpPr>
          <p:cNvPr id="192" name="Rectangle 191"/>
          <p:cNvSpPr/>
          <p:nvPr/>
        </p:nvSpPr>
        <p:spPr>
          <a:xfrm>
            <a:off x="4719439" y="2472588"/>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3" name="Rectangle 192"/>
          <p:cNvSpPr/>
          <p:nvPr/>
        </p:nvSpPr>
        <p:spPr>
          <a:xfrm>
            <a:off x="4719439" y="2952362"/>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4" name="TextBox 193"/>
          <p:cNvSpPr txBox="1"/>
          <p:nvPr/>
        </p:nvSpPr>
        <p:spPr>
          <a:xfrm>
            <a:off x="4835505" y="2932194"/>
            <a:ext cx="925015" cy="246221"/>
          </a:xfrm>
          <a:prstGeom prst="rect">
            <a:avLst/>
          </a:prstGeom>
          <a:noFill/>
        </p:spPr>
        <p:txBody>
          <a:bodyPr wrap="square" lIns="0" tIns="0" rIns="0" bIns="0" rtlCol="0">
            <a:spAutoFit/>
          </a:bodyPr>
          <a:lstStyle/>
          <a:p>
            <a:r>
              <a:rPr lang="en-US" sz="1600" dirty="0" smtClean="0">
                <a:latin typeface="Candara"/>
                <a:cs typeface="Candara"/>
              </a:rPr>
              <a:t>Address 5</a:t>
            </a:r>
            <a:endParaRPr lang="en-US" sz="1600" dirty="0">
              <a:latin typeface="Candara"/>
              <a:cs typeface="Candara"/>
            </a:endParaRPr>
          </a:p>
        </p:txBody>
      </p:sp>
      <p:sp>
        <p:nvSpPr>
          <p:cNvPr id="195" name="Rectangle 194"/>
          <p:cNvSpPr/>
          <p:nvPr/>
        </p:nvSpPr>
        <p:spPr>
          <a:xfrm>
            <a:off x="4484781" y="2464817"/>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4484781" y="2946553"/>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3512071" y="2247276"/>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8" name="TextBox 197"/>
          <p:cNvSpPr txBox="1"/>
          <p:nvPr/>
        </p:nvSpPr>
        <p:spPr>
          <a:xfrm>
            <a:off x="3660869" y="2186037"/>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99" name="TextBox 198"/>
          <p:cNvSpPr txBox="1"/>
          <p:nvPr/>
        </p:nvSpPr>
        <p:spPr>
          <a:xfrm>
            <a:off x="3245707" y="2548957"/>
            <a:ext cx="111158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un</a:t>
            </a:r>
            <a:r>
              <a:rPr lang="en-US" altLang="zh-CN" sz="1600" dirty="0" smtClean="0">
                <a:latin typeface="Candara"/>
                <a:cs typeface="Candara"/>
              </a:rPr>
              <a:t>-</a:t>
            </a:r>
            <a:r>
              <a:rPr lang="en-US" sz="1600" dirty="0" smtClean="0">
                <a:latin typeface="Candara"/>
                <a:cs typeface="Candara"/>
              </a:rPr>
              <a:t>task’</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200" name="Rectangle 199"/>
          <p:cNvSpPr/>
          <p:nvPr/>
        </p:nvSpPr>
        <p:spPr>
          <a:xfrm>
            <a:off x="3519652" y="2912865"/>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1" name="TextBox 200"/>
          <p:cNvSpPr txBox="1"/>
          <p:nvPr/>
        </p:nvSpPr>
        <p:spPr>
          <a:xfrm>
            <a:off x="3674236" y="2852724"/>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cxnSp>
        <p:nvCxnSpPr>
          <p:cNvPr id="202" name="Straight Connector 201"/>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04" name="Straight Arrow Connector 203"/>
          <p:cNvCxnSpPr/>
          <p:nvPr/>
        </p:nvCxnSpPr>
        <p:spPr>
          <a:xfrm flipH="1">
            <a:off x="6526840" y="2831106"/>
            <a:ext cx="615004" cy="11155"/>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103" name="TextBox 102"/>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145959818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ounded Rectangle 117"/>
          <p:cNvSpPr/>
          <p:nvPr/>
        </p:nvSpPr>
        <p:spPr>
          <a:xfrm>
            <a:off x="358560" y="3323632"/>
            <a:ext cx="1778000"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Consistency</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24" name="Straight Arrow Connector 23"/>
          <p:cNvCxnSpPr/>
          <p:nvPr/>
        </p:nvCxnSpPr>
        <p:spPr>
          <a:xfrm>
            <a:off x="1252898" y="2427112"/>
            <a:ext cx="0" cy="888998"/>
          </a:xfrm>
          <a:prstGeom prst="straightConnector1">
            <a:avLst/>
          </a:prstGeom>
          <a:solidFill>
            <a:schemeClr val="bg1">
              <a:lumMod val="75000"/>
            </a:schemeClr>
          </a:solid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grpSp>
        <p:nvGrpSpPr>
          <p:cNvPr id="77" name="Group 76"/>
          <p:cNvGrpSpPr/>
          <p:nvPr/>
        </p:nvGrpSpPr>
        <p:grpSpPr>
          <a:xfrm>
            <a:off x="84499" y="3986855"/>
            <a:ext cx="2342444" cy="2494839"/>
            <a:chOff x="3203223" y="3979333"/>
            <a:chExt cx="2342444" cy="2494839"/>
          </a:xfrm>
        </p:grpSpPr>
        <p:grpSp>
          <p:nvGrpSpPr>
            <p:cNvPr id="78" name="Group 77"/>
            <p:cNvGrpSpPr/>
            <p:nvPr/>
          </p:nvGrpSpPr>
          <p:grpSpPr>
            <a:xfrm>
              <a:off x="3203223" y="4445000"/>
              <a:ext cx="2342444" cy="1128888"/>
              <a:chOff x="3189112" y="4402667"/>
              <a:chExt cx="2342444" cy="1128888"/>
            </a:xfrm>
          </p:grpSpPr>
          <p:sp>
            <p:nvSpPr>
              <p:cNvPr id="123" name="Diamond 122"/>
              <p:cNvSpPr/>
              <p:nvPr/>
            </p:nvSpPr>
            <p:spPr>
              <a:xfrm>
                <a:off x="3189112" y="4402667"/>
                <a:ext cx="2342444" cy="1044222"/>
              </a:xfrm>
              <a:prstGeom prst="diamond">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latin typeface="Candara"/>
                  <a:cs typeface="Candara"/>
                </a:endParaRPr>
              </a:p>
            </p:txBody>
          </p:sp>
          <p:sp>
            <p:nvSpPr>
              <p:cNvPr id="124" name="TextBox 123"/>
              <p:cNvSpPr txBox="1"/>
              <p:nvPr/>
            </p:nvSpPr>
            <p:spPr>
              <a:xfrm>
                <a:off x="3553179" y="4700558"/>
                <a:ext cx="1608666" cy="830997"/>
              </a:xfrm>
              <a:prstGeom prst="rect">
                <a:avLst/>
              </a:prstGeom>
              <a:noFill/>
            </p:spPr>
            <p:txBody>
              <a:bodyPr wrap="square" lIns="0" tIns="0" rIns="0" bIns="0" rtlCol="0">
                <a:spAutoFit/>
              </a:bodyPr>
              <a:lstStyle/>
              <a:p>
                <a:pPr algn="ctr"/>
                <a:r>
                  <a:rPr lang="en-US" dirty="0">
                    <a:latin typeface="Candara"/>
                    <a:cs typeface="Candara"/>
                  </a:rPr>
                  <a:t>Transaction</a:t>
                </a:r>
                <a:r>
                  <a:rPr lang="zh-CN" altLang="en-US" dirty="0">
                    <a:latin typeface="Candara"/>
                    <a:cs typeface="Candara"/>
                  </a:rPr>
                  <a:t> </a:t>
                </a:r>
                <a:r>
                  <a:rPr lang="en-US" altLang="zh-CN" dirty="0" smtClean="0">
                    <a:latin typeface="Candara"/>
                    <a:cs typeface="Candara"/>
                  </a:rPr>
                  <a:t>End</a:t>
                </a:r>
                <a:r>
                  <a:rPr lang="zh-CN" altLang="en-US" dirty="0" smtClean="0">
                    <a:latin typeface="Candara"/>
                    <a:cs typeface="Candara"/>
                  </a:rPr>
                  <a:t> </a:t>
                </a:r>
                <a:endParaRPr lang="en-US" altLang="zh-CN" dirty="0" smtClean="0">
                  <a:latin typeface="Candara"/>
                  <a:cs typeface="Candara"/>
                </a:endParaRPr>
              </a:p>
              <a:p>
                <a:pPr algn="ctr"/>
                <a:r>
                  <a:rPr lang="en-US" altLang="zh-CN" dirty="0" smtClean="0">
                    <a:latin typeface="Candara"/>
                    <a:cs typeface="Candara"/>
                  </a:rPr>
                  <a:t>Normally?</a:t>
                </a:r>
                <a:endParaRPr lang="en-US" dirty="0">
                  <a:latin typeface="Candara"/>
                  <a:cs typeface="Candara"/>
                </a:endParaRPr>
              </a:p>
              <a:p>
                <a:endParaRPr lang="en-US" dirty="0"/>
              </a:p>
            </p:txBody>
          </p:sp>
        </p:grpSp>
        <p:cxnSp>
          <p:nvCxnSpPr>
            <p:cNvPr id="82" name="Straight Arrow Connector 81"/>
            <p:cNvCxnSpPr>
              <a:endCxn id="123" idx="0"/>
            </p:cNvCxnSpPr>
            <p:nvPr/>
          </p:nvCxnSpPr>
          <p:spPr>
            <a:xfrm>
              <a:off x="4371622" y="3979333"/>
              <a:ext cx="2823" cy="46566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99" name="Group 98"/>
            <p:cNvGrpSpPr/>
            <p:nvPr/>
          </p:nvGrpSpPr>
          <p:grpSpPr>
            <a:xfrm>
              <a:off x="3482622" y="5531555"/>
              <a:ext cx="1778000" cy="942617"/>
              <a:chOff x="3482622" y="5531555"/>
              <a:chExt cx="1778000" cy="942617"/>
            </a:xfrm>
          </p:grpSpPr>
          <p:sp>
            <p:nvSpPr>
              <p:cNvPr id="107" name="Rounded Rectangle 106"/>
              <p:cNvSpPr/>
              <p:nvPr/>
            </p:nvSpPr>
            <p:spPr>
              <a:xfrm>
                <a:off x="3482622" y="6025438"/>
                <a:ext cx="1778000" cy="448734"/>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VMI</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121" name="Straight Arrow Connector 120"/>
              <p:cNvCxnSpPr>
                <a:endCxn id="107" idx="0"/>
              </p:cNvCxnSpPr>
              <p:nvPr/>
            </p:nvCxnSpPr>
            <p:spPr>
              <a:xfrm>
                <a:off x="4371622" y="5531555"/>
                <a:ext cx="0" cy="49388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4374445" y="5573888"/>
                <a:ext cx="217310" cy="276999"/>
              </a:xfrm>
              <a:prstGeom prst="rect">
                <a:avLst/>
              </a:prstGeom>
              <a:noFill/>
            </p:spPr>
            <p:txBody>
              <a:bodyPr wrap="square" lIns="0" tIns="0" rIns="0" bIns="0" rtlCol="0">
                <a:spAutoFit/>
              </a:bodyPr>
              <a:lstStyle/>
              <a:p>
                <a:pPr algn="ctr"/>
                <a:r>
                  <a:rPr lang="en-US" b="1" dirty="0" smtClean="0">
                    <a:latin typeface="Candara"/>
                    <a:cs typeface="Candara"/>
                  </a:rPr>
                  <a:t>Y</a:t>
                </a:r>
                <a:endParaRPr lang="en-US" b="1" dirty="0"/>
              </a:p>
            </p:txBody>
          </p:sp>
        </p:grpSp>
      </p:grpSp>
      <p:grpSp>
        <p:nvGrpSpPr>
          <p:cNvPr id="148" name="Group 147"/>
          <p:cNvGrpSpPr/>
          <p:nvPr/>
        </p:nvGrpSpPr>
        <p:grpSpPr>
          <a:xfrm>
            <a:off x="2117910" y="2095501"/>
            <a:ext cx="618065" cy="3148609"/>
            <a:chOff x="5260622" y="2095501"/>
            <a:chExt cx="618065" cy="3148609"/>
          </a:xfrm>
        </p:grpSpPr>
        <p:cxnSp>
          <p:nvCxnSpPr>
            <p:cNvPr id="149" name="Elbow Connector 148"/>
            <p:cNvCxnSpPr/>
            <p:nvPr/>
          </p:nvCxnSpPr>
          <p:spPr>
            <a:xfrm flipH="1" flipV="1">
              <a:off x="5260622" y="2095501"/>
              <a:ext cx="285045" cy="2871610"/>
            </a:xfrm>
            <a:prstGeom prst="bentConnector3">
              <a:avLst>
                <a:gd name="adj1" fmla="val -144555"/>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5661377" y="4967111"/>
              <a:ext cx="217310" cy="276999"/>
            </a:xfrm>
            <a:prstGeom prst="rect">
              <a:avLst/>
            </a:prstGeom>
            <a:noFill/>
            <a:ln>
              <a:solidFill>
                <a:schemeClr val="bg1">
                  <a:lumMod val="85000"/>
                </a:schemeClr>
              </a:solidFill>
            </a:ln>
          </p:spPr>
          <p:txBody>
            <a:bodyPr wrap="square" lIns="0" tIns="0" rIns="0" bIns="0" rtlCol="0">
              <a:spAutoFit/>
            </a:bodyPr>
            <a:lstStyle/>
            <a:p>
              <a:pPr algn="ctr"/>
              <a:r>
                <a:rPr lang="en-US" b="1" dirty="0">
                  <a:solidFill>
                    <a:srgbClr val="D9D9D9"/>
                  </a:solidFill>
                  <a:latin typeface="Candara"/>
                  <a:cs typeface="Candara"/>
                </a:rPr>
                <a:t>N</a:t>
              </a:r>
              <a:endParaRPr lang="en-US" b="1" dirty="0">
                <a:solidFill>
                  <a:srgbClr val="D9D9D9"/>
                </a:solidFill>
              </a:endParaRPr>
            </a:p>
          </p:txBody>
        </p:sp>
      </p:grpSp>
      <p:sp>
        <p:nvSpPr>
          <p:cNvPr id="116"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Transaction End Normally</a:t>
            </a:r>
            <a:endParaRPr lang="en-US" sz="4000" b="1" dirty="0">
              <a:solidFill>
                <a:srgbClr val="0080FF"/>
              </a:solidFill>
              <a:latin typeface="Candara"/>
              <a:cs typeface="Candara"/>
            </a:endParaRPr>
          </a:p>
        </p:txBody>
      </p:sp>
      <p:sp>
        <p:nvSpPr>
          <p:cNvPr id="117" name="Rectangle 116"/>
          <p:cNvSpPr/>
          <p:nvPr/>
        </p:nvSpPr>
        <p:spPr>
          <a:xfrm>
            <a:off x="3676269" y="3623407"/>
            <a:ext cx="4783197" cy="1679097"/>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26" name="Rectangle 125"/>
          <p:cNvSpPr/>
          <p:nvPr/>
        </p:nvSpPr>
        <p:spPr>
          <a:xfrm>
            <a:off x="3676269" y="3648066"/>
            <a:ext cx="4572000" cy="646331"/>
          </a:xfrm>
          <a:prstGeom prst="rect">
            <a:avLst/>
          </a:prstGeom>
        </p:spPr>
        <p:txBody>
          <a:bodyPr>
            <a:spAutoFit/>
          </a:bodyPr>
          <a:lstStyle/>
          <a:p>
            <a:r>
              <a:rPr lang="en-US" altLang="zh-CN" b="1" dirty="0" err="1">
                <a:latin typeface="Candara"/>
                <a:cs typeface="Candara"/>
              </a:rPr>
              <a:t>foreach</a:t>
            </a:r>
            <a:r>
              <a:rPr lang="en-US" altLang="zh-CN" dirty="0">
                <a:latin typeface="Candara"/>
                <a:cs typeface="Candara"/>
              </a:rPr>
              <a:t> </a:t>
            </a:r>
            <a:r>
              <a:rPr lang="en-US" altLang="zh-CN" dirty="0" smtClean="0">
                <a:latin typeface="Candara"/>
                <a:cs typeface="Candara"/>
              </a:rPr>
              <a:t>lock: </a:t>
            </a:r>
            <a:endParaRPr lang="en-US" altLang="zh-CN" dirty="0">
              <a:latin typeface="Candara"/>
              <a:cs typeface="Candara"/>
            </a:endParaRPr>
          </a:p>
          <a:p>
            <a:r>
              <a:rPr lang="en-US" altLang="zh-CN" dirty="0">
                <a:latin typeface="Candara"/>
                <a:cs typeface="Candara"/>
              </a:rPr>
              <a:t>     </a:t>
            </a:r>
            <a:r>
              <a:rPr lang="en-US" altLang="zh-CN" b="1" dirty="0">
                <a:latin typeface="Candara"/>
                <a:cs typeface="Candara"/>
              </a:rPr>
              <a:t>if </a:t>
            </a:r>
            <a:r>
              <a:rPr lang="en-US" altLang="zh-CN" dirty="0">
                <a:latin typeface="Candara"/>
                <a:cs typeface="Candara"/>
              </a:rPr>
              <a:t>lock is unavailable, </a:t>
            </a:r>
            <a:r>
              <a:rPr lang="en-US" altLang="zh-CN" b="1" dirty="0">
                <a:latin typeface="Candara"/>
                <a:cs typeface="Candara"/>
              </a:rPr>
              <a:t>then  </a:t>
            </a:r>
            <a:r>
              <a:rPr lang="en-US" altLang="zh-CN" dirty="0">
                <a:latin typeface="Candara"/>
                <a:cs typeface="Candara"/>
              </a:rPr>
              <a:t>_</a:t>
            </a:r>
            <a:r>
              <a:rPr lang="en-US" altLang="zh-CN" dirty="0" err="1">
                <a:latin typeface="Candara"/>
                <a:cs typeface="Candara"/>
              </a:rPr>
              <a:t>xabort</a:t>
            </a:r>
            <a:r>
              <a:rPr lang="en-US" altLang="zh-CN" dirty="0">
                <a:latin typeface="Candara"/>
                <a:cs typeface="Candara"/>
              </a:rPr>
              <a:t>()</a:t>
            </a:r>
            <a:endParaRPr lang="en-US" dirty="0">
              <a:latin typeface="Candara"/>
              <a:cs typeface="Candara"/>
            </a:endParaRPr>
          </a:p>
        </p:txBody>
      </p:sp>
      <p:sp>
        <p:nvSpPr>
          <p:cNvPr id="127" name="Rectangle 126"/>
          <p:cNvSpPr/>
          <p:nvPr/>
        </p:nvSpPr>
        <p:spPr>
          <a:xfrm>
            <a:off x="3676269" y="4257666"/>
            <a:ext cx="4783197" cy="646331"/>
          </a:xfrm>
          <a:prstGeom prst="rect">
            <a:avLst/>
          </a:prstGeom>
        </p:spPr>
        <p:txBody>
          <a:bodyPr wrap="square">
            <a:spAutoFit/>
          </a:bodyPr>
          <a:lstStyle/>
          <a:p>
            <a:r>
              <a:rPr lang="en-US" altLang="zh-CN" b="1" dirty="0" err="1">
                <a:latin typeface="Candara"/>
                <a:cs typeface="Candara"/>
              </a:rPr>
              <a:t>f</a:t>
            </a:r>
            <a:r>
              <a:rPr lang="en-US" altLang="zh-CN" b="1" dirty="0" err="1" smtCle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ng="en-US" altLang="zh-CN" dirty="0" smtClean="0">
                <a:latin typeface="Candara"/>
                <a:cs typeface="Candara"/>
              </a:rPr>
              <a:t>:</a:t>
            </a:r>
          </a:p>
          <a:p>
            <a:r>
              <a:rPr lang="en-US" altLang="zh-CN" dirty="0" smtClean="0">
                <a:latin typeface="Candara"/>
                <a:cs typeface="Candara"/>
              </a:rPr>
              <a:t>     </a:t>
            </a:r>
            <a:r>
              <a:rPr lang="en-US" altLang="zh-CN" b="1" dirty="0" smtClean="0">
                <a:latin typeface="Candara"/>
                <a:cs typeface="Candara"/>
              </a:rPr>
              <a:t>if *</a:t>
            </a:r>
            <a:r>
              <a:rPr lang="en-US" altLang="zh-CN" dirty="0" smtClean="0">
                <a:latin typeface="Candara"/>
                <a:cs typeface="Candara"/>
              </a:rPr>
              <a:t>(addresses[</a:t>
            </a:r>
            <a:r>
              <a:rPr lang="en-US" altLang="zh-CN" dirty="0" err="1" smtClean="0">
                <a:latin typeface="Candara"/>
                <a:cs typeface="Candara"/>
              </a:rPr>
              <a:t>i</a:t>
            </a:r>
            <a:r>
              <a:rPr lang="en-US" altLang="zh-CN" dirty="0" smtClean="0">
                <a:latin typeface="Candara"/>
                <a:cs typeface="Candara"/>
              </a:rPr>
              <a:t>]) != values[</a:t>
            </a:r>
            <a:r>
              <a:rPr lang="en-US" altLang="zh-CN" dirty="0" err="1" smtClean="0">
                <a:latin typeface="Candara"/>
                <a:cs typeface="Candara"/>
              </a:rPr>
              <a:t>i</a:t>
            </a:r>
            <a:r>
              <a:rPr lang="en-US" altLang="zh-CN" dirty="0" smtClean="0">
                <a:latin typeface="Candara"/>
                <a:cs typeface="Candara"/>
              </a:rPr>
              <a:t>], </a:t>
            </a:r>
            <a:r>
              <a:rPr lang="en-US" altLang="zh-CN" b="1" dirty="0" smtClean="0">
                <a:latin typeface="Candara"/>
                <a:cs typeface="Candara"/>
              </a:rPr>
              <a:t>then </a:t>
            </a:r>
            <a:r>
              <a:rPr lang="en-US" altLang="zh-CN" dirty="0" smtClean="0">
                <a:solidFill>
                  <a:srgbClr val="000000"/>
                </a:solidFill>
                <a:latin typeface="Candara"/>
                <a:cs typeface="Candara"/>
              </a:rPr>
              <a:t>_</a:t>
            </a:r>
            <a:r>
              <a:rPr lang="en-US" altLang="zh-CN" dirty="0" err="1" smtClean="0">
                <a:solidFill>
                  <a:srgbClr val="000000"/>
                </a:solidFill>
                <a:latin typeface="Candara"/>
                <a:cs typeface="Candara"/>
              </a:rPr>
              <a:t>xabort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128" name="TextBox 127"/>
          <p:cNvSpPr txBox="1"/>
          <p:nvPr/>
        </p:nvSpPr>
        <p:spPr>
          <a:xfrm>
            <a:off x="3695009" y="4884009"/>
            <a:ext cx="955159" cy="369332"/>
          </a:xfrm>
          <a:prstGeom prst="rect">
            <a:avLst/>
          </a:prstGeom>
          <a:noFill/>
        </p:spPr>
        <p:txBody>
          <a:bodyPr wrap="none" rtlCol="0">
            <a:spAutoFit/>
          </a:bodyPr>
          <a:lstStyle/>
          <a:p>
            <a:r>
              <a:rPr lang="en-US" altLang="zh-CN" b="1" dirty="0">
                <a:solidFill>
                  <a:srgbClr val="FF0000"/>
                </a:solidFill>
                <a:latin typeface="Candara"/>
                <a:cs typeface="Candara"/>
              </a:rPr>
              <a:t>_</a:t>
            </a:r>
            <a:r>
              <a:rPr lang="en-US" altLang="zh-CN" b="1" dirty="0" err="1">
                <a:solidFill>
                  <a:srgbClr val="FF0000"/>
                </a:solidFill>
                <a:latin typeface="Candara"/>
                <a:cs typeface="Candara"/>
              </a:rPr>
              <a:t>xend</a:t>
            </a:r>
            <a:r>
              <a:rPr lang="en-US" altLang="zh-CN" b="1" dirty="0">
                <a:solidFill>
                  <a:srgbClr val="FF0000"/>
                </a:solidFill>
                <a:latin typeface="Candara"/>
                <a:cs typeface="Candara"/>
              </a:rPr>
              <a:t>(</a:t>
            </a:r>
            <a:r>
              <a:rPr lang="en-US" altLang="zh-CN" b="1" dirty="0" smtClean="0">
                <a:solidFill>
                  <a:srgbClr val="FF0000"/>
                </a:solidFill>
                <a:latin typeface="Candara"/>
                <a:cs typeface="Candara"/>
              </a:rPr>
              <a:t>)</a:t>
            </a:r>
            <a:endParaRPr lang="en-US" b="1" dirty="0">
              <a:solidFill>
                <a:srgbClr val="FF0000"/>
              </a:solidFill>
              <a:latin typeface="Candara"/>
              <a:cs typeface="Candara"/>
            </a:endParaRPr>
          </a:p>
        </p:txBody>
      </p:sp>
      <p:sp>
        <p:nvSpPr>
          <p:cNvPr id="129" name="Rectangle 128"/>
          <p:cNvSpPr/>
          <p:nvPr/>
        </p:nvSpPr>
        <p:spPr>
          <a:xfrm>
            <a:off x="7434524" y="3413348"/>
            <a:ext cx="1252276" cy="403926"/>
          </a:xfrm>
          <a:prstGeom prst="rect">
            <a:avLst/>
          </a:prstGeom>
          <a:solidFill>
            <a:schemeClr val="accent3">
              <a:lumMod val="60000"/>
              <a:lumOff val="40000"/>
              <a:alpha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rgbClr val="000000"/>
                </a:solidFill>
                <a:latin typeface="Candara"/>
                <a:cs typeface="Candara"/>
              </a:rPr>
              <a:t>Transaction</a:t>
            </a:r>
            <a:endParaRPr lang="en-US" b="1" dirty="0">
              <a:solidFill>
                <a:srgbClr val="000000"/>
              </a:solidFill>
              <a:latin typeface="Candara"/>
              <a:cs typeface="Candara"/>
            </a:endParaRPr>
          </a:p>
        </p:txBody>
      </p:sp>
      <p:sp>
        <p:nvSpPr>
          <p:cNvPr id="130" name="TextBox 129"/>
          <p:cNvSpPr txBox="1"/>
          <p:nvPr/>
        </p:nvSpPr>
        <p:spPr>
          <a:xfrm>
            <a:off x="3766191" y="5766928"/>
            <a:ext cx="86549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ead set</a:t>
            </a:r>
            <a:r>
              <a:rPr lang="en-US" altLang="zh-CN" sz="1600" dirty="0" smtClean="0">
                <a:latin typeface="Candara"/>
                <a:cs typeface="Candara"/>
              </a:rPr>
              <a:t>:</a:t>
            </a:r>
            <a:r>
              <a:rPr lang="zh-CN" altLang="en-US" sz="1600" dirty="0" smtClean="0">
                <a:latin typeface="Candara"/>
                <a:cs typeface="Candara"/>
              </a:rPr>
              <a:t> </a:t>
            </a:r>
            <a:endParaRPr lang="en-US" sz="1600" dirty="0">
              <a:latin typeface="Candara"/>
              <a:cs typeface="Candara"/>
            </a:endParaRPr>
          </a:p>
        </p:txBody>
      </p:sp>
      <p:sp>
        <p:nvSpPr>
          <p:cNvPr id="131" name="Rectangle 130"/>
          <p:cNvSpPr/>
          <p:nvPr/>
        </p:nvSpPr>
        <p:spPr>
          <a:xfrm>
            <a:off x="4796073" y="598860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2" name="Rectangle 131"/>
          <p:cNvSpPr/>
          <p:nvPr/>
        </p:nvSpPr>
        <p:spPr>
          <a:xfrm>
            <a:off x="4796073" y="6232924"/>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3" name="Rectangle 132"/>
          <p:cNvSpPr/>
          <p:nvPr/>
        </p:nvSpPr>
        <p:spPr>
          <a:xfrm>
            <a:off x="6056322" y="574772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4" name="Rectangle 133"/>
          <p:cNvSpPr/>
          <p:nvPr/>
        </p:nvSpPr>
        <p:spPr>
          <a:xfrm>
            <a:off x="6053597" y="598951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5" name="Rectangle 134"/>
          <p:cNvSpPr/>
          <p:nvPr/>
        </p:nvSpPr>
        <p:spPr>
          <a:xfrm>
            <a:off x="6053597" y="6229399"/>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6" name="TextBox 135"/>
          <p:cNvSpPr txBox="1"/>
          <p:nvPr/>
        </p:nvSpPr>
        <p:spPr>
          <a:xfrm>
            <a:off x="5004097" y="5965003"/>
            <a:ext cx="1105944" cy="246221"/>
          </a:xfrm>
          <a:prstGeom prst="rect">
            <a:avLst/>
          </a:prstGeom>
          <a:noFill/>
        </p:spPr>
        <p:txBody>
          <a:bodyPr wrap="square" lIns="0" tIns="0" rIns="0" bIns="0" rtlCol="0">
            <a:spAutoFit/>
          </a:bodyPr>
          <a:lstStyle/>
          <a:p>
            <a:r>
              <a:rPr lang="en-US" altLang="zh-CN" sz="1600" dirty="0" smtClean="0">
                <a:latin typeface="Candara"/>
                <a:cs typeface="Candara"/>
              </a:rPr>
              <a:t>Address 1</a:t>
            </a:r>
            <a:endParaRPr lang="en-US" sz="1600" dirty="0">
              <a:latin typeface="Candara"/>
              <a:cs typeface="Candara"/>
            </a:endParaRPr>
          </a:p>
        </p:txBody>
      </p:sp>
      <p:sp>
        <p:nvSpPr>
          <p:cNvPr id="137" name="TextBox 136"/>
          <p:cNvSpPr txBox="1"/>
          <p:nvPr/>
        </p:nvSpPr>
        <p:spPr>
          <a:xfrm>
            <a:off x="4870037" y="6209805"/>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2</a:t>
            </a:r>
            <a:endParaRPr lang="en-US" sz="1600" dirty="0">
              <a:latin typeface="Candara"/>
              <a:cs typeface="Candara"/>
            </a:endParaRPr>
          </a:p>
        </p:txBody>
      </p:sp>
      <p:sp>
        <p:nvSpPr>
          <p:cNvPr id="138" name="TextBox 137"/>
          <p:cNvSpPr txBox="1"/>
          <p:nvPr/>
        </p:nvSpPr>
        <p:spPr>
          <a:xfrm>
            <a:off x="6137342" y="572665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3</a:t>
            </a:r>
            <a:endParaRPr lang="en-US" sz="1600" dirty="0">
              <a:latin typeface="Candara"/>
              <a:cs typeface="Candara"/>
            </a:endParaRPr>
          </a:p>
        </p:txBody>
      </p:sp>
      <p:sp>
        <p:nvSpPr>
          <p:cNvPr id="139" name="TextBox 138"/>
          <p:cNvSpPr txBox="1"/>
          <p:nvPr/>
        </p:nvSpPr>
        <p:spPr>
          <a:xfrm>
            <a:off x="6126191" y="620718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5</a:t>
            </a:r>
            <a:endParaRPr lang="en-US" sz="1600" dirty="0">
              <a:latin typeface="Candara"/>
              <a:cs typeface="Candara"/>
            </a:endParaRPr>
          </a:p>
        </p:txBody>
      </p:sp>
      <p:sp>
        <p:nvSpPr>
          <p:cNvPr id="142" name="TextBox 141"/>
          <p:cNvSpPr txBox="1"/>
          <p:nvPr/>
        </p:nvSpPr>
        <p:spPr>
          <a:xfrm>
            <a:off x="6134617" y="5968413"/>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4</a:t>
            </a:r>
            <a:endParaRPr lang="en-US" sz="1600" dirty="0">
              <a:latin typeface="Candara"/>
              <a:cs typeface="Candara"/>
            </a:endParaRPr>
          </a:p>
        </p:txBody>
      </p:sp>
      <p:sp>
        <p:nvSpPr>
          <p:cNvPr id="143" name="Rectangle 142"/>
          <p:cNvSpPr/>
          <p:nvPr/>
        </p:nvSpPr>
        <p:spPr>
          <a:xfrm>
            <a:off x="4789080" y="574681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44" name="TextBox 143"/>
          <p:cNvSpPr txBox="1"/>
          <p:nvPr/>
        </p:nvSpPr>
        <p:spPr>
          <a:xfrm>
            <a:off x="4891340" y="5723213"/>
            <a:ext cx="1105944" cy="246221"/>
          </a:xfrm>
          <a:prstGeom prst="rect">
            <a:avLst/>
          </a:prstGeom>
          <a:noFill/>
        </p:spPr>
        <p:txBody>
          <a:bodyPr wrap="square" lIns="0" tIns="0" rIns="0" bIns="0" rtlCol="0">
            <a:spAutoFit/>
          </a:bodyPr>
          <a:lstStyle/>
          <a:p>
            <a:r>
              <a:rPr lang="en-US" altLang="zh-CN" sz="1600" dirty="0">
                <a:latin typeface="Candara"/>
                <a:cs typeface="Candara"/>
              </a:rPr>
              <a:t>l</a:t>
            </a:r>
            <a:r>
              <a:rPr lang="en-US" altLang="zh-CN" sz="1600" dirty="0" smtClean="0">
                <a:latin typeface="Candara"/>
                <a:cs typeface="Candara"/>
              </a:rPr>
              <a:t>ock</a:t>
            </a:r>
            <a:r>
              <a:rPr lang="zh-CN" altLang="en-US" sz="1600" dirty="0" smtClean="0">
                <a:latin typeface="Candara"/>
                <a:cs typeface="Candara"/>
              </a:rPr>
              <a:t> </a:t>
            </a:r>
            <a:r>
              <a:rPr lang="en-US" altLang="zh-CN" sz="1600" dirty="0" smtClean="0">
                <a:latin typeface="Candara"/>
                <a:cs typeface="Candara"/>
              </a:rPr>
              <a:t>address</a:t>
            </a:r>
            <a:endParaRPr lang="en-US" sz="1600" dirty="0">
              <a:latin typeface="Candara"/>
              <a:cs typeface="Candara"/>
            </a:endParaRPr>
          </a:p>
        </p:txBody>
      </p:sp>
      <p:sp>
        <p:nvSpPr>
          <p:cNvPr id="145" name="Rectangle 144"/>
          <p:cNvSpPr/>
          <p:nvPr/>
        </p:nvSpPr>
        <p:spPr>
          <a:xfrm>
            <a:off x="3674249" y="5599223"/>
            <a:ext cx="3747946" cy="103299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6" name="TextBox 145"/>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147" name="TextBox 146"/>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151" name="Rectangle 150"/>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2" name="Group 151"/>
          <p:cNvGrpSpPr/>
          <p:nvPr/>
        </p:nvGrpSpPr>
        <p:grpSpPr>
          <a:xfrm>
            <a:off x="5975457" y="1933437"/>
            <a:ext cx="551383" cy="312350"/>
            <a:chOff x="5349452" y="1764105"/>
            <a:chExt cx="551383" cy="312350"/>
          </a:xfrm>
        </p:grpSpPr>
        <p:sp>
          <p:nvSpPr>
            <p:cNvPr id="153" name="Rectangle 152"/>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4" name="TextBox 153"/>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155" name="TextBox 154"/>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sp>
        <p:nvSpPr>
          <p:cNvPr id="156" name="Rectangle 155"/>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8" name="Rectangle 157"/>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59" name="TextBox 158"/>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160" name="TextBox 159"/>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61" name="Rectangle 160"/>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62" name="Rectangle 161"/>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3" name="TextBox 162"/>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cxnSp>
        <p:nvCxnSpPr>
          <p:cNvPr id="164" name="Straight Arrow Connector 163"/>
          <p:cNvCxnSpPr>
            <a:stCxn id="165" idx="1"/>
            <a:endCxn id="162" idx="3"/>
          </p:cNvCxnSpPr>
          <p:nvPr/>
        </p:nvCxnSpPr>
        <p:spPr>
          <a:xfrm flipH="1" flipV="1">
            <a:off x="6526841" y="2361260"/>
            <a:ext cx="615003" cy="469846"/>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65" name="TextBox 164"/>
          <p:cNvSpPr txBox="1"/>
          <p:nvPr/>
        </p:nvSpPr>
        <p:spPr>
          <a:xfrm>
            <a:off x="7141844" y="2678641"/>
            <a:ext cx="898439" cy="304930"/>
          </a:xfrm>
          <a:prstGeom prst="rect">
            <a:avLst/>
          </a:prstGeom>
          <a:noFill/>
        </p:spPr>
        <p:txBody>
          <a:bodyPr wrap="square" lIns="0" rIns="0" rtlCol="0">
            <a:spAutoFit/>
          </a:bodyPr>
          <a:lstStyle/>
          <a:p>
            <a:r>
              <a:rPr lang="en-US" sz="1400" dirty="0">
                <a:latin typeface="Candara"/>
                <a:cs typeface="Candara"/>
              </a:rPr>
              <a:t>l</a:t>
            </a:r>
            <a:r>
              <a:rPr lang="en-US" sz="1400" dirty="0" smtClean="0">
                <a:latin typeface="Candara"/>
                <a:cs typeface="Candara"/>
              </a:rPr>
              <a:t>ink</a:t>
            </a:r>
            <a:r>
              <a:rPr lang="zh-CN" altLang="en-US" sz="1400" dirty="0" smtClean="0">
                <a:latin typeface="Candara"/>
                <a:cs typeface="Candara"/>
              </a:rPr>
              <a:t> </a:t>
            </a:r>
            <a:r>
              <a:rPr lang="en-US" altLang="zh-CN" sz="1400" dirty="0" smtClean="0">
                <a:latin typeface="Candara"/>
                <a:cs typeface="Candara"/>
              </a:rPr>
              <a:t>pointer</a:t>
            </a:r>
            <a:r>
              <a:rPr lang="zh-CN" altLang="en-US" sz="1400" dirty="0" smtClean="0">
                <a:latin typeface="Candara"/>
                <a:cs typeface="Candara"/>
              </a:rPr>
              <a:t> </a:t>
            </a:r>
            <a:endParaRPr lang="en-US" sz="1400" dirty="0">
              <a:latin typeface="Candara"/>
              <a:cs typeface="Candara"/>
            </a:endParaRPr>
          </a:p>
        </p:txBody>
      </p:sp>
      <p:sp>
        <p:nvSpPr>
          <p:cNvPr id="167" name="TextBox 166"/>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168" name="TextBox 167"/>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169" name="Rectangle 168"/>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Rectangle 169"/>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Rectangle 170"/>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tangle 171"/>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Rectangle 172"/>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tangle 173"/>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TextBox 183"/>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85" name="TextBox 184"/>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186" name="TextBox 185"/>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187" name="TextBox 186"/>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188" name="TextBox 187"/>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89" name="Rectangle 188"/>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0" name="TextBox 189"/>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191" name="Rectangle 190"/>
          <p:cNvSpPr/>
          <p:nvPr/>
        </p:nvSpPr>
        <p:spPr>
          <a:xfrm>
            <a:off x="5975457" y="2481598"/>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2" name="Rectangle 191"/>
          <p:cNvSpPr/>
          <p:nvPr/>
        </p:nvSpPr>
        <p:spPr>
          <a:xfrm>
            <a:off x="5975457" y="2721366"/>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3" name="TextBox 192"/>
          <p:cNvSpPr txBox="1"/>
          <p:nvPr/>
        </p:nvSpPr>
        <p:spPr>
          <a:xfrm>
            <a:off x="6192519" y="2411109"/>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94" name="TextBox 193"/>
          <p:cNvSpPr txBox="1"/>
          <p:nvPr/>
        </p:nvSpPr>
        <p:spPr>
          <a:xfrm>
            <a:off x="6135504" y="2691610"/>
            <a:ext cx="390465" cy="276999"/>
          </a:xfrm>
          <a:prstGeom prst="rect">
            <a:avLst/>
          </a:prstGeom>
          <a:noFill/>
        </p:spPr>
        <p:txBody>
          <a:bodyPr wrap="square" lIns="0" tIns="0" rIns="0" bIns="0" rtlCol="0">
            <a:spAutoFit/>
          </a:bodyPr>
          <a:lstStyle/>
          <a:p>
            <a:r>
              <a:rPr lang="en-US" dirty="0" smtClean="0">
                <a:latin typeface="Candara"/>
                <a:cs typeface="Candara"/>
              </a:rPr>
              <a:t>A7</a:t>
            </a:r>
            <a:endParaRPr lang="en-US" dirty="0">
              <a:latin typeface="Candara"/>
              <a:cs typeface="Candara"/>
            </a:endParaRPr>
          </a:p>
        </p:txBody>
      </p:sp>
      <p:sp>
        <p:nvSpPr>
          <p:cNvPr id="195" name="TextBox 194"/>
          <p:cNvSpPr txBox="1"/>
          <p:nvPr/>
        </p:nvSpPr>
        <p:spPr>
          <a:xfrm>
            <a:off x="6199575" y="2913626"/>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96" name="Rectangle 195"/>
          <p:cNvSpPr/>
          <p:nvPr/>
        </p:nvSpPr>
        <p:spPr>
          <a:xfrm>
            <a:off x="5974589" y="2969729"/>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7" name="TextBox 196"/>
          <p:cNvSpPr txBox="1"/>
          <p:nvPr/>
        </p:nvSpPr>
        <p:spPr>
          <a:xfrm>
            <a:off x="4844434" y="2455328"/>
            <a:ext cx="924549" cy="246221"/>
          </a:xfrm>
          <a:prstGeom prst="rect">
            <a:avLst/>
          </a:prstGeom>
          <a:noFill/>
        </p:spPr>
        <p:txBody>
          <a:bodyPr wrap="square" lIns="0" tIns="0" rIns="0" bIns="0" rtlCol="0">
            <a:spAutoFit/>
          </a:bodyPr>
          <a:lstStyle/>
          <a:p>
            <a:r>
              <a:rPr lang="en-US" sz="1600" dirty="0" smtClean="0">
                <a:latin typeface="Candara"/>
                <a:cs typeface="Candara"/>
              </a:rPr>
              <a:t>Address 3</a:t>
            </a:r>
            <a:endParaRPr lang="en-US" sz="1600" dirty="0">
              <a:latin typeface="Candara"/>
              <a:cs typeface="Candara"/>
            </a:endParaRPr>
          </a:p>
        </p:txBody>
      </p:sp>
      <p:sp>
        <p:nvSpPr>
          <p:cNvPr id="198" name="Rectangle 197"/>
          <p:cNvSpPr/>
          <p:nvPr/>
        </p:nvSpPr>
        <p:spPr>
          <a:xfrm>
            <a:off x="4722260" y="2715296"/>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9" name="TextBox 198"/>
          <p:cNvSpPr txBox="1"/>
          <p:nvPr/>
        </p:nvSpPr>
        <p:spPr>
          <a:xfrm>
            <a:off x="4838326" y="2695128"/>
            <a:ext cx="925015" cy="246221"/>
          </a:xfrm>
          <a:prstGeom prst="rect">
            <a:avLst/>
          </a:prstGeom>
          <a:noFill/>
        </p:spPr>
        <p:txBody>
          <a:bodyPr wrap="square" lIns="0" tIns="0" rIns="0" bIns="0" rtlCol="0">
            <a:spAutoFit/>
          </a:bodyPr>
          <a:lstStyle/>
          <a:p>
            <a:r>
              <a:rPr lang="en-US" sz="1600" dirty="0" smtClean="0">
                <a:latin typeface="Candara"/>
                <a:cs typeface="Candara"/>
              </a:rPr>
              <a:t>Address 4</a:t>
            </a:r>
            <a:endParaRPr lang="en-US" sz="1600" dirty="0">
              <a:latin typeface="Candara"/>
              <a:cs typeface="Candara"/>
            </a:endParaRPr>
          </a:p>
        </p:txBody>
      </p:sp>
      <p:sp>
        <p:nvSpPr>
          <p:cNvPr id="200" name="Rectangle 199"/>
          <p:cNvSpPr/>
          <p:nvPr/>
        </p:nvSpPr>
        <p:spPr>
          <a:xfrm>
            <a:off x="4719439" y="2472588"/>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1" name="Rectangle 200"/>
          <p:cNvSpPr/>
          <p:nvPr/>
        </p:nvSpPr>
        <p:spPr>
          <a:xfrm>
            <a:off x="4719439" y="2952362"/>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2" name="TextBox 201"/>
          <p:cNvSpPr txBox="1"/>
          <p:nvPr/>
        </p:nvSpPr>
        <p:spPr>
          <a:xfrm>
            <a:off x="4835505" y="2932194"/>
            <a:ext cx="925015" cy="246221"/>
          </a:xfrm>
          <a:prstGeom prst="rect">
            <a:avLst/>
          </a:prstGeom>
          <a:noFill/>
        </p:spPr>
        <p:txBody>
          <a:bodyPr wrap="square" lIns="0" tIns="0" rIns="0" bIns="0" rtlCol="0">
            <a:spAutoFit/>
          </a:bodyPr>
          <a:lstStyle/>
          <a:p>
            <a:r>
              <a:rPr lang="en-US" sz="1600" dirty="0" smtClean="0">
                <a:latin typeface="Candara"/>
                <a:cs typeface="Candara"/>
              </a:rPr>
              <a:t>Address 5</a:t>
            </a:r>
            <a:endParaRPr lang="en-US" sz="1600" dirty="0">
              <a:latin typeface="Candara"/>
              <a:cs typeface="Candara"/>
            </a:endParaRPr>
          </a:p>
        </p:txBody>
      </p:sp>
      <p:sp>
        <p:nvSpPr>
          <p:cNvPr id="203" name="Rectangle 202"/>
          <p:cNvSpPr/>
          <p:nvPr/>
        </p:nvSpPr>
        <p:spPr>
          <a:xfrm>
            <a:off x="4484781" y="2464817"/>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4" name="Rectangle 203"/>
          <p:cNvSpPr/>
          <p:nvPr/>
        </p:nvSpPr>
        <p:spPr>
          <a:xfrm>
            <a:off x="4484781" y="2946553"/>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Rectangle 204"/>
          <p:cNvSpPr/>
          <p:nvPr/>
        </p:nvSpPr>
        <p:spPr>
          <a:xfrm>
            <a:off x="3512071" y="2247276"/>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6" name="TextBox 205"/>
          <p:cNvSpPr txBox="1"/>
          <p:nvPr/>
        </p:nvSpPr>
        <p:spPr>
          <a:xfrm>
            <a:off x="3660869" y="2186037"/>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07" name="TextBox 206"/>
          <p:cNvSpPr txBox="1"/>
          <p:nvPr/>
        </p:nvSpPr>
        <p:spPr>
          <a:xfrm>
            <a:off x="3245707" y="2548957"/>
            <a:ext cx="111158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un</a:t>
            </a:r>
            <a:r>
              <a:rPr lang="en-US" altLang="zh-CN" sz="1600" dirty="0" smtClean="0">
                <a:latin typeface="Candara"/>
                <a:cs typeface="Candara"/>
              </a:rPr>
              <a:t>-</a:t>
            </a:r>
            <a:r>
              <a:rPr lang="en-US" sz="1600" dirty="0" smtClean="0">
                <a:latin typeface="Candara"/>
                <a:cs typeface="Candara"/>
              </a:rPr>
              <a:t>task’</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208" name="Rectangle 207"/>
          <p:cNvSpPr/>
          <p:nvPr/>
        </p:nvSpPr>
        <p:spPr>
          <a:xfrm>
            <a:off x="3519652" y="2912865"/>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9" name="TextBox 208"/>
          <p:cNvSpPr txBox="1"/>
          <p:nvPr/>
        </p:nvSpPr>
        <p:spPr>
          <a:xfrm>
            <a:off x="3674236" y="2852724"/>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cxnSp>
        <p:nvCxnSpPr>
          <p:cNvPr id="210" name="Straight Connector 209"/>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379" name="Straight Arrow Connector 378"/>
          <p:cNvCxnSpPr/>
          <p:nvPr/>
        </p:nvCxnSpPr>
        <p:spPr>
          <a:xfrm flipH="1">
            <a:off x="6526840" y="2831106"/>
            <a:ext cx="615004" cy="11155"/>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103" name="TextBox 102"/>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18793652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ounded Rectangle 117"/>
          <p:cNvSpPr/>
          <p:nvPr/>
        </p:nvSpPr>
        <p:spPr>
          <a:xfrm>
            <a:off x="358560" y="3323632"/>
            <a:ext cx="1778000"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Consistency</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24" name="Straight Arrow Connector 23"/>
          <p:cNvCxnSpPr/>
          <p:nvPr/>
        </p:nvCxnSpPr>
        <p:spPr>
          <a:xfrm>
            <a:off x="1252898" y="2427112"/>
            <a:ext cx="0" cy="888998"/>
          </a:xfrm>
          <a:prstGeom prst="straightConnector1">
            <a:avLst/>
          </a:prstGeom>
          <a:solidFill>
            <a:schemeClr val="bg1">
              <a:lumMod val="75000"/>
            </a:schemeClr>
          </a:solid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grpSp>
        <p:nvGrpSpPr>
          <p:cNvPr id="77" name="Group 76"/>
          <p:cNvGrpSpPr/>
          <p:nvPr/>
        </p:nvGrpSpPr>
        <p:grpSpPr>
          <a:xfrm>
            <a:off x="84499" y="3986855"/>
            <a:ext cx="2342444" cy="2494839"/>
            <a:chOff x="3203223" y="3979333"/>
            <a:chExt cx="2342444" cy="2494839"/>
          </a:xfrm>
        </p:grpSpPr>
        <p:grpSp>
          <p:nvGrpSpPr>
            <p:cNvPr id="78" name="Group 77"/>
            <p:cNvGrpSpPr/>
            <p:nvPr/>
          </p:nvGrpSpPr>
          <p:grpSpPr>
            <a:xfrm>
              <a:off x="3203223" y="4445000"/>
              <a:ext cx="2342444" cy="1128888"/>
              <a:chOff x="3189112" y="4402667"/>
              <a:chExt cx="2342444" cy="1128888"/>
            </a:xfrm>
          </p:grpSpPr>
          <p:sp>
            <p:nvSpPr>
              <p:cNvPr id="123" name="Diamond 122"/>
              <p:cNvSpPr/>
              <p:nvPr/>
            </p:nvSpPr>
            <p:spPr>
              <a:xfrm>
                <a:off x="3189112" y="4402667"/>
                <a:ext cx="2342444" cy="1044222"/>
              </a:xfrm>
              <a:prstGeom prst="diamond">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latin typeface="Candara"/>
                  <a:cs typeface="Candara"/>
                </a:endParaRPr>
              </a:p>
            </p:txBody>
          </p:sp>
          <p:sp>
            <p:nvSpPr>
              <p:cNvPr id="124" name="TextBox 123"/>
              <p:cNvSpPr txBox="1"/>
              <p:nvPr/>
            </p:nvSpPr>
            <p:spPr>
              <a:xfrm>
                <a:off x="3553179" y="4700558"/>
                <a:ext cx="1608666" cy="830997"/>
              </a:xfrm>
              <a:prstGeom prst="rect">
                <a:avLst/>
              </a:prstGeom>
              <a:noFill/>
            </p:spPr>
            <p:txBody>
              <a:bodyPr wrap="square" lIns="0" tIns="0" rIns="0" bIns="0" rtlCol="0">
                <a:spAutoFit/>
              </a:bodyPr>
              <a:lstStyle/>
              <a:p>
                <a:pPr algn="ctr"/>
                <a:r>
                  <a:rPr lang="en-US" dirty="0">
                    <a:latin typeface="Candara"/>
                    <a:cs typeface="Candara"/>
                  </a:rPr>
                  <a:t>Transaction</a:t>
                </a:r>
                <a:r>
                  <a:rPr lang="zh-CN" altLang="en-US" dirty="0">
                    <a:latin typeface="Candara"/>
                    <a:cs typeface="Candara"/>
                  </a:rPr>
                  <a:t> </a:t>
                </a:r>
                <a:r>
                  <a:rPr lang="en-US" altLang="zh-CN" dirty="0" smtClean="0">
                    <a:latin typeface="Candara"/>
                    <a:cs typeface="Candara"/>
                  </a:rPr>
                  <a:t>End</a:t>
                </a:r>
                <a:r>
                  <a:rPr lang="zh-CN" altLang="en-US" dirty="0" smtClean="0">
                    <a:latin typeface="Candara"/>
                    <a:cs typeface="Candara"/>
                  </a:rPr>
                  <a:t> </a:t>
                </a:r>
                <a:endParaRPr lang="en-US" altLang="zh-CN" dirty="0" smtClean="0">
                  <a:latin typeface="Candara"/>
                  <a:cs typeface="Candara"/>
                </a:endParaRPr>
              </a:p>
              <a:p>
                <a:pPr algn="ctr"/>
                <a:r>
                  <a:rPr lang="en-US" altLang="zh-CN" dirty="0" smtClean="0">
                    <a:latin typeface="Candara"/>
                    <a:cs typeface="Candara"/>
                  </a:rPr>
                  <a:t>Normally?</a:t>
                </a:r>
                <a:endParaRPr lang="en-US" dirty="0">
                  <a:latin typeface="Candara"/>
                  <a:cs typeface="Candara"/>
                </a:endParaRPr>
              </a:p>
              <a:p>
                <a:endParaRPr lang="en-US" dirty="0"/>
              </a:p>
            </p:txBody>
          </p:sp>
        </p:grpSp>
        <p:cxnSp>
          <p:nvCxnSpPr>
            <p:cNvPr id="82" name="Straight Arrow Connector 81"/>
            <p:cNvCxnSpPr>
              <a:endCxn id="123" idx="0"/>
            </p:cNvCxnSpPr>
            <p:nvPr/>
          </p:nvCxnSpPr>
          <p:spPr>
            <a:xfrm>
              <a:off x="4371622" y="3979333"/>
              <a:ext cx="2823" cy="46566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99" name="Group 98"/>
            <p:cNvGrpSpPr/>
            <p:nvPr/>
          </p:nvGrpSpPr>
          <p:grpSpPr>
            <a:xfrm>
              <a:off x="3482622" y="5531555"/>
              <a:ext cx="1778000" cy="942617"/>
              <a:chOff x="3482622" y="5531555"/>
              <a:chExt cx="1778000" cy="942617"/>
            </a:xfrm>
          </p:grpSpPr>
          <p:sp>
            <p:nvSpPr>
              <p:cNvPr id="107" name="Rounded Rectangle 106"/>
              <p:cNvSpPr/>
              <p:nvPr/>
            </p:nvSpPr>
            <p:spPr>
              <a:xfrm>
                <a:off x="3482622" y="6025438"/>
                <a:ext cx="1778000" cy="448734"/>
              </a:xfrm>
              <a:prstGeom prst="roundRect">
                <a:avLst/>
              </a:prstGeom>
              <a:noFill/>
              <a:ln w="28575" cmpd="sng">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85000"/>
                      </a:schemeClr>
                    </a:solidFill>
                    <a:latin typeface="Candara"/>
                    <a:cs typeface="Candara"/>
                  </a:rPr>
                  <a:t>VMI</a:t>
                </a:r>
                <a:r>
                  <a:rPr lang="zh-CN" altLang="en-US" sz="2000" dirty="0" smtClean="0">
                    <a:solidFill>
                      <a:schemeClr val="bg1">
                        <a:lumMod val="85000"/>
                      </a:schemeClr>
                    </a:solidFill>
                    <a:latin typeface="Candara"/>
                    <a:cs typeface="Candara"/>
                  </a:rPr>
                  <a:t> </a:t>
                </a:r>
                <a:r>
                  <a:rPr lang="en-US" altLang="zh-CN" sz="2000" dirty="0">
                    <a:solidFill>
                      <a:schemeClr val="bg1">
                        <a:lumMod val="85000"/>
                      </a:schemeClr>
                    </a:solidFill>
                    <a:latin typeface="Candara"/>
                    <a:cs typeface="Candara"/>
                  </a:rPr>
                  <a:t>C</a:t>
                </a:r>
                <a:r>
                  <a:rPr lang="en-US" altLang="zh-CN" sz="2000" dirty="0" smtClean="0">
                    <a:solidFill>
                      <a:schemeClr val="bg1">
                        <a:lumMod val="85000"/>
                      </a:schemeClr>
                    </a:solidFill>
                    <a:latin typeface="Candara"/>
                    <a:cs typeface="Candara"/>
                  </a:rPr>
                  <a:t>heck</a:t>
                </a:r>
                <a:endParaRPr lang="en-US" sz="2000" dirty="0">
                  <a:solidFill>
                    <a:schemeClr val="bg1">
                      <a:lumMod val="85000"/>
                    </a:schemeClr>
                  </a:solidFill>
                  <a:latin typeface="Candara"/>
                  <a:cs typeface="Candara"/>
                </a:endParaRPr>
              </a:p>
            </p:txBody>
          </p:sp>
          <p:cxnSp>
            <p:nvCxnSpPr>
              <p:cNvPr id="121" name="Straight Arrow Connector 120"/>
              <p:cNvCxnSpPr>
                <a:endCxn id="107" idx="0"/>
              </p:cNvCxnSpPr>
              <p:nvPr/>
            </p:nvCxnSpPr>
            <p:spPr>
              <a:xfrm>
                <a:off x="4371622" y="5531555"/>
                <a:ext cx="0" cy="493883"/>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4374445" y="5573888"/>
                <a:ext cx="217310" cy="276999"/>
              </a:xfrm>
              <a:prstGeom prst="rect">
                <a:avLst/>
              </a:prstGeom>
              <a:noFill/>
            </p:spPr>
            <p:txBody>
              <a:bodyPr wrap="square" lIns="0" tIns="0" rIns="0" bIns="0" rtlCol="0">
                <a:spAutoFit/>
              </a:bodyPr>
              <a:lstStyle/>
              <a:p>
                <a:pPr algn="ctr"/>
                <a:r>
                  <a:rPr lang="en-US" b="1" dirty="0" smtClean="0">
                    <a:solidFill>
                      <a:schemeClr val="bg1">
                        <a:lumMod val="85000"/>
                      </a:schemeClr>
                    </a:solidFill>
                    <a:latin typeface="Candara"/>
                    <a:cs typeface="Candara"/>
                  </a:rPr>
                  <a:t>Y</a:t>
                </a:r>
                <a:endParaRPr lang="en-US" b="1" dirty="0">
                  <a:solidFill>
                    <a:schemeClr val="bg1">
                      <a:lumMod val="85000"/>
                    </a:schemeClr>
                  </a:solidFill>
                </a:endParaRPr>
              </a:p>
            </p:txBody>
          </p:sp>
        </p:grpSp>
      </p:grpSp>
      <p:grpSp>
        <p:nvGrpSpPr>
          <p:cNvPr id="128" name="Group 127"/>
          <p:cNvGrpSpPr/>
          <p:nvPr/>
        </p:nvGrpSpPr>
        <p:grpSpPr>
          <a:xfrm>
            <a:off x="2117910" y="2095501"/>
            <a:ext cx="618065" cy="3148609"/>
            <a:chOff x="5260622" y="2095501"/>
            <a:chExt cx="618065" cy="3148609"/>
          </a:xfrm>
        </p:grpSpPr>
        <p:cxnSp>
          <p:nvCxnSpPr>
            <p:cNvPr id="129" name="Elbow Connector 128"/>
            <p:cNvCxnSpPr/>
            <p:nvPr/>
          </p:nvCxnSpPr>
          <p:spPr>
            <a:xfrm flipH="1" flipV="1">
              <a:off x="5260622" y="2095501"/>
              <a:ext cx="285045" cy="2871610"/>
            </a:xfrm>
            <a:prstGeom prst="bentConnector3">
              <a:avLst>
                <a:gd name="adj1" fmla="val -144555"/>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5661377" y="4967111"/>
              <a:ext cx="217310" cy="276999"/>
            </a:xfrm>
            <a:prstGeom prst="rect">
              <a:avLst/>
            </a:prstGeom>
            <a:noFill/>
          </p:spPr>
          <p:txBody>
            <a:bodyPr wrap="square" lIns="0" tIns="0" rIns="0" bIns="0" rtlCol="0">
              <a:spAutoFit/>
            </a:bodyPr>
            <a:lstStyle/>
            <a:p>
              <a:pPr algn="ctr"/>
              <a:r>
                <a:rPr lang="en-US" b="1" dirty="0">
                  <a:latin typeface="Candara"/>
                  <a:cs typeface="Candara"/>
                </a:rPr>
                <a:t>N</a:t>
              </a:r>
              <a:endParaRPr lang="en-US" b="1" dirty="0"/>
            </a:p>
          </p:txBody>
        </p:sp>
      </p:grpSp>
      <p:sp>
        <p:nvSpPr>
          <p:cNvPr id="116"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Transaction Abort: Lock Unavailable</a:t>
            </a:r>
            <a:endParaRPr lang="en-US" sz="4000" b="1" dirty="0">
              <a:solidFill>
                <a:srgbClr val="0080FF"/>
              </a:solidFill>
              <a:latin typeface="Candara"/>
              <a:cs typeface="Candara"/>
            </a:endParaRPr>
          </a:p>
        </p:txBody>
      </p:sp>
      <p:sp>
        <p:nvSpPr>
          <p:cNvPr id="117" name="Rectangle 116"/>
          <p:cNvSpPr/>
          <p:nvPr/>
        </p:nvSpPr>
        <p:spPr>
          <a:xfrm>
            <a:off x="3676269" y="3623407"/>
            <a:ext cx="4783197" cy="1679097"/>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26" name="Rectangle 125"/>
          <p:cNvSpPr/>
          <p:nvPr/>
        </p:nvSpPr>
        <p:spPr>
          <a:xfrm>
            <a:off x="3676269" y="3648066"/>
            <a:ext cx="4572000" cy="646331"/>
          </a:xfrm>
          <a:prstGeom prst="rect">
            <a:avLst/>
          </a:prstGeom>
        </p:spPr>
        <p:txBody>
          <a:bodyPr>
            <a:spAutoFit/>
          </a:bodyPr>
          <a:lstStyle/>
          <a:p>
            <a:r>
              <a:rPr lang="en-US" altLang="zh-CN" b="1" dirty="0" err="1">
                <a:latin typeface="Candara"/>
                <a:cs typeface="Candara"/>
              </a:rPr>
              <a:t>foreach</a:t>
            </a:r>
            <a:r>
              <a:rPr lang="en-US" altLang="zh-CN" dirty="0">
                <a:latin typeface="Candara"/>
                <a:cs typeface="Candara"/>
              </a:rPr>
              <a:t> </a:t>
            </a:r>
            <a:r>
              <a:rPr lang="en-US" altLang="zh-CN" dirty="0" smtClean="0">
                <a:latin typeface="Candara"/>
                <a:cs typeface="Candara"/>
              </a:rPr>
              <a:t>lock: </a:t>
            </a:r>
            <a:endParaRPr lang="en-US" altLang="zh-CN" dirty="0">
              <a:latin typeface="Candara"/>
              <a:cs typeface="Candara"/>
            </a:endParaRPr>
          </a:p>
          <a:p>
            <a:r>
              <a:rPr lang="en-US" altLang="zh-CN" dirty="0">
                <a:latin typeface="Candara"/>
                <a:cs typeface="Candara"/>
              </a:rPr>
              <a:t>    </a:t>
            </a:r>
            <a:r>
              <a:rPr lang="en-US" altLang="zh-CN" b="1" dirty="0">
                <a:solidFill>
                  <a:srgbClr val="FF0000"/>
                </a:solidFill>
                <a:latin typeface="Candara"/>
                <a:cs typeface="Candara"/>
              </a:rPr>
              <a:t> if lock is unavailable, then  _</a:t>
            </a:r>
            <a:r>
              <a:rPr lang="en-US" altLang="zh-CN" b="1" dirty="0" err="1">
                <a:solidFill>
                  <a:srgbClr val="FF0000"/>
                </a:solidFill>
                <a:latin typeface="Candara"/>
                <a:cs typeface="Candara"/>
              </a:rPr>
              <a:t>xabort</a:t>
            </a:r>
            <a:r>
              <a:rPr lang="en-US" altLang="zh-CN" b="1" dirty="0">
                <a:solidFill>
                  <a:srgbClr val="FF0000"/>
                </a:solidFill>
                <a:latin typeface="Candara"/>
                <a:cs typeface="Candara"/>
              </a:rPr>
              <a:t>()</a:t>
            </a:r>
            <a:endParaRPr lang="en-US" b="1" dirty="0">
              <a:solidFill>
                <a:srgbClr val="FF0000"/>
              </a:solidFill>
              <a:latin typeface="Candara"/>
              <a:cs typeface="Candara"/>
            </a:endParaRPr>
          </a:p>
        </p:txBody>
      </p:sp>
      <p:sp>
        <p:nvSpPr>
          <p:cNvPr id="127" name="Rectangle 126"/>
          <p:cNvSpPr/>
          <p:nvPr/>
        </p:nvSpPr>
        <p:spPr>
          <a:xfrm>
            <a:off x="3676269" y="4257666"/>
            <a:ext cx="4783197" cy="646331"/>
          </a:xfrm>
          <a:prstGeom prst="rect">
            <a:avLst/>
          </a:prstGeom>
        </p:spPr>
        <p:txBody>
          <a:bodyPr wrap="square">
            <a:spAutoFit/>
          </a:bodyPr>
          <a:lstStyle/>
          <a:p>
            <a:r>
              <a:rPr lang="en-US" altLang="zh-CN" b="1" dirty="0" err="1">
                <a:latin typeface="Candara"/>
                <a:cs typeface="Candara"/>
              </a:rPr>
              <a:t>f</a:t>
            </a:r>
            <a:r>
              <a:rPr lang="en-US" altLang="zh-CN" b="1" dirty="0" err="1" smtCle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ng="en-US" altLang="zh-CN" dirty="0" smtClean="0">
                <a:latin typeface="Candara"/>
                <a:cs typeface="Candara"/>
              </a:rPr>
              <a:t>:</a:t>
            </a:r>
          </a:p>
          <a:p>
            <a:r>
              <a:rPr lang="en-US" altLang="zh-CN" dirty="0" smtClean="0">
                <a:latin typeface="Candara"/>
                <a:cs typeface="Candara"/>
              </a:rPr>
              <a:t>     </a:t>
            </a:r>
            <a:r>
              <a:rPr lang="en-US" altLang="zh-CN" b="1" dirty="0" smtClean="0">
                <a:latin typeface="Candara"/>
                <a:cs typeface="Candara"/>
              </a:rPr>
              <a:t>if *</a:t>
            </a:r>
            <a:r>
              <a:rPr lang="en-US" altLang="zh-CN" dirty="0" smtClean="0">
                <a:latin typeface="Candara"/>
                <a:cs typeface="Candara"/>
              </a:rPr>
              <a:t>(addresses[</a:t>
            </a:r>
            <a:r>
              <a:rPr lang="en-US" altLang="zh-CN" dirty="0" err="1" smtClean="0">
                <a:latin typeface="Candara"/>
                <a:cs typeface="Candara"/>
              </a:rPr>
              <a:t>i</a:t>
            </a:r>
            <a:r>
              <a:rPr lang="en-US" altLang="zh-CN" dirty="0" smtClean="0">
                <a:latin typeface="Candara"/>
                <a:cs typeface="Candara"/>
              </a:rPr>
              <a:t>]) != values[</a:t>
            </a:r>
            <a:r>
              <a:rPr lang="en-US" altLang="zh-CN" dirty="0" err="1" smtClean="0">
                <a:latin typeface="Candara"/>
                <a:cs typeface="Candara"/>
              </a:rPr>
              <a:t>i</a:t>
            </a:r>
            <a:r>
              <a:rPr lang="en-US" altLang="zh-CN" dirty="0" smtClean="0">
                <a:latin typeface="Candara"/>
                <a:cs typeface="Candara"/>
              </a:rPr>
              <a:t>], </a:t>
            </a:r>
            <a:r>
              <a:rPr lang="en-US" altLang="zh-CN" b="1" dirty="0" smtClean="0">
                <a:latin typeface="Candara"/>
                <a:cs typeface="Candara"/>
              </a:rPr>
              <a:t>then </a:t>
            </a:r>
            <a:r>
              <a:rPr lang="en-US" altLang="zh-CN" dirty="0" smtClean="0">
                <a:solidFill>
                  <a:srgbClr val="000000"/>
                </a:solidFill>
                <a:latin typeface="Candara"/>
                <a:cs typeface="Candara"/>
              </a:rPr>
              <a:t>_</a:t>
            </a:r>
            <a:r>
              <a:rPr lang="en-US" altLang="zh-CN" dirty="0" err="1" smtClean="0">
                <a:solidFill>
                  <a:srgbClr val="000000"/>
                </a:solidFill>
                <a:latin typeface="Candara"/>
                <a:cs typeface="Candara"/>
              </a:rPr>
              <a:t>xabort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131" name="TextBox 130"/>
          <p:cNvSpPr txBox="1"/>
          <p:nvPr/>
        </p:nvSpPr>
        <p:spPr>
          <a:xfrm>
            <a:off x="3695009" y="4884009"/>
            <a:ext cx="955159" cy="369332"/>
          </a:xfrm>
          <a:prstGeom prst="rect">
            <a:avLst/>
          </a:prstGeom>
          <a:noFill/>
        </p:spPr>
        <p:txBody>
          <a:bodyPr wrap="none" rtlCol="0">
            <a:spAutoFit/>
          </a:bodyPr>
          <a:lstStyle/>
          <a:p>
            <a:r>
              <a:rPr lang="en-US" altLang="zh-CN" dirty="0">
                <a:solidFill>
                  <a:srgbClr val="000000"/>
                </a:solidFill>
                <a:latin typeface="Candara"/>
                <a:cs typeface="Candara"/>
              </a:rPr>
              <a:t>_</a:t>
            </a:r>
            <a:r>
              <a:rPr lang="en-US" altLang="zh-CN" dirty="0" err="1">
                <a:solidFill>
                  <a:srgbClr val="000000"/>
                </a:solidFill>
                <a:latin typeface="Candara"/>
                <a:cs typeface="Candara"/>
              </a:rPr>
              <a:t>xend</a:t>
            </a:r>
            <a:r>
              <a:rPr lang="en-US" altLang="zh-CN" dirty="0">
                <a:solidFill>
                  <a:srgbClr val="000000"/>
                </a:solidFill>
                <a:latin typeface="Candara"/>
                <a:cs typeface="Candara"/>
              </a:rPr>
              <a: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132" name="Rectangle 131"/>
          <p:cNvSpPr/>
          <p:nvPr/>
        </p:nvSpPr>
        <p:spPr>
          <a:xfrm>
            <a:off x="7434524" y="3413348"/>
            <a:ext cx="1252276" cy="403926"/>
          </a:xfrm>
          <a:prstGeom prst="rect">
            <a:avLst/>
          </a:prstGeom>
          <a:solidFill>
            <a:schemeClr val="accent3">
              <a:lumMod val="60000"/>
              <a:lumOff val="40000"/>
              <a:alpha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rgbClr val="000000"/>
                </a:solidFill>
                <a:latin typeface="Candara"/>
                <a:cs typeface="Candara"/>
              </a:rPr>
              <a:t>Transaction</a:t>
            </a:r>
            <a:endParaRPr lang="en-US" b="1" dirty="0">
              <a:solidFill>
                <a:srgbClr val="000000"/>
              </a:solidFill>
              <a:latin typeface="Candara"/>
              <a:cs typeface="Candara"/>
            </a:endParaRPr>
          </a:p>
        </p:txBody>
      </p:sp>
      <p:sp>
        <p:nvSpPr>
          <p:cNvPr id="133" name="TextBox 132"/>
          <p:cNvSpPr txBox="1"/>
          <p:nvPr/>
        </p:nvSpPr>
        <p:spPr>
          <a:xfrm>
            <a:off x="3766191" y="5766928"/>
            <a:ext cx="86549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ead set</a:t>
            </a:r>
            <a:r>
              <a:rPr lang="en-US" altLang="zh-CN" sz="1600" dirty="0" smtClean="0">
                <a:latin typeface="Candara"/>
                <a:cs typeface="Candara"/>
              </a:rPr>
              <a:t>:</a:t>
            </a:r>
            <a:r>
              <a:rPr lang="zh-CN" altLang="en-US" sz="1600" dirty="0" smtClean="0">
                <a:latin typeface="Candara"/>
                <a:cs typeface="Candara"/>
              </a:rPr>
              <a:t> </a:t>
            </a:r>
            <a:endParaRPr lang="en-US" sz="1600" dirty="0">
              <a:latin typeface="Candara"/>
              <a:cs typeface="Candara"/>
            </a:endParaRPr>
          </a:p>
        </p:txBody>
      </p:sp>
      <p:sp>
        <p:nvSpPr>
          <p:cNvPr id="134" name="Rectangle 133"/>
          <p:cNvSpPr/>
          <p:nvPr/>
        </p:nvSpPr>
        <p:spPr>
          <a:xfrm>
            <a:off x="4796073" y="598860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5" name="Rectangle 134"/>
          <p:cNvSpPr/>
          <p:nvPr/>
        </p:nvSpPr>
        <p:spPr>
          <a:xfrm>
            <a:off x="4796073" y="6232924"/>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6" name="Rectangle 135"/>
          <p:cNvSpPr/>
          <p:nvPr/>
        </p:nvSpPr>
        <p:spPr>
          <a:xfrm>
            <a:off x="6056322" y="574772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7" name="Rectangle 136"/>
          <p:cNvSpPr/>
          <p:nvPr/>
        </p:nvSpPr>
        <p:spPr>
          <a:xfrm>
            <a:off x="6053597" y="598951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8" name="Rectangle 137"/>
          <p:cNvSpPr/>
          <p:nvPr/>
        </p:nvSpPr>
        <p:spPr>
          <a:xfrm>
            <a:off x="6053597" y="6229399"/>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39" name="TextBox 138"/>
          <p:cNvSpPr txBox="1"/>
          <p:nvPr/>
        </p:nvSpPr>
        <p:spPr>
          <a:xfrm>
            <a:off x="5004097" y="5965003"/>
            <a:ext cx="1105944" cy="246221"/>
          </a:xfrm>
          <a:prstGeom prst="rect">
            <a:avLst/>
          </a:prstGeom>
          <a:noFill/>
        </p:spPr>
        <p:txBody>
          <a:bodyPr wrap="square" lIns="0" tIns="0" rIns="0" bIns="0" rtlCol="0">
            <a:spAutoFit/>
          </a:bodyPr>
          <a:lstStyle/>
          <a:p>
            <a:r>
              <a:rPr lang="en-US" altLang="zh-CN" sz="1600" dirty="0" smtClean="0">
                <a:latin typeface="Candara"/>
                <a:cs typeface="Candara"/>
              </a:rPr>
              <a:t>Address 1</a:t>
            </a:r>
            <a:endParaRPr lang="en-US" sz="1600" dirty="0">
              <a:latin typeface="Candara"/>
              <a:cs typeface="Candara"/>
            </a:endParaRPr>
          </a:p>
        </p:txBody>
      </p:sp>
      <p:sp>
        <p:nvSpPr>
          <p:cNvPr id="142" name="TextBox 141"/>
          <p:cNvSpPr txBox="1"/>
          <p:nvPr/>
        </p:nvSpPr>
        <p:spPr>
          <a:xfrm>
            <a:off x="4870037" y="6209805"/>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2</a:t>
            </a:r>
            <a:endParaRPr lang="en-US" sz="1600" dirty="0">
              <a:latin typeface="Candara"/>
              <a:cs typeface="Candara"/>
            </a:endParaRPr>
          </a:p>
        </p:txBody>
      </p:sp>
      <p:sp>
        <p:nvSpPr>
          <p:cNvPr id="143" name="TextBox 142"/>
          <p:cNvSpPr txBox="1"/>
          <p:nvPr/>
        </p:nvSpPr>
        <p:spPr>
          <a:xfrm>
            <a:off x="6137342" y="572665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3</a:t>
            </a:r>
            <a:endParaRPr lang="en-US" sz="1600" dirty="0">
              <a:latin typeface="Candara"/>
              <a:cs typeface="Candara"/>
            </a:endParaRPr>
          </a:p>
        </p:txBody>
      </p:sp>
      <p:sp>
        <p:nvSpPr>
          <p:cNvPr id="144" name="TextBox 143"/>
          <p:cNvSpPr txBox="1"/>
          <p:nvPr/>
        </p:nvSpPr>
        <p:spPr>
          <a:xfrm>
            <a:off x="6126191" y="620718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5</a:t>
            </a:r>
            <a:endParaRPr lang="en-US" sz="1600" dirty="0">
              <a:latin typeface="Candara"/>
              <a:cs typeface="Candara"/>
            </a:endParaRPr>
          </a:p>
        </p:txBody>
      </p:sp>
      <p:sp>
        <p:nvSpPr>
          <p:cNvPr id="145" name="TextBox 144"/>
          <p:cNvSpPr txBox="1"/>
          <p:nvPr/>
        </p:nvSpPr>
        <p:spPr>
          <a:xfrm>
            <a:off x="6134617" y="5968413"/>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4</a:t>
            </a:r>
            <a:endParaRPr lang="en-US" sz="1600" dirty="0">
              <a:latin typeface="Candara"/>
              <a:cs typeface="Candara"/>
            </a:endParaRPr>
          </a:p>
        </p:txBody>
      </p:sp>
      <p:sp>
        <p:nvSpPr>
          <p:cNvPr id="146" name="Rectangle 145"/>
          <p:cNvSpPr/>
          <p:nvPr/>
        </p:nvSpPr>
        <p:spPr>
          <a:xfrm>
            <a:off x="4789080" y="574681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47" name="TextBox 146"/>
          <p:cNvSpPr txBox="1"/>
          <p:nvPr/>
        </p:nvSpPr>
        <p:spPr>
          <a:xfrm>
            <a:off x="4891340" y="5723213"/>
            <a:ext cx="1105944" cy="246221"/>
          </a:xfrm>
          <a:prstGeom prst="rect">
            <a:avLst/>
          </a:prstGeom>
          <a:noFill/>
        </p:spPr>
        <p:txBody>
          <a:bodyPr wrap="square" lIns="0" tIns="0" rIns="0" bIns="0" rtlCol="0">
            <a:spAutoFit/>
          </a:bodyPr>
          <a:lstStyle/>
          <a:p>
            <a:r>
              <a:rPr lang="en-US" altLang="zh-CN" sz="1600" dirty="0">
                <a:latin typeface="Candara"/>
                <a:cs typeface="Candara"/>
              </a:rPr>
              <a:t>l</a:t>
            </a:r>
            <a:r>
              <a:rPr lang="en-US" altLang="zh-CN" sz="1600" dirty="0" smtClean="0">
                <a:latin typeface="Candara"/>
                <a:cs typeface="Candara"/>
              </a:rPr>
              <a:t>ock</a:t>
            </a:r>
            <a:r>
              <a:rPr lang="zh-CN" altLang="en-US" sz="1600" dirty="0" smtClean="0">
                <a:latin typeface="Candara"/>
                <a:cs typeface="Candara"/>
              </a:rPr>
              <a:t> </a:t>
            </a:r>
            <a:r>
              <a:rPr lang="en-US" altLang="zh-CN" sz="1600" dirty="0" smtClean="0">
                <a:latin typeface="Candara"/>
                <a:cs typeface="Candara"/>
              </a:rPr>
              <a:t>address</a:t>
            </a:r>
            <a:endParaRPr lang="en-US" sz="1600" dirty="0">
              <a:latin typeface="Candara"/>
              <a:cs typeface="Candara"/>
            </a:endParaRPr>
          </a:p>
        </p:txBody>
      </p:sp>
      <p:sp>
        <p:nvSpPr>
          <p:cNvPr id="148" name="Rectangle 147"/>
          <p:cNvSpPr/>
          <p:nvPr/>
        </p:nvSpPr>
        <p:spPr>
          <a:xfrm>
            <a:off x="3674249" y="5599223"/>
            <a:ext cx="3747946" cy="103299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9" name="TextBox 148"/>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150" name="TextBox 149"/>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151" name="Rectangle 150"/>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2" name="Group 151"/>
          <p:cNvGrpSpPr/>
          <p:nvPr/>
        </p:nvGrpSpPr>
        <p:grpSpPr>
          <a:xfrm>
            <a:off x="5975457" y="1933437"/>
            <a:ext cx="551383" cy="312350"/>
            <a:chOff x="5349452" y="1764105"/>
            <a:chExt cx="551383" cy="312350"/>
          </a:xfrm>
        </p:grpSpPr>
        <p:sp>
          <p:nvSpPr>
            <p:cNvPr id="153" name="Rectangle 152"/>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4" name="TextBox 153"/>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155" name="TextBox 154"/>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sp>
        <p:nvSpPr>
          <p:cNvPr id="156" name="Rectangle 155"/>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8" name="Rectangle 157"/>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59" name="TextBox 158"/>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160" name="TextBox 159"/>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61" name="Rectangle 160"/>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62" name="Rectangle 161"/>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3" name="TextBox 162"/>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cxnSp>
        <p:nvCxnSpPr>
          <p:cNvPr id="164" name="Straight Arrow Connector 163"/>
          <p:cNvCxnSpPr>
            <a:stCxn id="165" idx="1"/>
            <a:endCxn id="162" idx="3"/>
          </p:cNvCxnSpPr>
          <p:nvPr/>
        </p:nvCxnSpPr>
        <p:spPr>
          <a:xfrm flipH="1" flipV="1">
            <a:off x="6526841" y="2361260"/>
            <a:ext cx="615003" cy="469846"/>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65" name="TextBox 164"/>
          <p:cNvSpPr txBox="1"/>
          <p:nvPr/>
        </p:nvSpPr>
        <p:spPr>
          <a:xfrm>
            <a:off x="7141844" y="2678641"/>
            <a:ext cx="898439" cy="304930"/>
          </a:xfrm>
          <a:prstGeom prst="rect">
            <a:avLst/>
          </a:prstGeom>
          <a:noFill/>
        </p:spPr>
        <p:txBody>
          <a:bodyPr wrap="square" lIns="0" rIns="0" rtlCol="0">
            <a:spAutoFit/>
          </a:bodyPr>
          <a:lstStyle/>
          <a:p>
            <a:r>
              <a:rPr lang="en-US" sz="1400" dirty="0">
                <a:latin typeface="Candara"/>
                <a:cs typeface="Candara"/>
              </a:rPr>
              <a:t>l</a:t>
            </a:r>
            <a:r>
              <a:rPr lang="en-US" sz="1400" dirty="0" smtClean="0">
                <a:latin typeface="Candara"/>
                <a:cs typeface="Candara"/>
              </a:rPr>
              <a:t>ink</a:t>
            </a:r>
            <a:r>
              <a:rPr lang="zh-CN" altLang="en-US" sz="1400" dirty="0" smtClean="0">
                <a:latin typeface="Candara"/>
                <a:cs typeface="Candara"/>
              </a:rPr>
              <a:t> </a:t>
            </a:r>
            <a:r>
              <a:rPr lang="en-US" altLang="zh-CN" sz="1400" dirty="0" smtClean="0">
                <a:latin typeface="Candara"/>
                <a:cs typeface="Candara"/>
              </a:rPr>
              <a:t>pointer</a:t>
            </a:r>
            <a:r>
              <a:rPr lang="zh-CN" altLang="en-US" sz="1400" dirty="0" smtClean="0">
                <a:latin typeface="Candara"/>
                <a:cs typeface="Candara"/>
              </a:rPr>
              <a:t> </a:t>
            </a:r>
            <a:endParaRPr lang="en-US" sz="1400" dirty="0">
              <a:latin typeface="Candara"/>
              <a:cs typeface="Candara"/>
            </a:endParaRPr>
          </a:p>
        </p:txBody>
      </p:sp>
      <p:sp>
        <p:nvSpPr>
          <p:cNvPr id="167" name="TextBox 166"/>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168" name="TextBox 167"/>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169" name="Rectangle 168"/>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Rectangle 169"/>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Rectangle 170"/>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tangle 171"/>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Rectangle 172"/>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tangle 173"/>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TextBox 183"/>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185" name="TextBox 184"/>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186" name="TextBox 185"/>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187" name="TextBox 186"/>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188" name="TextBox 187"/>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89" name="Rectangle 188"/>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0" name="TextBox 189"/>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191" name="Rectangle 190"/>
          <p:cNvSpPr/>
          <p:nvPr/>
        </p:nvSpPr>
        <p:spPr>
          <a:xfrm>
            <a:off x="5975457" y="2481598"/>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2" name="Rectangle 191"/>
          <p:cNvSpPr/>
          <p:nvPr/>
        </p:nvSpPr>
        <p:spPr>
          <a:xfrm>
            <a:off x="5975457" y="2721366"/>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3" name="TextBox 192"/>
          <p:cNvSpPr txBox="1"/>
          <p:nvPr/>
        </p:nvSpPr>
        <p:spPr>
          <a:xfrm>
            <a:off x="6192519" y="2411109"/>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94" name="TextBox 193"/>
          <p:cNvSpPr txBox="1"/>
          <p:nvPr/>
        </p:nvSpPr>
        <p:spPr>
          <a:xfrm>
            <a:off x="6135504" y="2691610"/>
            <a:ext cx="390465" cy="276999"/>
          </a:xfrm>
          <a:prstGeom prst="rect">
            <a:avLst/>
          </a:prstGeom>
          <a:noFill/>
        </p:spPr>
        <p:txBody>
          <a:bodyPr wrap="square" lIns="0" tIns="0" rIns="0" bIns="0" rtlCol="0">
            <a:spAutoFit/>
          </a:bodyPr>
          <a:lstStyle/>
          <a:p>
            <a:r>
              <a:rPr lang="en-US" dirty="0" smtClean="0">
                <a:latin typeface="Candara"/>
                <a:cs typeface="Candara"/>
              </a:rPr>
              <a:t>A7</a:t>
            </a:r>
            <a:endParaRPr lang="en-US" dirty="0">
              <a:latin typeface="Candara"/>
              <a:cs typeface="Candara"/>
            </a:endParaRPr>
          </a:p>
        </p:txBody>
      </p:sp>
      <p:sp>
        <p:nvSpPr>
          <p:cNvPr id="195" name="TextBox 194"/>
          <p:cNvSpPr txBox="1"/>
          <p:nvPr/>
        </p:nvSpPr>
        <p:spPr>
          <a:xfrm>
            <a:off x="6199575" y="2913626"/>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196" name="Rectangle 195"/>
          <p:cNvSpPr/>
          <p:nvPr/>
        </p:nvSpPr>
        <p:spPr>
          <a:xfrm>
            <a:off x="5974589" y="2969729"/>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7" name="TextBox 196"/>
          <p:cNvSpPr txBox="1"/>
          <p:nvPr/>
        </p:nvSpPr>
        <p:spPr>
          <a:xfrm>
            <a:off x="4844434" y="2455328"/>
            <a:ext cx="924549" cy="246221"/>
          </a:xfrm>
          <a:prstGeom prst="rect">
            <a:avLst/>
          </a:prstGeom>
          <a:noFill/>
        </p:spPr>
        <p:txBody>
          <a:bodyPr wrap="square" lIns="0" tIns="0" rIns="0" bIns="0" rtlCol="0">
            <a:spAutoFit/>
          </a:bodyPr>
          <a:lstStyle/>
          <a:p>
            <a:r>
              <a:rPr lang="en-US" sz="1600" dirty="0" smtClean="0">
                <a:latin typeface="Candara"/>
                <a:cs typeface="Candara"/>
              </a:rPr>
              <a:t>Address 3</a:t>
            </a:r>
            <a:endParaRPr lang="en-US" sz="1600" dirty="0">
              <a:latin typeface="Candara"/>
              <a:cs typeface="Candara"/>
            </a:endParaRPr>
          </a:p>
        </p:txBody>
      </p:sp>
      <p:sp>
        <p:nvSpPr>
          <p:cNvPr id="198" name="Rectangle 197"/>
          <p:cNvSpPr/>
          <p:nvPr/>
        </p:nvSpPr>
        <p:spPr>
          <a:xfrm>
            <a:off x="4722260" y="2715296"/>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199" name="TextBox 198"/>
          <p:cNvSpPr txBox="1"/>
          <p:nvPr/>
        </p:nvSpPr>
        <p:spPr>
          <a:xfrm>
            <a:off x="4838326" y="2695128"/>
            <a:ext cx="925015" cy="246221"/>
          </a:xfrm>
          <a:prstGeom prst="rect">
            <a:avLst/>
          </a:prstGeom>
          <a:noFill/>
        </p:spPr>
        <p:txBody>
          <a:bodyPr wrap="square" lIns="0" tIns="0" rIns="0" bIns="0" rtlCol="0">
            <a:spAutoFit/>
          </a:bodyPr>
          <a:lstStyle/>
          <a:p>
            <a:r>
              <a:rPr lang="en-US" sz="1600" dirty="0" smtClean="0">
                <a:latin typeface="Candara"/>
                <a:cs typeface="Candara"/>
              </a:rPr>
              <a:t>Address 4</a:t>
            </a:r>
            <a:endParaRPr lang="en-US" sz="1600" dirty="0">
              <a:latin typeface="Candara"/>
              <a:cs typeface="Candara"/>
            </a:endParaRPr>
          </a:p>
        </p:txBody>
      </p:sp>
      <p:sp>
        <p:nvSpPr>
          <p:cNvPr id="200" name="Rectangle 199"/>
          <p:cNvSpPr/>
          <p:nvPr/>
        </p:nvSpPr>
        <p:spPr>
          <a:xfrm>
            <a:off x="4719439" y="2472588"/>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1" name="Rectangle 200"/>
          <p:cNvSpPr/>
          <p:nvPr/>
        </p:nvSpPr>
        <p:spPr>
          <a:xfrm>
            <a:off x="4719439" y="2952362"/>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2" name="TextBox 201"/>
          <p:cNvSpPr txBox="1"/>
          <p:nvPr/>
        </p:nvSpPr>
        <p:spPr>
          <a:xfrm>
            <a:off x="4835505" y="2932194"/>
            <a:ext cx="925015" cy="246221"/>
          </a:xfrm>
          <a:prstGeom prst="rect">
            <a:avLst/>
          </a:prstGeom>
          <a:noFill/>
        </p:spPr>
        <p:txBody>
          <a:bodyPr wrap="square" lIns="0" tIns="0" rIns="0" bIns="0" rtlCol="0">
            <a:spAutoFit/>
          </a:bodyPr>
          <a:lstStyle/>
          <a:p>
            <a:r>
              <a:rPr lang="en-US" sz="1600" dirty="0" smtClean="0">
                <a:latin typeface="Candara"/>
                <a:cs typeface="Candara"/>
              </a:rPr>
              <a:t>Address 5</a:t>
            </a:r>
            <a:endParaRPr lang="en-US" sz="1600" dirty="0">
              <a:latin typeface="Candara"/>
              <a:cs typeface="Candara"/>
            </a:endParaRPr>
          </a:p>
        </p:txBody>
      </p:sp>
      <p:sp>
        <p:nvSpPr>
          <p:cNvPr id="203" name="Rectangle 202"/>
          <p:cNvSpPr/>
          <p:nvPr/>
        </p:nvSpPr>
        <p:spPr>
          <a:xfrm>
            <a:off x="4484781" y="2464817"/>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4" name="Rectangle 203"/>
          <p:cNvSpPr/>
          <p:nvPr/>
        </p:nvSpPr>
        <p:spPr>
          <a:xfrm>
            <a:off x="4484781" y="2946553"/>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Rectangle 204"/>
          <p:cNvSpPr/>
          <p:nvPr/>
        </p:nvSpPr>
        <p:spPr>
          <a:xfrm>
            <a:off x="3512071" y="2247276"/>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6" name="TextBox 205"/>
          <p:cNvSpPr txBox="1"/>
          <p:nvPr/>
        </p:nvSpPr>
        <p:spPr>
          <a:xfrm>
            <a:off x="3660869" y="2186037"/>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07" name="TextBox 206"/>
          <p:cNvSpPr txBox="1"/>
          <p:nvPr/>
        </p:nvSpPr>
        <p:spPr>
          <a:xfrm>
            <a:off x="3245707" y="2548957"/>
            <a:ext cx="111158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un</a:t>
            </a:r>
            <a:r>
              <a:rPr lang="en-US" altLang="zh-CN" sz="1600" dirty="0" smtClean="0">
                <a:latin typeface="Candara"/>
                <a:cs typeface="Candara"/>
              </a:rPr>
              <a:t>-</a:t>
            </a:r>
            <a:r>
              <a:rPr lang="en-US" sz="1600" dirty="0" smtClean="0">
                <a:latin typeface="Candara"/>
                <a:cs typeface="Candara"/>
              </a:rPr>
              <a:t>task’</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208" name="Rectangle 207"/>
          <p:cNvSpPr/>
          <p:nvPr/>
        </p:nvSpPr>
        <p:spPr>
          <a:xfrm>
            <a:off x="3519652" y="2912865"/>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09" name="TextBox 208"/>
          <p:cNvSpPr txBox="1"/>
          <p:nvPr/>
        </p:nvSpPr>
        <p:spPr>
          <a:xfrm>
            <a:off x="3674236" y="2852724"/>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cxnSp>
        <p:nvCxnSpPr>
          <p:cNvPr id="210" name="Straight Connector 209"/>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12" name="Straight Arrow Connector 211"/>
          <p:cNvCxnSpPr/>
          <p:nvPr/>
        </p:nvCxnSpPr>
        <p:spPr>
          <a:xfrm flipH="1">
            <a:off x="6526840" y="2831106"/>
            <a:ext cx="615004" cy="11155"/>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103" name="TextBox 102"/>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318449447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ounded Rectangle 117"/>
          <p:cNvSpPr/>
          <p:nvPr/>
        </p:nvSpPr>
        <p:spPr>
          <a:xfrm>
            <a:off x="358560" y="3323632"/>
            <a:ext cx="1778000"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Consistency</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24" name="Straight Arrow Connector 23"/>
          <p:cNvCxnSpPr/>
          <p:nvPr/>
        </p:nvCxnSpPr>
        <p:spPr>
          <a:xfrm>
            <a:off x="1252898" y="2427112"/>
            <a:ext cx="0" cy="888998"/>
          </a:xfrm>
          <a:prstGeom prst="straightConnector1">
            <a:avLst/>
          </a:prstGeom>
          <a:solidFill>
            <a:schemeClr val="bg1">
              <a:lumMod val="75000"/>
            </a:schemeClr>
          </a:solid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grpSp>
        <p:nvGrpSpPr>
          <p:cNvPr id="77" name="Group 76"/>
          <p:cNvGrpSpPr/>
          <p:nvPr/>
        </p:nvGrpSpPr>
        <p:grpSpPr>
          <a:xfrm>
            <a:off x="84499" y="3986855"/>
            <a:ext cx="2342444" cy="2494839"/>
            <a:chOff x="3203223" y="3979333"/>
            <a:chExt cx="2342444" cy="2494839"/>
          </a:xfrm>
        </p:grpSpPr>
        <p:grpSp>
          <p:nvGrpSpPr>
            <p:cNvPr id="78" name="Group 77"/>
            <p:cNvGrpSpPr/>
            <p:nvPr/>
          </p:nvGrpSpPr>
          <p:grpSpPr>
            <a:xfrm>
              <a:off x="3203223" y="4445000"/>
              <a:ext cx="2342444" cy="1128888"/>
              <a:chOff x="3189112" y="4402667"/>
              <a:chExt cx="2342444" cy="1128888"/>
            </a:xfrm>
          </p:grpSpPr>
          <p:sp>
            <p:nvSpPr>
              <p:cNvPr id="123" name="Diamond 122"/>
              <p:cNvSpPr/>
              <p:nvPr/>
            </p:nvSpPr>
            <p:spPr>
              <a:xfrm>
                <a:off x="3189112" y="4402667"/>
                <a:ext cx="2342444" cy="1044222"/>
              </a:xfrm>
              <a:prstGeom prst="diamond">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latin typeface="Candara"/>
                  <a:cs typeface="Candara"/>
                </a:endParaRPr>
              </a:p>
            </p:txBody>
          </p:sp>
          <p:sp>
            <p:nvSpPr>
              <p:cNvPr id="124" name="TextBox 123"/>
              <p:cNvSpPr txBox="1"/>
              <p:nvPr/>
            </p:nvSpPr>
            <p:spPr>
              <a:xfrm>
                <a:off x="3553179" y="4700558"/>
                <a:ext cx="1608666" cy="830997"/>
              </a:xfrm>
              <a:prstGeom prst="rect">
                <a:avLst/>
              </a:prstGeom>
              <a:noFill/>
            </p:spPr>
            <p:txBody>
              <a:bodyPr wrap="square" lIns="0" tIns="0" rIns="0" bIns="0" rtlCol="0">
                <a:spAutoFit/>
              </a:bodyPr>
              <a:lstStyle/>
              <a:p>
                <a:pPr algn="ctr"/>
                <a:r>
                  <a:rPr lang="en-US" dirty="0">
                    <a:latin typeface="Candara"/>
                    <a:cs typeface="Candara"/>
                  </a:rPr>
                  <a:t>Transaction</a:t>
                </a:r>
                <a:r>
                  <a:rPr lang="zh-CN" altLang="en-US" dirty="0">
                    <a:latin typeface="Candara"/>
                    <a:cs typeface="Candara"/>
                  </a:rPr>
                  <a:t> </a:t>
                </a:r>
                <a:r>
                  <a:rPr lang="en-US" altLang="zh-CN" dirty="0" smtClean="0">
                    <a:latin typeface="Candara"/>
                    <a:cs typeface="Candara"/>
                  </a:rPr>
                  <a:t>End</a:t>
                </a:r>
                <a:r>
                  <a:rPr lang="zh-CN" altLang="en-US" dirty="0" smtClean="0">
                    <a:latin typeface="Candara"/>
                    <a:cs typeface="Candara"/>
                  </a:rPr>
                  <a:t> </a:t>
                </a:r>
                <a:endParaRPr lang="en-US" altLang="zh-CN" dirty="0" smtClean="0">
                  <a:latin typeface="Candara"/>
                  <a:cs typeface="Candara"/>
                </a:endParaRPr>
              </a:p>
              <a:p>
                <a:pPr algn="ctr"/>
                <a:r>
                  <a:rPr lang="en-US" altLang="zh-CN" dirty="0" smtClean="0">
                    <a:latin typeface="Candara"/>
                    <a:cs typeface="Candara"/>
                  </a:rPr>
                  <a:t>Normally?</a:t>
                </a:r>
                <a:endParaRPr lang="en-US" dirty="0">
                  <a:latin typeface="Candara"/>
                  <a:cs typeface="Candara"/>
                </a:endParaRPr>
              </a:p>
              <a:p>
                <a:endParaRPr lang="en-US" dirty="0"/>
              </a:p>
            </p:txBody>
          </p:sp>
        </p:grpSp>
        <p:cxnSp>
          <p:nvCxnSpPr>
            <p:cNvPr id="82" name="Straight Arrow Connector 81"/>
            <p:cNvCxnSpPr>
              <a:endCxn id="123" idx="0"/>
            </p:cNvCxnSpPr>
            <p:nvPr/>
          </p:nvCxnSpPr>
          <p:spPr>
            <a:xfrm>
              <a:off x="4371622" y="3979333"/>
              <a:ext cx="2823" cy="46566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99" name="Group 98"/>
            <p:cNvGrpSpPr/>
            <p:nvPr/>
          </p:nvGrpSpPr>
          <p:grpSpPr>
            <a:xfrm>
              <a:off x="3482622" y="5531555"/>
              <a:ext cx="1778000" cy="942617"/>
              <a:chOff x="3482622" y="5531555"/>
              <a:chExt cx="1778000" cy="942617"/>
            </a:xfrm>
          </p:grpSpPr>
          <p:sp>
            <p:nvSpPr>
              <p:cNvPr id="107" name="Rounded Rectangle 106"/>
              <p:cNvSpPr/>
              <p:nvPr/>
            </p:nvSpPr>
            <p:spPr>
              <a:xfrm>
                <a:off x="3482622" y="6025438"/>
                <a:ext cx="1778000" cy="448734"/>
              </a:xfrm>
              <a:prstGeom prst="roundRect">
                <a:avLst/>
              </a:prstGeom>
              <a:noFill/>
              <a:ln w="28575" cmpd="sng">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lumMod val="85000"/>
                      </a:schemeClr>
                    </a:solidFill>
                    <a:latin typeface="Candara"/>
                    <a:cs typeface="Candara"/>
                  </a:rPr>
                  <a:t>VMI</a:t>
                </a:r>
                <a:r>
                  <a:rPr lang="zh-CN" altLang="en-US" sz="2000" dirty="0" smtClean="0">
                    <a:solidFill>
                      <a:schemeClr val="bg1">
                        <a:lumMod val="85000"/>
                      </a:schemeClr>
                    </a:solidFill>
                    <a:latin typeface="Candara"/>
                    <a:cs typeface="Candara"/>
                  </a:rPr>
                  <a:t> </a:t>
                </a:r>
                <a:r>
                  <a:rPr lang="en-US" altLang="zh-CN" sz="2000" dirty="0">
                    <a:solidFill>
                      <a:schemeClr val="bg1">
                        <a:lumMod val="85000"/>
                      </a:schemeClr>
                    </a:solidFill>
                    <a:latin typeface="Candara"/>
                    <a:cs typeface="Candara"/>
                  </a:rPr>
                  <a:t>C</a:t>
                </a:r>
                <a:r>
                  <a:rPr lang="en-US" altLang="zh-CN" sz="2000" dirty="0" smtClean="0">
                    <a:solidFill>
                      <a:schemeClr val="bg1">
                        <a:lumMod val="85000"/>
                      </a:schemeClr>
                    </a:solidFill>
                    <a:latin typeface="Candara"/>
                    <a:cs typeface="Candara"/>
                  </a:rPr>
                  <a:t>heck</a:t>
                </a:r>
                <a:endParaRPr lang="en-US" sz="2000" dirty="0">
                  <a:solidFill>
                    <a:schemeClr val="bg1">
                      <a:lumMod val="85000"/>
                    </a:schemeClr>
                  </a:solidFill>
                  <a:latin typeface="Candara"/>
                  <a:cs typeface="Candara"/>
                </a:endParaRPr>
              </a:p>
            </p:txBody>
          </p:sp>
          <p:cxnSp>
            <p:nvCxnSpPr>
              <p:cNvPr id="121" name="Straight Arrow Connector 120"/>
              <p:cNvCxnSpPr>
                <a:endCxn id="107" idx="0"/>
              </p:cNvCxnSpPr>
              <p:nvPr/>
            </p:nvCxnSpPr>
            <p:spPr>
              <a:xfrm>
                <a:off x="4371622" y="5531555"/>
                <a:ext cx="0" cy="493883"/>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4374445" y="5573888"/>
                <a:ext cx="217310" cy="276999"/>
              </a:xfrm>
              <a:prstGeom prst="rect">
                <a:avLst/>
              </a:prstGeom>
              <a:noFill/>
            </p:spPr>
            <p:txBody>
              <a:bodyPr wrap="square" lIns="0" tIns="0" rIns="0" bIns="0" rtlCol="0">
                <a:spAutoFit/>
              </a:bodyPr>
              <a:lstStyle/>
              <a:p>
                <a:pPr algn="ctr"/>
                <a:r>
                  <a:rPr lang="en-US" b="1" dirty="0" smtClean="0">
                    <a:solidFill>
                      <a:schemeClr val="bg1">
                        <a:lumMod val="85000"/>
                      </a:schemeClr>
                    </a:solidFill>
                    <a:latin typeface="Candara"/>
                    <a:cs typeface="Candara"/>
                  </a:rPr>
                  <a:t>Y</a:t>
                </a:r>
                <a:endParaRPr lang="en-US" b="1" dirty="0">
                  <a:solidFill>
                    <a:schemeClr val="bg1">
                      <a:lumMod val="85000"/>
                    </a:schemeClr>
                  </a:solidFill>
                </a:endParaRPr>
              </a:p>
            </p:txBody>
          </p:sp>
        </p:grpSp>
      </p:grpSp>
      <p:grpSp>
        <p:nvGrpSpPr>
          <p:cNvPr id="128" name="Group 127"/>
          <p:cNvGrpSpPr/>
          <p:nvPr/>
        </p:nvGrpSpPr>
        <p:grpSpPr>
          <a:xfrm>
            <a:off x="2117910" y="2095501"/>
            <a:ext cx="618065" cy="3148609"/>
            <a:chOff x="5260622" y="2095501"/>
            <a:chExt cx="618065" cy="3148609"/>
          </a:xfrm>
        </p:grpSpPr>
        <p:cxnSp>
          <p:nvCxnSpPr>
            <p:cNvPr id="129" name="Elbow Connector 128"/>
            <p:cNvCxnSpPr/>
            <p:nvPr/>
          </p:nvCxnSpPr>
          <p:spPr>
            <a:xfrm flipH="1" flipV="1">
              <a:off x="5260622" y="2095501"/>
              <a:ext cx="285045" cy="2871610"/>
            </a:xfrm>
            <a:prstGeom prst="bentConnector3">
              <a:avLst>
                <a:gd name="adj1" fmla="val -144555"/>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5661377" y="4967111"/>
              <a:ext cx="217310" cy="276999"/>
            </a:xfrm>
            <a:prstGeom prst="rect">
              <a:avLst/>
            </a:prstGeom>
            <a:noFill/>
          </p:spPr>
          <p:txBody>
            <a:bodyPr wrap="square" lIns="0" tIns="0" rIns="0" bIns="0" rtlCol="0">
              <a:spAutoFit/>
            </a:bodyPr>
            <a:lstStyle/>
            <a:p>
              <a:pPr algn="ctr"/>
              <a:r>
                <a:rPr lang="en-US" b="1" dirty="0">
                  <a:latin typeface="Candara"/>
                  <a:cs typeface="Candara"/>
                </a:rPr>
                <a:t>N</a:t>
              </a:r>
              <a:endParaRPr lang="en-US" b="1" dirty="0"/>
            </a:p>
          </p:txBody>
        </p:sp>
      </p:grpSp>
      <p:sp>
        <p:nvSpPr>
          <p:cNvPr id="117" name="Title 1"/>
          <p:cNvSpPr>
            <a:spLocks noGrp="1"/>
          </p:cNvSpPr>
          <p:nvPr>
            <p:ph type="title"/>
          </p:nvPr>
        </p:nvSpPr>
        <p:spPr>
          <a:xfrm>
            <a:off x="457200" y="6529"/>
            <a:ext cx="8229600" cy="1143000"/>
          </a:xfrm>
        </p:spPr>
        <p:txBody>
          <a:bodyPr>
            <a:noAutofit/>
          </a:bodyPr>
          <a:lstStyle/>
          <a:p>
            <a:r>
              <a:rPr lang="en-US" sz="4000" b="1" dirty="0">
                <a:solidFill>
                  <a:srgbClr val="0080FF"/>
                </a:solidFill>
                <a:latin typeface="Candara"/>
                <a:cs typeface="Candara"/>
              </a:rPr>
              <a:t>Transaction </a:t>
            </a:r>
            <a:r>
              <a:rPr lang="en-US" sz="4000" b="1" dirty="0" smtClean="0">
                <a:solidFill>
                  <a:srgbClr val="0080FF"/>
                </a:solidFill>
                <a:latin typeface="Candara"/>
                <a:cs typeface="Candara"/>
              </a:rPr>
              <a:t>Abort: </a:t>
            </a:r>
            <a:r>
              <a:rPr lang="en-US" sz="4000" b="1" dirty="0">
                <a:solidFill>
                  <a:srgbClr val="0080FF"/>
                </a:solidFill>
                <a:latin typeface="Candara"/>
                <a:cs typeface="Candara"/>
              </a:rPr>
              <a:t>Lock </a:t>
            </a:r>
            <a:r>
              <a:rPr lang="en-US" sz="4000" b="1" dirty="0" smtClean="0">
                <a:solidFill>
                  <a:srgbClr val="0080FF"/>
                </a:solidFill>
                <a:latin typeface="Candara"/>
                <a:cs typeface="Candara"/>
              </a:rPr>
              <a:t>Modified</a:t>
            </a:r>
            <a:endParaRPr lang="en-US" sz="4000" b="1" dirty="0">
              <a:solidFill>
                <a:srgbClr val="0080FF"/>
              </a:solidFill>
              <a:latin typeface="Candara"/>
              <a:cs typeface="Candara"/>
            </a:endParaRPr>
          </a:p>
        </p:txBody>
      </p:sp>
      <p:sp>
        <p:nvSpPr>
          <p:cNvPr id="213" name="Rectangle 212"/>
          <p:cNvSpPr/>
          <p:nvPr/>
        </p:nvSpPr>
        <p:spPr>
          <a:xfrm>
            <a:off x="3676269" y="3623407"/>
            <a:ext cx="4783197" cy="1679097"/>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214" name="Rectangle 213"/>
          <p:cNvSpPr/>
          <p:nvPr/>
        </p:nvSpPr>
        <p:spPr>
          <a:xfrm>
            <a:off x="3676269" y="3648066"/>
            <a:ext cx="4572000" cy="646331"/>
          </a:xfrm>
          <a:prstGeom prst="rect">
            <a:avLst/>
          </a:prstGeom>
        </p:spPr>
        <p:txBody>
          <a:bodyPr>
            <a:spAutoFit/>
          </a:bodyPr>
          <a:lstStyle/>
          <a:p>
            <a:r>
              <a:rPr lang="en-US" altLang="zh-CN" b="1" dirty="0" err="1">
                <a:latin typeface="Candara"/>
                <a:cs typeface="Candara"/>
              </a:rPr>
              <a:t>foreach</a:t>
            </a:r>
            <a:r>
              <a:rPr lang="en-US" altLang="zh-CN" dirty="0">
                <a:latin typeface="Candara"/>
                <a:cs typeface="Candara"/>
              </a:rPr>
              <a:t> </a:t>
            </a:r>
            <a:r>
              <a:rPr lang="en-US" altLang="zh-CN" dirty="0" smtClean="0">
                <a:latin typeface="Candara"/>
                <a:cs typeface="Candara"/>
              </a:rPr>
              <a:t>lock: </a:t>
            </a:r>
            <a:endParaRPr lang="en-US" altLang="zh-CN" dirty="0">
              <a:latin typeface="Candara"/>
              <a:cs typeface="Candara"/>
            </a:endParaRPr>
          </a:p>
          <a:p>
            <a:r>
              <a:rPr lang="en-US" altLang="zh-CN" dirty="0">
                <a:latin typeface="Candara"/>
                <a:cs typeface="Candara"/>
              </a:rPr>
              <a:t>     </a:t>
            </a:r>
            <a:r>
              <a:rPr lang="en-US" altLang="zh-CN" b="1" dirty="0">
                <a:latin typeface="Candara"/>
                <a:cs typeface="Candara"/>
              </a:rPr>
              <a:t>if </a:t>
            </a:r>
            <a:r>
              <a:rPr lang="en-US" altLang="zh-CN" dirty="0">
                <a:latin typeface="Candara"/>
                <a:cs typeface="Candara"/>
              </a:rPr>
              <a:t>lock is unavailable, </a:t>
            </a:r>
            <a:r>
              <a:rPr lang="en-US" altLang="zh-CN" b="1" dirty="0">
                <a:latin typeface="Candara"/>
                <a:cs typeface="Candara"/>
              </a:rPr>
              <a:t>then  </a:t>
            </a:r>
            <a:r>
              <a:rPr lang="en-US" altLang="zh-CN" dirty="0">
                <a:latin typeface="Candara"/>
                <a:cs typeface="Candara"/>
              </a:rPr>
              <a:t>_</a:t>
            </a:r>
            <a:r>
              <a:rPr lang="en-US" altLang="zh-CN" dirty="0" err="1">
                <a:latin typeface="Candara"/>
                <a:cs typeface="Candara"/>
              </a:rPr>
              <a:t>xabort</a:t>
            </a:r>
            <a:r>
              <a:rPr lang="en-US" altLang="zh-CN" dirty="0">
                <a:latin typeface="Candara"/>
                <a:cs typeface="Candara"/>
              </a:rPr>
              <a:t>()</a:t>
            </a:r>
            <a:endParaRPr lang="en-US" dirty="0">
              <a:latin typeface="Candara"/>
              <a:cs typeface="Candara"/>
            </a:endParaRPr>
          </a:p>
        </p:txBody>
      </p:sp>
      <p:sp>
        <p:nvSpPr>
          <p:cNvPr id="215" name="Rectangle 214"/>
          <p:cNvSpPr/>
          <p:nvPr/>
        </p:nvSpPr>
        <p:spPr>
          <a:xfrm>
            <a:off x="3676269" y="4257666"/>
            <a:ext cx="4783197" cy="646331"/>
          </a:xfrm>
          <a:prstGeom prst="rect">
            <a:avLst/>
          </a:prstGeom>
        </p:spPr>
        <p:txBody>
          <a:bodyPr wrap="square">
            <a:spAutoFit/>
          </a:bodyPr>
          <a:lstStyle/>
          <a:p>
            <a:r>
              <a:rPr lang="en-US" altLang="zh-CN" b="1" dirty="0" err="1">
                <a:latin typeface="Candara"/>
                <a:cs typeface="Candara"/>
              </a:rPr>
              <a:t>f</a:t>
            </a:r>
            <a:r>
              <a:rPr lang="en-US" altLang="zh-CN" b="1" dirty="0" err="1" smtCle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ng="en-US" altLang="zh-CN" dirty="0" smtClean="0">
                <a:latin typeface="Candara"/>
                <a:cs typeface="Candara"/>
              </a:rPr>
              <a:t>:</a:t>
            </a:r>
          </a:p>
          <a:p>
            <a:r>
              <a:rPr lang="en-US" altLang="zh-CN" dirty="0" smtClean="0">
                <a:latin typeface="Candara"/>
                <a:cs typeface="Candara"/>
              </a:rPr>
              <a:t>     </a:t>
            </a:r>
            <a:r>
              <a:rPr lang="en-US" altLang="zh-CN" b="1" dirty="0" smtClean="0">
                <a:latin typeface="Candara"/>
                <a:cs typeface="Candara"/>
              </a:rPr>
              <a:t>if *</a:t>
            </a:r>
            <a:r>
              <a:rPr lang="en-US" altLang="zh-CN" dirty="0" smtClean="0">
                <a:latin typeface="Candara"/>
                <a:cs typeface="Candara"/>
              </a:rPr>
              <a:t>(addresses[</a:t>
            </a:r>
            <a:r>
              <a:rPr lang="en-US" altLang="zh-CN" dirty="0" err="1" smtClean="0">
                <a:latin typeface="Candara"/>
                <a:cs typeface="Candara"/>
              </a:rPr>
              <a:t>i</a:t>
            </a:r>
            <a:r>
              <a:rPr lang="en-US" altLang="zh-CN" dirty="0" smtClean="0">
                <a:latin typeface="Candara"/>
                <a:cs typeface="Candara"/>
              </a:rPr>
              <a:t>]) != values[</a:t>
            </a:r>
            <a:r>
              <a:rPr lang="en-US" altLang="zh-CN" dirty="0" err="1" smtClean="0">
                <a:latin typeface="Candara"/>
                <a:cs typeface="Candara"/>
              </a:rPr>
              <a:t>i</a:t>
            </a:r>
            <a:r>
              <a:rPr lang="en-US" altLang="zh-CN" dirty="0" smtClean="0">
                <a:latin typeface="Candara"/>
                <a:cs typeface="Candara"/>
              </a:rPr>
              <a:t>], </a:t>
            </a:r>
            <a:r>
              <a:rPr lang="en-US" altLang="zh-CN" b="1" dirty="0" smtClean="0">
                <a:latin typeface="Candara"/>
                <a:cs typeface="Candara"/>
              </a:rPr>
              <a:t>then </a:t>
            </a:r>
            <a:r>
              <a:rPr lang="en-US" altLang="zh-CN" dirty="0" smtClean="0">
                <a:solidFill>
                  <a:srgbClr val="000000"/>
                </a:solidFill>
                <a:latin typeface="Candara"/>
                <a:cs typeface="Candara"/>
              </a:rPr>
              <a:t>_</a:t>
            </a:r>
            <a:r>
              <a:rPr lang="en-US" altLang="zh-CN" dirty="0" err="1" smtClean="0">
                <a:solidFill>
                  <a:srgbClr val="000000"/>
                </a:solidFill>
                <a:latin typeface="Candara"/>
                <a:cs typeface="Candara"/>
              </a:rPr>
              <a:t>xabort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16" name="TextBox 215"/>
          <p:cNvSpPr txBox="1"/>
          <p:nvPr/>
        </p:nvSpPr>
        <p:spPr>
          <a:xfrm>
            <a:off x="3695009" y="4884009"/>
            <a:ext cx="955159" cy="369332"/>
          </a:xfrm>
          <a:prstGeom prst="rect">
            <a:avLst/>
          </a:prstGeom>
          <a:noFill/>
        </p:spPr>
        <p:txBody>
          <a:bodyPr wrap="none" rtlCol="0">
            <a:spAutoFit/>
          </a:bodyPr>
          <a:lstStyle/>
          <a:p>
            <a:r>
              <a:rPr lang="en-US" altLang="zh-CN" dirty="0">
                <a:solidFill>
                  <a:srgbClr val="000000"/>
                </a:solidFill>
                <a:latin typeface="Candara"/>
                <a:cs typeface="Candara"/>
              </a:rPr>
              <a:t>_</a:t>
            </a:r>
            <a:r>
              <a:rPr lang="en-US" altLang="zh-CN" dirty="0" err="1">
                <a:solidFill>
                  <a:srgbClr val="000000"/>
                </a:solidFill>
                <a:latin typeface="Candara"/>
                <a:cs typeface="Candara"/>
              </a:rPr>
              <a:t>xend</a:t>
            </a:r>
            <a:r>
              <a:rPr lang="en-US" altLang="zh-CN" dirty="0">
                <a:solidFill>
                  <a:srgbClr val="000000"/>
                </a:solidFill>
                <a:latin typeface="Candara"/>
                <a:cs typeface="Candara"/>
              </a:rPr>
              <a: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17" name="Rectangle 216"/>
          <p:cNvSpPr/>
          <p:nvPr/>
        </p:nvSpPr>
        <p:spPr>
          <a:xfrm>
            <a:off x="7434524" y="3413348"/>
            <a:ext cx="1252276" cy="403926"/>
          </a:xfrm>
          <a:prstGeom prst="rect">
            <a:avLst/>
          </a:prstGeom>
          <a:solidFill>
            <a:schemeClr val="accent3">
              <a:lumMod val="60000"/>
              <a:lumOff val="40000"/>
              <a:alpha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rgbClr val="000000"/>
                </a:solidFill>
                <a:latin typeface="Candara"/>
                <a:cs typeface="Candara"/>
              </a:rPr>
              <a:t>Transaction</a:t>
            </a:r>
            <a:endParaRPr lang="en-US" b="1" dirty="0">
              <a:solidFill>
                <a:srgbClr val="000000"/>
              </a:solidFill>
              <a:latin typeface="Candara"/>
              <a:cs typeface="Candara"/>
            </a:endParaRPr>
          </a:p>
        </p:txBody>
      </p:sp>
      <p:sp>
        <p:nvSpPr>
          <p:cNvPr id="218" name="TextBox 217"/>
          <p:cNvSpPr txBox="1"/>
          <p:nvPr/>
        </p:nvSpPr>
        <p:spPr>
          <a:xfrm>
            <a:off x="3766191" y="5766928"/>
            <a:ext cx="86549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ead set</a:t>
            </a:r>
            <a:r>
              <a:rPr lang="en-US" altLang="zh-CN" sz="1600" dirty="0" smtClean="0">
                <a:latin typeface="Candara"/>
                <a:cs typeface="Candara"/>
              </a:rPr>
              <a:t>:</a:t>
            </a:r>
            <a:r>
              <a:rPr lang="zh-CN" altLang="en-US" sz="1600" dirty="0" smtClean="0">
                <a:latin typeface="Candara"/>
                <a:cs typeface="Candara"/>
              </a:rPr>
              <a:t> </a:t>
            </a:r>
            <a:endParaRPr lang="en-US" sz="1600" dirty="0">
              <a:latin typeface="Candara"/>
              <a:cs typeface="Candara"/>
            </a:endParaRPr>
          </a:p>
        </p:txBody>
      </p:sp>
      <p:sp>
        <p:nvSpPr>
          <p:cNvPr id="219" name="Rectangle 218"/>
          <p:cNvSpPr/>
          <p:nvPr/>
        </p:nvSpPr>
        <p:spPr>
          <a:xfrm>
            <a:off x="4796073" y="598860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0" name="Rectangle 219"/>
          <p:cNvSpPr/>
          <p:nvPr/>
        </p:nvSpPr>
        <p:spPr>
          <a:xfrm>
            <a:off x="4796073" y="6232924"/>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1" name="Rectangle 220"/>
          <p:cNvSpPr/>
          <p:nvPr/>
        </p:nvSpPr>
        <p:spPr>
          <a:xfrm>
            <a:off x="6056322" y="574772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2" name="Rectangle 221"/>
          <p:cNvSpPr/>
          <p:nvPr/>
        </p:nvSpPr>
        <p:spPr>
          <a:xfrm>
            <a:off x="6053597" y="598951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3" name="Rectangle 222"/>
          <p:cNvSpPr/>
          <p:nvPr/>
        </p:nvSpPr>
        <p:spPr>
          <a:xfrm>
            <a:off x="6053597" y="6229399"/>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4" name="TextBox 223"/>
          <p:cNvSpPr txBox="1"/>
          <p:nvPr/>
        </p:nvSpPr>
        <p:spPr>
          <a:xfrm>
            <a:off x="5004097" y="5965003"/>
            <a:ext cx="1105944" cy="246221"/>
          </a:xfrm>
          <a:prstGeom prst="rect">
            <a:avLst/>
          </a:prstGeom>
          <a:noFill/>
        </p:spPr>
        <p:txBody>
          <a:bodyPr wrap="square" lIns="0" tIns="0" rIns="0" bIns="0" rtlCol="0">
            <a:spAutoFit/>
          </a:bodyPr>
          <a:lstStyle/>
          <a:p>
            <a:r>
              <a:rPr lang="en-US" altLang="zh-CN" sz="1600" dirty="0" smtClean="0">
                <a:latin typeface="Candara"/>
                <a:cs typeface="Candara"/>
              </a:rPr>
              <a:t>Address 1</a:t>
            </a:r>
            <a:endParaRPr lang="en-US" sz="1600" dirty="0">
              <a:latin typeface="Candara"/>
              <a:cs typeface="Candara"/>
            </a:endParaRPr>
          </a:p>
        </p:txBody>
      </p:sp>
      <p:sp>
        <p:nvSpPr>
          <p:cNvPr id="225" name="TextBox 224"/>
          <p:cNvSpPr txBox="1"/>
          <p:nvPr/>
        </p:nvSpPr>
        <p:spPr>
          <a:xfrm>
            <a:off x="4870037" y="6209805"/>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2</a:t>
            </a:r>
            <a:endParaRPr lang="en-US" sz="1600" dirty="0">
              <a:latin typeface="Candara"/>
              <a:cs typeface="Candara"/>
            </a:endParaRPr>
          </a:p>
        </p:txBody>
      </p:sp>
      <p:sp>
        <p:nvSpPr>
          <p:cNvPr id="226" name="TextBox 225"/>
          <p:cNvSpPr txBox="1"/>
          <p:nvPr/>
        </p:nvSpPr>
        <p:spPr>
          <a:xfrm>
            <a:off x="6137342" y="572665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3</a:t>
            </a:r>
            <a:endParaRPr lang="en-US" sz="1600" dirty="0">
              <a:latin typeface="Candara"/>
              <a:cs typeface="Candara"/>
            </a:endParaRPr>
          </a:p>
        </p:txBody>
      </p:sp>
      <p:sp>
        <p:nvSpPr>
          <p:cNvPr id="227" name="TextBox 226"/>
          <p:cNvSpPr txBox="1"/>
          <p:nvPr/>
        </p:nvSpPr>
        <p:spPr>
          <a:xfrm>
            <a:off x="6126191" y="620718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5</a:t>
            </a:r>
            <a:endParaRPr lang="en-US" sz="1600" dirty="0">
              <a:latin typeface="Candara"/>
              <a:cs typeface="Candara"/>
            </a:endParaRPr>
          </a:p>
        </p:txBody>
      </p:sp>
      <p:sp>
        <p:nvSpPr>
          <p:cNvPr id="228" name="TextBox 227"/>
          <p:cNvSpPr txBox="1"/>
          <p:nvPr/>
        </p:nvSpPr>
        <p:spPr>
          <a:xfrm>
            <a:off x="6134617" y="5968413"/>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4</a:t>
            </a:r>
            <a:endParaRPr lang="en-US" sz="1600" dirty="0">
              <a:latin typeface="Candara"/>
              <a:cs typeface="Candara"/>
            </a:endParaRPr>
          </a:p>
        </p:txBody>
      </p:sp>
      <p:sp>
        <p:nvSpPr>
          <p:cNvPr id="229" name="Rectangle 228"/>
          <p:cNvSpPr/>
          <p:nvPr/>
        </p:nvSpPr>
        <p:spPr>
          <a:xfrm>
            <a:off x="4789080" y="5746813"/>
            <a:ext cx="1263121" cy="241790"/>
          </a:xfrm>
          <a:prstGeom prst="rect">
            <a:avLst/>
          </a:prstGeom>
          <a:solidFill>
            <a:schemeClr val="accent2">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30" name="TextBox 229"/>
          <p:cNvSpPr txBox="1"/>
          <p:nvPr/>
        </p:nvSpPr>
        <p:spPr>
          <a:xfrm>
            <a:off x="4891340" y="5723213"/>
            <a:ext cx="1105944" cy="246221"/>
          </a:xfrm>
          <a:prstGeom prst="rect">
            <a:avLst/>
          </a:prstGeom>
          <a:noFill/>
        </p:spPr>
        <p:txBody>
          <a:bodyPr wrap="square" lIns="0" tIns="0" rIns="0" bIns="0" rtlCol="0">
            <a:spAutoFit/>
          </a:bodyPr>
          <a:lstStyle/>
          <a:p>
            <a:r>
              <a:rPr lang="en-US" altLang="zh-CN" sz="1600" dirty="0">
                <a:latin typeface="Candara"/>
                <a:cs typeface="Candara"/>
              </a:rPr>
              <a:t>l</a:t>
            </a:r>
            <a:r>
              <a:rPr lang="en-US" altLang="zh-CN" sz="1600" dirty="0" smtClean="0">
                <a:latin typeface="Candara"/>
                <a:cs typeface="Candara"/>
              </a:rPr>
              <a:t>ock</a:t>
            </a:r>
            <a:r>
              <a:rPr lang="zh-CN" altLang="en-US" sz="1600" dirty="0" smtClean="0">
                <a:latin typeface="Candara"/>
                <a:cs typeface="Candara"/>
              </a:rPr>
              <a:t> </a:t>
            </a:r>
            <a:r>
              <a:rPr lang="en-US" altLang="zh-CN" sz="1600" dirty="0" smtClean="0">
                <a:latin typeface="Candara"/>
                <a:cs typeface="Candara"/>
              </a:rPr>
              <a:t>address</a:t>
            </a:r>
            <a:endParaRPr lang="en-US" sz="1600" dirty="0">
              <a:latin typeface="Candara"/>
              <a:cs typeface="Candara"/>
            </a:endParaRPr>
          </a:p>
        </p:txBody>
      </p:sp>
      <p:sp>
        <p:nvSpPr>
          <p:cNvPr id="231" name="Rectangle 230"/>
          <p:cNvSpPr/>
          <p:nvPr/>
        </p:nvSpPr>
        <p:spPr>
          <a:xfrm>
            <a:off x="3674249" y="5599223"/>
            <a:ext cx="3747946" cy="103299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2" name="TextBox 231"/>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233" name="TextBox 232"/>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234" name="Rectangle 233"/>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5" name="Group 234"/>
          <p:cNvGrpSpPr/>
          <p:nvPr/>
        </p:nvGrpSpPr>
        <p:grpSpPr>
          <a:xfrm>
            <a:off x="5975457" y="1933437"/>
            <a:ext cx="551383" cy="312350"/>
            <a:chOff x="5349452" y="1764105"/>
            <a:chExt cx="551383" cy="312350"/>
          </a:xfrm>
        </p:grpSpPr>
        <p:sp>
          <p:nvSpPr>
            <p:cNvPr id="236" name="Rectangle 235"/>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7" name="TextBox 236"/>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238" name="TextBox 237"/>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sp>
        <p:nvSpPr>
          <p:cNvPr id="239" name="Rectangle 238"/>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1" name="Rectangle 240"/>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42" name="TextBox 241"/>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243" name="TextBox 242"/>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244" name="Rectangle 243"/>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45" name="Rectangle 244"/>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6" name="TextBox 245"/>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cxnSp>
        <p:nvCxnSpPr>
          <p:cNvPr id="247" name="Straight Arrow Connector 246"/>
          <p:cNvCxnSpPr>
            <a:stCxn id="248" idx="1"/>
            <a:endCxn id="245" idx="3"/>
          </p:cNvCxnSpPr>
          <p:nvPr/>
        </p:nvCxnSpPr>
        <p:spPr>
          <a:xfrm flipH="1" flipV="1">
            <a:off x="6526841" y="2361260"/>
            <a:ext cx="615003" cy="469846"/>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248" name="TextBox 247"/>
          <p:cNvSpPr txBox="1"/>
          <p:nvPr/>
        </p:nvSpPr>
        <p:spPr>
          <a:xfrm>
            <a:off x="7141844" y="2678641"/>
            <a:ext cx="898439" cy="304930"/>
          </a:xfrm>
          <a:prstGeom prst="rect">
            <a:avLst/>
          </a:prstGeom>
          <a:noFill/>
        </p:spPr>
        <p:txBody>
          <a:bodyPr wrap="square" lIns="0" rIns="0" rtlCol="0">
            <a:spAutoFit/>
          </a:bodyPr>
          <a:lstStyle/>
          <a:p>
            <a:r>
              <a:rPr lang="en-US" sz="1400" dirty="0">
                <a:latin typeface="Candara"/>
                <a:cs typeface="Candara"/>
              </a:rPr>
              <a:t>l</a:t>
            </a:r>
            <a:r>
              <a:rPr lang="en-US" sz="1400" dirty="0" smtClean="0">
                <a:latin typeface="Candara"/>
                <a:cs typeface="Candara"/>
              </a:rPr>
              <a:t>ink</a:t>
            </a:r>
            <a:r>
              <a:rPr lang="zh-CN" altLang="en-US" sz="1400" dirty="0" smtClean="0">
                <a:latin typeface="Candara"/>
                <a:cs typeface="Candara"/>
              </a:rPr>
              <a:t> </a:t>
            </a:r>
            <a:r>
              <a:rPr lang="en-US" altLang="zh-CN" sz="1400" dirty="0" smtClean="0">
                <a:latin typeface="Candara"/>
                <a:cs typeface="Candara"/>
              </a:rPr>
              <a:t>pointer</a:t>
            </a:r>
            <a:r>
              <a:rPr lang="zh-CN" altLang="en-US" sz="1400" dirty="0" smtClean="0">
                <a:latin typeface="Candara"/>
                <a:cs typeface="Candara"/>
              </a:rPr>
              <a:t> </a:t>
            </a:r>
            <a:endParaRPr lang="en-US" sz="1400" dirty="0">
              <a:latin typeface="Candara"/>
              <a:cs typeface="Candara"/>
            </a:endParaRPr>
          </a:p>
        </p:txBody>
      </p:sp>
      <p:sp>
        <p:nvSpPr>
          <p:cNvPr id="250" name="TextBox 249"/>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251" name="TextBox 250"/>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252" name="Rectangle 251"/>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Rectangle 252"/>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Rectangle 253"/>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Rectangle 254"/>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Rectangle 255"/>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7" name="Rectangle 256"/>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Rectangle 258"/>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Rectangle 260"/>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ectangle 262"/>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ectangle 263"/>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ectangle 264"/>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ectangle 265"/>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TextBox 266"/>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268" name="TextBox 267"/>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269" name="TextBox 268"/>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270" name="TextBox 269"/>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271" name="TextBox 270"/>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72" name="Rectangle 271"/>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73" name="TextBox 272"/>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274" name="Rectangle 273"/>
          <p:cNvSpPr/>
          <p:nvPr/>
        </p:nvSpPr>
        <p:spPr>
          <a:xfrm>
            <a:off x="5975457" y="2481598"/>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5" name="Rectangle 274"/>
          <p:cNvSpPr/>
          <p:nvPr/>
        </p:nvSpPr>
        <p:spPr>
          <a:xfrm>
            <a:off x="5975457" y="2721366"/>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6" name="TextBox 275"/>
          <p:cNvSpPr txBox="1"/>
          <p:nvPr/>
        </p:nvSpPr>
        <p:spPr>
          <a:xfrm>
            <a:off x="6192519" y="2411109"/>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77" name="TextBox 276"/>
          <p:cNvSpPr txBox="1"/>
          <p:nvPr/>
        </p:nvSpPr>
        <p:spPr>
          <a:xfrm>
            <a:off x="6135504" y="2691610"/>
            <a:ext cx="390465" cy="276999"/>
          </a:xfrm>
          <a:prstGeom prst="rect">
            <a:avLst/>
          </a:prstGeom>
          <a:noFill/>
        </p:spPr>
        <p:txBody>
          <a:bodyPr wrap="square" lIns="0" tIns="0" rIns="0" bIns="0" rtlCol="0">
            <a:spAutoFit/>
          </a:bodyPr>
          <a:lstStyle/>
          <a:p>
            <a:r>
              <a:rPr lang="en-US" dirty="0" smtClean="0">
                <a:latin typeface="Candara"/>
                <a:cs typeface="Candara"/>
              </a:rPr>
              <a:t>A7</a:t>
            </a:r>
            <a:endParaRPr lang="en-US" dirty="0">
              <a:latin typeface="Candara"/>
              <a:cs typeface="Candara"/>
            </a:endParaRPr>
          </a:p>
        </p:txBody>
      </p:sp>
      <p:sp>
        <p:nvSpPr>
          <p:cNvPr id="278" name="TextBox 277"/>
          <p:cNvSpPr txBox="1"/>
          <p:nvPr/>
        </p:nvSpPr>
        <p:spPr>
          <a:xfrm>
            <a:off x="6199575" y="2913626"/>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79" name="Rectangle 278"/>
          <p:cNvSpPr/>
          <p:nvPr/>
        </p:nvSpPr>
        <p:spPr>
          <a:xfrm>
            <a:off x="5974589" y="2969729"/>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0" name="TextBox 279"/>
          <p:cNvSpPr txBox="1"/>
          <p:nvPr/>
        </p:nvSpPr>
        <p:spPr>
          <a:xfrm>
            <a:off x="4844434" y="2455328"/>
            <a:ext cx="924549" cy="246221"/>
          </a:xfrm>
          <a:prstGeom prst="rect">
            <a:avLst/>
          </a:prstGeom>
          <a:noFill/>
        </p:spPr>
        <p:txBody>
          <a:bodyPr wrap="square" lIns="0" tIns="0" rIns="0" bIns="0" rtlCol="0">
            <a:spAutoFit/>
          </a:bodyPr>
          <a:lstStyle/>
          <a:p>
            <a:r>
              <a:rPr lang="en-US" sz="1600" dirty="0" smtClean="0">
                <a:latin typeface="Candara"/>
                <a:cs typeface="Candara"/>
              </a:rPr>
              <a:t>Address 3</a:t>
            </a:r>
            <a:endParaRPr lang="en-US" sz="1600" dirty="0">
              <a:latin typeface="Candara"/>
              <a:cs typeface="Candara"/>
            </a:endParaRPr>
          </a:p>
        </p:txBody>
      </p:sp>
      <p:sp>
        <p:nvSpPr>
          <p:cNvPr id="281" name="Rectangle 280"/>
          <p:cNvSpPr/>
          <p:nvPr/>
        </p:nvSpPr>
        <p:spPr>
          <a:xfrm>
            <a:off x="4722260" y="2715296"/>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2" name="TextBox 281"/>
          <p:cNvSpPr txBox="1"/>
          <p:nvPr/>
        </p:nvSpPr>
        <p:spPr>
          <a:xfrm>
            <a:off x="4838326" y="2695128"/>
            <a:ext cx="925015" cy="246221"/>
          </a:xfrm>
          <a:prstGeom prst="rect">
            <a:avLst/>
          </a:prstGeom>
          <a:noFill/>
        </p:spPr>
        <p:txBody>
          <a:bodyPr wrap="square" lIns="0" tIns="0" rIns="0" bIns="0" rtlCol="0">
            <a:spAutoFit/>
          </a:bodyPr>
          <a:lstStyle/>
          <a:p>
            <a:r>
              <a:rPr lang="en-US" sz="1600" dirty="0" smtClean="0">
                <a:latin typeface="Candara"/>
                <a:cs typeface="Candara"/>
              </a:rPr>
              <a:t>Address 4</a:t>
            </a:r>
            <a:endParaRPr lang="en-US" sz="1600" dirty="0">
              <a:latin typeface="Candara"/>
              <a:cs typeface="Candara"/>
            </a:endParaRPr>
          </a:p>
        </p:txBody>
      </p:sp>
      <p:sp>
        <p:nvSpPr>
          <p:cNvPr id="283" name="Rectangle 282"/>
          <p:cNvSpPr/>
          <p:nvPr/>
        </p:nvSpPr>
        <p:spPr>
          <a:xfrm>
            <a:off x="4719439" y="2472588"/>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4" name="Rectangle 283"/>
          <p:cNvSpPr/>
          <p:nvPr/>
        </p:nvSpPr>
        <p:spPr>
          <a:xfrm>
            <a:off x="4719439" y="2952362"/>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5" name="TextBox 284"/>
          <p:cNvSpPr txBox="1"/>
          <p:nvPr/>
        </p:nvSpPr>
        <p:spPr>
          <a:xfrm>
            <a:off x="4835505" y="2932194"/>
            <a:ext cx="925015" cy="246221"/>
          </a:xfrm>
          <a:prstGeom prst="rect">
            <a:avLst/>
          </a:prstGeom>
          <a:noFill/>
        </p:spPr>
        <p:txBody>
          <a:bodyPr wrap="square" lIns="0" tIns="0" rIns="0" bIns="0" rtlCol="0">
            <a:spAutoFit/>
          </a:bodyPr>
          <a:lstStyle/>
          <a:p>
            <a:r>
              <a:rPr lang="en-US" sz="1600" dirty="0" smtClean="0">
                <a:latin typeface="Candara"/>
                <a:cs typeface="Candara"/>
              </a:rPr>
              <a:t>Address 5</a:t>
            </a:r>
            <a:endParaRPr lang="en-US" sz="1600" dirty="0">
              <a:latin typeface="Candara"/>
              <a:cs typeface="Candara"/>
            </a:endParaRPr>
          </a:p>
        </p:txBody>
      </p:sp>
      <p:sp>
        <p:nvSpPr>
          <p:cNvPr id="329" name="Rectangle 328"/>
          <p:cNvSpPr/>
          <p:nvPr/>
        </p:nvSpPr>
        <p:spPr>
          <a:xfrm>
            <a:off x="4484781" y="2464817"/>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Rectangle 330"/>
          <p:cNvSpPr/>
          <p:nvPr/>
        </p:nvSpPr>
        <p:spPr>
          <a:xfrm>
            <a:off x="4484781" y="2946553"/>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Rectangle 372"/>
          <p:cNvSpPr/>
          <p:nvPr/>
        </p:nvSpPr>
        <p:spPr>
          <a:xfrm>
            <a:off x="3512071" y="2247276"/>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374" name="TextBox 373"/>
          <p:cNvSpPr txBox="1"/>
          <p:nvPr/>
        </p:nvSpPr>
        <p:spPr>
          <a:xfrm>
            <a:off x="3660869" y="2186037"/>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375" name="TextBox 374"/>
          <p:cNvSpPr txBox="1"/>
          <p:nvPr/>
        </p:nvSpPr>
        <p:spPr>
          <a:xfrm>
            <a:off x="3245707" y="2548957"/>
            <a:ext cx="111158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un</a:t>
            </a:r>
            <a:r>
              <a:rPr lang="en-US" altLang="zh-CN" sz="1600" dirty="0" smtClean="0">
                <a:latin typeface="Candara"/>
                <a:cs typeface="Candara"/>
              </a:rPr>
              <a:t>-</a:t>
            </a:r>
            <a:r>
              <a:rPr lang="en-US" sz="1600" dirty="0" smtClean="0">
                <a:latin typeface="Candara"/>
                <a:cs typeface="Candara"/>
              </a:rPr>
              <a:t>task’</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376" name="Rectangle 375"/>
          <p:cNvSpPr/>
          <p:nvPr/>
        </p:nvSpPr>
        <p:spPr>
          <a:xfrm>
            <a:off x="3519652" y="2912865"/>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377" name="TextBox 376"/>
          <p:cNvSpPr txBox="1"/>
          <p:nvPr/>
        </p:nvSpPr>
        <p:spPr>
          <a:xfrm>
            <a:off x="3674236" y="2852724"/>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cxnSp>
        <p:nvCxnSpPr>
          <p:cNvPr id="378" name="Straight Connector 377"/>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379" name="Straight Connector 378"/>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5040668" y="5526843"/>
            <a:ext cx="823060" cy="338554"/>
          </a:xfrm>
          <a:prstGeom prst="rect">
            <a:avLst/>
          </a:prstGeom>
          <a:noFill/>
        </p:spPr>
        <p:txBody>
          <a:bodyPr wrap="square" lIns="0" rIns="0" rtlCol="0">
            <a:spAutoFit/>
          </a:bodyPr>
          <a:lstStyle/>
          <a:p>
            <a:r>
              <a:rPr lang="en-US" sz="1600" b="1" dirty="0" smtClean="0">
                <a:solidFill>
                  <a:srgbClr val="FF0000"/>
                </a:solidFill>
                <a:latin typeface="Candara"/>
                <a:cs typeface="Candara"/>
              </a:rPr>
              <a:t>Modified</a:t>
            </a:r>
            <a:endParaRPr lang="en-US" sz="1600" b="1" dirty="0">
              <a:solidFill>
                <a:srgbClr val="FF0000"/>
              </a:solidFill>
              <a:latin typeface="Candara"/>
              <a:cs typeface="Candara"/>
            </a:endParaRPr>
          </a:p>
        </p:txBody>
      </p:sp>
      <p:cxnSp>
        <p:nvCxnSpPr>
          <p:cNvPr id="380" name="Straight Arrow Connector 379"/>
          <p:cNvCxnSpPr/>
          <p:nvPr/>
        </p:nvCxnSpPr>
        <p:spPr>
          <a:xfrm flipH="1">
            <a:off x="6526840" y="2831106"/>
            <a:ext cx="615004" cy="11155"/>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104" name="TextBox 103"/>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21674456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Example:</a:t>
            </a:r>
            <a:r>
              <a:rPr lang="zh-CN" altLang="en-US" sz="4000" b="1" dirty="0" smtClean="0">
                <a:solidFill>
                  <a:srgbClr val="0080FF"/>
                </a:solidFill>
                <a:latin typeface="Candara"/>
                <a:cs typeface="Candara"/>
              </a:rPr>
              <a:t> </a:t>
            </a:r>
            <a:r>
              <a:rPr lang="en-US" altLang="zh-CN" sz="4000" b="1" dirty="0">
                <a:solidFill>
                  <a:srgbClr val="0080FF"/>
                </a:solidFill>
                <a:latin typeface="Candara"/>
                <a:cs typeface="Candara"/>
              </a:rPr>
              <a:t>H</a:t>
            </a:r>
            <a:r>
              <a:rPr lang="en-US" altLang="zh-CN" sz="4000" b="1" dirty="0" smtClean="0">
                <a:solidFill>
                  <a:srgbClr val="0080FF"/>
                </a:solidFill>
                <a:latin typeface="Candara"/>
                <a:cs typeface="Candara"/>
              </a:rPr>
              <a:t>idden</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Malware Detection</a:t>
            </a:r>
            <a:endParaRPr lang="en-US" sz="4000" dirty="0">
              <a:latin typeface="Candara"/>
              <a:cs typeface="Candara"/>
            </a:endParaRPr>
          </a:p>
        </p:txBody>
      </p:sp>
      <p:sp>
        <p:nvSpPr>
          <p:cNvPr id="3" name="Content Placeholder 2"/>
          <p:cNvSpPr>
            <a:spLocks noGrp="1"/>
          </p:cNvSpPr>
          <p:nvPr>
            <p:ph idx="1"/>
          </p:nvPr>
        </p:nvSpPr>
        <p:spPr>
          <a:xfrm>
            <a:off x="457199" y="1652464"/>
            <a:ext cx="8229601" cy="1818990"/>
          </a:xfrm>
        </p:spPr>
        <p:txBody>
          <a:bodyPr>
            <a:normAutofit/>
          </a:bodyPr>
          <a:lstStyle/>
          <a:p>
            <a:pPr marL="0" indent="0">
              <a:buNone/>
            </a:pPr>
            <a:r>
              <a:rPr lang="en-US" b="1" u="sng" dirty="0" smtClean="0">
                <a:solidFill>
                  <a:srgbClr val="000099"/>
                </a:solidFill>
                <a:latin typeface="Candara"/>
                <a:cs typeface="Candara"/>
              </a:rPr>
              <a:t>Task</a:t>
            </a:r>
            <a:r>
              <a:rPr lang="zh-CN" altLang="en-US" b="1" u="sng" dirty="0" smtClean="0">
                <a:solidFill>
                  <a:srgbClr val="000099"/>
                </a:solidFill>
                <a:latin typeface="Candara"/>
                <a:cs typeface="Candara"/>
              </a:rPr>
              <a:t> </a:t>
            </a:r>
            <a:r>
              <a:rPr lang="en-US" altLang="zh-CN" b="1" u="sng" dirty="0" smtClean="0">
                <a:solidFill>
                  <a:srgbClr val="000099"/>
                </a:solidFill>
                <a:latin typeface="Candara"/>
                <a:cs typeface="Candara"/>
              </a:rPr>
              <a:t>list</a:t>
            </a:r>
            <a:r>
              <a:rPr lang="zh-CN" altLang="en-US"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u</a:t>
            </a:r>
            <a:r>
              <a:rPr lang="en-US" sz="2800" b="1" dirty="0" smtClean="0">
                <a:effectLst>
                  <a:outerShdw blurRad="38100" dist="38100" dir="2700000" algn="tl">
                    <a:srgbClr val="000000">
                      <a:alpha val="43137"/>
                    </a:srgbClr>
                  </a:outerShdw>
                </a:effectLst>
                <a:latin typeface="Candara"/>
                <a:cs typeface="Candara"/>
              </a:rPr>
              <a:t>sed</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by</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a:t>
            </a:r>
            <a:r>
              <a:rPr lang="en-US" altLang="zh-CN" sz="2800" i="1" dirty="0" err="1" smtClean="0">
                <a:effectLst>
                  <a:outerShdw blurRad="38100" dist="38100" dir="2700000" algn="tl">
                    <a:srgbClr val="000000">
                      <a:alpha val="43137"/>
                    </a:srgbClr>
                  </a:outerShdw>
                </a:effectLst>
                <a:latin typeface="Consolas" pitchFamily="49" charset="0"/>
                <a:cs typeface="Consolas" pitchFamily="49" charset="0"/>
              </a:rPr>
              <a:t>ps</a:t>
            </a:r>
            <a:r>
              <a:rPr lang="zh-CN" altLang="en-US" sz="2800" i="1" dirty="0" smtClean="0">
                <a:effectLst>
                  <a:outerShdw blurRad="38100" dist="38100" dir="2700000" algn="tl">
                    <a:srgbClr val="000000">
                      <a:alpha val="43137"/>
                    </a:srgbClr>
                  </a:outerShdw>
                </a:effectLst>
                <a:latin typeface="Consolas" pitchFamily="49" charset="0"/>
                <a:cs typeface="Consolas" pitchFamily="49" charset="0"/>
              </a:rPr>
              <a:t> </a:t>
            </a:r>
            <a:r>
              <a:rPr lang="en-US" altLang="zh-CN" sz="2800" i="1" dirty="0" smtClean="0">
                <a:effectLst>
                  <a:outerShdw blurRad="38100" dist="38100" dir="2700000" algn="tl">
                    <a:srgbClr val="000000">
                      <a:alpha val="43137"/>
                    </a:srgbClr>
                  </a:outerShdw>
                </a:effectLst>
                <a:latin typeface="Consolas" pitchFamily="49" charset="0"/>
                <a:cs typeface="Consolas" pitchFamily="49" charset="0"/>
              </a:rPr>
              <a:t>aux</a:t>
            </a:r>
            <a:r>
              <a:rPr lang="en-US" altLang="zh-CN" sz="2800" b="1" dirty="0" smtClean="0">
                <a:effectLst>
                  <a:outerShdw blurRad="38100" dist="38100" dir="2700000" algn="tl">
                    <a:srgbClr val="000000">
                      <a:alpha val="43137"/>
                    </a:srgbClr>
                  </a:outerShdw>
                </a:effectLst>
                <a:latin typeface="Candara"/>
                <a:cs typeface="Candara"/>
              </a:rPr>
              <a:t>`</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to</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show</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all</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the</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tasks</a:t>
            </a:r>
            <a:endParaRPr lang="en-US" sz="2800" b="1" dirty="0" smtClean="0">
              <a:effectLst>
                <a:outerShdw blurRad="38100" dist="38100" dir="2700000" algn="tl">
                  <a:srgbClr val="000000">
                    <a:alpha val="43137"/>
                  </a:srgbClr>
                </a:outerShdw>
              </a:effectLst>
              <a:latin typeface="Candara"/>
              <a:cs typeface="Candara"/>
            </a:endParaRPr>
          </a:p>
          <a:p>
            <a:pPr marL="0" indent="0">
              <a:buNone/>
            </a:pPr>
            <a:r>
              <a:rPr lang="en-US" b="1" u="sng" dirty="0" err="1" smtClean="0">
                <a:solidFill>
                  <a:srgbClr val="FF0000"/>
                </a:solidFill>
                <a:latin typeface="Candara"/>
                <a:cs typeface="Candara"/>
              </a:rPr>
              <a:t>Run</a:t>
            </a:r>
            <a:r>
              <a:rPr lang="en-US" altLang="zh-CN" b="1" u="sng" dirty="0" err="1" smtClean="0">
                <a:solidFill>
                  <a:srgbClr val="FF0000"/>
                </a:solidFill>
                <a:latin typeface="Candara"/>
                <a:cs typeface="Candara"/>
              </a:rPr>
              <a:t>queue</a:t>
            </a:r>
            <a:r>
              <a:rPr lang="zh-CN" altLang="en-US"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used</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by</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scheduler</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to</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run</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a</a:t>
            </a:r>
            <a:r>
              <a:rPr lang="zh-CN" altLang="en-US" sz="2800" b="1" dirty="0" smtClean="0">
                <a:effectLst>
                  <a:outerShdw blurRad="38100" dist="38100" dir="2700000" algn="tl">
                    <a:srgbClr val="000000">
                      <a:alpha val="43137"/>
                    </a:srgbClr>
                  </a:outerShdw>
                </a:effectLst>
                <a:latin typeface="Candara"/>
                <a:cs typeface="Candara"/>
              </a:rPr>
              <a:t> </a:t>
            </a:r>
            <a:r>
              <a:rPr lang="en-US" altLang="zh-CN" sz="2800" b="1" dirty="0" smtClean="0">
                <a:effectLst>
                  <a:outerShdw blurRad="38100" dist="38100" dir="2700000" algn="tl">
                    <a:srgbClr val="000000">
                      <a:alpha val="43137"/>
                    </a:srgbClr>
                  </a:outerShdw>
                </a:effectLst>
                <a:latin typeface="Candara"/>
                <a:cs typeface="Candara"/>
              </a:rPr>
              <a:t>task</a:t>
            </a:r>
          </a:p>
        </p:txBody>
      </p:sp>
      <p:grpSp>
        <p:nvGrpSpPr>
          <p:cNvPr id="4" name="Group 3"/>
          <p:cNvGrpSpPr/>
          <p:nvPr/>
        </p:nvGrpSpPr>
        <p:grpSpPr>
          <a:xfrm>
            <a:off x="935704" y="4178421"/>
            <a:ext cx="1255194" cy="1664008"/>
            <a:chOff x="935704" y="2479420"/>
            <a:chExt cx="1255194" cy="1664008"/>
          </a:xfrm>
        </p:grpSpPr>
        <p:sp>
          <p:nvSpPr>
            <p:cNvPr id="5" name="Rectangle 4"/>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7" name="Rectangle 6"/>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8" name="Rectangle 7"/>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9" name="Rectangle 8"/>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10" name="Rectangle 9"/>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11" name="Group 10"/>
          <p:cNvGrpSpPr/>
          <p:nvPr/>
        </p:nvGrpSpPr>
        <p:grpSpPr>
          <a:xfrm>
            <a:off x="2939508" y="4180412"/>
            <a:ext cx="1255194" cy="1664008"/>
            <a:chOff x="935704" y="2479420"/>
            <a:chExt cx="1255194" cy="1664008"/>
          </a:xfrm>
        </p:grpSpPr>
        <p:sp>
          <p:nvSpPr>
            <p:cNvPr id="12" name="Rectangle 11"/>
            <p:cNvSpPr/>
            <p:nvPr/>
          </p:nvSpPr>
          <p:spPr>
            <a:xfrm>
              <a:off x="935704" y="2479420"/>
              <a:ext cx="1253175" cy="1664008"/>
            </a:xfrm>
            <a:prstGeom prst="rect">
              <a:avLst/>
            </a:prstGeom>
            <a:no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Rectangle 12"/>
            <p:cNvSpPr/>
            <p:nvPr/>
          </p:nvSpPr>
          <p:spPr>
            <a:xfrm>
              <a:off x="937723" y="2481411"/>
              <a:ext cx="1253175" cy="332235"/>
            </a:xfrm>
            <a:prstGeom prst="rect">
              <a:avLst/>
            </a:prstGeom>
            <a:no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14" name="Rectangle 13"/>
            <p:cNvSpPr/>
            <p:nvPr/>
          </p:nvSpPr>
          <p:spPr>
            <a:xfrm>
              <a:off x="935704" y="2814111"/>
              <a:ext cx="1253175" cy="332235"/>
            </a:xfrm>
            <a:prstGeom prst="rect">
              <a:avLst/>
            </a:prstGeom>
            <a:no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15" name="Rectangle 14"/>
            <p:cNvSpPr/>
            <p:nvPr/>
          </p:nvSpPr>
          <p:spPr>
            <a:xfrm>
              <a:off x="937723" y="3151493"/>
              <a:ext cx="1253175" cy="332235"/>
            </a:xfrm>
            <a:prstGeom prst="rect">
              <a:avLst/>
            </a:prstGeom>
            <a:no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16" name="Rectangle 15"/>
            <p:cNvSpPr/>
            <p:nvPr/>
          </p:nvSpPr>
          <p:spPr>
            <a:xfrm>
              <a:off x="935704" y="3811192"/>
              <a:ext cx="1253175" cy="332235"/>
            </a:xfrm>
            <a:prstGeom prst="rect">
              <a:avLst/>
            </a:prstGeom>
            <a:no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17" name="Rectangle 16"/>
            <p:cNvSpPr/>
            <p:nvPr/>
          </p:nvSpPr>
          <p:spPr>
            <a:xfrm>
              <a:off x="935704" y="3483728"/>
              <a:ext cx="1253175" cy="332235"/>
            </a:xfrm>
            <a:prstGeom prst="rect">
              <a:avLst/>
            </a:prstGeom>
            <a:no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18" name="Group 17"/>
          <p:cNvGrpSpPr/>
          <p:nvPr/>
        </p:nvGrpSpPr>
        <p:grpSpPr>
          <a:xfrm>
            <a:off x="4918062" y="4191773"/>
            <a:ext cx="1255194" cy="1664008"/>
            <a:chOff x="935704" y="2479420"/>
            <a:chExt cx="1255194" cy="1664008"/>
          </a:xfrm>
        </p:grpSpPr>
        <p:sp>
          <p:nvSpPr>
            <p:cNvPr id="19" name="Rectangle 18"/>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1" name="Rectangle 20"/>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22" name="Rectangle 21"/>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3" name="Rectangle 22"/>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4" name="Rectangle 23"/>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25" name="Group 24"/>
          <p:cNvGrpSpPr/>
          <p:nvPr/>
        </p:nvGrpSpPr>
        <p:grpSpPr>
          <a:xfrm>
            <a:off x="6921866" y="4193764"/>
            <a:ext cx="1255194" cy="1664008"/>
            <a:chOff x="935704" y="2479420"/>
            <a:chExt cx="1255194" cy="1664008"/>
          </a:xfrm>
        </p:grpSpPr>
        <p:sp>
          <p:nvSpPr>
            <p:cNvPr id="26" name="Rectangle 25"/>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8" name="Rectangle 27"/>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29" name="Rectangle 28"/>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30" name="Rectangle 29"/>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31" name="Rectangle 30"/>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sp>
        <p:nvSpPr>
          <p:cNvPr id="32" name="TextBox 31"/>
          <p:cNvSpPr txBox="1"/>
          <p:nvPr/>
        </p:nvSpPr>
        <p:spPr>
          <a:xfrm>
            <a:off x="1211664" y="5852186"/>
            <a:ext cx="622622" cy="369332"/>
          </a:xfrm>
          <a:prstGeom prst="rect">
            <a:avLst/>
          </a:prstGeom>
          <a:noFill/>
        </p:spPr>
        <p:txBody>
          <a:bodyPr wrap="square" lIns="0" rIns="0" rtlCol="0">
            <a:spAutoFit/>
          </a:bodyPr>
          <a:lstStyle/>
          <a:p>
            <a:r>
              <a:rPr lang="en-US" altLang="zh-CN" dirty="0" smtClean="0">
                <a:latin typeface="Candara"/>
                <a:cs typeface="Candara"/>
              </a:rPr>
              <a:t>Task-0</a:t>
            </a:r>
            <a:endParaRPr lang="en-US" dirty="0">
              <a:latin typeface="Candara"/>
              <a:cs typeface="Candara"/>
            </a:endParaRPr>
          </a:p>
        </p:txBody>
      </p:sp>
      <p:cxnSp>
        <p:nvCxnSpPr>
          <p:cNvPr id="39" name="Straight Arrow Connector 38"/>
          <p:cNvCxnSpPr>
            <a:stCxn id="24" idx="3"/>
            <a:endCxn id="31" idx="1"/>
          </p:cNvCxnSpPr>
          <p:nvPr/>
        </p:nvCxnSpPr>
        <p:spPr>
          <a:xfrm>
            <a:off x="6171237" y="5362199"/>
            <a:ext cx="750629" cy="199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40" name="Group 39"/>
          <p:cNvGrpSpPr/>
          <p:nvPr/>
        </p:nvGrpSpPr>
        <p:grpSpPr>
          <a:xfrm>
            <a:off x="582624" y="5188773"/>
            <a:ext cx="7912266" cy="1192012"/>
            <a:chOff x="582624" y="5346433"/>
            <a:chExt cx="7912266" cy="1192012"/>
          </a:xfrm>
        </p:grpSpPr>
        <p:cxnSp>
          <p:nvCxnSpPr>
            <p:cNvPr id="41" name="Straight Arrow Connector 40"/>
            <p:cNvCxnSpPr>
              <a:endCxn id="31" idx="3"/>
            </p:cNvCxnSpPr>
            <p:nvPr/>
          </p:nvCxnSpPr>
          <p:spPr>
            <a:xfrm flipH="1">
              <a:off x="8175041" y="5364190"/>
              <a:ext cx="319848" cy="0"/>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8494889" y="5346433"/>
              <a:ext cx="0" cy="1176246"/>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82624" y="6538445"/>
              <a:ext cx="7912266" cy="0"/>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82624" y="5346433"/>
              <a:ext cx="0" cy="1176246"/>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0" idx="1"/>
            </p:cNvCxnSpPr>
            <p:nvPr/>
          </p:nvCxnSpPr>
          <p:spPr>
            <a:xfrm>
              <a:off x="582624" y="5348847"/>
              <a:ext cx="353080" cy="0"/>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a:off x="4188230" y="3960485"/>
            <a:ext cx="2733636" cy="720734"/>
            <a:chOff x="2186445" y="2312580"/>
            <a:chExt cx="2733636" cy="860355"/>
          </a:xfrm>
        </p:grpSpPr>
        <p:cxnSp>
          <p:nvCxnSpPr>
            <p:cNvPr id="47" name="Straight Arrow Connector 46"/>
            <p:cNvCxnSpPr/>
            <p:nvPr/>
          </p:nvCxnSpPr>
          <p:spPr>
            <a:xfrm flipH="1">
              <a:off x="2186445" y="3169369"/>
              <a:ext cx="260664" cy="3566"/>
            </a:xfrm>
            <a:prstGeom prst="straightConnector1">
              <a:avLst/>
            </a:prstGeom>
            <a:ln w="127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2447109" y="2312580"/>
              <a:ext cx="0" cy="856789"/>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flipV="1">
              <a:off x="2447109" y="2312580"/>
              <a:ext cx="2097354" cy="0"/>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4544463" y="2312582"/>
              <a:ext cx="0" cy="856788"/>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4546482" y="3165803"/>
              <a:ext cx="373599" cy="3566"/>
            </a:xfrm>
            <a:prstGeom prst="straightConnector1">
              <a:avLst/>
            </a:prstGeom>
            <a:ln w="127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grpSp>
      <p:sp>
        <p:nvSpPr>
          <p:cNvPr id="52" name="TextBox 51"/>
          <p:cNvSpPr txBox="1"/>
          <p:nvPr/>
        </p:nvSpPr>
        <p:spPr>
          <a:xfrm>
            <a:off x="1015425" y="3789832"/>
            <a:ext cx="1123986" cy="369332"/>
          </a:xfrm>
          <a:prstGeom prst="rect">
            <a:avLst/>
          </a:prstGeom>
          <a:noFill/>
        </p:spPr>
        <p:txBody>
          <a:bodyPr wrap="square" lIns="0" rIns="0" rtlCol="0">
            <a:spAutoFit/>
          </a:bodyPr>
          <a:lstStyle/>
          <a:p>
            <a:r>
              <a:rPr lang="en-US" dirty="0">
                <a:latin typeface="Candara"/>
                <a:cs typeface="Candara"/>
              </a:rPr>
              <a:t>t</a:t>
            </a:r>
            <a:r>
              <a:rPr lang="en-US" dirty="0" smtClean="0">
                <a:latin typeface="Candara"/>
                <a:cs typeface="Candara"/>
              </a:rPr>
              <a:t>ask</a:t>
            </a:r>
            <a:r>
              <a:rPr lang="en-US" altLang="zh-CN" dirty="0" smtClean="0">
                <a:latin typeface="Candara"/>
                <a:cs typeface="Candara"/>
              </a:rPr>
              <a:t>_struct</a:t>
            </a:r>
            <a:endParaRPr lang="en-US" dirty="0">
              <a:latin typeface="Candara"/>
              <a:cs typeface="Candara"/>
            </a:endParaRPr>
          </a:p>
        </p:txBody>
      </p:sp>
      <p:sp>
        <p:nvSpPr>
          <p:cNvPr id="53" name="TextBox 52"/>
          <p:cNvSpPr txBox="1"/>
          <p:nvPr/>
        </p:nvSpPr>
        <p:spPr>
          <a:xfrm>
            <a:off x="3265482" y="5853061"/>
            <a:ext cx="622622" cy="369332"/>
          </a:xfrm>
          <a:prstGeom prst="rect">
            <a:avLst/>
          </a:prstGeom>
          <a:noFill/>
        </p:spPr>
        <p:txBody>
          <a:bodyPr wrap="square" lIns="0" rIns="0" rtlCol="0">
            <a:spAutoFit/>
          </a:bodyPr>
          <a:lstStyle/>
          <a:p>
            <a:r>
              <a:rPr lang="en-US" altLang="zh-CN" dirty="0" smtClean="0">
                <a:latin typeface="Candara"/>
                <a:cs typeface="Candara"/>
              </a:rPr>
              <a:t>Task-1</a:t>
            </a:r>
            <a:endParaRPr lang="en-US" dirty="0">
              <a:latin typeface="Candara"/>
              <a:cs typeface="Candara"/>
            </a:endParaRPr>
          </a:p>
        </p:txBody>
      </p:sp>
      <p:sp>
        <p:nvSpPr>
          <p:cNvPr id="54" name="TextBox 53"/>
          <p:cNvSpPr txBox="1"/>
          <p:nvPr/>
        </p:nvSpPr>
        <p:spPr>
          <a:xfrm>
            <a:off x="5252208" y="5848661"/>
            <a:ext cx="622622" cy="369332"/>
          </a:xfrm>
          <a:prstGeom prst="rect">
            <a:avLst/>
          </a:prstGeom>
          <a:noFill/>
        </p:spPr>
        <p:txBody>
          <a:bodyPr wrap="square" lIns="0" rIns="0" rtlCol="0">
            <a:spAutoFit/>
          </a:bodyPr>
          <a:lstStyle/>
          <a:p>
            <a:r>
              <a:rPr lang="en-US" altLang="zh-CN" dirty="0" smtClean="0">
                <a:latin typeface="Candara"/>
                <a:cs typeface="Candara"/>
              </a:rPr>
              <a:t>Task-2</a:t>
            </a:r>
            <a:endParaRPr lang="en-US" dirty="0">
              <a:latin typeface="Candara"/>
              <a:cs typeface="Candara"/>
            </a:endParaRPr>
          </a:p>
        </p:txBody>
      </p:sp>
      <p:sp>
        <p:nvSpPr>
          <p:cNvPr id="55" name="TextBox 54"/>
          <p:cNvSpPr txBox="1"/>
          <p:nvPr/>
        </p:nvSpPr>
        <p:spPr>
          <a:xfrm>
            <a:off x="7243314" y="5842428"/>
            <a:ext cx="622622" cy="369332"/>
          </a:xfrm>
          <a:prstGeom prst="rect">
            <a:avLst/>
          </a:prstGeom>
          <a:noFill/>
        </p:spPr>
        <p:txBody>
          <a:bodyPr wrap="square" lIns="0" rIns="0" rtlCol="0">
            <a:spAutoFit/>
          </a:bodyPr>
          <a:lstStyle/>
          <a:p>
            <a:r>
              <a:rPr lang="en-US" altLang="zh-CN" dirty="0" smtClean="0">
                <a:latin typeface="Candara"/>
                <a:cs typeface="Candara"/>
              </a:rPr>
              <a:t>Task-3</a:t>
            </a:r>
            <a:endParaRPr lang="en-US" dirty="0">
              <a:latin typeface="Candara"/>
              <a:cs typeface="Candara"/>
            </a:endParaRPr>
          </a:p>
        </p:txBody>
      </p:sp>
      <p:grpSp>
        <p:nvGrpSpPr>
          <p:cNvPr id="56" name="Group 55"/>
          <p:cNvGrpSpPr/>
          <p:nvPr/>
        </p:nvGrpSpPr>
        <p:grpSpPr>
          <a:xfrm>
            <a:off x="6923885" y="3291835"/>
            <a:ext cx="1253175" cy="668650"/>
            <a:chOff x="935704" y="2954261"/>
            <a:chExt cx="1253175" cy="668650"/>
          </a:xfrm>
        </p:grpSpPr>
        <p:sp>
          <p:nvSpPr>
            <p:cNvPr id="57" name="Rectangle 56"/>
            <p:cNvSpPr/>
            <p:nvPr/>
          </p:nvSpPr>
          <p:spPr>
            <a:xfrm>
              <a:off x="935704" y="2954261"/>
              <a:ext cx="1253175" cy="668650"/>
            </a:xfrm>
            <a:prstGeom prst="rect">
              <a:avLst/>
            </a:prstGeom>
            <a:noFill/>
            <a:ln w="31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58" name="Rectangle 57"/>
            <p:cNvSpPr/>
            <p:nvPr/>
          </p:nvSpPr>
          <p:spPr>
            <a:xfrm>
              <a:off x="935704" y="3152561"/>
              <a:ext cx="1253175" cy="332235"/>
            </a:xfrm>
            <a:prstGeom prst="rect">
              <a:avLst/>
            </a:prstGeom>
            <a:noFill/>
            <a:ln w="3175" cmpd="sng">
              <a:solidFill>
                <a:srgbClr val="FF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rgbClr val="FF0000"/>
                  </a:solidFill>
                  <a:latin typeface="Candara"/>
                  <a:cs typeface="Candara"/>
                </a:rPr>
                <a:t>r</a:t>
              </a:r>
              <a:r>
                <a:rPr lang="en-US" dirty="0" smtClean="0">
                  <a:solidFill>
                    <a:srgbClr val="FF0000"/>
                  </a:solidFill>
                  <a:latin typeface="Candara"/>
                  <a:cs typeface="Candara"/>
                </a:rPr>
                <a:t>un</a:t>
              </a:r>
              <a:r>
                <a:rPr lang="en-US" altLang="zh-CN" dirty="0" smtClean="0">
                  <a:solidFill>
                    <a:srgbClr val="FF0000"/>
                  </a:solidFill>
                  <a:latin typeface="Candara"/>
                  <a:cs typeface="Candara"/>
                </a:rPr>
                <a:t>-task</a:t>
              </a:r>
              <a:endParaRPr lang="en-US" dirty="0">
                <a:solidFill>
                  <a:srgbClr val="FF0000"/>
                </a:solidFill>
                <a:latin typeface="Candara"/>
                <a:cs typeface="Candara"/>
              </a:endParaRPr>
            </a:p>
          </p:txBody>
        </p:sp>
      </p:grpSp>
      <p:sp>
        <p:nvSpPr>
          <p:cNvPr id="59" name="TextBox 58"/>
          <p:cNvSpPr txBox="1"/>
          <p:nvPr/>
        </p:nvSpPr>
        <p:spPr>
          <a:xfrm>
            <a:off x="6921866" y="2876432"/>
            <a:ext cx="1253175" cy="461665"/>
          </a:xfrm>
          <a:prstGeom prst="rect">
            <a:avLst/>
          </a:prstGeom>
          <a:noFill/>
        </p:spPr>
        <p:txBody>
          <a:bodyPr wrap="square" lIns="0" rIns="0" rtlCol="0">
            <a:spAutoFit/>
          </a:bodyPr>
          <a:lstStyle/>
          <a:p>
            <a:pPr algn="ctr"/>
            <a:r>
              <a:rPr lang="en-US" altLang="zh-CN" sz="2400" dirty="0" smtClean="0">
                <a:solidFill>
                  <a:srgbClr val="FF0000"/>
                </a:solidFill>
                <a:latin typeface="Candara"/>
                <a:cs typeface="Candara"/>
              </a:rPr>
              <a:t>runqueue</a:t>
            </a:r>
            <a:endParaRPr lang="en-US" sz="2400" strike="sngStrike" dirty="0">
              <a:solidFill>
                <a:srgbClr val="FF0000"/>
              </a:solidFill>
              <a:latin typeface="Candara"/>
              <a:cs typeface="Candara"/>
            </a:endParaRPr>
          </a:p>
        </p:txBody>
      </p:sp>
      <p:cxnSp>
        <p:nvCxnSpPr>
          <p:cNvPr id="60" name="Elbow Connector 59"/>
          <p:cNvCxnSpPr>
            <a:stCxn id="58" idx="1"/>
          </p:cNvCxnSpPr>
          <p:nvPr/>
        </p:nvCxnSpPr>
        <p:spPr>
          <a:xfrm rot="10800000" flipV="1">
            <a:off x="2939509" y="3656253"/>
            <a:ext cx="3984377" cy="1024968"/>
          </a:xfrm>
          <a:prstGeom prst="bentConnector3">
            <a:avLst>
              <a:gd name="adj1" fmla="val 109672"/>
            </a:avLst>
          </a:prstGeom>
          <a:ln w="12700" cmpd="sng">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61" name="Elbow Connector 60"/>
          <p:cNvCxnSpPr>
            <a:stCxn id="58" idx="3"/>
          </p:cNvCxnSpPr>
          <p:nvPr/>
        </p:nvCxnSpPr>
        <p:spPr>
          <a:xfrm flipH="1">
            <a:off x="8175041" y="3656253"/>
            <a:ext cx="2019" cy="1038320"/>
          </a:xfrm>
          <a:prstGeom prst="bentConnector3">
            <a:avLst>
              <a:gd name="adj1" fmla="val -21416989"/>
            </a:avLst>
          </a:prstGeom>
          <a:ln w="12700" cmpd="sng">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4192683" y="5350838"/>
            <a:ext cx="725379" cy="1136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2188879" y="5348847"/>
            <a:ext cx="750629" cy="199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265937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ounded Rectangle 117"/>
          <p:cNvSpPr/>
          <p:nvPr/>
        </p:nvSpPr>
        <p:spPr>
          <a:xfrm>
            <a:off x="358560" y="3323632"/>
            <a:ext cx="1778000"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Consistency</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24" name="Straight Arrow Connector 23"/>
          <p:cNvCxnSpPr/>
          <p:nvPr/>
        </p:nvCxnSpPr>
        <p:spPr>
          <a:xfrm>
            <a:off x="1252898" y="2427112"/>
            <a:ext cx="0" cy="888998"/>
          </a:xfrm>
          <a:prstGeom prst="straightConnector1">
            <a:avLst/>
          </a:prstGeom>
          <a:solidFill>
            <a:schemeClr val="bg1">
              <a:lumMod val="75000"/>
            </a:schemeClr>
          </a:solid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06022" y="2884994"/>
            <a:ext cx="222092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63898" y="1763889"/>
            <a:ext cx="1778000" cy="663223"/>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grpSp>
        <p:nvGrpSpPr>
          <p:cNvPr id="77" name="Group 76"/>
          <p:cNvGrpSpPr/>
          <p:nvPr/>
        </p:nvGrpSpPr>
        <p:grpSpPr>
          <a:xfrm>
            <a:off x="84499" y="3986855"/>
            <a:ext cx="2342444" cy="2494839"/>
            <a:chOff x="3203223" y="3979333"/>
            <a:chExt cx="2342444" cy="2494839"/>
          </a:xfrm>
        </p:grpSpPr>
        <p:grpSp>
          <p:nvGrpSpPr>
            <p:cNvPr id="78" name="Group 77"/>
            <p:cNvGrpSpPr/>
            <p:nvPr/>
          </p:nvGrpSpPr>
          <p:grpSpPr>
            <a:xfrm>
              <a:off x="3203223" y="4445000"/>
              <a:ext cx="2342444" cy="1128888"/>
              <a:chOff x="3189112" y="4402667"/>
              <a:chExt cx="2342444" cy="1128888"/>
            </a:xfrm>
          </p:grpSpPr>
          <p:sp>
            <p:nvSpPr>
              <p:cNvPr id="123" name="Diamond 122"/>
              <p:cNvSpPr/>
              <p:nvPr/>
            </p:nvSpPr>
            <p:spPr>
              <a:xfrm>
                <a:off x="3189112" y="4402667"/>
                <a:ext cx="2342444" cy="1044222"/>
              </a:xfrm>
              <a:prstGeom prst="diamond">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latin typeface="Candara"/>
                  <a:cs typeface="Candara"/>
                </a:endParaRPr>
              </a:p>
            </p:txBody>
          </p:sp>
          <p:sp>
            <p:nvSpPr>
              <p:cNvPr id="124" name="TextBox 123"/>
              <p:cNvSpPr txBox="1"/>
              <p:nvPr/>
            </p:nvSpPr>
            <p:spPr>
              <a:xfrm>
                <a:off x="3553179" y="4700558"/>
                <a:ext cx="1608666" cy="830997"/>
              </a:xfrm>
              <a:prstGeom prst="rect">
                <a:avLst/>
              </a:prstGeom>
              <a:noFill/>
            </p:spPr>
            <p:txBody>
              <a:bodyPr wrap="square" lIns="0" tIns="0" rIns="0" bIns="0" rtlCol="0">
                <a:spAutoFit/>
              </a:bodyPr>
              <a:lstStyle/>
              <a:p>
                <a:pPr algn="ctr"/>
                <a:r>
                  <a:rPr lang="en-US" dirty="0">
                    <a:latin typeface="Candara"/>
                    <a:cs typeface="Candara"/>
                  </a:rPr>
                  <a:t>Transaction</a:t>
                </a:r>
                <a:r>
                  <a:rPr lang="zh-CN" altLang="en-US" dirty="0">
                    <a:latin typeface="Candara"/>
                    <a:cs typeface="Candara"/>
                  </a:rPr>
                  <a:t> </a:t>
                </a:r>
                <a:r>
                  <a:rPr lang="en-US" altLang="zh-CN" dirty="0" smtClean="0">
                    <a:latin typeface="Candara"/>
                    <a:cs typeface="Candara"/>
                  </a:rPr>
                  <a:t>End</a:t>
                </a:r>
                <a:r>
                  <a:rPr lang="zh-CN" altLang="en-US" dirty="0" smtClean="0">
                    <a:latin typeface="Candara"/>
                    <a:cs typeface="Candara"/>
                  </a:rPr>
                  <a:t> </a:t>
                </a:r>
                <a:endParaRPr lang="en-US" altLang="zh-CN" dirty="0" smtClean="0">
                  <a:latin typeface="Candara"/>
                  <a:cs typeface="Candara"/>
                </a:endParaRPr>
              </a:p>
              <a:p>
                <a:pPr algn="ctr"/>
                <a:r>
                  <a:rPr lang="en-US" altLang="zh-CN" dirty="0" smtClean="0">
                    <a:latin typeface="Candara"/>
                    <a:cs typeface="Candara"/>
                  </a:rPr>
                  <a:t>Normally?</a:t>
                </a:r>
                <a:endParaRPr lang="en-US" dirty="0">
                  <a:latin typeface="Candara"/>
                  <a:cs typeface="Candara"/>
                </a:endParaRPr>
              </a:p>
              <a:p>
                <a:endParaRPr lang="en-US" dirty="0"/>
              </a:p>
            </p:txBody>
          </p:sp>
        </p:grpSp>
        <p:cxnSp>
          <p:nvCxnSpPr>
            <p:cNvPr id="82" name="Straight Arrow Connector 81"/>
            <p:cNvCxnSpPr>
              <a:endCxn id="123" idx="0"/>
            </p:cNvCxnSpPr>
            <p:nvPr/>
          </p:nvCxnSpPr>
          <p:spPr>
            <a:xfrm>
              <a:off x="4371622" y="3979333"/>
              <a:ext cx="2823" cy="46566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99" name="Group 98"/>
            <p:cNvGrpSpPr/>
            <p:nvPr/>
          </p:nvGrpSpPr>
          <p:grpSpPr>
            <a:xfrm>
              <a:off x="3482622" y="5531555"/>
              <a:ext cx="1778000" cy="942617"/>
              <a:chOff x="3482622" y="5531555"/>
              <a:chExt cx="1778000" cy="942617"/>
            </a:xfrm>
          </p:grpSpPr>
          <p:sp>
            <p:nvSpPr>
              <p:cNvPr id="107" name="Rounded Rectangle 106"/>
              <p:cNvSpPr/>
              <p:nvPr/>
            </p:nvSpPr>
            <p:spPr>
              <a:xfrm>
                <a:off x="3482622" y="6025438"/>
                <a:ext cx="1778000" cy="448734"/>
              </a:xfrm>
              <a:prstGeom prst="roundRect">
                <a:avLst/>
              </a:prstGeom>
              <a:noFill/>
              <a:ln w="28575" cmpd="sng">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D9D9D9"/>
                    </a:solidFill>
                    <a:latin typeface="Candara"/>
                    <a:cs typeface="Candara"/>
                  </a:rPr>
                  <a:t>VMI</a:t>
                </a:r>
                <a:r>
                  <a:rPr lang="zh-CN" altLang="en-US" sz="2000" dirty="0" smtClean="0">
                    <a:solidFill>
                      <a:srgbClr val="D9D9D9"/>
                    </a:solidFill>
                    <a:latin typeface="Candara"/>
                    <a:cs typeface="Candara"/>
                  </a:rPr>
                  <a:t> </a:t>
                </a:r>
                <a:r>
                  <a:rPr lang="en-US" altLang="zh-CN" sz="2000" dirty="0">
                    <a:solidFill>
                      <a:srgbClr val="D9D9D9"/>
                    </a:solidFill>
                    <a:latin typeface="Candara"/>
                    <a:cs typeface="Candara"/>
                  </a:rPr>
                  <a:t>C</a:t>
                </a:r>
                <a:r>
                  <a:rPr lang="en-US" altLang="zh-CN" sz="2000" dirty="0" smtClean="0">
                    <a:solidFill>
                      <a:srgbClr val="D9D9D9"/>
                    </a:solidFill>
                    <a:latin typeface="Candara"/>
                    <a:cs typeface="Candara"/>
                  </a:rPr>
                  <a:t>heck</a:t>
                </a:r>
                <a:endParaRPr lang="en-US" sz="2000" dirty="0">
                  <a:solidFill>
                    <a:srgbClr val="D9D9D9"/>
                  </a:solidFill>
                  <a:latin typeface="Candara"/>
                  <a:cs typeface="Candara"/>
                </a:endParaRPr>
              </a:p>
            </p:txBody>
          </p:sp>
          <p:cxnSp>
            <p:nvCxnSpPr>
              <p:cNvPr id="121" name="Straight Arrow Connector 120"/>
              <p:cNvCxnSpPr>
                <a:endCxn id="107" idx="0"/>
              </p:cNvCxnSpPr>
              <p:nvPr/>
            </p:nvCxnSpPr>
            <p:spPr>
              <a:xfrm>
                <a:off x="4371622" y="5531555"/>
                <a:ext cx="0" cy="493883"/>
              </a:xfrm>
              <a:prstGeom prst="straightConnector1">
                <a:avLst/>
              </a:prstGeom>
              <a:ln>
                <a:solidFill>
                  <a:srgbClr val="D9D9D9"/>
                </a:solidFill>
                <a:tailEnd type="arrow"/>
              </a:ln>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4374445" y="5573888"/>
                <a:ext cx="217310" cy="276999"/>
              </a:xfrm>
              <a:prstGeom prst="rect">
                <a:avLst/>
              </a:prstGeom>
              <a:noFill/>
            </p:spPr>
            <p:txBody>
              <a:bodyPr wrap="square" lIns="0" tIns="0" rIns="0" bIns="0" rtlCol="0">
                <a:spAutoFit/>
              </a:bodyPr>
              <a:lstStyle/>
              <a:p>
                <a:pPr algn="ctr"/>
                <a:r>
                  <a:rPr lang="en-US" b="1" dirty="0" smtClean="0">
                    <a:solidFill>
                      <a:srgbClr val="D9D9D9"/>
                    </a:solidFill>
                    <a:latin typeface="Candara"/>
                    <a:cs typeface="Candara"/>
                  </a:rPr>
                  <a:t>Y</a:t>
                </a:r>
                <a:endParaRPr lang="en-US" b="1" dirty="0">
                  <a:solidFill>
                    <a:srgbClr val="D9D9D9"/>
                  </a:solidFill>
                </a:endParaRPr>
              </a:p>
            </p:txBody>
          </p:sp>
        </p:grpSp>
      </p:grpSp>
      <p:grpSp>
        <p:nvGrpSpPr>
          <p:cNvPr id="128" name="Group 127"/>
          <p:cNvGrpSpPr/>
          <p:nvPr/>
        </p:nvGrpSpPr>
        <p:grpSpPr>
          <a:xfrm>
            <a:off x="2117910" y="2095501"/>
            <a:ext cx="618065" cy="3148609"/>
            <a:chOff x="5260622" y="2095501"/>
            <a:chExt cx="618065" cy="3148609"/>
          </a:xfrm>
        </p:grpSpPr>
        <p:cxnSp>
          <p:nvCxnSpPr>
            <p:cNvPr id="129" name="Elbow Connector 128"/>
            <p:cNvCxnSpPr/>
            <p:nvPr/>
          </p:nvCxnSpPr>
          <p:spPr>
            <a:xfrm flipH="1" flipV="1">
              <a:off x="5260622" y="2095501"/>
              <a:ext cx="285045" cy="2871610"/>
            </a:xfrm>
            <a:prstGeom prst="bentConnector3">
              <a:avLst>
                <a:gd name="adj1" fmla="val -144555"/>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5661377" y="4967111"/>
              <a:ext cx="217310" cy="276999"/>
            </a:xfrm>
            <a:prstGeom prst="rect">
              <a:avLst/>
            </a:prstGeom>
            <a:noFill/>
          </p:spPr>
          <p:txBody>
            <a:bodyPr wrap="square" lIns="0" tIns="0" rIns="0" bIns="0" rtlCol="0">
              <a:spAutoFit/>
            </a:bodyPr>
            <a:lstStyle/>
            <a:p>
              <a:pPr algn="ctr"/>
              <a:r>
                <a:rPr lang="en-US" b="1" dirty="0">
                  <a:latin typeface="Candara"/>
                  <a:cs typeface="Candara"/>
                </a:rPr>
                <a:t>N</a:t>
              </a:r>
              <a:endParaRPr lang="en-US" b="1" dirty="0"/>
            </a:p>
          </p:txBody>
        </p:sp>
      </p:grpSp>
      <p:sp>
        <p:nvSpPr>
          <p:cNvPr id="442" name="Multiply 441"/>
          <p:cNvSpPr/>
          <p:nvPr/>
        </p:nvSpPr>
        <p:spPr>
          <a:xfrm>
            <a:off x="5896557" y="2183692"/>
            <a:ext cx="734070" cy="344308"/>
          </a:xfrm>
          <a:prstGeom prst="mathMultiply">
            <a:avLst>
              <a:gd name="adj1" fmla="val 4669"/>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sp>
        <p:nvSpPr>
          <p:cNvPr id="445" name="Rectangle 444"/>
          <p:cNvSpPr/>
          <p:nvPr/>
        </p:nvSpPr>
        <p:spPr>
          <a:xfrm>
            <a:off x="7101941" y="2830016"/>
            <a:ext cx="551383" cy="241790"/>
          </a:xfrm>
          <a:prstGeom prst="rect">
            <a:avLst/>
          </a:prstGeom>
          <a:solidFill>
            <a:srgbClr val="D99694"/>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6" name="TextBox 445"/>
          <p:cNvSpPr txBox="1"/>
          <p:nvPr/>
        </p:nvSpPr>
        <p:spPr>
          <a:xfrm flipH="1">
            <a:off x="7261472" y="2828346"/>
            <a:ext cx="239888" cy="215444"/>
          </a:xfrm>
          <a:prstGeom prst="rect">
            <a:avLst/>
          </a:prstGeom>
          <a:noFill/>
        </p:spPr>
        <p:txBody>
          <a:bodyPr wrap="square" lIns="0" tIns="0" rIns="0" bIns="0" rtlCol="0">
            <a:spAutoFit/>
          </a:bodyPr>
          <a:lstStyle/>
          <a:p>
            <a:pPr algn="ctr"/>
            <a:r>
              <a:rPr lang="en-US" sz="1400" dirty="0" smtClean="0">
                <a:latin typeface="Candara"/>
                <a:cs typeface="Candara"/>
              </a:rPr>
              <a:t>nil</a:t>
            </a:r>
            <a:endParaRPr lang="en-US" sz="1400" dirty="0">
              <a:latin typeface="Candara"/>
              <a:cs typeface="Candara"/>
            </a:endParaRPr>
          </a:p>
        </p:txBody>
      </p:sp>
      <p:cxnSp>
        <p:nvCxnSpPr>
          <p:cNvPr id="447" name="Straight Arrow Connector 446"/>
          <p:cNvCxnSpPr>
            <a:stCxn id="410" idx="1"/>
            <a:endCxn id="445" idx="0"/>
          </p:cNvCxnSpPr>
          <p:nvPr/>
        </p:nvCxnSpPr>
        <p:spPr>
          <a:xfrm>
            <a:off x="6526839" y="2348585"/>
            <a:ext cx="850794" cy="481431"/>
          </a:xfrm>
          <a:prstGeom prst="straightConnector1">
            <a:avLst/>
          </a:prstGeom>
          <a:solidFill>
            <a:schemeClr val="bg1">
              <a:lumMod val="75000"/>
            </a:schemeClr>
          </a:solidFill>
          <a:ln w="3175" cmpd="sng">
            <a:solidFill>
              <a:srgbClr val="000000"/>
            </a:solidFill>
            <a:tailEnd type="arrow" w="sm" len="sm"/>
          </a:ln>
        </p:spPr>
        <p:style>
          <a:lnRef idx="2">
            <a:schemeClr val="accent1"/>
          </a:lnRef>
          <a:fillRef idx="0">
            <a:schemeClr val="accent1"/>
          </a:fillRef>
          <a:effectRef idx="1">
            <a:schemeClr val="accent1"/>
          </a:effectRef>
          <a:fontRef idx="minor">
            <a:schemeClr val="tx1"/>
          </a:fontRef>
        </p:style>
      </p:cxnSp>
      <p:sp>
        <p:nvSpPr>
          <p:cNvPr id="117" name="Title 1"/>
          <p:cNvSpPr>
            <a:spLocks noGrp="1"/>
          </p:cNvSpPr>
          <p:nvPr>
            <p:ph type="title"/>
          </p:nvPr>
        </p:nvSpPr>
        <p:spPr>
          <a:xfrm>
            <a:off x="457200" y="6529"/>
            <a:ext cx="8229600" cy="1143000"/>
          </a:xfrm>
        </p:spPr>
        <p:txBody>
          <a:bodyPr>
            <a:noAutofit/>
          </a:bodyPr>
          <a:lstStyle/>
          <a:p>
            <a:r>
              <a:rPr lang="en-US" sz="4000" b="1" dirty="0" smtClean="0">
                <a:solidFill>
                  <a:srgbClr val="0080FF"/>
                </a:solidFill>
                <a:latin typeface="Candara"/>
                <a:cs typeface="Candara"/>
              </a:rPr>
              <a:t>Transaction Abort: Data Inconsistent</a:t>
            </a:r>
            <a:endParaRPr lang="en-US" sz="4000" b="1" dirty="0">
              <a:solidFill>
                <a:srgbClr val="0080FF"/>
              </a:solidFill>
              <a:latin typeface="Candara"/>
              <a:cs typeface="Candara"/>
            </a:endParaRPr>
          </a:p>
        </p:txBody>
      </p:sp>
      <p:sp>
        <p:nvSpPr>
          <p:cNvPr id="213" name="Rectangle 212"/>
          <p:cNvSpPr/>
          <p:nvPr/>
        </p:nvSpPr>
        <p:spPr>
          <a:xfrm>
            <a:off x="3676269" y="3623407"/>
            <a:ext cx="4783197" cy="1679097"/>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214" name="Rectangle 213"/>
          <p:cNvSpPr/>
          <p:nvPr/>
        </p:nvSpPr>
        <p:spPr>
          <a:xfrm>
            <a:off x="3676269" y="3648066"/>
            <a:ext cx="4572000" cy="646331"/>
          </a:xfrm>
          <a:prstGeom prst="rect">
            <a:avLst/>
          </a:prstGeom>
        </p:spPr>
        <p:txBody>
          <a:bodyPr>
            <a:spAutoFit/>
          </a:bodyPr>
          <a:lstStyle/>
          <a:p>
            <a:r>
              <a:rPr lang="en-US" altLang="zh-CN" b="1" dirty="0" err="1">
                <a:latin typeface="Candara"/>
                <a:cs typeface="Candara"/>
              </a:rPr>
              <a:t>foreach</a:t>
            </a:r>
            <a:r>
              <a:rPr lang="en-US" altLang="zh-CN" dirty="0">
                <a:latin typeface="Candara"/>
                <a:cs typeface="Candara"/>
              </a:rPr>
              <a:t> </a:t>
            </a:r>
            <a:r>
              <a:rPr lang="en-US" altLang="zh-CN" dirty="0" smtClean="0">
                <a:latin typeface="Candara"/>
                <a:cs typeface="Candara"/>
              </a:rPr>
              <a:t>lock: </a:t>
            </a:r>
            <a:endParaRPr lang="en-US" altLang="zh-CN" dirty="0">
              <a:latin typeface="Candara"/>
              <a:cs typeface="Candara"/>
            </a:endParaRPr>
          </a:p>
          <a:p>
            <a:r>
              <a:rPr lang="en-US" altLang="zh-CN" dirty="0">
                <a:latin typeface="Candara"/>
                <a:cs typeface="Candara"/>
              </a:rPr>
              <a:t>     </a:t>
            </a:r>
            <a:r>
              <a:rPr lang="en-US" altLang="zh-CN" b="1" dirty="0">
                <a:latin typeface="Candara"/>
                <a:cs typeface="Candara"/>
              </a:rPr>
              <a:t>if </a:t>
            </a:r>
            <a:r>
              <a:rPr lang="en-US" altLang="zh-CN" dirty="0">
                <a:latin typeface="Candara"/>
                <a:cs typeface="Candara"/>
              </a:rPr>
              <a:t>lock is unavailable, </a:t>
            </a:r>
            <a:r>
              <a:rPr lang="en-US" altLang="zh-CN" b="1" dirty="0">
                <a:latin typeface="Candara"/>
                <a:cs typeface="Candara"/>
              </a:rPr>
              <a:t>then  </a:t>
            </a:r>
            <a:r>
              <a:rPr lang="en-US" altLang="zh-CN" dirty="0">
                <a:latin typeface="Candara"/>
                <a:cs typeface="Candara"/>
              </a:rPr>
              <a:t>_</a:t>
            </a:r>
            <a:r>
              <a:rPr lang="en-US" altLang="zh-CN" dirty="0" err="1">
                <a:latin typeface="Candara"/>
                <a:cs typeface="Candara"/>
              </a:rPr>
              <a:t>xabort</a:t>
            </a:r>
            <a:r>
              <a:rPr lang="en-US" altLang="zh-CN" dirty="0">
                <a:latin typeface="Candara"/>
                <a:cs typeface="Candara"/>
              </a:rPr>
              <a:t>()</a:t>
            </a:r>
            <a:endParaRPr lang="en-US" dirty="0">
              <a:latin typeface="Candara"/>
              <a:cs typeface="Candara"/>
            </a:endParaRPr>
          </a:p>
        </p:txBody>
      </p:sp>
      <p:sp>
        <p:nvSpPr>
          <p:cNvPr id="215" name="Rectangle 214"/>
          <p:cNvSpPr/>
          <p:nvPr/>
        </p:nvSpPr>
        <p:spPr>
          <a:xfrm>
            <a:off x="3676269" y="4257666"/>
            <a:ext cx="4783197" cy="646331"/>
          </a:xfrm>
          <a:prstGeom prst="rect">
            <a:avLst/>
          </a:prstGeom>
        </p:spPr>
        <p:txBody>
          <a:bodyPr wrap="square">
            <a:spAutoFit/>
          </a:bodyPr>
          <a:lstStyle/>
          <a:p>
            <a:r>
              <a:rPr lang="en-US" altLang="zh-CN" b="1" dirty="0" err="1">
                <a:latin typeface="Candara"/>
                <a:cs typeface="Candara"/>
              </a:rPr>
              <a:t>f</a:t>
            </a:r>
            <a:r>
              <a:rPr lang="en-US" altLang="zh-CN" b="1" dirty="0" err="1" smtCle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ng="en-US" altLang="zh-CN" dirty="0" smtClean="0">
                <a:latin typeface="Candara"/>
                <a:cs typeface="Candara"/>
              </a:rPr>
              <a:t>:</a:t>
            </a:r>
          </a:p>
          <a:p>
            <a:r>
              <a:rPr lang="en-US" altLang="zh-CN" dirty="0" smtClean="0">
                <a:latin typeface="Candara"/>
                <a:cs typeface="Candara"/>
              </a:rPr>
              <a:t>     </a:t>
            </a:r>
            <a:r>
              <a:rPr lang="en-US" altLang="zh-CN" b="1" dirty="0" smtClean="0">
                <a:latin typeface="Candara"/>
                <a:cs typeface="Candara"/>
              </a:rPr>
              <a:t>if *</a:t>
            </a:r>
            <a:r>
              <a:rPr lang="en-US" altLang="zh-CN" dirty="0" smtClean="0">
                <a:latin typeface="Candara"/>
                <a:cs typeface="Candara"/>
              </a:rPr>
              <a:t>(addresses[</a:t>
            </a:r>
            <a:r>
              <a:rPr lang="en-US" altLang="zh-CN" dirty="0" err="1" smtClean="0">
                <a:latin typeface="Candara"/>
                <a:cs typeface="Candara"/>
              </a:rPr>
              <a:t>i</a:t>
            </a:r>
            <a:r>
              <a:rPr lang="en-US" altLang="zh-CN" dirty="0" smtClean="0">
                <a:latin typeface="Candara"/>
                <a:cs typeface="Candara"/>
              </a:rPr>
              <a:t>]) != values[</a:t>
            </a:r>
            <a:r>
              <a:rPr lang="en-US" altLang="zh-CN" dirty="0" err="1" smtClean="0">
                <a:latin typeface="Candara"/>
                <a:cs typeface="Candara"/>
              </a:rPr>
              <a:t>i</a:t>
            </a:r>
            <a:r>
              <a:rPr lang="en-US" altLang="zh-CN" dirty="0" smtClean="0">
                <a:latin typeface="Candara"/>
                <a:cs typeface="Candara"/>
              </a:rPr>
              <a:t>], </a:t>
            </a:r>
            <a:r>
              <a:rPr lang="en-US" altLang="zh-CN" b="1" dirty="0" smtClean="0">
                <a:latin typeface="Candara"/>
                <a:cs typeface="Candara"/>
              </a:rPr>
              <a:t>then </a:t>
            </a:r>
            <a:r>
              <a:rPr lang="en-US" altLang="zh-CN" dirty="0" smtClean="0">
                <a:solidFill>
                  <a:srgbClr val="000000"/>
                </a:solidFill>
                <a:latin typeface="Candara"/>
                <a:cs typeface="Candara"/>
              </a:rPr>
              <a:t>_</a:t>
            </a:r>
            <a:r>
              <a:rPr lang="en-US" altLang="zh-CN" dirty="0" err="1" smtClean="0">
                <a:solidFill>
                  <a:srgbClr val="000000"/>
                </a:solidFill>
                <a:latin typeface="Candara"/>
                <a:cs typeface="Candara"/>
              </a:rPr>
              <a:t>xabort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16" name="TextBox 215"/>
          <p:cNvSpPr txBox="1"/>
          <p:nvPr/>
        </p:nvSpPr>
        <p:spPr>
          <a:xfrm>
            <a:off x="3695009" y="4884009"/>
            <a:ext cx="955159" cy="369332"/>
          </a:xfrm>
          <a:prstGeom prst="rect">
            <a:avLst/>
          </a:prstGeom>
          <a:noFill/>
        </p:spPr>
        <p:txBody>
          <a:bodyPr wrap="none" rtlCol="0">
            <a:spAutoFit/>
          </a:bodyPr>
          <a:lstStyle/>
          <a:p>
            <a:r>
              <a:rPr lang="en-US" altLang="zh-CN" dirty="0">
                <a:solidFill>
                  <a:srgbClr val="000000"/>
                </a:solidFill>
                <a:latin typeface="Candara"/>
                <a:cs typeface="Candara"/>
              </a:rPr>
              <a:t>_</a:t>
            </a:r>
            <a:r>
              <a:rPr lang="en-US" altLang="zh-CN" dirty="0" err="1">
                <a:solidFill>
                  <a:srgbClr val="000000"/>
                </a:solidFill>
                <a:latin typeface="Candara"/>
                <a:cs typeface="Candara"/>
              </a:rPr>
              <a:t>xend</a:t>
            </a:r>
            <a:r>
              <a:rPr lang="en-US" altLang="zh-CN" dirty="0">
                <a:solidFill>
                  <a:srgbClr val="000000"/>
                </a:solidFill>
                <a:latin typeface="Candara"/>
                <a:cs typeface="Candara"/>
              </a:rPr>
              <a: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17" name="Rectangle 216"/>
          <p:cNvSpPr/>
          <p:nvPr/>
        </p:nvSpPr>
        <p:spPr>
          <a:xfrm>
            <a:off x="7434524" y="3413348"/>
            <a:ext cx="1252276" cy="403926"/>
          </a:xfrm>
          <a:prstGeom prst="rect">
            <a:avLst/>
          </a:prstGeom>
          <a:solidFill>
            <a:schemeClr val="accent3">
              <a:lumMod val="60000"/>
              <a:lumOff val="40000"/>
              <a:alpha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rgbClr val="000000"/>
                </a:solidFill>
                <a:latin typeface="Candara"/>
                <a:cs typeface="Candara"/>
              </a:rPr>
              <a:t>Transaction</a:t>
            </a:r>
            <a:endParaRPr lang="en-US" b="1" dirty="0">
              <a:solidFill>
                <a:srgbClr val="000000"/>
              </a:solidFill>
              <a:latin typeface="Candara"/>
              <a:cs typeface="Candara"/>
            </a:endParaRPr>
          </a:p>
        </p:txBody>
      </p:sp>
      <p:sp>
        <p:nvSpPr>
          <p:cNvPr id="218" name="TextBox 217"/>
          <p:cNvSpPr txBox="1"/>
          <p:nvPr/>
        </p:nvSpPr>
        <p:spPr>
          <a:xfrm>
            <a:off x="3766191" y="5766928"/>
            <a:ext cx="86549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ead set</a:t>
            </a:r>
            <a:r>
              <a:rPr lang="en-US" altLang="zh-CN" sz="1600" dirty="0" smtClean="0">
                <a:latin typeface="Candara"/>
                <a:cs typeface="Candara"/>
              </a:rPr>
              <a:t>:</a:t>
            </a:r>
            <a:r>
              <a:rPr lang="zh-CN" altLang="en-US" sz="1600" dirty="0" smtClean="0">
                <a:latin typeface="Candara"/>
                <a:cs typeface="Candara"/>
              </a:rPr>
              <a:t> </a:t>
            </a:r>
            <a:endParaRPr lang="en-US" sz="1600" dirty="0">
              <a:latin typeface="Candara"/>
              <a:cs typeface="Candara"/>
            </a:endParaRPr>
          </a:p>
        </p:txBody>
      </p:sp>
      <p:sp>
        <p:nvSpPr>
          <p:cNvPr id="219" name="Rectangle 218"/>
          <p:cNvSpPr/>
          <p:nvPr/>
        </p:nvSpPr>
        <p:spPr>
          <a:xfrm>
            <a:off x="4796073" y="598860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0" name="Rectangle 219"/>
          <p:cNvSpPr/>
          <p:nvPr/>
        </p:nvSpPr>
        <p:spPr>
          <a:xfrm>
            <a:off x="4796073" y="6232924"/>
            <a:ext cx="1263121" cy="241790"/>
          </a:xfrm>
          <a:prstGeom prst="rect">
            <a:avLst/>
          </a:prstGeom>
          <a:solidFill>
            <a:srgbClr val="D99694"/>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1" name="Rectangle 220"/>
          <p:cNvSpPr/>
          <p:nvPr/>
        </p:nvSpPr>
        <p:spPr>
          <a:xfrm>
            <a:off x="6056322" y="574772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2" name="Rectangle 221"/>
          <p:cNvSpPr/>
          <p:nvPr/>
        </p:nvSpPr>
        <p:spPr>
          <a:xfrm>
            <a:off x="6053597" y="5989510"/>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3" name="Rectangle 222"/>
          <p:cNvSpPr/>
          <p:nvPr/>
        </p:nvSpPr>
        <p:spPr>
          <a:xfrm>
            <a:off x="6053597" y="6229399"/>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24" name="TextBox 223"/>
          <p:cNvSpPr txBox="1"/>
          <p:nvPr/>
        </p:nvSpPr>
        <p:spPr>
          <a:xfrm>
            <a:off x="5004097" y="5965003"/>
            <a:ext cx="1105944" cy="246221"/>
          </a:xfrm>
          <a:prstGeom prst="rect">
            <a:avLst/>
          </a:prstGeom>
          <a:noFill/>
        </p:spPr>
        <p:txBody>
          <a:bodyPr wrap="square" lIns="0" tIns="0" rIns="0" bIns="0" rtlCol="0">
            <a:spAutoFit/>
          </a:bodyPr>
          <a:lstStyle/>
          <a:p>
            <a:r>
              <a:rPr lang="en-US" altLang="zh-CN" sz="1600" dirty="0" smtClean="0">
                <a:latin typeface="Candara"/>
                <a:cs typeface="Candara"/>
              </a:rPr>
              <a:t>Address 1</a:t>
            </a:r>
            <a:endParaRPr lang="en-US" sz="1600" dirty="0">
              <a:latin typeface="Candara"/>
              <a:cs typeface="Candara"/>
            </a:endParaRPr>
          </a:p>
        </p:txBody>
      </p:sp>
      <p:sp>
        <p:nvSpPr>
          <p:cNvPr id="225" name="TextBox 224"/>
          <p:cNvSpPr txBox="1"/>
          <p:nvPr/>
        </p:nvSpPr>
        <p:spPr>
          <a:xfrm>
            <a:off x="4870037" y="6209805"/>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2</a:t>
            </a:r>
            <a:endParaRPr lang="en-US" sz="1600" dirty="0">
              <a:latin typeface="Candara"/>
              <a:cs typeface="Candara"/>
            </a:endParaRPr>
          </a:p>
        </p:txBody>
      </p:sp>
      <p:sp>
        <p:nvSpPr>
          <p:cNvPr id="226" name="TextBox 225"/>
          <p:cNvSpPr txBox="1"/>
          <p:nvPr/>
        </p:nvSpPr>
        <p:spPr>
          <a:xfrm>
            <a:off x="6137342" y="572665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3</a:t>
            </a:r>
            <a:endParaRPr lang="en-US" sz="1600" dirty="0">
              <a:latin typeface="Candara"/>
              <a:cs typeface="Candara"/>
            </a:endParaRPr>
          </a:p>
        </p:txBody>
      </p:sp>
      <p:sp>
        <p:nvSpPr>
          <p:cNvPr id="227" name="TextBox 226"/>
          <p:cNvSpPr txBox="1"/>
          <p:nvPr/>
        </p:nvSpPr>
        <p:spPr>
          <a:xfrm>
            <a:off x="6126191" y="6207186"/>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5</a:t>
            </a:r>
            <a:endParaRPr lang="en-US" sz="1600" dirty="0">
              <a:latin typeface="Candara"/>
              <a:cs typeface="Candara"/>
            </a:endParaRPr>
          </a:p>
        </p:txBody>
      </p:sp>
      <p:sp>
        <p:nvSpPr>
          <p:cNvPr id="228" name="TextBox 227"/>
          <p:cNvSpPr txBox="1"/>
          <p:nvPr/>
        </p:nvSpPr>
        <p:spPr>
          <a:xfrm>
            <a:off x="6134617" y="5968413"/>
            <a:ext cx="1105944" cy="246221"/>
          </a:xfrm>
          <a:prstGeom prst="rect">
            <a:avLst/>
          </a:prstGeom>
          <a:noFill/>
        </p:spPr>
        <p:txBody>
          <a:bodyPr wrap="square" lIns="0" tIns="0" rIns="0" bIns="0" rtlCol="0">
            <a:spAutoFit/>
          </a:bodyPr>
          <a:lstStyle/>
          <a:p>
            <a:pPr algn="ctr"/>
            <a:r>
              <a:rPr lang="en-US" altLang="zh-CN" sz="1600" dirty="0" smtClean="0">
                <a:latin typeface="Candara"/>
                <a:cs typeface="Candara"/>
              </a:rPr>
              <a:t>Address 4</a:t>
            </a:r>
            <a:endParaRPr lang="en-US" sz="1600" dirty="0">
              <a:latin typeface="Candara"/>
              <a:cs typeface="Candara"/>
            </a:endParaRPr>
          </a:p>
        </p:txBody>
      </p:sp>
      <p:sp>
        <p:nvSpPr>
          <p:cNvPr id="229" name="Rectangle 228"/>
          <p:cNvSpPr/>
          <p:nvPr/>
        </p:nvSpPr>
        <p:spPr>
          <a:xfrm>
            <a:off x="4789080" y="5746813"/>
            <a:ext cx="1263121"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30" name="TextBox 229"/>
          <p:cNvSpPr txBox="1"/>
          <p:nvPr/>
        </p:nvSpPr>
        <p:spPr>
          <a:xfrm>
            <a:off x="4891340" y="5723213"/>
            <a:ext cx="1105944" cy="246221"/>
          </a:xfrm>
          <a:prstGeom prst="rect">
            <a:avLst/>
          </a:prstGeom>
          <a:noFill/>
        </p:spPr>
        <p:txBody>
          <a:bodyPr wrap="square" lIns="0" tIns="0" rIns="0" bIns="0" rtlCol="0">
            <a:spAutoFit/>
          </a:bodyPr>
          <a:lstStyle/>
          <a:p>
            <a:r>
              <a:rPr lang="en-US" altLang="zh-CN" sz="1600" dirty="0">
                <a:latin typeface="Candara"/>
                <a:cs typeface="Candara"/>
              </a:rPr>
              <a:t>l</a:t>
            </a:r>
            <a:r>
              <a:rPr lang="en-US" altLang="zh-CN" sz="1600" dirty="0" smtClean="0">
                <a:latin typeface="Candara"/>
                <a:cs typeface="Candara"/>
              </a:rPr>
              <a:t>ock</a:t>
            </a:r>
            <a:r>
              <a:rPr lang="zh-CN" altLang="en-US" sz="1600" dirty="0" smtClean="0">
                <a:latin typeface="Candara"/>
                <a:cs typeface="Candara"/>
              </a:rPr>
              <a:t> </a:t>
            </a:r>
            <a:r>
              <a:rPr lang="en-US" altLang="zh-CN" sz="1600" dirty="0" smtClean="0">
                <a:latin typeface="Candara"/>
                <a:cs typeface="Candara"/>
              </a:rPr>
              <a:t>address</a:t>
            </a:r>
            <a:endParaRPr lang="en-US" sz="1600" dirty="0">
              <a:latin typeface="Candara"/>
              <a:cs typeface="Candara"/>
            </a:endParaRPr>
          </a:p>
        </p:txBody>
      </p:sp>
      <p:sp>
        <p:nvSpPr>
          <p:cNvPr id="231" name="Rectangle 230"/>
          <p:cNvSpPr/>
          <p:nvPr/>
        </p:nvSpPr>
        <p:spPr>
          <a:xfrm>
            <a:off x="3674249" y="5599223"/>
            <a:ext cx="3747946" cy="103299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2" name="TextBox 231"/>
          <p:cNvSpPr txBox="1"/>
          <p:nvPr/>
        </p:nvSpPr>
        <p:spPr>
          <a:xfrm>
            <a:off x="4798731" y="1663421"/>
            <a:ext cx="865490" cy="338554"/>
          </a:xfrm>
          <a:prstGeom prst="rect">
            <a:avLst/>
          </a:prstGeom>
          <a:noFill/>
        </p:spPr>
        <p:txBody>
          <a:bodyPr wrap="square" lIns="0" rIns="0" rtlCol="0">
            <a:spAutoFit/>
          </a:bodyPr>
          <a:lstStyle/>
          <a:p>
            <a:r>
              <a:rPr lang="en-US" sz="1600" dirty="0" smtClean="0">
                <a:latin typeface="Candara"/>
                <a:cs typeface="Candara"/>
              </a:rPr>
              <a:t>addresses</a:t>
            </a:r>
            <a:endParaRPr lang="en-US" sz="1600" dirty="0">
              <a:latin typeface="Candara"/>
              <a:cs typeface="Candara"/>
            </a:endParaRPr>
          </a:p>
        </p:txBody>
      </p:sp>
      <p:sp>
        <p:nvSpPr>
          <p:cNvPr id="233" name="TextBox 232"/>
          <p:cNvSpPr txBox="1"/>
          <p:nvPr/>
        </p:nvSpPr>
        <p:spPr>
          <a:xfrm>
            <a:off x="5975458" y="1663421"/>
            <a:ext cx="551383" cy="338554"/>
          </a:xfrm>
          <a:prstGeom prst="rect">
            <a:avLst/>
          </a:prstGeom>
          <a:noFill/>
        </p:spPr>
        <p:txBody>
          <a:bodyPr wrap="square" lIns="0" rIns="0" rtlCol="0">
            <a:spAutoFit/>
          </a:bodyPr>
          <a:lstStyle/>
          <a:p>
            <a:r>
              <a:rPr lang="en-US" sz="1600" dirty="0" smtClean="0">
                <a:latin typeface="Candara"/>
                <a:cs typeface="Candara"/>
              </a:rPr>
              <a:t>values</a:t>
            </a:r>
            <a:endParaRPr lang="en-US" sz="1600" dirty="0">
              <a:latin typeface="Candara"/>
              <a:cs typeface="Candara"/>
            </a:endParaRPr>
          </a:p>
        </p:txBody>
      </p:sp>
      <p:sp>
        <p:nvSpPr>
          <p:cNvPr id="234" name="Rectangle 233"/>
          <p:cNvSpPr/>
          <p:nvPr/>
        </p:nvSpPr>
        <p:spPr>
          <a:xfrm>
            <a:off x="4473491" y="200197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5" name="Group 234"/>
          <p:cNvGrpSpPr/>
          <p:nvPr/>
        </p:nvGrpSpPr>
        <p:grpSpPr>
          <a:xfrm>
            <a:off x="5975457" y="1933437"/>
            <a:ext cx="551383" cy="312350"/>
            <a:chOff x="5349452" y="1764105"/>
            <a:chExt cx="551383" cy="312350"/>
          </a:xfrm>
        </p:grpSpPr>
        <p:sp>
          <p:nvSpPr>
            <p:cNvPr id="236" name="Rectangle 235"/>
            <p:cNvSpPr/>
            <p:nvPr/>
          </p:nvSpPr>
          <p:spPr>
            <a:xfrm>
              <a:off x="5349452" y="18346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7" name="TextBox 236"/>
            <p:cNvSpPr txBox="1"/>
            <p:nvPr/>
          </p:nvSpPr>
          <p:spPr>
            <a:xfrm>
              <a:off x="5576387" y="1764105"/>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grpSp>
      <p:sp>
        <p:nvSpPr>
          <p:cNvPr id="238" name="TextBox 237"/>
          <p:cNvSpPr txBox="1"/>
          <p:nvPr/>
        </p:nvSpPr>
        <p:spPr>
          <a:xfrm>
            <a:off x="4847255" y="1978375"/>
            <a:ext cx="830913" cy="246221"/>
          </a:xfrm>
          <a:prstGeom prst="rect">
            <a:avLst/>
          </a:prstGeom>
          <a:noFill/>
        </p:spPr>
        <p:txBody>
          <a:bodyPr wrap="square" lIns="0" tIns="0" rIns="0" bIns="0" rtlCol="0">
            <a:spAutoFit/>
          </a:bodyPr>
          <a:lstStyle/>
          <a:p>
            <a:r>
              <a:rPr lang="en-US" sz="1600" dirty="0" smtClean="0">
                <a:latin typeface="Candara"/>
                <a:cs typeface="Candara"/>
              </a:rPr>
              <a:t>Address 1</a:t>
            </a:r>
            <a:endParaRPr lang="en-US" sz="1600" dirty="0">
              <a:latin typeface="Candara"/>
              <a:cs typeface="Candara"/>
            </a:endParaRPr>
          </a:p>
        </p:txBody>
      </p:sp>
      <p:sp>
        <p:nvSpPr>
          <p:cNvPr id="239" name="Rectangle 238"/>
          <p:cNvSpPr/>
          <p:nvPr/>
        </p:nvSpPr>
        <p:spPr>
          <a:xfrm>
            <a:off x="3189111" y="1673445"/>
            <a:ext cx="3441515" cy="164266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1" name="Rectangle 240"/>
          <p:cNvSpPr/>
          <p:nvPr/>
        </p:nvSpPr>
        <p:spPr>
          <a:xfrm>
            <a:off x="3512071" y="2000661"/>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42" name="TextBox 241"/>
          <p:cNvSpPr txBox="1"/>
          <p:nvPr/>
        </p:nvSpPr>
        <p:spPr>
          <a:xfrm>
            <a:off x="3344611" y="1662052"/>
            <a:ext cx="865490" cy="338554"/>
          </a:xfrm>
          <a:prstGeom prst="rect">
            <a:avLst/>
          </a:prstGeom>
          <a:noFill/>
        </p:spPr>
        <p:txBody>
          <a:bodyPr wrap="square" lIns="0" rIns="0" rtlCol="0">
            <a:spAutoFit/>
          </a:bodyPr>
          <a:lstStyle/>
          <a:p>
            <a:r>
              <a:rPr lang="en-US" sz="1600" dirty="0" smtClean="0">
                <a:latin typeface="Candara"/>
                <a:cs typeface="Candara"/>
              </a:rPr>
              <a:t>tasks’</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243" name="TextBox 242"/>
          <p:cNvSpPr txBox="1"/>
          <p:nvPr/>
        </p:nvSpPr>
        <p:spPr>
          <a:xfrm>
            <a:off x="3670241" y="1939422"/>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244" name="Rectangle 243"/>
          <p:cNvSpPr/>
          <p:nvPr/>
        </p:nvSpPr>
        <p:spPr>
          <a:xfrm>
            <a:off x="4725081" y="2238343"/>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45" name="Rectangle 244"/>
          <p:cNvSpPr/>
          <p:nvPr/>
        </p:nvSpPr>
        <p:spPr>
          <a:xfrm>
            <a:off x="5975458" y="2240365"/>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6" name="TextBox 245"/>
          <p:cNvSpPr txBox="1"/>
          <p:nvPr/>
        </p:nvSpPr>
        <p:spPr>
          <a:xfrm>
            <a:off x="4841147" y="2218175"/>
            <a:ext cx="830913" cy="246221"/>
          </a:xfrm>
          <a:prstGeom prst="rect">
            <a:avLst/>
          </a:prstGeom>
          <a:noFill/>
        </p:spPr>
        <p:txBody>
          <a:bodyPr wrap="square" lIns="0" tIns="0" rIns="0" bIns="0" rtlCol="0">
            <a:spAutoFit/>
          </a:bodyPr>
          <a:lstStyle/>
          <a:p>
            <a:r>
              <a:rPr lang="en-US" sz="1600" dirty="0" smtClean="0">
                <a:latin typeface="Candara"/>
                <a:cs typeface="Candara"/>
              </a:rPr>
              <a:t>Address 2</a:t>
            </a:r>
            <a:endParaRPr lang="en-US" sz="1600" dirty="0">
              <a:latin typeface="Candara"/>
              <a:cs typeface="Candara"/>
            </a:endParaRPr>
          </a:p>
        </p:txBody>
      </p:sp>
      <p:sp>
        <p:nvSpPr>
          <p:cNvPr id="250" name="TextBox 249"/>
          <p:cNvSpPr txBox="1"/>
          <p:nvPr/>
        </p:nvSpPr>
        <p:spPr>
          <a:xfrm>
            <a:off x="2685175" y="1375193"/>
            <a:ext cx="1602060" cy="304930"/>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do</a:t>
            </a:r>
            <a:r>
              <a:rPr lang="zh-CN" altLang="en-US" sz="1400" dirty="0" smtClean="0">
                <a:latin typeface="Candara"/>
                <a:cs typeface="Candara"/>
              </a:rPr>
              <a:t> </a:t>
            </a:r>
            <a:r>
              <a:rPr lang="en-US" altLang="zh-CN" sz="1400" dirty="0" smtClean="0">
                <a:latin typeface="Candara"/>
                <a:cs typeface="Candara"/>
              </a:rPr>
              <a:t>VMI</a:t>
            </a:r>
            <a:r>
              <a:rPr lang="zh-CN" altLang="en-US" sz="1400" dirty="0" smtClean="0">
                <a:latin typeface="Candara"/>
                <a:cs typeface="Candara"/>
              </a:rPr>
              <a:t> </a:t>
            </a:r>
            <a:r>
              <a:rPr lang="en-US" altLang="zh-CN" sz="1400" dirty="0" smtClean="0">
                <a:latin typeface="Candara"/>
                <a:cs typeface="Candara"/>
              </a:rPr>
              <a:t>check</a:t>
            </a:r>
            <a:endParaRPr lang="en-US" sz="1400" dirty="0">
              <a:latin typeface="Candara"/>
              <a:cs typeface="Candara"/>
            </a:endParaRPr>
          </a:p>
        </p:txBody>
      </p:sp>
      <p:sp>
        <p:nvSpPr>
          <p:cNvPr id="251" name="TextBox 250"/>
          <p:cNvSpPr txBox="1"/>
          <p:nvPr/>
        </p:nvSpPr>
        <p:spPr>
          <a:xfrm>
            <a:off x="4542745" y="1376189"/>
            <a:ext cx="2054086" cy="307777"/>
          </a:xfrm>
          <a:prstGeom prst="rect">
            <a:avLst/>
          </a:prstGeom>
          <a:noFill/>
        </p:spPr>
        <p:txBody>
          <a:bodyPr wrap="square" lIns="0" rIns="0" rtlCol="0">
            <a:spAutoFit/>
          </a:bodyPr>
          <a:lstStyle/>
          <a:p>
            <a:r>
              <a:rPr lang="en-US" sz="1400" dirty="0" smtClean="0">
                <a:latin typeface="Candara"/>
                <a:cs typeface="Candara"/>
              </a:rPr>
              <a:t>Data</a:t>
            </a:r>
            <a:r>
              <a:rPr lang="zh-CN" altLang="en-US" sz="1400" dirty="0" smtClean="0">
                <a:latin typeface="Candara"/>
                <a:cs typeface="Candara"/>
              </a:rPr>
              <a:t> </a:t>
            </a:r>
            <a:r>
              <a:rPr lang="en-US" sz="1400" dirty="0" smtClean="0">
                <a:latin typeface="Candara"/>
                <a:cs typeface="Candara"/>
              </a:rPr>
              <a:t>to</a:t>
            </a:r>
            <a:r>
              <a:rPr lang="zh-CN" altLang="en-US" sz="1400" dirty="0" smtClean="0">
                <a:latin typeface="Candara"/>
                <a:cs typeface="Candara"/>
              </a:rPr>
              <a:t> </a:t>
            </a:r>
            <a:r>
              <a:rPr lang="en-US" altLang="zh-CN" sz="1400" dirty="0" smtClean="0">
                <a:latin typeface="Candara"/>
                <a:cs typeface="Candara"/>
              </a:rPr>
              <a:t>check</a:t>
            </a:r>
            <a:r>
              <a:rPr lang="zh-CN" altLang="en-US" sz="1400" dirty="0" smtClean="0">
                <a:latin typeface="Candara"/>
                <a:cs typeface="Candara"/>
              </a:rPr>
              <a:t> </a:t>
            </a:r>
            <a:r>
              <a:rPr lang="en-US" altLang="zh-CN" sz="1400" dirty="0" smtClean="0">
                <a:latin typeface="Candara"/>
                <a:cs typeface="Candara"/>
              </a:rPr>
              <a:t>consistency</a:t>
            </a:r>
            <a:endParaRPr lang="en-US" sz="1400" dirty="0">
              <a:latin typeface="Candara"/>
              <a:cs typeface="Candara"/>
            </a:endParaRPr>
          </a:p>
        </p:txBody>
      </p:sp>
      <p:sp>
        <p:nvSpPr>
          <p:cNvPr id="252" name="Rectangle 251"/>
          <p:cNvSpPr/>
          <p:nvPr/>
        </p:nvSpPr>
        <p:spPr>
          <a:xfrm>
            <a:off x="6970784" y="1654849"/>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Rectangle 252"/>
          <p:cNvSpPr/>
          <p:nvPr/>
        </p:nvSpPr>
        <p:spPr>
          <a:xfrm>
            <a:off x="7210673" y="165484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Rectangle 253"/>
          <p:cNvSpPr/>
          <p:nvPr/>
        </p:nvSpPr>
        <p:spPr>
          <a:xfrm>
            <a:off x="7450725" y="1655136"/>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Rectangle 254"/>
          <p:cNvSpPr/>
          <p:nvPr/>
        </p:nvSpPr>
        <p:spPr>
          <a:xfrm>
            <a:off x="7690614"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Rectangle 255"/>
          <p:cNvSpPr/>
          <p:nvPr/>
        </p:nvSpPr>
        <p:spPr>
          <a:xfrm>
            <a:off x="7930503" y="1653209"/>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7" name="Rectangle 256"/>
          <p:cNvSpPr/>
          <p:nvPr/>
        </p:nvSpPr>
        <p:spPr>
          <a:xfrm>
            <a:off x="6970784"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p:cNvSpPr/>
          <p:nvPr/>
        </p:nvSpPr>
        <p:spPr>
          <a:xfrm>
            <a:off x="7210673" y="189473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Rectangle 258"/>
          <p:cNvSpPr/>
          <p:nvPr/>
        </p:nvSpPr>
        <p:spPr>
          <a:xfrm>
            <a:off x="7450725" y="1895025"/>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p:cNvSpPr/>
          <p:nvPr/>
        </p:nvSpPr>
        <p:spPr>
          <a:xfrm>
            <a:off x="7690614"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Rectangle 260"/>
          <p:cNvSpPr/>
          <p:nvPr/>
        </p:nvSpPr>
        <p:spPr>
          <a:xfrm>
            <a:off x="7930503" y="1893098"/>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p:cNvSpPr/>
          <p:nvPr/>
        </p:nvSpPr>
        <p:spPr>
          <a:xfrm>
            <a:off x="6970784" y="227766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ectangle 262"/>
          <p:cNvSpPr/>
          <p:nvPr/>
        </p:nvSpPr>
        <p:spPr>
          <a:xfrm>
            <a:off x="7210673" y="2277664"/>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ectangle 263"/>
          <p:cNvSpPr/>
          <p:nvPr/>
        </p:nvSpPr>
        <p:spPr>
          <a:xfrm>
            <a:off x="7450725" y="2277951"/>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ectangle 264"/>
          <p:cNvSpPr/>
          <p:nvPr/>
        </p:nvSpPr>
        <p:spPr>
          <a:xfrm>
            <a:off x="7690614"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ectangle 265"/>
          <p:cNvSpPr/>
          <p:nvPr/>
        </p:nvSpPr>
        <p:spPr>
          <a:xfrm>
            <a:off x="7930503" y="2276024"/>
            <a:ext cx="239889" cy="2398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TextBox 266"/>
          <p:cNvSpPr txBox="1"/>
          <p:nvPr/>
        </p:nvSpPr>
        <p:spPr>
          <a:xfrm>
            <a:off x="7048521" y="1586601"/>
            <a:ext cx="131563" cy="276999"/>
          </a:xfrm>
          <a:prstGeom prst="rect">
            <a:avLst/>
          </a:prstGeom>
          <a:noFill/>
        </p:spPr>
        <p:txBody>
          <a:bodyPr wrap="square" lIns="0" tIns="0" rIns="0" bIns="0" rtlCol="0">
            <a:spAutoFit/>
          </a:bodyPr>
          <a:lstStyle/>
          <a:p>
            <a:r>
              <a:rPr lang="en-US" altLang="zh-CN" dirty="0" smtClean="0">
                <a:latin typeface="Candara"/>
                <a:cs typeface="Candara"/>
              </a:rPr>
              <a:t>5</a:t>
            </a:r>
            <a:endParaRPr lang="en-US" dirty="0">
              <a:latin typeface="Candara"/>
              <a:cs typeface="Candara"/>
            </a:endParaRPr>
          </a:p>
        </p:txBody>
      </p:sp>
      <p:sp>
        <p:nvSpPr>
          <p:cNvPr id="268" name="TextBox 267"/>
          <p:cNvSpPr txBox="1"/>
          <p:nvPr/>
        </p:nvSpPr>
        <p:spPr>
          <a:xfrm>
            <a:off x="7513605" y="1831085"/>
            <a:ext cx="131563" cy="276999"/>
          </a:xfrm>
          <a:prstGeom prst="rect">
            <a:avLst/>
          </a:prstGeom>
          <a:noFill/>
        </p:spPr>
        <p:txBody>
          <a:bodyPr wrap="square" lIns="0" tIns="0" rIns="0" bIns="0" rtlCol="0">
            <a:spAutoFit/>
          </a:bodyPr>
          <a:lstStyle/>
          <a:p>
            <a:r>
              <a:rPr lang="en-US" dirty="0">
                <a:latin typeface="Candara"/>
                <a:cs typeface="Candara"/>
              </a:rPr>
              <a:t>4</a:t>
            </a:r>
          </a:p>
        </p:txBody>
      </p:sp>
      <p:sp>
        <p:nvSpPr>
          <p:cNvPr id="269" name="TextBox 268"/>
          <p:cNvSpPr txBox="1"/>
          <p:nvPr/>
        </p:nvSpPr>
        <p:spPr>
          <a:xfrm>
            <a:off x="8238608" y="1712326"/>
            <a:ext cx="386861" cy="304930"/>
          </a:xfrm>
          <a:prstGeom prst="rect">
            <a:avLst/>
          </a:prstGeom>
          <a:noFill/>
        </p:spPr>
        <p:txBody>
          <a:bodyPr wrap="square" lIns="0" rIns="0" rtlCol="0">
            <a:spAutoFit/>
          </a:bodyPr>
          <a:lstStyle/>
          <a:p>
            <a:r>
              <a:rPr lang="en-US" sz="1400" dirty="0" smtClean="0">
                <a:latin typeface="Candara"/>
                <a:cs typeface="Candara"/>
              </a:rPr>
              <a:t>tasks</a:t>
            </a:r>
            <a:endParaRPr lang="en-US" sz="1400" dirty="0">
              <a:latin typeface="Candara"/>
              <a:cs typeface="Candara"/>
            </a:endParaRPr>
          </a:p>
        </p:txBody>
      </p:sp>
      <p:sp>
        <p:nvSpPr>
          <p:cNvPr id="270" name="TextBox 269"/>
          <p:cNvSpPr txBox="1"/>
          <p:nvPr/>
        </p:nvSpPr>
        <p:spPr>
          <a:xfrm>
            <a:off x="8255716" y="2230369"/>
            <a:ext cx="773037" cy="304930"/>
          </a:xfrm>
          <a:prstGeom prst="rect">
            <a:avLst/>
          </a:prstGeom>
          <a:noFill/>
        </p:spPr>
        <p:txBody>
          <a:bodyPr wrap="square" lIns="0" rIns="0" rtlCol="0">
            <a:spAutoFit/>
          </a:bodyPr>
          <a:lstStyle/>
          <a:p>
            <a:r>
              <a:rPr lang="en-US" sz="1400" dirty="0" smtClean="0">
                <a:latin typeface="Candara"/>
                <a:cs typeface="Candara"/>
              </a:rPr>
              <a:t>runqueue</a:t>
            </a:r>
            <a:endParaRPr lang="en-US" sz="1400" dirty="0">
              <a:latin typeface="Candara"/>
              <a:cs typeface="Candara"/>
            </a:endParaRPr>
          </a:p>
        </p:txBody>
      </p:sp>
      <p:sp>
        <p:nvSpPr>
          <p:cNvPr id="271" name="TextBox 270"/>
          <p:cNvSpPr txBox="1"/>
          <p:nvPr/>
        </p:nvSpPr>
        <p:spPr>
          <a:xfrm>
            <a:off x="7277180" y="2211078"/>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72" name="Rectangle 271"/>
          <p:cNvSpPr/>
          <p:nvPr/>
        </p:nvSpPr>
        <p:spPr>
          <a:xfrm>
            <a:off x="4722260" y="1995635"/>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73" name="TextBox 272"/>
          <p:cNvSpPr txBox="1"/>
          <p:nvPr/>
        </p:nvSpPr>
        <p:spPr>
          <a:xfrm flipH="1">
            <a:off x="6130677" y="2208780"/>
            <a:ext cx="410273" cy="276999"/>
          </a:xfrm>
          <a:prstGeom prst="rect">
            <a:avLst/>
          </a:prstGeom>
          <a:noFill/>
        </p:spPr>
        <p:txBody>
          <a:bodyPr wrap="square" lIns="0" tIns="0" rIns="0" bIns="0" rtlCol="0">
            <a:spAutoFit/>
          </a:bodyPr>
          <a:lstStyle/>
          <a:p>
            <a:r>
              <a:rPr lang="en-US" dirty="0" smtClean="0">
                <a:latin typeface="Candara"/>
                <a:cs typeface="Candara"/>
              </a:rPr>
              <a:t>A6</a:t>
            </a:r>
            <a:endParaRPr lang="en-US" dirty="0">
              <a:latin typeface="Candara"/>
              <a:cs typeface="Candara"/>
            </a:endParaRPr>
          </a:p>
        </p:txBody>
      </p:sp>
      <p:sp>
        <p:nvSpPr>
          <p:cNvPr id="274" name="Rectangle 273"/>
          <p:cNvSpPr/>
          <p:nvPr/>
        </p:nvSpPr>
        <p:spPr>
          <a:xfrm>
            <a:off x="5975457" y="2481598"/>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5" name="Rectangle 274"/>
          <p:cNvSpPr/>
          <p:nvPr/>
        </p:nvSpPr>
        <p:spPr>
          <a:xfrm>
            <a:off x="5975457" y="2721366"/>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6" name="TextBox 275"/>
          <p:cNvSpPr txBox="1"/>
          <p:nvPr/>
        </p:nvSpPr>
        <p:spPr>
          <a:xfrm>
            <a:off x="6192519" y="2411109"/>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77" name="TextBox 276"/>
          <p:cNvSpPr txBox="1"/>
          <p:nvPr/>
        </p:nvSpPr>
        <p:spPr>
          <a:xfrm>
            <a:off x="6135504" y="2691610"/>
            <a:ext cx="390465" cy="276999"/>
          </a:xfrm>
          <a:prstGeom prst="rect">
            <a:avLst/>
          </a:prstGeom>
          <a:noFill/>
        </p:spPr>
        <p:txBody>
          <a:bodyPr wrap="square" lIns="0" tIns="0" rIns="0" bIns="0" rtlCol="0">
            <a:spAutoFit/>
          </a:bodyPr>
          <a:lstStyle/>
          <a:p>
            <a:r>
              <a:rPr lang="en-US" dirty="0" smtClean="0">
                <a:latin typeface="Candara"/>
                <a:cs typeface="Candara"/>
              </a:rPr>
              <a:t>A7</a:t>
            </a:r>
            <a:endParaRPr lang="en-US" dirty="0">
              <a:latin typeface="Candara"/>
              <a:cs typeface="Candara"/>
            </a:endParaRPr>
          </a:p>
        </p:txBody>
      </p:sp>
      <p:sp>
        <p:nvSpPr>
          <p:cNvPr id="278" name="TextBox 277"/>
          <p:cNvSpPr txBox="1"/>
          <p:nvPr/>
        </p:nvSpPr>
        <p:spPr>
          <a:xfrm>
            <a:off x="6199575" y="2913626"/>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79" name="Rectangle 278"/>
          <p:cNvSpPr/>
          <p:nvPr/>
        </p:nvSpPr>
        <p:spPr>
          <a:xfrm>
            <a:off x="5974589" y="2969729"/>
            <a:ext cx="551383"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0" name="TextBox 279"/>
          <p:cNvSpPr txBox="1"/>
          <p:nvPr/>
        </p:nvSpPr>
        <p:spPr>
          <a:xfrm>
            <a:off x="4844434" y="2455328"/>
            <a:ext cx="924549" cy="246221"/>
          </a:xfrm>
          <a:prstGeom prst="rect">
            <a:avLst/>
          </a:prstGeom>
          <a:noFill/>
        </p:spPr>
        <p:txBody>
          <a:bodyPr wrap="square" lIns="0" tIns="0" rIns="0" bIns="0" rtlCol="0">
            <a:spAutoFit/>
          </a:bodyPr>
          <a:lstStyle/>
          <a:p>
            <a:r>
              <a:rPr lang="en-US" sz="1600" dirty="0" smtClean="0">
                <a:latin typeface="Candara"/>
                <a:cs typeface="Candara"/>
              </a:rPr>
              <a:t>Address 3</a:t>
            </a:r>
            <a:endParaRPr lang="en-US" sz="1600" dirty="0">
              <a:latin typeface="Candara"/>
              <a:cs typeface="Candara"/>
            </a:endParaRPr>
          </a:p>
        </p:txBody>
      </p:sp>
      <p:sp>
        <p:nvSpPr>
          <p:cNvPr id="281" name="Rectangle 280"/>
          <p:cNvSpPr/>
          <p:nvPr/>
        </p:nvSpPr>
        <p:spPr>
          <a:xfrm>
            <a:off x="4722260" y="2715296"/>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2" name="TextBox 281"/>
          <p:cNvSpPr txBox="1"/>
          <p:nvPr/>
        </p:nvSpPr>
        <p:spPr>
          <a:xfrm>
            <a:off x="4838326" y="2695128"/>
            <a:ext cx="925015" cy="246221"/>
          </a:xfrm>
          <a:prstGeom prst="rect">
            <a:avLst/>
          </a:prstGeom>
          <a:noFill/>
        </p:spPr>
        <p:txBody>
          <a:bodyPr wrap="square" lIns="0" tIns="0" rIns="0" bIns="0" rtlCol="0">
            <a:spAutoFit/>
          </a:bodyPr>
          <a:lstStyle/>
          <a:p>
            <a:r>
              <a:rPr lang="en-US" sz="1600" dirty="0" smtClean="0">
                <a:latin typeface="Candara"/>
                <a:cs typeface="Candara"/>
              </a:rPr>
              <a:t>Address 4</a:t>
            </a:r>
            <a:endParaRPr lang="en-US" sz="1600" dirty="0">
              <a:latin typeface="Candara"/>
              <a:cs typeface="Candara"/>
            </a:endParaRPr>
          </a:p>
        </p:txBody>
      </p:sp>
      <p:sp>
        <p:nvSpPr>
          <p:cNvPr id="283" name="Rectangle 282"/>
          <p:cNvSpPr/>
          <p:nvPr/>
        </p:nvSpPr>
        <p:spPr>
          <a:xfrm>
            <a:off x="4719439" y="2472588"/>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4" name="Rectangle 283"/>
          <p:cNvSpPr/>
          <p:nvPr/>
        </p:nvSpPr>
        <p:spPr>
          <a:xfrm>
            <a:off x="4719439" y="2952362"/>
            <a:ext cx="1043902" cy="24179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5" name="TextBox 284"/>
          <p:cNvSpPr txBox="1"/>
          <p:nvPr/>
        </p:nvSpPr>
        <p:spPr>
          <a:xfrm>
            <a:off x="4835505" y="2932194"/>
            <a:ext cx="925015" cy="246221"/>
          </a:xfrm>
          <a:prstGeom prst="rect">
            <a:avLst/>
          </a:prstGeom>
          <a:noFill/>
        </p:spPr>
        <p:txBody>
          <a:bodyPr wrap="square" lIns="0" tIns="0" rIns="0" bIns="0" rtlCol="0">
            <a:spAutoFit/>
          </a:bodyPr>
          <a:lstStyle/>
          <a:p>
            <a:r>
              <a:rPr lang="en-US" sz="1600" dirty="0" smtClean="0">
                <a:latin typeface="Candara"/>
                <a:cs typeface="Candara"/>
              </a:rPr>
              <a:t>Address 5</a:t>
            </a:r>
            <a:endParaRPr lang="en-US" sz="1600" dirty="0">
              <a:latin typeface="Candara"/>
              <a:cs typeface="Candara"/>
            </a:endParaRPr>
          </a:p>
        </p:txBody>
      </p:sp>
      <p:sp>
        <p:nvSpPr>
          <p:cNvPr id="286" name="Rectangle 285"/>
          <p:cNvSpPr/>
          <p:nvPr/>
        </p:nvSpPr>
        <p:spPr>
          <a:xfrm>
            <a:off x="4484781" y="2464817"/>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Rectangle 286"/>
          <p:cNvSpPr/>
          <p:nvPr/>
        </p:nvSpPr>
        <p:spPr>
          <a:xfrm>
            <a:off x="4484781" y="2946553"/>
            <a:ext cx="239889" cy="239889"/>
          </a:xfrm>
          <a:prstGeom prst="rect">
            <a:avLst/>
          </a:prstGeom>
          <a:solidFill>
            <a:srgbClr val="FFAF1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Rectangle 287"/>
          <p:cNvSpPr/>
          <p:nvPr/>
        </p:nvSpPr>
        <p:spPr>
          <a:xfrm>
            <a:off x="3512071" y="2247276"/>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89" name="TextBox 288"/>
          <p:cNvSpPr txBox="1"/>
          <p:nvPr/>
        </p:nvSpPr>
        <p:spPr>
          <a:xfrm>
            <a:off x="3660869" y="2186037"/>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sp>
        <p:nvSpPr>
          <p:cNvPr id="290" name="TextBox 289"/>
          <p:cNvSpPr txBox="1"/>
          <p:nvPr/>
        </p:nvSpPr>
        <p:spPr>
          <a:xfrm>
            <a:off x="3245707" y="2548957"/>
            <a:ext cx="1111580" cy="338554"/>
          </a:xfrm>
          <a:prstGeom prst="rect">
            <a:avLst/>
          </a:prstGeom>
          <a:noFill/>
        </p:spPr>
        <p:txBody>
          <a:bodyPr wrap="square" lIns="0" rIns="0" rtlCol="0">
            <a:spAutoFit/>
          </a:bodyPr>
          <a:lstStyle/>
          <a:p>
            <a:r>
              <a:rPr lang="en-US" sz="1600" dirty="0">
                <a:latin typeface="Candara"/>
                <a:cs typeface="Candara"/>
              </a:rPr>
              <a:t>r</a:t>
            </a:r>
            <a:r>
              <a:rPr lang="en-US" sz="1600" dirty="0" smtClean="0">
                <a:latin typeface="Candara"/>
                <a:cs typeface="Candara"/>
              </a:rPr>
              <a:t>un</a:t>
            </a:r>
            <a:r>
              <a:rPr lang="en-US" altLang="zh-CN" sz="1600" dirty="0" smtClean="0">
                <a:latin typeface="Candara"/>
                <a:cs typeface="Candara"/>
              </a:rPr>
              <a:t>-</a:t>
            </a:r>
            <a:r>
              <a:rPr lang="en-US" sz="1600" dirty="0" smtClean="0">
                <a:latin typeface="Candara"/>
                <a:cs typeface="Candara"/>
              </a:rPr>
              <a:t>task’</a:t>
            </a:r>
            <a:r>
              <a:rPr lang="zh-CN" altLang="en-US" sz="1600" dirty="0" smtClean="0">
                <a:latin typeface="Candara"/>
                <a:cs typeface="Candara"/>
              </a:rPr>
              <a:t> </a:t>
            </a:r>
            <a:r>
              <a:rPr lang="en-US" altLang="zh-CN" sz="1600" dirty="0" smtClean="0">
                <a:latin typeface="Candara"/>
                <a:cs typeface="Candara"/>
              </a:rPr>
              <a:t>pid</a:t>
            </a:r>
            <a:endParaRPr lang="en-US" sz="1600" dirty="0">
              <a:latin typeface="Candara"/>
              <a:cs typeface="Candara"/>
            </a:endParaRPr>
          </a:p>
        </p:txBody>
      </p:sp>
      <p:sp>
        <p:nvSpPr>
          <p:cNvPr id="291" name="Rectangle 290"/>
          <p:cNvSpPr/>
          <p:nvPr/>
        </p:nvSpPr>
        <p:spPr>
          <a:xfrm>
            <a:off x="3519652" y="2912865"/>
            <a:ext cx="437445" cy="24512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latin typeface="Candara"/>
              <a:cs typeface="Candara"/>
            </a:endParaRPr>
          </a:p>
        </p:txBody>
      </p:sp>
      <p:sp>
        <p:nvSpPr>
          <p:cNvPr id="292" name="TextBox 291"/>
          <p:cNvSpPr txBox="1"/>
          <p:nvPr/>
        </p:nvSpPr>
        <p:spPr>
          <a:xfrm>
            <a:off x="3674236" y="2852724"/>
            <a:ext cx="131563" cy="276999"/>
          </a:xfrm>
          <a:prstGeom prst="rect">
            <a:avLst/>
          </a:prstGeom>
          <a:noFill/>
        </p:spPr>
        <p:txBody>
          <a:bodyPr wrap="square" lIns="0" tIns="0" rIns="0" bIns="0" rtlCol="0">
            <a:spAutoFit/>
          </a:bodyPr>
          <a:lstStyle/>
          <a:p>
            <a:r>
              <a:rPr lang="en-US" altLang="zh-CN" dirty="0" smtClean="0">
                <a:latin typeface="Candara"/>
                <a:cs typeface="Candara"/>
              </a:rPr>
              <a:t>4</a:t>
            </a:r>
            <a:endParaRPr lang="en-US" dirty="0">
              <a:latin typeface="Candara"/>
              <a:cs typeface="Candara"/>
            </a:endParaRPr>
          </a:p>
        </p:txBody>
      </p:sp>
      <p:cxnSp>
        <p:nvCxnSpPr>
          <p:cNvPr id="293" name="Straight Connector 292"/>
          <p:cNvCxnSpPr/>
          <p:nvPr/>
        </p:nvCxnSpPr>
        <p:spPr>
          <a:xfrm>
            <a:off x="6785850" y="1361249"/>
            <a:ext cx="0" cy="205364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a:off x="4351211" y="1475543"/>
            <a:ext cx="0" cy="1939346"/>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3189112" y="948849"/>
            <a:ext cx="3441514" cy="400110"/>
          </a:xfrm>
          <a:prstGeom prst="rect">
            <a:avLst/>
          </a:prstGeom>
          <a:noFill/>
        </p:spPr>
        <p:txBody>
          <a:bodyPr wrap="square" lIns="0" rIns="0" rtlCol="0">
            <a:spAutoFit/>
          </a:bodyPr>
          <a:lstStyle/>
          <a:p>
            <a:pPr algn="ctr"/>
            <a:r>
              <a:rPr lang="en-US" sz="2000" b="1" dirty="0" smtClean="0">
                <a:latin typeface="Candara"/>
                <a:cs typeface="Candara"/>
              </a:rPr>
              <a:t>VMI</a:t>
            </a:r>
            <a:r>
              <a:rPr lang="zh-CN" altLang="en-US" sz="2000" b="1" dirty="0" smtClean="0">
                <a:latin typeface="Candara"/>
                <a:cs typeface="Candara"/>
              </a:rPr>
              <a:t> </a:t>
            </a:r>
            <a:r>
              <a:rPr lang="en-US" altLang="zh-CN" sz="2000" b="1" dirty="0">
                <a:latin typeface="Candara"/>
                <a:cs typeface="Candara"/>
              </a:rPr>
              <a:t>T</a:t>
            </a:r>
            <a:r>
              <a:rPr lang="en-US" altLang="zh-CN" sz="2000" b="1" dirty="0" smtClean="0">
                <a:latin typeface="Candara"/>
                <a:cs typeface="Candara"/>
              </a:rPr>
              <a:t>ool’s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
        <p:nvSpPr>
          <p:cNvPr id="104" name="TextBox 103"/>
          <p:cNvSpPr txBox="1"/>
          <p:nvPr/>
        </p:nvSpPr>
        <p:spPr>
          <a:xfrm>
            <a:off x="6954488" y="950278"/>
            <a:ext cx="2074265" cy="707886"/>
          </a:xfrm>
          <a:prstGeom prst="rect">
            <a:avLst/>
          </a:prstGeom>
          <a:noFill/>
        </p:spPr>
        <p:txBody>
          <a:bodyPr wrap="square" lIns="0" rIns="0" rtlCol="0">
            <a:spAutoFit/>
          </a:bodyPr>
          <a:lstStyle/>
          <a:p>
            <a:pPr algn="ctr"/>
            <a:r>
              <a:rPr lang="en-US" sz="2000" b="1" dirty="0" smtClean="0">
                <a:latin typeface="Candara"/>
                <a:cs typeface="Candara"/>
              </a:rPr>
              <a:t>Guest</a:t>
            </a:r>
            <a:r>
              <a:rPr lang="zh-CN" altLang="en-US" sz="2000" b="1" dirty="0" smtClean="0">
                <a:latin typeface="Candara"/>
                <a:cs typeface="Candara"/>
              </a:rPr>
              <a:t> </a:t>
            </a:r>
            <a:r>
              <a:rPr lang="en-US" altLang="zh-CN" sz="2000" b="1" dirty="0" smtClean="0">
                <a:latin typeface="Candara"/>
                <a:cs typeface="Candara"/>
              </a:rPr>
              <a:t>VM’s</a:t>
            </a:r>
            <a:r>
              <a:rPr lang="zh-CN" altLang="en-US" sz="2000" b="1" dirty="0" smtClean="0">
                <a:latin typeface="Candara"/>
                <a:cs typeface="Candara"/>
              </a:rPr>
              <a:t> </a:t>
            </a:r>
            <a:r>
              <a:rPr lang="en-US" altLang="zh-CN" sz="2000" b="1" dirty="0" smtClean="0">
                <a:latin typeface="Candara"/>
                <a:cs typeface="Candara"/>
              </a:rPr>
              <a:t>Memory</a:t>
            </a:r>
            <a:endParaRPr lang="en-US" sz="2000" b="1" dirty="0">
              <a:latin typeface="Candara"/>
              <a:cs typeface="Candara"/>
            </a:endParaRPr>
          </a:p>
        </p:txBody>
      </p:sp>
    </p:spTree>
    <p:extLst>
      <p:ext uri="{BB962C8B-B14F-4D97-AF65-F5344CB8AC3E}">
        <p14:creationId xmlns:p14="http://schemas.microsoft.com/office/powerpoint/2010/main" val="227590137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p:cNvSpPr/>
          <p:nvPr/>
        </p:nvSpPr>
        <p:spPr>
          <a:xfrm>
            <a:off x="3828807" y="5038702"/>
            <a:ext cx="4783197" cy="1679097"/>
          </a:xfrm>
          <a:prstGeom prst="rect">
            <a:avLst/>
          </a:prstGeom>
          <a:solidFill>
            <a:schemeClr val="bg1">
              <a:lumMod val="85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sp>
        <p:nvSpPr>
          <p:cNvPr id="118" name="Rounded Rectangle 117"/>
          <p:cNvSpPr/>
          <p:nvPr/>
        </p:nvSpPr>
        <p:spPr>
          <a:xfrm>
            <a:off x="389129" y="5096871"/>
            <a:ext cx="1778000" cy="663223"/>
          </a:xfrm>
          <a:prstGeom prst="roundRect">
            <a:avLst/>
          </a:prstGeom>
          <a:solidFill>
            <a:schemeClr val="accent3">
              <a:lumMod val="60000"/>
              <a:lumOff val="40000"/>
              <a:alpha val="25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Candara"/>
                <a:cs typeface="Candara"/>
              </a:rPr>
              <a:t>Consistency</a:t>
            </a:r>
            <a:r>
              <a:rPr lang="zh-CN" altLang="en-US" sz="2000" dirty="0" smtClean="0">
                <a:solidFill>
                  <a:schemeClr val="tx1"/>
                </a:solidFill>
                <a:latin typeface="Candara"/>
                <a:cs typeface="Candara"/>
              </a:rPr>
              <a:t> </a:t>
            </a:r>
            <a:r>
              <a:rPr lang="en-US" altLang="zh-CN" sz="2000" dirty="0">
                <a:solidFill>
                  <a:schemeClr val="tx1"/>
                </a:solidFill>
                <a:latin typeface="Candara"/>
                <a:cs typeface="Candara"/>
              </a:rPr>
              <a:t>C</a:t>
            </a:r>
            <a:r>
              <a:rPr lang="en-US" altLang="zh-CN" sz="2000" dirty="0" smtClean="0">
                <a:solidFill>
                  <a:schemeClr val="tx1"/>
                </a:solidFill>
                <a:latin typeface="Candara"/>
                <a:cs typeface="Candara"/>
              </a:rPr>
              <a:t>heck</a:t>
            </a:r>
            <a:endParaRPr lang="en-US" sz="2000" dirty="0">
              <a:solidFill>
                <a:schemeClr val="tx1"/>
              </a:solidFill>
              <a:latin typeface="Candara"/>
              <a:cs typeface="Candara"/>
            </a:endParaRPr>
          </a:p>
        </p:txBody>
      </p:sp>
      <p:cxnSp>
        <p:nvCxnSpPr>
          <p:cNvPr id="24" name="Straight Arrow Connector 23"/>
          <p:cNvCxnSpPr>
            <a:stCxn id="44" idx="2"/>
            <a:endCxn id="118" idx="0"/>
          </p:cNvCxnSpPr>
          <p:nvPr/>
        </p:nvCxnSpPr>
        <p:spPr>
          <a:xfrm flipH="1">
            <a:off x="1278129" y="4673422"/>
            <a:ext cx="5338" cy="423449"/>
          </a:xfrm>
          <a:prstGeom prst="straightConnector1">
            <a:avLst/>
          </a:prstGeom>
          <a:solidFill>
            <a:schemeClr val="bg1">
              <a:lumMod val="75000"/>
            </a:schemeClr>
          </a:solidFill>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36591" y="4884009"/>
            <a:ext cx="7239614"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94467" y="2789245"/>
            <a:ext cx="1778000" cy="1884177"/>
          </a:xfrm>
          <a:prstGeom prst="roundRect">
            <a:avLst/>
          </a:prstGeom>
          <a:solidFill>
            <a:srgbClr val="FF416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latin typeface="Candara"/>
                <a:cs typeface="Candara"/>
              </a:rPr>
              <a:t>Retrieve VM</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States</a:t>
            </a:r>
            <a:endParaRPr lang="en-US" sz="2000" dirty="0">
              <a:solidFill>
                <a:schemeClr val="tx1"/>
              </a:solidFill>
              <a:latin typeface="Candara"/>
              <a:cs typeface="Candara"/>
            </a:endParaRPr>
          </a:p>
        </p:txBody>
      </p:sp>
      <p:sp>
        <p:nvSpPr>
          <p:cNvPr id="119" name="Rectangle 118"/>
          <p:cNvSpPr/>
          <p:nvPr/>
        </p:nvSpPr>
        <p:spPr>
          <a:xfrm>
            <a:off x="3828807" y="5063361"/>
            <a:ext cx="4572000" cy="646331"/>
          </a:xfrm>
          <a:prstGeom prst="rect">
            <a:avLst/>
          </a:prstGeom>
        </p:spPr>
        <p:txBody>
          <a:bodyPr>
            <a:spAutoFit/>
          </a:bodyPr>
          <a:lstStyle/>
          <a:p>
            <a:r>
              <a:rPr lang="en-US" altLang="zh-CN" b="1" dirty="0" err="1">
                <a:latin typeface="Candara"/>
                <a:cs typeface="Candara"/>
              </a:rPr>
              <a:t>foreach</a:t>
            </a:r>
            <a:r>
              <a:rPr lang="en-US" altLang="zh-CN" dirty="0">
                <a:latin typeface="Candara"/>
                <a:cs typeface="Candara"/>
              </a:rPr>
              <a:t> </a:t>
            </a:r>
            <a:r>
              <a:rPr lang="en-US" altLang="zh-CN" dirty="0" smtClean="0">
                <a:latin typeface="Candara"/>
                <a:cs typeface="Candara"/>
              </a:rPr>
              <a:t>lock: </a:t>
            </a:r>
            <a:endParaRPr lang="en-US" altLang="zh-CN" dirty="0">
              <a:latin typeface="Candara"/>
              <a:cs typeface="Candara"/>
            </a:endParaRPr>
          </a:p>
          <a:p>
            <a:r>
              <a:rPr lang="en-US" altLang="zh-CN" dirty="0">
                <a:latin typeface="Candara"/>
                <a:cs typeface="Candara"/>
              </a:rPr>
              <a:t>     </a:t>
            </a:r>
            <a:r>
              <a:rPr lang="en-US" altLang="zh-CN" b="1" dirty="0">
                <a:latin typeface="Candara"/>
                <a:cs typeface="Candara"/>
              </a:rPr>
              <a:t>if </a:t>
            </a:r>
            <a:r>
              <a:rPr lang="en-US" altLang="zh-CN" dirty="0">
                <a:latin typeface="Candara"/>
                <a:cs typeface="Candara"/>
              </a:rPr>
              <a:t>lock is unavailable, </a:t>
            </a:r>
            <a:r>
              <a:rPr lang="en-US" altLang="zh-CN" b="1" dirty="0">
                <a:latin typeface="Candara"/>
                <a:cs typeface="Candara"/>
              </a:rPr>
              <a:t>then  </a:t>
            </a:r>
            <a:r>
              <a:rPr lang="en-US" altLang="zh-CN" dirty="0">
                <a:latin typeface="Candara"/>
                <a:cs typeface="Candara"/>
              </a:rPr>
              <a:t>_</a:t>
            </a:r>
            <a:r>
              <a:rPr lang="en-US" altLang="zh-CN" dirty="0" err="1">
                <a:latin typeface="Candara"/>
                <a:cs typeface="Candara"/>
              </a:rPr>
              <a:t>xabort</a:t>
            </a:r>
            <a:r>
              <a:rPr lang="en-US" altLang="zh-CN" dirty="0">
                <a:latin typeface="Candara"/>
                <a:cs typeface="Candara"/>
              </a:rPr>
              <a:t>()</a:t>
            </a:r>
            <a:endParaRPr lang="en-US" dirty="0">
              <a:latin typeface="Candara"/>
              <a:cs typeface="Candara"/>
            </a:endParaRPr>
          </a:p>
        </p:txBody>
      </p:sp>
      <p:sp>
        <p:nvSpPr>
          <p:cNvPr id="120" name="Rectangle 119"/>
          <p:cNvSpPr/>
          <p:nvPr/>
        </p:nvSpPr>
        <p:spPr>
          <a:xfrm>
            <a:off x="3828807" y="5672961"/>
            <a:ext cx="4783197" cy="646331"/>
          </a:xfrm>
          <a:prstGeom prst="rect">
            <a:avLst/>
          </a:prstGeom>
        </p:spPr>
        <p:txBody>
          <a:bodyPr wrap="square">
            <a:spAutoFit/>
          </a:bodyPr>
          <a:lstStyle/>
          <a:p>
            <a:r>
              <a:rPr lang="en-US" altLang="zh-CN" b="1" dirty="0" err="1">
                <a:latin typeface="Candara"/>
                <a:cs typeface="Candara"/>
              </a:rPr>
              <a:t>f</a:t>
            </a:r>
            <a:r>
              <a:rPr lang="en-US" altLang="zh-CN" b="1" dirty="0" err="1" smtCle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ng="en-US" altLang="zh-CN" dirty="0" smtClean="0">
                <a:latin typeface="Candara"/>
                <a:cs typeface="Candara"/>
              </a:rPr>
              <a:t>:</a:t>
            </a:r>
          </a:p>
          <a:p>
            <a:r>
              <a:rPr lang="en-US" altLang="zh-CN" dirty="0" smtClean="0">
                <a:latin typeface="Candara"/>
                <a:cs typeface="Candara"/>
              </a:rPr>
              <a:t>     </a:t>
            </a:r>
            <a:r>
              <a:rPr lang="en-US" altLang="zh-CN" b="1" dirty="0" smtClean="0">
                <a:latin typeface="Candara"/>
                <a:cs typeface="Candara"/>
              </a:rPr>
              <a:t>if *</a:t>
            </a:r>
            <a:r>
              <a:rPr lang="en-US" altLang="zh-CN" dirty="0" smtClean="0">
                <a:latin typeface="Candara"/>
                <a:cs typeface="Candara"/>
              </a:rPr>
              <a:t>(addresses[</a:t>
            </a:r>
            <a:r>
              <a:rPr lang="en-US" altLang="zh-CN" dirty="0" err="1" smtClean="0">
                <a:latin typeface="Candara"/>
                <a:cs typeface="Candara"/>
              </a:rPr>
              <a:t>i</a:t>
            </a:r>
            <a:r>
              <a:rPr lang="en-US" altLang="zh-CN" dirty="0" smtClean="0">
                <a:latin typeface="Candara"/>
                <a:cs typeface="Candara"/>
              </a:rPr>
              <a:t>]) != values[</a:t>
            </a:r>
            <a:r>
              <a:rPr lang="en-US" altLang="zh-CN" dirty="0" err="1" smtClean="0">
                <a:latin typeface="Candara"/>
                <a:cs typeface="Candara"/>
              </a:rPr>
              <a:t>i</a:t>
            </a:r>
            <a:r>
              <a:rPr lang="en-US" altLang="zh-CN" dirty="0" smtClean="0">
                <a:latin typeface="Candara"/>
                <a:cs typeface="Candara"/>
              </a:rPr>
              <a:t>], </a:t>
            </a:r>
            <a:r>
              <a:rPr lang="en-US" altLang="zh-CN" b="1" dirty="0" smtClean="0">
                <a:latin typeface="Candara"/>
                <a:cs typeface="Candara"/>
              </a:rPr>
              <a:t>then </a:t>
            </a:r>
            <a:r>
              <a:rPr lang="en-US" altLang="zh-CN" dirty="0" smtClean="0">
                <a:solidFill>
                  <a:srgbClr val="000000"/>
                </a:solidFill>
                <a:latin typeface="Candara"/>
                <a:cs typeface="Candara"/>
              </a:rPr>
              <a:t>_</a:t>
            </a:r>
            <a:r>
              <a:rPr lang="en-US" altLang="zh-CN" dirty="0" err="1" smtClean="0">
                <a:solidFill>
                  <a:srgbClr val="000000"/>
                </a:solidFill>
                <a:latin typeface="Candara"/>
                <a:cs typeface="Candara"/>
              </a:rPr>
              <a:t>xabort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141" name="TextBox 140"/>
          <p:cNvSpPr txBox="1"/>
          <p:nvPr/>
        </p:nvSpPr>
        <p:spPr>
          <a:xfrm>
            <a:off x="3847547" y="6299304"/>
            <a:ext cx="955159" cy="369332"/>
          </a:xfrm>
          <a:prstGeom prst="rect">
            <a:avLst/>
          </a:prstGeom>
          <a:noFill/>
        </p:spPr>
        <p:txBody>
          <a:bodyPr wrap="none" rtlCol="0">
            <a:spAutoFit/>
          </a:bodyPr>
          <a:lstStyle/>
          <a:p>
            <a:r>
              <a:rPr lang="en-US" altLang="zh-CN" dirty="0">
                <a:solidFill>
                  <a:srgbClr val="000000"/>
                </a:solidFill>
                <a:latin typeface="Candara"/>
                <a:cs typeface="Candara"/>
              </a:rPr>
              <a:t>_</a:t>
            </a:r>
            <a:r>
              <a:rPr lang="en-US" altLang="zh-CN" dirty="0" err="1">
                <a:solidFill>
                  <a:srgbClr val="000000"/>
                </a:solidFill>
                <a:latin typeface="Candara"/>
                <a:cs typeface="Candara"/>
              </a:rPr>
              <a:t>xend</a:t>
            </a:r>
            <a:r>
              <a:rPr lang="en-US" altLang="zh-CN" dirty="0">
                <a:solidFill>
                  <a:srgbClr val="000000"/>
                </a:solidFill>
                <a:latin typeface="Candara"/>
                <a:cs typeface="Candara"/>
              </a:rPr>
              <a:t>(</a:t>
            </a: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23" name="Rectangle 22"/>
          <p:cNvSpPr/>
          <p:nvPr/>
        </p:nvSpPr>
        <p:spPr>
          <a:xfrm>
            <a:off x="7587062" y="4828643"/>
            <a:ext cx="1252276" cy="403926"/>
          </a:xfrm>
          <a:prstGeom prst="rect">
            <a:avLst/>
          </a:prstGeom>
          <a:solidFill>
            <a:schemeClr val="accent3">
              <a:lumMod val="60000"/>
              <a:lumOff val="40000"/>
              <a:alpha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rgbClr val="000000"/>
                </a:solidFill>
                <a:latin typeface="Candara"/>
                <a:cs typeface="Candara"/>
              </a:rPr>
              <a:t>Transaction</a:t>
            </a:r>
            <a:endParaRPr lang="en-US" b="1" dirty="0">
              <a:solidFill>
                <a:srgbClr val="000000"/>
              </a:solidFill>
              <a:latin typeface="Candara"/>
              <a:cs typeface="Candara"/>
            </a:endParaRPr>
          </a:p>
        </p:txBody>
      </p:sp>
      <p:sp>
        <p:nvSpPr>
          <p:cNvPr id="116" name="Title 1"/>
          <p:cNvSpPr>
            <a:spLocks noGrp="1"/>
          </p:cNvSpPr>
          <p:nvPr>
            <p:ph type="title"/>
          </p:nvPr>
        </p:nvSpPr>
        <p:spPr>
          <a:xfrm>
            <a:off x="457200" y="6529"/>
            <a:ext cx="8229600" cy="1143000"/>
          </a:xfrm>
        </p:spPr>
        <p:txBody>
          <a:bodyPr>
            <a:noAutofit/>
          </a:bodyPr>
          <a:lstStyle/>
          <a:p>
            <a:r>
              <a:rPr lang="en-US" sz="4000" b="1" dirty="0">
                <a:solidFill>
                  <a:srgbClr val="0080FF"/>
                </a:solidFill>
                <a:latin typeface="Candara"/>
                <a:cs typeface="Candara"/>
              </a:rPr>
              <a:t>2-phase VMI-Copy</a:t>
            </a:r>
          </a:p>
        </p:txBody>
      </p:sp>
      <p:sp>
        <p:nvSpPr>
          <p:cNvPr id="107" name="Content Placeholder 2"/>
          <p:cNvSpPr txBox="1">
            <a:spLocks/>
          </p:cNvSpPr>
          <p:nvPr/>
        </p:nvSpPr>
        <p:spPr>
          <a:xfrm>
            <a:off x="457199" y="1332091"/>
            <a:ext cx="8538345"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effectLst>
                  <a:outerShdw blurRad="38100" dist="38100" dir="2700000" algn="tl">
                    <a:srgbClr val="000000">
                      <a:alpha val="43137"/>
                    </a:srgbClr>
                  </a:outerShdw>
                </a:effectLst>
                <a:latin typeface="Candara"/>
                <a:cs typeface="Candara"/>
              </a:rPr>
              <a:t>Logic</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are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simple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in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transaction</a:t>
            </a:r>
          </a:p>
          <a:p>
            <a:r>
              <a:rPr lang="en-US" b="1" dirty="0" smtClean="0">
                <a:effectLst>
                  <a:outerShdw blurRad="38100" dist="38100" dir="2700000" algn="tl">
                    <a:srgbClr val="000000">
                      <a:alpha val="43137"/>
                    </a:srgbClr>
                  </a:outerShdw>
                </a:effectLst>
                <a:latin typeface="Candara"/>
                <a:cs typeface="Candara"/>
              </a:rPr>
              <a:t>No</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memory</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write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in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transaction</a:t>
            </a:r>
            <a:endParaRPr lang="en-US" b="1" dirty="0">
              <a:effectLst>
                <a:outerShdw blurRad="38100" dist="38100" dir="2700000" algn="tl">
                  <a:srgbClr val="000000">
                    <a:alpha val="43137"/>
                  </a:srgbClr>
                </a:outerShdw>
              </a:effectLst>
              <a:latin typeface="Candara"/>
              <a:cs typeface="Candara"/>
            </a:endParaRPr>
          </a:p>
        </p:txBody>
      </p:sp>
    </p:spTree>
    <p:extLst>
      <p:ext uri="{BB962C8B-B14F-4D97-AF65-F5344CB8AC3E}">
        <p14:creationId xmlns:p14="http://schemas.microsoft.com/office/powerpoint/2010/main" val="301961693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Read </a:t>
            </a:r>
            <a:r>
              <a:rPr lang="en-US" sz="4000" b="1" dirty="0">
                <a:solidFill>
                  <a:srgbClr val="0080FF"/>
                </a:solidFill>
                <a:latin typeface="Candara"/>
                <a:cs typeface="Candara"/>
              </a:rPr>
              <a:t>Set</a:t>
            </a:r>
            <a:r>
              <a:rPr lang="zh-CN" altLang="en-US" sz="4000" b="1" dirty="0">
                <a:solidFill>
                  <a:srgbClr val="0080FF"/>
                </a:solidFill>
                <a:latin typeface="Candara"/>
                <a:cs typeface="Candara"/>
              </a:rPr>
              <a:t> </a:t>
            </a:r>
            <a:r>
              <a:rPr lang="en-US" altLang="zh-CN" sz="4000" b="1" dirty="0" smtClean="0">
                <a:solidFill>
                  <a:srgbClr val="0080FF"/>
                </a:solidFill>
                <a:latin typeface="Candara"/>
                <a:cs typeface="Candara"/>
              </a:rPr>
              <a:t>Reduction</a:t>
            </a:r>
            <a:endParaRPr lang="en-US" sz="4000" b="1" dirty="0">
              <a:solidFill>
                <a:srgbClr val="0080FF"/>
              </a:solidFill>
              <a:latin typeface="Candara"/>
              <a:cs typeface="Candara"/>
            </a:endParaRPr>
          </a:p>
        </p:txBody>
      </p:sp>
      <p:graphicFrame>
        <p:nvGraphicFramePr>
          <p:cNvPr id="6" name="内容占位符 4"/>
          <p:cNvGraphicFramePr>
            <a:graphicFrameLocks/>
          </p:cNvGraphicFramePr>
          <p:nvPr>
            <p:extLst>
              <p:ext uri="{D42A27DB-BD31-4B8C-83A1-F6EECF244321}">
                <p14:modId xmlns:p14="http://schemas.microsoft.com/office/powerpoint/2010/main" val="2656026097"/>
              </p:ext>
            </p:extLst>
          </p:nvPr>
        </p:nvGraphicFramePr>
        <p:xfrm>
          <a:off x="315589" y="2040634"/>
          <a:ext cx="8229600" cy="45720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724196" y="1923559"/>
            <a:ext cx="1248713" cy="369332"/>
          </a:xfrm>
          <a:prstGeom prst="rect">
            <a:avLst/>
          </a:prstGeom>
          <a:noFill/>
        </p:spPr>
        <p:txBody>
          <a:bodyPr wrap="square" rtlCol="0">
            <a:spAutoFit/>
          </a:bodyPr>
          <a:lstStyle/>
          <a:p>
            <a:r>
              <a:rPr lang="en-US" altLang="zh-CN" b="1" dirty="0" smtClean="0">
                <a:latin typeface="Verdana" pitchFamily="34" charset="0"/>
                <a:ea typeface="Verdana" pitchFamily="34" charset="0"/>
                <a:cs typeface="Verdana" pitchFamily="34" charset="0"/>
              </a:rPr>
              <a:t>487KB</a:t>
            </a:r>
            <a:endParaRPr lang="en-US" b="1" dirty="0">
              <a:latin typeface="Verdana" pitchFamily="34" charset="0"/>
              <a:ea typeface="Verdana" pitchFamily="34" charset="0"/>
              <a:cs typeface="Verdana" pitchFamily="34" charset="0"/>
            </a:endParaRPr>
          </a:p>
        </p:txBody>
      </p:sp>
      <p:sp>
        <p:nvSpPr>
          <p:cNvPr id="8" name="TextBox 7"/>
          <p:cNvSpPr txBox="1"/>
          <p:nvPr/>
        </p:nvSpPr>
        <p:spPr>
          <a:xfrm>
            <a:off x="457200" y="1320884"/>
            <a:ext cx="6712490" cy="461665"/>
          </a:xfrm>
          <a:prstGeom prst="rect">
            <a:avLst/>
          </a:prstGeom>
          <a:noFill/>
        </p:spPr>
        <p:txBody>
          <a:bodyPr wrap="square" rtlCol="0">
            <a:spAutoFit/>
          </a:bodyPr>
          <a:lstStyle/>
          <a:p>
            <a:r>
              <a:rPr lang="en-US" altLang="zh-CN" sz="2400" dirty="0" smtClean="0">
                <a:latin typeface="Verdana" pitchFamily="34" charset="0"/>
                <a:ea typeface="Verdana" pitchFamily="34" charset="0"/>
                <a:cs typeface="Verdana" pitchFamily="34" charset="0"/>
              </a:rPr>
              <a:t>For</a:t>
            </a:r>
            <a:r>
              <a:rPr lang="zh-CN" altLang="en-US" sz="2400" dirty="0" smtClean="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netstat:</a:t>
            </a:r>
            <a:r>
              <a:rPr lang="zh-CN" altLang="en-US" sz="2400" dirty="0" smtClean="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487</a:t>
            </a:r>
            <a:r>
              <a:rPr lang="zh-CN" altLang="en-US" sz="2400" dirty="0" smtClean="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KB</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-&gt;</a:t>
            </a:r>
            <a:r>
              <a:rPr lang="zh-CN" altLang="en-US" sz="2400" dirty="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93</a:t>
            </a:r>
            <a:r>
              <a:rPr lang="zh-CN" altLang="en-US" sz="2400" dirty="0" smtClean="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KB</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-&gt;</a:t>
            </a:r>
            <a:r>
              <a:rPr lang="zh-CN" altLang="en-US" sz="2400" dirty="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63</a:t>
            </a:r>
            <a:r>
              <a:rPr lang="zh-CN" altLang="en-US" sz="2400" dirty="0" smtClean="0">
                <a:latin typeface="Verdana" pitchFamily="34" charset="0"/>
                <a:cs typeface="Verdana" pitchFamily="34" charset="0"/>
              </a:rPr>
              <a:t> </a:t>
            </a:r>
            <a:r>
              <a:rPr lang="en-US" altLang="zh-CN" sz="2400" dirty="0" smtClean="0">
                <a:latin typeface="Verdana" pitchFamily="34" charset="0"/>
                <a:cs typeface="Verdana" pitchFamily="34" charset="0"/>
              </a:rPr>
              <a:t>K</a:t>
            </a:r>
            <a:r>
              <a:rPr lang="en-US" altLang="zh-CN" sz="2400" dirty="0" smtClean="0">
                <a:latin typeface="Verdana" pitchFamily="34" charset="0"/>
                <a:ea typeface="Verdana" pitchFamily="34" charset="0"/>
                <a:cs typeface="Verdana" pitchFamily="34" charset="0"/>
              </a:rPr>
              <a:t>B</a:t>
            </a:r>
            <a:endParaRPr lang="en-US" sz="2400" dirty="0">
              <a:latin typeface="Verdana" pitchFamily="34" charset="0"/>
              <a:ea typeface="Verdana" pitchFamily="34" charset="0"/>
              <a:cs typeface="Verdana" pitchFamily="34" charset="0"/>
            </a:endParaRPr>
          </a:p>
        </p:txBody>
      </p:sp>
      <p:cxnSp>
        <p:nvCxnSpPr>
          <p:cNvPr id="9" name="Curved Connector 8"/>
          <p:cNvCxnSpPr/>
          <p:nvPr/>
        </p:nvCxnSpPr>
        <p:spPr>
          <a:xfrm>
            <a:off x="2797710" y="2460743"/>
            <a:ext cx="1157526" cy="238431"/>
          </a:xfrm>
          <a:prstGeom prst="curvedConnector3">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299810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4"/>
          <p:cNvGraphicFramePr>
            <a:graphicFrameLocks/>
          </p:cNvGraphicFramePr>
          <p:nvPr>
            <p:extLst>
              <p:ext uri="{D42A27DB-BD31-4B8C-83A1-F6EECF244321}">
                <p14:modId xmlns:p14="http://schemas.microsoft.com/office/powerpoint/2010/main" val="437326904"/>
              </p:ext>
            </p:extLst>
          </p:nvPr>
        </p:nvGraphicFramePr>
        <p:xfrm>
          <a:off x="315589" y="1991474"/>
          <a:ext cx="8229600" cy="485775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80FF"/>
                </a:solidFill>
                <a:latin typeface="Candara"/>
                <a:cs typeface="Candara"/>
              </a:rPr>
              <a:t>Write Set</a:t>
            </a:r>
            <a:r>
              <a:rPr lang="zh-CN" altLang="en-US" sz="4000" b="1" dirty="0">
                <a:solidFill>
                  <a:srgbClr val="0080FF"/>
                </a:solidFill>
                <a:latin typeface="Candara"/>
                <a:cs typeface="Candara"/>
              </a:rPr>
              <a:t> </a:t>
            </a:r>
            <a:r>
              <a:rPr lang="en-US" altLang="zh-CN" sz="4000" b="1" dirty="0" smtClean="0">
                <a:solidFill>
                  <a:srgbClr val="0080FF"/>
                </a:solidFill>
                <a:latin typeface="Candara"/>
                <a:cs typeface="Candara"/>
              </a:rPr>
              <a:t>Reduction</a:t>
            </a:r>
            <a:endParaRPr lang="en-US" sz="4000" b="1" dirty="0">
              <a:solidFill>
                <a:srgbClr val="0080FF"/>
              </a:solidFill>
              <a:latin typeface="Candara"/>
              <a:cs typeface="Candara"/>
            </a:endParaRPr>
          </a:p>
        </p:txBody>
      </p:sp>
      <p:sp>
        <p:nvSpPr>
          <p:cNvPr id="10" name="TextBox 9"/>
          <p:cNvSpPr txBox="1"/>
          <p:nvPr/>
        </p:nvSpPr>
        <p:spPr>
          <a:xfrm>
            <a:off x="457200" y="1320884"/>
            <a:ext cx="6217780" cy="461665"/>
          </a:xfrm>
          <a:prstGeom prst="rect">
            <a:avLst/>
          </a:prstGeom>
          <a:noFill/>
        </p:spPr>
        <p:txBody>
          <a:bodyPr wrap="square" rtlCol="0">
            <a:spAutoFit/>
          </a:bodyPr>
          <a:lstStyle/>
          <a:p>
            <a:r>
              <a:rPr lang="en-US" altLang="zh-CN" sz="2400" dirty="0" smtClean="0">
                <a:latin typeface="Verdana" pitchFamily="34" charset="0"/>
                <a:ea typeface="Verdana" pitchFamily="34" charset="0"/>
                <a:cs typeface="Verdana" pitchFamily="34" charset="0"/>
              </a:rPr>
              <a:t>For</a:t>
            </a:r>
            <a:r>
              <a:rPr lang="zh-CN" altLang="en-US" sz="2400" dirty="0" smtClean="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netstat:</a:t>
            </a:r>
            <a:r>
              <a:rPr lang="zh-CN" altLang="en-US" sz="2400" dirty="0" smtClean="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616</a:t>
            </a:r>
            <a:r>
              <a:rPr lang="zh-CN" altLang="en-US" sz="2400" dirty="0" smtClean="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KB</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-&gt;</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62</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KB</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-&gt;</a:t>
            </a:r>
            <a:r>
              <a:rPr lang="zh-CN" altLang="en-US" sz="2400" dirty="0">
                <a:latin typeface="Verdana" pitchFamily="34" charset="0"/>
                <a:cs typeface="Verdana" pitchFamily="34" charset="0"/>
              </a:rPr>
              <a:t> </a:t>
            </a:r>
            <a:r>
              <a:rPr lang="en-US" altLang="zh-CN" sz="2400" dirty="0">
                <a:latin typeface="Verdana" pitchFamily="34" charset="0"/>
                <a:ea typeface="Verdana" pitchFamily="34" charset="0"/>
                <a:cs typeface="Verdana" pitchFamily="34" charset="0"/>
              </a:rPr>
              <a:t>0</a:t>
            </a:r>
            <a:r>
              <a:rPr lang="zh-CN" altLang="en-US" sz="2400" dirty="0" smtClean="0">
                <a:latin typeface="Verdana" pitchFamily="34" charset="0"/>
                <a:cs typeface="Verdana" pitchFamily="34" charset="0"/>
              </a:rPr>
              <a:t> </a:t>
            </a:r>
            <a:r>
              <a:rPr lang="en-US" altLang="zh-CN" sz="2400" dirty="0" smtClean="0">
                <a:latin typeface="Verdana" pitchFamily="34" charset="0"/>
                <a:ea typeface="Verdana" pitchFamily="34" charset="0"/>
                <a:cs typeface="Verdana" pitchFamily="34" charset="0"/>
              </a:rPr>
              <a:t>B</a:t>
            </a:r>
            <a:endParaRPr lang="en-US" sz="2400" dirty="0">
              <a:latin typeface="Verdana" pitchFamily="34" charset="0"/>
              <a:ea typeface="Verdana" pitchFamily="34" charset="0"/>
              <a:cs typeface="Verdana" pitchFamily="34" charset="0"/>
            </a:endParaRPr>
          </a:p>
        </p:txBody>
      </p:sp>
      <p:sp>
        <p:nvSpPr>
          <p:cNvPr id="5" name="TextBox 4"/>
          <p:cNvSpPr txBox="1"/>
          <p:nvPr/>
        </p:nvSpPr>
        <p:spPr>
          <a:xfrm>
            <a:off x="2710086" y="1907793"/>
            <a:ext cx="1234008" cy="369332"/>
          </a:xfrm>
          <a:prstGeom prst="rect">
            <a:avLst/>
          </a:prstGeom>
          <a:noFill/>
        </p:spPr>
        <p:txBody>
          <a:bodyPr wrap="square" rtlCol="0">
            <a:spAutoFit/>
          </a:bodyPr>
          <a:lstStyle/>
          <a:p>
            <a:r>
              <a:rPr lang="en-US" altLang="zh-CN" b="1" dirty="0" smtClean="0">
                <a:latin typeface="Verdana" pitchFamily="34" charset="0"/>
                <a:ea typeface="Verdana" pitchFamily="34" charset="0"/>
                <a:cs typeface="Verdana" pitchFamily="34" charset="0"/>
              </a:rPr>
              <a:t>616</a:t>
            </a:r>
            <a:r>
              <a:rPr lang="zh-CN" altLang="en-US" b="1" dirty="0" smtClean="0">
                <a:latin typeface="Verdana" pitchFamily="34" charset="0"/>
                <a:cs typeface="Verdana" pitchFamily="34" charset="0"/>
              </a:rPr>
              <a:t> </a:t>
            </a:r>
            <a:r>
              <a:rPr lang="en-US" altLang="zh-CN" b="1" dirty="0" smtClean="0">
                <a:latin typeface="Verdana" pitchFamily="34" charset="0"/>
                <a:ea typeface="Verdana" pitchFamily="34" charset="0"/>
                <a:cs typeface="Verdana" pitchFamily="34" charset="0"/>
              </a:rPr>
              <a:t>KB</a:t>
            </a:r>
            <a:endParaRPr lang="en-US" b="1" dirty="0">
              <a:latin typeface="Verdana" pitchFamily="34" charset="0"/>
              <a:ea typeface="Verdana" pitchFamily="34" charset="0"/>
              <a:cs typeface="Verdana" pitchFamily="34" charset="0"/>
            </a:endParaRPr>
          </a:p>
        </p:txBody>
      </p:sp>
      <p:cxnSp>
        <p:nvCxnSpPr>
          <p:cNvPr id="8" name="Curved Connector 7"/>
          <p:cNvCxnSpPr/>
          <p:nvPr/>
        </p:nvCxnSpPr>
        <p:spPr>
          <a:xfrm>
            <a:off x="2718342" y="2447513"/>
            <a:ext cx="1157526" cy="238431"/>
          </a:xfrm>
          <a:prstGeom prst="curvedConnector3">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141232" y="4804500"/>
            <a:ext cx="7351889" cy="0"/>
          </a:xfrm>
          <a:prstGeom prst="line">
            <a:avLst/>
          </a:prstGeom>
          <a:ln>
            <a:solidFill>
              <a:srgbClr val="CCFFCC"/>
            </a:solidFill>
            <a:prstDash val="dash"/>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589341" y="3705264"/>
            <a:ext cx="1811088" cy="707886"/>
          </a:xfrm>
          <a:prstGeom prst="rect">
            <a:avLst/>
          </a:prstGeom>
        </p:spPr>
        <p:txBody>
          <a:bodyPr wrap="none">
            <a:spAutoFit/>
          </a:bodyPr>
          <a:lstStyle/>
          <a:p>
            <a:pPr algn="ctr"/>
            <a:r>
              <a:rPr lang="en-US" sz="2000" b="1" dirty="0" smtClean="0">
                <a:latin typeface="Candara"/>
                <a:cs typeface="Candara"/>
              </a:rPr>
              <a:t>Write</a:t>
            </a:r>
            <a:r>
              <a:rPr lang="en-US" sz="2000" b="1" dirty="0">
                <a:latin typeface="Candara"/>
                <a:cs typeface="Candara"/>
              </a:rPr>
              <a:t> </a:t>
            </a:r>
            <a:r>
              <a:rPr lang="en-US" sz="2000" b="1" dirty="0" smtClean="0">
                <a:latin typeface="Candara"/>
                <a:cs typeface="Candara"/>
              </a:rPr>
              <a:t>set limit: </a:t>
            </a:r>
            <a:br>
              <a:rPr lang="en-US" sz="2000" b="1" dirty="0" smtClean="0">
                <a:latin typeface="Candara"/>
                <a:cs typeface="Candara"/>
              </a:rPr>
            </a:br>
            <a:r>
              <a:rPr lang="en-US" sz="2000" b="1" dirty="0" smtClean="0">
                <a:latin typeface="Verdana" pitchFamily="34" charset="0"/>
                <a:ea typeface="Verdana" pitchFamily="34" charset="0"/>
                <a:cs typeface="Verdana" pitchFamily="34" charset="0"/>
              </a:rPr>
              <a:t>24KB</a:t>
            </a:r>
            <a:endParaRPr lang="en-US" sz="2000" b="1" dirty="0">
              <a:latin typeface="Verdana" pitchFamily="34" charset="0"/>
              <a:ea typeface="Verdana" pitchFamily="34" charset="0"/>
              <a:cs typeface="Verdana" pitchFamily="34" charset="0"/>
            </a:endParaRPr>
          </a:p>
        </p:txBody>
      </p:sp>
      <p:cxnSp>
        <p:nvCxnSpPr>
          <p:cNvPr id="12" name="Straight Arrow Connector 11"/>
          <p:cNvCxnSpPr/>
          <p:nvPr/>
        </p:nvCxnSpPr>
        <p:spPr>
          <a:xfrm>
            <a:off x="7500181" y="4458444"/>
            <a:ext cx="0" cy="28795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791465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Implementation</a:t>
            </a:r>
            <a:endParaRPr lang="en-US" sz="4000" b="1" dirty="0">
              <a:solidFill>
                <a:srgbClr val="0080FF"/>
              </a:solidFill>
              <a:latin typeface="Candara"/>
              <a:cs typeface="Candara"/>
            </a:endParaRPr>
          </a:p>
        </p:txBody>
      </p:sp>
      <p:sp>
        <p:nvSpPr>
          <p:cNvPr id="3" name="Content Placeholder 2"/>
          <p:cNvSpPr>
            <a:spLocks noGrp="1"/>
          </p:cNvSpPr>
          <p:nvPr>
            <p:ph idx="1"/>
          </p:nvPr>
        </p:nvSpPr>
        <p:spPr>
          <a:xfrm>
            <a:off x="457199" y="1600200"/>
            <a:ext cx="8538345" cy="4525963"/>
          </a:xfrm>
        </p:spPr>
        <p:txBody>
          <a:bodyPr>
            <a:normAutofit lnSpcReduction="10000"/>
          </a:bodyPr>
          <a:lstStyle/>
          <a:p>
            <a:r>
              <a:rPr lang="en-US" b="1" dirty="0" smtClean="0">
                <a:effectLst>
                  <a:outerShdw blurRad="38100" dist="38100" dir="2700000" algn="tl">
                    <a:srgbClr val="000000">
                      <a:alpha val="43137"/>
                    </a:srgbClr>
                  </a:outerShdw>
                </a:effectLst>
                <a:latin typeface="Candara"/>
                <a:cs typeface="Candara"/>
              </a:rPr>
              <a:t>Implemented on Intel Haswell machine</a:t>
            </a:r>
          </a:p>
          <a:p>
            <a:pPr lvl="1"/>
            <a:r>
              <a:rPr kumimoji="1" lang="en-US" altLang="zh-CN" dirty="0" smtClean="0">
                <a:latin typeface="Candara"/>
                <a:cs typeface="Candara"/>
              </a:rPr>
              <a:t>Haswell processor with </a:t>
            </a:r>
            <a:r>
              <a:rPr kumimoji="1" lang="en-US" altLang="zh-CN" dirty="0" smtClean="0">
                <a:solidFill>
                  <a:srgbClr val="0000FF"/>
                </a:solidFill>
                <a:latin typeface="Candara"/>
                <a:cs typeface="Candara"/>
              </a:rPr>
              <a:t>RTM supported</a:t>
            </a:r>
            <a:r>
              <a:rPr kumimoji="1" lang="en-US" altLang="zh-CN" dirty="0" smtClean="0">
                <a:latin typeface="Candara"/>
                <a:cs typeface="Candara"/>
              </a:rPr>
              <a:t> </a:t>
            </a:r>
          </a:p>
          <a:p>
            <a:pPr lvl="1"/>
            <a:r>
              <a:rPr kumimoji="1" lang="en-US" altLang="zh-CN" dirty="0" smtClean="0">
                <a:latin typeface="Candara"/>
                <a:cs typeface="Candara"/>
              </a:rPr>
              <a:t>4</a:t>
            </a:r>
            <a:r>
              <a:rPr kumimoji="1" lang="zh-CN" altLang="en-US" dirty="0" smtClean="0">
                <a:latin typeface="Candara"/>
                <a:cs typeface="Candara"/>
              </a:rPr>
              <a:t> </a:t>
            </a:r>
            <a:r>
              <a:rPr lang="en-US" altLang="zh-CN" dirty="0" smtClean="0">
                <a:latin typeface="Candara"/>
                <a:cs typeface="Candara"/>
              </a:rPr>
              <a:t>cores</a:t>
            </a:r>
            <a:r>
              <a:rPr lang="zh-CN" altLang="en-US" dirty="0" smtClean="0">
                <a:latin typeface="Candara"/>
                <a:cs typeface="Candara"/>
              </a:rPr>
              <a:t> </a:t>
            </a:r>
            <a:r>
              <a:rPr lang="en-US" altLang="zh-CN" dirty="0" smtClean="0">
                <a:latin typeface="Candara"/>
                <a:cs typeface="Candara"/>
              </a:rPr>
              <a:t>(</a:t>
            </a:r>
            <a:r>
              <a:rPr lang="en-US" dirty="0">
                <a:latin typeface="Candara"/>
                <a:cs typeface="Candara"/>
              </a:rPr>
              <a:t>8 hardware threads using hyper</a:t>
            </a:r>
            <a:r>
              <a:rPr lang="en-US" dirty="0" smtClean="0">
                <a:latin typeface="Candara"/>
                <a:cs typeface="Candara"/>
              </a:rPr>
              <a:t>-threading</a:t>
            </a:r>
            <a:r>
              <a:rPr lang="en-US" altLang="zh-CN" dirty="0" smtClean="0">
                <a:latin typeface="Candara"/>
                <a:cs typeface="Candara"/>
              </a:rPr>
              <a:t>), </a:t>
            </a:r>
            <a:r>
              <a:rPr lang="en-US" dirty="0" smtClean="0">
                <a:latin typeface="Candara"/>
                <a:cs typeface="Candara"/>
              </a:rPr>
              <a:t>32 </a:t>
            </a:r>
            <a:r>
              <a:rPr lang="en-US" dirty="0">
                <a:latin typeface="Candara"/>
                <a:cs typeface="Candara"/>
              </a:rPr>
              <a:t>GB </a:t>
            </a:r>
            <a:r>
              <a:rPr lang="en-US" dirty="0" smtClean="0">
                <a:latin typeface="Candara"/>
                <a:cs typeface="Candara"/>
              </a:rPr>
              <a:t>memory</a:t>
            </a:r>
          </a:p>
          <a:p>
            <a:pPr>
              <a:spcBef>
                <a:spcPts val="1368"/>
              </a:spcBef>
            </a:pPr>
            <a:r>
              <a:rPr lang="en-US" b="1" dirty="0" smtClean="0">
                <a:effectLst>
                  <a:outerShdw blurRad="38100" dist="38100" dir="2700000" algn="tl">
                    <a:srgbClr val="000000">
                      <a:alpha val="43137"/>
                    </a:srgbClr>
                  </a:outerShdw>
                </a:effectLst>
                <a:latin typeface="Candara"/>
                <a:cs typeface="Candara"/>
              </a:rPr>
              <a:t>Software environment</a:t>
            </a:r>
          </a:p>
          <a:p>
            <a:pPr lvl="1"/>
            <a:r>
              <a:rPr kumimoji="1" lang="en-US" altLang="zh-CN" dirty="0">
                <a:latin typeface="Candara"/>
                <a:cs typeface="Candara"/>
              </a:rPr>
              <a:t>Xen-4.2, domain-0 with Linux </a:t>
            </a:r>
            <a:r>
              <a:rPr lang="en-US" dirty="0" smtClean="0">
                <a:latin typeface="Candara"/>
                <a:cs typeface="Candara"/>
              </a:rPr>
              <a:t>3</a:t>
            </a:r>
            <a:r>
              <a:rPr kumimoji="1" lang="en-US" altLang="zh-CN" dirty="0" smtClean="0">
                <a:latin typeface="Candara"/>
                <a:cs typeface="Candara"/>
              </a:rPr>
              <a:t>.2</a:t>
            </a:r>
            <a:endParaRPr lang="en-US" altLang="zh-CN" dirty="0" smtClean="0">
              <a:latin typeface="Candara"/>
              <a:cs typeface="Candara"/>
            </a:endParaRPr>
          </a:p>
          <a:p>
            <a:pPr lvl="1"/>
            <a:r>
              <a:rPr lang="fr-FR" dirty="0" smtClean="0">
                <a:latin typeface="Candara"/>
                <a:cs typeface="Candara"/>
              </a:rPr>
              <a:t>Guest VM </a:t>
            </a:r>
            <a:r>
              <a:rPr lang="fr-FR" dirty="0" err="1" smtClean="0">
                <a:latin typeface="Candara"/>
                <a:cs typeface="Candara"/>
              </a:rPr>
              <a:t>with</a:t>
            </a:r>
            <a:r>
              <a:rPr lang="fr-FR" dirty="0" smtClean="0">
                <a:latin typeface="Candara"/>
                <a:cs typeface="Candara"/>
              </a:rPr>
              <a:t> Linux 2.6.24</a:t>
            </a:r>
            <a:endParaRPr lang="fr-FR" dirty="0">
              <a:latin typeface="Candara"/>
              <a:cs typeface="Candara"/>
            </a:endParaRPr>
          </a:p>
          <a:p>
            <a:pPr lvl="2"/>
            <a:r>
              <a:rPr lang="fr-FR" dirty="0">
                <a:latin typeface="Candara"/>
                <a:cs typeface="Candara"/>
              </a:rPr>
              <a:t>2 virtual cores and 2 GB </a:t>
            </a:r>
            <a:r>
              <a:rPr lang="fr-FR" dirty="0" err="1" smtClean="0">
                <a:latin typeface="Candara"/>
                <a:cs typeface="Candara"/>
              </a:rPr>
              <a:t>memory</a:t>
            </a:r>
            <a:endParaRPr lang="fr-FR" dirty="0" smtClean="0">
              <a:latin typeface="Candara"/>
              <a:cs typeface="Candara"/>
            </a:endParaRPr>
          </a:p>
          <a:p>
            <a:pPr>
              <a:spcBef>
                <a:spcPts val="1368"/>
              </a:spcBef>
            </a:pPr>
            <a:r>
              <a:rPr lang="fr-FR" b="1" dirty="0" err="1">
                <a:effectLst>
                  <a:outerShdw blurRad="38100" dist="38100" dir="2700000" algn="tl">
                    <a:srgbClr val="000000">
                      <a:alpha val="43137"/>
                    </a:srgbClr>
                  </a:outerShdw>
                </a:effectLst>
                <a:latin typeface="Candara"/>
                <a:cs typeface="Candara"/>
              </a:rPr>
              <a:t>Implement</a:t>
            </a:r>
            <a:r>
              <a:rPr lang="fr-FR" b="1" dirty="0">
                <a:effectLst>
                  <a:outerShdw blurRad="38100" dist="38100" dir="2700000" algn="tl">
                    <a:srgbClr val="000000">
                      <a:alpha val="43137"/>
                    </a:srgbClr>
                  </a:outerShdw>
                </a:effectLst>
                <a:latin typeface="Candara"/>
                <a:cs typeface="Candara"/>
              </a:rPr>
              <a:t> 9 </a:t>
            </a:r>
            <a:r>
              <a:rPr lang="fr-FR" b="1" dirty="0" err="1">
                <a:effectLst>
                  <a:outerShdw blurRad="38100" dist="38100" dir="2700000" algn="tl">
                    <a:srgbClr val="000000">
                      <a:alpha val="43137"/>
                    </a:srgbClr>
                  </a:outerShdw>
                </a:effectLst>
                <a:latin typeface="Candara"/>
                <a:cs typeface="Candara"/>
              </a:rPr>
              <a:t>rootkit</a:t>
            </a:r>
            <a:r>
              <a:rPr lang="fr-FR" b="1" dirty="0">
                <a:effectLst>
                  <a:outerShdw blurRad="38100" dist="38100" dir="2700000" algn="tl">
                    <a:srgbClr val="000000">
                      <a:alpha val="43137"/>
                    </a:srgbClr>
                  </a:outerShdw>
                </a:effectLst>
                <a:latin typeface="Candara"/>
                <a:cs typeface="Candara"/>
              </a:rPr>
              <a:t> detectors </a:t>
            </a:r>
            <a:r>
              <a:rPr lang="fr-FR" b="1" dirty="0" err="1">
                <a:effectLst>
                  <a:outerShdw blurRad="38100" dist="38100" dir="2700000" algn="tl">
                    <a:srgbClr val="000000">
                      <a:alpha val="43137"/>
                    </a:srgbClr>
                  </a:outerShdw>
                </a:effectLst>
                <a:latin typeface="Candara"/>
                <a:cs typeface="Candara"/>
              </a:rPr>
              <a:t>using</a:t>
            </a:r>
            <a:r>
              <a:rPr lang="fr-FR" b="1" dirty="0">
                <a:effectLst>
                  <a:outerShdw blurRad="38100" dist="38100" dir="2700000" algn="tl">
                    <a:srgbClr val="000000">
                      <a:alpha val="43137"/>
                    </a:srgbClr>
                  </a:outerShdw>
                </a:effectLst>
                <a:latin typeface="Candara"/>
                <a:cs typeface="Candara"/>
              </a:rPr>
              <a:t> TxIntro </a:t>
            </a:r>
          </a:p>
        </p:txBody>
      </p:sp>
    </p:spTree>
    <p:extLst>
      <p:ext uri="{BB962C8B-B14F-4D97-AF65-F5344CB8AC3E}">
        <p14:creationId xmlns:p14="http://schemas.microsoft.com/office/powerpoint/2010/main" val="110338135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Evaluation Questions</a:t>
            </a:r>
            <a:endParaRPr lang="en-US" sz="4000" b="1" dirty="0">
              <a:solidFill>
                <a:srgbClr val="0080FF"/>
              </a:solidFill>
              <a:latin typeface="Candara"/>
              <a:cs typeface="Candara"/>
            </a:endParaRPr>
          </a:p>
        </p:txBody>
      </p:sp>
      <p:sp>
        <p:nvSpPr>
          <p:cNvPr id="3" name="Content Placeholder 2"/>
          <p:cNvSpPr>
            <a:spLocks noGrp="1"/>
          </p:cNvSpPr>
          <p:nvPr>
            <p:ph idx="1"/>
          </p:nvPr>
        </p:nvSpPr>
        <p:spPr>
          <a:xfrm>
            <a:off x="457199" y="1600200"/>
            <a:ext cx="8538345" cy="4525963"/>
          </a:xfrm>
        </p:spPr>
        <p:txBody>
          <a:bodyPr/>
          <a:lstStyle/>
          <a:p>
            <a:r>
              <a:rPr lang="en-US" b="1" dirty="0" smtClean="0">
                <a:effectLst>
                  <a:outerShdw blurRad="38100" dist="38100" dir="2700000" algn="tl">
                    <a:srgbClr val="000000">
                      <a:alpha val="43137"/>
                    </a:srgbClr>
                  </a:outerShdw>
                </a:effectLst>
                <a:latin typeface="Candara"/>
                <a:cs typeface="Candara"/>
              </a:rPr>
              <a:t>Is</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TxIntro</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effective</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in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rootkit</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detection?</a:t>
            </a:r>
            <a:endParaRPr lang="en-US" altLang="zh-CN" b="1" dirty="0">
              <a:effectLst>
                <a:outerShdw blurRad="38100" dist="38100" dir="2700000" algn="tl">
                  <a:srgbClr val="000000">
                    <a:alpha val="43137"/>
                  </a:srgbClr>
                </a:outerShdw>
              </a:effectLst>
              <a:latin typeface="Candara"/>
              <a:cs typeface="Candara"/>
            </a:endParaRPr>
          </a:p>
          <a:p>
            <a:endParaRPr lang="en-US" b="1" dirty="0" smtClean="0">
              <a:effectLst>
                <a:outerShdw blurRad="38100" dist="38100" dir="2700000" algn="tl">
                  <a:srgbClr val="000000">
                    <a:alpha val="43137"/>
                  </a:srgbClr>
                </a:outerShdw>
              </a:effectLst>
              <a:latin typeface="Candara"/>
              <a:cs typeface="Candara"/>
            </a:endParaRPr>
          </a:p>
          <a:p>
            <a:r>
              <a:rPr lang="en-US" b="1" dirty="0" smtClean="0">
                <a:effectLst>
                  <a:outerShdw blurRad="38100" dist="38100" dir="2700000" algn="tl">
                    <a:srgbClr val="000000">
                      <a:alpha val="43137"/>
                    </a:srgbClr>
                  </a:outerShdw>
                </a:effectLst>
                <a:latin typeface="Candara"/>
                <a:cs typeface="Candara"/>
              </a:rPr>
              <a:t>Does TxIntro disrupt normal VM execution?</a:t>
            </a:r>
          </a:p>
          <a:p>
            <a:endParaRPr lang="en-US" b="1" dirty="0" smtClean="0">
              <a:effectLst>
                <a:outerShdw blurRad="38100" dist="38100" dir="2700000" algn="tl">
                  <a:srgbClr val="000000">
                    <a:alpha val="43137"/>
                  </a:srgbClr>
                </a:outerShdw>
              </a:effectLst>
              <a:latin typeface="Candara"/>
              <a:cs typeface="Candara"/>
            </a:endParaRPr>
          </a:p>
        </p:txBody>
      </p:sp>
    </p:spTree>
    <p:extLst>
      <p:ext uri="{BB962C8B-B14F-4D97-AF65-F5344CB8AC3E}">
        <p14:creationId xmlns:p14="http://schemas.microsoft.com/office/powerpoint/2010/main" val="86370004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a:solidFill>
                  <a:srgbClr val="0080FF"/>
                </a:solidFill>
                <a:latin typeface="Candara"/>
                <a:cs typeface="Candara"/>
              </a:rPr>
              <a:t>TxIntro Detects All </a:t>
            </a:r>
            <a:r>
              <a:rPr lang="en-US" altLang="zh-CN" sz="4000" b="1" dirty="0" smtClean="0">
                <a:solidFill>
                  <a:srgbClr val="0080FF"/>
                </a:solidFill>
                <a:latin typeface="Candara"/>
                <a:cs typeface="Candara"/>
              </a:rPr>
              <a:t>11 Rootkits</a:t>
            </a:r>
            <a:endParaRPr lang="en-US" sz="4000" dirty="0">
              <a:latin typeface="Candara"/>
              <a:cs typeface="Candara"/>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36610145"/>
              </p:ext>
            </p:extLst>
          </p:nvPr>
        </p:nvGraphicFramePr>
        <p:xfrm>
          <a:off x="457200" y="1702675"/>
          <a:ext cx="8229600" cy="4536440"/>
        </p:xfrm>
        <a:graphic>
          <a:graphicData uri="http://schemas.openxmlformats.org/drawingml/2006/table">
            <a:tbl>
              <a:tblPr firstRow="1" bandRow="1">
                <a:tableStyleId>{3B4B98B0-60AC-42C2-AFA5-B58CD77FA1E5}</a:tableStyleId>
              </a:tblPr>
              <a:tblGrid>
                <a:gridCol w="1752600"/>
                <a:gridCol w="6477000"/>
              </a:tblGrid>
              <a:tr h="268364">
                <a:tc>
                  <a:txBody>
                    <a:bodyPr/>
                    <a:lstStyle/>
                    <a:p>
                      <a:pPr algn="ctr"/>
                      <a:r>
                        <a:rPr lang="en-US" sz="2400" dirty="0" smtClean="0">
                          <a:solidFill>
                            <a:schemeClr val="bg1"/>
                          </a:solidFill>
                          <a:latin typeface="Candara" pitchFamily="34" charset="0"/>
                        </a:rPr>
                        <a:t>Rootkit</a:t>
                      </a:r>
                      <a:endParaRPr lang="en-US" sz="2400" b="1" dirty="0">
                        <a:solidFill>
                          <a:schemeClr val="bg1"/>
                        </a:solidFill>
                        <a:latin typeface="Candara" pitchFamily="34" charset="0"/>
                        <a:cs typeface="Candara"/>
                      </a:endParaRPr>
                    </a:p>
                  </a:txBody>
                  <a:tcPr>
                    <a:solidFill>
                      <a:srgbClr val="000099"/>
                    </a:solidFill>
                  </a:tcPr>
                </a:tc>
                <a:tc>
                  <a:txBody>
                    <a:bodyPr/>
                    <a:lstStyle/>
                    <a:p>
                      <a:r>
                        <a:rPr lang="en-US" sz="2400" dirty="0" smtClean="0">
                          <a:solidFill>
                            <a:schemeClr val="bg1"/>
                          </a:solidFill>
                          <a:latin typeface="Candara" pitchFamily="34" charset="0"/>
                        </a:rPr>
                        <a:t>Description</a:t>
                      </a:r>
                      <a:endParaRPr lang="en-US" sz="2400" b="1" dirty="0">
                        <a:solidFill>
                          <a:schemeClr val="bg1"/>
                        </a:solidFill>
                        <a:latin typeface="Candara" pitchFamily="34" charset="0"/>
                        <a:cs typeface="Candara"/>
                      </a:endParaRPr>
                    </a:p>
                  </a:txBody>
                  <a:tcPr>
                    <a:solidFill>
                      <a:srgbClr val="000099"/>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adore-</a:t>
                      </a:r>
                      <a:r>
                        <a:rPr lang="en-US" sz="1800" kern="1200" dirty="0" err="1" smtClean="0">
                          <a:effectLst/>
                        </a:rPr>
                        <a:t>ng</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hide process, module, self, log; local root escalation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average-coder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hide process, module, self, log, </a:t>
                      </a:r>
                      <a:r>
                        <a:rPr lang="en-US" sz="1800" kern="1200" dirty="0" err="1" smtClean="0">
                          <a:effectLst/>
                        </a:rPr>
                        <a:t>tcp</a:t>
                      </a:r>
                      <a:r>
                        <a:rPr lang="en-US" sz="1800" kern="1200" dirty="0" smtClean="0">
                          <a:effectLst/>
                        </a:rPr>
                        <a:t>; local root escalation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effectLst/>
                        </a:rPr>
                        <a:t>dbg-reg</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give root right to process; hide self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effectLst/>
                        </a:rPr>
                        <a:t>wnps</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hide process, module, self, port, file; key logger; root shell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int3backdoor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give root right to process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effectLst/>
                        </a:rPr>
                        <a:t>ipid</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passive covert channel for sending message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kbdv3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backdoor that allow root access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effectLst/>
                        </a:rPr>
                        <a:t>kbeast</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hide process, self, port, file; key logger; root escalation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override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hide process, port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effectLst/>
                        </a:rPr>
                        <a:t>ktextmod</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give root right to process to kill </a:t>
                      </a:r>
                      <a:endParaRPr lang="en-US" dirty="0" smtClean="0">
                        <a:latin typeface="Candara"/>
                        <a:cs typeface="Candara"/>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effectLst/>
                        </a:rPr>
                        <a:t>dkomhide</a:t>
                      </a:r>
                      <a:r>
                        <a:rPr lang="en-US" sz="1800" kern="1200" dirty="0" smtClean="0">
                          <a:effectLst/>
                        </a:rPr>
                        <a:t> </a:t>
                      </a:r>
                      <a:endParaRPr lang="en-US" dirty="0" smtClean="0">
                        <a:latin typeface="Candara"/>
                        <a:cs typeface="Candar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hide process, module, port using DKOM technique </a:t>
                      </a:r>
                      <a:endParaRPr lang="en-US" dirty="0" smtClean="0">
                        <a:latin typeface="Candara"/>
                        <a:cs typeface="Candara"/>
                      </a:endParaRPr>
                    </a:p>
                  </a:txBody>
                  <a:tcPr/>
                </a:tc>
              </a:tr>
            </a:tbl>
          </a:graphicData>
        </a:graphic>
      </p:graphicFrame>
    </p:spTree>
    <p:extLst>
      <p:ext uri="{BB962C8B-B14F-4D97-AF65-F5344CB8AC3E}">
        <p14:creationId xmlns:p14="http://schemas.microsoft.com/office/powerpoint/2010/main" val="313319379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80FF"/>
                </a:solidFill>
                <a:latin typeface="Candara"/>
                <a:cs typeface="Candara"/>
              </a:rPr>
              <a:t>TxIntro Introduces Negligible Overhead</a:t>
            </a:r>
            <a:endParaRPr lang="en-US" sz="3200" b="1" dirty="0">
              <a:solidFill>
                <a:srgbClr val="0080FF"/>
              </a:solidFill>
              <a:latin typeface="Candara"/>
              <a:cs typeface="Candara"/>
            </a:endParaRPr>
          </a:p>
        </p:txBody>
      </p:sp>
      <p:graphicFrame>
        <p:nvGraphicFramePr>
          <p:cNvPr id="6" name="内容占位符 4"/>
          <p:cNvGraphicFramePr>
            <a:graphicFrameLocks noGrp="1"/>
          </p:cNvGraphicFramePr>
          <p:nvPr>
            <p:ph idx="1"/>
            <p:extLst>
              <p:ext uri="{D42A27DB-BD31-4B8C-83A1-F6EECF244321}">
                <p14:modId xmlns:p14="http://schemas.microsoft.com/office/powerpoint/2010/main" val="565276138"/>
              </p:ext>
            </p:extLst>
          </p:nvPr>
        </p:nvGraphicFramePr>
        <p:xfrm>
          <a:off x="315589" y="4193444"/>
          <a:ext cx="8229600" cy="236606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178165" y="6404283"/>
            <a:ext cx="2790838" cy="369332"/>
          </a:xfrm>
          <a:prstGeom prst="rect">
            <a:avLst/>
          </a:prstGeom>
          <a:noFill/>
        </p:spPr>
        <p:txBody>
          <a:bodyPr wrap="square" lIns="0" tIns="0" rIns="0" bIns="0" rtlCol="0">
            <a:spAutoFit/>
          </a:bodyPr>
          <a:lstStyle/>
          <a:p>
            <a:r>
              <a:rPr lang="en-US" sz="2400" b="1" dirty="0" smtClean="0">
                <a:latin typeface="Candara"/>
                <a:cs typeface="Candara"/>
              </a:rPr>
              <a:t>PARSEC</a:t>
            </a:r>
            <a:r>
              <a:rPr lang="zh-CN" altLang="en-US" sz="2400" b="1" dirty="0" smtClean="0">
                <a:latin typeface="Candara"/>
                <a:cs typeface="Candara"/>
              </a:rPr>
              <a:t> </a:t>
            </a:r>
            <a:r>
              <a:rPr lang="en-US" altLang="zh-CN" sz="2400" b="1" dirty="0" smtClean="0">
                <a:latin typeface="Candara"/>
                <a:cs typeface="Candara"/>
              </a:rPr>
              <a:t>Benchmark</a:t>
            </a:r>
            <a:r>
              <a:rPr lang="zh-CN" altLang="en-US" sz="2400" b="1" dirty="0" smtClean="0">
                <a:latin typeface="Candara"/>
                <a:cs typeface="Candara"/>
              </a:rPr>
              <a:t> </a:t>
            </a:r>
            <a:endParaRPr lang="en-US" sz="2400" b="1" dirty="0">
              <a:latin typeface="Candara"/>
              <a:cs typeface="Candara"/>
            </a:endParaRPr>
          </a:p>
        </p:txBody>
      </p:sp>
      <p:grpSp>
        <p:nvGrpSpPr>
          <p:cNvPr id="3" name="Group 2"/>
          <p:cNvGrpSpPr/>
          <p:nvPr/>
        </p:nvGrpSpPr>
        <p:grpSpPr>
          <a:xfrm>
            <a:off x="315589" y="1485188"/>
            <a:ext cx="8229600" cy="2598887"/>
            <a:chOff x="315589" y="4049891"/>
            <a:chExt cx="8229600" cy="2598887"/>
          </a:xfrm>
        </p:grpSpPr>
        <p:graphicFrame>
          <p:nvGraphicFramePr>
            <p:cNvPr id="4" name="内容占位符 4"/>
            <p:cNvGraphicFramePr>
              <a:graphicFrameLocks/>
            </p:cNvGraphicFramePr>
            <p:nvPr>
              <p:extLst>
                <p:ext uri="{D42A27DB-BD31-4B8C-83A1-F6EECF244321}">
                  <p14:modId xmlns:p14="http://schemas.microsoft.com/office/powerpoint/2010/main" val="2168501879"/>
                </p:ext>
              </p:extLst>
            </p:nvPr>
          </p:nvGraphicFramePr>
          <p:xfrm>
            <a:off x="315589" y="4049891"/>
            <a:ext cx="8229600" cy="230011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726613" y="6279446"/>
              <a:ext cx="3383502" cy="369332"/>
            </a:xfrm>
            <a:prstGeom prst="rect">
              <a:avLst/>
            </a:prstGeom>
            <a:noFill/>
          </p:spPr>
          <p:txBody>
            <a:bodyPr wrap="square" lIns="0" tIns="0" rIns="0" bIns="0" rtlCol="0">
              <a:spAutoFit/>
            </a:bodyPr>
            <a:lstStyle/>
            <a:p>
              <a:r>
                <a:rPr lang="en-US" sz="2400" b="1" dirty="0" smtClean="0">
                  <a:latin typeface="Candara"/>
                  <a:cs typeface="Candara"/>
                </a:rPr>
                <a:t>SPECINT</a:t>
              </a:r>
              <a:r>
                <a:rPr lang="zh-CN" altLang="en-US" sz="2400" b="1" dirty="0" smtClean="0">
                  <a:latin typeface="Candara"/>
                  <a:cs typeface="Candara"/>
                </a:rPr>
                <a:t> </a:t>
              </a:r>
              <a:r>
                <a:rPr lang="en-US" altLang="zh-CN" sz="2400" b="1" dirty="0" smtClean="0">
                  <a:latin typeface="Candara"/>
                  <a:cs typeface="Candara"/>
                </a:rPr>
                <a:t>2006</a:t>
              </a:r>
              <a:r>
                <a:rPr lang="zh-CN" altLang="en-US" sz="2400" b="1" dirty="0" smtClean="0">
                  <a:latin typeface="Candara"/>
                  <a:cs typeface="Candara"/>
                </a:rPr>
                <a:t> </a:t>
              </a:r>
              <a:r>
                <a:rPr lang="en-US" altLang="zh-CN" sz="2400" b="1" dirty="0" smtClean="0">
                  <a:latin typeface="Candara"/>
                  <a:cs typeface="Candara"/>
                </a:rPr>
                <a:t>Benchmark</a:t>
              </a:r>
              <a:r>
                <a:rPr lang="zh-CN" altLang="en-US" sz="2400" b="1" dirty="0" smtClean="0">
                  <a:latin typeface="Candara"/>
                  <a:cs typeface="Candara"/>
                </a:rPr>
                <a:t> </a:t>
              </a:r>
              <a:endParaRPr lang="en-US" sz="2400" b="1" dirty="0">
                <a:latin typeface="Candara"/>
                <a:cs typeface="Candara"/>
              </a:endParaRPr>
            </a:p>
          </p:txBody>
        </p:sp>
      </p:grpSp>
    </p:spTree>
    <p:extLst>
      <p:ext uri="{BB962C8B-B14F-4D97-AF65-F5344CB8AC3E}">
        <p14:creationId xmlns:p14="http://schemas.microsoft.com/office/powerpoint/2010/main" val="65969326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80FF"/>
                </a:solidFill>
                <a:latin typeface="Candara"/>
                <a:cs typeface="Candara"/>
              </a:rPr>
              <a:t>TxIntro Causes Little Service</a:t>
            </a:r>
            <a:r>
              <a:rPr lang="zh-CN" altLang="en-US" sz="3600" b="1" dirty="0" smtClean="0">
                <a:solidFill>
                  <a:srgbClr val="0080FF"/>
                </a:solidFill>
                <a:latin typeface="Candara"/>
                <a:cs typeface="Candara"/>
              </a:rPr>
              <a:t> </a:t>
            </a:r>
            <a:r>
              <a:rPr lang="en-US" altLang="zh-CN" sz="3600" b="1" dirty="0" smtClean="0">
                <a:solidFill>
                  <a:srgbClr val="0080FF"/>
                </a:solidFill>
                <a:latin typeface="Candara"/>
                <a:cs typeface="Candara"/>
              </a:rPr>
              <a:t>disruption</a:t>
            </a:r>
            <a:endParaRPr lang="en-US" sz="3600" b="1" dirty="0">
              <a:solidFill>
                <a:srgbClr val="0080FF"/>
              </a:solidFill>
              <a:latin typeface="Candara"/>
              <a:cs typeface="Candara"/>
            </a:endParaRPr>
          </a:p>
        </p:txBody>
      </p:sp>
      <p:graphicFrame>
        <p:nvGraphicFramePr>
          <p:cNvPr id="3" name="Chart 2"/>
          <p:cNvGraphicFramePr/>
          <p:nvPr>
            <p:extLst>
              <p:ext uri="{D42A27DB-BD31-4B8C-83A1-F6EECF244321}">
                <p14:modId xmlns:p14="http://schemas.microsoft.com/office/powerpoint/2010/main" val="4275533183"/>
              </p:ext>
            </p:extLst>
          </p:nvPr>
        </p:nvGraphicFramePr>
        <p:xfrm>
          <a:off x="310768" y="2135490"/>
          <a:ext cx="8525842" cy="4593391"/>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2"/>
          <p:cNvSpPr>
            <a:spLocks noGrp="1"/>
          </p:cNvSpPr>
          <p:nvPr>
            <p:ph idx="1"/>
          </p:nvPr>
        </p:nvSpPr>
        <p:spPr>
          <a:xfrm>
            <a:off x="457199" y="1515534"/>
            <a:ext cx="8538345" cy="4525963"/>
          </a:xfrm>
        </p:spPr>
        <p:txBody>
          <a:bodyPr>
            <a:normAutofit/>
          </a:bodyPr>
          <a:lstStyle/>
          <a:p>
            <a:r>
              <a:rPr lang="fr-FR" b="1" dirty="0" smtClean="0">
                <a:effectLst>
                  <a:outerShdw blurRad="38100" dist="38100" dir="2700000" algn="tl">
                    <a:srgbClr val="000000">
                      <a:alpha val="43137"/>
                    </a:srgbClr>
                  </a:outerShdw>
                </a:effectLst>
                <a:latin typeface="Candara"/>
                <a:cs typeface="Candara"/>
              </a:rPr>
              <a:t>Darwin streaming server</a:t>
            </a:r>
            <a:endParaRPr lang="fr-FR" b="1" dirty="0">
              <a:effectLst>
                <a:outerShdw blurRad="38100" dist="38100" dir="2700000" algn="tl">
                  <a:srgbClr val="000000">
                    <a:alpha val="43137"/>
                  </a:srgbClr>
                </a:outerShdw>
              </a:effectLst>
              <a:latin typeface="Candara"/>
              <a:cs typeface="Candara"/>
            </a:endParaRPr>
          </a:p>
        </p:txBody>
      </p:sp>
    </p:spTree>
    <p:extLst>
      <p:ext uri="{BB962C8B-B14F-4D97-AF65-F5344CB8AC3E}">
        <p14:creationId xmlns:p14="http://schemas.microsoft.com/office/powerpoint/2010/main" val="38407469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p:cNvSpPr>
            <a:spLocks noGrp="1"/>
          </p:cNvSpPr>
          <p:nvPr>
            <p:ph idx="1"/>
          </p:nvPr>
        </p:nvSpPr>
        <p:spPr>
          <a:xfrm>
            <a:off x="457200" y="1600200"/>
            <a:ext cx="8229600" cy="4525963"/>
          </a:xfrm>
        </p:spPr>
        <p:txBody>
          <a:bodyPr>
            <a:normAutofit/>
          </a:bodyPr>
          <a:lstStyle/>
          <a:p>
            <a:r>
              <a:rPr lang="en-US" altLang="zh-CN" b="1" dirty="0" smtClean="0">
                <a:effectLst>
                  <a:outerShdw blurRad="38100" dist="38100" dir="2700000" algn="tl">
                    <a:srgbClr val="000000">
                      <a:alpha val="43137"/>
                    </a:srgbClr>
                  </a:outerShdw>
                </a:effectLst>
                <a:latin typeface="Candara"/>
                <a:cs typeface="Candara"/>
              </a:rPr>
              <a:t>Current RTM behavior is not predictable </a:t>
            </a:r>
          </a:p>
          <a:p>
            <a:pPr lvl="1"/>
            <a:r>
              <a:rPr lang="en-US" altLang="zh-CN" dirty="0" smtClean="0">
                <a:latin typeface="Candara"/>
                <a:cs typeface="Candara"/>
              </a:rPr>
              <a:t>Uncertain abort happens occasionally</a:t>
            </a:r>
          </a:p>
          <a:p>
            <a:r>
              <a:rPr lang="en-US" altLang="zh-CN" b="1" dirty="0">
                <a:effectLst>
                  <a:outerShdw blurRad="38100" dist="38100" dir="2700000" algn="tl">
                    <a:srgbClr val="000000">
                      <a:alpha val="43137"/>
                    </a:srgbClr>
                  </a:outerShdw>
                </a:effectLst>
                <a:latin typeface="Candara"/>
                <a:cs typeface="Candara"/>
              </a:rPr>
              <a:t>F</a:t>
            </a:r>
            <a:r>
              <a:rPr lang="en-US" altLang="zh-CN" b="1" dirty="0" smtClean="0">
                <a:effectLst>
                  <a:outerShdw blurRad="38100" dist="38100" dir="2700000" algn="tl">
                    <a:srgbClr val="000000">
                      <a:alpha val="43137"/>
                    </a:srgbClr>
                  </a:outerShdw>
                </a:effectLst>
                <a:latin typeface="Candara"/>
                <a:cs typeface="Candara"/>
              </a:rPr>
              <a:t>eatures for a better TxIntro</a:t>
            </a:r>
          </a:p>
          <a:p>
            <a:pPr lvl="1"/>
            <a:r>
              <a:rPr lang="en-US" altLang="zh-CN" dirty="0" smtClean="0">
                <a:latin typeface="Candara"/>
                <a:cs typeface="Candara"/>
              </a:rPr>
              <a:t>Provide more exact abort information</a:t>
            </a:r>
          </a:p>
          <a:p>
            <a:pPr lvl="2"/>
            <a:r>
              <a:rPr lang="en-US" dirty="0" smtClean="0">
                <a:latin typeface="Candara"/>
                <a:cs typeface="Candara"/>
              </a:rPr>
              <a:t>e.g., exact conflicting address</a:t>
            </a:r>
          </a:p>
          <a:p>
            <a:pPr lvl="1"/>
            <a:r>
              <a:rPr lang="en-US" dirty="0" smtClean="0">
                <a:latin typeface="Candara"/>
                <a:cs typeface="Candara"/>
              </a:rPr>
              <a:t>Larger read/write set</a:t>
            </a:r>
          </a:p>
          <a:p>
            <a:pPr lvl="1"/>
            <a:r>
              <a:rPr lang="en-US" dirty="0" smtClean="0">
                <a:latin typeface="Candara"/>
                <a:cs typeface="Candara"/>
              </a:rPr>
              <a:t>A configurable trap-like abort handler</a:t>
            </a:r>
          </a:p>
          <a:p>
            <a:pPr lvl="2"/>
            <a:r>
              <a:rPr lang="en-US" dirty="0" smtClean="0">
                <a:latin typeface="Candara"/>
                <a:cs typeface="Candara"/>
              </a:rPr>
              <a:t>Configure specific reasons not</a:t>
            </a:r>
            <a:r>
              <a:rPr lang="zh-CN" altLang="en-US" dirty="0" smtClean="0">
                <a:latin typeface="Candara"/>
                <a:cs typeface="Candara"/>
              </a:rPr>
              <a:t> </a:t>
            </a:r>
            <a:r>
              <a:rPr lang="en-US" altLang="zh-CN" dirty="0" smtClean="0">
                <a:latin typeface="Candara"/>
                <a:cs typeface="Candara"/>
              </a:rPr>
              <a:t>abort</a:t>
            </a:r>
            <a:r>
              <a:rPr lang="zh-CN" altLang="en-US" dirty="0" smtClean="0">
                <a:latin typeface="Candara"/>
                <a:cs typeface="Candara"/>
              </a:rPr>
              <a:t> </a:t>
            </a:r>
            <a:r>
              <a:rPr lang="en-US" altLang="zh-CN" dirty="0" smtClean="0">
                <a:latin typeface="Candara"/>
                <a:cs typeface="Candara"/>
              </a:rPr>
              <a:t>the</a:t>
            </a:r>
            <a:r>
              <a:rPr lang="zh-CN" altLang="en-US" dirty="0" smtClean="0">
                <a:latin typeface="Candara"/>
                <a:cs typeface="Candara"/>
              </a:rPr>
              <a:t> </a:t>
            </a:r>
            <a:r>
              <a:rPr lang="en-US" altLang="zh-CN" dirty="0" smtClean="0">
                <a:latin typeface="Candara"/>
                <a:cs typeface="Candara"/>
              </a:rPr>
              <a:t>transaction,</a:t>
            </a:r>
            <a:r>
              <a:rPr lang="zh-CN" altLang="en-US" dirty="0" smtClean="0">
                <a:latin typeface="Candara"/>
                <a:cs typeface="Candara"/>
              </a:rPr>
              <a:t> </a:t>
            </a:r>
            <a:r>
              <a:rPr lang="en-US" altLang="zh-CN" dirty="0" smtClean="0">
                <a:latin typeface="Candara"/>
                <a:cs typeface="Candara"/>
              </a:rPr>
              <a:t>and</a:t>
            </a:r>
            <a:r>
              <a:rPr lang="zh-CN" altLang="en-US" dirty="0" smtClean="0">
                <a:latin typeface="Candara"/>
                <a:cs typeface="Candara"/>
              </a:rPr>
              <a:t> </a:t>
            </a:r>
            <a:r>
              <a:rPr lang="en-US" altLang="zh-CN" dirty="0" smtClean="0">
                <a:latin typeface="Candara"/>
                <a:cs typeface="Candara"/>
              </a:rPr>
              <a:t>start</a:t>
            </a:r>
            <a:r>
              <a:rPr lang="en-US" dirty="0" smtClean="0">
                <a:latin typeface="Candara"/>
                <a:cs typeface="Candara"/>
              </a:rPr>
              <a:t> a new</a:t>
            </a:r>
            <a:r>
              <a:rPr lang="zh-CN" altLang="en-US" dirty="0" smtClean="0">
                <a:latin typeface="Candara"/>
                <a:cs typeface="Candara"/>
              </a:rPr>
              <a:t> </a:t>
            </a:r>
            <a:r>
              <a:rPr lang="en-US" dirty="0" smtClean="0">
                <a:latin typeface="Candara"/>
                <a:cs typeface="Candara"/>
              </a:rPr>
              <a:t>handler</a:t>
            </a:r>
            <a:r>
              <a:rPr lang="zh-CN" altLang="en-US" dirty="0" smtClean="0">
                <a:latin typeface="Candara"/>
                <a:cs typeface="Candara"/>
              </a:rPr>
              <a:t> </a:t>
            </a:r>
            <a:r>
              <a:rPr lang="en-US" altLang="zh-CN" dirty="0" smtClean="0">
                <a:latin typeface="Candara"/>
                <a:cs typeface="Candara"/>
              </a:rPr>
              <a:t>thread</a:t>
            </a:r>
            <a:endParaRPr lang="en-US" dirty="0">
              <a:latin typeface="Candara"/>
              <a:cs typeface="Candara"/>
            </a:endParaRPr>
          </a:p>
        </p:txBody>
      </p:sp>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Retrospection on Hardware</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17386414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935704" y="4178421"/>
            <a:ext cx="1255194" cy="1664008"/>
            <a:chOff x="935704" y="2479420"/>
            <a:chExt cx="1255194" cy="1664008"/>
          </a:xfrm>
        </p:grpSpPr>
        <p:sp>
          <p:nvSpPr>
            <p:cNvPr id="67" name="Rectangle 66"/>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69" name="Rectangle 68"/>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70" name="Rectangle 69"/>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71" name="Rectangle 70"/>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72" name="Rectangle 71"/>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73" name="Group 72"/>
          <p:cNvGrpSpPr/>
          <p:nvPr/>
        </p:nvGrpSpPr>
        <p:grpSpPr>
          <a:xfrm>
            <a:off x="2939508" y="4180412"/>
            <a:ext cx="1255194" cy="1664008"/>
            <a:chOff x="935704" y="2479420"/>
            <a:chExt cx="1255194" cy="1664008"/>
          </a:xfrm>
          <a:solidFill>
            <a:srgbClr val="FFC000"/>
          </a:solidFill>
        </p:grpSpPr>
        <p:sp>
          <p:nvSpPr>
            <p:cNvPr id="74" name="Rectangle 73"/>
            <p:cNvSpPr/>
            <p:nvPr/>
          </p:nvSpPr>
          <p:spPr>
            <a:xfrm>
              <a:off x="935704" y="2479420"/>
              <a:ext cx="1253175" cy="1664008"/>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5" name="Rectangle 74"/>
            <p:cNvSpPr/>
            <p:nvPr/>
          </p:nvSpPr>
          <p:spPr>
            <a:xfrm>
              <a:off x="937723" y="2481411"/>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76" name="Rectangle 75"/>
            <p:cNvSpPr/>
            <p:nvPr/>
          </p:nvSpPr>
          <p:spPr>
            <a:xfrm>
              <a:off x="935704" y="2814111"/>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77" name="Rectangle 76"/>
            <p:cNvSpPr/>
            <p:nvPr/>
          </p:nvSpPr>
          <p:spPr>
            <a:xfrm>
              <a:off x="937723" y="3151493"/>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78" name="Rectangle 77"/>
            <p:cNvSpPr/>
            <p:nvPr/>
          </p:nvSpPr>
          <p:spPr>
            <a:xfrm>
              <a:off x="935704" y="3811192"/>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79" name="Rectangle 78"/>
            <p:cNvSpPr/>
            <p:nvPr/>
          </p:nvSpPr>
          <p:spPr>
            <a:xfrm>
              <a:off x="935704" y="3483728"/>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80" name="Group 79"/>
          <p:cNvGrpSpPr/>
          <p:nvPr/>
        </p:nvGrpSpPr>
        <p:grpSpPr>
          <a:xfrm>
            <a:off x="4918062" y="4191773"/>
            <a:ext cx="1255194" cy="1664008"/>
            <a:chOff x="935704" y="2479420"/>
            <a:chExt cx="1255194" cy="1664008"/>
          </a:xfrm>
        </p:grpSpPr>
        <p:sp>
          <p:nvSpPr>
            <p:cNvPr id="81" name="Rectangle 80"/>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3" name="Rectangle 82"/>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84" name="Rectangle 83"/>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5" name="Rectangle 84"/>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6" name="Rectangle 85"/>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87" name="Group 86"/>
          <p:cNvGrpSpPr/>
          <p:nvPr/>
        </p:nvGrpSpPr>
        <p:grpSpPr>
          <a:xfrm>
            <a:off x="6921866" y="4193764"/>
            <a:ext cx="1255194" cy="1664008"/>
            <a:chOff x="935704" y="2479420"/>
            <a:chExt cx="1255194" cy="1664008"/>
          </a:xfrm>
        </p:grpSpPr>
        <p:sp>
          <p:nvSpPr>
            <p:cNvPr id="88" name="Rectangle 87"/>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90" name="Rectangle 89"/>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91" name="Rectangle 90"/>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92" name="Rectangle 91"/>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93" name="Rectangle 92"/>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sp>
        <p:nvSpPr>
          <p:cNvPr id="94" name="TextBox 93"/>
          <p:cNvSpPr txBox="1"/>
          <p:nvPr/>
        </p:nvSpPr>
        <p:spPr>
          <a:xfrm>
            <a:off x="1211664" y="5852186"/>
            <a:ext cx="622622" cy="369332"/>
          </a:xfrm>
          <a:prstGeom prst="rect">
            <a:avLst/>
          </a:prstGeom>
          <a:noFill/>
        </p:spPr>
        <p:txBody>
          <a:bodyPr wrap="square" lIns="0" rIns="0" rtlCol="0">
            <a:spAutoFit/>
          </a:bodyPr>
          <a:lstStyle/>
          <a:p>
            <a:r>
              <a:rPr lang="en-US" altLang="zh-CN" dirty="0" smtClean="0">
                <a:latin typeface="Candara"/>
                <a:cs typeface="Candara"/>
              </a:rPr>
              <a:t>Task-0</a:t>
            </a:r>
            <a:endParaRPr lang="en-US" dirty="0">
              <a:latin typeface="Candara"/>
              <a:cs typeface="Candara"/>
            </a:endParaRPr>
          </a:p>
        </p:txBody>
      </p:sp>
      <p:cxnSp>
        <p:nvCxnSpPr>
          <p:cNvPr id="95" name="Straight Arrow Connector 94"/>
          <p:cNvCxnSpPr>
            <a:stCxn id="86" idx="3"/>
            <a:endCxn id="93" idx="1"/>
          </p:cNvCxnSpPr>
          <p:nvPr/>
        </p:nvCxnSpPr>
        <p:spPr>
          <a:xfrm>
            <a:off x="6171237" y="5362199"/>
            <a:ext cx="750629" cy="199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96" name="Group 95"/>
          <p:cNvGrpSpPr/>
          <p:nvPr/>
        </p:nvGrpSpPr>
        <p:grpSpPr>
          <a:xfrm>
            <a:off x="582624" y="5188773"/>
            <a:ext cx="7912266" cy="1192012"/>
            <a:chOff x="582624" y="5346433"/>
            <a:chExt cx="7912266" cy="1192012"/>
          </a:xfrm>
        </p:grpSpPr>
        <p:cxnSp>
          <p:nvCxnSpPr>
            <p:cNvPr id="97" name="Straight Arrow Connector 96"/>
            <p:cNvCxnSpPr>
              <a:endCxn id="93" idx="3"/>
            </p:cNvCxnSpPr>
            <p:nvPr/>
          </p:nvCxnSpPr>
          <p:spPr>
            <a:xfrm flipH="1">
              <a:off x="8175041" y="5364190"/>
              <a:ext cx="319848" cy="0"/>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8494889" y="5346433"/>
              <a:ext cx="0" cy="1176246"/>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582624" y="6538445"/>
              <a:ext cx="7912266" cy="0"/>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582624" y="5346433"/>
              <a:ext cx="0" cy="1176246"/>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101" name="Straight Arrow Connector 100"/>
            <p:cNvCxnSpPr>
              <a:endCxn id="72" idx="1"/>
            </p:cNvCxnSpPr>
            <p:nvPr/>
          </p:nvCxnSpPr>
          <p:spPr>
            <a:xfrm>
              <a:off x="582624" y="5348847"/>
              <a:ext cx="353080" cy="0"/>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grpSp>
      <p:grpSp>
        <p:nvGrpSpPr>
          <p:cNvPr id="102" name="Group 101"/>
          <p:cNvGrpSpPr/>
          <p:nvPr/>
        </p:nvGrpSpPr>
        <p:grpSpPr>
          <a:xfrm>
            <a:off x="4188230" y="3960485"/>
            <a:ext cx="2733636" cy="720734"/>
            <a:chOff x="2186445" y="2312580"/>
            <a:chExt cx="2733636" cy="860355"/>
          </a:xfrm>
        </p:grpSpPr>
        <p:cxnSp>
          <p:nvCxnSpPr>
            <p:cNvPr id="103" name="Straight Arrow Connector 102"/>
            <p:cNvCxnSpPr/>
            <p:nvPr/>
          </p:nvCxnSpPr>
          <p:spPr>
            <a:xfrm flipH="1">
              <a:off x="2186445" y="3169369"/>
              <a:ext cx="260664" cy="3566"/>
            </a:xfrm>
            <a:prstGeom prst="straightConnector1">
              <a:avLst/>
            </a:prstGeom>
            <a:ln w="127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2447109" y="2312580"/>
              <a:ext cx="0" cy="856789"/>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H="1" flipV="1">
              <a:off x="2447109" y="2312580"/>
              <a:ext cx="2097354" cy="0"/>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4544463" y="2312582"/>
              <a:ext cx="0" cy="856788"/>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p:nvPr/>
          </p:nvCxnSpPr>
          <p:spPr>
            <a:xfrm>
              <a:off x="4546482" y="3165803"/>
              <a:ext cx="373599" cy="3566"/>
            </a:xfrm>
            <a:prstGeom prst="straightConnector1">
              <a:avLst/>
            </a:prstGeom>
            <a:ln w="127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grpSp>
      <p:sp>
        <p:nvSpPr>
          <p:cNvPr id="108" name="TextBox 107"/>
          <p:cNvSpPr txBox="1"/>
          <p:nvPr/>
        </p:nvSpPr>
        <p:spPr>
          <a:xfrm>
            <a:off x="1015425" y="3805598"/>
            <a:ext cx="1123986" cy="369332"/>
          </a:xfrm>
          <a:prstGeom prst="rect">
            <a:avLst/>
          </a:prstGeom>
          <a:noFill/>
        </p:spPr>
        <p:txBody>
          <a:bodyPr wrap="square" lIns="0" rIns="0" rtlCol="0">
            <a:spAutoFit/>
          </a:bodyPr>
          <a:lstStyle/>
          <a:p>
            <a:r>
              <a:rPr lang="en-US" dirty="0">
                <a:latin typeface="Candara"/>
                <a:cs typeface="Candara"/>
              </a:rPr>
              <a:t>t</a:t>
            </a:r>
            <a:r>
              <a:rPr lang="en-US" dirty="0" smtClean="0">
                <a:latin typeface="Candara"/>
                <a:cs typeface="Candara"/>
              </a:rPr>
              <a:t>ask</a:t>
            </a:r>
            <a:r>
              <a:rPr lang="en-US" altLang="zh-CN" dirty="0" smtClean="0">
                <a:latin typeface="Candara"/>
                <a:cs typeface="Candara"/>
              </a:rPr>
              <a:t>_struct</a:t>
            </a:r>
            <a:endParaRPr lang="en-US" dirty="0">
              <a:latin typeface="Candara"/>
              <a:cs typeface="Candara"/>
            </a:endParaRPr>
          </a:p>
        </p:txBody>
      </p:sp>
      <p:sp>
        <p:nvSpPr>
          <p:cNvPr id="109" name="TextBox 108"/>
          <p:cNvSpPr txBox="1"/>
          <p:nvPr/>
        </p:nvSpPr>
        <p:spPr>
          <a:xfrm>
            <a:off x="3265482" y="5853061"/>
            <a:ext cx="622622" cy="369332"/>
          </a:xfrm>
          <a:prstGeom prst="rect">
            <a:avLst/>
          </a:prstGeom>
          <a:noFill/>
        </p:spPr>
        <p:txBody>
          <a:bodyPr wrap="square" lIns="0" rIns="0" rtlCol="0">
            <a:spAutoFit/>
          </a:bodyPr>
          <a:lstStyle/>
          <a:p>
            <a:r>
              <a:rPr lang="en-US" altLang="zh-CN" dirty="0" smtClean="0">
                <a:latin typeface="Candara"/>
                <a:cs typeface="Candara"/>
              </a:rPr>
              <a:t>Task-1</a:t>
            </a:r>
            <a:endParaRPr lang="en-US" dirty="0">
              <a:latin typeface="Candara"/>
              <a:cs typeface="Candara"/>
            </a:endParaRPr>
          </a:p>
        </p:txBody>
      </p:sp>
      <p:sp>
        <p:nvSpPr>
          <p:cNvPr id="110" name="TextBox 109"/>
          <p:cNvSpPr txBox="1"/>
          <p:nvPr/>
        </p:nvSpPr>
        <p:spPr>
          <a:xfrm>
            <a:off x="5252208" y="5848661"/>
            <a:ext cx="622622" cy="369332"/>
          </a:xfrm>
          <a:prstGeom prst="rect">
            <a:avLst/>
          </a:prstGeom>
          <a:noFill/>
        </p:spPr>
        <p:txBody>
          <a:bodyPr wrap="square" lIns="0" rIns="0" rtlCol="0">
            <a:spAutoFit/>
          </a:bodyPr>
          <a:lstStyle/>
          <a:p>
            <a:r>
              <a:rPr lang="en-US" altLang="zh-CN" dirty="0" smtClean="0">
                <a:latin typeface="Candara"/>
                <a:cs typeface="Candara"/>
              </a:rPr>
              <a:t>Task-2</a:t>
            </a:r>
            <a:endParaRPr lang="en-US" dirty="0">
              <a:latin typeface="Candara"/>
              <a:cs typeface="Candara"/>
            </a:endParaRPr>
          </a:p>
        </p:txBody>
      </p:sp>
      <p:sp>
        <p:nvSpPr>
          <p:cNvPr id="111" name="TextBox 110"/>
          <p:cNvSpPr txBox="1"/>
          <p:nvPr/>
        </p:nvSpPr>
        <p:spPr>
          <a:xfrm>
            <a:off x="7243314" y="5842428"/>
            <a:ext cx="622622" cy="369332"/>
          </a:xfrm>
          <a:prstGeom prst="rect">
            <a:avLst/>
          </a:prstGeom>
          <a:noFill/>
        </p:spPr>
        <p:txBody>
          <a:bodyPr wrap="square" lIns="0" rIns="0" rtlCol="0">
            <a:spAutoFit/>
          </a:bodyPr>
          <a:lstStyle/>
          <a:p>
            <a:r>
              <a:rPr lang="en-US" altLang="zh-CN" dirty="0" smtClean="0">
                <a:latin typeface="Candara"/>
                <a:cs typeface="Candara"/>
              </a:rPr>
              <a:t>Task-3</a:t>
            </a:r>
            <a:endParaRPr lang="en-US" dirty="0">
              <a:latin typeface="Candara"/>
              <a:cs typeface="Candara"/>
            </a:endParaRPr>
          </a:p>
        </p:txBody>
      </p:sp>
      <p:grpSp>
        <p:nvGrpSpPr>
          <p:cNvPr id="112" name="Group 111"/>
          <p:cNvGrpSpPr/>
          <p:nvPr/>
        </p:nvGrpSpPr>
        <p:grpSpPr>
          <a:xfrm>
            <a:off x="6923885" y="3291835"/>
            <a:ext cx="1253175" cy="668650"/>
            <a:chOff x="935704" y="2954261"/>
            <a:chExt cx="1253175" cy="668650"/>
          </a:xfrm>
        </p:grpSpPr>
        <p:sp>
          <p:nvSpPr>
            <p:cNvPr id="113" name="Rectangle 112"/>
            <p:cNvSpPr/>
            <p:nvPr/>
          </p:nvSpPr>
          <p:spPr>
            <a:xfrm>
              <a:off x="935704" y="2954261"/>
              <a:ext cx="1253175" cy="668650"/>
            </a:xfrm>
            <a:prstGeom prst="rect">
              <a:avLst/>
            </a:prstGeom>
            <a:noFill/>
            <a:ln w="31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14" name="Rectangle 113"/>
            <p:cNvSpPr/>
            <p:nvPr/>
          </p:nvSpPr>
          <p:spPr>
            <a:xfrm>
              <a:off x="935704" y="3152561"/>
              <a:ext cx="1253175" cy="332235"/>
            </a:xfrm>
            <a:prstGeom prst="rect">
              <a:avLst/>
            </a:prstGeom>
            <a:noFill/>
            <a:ln w="3175" cmpd="sng">
              <a:solidFill>
                <a:srgbClr val="FF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rgbClr val="FF0000"/>
                  </a:solidFill>
                  <a:latin typeface="Candara"/>
                  <a:cs typeface="Candara"/>
                </a:rPr>
                <a:t>r</a:t>
              </a:r>
              <a:r>
                <a:rPr lang="en-US" dirty="0" smtClean="0">
                  <a:solidFill>
                    <a:srgbClr val="FF0000"/>
                  </a:solidFill>
                  <a:latin typeface="Candara"/>
                  <a:cs typeface="Candara"/>
                </a:rPr>
                <a:t>un</a:t>
              </a:r>
              <a:r>
                <a:rPr lang="en-US" altLang="zh-CN" dirty="0" smtClean="0">
                  <a:solidFill>
                    <a:srgbClr val="FF0000"/>
                  </a:solidFill>
                  <a:latin typeface="Candara"/>
                  <a:cs typeface="Candara"/>
                </a:rPr>
                <a:t>-task</a:t>
              </a:r>
              <a:endParaRPr lang="en-US" dirty="0">
                <a:solidFill>
                  <a:srgbClr val="FF0000"/>
                </a:solidFill>
                <a:latin typeface="Candara"/>
                <a:cs typeface="Candara"/>
              </a:endParaRPr>
            </a:p>
          </p:txBody>
        </p:sp>
      </p:grpSp>
      <p:sp>
        <p:nvSpPr>
          <p:cNvPr id="115" name="TextBox 114"/>
          <p:cNvSpPr txBox="1"/>
          <p:nvPr/>
        </p:nvSpPr>
        <p:spPr>
          <a:xfrm>
            <a:off x="6921866" y="2876432"/>
            <a:ext cx="1253175" cy="461665"/>
          </a:xfrm>
          <a:prstGeom prst="rect">
            <a:avLst/>
          </a:prstGeom>
          <a:noFill/>
        </p:spPr>
        <p:txBody>
          <a:bodyPr wrap="square" lIns="0" rIns="0" rtlCol="0">
            <a:spAutoFit/>
          </a:bodyPr>
          <a:lstStyle/>
          <a:p>
            <a:pPr algn="ctr"/>
            <a:r>
              <a:rPr lang="en-US" altLang="zh-CN" sz="2400" dirty="0" smtClean="0">
                <a:solidFill>
                  <a:srgbClr val="FF0000"/>
                </a:solidFill>
                <a:latin typeface="Candara"/>
                <a:cs typeface="Candara"/>
              </a:rPr>
              <a:t>runqueue</a:t>
            </a:r>
            <a:endParaRPr lang="en-US" sz="2400" strike="sngStrike" dirty="0">
              <a:solidFill>
                <a:srgbClr val="FF0000"/>
              </a:solidFill>
              <a:latin typeface="Candara"/>
              <a:cs typeface="Candara"/>
            </a:endParaRPr>
          </a:p>
        </p:txBody>
      </p:sp>
      <p:cxnSp>
        <p:nvCxnSpPr>
          <p:cNvPr id="116" name="Elbow Connector 115"/>
          <p:cNvCxnSpPr>
            <a:stCxn id="114" idx="1"/>
          </p:cNvCxnSpPr>
          <p:nvPr/>
        </p:nvCxnSpPr>
        <p:spPr>
          <a:xfrm rot="10800000" flipV="1">
            <a:off x="2939509" y="3656253"/>
            <a:ext cx="3984377" cy="1024968"/>
          </a:xfrm>
          <a:prstGeom prst="bentConnector3">
            <a:avLst>
              <a:gd name="adj1" fmla="val 109672"/>
            </a:avLst>
          </a:prstGeom>
          <a:ln w="12700" cmpd="sng">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17" name="Elbow Connector 116"/>
          <p:cNvCxnSpPr>
            <a:stCxn id="114" idx="3"/>
          </p:cNvCxnSpPr>
          <p:nvPr/>
        </p:nvCxnSpPr>
        <p:spPr>
          <a:xfrm flipH="1">
            <a:off x="8175041" y="3656253"/>
            <a:ext cx="2019" cy="1038320"/>
          </a:xfrm>
          <a:prstGeom prst="bentConnector3">
            <a:avLst>
              <a:gd name="adj1" fmla="val -21416989"/>
            </a:avLst>
          </a:prstGeom>
          <a:ln w="12700" cmpd="sng">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18" name="Straight Arrow Connector 117"/>
          <p:cNvCxnSpPr/>
          <p:nvPr/>
        </p:nvCxnSpPr>
        <p:spPr>
          <a:xfrm flipV="1">
            <a:off x="4188230" y="5353573"/>
            <a:ext cx="729832" cy="199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19" name="Straight Arrow Connector 118"/>
          <p:cNvCxnSpPr/>
          <p:nvPr/>
        </p:nvCxnSpPr>
        <p:spPr>
          <a:xfrm>
            <a:off x="2188879" y="5348847"/>
            <a:ext cx="750629" cy="199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Example:</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Hidden</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Process</a:t>
            </a:r>
            <a:endParaRPr lang="en-US" sz="4000" dirty="0">
              <a:latin typeface="Candara"/>
              <a:cs typeface="Candara"/>
            </a:endParaRPr>
          </a:p>
        </p:txBody>
      </p:sp>
      <p:sp>
        <p:nvSpPr>
          <p:cNvPr id="3" name="Content Placeholder 2"/>
          <p:cNvSpPr>
            <a:spLocks noGrp="1"/>
          </p:cNvSpPr>
          <p:nvPr>
            <p:ph idx="1"/>
          </p:nvPr>
        </p:nvSpPr>
        <p:spPr>
          <a:xfrm>
            <a:off x="439723" y="1342893"/>
            <a:ext cx="8229600" cy="1818990"/>
          </a:xfrm>
        </p:spPr>
        <p:txBody>
          <a:bodyPr>
            <a:noAutofit/>
          </a:bodyPr>
          <a:lstStyle/>
          <a:p>
            <a:r>
              <a:rPr lang="en-US" sz="2800" b="1" dirty="0" smtClean="0">
                <a:latin typeface="Candara"/>
                <a:cs typeface="Candara"/>
              </a:rPr>
              <a:t>Malware hides itself from `</a:t>
            </a:r>
            <a:r>
              <a:rPr lang="en-US" sz="2800" i="1" dirty="0" err="1" smtClean="0">
                <a:latin typeface="Consolas" pitchFamily="49" charset="0"/>
                <a:cs typeface="Consolas" pitchFamily="49" charset="0"/>
              </a:rPr>
              <a:t>ps</a:t>
            </a:r>
            <a:r>
              <a:rPr lang="en-US" sz="2800" i="1" dirty="0" smtClean="0">
                <a:latin typeface="Consolas" pitchFamily="49" charset="0"/>
                <a:cs typeface="Consolas" pitchFamily="49" charset="0"/>
              </a:rPr>
              <a:t> aux</a:t>
            </a:r>
            <a:r>
              <a:rPr lang="en-US" sz="2800" b="1" dirty="0" smtClean="0">
                <a:latin typeface="Candara"/>
                <a:cs typeface="Candara"/>
              </a:rPr>
              <a:t>`</a:t>
            </a:r>
            <a:endParaRPr lang="en-US" sz="2800" dirty="0" smtClean="0">
              <a:solidFill>
                <a:srgbClr val="FF0000"/>
              </a:solidFill>
              <a:latin typeface="Candara"/>
              <a:cs typeface="Candara"/>
            </a:endParaRPr>
          </a:p>
          <a:p>
            <a:pPr lvl="1"/>
            <a:r>
              <a:rPr lang="en-US" altLang="zh-CN" sz="2400" dirty="0" smtClean="0">
                <a:latin typeface="Candara"/>
                <a:cs typeface="Candara"/>
              </a:rPr>
              <a:t>Remove</a:t>
            </a:r>
            <a:r>
              <a:rPr lang="zh-CN" altLang="en-US" sz="2400" dirty="0" smtClean="0">
                <a:latin typeface="Candara"/>
                <a:cs typeface="Candara"/>
              </a:rPr>
              <a:t> </a:t>
            </a:r>
            <a:r>
              <a:rPr lang="en-US" altLang="zh-CN" sz="2400" dirty="0" smtClean="0">
                <a:latin typeface="Candara"/>
                <a:cs typeface="Candara"/>
              </a:rPr>
              <a:t>its </a:t>
            </a:r>
            <a:r>
              <a:rPr lang="en-US" altLang="zh-CN" sz="2400" dirty="0" smtClean="0">
                <a:effectLst>
                  <a:outerShdw blurRad="38100" dist="38100" dir="2700000" algn="tl">
                    <a:srgbClr val="000000">
                      <a:alpha val="43137"/>
                    </a:srgbClr>
                  </a:outerShdw>
                </a:effectLst>
                <a:latin typeface="Candara"/>
                <a:cs typeface="Candara"/>
              </a:rPr>
              <a:t>own</a:t>
            </a:r>
            <a:r>
              <a:rPr lang="en-US" altLang="zh-CN" sz="2400" dirty="0" smtClean="0">
                <a:latin typeface="Candara"/>
                <a:cs typeface="Candara"/>
              </a:rPr>
              <a:t> task from</a:t>
            </a:r>
            <a:r>
              <a:rPr lang="zh-CN" altLang="en-US" sz="2400" dirty="0" smtClean="0">
                <a:latin typeface="Candara"/>
                <a:cs typeface="Candara"/>
              </a:rPr>
              <a:t> </a:t>
            </a:r>
            <a:r>
              <a:rPr lang="en-US" altLang="zh-CN" sz="2400" dirty="0" smtClean="0">
                <a:latin typeface="Candara"/>
                <a:cs typeface="Candara"/>
              </a:rPr>
              <a:t>the </a:t>
            </a:r>
            <a:r>
              <a:rPr lang="en-US" altLang="zh-CN" sz="2400" i="1" dirty="0" smtClean="0">
                <a:solidFill>
                  <a:srgbClr val="000099"/>
                </a:solidFill>
                <a:latin typeface="Candara"/>
                <a:cs typeface="Candara"/>
              </a:rPr>
              <a:t>task</a:t>
            </a:r>
            <a:r>
              <a:rPr lang="zh-CN" altLang="en-US" sz="2400" i="1" dirty="0" smtClean="0">
                <a:solidFill>
                  <a:srgbClr val="000099"/>
                </a:solidFill>
                <a:latin typeface="Candara"/>
                <a:cs typeface="Candara"/>
              </a:rPr>
              <a:t> </a:t>
            </a:r>
            <a:r>
              <a:rPr lang="en-US" altLang="zh-CN" sz="2400" i="1" dirty="0" smtClean="0">
                <a:solidFill>
                  <a:srgbClr val="000099"/>
                </a:solidFill>
                <a:latin typeface="Candara"/>
                <a:cs typeface="Candara"/>
              </a:rPr>
              <a:t>list</a:t>
            </a:r>
          </a:p>
          <a:p>
            <a:pPr lvl="1"/>
            <a:r>
              <a:rPr lang="en-US" altLang="zh-CN" sz="2400" dirty="0" smtClean="0">
                <a:latin typeface="Candara"/>
                <a:cs typeface="Candara"/>
              </a:rPr>
              <a:t>Invariants: still</a:t>
            </a:r>
            <a:r>
              <a:rPr lang="zh-CN" altLang="en-US" sz="2400" dirty="0" smtClean="0">
                <a:latin typeface="Candara"/>
                <a:cs typeface="Candara"/>
              </a:rPr>
              <a:t> </a:t>
            </a:r>
            <a:r>
              <a:rPr lang="en-US" altLang="zh-CN" sz="2400" dirty="0" smtClean="0">
                <a:latin typeface="Candara"/>
                <a:cs typeface="Candara"/>
              </a:rPr>
              <a:t>need to keep the task in </a:t>
            </a:r>
            <a:r>
              <a:rPr lang="en-US" altLang="zh-CN" sz="2400" i="1" dirty="0" err="1" smtClean="0">
                <a:solidFill>
                  <a:srgbClr val="FF0000"/>
                </a:solidFill>
                <a:latin typeface="Candara"/>
                <a:cs typeface="Candara"/>
              </a:rPr>
              <a:t>runqueue</a:t>
            </a:r>
            <a:r>
              <a:rPr lang="en-US" altLang="zh-CN" sz="2400" i="1" dirty="0" smtClean="0">
                <a:solidFill>
                  <a:srgbClr val="FF0000"/>
                </a:solidFill>
                <a:latin typeface="Candara"/>
                <a:cs typeface="Candara"/>
              </a:rPr>
              <a:t> </a:t>
            </a:r>
            <a:br>
              <a:rPr lang="en-US" altLang="zh-CN" sz="2400" i="1" dirty="0" smtClean="0">
                <a:solidFill>
                  <a:srgbClr val="FF0000"/>
                </a:solidFill>
                <a:latin typeface="Candara"/>
                <a:cs typeface="Candara"/>
              </a:rPr>
            </a:br>
            <a:r>
              <a:rPr lang="en-US" altLang="zh-CN" sz="2400" i="1" dirty="0" smtClean="0">
                <a:latin typeface="Candara"/>
                <a:cs typeface="Candara"/>
              </a:rPr>
              <a:t>to</a:t>
            </a:r>
            <a:r>
              <a:rPr lang="en-US" altLang="zh-CN" sz="2400" i="1" dirty="0" smtClean="0">
                <a:solidFill>
                  <a:srgbClr val="FF0000"/>
                </a:solidFill>
                <a:latin typeface="Candara"/>
                <a:cs typeface="Candara"/>
              </a:rPr>
              <a:t> </a:t>
            </a:r>
            <a:r>
              <a:rPr lang="en-US" altLang="zh-CN" sz="2400" dirty="0" smtClean="0">
                <a:latin typeface="Candara"/>
                <a:cs typeface="Candara"/>
              </a:rPr>
              <a:t>be scheduled</a:t>
            </a:r>
          </a:p>
        </p:txBody>
      </p:sp>
      <p:grpSp>
        <p:nvGrpSpPr>
          <p:cNvPr id="33" name="Group 32"/>
          <p:cNvGrpSpPr/>
          <p:nvPr/>
        </p:nvGrpSpPr>
        <p:grpSpPr>
          <a:xfrm flipV="1">
            <a:off x="2186445" y="5346502"/>
            <a:ext cx="2733636" cy="858088"/>
            <a:chOff x="2186445" y="2312580"/>
            <a:chExt cx="2733636" cy="860355"/>
          </a:xfrm>
        </p:grpSpPr>
        <p:cxnSp>
          <p:nvCxnSpPr>
            <p:cNvPr id="34" name="Straight Arrow Connector 33"/>
            <p:cNvCxnSpPr/>
            <p:nvPr/>
          </p:nvCxnSpPr>
          <p:spPr>
            <a:xfrm flipH="1">
              <a:off x="2186445" y="3169369"/>
              <a:ext cx="323376" cy="3566"/>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2509821" y="2312580"/>
              <a:ext cx="0" cy="856789"/>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flipV="1">
              <a:off x="2509821" y="2312580"/>
              <a:ext cx="2113032" cy="0"/>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V="1">
              <a:off x="4622853" y="2312582"/>
              <a:ext cx="0" cy="856788"/>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4622853" y="3160720"/>
              <a:ext cx="297228" cy="3637"/>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grpSp>
      <p:sp>
        <p:nvSpPr>
          <p:cNvPr id="64" name="Multiply 63"/>
          <p:cNvSpPr/>
          <p:nvPr/>
        </p:nvSpPr>
        <p:spPr>
          <a:xfrm>
            <a:off x="2495710" y="5183635"/>
            <a:ext cx="384170" cy="359651"/>
          </a:xfrm>
          <a:prstGeom prst="mathMultiply">
            <a:avLst>
              <a:gd name="adj1" fmla="val 4669"/>
            </a:avLst>
          </a:prstGeom>
          <a:solidFill>
            <a:schemeClr val="accent2">
              <a:lumMod val="75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sp>
        <p:nvSpPr>
          <p:cNvPr id="65" name="Multiply 64"/>
          <p:cNvSpPr/>
          <p:nvPr/>
        </p:nvSpPr>
        <p:spPr>
          <a:xfrm>
            <a:off x="4213210" y="5179670"/>
            <a:ext cx="384170" cy="359651"/>
          </a:xfrm>
          <a:prstGeom prst="mathMultiply">
            <a:avLst>
              <a:gd name="adj1" fmla="val 4669"/>
            </a:avLst>
          </a:prstGeom>
          <a:solidFill>
            <a:schemeClr val="accent2">
              <a:lumMod val="75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sp>
        <p:nvSpPr>
          <p:cNvPr id="122" name="Rectangle 121"/>
          <p:cNvSpPr/>
          <p:nvPr/>
        </p:nvSpPr>
        <p:spPr>
          <a:xfrm>
            <a:off x="423364" y="3062309"/>
            <a:ext cx="5646336" cy="523220"/>
          </a:xfrm>
          <a:prstGeom prst="rect">
            <a:avLst/>
          </a:prstGeom>
        </p:spPr>
        <p:txBody>
          <a:bodyPr wrap="square">
            <a:spAutoFit/>
          </a:bodyPr>
          <a:lstStyle/>
          <a:p>
            <a:pPr lvl="0">
              <a:spcBef>
                <a:spcPct val="20000"/>
              </a:spcBef>
            </a:pPr>
            <a:r>
              <a:rPr lang="en-US" altLang="zh-CN" sz="2800" b="1" dirty="0" smtClean="0">
                <a:solidFill>
                  <a:prstClr val="black"/>
                </a:solidFill>
                <a:latin typeface="Candara"/>
                <a:cs typeface="Candara"/>
                <a:sym typeface="Wingdings" pitchFamily="2" charset="2"/>
              </a:rPr>
              <a:t> </a:t>
            </a:r>
            <a:r>
              <a:rPr lang="en-US" altLang="zh-CN" sz="2800" b="1" dirty="0" smtClean="0">
                <a:solidFill>
                  <a:prstClr val="black"/>
                </a:solidFill>
                <a:latin typeface="Candara"/>
                <a:cs typeface="Candara"/>
              </a:rPr>
              <a:t>Used </a:t>
            </a:r>
            <a:r>
              <a:rPr lang="en-US" altLang="zh-CN" sz="2800" b="1" dirty="0">
                <a:solidFill>
                  <a:prstClr val="black"/>
                </a:solidFill>
                <a:latin typeface="Candara"/>
                <a:cs typeface="Candara"/>
              </a:rPr>
              <a:t>by malwares like </a:t>
            </a:r>
            <a:r>
              <a:rPr lang="en-US" altLang="zh-CN" sz="2800" i="1" dirty="0">
                <a:solidFill>
                  <a:prstClr val="black"/>
                </a:solidFill>
                <a:effectLst>
                  <a:outerShdw blurRad="38100" dist="38100" dir="2700000" algn="tl">
                    <a:srgbClr val="000000">
                      <a:alpha val="43137"/>
                    </a:srgbClr>
                  </a:outerShdw>
                </a:effectLst>
                <a:latin typeface="Consolas" pitchFamily="49" charset="0"/>
                <a:cs typeface="Consolas" pitchFamily="49" charset="0"/>
              </a:rPr>
              <a:t>adore-</a:t>
            </a:r>
            <a:r>
              <a:rPr lang="en-US" altLang="zh-CN" sz="2800" i="1" dirty="0" err="1">
                <a:solidFill>
                  <a:prstClr val="black"/>
                </a:solidFill>
                <a:effectLst>
                  <a:outerShdw blurRad="38100" dist="38100" dir="2700000" algn="tl">
                    <a:srgbClr val="000000">
                      <a:alpha val="43137"/>
                    </a:srgbClr>
                  </a:outerShdw>
                </a:effectLst>
                <a:latin typeface="Consolas" pitchFamily="49" charset="0"/>
                <a:cs typeface="Consolas" pitchFamily="49" charset="0"/>
              </a:rPr>
              <a:t>ng</a:t>
            </a:r>
            <a:r>
              <a:rPr lang="en-US" altLang="zh-CN" sz="2800" dirty="0">
                <a:solidFill>
                  <a:prstClr val="black"/>
                </a:solidFill>
                <a:latin typeface="Candara"/>
                <a:cs typeface="Candara"/>
              </a:rPr>
              <a:t> </a:t>
            </a:r>
          </a:p>
        </p:txBody>
      </p:sp>
      <p:sp>
        <p:nvSpPr>
          <p:cNvPr id="123" name="TextBox 122"/>
          <p:cNvSpPr txBox="1"/>
          <p:nvPr/>
        </p:nvSpPr>
        <p:spPr>
          <a:xfrm>
            <a:off x="2976338" y="3803685"/>
            <a:ext cx="1228772" cy="369332"/>
          </a:xfrm>
          <a:prstGeom prst="rect">
            <a:avLst/>
          </a:prstGeom>
          <a:noFill/>
        </p:spPr>
        <p:txBody>
          <a:bodyPr wrap="square" lIns="0" rIns="0" rtlCol="0">
            <a:spAutoFit/>
          </a:bodyPr>
          <a:lstStyle/>
          <a:p>
            <a:r>
              <a:rPr lang="en-US" dirty="0" smtClean="0">
                <a:solidFill>
                  <a:srgbClr val="FF0000"/>
                </a:solidFill>
                <a:latin typeface="Candara"/>
                <a:cs typeface="Candara"/>
              </a:rPr>
              <a:t>Hidden</a:t>
            </a:r>
            <a:r>
              <a:rPr lang="zh-CN" altLang="en-US" dirty="0" smtClean="0">
                <a:solidFill>
                  <a:srgbClr val="FF0000"/>
                </a:solidFill>
                <a:latin typeface="Candara"/>
                <a:cs typeface="Candara"/>
              </a:rPr>
              <a:t> </a:t>
            </a:r>
            <a:r>
              <a:rPr lang="en-US" altLang="zh-CN" dirty="0" smtClean="0">
                <a:solidFill>
                  <a:srgbClr val="FF0000"/>
                </a:solidFill>
                <a:latin typeface="Candara"/>
                <a:cs typeface="Candara"/>
              </a:rPr>
              <a:t>task</a:t>
            </a:r>
            <a:endParaRPr lang="en-US" dirty="0">
              <a:solidFill>
                <a:srgbClr val="FF0000"/>
              </a:solidFill>
              <a:latin typeface="Candara"/>
              <a:cs typeface="Candara"/>
            </a:endParaRPr>
          </a:p>
        </p:txBody>
      </p:sp>
    </p:spTree>
    <p:extLst>
      <p:ext uri="{BB962C8B-B14F-4D97-AF65-F5344CB8AC3E}">
        <p14:creationId xmlns:p14="http://schemas.microsoft.com/office/powerpoint/2010/main" val="2863738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xit" presetSubtype="0" fill="hold" grpId="1" nodeType="withEffect">
                                  <p:stCondLst>
                                    <p:cond delay="0"/>
                                  </p:stCondLst>
                                  <p:childTnLst>
                                    <p:animEffect transition="out" filter="fade">
                                      <p:cBhvr>
                                        <p:cTn id="17" dur="500"/>
                                        <p:tgtEl>
                                          <p:spTgt spid="64"/>
                                        </p:tgtEl>
                                      </p:cBhvr>
                                    </p:animEffect>
                                    <p:set>
                                      <p:cBhvr>
                                        <p:cTn id="18" dur="1" fill="hold">
                                          <p:stCondLst>
                                            <p:cond delay="499"/>
                                          </p:stCondLst>
                                        </p:cTn>
                                        <p:tgtEl>
                                          <p:spTgt spid="64"/>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65"/>
                                        </p:tgtEl>
                                      </p:cBhvr>
                                    </p:animEffect>
                                    <p:set>
                                      <p:cBhvr>
                                        <p:cTn id="21" dur="1" fill="hold">
                                          <p:stCondLst>
                                            <p:cond delay="499"/>
                                          </p:stCondLst>
                                        </p:cTn>
                                        <p:tgtEl>
                                          <p:spTgt spid="65"/>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118"/>
                                        </p:tgtEl>
                                      </p:cBhvr>
                                    </p:animEffect>
                                    <p:set>
                                      <p:cBhvr>
                                        <p:cTn id="24" dur="1" fill="hold">
                                          <p:stCondLst>
                                            <p:cond delay="499"/>
                                          </p:stCondLst>
                                        </p:cTn>
                                        <p:tgtEl>
                                          <p:spTgt spid="118"/>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19"/>
                                        </p:tgtEl>
                                      </p:cBhvr>
                                    </p:animEffect>
                                    <p:set>
                                      <p:cBhvr>
                                        <p:cTn id="27" dur="1" fill="hold">
                                          <p:stCondLst>
                                            <p:cond delay="499"/>
                                          </p:stCondLst>
                                        </p:cTn>
                                        <p:tgtEl>
                                          <p:spTgt spid="11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4" grpId="1" animBg="1"/>
      <p:bldP spid="65" grpId="0" animBg="1"/>
      <p:bldP spid="65"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p:cNvSpPr>
            <a:spLocks noGrp="1"/>
          </p:cNvSpPr>
          <p:nvPr>
            <p:ph idx="1"/>
          </p:nvPr>
        </p:nvSpPr>
        <p:spPr>
          <a:xfrm>
            <a:off x="331072" y="1600200"/>
            <a:ext cx="8559800" cy="4525963"/>
          </a:xfrm>
        </p:spPr>
        <p:txBody>
          <a:bodyPr>
            <a:normAutofit/>
          </a:bodyPr>
          <a:lstStyle/>
          <a:p>
            <a:r>
              <a:rPr lang="en-US" b="1" dirty="0" smtClean="0">
                <a:effectLst>
                  <a:outerShdw blurRad="38100" dist="38100" dir="2700000" algn="tl">
                    <a:srgbClr val="000000">
                      <a:alpha val="43137"/>
                    </a:srgbClr>
                  </a:outerShdw>
                </a:effectLst>
                <a:latin typeface="Candara"/>
                <a:cs typeface="Candara"/>
              </a:rPr>
              <a:t>Rootkit can impede VMI code being executed</a:t>
            </a:r>
          </a:p>
          <a:p>
            <a:pPr lvl="1"/>
            <a:r>
              <a:rPr lang="en-US" sz="2400" dirty="0" smtClean="0">
                <a:latin typeface="Candara"/>
                <a:cs typeface="Candara"/>
              </a:rPr>
              <a:t>E.g., frequently touch locks in TxIntro’s read set</a:t>
            </a:r>
          </a:p>
          <a:p>
            <a:pPr lvl="1"/>
            <a:endParaRPr lang="en-US" sz="1600" dirty="0" smtClean="0">
              <a:latin typeface="Candara"/>
              <a:cs typeface="Candara"/>
            </a:endParaRPr>
          </a:p>
          <a:p>
            <a:r>
              <a:rPr lang="en-US" b="1" dirty="0" smtClean="0">
                <a:effectLst>
                  <a:outerShdw blurRad="38100" dist="38100" dir="2700000" algn="tl">
                    <a:srgbClr val="000000">
                      <a:alpha val="43137"/>
                    </a:srgbClr>
                  </a:outerShdw>
                </a:effectLst>
                <a:latin typeface="Candara"/>
                <a:cs typeface="Candara"/>
              </a:rPr>
              <a:t>Huge read/write set not fitting in cache</a:t>
            </a:r>
          </a:p>
          <a:p>
            <a:pPr lvl="1"/>
            <a:r>
              <a:rPr lang="en-US" sz="2400" dirty="0" smtClean="0">
                <a:latin typeface="Candara"/>
                <a:cs typeface="Candara"/>
              </a:rPr>
              <a:t>Complex VMI code may touch a huge number of memory</a:t>
            </a:r>
          </a:p>
          <a:p>
            <a:pPr lvl="1"/>
            <a:endParaRPr lang="en-US" sz="1600" dirty="0" smtClean="0">
              <a:latin typeface="Candara"/>
              <a:cs typeface="Candara"/>
            </a:endParaRPr>
          </a:p>
          <a:p>
            <a:r>
              <a:rPr lang="en-US" b="1" dirty="0" smtClean="0">
                <a:effectLst>
                  <a:outerShdw blurRad="38100" dist="38100" dir="2700000" algn="tl">
                    <a:srgbClr val="000000">
                      <a:alpha val="43137"/>
                    </a:srgbClr>
                  </a:outerShdw>
                </a:effectLst>
                <a:latin typeface="Candara"/>
                <a:cs typeface="Candara"/>
              </a:rPr>
              <a:t>Rootkit can’t be detected by existing VMI tool</a:t>
            </a:r>
          </a:p>
          <a:p>
            <a:pPr lvl="1"/>
            <a:r>
              <a:rPr lang="en-US" sz="2400" dirty="0" smtClean="0">
                <a:latin typeface="Candara"/>
                <a:cs typeface="Candara"/>
              </a:rPr>
              <a:t>E.g., breaking the heuristics relied on by VMI tool</a:t>
            </a:r>
          </a:p>
          <a:p>
            <a:pPr lvl="1"/>
            <a:endParaRPr lang="en-US" sz="2400" dirty="0">
              <a:latin typeface="Candara"/>
              <a:cs typeface="Candara"/>
            </a:endParaRPr>
          </a:p>
        </p:txBody>
      </p:sp>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Discussion and Limitation</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252974322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p:cNvSpPr>
            <a:spLocks noGrp="1"/>
          </p:cNvSpPr>
          <p:nvPr>
            <p:ph idx="1"/>
          </p:nvPr>
        </p:nvSpPr>
        <p:spPr>
          <a:xfrm>
            <a:off x="331072" y="1600200"/>
            <a:ext cx="8686800" cy="4706007"/>
          </a:xfrm>
        </p:spPr>
        <p:txBody>
          <a:bodyPr>
            <a:normAutofit/>
          </a:bodyPr>
          <a:lstStyle/>
          <a:p>
            <a:r>
              <a:rPr lang="en-US" altLang="zh-CN" b="1" dirty="0" smtClean="0">
                <a:effectLst>
                  <a:outerShdw blurRad="38100" dist="38100" dir="2700000" algn="tl">
                    <a:srgbClr val="000000">
                      <a:alpha val="43137"/>
                    </a:srgbClr>
                  </a:outerShdw>
                </a:effectLst>
                <a:latin typeface="Candara"/>
                <a:cs typeface="Candara"/>
              </a:rPr>
              <a:t>Virtual Machine Introspection</a:t>
            </a:r>
          </a:p>
          <a:p>
            <a:pPr lvl="1"/>
            <a:r>
              <a:rPr lang="en-US" dirty="0" smtClean="0">
                <a:latin typeface="Candara"/>
                <a:cs typeface="Candara"/>
              </a:rPr>
              <a:t>Resolve </a:t>
            </a:r>
            <a:r>
              <a:rPr lang="en-US" dirty="0">
                <a:latin typeface="Candara"/>
                <a:cs typeface="Candara"/>
              </a:rPr>
              <a:t>s</a:t>
            </a:r>
            <a:r>
              <a:rPr lang="en-US" dirty="0" smtClean="0">
                <a:latin typeface="Candara"/>
                <a:cs typeface="Candara"/>
              </a:rPr>
              <a:t>emantic gap</a:t>
            </a:r>
          </a:p>
          <a:p>
            <a:pPr lvl="2"/>
            <a:r>
              <a:rPr lang="en-US" dirty="0" smtClean="0">
                <a:latin typeface="Candara"/>
                <a:cs typeface="Candara"/>
              </a:rPr>
              <a:t>E.g., </a:t>
            </a:r>
            <a:r>
              <a:rPr lang="en-US" dirty="0" err="1" smtClean="0">
                <a:latin typeface="Candara"/>
                <a:cs typeface="Candara"/>
              </a:rPr>
              <a:t>LiveWire</a:t>
            </a:r>
            <a:r>
              <a:rPr lang="zh-CN" altLang="en-US" dirty="0" smtClean="0">
                <a:latin typeface="Candara"/>
                <a:cs typeface="Candara"/>
              </a:rPr>
              <a:t> </a:t>
            </a:r>
            <a:r>
              <a:rPr kumimoji="1" lang="en-US" altLang="zh-CN" baseline="30000" dirty="0" smtClean="0">
                <a:latin typeface="Candara"/>
                <a:cs typeface="Candara"/>
              </a:rPr>
              <a:t>[</a:t>
            </a:r>
            <a:r>
              <a:rPr kumimoji="1" lang="en-US" altLang="zh-CN" baseline="30000" dirty="0">
                <a:latin typeface="Candara"/>
                <a:cs typeface="Candara"/>
              </a:rPr>
              <a:t>NDSS’03</a:t>
            </a:r>
            <a:r>
              <a:rPr kumimoji="1" lang="en-US" altLang="zh-CN" baseline="30000" dirty="0" smtClean="0">
                <a:latin typeface="Candara"/>
                <a:cs typeface="Candara"/>
              </a:rPr>
              <a:t>]</a:t>
            </a:r>
            <a:r>
              <a:rPr lang="en-US" dirty="0" smtClean="0">
                <a:latin typeface="Candara"/>
                <a:cs typeface="Candara"/>
              </a:rPr>
              <a:t>, </a:t>
            </a:r>
            <a:r>
              <a:rPr lang="en-US" dirty="0" err="1" smtClean="0">
                <a:latin typeface="Candara"/>
                <a:cs typeface="Candara"/>
              </a:rPr>
              <a:t>LibVMI</a:t>
            </a:r>
            <a:r>
              <a:rPr lang="zh-CN" altLang="en-US" dirty="0" smtClean="0">
                <a:latin typeface="Candara"/>
                <a:cs typeface="Candara"/>
              </a:rPr>
              <a:t> </a:t>
            </a:r>
            <a:r>
              <a:rPr kumimoji="1" lang="en-US" altLang="zh-CN" baseline="30000" dirty="0" smtClean="0">
                <a:latin typeface="Candara"/>
                <a:cs typeface="Candara"/>
              </a:rPr>
              <a:t>[ACSAC’07]</a:t>
            </a:r>
            <a:r>
              <a:rPr lang="en-US" dirty="0">
                <a:latin typeface="Candara"/>
                <a:cs typeface="Candara"/>
              </a:rPr>
              <a:t> , </a:t>
            </a:r>
            <a:r>
              <a:rPr lang="en-US" dirty="0" smtClean="0">
                <a:latin typeface="Candara"/>
                <a:cs typeface="Candara"/>
              </a:rPr>
              <a:t>Virtuoso</a:t>
            </a:r>
            <a:r>
              <a:rPr lang="zh-CN" altLang="en-US" dirty="0" smtClean="0">
                <a:latin typeface="Candara"/>
                <a:cs typeface="Candara"/>
              </a:rPr>
              <a:t> </a:t>
            </a:r>
            <a:r>
              <a:rPr kumimoji="1" lang="en-US" altLang="zh-CN" baseline="30000" dirty="0" smtClean="0">
                <a:latin typeface="Candara"/>
                <a:cs typeface="Candara"/>
              </a:rPr>
              <a:t>[</a:t>
            </a:r>
            <a:r>
              <a:rPr kumimoji="1" lang="en-US" altLang="zh-CN" baseline="30000" dirty="0">
                <a:latin typeface="Candara"/>
                <a:cs typeface="Candara"/>
              </a:rPr>
              <a:t>S&amp;P’11</a:t>
            </a:r>
            <a:r>
              <a:rPr kumimoji="1" lang="en-US" altLang="zh-CN" baseline="30000" dirty="0" smtClean="0">
                <a:latin typeface="Candara"/>
                <a:cs typeface="Candara"/>
              </a:rPr>
              <a:t>]</a:t>
            </a:r>
          </a:p>
          <a:p>
            <a:pPr lvl="1"/>
            <a:r>
              <a:rPr kumimoji="1" lang="en-US" altLang="zh-CN" dirty="0" smtClean="0">
                <a:latin typeface="Candara"/>
                <a:cs typeface="Candara"/>
              </a:rPr>
              <a:t>TxIntro provides concurrent and consistent VMI</a:t>
            </a:r>
          </a:p>
          <a:p>
            <a:pPr marL="0" indent="0">
              <a:buNone/>
            </a:pPr>
            <a:endParaRPr lang="en-US" sz="1600" b="1" dirty="0" smtClean="0">
              <a:effectLst>
                <a:outerShdw blurRad="38100" dist="38100" dir="2700000" algn="tl">
                  <a:srgbClr val="000000">
                    <a:alpha val="43137"/>
                  </a:srgbClr>
                </a:outerShdw>
              </a:effectLst>
              <a:latin typeface="Candara"/>
              <a:cs typeface="Candara"/>
            </a:endParaRPr>
          </a:p>
          <a:p>
            <a:r>
              <a:rPr lang="en-US" b="1" dirty="0" smtClean="0">
                <a:effectLst>
                  <a:outerShdw blurRad="38100" dist="38100" dir="2700000" algn="tl">
                    <a:srgbClr val="000000">
                      <a:alpha val="43137"/>
                    </a:srgbClr>
                  </a:outerShdw>
                </a:effectLst>
                <a:latin typeface="Candara"/>
                <a:cs typeface="Candara"/>
              </a:rPr>
              <a:t>Transactional memory for security</a:t>
            </a:r>
          </a:p>
          <a:p>
            <a:pPr lvl="1"/>
            <a:r>
              <a:rPr lang="en-US" dirty="0" smtClean="0">
                <a:latin typeface="Candara"/>
                <a:cs typeface="Candara"/>
              </a:rPr>
              <a:t>Monitor data invariant</a:t>
            </a:r>
          </a:p>
          <a:p>
            <a:pPr lvl="2"/>
            <a:r>
              <a:rPr lang="en-US" dirty="0" smtClean="0">
                <a:latin typeface="Candara"/>
                <a:cs typeface="Candara"/>
              </a:rPr>
              <a:t>E.g., Hill et al.</a:t>
            </a:r>
            <a:r>
              <a:rPr kumimoji="1" lang="en-US" altLang="zh-CN" baseline="30000" dirty="0" smtClean="0">
                <a:latin typeface="Candara"/>
                <a:cs typeface="Candara"/>
              </a:rPr>
              <a:t> [Tech.Rep’07]</a:t>
            </a:r>
            <a:r>
              <a:rPr lang="en-US" dirty="0" smtClean="0">
                <a:latin typeface="Candara"/>
                <a:cs typeface="Candara"/>
              </a:rPr>
              <a:t>, Butt et al. </a:t>
            </a:r>
            <a:r>
              <a:rPr kumimoji="1" lang="en-US" altLang="zh-CN" baseline="30000" dirty="0" smtClean="0">
                <a:latin typeface="Candara"/>
                <a:cs typeface="Candara"/>
              </a:rPr>
              <a:t>[Runtime Verification</a:t>
            </a:r>
            <a:r>
              <a:rPr kumimoji="1" lang="en-US" altLang="zh-CN" dirty="0" smtClean="0">
                <a:latin typeface="Candara"/>
                <a:cs typeface="Candara"/>
              </a:rPr>
              <a:t> </a:t>
            </a:r>
            <a:r>
              <a:rPr kumimoji="1" lang="en-US" altLang="zh-CN" baseline="30000" dirty="0" smtClean="0">
                <a:latin typeface="Candara"/>
                <a:cs typeface="Candara"/>
              </a:rPr>
              <a:t>’12]</a:t>
            </a:r>
          </a:p>
          <a:p>
            <a:pPr lvl="1"/>
            <a:r>
              <a:rPr lang="en-US" dirty="0" smtClean="0">
                <a:latin typeface="Candara"/>
                <a:cs typeface="Candara"/>
              </a:rPr>
              <a:t>TxIntro is the </a:t>
            </a:r>
            <a:r>
              <a:rPr lang="en-US" u="sng" dirty="0" smtClean="0">
                <a:effectLst>
                  <a:outerShdw blurRad="38100" dist="38100" dir="2700000" algn="tl">
                    <a:srgbClr val="000000">
                      <a:alpha val="43137"/>
                    </a:srgbClr>
                  </a:outerShdw>
                </a:effectLst>
                <a:latin typeface="Candara"/>
                <a:cs typeface="Candara"/>
              </a:rPr>
              <a:t>first</a:t>
            </a:r>
            <a:r>
              <a:rPr lang="en-US" dirty="0" smtClean="0">
                <a:effectLst>
                  <a:outerShdw blurRad="38100" dist="38100" dir="2700000" algn="tl">
                    <a:srgbClr val="000000">
                      <a:alpha val="43137"/>
                    </a:srgbClr>
                  </a:outerShdw>
                </a:effectLst>
                <a:latin typeface="Candara"/>
                <a:cs typeface="Candara"/>
              </a:rPr>
              <a:t> </a:t>
            </a:r>
            <a:r>
              <a:rPr lang="en-US" dirty="0" smtClean="0">
                <a:latin typeface="Candara"/>
                <a:cs typeface="Candara"/>
              </a:rPr>
              <a:t>to leverage HTM features for VMI</a:t>
            </a:r>
          </a:p>
          <a:p>
            <a:pPr lvl="1"/>
            <a:endParaRPr lang="en-US" dirty="0">
              <a:latin typeface="Candara"/>
              <a:cs typeface="Candara"/>
            </a:endParaRPr>
          </a:p>
        </p:txBody>
      </p:sp>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Related Work</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265852545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p:cNvSpPr>
            <a:spLocks noGrp="1"/>
          </p:cNvSpPr>
          <p:nvPr>
            <p:ph idx="1"/>
          </p:nvPr>
        </p:nvSpPr>
        <p:spPr>
          <a:xfrm>
            <a:off x="457200" y="1600200"/>
            <a:ext cx="8229600" cy="4816255"/>
          </a:xfrm>
        </p:spPr>
        <p:txBody>
          <a:bodyPr>
            <a:normAutofit fontScale="92500" lnSpcReduction="20000"/>
          </a:bodyPr>
          <a:lstStyle/>
          <a:p>
            <a:r>
              <a:rPr lang="en-US" sz="3500" b="1" dirty="0" smtClean="0">
                <a:effectLst>
                  <a:outerShdw blurRad="38100" dist="38100" dir="2700000" algn="tl">
                    <a:srgbClr val="000000">
                      <a:alpha val="43137"/>
                    </a:srgbClr>
                  </a:outerShdw>
                </a:effectLst>
                <a:latin typeface="Candara"/>
                <a:cs typeface="Candara"/>
              </a:rPr>
              <a:t>TxIntro</a:t>
            </a:r>
            <a:r>
              <a:rPr lang="zh-CN" altLang="en-US" sz="3500" b="1" dirty="0" smtClean="0">
                <a:effectLst>
                  <a:outerShdw blurRad="38100" dist="38100" dir="2700000" algn="tl">
                    <a:srgbClr val="000000">
                      <a:alpha val="43137"/>
                    </a:srgbClr>
                  </a:outerShdw>
                </a:effectLst>
                <a:latin typeface="Candara"/>
                <a:cs typeface="Candara"/>
              </a:rPr>
              <a:t> </a:t>
            </a:r>
            <a:r>
              <a:rPr lang="en-US" altLang="zh-CN" sz="3500" b="1" dirty="0" smtClean="0">
                <a:effectLst>
                  <a:outerShdw blurRad="38100" dist="38100" dir="2700000" algn="tl">
                    <a:srgbClr val="000000">
                      <a:alpha val="43137"/>
                    </a:srgbClr>
                  </a:outerShdw>
                </a:effectLst>
                <a:latin typeface="Candara"/>
                <a:cs typeface="Candara"/>
              </a:rPr>
              <a:t>leverages</a:t>
            </a:r>
            <a:r>
              <a:rPr lang="zh-CN" altLang="en-US" sz="3500" b="1" dirty="0" smtClean="0">
                <a:effectLst>
                  <a:outerShdw blurRad="38100" dist="38100" dir="2700000" algn="tl">
                    <a:srgbClr val="000000">
                      <a:alpha val="43137"/>
                    </a:srgbClr>
                  </a:outerShdw>
                </a:effectLst>
                <a:latin typeface="Candara"/>
                <a:cs typeface="Candara"/>
              </a:rPr>
              <a:t> </a:t>
            </a:r>
            <a:r>
              <a:rPr lang="en-US" altLang="zh-CN" sz="3500" b="1" dirty="0">
                <a:effectLst>
                  <a:outerShdw blurRad="38100" dist="38100" dir="2700000" algn="tl">
                    <a:srgbClr val="000000">
                      <a:alpha val="43137"/>
                    </a:srgbClr>
                  </a:outerShdw>
                </a:effectLst>
                <a:latin typeface="Candara"/>
                <a:cs typeface="Candara"/>
              </a:rPr>
              <a:t>H</a:t>
            </a:r>
            <a:r>
              <a:rPr lang="en-US" altLang="zh-CN" sz="3500" b="1" dirty="0" smtClean="0">
                <a:effectLst>
                  <a:outerShdw blurRad="38100" dist="38100" dir="2700000" algn="tl">
                    <a:srgbClr val="000000">
                      <a:alpha val="43137"/>
                    </a:srgbClr>
                  </a:outerShdw>
                </a:effectLst>
                <a:latin typeface="Candara"/>
                <a:cs typeface="Candara"/>
              </a:rPr>
              <a:t>TM</a:t>
            </a:r>
            <a:r>
              <a:rPr lang="zh-CN" altLang="en-US" sz="3500" b="1" dirty="0" smtClean="0">
                <a:effectLst>
                  <a:outerShdw blurRad="38100" dist="38100" dir="2700000" algn="tl">
                    <a:srgbClr val="000000">
                      <a:alpha val="43137"/>
                    </a:srgbClr>
                  </a:outerShdw>
                </a:effectLst>
                <a:latin typeface="Candara"/>
                <a:cs typeface="Candara"/>
              </a:rPr>
              <a:t> </a:t>
            </a:r>
            <a:r>
              <a:rPr lang="en-US" altLang="zh-CN" sz="3500" b="1" dirty="0" smtClean="0">
                <a:effectLst>
                  <a:outerShdw blurRad="38100" dist="38100" dir="2700000" algn="tl">
                    <a:srgbClr val="000000">
                      <a:alpha val="43137"/>
                    </a:srgbClr>
                  </a:outerShdw>
                </a:effectLst>
                <a:latin typeface="Candara"/>
                <a:cs typeface="Candara"/>
              </a:rPr>
              <a:t>for</a:t>
            </a:r>
            <a:r>
              <a:rPr lang="zh-CN" altLang="en-US" sz="3500" b="1" dirty="0" smtClean="0">
                <a:effectLst>
                  <a:outerShdw blurRad="38100" dist="38100" dir="2700000" algn="tl">
                    <a:srgbClr val="000000">
                      <a:alpha val="43137"/>
                    </a:srgbClr>
                  </a:outerShdw>
                </a:effectLst>
                <a:latin typeface="Candara"/>
                <a:cs typeface="Candara"/>
              </a:rPr>
              <a:t> </a:t>
            </a:r>
            <a:r>
              <a:rPr lang="en-US" altLang="zh-CN" sz="3500" b="1" dirty="0" smtClean="0">
                <a:effectLst>
                  <a:outerShdw blurRad="38100" dist="38100" dir="2700000" algn="tl">
                    <a:srgbClr val="000000">
                      <a:alpha val="43137"/>
                    </a:srgbClr>
                  </a:outerShdw>
                </a:effectLst>
                <a:latin typeface="Candara"/>
                <a:cs typeface="Candara"/>
              </a:rPr>
              <a:t>VMI</a:t>
            </a:r>
          </a:p>
          <a:p>
            <a:pPr lvl="1"/>
            <a:r>
              <a:rPr lang="en-US" altLang="zh-CN" dirty="0" smtClean="0">
                <a:latin typeface="Candara"/>
                <a:cs typeface="Candara"/>
              </a:rPr>
              <a:t>A</a:t>
            </a:r>
            <a:r>
              <a:rPr lang="zh-CN" altLang="en-US" dirty="0" smtClean="0">
                <a:latin typeface="Candara"/>
                <a:cs typeface="Candara"/>
              </a:rPr>
              <a:t> </a:t>
            </a:r>
            <a:r>
              <a:rPr lang="en-US" altLang="zh-CN" dirty="0" smtClean="0">
                <a:latin typeface="Candara"/>
                <a:cs typeface="Candara"/>
              </a:rPr>
              <a:t>framework</a:t>
            </a:r>
            <a:r>
              <a:rPr lang="zh-CN" altLang="en-US" dirty="0" smtClean="0">
                <a:latin typeface="Candara"/>
                <a:cs typeface="Candara"/>
              </a:rPr>
              <a:t> </a:t>
            </a:r>
            <a:r>
              <a:rPr lang="en-US" altLang="zh-CN" dirty="0" smtClean="0">
                <a:latin typeface="Candara"/>
                <a:cs typeface="Candara"/>
              </a:rPr>
              <a:t>to</a:t>
            </a:r>
            <a:r>
              <a:rPr lang="zh-CN" altLang="en-US" dirty="0" smtClean="0">
                <a:latin typeface="Candara"/>
                <a:cs typeface="Candara"/>
              </a:rPr>
              <a:t> </a:t>
            </a:r>
            <a:r>
              <a:rPr lang="en-US" altLang="zh-CN" dirty="0" smtClean="0">
                <a:latin typeface="Candara"/>
                <a:cs typeface="Candara"/>
              </a:rPr>
              <a:t>write</a:t>
            </a:r>
            <a:r>
              <a:rPr lang="zh-CN" altLang="en-US" dirty="0" smtClean="0">
                <a:latin typeface="Candara"/>
                <a:cs typeface="Candara"/>
              </a:rPr>
              <a:t> </a:t>
            </a:r>
            <a:r>
              <a:rPr lang="en-US" altLang="zh-CN" dirty="0" smtClean="0">
                <a:latin typeface="Candara"/>
                <a:cs typeface="Candara"/>
              </a:rPr>
              <a:t>VMI</a:t>
            </a:r>
            <a:r>
              <a:rPr lang="zh-CN" altLang="en-US" dirty="0" smtClean="0">
                <a:latin typeface="Candara"/>
                <a:cs typeface="Candara"/>
              </a:rPr>
              <a:t> </a:t>
            </a:r>
            <a:r>
              <a:rPr lang="en-US" altLang="zh-CN" dirty="0" smtClean="0">
                <a:latin typeface="Candara"/>
                <a:cs typeface="Candara"/>
              </a:rPr>
              <a:t>tools</a:t>
            </a:r>
          </a:p>
          <a:p>
            <a:pPr lvl="1"/>
            <a:r>
              <a:rPr lang="en-US" altLang="zh-CN" dirty="0" smtClean="0">
                <a:latin typeface="Candara"/>
                <a:cs typeface="Candara"/>
              </a:rPr>
              <a:t>VMI</a:t>
            </a:r>
            <a:r>
              <a:rPr lang="zh-CN" altLang="en-US" dirty="0" smtClean="0">
                <a:latin typeface="Candara"/>
                <a:cs typeface="Candara"/>
              </a:rPr>
              <a:t> </a:t>
            </a:r>
            <a:r>
              <a:rPr lang="en-US" altLang="zh-CN" dirty="0" smtClean="0">
                <a:latin typeface="Candara"/>
                <a:cs typeface="Candara"/>
              </a:rPr>
              <a:t>code</a:t>
            </a:r>
            <a:r>
              <a:rPr lang="zh-CN" altLang="en-US" dirty="0" smtClean="0">
                <a:latin typeface="Candara"/>
                <a:cs typeface="Candara"/>
              </a:rPr>
              <a:t> </a:t>
            </a:r>
            <a:r>
              <a:rPr lang="en-US" altLang="zh-CN" dirty="0" smtClean="0">
                <a:latin typeface="Candara"/>
                <a:cs typeface="Candara"/>
              </a:rPr>
              <a:t>runs</a:t>
            </a:r>
            <a:r>
              <a:rPr lang="zh-CN" altLang="en-US" dirty="0" smtClean="0">
                <a:latin typeface="Candara"/>
                <a:cs typeface="Candara"/>
              </a:rPr>
              <a:t> </a:t>
            </a:r>
            <a:r>
              <a:rPr lang="en-US" altLang="zh-CN" dirty="0">
                <a:solidFill>
                  <a:srgbClr val="0000FF"/>
                </a:solidFill>
                <a:latin typeface="Candara"/>
                <a:cs typeface="Candara"/>
              </a:rPr>
              <a:t>c</a:t>
            </a:r>
            <a:r>
              <a:rPr lang="en-US" altLang="zh-CN" dirty="0" smtClean="0">
                <a:solidFill>
                  <a:srgbClr val="0000FF"/>
                </a:solidFill>
                <a:latin typeface="Candara"/>
                <a:cs typeface="Candara"/>
              </a:rPr>
              <a:t>oncurrently</a:t>
            </a:r>
            <a:r>
              <a:rPr lang="en-US" altLang="zh-CN" dirty="0" smtClean="0">
                <a:latin typeface="Candara"/>
                <a:cs typeface="Candara"/>
              </a:rPr>
              <a:t> and </a:t>
            </a:r>
            <a:r>
              <a:rPr lang="en-US" altLang="zh-CN" dirty="0" smtClean="0">
                <a:solidFill>
                  <a:srgbClr val="0000FF"/>
                </a:solidFill>
                <a:latin typeface="Candara"/>
                <a:cs typeface="Candara"/>
              </a:rPr>
              <a:t>consistently</a:t>
            </a:r>
          </a:p>
          <a:p>
            <a:pPr>
              <a:spcBef>
                <a:spcPts val="1968"/>
              </a:spcBef>
            </a:pPr>
            <a:r>
              <a:rPr lang="en-US" sz="3500" b="1" dirty="0" smtClean="0">
                <a:effectLst>
                  <a:outerShdw blurRad="38100" dist="38100" dir="2700000" algn="tl">
                    <a:srgbClr val="000000">
                      <a:alpha val="43137"/>
                    </a:srgbClr>
                  </a:outerShdw>
                </a:effectLst>
                <a:latin typeface="Candara"/>
                <a:cs typeface="Candara"/>
              </a:rPr>
              <a:t>Two</a:t>
            </a:r>
            <a:r>
              <a:rPr lang="zh-CN" altLang="en-US" sz="3500" b="1" dirty="0" smtClean="0">
                <a:effectLst>
                  <a:outerShdw blurRad="38100" dist="38100" dir="2700000" algn="tl">
                    <a:srgbClr val="000000">
                      <a:alpha val="43137"/>
                    </a:srgbClr>
                  </a:outerShdw>
                </a:effectLst>
                <a:latin typeface="Candara"/>
                <a:cs typeface="Candara"/>
              </a:rPr>
              <a:t> </a:t>
            </a:r>
            <a:r>
              <a:rPr lang="en-US" altLang="zh-CN" sz="3500" b="1" dirty="0" smtClean="0">
                <a:effectLst>
                  <a:outerShdw blurRad="38100" dist="38100" dir="2700000" algn="tl">
                    <a:srgbClr val="000000">
                      <a:alpha val="43137"/>
                    </a:srgbClr>
                  </a:outerShdw>
                </a:effectLst>
                <a:latin typeface="Candara"/>
                <a:cs typeface="Candara"/>
              </a:rPr>
              <a:t>optimizations</a:t>
            </a:r>
            <a:endParaRPr lang="en-US" altLang="zh-CN" sz="3500" b="1" dirty="0">
              <a:effectLst>
                <a:outerShdw blurRad="38100" dist="38100" dir="2700000" algn="tl">
                  <a:srgbClr val="000000">
                    <a:alpha val="43137"/>
                  </a:srgbClr>
                </a:outerShdw>
              </a:effectLst>
              <a:latin typeface="Candara"/>
              <a:cs typeface="Candara"/>
            </a:endParaRPr>
          </a:p>
          <a:p>
            <a:pPr lvl="1"/>
            <a:r>
              <a:rPr lang="en-US" dirty="0" smtClean="0">
                <a:latin typeface="Candara"/>
                <a:cs typeface="Candara"/>
              </a:rPr>
              <a:t>In</a:t>
            </a:r>
            <a:r>
              <a:rPr lang="en-US" altLang="zh-CN" dirty="0" smtClean="0">
                <a:latin typeface="Candara"/>
                <a:cs typeface="Candara"/>
              </a:rPr>
              <a:t>-VM</a:t>
            </a:r>
            <a:r>
              <a:rPr lang="zh-CN" altLang="en-US" dirty="0" smtClean="0">
                <a:latin typeface="Candara"/>
                <a:cs typeface="Candara"/>
              </a:rPr>
              <a:t> </a:t>
            </a:r>
            <a:r>
              <a:rPr lang="en-US" altLang="zh-CN" dirty="0" smtClean="0">
                <a:latin typeface="Candara"/>
                <a:cs typeface="Candara"/>
              </a:rPr>
              <a:t>Core</a:t>
            </a:r>
            <a:r>
              <a:rPr lang="zh-CN" altLang="en-US" dirty="0" smtClean="0">
                <a:latin typeface="Candara"/>
                <a:cs typeface="Candara"/>
              </a:rPr>
              <a:t> </a:t>
            </a:r>
            <a:r>
              <a:rPr lang="en-US" altLang="zh-CN" dirty="0" smtClean="0">
                <a:latin typeface="Candara"/>
                <a:cs typeface="Candara"/>
              </a:rPr>
              <a:t>Planting</a:t>
            </a:r>
          </a:p>
          <a:p>
            <a:pPr lvl="1"/>
            <a:r>
              <a:rPr lang="en-US" altLang="zh-CN" dirty="0" smtClean="0">
                <a:latin typeface="Candara"/>
                <a:cs typeface="Candara"/>
              </a:rPr>
              <a:t>2-phase</a:t>
            </a:r>
            <a:r>
              <a:rPr lang="zh-CN" altLang="en-US" dirty="0" smtClean="0">
                <a:latin typeface="Candara"/>
                <a:cs typeface="Candara"/>
              </a:rPr>
              <a:t> </a:t>
            </a:r>
            <a:r>
              <a:rPr lang="en-US" altLang="zh-CN" dirty="0" smtClean="0">
                <a:latin typeface="Candara"/>
                <a:cs typeface="Candara"/>
              </a:rPr>
              <a:t>VMI Copy</a:t>
            </a:r>
            <a:endParaRPr lang="en-US" altLang="zh-CN" dirty="0">
              <a:latin typeface="Candara"/>
              <a:cs typeface="Candara"/>
            </a:endParaRPr>
          </a:p>
          <a:p>
            <a:pPr>
              <a:spcBef>
                <a:spcPts val="1968"/>
              </a:spcBef>
            </a:pPr>
            <a:r>
              <a:rPr lang="en-US" sz="3500" b="1" dirty="0">
                <a:effectLst>
                  <a:outerShdw blurRad="38100" dist="38100" dir="2700000" algn="tl">
                    <a:srgbClr val="000000">
                      <a:alpha val="43137"/>
                    </a:srgbClr>
                  </a:outerShdw>
                </a:effectLst>
                <a:latin typeface="Candara"/>
                <a:cs typeface="Candara"/>
              </a:rPr>
              <a:t>Effective in</a:t>
            </a:r>
            <a:r>
              <a:rPr lang="zh-CN" altLang="en-US" sz="3500" b="1" dirty="0">
                <a:effectLst>
                  <a:outerShdw blurRad="38100" dist="38100" dir="2700000" algn="tl">
                    <a:srgbClr val="000000">
                      <a:alpha val="43137"/>
                    </a:srgbClr>
                  </a:outerShdw>
                </a:effectLst>
                <a:latin typeface="Candara"/>
                <a:cs typeface="Candara"/>
              </a:rPr>
              <a:t> </a:t>
            </a:r>
            <a:r>
              <a:rPr lang="en-US" altLang="zh-CN" sz="3500" b="1" dirty="0">
                <a:effectLst>
                  <a:outerShdw blurRad="38100" dist="38100" dir="2700000" algn="tl">
                    <a:srgbClr val="000000">
                      <a:alpha val="43137"/>
                    </a:srgbClr>
                  </a:outerShdw>
                </a:effectLst>
                <a:latin typeface="Candara"/>
                <a:cs typeface="Candara"/>
              </a:rPr>
              <a:t>rootkit</a:t>
            </a:r>
            <a:r>
              <a:rPr lang="zh-CN" altLang="en-US" sz="3500" b="1" dirty="0">
                <a:effectLst>
                  <a:outerShdw blurRad="38100" dist="38100" dir="2700000" algn="tl">
                    <a:srgbClr val="000000">
                      <a:alpha val="43137"/>
                    </a:srgbClr>
                  </a:outerShdw>
                </a:effectLst>
                <a:latin typeface="Candara"/>
                <a:cs typeface="Candara"/>
              </a:rPr>
              <a:t> </a:t>
            </a:r>
            <a:r>
              <a:rPr lang="en-US" altLang="zh-CN" sz="3500" b="1" dirty="0">
                <a:effectLst>
                  <a:outerShdw blurRad="38100" dist="38100" dir="2700000" algn="tl">
                    <a:srgbClr val="000000">
                      <a:alpha val="43137"/>
                    </a:srgbClr>
                  </a:outerShdw>
                </a:effectLst>
                <a:latin typeface="Candara"/>
                <a:cs typeface="Candara"/>
              </a:rPr>
              <a:t>detection</a:t>
            </a:r>
          </a:p>
          <a:p>
            <a:pPr lvl="1"/>
            <a:r>
              <a:rPr lang="en-US" altLang="zh-CN" dirty="0" smtClean="0">
                <a:latin typeface="Candara"/>
                <a:cs typeface="Candara"/>
              </a:rPr>
              <a:t>Detect</a:t>
            </a:r>
            <a:r>
              <a:rPr lang="zh-CN" altLang="en-US" dirty="0" smtClean="0">
                <a:latin typeface="Candara"/>
                <a:cs typeface="Candara"/>
              </a:rPr>
              <a:t> </a:t>
            </a:r>
            <a:r>
              <a:rPr lang="en-US" altLang="zh-CN" dirty="0" smtClean="0">
                <a:latin typeface="Candara"/>
                <a:cs typeface="Candara"/>
              </a:rPr>
              <a:t>all</a:t>
            </a:r>
            <a:r>
              <a:rPr lang="zh-CN" altLang="en-US" dirty="0" smtClean="0">
                <a:latin typeface="Candara"/>
                <a:cs typeface="Candara"/>
              </a:rPr>
              <a:t> </a:t>
            </a:r>
            <a:r>
              <a:rPr lang="en-US" altLang="zh-CN" dirty="0" smtClean="0">
                <a:latin typeface="Candara"/>
                <a:cs typeface="Candara"/>
              </a:rPr>
              <a:t>11</a:t>
            </a:r>
            <a:r>
              <a:rPr lang="zh-CN" altLang="en-US" dirty="0" smtClean="0">
                <a:latin typeface="Candara"/>
                <a:cs typeface="Candara"/>
              </a:rPr>
              <a:t> </a:t>
            </a:r>
            <a:r>
              <a:rPr lang="en-US" altLang="zh-CN" dirty="0" smtClean="0">
                <a:latin typeface="Candara"/>
                <a:cs typeface="Candara"/>
              </a:rPr>
              <a:t>rootkit</a:t>
            </a:r>
          </a:p>
          <a:p>
            <a:pPr>
              <a:lnSpc>
                <a:spcPct val="110000"/>
              </a:lnSpc>
              <a:spcBef>
                <a:spcPts val="1968"/>
              </a:spcBef>
            </a:pPr>
            <a:r>
              <a:rPr lang="en-US" altLang="zh-CN" sz="3500" b="1" dirty="0">
                <a:effectLst>
                  <a:outerShdw blurRad="38100" dist="38100" dir="2700000" algn="tl">
                    <a:srgbClr val="000000">
                      <a:alpha val="43137"/>
                    </a:srgbClr>
                  </a:outerShdw>
                </a:effectLst>
                <a:latin typeface="Candara"/>
                <a:cs typeface="Candara"/>
              </a:rPr>
              <a:t>Negligible</a:t>
            </a:r>
            <a:r>
              <a:rPr lang="zh-CN" altLang="en-US" sz="3500" b="1" dirty="0">
                <a:effectLst>
                  <a:outerShdw blurRad="38100" dist="38100" dir="2700000" algn="tl">
                    <a:srgbClr val="000000">
                      <a:alpha val="43137"/>
                    </a:srgbClr>
                  </a:outerShdw>
                </a:effectLst>
                <a:latin typeface="Candara"/>
                <a:cs typeface="Candara"/>
              </a:rPr>
              <a:t> </a:t>
            </a:r>
            <a:r>
              <a:rPr lang="en-US" altLang="zh-CN" sz="3500" b="1" dirty="0">
                <a:effectLst>
                  <a:outerShdw blurRad="38100" dist="38100" dir="2700000" algn="tl">
                    <a:srgbClr val="000000">
                      <a:alpha val="43137"/>
                    </a:srgbClr>
                  </a:outerShdw>
                </a:effectLst>
                <a:latin typeface="Candara"/>
                <a:cs typeface="Candara"/>
              </a:rPr>
              <a:t>performance impact</a:t>
            </a:r>
            <a:endParaRPr lang="en-US" sz="3500" b="1" dirty="0">
              <a:effectLst>
                <a:outerShdw blurRad="38100" dist="38100" dir="2700000" algn="tl">
                  <a:srgbClr val="000000">
                    <a:alpha val="43137"/>
                  </a:srgbClr>
                </a:outerShdw>
              </a:effectLst>
              <a:latin typeface="Candara"/>
              <a:cs typeface="Candara"/>
            </a:endParaRPr>
          </a:p>
        </p:txBody>
      </p:sp>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Summary</a:t>
            </a:r>
            <a:endParaRPr lang="en-US" sz="4000" b="1" dirty="0">
              <a:solidFill>
                <a:srgbClr val="0080FF"/>
              </a:solidFill>
              <a:latin typeface="Candara"/>
              <a:cs typeface="Candara"/>
            </a:endParaRPr>
          </a:p>
        </p:txBody>
      </p:sp>
    </p:spTree>
    <p:extLst>
      <p:ext uri="{BB962C8B-B14F-4D97-AF65-F5344CB8AC3E}">
        <p14:creationId xmlns:p14="http://schemas.microsoft.com/office/powerpoint/2010/main" val="17004063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Challenges of</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VMI</a:t>
            </a:r>
            <a:endParaRPr lang="en-US" sz="4000" dirty="0">
              <a:latin typeface="Candara"/>
              <a:cs typeface="Candara"/>
            </a:endParaRPr>
          </a:p>
        </p:txBody>
      </p:sp>
      <p:sp>
        <p:nvSpPr>
          <p:cNvPr id="3" name="Content Placeholder 2"/>
          <p:cNvSpPr>
            <a:spLocks noGrp="1"/>
          </p:cNvSpPr>
          <p:nvPr>
            <p:ph idx="1"/>
          </p:nvPr>
        </p:nvSpPr>
        <p:spPr>
          <a:xfrm>
            <a:off x="457200" y="1600200"/>
            <a:ext cx="8686800" cy="4525963"/>
          </a:xfrm>
        </p:spPr>
        <p:txBody>
          <a:bodyPr>
            <a:normAutofit/>
          </a:bodyPr>
          <a:lstStyle/>
          <a:p>
            <a:r>
              <a:rPr lang="en-US" b="1" dirty="0" smtClean="0">
                <a:latin typeface="Candara"/>
                <a:cs typeface="Candara"/>
              </a:rPr>
              <a:t>Trade</a:t>
            </a:r>
            <a:r>
              <a:rPr lang="en-US" altLang="zh-CN" b="1" dirty="0" smtClean="0">
                <a:latin typeface="Candara"/>
                <a:cs typeface="Candara"/>
              </a:rPr>
              <a:t>-</a:t>
            </a:r>
            <a:r>
              <a:rPr lang="en-US" b="1" dirty="0" smtClean="0">
                <a:latin typeface="Candara"/>
                <a:cs typeface="Candara"/>
              </a:rPr>
              <a:t>o</a:t>
            </a:r>
            <a:r>
              <a:rPr lang="en-US" altLang="zh-CN" b="1" dirty="0" smtClean="0">
                <a:latin typeface="Candara"/>
                <a:cs typeface="Candara"/>
              </a:rPr>
              <a:t>ff</a:t>
            </a:r>
            <a:r>
              <a:rPr lang="zh-CN" altLang="en-US" b="1" dirty="0" smtClean="0">
                <a:latin typeface="Candara"/>
                <a:cs typeface="Candara"/>
              </a:rPr>
              <a:t> </a:t>
            </a:r>
            <a:r>
              <a:rPr lang="en-US" altLang="zh-CN" b="1" dirty="0" smtClean="0">
                <a:latin typeface="Candara"/>
                <a:cs typeface="Candara"/>
              </a:rPr>
              <a:t>between</a:t>
            </a:r>
            <a:r>
              <a:rPr lang="zh-CN" altLang="en-US" b="1" dirty="0" smtClean="0">
                <a:latin typeface="Candara"/>
                <a:cs typeface="Candara"/>
              </a:rPr>
              <a:t> </a:t>
            </a:r>
            <a:r>
              <a:rPr lang="en-US" altLang="zh-CN" b="1" dirty="0" smtClean="0">
                <a:latin typeface="Candara"/>
                <a:cs typeface="Candara"/>
              </a:rPr>
              <a:t>security</a:t>
            </a:r>
            <a:r>
              <a:rPr lang="zh-CN" altLang="en-US" b="1" dirty="0" smtClean="0">
                <a:latin typeface="Candara"/>
                <a:cs typeface="Candara"/>
              </a:rPr>
              <a:t> </a:t>
            </a:r>
            <a:r>
              <a:rPr lang="en-US" altLang="zh-CN" b="1" dirty="0" smtClean="0">
                <a:latin typeface="Candara"/>
                <a:cs typeface="Candara"/>
              </a:rPr>
              <a:t>and</a:t>
            </a:r>
            <a:r>
              <a:rPr lang="zh-CN" altLang="en-US" b="1" dirty="0" smtClean="0">
                <a:latin typeface="Candara"/>
                <a:cs typeface="Candara"/>
              </a:rPr>
              <a:t> </a:t>
            </a:r>
            <a:r>
              <a:rPr lang="en-US" altLang="zh-CN" b="1" dirty="0" smtClean="0">
                <a:latin typeface="Candara"/>
                <a:cs typeface="Candara"/>
              </a:rPr>
              <a:t>performance</a:t>
            </a:r>
          </a:p>
          <a:p>
            <a:pPr lvl="1"/>
            <a:r>
              <a:rPr lang="en-US" altLang="zh-CN" dirty="0" smtClean="0">
                <a:solidFill>
                  <a:srgbClr val="000000"/>
                </a:solidFill>
                <a:latin typeface="Candara"/>
                <a:cs typeface="Candara"/>
              </a:rPr>
              <a:t>Hard to determine </a:t>
            </a:r>
            <a:r>
              <a:rPr lang="en-US" altLang="zh-CN" dirty="0" smtClean="0">
                <a:solidFill>
                  <a:srgbClr val="0000FF"/>
                </a:solidFill>
                <a:latin typeface="Candara"/>
                <a:cs typeface="Candara"/>
              </a:rPr>
              <a:t>when</a:t>
            </a:r>
            <a:r>
              <a:rPr lang="en-US" altLang="zh-CN" dirty="0" smtClean="0">
                <a:solidFill>
                  <a:srgbClr val="000000"/>
                </a:solidFill>
                <a:latin typeface="Candara"/>
                <a:cs typeface="Candara"/>
              </a:rPr>
              <a:t> and</a:t>
            </a:r>
            <a:r>
              <a:rPr lang="zh-CN" altLang="en-US" dirty="0" smtClean="0">
                <a:solidFill>
                  <a:srgbClr val="000000"/>
                </a:solidFill>
                <a:latin typeface="Candara"/>
                <a:cs typeface="Candara"/>
              </a:rPr>
              <a:t> </a:t>
            </a:r>
            <a:r>
              <a:rPr lang="en-US" altLang="zh-CN" dirty="0" smtClean="0">
                <a:solidFill>
                  <a:srgbClr val="0000FF"/>
                </a:solidFill>
                <a:latin typeface="Candara"/>
                <a:cs typeface="Candara"/>
              </a:rPr>
              <a:t>how</a:t>
            </a:r>
            <a:r>
              <a:rPr lang="zh-CN" altLang="en-US" dirty="0" smtClean="0">
                <a:solidFill>
                  <a:srgbClr val="0000FF"/>
                </a:solidFill>
                <a:latin typeface="Candara"/>
                <a:cs typeface="Candara"/>
              </a:rPr>
              <a:t> </a:t>
            </a:r>
            <a:r>
              <a:rPr lang="en-US" altLang="zh-CN" dirty="0" smtClean="0">
                <a:solidFill>
                  <a:srgbClr val="0000FF"/>
                </a:solidFill>
                <a:latin typeface="Candara"/>
                <a:cs typeface="Candara"/>
              </a:rPr>
              <a:t>often</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to do VMI</a:t>
            </a:r>
            <a:endParaRPr lang="en-US" altLang="zh-CN" dirty="0" smtClean="0">
              <a:latin typeface="Candara"/>
              <a:cs typeface="Candara"/>
            </a:endParaRPr>
          </a:p>
          <a:p>
            <a:pPr>
              <a:spcBef>
                <a:spcPts val="2568"/>
              </a:spcBef>
            </a:pPr>
            <a:r>
              <a:rPr lang="en-US" b="1" dirty="0" smtClean="0">
                <a:latin typeface="Candara"/>
                <a:cs typeface="Candara"/>
              </a:rPr>
              <a:t>Lengthy</a:t>
            </a:r>
            <a:r>
              <a:rPr lang="zh-CN" altLang="en-US" b="1" dirty="0" smtClean="0">
                <a:latin typeface="Candara"/>
                <a:cs typeface="Candara"/>
              </a:rPr>
              <a:t> </a:t>
            </a:r>
            <a:r>
              <a:rPr lang="en-US" altLang="zh-CN" b="1" dirty="0" smtClean="0">
                <a:latin typeface="Candara"/>
                <a:cs typeface="Candara"/>
              </a:rPr>
              <a:t>suspension</a:t>
            </a:r>
            <a:r>
              <a:rPr lang="zh-CN" altLang="en-US" b="1" dirty="0" smtClean="0">
                <a:latin typeface="Candara"/>
                <a:cs typeface="Candara"/>
              </a:rPr>
              <a:t> </a:t>
            </a:r>
            <a:r>
              <a:rPr lang="en-US" altLang="zh-CN" b="1" dirty="0" smtClean="0">
                <a:latin typeface="Candara"/>
                <a:cs typeface="Candara"/>
              </a:rPr>
              <a:t>time</a:t>
            </a:r>
          </a:p>
          <a:p>
            <a:pPr lvl="1"/>
            <a:r>
              <a:rPr lang="en-US" dirty="0" smtClean="0">
                <a:latin typeface="Candara"/>
                <a:cs typeface="Candara"/>
              </a:rPr>
              <a:t>Could</a:t>
            </a:r>
            <a:r>
              <a:rPr lang="zh-CN" altLang="en-US" dirty="0" smtClean="0">
                <a:latin typeface="Candara"/>
                <a:cs typeface="Candara"/>
              </a:rPr>
              <a:t> </a:t>
            </a:r>
            <a:r>
              <a:rPr lang="en-US" altLang="zh-CN" dirty="0" smtClean="0">
                <a:latin typeface="Candara"/>
                <a:cs typeface="Candara"/>
              </a:rPr>
              <a:t>cause</a:t>
            </a:r>
            <a:r>
              <a:rPr lang="zh-CN" altLang="en-US" dirty="0" smtClean="0">
                <a:latin typeface="Candara"/>
                <a:cs typeface="Candara"/>
              </a:rPr>
              <a:t> </a:t>
            </a:r>
            <a:r>
              <a:rPr lang="en-US" altLang="zh-CN" dirty="0" smtClean="0">
                <a:latin typeface="Candara"/>
                <a:cs typeface="Candara"/>
              </a:rPr>
              <a:t>VM</a:t>
            </a:r>
            <a:r>
              <a:rPr lang="zh-CN" altLang="en-US" dirty="0" smtClean="0">
                <a:latin typeface="Candara"/>
                <a:cs typeface="Candara"/>
              </a:rPr>
              <a:t> </a:t>
            </a:r>
            <a:r>
              <a:rPr lang="en-US" altLang="zh-CN" dirty="0" smtClean="0">
                <a:latin typeface="Candara"/>
                <a:cs typeface="Candara"/>
              </a:rPr>
              <a:t>suspending</a:t>
            </a:r>
            <a:r>
              <a:rPr lang="zh-CN" altLang="en-US" dirty="0" smtClean="0">
                <a:latin typeface="Candara"/>
                <a:cs typeface="Candara"/>
              </a:rPr>
              <a:t> </a:t>
            </a:r>
            <a:r>
              <a:rPr lang="en-US" altLang="zh-CN" dirty="0" smtClean="0">
                <a:latin typeface="Candara"/>
                <a:cs typeface="Candara"/>
              </a:rPr>
              <a:t>for</a:t>
            </a:r>
            <a:r>
              <a:rPr lang="zh-CN" altLang="en-US" dirty="0" smtClean="0">
                <a:latin typeface="Candara"/>
                <a:cs typeface="Candara"/>
              </a:rPr>
              <a:t> </a:t>
            </a:r>
            <a:r>
              <a:rPr lang="en-US" altLang="zh-CN" dirty="0" smtClean="0">
                <a:latin typeface="Candara"/>
                <a:cs typeface="Candara"/>
              </a:rPr>
              <a:t>t</a:t>
            </a:r>
            <a:r>
              <a:rPr lang="en-US" dirty="0" smtClean="0">
                <a:latin typeface="Candara"/>
                <a:cs typeface="Candara"/>
              </a:rPr>
              <a:t>ens of seconds</a:t>
            </a:r>
            <a:r>
              <a:rPr lang="zh-CN" altLang="en-US" dirty="0" smtClean="0">
                <a:latin typeface="Candara"/>
                <a:cs typeface="Candara"/>
              </a:rPr>
              <a:t> </a:t>
            </a:r>
            <a:r>
              <a:rPr lang="en-US" altLang="zh-CN" baseline="30000" dirty="0" smtClean="0">
                <a:latin typeface="Candara"/>
                <a:cs typeface="Candara"/>
              </a:rPr>
              <a:t>[1]</a:t>
            </a:r>
          </a:p>
          <a:p>
            <a:pPr>
              <a:spcBef>
                <a:spcPts val="2568"/>
              </a:spcBef>
            </a:pPr>
            <a:r>
              <a:rPr lang="en-US" altLang="zh-CN" b="1" dirty="0" smtClean="0">
                <a:latin typeface="Candara"/>
                <a:cs typeface="Candara"/>
              </a:rPr>
              <a:t>May </a:t>
            </a:r>
            <a:r>
              <a:rPr lang="en-US" altLang="zh-CN" b="1" dirty="0">
                <a:latin typeface="Candara"/>
                <a:cs typeface="Candara"/>
              </a:rPr>
              <a:t>retrieve</a:t>
            </a:r>
            <a:r>
              <a:rPr lang="zh-CN" altLang="en-US" b="1" dirty="0">
                <a:latin typeface="Candara"/>
                <a:cs typeface="Candara"/>
              </a:rPr>
              <a:t> </a:t>
            </a:r>
            <a:r>
              <a:rPr lang="en-US" altLang="zh-CN" b="1" dirty="0">
                <a:latin typeface="Candara"/>
                <a:cs typeface="Candara"/>
              </a:rPr>
              <a:t>inconsistent</a:t>
            </a:r>
            <a:r>
              <a:rPr lang="zh-CN" altLang="en-US" b="1" dirty="0">
                <a:latin typeface="Candara"/>
                <a:cs typeface="Candara"/>
              </a:rPr>
              <a:t> </a:t>
            </a:r>
            <a:r>
              <a:rPr lang="en-US" altLang="zh-CN" b="1" dirty="0" smtClean="0">
                <a:latin typeface="Candara"/>
                <a:cs typeface="Candara"/>
              </a:rPr>
              <a:t>data</a:t>
            </a:r>
          </a:p>
          <a:p>
            <a:pPr lvl="1"/>
            <a:r>
              <a:rPr lang="en-US" altLang="zh-CN" dirty="0" smtClean="0">
                <a:solidFill>
                  <a:srgbClr val="000000"/>
                </a:solidFill>
                <a:latin typeface="Candara"/>
                <a:cs typeface="Candara"/>
              </a:rPr>
              <a:t>If any process is in</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the</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middle</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of</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critical</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sections</a:t>
            </a:r>
          </a:p>
        </p:txBody>
      </p:sp>
      <p:sp>
        <p:nvSpPr>
          <p:cNvPr id="4" name="TextBox 3"/>
          <p:cNvSpPr txBox="1"/>
          <p:nvPr/>
        </p:nvSpPr>
        <p:spPr>
          <a:xfrm>
            <a:off x="245790" y="6390332"/>
            <a:ext cx="8718915" cy="461665"/>
          </a:xfrm>
          <a:prstGeom prst="rect">
            <a:avLst/>
          </a:prstGeom>
          <a:noFill/>
        </p:spPr>
        <p:txBody>
          <a:bodyPr wrap="square" rtlCol="0">
            <a:spAutoFit/>
          </a:bodyPr>
          <a:lstStyle/>
          <a:p>
            <a:r>
              <a:rPr lang="en-US" altLang="zh-CN" baseline="30000" dirty="0" smtClean="0">
                <a:latin typeface="Candara"/>
                <a:cs typeface="Candara"/>
              </a:rPr>
              <a:t>[1]</a:t>
            </a:r>
            <a:r>
              <a:rPr lang="zh-CN" altLang="en-US" baseline="30000" dirty="0" smtClean="0">
                <a:latin typeface="Candara"/>
                <a:cs typeface="Candara"/>
              </a:rPr>
              <a:t> </a:t>
            </a:r>
            <a:r>
              <a:rPr lang="en-US" baseline="30000" dirty="0" smtClean="0">
                <a:latin typeface="Candara"/>
                <a:cs typeface="Candara"/>
              </a:rPr>
              <a:t>B</a:t>
            </a:r>
            <a:r>
              <a:rPr lang="en-US" baseline="30000" dirty="0">
                <a:latin typeface="Candara"/>
                <a:cs typeface="Candara"/>
              </a:rPr>
              <a:t>. Dolan-</a:t>
            </a:r>
            <a:r>
              <a:rPr lang="en-US" baseline="30000" dirty="0" err="1">
                <a:latin typeface="Candara"/>
                <a:cs typeface="Candara"/>
              </a:rPr>
              <a:t>Gavitt</a:t>
            </a:r>
            <a:r>
              <a:rPr lang="en-US" baseline="30000" dirty="0">
                <a:latin typeface="Candara"/>
                <a:cs typeface="Candara"/>
              </a:rPr>
              <a:t>, T. Leek, M. </a:t>
            </a:r>
            <a:r>
              <a:rPr lang="en-US" baseline="30000" dirty="0" err="1">
                <a:latin typeface="Candara"/>
                <a:cs typeface="Candara"/>
              </a:rPr>
              <a:t>Zhivich</a:t>
            </a:r>
            <a:r>
              <a:rPr lang="en-US" baseline="30000" dirty="0">
                <a:latin typeface="Candara"/>
                <a:cs typeface="Candara"/>
              </a:rPr>
              <a:t>, J. </a:t>
            </a:r>
            <a:r>
              <a:rPr lang="en-US" baseline="30000" dirty="0" err="1">
                <a:latin typeface="Candara"/>
                <a:cs typeface="Candara"/>
              </a:rPr>
              <a:t>Giffin</a:t>
            </a:r>
            <a:r>
              <a:rPr lang="en-US" baseline="30000" dirty="0">
                <a:latin typeface="Candara"/>
                <a:cs typeface="Candara"/>
              </a:rPr>
              <a:t>, and W. Lee, “</a:t>
            </a:r>
            <a:r>
              <a:rPr lang="en-US" baseline="30000" dirty="0" smtClean="0">
                <a:latin typeface="Candara"/>
                <a:cs typeface="Candara"/>
              </a:rPr>
              <a:t>Virtuoso:</a:t>
            </a:r>
            <a:r>
              <a:rPr lang="zh-CN" altLang="en-US" baseline="30000" dirty="0" smtClean="0">
                <a:latin typeface="Candara"/>
                <a:cs typeface="Candara"/>
              </a:rPr>
              <a:t> </a:t>
            </a:r>
            <a:r>
              <a:rPr lang="en-US" baseline="30000" dirty="0" smtClean="0">
                <a:latin typeface="Candara"/>
                <a:cs typeface="Candara"/>
              </a:rPr>
              <a:t>Narrowing </a:t>
            </a:r>
            <a:r>
              <a:rPr lang="en-US" baseline="30000" dirty="0">
                <a:latin typeface="Candara"/>
                <a:cs typeface="Candara"/>
              </a:rPr>
              <a:t>the semantic gap in virtual machine introspection,” in </a:t>
            </a:r>
            <a:r>
              <a:rPr lang="en-US" baseline="30000" dirty="0" smtClean="0">
                <a:latin typeface="Candara"/>
                <a:cs typeface="Candara"/>
              </a:rPr>
              <a:t>Proc.</a:t>
            </a:r>
            <a:r>
              <a:rPr lang="zh-CN" altLang="en-US" baseline="30000" dirty="0" smtClean="0">
                <a:latin typeface="Candara"/>
                <a:cs typeface="Candara"/>
              </a:rPr>
              <a:t> </a:t>
            </a:r>
            <a:r>
              <a:rPr lang="en-US" baseline="30000" dirty="0" smtClean="0">
                <a:latin typeface="Candara"/>
                <a:cs typeface="Candara"/>
              </a:rPr>
              <a:t>S</a:t>
            </a:r>
            <a:r>
              <a:rPr lang="en-US" baseline="30000" dirty="0">
                <a:latin typeface="Candara"/>
                <a:cs typeface="Candara"/>
              </a:rPr>
              <a:t>&amp;P, 2011, pp. 297–312.</a:t>
            </a:r>
            <a:endParaRPr lang="en-US" dirty="0">
              <a:latin typeface="Candara"/>
              <a:cs typeface="Candara"/>
            </a:endParaRPr>
          </a:p>
        </p:txBody>
      </p:sp>
    </p:spTree>
    <p:extLst>
      <p:ext uri="{BB962C8B-B14F-4D97-AF65-F5344CB8AC3E}">
        <p14:creationId xmlns:p14="http://schemas.microsoft.com/office/powerpoint/2010/main" val="9844920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latin typeface="Candara"/>
              <a:cs typeface="Candara"/>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799497321"/>
              </p:ext>
            </p:extLst>
          </p:nvPr>
        </p:nvGraphicFramePr>
        <p:xfrm>
          <a:off x="152401" y="1371595"/>
          <a:ext cx="8866729" cy="5257804"/>
        </p:xfrm>
        <a:graphic>
          <a:graphicData uri="http://schemas.openxmlformats.org/drawingml/2006/table">
            <a:tbl>
              <a:tblPr firstRow="1" bandRow="1">
                <a:tableStyleId>{5940675A-B579-460E-94D1-54222C63F5DA}</a:tableStyleId>
              </a:tblPr>
              <a:tblGrid>
                <a:gridCol w="1270588"/>
                <a:gridCol w="833454"/>
                <a:gridCol w="503695"/>
                <a:gridCol w="640124"/>
                <a:gridCol w="639717"/>
                <a:gridCol w="770164"/>
                <a:gridCol w="851233"/>
                <a:gridCol w="905279"/>
                <a:gridCol w="864745"/>
                <a:gridCol w="833806"/>
                <a:gridCol w="753924"/>
              </a:tblGrid>
              <a:tr h="387750">
                <a:tc rowSpan="2">
                  <a:txBody>
                    <a:bodyPr/>
                    <a:lstStyle/>
                    <a:p>
                      <a:pPr algn="ctr"/>
                      <a:r>
                        <a:rPr lang="en-US" dirty="0" smtClean="0">
                          <a:latin typeface="Candara"/>
                          <a:cs typeface="Candara"/>
                        </a:rPr>
                        <a:t>Rootkit</a:t>
                      </a: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Candara"/>
                          <a:ea typeface="+mn-ea"/>
                          <a:cs typeface="Candara"/>
                        </a:rPr>
                        <a:t>Control flow based hook </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Candara"/>
                          <a:ea typeface="+mn-ea"/>
                          <a:cs typeface="Candara"/>
                        </a:rPr>
                        <a:t>DKOM based hook </a:t>
                      </a:r>
                      <a:endParaRPr lang="en-US"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hMerge="1">
                  <a:txBody>
                    <a:bodyPr/>
                    <a:lstStyle/>
                    <a:p>
                      <a:endParaRPr lang="en-US" dirty="0"/>
                    </a:p>
                  </a:txBody>
                  <a:tcPr/>
                </a:tc>
                <a:tc h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604804">
                <a:tc v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err="1" smtClean="0">
                          <a:solidFill>
                            <a:schemeClr val="tx1"/>
                          </a:solidFill>
                          <a:effectLst/>
                          <a:latin typeface="Candara"/>
                          <a:ea typeface="+mn-ea"/>
                          <a:cs typeface="Candara"/>
                        </a:rPr>
                        <a:t>Syscall</a:t>
                      </a:r>
                      <a:r>
                        <a:rPr lang="en-US" sz="1600" b="0" kern="1200" dirty="0" smtClean="0">
                          <a:solidFill>
                            <a:schemeClr val="tx1"/>
                          </a:solidFill>
                          <a:effectLst/>
                          <a:latin typeface="Candara"/>
                          <a:ea typeface="+mn-ea"/>
                          <a:cs typeface="Candara"/>
                        </a:rPr>
                        <a:t> table </a:t>
                      </a:r>
                      <a:endParaRPr lang="en-US" sz="1600" dirty="0" smtClean="0">
                        <a:latin typeface="Candara"/>
                        <a:cs typeface="Candara"/>
                      </a:endParaRPr>
                    </a:p>
                  </a:txBody>
                  <a:tcPr>
                    <a:lnL w="381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r>
                        <a:rPr lang="en-US" sz="1600" dirty="0" smtClean="0">
                          <a:latin typeface="Candara"/>
                          <a:cs typeface="Candara"/>
                        </a:rPr>
                        <a:t>IDT</a:t>
                      </a:r>
                      <a:endParaRPr lang="en-US" sz="1600" dirty="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r>
                        <a:rPr lang="en-US" sz="1600" dirty="0" err="1" smtClean="0">
                          <a:latin typeface="Candara"/>
                          <a:cs typeface="Candara"/>
                        </a:rPr>
                        <a:t>ktext</a:t>
                      </a:r>
                      <a:endParaRPr lang="en-US" sz="1600" dirty="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r>
                        <a:rPr lang="en-US" sz="1600" dirty="0" smtClean="0">
                          <a:latin typeface="Candara"/>
                          <a:cs typeface="Candara"/>
                        </a:rPr>
                        <a:t>VFS</a:t>
                      </a:r>
                      <a:r>
                        <a:rPr lang="en-US" altLang="zh-CN" sz="1600" dirty="0" smtClean="0">
                          <a:latin typeface="Candara"/>
                          <a:cs typeface="Candara"/>
                        </a:rPr>
                        <a:t>-ops</a:t>
                      </a:r>
                      <a:endParaRPr lang="en-US" sz="1600" dirty="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r>
                        <a:rPr lang="en-US" sz="1600" dirty="0" err="1" smtClean="0">
                          <a:latin typeface="Candara"/>
                          <a:cs typeface="Candara"/>
                        </a:rPr>
                        <a:t>DebugReg</a:t>
                      </a:r>
                      <a:endParaRPr lang="en-US" sz="1600" dirty="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Candara"/>
                          <a:ea typeface="+mn-ea"/>
                          <a:cs typeface="Candara"/>
                        </a:rPr>
                        <a:t>Packet handler </a:t>
                      </a:r>
                      <a:endParaRPr lang="en-US" sz="1600"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Candara"/>
                          <a:ea typeface="+mn-ea"/>
                          <a:cs typeface="Candara"/>
                        </a:rPr>
                        <a:t>Process hide </a:t>
                      </a:r>
                      <a:endParaRPr lang="en-US" sz="1600"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Candara"/>
                          <a:ea typeface="+mn-ea"/>
                          <a:cs typeface="Candara"/>
                        </a:rPr>
                        <a:t>Module hide </a:t>
                      </a:r>
                      <a:endParaRPr lang="en-US" sz="1600"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Candara"/>
                          <a:ea typeface="+mn-ea"/>
                          <a:cs typeface="Candara"/>
                        </a:rPr>
                        <a:t>Socket hide </a:t>
                      </a:r>
                      <a:endParaRPr lang="en-US" sz="1600"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ndara"/>
                          <a:cs typeface="Candara"/>
                        </a:rPr>
                        <a:t>Detected</a:t>
                      </a:r>
                      <a:r>
                        <a:rPr lang="en-US" altLang="zh-CN" sz="1600" dirty="0" smtClean="0">
                          <a:latin typeface="Candara"/>
                          <a:cs typeface="Candara"/>
                        </a:rPr>
                        <a:t>?</a:t>
                      </a:r>
                      <a:endParaRPr lang="en-US" sz="1600" dirty="0" smtClean="0">
                        <a:latin typeface="Candara"/>
                        <a:cs typeface="Candara"/>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Candara"/>
                          <a:ea typeface="+mn-ea"/>
                          <a:cs typeface="Candara"/>
                        </a:rPr>
                        <a:t>adore-</a:t>
                      </a:r>
                      <a:r>
                        <a:rPr lang="en-US" sz="1400" b="0" kern="1200" dirty="0" err="1" smtClean="0">
                          <a:solidFill>
                            <a:schemeClr val="tx1"/>
                          </a:solidFill>
                          <a:effectLst/>
                          <a:latin typeface="Candara"/>
                          <a:ea typeface="+mn-ea"/>
                          <a:cs typeface="Candara"/>
                        </a:rPr>
                        <a:t>ng</a:t>
                      </a:r>
                      <a:r>
                        <a:rPr lang="en-US" sz="1400" b="0" kern="1200" dirty="0" smtClean="0">
                          <a:solidFill>
                            <a:schemeClr val="tx1"/>
                          </a:solidFill>
                          <a:effectLst/>
                          <a:latin typeface="Candara"/>
                          <a:ea typeface="+mn-ea"/>
                          <a:cs typeface="Candara"/>
                        </a:rPr>
                        <a:t>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Candara"/>
                          <a:ea typeface="+mn-ea"/>
                          <a:cs typeface="Candara"/>
                        </a:rPr>
                        <a:t>average-coder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err="1" smtClean="0">
                          <a:solidFill>
                            <a:schemeClr val="tx1"/>
                          </a:solidFill>
                          <a:effectLst/>
                          <a:latin typeface="Candara"/>
                          <a:ea typeface="+mn-ea"/>
                          <a:cs typeface="Candara"/>
                        </a:rPr>
                        <a:t>dbg-reg</a:t>
                      </a:r>
                      <a:r>
                        <a:rPr lang="en-US" sz="1400" b="0" kern="1200" dirty="0" smtClean="0">
                          <a:solidFill>
                            <a:schemeClr val="tx1"/>
                          </a:solidFill>
                          <a:effectLst/>
                          <a:latin typeface="Candara"/>
                          <a:ea typeface="+mn-ea"/>
                          <a:cs typeface="Candara"/>
                        </a:rPr>
                        <a:t>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err="1" smtClean="0">
                          <a:solidFill>
                            <a:schemeClr val="tx1"/>
                          </a:solidFill>
                          <a:effectLst/>
                          <a:latin typeface="Candara"/>
                          <a:ea typeface="+mn-ea"/>
                          <a:cs typeface="Candara"/>
                        </a:rPr>
                        <a:t>Wnps</a:t>
                      </a:r>
                      <a:r>
                        <a:rPr lang="en-US" sz="1400" b="0" kern="1200" dirty="0" smtClean="0">
                          <a:solidFill>
                            <a:schemeClr val="tx1"/>
                          </a:solidFill>
                          <a:effectLst/>
                          <a:latin typeface="Candara"/>
                          <a:ea typeface="+mn-ea"/>
                          <a:cs typeface="Candara"/>
                        </a:rPr>
                        <a:t>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Candara"/>
                          <a:ea typeface="+mn-ea"/>
                          <a:cs typeface="Candara"/>
                        </a:rPr>
                        <a:t>Int3backdoor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algn="ctr"/>
                      <a:r>
                        <a:rPr lang="en-US" sz="1400" dirty="0" err="1" smtClean="0">
                          <a:latin typeface="Candara"/>
                          <a:cs typeface="Candara"/>
                        </a:rPr>
                        <a:t>ipid</a:t>
                      </a:r>
                      <a:endParaRPr lang="en-US" sz="1400" dirty="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Candara"/>
                          <a:ea typeface="+mn-ea"/>
                          <a:cs typeface="Candara"/>
                        </a:rPr>
                        <a:t>Kdbv3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err="1" smtClean="0">
                          <a:solidFill>
                            <a:schemeClr val="tx1"/>
                          </a:solidFill>
                          <a:effectLst/>
                          <a:latin typeface="Candara"/>
                          <a:ea typeface="+mn-ea"/>
                          <a:cs typeface="Candara"/>
                        </a:rPr>
                        <a:t>Kbeast</a:t>
                      </a:r>
                      <a:r>
                        <a:rPr lang="en-US" sz="1400" b="0" kern="1200" dirty="0" smtClean="0">
                          <a:solidFill>
                            <a:schemeClr val="tx1"/>
                          </a:solidFill>
                          <a:effectLst/>
                          <a:latin typeface="Candara"/>
                          <a:ea typeface="+mn-ea"/>
                          <a:cs typeface="Candara"/>
                        </a:rPr>
                        <a:t>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Candara"/>
                          <a:ea typeface="+mn-ea"/>
                          <a:cs typeface="Candara"/>
                        </a:rPr>
                        <a:t>Override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err="1" smtClean="0">
                          <a:solidFill>
                            <a:schemeClr val="tx1"/>
                          </a:solidFill>
                          <a:effectLst/>
                          <a:latin typeface="Candara"/>
                          <a:ea typeface="+mn-ea"/>
                          <a:cs typeface="Candara"/>
                        </a:rPr>
                        <a:t>Ktextmod</a:t>
                      </a:r>
                      <a:r>
                        <a:rPr lang="en-US" sz="1400" b="0" kern="1200" dirty="0" smtClean="0">
                          <a:solidFill>
                            <a:schemeClr val="tx1"/>
                          </a:solidFill>
                          <a:effectLst/>
                          <a:latin typeface="Candara"/>
                          <a:ea typeface="+mn-ea"/>
                          <a:cs typeface="Candara"/>
                        </a:rPr>
                        <a:t>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r h="387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err="1" smtClean="0">
                          <a:solidFill>
                            <a:schemeClr val="tx1"/>
                          </a:solidFill>
                          <a:effectLst/>
                          <a:latin typeface="Candara"/>
                          <a:ea typeface="+mn-ea"/>
                          <a:cs typeface="Candara"/>
                        </a:rPr>
                        <a:t>Dkomhide</a:t>
                      </a:r>
                      <a:r>
                        <a:rPr lang="en-US" sz="1400" b="0" kern="1200" dirty="0" smtClean="0">
                          <a:solidFill>
                            <a:schemeClr val="tx1"/>
                          </a:solidFill>
                          <a:effectLst/>
                          <a:latin typeface="Candara"/>
                          <a:ea typeface="+mn-ea"/>
                          <a:cs typeface="Candara"/>
                        </a:rPr>
                        <a:t> </a:t>
                      </a:r>
                      <a:endParaRPr lang="en-US" sz="1400" dirty="0" smtClean="0">
                        <a:latin typeface="Candara"/>
                        <a:cs typeface="Candara"/>
                      </a:endParaRPr>
                    </a:p>
                  </a:txBody>
                  <a:tcPr>
                    <a:lnL w="28575"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dirty="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algn="ctr"/>
                      <a:endParaRPr lang="en-US">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ndara"/>
                          <a:ea typeface="Zapf Dingbats"/>
                          <a:cs typeface="Candara"/>
                          <a:sym typeface="Zapf Dingbats"/>
                        </a:rPr>
                        <a:t>✔</a:t>
                      </a:r>
                      <a:endParaRPr lang="en-US" dirty="0" smtClean="0">
                        <a:latin typeface="Candara"/>
                        <a:cs typeface="Candara"/>
                      </a:endParaRPr>
                    </a:p>
                  </a:txBody>
                  <a:tcPr>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alpha val="25000"/>
                      </a:schemeClr>
                    </a:solidFill>
                  </a:tcPr>
                </a:tc>
              </a:tr>
            </a:tbl>
          </a:graphicData>
        </a:graphic>
      </p:graphicFrame>
      <p:sp>
        <p:nvSpPr>
          <p:cNvPr id="3" name="Plus 2"/>
          <p:cNvSpPr/>
          <p:nvPr/>
        </p:nvSpPr>
        <p:spPr>
          <a:xfrm>
            <a:off x="2391206" y="3595767"/>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lus 4"/>
          <p:cNvSpPr/>
          <p:nvPr/>
        </p:nvSpPr>
        <p:spPr>
          <a:xfrm>
            <a:off x="2386625" y="3976471"/>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Plus 6"/>
          <p:cNvSpPr/>
          <p:nvPr/>
        </p:nvSpPr>
        <p:spPr>
          <a:xfrm>
            <a:off x="1726061" y="5132252"/>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lus 7"/>
          <p:cNvSpPr/>
          <p:nvPr/>
        </p:nvSpPr>
        <p:spPr>
          <a:xfrm>
            <a:off x="1726061" y="4742433"/>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lus 8"/>
          <p:cNvSpPr/>
          <p:nvPr/>
        </p:nvSpPr>
        <p:spPr>
          <a:xfrm>
            <a:off x="1726061" y="5541493"/>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lus 9"/>
          <p:cNvSpPr/>
          <p:nvPr/>
        </p:nvSpPr>
        <p:spPr>
          <a:xfrm>
            <a:off x="3608099" y="2421157"/>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lus 10"/>
          <p:cNvSpPr/>
          <p:nvPr/>
        </p:nvSpPr>
        <p:spPr>
          <a:xfrm>
            <a:off x="3608099" y="2830398"/>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lus 11"/>
          <p:cNvSpPr/>
          <p:nvPr/>
        </p:nvSpPr>
        <p:spPr>
          <a:xfrm>
            <a:off x="3608099" y="3595767"/>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lus 13"/>
          <p:cNvSpPr/>
          <p:nvPr/>
        </p:nvSpPr>
        <p:spPr>
          <a:xfrm>
            <a:off x="3624926" y="5146520"/>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lus 14"/>
          <p:cNvSpPr/>
          <p:nvPr/>
        </p:nvSpPr>
        <p:spPr>
          <a:xfrm>
            <a:off x="4315739" y="3201389"/>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lus 15"/>
          <p:cNvSpPr/>
          <p:nvPr/>
        </p:nvSpPr>
        <p:spPr>
          <a:xfrm>
            <a:off x="5126767" y="4352613"/>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Plus 16"/>
          <p:cNvSpPr/>
          <p:nvPr/>
        </p:nvSpPr>
        <p:spPr>
          <a:xfrm>
            <a:off x="6877260" y="2421157"/>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lus 17"/>
          <p:cNvSpPr/>
          <p:nvPr/>
        </p:nvSpPr>
        <p:spPr>
          <a:xfrm>
            <a:off x="6875772" y="3201389"/>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Plus 18"/>
          <p:cNvSpPr/>
          <p:nvPr/>
        </p:nvSpPr>
        <p:spPr>
          <a:xfrm>
            <a:off x="6877260" y="3610630"/>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lus 19"/>
          <p:cNvSpPr/>
          <p:nvPr/>
        </p:nvSpPr>
        <p:spPr>
          <a:xfrm>
            <a:off x="6877260" y="5146520"/>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Plus 20"/>
          <p:cNvSpPr/>
          <p:nvPr/>
        </p:nvSpPr>
        <p:spPr>
          <a:xfrm>
            <a:off x="6877260" y="5926752"/>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Plus 21"/>
          <p:cNvSpPr/>
          <p:nvPr/>
        </p:nvSpPr>
        <p:spPr>
          <a:xfrm>
            <a:off x="6877260" y="6321724"/>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Plus 22"/>
          <p:cNvSpPr/>
          <p:nvPr/>
        </p:nvSpPr>
        <p:spPr>
          <a:xfrm>
            <a:off x="2947984" y="5926752"/>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Plus 23"/>
          <p:cNvSpPr/>
          <p:nvPr/>
        </p:nvSpPr>
        <p:spPr>
          <a:xfrm>
            <a:off x="7757235" y="6312605"/>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lus 24"/>
          <p:cNvSpPr/>
          <p:nvPr/>
        </p:nvSpPr>
        <p:spPr>
          <a:xfrm>
            <a:off x="5994177" y="6303486"/>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Plus 25"/>
          <p:cNvSpPr/>
          <p:nvPr/>
        </p:nvSpPr>
        <p:spPr>
          <a:xfrm>
            <a:off x="5981720" y="2414074"/>
            <a:ext cx="242603" cy="256841"/>
          </a:xfrm>
          <a:prstGeom prst="mathPlus">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881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TxIntro</a:t>
            </a:r>
            <a:r>
              <a:rPr lang="zh-CN" altLang="en-US" sz="4000" b="1" dirty="0" smtClean="0">
                <a:solidFill>
                  <a:srgbClr val="0080FF"/>
                </a:solidFill>
                <a:latin typeface="Candara"/>
                <a:cs typeface="Candara"/>
              </a:rPr>
              <a:t> </a:t>
            </a:r>
            <a:r>
              <a:rPr lang="en-US" altLang="zh-CN" sz="4000" b="1" dirty="0">
                <a:solidFill>
                  <a:srgbClr val="0080FF"/>
                </a:solidFill>
                <a:latin typeface="Candara"/>
                <a:cs typeface="Candara"/>
              </a:rPr>
              <a:t>T</a:t>
            </a:r>
            <a:r>
              <a:rPr lang="en-US" altLang="zh-CN" sz="4000" b="1" dirty="0" smtClean="0">
                <a:solidFill>
                  <a:srgbClr val="0080FF"/>
                </a:solidFill>
                <a:latin typeface="Candara"/>
                <a:cs typeface="Candara"/>
              </a:rPr>
              <a:t>ools</a:t>
            </a:r>
            <a:r>
              <a:rPr lang="zh-CN" altLang="en-US" sz="4000" b="1" dirty="0" smtClean="0">
                <a:solidFill>
                  <a:srgbClr val="0080FF"/>
                </a:solidFill>
                <a:latin typeface="Candara"/>
                <a:cs typeface="Candara"/>
              </a:rPr>
              <a:t> </a:t>
            </a:r>
            <a:r>
              <a:rPr lang="en-US" sz="4000" b="1" dirty="0" smtClean="0">
                <a:solidFill>
                  <a:srgbClr val="0080FF"/>
                </a:solidFill>
                <a:latin typeface="Candara"/>
                <a:cs typeface="Candara"/>
              </a:rPr>
              <a:t>Execution </a:t>
            </a:r>
            <a:r>
              <a:rPr lang="en-US" sz="4000" b="1" dirty="0">
                <a:solidFill>
                  <a:srgbClr val="0080FF"/>
                </a:solidFill>
                <a:latin typeface="Candara"/>
                <a:cs typeface="Candara"/>
              </a:rPr>
              <a:t>Time</a:t>
            </a:r>
          </a:p>
        </p:txBody>
      </p:sp>
      <p:graphicFrame>
        <p:nvGraphicFramePr>
          <p:cNvPr id="4" name="Table 3"/>
          <p:cNvGraphicFramePr>
            <a:graphicFrameLocks noGrp="1"/>
          </p:cNvGraphicFramePr>
          <p:nvPr>
            <p:extLst>
              <p:ext uri="{D42A27DB-BD31-4B8C-83A1-F6EECF244321}">
                <p14:modId xmlns:p14="http://schemas.microsoft.com/office/powerpoint/2010/main" val="1690612334"/>
              </p:ext>
            </p:extLst>
          </p:nvPr>
        </p:nvGraphicFramePr>
        <p:xfrm>
          <a:off x="297257" y="2362200"/>
          <a:ext cx="8389542" cy="1402080"/>
        </p:xfrm>
        <a:graphic>
          <a:graphicData uri="http://schemas.openxmlformats.org/drawingml/2006/table">
            <a:tbl>
              <a:tblPr firstRow="1" bandRow="1">
                <a:tableStyleId>{1FECB4D8-DB02-4DC6-A0A2-4F2EBAE1DC90}</a:tableStyleId>
              </a:tblPr>
              <a:tblGrid>
                <a:gridCol w="838954"/>
                <a:gridCol w="620302"/>
                <a:gridCol w="1057606"/>
                <a:gridCol w="969139"/>
                <a:gridCol w="864132"/>
                <a:gridCol w="683591"/>
                <a:gridCol w="838954"/>
                <a:gridCol w="1118606"/>
                <a:gridCol w="699129"/>
                <a:gridCol w="699129"/>
              </a:tblGrid>
              <a:tr h="419100">
                <a:tc>
                  <a:txBody>
                    <a:bodyPr/>
                    <a:lstStyle/>
                    <a:p>
                      <a:pPr algn="ctr"/>
                      <a:r>
                        <a:rPr lang="en-US" sz="2000" dirty="0" smtClean="0">
                          <a:solidFill>
                            <a:schemeClr val="tx1"/>
                          </a:solidFill>
                          <a:latin typeface="Candara"/>
                          <a:cs typeface="Candara"/>
                        </a:rPr>
                        <a:t>VMI</a:t>
                      </a:r>
                      <a:r>
                        <a:rPr lang="zh-CN" altLang="en-US" sz="2000" dirty="0" smtClean="0">
                          <a:solidFill>
                            <a:schemeClr val="tx1"/>
                          </a:solidFill>
                          <a:latin typeface="Candara"/>
                          <a:cs typeface="Candara"/>
                        </a:rPr>
                        <a:t> </a:t>
                      </a:r>
                      <a:r>
                        <a:rPr lang="en-US" altLang="zh-CN" sz="2000" dirty="0" smtClean="0">
                          <a:solidFill>
                            <a:schemeClr val="tx1"/>
                          </a:solidFill>
                          <a:latin typeface="Candara"/>
                          <a:cs typeface="Candara"/>
                        </a:rPr>
                        <a:t>tools</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smtClean="0">
                          <a:solidFill>
                            <a:schemeClr val="tx1"/>
                          </a:solidFill>
                          <a:latin typeface="Candara"/>
                          <a:cs typeface="Candara"/>
                        </a:rPr>
                        <a:t>ps</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lsmod</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smtClean="0">
                          <a:solidFill>
                            <a:schemeClr val="tx1"/>
                          </a:solidFill>
                          <a:latin typeface="Candara"/>
                          <a:cs typeface="Candara"/>
                        </a:rPr>
                        <a:t>netstat</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systbl</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idt</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ktext</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vfs</a:t>
                      </a:r>
                      <a:r>
                        <a:rPr lang="en-US" altLang="zh-CN" sz="2400" dirty="0" smtClean="0">
                          <a:solidFill>
                            <a:schemeClr val="tx1"/>
                          </a:solidFill>
                          <a:latin typeface="Candara"/>
                          <a:cs typeface="Candara"/>
                        </a:rPr>
                        <a:t>-ops</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dr</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400" dirty="0" err="1" smtClean="0">
                          <a:solidFill>
                            <a:schemeClr val="tx1"/>
                          </a:solidFill>
                          <a:latin typeface="Candara"/>
                          <a:cs typeface="Candara"/>
                        </a:rPr>
                        <a:t>ph</a:t>
                      </a:r>
                      <a:endParaRPr lang="en-US" sz="2400" dirty="0">
                        <a:solidFill>
                          <a:schemeClr val="tx1"/>
                        </a:solidFill>
                        <a:latin typeface="Candara"/>
                        <a:cs typeface="Candara"/>
                      </a:endParaRPr>
                    </a:p>
                  </a:txBody>
                  <a:tcPr marL="0" marR="0">
                    <a:lnL w="28575" cap="flat" cmpd="sng" algn="ctr">
                      <a:solidFill>
                        <a:prstClr val="whit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419100">
                <a:tc>
                  <a:txBody>
                    <a:bodyPr/>
                    <a:lstStyle/>
                    <a:p>
                      <a:pPr algn="ctr"/>
                      <a:r>
                        <a:rPr lang="en-US" sz="2000" b="1" dirty="0" smtClean="0">
                          <a:solidFill>
                            <a:schemeClr val="tx1"/>
                          </a:solidFill>
                          <a:latin typeface="Candara"/>
                          <a:cs typeface="Candara"/>
                        </a:rPr>
                        <a:t>Time</a:t>
                      </a:r>
                    </a:p>
                    <a:p>
                      <a:pPr algn="ctr"/>
                      <a:r>
                        <a:rPr lang="en-US" altLang="zh-CN" sz="2000" b="1" dirty="0" smtClean="0">
                          <a:solidFill>
                            <a:schemeClr val="tx1"/>
                          </a:solidFill>
                          <a:latin typeface="Candara"/>
                          <a:cs typeface="Candara"/>
                        </a:rPr>
                        <a:t>(us)</a:t>
                      </a:r>
                      <a:endParaRPr lang="en-US" sz="2000" b="1"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181</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71</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3674</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9</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14</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79</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32</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4</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2000" dirty="0" smtClean="0">
                          <a:solidFill>
                            <a:schemeClr val="tx1"/>
                          </a:solidFill>
                          <a:latin typeface="Candara"/>
                          <a:cs typeface="Candara"/>
                        </a:rPr>
                        <a:t>3</a:t>
                      </a:r>
                      <a:endParaRPr lang="en-US" sz="2000" dirty="0">
                        <a:solidFill>
                          <a:schemeClr val="tx1"/>
                        </a:solidFill>
                        <a:latin typeface="Candara"/>
                        <a:cs typeface="Candara"/>
                      </a:endParaRP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Rectangle 4"/>
          <p:cNvSpPr/>
          <p:nvPr/>
        </p:nvSpPr>
        <p:spPr>
          <a:xfrm>
            <a:off x="2346495" y="4149402"/>
            <a:ext cx="4328257" cy="461665"/>
          </a:xfrm>
          <a:prstGeom prst="rect">
            <a:avLst/>
          </a:prstGeom>
        </p:spPr>
        <p:txBody>
          <a:bodyPr wrap="square">
            <a:spAutoFit/>
          </a:bodyPr>
          <a:lstStyle/>
          <a:p>
            <a:r>
              <a:rPr lang="en-US" altLang="zh-CN" sz="2400" b="1" dirty="0" smtClean="0">
                <a:latin typeface="Candara"/>
                <a:cs typeface="Candara"/>
              </a:rPr>
              <a:t>Execution</a:t>
            </a:r>
            <a:r>
              <a:rPr lang="zh-CN" altLang="en-US" sz="2400" b="1" dirty="0" smtClean="0">
                <a:latin typeface="Candara"/>
                <a:cs typeface="Candara"/>
              </a:rPr>
              <a:t> </a:t>
            </a:r>
            <a:r>
              <a:rPr lang="en-US" altLang="zh-CN" sz="2400" b="1" dirty="0" smtClean="0">
                <a:latin typeface="Candara"/>
                <a:cs typeface="Candara"/>
              </a:rPr>
              <a:t>time</a:t>
            </a:r>
            <a:r>
              <a:rPr lang="zh-CN" altLang="en-US" sz="2400" b="1" dirty="0" smtClean="0">
                <a:latin typeface="Candara"/>
                <a:cs typeface="Candara"/>
              </a:rPr>
              <a:t> </a:t>
            </a:r>
            <a:r>
              <a:rPr lang="en-US" altLang="zh-CN" sz="2400" b="1" dirty="0" smtClean="0">
                <a:latin typeface="Candara"/>
                <a:cs typeface="Candara"/>
              </a:rPr>
              <a:t>of</a:t>
            </a:r>
            <a:r>
              <a:rPr lang="zh-CN" altLang="en-US" sz="2400" b="1" dirty="0" smtClean="0">
                <a:latin typeface="Candara"/>
                <a:cs typeface="Candara"/>
              </a:rPr>
              <a:t> </a:t>
            </a:r>
            <a:r>
              <a:rPr lang="en-US" altLang="zh-CN" sz="2400" b="1" dirty="0" smtClean="0">
                <a:latin typeface="Candara"/>
                <a:cs typeface="Candara"/>
              </a:rPr>
              <a:t>TxIntro</a:t>
            </a:r>
            <a:r>
              <a:rPr lang="zh-CN" altLang="en-US" sz="2400" b="1" dirty="0" smtClean="0">
                <a:latin typeface="Candara"/>
                <a:cs typeface="Candara"/>
              </a:rPr>
              <a:t> </a:t>
            </a:r>
            <a:r>
              <a:rPr lang="en-US" altLang="zh-CN" sz="2400" b="1" dirty="0" smtClean="0">
                <a:latin typeface="Candara"/>
                <a:cs typeface="Candara"/>
              </a:rPr>
              <a:t>tools</a:t>
            </a:r>
            <a:endParaRPr lang="en-US" sz="2400" b="1" dirty="0">
              <a:latin typeface="Candara"/>
              <a:cs typeface="Candara"/>
            </a:endParaRPr>
          </a:p>
        </p:txBody>
      </p:sp>
    </p:spTree>
    <p:extLst>
      <p:ext uri="{BB962C8B-B14F-4D97-AF65-F5344CB8AC3E}">
        <p14:creationId xmlns:p14="http://schemas.microsoft.com/office/powerpoint/2010/main" val="3087135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b="1" dirty="0" smtClean="0">
                <a:solidFill>
                  <a:srgbClr val="0080FF"/>
                </a:solidFill>
                <a:latin typeface="Candara"/>
                <a:cs typeface="Candara"/>
              </a:rPr>
              <a:t>In</a:t>
            </a:r>
            <a:r>
              <a:rPr lang="en-US" altLang="zh-CN" b="1" dirty="0">
                <a:solidFill>
                  <a:srgbClr val="0080FF"/>
                </a:solidFill>
                <a:latin typeface="Candara"/>
                <a:cs typeface="Candara"/>
              </a:rPr>
              <a:t>-VM</a:t>
            </a:r>
            <a:r>
              <a:rPr lang="zh-CN" altLang="en-US" b="1" dirty="0">
                <a:solidFill>
                  <a:srgbClr val="0080FF"/>
                </a:solidFill>
                <a:latin typeface="Candara"/>
                <a:cs typeface="Candara"/>
              </a:rPr>
              <a:t> </a:t>
            </a:r>
            <a:r>
              <a:rPr lang="en-US" altLang="zh-CN" b="1" dirty="0">
                <a:solidFill>
                  <a:srgbClr val="0080FF"/>
                </a:solidFill>
                <a:latin typeface="Candara"/>
                <a:cs typeface="Candara"/>
              </a:rPr>
              <a:t>Core</a:t>
            </a:r>
            <a:r>
              <a:rPr lang="zh-CN" altLang="en-US" b="1" dirty="0">
                <a:solidFill>
                  <a:srgbClr val="0080FF"/>
                </a:solidFill>
                <a:latin typeface="Candara"/>
                <a:cs typeface="Candara"/>
              </a:rPr>
              <a:t> </a:t>
            </a:r>
            <a:r>
              <a:rPr lang="en-US" altLang="zh-CN" b="1" dirty="0">
                <a:solidFill>
                  <a:srgbClr val="0080FF"/>
                </a:solidFill>
                <a:latin typeface="Candara"/>
                <a:cs typeface="Candara"/>
              </a:rPr>
              <a:t>Planting</a:t>
            </a:r>
            <a:endParaRPr lang="en-US" dirty="0"/>
          </a:p>
        </p:txBody>
      </p:sp>
      <p:sp>
        <p:nvSpPr>
          <p:cNvPr id="3" name="Content Placeholder 2"/>
          <p:cNvSpPr txBox="1">
            <a:spLocks/>
          </p:cNvSpPr>
          <p:nvPr/>
        </p:nvSpPr>
        <p:spPr>
          <a:xfrm>
            <a:off x="457200" y="1600200"/>
            <a:ext cx="8229600" cy="452596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endParaRPr lang="en-US" dirty="0" smtClean="0">
              <a:latin typeface="Candara"/>
              <a:cs typeface="Candara"/>
            </a:endParaRPr>
          </a:p>
        </p:txBody>
      </p:sp>
      <p:sp>
        <p:nvSpPr>
          <p:cNvPr id="4" name="Content Placeholder 2"/>
          <p:cNvSpPr txBox="1">
            <a:spLocks/>
          </p:cNvSpPr>
          <p:nvPr/>
        </p:nvSpPr>
        <p:spPr>
          <a:xfrm>
            <a:off x="609600" y="1752600"/>
            <a:ext cx="8229600" cy="452596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r>
              <a:rPr lang="en-US" altLang="zh-CN" sz="2800" b="1" dirty="0" smtClean="0">
                <a:latin typeface="Candara"/>
                <a:cs typeface="Candara"/>
              </a:rPr>
              <a:t>Avoid 2-dimensitional page walk</a:t>
            </a:r>
            <a:endParaRPr lang="en-US" altLang="zh-CN" sz="2800" b="1" dirty="0">
              <a:latin typeface="Candara"/>
              <a:cs typeface="Candara"/>
            </a:endParaRPr>
          </a:p>
          <a:p>
            <a:pPr lvl="1">
              <a:lnSpc>
                <a:spcPct val="120000"/>
              </a:lnSpc>
            </a:pPr>
            <a:r>
              <a:rPr lang="en-US" sz="2400" dirty="0" smtClean="0">
                <a:latin typeface="Candara"/>
                <a:cs typeface="Candara"/>
              </a:rPr>
              <a:t>Reduce</a:t>
            </a:r>
            <a:r>
              <a:rPr lang="zh-CN" altLang="en-US" sz="2400" dirty="0" smtClean="0">
                <a:latin typeface="Candara"/>
                <a:cs typeface="Candara"/>
              </a:rPr>
              <a:t> </a:t>
            </a:r>
            <a:r>
              <a:rPr lang="en-US" altLang="zh-CN" sz="2400" dirty="0" smtClean="0">
                <a:latin typeface="Candara"/>
                <a:cs typeface="Candara"/>
              </a:rPr>
              <a:t>memory</a:t>
            </a:r>
            <a:r>
              <a:rPr lang="zh-CN" altLang="en-US" sz="2400" dirty="0" smtClean="0">
                <a:latin typeface="Candara"/>
                <a:cs typeface="Candara"/>
              </a:rPr>
              <a:t> </a:t>
            </a:r>
            <a:r>
              <a:rPr lang="en-US" altLang="zh-CN" sz="2400" dirty="0" smtClean="0">
                <a:latin typeface="Candara"/>
                <a:cs typeface="Candara"/>
              </a:rPr>
              <a:t>reads</a:t>
            </a:r>
            <a:r>
              <a:rPr lang="zh-CN" altLang="en-US" sz="2400" dirty="0" smtClean="0">
                <a:latin typeface="Candara"/>
                <a:cs typeface="Candara"/>
              </a:rPr>
              <a:t> </a:t>
            </a:r>
            <a:r>
              <a:rPr lang="en-US" altLang="zh-CN" sz="2400" dirty="0" smtClean="0">
                <a:latin typeface="Candara"/>
                <a:cs typeface="Candara"/>
              </a:rPr>
              <a:t>from</a:t>
            </a:r>
            <a:r>
              <a:rPr lang="zh-CN" altLang="en-US" sz="2400" dirty="0" smtClean="0">
                <a:latin typeface="Candara"/>
                <a:cs typeface="Candara"/>
              </a:rPr>
              <a:t> </a:t>
            </a:r>
            <a:r>
              <a:rPr lang="en-US" altLang="zh-CN" sz="2400" dirty="0" smtClean="0">
                <a:latin typeface="Candara"/>
                <a:cs typeface="Candara"/>
              </a:rPr>
              <a:t>11+</a:t>
            </a:r>
            <a:r>
              <a:rPr lang="zh-CN" altLang="en-US" sz="2400" dirty="0" smtClean="0">
                <a:latin typeface="Candara"/>
                <a:cs typeface="Candara"/>
              </a:rPr>
              <a:t> </a:t>
            </a:r>
            <a:r>
              <a:rPr lang="en-US" altLang="zh-CN" sz="2400" dirty="0" smtClean="0">
                <a:latin typeface="Candara"/>
                <a:cs typeface="Candara"/>
              </a:rPr>
              <a:t>to</a:t>
            </a:r>
            <a:r>
              <a:rPr lang="zh-CN" altLang="en-US" sz="2400" dirty="0" smtClean="0">
                <a:latin typeface="Candara"/>
                <a:cs typeface="Candara"/>
              </a:rPr>
              <a:t> </a:t>
            </a:r>
            <a:r>
              <a:rPr lang="en-US" altLang="zh-CN" sz="2400" dirty="0" smtClean="0">
                <a:latin typeface="Candara"/>
                <a:cs typeface="Candara"/>
              </a:rPr>
              <a:t>1</a:t>
            </a:r>
          </a:p>
          <a:p>
            <a:pPr lvl="1">
              <a:lnSpc>
                <a:spcPct val="120000"/>
              </a:lnSpc>
            </a:pPr>
            <a:r>
              <a:rPr lang="en-US" altLang="zh-CN" sz="2400" dirty="0" smtClean="0">
                <a:latin typeface="Candara"/>
                <a:cs typeface="Candara"/>
              </a:rPr>
              <a:t>Eliminate hypercall which will cause interrupt abort</a:t>
            </a:r>
          </a:p>
          <a:p>
            <a:pPr>
              <a:lnSpc>
                <a:spcPct val="120000"/>
              </a:lnSpc>
            </a:pPr>
            <a:r>
              <a:rPr lang="en-US" altLang="zh-CN" sz="2800" b="1" dirty="0" smtClean="0">
                <a:latin typeface="Candara"/>
                <a:cs typeface="Candara"/>
              </a:rPr>
              <a:t>Core</a:t>
            </a:r>
            <a:r>
              <a:rPr lang="zh-CN" altLang="en-US" sz="2800" b="1" dirty="0" smtClean="0">
                <a:latin typeface="Candara"/>
                <a:cs typeface="Candara"/>
              </a:rPr>
              <a:t> </a:t>
            </a:r>
            <a:r>
              <a:rPr lang="en-US" altLang="zh-CN" sz="2800" b="1" dirty="0" smtClean="0">
                <a:latin typeface="Candara"/>
                <a:cs typeface="Candara"/>
              </a:rPr>
              <a:t>planting</a:t>
            </a:r>
          </a:p>
          <a:p>
            <a:pPr lvl="1">
              <a:lnSpc>
                <a:spcPct val="120000"/>
              </a:lnSpc>
            </a:pPr>
            <a:r>
              <a:rPr lang="en-US" sz="2400" dirty="0" smtClean="0">
                <a:latin typeface="Candara"/>
                <a:cs typeface="Candara"/>
              </a:rPr>
              <a:t>Insert</a:t>
            </a:r>
            <a:r>
              <a:rPr lang="zh-CN" altLang="en-US" sz="2400" dirty="0" smtClean="0">
                <a:latin typeface="Candara"/>
                <a:cs typeface="Candara"/>
              </a:rPr>
              <a:t> </a:t>
            </a:r>
            <a:r>
              <a:rPr lang="en-US" altLang="zh-CN" sz="2400" dirty="0" smtClean="0">
                <a:latin typeface="Candara"/>
                <a:cs typeface="Candara"/>
              </a:rPr>
              <a:t>a</a:t>
            </a:r>
            <a:r>
              <a:rPr lang="zh-CN" altLang="en-US" sz="2400" dirty="0" smtClean="0">
                <a:latin typeface="Candara"/>
                <a:cs typeface="Candara"/>
              </a:rPr>
              <a:t> </a:t>
            </a:r>
            <a:r>
              <a:rPr lang="en-US" altLang="zh-CN" sz="2400" dirty="0" smtClean="0">
                <a:latin typeface="Candara"/>
                <a:cs typeface="Candara"/>
              </a:rPr>
              <a:t>new</a:t>
            </a:r>
            <a:r>
              <a:rPr lang="zh-CN" altLang="en-US" sz="2400" dirty="0" smtClean="0">
                <a:latin typeface="Candara"/>
                <a:cs typeface="Candara"/>
              </a:rPr>
              <a:t> </a:t>
            </a:r>
            <a:r>
              <a:rPr lang="en-US" altLang="zh-CN" sz="2400" dirty="0" smtClean="0">
                <a:latin typeface="Candara"/>
                <a:cs typeface="Candara"/>
              </a:rPr>
              <a:t>VCPU</a:t>
            </a:r>
            <a:r>
              <a:rPr lang="zh-CN" altLang="en-US" sz="2400" dirty="0" smtClean="0">
                <a:latin typeface="Candara"/>
                <a:cs typeface="Candara"/>
              </a:rPr>
              <a:t> </a:t>
            </a:r>
            <a:r>
              <a:rPr lang="en-US" altLang="zh-CN" sz="2400" dirty="0" smtClean="0">
                <a:latin typeface="Candara"/>
                <a:cs typeface="Candara"/>
              </a:rPr>
              <a:t>to</a:t>
            </a:r>
            <a:r>
              <a:rPr lang="zh-CN" altLang="en-US" sz="2400" dirty="0" smtClean="0">
                <a:latin typeface="Candara"/>
                <a:cs typeface="Candara"/>
              </a:rPr>
              <a:t> </a:t>
            </a:r>
            <a:r>
              <a:rPr lang="en-US" altLang="zh-CN" sz="2400" dirty="0" smtClean="0">
                <a:latin typeface="Candara"/>
                <a:cs typeface="Candara"/>
              </a:rPr>
              <a:t>guest</a:t>
            </a:r>
            <a:r>
              <a:rPr lang="zh-CN" altLang="en-US" sz="2400" dirty="0" smtClean="0">
                <a:latin typeface="Candara"/>
                <a:cs typeface="Candara"/>
              </a:rPr>
              <a:t> </a:t>
            </a:r>
            <a:r>
              <a:rPr lang="en-US" altLang="zh-CN" sz="2400" dirty="0" smtClean="0">
                <a:latin typeface="Candara"/>
                <a:cs typeface="Candara"/>
              </a:rPr>
              <a:t>VM</a:t>
            </a:r>
            <a:r>
              <a:rPr lang="zh-CN" altLang="en-US" sz="2400" dirty="0" smtClean="0">
                <a:latin typeface="Candara"/>
                <a:cs typeface="Candara"/>
              </a:rPr>
              <a:t> </a:t>
            </a:r>
            <a:r>
              <a:rPr lang="en-US" altLang="zh-CN" sz="2400" dirty="0" smtClean="0">
                <a:latin typeface="Candara"/>
                <a:cs typeface="Candara"/>
              </a:rPr>
              <a:t>to</a:t>
            </a:r>
            <a:r>
              <a:rPr lang="zh-CN" altLang="en-US" sz="2400" dirty="0" smtClean="0">
                <a:latin typeface="Candara"/>
                <a:cs typeface="Candara"/>
              </a:rPr>
              <a:t> </a:t>
            </a:r>
            <a:r>
              <a:rPr lang="en-US" altLang="zh-CN" sz="2400" dirty="0" smtClean="0">
                <a:latin typeface="Candara"/>
                <a:cs typeface="Candara"/>
              </a:rPr>
              <a:t>reuse</a:t>
            </a:r>
            <a:r>
              <a:rPr lang="zh-CN" altLang="en-US" sz="2400" dirty="0" smtClean="0">
                <a:latin typeface="Candara"/>
                <a:cs typeface="Candara"/>
              </a:rPr>
              <a:t> </a:t>
            </a:r>
            <a:r>
              <a:rPr lang="en-US" altLang="zh-CN" sz="2400" dirty="0" smtClean="0">
                <a:latin typeface="Candara"/>
                <a:cs typeface="Candara"/>
              </a:rPr>
              <a:t>page</a:t>
            </a:r>
            <a:r>
              <a:rPr lang="zh-CN" altLang="en-US" sz="2400" dirty="0" smtClean="0">
                <a:latin typeface="Candara"/>
                <a:cs typeface="Candara"/>
              </a:rPr>
              <a:t> </a:t>
            </a:r>
            <a:r>
              <a:rPr lang="en-US" altLang="zh-CN" sz="2400" dirty="0" smtClean="0">
                <a:latin typeface="Candara"/>
                <a:cs typeface="Candara"/>
              </a:rPr>
              <a:t>table</a:t>
            </a:r>
          </a:p>
          <a:p>
            <a:pPr lvl="1">
              <a:lnSpc>
                <a:spcPct val="120000"/>
              </a:lnSpc>
            </a:pPr>
            <a:r>
              <a:rPr lang="en-US" sz="2400" dirty="0" smtClean="0">
                <a:latin typeface="Candara"/>
                <a:cs typeface="Candara"/>
              </a:rPr>
              <a:t>Without</a:t>
            </a:r>
            <a:r>
              <a:rPr lang="zh-CN" altLang="en-US" sz="2400" dirty="0" smtClean="0">
                <a:latin typeface="Candara"/>
                <a:cs typeface="Candara"/>
              </a:rPr>
              <a:t> </a:t>
            </a:r>
            <a:r>
              <a:rPr lang="en-US" altLang="zh-CN" sz="2400" dirty="0" smtClean="0">
                <a:latin typeface="Candara"/>
                <a:cs typeface="Candara"/>
              </a:rPr>
              <a:t>the</a:t>
            </a:r>
            <a:r>
              <a:rPr lang="zh-CN" altLang="en-US" sz="2400" dirty="0" smtClean="0">
                <a:latin typeface="Candara"/>
                <a:cs typeface="Candara"/>
              </a:rPr>
              <a:t> </a:t>
            </a:r>
            <a:r>
              <a:rPr lang="en-US" altLang="zh-CN" sz="2400" dirty="0" smtClean="0">
                <a:latin typeface="Candara"/>
                <a:cs typeface="Candara"/>
              </a:rPr>
              <a:t>awareness</a:t>
            </a:r>
            <a:r>
              <a:rPr lang="zh-CN" altLang="en-US" sz="2400" dirty="0" smtClean="0">
                <a:latin typeface="Candara"/>
                <a:cs typeface="Candara"/>
              </a:rPr>
              <a:t> </a:t>
            </a:r>
            <a:r>
              <a:rPr lang="en-US" altLang="zh-CN" sz="2400" dirty="0" smtClean="0">
                <a:latin typeface="Candara"/>
                <a:cs typeface="Candara"/>
              </a:rPr>
              <a:t>of</a:t>
            </a:r>
            <a:r>
              <a:rPr lang="zh-CN" altLang="en-US" sz="2400" dirty="0" smtClean="0">
                <a:latin typeface="Candara"/>
                <a:cs typeface="Candara"/>
              </a:rPr>
              <a:t> </a:t>
            </a:r>
            <a:r>
              <a:rPr lang="en-US" altLang="zh-CN" sz="2400" dirty="0" smtClean="0">
                <a:latin typeface="Candara"/>
                <a:cs typeface="Candara"/>
              </a:rPr>
              <a:t>guest</a:t>
            </a:r>
            <a:r>
              <a:rPr lang="zh-CN" altLang="en-US" sz="2400" dirty="0" smtClean="0">
                <a:latin typeface="Candara"/>
                <a:cs typeface="Candara"/>
              </a:rPr>
              <a:t> </a:t>
            </a:r>
            <a:r>
              <a:rPr lang="en-US" altLang="zh-CN" sz="2400" dirty="0" smtClean="0">
                <a:latin typeface="Candara"/>
                <a:cs typeface="Candara"/>
              </a:rPr>
              <a:t>VM</a:t>
            </a:r>
          </a:p>
          <a:p>
            <a:pPr lvl="1">
              <a:lnSpc>
                <a:spcPct val="120000"/>
              </a:lnSpc>
            </a:pPr>
            <a:r>
              <a:rPr lang="en-US" sz="2400" dirty="0" smtClean="0">
                <a:latin typeface="Candara"/>
                <a:cs typeface="Candara"/>
              </a:rPr>
              <a:t>Details</a:t>
            </a:r>
            <a:r>
              <a:rPr lang="zh-CN" altLang="en-US" sz="2400" dirty="0" smtClean="0">
                <a:latin typeface="Candara"/>
                <a:cs typeface="Candara"/>
              </a:rPr>
              <a:t> </a:t>
            </a:r>
            <a:r>
              <a:rPr lang="en-US" altLang="zh-CN" sz="2400" dirty="0" smtClean="0">
                <a:latin typeface="Candara"/>
                <a:cs typeface="Candara"/>
              </a:rPr>
              <a:t>could</a:t>
            </a:r>
            <a:r>
              <a:rPr lang="zh-CN" altLang="en-US" sz="2400" dirty="0" smtClean="0">
                <a:latin typeface="Candara"/>
                <a:cs typeface="Candara"/>
              </a:rPr>
              <a:t> </a:t>
            </a:r>
            <a:r>
              <a:rPr lang="en-US" altLang="zh-CN" sz="2400" dirty="0" smtClean="0">
                <a:latin typeface="Candara"/>
                <a:cs typeface="Candara"/>
              </a:rPr>
              <a:t>be</a:t>
            </a:r>
            <a:r>
              <a:rPr lang="zh-CN" altLang="en-US" sz="2400" dirty="0" smtClean="0">
                <a:latin typeface="Candara"/>
                <a:cs typeface="Candara"/>
              </a:rPr>
              <a:t> </a:t>
            </a:r>
            <a:r>
              <a:rPr lang="en-US" altLang="zh-CN" sz="2400" dirty="0" smtClean="0">
                <a:latin typeface="Candara"/>
                <a:cs typeface="Candara"/>
              </a:rPr>
              <a:t>found</a:t>
            </a:r>
            <a:r>
              <a:rPr lang="zh-CN" altLang="en-US" sz="2400" dirty="0" smtClean="0">
                <a:latin typeface="Candara"/>
                <a:cs typeface="Candara"/>
              </a:rPr>
              <a:t> </a:t>
            </a:r>
            <a:r>
              <a:rPr lang="en-US" altLang="zh-CN" sz="2400" dirty="0" smtClean="0">
                <a:latin typeface="Candara"/>
                <a:cs typeface="Candara"/>
              </a:rPr>
              <a:t>on</a:t>
            </a:r>
            <a:r>
              <a:rPr lang="zh-CN" altLang="en-US" sz="2400" dirty="0" smtClean="0">
                <a:latin typeface="Candara"/>
                <a:cs typeface="Candara"/>
              </a:rPr>
              <a:t> </a:t>
            </a:r>
            <a:r>
              <a:rPr lang="en-US" altLang="zh-CN" sz="2400" dirty="0" smtClean="0">
                <a:latin typeface="Candara"/>
                <a:cs typeface="Candara"/>
              </a:rPr>
              <a:t>the</a:t>
            </a:r>
            <a:r>
              <a:rPr lang="zh-CN" altLang="en-US" sz="2400" dirty="0" smtClean="0">
                <a:latin typeface="Candara"/>
                <a:cs typeface="Candara"/>
              </a:rPr>
              <a:t> </a:t>
            </a:r>
            <a:r>
              <a:rPr lang="en-US" altLang="zh-CN" sz="2400" dirty="0" smtClean="0">
                <a:latin typeface="Candara"/>
                <a:cs typeface="Candara"/>
              </a:rPr>
              <a:t>paper</a:t>
            </a:r>
            <a:endParaRPr lang="en-US" sz="2400" dirty="0" smtClean="0">
              <a:latin typeface="Candara"/>
              <a:cs typeface="Candara"/>
            </a:endParaRPr>
          </a:p>
        </p:txBody>
      </p:sp>
    </p:spTree>
    <p:extLst>
      <p:ext uri="{BB962C8B-B14F-4D97-AF65-F5344CB8AC3E}">
        <p14:creationId xmlns:p14="http://schemas.microsoft.com/office/powerpoint/2010/main" val="3541862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Candara"/>
                <a:cs typeface="Candara"/>
              </a:rPr>
              <a:t>Conflict</a:t>
            </a:r>
            <a:r>
              <a:rPr lang="zh-CN" altLang="en-US" sz="4000" b="1" dirty="0" smtClean="0">
                <a:solidFill>
                  <a:srgbClr val="0080FF"/>
                </a:solidFill>
                <a:latin typeface="Candara"/>
                <a:cs typeface="Candara"/>
              </a:rPr>
              <a:t> </a:t>
            </a:r>
            <a:r>
              <a:rPr lang="en-US" altLang="zh-CN" sz="4000" b="1" dirty="0">
                <a:solidFill>
                  <a:srgbClr val="0080FF"/>
                </a:solidFill>
                <a:latin typeface="Candara"/>
                <a:cs typeface="Candara"/>
              </a:rPr>
              <a:t>Abort</a:t>
            </a:r>
            <a:r>
              <a:rPr lang="zh-CN" altLang="en-US" sz="4000" b="1" dirty="0">
                <a:solidFill>
                  <a:srgbClr val="0080FF"/>
                </a:solidFill>
                <a:latin typeface="Candara"/>
                <a:cs typeface="Candara"/>
              </a:rPr>
              <a:t> </a:t>
            </a:r>
            <a:r>
              <a:rPr lang="en-US" altLang="zh-CN" sz="4000" b="1" dirty="0">
                <a:solidFill>
                  <a:srgbClr val="0080FF"/>
                </a:solidFill>
                <a:latin typeface="Candara"/>
                <a:cs typeface="Candara"/>
              </a:rPr>
              <a:t>Rate</a:t>
            </a:r>
            <a:endParaRPr lang="en-US" sz="4000" b="1" dirty="0">
              <a:solidFill>
                <a:srgbClr val="0080FF"/>
              </a:solidFill>
              <a:latin typeface="Candara"/>
              <a:cs typeface="Candara"/>
            </a:endParaRPr>
          </a:p>
        </p:txBody>
      </p:sp>
      <p:sp>
        <p:nvSpPr>
          <p:cNvPr id="5" name="Rectangle 4"/>
          <p:cNvSpPr/>
          <p:nvPr/>
        </p:nvSpPr>
        <p:spPr>
          <a:xfrm>
            <a:off x="1851099" y="1371109"/>
            <a:ext cx="5634352" cy="461665"/>
          </a:xfrm>
          <a:prstGeom prst="rect">
            <a:avLst/>
          </a:prstGeom>
        </p:spPr>
        <p:txBody>
          <a:bodyPr wrap="square">
            <a:spAutoFit/>
          </a:bodyPr>
          <a:lstStyle/>
          <a:p>
            <a:r>
              <a:rPr lang="en-US" altLang="zh-CN" sz="2400" b="1" dirty="0" smtClean="0">
                <a:latin typeface="Candara"/>
                <a:cs typeface="Candara"/>
              </a:rPr>
              <a:t>Abort</a:t>
            </a:r>
            <a:r>
              <a:rPr lang="zh-CN" altLang="en-US" sz="2400" b="1" dirty="0" smtClean="0">
                <a:latin typeface="Candara"/>
                <a:cs typeface="Candara"/>
              </a:rPr>
              <a:t> </a:t>
            </a:r>
            <a:r>
              <a:rPr lang="en-US" altLang="zh-CN" sz="2400" b="1" dirty="0" smtClean="0">
                <a:latin typeface="Candara"/>
                <a:cs typeface="Candara"/>
              </a:rPr>
              <a:t>times</a:t>
            </a:r>
            <a:r>
              <a:rPr lang="zh-CN" altLang="en-US" sz="2400" b="1" dirty="0" smtClean="0">
                <a:latin typeface="Candara"/>
                <a:cs typeface="Candara"/>
              </a:rPr>
              <a:t> </a:t>
            </a:r>
            <a:r>
              <a:rPr lang="en-US" altLang="zh-CN" sz="2400" b="1" dirty="0" smtClean="0">
                <a:latin typeface="Candara"/>
                <a:cs typeface="Candara"/>
              </a:rPr>
              <a:t>when</a:t>
            </a:r>
            <a:r>
              <a:rPr lang="zh-CN" altLang="en-US" sz="2400" b="1" dirty="0" smtClean="0">
                <a:latin typeface="Candara"/>
                <a:cs typeface="Candara"/>
              </a:rPr>
              <a:t> </a:t>
            </a:r>
            <a:r>
              <a:rPr lang="en-US" altLang="zh-CN" sz="2400" b="1" dirty="0" smtClean="0">
                <a:latin typeface="Candara"/>
                <a:cs typeface="Candara"/>
              </a:rPr>
              <a:t>forkbomb</a:t>
            </a:r>
            <a:r>
              <a:rPr lang="zh-CN" altLang="en-US" sz="2400" b="1" dirty="0" smtClean="0">
                <a:latin typeface="Candara"/>
                <a:cs typeface="Candara"/>
              </a:rPr>
              <a:t> </a:t>
            </a:r>
            <a:r>
              <a:rPr lang="en-US" altLang="zh-CN" sz="2400" b="1" dirty="0" smtClean="0">
                <a:latin typeface="Candara"/>
                <a:cs typeface="Candara"/>
              </a:rPr>
              <a:t>in</a:t>
            </a:r>
            <a:r>
              <a:rPr lang="zh-CN" altLang="en-US" sz="2400" b="1" dirty="0" smtClean="0">
                <a:latin typeface="Candara"/>
                <a:cs typeface="Candara"/>
              </a:rPr>
              <a:t> </a:t>
            </a:r>
            <a:r>
              <a:rPr lang="en-US" altLang="zh-CN" sz="2400" b="1" dirty="0" smtClean="0">
                <a:latin typeface="Candara"/>
                <a:cs typeface="Candara"/>
              </a:rPr>
              <a:t>guest</a:t>
            </a:r>
            <a:r>
              <a:rPr lang="zh-CN" altLang="en-US" sz="2400" b="1" dirty="0" smtClean="0">
                <a:latin typeface="Candara"/>
                <a:cs typeface="Candara"/>
              </a:rPr>
              <a:t> </a:t>
            </a:r>
            <a:r>
              <a:rPr lang="en-US" altLang="zh-CN" sz="2400" b="1" dirty="0" smtClean="0">
                <a:latin typeface="Candara"/>
                <a:cs typeface="Candara"/>
              </a:rPr>
              <a:t>VM</a:t>
            </a:r>
            <a:endParaRPr lang="en-US" sz="2400" b="1" dirty="0">
              <a:latin typeface="Candara"/>
              <a:cs typeface="Candara"/>
            </a:endParaRPr>
          </a:p>
        </p:txBody>
      </p:sp>
      <p:graphicFrame>
        <p:nvGraphicFramePr>
          <p:cNvPr id="6" name="Table 5"/>
          <p:cNvGraphicFramePr>
            <a:graphicFrameLocks noGrp="1"/>
          </p:cNvGraphicFramePr>
          <p:nvPr>
            <p:extLst>
              <p:ext uri="{D42A27DB-BD31-4B8C-83A1-F6EECF244321}">
                <p14:modId xmlns:p14="http://schemas.microsoft.com/office/powerpoint/2010/main" val="3343982122"/>
              </p:ext>
            </p:extLst>
          </p:nvPr>
        </p:nvGraphicFramePr>
        <p:xfrm>
          <a:off x="1391700" y="1846284"/>
          <a:ext cx="6350469" cy="3503822"/>
        </p:xfrm>
        <a:graphic>
          <a:graphicData uri="http://schemas.openxmlformats.org/drawingml/2006/table">
            <a:tbl>
              <a:tblPr/>
              <a:tblGrid>
                <a:gridCol w="1222761"/>
                <a:gridCol w="854618"/>
                <a:gridCol w="854618"/>
                <a:gridCol w="854618"/>
                <a:gridCol w="854618"/>
                <a:gridCol w="854618"/>
                <a:gridCol w="854618"/>
              </a:tblGrid>
              <a:tr h="328822">
                <a:tc>
                  <a:txBody>
                    <a:bodyPr/>
                    <a:lstStyle/>
                    <a:p>
                      <a:pPr algn="ctr" fontAlgn="b"/>
                      <a:endParaRPr lang="en-US" sz="2000" b="0"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2000" b="1" i="0" u="none" strike="noStrike" dirty="0">
                          <a:solidFill>
                            <a:srgbClr val="000000"/>
                          </a:solidFill>
                          <a:effectLst/>
                          <a:latin typeface="Candara"/>
                          <a:cs typeface="Candara"/>
                        </a:rPr>
                        <a:t>1 fork</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2000" b="1" i="0" u="none" strike="noStrike" dirty="0">
                          <a:solidFill>
                            <a:srgbClr val="000000"/>
                          </a:solidFill>
                          <a:effectLst/>
                          <a:latin typeface="Candara"/>
                          <a:cs typeface="Candara"/>
                        </a:rPr>
                        <a:t>2 fork</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2000" b="1" i="0" u="none" strike="noStrike" dirty="0">
                          <a:solidFill>
                            <a:srgbClr val="000000"/>
                          </a:solidFill>
                          <a:effectLst/>
                          <a:latin typeface="Candara"/>
                          <a:cs typeface="Candara"/>
                        </a:rPr>
                        <a:t>3 fork</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2000" b="1" i="0" u="none" strike="noStrike" dirty="0">
                          <a:solidFill>
                            <a:srgbClr val="000000"/>
                          </a:solidFill>
                          <a:effectLst/>
                          <a:latin typeface="Candara"/>
                          <a:cs typeface="Candara"/>
                        </a:rPr>
                        <a:t>4 fork</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2000" b="1" i="0" u="none" strike="noStrike" dirty="0">
                          <a:solidFill>
                            <a:srgbClr val="000000"/>
                          </a:solidFill>
                          <a:effectLst/>
                          <a:latin typeface="Candara"/>
                          <a:cs typeface="Candara"/>
                        </a:rPr>
                        <a:t>5 fork</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2000" b="1" i="0" u="none" strike="noStrike" dirty="0">
                          <a:solidFill>
                            <a:srgbClr val="000000"/>
                          </a:solidFill>
                          <a:effectLst/>
                          <a:latin typeface="Candara"/>
                          <a:cs typeface="Candara"/>
                        </a:rPr>
                        <a:t>6 fork</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r>
              <a:tr h="297219">
                <a:tc>
                  <a:txBody>
                    <a:bodyPr/>
                    <a:lstStyle/>
                    <a:p>
                      <a:pPr algn="ctr" fontAlgn="b"/>
                      <a:r>
                        <a:rPr lang="en-US" altLang="zh-CN" sz="2000" b="1" i="0" u="none" strike="noStrike" dirty="0" smtClean="0">
                          <a:solidFill>
                            <a:srgbClr val="000000"/>
                          </a:solidFill>
                          <a:effectLst/>
                          <a:latin typeface="Candara"/>
                          <a:cs typeface="Candara"/>
                        </a:rPr>
                        <a:t>1st</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2</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4</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12</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2nd</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3th</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1</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14</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4th</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4</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12</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5th</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5</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9</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5</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6th</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1</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1</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6</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3</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7th</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6</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4</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altLang="zh-CN" sz="2000" b="1" i="0" u="none" strike="noStrike" dirty="0" smtClean="0">
                          <a:solidFill>
                            <a:srgbClr val="000000"/>
                          </a:solidFill>
                          <a:effectLst/>
                          <a:latin typeface="Candara"/>
                          <a:cs typeface="Candara"/>
                        </a:rPr>
                        <a:t>8th</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0</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12</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11</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solidFill>
                            <a:srgbClr val="000000"/>
                          </a:solidFill>
                          <a:effectLst/>
                          <a:latin typeface="Candara"/>
                          <a:cs typeface="Candara"/>
                        </a:rPr>
                        <a:t>4</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r h="297219">
                <a:tc>
                  <a:txBody>
                    <a:bodyPr/>
                    <a:lstStyle/>
                    <a:p>
                      <a:pPr algn="ctr" fontAlgn="b"/>
                      <a:r>
                        <a:rPr lang="en-US" sz="2000" b="1" i="0" u="none" strike="noStrike" dirty="0" smtClean="0">
                          <a:solidFill>
                            <a:srgbClr val="000000"/>
                          </a:solidFill>
                          <a:effectLst/>
                          <a:latin typeface="Candara"/>
                          <a:cs typeface="Candara"/>
                        </a:rPr>
                        <a:t>average</a:t>
                      </a:r>
                      <a:endParaRPr lang="en-US" sz="2000" b="1" i="0" u="none" strike="noStrike" dirty="0">
                        <a:solidFill>
                          <a:srgbClr val="000000"/>
                        </a:solidFill>
                        <a:effectLst/>
                        <a:latin typeface="Candara"/>
                        <a:cs typeface="Candara"/>
                      </a:endParaRP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dirty="0">
                          <a:solidFill>
                            <a:srgbClr val="000000"/>
                          </a:solidFill>
                          <a:effectLst/>
                          <a:latin typeface="Candara"/>
                          <a:cs typeface="Candara"/>
                        </a:rPr>
                        <a:t>0.375</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a:solidFill>
                            <a:srgbClr val="000000"/>
                          </a:solidFill>
                          <a:effectLst/>
                          <a:latin typeface="Candara"/>
                          <a:cs typeface="Candara"/>
                        </a:rPr>
                        <a:t>2.25</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dirty="0">
                          <a:solidFill>
                            <a:srgbClr val="000000"/>
                          </a:solidFill>
                          <a:effectLst/>
                          <a:latin typeface="Candara"/>
                          <a:cs typeface="Candara"/>
                        </a:rPr>
                        <a:t>5.5</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dirty="0">
                          <a:solidFill>
                            <a:srgbClr val="000000"/>
                          </a:solidFill>
                          <a:effectLst/>
                          <a:latin typeface="Candara"/>
                          <a:cs typeface="Candara"/>
                        </a:rPr>
                        <a:t>7</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dirty="0">
                          <a:solidFill>
                            <a:srgbClr val="000000"/>
                          </a:solidFill>
                          <a:effectLst/>
                          <a:latin typeface="Candara"/>
                          <a:cs typeface="Candara"/>
                        </a:rPr>
                        <a:t>7.25</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dirty="0">
                          <a:solidFill>
                            <a:srgbClr val="000000"/>
                          </a:solidFill>
                          <a:effectLst/>
                          <a:latin typeface="Candara"/>
                          <a:cs typeface="Candara"/>
                        </a:rPr>
                        <a:t>8</a:t>
                      </a:r>
                    </a:p>
                  </a:txBody>
                  <a:tcPr marL="12700" marR="12700" marT="12700" marB="0"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Rectangle 6"/>
          <p:cNvSpPr/>
          <p:nvPr/>
        </p:nvSpPr>
        <p:spPr>
          <a:xfrm>
            <a:off x="707951" y="5803938"/>
            <a:ext cx="7615215" cy="400110"/>
          </a:xfrm>
          <a:prstGeom prst="rect">
            <a:avLst/>
          </a:prstGeom>
          <a:solidFill>
            <a:schemeClr val="accent3">
              <a:lumMod val="60000"/>
              <a:lumOff val="40000"/>
              <a:alpha val="25000"/>
            </a:schemeClr>
          </a:solidFill>
          <a:ln w="19050" cmpd="sng">
            <a:solidFill>
              <a:schemeClr val="accent3">
                <a:lumMod val="50000"/>
              </a:schemeClr>
            </a:solidFill>
          </a:ln>
        </p:spPr>
        <p:txBody>
          <a:bodyPr wrap="square">
            <a:spAutoFit/>
          </a:bodyPr>
          <a:lstStyle/>
          <a:p>
            <a:r>
              <a:rPr lang="en-US" altLang="zh-CN" sz="2000" b="1" dirty="0" smtClean="0">
                <a:latin typeface="Candara"/>
                <a:cs typeface="Candara"/>
              </a:rPr>
              <a:t>For</a:t>
            </a:r>
            <a:r>
              <a:rPr lang="zh-CN" altLang="en-US" sz="2000" b="1" dirty="0" smtClean="0">
                <a:latin typeface="Candara"/>
                <a:cs typeface="Candara"/>
              </a:rPr>
              <a:t> </a:t>
            </a:r>
            <a:r>
              <a:rPr lang="en-US" altLang="zh-CN" sz="2000" b="1" dirty="0" smtClean="0">
                <a:latin typeface="Candara"/>
                <a:cs typeface="Candara"/>
              </a:rPr>
              <a:t>kernel</a:t>
            </a:r>
            <a:r>
              <a:rPr lang="zh-CN" altLang="en-US" sz="2000" b="1" dirty="0" smtClean="0">
                <a:latin typeface="Candara"/>
                <a:cs typeface="Candara"/>
              </a:rPr>
              <a:t> </a:t>
            </a:r>
            <a:r>
              <a:rPr lang="en-US" altLang="zh-CN" sz="2000" b="1" dirty="0" smtClean="0">
                <a:latin typeface="Candara"/>
                <a:cs typeface="Candara"/>
              </a:rPr>
              <a:t>build:</a:t>
            </a:r>
            <a:r>
              <a:rPr lang="zh-CN" altLang="en-US" sz="2000" b="1" dirty="0" smtClean="0">
                <a:latin typeface="Candara"/>
                <a:cs typeface="Candara"/>
              </a:rPr>
              <a:t> </a:t>
            </a:r>
            <a:r>
              <a:rPr lang="en-US" altLang="zh-CN" sz="2000" b="1" dirty="0" smtClean="0">
                <a:latin typeface="Candara"/>
                <a:cs typeface="Candara"/>
              </a:rPr>
              <a:t>1.75</a:t>
            </a:r>
            <a:r>
              <a:rPr lang="zh-CN" altLang="en-US" sz="2000" b="1" dirty="0" smtClean="0">
                <a:latin typeface="Candara"/>
                <a:cs typeface="Candara"/>
              </a:rPr>
              <a:t> </a:t>
            </a:r>
            <a:r>
              <a:rPr lang="en-US" altLang="zh-CN" sz="2000" b="1" dirty="0" smtClean="0">
                <a:latin typeface="Candara"/>
                <a:cs typeface="Candara"/>
              </a:rPr>
              <a:t>times</a:t>
            </a:r>
            <a:r>
              <a:rPr lang="zh-CN" altLang="en-US" sz="2000" b="1" dirty="0" smtClean="0">
                <a:latin typeface="Candara"/>
                <a:cs typeface="Candara"/>
              </a:rPr>
              <a:t> </a:t>
            </a:r>
            <a:r>
              <a:rPr lang="en-US" altLang="zh-CN" sz="2000" b="1" dirty="0" smtClean="0">
                <a:latin typeface="Candara"/>
                <a:cs typeface="Candara"/>
              </a:rPr>
              <a:t>for</a:t>
            </a:r>
            <a:r>
              <a:rPr lang="zh-CN" altLang="en-US" sz="2000" b="1" dirty="0" smtClean="0">
                <a:latin typeface="Candara"/>
                <a:cs typeface="Candara"/>
              </a:rPr>
              <a:t> </a:t>
            </a:r>
            <a:r>
              <a:rPr lang="en-US" altLang="zh-CN" sz="2000" b="1" dirty="0" smtClean="0">
                <a:latin typeface="Candara"/>
                <a:cs typeface="Candara"/>
              </a:rPr>
              <a:t>one</a:t>
            </a:r>
            <a:r>
              <a:rPr lang="zh-CN" altLang="en-US" sz="2000" b="1" dirty="0" smtClean="0">
                <a:latin typeface="Candara"/>
                <a:cs typeface="Candara"/>
              </a:rPr>
              <a:t> </a:t>
            </a:r>
            <a:r>
              <a:rPr lang="en-US" altLang="zh-CN" sz="2000" b="1" dirty="0" smtClean="0">
                <a:latin typeface="Candara"/>
                <a:cs typeface="Candara"/>
              </a:rPr>
              <a:t>transaction</a:t>
            </a:r>
            <a:r>
              <a:rPr lang="zh-CN" altLang="en-US" sz="2000" b="1" dirty="0" smtClean="0">
                <a:latin typeface="Candara"/>
                <a:cs typeface="Candara"/>
              </a:rPr>
              <a:t> </a:t>
            </a:r>
            <a:r>
              <a:rPr lang="en-US" altLang="zh-CN" sz="2000" b="1" dirty="0" smtClean="0">
                <a:latin typeface="Candara"/>
                <a:cs typeface="Candara"/>
              </a:rPr>
              <a:t>(75%</a:t>
            </a:r>
            <a:r>
              <a:rPr lang="zh-CN" altLang="en-US" sz="2000" b="1" dirty="0" smtClean="0">
                <a:latin typeface="Candara"/>
                <a:cs typeface="Candara"/>
              </a:rPr>
              <a:t> </a:t>
            </a:r>
            <a:r>
              <a:rPr lang="en-US" altLang="zh-CN" sz="2000" b="1" dirty="0" smtClean="0">
                <a:latin typeface="Candara"/>
                <a:cs typeface="Candara"/>
              </a:rPr>
              <a:t>twice,</a:t>
            </a:r>
            <a:r>
              <a:rPr lang="zh-CN" altLang="en-US" sz="2000" b="1" dirty="0" smtClean="0">
                <a:latin typeface="Candara"/>
                <a:cs typeface="Candara"/>
              </a:rPr>
              <a:t> </a:t>
            </a:r>
            <a:r>
              <a:rPr lang="en-US" altLang="zh-CN" sz="2000" b="1" dirty="0" smtClean="0">
                <a:latin typeface="Candara"/>
                <a:cs typeface="Candara"/>
              </a:rPr>
              <a:t>25%</a:t>
            </a:r>
            <a:r>
              <a:rPr lang="zh-CN" altLang="en-US" sz="2000" b="1" dirty="0" smtClean="0">
                <a:latin typeface="Candara"/>
                <a:cs typeface="Candara"/>
              </a:rPr>
              <a:t> </a:t>
            </a:r>
            <a:r>
              <a:rPr lang="en-US" altLang="zh-CN" sz="2000" b="1" dirty="0" smtClean="0">
                <a:latin typeface="Candara"/>
                <a:cs typeface="Candara"/>
              </a:rPr>
              <a:t>once)</a:t>
            </a:r>
            <a:endParaRPr lang="en-US" sz="2000" b="1" dirty="0">
              <a:latin typeface="Candara"/>
              <a:cs typeface="Candara"/>
            </a:endParaRPr>
          </a:p>
        </p:txBody>
      </p:sp>
    </p:spTree>
    <p:extLst>
      <p:ext uri="{BB962C8B-B14F-4D97-AF65-F5344CB8AC3E}">
        <p14:creationId xmlns:p14="http://schemas.microsoft.com/office/powerpoint/2010/main" val="3574359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VMI to detect</a:t>
            </a:r>
            <a:r>
              <a:rPr lang="zh-CN" altLang="en-US" sz="4000" b="1" dirty="0" smtClean="0">
                <a:solidFill>
                  <a:srgbClr val="0080FF"/>
                </a:solidFill>
                <a:latin typeface="Candara"/>
                <a:cs typeface="Candara"/>
              </a:rPr>
              <a:t> </a:t>
            </a:r>
            <a:r>
              <a:rPr lang="en-US" altLang="zh-CN" sz="4000" b="1" dirty="0">
                <a:solidFill>
                  <a:srgbClr val="0080FF"/>
                </a:solidFill>
                <a:latin typeface="Candara"/>
                <a:cs typeface="Candara"/>
              </a:rPr>
              <a:t>H</a:t>
            </a:r>
            <a:r>
              <a:rPr lang="en-US" altLang="zh-CN" sz="4000" b="1" dirty="0" smtClean="0">
                <a:solidFill>
                  <a:srgbClr val="0080FF"/>
                </a:solidFill>
                <a:latin typeface="Candara"/>
                <a:cs typeface="Candara"/>
              </a:rPr>
              <a:t>idden</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Process</a:t>
            </a:r>
            <a:endParaRPr lang="en-US" sz="4000" dirty="0">
              <a:latin typeface="Candara"/>
              <a:cs typeface="Candara"/>
            </a:endParaRPr>
          </a:p>
        </p:txBody>
      </p:sp>
      <p:sp>
        <p:nvSpPr>
          <p:cNvPr id="3" name="Content Placeholder 2"/>
          <p:cNvSpPr>
            <a:spLocks noGrp="1"/>
          </p:cNvSpPr>
          <p:nvPr>
            <p:ph idx="1"/>
          </p:nvPr>
        </p:nvSpPr>
        <p:spPr>
          <a:xfrm>
            <a:off x="441433" y="1358659"/>
            <a:ext cx="8334023" cy="2289136"/>
          </a:xfrm>
        </p:spPr>
        <p:txBody>
          <a:bodyPr>
            <a:normAutofit/>
          </a:bodyPr>
          <a:lstStyle/>
          <a:p>
            <a:r>
              <a:rPr lang="en-US" altLang="zh-CN" sz="2800" b="1" dirty="0" smtClean="0">
                <a:latin typeface="Candara"/>
                <a:cs typeface="Candara"/>
              </a:rPr>
              <a:t>Find</a:t>
            </a:r>
            <a:r>
              <a:rPr lang="zh-CN" altLang="en-US" sz="2800" b="1" dirty="0" smtClean="0">
                <a:latin typeface="Candara"/>
                <a:cs typeface="Candara"/>
              </a:rPr>
              <a:t> </a:t>
            </a:r>
            <a:r>
              <a:rPr lang="en-US" altLang="zh-CN" sz="2800" b="1" dirty="0">
                <a:latin typeface="Candara"/>
                <a:cs typeface="Candara"/>
              </a:rPr>
              <a:t>tasks</a:t>
            </a:r>
            <a:r>
              <a:rPr lang="zh-CN" altLang="en-US" sz="2800" b="1" dirty="0">
                <a:latin typeface="Candara"/>
                <a:cs typeface="Candara"/>
              </a:rPr>
              <a:t> </a:t>
            </a:r>
            <a:r>
              <a:rPr lang="en-US" altLang="zh-CN" sz="2800" b="1" dirty="0">
                <a:latin typeface="Candara"/>
                <a:cs typeface="Candara"/>
              </a:rPr>
              <a:t>in </a:t>
            </a:r>
            <a:r>
              <a:rPr lang="en-US" altLang="zh-CN" sz="2800" b="1" i="1" dirty="0" err="1" smtClean="0">
                <a:solidFill>
                  <a:srgbClr val="FF0000"/>
                </a:solidFill>
                <a:latin typeface="Candara"/>
                <a:cs typeface="Candara"/>
              </a:rPr>
              <a:t>runqueue</a:t>
            </a:r>
            <a:r>
              <a:rPr lang="en-US" altLang="zh-CN" sz="2800" b="1" dirty="0" smtClean="0">
                <a:latin typeface="Candara"/>
                <a:cs typeface="Candara"/>
              </a:rPr>
              <a:t> </a:t>
            </a:r>
            <a:r>
              <a:rPr lang="en-US" altLang="zh-CN" sz="2800" b="1" dirty="0">
                <a:latin typeface="Candara"/>
                <a:cs typeface="Candara"/>
              </a:rPr>
              <a:t>but not in </a:t>
            </a:r>
            <a:r>
              <a:rPr lang="en-US" altLang="zh-CN" sz="2800" b="1" i="1" dirty="0">
                <a:solidFill>
                  <a:srgbClr val="000099"/>
                </a:solidFill>
                <a:latin typeface="Candara"/>
                <a:cs typeface="Candara"/>
              </a:rPr>
              <a:t>task list</a:t>
            </a:r>
          </a:p>
          <a:p>
            <a:pPr lvl="1"/>
            <a:r>
              <a:rPr lang="en-US" altLang="zh-CN" sz="2400" dirty="0" smtClean="0">
                <a:latin typeface="Candara"/>
                <a:cs typeface="Candara"/>
              </a:rPr>
              <a:t>Run queue: </a:t>
            </a:r>
            <a:r>
              <a:rPr lang="en-US" altLang="zh-CN" sz="2400" dirty="0" smtClean="0">
                <a:latin typeface="Consolas" pitchFamily="49" charset="0"/>
                <a:cs typeface="Consolas" pitchFamily="49" charset="0"/>
              </a:rPr>
              <a:t>1,3</a:t>
            </a:r>
          </a:p>
          <a:p>
            <a:pPr lvl="1"/>
            <a:r>
              <a:rPr lang="en-US" altLang="zh-CN" sz="2400" dirty="0" smtClean="0">
                <a:latin typeface="Candara"/>
                <a:cs typeface="Candara"/>
              </a:rPr>
              <a:t>Task list: </a:t>
            </a:r>
            <a:r>
              <a:rPr lang="en-US" altLang="zh-CN" sz="2400" dirty="0" smtClean="0">
                <a:latin typeface="Consolas" pitchFamily="49" charset="0"/>
                <a:cs typeface="Consolas" pitchFamily="49" charset="0"/>
              </a:rPr>
              <a:t>0,2,3</a:t>
            </a:r>
          </a:p>
          <a:p>
            <a:pPr lvl="1"/>
            <a:r>
              <a:rPr lang="en-US" altLang="zh-CN" sz="2400" dirty="0" smtClean="0">
                <a:effectLst>
                  <a:outerShdw blurRad="38100" dist="38100" dir="2700000" algn="tl">
                    <a:srgbClr val="000000">
                      <a:alpha val="43137"/>
                    </a:srgbClr>
                  </a:outerShdw>
                </a:effectLst>
                <a:latin typeface="Consolas" pitchFamily="49" charset="0"/>
                <a:cs typeface="Consolas" pitchFamily="49" charset="0"/>
              </a:rPr>
              <a:t>Task-1</a:t>
            </a:r>
            <a:r>
              <a:rPr lang="zh-CN" altLang="en-US" sz="2400" dirty="0" smtClean="0">
                <a:latin typeface="Candara"/>
                <a:cs typeface="Candara"/>
              </a:rPr>
              <a:t> </a:t>
            </a:r>
            <a:r>
              <a:rPr lang="en-US" altLang="zh-CN" sz="2400" dirty="0" smtClean="0">
                <a:latin typeface="Candara"/>
                <a:cs typeface="Candara"/>
              </a:rPr>
              <a:t>is</a:t>
            </a:r>
            <a:r>
              <a:rPr lang="zh-CN" altLang="en-US" sz="2400" dirty="0" smtClean="0">
                <a:latin typeface="Candara"/>
                <a:cs typeface="Candara"/>
              </a:rPr>
              <a:t> </a:t>
            </a:r>
            <a:r>
              <a:rPr lang="en-US" altLang="zh-CN" sz="2400" dirty="0" smtClean="0">
                <a:latin typeface="Candara"/>
                <a:cs typeface="Candara"/>
              </a:rPr>
              <a:t>considered </a:t>
            </a:r>
            <a:r>
              <a:rPr lang="en-US" altLang="zh-CN" sz="2400" dirty="0">
                <a:latin typeface="Candara"/>
                <a:cs typeface="Candara"/>
              </a:rPr>
              <a:t>as </a:t>
            </a:r>
            <a:r>
              <a:rPr lang="en-US" altLang="zh-CN" dirty="0">
                <a:solidFill>
                  <a:schemeClr val="accent6">
                    <a:lumMod val="75000"/>
                  </a:schemeClr>
                </a:solidFill>
                <a:latin typeface="Candara"/>
                <a:cs typeface="Candara"/>
              </a:rPr>
              <a:t>malware</a:t>
            </a:r>
            <a:endParaRPr lang="en-US" altLang="zh-CN" sz="2400" dirty="0">
              <a:solidFill>
                <a:schemeClr val="accent6">
                  <a:lumMod val="75000"/>
                </a:schemeClr>
              </a:solidFill>
              <a:latin typeface="Candara"/>
              <a:cs typeface="Candara"/>
            </a:endParaRPr>
          </a:p>
        </p:txBody>
      </p:sp>
      <p:grpSp>
        <p:nvGrpSpPr>
          <p:cNvPr id="63" name="Group 62"/>
          <p:cNvGrpSpPr/>
          <p:nvPr/>
        </p:nvGrpSpPr>
        <p:grpSpPr>
          <a:xfrm>
            <a:off x="935704" y="4178421"/>
            <a:ext cx="1255194" cy="1664008"/>
            <a:chOff x="935704" y="2479420"/>
            <a:chExt cx="1255194" cy="1664008"/>
          </a:xfrm>
        </p:grpSpPr>
        <p:sp>
          <p:nvSpPr>
            <p:cNvPr id="64" name="Rectangle 63"/>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66" name="Rectangle 65"/>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67" name="Rectangle 66"/>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68" name="Rectangle 67"/>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69" name="Rectangle 68"/>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70" name="Group 69"/>
          <p:cNvGrpSpPr/>
          <p:nvPr/>
        </p:nvGrpSpPr>
        <p:grpSpPr>
          <a:xfrm>
            <a:off x="2939508" y="4180412"/>
            <a:ext cx="1255194" cy="1664008"/>
            <a:chOff x="935704" y="2479420"/>
            <a:chExt cx="1255194" cy="1664008"/>
          </a:xfrm>
          <a:solidFill>
            <a:srgbClr val="FFC000"/>
          </a:solidFill>
        </p:grpSpPr>
        <p:sp>
          <p:nvSpPr>
            <p:cNvPr id="71" name="Rectangle 70"/>
            <p:cNvSpPr/>
            <p:nvPr/>
          </p:nvSpPr>
          <p:spPr>
            <a:xfrm>
              <a:off x="935704" y="2479420"/>
              <a:ext cx="1253175" cy="1664008"/>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2" name="Rectangle 71"/>
            <p:cNvSpPr/>
            <p:nvPr/>
          </p:nvSpPr>
          <p:spPr>
            <a:xfrm>
              <a:off x="937723" y="2481411"/>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73" name="Rectangle 72"/>
            <p:cNvSpPr/>
            <p:nvPr/>
          </p:nvSpPr>
          <p:spPr>
            <a:xfrm>
              <a:off x="935704" y="2814111"/>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74" name="Rectangle 73"/>
            <p:cNvSpPr/>
            <p:nvPr/>
          </p:nvSpPr>
          <p:spPr>
            <a:xfrm>
              <a:off x="937723" y="3151493"/>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75" name="Rectangle 74"/>
            <p:cNvSpPr/>
            <p:nvPr/>
          </p:nvSpPr>
          <p:spPr>
            <a:xfrm>
              <a:off x="935704" y="3811192"/>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latin typeface="Candara"/>
                  <a:cs typeface="Candara"/>
                </a:rPr>
                <a:t>…</a:t>
              </a:r>
              <a:endParaRPr lang="en-US" dirty="0">
                <a:solidFill>
                  <a:schemeClr val="tx1"/>
                </a:solidFill>
                <a:latin typeface="Candara"/>
                <a:cs typeface="Candara"/>
              </a:endParaRPr>
            </a:p>
          </p:txBody>
        </p:sp>
        <p:sp>
          <p:nvSpPr>
            <p:cNvPr id="76" name="Rectangle 75"/>
            <p:cNvSpPr/>
            <p:nvPr/>
          </p:nvSpPr>
          <p:spPr>
            <a:xfrm>
              <a:off x="935704" y="3483728"/>
              <a:ext cx="1253175" cy="332235"/>
            </a:xfrm>
            <a:prstGeom prst="rect">
              <a:avLst/>
            </a:prstGeom>
            <a:grpFill/>
            <a:ln w="3175" cmpd="sng">
              <a:solidFill>
                <a:srgbClr val="00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77" name="Group 76"/>
          <p:cNvGrpSpPr/>
          <p:nvPr/>
        </p:nvGrpSpPr>
        <p:grpSpPr>
          <a:xfrm>
            <a:off x="4918062" y="4191773"/>
            <a:ext cx="1255194" cy="1664008"/>
            <a:chOff x="935704" y="2479420"/>
            <a:chExt cx="1255194" cy="1664008"/>
          </a:xfrm>
        </p:grpSpPr>
        <p:sp>
          <p:nvSpPr>
            <p:cNvPr id="78" name="Rectangle 77"/>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0" name="Rectangle 79"/>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81" name="Rectangle 80"/>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2" name="Rectangle 81"/>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3" name="Rectangle 82"/>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grpSp>
        <p:nvGrpSpPr>
          <p:cNvPr id="84" name="Group 83"/>
          <p:cNvGrpSpPr/>
          <p:nvPr/>
        </p:nvGrpSpPr>
        <p:grpSpPr>
          <a:xfrm>
            <a:off x="6921866" y="4193764"/>
            <a:ext cx="1255194" cy="1664008"/>
            <a:chOff x="935704" y="2479420"/>
            <a:chExt cx="1255194" cy="1664008"/>
          </a:xfrm>
        </p:grpSpPr>
        <p:sp>
          <p:nvSpPr>
            <p:cNvPr id="85" name="Rectangle 84"/>
            <p:cNvSpPr/>
            <p:nvPr/>
          </p:nvSpPr>
          <p:spPr>
            <a:xfrm>
              <a:off x="935704" y="2479420"/>
              <a:ext cx="1253175" cy="166400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937723" y="24814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7" name="Rectangle 86"/>
            <p:cNvSpPr/>
            <p:nvPr/>
          </p:nvSpPr>
          <p:spPr>
            <a:xfrm>
              <a:off x="935704" y="2814111"/>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latin typeface="Candara"/>
                  <a:cs typeface="Candara"/>
                </a:rPr>
                <a:t>run</a:t>
              </a:r>
              <a:r>
                <a:rPr lang="en-US" altLang="zh-CN" dirty="0" smtClean="0">
                  <a:solidFill>
                    <a:schemeClr val="tx1"/>
                  </a:solidFill>
                  <a:latin typeface="Candara"/>
                  <a:cs typeface="Candara"/>
                </a:rPr>
                <a:t>-list</a:t>
              </a:r>
              <a:endParaRPr lang="en-US" dirty="0">
                <a:solidFill>
                  <a:schemeClr val="tx1"/>
                </a:solidFill>
                <a:latin typeface="Candara"/>
                <a:cs typeface="Candara"/>
              </a:endParaRPr>
            </a:p>
          </p:txBody>
        </p:sp>
        <p:sp>
          <p:nvSpPr>
            <p:cNvPr id="88" name="Rectangle 87"/>
            <p:cNvSpPr/>
            <p:nvPr/>
          </p:nvSpPr>
          <p:spPr>
            <a:xfrm>
              <a:off x="937723" y="3151493"/>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89" name="Rectangle 88"/>
            <p:cNvSpPr/>
            <p:nvPr/>
          </p:nvSpPr>
          <p:spPr>
            <a:xfrm>
              <a:off x="935704" y="3811192"/>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rgbClr val="000000"/>
                  </a:solidFill>
                  <a:latin typeface="Candara"/>
                  <a:cs typeface="Candara"/>
                </a:rPr>
                <a:t>…</a:t>
              </a:r>
              <a:endParaRPr lang="en-US" dirty="0">
                <a:solidFill>
                  <a:srgbClr val="000000"/>
                </a:solidFill>
                <a:latin typeface="Candara"/>
                <a:cs typeface="Candara"/>
              </a:endParaRPr>
            </a:p>
          </p:txBody>
        </p:sp>
        <p:sp>
          <p:nvSpPr>
            <p:cNvPr id="90" name="Rectangle 89"/>
            <p:cNvSpPr/>
            <p:nvPr/>
          </p:nvSpPr>
          <p:spPr>
            <a:xfrm>
              <a:off x="935704" y="3483728"/>
              <a:ext cx="1253175" cy="332235"/>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altLang="zh-CN" dirty="0" smtClean="0">
                  <a:solidFill>
                    <a:schemeClr val="tx1"/>
                  </a:solidFill>
                  <a:latin typeface="Candara"/>
                  <a:cs typeface="Candara"/>
                </a:rPr>
                <a:t>tasks</a:t>
              </a:r>
              <a:endParaRPr lang="en-US" dirty="0">
                <a:solidFill>
                  <a:schemeClr val="tx1"/>
                </a:solidFill>
                <a:latin typeface="Candara"/>
                <a:cs typeface="Candara"/>
              </a:endParaRPr>
            </a:p>
          </p:txBody>
        </p:sp>
      </p:grpSp>
      <p:sp>
        <p:nvSpPr>
          <p:cNvPr id="91" name="TextBox 90"/>
          <p:cNvSpPr txBox="1"/>
          <p:nvPr/>
        </p:nvSpPr>
        <p:spPr>
          <a:xfrm>
            <a:off x="1211664" y="5852186"/>
            <a:ext cx="622622" cy="369332"/>
          </a:xfrm>
          <a:prstGeom prst="rect">
            <a:avLst/>
          </a:prstGeom>
          <a:noFill/>
        </p:spPr>
        <p:txBody>
          <a:bodyPr wrap="square" lIns="0" rIns="0" rtlCol="0">
            <a:spAutoFit/>
          </a:bodyPr>
          <a:lstStyle/>
          <a:p>
            <a:r>
              <a:rPr lang="en-US" altLang="zh-CN" dirty="0" smtClean="0">
                <a:latin typeface="Candara"/>
                <a:cs typeface="Candara"/>
              </a:rPr>
              <a:t>Task-0</a:t>
            </a:r>
            <a:endParaRPr lang="en-US" dirty="0">
              <a:latin typeface="Candara"/>
              <a:cs typeface="Candara"/>
            </a:endParaRPr>
          </a:p>
        </p:txBody>
      </p:sp>
      <p:cxnSp>
        <p:nvCxnSpPr>
          <p:cNvPr id="92" name="Straight Arrow Connector 91"/>
          <p:cNvCxnSpPr>
            <a:stCxn id="83" idx="3"/>
            <a:endCxn id="90" idx="1"/>
          </p:cNvCxnSpPr>
          <p:nvPr/>
        </p:nvCxnSpPr>
        <p:spPr>
          <a:xfrm>
            <a:off x="6171237" y="5362199"/>
            <a:ext cx="750629" cy="1991"/>
          </a:xfrm>
          <a:prstGeom prst="straightConnector1">
            <a:avLst/>
          </a:prstGeom>
          <a:ln w="28575" cmpd="sng">
            <a:solidFill>
              <a:srgbClr val="000099"/>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93" name="Group 92"/>
          <p:cNvGrpSpPr/>
          <p:nvPr/>
        </p:nvGrpSpPr>
        <p:grpSpPr>
          <a:xfrm>
            <a:off x="582624" y="5188773"/>
            <a:ext cx="7912266" cy="1192012"/>
            <a:chOff x="582624" y="5346433"/>
            <a:chExt cx="7912266" cy="1192012"/>
          </a:xfrm>
        </p:grpSpPr>
        <p:cxnSp>
          <p:nvCxnSpPr>
            <p:cNvPr id="94" name="Straight Arrow Connector 93"/>
            <p:cNvCxnSpPr>
              <a:endCxn id="90" idx="3"/>
            </p:cNvCxnSpPr>
            <p:nvPr/>
          </p:nvCxnSpPr>
          <p:spPr>
            <a:xfrm flipH="1">
              <a:off x="8175041" y="5364190"/>
              <a:ext cx="319848" cy="0"/>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8494889" y="5346433"/>
              <a:ext cx="0" cy="1176246"/>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flipH="1">
              <a:off x="582624" y="6538445"/>
              <a:ext cx="7912266" cy="0"/>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582624" y="5346433"/>
              <a:ext cx="0" cy="1176246"/>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endCxn id="69" idx="1"/>
            </p:cNvCxnSpPr>
            <p:nvPr/>
          </p:nvCxnSpPr>
          <p:spPr>
            <a:xfrm>
              <a:off x="582624" y="5348847"/>
              <a:ext cx="353080" cy="0"/>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grpSp>
      <p:grpSp>
        <p:nvGrpSpPr>
          <p:cNvPr id="99" name="Group 98"/>
          <p:cNvGrpSpPr/>
          <p:nvPr/>
        </p:nvGrpSpPr>
        <p:grpSpPr>
          <a:xfrm>
            <a:off x="4188230" y="3960485"/>
            <a:ext cx="2733636" cy="720734"/>
            <a:chOff x="2186445" y="2312580"/>
            <a:chExt cx="2733636" cy="860355"/>
          </a:xfrm>
        </p:grpSpPr>
        <p:cxnSp>
          <p:nvCxnSpPr>
            <p:cNvPr id="100" name="Straight Arrow Connector 99"/>
            <p:cNvCxnSpPr/>
            <p:nvPr/>
          </p:nvCxnSpPr>
          <p:spPr>
            <a:xfrm flipH="1">
              <a:off x="2186445" y="3169369"/>
              <a:ext cx="260664" cy="3566"/>
            </a:xfrm>
            <a:prstGeom prst="straightConnector1">
              <a:avLst/>
            </a:prstGeom>
            <a:ln w="127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V="1">
              <a:off x="2447109" y="2312580"/>
              <a:ext cx="0" cy="856789"/>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H="1" flipV="1">
              <a:off x="2447109" y="2312580"/>
              <a:ext cx="2097354" cy="0"/>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4544463" y="2312582"/>
              <a:ext cx="0" cy="856788"/>
            </a:xfrm>
            <a:prstGeom prst="line">
              <a:avLst/>
            </a:prstGeom>
            <a:ln w="127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p:nvPr/>
          </p:nvCxnSpPr>
          <p:spPr>
            <a:xfrm>
              <a:off x="4546482" y="3165803"/>
              <a:ext cx="373599" cy="3566"/>
            </a:xfrm>
            <a:prstGeom prst="straightConnector1">
              <a:avLst/>
            </a:prstGeom>
            <a:ln w="127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grpSp>
      <p:sp>
        <p:nvSpPr>
          <p:cNvPr id="105" name="TextBox 104"/>
          <p:cNvSpPr txBox="1"/>
          <p:nvPr/>
        </p:nvSpPr>
        <p:spPr>
          <a:xfrm>
            <a:off x="1015425" y="3805598"/>
            <a:ext cx="1123986" cy="369332"/>
          </a:xfrm>
          <a:prstGeom prst="rect">
            <a:avLst/>
          </a:prstGeom>
          <a:noFill/>
        </p:spPr>
        <p:txBody>
          <a:bodyPr wrap="square" lIns="0" rIns="0" rtlCol="0">
            <a:spAutoFit/>
          </a:bodyPr>
          <a:lstStyle/>
          <a:p>
            <a:r>
              <a:rPr lang="en-US" dirty="0">
                <a:latin typeface="Candara"/>
                <a:cs typeface="Candara"/>
              </a:rPr>
              <a:t>t</a:t>
            </a:r>
            <a:r>
              <a:rPr lang="en-US" dirty="0" smtClean="0">
                <a:latin typeface="Candara"/>
                <a:cs typeface="Candara"/>
              </a:rPr>
              <a:t>ask</a:t>
            </a:r>
            <a:r>
              <a:rPr lang="en-US" altLang="zh-CN" dirty="0" smtClean="0">
                <a:latin typeface="Candara"/>
                <a:cs typeface="Candara"/>
              </a:rPr>
              <a:t>_struct</a:t>
            </a:r>
            <a:endParaRPr lang="en-US" dirty="0">
              <a:latin typeface="Candara"/>
              <a:cs typeface="Candara"/>
            </a:endParaRPr>
          </a:p>
        </p:txBody>
      </p:sp>
      <p:sp>
        <p:nvSpPr>
          <p:cNvPr id="106" name="TextBox 105"/>
          <p:cNvSpPr txBox="1"/>
          <p:nvPr/>
        </p:nvSpPr>
        <p:spPr>
          <a:xfrm>
            <a:off x="3265482" y="5853061"/>
            <a:ext cx="622622" cy="369332"/>
          </a:xfrm>
          <a:prstGeom prst="rect">
            <a:avLst/>
          </a:prstGeom>
          <a:noFill/>
        </p:spPr>
        <p:txBody>
          <a:bodyPr wrap="square" lIns="0" rIns="0" rtlCol="0">
            <a:spAutoFit/>
          </a:bodyPr>
          <a:lstStyle/>
          <a:p>
            <a:r>
              <a:rPr lang="en-US" altLang="zh-CN" dirty="0" smtClean="0">
                <a:latin typeface="Candara"/>
                <a:cs typeface="Candara"/>
              </a:rPr>
              <a:t>Task-1</a:t>
            </a:r>
            <a:endParaRPr lang="en-US" dirty="0">
              <a:latin typeface="Candara"/>
              <a:cs typeface="Candara"/>
            </a:endParaRPr>
          </a:p>
        </p:txBody>
      </p:sp>
      <p:sp>
        <p:nvSpPr>
          <p:cNvPr id="107" name="TextBox 106"/>
          <p:cNvSpPr txBox="1"/>
          <p:nvPr/>
        </p:nvSpPr>
        <p:spPr>
          <a:xfrm>
            <a:off x="5252208" y="5848661"/>
            <a:ext cx="622622" cy="369332"/>
          </a:xfrm>
          <a:prstGeom prst="rect">
            <a:avLst/>
          </a:prstGeom>
          <a:noFill/>
        </p:spPr>
        <p:txBody>
          <a:bodyPr wrap="square" lIns="0" rIns="0" rtlCol="0">
            <a:spAutoFit/>
          </a:bodyPr>
          <a:lstStyle/>
          <a:p>
            <a:r>
              <a:rPr lang="en-US" altLang="zh-CN" dirty="0" smtClean="0">
                <a:latin typeface="Candara"/>
                <a:cs typeface="Candara"/>
              </a:rPr>
              <a:t>Task-2</a:t>
            </a:r>
            <a:endParaRPr lang="en-US" dirty="0">
              <a:latin typeface="Candara"/>
              <a:cs typeface="Candara"/>
            </a:endParaRPr>
          </a:p>
        </p:txBody>
      </p:sp>
      <p:sp>
        <p:nvSpPr>
          <p:cNvPr id="108" name="TextBox 107"/>
          <p:cNvSpPr txBox="1"/>
          <p:nvPr/>
        </p:nvSpPr>
        <p:spPr>
          <a:xfrm>
            <a:off x="7243314" y="5842428"/>
            <a:ext cx="622622" cy="369332"/>
          </a:xfrm>
          <a:prstGeom prst="rect">
            <a:avLst/>
          </a:prstGeom>
          <a:noFill/>
        </p:spPr>
        <p:txBody>
          <a:bodyPr wrap="square" lIns="0" rIns="0" rtlCol="0">
            <a:spAutoFit/>
          </a:bodyPr>
          <a:lstStyle/>
          <a:p>
            <a:r>
              <a:rPr lang="en-US" altLang="zh-CN" dirty="0" smtClean="0">
                <a:latin typeface="Candara"/>
                <a:cs typeface="Candara"/>
              </a:rPr>
              <a:t>Task-3</a:t>
            </a:r>
            <a:endParaRPr lang="en-US" dirty="0">
              <a:latin typeface="Candara"/>
              <a:cs typeface="Candara"/>
            </a:endParaRPr>
          </a:p>
        </p:txBody>
      </p:sp>
      <p:grpSp>
        <p:nvGrpSpPr>
          <p:cNvPr id="109" name="Group 108"/>
          <p:cNvGrpSpPr/>
          <p:nvPr/>
        </p:nvGrpSpPr>
        <p:grpSpPr>
          <a:xfrm>
            <a:off x="6923885" y="3291835"/>
            <a:ext cx="1253175" cy="668650"/>
            <a:chOff x="935704" y="2954261"/>
            <a:chExt cx="1253175" cy="668650"/>
          </a:xfrm>
        </p:grpSpPr>
        <p:sp>
          <p:nvSpPr>
            <p:cNvPr id="110" name="Rectangle 109"/>
            <p:cNvSpPr/>
            <p:nvPr/>
          </p:nvSpPr>
          <p:spPr>
            <a:xfrm>
              <a:off x="935704" y="2954261"/>
              <a:ext cx="1253175" cy="668650"/>
            </a:xfrm>
            <a:prstGeom prst="rect">
              <a:avLst/>
            </a:prstGeom>
            <a:noFill/>
            <a:ln w="31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11" name="Rectangle 110"/>
            <p:cNvSpPr/>
            <p:nvPr/>
          </p:nvSpPr>
          <p:spPr>
            <a:xfrm>
              <a:off x="935704" y="3152561"/>
              <a:ext cx="1253175" cy="332235"/>
            </a:xfrm>
            <a:prstGeom prst="rect">
              <a:avLst/>
            </a:prstGeom>
            <a:noFill/>
            <a:ln w="3175" cmpd="sng">
              <a:solidFill>
                <a:srgbClr val="FF0000"/>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rgbClr val="FF0000"/>
                  </a:solidFill>
                  <a:latin typeface="Candara"/>
                  <a:cs typeface="Candara"/>
                </a:rPr>
                <a:t>r</a:t>
              </a:r>
              <a:r>
                <a:rPr lang="en-US" dirty="0" smtClean="0">
                  <a:solidFill>
                    <a:srgbClr val="FF0000"/>
                  </a:solidFill>
                  <a:latin typeface="Candara"/>
                  <a:cs typeface="Candara"/>
                </a:rPr>
                <a:t>un</a:t>
              </a:r>
              <a:r>
                <a:rPr lang="en-US" altLang="zh-CN" dirty="0" smtClean="0">
                  <a:solidFill>
                    <a:srgbClr val="FF0000"/>
                  </a:solidFill>
                  <a:latin typeface="Candara"/>
                  <a:cs typeface="Candara"/>
                </a:rPr>
                <a:t>-task</a:t>
              </a:r>
              <a:endParaRPr lang="en-US" dirty="0">
                <a:solidFill>
                  <a:srgbClr val="FF0000"/>
                </a:solidFill>
                <a:latin typeface="Candara"/>
                <a:cs typeface="Candara"/>
              </a:endParaRPr>
            </a:p>
          </p:txBody>
        </p:sp>
      </p:grpSp>
      <p:sp>
        <p:nvSpPr>
          <p:cNvPr id="112" name="TextBox 111"/>
          <p:cNvSpPr txBox="1"/>
          <p:nvPr/>
        </p:nvSpPr>
        <p:spPr>
          <a:xfrm>
            <a:off x="6921866" y="2876432"/>
            <a:ext cx="1253175" cy="461665"/>
          </a:xfrm>
          <a:prstGeom prst="rect">
            <a:avLst/>
          </a:prstGeom>
          <a:noFill/>
        </p:spPr>
        <p:txBody>
          <a:bodyPr wrap="square" lIns="0" rIns="0" rtlCol="0">
            <a:spAutoFit/>
          </a:bodyPr>
          <a:lstStyle/>
          <a:p>
            <a:pPr algn="ctr"/>
            <a:r>
              <a:rPr lang="en-US" altLang="zh-CN" sz="2400" dirty="0" smtClean="0">
                <a:solidFill>
                  <a:srgbClr val="FF0000"/>
                </a:solidFill>
                <a:latin typeface="Candara"/>
                <a:cs typeface="Candara"/>
              </a:rPr>
              <a:t>runqueue</a:t>
            </a:r>
            <a:endParaRPr lang="en-US" sz="2400" strike="sngStrike" dirty="0">
              <a:solidFill>
                <a:srgbClr val="FF0000"/>
              </a:solidFill>
              <a:latin typeface="Candara"/>
              <a:cs typeface="Candara"/>
            </a:endParaRPr>
          </a:p>
        </p:txBody>
      </p:sp>
      <p:cxnSp>
        <p:nvCxnSpPr>
          <p:cNvPr id="113" name="Elbow Connector 112"/>
          <p:cNvCxnSpPr>
            <a:stCxn id="111" idx="1"/>
          </p:cNvCxnSpPr>
          <p:nvPr/>
        </p:nvCxnSpPr>
        <p:spPr>
          <a:xfrm rot="10800000" flipV="1">
            <a:off x="2939509" y="3656253"/>
            <a:ext cx="3984377" cy="1024968"/>
          </a:xfrm>
          <a:prstGeom prst="bentConnector3">
            <a:avLst>
              <a:gd name="adj1" fmla="val 109672"/>
            </a:avLst>
          </a:prstGeom>
          <a:ln w="12700" cmpd="sng">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14" name="Elbow Connector 113"/>
          <p:cNvCxnSpPr>
            <a:stCxn id="111" idx="3"/>
          </p:cNvCxnSpPr>
          <p:nvPr/>
        </p:nvCxnSpPr>
        <p:spPr>
          <a:xfrm flipH="1">
            <a:off x="8175041" y="3656253"/>
            <a:ext cx="2019" cy="1038320"/>
          </a:xfrm>
          <a:prstGeom prst="bentConnector3">
            <a:avLst>
              <a:gd name="adj1" fmla="val -21416989"/>
            </a:avLst>
          </a:prstGeom>
          <a:ln w="12700" cmpd="sng">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grpSp>
        <p:nvGrpSpPr>
          <p:cNvPr id="117" name="Group 116"/>
          <p:cNvGrpSpPr/>
          <p:nvPr/>
        </p:nvGrpSpPr>
        <p:grpSpPr>
          <a:xfrm flipV="1">
            <a:off x="2186445" y="5346502"/>
            <a:ext cx="2733636" cy="858088"/>
            <a:chOff x="2186445" y="2312580"/>
            <a:chExt cx="2733636" cy="860355"/>
          </a:xfrm>
        </p:grpSpPr>
        <p:cxnSp>
          <p:nvCxnSpPr>
            <p:cNvPr id="118" name="Straight Arrow Connector 117"/>
            <p:cNvCxnSpPr/>
            <p:nvPr/>
          </p:nvCxnSpPr>
          <p:spPr>
            <a:xfrm flipH="1">
              <a:off x="2186445" y="3169369"/>
              <a:ext cx="323376" cy="3566"/>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flipV="1">
              <a:off x="2509821" y="2312580"/>
              <a:ext cx="0" cy="856789"/>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H="1" flipV="1">
              <a:off x="2509821" y="2312580"/>
              <a:ext cx="2113032" cy="0"/>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flipV="1">
              <a:off x="4622853" y="2312582"/>
              <a:ext cx="0" cy="856788"/>
            </a:xfrm>
            <a:prstGeom prst="line">
              <a:avLst/>
            </a:prstGeom>
            <a:ln w="28575" cmpd="sng">
              <a:solidFill>
                <a:srgbClr val="000099"/>
              </a:solidFill>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p:nvPr/>
          </p:nvCxnSpPr>
          <p:spPr>
            <a:xfrm flipV="1">
              <a:off x="4622853" y="3160720"/>
              <a:ext cx="297228" cy="3637"/>
            </a:xfrm>
            <a:prstGeom prst="straightConnector1">
              <a:avLst/>
            </a:prstGeom>
            <a:ln w="28575" cmpd="sng">
              <a:solidFill>
                <a:srgbClr val="000099"/>
              </a:solidFill>
              <a:tailEnd type="arrow"/>
            </a:ln>
          </p:spPr>
          <p:style>
            <a:lnRef idx="2">
              <a:schemeClr val="accent1"/>
            </a:lnRef>
            <a:fillRef idx="0">
              <a:schemeClr val="accent1"/>
            </a:fillRef>
            <a:effectRef idx="1">
              <a:schemeClr val="accent1"/>
            </a:effectRef>
            <a:fontRef idx="minor">
              <a:schemeClr val="tx1"/>
            </a:fontRef>
          </p:style>
        </p:cxnSp>
      </p:grpSp>
      <p:sp>
        <p:nvSpPr>
          <p:cNvPr id="125" name="TextBox 124"/>
          <p:cNvSpPr txBox="1"/>
          <p:nvPr/>
        </p:nvSpPr>
        <p:spPr>
          <a:xfrm>
            <a:off x="2976338" y="3803685"/>
            <a:ext cx="1228772" cy="369332"/>
          </a:xfrm>
          <a:prstGeom prst="rect">
            <a:avLst/>
          </a:prstGeom>
          <a:noFill/>
        </p:spPr>
        <p:txBody>
          <a:bodyPr wrap="square" lIns="0" rIns="0" rtlCol="0">
            <a:spAutoFit/>
          </a:bodyPr>
          <a:lstStyle/>
          <a:p>
            <a:r>
              <a:rPr lang="en-US" dirty="0" smtClean="0">
                <a:solidFill>
                  <a:srgbClr val="FF0000"/>
                </a:solidFill>
                <a:latin typeface="Candara"/>
                <a:cs typeface="Candara"/>
              </a:rPr>
              <a:t>Hidden</a:t>
            </a:r>
            <a:r>
              <a:rPr lang="zh-CN" altLang="en-US" dirty="0" smtClean="0">
                <a:solidFill>
                  <a:srgbClr val="FF0000"/>
                </a:solidFill>
                <a:latin typeface="Candara"/>
                <a:cs typeface="Candara"/>
              </a:rPr>
              <a:t> </a:t>
            </a:r>
            <a:r>
              <a:rPr lang="en-US" altLang="zh-CN" dirty="0" smtClean="0">
                <a:solidFill>
                  <a:srgbClr val="FF0000"/>
                </a:solidFill>
                <a:latin typeface="Candara"/>
                <a:cs typeface="Candara"/>
              </a:rPr>
              <a:t>task</a:t>
            </a:r>
            <a:endParaRPr lang="en-US" dirty="0">
              <a:solidFill>
                <a:srgbClr val="FF0000"/>
              </a:solidFill>
              <a:latin typeface="Candara"/>
              <a:cs typeface="Candara"/>
            </a:endParaRPr>
          </a:p>
        </p:txBody>
      </p:sp>
    </p:spTree>
    <p:extLst>
      <p:ext uri="{BB962C8B-B14F-4D97-AF65-F5344CB8AC3E}">
        <p14:creationId xmlns:p14="http://schemas.microsoft.com/office/powerpoint/2010/main" val="10717781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308535" y="1417638"/>
            <a:ext cx="8521700" cy="5214584"/>
          </a:xfrm>
          <a:prstGeom prst="rect">
            <a:avLst/>
          </a:prstGeom>
          <a:solidFill>
            <a:schemeClr val="accent5">
              <a:lumMod val="20000"/>
              <a:lumOff val="80000"/>
              <a:alpha val="25000"/>
            </a:schemeClr>
          </a:solidFill>
          <a:ln w="12700" cmpd="sng">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Candara"/>
              <a:ea typeface="微软雅黑"/>
              <a:cs typeface="Candara"/>
            </a:endParaRPr>
          </a:p>
          <a:p>
            <a:pPr algn="ctr"/>
            <a:endParaRPr lang="zh-CN" altLang="en-US" sz="2400" dirty="0">
              <a:solidFill>
                <a:schemeClr val="tx1"/>
              </a:solidFill>
              <a:latin typeface="Candara"/>
              <a:ea typeface="微软雅黑"/>
              <a:cs typeface="Candara"/>
            </a:endParaRPr>
          </a:p>
        </p:txBody>
      </p:sp>
      <p:grpSp>
        <p:nvGrpSpPr>
          <p:cNvPr id="20" name="Group 19"/>
          <p:cNvGrpSpPr/>
          <p:nvPr/>
        </p:nvGrpSpPr>
        <p:grpSpPr>
          <a:xfrm>
            <a:off x="442810" y="1599364"/>
            <a:ext cx="8243989" cy="3410079"/>
            <a:chOff x="4267947" y="1936886"/>
            <a:chExt cx="3515024" cy="2980726"/>
          </a:xfrm>
          <a:solidFill>
            <a:schemeClr val="accent6">
              <a:lumMod val="20000"/>
              <a:lumOff val="80000"/>
            </a:schemeClr>
          </a:solidFill>
        </p:grpSpPr>
        <p:sp>
          <p:nvSpPr>
            <p:cNvPr id="24" name="Rectangle 23"/>
            <p:cNvSpPr/>
            <p:nvPr/>
          </p:nvSpPr>
          <p:spPr>
            <a:xfrm>
              <a:off x="4267947" y="1936886"/>
              <a:ext cx="3515024" cy="2980726"/>
            </a:xfrm>
            <a:prstGeom prst="rect">
              <a:avLst/>
            </a:prstGeom>
            <a:grpFill/>
            <a:ln w="19050" cmpd="sng">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400" dirty="0" smtClean="0">
                <a:solidFill>
                  <a:schemeClr val="tx1"/>
                </a:solidFill>
                <a:latin typeface="微软雅黑"/>
                <a:ea typeface="微软雅黑"/>
                <a:cs typeface="微软雅黑"/>
              </a:endParaRPr>
            </a:p>
            <a:p>
              <a:pPr algn="ctr"/>
              <a:endParaRPr lang="zh-CN" altLang="en-US" sz="2400" dirty="0">
                <a:solidFill>
                  <a:schemeClr val="tx1"/>
                </a:solidFill>
                <a:latin typeface="微软雅黑"/>
                <a:ea typeface="微软雅黑"/>
                <a:cs typeface="微软雅黑"/>
              </a:endParaRPr>
            </a:p>
          </p:txBody>
        </p:sp>
        <p:sp>
          <p:nvSpPr>
            <p:cNvPr id="25" name="TextBox 24"/>
            <p:cNvSpPr txBox="1"/>
            <p:nvPr/>
          </p:nvSpPr>
          <p:spPr>
            <a:xfrm>
              <a:off x="6178942" y="2983080"/>
              <a:ext cx="1485722" cy="941589"/>
            </a:xfrm>
            <a:prstGeom prst="rect">
              <a:avLst/>
            </a:prstGeom>
            <a:grpFill/>
          </p:spPr>
          <p:txBody>
            <a:bodyPr wrap="square" rtlCol="0">
              <a:spAutoFit/>
            </a:bodyPr>
            <a:lstStyle/>
            <a:p>
              <a:r>
                <a:rPr lang="en-US" sz="3200" b="1" dirty="0" smtClean="0">
                  <a:effectLst>
                    <a:outerShdw blurRad="38100" dist="38100" dir="2700000" algn="tl">
                      <a:srgbClr val="000000">
                        <a:alpha val="43137"/>
                      </a:srgbClr>
                    </a:outerShdw>
                  </a:effectLst>
                  <a:latin typeface="Candara"/>
                  <a:cs typeface="Candara"/>
                </a:rPr>
                <a:t>Pause VM </a:t>
              </a:r>
            </a:p>
            <a:p>
              <a:r>
                <a:rPr lang="en-US" sz="3200" b="1" dirty="0" smtClean="0">
                  <a:effectLst>
                    <a:outerShdw blurRad="38100" dist="38100" dir="2700000" algn="tl">
                      <a:srgbClr val="000000">
                        <a:alpha val="43137"/>
                      </a:srgbClr>
                    </a:outerShdw>
                  </a:effectLst>
                  <a:latin typeface="Candara"/>
                  <a:cs typeface="Candara"/>
                </a:rPr>
                <a:t>to retrieve states</a:t>
              </a:r>
              <a:endParaRPr lang="en-US" sz="2800" b="1" dirty="0">
                <a:effectLst>
                  <a:outerShdw blurRad="38100" dist="38100" dir="2700000" algn="tl">
                    <a:srgbClr val="000000">
                      <a:alpha val="43137"/>
                    </a:srgbClr>
                  </a:outerShdw>
                </a:effectLst>
                <a:latin typeface="Candara"/>
                <a:cs typeface="Candara"/>
              </a:endParaRPr>
            </a:p>
          </p:txBody>
        </p:sp>
      </p:grpSp>
      <p:sp>
        <p:nvSpPr>
          <p:cNvPr id="6" name="Rectangle 5"/>
          <p:cNvSpPr/>
          <p:nvPr/>
        </p:nvSpPr>
        <p:spPr>
          <a:xfrm>
            <a:off x="442811" y="1599365"/>
            <a:ext cx="2744637" cy="523220"/>
          </a:xfrm>
          <a:prstGeom prst="rect">
            <a:avLst/>
          </a:prstGeom>
        </p:spPr>
        <p:txBody>
          <a:bodyPr wrap="none">
            <a:spAutoFit/>
          </a:bodyPr>
          <a:lstStyle/>
          <a:p>
            <a:r>
              <a:rPr lang="en-US" altLang="zh-CN" sz="2800" b="1" dirty="0" err="1">
                <a:solidFill>
                  <a:srgbClr val="FF0000"/>
                </a:solidFill>
                <a:latin typeface="Candara"/>
                <a:cs typeface="Candara"/>
              </a:rPr>
              <a:t>v</a:t>
            </a:r>
            <a:r>
              <a:rPr lang="en-US" altLang="zh-CN" sz="2800" b="1" dirty="0" err="1" smtClean="0">
                <a:solidFill>
                  <a:srgbClr val="FF0000"/>
                </a:solidFill>
                <a:latin typeface="Candara"/>
                <a:cs typeface="Candara"/>
              </a:rPr>
              <a:t>mi_pause_vm</a:t>
            </a:r>
            <a:r>
              <a:rPr lang="en-US" altLang="zh-CN" sz="2800" b="1" dirty="0">
                <a:solidFill>
                  <a:srgbClr val="FF0000"/>
                </a:solidFill>
                <a:latin typeface="Candara"/>
                <a:cs typeface="Candara"/>
              </a:rPr>
              <a:t>()</a:t>
            </a:r>
            <a:endParaRPr lang="en-US" sz="2800" dirty="0">
              <a:solidFill>
                <a:srgbClr val="FF0000"/>
              </a:solidFill>
              <a:latin typeface="Candara"/>
              <a:cs typeface="Candara"/>
            </a:endParaRPr>
          </a:p>
        </p:txBody>
      </p:sp>
      <p:sp>
        <p:nvSpPr>
          <p:cNvPr id="21" name="Rectangle 20"/>
          <p:cNvSpPr/>
          <p:nvPr/>
        </p:nvSpPr>
        <p:spPr>
          <a:xfrm>
            <a:off x="457200" y="2096905"/>
            <a:ext cx="6096000" cy="1200328"/>
          </a:xfrm>
          <a:prstGeom prst="rect">
            <a:avLst/>
          </a:prstGeom>
        </p:spPr>
        <p:txBody>
          <a:bodyPr wrap="square">
            <a:spAutoFit/>
          </a:bodyPr>
          <a:lstStyle/>
          <a:p>
            <a:r>
              <a:rPr lang="en-US" altLang="zh-CN" sz="2400" i="1" dirty="0">
                <a:solidFill>
                  <a:srgbClr val="00B050"/>
                </a:solidFill>
                <a:latin typeface="Candara"/>
                <a:cs typeface="Candara"/>
              </a:rPr>
              <a:t>/* traverse the </a:t>
            </a:r>
            <a:r>
              <a:rPr lang="en-US" altLang="zh-CN" sz="2400" i="1" dirty="0" smtClean="0">
                <a:solidFill>
                  <a:srgbClr val="00B050"/>
                </a:solidFill>
                <a:latin typeface="Candara"/>
                <a:cs typeface="Candara"/>
              </a:rPr>
              <a:t>tasks </a:t>
            </a:r>
            <a:r>
              <a:rPr lang="en-US" altLang="zh-CN" sz="2400" i="1" dirty="0">
                <a:solidFill>
                  <a:srgbClr val="00B050"/>
                </a:solidFill>
                <a:latin typeface="Candara"/>
                <a:cs typeface="Candara"/>
              </a:rPr>
              <a:t>list */</a:t>
            </a:r>
          </a:p>
          <a:p>
            <a:r>
              <a:rPr lang="en-US" altLang="zh-CN" sz="2400" b="1" dirty="0" err="1">
                <a:latin typeface="Candara"/>
                <a:cs typeface="Candara"/>
              </a:rPr>
              <a:t>foreach</a:t>
            </a:r>
            <a:r>
              <a:rPr lang="en-US" altLang="zh-CN" sz="2400" dirty="0">
                <a:latin typeface="Candara"/>
                <a:cs typeface="Candara"/>
              </a:rPr>
              <a:t> task </a:t>
            </a:r>
            <a:r>
              <a:rPr lang="en-US" altLang="zh-CN" sz="2400" b="1" dirty="0">
                <a:latin typeface="Candara"/>
                <a:cs typeface="Candara"/>
              </a:rPr>
              <a:t>in </a:t>
            </a:r>
            <a:r>
              <a:rPr lang="en-US" altLang="zh-CN" sz="2400" dirty="0" err="1">
                <a:latin typeface="Candara"/>
                <a:cs typeface="Candara"/>
              </a:rPr>
              <a:t>tasks_list</a:t>
            </a:r>
            <a:r>
              <a:rPr lang="en-US" altLang="zh-CN" sz="2400" dirty="0">
                <a:latin typeface="Candara"/>
                <a:cs typeface="Candara"/>
              </a:rPr>
              <a:t>: </a:t>
            </a:r>
          </a:p>
          <a:p>
            <a:r>
              <a:rPr lang="en-US" altLang="zh-CN" sz="2400" dirty="0">
                <a:latin typeface="Candara"/>
                <a:cs typeface="Candara"/>
              </a:rPr>
              <a:t>     </a:t>
            </a:r>
            <a:r>
              <a:rPr lang="en-US" altLang="zh-CN" sz="2400" dirty="0" err="1" smtClean="0">
                <a:latin typeface="Candara"/>
                <a:cs typeface="Candara"/>
              </a:rPr>
              <a:t>all_procs.add</a:t>
            </a:r>
            <a:r>
              <a:rPr lang="en-US" altLang="zh-CN" sz="2400" dirty="0" smtClean="0">
                <a:latin typeface="Candara"/>
                <a:cs typeface="Candara"/>
              </a:rPr>
              <a:t>(task)</a:t>
            </a:r>
            <a:endParaRPr lang="en-US" altLang="zh-CN" sz="2400" dirty="0">
              <a:latin typeface="Candara"/>
              <a:cs typeface="Candara"/>
            </a:endParaRPr>
          </a:p>
        </p:txBody>
      </p:sp>
      <p:sp>
        <p:nvSpPr>
          <p:cNvPr id="22" name="Rectangle 21"/>
          <p:cNvSpPr/>
          <p:nvPr/>
        </p:nvSpPr>
        <p:spPr>
          <a:xfrm>
            <a:off x="484011" y="3236660"/>
            <a:ext cx="6172200" cy="1200328"/>
          </a:xfrm>
          <a:prstGeom prst="rect">
            <a:avLst/>
          </a:prstGeom>
        </p:spPr>
        <p:txBody>
          <a:bodyPr wrap="square">
            <a:spAutoFit/>
          </a:bodyPr>
          <a:lstStyle/>
          <a:p>
            <a:r>
              <a:rPr lang="en-US" altLang="zh-CN" sz="2400" i="1" dirty="0">
                <a:solidFill>
                  <a:srgbClr val="00B050"/>
                </a:solidFill>
                <a:latin typeface="Candara"/>
                <a:cs typeface="Candara"/>
              </a:rPr>
              <a:t>/* traverse the </a:t>
            </a:r>
            <a:r>
              <a:rPr lang="en-US" altLang="zh-CN" sz="2400" i="1" dirty="0" err="1" smtClean="0">
                <a:solidFill>
                  <a:srgbClr val="00B050"/>
                </a:solidFill>
                <a:latin typeface="Candara"/>
                <a:cs typeface="Candara"/>
              </a:rPr>
              <a:t>runqueue</a:t>
            </a:r>
            <a:r>
              <a:rPr lang="en-US" altLang="zh-CN" sz="2400" i="1" dirty="0" smtClean="0">
                <a:solidFill>
                  <a:srgbClr val="00B050"/>
                </a:solidFill>
                <a:latin typeface="Candara"/>
                <a:cs typeface="Candara"/>
              </a:rPr>
              <a:t> </a:t>
            </a:r>
            <a:r>
              <a:rPr lang="en-US" altLang="zh-CN" sz="2400" i="1" dirty="0">
                <a:solidFill>
                  <a:srgbClr val="00B050"/>
                </a:solidFill>
                <a:latin typeface="Candara"/>
                <a:cs typeface="Candara"/>
              </a:rPr>
              <a:t>*/</a:t>
            </a:r>
          </a:p>
          <a:p>
            <a:r>
              <a:rPr lang="en-US" altLang="zh-CN" sz="2400" b="1" dirty="0" err="1">
                <a:latin typeface="Candara"/>
                <a:cs typeface="Candara"/>
              </a:rPr>
              <a:t>foreach</a:t>
            </a:r>
            <a:r>
              <a:rPr lang="en-US" altLang="zh-CN" sz="2400" dirty="0">
                <a:latin typeface="Candara"/>
                <a:cs typeface="Candara"/>
              </a:rPr>
              <a:t> </a:t>
            </a:r>
            <a:r>
              <a:rPr lang="en-US" altLang="zh-CN" sz="2400" dirty="0" err="1">
                <a:latin typeface="Candara"/>
                <a:cs typeface="Candara"/>
              </a:rPr>
              <a:t>run_task</a:t>
            </a:r>
            <a:r>
              <a:rPr lang="en-US" altLang="zh-CN" sz="2400" dirty="0">
                <a:latin typeface="Candara"/>
                <a:cs typeface="Candara"/>
              </a:rPr>
              <a:t> </a:t>
            </a:r>
            <a:r>
              <a:rPr lang="en-US" altLang="zh-CN" sz="2400" b="1" dirty="0">
                <a:latin typeface="Candara"/>
                <a:cs typeface="Candara"/>
              </a:rPr>
              <a:t>in </a:t>
            </a:r>
            <a:r>
              <a:rPr lang="en-US" altLang="zh-CN" sz="2400" dirty="0" smtClean="0">
                <a:latin typeface="Candara"/>
                <a:cs typeface="Candara"/>
              </a:rPr>
              <a:t>runqueue: </a:t>
            </a:r>
            <a:endParaRPr lang="en-US" altLang="zh-CN" sz="2400" dirty="0">
              <a:latin typeface="Candara"/>
              <a:cs typeface="Candara"/>
            </a:endParaRPr>
          </a:p>
          <a:p>
            <a:r>
              <a:rPr lang="en-US" altLang="zh-CN" sz="2400" dirty="0">
                <a:latin typeface="Candara"/>
                <a:cs typeface="Candara"/>
              </a:rPr>
              <a:t>     </a:t>
            </a:r>
            <a:r>
              <a:rPr lang="en-US" altLang="zh-CN" sz="2400" dirty="0" err="1" smtClean="0">
                <a:latin typeface="Candara"/>
                <a:cs typeface="Candara"/>
              </a:rPr>
              <a:t>run_procs.add</a:t>
            </a:r>
            <a:r>
              <a:rPr lang="en-US" altLang="zh-CN" sz="2400" dirty="0" smtClean="0">
                <a:latin typeface="Candara"/>
                <a:cs typeface="Candara"/>
              </a:rPr>
              <a:t>(</a:t>
            </a:r>
            <a:r>
              <a:rPr lang="en-US" altLang="zh-CN" sz="2400" dirty="0" err="1" smtClean="0">
                <a:latin typeface="Candara"/>
                <a:cs typeface="Candara"/>
              </a:rPr>
              <a:t>run_task</a:t>
            </a:r>
            <a:r>
              <a:rPr lang="en-US" altLang="zh-CN" sz="2400" dirty="0" smtClean="0">
                <a:latin typeface="Candara"/>
                <a:cs typeface="Candara"/>
              </a:rPr>
              <a:t>)</a:t>
            </a:r>
            <a:endParaRPr lang="en-US" sz="2400" dirty="0">
              <a:latin typeface="Candara"/>
              <a:cs typeface="Candara"/>
            </a:endParaRPr>
          </a:p>
        </p:txBody>
      </p:sp>
      <p:sp>
        <p:nvSpPr>
          <p:cNvPr id="23" name="Rectangle 22"/>
          <p:cNvSpPr/>
          <p:nvPr/>
        </p:nvSpPr>
        <p:spPr>
          <a:xfrm>
            <a:off x="457200" y="4377721"/>
            <a:ext cx="2988343" cy="523220"/>
          </a:xfrm>
          <a:prstGeom prst="rect">
            <a:avLst/>
          </a:prstGeom>
        </p:spPr>
        <p:txBody>
          <a:bodyPr wrap="none">
            <a:spAutoFit/>
          </a:bodyPr>
          <a:lstStyle/>
          <a:p>
            <a:r>
              <a:rPr lang="en-US" altLang="zh-CN" sz="2800" b="1" dirty="0" err="1">
                <a:solidFill>
                  <a:srgbClr val="FF0000"/>
                </a:solidFill>
                <a:latin typeface="Candara"/>
                <a:cs typeface="Candara"/>
              </a:rPr>
              <a:t>vmi_resume_vm</a:t>
            </a:r>
            <a:r>
              <a:rPr lang="en-US" altLang="zh-CN" sz="2800" b="1" dirty="0">
                <a:solidFill>
                  <a:srgbClr val="FF0000"/>
                </a:solidFill>
                <a:latin typeface="Candara"/>
                <a:cs typeface="Candara"/>
              </a:rPr>
              <a:t>()</a:t>
            </a:r>
            <a:endParaRPr lang="en-US" sz="2800" dirty="0">
              <a:solidFill>
                <a:srgbClr val="FF0000"/>
              </a:solidFill>
              <a:latin typeface="Candara"/>
              <a:cs typeface="Candara"/>
            </a:endParaRPr>
          </a:p>
        </p:txBody>
      </p:sp>
      <p:sp>
        <p:nvSpPr>
          <p:cNvPr id="26" name="Rectangle 25"/>
          <p:cNvSpPr/>
          <p:nvPr/>
        </p:nvSpPr>
        <p:spPr>
          <a:xfrm>
            <a:off x="457200" y="5000072"/>
            <a:ext cx="6248400" cy="1200328"/>
          </a:xfrm>
          <a:prstGeom prst="rect">
            <a:avLst/>
          </a:prstGeom>
        </p:spPr>
        <p:txBody>
          <a:bodyPr wrap="square">
            <a:spAutoFit/>
          </a:bodyPr>
          <a:lstStyle/>
          <a:p>
            <a:r>
              <a:rPr lang="en-US" altLang="zh-CN" sz="2400" i="1" dirty="0" smtClean="0">
                <a:solidFill>
                  <a:srgbClr val="00B050"/>
                </a:solidFill>
                <a:latin typeface="Candara"/>
                <a:cs typeface="Candara"/>
              </a:rPr>
              <a:t>/* </a:t>
            </a:r>
            <a:r>
              <a:rPr lang="en-US" altLang="zh-CN" sz="2400" i="1" dirty="0">
                <a:solidFill>
                  <a:srgbClr val="00B050"/>
                </a:solidFill>
                <a:latin typeface="Candara"/>
                <a:cs typeface="Candara"/>
              </a:rPr>
              <a:t>check if there is any hidden running process */</a:t>
            </a:r>
          </a:p>
          <a:p>
            <a:r>
              <a:rPr lang="en-US" altLang="zh-CN" sz="2400" b="1" dirty="0" err="1">
                <a:latin typeface="Candara"/>
                <a:cs typeface="Candara"/>
              </a:rPr>
              <a:t>foreach</a:t>
            </a:r>
            <a:r>
              <a:rPr lang="en-US" altLang="zh-CN" sz="2400" dirty="0">
                <a:latin typeface="Candara"/>
                <a:cs typeface="Candara"/>
              </a:rPr>
              <a:t> pid </a:t>
            </a:r>
            <a:r>
              <a:rPr lang="en-US" altLang="zh-CN" sz="2400" b="1" dirty="0">
                <a:latin typeface="Candara"/>
                <a:cs typeface="Candara"/>
              </a:rPr>
              <a:t>in </a:t>
            </a:r>
            <a:r>
              <a:rPr lang="en-US" altLang="zh-CN" sz="2400" dirty="0" err="1" smtClean="0">
                <a:latin typeface="Candara"/>
                <a:cs typeface="Candara"/>
              </a:rPr>
              <a:t>run_procs</a:t>
            </a:r>
            <a:r>
              <a:rPr lang="en-US" altLang="zh-CN" sz="2400" dirty="0">
                <a:latin typeface="Candara"/>
                <a:cs typeface="Candara"/>
              </a:rPr>
              <a:t>: </a:t>
            </a:r>
          </a:p>
          <a:p>
            <a:r>
              <a:rPr lang="en-US" altLang="zh-CN" sz="2400" dirty="0">
                <a:latin typeface="Candara"/>
                <a:cs typeface="Candara"/>
              </a:rPr>
              <a:t>     </a:t>
            </a:r>
            <a:r>
              <a:rPr lang="en-US" altLang="zh-CN" sz="2400" dirty="0" err="1" smtClean="0">
                <a:latin typeface="Candara"/>
                <a:cs typeface="Candara"/>
              </a:rPr>
              <a:t>check_if_pid_in_all_procs</a:t>
            </a:r>
            <a:r>
              <a:rPr lang="en-US" altLang="zh-CN" sz="2400" dirty="0">
                <a:latin typeface="Candara"/>
                <a:cs typeface="Candara"/>
              </a:rPr>
              <a:t>(pid, </a:t>
            </a:r>
            <a:r>
              <a:rPr lang="en-US" altLang="zh-CN" sz="2400" dirty="0" err="1" smtClean="0">
                <a:latin typeface="Candara"/>
                <a:cs typeface="Candara"/>
              </a:rPr>
              <a:t>all_procs</a:t>
            </a:r>
            <a:r>
              <a:rPr lang="en-US" altLang="zh-CN" sz="2400" dirty="0">
                <a:latin typeface="Candara"/>
                <a:cs typeface="Candara"/>
              </a:rPr>
              <a:t>)</a:t>
            </a:r>
          </a:p>
        </p:txBody>
      </p:sp>
      <p:sp>
        <p:nvSpPr>
          <p:cNvPr id="27" name="Rectangle 26"/>
          <p:cNvSpPr/>
          <p:nvPr/>
        </p:nvSpPr>
        <p:spPr>
          <a:xfrm>
            <a:off x="457200" y="6105298"/>
            <a:ext cx="2596685" cy="461665"/>
          </a:xfrm>
          <a:prstGeom prst="rect">
            <a:avLst/>
          </a:prstGeom>
        </p:spPr>
        <p:txBody>
          <a:bodyPr wrap="none">
            <a:spAutoFit/>
          </a:bodyPr>
          <a:lstStyle/>
          <a:p>
            <a:r>
              <a:rPr lang="en-US" altLang="zh-CN" sz="2400" dirty="0" err="1">
                <a:latin typeface="Candara"/>
                <a:cs typeface="Candara"/>
              </a:rPr>
              <a:t>alarm_if_needed</a:t>
            </a:r>
            <a:r>
              <a:rPr lang="en-US" altLang="zh-CN" sz="2400" dirty="0">
                <a:latin typeface="Candara"/>
                <a:cs typeface="Candara"/>
              </a:rPr>
              <a:t>()</a:t>
            </a:r>
            <a:endParaRPr lang="en-US" sz="2400" dirty="0">
              <a:latin typeface="Candara"/>
              <a:cs typeface="Candara"/>
            </a:endParaRPr>
          </a:p>
        </p:txBody>
      </p:sp>
      <p:cxnSp>
        <p:nvCxnSpPr>
          <p:cNvPr id="16" name="Straight Connector 15"/>
          <p:cNvCxnSpPr/>
          <p:nvPr/>
        </p:nvCxnSpPr>
        <p:spPr>
          <a:xfrm>
            <a:off x="3584222" y="1940853"/>
            <a:ext cx="2564330" cy="0"/>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6368203" y="1662768"/>
            <a:ext cx="2206053" cy="523220"/>
          </a:xfrm>
          <a:prstGeom prst="rect">
            <a:avLst/>
          </a:prstGeom>
        </p:spPr>
        <p:txBody>
          <a:bodyPr wrap="none">
            <a:spAutoFit/>
          </a:bodyPr>
          <a:lstStyle/>
          <a:p>
            <a:r>
              <a:rPr lang="en-US" altLang="zh-CN" sz="2800" i="1" dirty="0">
                <a:solidFill>
                  <a:schemeClr val="tx2"/>
                </a:solidFill>
                <a:latin typeface="Candara"/>
                <a:cs typeface="Candara"/>
              </a:rPr>
              <a:t>Copy VM data</a:t>
            </a:r>
            <a:endParaRPr lang="en-US" sz="2800" dirty="0">
              <a:solidFill>
                <a:schemeClr val="tx2"/>
              </a:solidFill>
              <a:latin typeface="Candara"/>
              <a:cs typeface="Candara"/>
            </a:endParaRPr>
          </a:p>
        </p:txBody>
      </p:sp>
      <p:cxnSp>
        <p:nvCxnSpPr>
          <p:cNvPr id="18" name="Straight Connector 17"/>
          <p:cNvCxnSpPr/>
          <p:nvPr/>
        </p:nvCxnSpPr>
        <p:spPr>
          <a:xfrm>
            <a:off x="3678818" y="4679931"/>
            <a:ext cx="2689385" cy="0"/>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469110" y="4409709"/>
            <a:ext cx="2141933" cy="523220"/>
          </a:xfrm>
          <a:prstGeom prst="rect">
            <a:avLst/>
          </a:prstGeom>
        </p:spPr>
        <p:txBody>
          <a:bodyPr wrap="none">
            <a:spAutoFit/>
          </a:bodyPr>
          <a:lstStyle/>
          <a:p>
            <a:r>
              <a:rPr lang="en-US" altLang="zh-CN" sz="2800" i="1" dirty="0" smtClean="0">
                <a:solidFill>
                  <a:schemeClr val="tx2"/>
                </a:solidFill>
                <a:latin typeface="Candara"/>
                <a:cs typeface="Candara"/>
              </a:rPr>
              <a:t>Do</a:t>
            </a:r>
            <a:r>
              <a:rPr lang="zh-CN" altLang="en-US" sz="2800" i="1" dirty="0" smtClean="0">
                <a:solidFill>
                  <a:schemeClr val="tx2"/>
                </a:solidFill>
                <a:latin typeface="Candara"/>
                <a:cs typeface="Candara"/>
              </a:rPr>
              <a:t> </a:t>
            </a:r>
            <a:r>
              <a:rPr lang="en-US" altLang="zh-CN" sz="2800" i="1" dirty="0" smtClean="0">
                <a:solidFill>
                  <a:schemeClr val="tx2"/>
                </a:solidFill>
                <a:latin typeface="Candara"/>
                <a:cs typeface="Candara"/>
              </a:rPr>
              <a:t>VMI</a:t>
            </a:r>
            <a:r>
              <a:rPr lang="zh-CN" altLang="en-US" sz="2800" i="1" dirty="0" smtClean="0">
                <a:solidFill>
                  <a:schemeClr val="tx2"/>
                </a:solidFill>
                <a:latin typeface="Candara"/>
                <a:cs typeface="Candara"/>
              </a:rPr>
              <a:t> </a:t>
            </a:r>
            <a:r>
              <a:rPr lang="en-US" altLang="zh-CN" sz="2800" i="1" dirty="0" smtClean="0">
                <a:solidFill>
                  <a:schemeClr val="tx2"/>
                </a:solidFill>
                <a:latin typeface="Candara"/>
                <a:cs typeface="Candara"/>
              </a:rPr>
              <a:t>check</a:t>
            </a:r>
            <a:endParaRPr lang="en-US" sz="2800" dirty="0">
              <a:solidFill>
                <a:schemeClr val="tx2"/>
              </a:solidFill>
              <a:latin typeface="Candara"/>
              <a:cs typeface="Candara"/>
            </a:endParaRPr>
          </a:p>
        </p:txBody>
      </p:sp>
      <p:sp>
        <p:nvSpPr>
          <p:cNvPr id="15" name="Title 1"/>
          <p:cNvSpPr>
            <a:spLocks noGrp="1"/>
          </p:cNvSpPr>
          <p:nvPr>
            <p:ph type="title"/>
          </p:nvPr>
        </p:nvSpPr>
        <p:spPr>
          <a:xfrm>
            <a:off x="457200" y="274638"/>
            <a:ext cx="8229600" cy="1143000"/>
          </a:xfrm>
        </p:spPr>
        <p:txBody>
          <a:bodyPr>
            <a:normAutofit/>
          </a:bodyPr>
          <a:lstStyle/>
          <a:p>
            <a:r>
              <a:rPr lang="en-US" altLang="zh-CN" sz="4000" b="1" dirty="0" smtClean="0">
                <a:solidFill>
                  <a:srgbClr val="0080FF"/>
                </a:solidFill>
                <a:latin typeface="Candara"/>
                <a:cs typeface="Candara"/>
              </a:rPr>
              <a:t>Example VMI Code</a:t>
            </a:r>
            <a:endParaRPr lang="en-US" sz="4000" dirty="0">
              <a:latin typeface="Candara"/>
              <a:cs typeface="Candara"/>
            </a:endParaRPr>
          </a:p>
        </p:txBody>
      </p:sp>
      <p:cxnSp>
        <p:nvCxnSpPr>
          <p:cNvPr id="5" name="Straight Arrow Connector 4"/>
          <p:cNvCxnSpPr/>
          <p:nvPr/>
        </p:nvCxnSpPr>
        <p:spPr>
          <a:xfrm flipV="1">
            <a:off x="5741043" y="1940853"/>
            <a:ext cx="0" cy="85540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5741043" y="4021861"/>
            <a:ext cx="0" cy="65807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8044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000" b="1" dirty="0" smtClean="0">
                <a:solidFill>
                  <a:srgbClr val="0080FF"/>
                </a:solidFill>
                <a:latin typeface="Candara"/>
                <a:cs typeface="Candara"/>
              </a:rPr>
              <a:t>Challenges of</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VMI</a:t>
            </a:r>
            <a:endParaRPr lang="en-US" sz="4000" dirty="0">
              <a:latin typeface="Candara"/>
              <a:cs typeface="Candara"/>
            </a:endParaRPr>
          </a:p>
        </p:txBody>
      </p:sp>
      <p:sp>
        <p:nvSpPr>
          <p:cNvPr id="3" name="Content Placeholder 2"/>
          <p:cNvSpPr>
            <a:spLocks noGrp="1"/>
          </p:cNvSpPr>
          <p:nvPr>
            <p:ph idx="1"/>
          </p:nvPr>
        </p:nvSpPr>
        <p:spPr>
          <a:xfrm>
            <a:off x="457200" y="1600200"/>
            <a:ext cx="8686800" cy="4525963"/>
          </a:xfrm>
        </p:spPr>
        <p:txBody>
          <a:bodyPr>
            <a:normAutofit/>
          </a:bodyPr>
          <a:lstStyle/>
          <a:p>
            <a:r>
              <a:rPr lang="en-US" b="1" dirty="0" smtClean="0">
                <a:effectLst>
                  <a:outerShdw blurRad="38100" dist="38100" dir="2700000" algn="tl">
                    <a:srgbClr val="000000">
                      <a:alpha val="43137"/>
                    </a:srgbClr>
                  </a:outerShdw>
                </a:effectLst>
                <a:latin typeface="Candara"/>
                <a:cs typeface="Candara"/>
              </a:rPr>
              <a:t>Trade</a:t>
            </a:r>
            <a:r>
              <a:rPr lang="en-US" altLang="zh-CN" b="1" dirty="0" smtClean="0">
                <a:effectLst>
                  <a:outerShdw blurRad="38100" dist="38100" dir="2700000" algn="tl">
                    <a:srgbClr val="000000">
                      <a:alpha val="43137"/>
                    </a:srgbClr>
                  </a:outerShdw>
                </a:effectLst>
                <a:latin typeface="Candara"/>
                <a:cs typeface="Candara"/>
              </a:rPr>
              <a:t>-</a:t>
            </a:r>
            <a:r>
              <a:rPr lang="en-US" b="1" dirty="0" smtClean="0">
                <a:effectLst>
                  <a:outerShdw blurRad="38100" dist="38100" dir="2700000" algn="tl">
                    <a:srgbClr val="000000">
                      <a:alpha val="43137"/>
                    </a:srgbClr>
                  </a:outerShdw>
                </a:effectLst>
                <a:latin typeface="Candara"/>
                <a:cs typeface="Candara"/>
              </a:rPr>
              <a:t>o</a:t>
            </a:r>
            <a:r>
              <a:rPr lang="en-US" altLang="zh-CN" b="1" dirty="0" smtClean="0">
                <a:effectLst>
                  <a:outerShdw blurRad="38100" dist="38100" dir="2700000" algn="tl">
                    <a:srgbClr val="000000">
                      <a:alpha val="43137"/>
                    </a:srgbClr>
                  </a:outerShdw>
                </a:effectLst>
                <a:latin typeface="Candara"/>
                <a:cs typeface="Candara"/>
              </a:rPr>
              <a:t>ff</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between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security</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and</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performance</a:t>
            </a:r>
          </a:p>
          <a:p>
            <a:pPr>
              <a:spcBef>
                <a:spcPts val="2568"/>
              </a:spcBef>
            </a:pPr>
            <a:r>
              <a:rPr lang="en-US" b="1" dirty="0" smtClean="0">
                <a:effectLst>
                  <a:outerShdw blurRad="38100" dist="38100" dir="2700000" algn="tl">
                    <a:srgbClr val="000000">
                      <a:alpha val="43137"/>
                    </a:srgbClr>
                  </a:outerShdw>
                </a:effectLst>
                <a:latin typeface="Candara"/>
                <a:cs typeface="Candara"/>
              </a:rPr>
              <a:t>Lengthy</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suspension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time</a:t>
            </a:r>
          </a:p>
          <a:p>
            <a:pPr>
              <a:spcBef>
                <a:spcPts val="2568"/>
              </a:spcBef>
            </a:pPr>
            <a:r>
              <a:rPr lang="en-US" altLang="zh-CN" b="1" dirty="0" smtClean="0">
                <a:effectLst>
                  <a:outerShdw blurRad="38100" dist="38100" dir="2700000" algn="tl">
                    <a:srgbClr val="000000">
                      <a:alpha val="43137"/>
                    </a:srgbClr>
                  </a:outerShdw>
                </a:effectLst>
                <a:latin typeface="Candara"/>
                <a:cs typeface="Candara"/>
              </a:rPr>
              <a:t>May </a:t>
            </a:r>
            <a:r>
              <a:rPr lang="en-US" altLang="zh-CN" b="1" dirty="0">
                <a:effectLst>
                  <a:outerShdw blurRad="38100" dist="38100" dir="2700000" algn="tl">
                    <a:srgbClr val="000000">
                      <a:alpha val="43137"/>
                    </a:srgbClr>
                  </a:outerShdw>
                </a:effectLst>
                <a:latin typeface="Candara"/>
                <a:cs typeface="Candara"/>
              </a:rPr>
              <a:t>retrieve</a:t>
            </a:r>
            <a:r>
              <a:rPr lang="zh-CN" altLang="en-US" b="1" dirty="0">
                <a:effectLst>
                  <a:outerShdw blurRad="38100" dist="38100" dir="2700000" algn="tl">
                    <a:srgbClr val="000000">
                      <a:alpha val="43137"/>
                    </a:srgbClr>
                  </a:outerShdw>
                </a:effectLst>
                <a:latin typeface="Candara"/>
                <a:cs typeface="Candara"/>
              </a:rPr>
              <a:t> </a:t>
            </a:r>
            <a:r>
              <a:rPr lang="en-US" altLang="zh-CN" b="1" dirty="0">
                <a:effectLst>
                  <a:outerShdw blurRad="38100" dist="38100" dir="2700000" algn="tl">
                    <a:srgbClr val="000000">
                      <a:alpha val="43137"/>
                    </a:srgbClr>
                  </a:outerShdw>
                </a:effectLst>
                <a:latin typeface="Candara"/>
                <a:cs typeface="Candara"/>
              </a:rPr>
              <a:t>inconsistent</a:t>
            </a:r>
            <a:r>
              <a:rPr lang="zh-CN" altLang="en-US" b="1" dirty="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data</a:t>
            </a:r>
          </a:p>
        </p:txBody>
      </p:sp>
    </p:spTree>
    <p:extLst>
      <p:ext uri="{BB962C8B-B14F-4D97-AF65-F5344CB8AC3E}">
        <p14:creationId xmlns:p14="http://schemas.microsoft.com/office/powerpoint/2010/main" val="21278566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98560"/>
          </a:xfrm>
        </p:spPr>
        <p:txBody>
          <a:bodyPr>
            <a:noAutofit/>
          </a:bodyPr>
          <a:lstStyle/>
          <a:p>
            <a:r>
              <a:rPr lang="en-US" altLang="zh-CN" sz="4000" b="1" dirty="0" smtClean="0">
                <a:solidFill>
                  <a:srgbClr val="0080FF"/>
                </a:solidFill>
                <a:latin typeface="Candara"/>
                <a:cs typeface="Candara"/>
              </a:rPr>
              <a:t>Challenge 1 : When</a:t>
            </a:r>
            <a:r>
              <a:rPr lang="zh-CN" altLang="en-US" sz="4000" b="1" dirty="0">
                <a:solidFill>
                  <a:srgbClr val="0080FF"/>
                </a:solidFill>
                <a:latin typeface="Candara"/>
                <a:cs typeface="Candara"/>
              </a:rPr>
              <a:t> </a:t>
            </a:r>
            <a:r>
              <a:rPr lang="en-US" altLang="zh-CN" sz="4000" b="1" dirty="0" smtClean="0">
                <a:solidFill>
                  <a:srgbClr val="0080FF"/>
                </a:solidFill>
                <a:latin typeface="Candara"/>
                <a:cs typeface="Candara"/>
              </a:rPr>
              <a:t>to</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do</a:t>
            </a:r>
            <a:r>
              <a:rPr lang="zh-CN" altLang="en-US" sz="4000" b="1" dirty="0" smtClean="0">
                <a:solidFill>
                  <a:srgbClr val="0080FF"/>
                </a:solidFill>
                <a:latin typeface="Candara"/>
                <a:cs typeface="Candara"/>
              </a:rPr>
              <a:t> </a:t>
            </a:r>
            <a:r>
              <a:rPr lang="en-US" altLang="zh-CN" sz="4000" b="1" dirty="0" smtClean="0">
                <a:solidFill>
                  <a:srgbClr val="0080FF"/>
                </a:solidFill>
                <a:latin typeface="Candara"/>
                <a:cs typeface="Candara"/>
              </a:rPr>
              <a:t>VMI?</a:t>
            </a:r>
            <a:endParaRPr lang="en-US" sz="4800" dirty="0">
              <a:latin typeface="Candara"/>
              <a:cs typeface="Candara"/>
            </a:endParaRPr>
          </a:p>
        </p:txBody>
      </p:sp>
      <p:sp>
        <p:nvSpPr>
          <p:cNvPr id="19" name="Content Placeholder 2"/>
          <p:cNvSpPr txBox="1">
            <a:spLocks/>
          </p:cNvSpPr>
          <p:nvPr/>
        </p:nvSpPr>
        <p:spPr>
          <a:xfrm>
            <a:off x="457200" y="1600200"/>
            <a:ext cx="8376302"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b="1" dirty="0" smtClean="0">
                <a:effectLst>
                  <a:outerShdw blurRad="38100" dist="38100" dir="2700000" algn="tl">
                    <a:srgbClr val="000000">
                      <a:alpha val="43137"/>
                    </a:srgbClr>
                  </a:outerShdw>
                </a:effectLst>
                <a:latin typeface="Candara"/>
                <a:cs typeface="Candara"/>
              </a:rPr>
              <a:t>When</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to</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perform</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VMI?</a:t>
            </a:r>
          </a:p>
          <a:p>
            <a:pPr lvl="1"/>
            <a:r>
              <a:rPr lang="en-US" altLang="zh-CN" dirty="0" smtClean="0">
                <a:latin typeface="Candara"/>
                <a:cs typeface="Candara"/>
              </a:rPr>
              <a:t>Don’t</a:t>
            </a:r>
            <a:r>
              <a:rPr lang="zh-CN" altLang="en-US" dirty="0" smtClean="0">
                <a:latin typeface="Candara"/>
                <a:cs typeface="Candara"/>
              </a:rPr>
              <a:t> </a:t>
            </a:r>
            <a:r>
              <a:rPr lang="en-US" altLang="zh-CN" dirty="0" smtClean="0">
                <a:latin typeface="Candara"/>
                <a:cs typeface="Candara"/>
              </a:rPr>
              <a:t>know</a:t>
            </a:r>
            <a:r>
              <a:rPr lang="zh-CN" altLang="en-US" dirty="0" smtClean="0">
                <a:latin typeface="Candara"/>
                <a:cs typeface="Candara"/>
              </a:rPr>
              <a:t> </a:t>
            </a:r>
            <a:r>
              <a:rPr lang="en-US" altLang="zh-CN" dirty="0" smtClean="0">
                <a:latin typeface="Candara"/>
                <a:cs typeface="Candara"/>
              </a:rPr>
              <a:t>when</a:t>
            </a:r>
            <a:r>
              <a:rPr lang="zh-CN" altLang="en-US" dirty="0" smtClean="0">
                <a:latin typeface="Candara"/>
                <a:cs typeface="Candara"/>
              </a:rPr>
              <a:t> </a:t>
            </a:r>
            <a:r>
              <a:rPr lang="en-US" altLang="zh-CN" dirty="0" smtClean="0">
                <a:latin typeface="Candara"/>
                <a:cs typeface="Candara"/>
              </a:rPr>
              <a:t>attack</a:t>
            </a:r>
            <a:r>
              <a:rPr lang="zh-CN" altLang="en-US" dirty="0" smtClean="0">
                <a:latin typeface="Candara"/>
                <a:cs typeface="Candara"/>
              </a:rPr>
              <a:t> </a:t>
            </a:r>
            <a:r>
              <a:rPr lang="en-US" altLang="zh-CN" dirty="0" smtClean="0">
                <a:latin typeface="Candara"/>
                <a:cs typeface="Candara"/>
              </a:rPr>
              <a:t>will</a:t>
            </a:r>
            <a:r>
              <a:rPr lang="zh-CN" altLang="en-US" dirty="0" smtClean="0">
                <a:latin typeface="Candara"/>
                <a:cs typeface="Candara"/>
              </a:rPr>
              <a:t> </a:t>
            </a:r>
            <a:r>
              <a:rPr lang="en-US" altLang="zh-CN" dirty="0" smtClean="0">
                <a:latin typeface="Candara"/>
                <a:cs typeface="Candara"/>
              </a:rPr>
              <a:t>happen</a:t>
            </a:r>
          </a:p>
          <a:p>
            <a:pPr lvl="1"/>
            <a:r>
              <a:rPr lang="en-US" altLang="zh-CN" dirty="0" smtClean="0">
                <a:latin typeface="Candara"/>
                <a:cs typeface="Candara"/>
              </a:rPr>
              <a:t>Usually</a:t>
            </a:r>
            <a:r>
              <a:rPr lang="zh-CN" altLang="en-US" dirty="0" smtClean="0">
                <a:latin typeface="Candara"/>
                <a:cs typeface="Candara"/>
              </a:rPr>
              <a:t> </a:t>
            </a:r>
            <a:r>
              <a:rPr lang="en-US" altLang="zh-CN" dirty="0" smtClean="0">
                <a:latin typeface="Candara"/>
                <a:cs typeface="Candara"/>
              </a:rPr>
              <a:t>use</a:t>
            </a:r>
            <a:r>
              <a:rPr lang="zh-CN" altLang="en-US" dirty="0" smtClean="0">
                <a:latin typeface="Candara"/>
                <a:cs typeface="Candara"/>
              </a:rPr>
              <a:t> </a:t>
            </a:r>
            <a:r>
              <a:rPr lang="en-US" altLang="zh-CN" dirty="0" smtClean="0">
                <a:solidFill>
                  <a:srgbClr val="000099"/>
                </a:solidFill>
                <a:latin typeface="Candara"/>
                <a:cs typeface="Candara"/>
              </a:rPr>
              <a:t>polling</a:t>
            </a:r>
            <a:r>
              <a:rPr lang="zh-CN" altLang="en-US" dirty="0" smtClean="0">
                <a:solidFill>
                  <a:srgbClr val="000099"/>
                </a:solidFill>
                <a:latin typeface="Candara"/>
                <a:cs typeface="Candara"/>
              </a:rPr>
              <a:t> </a:t>
            </a:r>
            <a:r>
              <a:rPr lang="en-US" altLang="zh-CN" dirty="0" smtClean="0">
                <a:latin typeface="Candara"/>
                <a:cs typeface="Candara"/>
              </a:rPr>
              <a:t>mechanism</a:t>
            </a:r>
          </a:p>
          <a:p>
            <a:r>
              <a:rPr lang="en-US" altLang="zh-CN" b="1" dirty="0" smtClean="0">
                <a:effectLst>
                  <a:outerShdw blurRad="38100" dist="38100" dir="2700000" algn="tl">
                    <a:srgbClr val="000000">
                      <a:alpha val="43137"/>
                    </a:srgbClr>
                  </a:outerShdw>
                </a:effectLst>
                <a:latin typeface="Candara"/>
                <a:cs typeface="Candara"/>
              </a:rPr>
              <a:t>How</a:t>
            </a:r>
            <a:r>
              <a:rPr lang="zh-CN" altLang="en-US" b="1" dirty="0" smtClean="0">
                <a:effectLst>
                  <a:outerShdw blurRad="38100" dist="38100" dir="2700000" algn="tl">
                    <a:srgbClr val="000000">
                      <a:alpha val="43137"/>
                    </a:srgbClr>
                  </a:outerShdw>
                </a:effectLst>
                <a:latin typeface="Candara"/>
                <a:cs typeface="Candara"/>
              </a:rPr>
              <a:t> </a:t>
            </a:r>
            <a:r>
              <a:rPr lang="en-US" altLang="zh-CN" b="1" dirty="0">
                <a:effectLst>
                  <a:outerShdw blurRad="38100" dist="38100" dir="2700000" algn="tl">
                    <a:srgbClr val="000000">
                      <a:alpha val="43137"/>
                    </a:srgbClr>
                  </a:outerShdw>
                </a:effectLst>
                <a:latin typeface="Candara"/>
                <a:cs typeface="Candara"/>
              </a:rPr>
              <a:t>often</a:t>
            </a:r>
            <a:r>
              <a:rPr lang="zh-CN" altLang="en-US" b="1" dirty="0">
                <a:effectLst>
                  <a:outerShdw blurRad="38100" dist="38100" dir="2700000" algn="tl">
                    <a:srgbClr val="000000">
                      <a:alpha val="43137"/>
                    </a:srgbClr>
                  </a:outerShdw>
                </a:effectLst>
                <a:latin typeface="Candara"/>
                <a:cs typeface="Candara"/>
              </a:rPr>
              <a:t> </a:t>
            </a:r>
            <a:r>
              <a:rPr lang="en-US" altLang="zh-CN" b="1" dirty="0">
                <a:effectLst>
                  <a:outerShdw blurRad="38100" dist="38100" dir="2700000" algn="tl">
                    <a:srgbClr val="000000">
                      <a:alpha val="43137"/>
                    </a:srgbClr>
                  </a:outerShdw>
                </a:effectLst>
                <a:latin typeface="Candara"/>
                <a:cs typeface="Candara"/>
              </a:rPr>
              <a:t>to</a:t>
            </a:r>
            <a:r>
              <a:rPr lang="zh-CN" altLang="en-US" b="1" dirty="0">
                <a:effectLst>
                  <a:outerShdw blurRad="38100" dist="38100" dir="2700000" algn="tl">
                    <a:srgbClr val="000000">
                      <a:alpha val="43137"/>
                    </a:srgbClr>
                  </a:outerShdw>
                </a:effectLst>
                <a:latin typeface="Candara"/>
                <a:cs typeface="Candara"/>
              </a:rPr>
              <a:t> </a:t>
            </a:r>
            <a:r>
              <a:rPr lang="en-US" altLang="zh-CN" b="1" dirty="0">
                <a:effectLst>
                  <a:outerShdw blurRad="38100" dist="38100" dir="2700000" algn="tl">
                    <a:srgbClr val="000000">
                      <a:alpha val="43137"/>
                    </a:srgbClr>
                  </a:outerShdw>
                </a:effectLst>
                <a:latin typeface="Candara"/>
                <a:cs typeface="Candara"/>
              </a:rPr>
              <a:t>perform</a:t>
            </a:r>
            <a:r>
              <a:rPr lang="zh-CN" altLang="en-US" b="1" dirty="0">
                <a:effectLst>
                  <a:outerShdw blurRad="38100" dist="38100" dir="2700000" algn="tl">
                    <a:srgbClr val="000000">
                      <a:alpha val="43137"/>
                    </a:srgbClr>
                  </a:outerShdw>
                </a:effectLst>
                <a:latin typeface="Candara"/>
                <a:cs typeface="Candara"/>
              </a:rPr>
              <a:t> </a:t>
            </a:r>
            <a:r>
              <a:rPr lang="en-US" altLang="zh-CN" b="1" dirty="0" smtClean="0">
                <a:effectLst>
                  <a:outerShdw blurRad="38100" dist="38100" dir="2700000" algn="tl">
                    <a:srgbClr val="000000">
                      <a:alpha val="43137"/>
                    </a:srgbClr>
                  </a:outerShdw>
                </a:effectLst>
                <a:latin typeface="Candara"/>
                <a:cs typeface="Candara"/>
              </a:rPr>
              <a:t>VMI?</a:t>
            </a:r>
            <a:endParaRPr lang="en-US" altLang="zh-CN" b="1" dirty="0">
              <a:effectLst>
                <a:outerShdw blurRad="38100" dist="38100" dir="2700000" algn="tl">
                  <a:srgbClr val="000000">
                    <a:alpha val="43137"/>
                  </a:srgbClr>
                </a:outerShdw>
              </a:effectLst>
              <a:latin typeface="Candara"/>
              <a:cs typeface="Candara"/>
            </a:endParaRPr>
          </a:p>
          <a:p>
            <a:pPr lvl="1"/>
            <a:r>
              <a:rPr lang="en-US" altLang="zh-CN" dirty="0">
                <a:latin typeface="Candara"/>
                <a:cs typeface="Candara"/>
              </a:rPr>
              <a:t>High</a:t>
            </a:r>
            <a:r>
              <a:rPr lang="zh-CN" altLang="en-US" dirty="0">
                <a:latin typeface="Candara"/>
                <a:cs typeface="Candara"/>
              </a:rPr>
              <a:t> </a:t>
            </a:r>
            <a:r>
              <a:rPr lang="en-US" altLang="zh-CN" dirty="0">
                <a:solidFill>
                  <a:srgbClr val="000000"/>
                </a:solidFill>
                <a:latin typeface="Candara"/>
                <a:cs typeface="Candara"/>
              </a:rPr>
              <a:t>frequency:</a:t>
            </a:r>
            <a:r>
              <a:rPr lang="zh-CN" altLang="en-US" dirty="0">
                <a:solidFill>
                  <a:srgbClr val="000000"/>
                </a:solidFill>
                <a:latin typeface="Candara"/>
                <a:cs typeface="Candara"/>
              </a:rPr>
              <a:t> </a:t>
            </a:r>
            <a:r>
              <a:rPr lang="en-US" altLang="zh-CN" dirty="0">
                <a:solidFill>
                  <a:srgbClr val="000000"/>
                </a:solidFill>
                <a:latin typeface="Candara"/>
                <a:cs typeface="Candara"/>
              </a:rPr>
              <a:t>low</a:t>
            </a:r>
            <a:r>
              <a:rPr lang="zh-CN" altLang="en-US" dirty="0">
                <a:solidFill>
                  <a:srgbClr val="000000"/>
                </a:solidFill>
                <a:latin typeface="Candara"/>
                <a:cs typeface="Candara"/>
              </a:rPr>
              <a:t> </a:t>
            </a:r>
            <a:r>
              <a:rPr lang="en-US" altLang="zh-CN" dirty="0">
                <a:solidFill>
                  <a:srgbClr val="000000"/>
                </a:solidFill>
                <a:latin typeface="Candara"/>
                <a:cs typeface="Candara"/>
              </a:rPr>
              <a:t>performance</a:t>
            </a:r>
          </a:p>
          <a:p>
            <a:pPr lvl="1"/>
            <a:r>
              <a:rPr lang="en-US" altLang="zh-CN" dirty="0">
                <a:latin typeface="Candara"/>
                <a:cs typeface="Candara"/>
              </a:rPr>
              <a:t>Low</a:t>
            </a:r>
            <a:r>
              <a:rPr lang="zh-CN" altLang="en-US" dirty="0">
                <a:latin typeface="Candara"/>
                <a:cs typeface="Candara"/>
              </a:rPr>
              <a:t> </a:t>
            </a:r>
            <a:r>
              <a:rPr lang="en-US" altLang="zh-CN" dirty="0">
                <a:solidFill>
                  <a:srgbClr val="000000"/>
                </a:solidFill>
                <a:latin typeface="Candara"/>
                <a:cs typeface="Candara"/>
              </a:rPr>
              <a:t>frequency:</a:t>
            </a:r>
            <a:r>
              <a:rPr lang="zh-CN" altLang="en-US" dirty="0">
                <a:solidFill>
                  <a:srgbClr val="000000"/>
                </a:solidFill>
                <a:latin typeface="Candara"/>
                <a:cs typeface="Candara"/>
              </a:rPr>
              <a:t> </a:t>
            </a:r>
            <a:r>
              <a:rPr lang="en-US" altLang="zh-CN" dirty="0">
                <a:solidFill>
                  <a:srgbClr val="000000"/>
                </a:solidFill>
                <a:latin typeface="Candara"/>
                <a:cs typeface="Candara"/>
              </a:rPr>
              <a:t>could</a:t>
            </a:r>
            <a:r>
              <a:rPr lang="zh-CN" altLang="en-US" dirty="0">
                <a:solidFill>
                  <a:srgbClr val="000000"/>
                </a:solidFill>
                <a:latin typeface="Candara"/>
                <a:cs typeface="Candara"/>
              </a:rPr>
              <a:t> </a:t>
            </a:r>
            <a:r>
              <a:rPr lang="en-US" altLang="zh-CN" u="sng" dirty="0">
                <a:solidFill>
                  <a:srgbClr val="000000"/>
                </a:solidFill>
                <a:latin typeface="Candara"/>
                <a:cs typeface="Candara"/>
              </a:rPr>
              <a:t>miss</a:t>
            </a:r>
            <a:r>
              <a:rPr lang="zh-CN" altLang="en-US" dirty="0">
                <a:solidFill>
                  <a:srgbClr val="000000"/>
                </a:solidFill>
                <a:latin typeface="Candara"/>
                <a:cs typeface="Candara"/>
              </a:rPr>
              <a:t> </a:t>
            </a:r>
            <a:r>
              <a:rPr lang="en-US" altLang="zh-CN" dirty="0" smtClean="0">
                <a:solidFill>
                  <a:srgbClr val="000000"/>
                </a:solidFill>
                <a:latin typeface="Candara"/>
                <a:cs typeface="Candara"/>
              </a:rPr>
              <a:t>attacks</a:t>
            </a:r>
          </a:p>
          <a:p>
            <a:r>
              <a:rPr lang="en-US" altLang="zh-CN" b="1" dirty="0" smtClean="0">
                <a:solidFill>
                  <a:srgbClr val="000000"/>
                </a:solidFill>
                <a:effectLst>
                  <a:outerShdw blurRad="38100" dist="38100" dir="2700000" algn="tl">
                    <a:srgbClr val="000000">
                      <a:alpha val="43137"/>
                    </a:srgbClr>
                  </a:outerShdw>
                </a:effectLst>
                <a:latin typeface="Candara"/>
                <a:cs typeface="Candara"/>
              </a:rPr>
              <a:t>Previous</a:t>
            </a:r>
            <a:r>
              <a:rPr lang="zh-CN" altLang="en-US" b="1" dirty="0" smtClean="0">
                <a:solidFill>
                  <a:srgbClr val="000000"/>
                </a:solidFill>
                <a:effectLst>
                  <a:outerShdw blurRad="38100" dist="38100" dir="2700000" algn="tl">
                    <a:srgbClr val="000000">
                      <a:alpha val="43137"/>
                    </a:srgbClr>
                  </a:outerShdw>
                </a:effectLst>
                <a:latin typeface="Candara"/>
                <a:cs typeface="Candara"/>
              </a:rPr>
              <a:t> </a:t>
            </a:r>
            <a:r>
              <a:rPr lang="en-US" altLang="zh-CN" b="1" dirty="0" smtClean="0">
                <a:solidFill>
                  <a:srgbClr val="000000"/>
                </a:solidFill>
                <a:effectLst>
                  <a:outerShdw blurRad="38100" dist="38100" dir="2700000" algn="tl">
                    <a:srgbClr val="000000">
                      <a:alpha val="43137"/>
                    </a:srgbClr>
                  </a:outerShdw>
                </a:effectLst>
                <a:latin typeface="Candara"/>
                <a:cs typeface="Candara"/>
              </a:rPr>
              <a:t>solutions</a:t>
            </a:r>
          </a:p>
          <a:p>
            <a:pPr lvl="1"/>
            <a:r>
              <a:rPr lang="en-US" altLang="zh-CN" dirty="0" smtClean="0">
                <a:solidFill>
                  <a:srgbClr val="000000"/>
                </a:solidFill>
                <a:latin typeface="Candara"/>
                <a:cs typeface="Candara"/>
              </a:rPr>
              <a:t>Let users</a:t>
            </a:r>
            <a:r>
              <a:rPr lang="zh-CN" altLang="en-US" dirty="0" smtClean="0">
                <a:solidFill>
                  <a:srgbClr val="000000"/>
                </a:solidFill>
                <a:latin typeface="Candara"/>
                <a:cs typeface="Candara"/>
              </a:rPr>
              <a:t> </a:t>
            </a:r>
            <a:r>
              <a:rPr lang="en-US" altLang="zh-CN" dirty="0" smtClean="0">
                <a:solidFill>
                  <a:srgbClr val="000000"/>
                </a:solidFill>
                <a:latin typeface="Candara"/>
                <a:cs typeface="Candara"/>
              </a:rPr>
              <a:t>determine or periodically check</a:t>
            </a:r>
          </a:p>
          <a:p>
            <a:pPr lvl="1"/>
            <a:r>
              <a:rPr lang="en-US" altLang="zh-CN" dirty="0" smtClean="0">
                <a:solidFill>
                  <a:srgbClr val="000000"/>
                </a:solidFill>
                <a:latin typeface="Candara"/>
                <a:cs typeface="Candara"/>
              </a:rPr>
              <a:t>Hard to </a:t>
            </a:r>
            <a:r>
              <a:rPr lang="en-US" altLang="zh-CN" u="sng" dirty="0" smtClean="0">
                <a:solidFill>
                  <a:srgbClr val="000000"/>
                </a:solidFill>
                <a:latin typeface="Candara"/>
                <a:cs typeface="Candara"/>
              </a:rPr>
              <a:t>timely</a:t>
            </a:r>
            <a:r>
              <a:rPr lang="en-US" altLang="zh-CN" dirty="0" smtClean="0">
                <a:solidFill>
                  <a:srgbClr val="000000"/>
                </a:solidFill>
                <a:latin typeface="Candara"/>
                <a:cs typeface="Candara"/>
              </a:rPr>
              <a:t> issue VMI tools </a:t>
            </a:r>
            <a:endParaRPr lang="en-US" altLang="zh-CN" dirty="0">
              <a:solidFill>
                <a:srgbClr val="000000"/>
              </a:solidFill>
              <a:latin typeface="Candara"/>
              <a:cs typeface="Candara"/>
            </a:endParaRPr>
          </a:p>
        </p:txBody>
      </p:sp>
    </p:spTree>
    <p:extLst>
      <p:ext uri="{BB962C8B-B14F-4D97-AF65-F5344CB8AC3E}">
        <p14:creationId xmlns:p14="http://schemas.microsoft.com/office/powerpoint/2010/main" val="41556295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8299</TotalTime>
  <Words>6526</Words>
  <Application>Microsoft Macintosh PowerPoint</Application>
  <PresentationFormat>On-screen Show (4:3)</PresentationFormat>
  <Paragraphs>1183</Paragraphs>
  <Slides>57</Slides>
  <Notes>55</Notes>
  <HiddenSlides>5</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Concurrent and Consistent  Virtual Machine Introspection with Hardware Transactional Memory</vt:lpstr>
      <vt:lpstr>Virtual Machine Introspection</vt:lpstr>
      <vt:lpstr>Virtual Machine Introspection</vt:lpstr>
      <vt:lpstr>Example: Hidden Malware Detection</vt:lpstr>
      <vt:lpstr>Example: Hidden Process</vt:lpstr>
      <vt:lpstr>VMI to detect Hidden Process</vt:lpstr>
      <vt:lpstr>Example VMI Code</vt:lpstr>
      <vt:lpstr>Challenges of VMI</vt:lpstr>
      <vt:lpstr>Challenge 1 : When to do VMI?</vt:lpstr>
      <vt:lpstr>Challenge 2: Lengthy Suspension Time</vt:lpstr>
      <vt:lpstr>Challenge 3: Data Inconsistency</vt:lpstr>
      <vt:lpstr>Contributions: Concurrent and Consistent VMI</vt:lpstr>
      <vt:lpstr>Transactional Memory 101 </vt:lpstr>
      <vt:lpstr>Programming with RTM</vt:lpstr>
      <vt:lpstr>Programming with RTM</vt:lpstr>
      <vt:lpstr>Programming with RTM</vt:lpstr>
      <vt:lpstr>TxIntro: VMI using HTM</vt:lpstr>
      <vt:lpstr>TxIntro: Passive Monitoring</vt:lpstr>
      <vt:lpstr>TxIntro: Timely Trigger VMI</vt:lpstr>
      <vt:lpstr>TxIntro: Active Introspection</vt:lpstr>
      <vt:lpstr>Active Introspection Example</vt:lpstr>
      <vt:lpstr>So this ends of my talk?</vt:lpstr>
      <vt:lpstr>Trivial TxIntro Usually NOT Work</vt:lpstr>
      <vt:lpstr>Read/Write Set of 9 VMI tools</vt:lpstr>
      <vt:lpstr>Reducing Transaction Aborts</vt:lpstr>
      <vt:lpstr>Problem 1: 2-dimensional Page Walk</vt:lpstr>
      <vt:lpstr>PowerPoint Presentation</vt:lpstr>
      <vt:lpstr>In-VM Core Planting</vt:lpstr>
      <vt:lpstr>Read Set Reduction</vt:lpstr>
      <vt:lpstr>PowerPoint Presentation</vt:lpstr>
      <vt:lpstr>2-phase VMI-Copy</vt:lpstr>
      <vt:lpstr>2-phase VMI-Copy</vt:lpstr>
      <vt:lpstr>Retrieve VM States</vt:lpstr>
      <vt:lpstr>Retrieve VM States</vt:lpstr>
      <vt:lpstr>Retrieve VM States</vt:lpstr>
      <vt:lpstr>Consistency Check in Transaction</vt:lpstr>
      <vt:lpstr>Transaction End Normally</vt:lpstr>
      <vt:lpstr>Transaction Abort: Lock Unavailable</vt:lpstr>
      <vt:lpstr>Transaction Abort: Lock Modified</vt:lpstr>
      <vt:lpstr>Transaction Abort: Data Inconsistent</vt:lpstr>
      <vt:lpstr>2-phase VMI-Copy</vt:lpstr>
      <vt:lpstr>Read Set Reduction</vt:lpstr>
      <vt:lpstr>PowerPoint Presentation</vt:lpstr>
      <vt:lpstr>Implementation</vt:lpstr>
      <vt:lpstr>Evaluation Questions</vt:lpstr>
      <vt:lpstr>TxIntro Detects All 11 Rootkits</vt:lpstr>
      <vt:lpstr>TxIntro Introduces Negligible Overhead</vt:lpstr>
      <vt:lpstr>TxIntro Causes Little Service disruption</vt:lpstr>
      <vt:lpstr>Retrospection on Hardware</vt:lpstr>
      <vt:lpstr>Discussion and Limitation</vt:lpstr>
      <vt:lpstr>Related Work</vt:lpstr>
      <vt:lpstr>Summary</vt:lpstr>
      <vt:lpstr>Challenges of VMI</vt:lpstr>
      <vt:lpstr>PowerPoint Presentation</vt:lpstr>
      <vt:lpstr>TxIntro Tools Execution Time</vt:lpstr>
      <vt:lpstr>In-VM Core Planting</vt:lpstr>
      <vt:lpstr>Conflict Abort Rate</vt:lpstr>
    </vt:vector>
  </TitlesOfParts>
  <Company>SJTU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Concurrent and Consistent  Virtual Machine Introspection with Hardware Transactional Memory</dc:title>
  <dc:creator>Leo Luis</dc:creator>
  <cp:lastModifiedBy>Leo Luis</cp:lastModifiedBy>
  <cp:revision>959</cp:revision>
  <dcterms:created xsi:type="dcterms:W3CDTF">2014-02-08T14:50:46Z</dcterms:created>
  <dcterms:modified xsi:type="dcterms:W3CDTF">2014-02-17T12:52:28Z</dcterms:modified>
</cp:coreProperties>
</file>