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4.xml" ContentType="application/vnd.openxmlformats-officedocument.themeOverr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5.xml" ContentType="application/vnd.openxmlformats-officedocument.themeOverr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tags/tag21.xml" ContentType="application/vnd.openxmlformats-officedocument.presentationml.tags+xml"/>
  <Override PartName="/ppt/notesSlides/notesSlide28.xml" ContentType="application/vnd.openxmlformats-officedocument.presentationml.notesSlide+xml"/>
  <Override PartName="/ppt/charts/chart12.xml" ContentType="application/vnd.openxmlformats-officedocument.drawingml.chart+xml"/>
  <Override PartName="/ppt/tags/tag22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71" r:id="rId3"/>
    <p:sldId id="269" r:id="rId4"/>
    <p:sldId id="312" r:id="rId5"/>
    <p:sldId id="320" r:id="rId6"/>
    <p:sldId id="268" r:id="rId7"/>
    <p:sldId id="313" r:id="rId8"/>
    <p:sldId id="272" r:id="rId9"/>
    <p:sldId id="314" r:id="rId10"/>
    <p:sldId id="276" r:id="rId11"/>
    <p:sldId id="277" r:id="rId12"/>
    <p:sldId id="316" r:id="rId13"/>
    <p:sldId id="274" r:id="rId14"/>
    <p:sldId id="263" r:id="rId15"/>
    <p:sldId id="286" r:id="rId16"/>
    <p:sldId id="318" r:id="rId17"/>
    <p:sldId id="315" r:id="rId18"/>
    <p:sldId id="273" r:id="rId19"/>
    <p:sldId id="306" r:id="rId20"/>
    <p:sldId id="307" r:id="rId21"/>
    <p:sldId id="308" r:id="rId22"/>
    <p:sldId id="292" r:id="rId23"/>
    <p:sldId id="319" r:id="rId24"/>
    <p:sldId id="284" r:id="rId25"/>
    <p:sldId id="317" r:id="rId26"/>
    <p:sldId id="266" r:id="rId27"/>
    <p:sldId id="301" r:id="rId28"/>
    <p:sldId id="304" r:id="rId29"/>
    <p:sldId id="310" r:id="rId30"/>
    <p:sldId id="259" r:id="rId31"/>
    <p:sldId id="260" r:id="rId32"/>
  </p:sldIdLst>
  <p:sldSz cx="9144000" cy="6858000" type="screen4x3"/>
  <p:notesSz cx="6858000" cy="9144000"/>
  <p:embeddedFontLst>
    <p:embeddedFont>
      <p:font typeface="新細明體" pitchFamily="18" charset="-120"/>
      <p:regular r:id="rId34"/>
    </p:embeddedFont>
    <p:embeddedFont>
      <p:font typeface="Candara" pitchFamily="34" charset="0"/>
      <p:regular r:id="rId35"/>
      <p:bold r:id="rId36"/>
      <p:italic r:id="rId37"/>
      <p:boldItalic r:id="rId38"/>
    </p:embeddedFont>
    <p:embeddedFont>
      <p:font typeface="Verdana" pitchFamily="34" charset="0"/>
      <p:regular r:id="rId39"/>
      <p:bold r:id="rId40"/>
      <p:italic r:id="rId41"/>
      <p:boldItalic r:id="rId42"/>
    </p:embeddedFont>
    <p:embeddedFont>
      <p:font typeface="Eras Medium ITC" pitchFamily="34" charset="0"/>
      <p:regular r:id="rId43"/>
    </p:embeddedFont>
    <p:embeddedFont>
      <p:font typeface="黑体" pitchFamily="49" charset="-122"/>
      <p:regular r:id="rId44"/>
    </p:embeddedFont>
    <p:embeddedFont>
      <p:font typeface="Calibri" pitchFamily="34" charset="0"/>
      <p:regular r:id="rId45"/>
      <p:bold r:id="rId46"/>
      <p:italic r:id="rId47"/>
      <p:boldItalic r:id="rId48"/>
    </p:embeddedFont>
    <p:embeddedFont>
      <p:font typeface="Meiryo" pitchFamily="34" charset="-128"/>
      <p:regular r:id="rId49"/>
      <p:bold r:id="rId50"/>
      <p:italic r:id="rId51"/>
      <p:boldItalic r:id="rId52"/>
    </p:embeddedFont>
    <p:embeddedFont>
      <p:font typeface="Consolas" pitchFamily="49" charset="0"/>
      <p:regular r:id="rId53"/>
      <p:bold r:id="rId54"/>
      <p:italic r:id="rId55"/>
      <p:boldItalic r:id="rId5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CCFFFF"/>
    <a:srgbClr val="FFF7DD"/>
    <a:srgbClr val="0099FF"/>
    <a:srgbClr val="00FFFF"/>
    <a:srgbClr val="FF6699"/>
    <a:srgbClr val="66FFFF"/>
    <a:srgbClr val="66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778" autoAdjust="0"/>
  </p:normalViewPr>
  <p:slideViewPr>
    <p:cSldViewPr>
      <p:cViewPr>
        <p:scale>
          <a:sx n="59" d="100"/>
          <a:sy n="59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4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843160146956899"/>
          <c:y val="8.5699119850880801E-2"/>
          <c:w val="0.76041370975372602"/>
          <c:h val="0.78729240294621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Sync</c:v>
                </c:pt>
              </c:strCache>
            </c:strRef>
          </c:tx>
          <c:spPr>
            <a:solidFill>
              <a:srgbClr val="FF0066"/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PageRank</c:v>
                </c:pt>
                <c:pt idx="1">
                  <c:v>SSSP</c:v>
                </c:pt>
                <c:pt idx="2">
                  <c:v>LBP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Async</c:v>
                </c:pt>
              </c:strCache>
            </c:strRef>
          </c:tx>
          <c:spPr>
            <a:solidFill>
              <a:schemeClr val="tx1"/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PageRank</c:v>
                </c:pt>
                <c:pt idx="1">
                  <c:v>SSSP</c:v>
                </c:pt>
                <c:pt idx="2">
                  <c:v>LBP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0.38</c:v>
                </c:pt>
                <c:pt idx="1">
                  <c:v>2.86</c:v>
                </c:pt>
                <c:pt idx="2">
                  <c:v>1.43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056704"/>
        <c:axId val="38058240"/>
      </c:barChart>
      <c:catAx>
        <c:axId val="380567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effectLst/>
                <a:latin typeface="Eras Medium ITC" pitchFamily="34" charset="0"/>
              </a:defRPr>
            </a:pPr>
            <a:endParaRPr lang="zh-CN"/>
          </a:p>
        </c:txPr>
        <c:crossAx val="38058240"/>
        <c:crosses val="autoZero"/>
        <c:auto val="1"/>
        <c:lblAlgn val="ctr"/>
        <c:lblOffset val="0"/>
        <c:noMultiLvlLbl val="0"/>
      </c:catAx>
      <c:valAx>
        <c:axId val="38058240"/>
        <c:scaling>
          <c:orientation val="minMax"/>
        </c:scaling>
        <c:delete val="0"/>
        <c:axPos val="l"/>
        <c:majorGridlines>
          <c:spPr>
            <a:ln>
              <a:noFill/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 u="non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Eras Medium ITC" pitchFamily="34" charset="0"/>
                  </a:defRPr>
                </a:pPr>
                <a:r>
                  <a:rPr lang="en-US" altLang="en-US" sz="2400" b="0" i="0" u="none" dirty="0" smtClean="0">
                    <a:effectLst/>
                    <a:latin typeface="+mj-lt"/>
                    <a:ea typeface="Verdana" pitchFamily="34" charset="0"/>
                    <a:cs typeface="Verdana" pitchFamily="34" charset="0"/>
                  </a:rPr>
                  <a:t>Speedup</a:t>
                </a:r>
                <a:endParaRPr lang="en-US" altLang="en-US" sz="2400" b="0" i="0" u="none" dirty="0">
                  <a:effectLst/>
                  <a:latin typeface="+mj-lt"/>
                  <a:ea typeface="Verdana" pitchFamily="34" charset="0"/>
                  <a:cs typeface="Verdana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26940772012986203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cap="flat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zh-CN"/>
          </a:p>
        </c:txPr>
        <c:crossAx val="38056704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27438270410226001"/>
          <c:y val="2.92598870395782E-2"/>
          <c:w val="0.309122667802121"/>
          <c:h val="0.25909528570899498"/>
        </c:manualLayout>
      </c:layout>
      <c:overlay val="0"/>
      <c:txPr>
        <a:bodyPr/>
        <a:lstStyle/>
        <a:p>
          <a:pPr>
            <a:defRPr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20465352957999"/>
          <c:y val="7.6570082998907996E-2"/>
          <c:w val="0.77397315936089395"/>
          <c:h val="0.7196882493159599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Table1[[#标题];[Manual switch]]</c:f>
              <c:strCache>
                <c:ptCount val="1"/>
                <c:pt idx="0">
                  <c:v>Manual switch</c:v>
                </c:pt>
              </c:strCache>
            </c:strRef>
          </c:tx>
          <c:spPr>
            <a:ln>
              <a:solidFill>
                <a:srgbClr val="00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10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xVal>
            <c:numRef>
              <c:f>Table1[Manual switch]</c:f>
              <c:numCache>
                <c:formatCode>General</c:formatCode>
                <c:ptCount val="19"/>
                <c:pt idx="0">
                  <c:v>3.4493480000000001</c:v>
                </c:pt>
                <c:pt idx="1">
                  <c:v>6.1777647999999976</c:v>
                </c:pt>
                <c:pt idx="2">
                  <c:v>8.5074147999999994</c:v>
                </c:pt>
                <c:pt idx="3">
                  <c:v>9.9026548000000005</c:v>
                </c:pt>
                <c:pt idx="4">
                  <c:v>11.386647999999999</c:v>
                </c:pt>
                <c:pt idx="5">
                  <c:v>12.406748</c:v>
                </c:pt>
                <c:pt idx="6">
                  <c:v>12.639448</c:v>
                </c:pt>
                <c:pt idx="7">
                  <c:v>13.23748</c:v>
                </c:pt>
                <c:pt idx="8">
                  <c:v>13.636248</c:v>
                </c:pt>
                <c:pt idx="9">
                  <c:v>13.692247999999999</c:v>
                </c:pt>
                <c:pt idx="10">
                  <c:v>14.044148</c:v>
                </c:pt>
                <c:pt idx="11">
                  <c:v>14.474348000000001</c:v>
                </c:pt>
                <c:pt idx="12">
                  <c:v>14.988948000000001</c:v>
                </c:pt>
                <c:pt idx="13">
                  <c:v>14.689348000000001</c:v>
                </c:pt>
                <c:pt idx="14">
                  <c:v>16.217348000000001</c:v>
                </c:pt>
                <c:pt idx="15">
                  <c:v>18.343848000000001</c:v>
                </c:pt>
                <c:pt idx="16">
                  <c:v>20.069348000000002</c:v>
                </c:pt>
                <c:pt idx="17">
                  <c:v>22.719747999999999</c:v>
                </c:pt>
                <c:pt idx="18">
                  <c:v>24.626148000000001</c:v>
                </c:pt>
              </c:numCache>
            </c:numRef>
          </c:xVal>
          <c:yVal>
            <c:numRef>
              <c:f>Table1[time]</c:f>
              <c:numCache>
                <c:formatCode>General</c:formatCode>
                <c:ptCount val="19"/>
                <c:pt idx="0">
                  <c:v>32069.599999999999</c:v>
                </c:pt>
                <c:pt idx="1">
                  <c:v>26922.6</c:v>
                </c:pt>
                <c:pt idx="2">
                  <c:v>22581.5</c:v>
                </c:pt>
                <c:pt idx="3">
                  <c:v>17778.3</c:v>
                </c:pt>
                <c:pt idx="4">
                  <c:v>15633.5</c:v>
                </c:pt>
                <c:pt idx="5">
                  <c:v>15386.1</c:v>
                </c:pt>
                <c:pt idx="6">
                  <c:v>14472.9</c:v>
                </c:pt>
                <c:pt idx="7">
                  <c:v>15149.8</c:v>
                </c:pt>
                <c:pt idx="8">
                  <c:v>15454.5</c:v>
                </c:pt>
                <c:pt idx="9">
                  <c:v>15419</c:v>
                </c:pt>
                <c:pt idx="10">
                  <c:v>15763.6</c:v>
                </c:pt>
                <c:pt idx="11">
                  <c:v>16281.7</c:v>
                </c:pt>
                <c:pt idx="12">
                  <c:v>16540.7</c:v>
                </c:pt>
                <c:pt idx="13">
                  <c:v>16459.900000000001</c:v>
                </c:pt>
                <c:pt idx="14">
                  <c:v>18031.2</c:v>
                </c:pt>
                <c:pt idx="15">
                  <c:v>19760.3</c:v>
                </c:pt>
                <c:pt idx="16">
                  <c:v>21180.5</c:v>
                </c:pt>
                <c:pt idx="17">
                  <c:v>23462.6</c:v>
                </c:pt>
                <c:pt idx="18">
                  <c:v>25010.400000000001</c:v>
                </c:pt>
              </c:numCache>
            </c:numRef>
          </c:yVal>
          <c:smooth val="1"/>
        </c:ser>
        <c:ser>
          <c:idx val="3"/>
          <c:order val="1"/>
          <c:tx>
            <c:strRef>
              <c:f>Table1[[#标题];[Predicted switch]]</c:f>
              <c:strCache>
                <c:ptCount val="1"/>
                <c:pt idx="0">
                  <c:v>Predicted switch</c:v>
                </c:pt>
              </c:strCache>
            </c:strRef>
          </c:tx>
          <c:spPr>
            <a:ln w="19050" cmpd="sng">
              <a:solidFill>
                <a:srgbClr val="FF0066"/>
              </a:solidFill>
            </a:ln>
          </c:spPr>
          <c:marker>
            <c:symbol val="star"/>
            <c:size val="12"/>
            <c:spPr>
              <a:ln w="19050" cmpd="sng">
                <a:solidFill>
                  <a:srgbClr val="FF0066"/>
                </a:solidFill>
              </a:ln>
            </c:spPr>
          </c:marker>
          <c:xVal>
            <c:numRef>
              <c:f>Table1[switch]</c:f>
              <c:numCache>
                <c:formatCode>General</c:formatCode>
                <c:ptCount val="19"/>
                <c:pt idx="0">
                  <c:v>13.053100000000001</c:v>
                </c:pt>
                <c:pt idx="1">
                  <c:v>13.053100000000001</c:v>
                </c:pt>
                <c:pt idx="2">
                  <c:v>13.053100000000001</c:v>
                </c:pt>
                <c:pt idx="3">
                  <c:v>13.053100000000001</c:v>
                </c:pt>
                <c:pt idx="4">
                  <c:v>13.053100000000001</c:v>
                </c:pt>
                <c:pt idx="5">
                  <c:v>13.053100000000001</c:v>
                </c:pt>
                <c:pt idx="6">
                  <c:v>13.053100000000001</c:v>
                </c:pt>
                <c:pt idx="7">
                  <c:v>13.053100000000001</c:v>
                </c:pt>
                <c:pt idx="8">
                  <c:v>13.053100000000001</c:v>
                </c:pt>
                <c:pt idx="9">
                  <c:v>13.053100000000001</c:v>
                </c:pt>
                <c:pt idx="10">
                  <c:v>13.053100000000001</c:v>
                </c:pt>
                <c:pt idx="11">
                  <c:v>13.053100000000001</c:v>
                </c:pt>
                <c:pt idx="12">
                  <c:v>13.053100000000001</c:v>
                </c:pt>
                <c:pt idx="13">
                  <c:v>13.053100000000001</c:v>
                </c:pt>
                <c:pt idx="14">
                  <c:v>13.053100000000001</c:v>
                </c:pt>
                <c:pt idx="15">
                  <c:v>13.053100000000001</c:v>
                </c:pt>
                <c:pt idx="16">
                  <c:v>13.053100000000001</c:v>
                </c:pt>
                <c:pt idx="17">
                  <c:v>13.053100000000001</c:v>
                </c:pt>
                <c:pt idx="18">
                  <c:v>13.053100000000001</c:v>
                </c:pt>
              </c:numCache>
            </c:numRef>
          </c:xVal>
          <c:yVal>
            <c:numRef>
              <c:f>Table1[time2]</c:f>
              <c:numCache>
                <c:formatCode>General</c:formatCode>
                <c:ptCount val="19"/>
                <c:pt idx="0">
                  <c:v>15234</c:v>
                </c:pt>
                <c:pt idx="1">
                  <c:v>15234</c:v>
                </c:pt>
                <c:pt idx="2">
                  <c:v>15234</c:v>
                </c:pt>
                <c:pt idx="3">
                  <c:v>15234</c:v>
                </c:pt>
                <c:pt idx="4">
                  <c:v>15234</c:v>
                </c:pt>
                <c:pt idx="5">
                  <c:v>15234</c:v>
                </c:pt>
                <c:pt idx="6">
                  <c:v>15234</c:v>
                </c:pt>
                <c:pt idx="7">
                  <c:v>15234</c:v>
                </c:pt>
                <c:pt idx="8">
                  <c:v>15234</c:v>
                </c:pt>
                <c:pt idx="9">
                  <c:v>15234</c:v>
                </c:pt>
                <c:pt idx="10">
                  <c:v>15234</c:v>
                </c:pt>
                <c:pt idx="11">
                  <c:v>15234</c:v>
                </c:pt>
                <c:pt idx="12">
                  <c:v>15234</c:v>
                </c:pt>
                <c:pt idx="13">
                  <c:v>15234</c:v>
                </c:pt>
                <c:pt idx="14">
                  <c:v>15234</c:v>
                </c:pt>
                <c:pt idx="15">
                  <c:v>15234</c:v>
                </c:pt>
                <c:pt idx="16">
                  <c:v>15234</c:v>
                </c:pt>
                <c:pt idx="17">
                  <c:v>15234</c:v>
                </c:pt>
                <c:pt idx="18">
                  <c:v>15234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852992"/>
        <c:axId val="134855296"/>
      </c:scatterChart>
      <c:valAx>
        <c:axId val="134852992"/>
        <c:scaling>
          <c:orientation val="minMax"/>
          <c:max val="2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 sz="2200" b="0" dirty="0" smtClean="0">
                    <a:latin typeface="Eras Medium ITC"/>
                    <a:cs typeface="Eras Medium ITC"/>
                  </a:rPr>
                  <a:t>Switch Timing</a:t>
                </a:r>
                <a:r>
                  <a:rPr lang="en-US" altLang="zh-CN" sz="2200" b="0" baseline="0" dirty="0" smtClean="0">
                    <a:latin typeface="Eras Medium ITC"/>
                    <a:cs typeface="Eras Medium ITC"/>
                  </a:rPr>
                  <a:t> (Time Point)</a:t>
                </a:r>
                <a:endParaRPr lang="zh-CN" altLang="en-US" sz="2200" b="0" dirty="0">
                  <a:latin typeface="Eras Medium ITC"/>
                  <a:cs typeface="Eras Medium ITC"/>
                </a:endParaRPr>
              </a:p>
            </c:rich>
          </c:tx>
          <c:layout>
            <c:manualLayout>
              <c:xMode val="edge"/>
              <c:yMode val="edge"/>
              <c:x val="0.258568149492306"/>
              <c:y val="0.8954970259388880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  <a:tailEnd type="arrow" w="lg" len="lg"/>
          </a:ln>
        </c:spPr>
        <c:txPr>
          <a:bodyPr/>
          <a:lstStyle/>
          <a:p>
            <a:pPr>
              <a:defRPr sz="1800">
                <a:effectLst/>
                <a:latin typeface="Eras Medium ITC" pitchFamily="34" charset="0"/>
              </a:defRPr>
            </a:pPr>
            <a:endParaRPr lang="zh-CN"/>
          </a:p>
        </c:txPr>
        <c:crossAx val="134855296"/>
        <c:crosses val="autoZero"/>
        <c:crossBetween val="midCat"/>
        <c:majorUnit val="5"/>
      </c:valAx>
      <c:valAx>
        <c:axId val="134855296"/>
        <c:scaling>
          <c:orientation val="minMax"/>
          <c:max val="40000"/>
        </c:scaling>
        <c:delete val="0"/>
        <c:axPos val="l"/>
        <c:majorGridlines>
          <c:spPr>
            <a:ln>
              <a:noFill/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 u="non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Eras Medium ITC" pitchFamily="34" charset="0"/>
                  </a:defRPr>
                </a:pPr>
                <a:r>
                  <a:rPr lang="en-US" altLang="en-US" sz="2400" b="0" i="0" u="none" dirty="0" smtClean="0">
                    <a:effectLst/>
                    <a:latin typeface="Calibri"/>
                    <a:ea typeface="Verdana" pitchFamily="34" charset="0"/>
                    <a:cs typeface="Calibri"/>
                  </a:rPr>
                  <a:t>Execution</a:t>
                </a:r>
                <a:r>
                  <a:rPr lang="en-US" altLang="en-US" sz="2400" b="0" i="0" u="none" baseline="0" dirty="0" smtClean="0">
                    <a:effectLst/>
                    <a:latin typeface="Calibri"/>
                    <a:ea typeface="Verdana" pitchFamily="34" charset="0"/>
                    <a:cs typeface="Calibri"/>
                  </a:rPr>
                  <a:t> Time</a:t>
                </a:r>
                <a:r>
                  <a:rPr lang="en-US" altLang="en-US" sz="2400" b="0" i="0" u="none" dirty="0" smtClean="0">
                    <a:effectLst/>
                    <a:latin typeface="Calibri"/>
                    <a:ea typeface="Verdana" pitchFamily="34" charset="0"/>
                    <a:cs typeface="Calibri"/>
                  </a:rPr>
                  <a:t> (s)</a:t>
                </a:r>
                <a:endParaRPr lang="en-US" altLang="en-US" sz="2400" b="0" i="0" u="none" dirty="0">
                  <a:effectLst/>
                  <a:latin typeface="Calibri"/>
                  <a:ea typeface="Verdana" pitchFamily="34" charset="0"/>
                  <a:cs typeface="Calibri"/>
                </a:endParaRPr>
              </a:p>
            </c:rich>
          </c:tx>
          <c:layout>
            <c:manualLayout>
              <c:xMode val="edge"/>
              <c:yMode val="edge"/>
              <c:x val="4.3547973407618602E-3"/>
              <c:y val="0.17848314072131699"/>
            </c:manualLayout>
          </c:layout>
          <c:overlay val="0"/>
          <c:spPr>
            <a:solidFill>
              <a:schemeClr val="bg1"/>
            </a:solidFill>
          </c:spPr>
        </c:title>
        <c:numFmt formatCode="General" sourceLinked="1"/>
        <c:majorTickMark val="in"/>
        <c:minorTickMark val="none"/>
        <c:tickLblPos val="nextTo"/>
        <c:spPr>
          <a:ln cap="flat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effectLst/>
                <a:latin typeface="+mj-lt"/>
                <a:ea typeface="Verdana" pitchFamily="34" charset="0"/>
                <a:cs typeface="Verdana" pitchFamily="34" charset="0"/>
              </a:defRPr>
            </a:pPr>
            <a:endParaRPr lang="zh-CN"/>
          </a:p>
        </c:txPr>
        <c:crossAx val="134852992"/>
        <c:crosses val="autoZero"/>
        <c:crossBetween val="midCat"/>
        <c:majorUnit val="10000"/>
        <c:dispUnits>
          <c:builtInUnit val="thousands"/>
        </c:dispUnits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52787498919873099"/>
          <c:y val="1.97055191948242E-2"/>
          <c:w val="0.45401522601741101"/>
          <c:h val="0.171272085179272"/>
        </c:manualLayout>
      </c:layout>
      <c:overlay val="0"/>
      <c:txPr>
        <a:bodyPr/>
        <a:lstStyle/>
        <a:p>
          <a:pPr>
            <a:defRPr sz="2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/>
      </a:pPr>
      <a:endParaRPr lang="zh-CN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3367906211479"/>
          <c:y val="8.5699119850880801E-2"/>
          <c:w val="0.87068024187788695"/>
          <c:h val="0.78729240294621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Sync</c:v>
                </c:pt>
              </c:strCache>
            </c:strRef>
          </c:tx>
          <c:spPr>
            <a:solidFill>
              <a:srgbClr val="FF0066"/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Sheet1!$A$2:$A$9</c:f>
              <c:strCache>
                <c:ptCount val="8"/>
                <c:pt idx="0">
                  <c:v>Ljournal</c:v>
                </c:pt>
                <c:pt idx="1">
                  <c:v>Wiki</c:v>
                </c:pt>
                <c:pt idx="2">
                  <c:v>Twitter</c:v>
                </c:pt>
                <c:pt idx="3">
                  <c:v>RoadCA</c:v>
                </c:pt>
                <c:pt idx="4">
                  <c:v>3M</c:v>
                </c:pt>
                <c:pt idx="5">
                  <c:v>6M</c:v>
                </c:pt>
                <c:pt idx="6">
                  <c:v>9M</c:v>
                </c:pt>
                <c:pt idx="7">
                  <c:v>Twitter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Async</c:v>
                </c:pt>
              </c:strCache>
            </c:strRef>
          </c:tx>
          <c:spPr>
            <a:solidFill>
              <a:schemeClr val="tx1"/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Sheet1!$A$2:$A$9</c:f>
              <c:strCache>
                <c:ptCount val="8"/>
                <c:pt idx="0">
                  <c:v>Ljournal</c:v>
                </c:pt>
                <c:pt idx="1">
                  <c:v>Wiki</c:v>
                </c:pt>
                <c:pt idx="2">
                  <c:v>Twitter</c:v>
                </c:pt>
                <c:pt idx="3">
                  <c:v>RoadCA</c:v>
                </c:pt>
                <c:pt idx="4">
                  <c:v>3M</c:v>
                </c:pt>
                <c:pt idx="5">
                  <c:v>6M</c:v>
                </c:pt>
                <c:pt idx="6">
                  <c:v>9M</c:v>
                </c:pt>
                <c:pt idx="7">
                  <c:v>Twitter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0.63800000000000001</c:v>
                </c:pt>
                <c:pt idx="1">
                  <c:v>0.47099999999999997</c:v>
                </c:pt>
                <c:pt idx="2">
                  <c:v>0.38400000000000001</c:v>
                </c:pt>
                <c:pt idx="3">
                  <c:v>1.5369999999999999</c:v>
                </c:pt>
                <c:pt idx="4">
                  <c:v>1.431</c:v>
                </c:pt>
                <c:pt idx="5">
                  <c:v>0.94299999999999995</c:v>
                </c:pt>
                <c:pt idx="6">
                  <c:v>0.63600000000000001</c:v>
                </c:pt>
                <c:pt idx="7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Hsync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Ljournal</c:v>
                </c:pt>
                <c:pt idx="1">
                  <c:v>Wiki</c:v>
                </c:pt>
                <c:pt idx="2">
                  <c:v>Twitter</c:v>
                </c:pt>
                <c:pt idx="3">
                  <c:v>RoadCA</c:v>
                </c:pt>
                <c:pt idx="4">
                  <c:v>3M</c:v>
                </c:pt>
                <c:pt idx="5">
                  <c:v>6M</c:v>
                </c:pt>
                <c:pt idx="6">
                  <c:v>9M</c:v>
                </c:pt>
                <c:pt idx="7">
                  <c:v>Twitter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1.7310000000000001</c:v>
                </c:pt>
                <c:pt idx="1">
                  <c:v>1.21</c:v>
                </c:pt>
                <c:pt idx="2">
                  <c:v>1.0900000000000001</c:v>
                </c:pt>
                <c:pt idx="3">
                  <c:v>2.2309999999999999</c:v>
                </c:pt>
                <c:pt idx="4">
                  <c:v>1.871</c:v>
                </c:pt>
                <c:pt idx="5">
                  <c:v>1.5209999999999999</c:v>
                </c:pt>
                <c:pt idx="6">
                  <c:v>1.2709999999999999</c:v>
                </c:pt>
                <c:pt idx="7">
                  <c:v>1.538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447168"/>
        <c:axId val="141448704"/>
      </c:barChart>
      <c:catAx>
        <c:axId val="1414471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effectLst/>
                <a:latin typeface="Eras Medium ITC" pitchFamily="34" charset="0"/>
              </a:defRPr>
            </a:pPr>
            <a:endParaRPr lang="zh-CN"/>
          </a:p>
        </c:txPr>
        <c:crossAx val="141448704"/>
        <c:crosses val="autoZero"/>
        <c:auto val="1"/>
        <c:lblAlgn val="ctr"/>
        <c:lblOffset val="0"/>
        <c:noMultiLvlLbl val="0"/>
      </c:catAx>
      <c:valAx>
        <c:axId val="141448704"/>
        <c:scaling>
          <c:orientation val="minMax"/>
          <c:max val="2.5"/>
        </c:scaling>
        <c:delete val="0"/>
        <c:axPos val="l"/>
        <c:majorGridlines>
          <c:spPr>
            <a:ln>
              <a:noFill/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 u="non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Eras Medium ITC" pitchFamily="34" charset="0"/>
                  </a:defRPr>
                </a:pPr>
                <a:r>
                  <a:rPr lang="en-US" altLang="en-US" sz="2400" b="0" i="0" u="none" dirty="0" smtClean="0">
                    <a:effectLst/>
                    <a:latin typeface="+mj-lt"/>
                    <a:ea typeface="Verdana" pitchFamily="34" charset="0"/>
                    <a:cs typeface="Verdana" pitchFamily="34" charset="0"/>
                  </a:rPr>
                  <a:t>Normalized</a:t>
                </a:r>
                <a:r>
                  <a:rPr lang="en-US" altLang="en-US" sz="2400" b="0" i="0" u="none" baseline="0" dirty="0" smtClean="0">
                    <a:effectLst/>
                    <a:latin typeface="+mj-lt"/>
                    <a:ea typeface="Verdana" pitchFamily="34" charset="0"/>
                    <a:cs typeface="Verdana" pitchFamily="34" charset="0"/>
                  </a:rPr>
                  <a:t> </a:t>
                </a:r>
                <a:r>
                  <a:rPr lang="en-US" altLang="en-US" sz="2400" b="0" i="0" u="none" dirty="0" smtClean="0">
                    <a:effectLst/>
                    <a:latin typeface="+mj-lt"/>
                    <a:ea typeface="Verdana" pitchFamily="34" charset="0"/>
                    <a:cs typeface="Verdana" pitchFamily="34" charset="0"/>
                  </a:rPr>
                  <a:t>Speedup</a:t>
                </a:r>
                <a:endParaRPr lang="en-US" altLang="en-US" sz="2400" b="0" i="0" u="none" dirty="0">
                  <a:effectLst/>
                  <a:latin typeface="+mj-lt"/>
                  <a:ea typeface="Verdana" pitchFamily="34" charset="0"/>
                  <a:cs typeface="Verdana" pitchFamily="34" charset="0"/>
                </a:endParaRPr>
              </a:p>
            </c:rich>
          </c:tx>
          <c:layout>
            <c:manualLayout>
              <c:xMode val="edge"/>
              <c:yMode val="edge"/>
              <c:x val="5.0391226371672999E-3"/>
              <c:y val="7.13477980904616E-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cap="flat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zh-CN"/>
          </a:p>
        </c:txPr>
        <c:crossAx val="141447168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6674698181683498"/>
          <c:y val="4.6480096315828801E-4"/>
          <c:w val="0.12128663944746899"/>
          <c:h val="0.330333194270931"/>
        </c:manualLayout>
      </c:layout>
      <c:overlay val="0"/>
      <c:txPr>
        <a:bodyPr/>
        <a:lstStyle/>
        <a:p>
          <a:pPr>
            <a:defRPr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95603674540701"/>
          <c:y val="0.152766218066166"/>
          <c:w val="0.74447471703241697"/>
          <c:h val="0.6428322935869650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Sync -&gt; Async</c:v>
                </c:pt>
              </c:strCache>
            </c:strRef>
          </c:tx>
          <c:spPr>
            <a:ln w="28575">
              <a:solidFill>
                <a:srgbClr val="00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10"/>
            <c:spPr>
              <a:solidFill>
                <a:schemeClr val="tx1"/>
              </a:solidFill>
              <a:ln>
                <a:solidFill>
                  <a:srgbClr val="000000"/>
                </a:solidFill>
              </a:ln>
            </c:spPr>
          </c:marker>
          <c:xVal>
            <c:numRef>
              <c:f>Sheet1!$A$2:$A$90</c:f>
              <c:numCache>
                <c:formatCode>General</c:formatCode>
                <c:ptCount val="89"/>
                <c:pt idx="0">
                  <c:v>6.9589999999999996</c:v>
                </c:pt>
                <c:pt idx="1">
                  <c:v>13.712999999999999</c:v>
                </c:pt>
                <c:pt idx="2">
                  <c:v>25.806999999999999</c:v>
                </c:pt>
                <c:pt idx="3">
                  <c:v>39.595999999999997</c:v>
                </c:pt>
                <c:pt idx="4">
                  <c:v>54.186999999999998</c:v>
                </c:pt>
                <c:pt idx="5">
                  <c:v>75.857999999999976</c:v>
                </c:pt>
                <c:pt idx="6">
                  <c:v>90.019000000000005</c:v>
                </c:pt>
                <c:pt idx="7">
                  <c:v>104.251</c:v>
                </c:pt>
                <c:pt idx="8">
                  <c:v>125.35</c:v>
                </c:pt>
                <c:pt idx="9">
                  <c:v>147.06100000000001</c:v>
                </c:pt>
                <c:pt idx="10">
                  <c:v>174.37</c:v>
                </c:pt>
                <c:pt idx="11">
                  <c:v>197.35400000000001</c:v>
                </c:pt>
                <c:pt idx="12">
                  <c:v>220.00899999999999</c:v>
                </c:pt>
                <c:pt idx="13">
                  <c:v>234.97499999999999</c:v>
                </c:pt>
                <c:pt idx="14">
                  <c:v>274.363</c:v>
                </c:pt>
                <c:pt idx="15">
                  <c:v>288.9929999999996</c:v>
                </c:pt>
                <c:pt idx="16">
                  <c:v>322.91699999999997</c:v>
                </c:pt>
                <c:pt idx="17">
                  <c:v>336.10300000000001</c:v>
                </c:pt>
                <c:pt idx="18">
                  <c:v>360.89699999999999</c:v>
                </c:pt>
                <c:pt idx="19">
                  <c:v>384.40699999999998</c:v>
                </c:pt>
                <c:pt idx="20">
                  <c:v>403.67200000000003</c:v>
                </c:pt>
                <c:pt idx="21">
                  <c:v>432.21899999999999</c:v>
                </c:pt>
                <c:pt idx="22">
                  <c:v>464.77199999999999</c:v>
                </c:pt>
                <c:pt idx="23">
                  <c:v>495.62799999999999</c:v>
                </c:pt>
                <c:pt idx="24">
                  <c:v>514.73099999999999</c:v>
                </c:pt>
                <c:pt idx="25">
                  <c:v>551.21199999999999</c:v>
                </c:pt>
                <c:pt idx="26">
                  <c:v>589.14699999999959</c:v>
                </c:pt>
                <c:pt idx="27">
                  <c:v>612.04599999999959</c:v>
                </c:pt>
                <c:pt idx="28">
                  <c:v>644.75199999999995</c:v>
                </c:pt>
                <c:pt idx="29">
                  <c:v>663.97900000000004</c:v>
                </c:pt>
                <c:pt idx="30">
                  <c:v>696.30199999999957</c:v>
                </c:pt>
                <c:pt idx="31">
                  <c:v>730.22500000000002</c:v>
                </c:pt>
                <c:pt idx="32">
                  <c:v>751.65300000000002</c:v>
                </c:pt>
                <c:pt idx="33">
                  <c:v>793.84099999999955</c:v>
                </c:pt>
                <c:pt idx="34">
                  <c:v>838.87300000000005</c:v>
                </c:pt>
                <c:pt idx="35">
                  <c:v>883.61099999999999</c:v>
                </c:pt>
                <c:pt idx="36">
                  <c:v>926.77200000000005</c:v>
                </c:pt>
                <c:pt idx="37">
                  <c:v>972.89099999999996</c:v>
                </c:pt>
                <c:pt idx="38">
                  <c:v>1017.895</c:v>
                </c:pt>
                <c:pt idx="39">
                  <c:v>1054.1559999999999</c:v>
                </c:pt>
                <c:pt idx="40">
                  <c:v>1091.0630000000001</c:v>
                </c:pt>
                <c:pt idx="41">
                  <c:v>1144.4970000000001</c:v>
                </c:pt>
                <c:pt idx="42">
                  <c:v>1177.154</c:v>
                </c:pt>
                <c:pt idx="43">
                  <c:v>1222.5920000000001</c:v>
                </c:pt>
                <c:pt idx="44">
                  <c:v>1260.71</c:v>
                </c:pt>
                <c:pt idx="45">
                  <c:v>1301.779</c:v>
                </c:pt>
                <c:pt idx="46">
                  <c:v>1388.923</c:v>
                </c:pt>
                <c:pt idx="47">
                  <c:v>1444.9829999999999</c:v>
                </c:pt>
                <c:pt idx="48">
                  <c:v>1503.6949999999999</c:v>
                </c:pt>
                <c:pt idx="49">
                  <c:v>1539.5029999999999</c:v>
                </c:pt>
                <c:pt idx="50">
                  <c:v>1588.604</c:v>
                </c:pt>
                <c:pt idx="51">
                  <c:v>1625.0630000000001</c:v>
                </c:pt>
                <c:pt idx="52">
                  <c:v>1708.163</c:v>
                </c:pt>
                <c:pt idx="53">
                  <c:v>1776.2380000000001</c:v>
                </c:pt>
                <c:pt idx="54">
                  <c:v>1830.646</c:v>
                </c:pt>
                <c:pt idx="55">
                  <c:v>1893.5740000000001</c:v>
                </c:pt>
                <c:pt idx="56">
                  <c:v>1929.3620000000001</c:v>
                </c:pt>
                <c:pt idx="57">
                  <c:v>2016.2270000000001</c:v>
                </c:pt>
                <c:pt idx="58">
                  <c:v>2082.2579999999998</c:v>
                </c:pt>
                <c:pt idx="59">
                  <c:v>2162.6970000000001</c:v>
                </c:pt>
                <c:pt idx="60">
                  <c:v>2235.462</c:v>
                </c:pt>
                <c:pt idx="61">
                  <c:v>2298.1750000000002</c:v>
                </c:pt>
                <c:pt idx="62">
                  <c:v>2377.04</c:v>
                </c:pt>
                <c:pt idx="63">
                  <c:v>2445.3939999999998</c:v>
                </c:pt>
                <c:pt idx="64">
                  <c:v>2516.6179999999999</c:v>
                </c:pt>
                <c:pt idx="65">
                  <c:v>2594.085</c:v>
                </c:pt>
                <c:pt idx="66">
                  <c:v>2657.8870000000002</c:v>
                </c:pt>
                <c:pt idx="67">
                  <c:v>2750.6289999999999</c:v>
                </c:pt>
                <c:pt idx="68">
                  <c:v>2850.857</c:v>
                </c:pt>
                <c:pt idx="69">
                  <c:v>2930.7809999999999</c:v>
                </c:pt>
                <c:pt idx="70">
                  <c:v>3018.3209999999999</c:v>
                </c:pt>
                <c:pt idx="71">
                  <c:v>3113.7620000000002</c:v>
                </c:pt>
                <c:pt idx="72">
                  <c:v>3187.7559999999999</c:v>
                </c:pt>
                <c:pt idx="73">
                  <c:v>3304.261</c:v>
                </c:pt>
                <c:pt idx="74">
                  <c:v>3386.1729999999998</c:v>
                </c:pt>
                <c:pt idx="75">
                  <c:v>3490.6120000000001</c:v>
                </c:pt>
                <c:pt idx="76">
                  <c:v>3560.779</c:v>
                </c:pt>
                <c:pt idx="77">
                  <c:v>3684.0450000000001</c:v>
                </c:pt>
                <c:pt idx="78">
                  <c:v>3800.3679999999999</c:v>
                </c:pt>
                <c:pt idx="79">
                  <c:v>3890.9859999999999</c:v>
                </c:pt>
                <c:pt idx="80">
                  <c:v>4002.1350000000002</c:v>
                </c:pt>
                <c:pt idx="81">
                  <c:v>4114.6120000000001</c:v>
                </c:pt>
                <c:pt idx="82">
                  <c:v>4232.4849999999997</c:v>
                </c:pt>
                <c:pt idx="83">
                  <c:v>4294.7160000000003</c:v>
                </c:pt>
                <c:pt idx="84">
                  <c:v>4434.1080000000002</c:v>
                </c:pt>
                <c:pt idx="85">
                  <c:v>4556.451</c:v>
                </c:pt>
                <c:pt idx="86">
                  <c:v>4689.8469999999998</c:v>
                </c:pt>
                <c:pt idx="87">
                  <c:v>4838.5519999999997</c:v>
                </c:pt>
                <c:pt idx="88">
                  <c:v>4960.55</c:v>
                </c:pt>
              </c:numCache>
            </c:numRef>
          </c:xVal>
          <c:yVal>
            <c:numRef>
              <c:f>Sheet1!$B$2:$B$90</c:f>
              <c:numCache>
                <c:formatCode>General</c:formatCode>
                <c:ptCount val="89"/>
                <c:pt idx="0">
                  <c:v>60.143999999999998</c:v>
                </c:pt>
                <c:pt idx="1">
                  <c:v>76.063999999999993</c:v>
                </c:pt>
                <c:pt idx="2">
                  <c:v>52.244</c:v>
                </c:pt>
                <c:pt idx="3">
                  <c:v>51.433999999999997</c:v>
                </c:pt>
                <c:pt idx="4">
                  <c:v>83.697999999999993</c:v>
                </c:pt>
                <c:pt idx="5">
                  <c:v>78.600999999999999</c:v>
                </c:pt>
                <c:pt idx="6">
                  <c:v>77.760999999999996</c:v>
                </c:pt>
                <c:pt idx="7">
                  <c:v>54.896000000000001</c:v>
                </c:pt>
                <c:pt idx="8">
                  <c:v>74.141999999999996</c:v>
                </c:pt>
                <c:pt idx="9">
                  <c:v>61.091000000000001</c:v>
                </c:pt>
                <c:pt idx="10">
                  <c:v>71.356999999999999</c:v>
                </c:pt>
                <c:pt idx="11">
                  <c:v>62.253</c:v>
                </c:pt>
                <c:pt idx="12">
                  <c:v>80.506</c:v>
                </c:pt>
                <c:pt idx="13">
                  <c:v>82.951999999999998</c:v>
                </c:pt>
                <c:pt idx="14">
                  <c:v>64.678999999999945</c:v>
                </c:pt>
                <c:pt idx="15">
                  <c:v>74.88</c:v>
                </c:pt>
                <c:pt idx="16">
                  <c:v>62.887999999999998</c:v>
                </c:pt>
                <c:pt idx="17">
                  <c:v>53.201000000000001</c:v>
                </c:pt>
                <c:pt idx="18">
                  <c:v>69.134</c:v>
                </c:pt>
                <c:pt idx="19">
                  <c:v>64.263999999999996</c:v>
                </c:pt>
                <c:pt idx="20">
                  <c:v>60.607999999999997</c:v>
                </c:pt>
                <c:pt idx="21">
                  <c:v>80.843999999999994</c:v>
                </c:pt>
                <c:pt idx="22">
                  <c:v>58.383000000000003</c:v>
                </c:pt>
                <c:pt idx="23">
                  <c:v>81.433000000000007</c:v>
                </c:pt>
                <c:pt idx="24">
                  <c:v>98.857999999999976</c:v>
                </c:pt>
                <c:pt idx="25">
                  <c:v>87.423000000000002</c:v>
                </c:pt>
                <c:pt idx="26">
                  <c:v>95.043999999999997</c:v>
                </c:pt>
                <c:pt idx="27">
                  <c:v>98.424999999999997</c:v>
                </c:pt>
                <c:pt idx="28">
                  <c:v>63.902999999999999</c:v>
                </c:pt>
                <c:pt idx="29">
                  <c:v>56.554000000000002</c:v>
                </c:pt>
                <c:pt idx="30">
                  <c:v>107.95399999999999</c:v>
                </c:pt>
                <c:pt idx="31">
                  <c:v>94.468999999999994</c:v>
                </c:pt>
                <c:pt idx="32">
                  <c:v>76.02</c:v>
                </c:pt>
                <c:pt idx="33">
                  <c:v>108.05500000000001</c:v>
                </c:pt>
                <c:pt idx="34">
                  <c:v>73.677999999999983</c:v>
                </c:pt>
                <c:pt idx="35">
                  <c:v>71.486999999999995</c:v>
                </c:pt>
                <c:pt idx="36">
                  <c:v>92.962000000000003</c:v>
                </c:pt>
                <c:pt idx="37">
                  <c:v>76.680999999999997</c:v>
                </c:pt>
                <c:pt idx="38">
                  <c:v>76.006</c:v>
                </c:pt>
                <c:pt idx="39">
                  <c:v>73.135999999999996</c:v>
                </c:pt>
                <c:pt idx="40">
                  <c:v>87.057000000000002</c:v>
                </c:pt>
                <c:pt idx="41">
                  <c:v>88.424000000000007</c:v>
                </c:pt>
                <c:pt idx="42">
                  <c:v>75.978999999999999</c:v>
                </c:pt>
                <c:pt idx="43">
                  <c:v>89.061000000000007</c:v>
                </c:pt>
                <c:pt idx="44">
                  <c:v>73.385999999999996</c:v>
                </c:pt>
                <c:pt idx="45">
                  <c:v>81.799000000000007</c:v>
                </c:pt>
                <c:pt idx="46">
                  <c:v>75.430000000000007</c:v>
                </c:pt>
                <c:pt idx="47">
                  <c:v>78.531000000000006</c:v>
                </c:pt>
                <c:pt idx="48">
                  <c:v>82.012</c:v>
                </c:pt>
                <c:pt idx="49">
                  <c:v>76.897999999999996</c:v>
                </c:pt>
                <c:pt idx="50">
                  <c:v>78.039000000000001</c:v>
                </c:pt>
                <c:pt idx="51">
                  <c:v>73.801000000000002</c:v>
                </c:pt>
                <c:pt idx="52">
                  <c:v>103.21299999999999</c:v>
                </c:pt>
                <c:pt idx="53">
                  <c:v>83.891000000000005</c:v>
                </c:pt>
                <c:pt idx="54">
                  <c:v>112.84</c:v>
                </c:pt>
                <c:pt idx="55">
                  <c:v>78.361999999999995</c:v>
                </c:pt>
                <c:pt idx="56">
                  <c:v>90.13</c:v>
                </c:pt>
                <c:pt idx="57">
                  <c:v>88.674000000000007</c:v>
                </c:pt>
                <c:pt idx="58">
                  <c:v>90.409000000000006</c:v>
                </c:pt>
                <c:pt idx="59">
                  <c:v>84.661000000000001</c:v>
                </c:pt>
                <c:pt idx="60">
                  <c:v>93.284999999999997</c:v>
                </c:pt>
                <c:pt idx="61">
                  <c:v>83.956000000000003</c:v>
                </c:pt>
                <c:pt idx="62">
                  <c:v>109.41800000000001</c:v>
                </c:pt>
                <c:pt idx="63">
                  <c:v>97.10299999999998</c:v>
                </c:pt>
                <c:pt idx="64">
                  <c:v>91.37</c:v>
                </c:pt>
                <c:pt idx="65">
                  <c:v>107.069</c:v>
                </c:pt>
                <c:pt idx="66">
                  <c:v>88.607999999999976</c:v>
                </c:pt>
                <c:pt idx="67">
                  <c:v>109.04</c:v>
                </c:pt>
                <c:pt idx="68">
                  <c:v>93.519000000000005</c:v>
                </c:pt>
                <c:pt idx="69">
                  <c:v>101.70399999999999</c:v>
                </c:pt>
                <c:pt idx="70">
                  <c:v>100.378</c:v>
                </c:pt>
                <c:pt idx="71">
                  <c:v>112.276</c:v>
                </c:pt>
                <c:pt idx="72">
                  <c:v>111.508</c:v>
                </c:pt>
                <c:pt idx="73">
                  <c:v>130.029</c:v>
                </c:pt>
                <c:pt idx="74">
                  <c:v>93.374999999999986</c:v>
                </c:pt>
                <c:pt idx="75">
                  <c:v>111.568</c:v>
                </c:pt>
                <c:pt idx="76">
                  <c:v>127.958</c:v>
                </c:pt>
                <c:pt idx="77">
                  <c:v>110.3</c:v>
                </c:pt>
                <c:pt idx="78">
                  <c:v>101.842</c:v>
                </c:pt>
                <c:pt idx="79">
                  <c:v>98.049000000000007</c:v>
                </c:pt>
                <c:pt idx="80">
                  <c:v>106.18</c:v>
                </c:pt>
                <c:pt idx="81">
                  <c:v>111.267</c:v>
                </c:pt>
                <c:pt idx="82">
                  <c:v>112.825</c:v>
                </c:pt>
                <c:pt idx="83">
                  <c:v>113.075</c:v>
                </c:pt>
                <c:pt idx="84">
                  <c:v>112.616</c:v>
                </c:pt>
                <c:pt idx="85">
                  <c:v>129.19999999999999</c:v>
                </c:pt>
                <c:pt idx="86">
                  <c:v>116.532</c:v>
                </c:pt>
                <c:pt idx="87">
                  <c:v>125.673</c:v>
                </c:pt>
                <c:pt idx="88">
                  <c:v>114.551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Async -&gt; Sync</c:v>
                </c:pt>
              </c:strCache>
            </c:strRef>
          </c:tx>
          <c:spPr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x"/>
            <c:size val="10"/>
            <c:spPr>
              <a:ln w="28575" cmpd="sng">
                <a:solidFill>
                  <a:srgbClr val="FF0066"/>
                </a:solidFill>
              </a:ln>
            </c:spPr>
          </c:marker>
          <c:xVal>
            <c:numRef>
              <c:f>Sheet1!$C$2:$C$142</c:f>
              <c:numCache>
                <c:formatCode>General</c:formatCode>
                <c:ptCount val="141"/>
                <c:pt idx="0">
                  <c:v>5597.4579999999996</c:v>
                </c:pt>
                <c:pt idx="1">
                  <c:v>5349.692</c:v>
                </c:pt>
                <c:pt idx="2">
                  <c:v>5043.6030000000001</c:v>
                </c:pt>
                <c:pt idx="3">
                  <c:v>4730.308</c:v>
                </c:pt>
                <c:pt idx="4">
                  <c:v>4307.5820000000003</c:v>
                </c:pt>
                <c:pt idx="5">
                  <c:v>3841.19</c:v>
                </c:pt>
                <c:pt idx="6">
                  <c:v>3189.2510000000002</c:v>
                </c:pt>
                <c:pt idx="7">
                  <c:v>2726.4859999999999</c:v>
                </c:pt>
                <c:pt idx="8">
                  <c:v>2701.2910000000002</c:v>
                </c:pt>
                <c:pt idx="9">
                  <c:v>2694.625</c:v>
                </c:pt>
                <c:pt idx="10">
                  <c:v>2582.1669999999999</c:v>
                </c:pt>
                <c:pt idx="11">
                  <c:v>2021.0519999999999</c:v>
                </c:pt>
                <c:pt idx="12">
                  <c:v>1216.0409999999999</c:v>
                </c:pt>
                <c:pt idx="13">
                  <c:v>972.80399999999997</c:v>
                </c:pt>
                <c:pt idx="14">
                  <c:v>734.51</c:v>
                </c:pt>
                <c:pt idx="15">
                  <c:v>357.52199999999999</c:v>
                </c:pt>
                <c:pt idx="16">
                  <c:v>194.52199999999999</c:v>
                </c:pt>
                <c:pt idx="17">
                  <c:v>78.075999999999979</c:v>
                </c:pt>
                <c:pt idx="18">
                  <c:v>8.4120000000000008</c:v>
                </c:pt>
                <c:pt idx="19">
                  <c:v>5700.683</c:v>
                </c:pt>
                <c:pt idx="20">
                  <c:v>5279.5969999999998</c:v>
                </c:pt>
                <c:pt idx="21">
                  <c:v>4959.9040000000005</c:v>
                </c:pt>
                <c:pt idx="22">
                  <c:v>4541.5870000000004</c:v>
                </c:pt>
                <c:pt idx="23">
                  <c:v>4150.2700000000004</c:v>
                </c:pt>
                <c:pt idx="24">
                  <c:v>3668.33</c:v>
                </c:pt>
                <c:pt idx="25">
                  <c:v>2976.7240000000002</c:v>
                </c:pt>
                <c:pt idx="26">
                  <c:v>2783.6080000000002</c:v>
                </c:pt>
                <c:pt idx="27">
                  <c:v>2623.0039999999999</c:v>
                </c:pt>
                <c:pt idx="28">
                  <c:v>2459.944</c:v>
                </c:pt>
                <c:pt idx="29">
                  <c:v>2150.7379999999998</c:v>
                </c:pt>
                <c:pt idx="30">
                  <c:v>1963.1610000000001</c:v>
                </c:pt>
                <c:pt idx="31">
                  <c:v>1690.269</c:v>
                </c:pt>
                <c:pt idx="32">
                  <c:v>1418.884</c:v>
                </c:pt>
                <c:pt idx="33">
                  <c:v>1198.2529999999999</c:v>
                </c:pt>
                <c:pt idx="34">
                  <c:v>953.41399999999999</c:v>
                </c:pt>
                <c:pt idx="35">
                  <c:v>472.14400000000001</c:v>
                </c:pt>
                <c:pt idx="36">
                  <c:v>253.48400000000001</c:v>
                </c:pt>
                <c:pt idx="37">
                  <c:v>149.43600000000001</c:v>
                </c:pt>
                <c:pt idx="38">
                  <c:v>54.676000000000002</c:v>
                </c:pt>
                <c:pt idx="39">
                  <c:v>5642.2460000000001</c:v>
                </c:pt>
                <c:pt idx="40">
                  <c:v>5401.6109999999999</c:v>
                </c:pt>
                <c:pt idx="41">
                  <c:v>5107.6610000000001</c:v>
                </c:pt>
                <c:pt idx="42">
                  <c:v>4815.6210000000001</c:v>
                </c:pt>
                <c:pt idx="43">
                  <c:v>4414.3620000000001</c:v>
                </c:pt>
                <c:pt idx="44">
                  <c:v>3930.2429999999999</c:v>
                </c:pt>
                <c:pt idx="45">
                  <c:v>3387.9639999999999</c:v>
                </c:pt>
                <c:pt idx="46">
                  <c:v>2856.9659999999999</c:v>
                </c:pt>
                <c:pt idx="47">
                  <c:v>2712.7660000000001</c:v>
                </c:pt>
                <c:pt idx="48">
                  <c:v>2704.3420000000001</c:v>
                </c:pt>
                <c:pt idx="49">
                  <c:v>2596.5250000000001</c:v>
                </c:pt>
                <c:pt idx="50">
                  <c:v>2195.2330000000002</c:v>
                </c:pt>
                <c:pt idx="51">
                  <c:v>1835.7049999999999</c:v>
                </c:pt>
                <c:pt idx="52">
                  <c:v>1581.4169999999999</c:v>
                </c:pt>
                <c:pt idx="53">
                  <c:v>1347.7550000000001</c:v>
                </c:pt>
                <c:pt idx="54">
                  <c:v>1109.6120000000001</c:v>
                </c:pt>
                <c:pt idx="55">
                  <c:v>870.36899999999957</c:v>
                </c:pt>
                <c:pt idx="56">
                  <c:v>615.88599999999997</c:v>
                </c:pt>
                <c:pt idx="57">
                  <c:v>20.626000000000001</c:v>
                </c:pt>
                <c:pt idx="58">
                  <c:v>5630.5460000000003</c:v>
                </c:pt>
                <c:pt idx="59">
                  <c:v>5323.4570000000003</c:v>
                </c:pt>
                <c:pt idx="60">
                  <c:v>4772.3590000000004</c:v>
                </c:pt>
                <c:pt idx="61">
                  <c:v>3844.5259999999998</c:v>
                </c:pt>
                <c:pt idx="62">
                  <c:v>3240.0010000000002</c:v>
                </c:pt>
                <c:pt idx="63">
                  <c:v>2813.6149999999998</c:v>
                </c:pt>
                <c:pt idx="64">
                  <c:v>2742.9850000000001</c:v>
                </c:pt>
                <c:pt idx="65">
                  <c:v>2727.42</c:v>
                </c:pt>
                <c:pt idx="66">
                  <c:v>2588.15</c:v>
                </c:pt>
                <c:pt idx="67">
                  <c:v>2279.7069999999999</c:v>
                </c:pt>
                <c:pt idx="68">
                  <c:v>2047.615</c:v>
                </c:pt>
                <c:pt idx="69">
                  <c:v>1776.74</c:v>
                </c:pt>
                <c:pt idx="70">
                  <c:v>1504.5319999999999</c:v>
                </c:pt>
                <c:pt idx="71">
                  <c:v>1229.038</c:v>
                </c:pt>
                <c:pt idx="72">
                  <c:v>1019.4109999999999</c:v>
                </c:pt>
                <c:pt idx="73">
                  <c:v>771.69399999999996</c:v>
                </c:pt>
                <c:pt idx="74">
                  <c:v>550.38400000000001</c:v>
                </c:pt>
                <c:pt idx="75">
                  <c:v>333.07</c:v>
                </c:pt>
                <c:pt idx="76">
                  <c:v>194.24100000000001</c:v>
                </c:pt>
                <c:pt idx="77">
                  <c:v>108.233</c:v>
                </c:pt>
                <c:pt idx="78">
                  <c:v>46.844999999999999</c:v>
                </c:pt>
                <c:pt idx="79">
                  <c:v>5.782</c:v>
                </c:pt>
                <c:pt idx="80">
                  <c:v>4879.4210000000003</c:v>
                </c:pt>
                <c:pt idx="81">
                  <c:v>4514.1869999999999</c:v>
                </c:pt>
                <c:pt idx="82">
                  <c:v>4032.5079999999998</c:v>
                </c:pt>
                <c:pt idx="83">
                  <c:v>3383.8719999999998</c:v>
                </c:pt>
                <c:pt idx="84">
                  <c:v>2837.8519999999999</c:v>
                </c:pt>
                <c:pt idx="85">
                  <c:v>2735.1610000000001</c:v>
                </c:pt>
                <c:pt idx="86">
                  <c:v>2686.3209999999999</c:v>
                </c:pt>
                <c:pt idx="87">
                  <c:v>2632.7550000000001</c:v>
                </c:pt>
                <c:pt idx="88">
                  <c:v>2418.5149999999999</c:v>
                </c:pt>
                <c:pt idx="89">
                  <c:v>2117.8429999999998</c:v>
                </c:pt>
                <c:pt idx="90">
                  <c:v>1908.3520000000001</c:v>
                </c:pt>
                <c:pt idx="91">
                  <c:v>1658.806</c:v>
                </c:pt>
                <c:pt idx="92">
                  <c:v>1380.9110000000001</c:v>
                </c:pt>
                <c:pt idx="93">
                  <c:v>1069.643</c:v>
                </c:pt>
                <c:pt idx="94">
                  <c:v>767.26</c:v>
                </c:pt>
                <c:pt idx="95">
                  <c:v>514.17700000000002</c:v>
                </c:pt>
                <c:pt idx="96">
                  <c:v>339.21899999999999</c:v>
                </c:pt>
                <c:pt idx="97">
                  <c:v>102.733</c:v>
                </c:pt>
                <c:pt idx="98">
                  <c:v>15.573</c:v>
                </c:pt>
                <c:pt idx="99">
                  <c:v>5673.8289999999997</c:v>
                </c:pt>
                <c:pt idx="100">
                  <c:v>5425.3980000000001</c:v>
                </c:pt>
                <c:pt idx="101">
                  <c:v>5188.1189999999997</c:v>
                </c:pt>
                <c:pt idx="102">
                  <c:v>4886.1980000000003</c:v>
                </c:pt>
                <c:pt idx="103">
                  <c:v>4411.125</c:v>
                </c:pt>
                <c:pt idx="104">
                  <c:v>4018.8310000000001</c:v>
                </c:pt>
                <c:pt idx="105">
                  <c:v>3491.4</c:v>
                </c:pt>
                <c:pt idx="106">
                  <c:v>2911.2759999999998</c:v>
                </c:pt>
                <c:pt idx="107">
                  <c:v>2715.1370000000002</c:v>
                </c:pt>
                <c:pt idx="108">
                  <c:v>2697.77</c:v>
                </c:pt>
                <c:pt idx="109">
                  <c:v>2629.0039999999999</c:v>
                </c:pt>
                <c:pt idx="110">
                  <c:v>2431.511</c:v>
                </c:pt>
                <c:pt idx="111">
                  <c:v>2157.5309999999999</c:v>
                </c:pt>
                <c:pt idx="112">
                  <c:v>1948.5719999999999</c:v>
                </c:pt>
                <c:pt idx="113">
                  <c:v>1739.7460000000001</c:v>
                </c:pt>
                <c:pt idx="114">
                  <c:v>1490.597</c:v>
                </c:pt>
                <c:pt idx="115">
                  <c:v>1238.155</c:v>
                </c:pt>
                <c:pt idx="116">
                  <c:v>525.60500000000002</c:v>
                </c:pt>
                <c:pt idx="117">
                  <c:v>306.05</c:v>
                </c:pt>
                <c:pt idx="118">
                  <c:v>140.33000000000001</c:v>
                </c:pt>
                <c:pt idx="119">
                  <c:v>38.579000000000001</c:v>
                </c:pt>
                <c:pt idx="120">
                  <c:v>5718.1189999999997</c:v>
                </c:pt>
                <c:pt idx="121">
                  <c:v>5488.0129999999999</c:v>
                </c:pt>
                <c:pt idx="122">
                  <c:v>5273.8530000000001</c:v>
                </c:pt>
                <c:pt idx="123">
                  <c:v>4928.1049999999996</c:v>
                </c:pt>
                <c:pt idx="124">
                  <c:v>4150.5569999999998</c:v>
                </c:pt>
                <c:pt idx="125">
                  <c:v>3698.0619999999999</c:v>
                </c:pt>
                <c:pt idx="126">
                  <c:v>3030.0529999999999</c:v>
                </c:pt>
                <c:pt idx="127">
                  <c:v>2684.9349999999999</c:v>
                </c:pt>
                <c:pt idx="128">
                  <c:v>2697.1979999999999</c:v>
                </c:pt>
                <c:pt idx="129">
                  <c:v>2654.761</c:v>
                </c:pt>
                <c:pt idx="130">
                  <c:v>2355.2579999999998</c:v>
                </c:pt>
                <c:pt idx="131">
                  <c:v>2073.6579999999999</c:v>
                </c:pt>
                <c:pt idx="132">
                  <c:v>1851.0360000000001</c:v>
                </c:pt>
                <c:pt idx="133">
                  <c:v>1558.8330000000001</c:v>
                </c:pt>
                <c:pt idx="134">
                  <c:v>1274.165</c:v>
                </c:pt>
                <c:pt idx="135">
                  <c:v>1012.901</c:v>
                </c:pt>
                <c:pt idx="136">
                  <c:v>639.66800000000001</c:v>
                </c:pt>
                <c:pt idx="137">
                  <c:v>406.74599999999998</c:v>
                </c:pt>
                <c:pt idx="138">
                  <c:v>204.24</c:v>
                </c:pt>
                <c:pt idx="139">
                  <c:v>81.668999999999997</c:v>
                </c:pt>
                <c:pt idx="140">
                  <c:v>14.413</c:v>
                </c:pt>
              </c:numCache>
            </c:numRef>
          </c:xVal>
          <c:yVal>
            <c:numRef>
              <c:f>Sheet1!$D$2:$D$142</c:f>
              <c:numCache>
                <c:formatCode>General</c:formatCode>
                <c:ptCount val="141"/>
                <c:pt idx="0">
                  <c:v>475.70499999999998</c:v>
                </c:pt>
                <c:pt idx="1">
                  <c:v>579.82199999999955</c:v>
                </c:pt>
                <c:pt idx="2">
                  <c:v>671.84599999999955</c:v>
                </c:pt>
                <c:pt idx="3">
                  <c:v>601.60299999999995</c:v>
                </c:pt>
                <c:pt idx="4">
                  <c:v>553.59900000000005</c:v>
                </c:pt>
                <c:pt idx="5">
                  <c:v>702.07899999999995</c:v>
                </c:pt>
                <c:pt idx="6">
                  <c:v>588.1</c:v>
                </c:pt>
                <c:pt idx="7">
                  <c:v>557.80399999999997</c:v>
                </c:pt>
                <c:pt idx="8">
                  <c:v>404.36</c:v>
                </c:pt>
                <c:pt idx="9">
                  <c:v>649.75300000000004</c:v>
                </c:pt>
                <c:pt idx="10">
                  <c:v>491.21699999999998</c:v>
                </c:pt>
                <c:pt idx="11">
                  <c:v>687.14699999999959</c:v>
                </c:pt>
                <c:pt idx="12">
                  <c:v>708.51499999999999</c:v>
                </c:pt>
                <c:pt idx="13">
                  <c:v>437.69</c:v>
                </c:pt>
                <c:pt idx="14">
                  <c:v>773.89099999999996</c:v>
                </c:pt>
                <c:pt idx="15">
                  <c:v>535.05699999999956</c:v>
                </c:pt>
                <c:pt idx="16">
                  <c:v>314.38299999999998</c:v>
                </c:pt>
                <c:pt idx="17">
                  <c:v>583.75099999999998</c:v>
                </c:pt>
                <c:pt idx="18">
                  <c:v>171.62</c:v>
                </c:pt>
                <c:pt idx="19">
                  <c:v>625.96599999999955</c:v>
                </c:pt>
                <c:pt idx="20">
                  <c:v>683.22500000000002</c:v>
                </c:pt>
                <c:pt idx="21">
                  <c:v>582.48699999999997</c:v>
                </c:pt>
                <c:pt idx="22">
                  <c:v>585.65699999999958</c:v>
                </c:pt>
                <c:pt idx="23">
                  <c:v>626.74699999999996</c:v>
                </c:pt>
                <c:pt idx="24">
                  <c:v>783.97699999999998</c:v>
                </c:pt>
                <c:pt idx="25">
                  <c:v>598.33399999999949</c:v>
                </c:pt>
                <c:pt idx="26">
                  <c:v>606.178</c:v>
                </c:pt>
                <c:pt idx="27">
                  <c:v>618.76199999999949</c:v>
                </c:pt>
                <c:pt idx="28">
                  <c:v>630.779</c:v>
                </c:pt>
                <c:pt idx="29">
                  <c:v>550.87900000000002</c:v>
                </c:pt>
                <c:pt idx="30">
                  <c:v>631.31899999999996</c:v>
                </c:pt>
                <c:pt idx="31">
                  <c:v>745.89</c:v>
                </c:pt>
                <c:pt idx="32">
                  <c:v>532.26099999999997</c:v>
                </c:pt>
                <c:pt idx="33">
                  <c:v>629.88699999999949</c:v>
                </c:pt>
                <c:pt idx="34">
                  <c:v>700.91399999999999</c:v>
                </c:pt>
                <c:pt idx="35">
                  <c:v>481.30200000000002</c:v>
                </c:pt>
                <c:pt idx="36">
                  <c:v>634.65899999999999</c:v>
                </c:pt>
                <c:pt idx="37">
                  <c:v>398.23599999999959</c:v>
                </c:pt>
                <c:pt idx="38">
                  <c:v>454.47699999999998</c:v>
                </c:pt>
                <c:pt idx="39">
                  <c:v>518.83199999999954</c:v>
                </c:pt>
                <c:pt idx="40">
                  <c:v>619.68100000000004</c:v>
                </c:pt>
                <c:pt idx="41">
                  <c:v>726.97299999999996</c:v>
                </c:pt>
                <c:pt idx="42">
                  <c:v>577.34599999999955</c:v>
                </c:pt>
                <c:pt idx="43">
                  <c:v>515.71600000000001</c:v>
                </c:pt>
                <c:pt idx="44">
                  <c:v>648.78599999999994</c:v>
                </c:pt>
                <c:pt idx="45">
                  <c:v>579.71799999999996</c:v>
                </c:pt>
                <c:pt idx="46">
                  <c:v>635.22699999999998</c:v>
                </c:pt>
                <c:pt idx="47">
                  <c:v>622.65899999999999</c:v>
                </c:pt>
                <c:pt idx="48">
                  <c:v>562.65899999999999</c:v>
                </c:pt>
                <c:pt idx="49">
                  <c:v>487.625</c:v>
                </c:pt>
                <c:pt idx="50">
                  <c:v>572.63800000000003</c:v>
                </c:pt>
                <c:pt idx="51">
                  <c:v>671.71</c:v>
                </c:pt>
                <c:pt idx="52">
                  <c:v>435.81400000000002</c:v>
                </c:pt>
                <c:pt idx="53">
                  <c:v>504.404</c:v>
                </c:pt>
                <c:pt idx="54">
                  <c:v>512.59500000000003</c:v>
                </c:pt>
                <c:pt idx="55">
                  <c:v>463.625</c:v>
                </c:pt>
                <c:pt idx="56">
                  <c:v>568.24599999999998</c:v>
                </c:pt>
                <c:pt idx="57">
                  <c:v>248.81399999999999</c:v>
                </c:pt>
                <c:pt idx="58">
                  <c:v>691.02</c:v>
                </c:pt>
                <c:pt idx="59">
                  <c:v>551.34199999999942</c:v>
                </c:pt>
                <c:pt idx="60">
                  <c:v>515.61199999999997</c:v>
                </c:pt>
                <c:pt idx="61">
                  <c:v>587.35999999999956</c:v>
                </c:pt>
                <c:pt idx="62">
                  <c:v>508.21100000000001</c:v>
                </c:pt>
                <c:pt idx="63">
                  <c:v>464.29</c:v>
                </c:pt>
                <c:pt idx="64">
                  <c:v>493.56</c:v>
                </c:pt>
                <c:pt idx="65">
                  <c:v>614.21500000000003</c:v>
                </c:pt>
                <c:pt idx="66">
                  <c:v>745.66</c:v>
                </c:pt>
                <c:pt idx="67">
                  <c:v>555.86599999999942</c:v>
                </c:pt>
                <c:pt idx="68">
                  <c:v>572.654</c:v>
                </c:pt>
                <c:pt idx="69">
                  <c:v>635.995</c:v>
                </c:pt>
                <c:pt idx="70">
                  <c:v>529.26300000000003</c:v>
                </c:pt>
                <c:pt idx="71">
                  <c:v>637.55699999999956</c:v>
                </c:pt>
                <c:pt idx="72">
                  <c:v>693.24300000000005</c:v>
                </c:pt>
                <c:pt idx="73">
                  <c:v>671.404</c:v>
                </c:pt>
                <c:pt idx="74">
                  <c:v>419.84399999999999</c:v>
                </c:pt>
                <c:pt idx="75">
                  <c:v>396.1</c:v>
                </c:pt>
                <c:pt idx="76">
                  <c:v>265.92099999999959</c:v>
                </c:pt>
                <c:pt idx="77">
                  <c:v>378.73</c:v>
                </c:pt>
                <c:pt idx="78">
                  <c:v>401.762</c:v>
                </c:pt>
                <c:pt idx="79">
                  <c:v>205.17699999999999</c:v>
                </c:pt>
                <c:pt idx="80">
                  <c:v>584.04699999999957</c:v>
                </c:pt>
                <c:pt idx="81">
                  <c:v>653.99</c:v>
                </c:pt>
                <c:pt idx="82">
                  <c:v>645.82299999999998</c:v>
                </c:pt>
                <c:pt idx="83">
                  <c:v>678.20699999999999</c:v>
                </c:pt>
                <c:pt idx="84">
                  <c:v>509.48299999999961</c:v>
                </c:pt>
                <c:pt idx="85">
                  <c:v>458.43299999999959</c:v>
                </c:pt>
                <c:pt idx="86">
                  <c:v>564.89099999999996</c:v>
                </c:pt>
                <c:pt idx="87">
                  <c:v>547.25300000000004</c:v>
                </c:pt>
                <c:pt idx="88">
                  <c:v>624.25199999999995</c:v>
                </c:pt>
                <c:pt idx="89">
                  <c:v>537.20799999999997</c:v>
                </c:pt>
                <c:pt idx="90">
                  <c:v>525.00599999999997</c:v>
                </c:pt>
                <c:pt idx="91">
                  <c:v>511.27300000000002</c:v>
                </c:pt>
                <c:pt idx="92">
                  <c:v>495.88299999999998</c:v>
                </c:pt>
                <c:pt idx="93">
                  <c:v>619.02199999999959</c:v>
                </c:pt>
                <c:pt idx="94">
                  <c:v>634.81699999999955</c:v>
                </c:pt>
                <c:pt idx="95">
                  <c:v>561.35599999999954</c:v>
                </c:pt>
                <c:pt idx="96">
                  <c:v>592.21400000000006</c:v>
                </c:pt>
                <c:pt idx="97">
                  <c:v>424.81599999999997</c:v>
                </c:pt>
                <c:pt idx="98">
                  <c:v>351.33499999999998</c:v>
                </c:pt>
                <c:pt idx="99">
                  <c:v>730.21</c:v>
                </c:pt>
                <c:pt idx="100">
                  <c:v>475.43099999999959</c:v>
                </c:pt>
                <c:pt idx="101">
                  <c:v>654.21199999999999</c:v>
                </c:pt>
                <c:pt idx="102">
                  <c:v>535.97799999999995</c:v>
                </c:pt>
                <c:pt idx="103">
                  <c:v>678.11400000000003</c:v>
                </c:pt>
                <c:pt idx="104">
                  <c:v>573.97299999999996</c:v>
                </c:pt>
                <c:pt idx="105">
                  <c:v>465.09899999999999</c:v>
                </c:pt>
                <c:pt idx="106">
                  <c:v>477.255</c:v>
                </c:pt>
                <c:pt idx="107">
                  <c:v>542.77200000000005</c:v>
                </c:pt>
                <c:pt idx="108">
                  <c:v>559.12599999999998</c:v>
                </c:pt>
                <c:pt idx="109">
                  <c:v>651.81699999999955</c:v>
                </c:pt>
                <c:pt idx="110">
                  <c:v>654.14099999999996</c:v>
                </c:pt>
                <c:pt idx="111">
                  <c:v>723.11699999999996</c:v>
                </c:pt>
                <c:pt idx="112">
                  <c:v>761.19100000000003</c:v>
                </c:pt>
                <c:pt idx="113">
                  <c:v>691.80399999999997</c:v>
                </c:pt>
                <c:pt idx="114">
                  <c:v>514.93199999999956</c:v>
                </c:pt>
                <c:pt idx="115">
                  <c:v>502.15</c:v>
                </c:pt>
                <c:pt idx="116">
                  <c:v>716.76499999999999</c:v>
                </c:pt>
                <c:pt idx="117">
                  <c:v>402.98899999999998</c:v>
                </c:pt>
                <c:pt idx="118">
                  <c:v>339.38299999999998</c:v>
                </c:pt>
                <c:pt idx="119">
                  <c:v>391.26600000000002</c:v>
                </c:pt>
                <c:pt idx="120">
                  <c:v>490.952</c:v>
                </c:pt>
                <c:pt idx="121">
                  <c:v>597.54499999999996</c:v>
                </c:pt>
                <c:pt idx="122">
                  <c:v>663.72</c:v>
                </c:pt>
                <c:pt idx="123">
                  <c:v>730.18700000000001</c:v>
                </c:pt>
                <c:pt idx="124">
                  <c:v>448.88600000000002</c:v>
                </c:pt>
                <c:pt idx="125">
                  <c:v>658.95599999999956</c:v>
                </c:pt>
                <c:pt idx="126">
                  <c:v>477.61799999999999</c:v>
                </c:pt>
                <c:pt idx="127">
                  <c:v>509.44499999999999</c:v>
                </c:pt>
                <c:pt idx="128">
                  <c:v>673.57299999999998</c:v>
                </c:pt>
                <c:pt idx="129">
                  <c:v>578.49699999999996</c:v>
                </c:pt>
                <c:pt idx="130">
                  <c:v>758.99199999999996</c:v>
                </c:pt>
                <c:pt idx="131">
                  <c:v>500.28099999999961</c:v>
                </c:pt>
                <c:pt idx="132">
                  <c:v>488.565</c:v>
                </c:pt>
                <c:pt idx="133">
                  <c:v>510.63099999999997</c:v>
                </c:pt>
                <c:pt idx="134">
                  <c:v>728.8049999999995</c:v>
                </c:pt>
                <c:pt idx="135">
                  <c:v>473.47099999999961</c:v>
                </c:pt>
                <c:pt idx="136">
                  <c:v>565.29499999999996</c:v>
                </c:pt>
                <c:pt idx="137">
                  <c:v>546.87900000000002</c:v>
                </c:pt>
                <c:pt idx="138">
                  <c:v>373.024</c:v>
                </c:pt>
                <c:pt idx="139">
                  <c:v>526.54300000000001</c:v>
                </c:pt>
                <c:pt idx="140">
                  <c:v>178.68199999999999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535872"/>
        <c:axId val="141547008"/>
      </c:scatterChart>
      <c:valAx>
        <c:axId val="141535872"/>
        <c:scaling>
          <c:orientation val="minMax"/>
          <c:max val="5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 sz="2000" dirty="0" smtClean="0">
                    <a:latin typeface="Eras Medium ITC"/>
                    <a:cs typeface="Eras Medium ITC"/>
                  </a:rPr>
                  <a:t>Number of Active Vertex (Millions)</a:t>
                </a:r>
                <a:endParaRPr lang="zh-CN" altLang="en-US" sz="2000" dirty="0">
                  <a:latin typeface="Eras Medium ITC"/>
                  <a:cs typeface="Eras Medium ITC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effectLst/>
                <a:latin typeface="Eras Medium ITC" pitchFamily="34" charset="0"/>
              </a:defRPr>
            </a:pPr>
            <a:endParaRPr lang="zh-CN"/>
          </a:p>
        </c:txPr>
        <c:crossAx val="141547008"/>
        <c:crosses val="autoZero"/>
        <c:crossBetween val="midCat"/>
        <c:majorUnit val="1000"/>
        <c:dispUnits>
          <c:builtInUnit val="thousands"/>
        </c:dispUnits>
      </c:valAx>
      <c:valAx>
        <c:axId val="141547008"/>
        <c:scaling>
          <c:orientation val="minMax"/>
          <c:max val="1200"/>
          <c:min val="0"/>
        </c:scaling>
        <c:delete val="0"/>
        <c:axPos val="l"/>
        <c:majorGridlines>
          <c:spPr>
            <a:ln>
              <a:noFill/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 u="non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Eras Medium ITC" pitchFamily="34" charset="0"/>
                  </a:defRPr>
                </a:pPr>
                <a:r>
                  <a:rPr lang="en-US" altLang="en-US" sz="2800" b="0" i="0" u="none" dirty="0" smtClean="0">
                    <a:effectLst/>
                    <a:latin typeface="Calibri"/>
                    <a:ea typeface="Verdana" pitchFamily="34" charset="0"/>
                    <a:cs typeface="Calibri"/>
                  </a:rPr>
                  <a:t>Switch</a:t>
                </a:r>
                <a:r>
                  <a:rPr lang="en-US" altLang="en-US" sz="2800" b="0" i="0" u="none" baseline="0" dirty="0" smtClean="0">
                    <a:effectLst/>
                    <a:latin typeface="Calibri"/>
                    <a:ea typeface="Verdana" pitchFamily="34" charset="0"/>
                    <a:cs typeface="Calibri"/>
                  </a:rPr>
                  <a:t> overhead</a:t>
                </a:r>
                <a:r>
                  <a:rPr lang="en-US" altLang="en-US" sz="2800" b="0" i="0" u="none" dirty="0" smtClean="0">
                    <a:effectLst/>
                    <a:latin typeface="Calibri"/>
                    <a:ea typeface="Verdana" pitchFamily="34" charset="0"/>
                    <a:cs typeface="Calibri"/>
                  </a:rPr>
                  <a:t> (s)</a:t>
                </a:r>
                <a:endParaRPr lang="en-US" altLang="en-US" sz="2800" b="0" i="0" u="none" dirty="0">
                  <a:effectLst/>
                  <a:latin typeface="Calibri"/>
                  <a:ea typeface="Verdana" pitchFamily="34" charset="0"/>
                  <a:cs typeface="Calibri"/>
                </a:endParaRPr>
              </a:p>
            </c:rich>
          </c:tx>
          <c:layout>
            <c:manualLayout>
              <c:xMode val="edge"/>
              <c:yMode val="edge"/>
              <c:x val="0"/>
              <c:y val="0.1205157995627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cap="flat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effectLst/>
                <a:latin typeface="+mj-lt"/>
                <a:ea typeface="Verdana" pitchFamily="34" charset="0"/>
                <a:cs typeface="Verdana" pitchFamily="34" charset="0"/>
              </a:defRPr>
            </a:pPr>
            <a:endParaRPr lang="zh-CN"/>
          </a:p>
        </c:txPr>
        <c:crossAx val="141535872"/>
        <c:crosses val="autoZero"/>
        <c:crossBetween val="midCat"/>
        <c:majorUnit val="200"/>
        <c:dispUnits>
          <c:builtInUnit val="thousands"/>
        </c:dispUnits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8792863343575699"/>
          <c:y val="5.2407312558491598E-2"/>
          <c:w val="0.46628484498303802"/>
          <c:h val="0.25318844045576899"/>
        </c:manualLayout>
      </c:layout>
      <c:overlay val="0"/>
      <c:txPr>
        <a:bodyPr/>
        <a:lstStyle/>
        <a:p>
          <a:pPr>
            <a:defRPr sz="2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ln w="76200" cmpd="sng"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95603674540701"/>
          <c:y val="0.152766218066166"/>
          <c:w val="0.74447471703241697"/>
          <c:h val="0.6428322935869650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Sync</c:v>
                </c:pt>
              </c:strCache>
            </c:strRef>
          </c:tx>
          <c:spPr>
            <a:ln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10"/>
            <c:spPr>
              <a:solidFill>
                <a:srgbClr val="FF0066"/>
              </a:solidFill>
              <a:ln>
                <a:solidFill>
                  <a:srgbClr val="FF0066"/>
                </a:solidFill>
              </a:ln>
            </c:spPr>
          </c:marker>
          <c:xVal>
            <c:numRef>
              <c:f>Sheet1!$A$2:$A$47</c:f>
              <c:numCache>
                <c:formatCode>General</c:formatCode>
                <c:ptCount val="46"/>
                <c:pt idx="0">
                  <c:v>4.0042600000000004</c:v>
                </c:pt>
                <c:pt idx="1">
                  <c:v>8.2850099999999998</c:v>
                </c:pt>
                <c:pt idx="2">
                  <c:v>12.321580000000001</c:v>
                </c:pt>
                <c:pt idx="3">
                  <c:v>16.434989999999999</c:v>
                </c:pt>
                <c:pt idx="4">
                  <c:v>20.55509</c:v>
                </c:pt>
                <c:pt idx="5">
                  <c:v>24.565239999999999</c:v>
                </c:pt>
                <c:pt idx="6">
                  <c:v>28.615110000000001</c:v>
                </c:pt>
                <c:pt idx="7">
                  <c:v>32.840049999999998</c:v>
                </c:pt>
                <c:pt idx="8">
                  <c:v>37.150919999999999</c:v>
                </c:pt>
                <c:pt idx="9">
                  <c:v>41.254289999999997</c:v>
                </c:pt>
                <c:pt idx="10">
                  <c:v>45.324129999999997</c:v>
                </c:pt>
                <c:pt idx="11">
                  <c:v>49.671250000000001</c:v>
                </c:pt>
                <c:pt idx="12">
                  <c:v>53.802149999999997</c:v>
                </c:pt>
                <c:pt idx="13">
                  <c:v>57.953659999999999</c:v>
                </c:pt>
                <c:pt idx="14">
                  <c:v>62.323799999999999</c:v>
                </c:pt>
                <c:pt idx="15">
                  <c:v>66.37482</c:v>
                </c:pt>
                <c:pt idx="16">
                  <c:v>70.750479999999996</c:v>
                </c:pt>
                <c:pt idx="17">
                  <c:v>74.791430000000005</c:v>
                </c:pt>
                <c:pt idx="18">
                  <c:v>78.866799999999998</c:v>
                </c:pt>
                <c:pt idx="19">
                  <c:v>83.057900000000004</c:v>
                </c:pt>
                <c:pt idx="20">
                  <c:v>87.491389999999996</c:v>
                </c:pt>
                <c:pt idx="21">
                  <c:v>91.583939999999998</c:v>
                </c:pt>
                <c:pt idx="22">
                  <c:v>95.878960000000006</c:v>
                </c:pt>
                <c:pt idx="23">
                  <c:v>100.21469999999999</c:v>
                </c:pt>
                <c:pt idx="24">
                  <c:v>104.69023</c:v>
                </c:pt>
                <c:pt idx="25">
                  <c:v>108.88497</c:v>
                </c:pt>
                <c:pt idx="26">
                  <c:v>112.93246000000001</c:v>
                </c:pt>
                <c:pt idx="27">
                  <c:v>117.32434000000001</c:v>
                </c:pt>
                <c:pt idx="28">
                  <c:v>121.70278999999999</c:v>
                </c:pt>
                <c:pt idx="29">
                  <c:v>125.96604000000001</c:v>
                </c:pt>
                <c:pt idx="30">
                  <c:v>130.33157</c:v>
                </c:pt>
                <c:pt idx="31">
                  <c:v>134.65101000000001</c:v>
                </c:pt>
                <c:pt idx="32">
                  <c:v>138.73361</c:v>
                </c:pt>
                <c:pt idx="33">
                  <c:v>143.07517999999999</c:v>
                </c:pt>
                <c:pt idx="34">
                  <c:v>147.34384</c:v>
                </c:pt>
                <c:pt idx="35">
                  <c:v>151.65450999999999</c:v>
                </c:pt>
                <c:pt idx="36">
                  <c:v>155.91018</c:v>
                </c:pt>
                <c:pt idx="37">
                  <c:v>160.00119000000001</c:v>
                </c:pt>
                <c:pt idx="38">
                  <c:v>164.09470999999999</c:v>
                </c:pt>
                <c:pt idx="39">
                  <c:v>168.15208999999999</c:v>
                </c:pt>
                <c:pt idx="40">
                  <c:v>172.21382</c:v>
                </c:pt>
                <c:pt idx="41">
                  <c:v>176.23393999999999</c:v>
                </c:pt>
                <c:pt idx="42">
                  <c:v>180.24288999999999</c:v>
                </c:pt>
                <c:pt idx="43">
                  <c:v>184.30365</c:v>
                </c:pt>
                <c:pt idx="44">
                  <c:v>188.31322</c:v>
                </c:pt>
                <c:pt idx="45">
                  <c:v>192.35323</c:v>
                </c:pt>
              </c:numCache>
            </c:numRef>
          </c:xVal>
          <c:yVal>
            <c:numRef>
              <c:f>Sheet1!$B$2:$B$47</c:f>
              <c:numCache>
                <c:formatCode>General</c:formatCode>
                <c:ptCount val="46"/>
                <c:pt idx="0">
                  <c:v>1.966175</c:v>
                </c:pt>
                <c:pt idx="1">
                  <c:v>9.8954374999999999</c:v>
                </c:pt>
                <c:pt idx="2">
                  <c:v>13.603391670000001</c:v>
                </c:pt>
                <c:pt idx="3">
                  <c:v>17.522931249999999</c:v>
                </c:pt>
                <c:pt idx="4">
                  <c:v>20.984604999999998</c:v>
                </c:pt>
                <c:pt idx="5">
                  <c:v>26.61871</c:v>
                </c:pt>
                <c:pt idx="6">
                  <c:v>30.110410000000002</c:v>
                </c:pt>
                <c:pt idx="7">
                  <c:v>33.856889999999993</c:v>
                </c:pt>
                <c:pt idx="8">
                  <c:v>35.429139999999997</c:v>
                </c:pt>
                <c:pt idx="9">
                  <c:v>36.347250000000003</c:v>
                </c:pt>
                <c:pt idx="10">
                  <c:v>39.264870000000002</c:v>
                </c:pt>
                <c:pt idx="11">
                  <c:v>40.247489999999999</c:v>
                </c:pt>
                <c:pt idx="12">
                  <c:v>40.231619999999999</c:v>
                </c:pt>
                <c:pt idx="13">
                  <c:v>40.700650000000003</c:v>
                </c:pt>
                <c:pt idx="14">
                  <c:v>42.378520000000002</c:v>
                </c:pt>
                <c:pt idx="15">
                  <c:v>42.773240000000001</c:v>
                </c:pt>
                <c:pt idx="16">
                  <c:v>44.66686</c:v>
                </c:pt>
                <c:pt idx="17">
                  <c:v>46.680050000000001</c:v>
                </c:pt>
                <c:pt idx="18">
                  <c:v>49.32246</c:v>
                </c:pt>
                <c:pt idx="19">
                  <c:v>48.846919999999997</c:v>
                </c:pt>
                <c:pt idx="20">
                  <c:v>49.441609999999997</c:v>
                </c:pt>
                <c:pt idx="21">
                  <c:v>49.642829999999996</c:v>
                </c:pt>
                <c:pt idx="22">
                  <c:v>51.720269999999999</c:v>
                </c:pt>
                <c:pt idx="23">
                  <c:v>52.428570000000001</c:v>
                </c:pt>
                <c:pt idx="24">
                  <c:v>53.367269999999998</c:v>
                </c:pt>
                <c:pt idx="25">
                  <c:v>54.1629</c:v>
                </c:pt>
                <c:pt idx="26">
                  <c:v>55.017699999999998</c:v>
                </c:pt>
                <c:pt idx="27">
                  <c:v>52.909300000000002</c:v>
                </c:pt>
                <c:pt idx="28">
                  <c:v>52.235300000000002</c:v>
                </c:pt>
                <c:pt idx="29">
                  <c:v>52.561999999999998</c:v>
                </c:pt>
                <c:pt idx="30">
                  <c:v>52.303600000000003</c:v>
                </c:pt>
                <c:pt idx="31">
                  <c:v>50.603589999999997</c:v>
                </c:pt>
                <c:pt idx="32">
                  <c:v>50.895389999999999</c:v>
                </c:pt>
                <c:pt idx="33">
                  <c:v>49.289969999999997</c:v>
                </c:pt>
                <c:pt idx="34">
                  <c:v>48.634599999999999</c:v>
                </c:pt>
                <c:pt idx="35">
                  <c:v>46.173090000000002</c:v>
                </c:pt>
                <c:pt idx="36">
                  <c:v>45.724939999999997</c:v>
                </c:pt>
                <c:pt idx="37">
                  <c:v>43.539490000000001</c:v>
                </c:pt>
                <c:pt idx="38">
                  <c:v>42.691699999999997</c:v>
                </c:pt>
                <c:pt idx="39">
                  <c:v>40.824370000000002</c:v>
                </c:pt>
                <c:pt idx="40">
                  <c:v>39.314659999999989</c:v>
                </c:pt>
                <c:pt idx="41">
                  <c:v>35.455089999999998</c:v>
                </c:pt>
                <c:pt idx="42">
                  <c:v>30.437999999999999</c:v>
                </c:pt>
                <c:pt idx="43">
                  <c:v>23.939800000000002</c:v>
                </c:pt>
                <c:pt idx="44">
                  <c:v>16.889654</c:v>
                </c:pt>
                <c:pt idx="45">
                  <c:v>10.513913000000001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Async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Sheet1!$C$2:$C$57</c:f>
              <c:numCache>
                <c:formatCode>General</c:formatCode>
                <c:ptCount val="56"/>
                <c:pt idx="0">
                  <c:v>2.1</c:v>
                </c:pt>
                <c:pt idx="1">
                  <c:v>4.2</c:v>
                </c:pt>
                <c:pt idx="2">
                  <c:v>6.3</c:v>
                </c:pt>
                <c:pt idx="3">
                  <c:v>8.4</c:v>
                </c:pt>
                <c:pt idx="4">
                  <c:v>10.5</c:v>
                </c:pt>
                <c:pt idx="5">
                  <c:v>12.6</c:v>
                </c:pt>
                <c:pt idx="6">
                  <c:v>14.7</c:v>
                </c:pt>
                <c:pt idx="7">
                  <c:v>16.8</c:v>
                </c:pt>
                <c:pt idx="8">
                  <c:v>18.899999999999999</c:v>
                </c:pt>
                <c:pt idx="9">
                  <c:v>21</c:v>
                </c:pt>
                <c:pt idx="10">
                  <c:v>23.1</c:v>
                </c:pt>
                <c:pt idx="11">
                  <c:v>25.2</c:v>
                </c:pt>
                <c:pt idx="12">
                  <c:v>27.3</c:v>
                </c:pt>
                <c:pt idx="13">
                  <c:v>29.4</c:v>
                </c:pt>
                <c:pt idx="14">
                  <c:v>31.5</c:v>
                </c:pt>
                <c:pt idx="15">
                  <c:v>33.6</c:v>
                </c:pt>
                <c:pt idx="16">
                  <c:v>35.700000000000003</c:v>
                </c:pt>
                <c:pt idx="17">
                  <c:v>37.799999999999997</c:v>
                </c:pt>
                <c:pt idx="18">
                  <c:v>39.9</c:v>
                </c:pt>
                <c:pt idx="19">
                  <c:v>42</c:v>
                </c:pt>
                <c:pt idx="20">
                  <c:v>44.1</c:v>
                </c:pt>
                <c:pt idx="21">
                  <c:v>46.2</c:v>
                </c:pt>
                <c:pt idx="22">
                  <c:v>48.3</c:v>
                </c:pt>
                <c:pt idx="23">
                  <c:v>50.4</c:v>
                </c:pt>
                <c:pt idx="24">
                  <c:v>52.5</c:v>
                </c:pt>
                <c:pt idx="25">
                  <c:v>54.6</c:v>
                </c:pt>
                <c:pt idx="26">
                  <c:v>56.7</c:v>
                </c:pt>
                <c:pt idx="27">
                  <c:v>58.8</c:v>
                </c:pt>
                <c:pt idx="28">
                  <c:v>60.9</c:v>
                </c:pt>
                <c:pt idx="29">
                  <c:v>63</c:v>
                </c:pt>
                <c:pt idx="30">
                  <c:v>65.099999999999994</c:v>
                </c:pt>
                <c:pt idx="31">
                  <c:v>67.2</c:v>
                </c:pt>
                <c:pt idx="32">
                  <c:v>69.3</c:v>
                </c:pt>
                <c:pt idx="33">
                  <c:v>71.400000000000006</c:v>
                </c:pt>
                <c:pt idx="34">
                  <c:v>73.5</c:v>
                </c:pt>
                <c:pt idx="35">
                  <c:v>75.599999999999994</c:v>
                </c:pt>
                <c:pt idx="36">
                  <c:v>77.7</c:v>
                </c:pt>
                <c:pt idx="37">
                  <c:v>79.8</c:v>
                </c:pt>
                <c:pt idx="38">
                  <c:v>81.900000000000006</c:v>
                </c:pt>
                <c:pt idx="39">
                  <c:v>84</c:v>
                </c:pt>
                <c:pt idx="40">
                  <c:v>86.1</c:v>
                </c:pt>
                <c:pt idx="41">
                  <c:v>88.2</c:v>
                </c:pt>
                <c:pt idx="42">
                  <c:v>90.3</c:v>
                </c:pt>
                <c:pt idx="43">
                  <c:v>94.5</c:v>
                </c:pt>
                <c:pt idx="44">
                  <c:v>96.6</c:v>
                </c:pt>
                <c:pt idx="45">
                  <c:v>98.7</c:v>
                </c:pt>
                <c:pt idx="46">
                  <c:v>102.9</c:v>
                </c:pt>
                <c:pt idx="47">
                  <c:v>105</c:v>
                </c:pt>
                <c:pt idx="48">
                  <c:v>107.1</c:v>
                </c:pt>
                <c:pt idx="49">
                  <c:v>109.2</c:v>
                </c:pt>
                <c:pt idx="50">
                  <c:v>111.3</c:v>
                </c:pt>
                <c:pt idx="51">
                  <c:v>113.4</c:v>
                </c:pt>
                <c:pt idx="52">
                  <c:v>115.5</c:v>
                </c:pt>
                <c:pt idx="53">
                  <c:v>117.6</c:v>
                </c:pt>
                <c:pt idx="54">
                  <c:v>119.7</c:v>
                </c:pt>
                <c:pt idx="55">
                  <c:v>121.8</c:v>
                </c:pt>
              </c:numCache>
            </c:numRef>
          </c:xVal>
          <c:yVal>
            <c:numRef>
              <c:f>Sheet1!$D$2:$D$57</c:f>
              <c:numCache>
                <c:formatCode>General</c:formatCode>
                <c:ptCount val="56"/>
                <c:pt idx="0">
                  <c:v>38.270800000000001</c:v>
                </c:pt>
                <c:pt idx="1">
                  <c:v>38.749099999999999</c:v>
                </c:pt>
                <c:pt idx="2">
                  <c:v>38.950666669999862</c:v>
                </c:pt>
                <c:pt idx="3">
                  <c:v>36.342475</c:v>
                </c:pt>
                <c:pt idx="4">
                  <c:v>36.30292</c:v>
                </c:pt>
                <c:pt idx="5">
                  <c:v>33.550719999999998</c:v>
                </c:pt>
                <c:pt idx="6">
                  <c:v>32.105080000000001</c:v>
                </c:pt>
                <c:pt idx="7">
                  <c:v>30.132619999999999</c:v>
                </c:pt>
                <c:pt idx="8">
                  <c:v>31.266839999999998</c:v>
                </c:pt>
                <c:pt idx="9">
                  <c:v>31.54928</c:v>
                </c:pt>
                <c:pt idx="10">
                  <c:v>34.400759999999998</c:v>
                </c:pt>
                <c:pt idx="11">
                  <c:v>35.116599999999998</c:v>
                </c:pt>
                <c:pt idx="12">
                  <c:v>35.595140000000001</c:v>
                </c:pt>
                <c:pt idx="13">
                  <c:v>35.59552</c:v>
                </c:pt>
                <c:pt idx="14">
                  <c:v>33.984780000000001</c:v>
                </c:pt>
                <c:pt idx="15">
                  <c:v>32.122900000000001</c:v>
                </c:pt>
                <c:pt idx="16">
                  <c:v>30.794619999999998</c:v>
                </c:pt>
                <c:pt idx="17">
                  <c:v>31.993040000000001</c:v>
                </c:pt>
                <c:pt idx="18">
                  <c:v>30.774000000000001</c:v>
                </c:pt>
                <c:pt idx="19">
                  <c:v>31.07002</c:v>
                </c:pt>
                <c:pt idx="20">
                  <c:v>33.315040000000003</c:v>
                </c:pt>
                <c:pt idx="21">
                  <c:v>34.904499999999999</c:v>
                </c:pt>
                <c:pt idx="22">
                  <c:v>35.078560000000003</c:v>
                </c:pt>
                <c:pt idx="23">
                  <c:v>35.941699999999997</c:v>
                </c:pt>
                <c:pt idx="24">
                  <c:v>36.604239999999997</c:v>
                </c:pt>
                <c:pt idx="25">
                  <c:v>36.70702</c:v>
                </c:pt>
                <c:pt idx="26">
                  <c:v>34.065460000000002</c:v>
                </c:pt>
                <c:pt idx="27">
                  <c:v>33.951779999999999</c:v>
                </c:pt>
                <c:pt idx="28">
                  <c:v>32.94464</c:v>
                </c:pt>
                <c:pt idx="29">
                  <c:v>31.030419999999999</c:v>
                </c:pt>
                <c:pt idx="30">
                  <c:v>29.3916</c:v>
                </c:pt>
                <c:pt idx="31">
                  <c:v>31.167940000000002</c:v>
                </c:pt>
                <c:pt idx="32">
                  <c:v>28.784859999999998</c:v>
                </c:pt>
                <c:pt idx="33">
                  <c:v>30.320160000000001</c:v>
                </c:pt>
                <c:pt idx="34">
                  <c:v>30.889500000000002</c:v>
                </c:pt>
                <c:pt idx="35">
                  <c:v>31.472159999999999</c:v>
                </c:pt>
                <c:pt idx="36">
                  <c:v>31.218640000000001</c:v>
                </c:pt>
                <c:pt idx="37">
                  <c:v>32.258859999999999</c:v>
                </c:pt>
                <c:pt idx="38">
                  <c:v>31.923719999999999</c:v>
                </c:pt>
                <c:pt idx="39">
                  <c:v>32.444839999999999</c:v>
                </c:pt>
                <c:pt idx="40">
                  <c:v>31.790400000000002</c:v>
                </c:pt>
                <c:pt idx="41">
                  <c:v>31.29382</c:v>
                </c:pt>
                <c:pt idx="42">
                  <c:v>29.95112</c:v>
                </c:pt>
                <c:pt idx="43">
                  <c:v>30.553239999999999</c:v>
                </c:pt>
                <c:pt idx="44">
                  <c:v>30.927060000000001</c:v>
                </c:pt>
                <c:pt idx="45">
                  <c:v>31.51548</c:v>
                </c:pt>
                <c:pt idx="46">
                  <c:v>31.528559999999999</c:v>
                </c:pt>
                <c:pt idx="47">
                  <c:v>33.342199999999998</c:v>
                </c:pt>
                <c:pt idx="48">
                  <c:v>32.557040000000001</c:v>
                </c:pt>
                <c:pt idx="49">
                  <c:v>32.748460000000001</c:v>
                </c:pt>
                <c:pt idx="50">
                  <c:v>33.609180000000002</c:v>
                </c:pt>
                <c:pt idx="51">
                  <c:v>35.458260000000003</c:v>
                </c:pt>
                <c:pt idx="52">
                  <c:v>36.113759999999999</c:v>
                </c:pt>
                <c:pt idx="53">
                  <c:v>36.753860000000003</c:v>
                </c:pt>
                <c:pt idx="54">
                  <c:v>36.8932</c:v>
                </c:pt>
                <c:pt idx="55">
                  <c:v>35.968640000000001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Hsync</c:v>
                </c:pt>
              </c:strCache>
            </c:strRef>
          </c:tx>
          <c:spPr>
            <a:ln>
              <a:solidFill>
                <a:srgbClr val="0099FF"/>
              </a:solidFill>
            </a:ln>
          </c:spPr>
          <c:marker>
            <c:spPr>
              <a:solidFill>
                <a:srgbClr val="0099FF"/>
              </a:solidFill>
              <a:ln>
                <a:solidFill>
                  <a:srgbClr val="0099FF"/>
                </a:solidFill>
              </a:ln>
            </c:spPr>
          </c:marker>
          <c:xVal>
            <c:numRef>
              <c:f>Sheet1!$E$2:$E$95</c:f>
              <c:numCache>
                <c:formatCode>General</c:formatCode>
                <c:ptCount val="94"/>
                <c:pt idx="0">
                  <c:v>1.0189999999999999</c:v>
                </c:pt>
                <c:pt idx="1">
                  <c:v>2.0630000000000002</c:v>
                </c:pt>
                <c:pt idx="2">
                  <c:v>3.109</c:v>
                </c:pt>
                <c:pt idx="3">
                  <c:v>4.1279999999999832</c:v>
                </c:pt>
                <c:pt idx="4">
                  <c:v>5.1319999999999997</c:v>
                </c:pt>
                <c:pt idx="5">
                  <c:v>6.1679999999999833</c:v>
                </c:pt>
                <c:pt idx="6">
                  <c:v>7.2030000000000003</c:v>
                </c:pt>
                <c:pt idx="7">
                  <c:v>8.2140000000000004</c:v>
                </c:pt>
                <c:pt idx="8">
                  <c:v>9.2149999999999999</c:v>
                </c:pt>
                <c:pt idx="9">
                  <c:v>10.241</c:v>
                </c:pt>
                <c:pt idx="10">
                  <c:v>11.281000000000001</c:v>
                </c:pt>
                <c:pt idx="11">
                  <c:v>12.307</c:v>
                </c:pt>
                <c:pt idx="12">
                  <c:v>13.362</c:v>
                </c:pt>
                <c:pt idx="13">
                  <c:v>14.375</c:v>
                </c:pt>
                <c:pt idx="14">
                  <c:v>15.461</c:v>
                </c:pt>
                <c:pt idx="15">
                  <c:v>16.661999999999999</c:v>
                </c:pt>
                <c:pt idx="16">
                  <c:v>17.675000000000001</c:v>
                </c:pt>
                <c:pt idx="17">
                  <c:v>18.690999999999999</c:v>
                </c:pt>
                <c:pt idx="18">
                  <c:v>19.861000000000001</c:v>
                </c:pt>
                <c:pt idx="19">
                  <c:v>21.088000000000001</c:v>
                </c:pt>
                <c:pt idx="20">
                  <c:v>22.161000000000001</c:v>
                </c:pt>
                <c:pt idx="21">
                  <c:v>23.178000000000001</c:v>
                </c:pt>
                <c:pt idx="22">
                  <c:v>24.213000000000001</c:v>
                </c:pt>
                <c:pt idx="23">
                  <c:v>25.285</c:v>
                </c:pt>
                <c:pt idx="24">
                  <c:v>26.456</c:v>
                </c:pt>
                <c:pt idx="25">
                  <c:v>27.466999999999999</c:v>
                </c:pt>
                <c:pt idx="26">
                  <c:v>28.526</c:v>
                </c:pt>
                <c:pt idx="27">
                  <c:v>29.617999999999999</c:v>
                </c:pt>
                <c:pt idx="28">
                  <c:v>30.669</c:v>
                </c:pt>
                <c:pt idx="29">
                  <c:v>31.67</c:v>
                </c:pt>
                <c:pt idx="30">
                  <c:v>32.689</c:v>
                </c:pt>
                <c:pt idx="31">
                  <c:v>33.713999999999999</c:v>
                </c:pt>
                <c:pt idx="32">
                  <c:v>34.732999999999997</c:v>
                </c:pt>
                <c:pt idx="33">
                  <c:v>35.734999999999999</c:v>
                </c:pt>
                <c:pt idx="34">
                  <c:v>36.773000000000003</c:v>
                </c:pt>
                <c:pt idx="35">
                  <c:v>37.814999999999998</c:v>
                </c:pt>
                <c:pt idx="36">
                  <c:v>38.847999999999999</c:v>
                </c:pt>
                <c:pt idx="37">
                  <c:v>39.895000000000003</c:v>
                </c:pt>
                <c:pt idx="38">
                  <c:v>40.918999999999997</c:v>
                </c:pt>
                <c:pt idx="39">
                  <c:v>41.933999999999997</c:v>
                </c:pt>
                <c:pt idx="40">
                  <c:v>42.97</c:v>
                </c:pt>
                <c:pt idx="41">
                  <c:v>44.014000000000003</c:v>
                </c:pt>
                <c:pt idx="42">
                  <c:v>45.042999999999999</c:v>
                </c:pt>
                <c:pt idx="43">
                  <c:v>46.094999999999999</c:v>
                </c:pt>
                <c:pt idx="44">
                  <c:v>47.100999999999999</c:v>
                </c:pt>
                <c:pt idx="45">
                  <c:v>48.145000000000003</c:v>
                </c:pt>
                <c:pt idx="46">
                  <c:v>49.186</c:v>
                </c:pt>
                <c:pt idx="47">
                  <c:v>50.41</c:v>
                </c:pt>
                <c:pt idx="48">
                  <c:v>51.55</c:v>
                </c:pt>
                <c:pt idx="49">
                  <c:v>52.991</c:v>
                </c:pt>
                <c:pt idx="50">
                  <c:v>54.030999999999999</c:v>
                </c:pt>
                <c:pt idx="51">
                  <c:v>54.110999999999997</c:v>
                </c:pt>
                <c:pt idx="52">
                  <c:v>55.201000000000001</c:v>
                </c:pt>
                <c:pt idx="53">
                  <c:v>56.241</c:v>
                </c:pt>
                <c:pt idx="54">
                  <c:v>56.850999999999999</c:v>
                </c:pt>
                <c:pt idx="55">
                  <c:v>57.680999999999997</c:v>
                </c:pt>
                <c:pt idx="56">
                  <c:v>57.8</c:v>
                </c:pt>
                <c:pt idx="57">
                  <c:v>57.911000000000001</c:v>
                </c:pt>
                <c:pt idx="58">
                  <c:v>58.015999999999998</c:v>
                </c:pt>
                <c:pt idx="59">
                  <c:v>58.140999999999998</c:v>
                </c:pt>
                <c:pt idx="60">
                  <c:v>58.570999999999998</c:v>
                </c:pt>
                <c:pt idx="61">
                  <c:v>59.249000000000002</c:v>
                </c:pt>
                <c:pt idx="62">
                  <c:v>59.698999999999998</c:v>
                </c:pt>
                <c:pt idx="63">
                  <c:v>61.241</c:v>
                </c:pt>
                <c:pt idx="64">
                  <c:v>62.289000000000001</c:v>
                </c:pt>
                <c:pt idx="65">
                  <c:v>62.619</c:v>
                </c:pt>
                <c:pt idx="66">
                  <c:v>62.741</c:v>
                </c:pt>
                <c:pt idx="67">
                  <c:v>63.758000000000003</c:v>
                </c:pt>
                <c:pt idx="68">
                  <c:v>63.887999999999998</c:v>
                </c:pt>
                <c:pt idx="69">
                  <c:v>64.210999999999999</c:v>
                </c:pt>
                <c:pt idx="70">
                  <c:v>64.331999999999994</c:v>
                </c:pt>
                <c:pt idx="71">
                  <c:v>64.450999999999993</c:v>
                </c:pt>
                <c:pt idx="72">
                  <c:v>65.031000000000006</c:v>
                </c:pt>
                <c:pt idx="73">
                  <c:v>65.159000000000006</c:v>
                </c:pt>
                <c:pt idx="74">
                  <c:v>65.287999999999997</c:v>
                </c:pt>
                <c:pt idx="75">
                  <c:v>65.601999999999975</c:v>
                </c:pt>
                <c:pt idx="76">
                  <c:v>65.929000000000002</c:v>
                </c:pt>
                <c:pt idx="77">
                  <c:v>66.992999999999995</c:v>
                </c:pt>
                <c:pt idx="78">
                  <c:v>68.040999999999997</c:v>
                </c:pt>
                <c:pt idx="79">
                  <c:v>69.061999999999998</c:v>
                </c:pt>
                <c:pt idx="80">
                  <c:v>70.154999999999987</c:v>
                </c:pt>
                <c:pt idx="81">
                  <c:v>71.162000000000006</c:v>
                </c:pt>
                <c:pt idx="82">
                  <c:v>72.162999999999997</c:v>
                </c:pt>
                <c:pt idx="83">
                  <c:v>73.239999999999995</c:v>
                </c:pt>
                <c:pt idx="84">
                  <c:v>74.319999999999993</c:v>
                </c:pt>
                <c:pt idx="85">
                  <c:v>75.394999999999996</c:v>
                </c:pt>
                <c:pt idx="86">
                  <c:v>76.399000000000001</c:v>
                </c:pt>
                <c:pt idx="87">
                  <c:v>77.433000000000007</c:v>
                </c:pt>
                <c:pt idx="88">
                  <c:v>78.433000000000007</c:v>
                </c:pt>
                <c:pt idx="89">
                  <c:v>79.506</c:v>
                </c:pt>
                <c:pt idx="90">
                  <c:v>80.646000000000001</c:v>
                </c:pt>
                <c:pt idx="91">
                  <c:v>81.650999999999996</c:v>
                </c:pt>
                <c:pt idx="92">
                  <c:v>82.661000000000001</c:v>
                </c:pt>
                <c:pt idx="93">
                  <c:v>83.681999999999974</c:v>
                </c:pt>
              </c:numCache>
            </c:numRef>
          </c:xVal>
          <c:yVal>
            <c:numRef>
              <c:f>Sheet1!$F$2:$F$95</c:f>
              <c:numCache>
                <c:formatCode>General</c:formatCode>
                <c:ptCount val="94"/>
                <c:pt idx="0">
                  <c:v>34.612000000000002</c:v>
                </c:pt>
                <c:pt idx="1">
                  <c:v>37.357999999999997</c:v>
                </c:pt>
                <c:pt idx="2">
                  <c:v>39.319000000000003</c:v>
                </c:pt>
                <c:pt idx="3">
                  <c:v>40.569000000000003</c:v>
                </c:pt>
                <c:pt idx="4">
                  <c:v>41.408999999999999</c:v>
                </c:pt>
                <c:pt idx="5">
                  <c:v>43.143999999999998</c:v>
                </c:pt>
                <c:pt idx="6">
                  <c:v>43.188000000000002</c:v>
                </c:pt>
                <c:pt idx="7">
                  <c:v>41.386000000000003</c:v>
                </c:pt>
                <c:pt idx="8">
                  <c:v>39.125999999999998</c:v>
                </c:pt>
                <c:pt idx="9">
                  <c:v>37.814999999999998</c:v>
                </c:pt>
                <c:pt idx="10">
                  <c:v>36.308999999999997</c:v>
                </c:pt>
                <c:pt idx="11">
                  <c:v>35.369</c:v>
                </c:pt>
                <c:pt idx="12">
                  <c:v>36.249000000000002</c:v>
                </c:pt>
                <c:pt idx="13">
                  <c:v>34.631999999999998</c:v>
                </c:pt>
                <c:pt idx="14">
                  <c:v>32.450000000000003</c:v>
                </c:pt>
                <c:pt idx="15">
                  <c:v>29.472000000000001</c:v>
                </c:pt>
                <c:pt idx="16">
                  <c:v>27.19</c:v>
                </c:pt>
                <c:pt idx="17">
                  <c:v>27.196999999999999</c:v>
                </c:pt>
                <c:pt idx="18">
                  <c:v>28.370999999999999</c:v>
                </c:pt>
                <c:pt idx="19">
                  <c:v>26.715</c:v>
                </c:pt>
                <c:pt idx="20">
                  <c:v>28.556000000000001</c:v>
                </c:pt>
                <c:pt idx="21">
                  <c:v>31.045000000000002</c:v>
                </c:pt>
                <c:pt idx="22">
                  <c:v>30.757999999999999</c:v>
                </c:pt>
                <c:pt idx="23">
                  <c:v>30.24</c:v>
                </c:pt>
                <c:pt idx="24">
                  <c:v>33.351999999999997</c:v>
                </c:pt>
                <c:pt idx="25">
                  <c:v>34.695999999999998</c:v>
                </c:pt>
                <c:pt idx="26">
                  <c:v>35.076999999999998</c:v>
                </c:pt>
                <c:pt idx="27">
                  <c:v>34.722999999999999</c:v>
                </c:pt>
                <c:pt idx="28">
                  <c:v>36.344000000000001</c:v>
                </c:pt>
                <c:pt idx="29">
                  <c:v>37.311999999999998</c:v>
                </c:pt>
                <c:pt idx="30">
                  <c:v>37.241999999999997</c:v>
                </c:pt>
                <c:pt idx="31">
                  <c:v>36.893999999999998</c:v>
                </c:pt>
                <c:pt idx="32">
                  <c:v>36.917999999999999</c:v>
                </c:pt>
                <c:pt idx="33">
                  <c:v>37.182000000000002</c:v>
                </c:pt>
                <c:pt idx="34">
                  <c:v>35.965000000000003</c:v>
                </c:pt>
                <c:pt idx="35">
                  <c:v>34.393999999999998</c:v>
                </c:pt>
                <c:pt idx="36">
                  <c:v>34.472999999999999</c:v>
                </c:pt>
                <c:pt idx="37">
                  <c:v>33.256</c:v>
                </c:pt>
                <c:pt idx="38">
                  <c:v>33.692999999999998</c:v>
                </c:pt>
                <c:pt idx="39">
                  <c:v>33.020000000000003</c:v>
                </c:pt>
                <c:pt idx="40">
                  <c:v>34.573999999999998</c:v>
                </c:pt>
                <c:pt idx="41">
                  <c:v>34.5</c:v>
                </c:pt>
                <c:pt idx="42">
                  <c:v>36.472999999999999</c:v>
                </c:pt>
                <c:pt idx="43">
                  <c:v>35.000999999999998</c:v>
                </c:pt>
                <c:pt idx="44">
                  <c:v>36.863999999999997</c:v>
                </c:pt>
                <c:pt idx="45">
                  <c:v>36.767000000000003</c:v>
                </c:pt>
                <c:pt idx="46">
                  <c:v>36.595999999999997</c:v>
                </c:pt>
                <c:pt idx="47">
                  <c:v>34.484999999999999</c:v>
                </c:pt>
                <c:pt idx="48">
                  <c:v>34.109000000000002</c:v>
                </c:pt>
                <c:pt idx="49">
                  <c:v>27.065999999999999</c:v>
                </c:pt>
                <c:pt idx="50">
                  <c:v>23.065999999999999</c:v>
                </c:pt>
                <c:pt idx="51">
                  <c:v>19.280999999999999</c:v>
                </c:pt>
                <c:pt idx="52">
                  <c:v>18.494</c:v>
                </c:pt>
                <c:pt idx="53">
                  <c:v>19.138999999999999</c:v>
                </c:pt>
                <c:pt idx="54">
                  <c:v>26.318999999999999</c:v>
                </c:pt>
                <c:pt idx="55">
                  <c:v>31.259</c:v>
                </c:pt>
                <c:pt idx="56">
                  <c:v>35.719000000000001</c:v>
                </c:pt>
                <c:pt idx="57">
                  <c:v>39.488999999999997</c:v>
                </c:pt>
                <c:pt idx="58">
                  <c:v>42.073999999999998</c:v>
                </c:pt>
                <c:pt idx="59">
                  <c:v>42.18</c:v>
                </c:pt>
                <c:pt idx="60">
                  <c:v>43.46</c:v>
                </c:pt>
                <c:pt idx="61">
                  <c:v>45.005000000000003</c:v>
                </c:pt>
                <c:pt idx="62">
                  <c:v>46.255000000000003</c:v>
                </c:pt>
                <c:pt idx="63">
                  <c:v>47.518999999999998</c:v>
                </c:pt>
                <c:pt idx="64">
                  <c:v>49.634</c:v>
                </c:pt>
                <c:pt idx="65">
                  <c:v>44.253999999999998</c:v>
                </c:pt>
                <c:pt idx="66">
                  <c:v>45.755000000000003</c:v>
                </c:pt>
                <c:pt idx="67">
                  <c:v>46.918999999999997</c:v>
                </c:pt>
                <c:pt idx="68">
                  <c:v>46.8</c:v>
                </c:pt>
                <c:pt idx="69">
                  <c:v>40.771999999999998</c:v>
                </c:pt>
                <c:pt idx="70">
                  <c:v>47.948</c:v>
                </c:pt>
                <c:pt idx="71">
                  <c:v>48.398000000000003</c:v>
                </c:pt>
                <c:pt idx="72">
                  <c:v>48.338999999999999</c:v>
                </c:pt>
                <c:pt idx="73">
                  <c:v>48.311</c:v>
                </c:pt>
                <c:pt idx="74">
                  <c:v>54.524999999999999</c:v>
                </c:pt>
                <c:pt idx="75">
                  <c:v>51.796999999999997</c:v>
                </c:pt>
                <c:pt idx="76">
                  <c:v>48.534999999999997</c:v>
                </c:pt>
                <c:pt idx="77">
                  <c:v>45.715000000000003</c:v>
                </c:pt>
                <c:pt idx="78">
                  <c:v>45.021999999999998</c:v>
                </c:pt>
                <c:pt idx="79">
                  <c:v>44.271999999999998</c:v>
                </c:pt>
                <c:pt idx="80">
                  <c:v>45.006999999999998</c:v>
                </c:pt>
                <c:pt idx="81">
                  <c:v>45.777999999999999</c:v>
                </c:pt>
                <c:pt idx="82">
                  <c:v>44.622</c:v>
                </c:pt>
                <c:pt idx="83">
                  <c:v>42.317999999999998</c:v>
                </c:pt>
                <c:pt idx="84">
                  <c:v>40.820999999999998</c:v>
                </c:pt>
                <c:pt idx="85">
                  <c:v>39.069000000000003</c:v>
                </c:pt>
                <c:pt idx="86">
                  <c:v>37.19</c:v>
                </c:pt>
                <c:pt idx="87">
                  <c:v>36.103999999999999</c:v>
                </c:pt>
                <c:pt idx="88">
                  <c:v>33.930999999999997</c:v>
                </c:pt>
                <c:pt idx="89">
                  <c:v>32.85</c:v>
                </c:pt>
                <c:pt idx="90">
                  <c:v>31.588999999999999</c:v>
                </c:pt>
                <c:pt idx="91">
                  <c:v>31.552</c:v>
                </c:pt>
                <c:pt idx="92">
                  <c:v>31.843</c:v>
                </c:pt>
                <c:pt idx="93">
                  <c:v>32.267000000000003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091136"/>
        <c:axId val="141884032"/>
      </c:scatterChart>
      <c:valAx>
        <c:axId val="134091136"/>
        <c:scaling>
          <c:orientation val="minMax"/>
          <c:max val="200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effectLst/>
                <a:latin typeface="Eras Medium ITC" pitchFamily="34" charset="0"/>
              </a:defRPr>
            </a:pPr>
            <a:endParaRPr lang="zh-CN"/>
          </a:p>
        </c:txPr>
        <c:crossAx val="141884032"/>
        <c:crosses val="autoZero"/>
        <c:crossBetween val="midCat"/>
        <c:majorUnit val="50"/>
      </c:valAx>
      <c:valAx>
        <c:axId val="141884032"/>
        <c:scaling>
          <c:orientation val="minMax"/>
          <c:max val="80"/>
          <c:min val="0"/>
        </c:scaling>
        <c:delete val="0"/>
        <c:axPos val="l"/>
        <c:majorGridlines>
          <c:spPr>
            <a:ln>
              <a:noFill/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 u="non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Eras Medium ITC" pitchFamily="34" charset="0"/>
                  </a:defRPr>
                </a:pPr>
                <a:r>
                  <a:rPr lang="en-US" altLang="en-US" sz="2800" b="0" i="0" u="none" dirty="0" smtClean="0">
                    <a:effectLst/>
                    <a:latin typeface="Calibri"/>
                    <a:ea typeface="Verdana" pitchFamily="34" charset="0"/>
                    <a:cs typeface="Calibri"/>
                  </a:rPr>
                  <a:t>Throughput  (/s)</a:t>
                </a:r>
                <a:endParaRPr lang="en-US" altLang="en-US" sz="2800" b="0" i="0" u="none" dirty="0">
                  <a:effectLst/>
                  <a:latin typeface="Calibri"/>
                  <a:ea typeface="Verdana" pitchFamily="34" charset="0"/>
                  <a:cs typeface="Calibri"/>
                </a:endParaRPr>
              </a:p>
            </c:rich>
          </c:tx>
          <c:layout>
            <c:manualLayout>
              <c:xMode val="edge"/>
              <c:yMode val="edge"/>
              <c:x val="0"/>
              <c:y val="0.13247309255887699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cap="flat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effectLst/>
                <a:latin typeface="+mj-lt"/>
                <a:ea typeface="Verdana" pitchFamily="34" charset="0"/>
                <a:cs typeface="Verdana" pitchFamily="34" charset="0"/>
              </a:defRPr>
            </a:pPr>
            <a:endParaRPr lang="zh-CN"/>
          </a:p>
        </c:txPr>
        <c:crossAx val="134091136"/>
        <c:crosses val="autoZero"/>
        <c:crossBetween val="midCat"/>
        <c:majorUnit val="2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2123548772358603"/>
          <c:y val="8.5289722987464595E-2"/>
          <c:w val="0.26333219920008899"/>
          <c:h val="0.31281117941627901"/>
        </c:manualLayout>
      </c:layout>
      <c:overlay val="0"/>
      <c:txPr>
        <a:bodyPr/>
        <a:lstStyle/>
        <a:p>
          <a:pPr>
            <a:defRPr sz="2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884726799902902"/>
          <c:y val="8.5699119850880801E-2"/>
          <c:w val="0.71309000646018705"/>
          <c:h val="0.78729240294621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Sync</c:v>
                </c:pt>
              </c:strCache>
            </c:strRef>
          </c:tx>
          <c:spPr>
            <a:solidFill>
              <a:srgbClr val="FF0066"/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Random</c:v>
                </c:pt>
                <c:pt idx="1">
                  <c:v>Grid</c:v>
                </c:pt>
                <c:pt idx="2">
                  <c:v>Oblivious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Async</c:v>
                </c:pt>
              </c:strCache>
            </c:strRef>
          </c:tx>
          <c:spPr>
            <a:solidFill>
              <a:schemeClr val="tx1"/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Random</c:v>
                </c:pt>
                <c:pt idx="1">
                  <c:v>Grid</c:v>
                </c:pt>
                <c:pt idx="2">
                  <c:v>Oblivious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0.52896131599999996</c:v>
                </c:pt>
                <c:pt idx="1">
                  <c:v>1.431191756999999</c:v>
                </c:pt>
                <c:pt idx="2">
                  <c:v>0.50659567999999999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30848"/>
        <c:axId val="33833344"/>
      </c:barChart>
      <c:catAx>
        <c:axId val="336308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effectLst/>
                <a:latin typeface="Eras Medium ITC" pitchFamily="34" charset="0"/>
              </a:defRPr>
            </a:pPr>
            <a:endParaRPr lang="zh-CN"/>
          </a:p>
        </c:txPr>
        <c:crossAx val="33833344"/>
        <c:crosses val="autoZero"/>
        <c:auto val="1"/>
        <c:lblAlgn val="ctr"/>
        <c:lblOffset val="0"/>
        <c:noMultiLvlLbl val="0"/>
      </c:catAx>
      <c:valAx>
        <c:axId val="33833344"/>
        <c:scaling>
          <c:orientation val="minMax"/>
        </c:scaling>
        <c:delete val="0"/>
        <c:axPos val="l"/>
        <c:majorGridlines>
          <c:spPr>
            <a:ln>
              <a:noFill/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 u="non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Eras Medium ITC" pitchFamily="34" charset="0"/>
                  </a:defRPr>
                </a:pPr>
                <a:r>
                  <a:rPr lang="en-US" altLang="en-US" sz="2400" b="0" i="0" u="none" dirty="0" smtClean="0">
                    <a:effectLst/>
                    <a:latin typeface="+mj-lt"/>
                    <a:ea typeface="Verdana" pitchFamily="34" charset="0"/>
                    <a:cs typeface="Verdana" pitchFamily="34" charset="0"/>
                  </a:rPr>
                  <a:t>Speedup</a:t>
                </a:r>
                <a:endParaRPr lang="en-US" altLang="en-US" sz="2400" b="0" i="0" u="none" dirty="0">
                  <a:effectLst/>
                  <a:latin typeface="+mj-lt"/>
                  <a:ea typeface="Verdana" pitchFamily="34" charset="0"/>
                  <a:cs typeface="Verdana" pitchFamily="34" charset="0"/>
                </a:endParaRPr>
              </a:p>
            </c:rich>
          </c:tx>
          <c:layout>
            <c:manualLayout>
              <c:xMode val="edge"/>
              <c:yMode val="edge"/>
              <c:x val="3.4582214176638302E-3"/>
              <c:y val="0.269407871877898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cap="flat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zh-CN"/>
          </a:p>
        </c:txPr>
        <c:crossAx val="33630848"/>
        <c:crosses val="autoZero"/>
        <c:crossBetween val="between"/>
        <c:majorUnit val="0.4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27438270410226001"/>
          <c:y val="2.92598870395782E-2"/>
          <c:w val="0.309122667802121"/>
          <c:h val="0.25909528570899498"/>
        </c:manualLayout>
      </c:layout>
      <c:overlay val="0"/>
      <c:txPr>
        <a:bodyPr/>
        <a:lstStyle/>
        <a:p>
          <a:pPr>
            <a:defRPr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9717550540361"/>
          <c:y val="4.4297403647656698E-2"/>
          <c:w val="0.73912764482107296"/>
          <c:h val="0.791393979480315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Sync</c:v>
                </c:pt>
              </c:strCache>
            </c:strRef>
          </c:tx>
          <c:spPr>
            <a:ln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10"/>
            <c:spPr>
              <a:solidFill>
                <a:srgbClr val="FF0066"/>
              </a:solidFill>
              <a:ln>
                <a:solidFill>
                  <a:srgbClr val="FF0066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8</c:v>
                </c:pt>
                <c:pt idx="1">
                  <c:v>16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74.86</c:v>
                </c:pt>
                <c:pt idx="1">
                  <c:v>57.54</c:v>
                </c:pt>
                <c:pt idx="2">
                  <c:v>58.64</c:v>
                </c:pt>
                <c:pt idx="3">
                  <c:v>62.81</c:v>
                </c:pt>
                <c:pt idx="4">
                  <c:v>59.59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Async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8</c:v>
                </c:pt>
                <c:pt idx="1">
                  <c:v>16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200.21</c:v>
                </c:pt>
                <c:pt idx="1">
                  <c:v>125.39</c:v>
                </c:pt>
                <c:pt idx="2">
                  <c:v>78.099999999999994</c:v>
                </c:pt>
                <c:pt idx="3">
                  <c:v>59.19</c:v>
                </c:pt>
                <c:pt idx="4">
                  <c:v>41.63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52928"/>
        <c:axId val="34654848"/>
      </c:lineChart>
      <c:catAx>
        <c:axId val="3465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effectLst/>
                <a:latin typeface="Eras Medium ITC" pitchFamily="34" charset="0"/>
              </a:defRPr>
            </a:pPr>
            <a:endParaRPr lang="zh-CN"/>
          </a:p>
        </c:txPr>
        <c:crossAx val="34654848"/>
        <c:crosses val="autoZero"/>
        <c:auto val="1"/>
        <c:lblAlgn val="ctr"/>
        <c:lblOffset val="0"/>
        <c:noMultiLvlLbl val="0"/>
      </c:catAx>
      <c:valAx>
        <c:axId val="34654848"/>
        <c:scaling>
          <c:orientation val="minMax"/>
        </c:scaling>
        <c:delete val="0"/>
        <c:axPos val="l"/>
        <c:majorGridlines>
          <c:spPr>
            <a:ln>
              <a:noFill/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 u="non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Eras Medium ITC" pitchFamily="34" charset="0"/>
                  </a:defRPr>
                </a:pPr>
                <a:r>
                  <a:rPr lang="en-US" altLang="en-US" sz="2400" b="0" i="0" u="none" dirty="0" smtClean="0">
                    <a:effectLst/>
                    <a:latin typeface="+mj-lt"/>
                    <a:ea typeface="Verdana" pitchFamily="34" charset="0"/>
                    <a:cs typeface="Verdana" pitchFamily="34" charset="0"/>
                  </a:rPr>
                  <a:t>Execution Time (s)</a:t>
                </a:r>
                <a:endParaRPr lang="en-US" altLang="en-US" sz="2400" b="0" i="0" u="none" dirty="0">
                  <a:effectLst/>
                  <a:latin typeface="+mj-lt"/>
                  <a:ea typeface="Verdana" pitchFamily="34" charset="0"/>
                  <a:cs typeface="Verdana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9.3038427829006703E-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cap="flat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zh-CN"/>
          </a:p>
        </c:txPr>
        <c:crossAx val="34652928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69706071930705005"/>
          <c:y val="3.3179338098235998E-2"/>
          <c:w val="0.25289263836585202"/>
          <c:h val="0.22260736461380801"/>
        </c:manualLayout>
      </c:layout>
      <c:overlay val="0"/>
      <c:txPr>
        <a:bodyPr/>
        <a:lstStyle/>
        <a:p>
          <a:pPr>
            <a:defRPr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0367497481123"/>
          <c:y val="8.5699119850880801E-2"/>
          <c:w val="0.74447475184749601"/>
          <c:h val="0.7756446001553030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Sync</c:v>
                </c:pt>
              </c:strCache>
            </c:strRef>
          </c:tx>
          <c:spPr>
            <a:ln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10"/>
            <c:spPr>
              <a:solidFill>
                <a:srgbClr val="FF0066"/>
              </a:solidFill>
              <a:ln>
                <a:solidFill>
                  <a:srgbClr val="FF0066"/>
                </a:solidFill>
              </a:ln>
            </c:spPr>
          </c:marker>
          <c:xVal>
            <c:numRef>
              <c:f>Sheet1!$A$2:$A$57</c:f>
              <c:numCache>
                <c:formatCode>General</c:formatCode>
                <c:ptCount val="56"/>
                <c:pt idx="0">
                  <c:v>0</c:v>
                </c:pt>
                <c:pt idx="1">
                  <c:v>72.312000000000012</c:v>
                </c:pt>
                <c:pt idx="2">
                  <c:v>113.196</c:v>
                </c:pt>
                <c:pt idx="3">
                  <c:v>155.22399999999999</c:v>
                </c:pt>
                <c:pt idx="4">
                  <c:v>188.21600000000001</c:v>
                </c:pt>
                <c:pt idx="5">
                  <c:v>227.589</c:v>
                </c:pt>
                <c:pt idx="6">
                  <c:v>260.72699999999861</c:v>
                </c:pt>
                <c:pt idx="7">
                  <c:v>299.334</c:v>
                </c:pt>
                <c:pt idx="8">
                  <c:v>331.78599999999892</c:v>
                </c:pt>
              </c:numCache>
            </c:numRef>
          </c:xVal>
          <c:yVal>
            <c:numRef>
              <c:f>Sheet1!$B$2:$B$57</c:f>
              <c:numCache>
                <c:formatCode>General</c:formatCode>
                <c:ptCount val="56"/>
                <c:pt idx="0">
                  <c:v>0</c:v>
                </c:pt>
                <c:pt idx="1">
                  <c:v>0.64531198000000001</c:v>
                </c:pt>
                <c:pt idx="2">
                  <c:v>0.68984738599999995</c:v>
                </c:pt>
                <c:pt idx="3">
                  <c:v>0.71708614400000004</c:v>
                </c:pt>
                <c:pt idx="4">
                  <c:v>0.72068491899999998</c:v>
                </c:pt>
                <c:pt idx="5">
                  <c:v>0.724391275</c:v>
                </c:pt>
                <c:pt idx="6">
                  <c:v>0.72488651900000001</c:v>
                </c:pt>
                <c:pt idx="7">
                  <c:v>0.72523135000000005</c:v>
                </c:pt>
                <c:pt idx="8">
                  <c:v>0.72528186400000005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Async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Sheet1!$C$2:$C$57</c:f>
              <c:numCache>
                <c:formatCode>General</c:formatCode>
                <c:ptCount val="56"/>
                <c:pt idx="0">
                  <c:v>0</c:v>
                </c:pt>
                <c:pt idx="1">
                  <c:v>40.324100000000001</c:v>
                </c:pt>
                <c:pt idx="2">
                  <c:v>81.713399999999993</c:v>
                </c:pt>
                <c:pt idx="3">
                  <c:v>123.014</c:v>
                </c:pt>
                <c:pt idx="4">
                  <c:v>164.32300000000001</c:v>
                </c:pt>
                <c:pt idx="5">
                  <c:v>219.20500000000001</c:v>
                </c:pt>
                <c:pt idx="6">
                  <c:v>265.05200000000002</c:v>
                </c:pt>
                <c:pt idx="7">
                  <c:v>317.565</c:v>
                </c:pt>
                <c:pt idx="8">
                  <c:v>318</c:v>
                </c:pt>
              </c:numCache>
            </c:numRef>
          </c:xVal>
          <c:yVal>
            <c:numRef>
              <c:f>Sheet1!$D$2:$D$57</c:f>
              <c:numCache>
                <c:formatCode>General</c:formatCode>
                <c:ptCount val="56"/>
                <c:pt idx="0">
                  <c:v>0</c:v>
                </c:pt>
                <c:pt idx="1">
                  <c:v>0.333846639</c:v>
                </c:pt>
                <c:pt idx="2">
                  <c:v>0.610383958</c:v>
                </c:pt>
                <c:pt idx="3">
                  <c:v>0.741767752</c:v>
                </c:pt>
                <c:pt idx="4">
                  <c:v>0.86763397799999997</c:v>
                </c:pt>
                <c:pt idx="5">
                  <c:v>0.94585091799999998</c:v>
                </c:pt>
                <c:pt idx="6">
                  <c:v>0.986778355</c:v>
                </c:pt>
                <c:pt idx="7">
                  <c:v>0.99610918800000003</c:v>
                </c:pt>
                <c:pt idx="8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946688"/>
        <c:axId val="112161920"/>
      </c:scatterChart>
      <c:valAx>
        <c:axId val="104946688"/>
        <c:scaling>
          <c:orientation val="minMax"/>
          <c:max val="350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effectLst/>
                <a:latin typeface="Eras Medium ITC" pitchFamily="34" charset="0"/>
              </a:defRPr>
            </a:pPr>
            <a:endParaRPr lang="zh-CN"/>
          </a:p>
        </c:txPr>
        <c:crossAx val="112161920"/>
        <c:crosses val="autoZero"/>
        <c:crossBetween val="midCat"/>
        <c:majorUnit val="100"/>
      </c:valAx>
      <c:valAx>
        <c:axId val="112161920"/>
        <c:scaling>
          <c:orientation val="minMax"/>
          <c:max val="1"/>
        </c:scaling>
        <c:delete val="0"/>
        <c:axPos val="l"/>
        <c:majorGridlines>
          <c:spPr>
            <a:ln>
              <a:noFill/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 u="non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Eras Medium ITC" pitchFamily="34" charset="0"/>
                  </a:defRPr>
                </a:pPr>
                <a:r>
                  <a:rPr lang="en-US" altLang="en-US" sz="2400" b="0" i="0" u="none" dirty="0" smtClean="0">
                    <a:effectLst/>
                    <a:latin typeface="+mj-lt"/>
                    <a:ea typeface="Verdana" pitchFamily="34" charset="0"/>
                    <a:cs typeface="Verdana" pitchFamily="34" charset="0"/>
                  </a:rPr>
                  <a:t>Convergence </a:t>
                </a:r>
                <a:endParaRPr lang="en-US" altLang="en-US" sz="2400" b="0" i="0" u="none" dirty="0">
                  <a:effectLst/>
                  <a:latin typeface="+mj-lt"/>
                  <a:ea typeface="Verdana" pitchFamily="34" charset="0"/>
                  <a:cs typeface="Verdana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207470146926647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cap="flat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effectLst/>
                <a:latin typeface="+mj-lt"/>
                <a:ea typeface="Verdana" pitchFamily="34" charset="0"/>
                <a:cs typeface="Verdana" pitchFamily="34" charset="0"/>
              </a:defRPr>
            </a:pPr>
            <a:endParaRPr lang="zh-CN"/>
          </a:p>
        </c:txPr>
        <c:crossAx val="104946688"/>
        <c:crosses val="autoZero"/>
        <c:crossBetween val="midCat"/>
        <c:majorUnit val="0.2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50052027136655697"/>
          <c:y val="0.38712400901324301"/>
          <c:w val="0.25289263836585202"/>
          <c:h val="0.220520816136863"/>
        </c:manualLayout>
      </c:layout>
      <c:overlay val="0"/>
      <c:txPr>
        <a:bodyPr/>
        <a:lstStyle/>
        <a:p>
          <a:pPr>
            <a:defRPr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95603674540701"/>
          <c:y val="0.20576760936146701"/>
          <c:w val="0.74447471703241697"/>
          <c:h val="0.5898306321881030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Sync</c:v>
                </c:pt>
              </c:strCache>
            </c:strRef>
          </c:tx>
          <c:spPr>
            <a:ln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10"/>
            <c:spPr>
              <a:solidFill>
                <a:srgbClr val="FF0066"/>
              </a:solidFill>
              <a:ln>
                <a:solidFill>
                  <a:srgbClr val="FF0066"/>
                </a:solidFill>
              </a:ln>
            </c:spPr>
          </c:marker>
          <c:xVal>
            <c:numRef>
              <c:f>Sheet1!$A$2:$A$47</c:f>
              <c:numCache>
                <c:formatCode>General</c:formatCode>
                <c:ptCount val="46"/>
                <c:pt idx="0">
                  <c:v>4.0042600000000004</c:v>
                </c:pt>
                <c:pt idx="1">
                  <c:v>8.2850100000000015</c:v>
                </c:pt>
                <c:pt idx="2">
                  <c:v>12.321580000000001</c:v>
                </c:pt>
                <c:pt idx="3">
                  <c:v>16.434989999999999</c:v>
                </c:pt>
                <c:pt idx="4">
                  <c:v>20.55509</c:v>
                </c:pt>
                <c:pt idx="5">
                  <c:v>24.565239999999839</c:v>
                </c:pt>
                <c:pt idx="6">
                  <c:v>28.615110000000001</c:v>
                </c:pt>
                <c:pt idx="7">
                  <c:v>32.840049999999998</c:v>
                </c:pt>
                <c:pt idx="8">
                  <c:v>37.150920000000013</c:v>
                </c:pt>
                <c:pt idx="9">
                  <c:v>41.254289999999997</c:v>
                </c:pt>
                <c:pt idx="10">
                  <c:v>45.324129999999997</c:v>
                </c:pt>
                <c:pt idx="11">
                  <c:v>49.671250000000001</c:v>
                </c:pt>
                <c:pt idx="12">
                  <c:v>53.802149999999997</c:v>
                </c:pt>
                <c:pt idx="13">
                  <c:v>57.953659999999999</c:v>
                </c:pt>
                <c:pt idx="14">
                  <c:v>62.323800000000013</c:v>
                </c:pt>
                <c:pt idx="15">
                  <c:v>66.37482</c:v>
                </c:pt>
                <c:pt idx="16">
                  <c:v>70.750479999999982</c:v>
                </c:pt>
                <c:pt idx="17">
                  <c:v>74.791430000000005</c:v>
                </c:pt>
                <c:pt idx="18">
                  <c:v>78.866799999999998</c:v>
                </c:pt>
                <c:pt idx="19">
                  <c:v>83.057900000000004</c:v>
                </c:pt>
                <c:pt idx="20">
                  <c:v>87.491389999999996</c:v>
                </c:pt>
                <c:pt idx="21">
                  <c:v>91.583939999999998</c:v>
                </c:pt>
                <c:pt idx="22">
                  <c:v>95.878959999999978</c:v>
                </c:pt>
                <c:pt idx="23">
                  <c:v>100.21469999999999</c:v>
                </c:pt>
                <c:pt idx="24">
                  <c:v>104.69023</c:v>
                </c:pt>
                <c:pt idx="25">
                  <c:v>108.88497</c:v>
                </c:pt>
                <c:pt idx="26">
                  <c:v>112.93246000000001</c:v>
                </c:pt>
                <c:pt idx="27">
                  <c:v>117.32434000000001</c:v>
                </c:pt>
                <c:pt idx="28">
                  <c:v>121.70278999999999</c:v>
                </c:pt>
                <c:pt idx="29">
                  <c:v>125.96604000000001</c:v>
                </c:pt>
                <c:pt idx="30">
                  <c:v>130.33157</c:v>
                </c:pt>
                <c:pt idx="31">
                  <c:v>134.65101000000001</c:v>
                </c:pt>
                <c:pt idx="32">
                  <c:v>138.73361</c:v>
                </c:pt>
                <c:pt idx="33">
                  <c:v>143.07517999999999</c:v>
                </c:pt>
                <c:pt idx="34">
                  <c:v>147.34384</c:v>
                </c:pt>
                <c:pt idx="35">
                  <c:v>151.65450999999999</c:v>
                </c:pt>
                <c:pt idx="36">
                  <c:v>155.91018</c:v>
                </c:pt>
                <c:pt idx="37">
                  <c:v>160.00119000000001</c:v>
                </c:pt>
                <c:pt idx="38">
                  <c:v>164.09470999999999</c:v>
                </c:pt>
                <c:pt idx="39">
                  <c:v>168.15208999999999</c:v>
                </c:pt>
                <c:pt idx="40">
                  <c:v>172.21382</c:v>
                </c:pt>
                <c:pt idx="41">
                  <c:v>176.23393999999999</c:v>
                </c:pt>
                <c:pt idx="42">
                  <c:v>180.24288999999999</c:v>
                </c:pt>
                <c:pt idx="43">
                  <c:v>184.30365</c:v>
                </c:pt>
                <c:pt idx="44">
                  <c:v>188.31322</c:v>
                </c:pt>
                <c:pt idx="45">
                  <c:v>192.35323</c:v>
                </c:pt>
              </c:numCache>
            </c:numRef>
          </c:xVal>
          <c:yVal>
            <c:numRef>
              <c:f>Sheet1!$B$2:$B$47</c:f>
              <c:numCache>
                <c:formatCode>General</c:formatCode>
                <c:ptCount val="46"/>
                <c:pt idx="0">
                  <c:v>1.966175</c:v>
                </c:pt>
                <c:pt idx="1">
                  <c:v>9.8954375000000105</c:v>
                </c:pt>
                <c:pt idx="2">
                  <c:v>13.603391670000001</c:v>
                </c:pt>
                <c:pt idx="3">
                  <c:v>17.522931249999999</c:v>
                </c:pt>
                <c:pt idx="4">
                  <c:v>20.984604999999981</c:v>
                </c:pt>
                <c:pt idx="5">
                  <c:v>26.61871</c:v>
                </c:pt>
                <c:pt idx="6">
                  <c:v>30.110410000000009</c:v>
                </c:pt>
                <c:pt idx="7">
                  <c:v>33.856889999999993</c:v>
                </c:pt>
                <c:pt idx="8">
                  <c:v>35.429140000000011</c:v>
                </c:pt>
                <c:pt idx="9">
                  <c:v>36.347250000000003</c:v>
                </c:pt>
                <c:pt idx="10">
                  <c:v>39.264870000000002</c:v>
                </c:pt>
                <c:pt idx="11">
                  <c:v>40.247489999999999</c:v>
                </c:pt>
                <c:pt idx="12">
                  <c:v>40.231620000000007</c:v>
                </c:pt>
                <c:pt idx="13">
                  <c:v>40.700650000000003</c:v>
                </c:pt>
                <c:pt idx="14">
                  <c:v>42.378520000000002</c:v>
                </c:pt>
                <c:pt idx="15">
                  <c:v>42.773240000000001</c:v>
                </c:pt>
                <c:pt idx="16">
                  <c:v>44.66686</c:v>
                </c:pt>
                <c:pt idx="17">
                  <c:v>46.680050000000001</c:v>
                </c:pt>
                <c:pt idx="18">
                  <c:v>49.32246</c:v>
                </c:pt>
                <c:pt idx="19">
                  <c:v>48.846919999999997</c:v>
                </c:pt>
                <c:pt idx="20">
                  <c:v>49.441609999999997</c:v>
                </c:pt>
                <c:pt idx="21">
                  <c:v>49.642829999999996</c:v>
                </c:pt>
                <c:pt idx="22">
                  <c:v>51.720269999999999</c:v>
                </c:pt>
                <c:pt idx="23">
                  <c:v>52.428570000000001</c:v>
                </c:pt>
                <c:pt idx="24">
                  <c:v>53.367269999999998</c:v>
                </c:pt>
                <c:pt idx="25">
                  <c:v>54.1629</c:v>
                </c:pt>
                <c:pt idx="26">
                  <c:v>55.017699999999998</c:v>
                </c:pt>
                <c:pt idx="27">
                  <c:v>52.909300000000002</c:v>
                </c:pt>
                <c:pt idx="28">
                  <c:v>52.235300000000002</c:v>
                </c:pt>
                <c:pt idx="29">
                  <c:v>52.561999999999998</c:v>
                </c:pt>
                <c:pt idx="30">
                  <c:v>52.303600000000003</c:v>
                </c:pt>
                <c:pt idx="31">
                  <c:v>50.603589999999997</c:v>
                </c:pt>
                <c:pt idx="32">
                  <c:v>50.895389999999999</c:v>
                </c:pt>
                <c:pt idx="33">
                  <c:v>49.289969999999997</c:v>
                </c:pt>
                <c:pt idx="34">
                  <c:v>48.634600000000013</c:v>
                </c:pt>
                <c:pt idx="35">
                  <c:v>46.173090000000002</c:v>
                </c:pt>
                <c:pt idx="36">
                  <c:v>45.724940000000011</c:v>
                </c:pt>
                <c:pt idx="37">
                  <c:v>43.539490000000001</c:v>
                </c:pt>
                <c:pt idx="38">
                  <c:v>42.691699999999997</c:v>
                </c:pt>
                <c:pt idx="39">
                  <c:v>40.824370000000002</c:v>
                </c:pt>
                <c:pt idx="40">
                  <c:v>39.314659999999989</c:v>
                </c:pt>
                <c:pt idx="41">
                  <c:v>35.455089999999998</c:v>
                </c:pt>
                <c:pt idx="42">
                  <c:v>30.437999999999999</c:v>
                </c:pt>
                <c:pt idx="43">
                  <c:v>23.939800000000009</c:v>
                </c:pt>
                <c:pt idx="44">
                  <c:v>16.889654</c:v>
                </c:pt>
                <c:pt idx="45">
                  <c:v>10.513913000000001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Async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Sheet1!$C$2:$C$57</c:f>
              <c:numCache>
                <c:formatCode>General</c:formatCode>
                <c:ptCount val="56"/>
                <c:pt idx="0">
                  <c:v>2.1</c:v>
                </c:pt>
                <c:pt idx="1">
                  <c:v>4.2</c:v>
                </c:pt>
                <c:pt idx="2">
                  <c:v>6.3</c:v>
                </c:pt>
                <c:pt idx="3">
                  <c:v>8.4</c:v>
                </c:pt>
                <c:pt idx="4">
                  <c:v>10.5</c:v>
                </c:pt>
                <c:pt idx="5">
                  <c:v>12.6</c:v>
                </c:pt>
                <c:pt idx="6">
                  <c:v>14.7</c:v>
                </c:pt>
                <c:pt idx="7">
                  <c:v>16.8</c:v>
                </c:pt>
                <c:pt idx="8">
                  <c:v>18.899999999999999</c:v>
                </c:pt>
                <c:pt idx="9">
                  <c:v>21</c:v>
                </c:pt>
                <c:pt idx="10">
                  <c:v>23.1</c:v>
                </c:pt>
                <c:pt idx="11">
                  <c:v>25.2</c:v>
                </c:pt>
                <c:pt idx="12">
                  <c:v>27.3</c:v>
                </c:pt>
                <c:pt idx="13">
                  <c:v>29.4</c:v>
                </c:pt>
                <c:pt idx="14">
                  <c:v>31.5</c:v>
                </c:pt>
                <c:pt idx="15">
                  <c:v>33.6</c:v>
                </c:pt>
                <c:pt idx="16">
                  <c:v>35.700000000000003</c:v>
                </c:pt>
                <c:pt idx="17">
                  <c:v>37.799999999999997</c:v>
                </c:pt>
                <c:pt idx="18">
                  <c:v>39.9</c:v>
                </c:pt>
                <c:pt idx="19">
                  <c:v>42</c:v>
                </c:pt>
                <c:pt idx="20">
                  <c:v>44.1</c:v>
                </c:pt>
                <c:pt idx="21">
                  <c:v>46.2</c:v>
                </c:pt>
                <c:pt idx="22">
                  <c:v>48.3</c:v>
                </c:pt>
                <c:pt idx="23">
                  <c:v>50.4</c:v>
                </c:pt>
                <c:pt idx="24">
                  <c:v>52.5</c:v>
                </c:pt>
                <c:pt idx="25">
                  <c:v>54.6</c:v>
                </c:pt>
                <c:pt idx="26">
                  <c:v>56.7</c:v>
                </c:pt>
                <c:pt idx="27">
                  <c:v>58.8</c:v>
                </c:pt>
                <c:pt idx="28">
                  <c:v>60.9</c:v>
                </c:pt>
                <c:pt idx="29">
                  <c:v>63</c:v>
                </c:pt>
                <c:pt idx="30">
                  <c:v>65.099999999999994</c:v>
                </c:pt>
                <c:pt idx="31">
                  <c:v>67.2</c:v>
                </c:pt>
                <c:pt idx="32">
                  <c:v>69.3</c:v>
                </c:pt>
                <c:pt idx="33">
                  <c:v>71.400000000000006</c:v>
                </c:pt>
                <c:pt idx="34">
                  <c:v>73.5</c:v>
                </c:pt>
                <c:pt idx="35">
                  <c:v>75.599999999999994</c:v>
                </c:pt>
                <c:pt idx="36">
                  <c:v>77.7</c:v>
                </c:pt>
                <c:pt idx="37">
                  <c:v>79.8</c:v>
                </c:pt>
                <c:pt idx="38">
                  <c:v>81.900000000000006</c:v>
                </c:pt>
                <c:pt idx="39">
                  <c:v>84</c:v>
                </c:pt>
                <c:pt idx="40">
                  <c:v>86.1</c:v>
                </c:pt>
                <c:pt idx="41">
                  <c:v>88.2</c:v>
                </c:pt>
                <c:pt idx="42">
                  <c:v>90.3</c:v>
                </c:pt>
                <c:pt idx="43">
                  <c:v>94.5</c:v>
                </c:pt>
                <c:pt idx="44">
                  <c:v>96.6</c:v>
                </c:pt>
                <c:pt idx="45">
                  <c:v>98.7</c:v>
                </c:pt>
                <c:pt idx="46">
                  <c:v>102.9</c:v>
                </c:pt>
                <c:pt idx="47">
                  <c:v>105</c:v>
                </c:pt>
                <c:pt idx="48">
                  <c:v>107.1</c:v>
                </c:pt>
                <c:pt idx="49">
                  <c:v>109.2</c:v>
                </c:pt>
                <c:pt idx="50">
                  <c:v>111.3</c:v>
                </c:pt>
                <c:pt idx="51">
                  <c:v>113.4</c:v>
                </c:pt>
                <c:pt idx="52">
                  <c:v>115.5</c:v>
                </c:pt>
                <c:pt idx="53">
                  <c:v>117.6</c:v>
                </c:pt>
                <c:pt idx="54">
                  <c:v>119.7</c:v>
                </c:pt>
                <c:pt idx="55">
                  <c:v>121.8</c:v>
                </c:pt>
              </c:numCache>
            </c:numRef>
          </c:xVal>
          <c:yVal>
            <c:numRef>
              <c:f>Sheet1!$D$2:$D$57</c:f>
              <c:numCache>
                <c:formatCode>General</c:formatCode>
                <c:ptCount val="56"/>
                <c:pt idx="0">
                  <c:v>38.270800000000001</c:v>
                </c:pt>
                <c:pt idx="1">
                  <c:v>38.749099999999999</c:v>
                </c:pt>
                <c:pt idx="2">
                  <c:v>38.950666669999841</c:v>
                </c:pt>
                <c:pt idx="3">
                  <c:v>36.342475</c:v>
                </c:pt>
                <c:pt idx="4">
                  <c:v>36.30292</c:v>
                </c:pt>
                <c:pt idx="5">
                  <c:v>33.550720000000013</c:v>
                </c:pt>
                <c:pt idx="6">
                  <c:v>32.105080000000001</c:v>
                </c:pt>
                <c:pt idx="7">
                  <c:v>30.132619999999999</c:v>
                </c:pt>
                <c:pt idx="8">
                  <c:v>31.266839999999981</c:v>
                </c:pt>
                <c:pt idx="9">
                  <c:v>31.54928</c:v>
                </c:pt>
                <c:pt idx="10">
                  <c:v>34.400760000000012</c:v>
                </c:pt>
                <c:pt idx="11">
                  <c:v>35.116600000000012</c:v>
                </c:pt>
                <c:pt idx="12">
                  <c:v>35.595140000000001</c:v>
                </c:pt>
                <c:pt idx="13">
                  <c:v>35.59552</c:v>
                </c:pt>
                <c:pt idx="14">
                  <c:v>33.984780000000001</c:v>
                </c:pt>
                <c:pt idx="15">
                  <c:v>32.122900000000001</c:v>
                </c:pt>
                <c:pt idx="16">
                  <c:v>30.794619999999981</c:v>
                </c:pt>
                <c:pt idx="17">
                  <c:v>31.993040000000001</c:v>
                </c:pt>
                <c:pt idx="18">
                  <c:v>30.774000000000001</c:v>
                </c:pt>
                <c:pt idx="19">
                  <c:v>31.07002</c:v>
                </c:pt>
                <c:pt idx="20">
                  <c:v>33.315040000000003</c:v>
                </c:pt>
                <c:pt idx="21">
                  <c:v>34.904499999999999</c:v>
                </c:pt>
                <c:pt idx="22">
                  <c:v>35.078560000000003</c:v>
                </c:pt>
                <c:pt idx="23">
                  <c:v>35.941699999999997</c:v>
                </c:pt>
                <c:pt idx="24">
                  <c:v>36.604239999999997</c:v>
                </c:pt>
                <c:pt idx="25">
                  <c:v>36.70702</c:v>
                </c:pt>
                <c:pt idx="26">
                  <c:v>34.065460000000002</c:v>
                </c:pt>
                <c:pt idx="27">
                  <c:v>33.951779999999999</c:v>
                </c:pt>
                <c:pt idx="28">
                  <c:v>32.94464</c:v>
                </c:pt>
                <c:pt idx="29">
                  <c:v>31.030419999999999</c:v>
                </c:pt>
                <c:pt idx="30">
                  <c:v>29.3916</c:v>
                </c:pt>
                <c:pt idx="31">
                  <c:v>31.167940000000009</c:v>
                </c:pt>
                <c:pt idx="32">
                  <c:v>28.784859999999991</c:v>
                </c:pt>
                <c:pt idx="33">
                  <c:v>30.320160000000001</c:v>
                </c:pt>
                <c:pt idx="34">
                  <c:v>30.889500000000002</c:v>
                </c:pt>
                <c:pt idx="35">
                  <c:v>31.472159999999999</c:v>
                </c:pt>
                <c:pt idx="36">
                  <c:v>31.218640000000001</c:v>
                </c:pt>
                <c:pt idx="37">
                  <c:v>32.258860000000013</c:v>
                </c:pt>
                <c:pt idx="38">
                  <c:v>31.923719999999879</c:v>
                </c:pt>
                <c:pt idx="39">
                  <c:v>32.444839999999999</c:v>
                </c:pt>
                <c:pt idx="40">
                  <c:v>31.790400000000002</c:v>
                </c:pt>
                <c:pt idx="41">
                  <c:v>31.29382</c:v>
                </c:pt>
                <c:pt idx="42">
                  <c:v>29.95112</c:v>
                </c:pt>
                <c:pt idx="43">
                  <c:v>30.553239999999999</c:v>
                </c:pt>
                <c:pt idx="44">
                  <c:v>30.927060000000001</c:v>
                </c:pt>
                <c:pt idx="45">
                  <c:v>31.51548</c:v>
                </c:pt>
                <c:pt idx="46">
                  <c:v>31.528559999999999</c:v>
                </c:pt>
                <c:pt idx="47">
                  <c:v>33.342200000000012</c:v>
                </c:pt>
                <c:pt idx="48">
                  <c:v>32.557040000000001</c:v>
                </c:pt>
                <c:pt idx="49">
                  <c:v>32.748460000000001</c:v>
                </c:pt>
                <c:pt idx="50">
                  <c:v>33.609180000000002</c:v>
                </c:pt>
                <c:pt idx="51">
                  <c:v>35.458260000000003</c:v>
                </c:pt>
                <c:pt idx="52">
                  <c:v>36.113760000000013</c:v>
                </c:pt>
                <c:pt idx="53">
                  <c:v>36.753860000000003</c:v>
                </c:pt>
                <c:pt idx="54">
                  <c:v>36.8932</c:v>
                </c:pt>
                <c:pt idx="55">
                  <c:v>35.968640000000001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3408"/>
        <c:axId val="120196096"/>
      </c:scatterChart>
      <c:valAx>
        <c:axId val="120193408"/>
        <c:scaling>
          <c:orientation val="minMax"/>
          <c:max val="200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effectLst/>
                <a:latin typeface="Eras Medium ITC" pitchFamily="34" charset="0"/>
              </a:defRPr>
            </a:pPr>
            <a:endParaRPr lang="zh-CN"/>
          </a:p>
        </c:txPr>
        <c:crossAx val="120196096"/>
        <c:crosses val="autoZero"/>
        <c:crossBetween val="midCat"/>
        <c:majorUnit val="50"/>
      </c:valAx>
      <c:valAx>
        <c:axId val="120196096"/>
        <c:scaling>
          <c:orientation val="minMax"/>
          <c:max val="80"/>
          <c:min val="0"/>
        </c:scaling>
        <c:delete val="0"/>
        <c:axPos val="l"/>
        <c:majorGridlines>
          <c:spPr>
            <a:ln>
              <a:noFill/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 u="non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Eras Medium ITC" pitchFamily="34" charset="0"/>
                  </a:defRPr>
                </a:pPr>
                <a:r>
                  <a:rPr lang="en-US" altLang="en-US" sz="2400" b="0" i="0" u="none" dirty="0" smtClean="0">
                    <a:effectLst/>
                    <a:latin typeface="+mj-lt"/>
                    <a:ea typeface="Verdana" pitchFamily="34" charset="0"/>
                    <a:cs typeface="Verdana" pitchFamily="34" charset="0"/>
                  </a:rPr>
                  <a:t>Throughput  (/s)</a:t>
                </a:r>
                <a:endParaRPr lang="en-US" altLang="en-US" sz="2400" b="0" i="0" u="none" dirty="0">
                  <a:effectLst/>
                  <a:latin typeface="+mj-lt"/>
                  <a:ea typeface="Verdana" pitchFamily="34" charset="0"/>
                  <a:cs typeface="Verdana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18756756694623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cap="flat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effectLst/>
                <a:latin typeface="+mj-lt"/>
                <a:ea typeface="Verdana" pitchFamily="34" charset="0"/>
                <a:cs typeface="Verdana" pitchFamily="34" charset="0"/>
              </a:defRPr>
            </a:pPr>
            <a:endParaRPr lang="zh-CN"/>
          </a:p>
        </c:txPr>
        <c:crossAx val="120193408"/>
        <c:crosses val="autoZero"/>
        <c:crossBetween val="midCat"/>
        <c:majorUnit val="2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67876428076240003"/>
          <c:y val="0.123892994072788"/>
          <c:w val="0.25289263836585202"/>
          <c:h val="0.220520816136863"/>
        </c:manualLayout>
      </c:layout>
      <c:overlay val="0"/>
      <c:txPr>
        <a:bodyPr/>
        <a:lstStyle/>
        <a:p>
          <a:pPr>
            <a:defRPr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886850074603099"/>
          <c:y val="0.14638304077324699"/>
          <c:w val="0.74447471703241697"/>
          <c:h val="0.6388743264637259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2.1</c:v>
                </c:pt>
              </c:strCache>
            </c:strRef>
          </c:tx>
          <c:spPr>
            <a:ln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10"/>
            <c:spPr>
              <a:solidFill>
                <a:srgbClr val="FF0066"/>
              </a:solidFill>
              <a:ln>
                <a:solidFill>
                  <a:srgbClr val="FF0066"/>
                </a:solidFill>
              </a:ln>
            </c:spPr>
          </c:marker>
          <c:xVal>
            <c:numRef>
              <c:f>Table1[graphsize]</c:f>
              <c:numCache>
                <c:formatCode>General</c:formatCode>
                <c:ptCount val="20"/>
                <c:pt idx="0">
                  <c:v>2.1</c:v>
                </c:pt>
                <c:pt idx="1">
                  <c:v>2.6</c:v>
                </c:pt>
                <c:pt idx="2">
                  <c:v>3.1</c:v>
                </c:pt>
                <c:pt idx="3">
                  <c:v>3.6</c:v>
                </c:pt>
                <c:pt idx="4">
                  <c:v>4.0999999999999996</c:v>
                </c:pt>
                <c:pt idx="5">
                  <c:v>4.5999999999999996</c:v>
                </c:pt>
                <c:pt idx="6">
                  <c:v>5.0999999999999996</c:v>
                </c:pt>
                <c:pt idx="7">
                  <c:v>5.6</c:v>
                </c:pt>
                <c:pt idx="8">
                  <c:v>6.1</c:v>
                </c:pt>
                <c:pt idx="9">
                  <c:v>6.6</c:v>
                </c:pt>
                <c:pt idx="10">
                  <c:v>7.1</c:v>
                </c:pt>
                <c:pt idx="11">
                  <c:v>7.6</c:v>
                </c:pt>
                <c:pt idx="12">
                  <c:v>8.1</c:v>
                </c:pt>
                <c:pt idx="13">
                  <c:v>8.6</c:v>
                </c:pt>
                <c:pt idx="14">
                  <c:v>9.1</c:v>
                </c:pt>
                <c:pt idx="15">
                  <c:v>9.6</c:v>
                </c:pt>
                <c:pt idx="16">
                  <c:v>10.1</c:v>
                </c:pt>
                <c:pt idx="17">
                  <c:v>10.6</c:v>
                </c:pt>
                <c:pt idx="18">
                  <c:v>11.1</c:v>
                </c:pt>
                <c:pt idx="19">
                  <c:v>11.6</c:v>
                </c:pt>
              </c:numCache>
            </c:numRef>
          </c:xVal>
          <c:yVal>
            <c:numRef>
              <c:f>Sheet1!$B$2:$B$21</c:f>
              <c:numCache>
                <c:formatCode>General</c:formatCode>
                <c:ptCount val="20"/>
                <c:pt idx="0">
                  <c:v>12.3474</c:v>
                </c:pt>
                <c:pt idx="1">
                  <c:v>12.690799999999999</c:v>
                </c:pt>
                <c:pt idx="2">
                  <c:v>12.027100000000001</c:v>
                </c:pt>
                <c:pt idx="3">
                  <c:v>11.3703</c:v>
                </c:pt>
                <c:pt idx="4">
                  <c:v>11.6424</c:v>
                </c:pt>
                <c:pt idx="5">
                  <c:v>11.9564</c:v>
                </c:pt>
                <c:pt idx="6">
                  <c:v>11.8627</c:v>
                </c:pt>
                <c:pt idx="7">
                  <c:v>11.8934</c:v>
                </c:pt>
                <c:pt idx="8">
                  <c:v>11.488099999999999</c:v>
                </c:pt>
                <c:pt idx="9">
                  <c:v>10.7423</c:v>
                </c:pt>
                <c:pt idx="10">
                  <c:v>11.852600000000001</c:v>
                </c:pt>
                <c:pt idx="11">
                  <c:v>11.8672</c:v>
                </c:pt>
                <c:pt idx="12">
                  <c:v>11.4445</c:v>
                </c:pt>
                <c:pt idx="13">
                  <c:v>11.853199999999999</c:v>
                </c:pt>
                <c:pt idx="14">
                  <c:v>12.0396</c:v>
                </c:pt>
                <c:pt idx="15">
                  <c:v>12.3657</c:v>
                </c:pt>
                <c:pt idx="16">
                  <c:v>11.8034</c:v>
                </c:pt>
                <c:pt idx="17">
                  <c:v>11.5303</c:v>
                </c:pt>
                <c:pt idx="18">
                  <c:v>11.2714</c:v>
                </c:pt>
                <c:pt idx="19">
                  <c:v>11.690899999999999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2.3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Table1[graphsize]</c:f>
              <c:numCache>
                <c:formatCode>General</c:formatCode>
                <c:ptCount val="20"/>
                <c:pt idx="0">
                  <c:v>2.1</c:v>
                </c:pt>
                <c:pt idx="1">
                  <c:v>2.6</c:v>
                </c:pt>
                <c:pt idx="2">
                  <c:v>3.1</c:v>
                </c:pt>
                <c:pt idx="3">
                  <c:v>3.6</c:v>
                </c:pt>
                <c:pt idx="4">
                  <c:v>4.0999999999999996</c:v>
                </c:pt>
                <c:pt idx="5">
                  <c:v>4.5999999999999996</c:v>
                </c:pt>
                <c:pt idx="6">
                  <c:v>5.0999999999999996</c:v>
                </c:pt>
                <c:pt idx="7">
                  <c:v>5.6</c:v>
                </c:pt>
                <c:pt idx="8">
                  <c:v>6.1</c:v>
                </c:pt>
                <c:pt idx="9">
                  <c:v>6.6</c:v>
                </c:pt>
                <c:pt idx="10">
                  <c:v>7.1</c:v>
                </c:pt>
                <c:pt idx="11">
                  <c:v>7.6</c:v>
                </c:pt>
                <c:pt idx="12">
                  <c:v>8.1</c:v>
                </c:pt>
                <c:pt idx="13">
                  <c:v>8.6</c:v>
                </c:pt>
                <c:pt idx="14">
                  <c:v>9.1</c:v>
                </c:pt>
                <c:pt idx="15">
                  <c:v>9.6</c:v>
                </c:pt>
                <c:pt idx="16">
                  <c:v>10.1</c:v>
                </c:pt>
                <c:pt idx="17">
                  <c:v>10.6</c:v>
                </c:pt>
                <c:pt idx="18">
                  <c:v>11.1</c:v>
                </c:pt>
                <c:pt idx="19">
                  <c:v>11.6</c:v>
                </c:pt>
              </c:numCache>
            </c:numRef>
          </c:xVal>
          <c:yVal>
            <c:numRef>
              <c:f>Sheet1!$C$2:$C$21</c:f>
              <c:numCache>
                <c:formatCode>General</c:formatCode>
                <c:ptCount val="20"/>
                <c:pt idx="0">
                  <c:v>15.523999999999999</c:v>
                </c:pt>
                <c:pt idx="1">
                  <c:v>15.4811</c:v>
                </c:pt>
                <c:pt idx="2">
                  <c:v>15.3866</c:v>
                </c:pt>
                <c:pt idx="3">
                  <c:v>15.1751</c:v>
                </c:pt>
                <c:pt idx="4">
                  <c:v>15.3703</c:v>
                </c:pt>
                <c:pt idx="5">
                  <c:v>15.2902</c:v>
                </c:pt>
                <c:pt idx="6">
                  <c:v>14.4376</c:v>
                </c:pt>
                <c:pt idx="7">
                  <c:v>14.450100000000001</c:v>
                </c:pt>
                <c:pt idx="8">
                  <c:v>14.751099999999999</c:v>
                </c:pt>
                <c:pt idx="9">
                  <c:v>15.2182</c:v>
                </c:pt>
                <c:pt idx="10">
                  <c:v>15.027900000000001</c:v>
                </c:pt>
                <c:pt idx="11">
                  <c:v>14.942500000000001</c:v>
                </c:pt>
                <c:pt idx="12">
                  <c:v>15.2187</c:v>
                </c:pt>
                <c:pt idx="13">
                  <c:v>15.071</c:v>
                </c:pt>
                <c:pt idx="14">
                  <c:v>15.378299999999999</c:v>
                </c:pt>
                <c:pt idx="15">
                  <c:v>15.369</c:v>
                </c:pt>
                <c:pt idx="16">
                  <c:v>14.940300000000001</c:v>
                </c:pt>
                <c:pt idx="17">
                  <c:v>14.9842</c:v>
                </c:pt>
                <c:pt idx="18">
                  <c:v>14.9976</c:v>
                </c:pt>
                <c:pt idx="19">
                  <c:v>15.052099999999999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2.4</c:v>
                </c:pt>
              </c:strCache>
            </c:strRef>
          </c:tx>
          <c:spPr>
            <a:ln>
              <a:solidFill>
                <a:srgbClr val="0099FF"/>
              </a:solidFill>
            </a:ln>
          </c:spPr>
          <c:marker>
            <c:spPr>
              <a:solidFill>
                <a:srgbClr val="0099FF"/>
              </a:solidFill>
              <a:ln>
                <a:solidFill>
                  <a:srgbClr val="0099FF"/>
                </a:solidFill>
              </a:ln>
            </c:spPr>
          </c:marker>
          <c:xVal>
            <c:numRef>
              <c:f>Table1[graphsize]</c:f>
              <c:numCache>
                <c:formatCode>General</c:formatCode>
                <c:ptCount val="20"/>
                <c:pt idx="0">
                  <c:v>2.1</c:v>
                </c:pt>
                <c:pt idx="1">
                  <c:v>2.6</c:v>
                </c:pt>
                <c:pt idx="2">
                  <c:v>3.1</c:v>
                </c:pt>
                <c:pt idx="3">
                  <c:v>3.6</c:v>
                </c:pt>
                <c:pt idx="4">
                  <c:v>4.0999999999999996</c:v>
                </c:pt>
                <c:pt idx="5">
                  <c:v>4.5999999999999996</c:v>
                </c:pt>
                <c:pt idx="6">
                  <c:v>5.0999999999999996</c:v>
                </c:pt>
                <c:pt idx="7">
                  <c:v>5.6</c:v>
                </c:pt>
                <c:pt idx="8">
                  <c:v>6.1</c:v>
                </c:pt>
                <c:pt idx="9">
                  <c:v>6.6</c:v>
                </c:pt>
                <c:pt idx="10">
                  <c:v>7.1</c:v>
                </c:pt>
                <c:pt idx="11">
                  <c:v>7.6</c:v>
                </c:pt>
                <c:pt idx="12">
                  <c:v>8.1</c:v>
                </c:pt>
                <c:pt idx="13">
                  <c:v>8.6</c:v>
                </c:pt>
                <c:pt idx="14">
                  <c:v>9.1</c:v>
                </c:pt>
                <c:pt idx="15">
                  <c:v>9.6</c:v>
                </c:pt>
                <c:pt idx="16">
                  <c:v>10.1</c:v>
                </c:pt>
                <c:pt idx="17">
                  <c:v>10.6</c:v>
                </c:pt>
                <c:pt idx="18">
                  <c:v>11.1</c:v>
                </c:pt>
                <c:pt idx="19">
                  <c:v>11.6</c:v>
                </c:pt>
              </c:numCache>
            </c:numRef>
          </c:xVal>
          <c:yVal>
            <c:numRef>
              <c:f>Sheet1!$D$2:$D$21</c:f>
              <c:numCache>
                <c:formatCode>General</c:formatCode>
                <c:ptCount val="20"/>
                <c:pt idx="0">
                  <c:v>17.828499999999998</c:v>
                </c:pt>
                <c:pt idx="1">
                  <c:v>17.9147</c:v>
                </c:pt>
                <c:pt idx="2">
                  <c:v>16.871300000000002</c:v>
                </c:pt>
                <c:pt idx="3">
                  <c:v>16.839400000000001</c:v>
                </c:pt>
                <c:pt idx="4">
                  <c:v>17.560199999999998</c:v>
                </c:pt>
                <c:pt idx="5">
                  <c:v>17.5718</c:v>
                </c:pt>
                <c:pt idx="6">
                  <c:v>16.154199999999999</c:v>
                </c:pt>
                <c:pt idx="7">
                  <c:v>15.7897</c:v>
                </c:pt>
                <c:pt idx="8">
                  <c:v>16.7395</c:v>
                </c:pt>
                <c:pt idx="9">
                  <c:v>17.1142</c:v>
                </c:pt>
                <c:pt idx="10">
                  <c:v>17.036100000000001</c:v>
                </c:pt>
                <c:pt idx="11">
                  <c:v>17.2181</c:v>
                </c:pt>
                <c:pt idx="12">
                  <c:v>17.366700000000002</c:v>
                </c:pt>
                <c:pt idx="13">
                  <c:v>17.164000000000001</c:v>
                </c:pt>
                <c:pt idx="14">
                  <c:v>17.130199999999999</c:v>
                </c:pt>
                <c:pt idx="15">
                  <c:v>16.821300000000001</c:v>
                </c:pt>
                <c:pt idx="16">
                  <c:v>16.7864</c:v>
                </c:pt>
                <c:pt idx="17">
                  <c:v>16.912800000000001</c:v>
                </c:pt>
                <c:pt idx="18">
                  <c:v>17.113800000000001</c:v>
                </c:pt>
                <c:pt idx="19">
                  <c:v>17.1813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2.5</c:v>
                </c:pt>
              </c:strCache>
            </c:strRef>
          </c:tx>
          <c:xVal>
            <c:numRef>
              <c:f>Table1[graphsize]</c:f>
              <c:numCache>
                <c:formatCode>General</c:formatCode>
                <c:ptCount val="20"/>
                <c:pt idx="0">
                  <c:v>2.1</c:v>
                </c:pt>
                <c:pt idx="1">
                  <c:v>2.6</c:v>
                </c:pt>
                <c:pt idx="2">
                  <c:v>3.1</c:v>
                </c:pt>
                <c:pt idx="3">
                  <c:v>3.6</c:v>
                </c:pt>
                <c:pt idx="4">
                  <c:v>4.0999999999999996</c:v>
                </c:pt>
                <c:pt idx="5">
                  <c:v>4.5999999999999996</c:v>
                </c:pt>
                <c:pt idx="6">
                  <c:v>5.0999999999999996</c:v>
                </c:pt>
                <c:pt idx="7">
                  <c:v>5.6</c:v>
                </c:pt>
                <c:pt idx="8">
                  <c:v>6.1</c:v>
                </c:pt>
                <c:pt idx="9">
                  <c:v>6.6</c:v>
                </c:pt>
                <c:pt idx="10">
                  <c:v>7.1</c:v>
                </c:pt>
                <c:pt idx="11">
                  <c:v>7.6</c:v>
                </c:pt>
                <c:pt idx="12">
                  <c:v>8.1</c:v>
                </c:pt>
                <c:pt idx="13">
                  <c:v>8.6</c:v>
                </c:pt>
                <c:pt idx="14">
                  <c:v>9.1</c:v>
                </c:pt>
                <c:pt idx="15">
                  <c:v>9.6</c:v>
                </c:pt>
                <c:pt idx="16">
                  <c:v>10.1</c:v>
                </c:pt>
                <c:pt idx="17">
                  <c:v>10.6</c:v>
                </c:pt>
                <c:pt idx="18">
                  <c:v>11.1</c:v>
                </c:pt>
                <c:pt idx="19">
                  <c:v>11.6</c:v>
                </c:pt>
              </c:numCache>
            </c:numRef>
          </c:xVal>
          <c:yVal>
            <c:numRef>
              <c:f>Sheet1!$E$2:$E$21</c:f>
              <c:numCache>
                <c:formatCode>General</c:formatCode>
                <c:ptCount val="20"/>
                <c:pt idx="0">
                  <c:v>19.688300000000002</c:v>
                </c:pt>
                <c:pt idx="1">
                  <c:v>19.680199999999999</c:v>
                </c:pt>
                <c:pt idx="2">
                  <c:v>19.0672</c:v>
                </c:pt>
                <c:pt idx="3">
                  <c:v>18.919599999999999</c:v>
                </c:pt>
                <c:pt idx="4">
                  <c:v>20.351099999999999</c:v>
                </c:pt>
                <c:pt idx="5">
                  <c:v>20.4178</c:v>
                </c:pt>
                <c:pt idx="6">
                  <c:v>18.297699999999999</c:v>
                </c:pt>
                <c:pt idx="7">
                  <c:v>18.229900000000001</c:v>
                </c:pt>
                <c:pt idx="8">
                  <c:v>19.387699999999999</c:v>
                </c:pt>
                <c:pt idx="9">
                  <c:v>19.356200000000001</c:v>
                </c:pt>
                <c:pt idx="10">
                  <c:v>19.3339</c:v>
                </c:pt>
                <c:pt idx="11">
                  <c:v>19.457899999999999</c:v>
                </c:pt>
                <c:pt idx="12">
                  <c:v>20.1496</c:v>
                </c:pt>
                <c:pt idx="13">
                  <c:v>20.186900000000001</c:v>
                </c:pt>
                <c:pt idx="14">
                  <c:v>19.815899999999999</c:v>
                </c:pt>
                <c:pt idx="15">
                  <c:v>19.587800000000001</c:v>
                </c:pt>
                <c:pt idx="16">
                  <c:v>19.602499999999999</c:v>
                </c:pt>
                <c:pt idx="17">
                  <c:v>19.750800000000002</c:v>
                </c:pt>
                <c:pt idx="18">
                  <c:v>19.6861</c:v>
                </c:pt>
                <c:pt idx="19">
                  <c:v>19.590800000000002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472832"/>
        <c:axId val="134474752"/>
      </c:scatterChart>
      <c:valAx>
        <c:axId val="134472832"/>
        <c:scaling>
          <c:orientation val="minMax"/>
          <c:max val="12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 sz="2000" dirty="0" smtClean="0">
                    <a:latin typeface="Eras Medium ITC"/>
                    <a:cs typeface="Eras Medium ITC"/>
                  </a:rPr>
                  <a:t>Number</a:t>
                </a:r>
                <a:r>
                  <a:rPr lang="en-US" altLang="zh-CN" sz="2000" baseline="0" dirty="0" smtClean="0">
                    <a:latin typeface="Eras Medium ITC"/>
                    <a:cs typeface="Eras Medium ITC"/>
                  </a:rPr>
                  <a:t> of Vertex (M) </a:t>
                </a:r>
                <a:endParaRPr lang="zh-CN" altLang="en-US" sz="2000" dirty="0">
                  <a:latin typeface="Eras Medium ITC"/>
                  <a:cs typeface="Eras Medium ITC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effectLst/>
                <a:latin typeface="Eras Medium ITC" pitchFamily="34" charset="0"/>
              </a:defRPr>
            </a:pPr>
            <a:endParaRPr lang="zh-CN"/>
          </a:p>
        </c:txPr>
        <c:crossAx val="134474752"/>
        <c:crosses val="autoZero"/>
        <c:crossBetween val="midCat"/>
        <c:majorUnit val="2"/>
        <c:minorUnit val="2"/>
      </c:valAx>
      <c:valAx>
        <c:axId val="134474752"/>
        <c:scaling>
          <c:orientation val="minMax"/>
          <c:max val="25"/>
          <c:min val="0"/>
        </c:scaling>
        <c:delete val="0"/>
        <c:axPos val="l"/>
        <c:majorGridlines>
          <c:spPr>
            <a:ln>
              <a:noFill/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 u="non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Eras Medium ITC" pitchFamily="34" charset="0"/>
                  </a:defRPr>
                </a:pPr>
                <a:r>
                  <a:rPr lang="en-US" altLang="en-US" sz="2400" b="0" i="0" u="none" dirty="0" smtClean="0">
                    <a:effectLst/>
                    <a:latin typeface="Calibri"/>
                    <a:ea typeface="Verdana" pitchFamily="34" charset="0"/>
                    <a:cs typeface="Calibri"/>
                  </a:rPr>
                  <a:t>Throughput  (/s)</a:t>
                </a:r>
                <a:endParaRPr lang="en-US" altLang="en-US" sz="2400" b="0" i="0" u="none" dirty="0">
                  <a:effectLst/>
                  <a:latin typeface="Calibri"/>
                  <a:ea typeface="Verdana" pitchFamily="34" charset="0"/>
                  <a:cs typeface="Calibri"/>
                </a:endParaRPr>
              </a:p>
            </c:rich>
          </c:tx>
          <c:layout>
            <c:manualLayout>
              <c:xMode val="edge"/>
              <c:yMode val="edge"/>
              <c:x val="0"/>
              <c:y val="0.1692867459171200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cap="flat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effectLst/>
                <a:latin typeface="+mj-lt"/>
                <a:ea typeface="Verdana" pitchFamily="34" charset="0"/>
                <a:cs typeface="Verdana" pitchFamily="34" charset="0"/>
              </a:defRPr>
            </a:pPr>
            <a:endParaRPr lang="zh-CN"/>
          </a:p>
        </c:txPr>
        <c:crossAx val="134472832"/>
        <c:crosses val="autoZero"/>
        <c:crossBetween val="midCat"/>
        <c:majorUnit val="5"/>
        <c:minorUnit val="4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9443093487696799"/>
          <c:y val="0.546666847622991"/>
          <c:w val="0.442456064034705"/>
          <c:h val="0.212990900740026"/>
        </c:manualLayout>
      </c:layout>
      <c:overlay val="0"/>
      <c:txPr>
        <a:bodyPr/>
        <a:lstStyle/>
        <a:p>
          <a:pPr>
            <a:defRPr sz="2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434920162406399"/>
          <c:y val="0.14638304077324699"/>
          <c:w val="0.71082866455975802"/>
          <c:h val="0.6388743264637259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Table1[[#标题];[PageRank]]</c:f>
              <c:strCache>
                <c:ptCount val="1"/>
                <c:pt idx="0">
                  <c:v>PageRank</c:v>
                </c:pt>
              </c:strCache>
            </c:strRef>
          </c:tx>
          <c:spPr>
            <a:ln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10"/>
            <c:spPr>
              <a:solidFill>
                <a:srgbClr val="FF0066"/>
              </a:solidFill>
              <a:ln>
                <a:solidFill>
                  <a:srgbClr val="FF0066"/>
                </a:solidFill>
              </a:ln>
            </c:spPr>
          </c:marker>
          <c:xVal>
            <c:numRef>
              <c:f>Table1[percent]</c:f>
              <c:numCache>
                <c:formatCode>General</c:formatCode>
                <c:ptCount val="15"/>
                <c:pt idx="0">
                  <c:v>6.1773056E-2</c:v>
                </c:pt>
                <c:pt idx="1">
                  <c:v>0.124479167</c:v>
                </c:pt>
                <c:pt idx="2">
                  <c:v>0.18724972200000001</c:v>
                </c:pt>
                <c:pt idx="3">
                  <c:v>0.249081944</c:v>
                </c:pt>
                <c:pt idx="4">
                  <c:v>0.31039444399999999</c:v>
                </c:pt>
                <c:pt idx="5">
                  <c:v>0.37188333299999998</c:v>
                </c:pt>
                <c:pt idx="6">
                  <c:v>0.43303333300000002</c:v>
                </c:pt>
                <c:pt idx="7">
                  <c:v>0.49433055599999998</c:v>
                </c:pt>
                <c:pt idx="8">
                  <c:v>0.55576944399999995</c:v>
                </c:pt>
                <c:pt idx="9">
                  <c:v>0.61600277800000003</c:v>
                </c:pt>
                <c:pt idx="10">
                  <c:v>0.67644722199999996</c:v>
                </c:pt>
                <c:pt idx="11">
                  <c:v>0.73804444400000002</c:v>
                </c:pt>
                <c:pt idx="12">
                  <c:v>0.79985555600000002</c:v>
                </c:pt>
                <c:pt idx="13">
                  <c:v>0.85931944400000004</c:v>
                </c:pt>
                <c:pt idx="14">
                  <c:v>0.91588611099999995</c:v>
                </c:pt>
              </c:numCache>
            </c:numRef>
          </c:xVal>
          <c:yVal>
            <c:numRef>
              <c:f>Table1[pr-thro]</c:f>
              <c:numCache>
                <c:formatCode>General</c:formatCode>
                <c:ptCount val="15"/>
                <c:pt idx="0">
                  <c:v>9.4983499999999985</c:v>
                </c:pt>
                <c:pt idx="1">
                  <c:v>9.4126200000000004</c:v>
                </c:pt>
                <c:pt idx="2">
                  <c:v>9.3250299999999999</c:v>
                </c:pt>
                <c:pt idx="3">
                  <c:v>9.1452699999999982</c:v>
                </c:pt>
                <c:pt idx="4">
                  <c:v>8.8902099999999997</c:v>
                </c:pt>
                <c:pt idx="5">
                  <c:v>8.4450500000000002</c:v>
                </c:pt>
                <c:pt idx="6">
                  <c:v>8.5328400000000002</c:v>
                </c:pt>
                <c:pt idx="7">
                  <c:v>9.1525700000000008</c:v>
                </c:pt>
                <c:pt idx="8">
                  <c:v>9.6557600000000008</c:v>
                </c:pt>
                <c:pt idx="9">
                  <c:v>9.7655600000000007</c:v>
                </c:pt>
                <c:pt idx="10">
                  <c:v>9.9615500000000008</c:v>
                </c:pt>
                <c:pt idx="11">
                  <c:v>9.6128099999999996</c:v>
                </c:pt>
                <c:pt idx="12">
                  <c:v>9.6452699999999982</c:v>
                </c:pt>
                <c:pt idx="13">
                  <c:v>9.47743</c:v>
                </c:pt>
                <c:pt idx="14">
                  <c:v>7.0299699999999996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SSSP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Sheet1!$E$2:$E$7</c:f>
              <c:numCache>
                <c:formatCode>General</c:formatCode>
                <c:ptCount val="6"/>
                <c:pt idx="0">
                  <c:v>0.10659250000000001</c:v>
                </c:pt>
                <c:pt idx="1">
                  <c:v>0.27486166699999998</c:v>
                </c:pt>
                <c:pt idx="2">
                  <c:v>0.44318583299999997</c:v>
                </c:pt>
                <c:pt idx="3">
                  <c:v>0.61197583300000002</c:v>
                </c:pt>
                <c:pt idx="4">
                  <c:v>0.780161667</c:v>
                </c:pt>
                <c:pt idx="5">
                  <c:v>0.94856666700000003</c:v>
                </c:pt>
              </c:numCache>
            </c:numRef>
          </c:xVal>
          <c:yVal>
            <c:numRef>
              <c:f>Sheet1!$F$2:$F$7</c:f>
              <c:numCache>
                <c:formatCode>General</c:formatCode>
                <c:ptCount val="6"/>
                <c:pt idx="0">
                  <c:v>40.011400000000002</c:v>
                </c:pt>
                <c:pt idx="1">
                  <c:v>39.597999999999999</c:v>
                </c:pt>
                <c:pt idx="2">
                  <c:v>39.3474</c:v>
                </c:pt>
                <c:pt idx="3">
                  <c:v>39.0792</c:v>
                </c:pt>
                <c:pt idx="4">
                  <c:v>39.121000000000002</c:v>
                </c:pt>
                <c:pt idx="5">
                  <c:v>37.588099999999997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Sheet1!$I$1</c:f>
              <c:strCache>
                <c:ptCount val="1"/>
                <c:pt idx="0">
                  <c:v>LBP</c:v>
                </c:pt>
              </c:strCache>
            </c:strRef>
          </c:tx>
          <c:spPr>
            <a:ln>
              <a:solidFill>
                <a:srgbClr val="0099FF"/>
              </a:solidFill>
            </a:ln>
          </c:spPr>
          <c:marker>
            <c:spPr>
              <a:solidFill>
                <a:srgbClr val="0099FF"/>
              </a:solidFill>
              <a:ln>
                <a:solidFill>
                  <a:srgbClr val="0099FF"/>
                </a:solidFill>
              </a:ln>
            </c:spPr>
          </c:marker>
          <c:xVal>
            <c:numRef>
              <c:f>Sheet1!$H$2:$H$8</c:f>
              <c:numCache>
                <c:formatCode>General</c:formatCode>
                <c:ptCount val="7"/>
                <c:pt idx="0">
                  <c:v>0.130733668</c:v>
                </c:pt>
                <c:pt idx="1">
                  <c:v>0.26101256299999998</c:v>
                </c:pt>
                <c:pt idx="2">
                  <c:v>0.39112060300000001</c:v>
                </c:pt>
                <c:pt idx="3">
                  <c:v>0.52223618100000002</c:v>
                </c:pt>
                <c:pt idx="4">
                  <c:v>0.65179899500000005</c:v>
                </c:pt>
                <c:pt idx="5">
                  <c:v>0.78137185899999995</c:v>
                </c:pt>
                <c:pt idx="6">
                  <c:v>0.90752763800000003</c:v>
                </c:pt>
              </c:numCache>
            </c:numRef>
          </c:xVal>
          <c:yVal>
            <c:numRef>
              <c:f>Sheet1!$I$2:$I$8</c:f>
              <c:numCache>
                <c:formatCode>General</c:formatCode>
                <c:ptCount val="7"/>
                <c:pt idx="0">
                  <c:v>10.8253</c:v>
                </c:pt>
                <c:pt idx="1">
                  <c:v>10.7704</c:v>
                </c:pt>
                <c:pt idx="2">
                  <c:v>10.7715</c:v>
                </c:pt>
                <c:pt idx="3">
                  <c:v>10.8127</c:v>
                </c:pt>
                <c:pt idx="4">
                  <c:v>10.961600000000001</c:v>
                </c:pt>
                <c:pt idx="5">
                  <c:v>11.291499999999999</c:v>
                </c:pt>
                <c:pt idx="6">
                  <c:v>8.3690300000000004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480640"/>
        <c:axId val="134482944"/>
      </c:scatterChart>
      <c:valAx>
        <c:axId val="134480640"/>
        <c:scaling>
          <c:orientation val="minMax"/>
          <c:max val="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 sz="2000" dirty="0" smtClean="0">
                    <a:latin typeface="Eras Medium ITC"/>
                    <a:cs typeface="Eras Medium ITC"/>
                  </a:rPr>
                  <a:t>Execution Progress </a:t>
                </a:r>
                <a:endParaRPr lang="zh-CN" altLang="en-US" sz="2000" dirty="0">
                  <a:latin typeface="Eras Medium ITC"/>
                  <a:cs typeface="Eras Medium ITC"/>
                </a:endParaRPr>
              </a:p>
            </c:rich>
          </c:tx>
          <c:layout>
            <c:manualLayout>
              <c:xMode val="edge"/>
              <c:yMode val="edge"/>
              <c:x val="0.28012737791945902"/>
              <c:y val="0.8835609174738160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effectLst/>
                <a:latin typeface="Eras Medium ITC" pitchFamily="34" charset="0"/>
              </a:defRPr>
            </a:pPr>
            <a:endParaRPr lang="zh-CN"/>
          </a:p>
        </c:txPr>
        <c:crossAx val="134482944"/>
        <c:crosses val="autoZero"/>
        <c:crossBetween val="midCat"/>
        <c:majorUnit val="0.2"/>
      </c:valAx>
      <c:valAx>
        <c:axId val="134482944"/>
        <c:scaling>
          <c:orientation val="minMax"/>
        </c:scaling>
        <c:delete val="0"/>
        <c:axPos val="l"/>
        <c:majorGridlines>
          <c:spPr>
            <a:ln>
              <a:noFill/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 u="non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Eras Medium ITC" pitchFamily="34" charset="0"/>
                  </a:defRPr>
                </a:pPr>
                <a:r>
                  <a:rPr lang="en-US" altLang="en-US" sz="2400" b="0" i="0" u="none" dirty="0" smtClean="0">
                    <a:effectLst/>
                    <a:latin typeface="Calibri"/>
                    <a:ea typeface="Verdana" pitchFamily="34" charset="0"/>
                    <a:cs typeface="Calibri"/>
                  </a:rPr>
                  <a:t>Throughput  (/s)</a:t>
                </a:r>
                <a:endParaRPr lang="en-US" altLang="en-US" sz="2400" b="0" i="0" u="none" dirty="0">
                  <a:effectLst/>
                  <a:latin typeface="Calibri"/>
                  <a:ea typeface="Verdana" pitchFamily="34" charset="0"/>
                  <a:cs typeface="Calibri"/>
                </a:endParaRPr>
              </a:p>
            </c:rich>
          </c:tx>
          <c:layout>
            <c:manualLayout>
              <c:xMode val="edge"/>
              <c:yMode val="edge"/>
              <c:x val="0"/>
              <c:y val="0.16910736769988499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cap="flat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effectLst/>
                <a:latin typeface="+mj-lt"/>
                <a:ea typeface="Verdana" pitchFamily="34" charset="0"/>
                <a:cs typeface="Verdana" pitchFamily="34" charset="0"/>
              </a:defRPr>
            </a:pPr>
            <a:endParaRPr lang="zh-CN"/>
          </a:p>
        </c:txPr>
        <c:crossAx val="134480640"/>
        <c:crosses val="autoZero"/>
        <c:crossBetween val="midCat"/>
        <c:majorUnit val="1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63707095331611796"/>
          <c:y val="0.29423593085616701"/>
          <c:w val="0.35987031960567001"/>
          <c:h val="0.296482840290473"/>
        </c:manualLayout>
      </c:layout>
      <c:overlay val="0"/>
      <c:txPr>
        <a:bodyPr/>
        <a:lstStyle/>
        <a:p>
          <a:pPr>
            <a:defRPr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434920162406399"/>
          <c:y val="7.6570082998907996E-2"/>
          <c:w val="0.71082866455975802"/>
          <c:h val="0.6719435687701369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Table1[[#标题];[Real]]</c:f>
              <c:strCache>
                <c:ptCount val="1"/>
                <c:pt idx="0">
                  <c:v>Real</c:v>
                </c:pt>
              </c:strCache>
            </c:strRef>
          </c:tx>
          <c:spPr>
            <a:ln>
              <a:solidFill>
                <a:srgbClr val="00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10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xVal>
            <c:numRef>
              <c:f>Table1[time]</c:f>
              <c:numCache>
                <c:formatCode>General</c:formatCode>
                <c:ptCount val="15"/>
                <c:pt idx="0">
                  <c:v>2.22383</c:v>
                </c:pt>
                <c:pt idx="1">
                  <c:v>4.4812500000000002</c:v>
                </c:pt>
                <c:pt idx="2">
                  <c:v>6.74099</c:v>
                </c:pt>
                <c:pt idx="3">
                  <c:v>8.9669500000000006</c:v>
                </c:pt>
                <c:pt idx="4">
                  <c:v>11.174200000000001</c:v>
                </c:pt>
                <c:pt idx="5">
                  <c:v>13.3878</c:v>
                </c:pt>
                <c:pt idx="6">
                  <c:v>15.5892</c:v>
                </c:pt>
                <c:pt idx="7">
                  <c:v>17.7959</c:v>
                </c:pt>
                <c:pt idx="8">
                  <c:v>20.0077</c:v>
                </c:pt>
                <c:pt idx="9">
                  <c:v>22.176100000000002</c:v>
                </c:pt>
                <c:pt idx="10">
                  <c:v>24.3521</c:v>
                </c:pt>
                <c:pt idx="11">
                  <c:v>26.569600000000001</c:v>
                </c:pt>
                <c:pt idx="12">
                  <c:v>28.794799999999999</c:v>
                </c:pt>
                <c:pt idx="13">
                  <c:v>30.935500000000001</c:v>
                </c:pt>
                <c:pt idx="14">
                  <c:v>32.971899999999998</c:v>
                </c:pt>
              </c:numCache>
            </c:numRef>
          </c:xVal>
          <c:yVal>
            <c:numRef>
              <c:f>Table1[pr-thro]</c:f>
              <c:numCache>
                <c:formatCode>General</c:formatCode>
                <c:ptCount val="15"/>
                <c:pt idx="0">
                  <c:v>9.4983499999999985</c:v>
                </c:pt>
                <c:pt idx="1">
                  <c:v>9.4126200000000004</c:v>
                </c:pt>
                <c:pt idx="2">
                  <c:v>9.3250299999999999</c:v>
                </c:pt>
                <c:pt idx="3">
                  <c:v>9.1452699999999982</c:v>
                </c:pt>
                <c:pt idx="4">
                  <c:v>8.8902099999999997</c:v>
                </c:pt>
                <c:pt idx="5">
                  <c:v>8.4450500000000002</c:v>
                </c:pt>
                <c:pt idx="6">
                  <c:v>8.5328400000000002</c:v>
                </c:pt>
                <c:pt idx="7">
                  <c:v>9.1525700000000008</c:v>
                </c:pt>
                <c:pt idx="8">
                  <c:v>9.6557600000000008</c:v>
                </c:pt>
                <c:pt idx="9">
                  <c:v>9.7655600000000007</c:v>
                </c:pt>
                <c:pt idx="10">
                  <c:v>9.9615500000000008</c:v>
                </c:pt>
                <c:pt idx="11">
                  <c:v>9.6128099999999996</c:v>
                </c:pt>
                <c:pt idx="12">
                  <c:v>9.6452699999999982</c:v>
                </c:pt>
                <c:pt idx="13">
                  <c:v>9.47743</c:v>
                </c:pt>
                <c:pt idx="14">
                  <c:v>7.0299699999999996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Table1[[#标题];[Predicted]]</c:f>
              <c:strCache>
                <c:ptCount val="1"/>
                <c:pt idx="0">
                  <c:v>Predicted</c:v>
                </c:pt>
              </c:strCache>
            </c:strRef>
          </c:tx>
          <c:spPr>
            <a:ln w="28575" cmpd="sng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10"/>
            <c:spPr>
              <a:noFill/>
              <a:ln w="28575" cmpd="sng">
                <a:solidFill>
                  <a:srgbClr val="FF0066"/>
                </a:solidFill>
              </a:ln>
            </c:spPr>
          </c:marker>
          <c:xVal>
            <c:numRef>
              <c:f>Table1[time]</c:f>
              <c:numCache>
                <c:formatCode>General</c:formatCode>
                <c:ptCount val="15"/>
                <c:pt idx="0">
                  <c:v>2.22383</c:v>
                </c:pt>
                <c:pt idx="1">
                  <c:v>4.4812500000000002</c:v>
                </c:pt>
                <c:pt idx="2">
                  <c:v>6.74099</c:v>
                </c:pt>
                <c:pt idx="3">
                  <c:v>8.9669500000000006</c:v>
                </c:pt>
                <c:pt idx="4">
                  <c:v>11.174200000000001</c:v>
                </c:pt>
                <c:pt idx="5">
                  <c:v>13.3878</c:v>
                </c:pt>
                <c:pt idx="6">
                  <c:v>15.5892</c:v>
                </c:pt>
                <c:pt idx="7">
                  <c:v>17.7959</c:v>
                </c:pt>
                <c:pt idx="8">
                  <c:v>20.0077</c:v>
                </c:pt>
                <c:pt idx="9">
                  <c:v>22.176100000000002</c:v>
                </c:pt>
                <c:pt idx="10">
                  <c:v>24.3521</c:v>
                </c:pt>
                <c:pt idx="11">
                  <c:v>26.569600000000001</c:v>
                </c:pt>
                <c:pt idx="12">
                  <c:v>28.794799999999999</c:v>
                </c:pt>
                <c:pt idx="13">
                  <c:v>30.935500000000001</c:v>
                </c:pt>
                <c:pt idx="14">
                  <c:v>32.971899999999998</c:v>
                </c:pt>
              </c:numCache>
            </c:numRef>
          </c:xVal>
          <c:yVal>
            <c:numRef>
              <c:f>Table1[sample]</c:f>
              <c:numCache>
                <c:formatCode>General</c:formatCode>
                <c:ptCount val="15"/>
                <c:pt idx="0">
                  <c:v>9.4571000000000005</c:v>
                </c:pt>
                <c:pt idx="1">
                  <c:v>9.4571000000000005</c:v>
                </c:pt>
                <c:pt idx="2">
                  <c:v>9.4571000000000005</c:v>
                </c:pt>
                <c:pt idx="3">
                  <c:v>9.4571000000000005</c:v>
                </c:pt>
                <c:pt idx="4">
                  <c:v>9.4571000000000005</c:v>
                </c:pt>
                <c:pt idx="5">
                  <c:v>9.4571000000000005</c:v>
                </c:pt>
                <c:pt idx="6">
                  <c:v>9.4571000000000005</c:v>
                </c:pt>
                <c:pt idx="7">
                  <c:v>9.4571000000000005</c:v>
                </c:pt>
                <c:pt idx="8">
                  <c:v>9.4571000000000005</c:v>
                </c:pt>
                <c:pt idx="9">
                  <c:v>9.4571000000000005</c:v>
                </c:pt>
                <c:pt idx="10">
                  <c:v>9.4571000000000005</c:v>
                </c:pt>
                <c:pt idx="11">
                  <c:v>9.4571000000000005</c:v>
                </c:pt>
                <c:pt idx="12">
                  <c:v>9.4571000000000005</c:v>
                </c:pt>
                <c:pt idx="13">
                  <c:v>9.4571000000000005</c:v>
                </c:pt>
                <c:pt idx="14">
                  <c:v>9.4571000000000005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617344"/>
        <c:axId val="134648576"/>
      </c:scatterChart>
      <c:valAx>
        <c:axId val="134617344"/>
        <c:scaling>
          <c:orientation val="minMax"/>
          <c:max val="3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 sz="2200" b="0" dirty="0" smtClean="0">
                    <a:latin typeface="Eras Medium ITC"/>
                    <a:cs typeface="Eras Medium ITC"/>
                  </a:rPr>
                  <a:t>Execution Time (s)</a:t>
                </a:r>
                <a:endParaRPr lang="zh-CN" altLang="en-US" sz="2200" b="0" dirty="0">
                  <a:latin typeface="Eras Medium ITC"/>
                  <a:cs typeface="Eras Medium ITC"/>
                </a:endParaRPr>
              </a:p>
            </c:rich>
          </c:tx>
          <c:layout>
            <c:manualLayout>
              <c:xMode val="edge"/>
              <c:yMode val="edge"/>
              <c:x val="0.28012737791945902"/>
              <c:y val="0.8835609174738160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effectLst/>
                <a:latin typeface="Eras Medium ITC" pitchFamily="34" charset="0"/>
              </a:defRPr>
            </a:pPr>
            <a:endParaRPr lang="zh-CN"/>
          </a:p>
        </c:txPr>
        <c:crossAx val="134648576"/>
        <c:crosses val="autoZero"/>
        <c:crossBetween val="midCat"/>
        <c:majorUnit val="10"/>
      </c:valAx>
      <c:valAx>
        <c:axId val="134648576"/>
        <c:scaling>
          <c:orientation val="minMax"/>
          <c:max val="20"/>
        </c:scaling>
        <c:delete val="0"/>
        <c:axPos val="l"/>
        <c:majorGridlines>
          <c:spPr>
            <a:ln>
              <a:noFill/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 u="non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Eras Medium ITC" pitchFamily="34" charset="0"/>
                  </a:defRPr>
                </a:pPr>
                <a:r>
                  <a:rPr lang="en-US" altLang="en-US" sz="2400" b="0" i="0" u="none" dirty="0" smtClean="0">
                    <a:effectLst/>
                    <a:latin typeface="Calibri"/>
                    <a:ea typeface="Verdana" pitchFamily="34" charset="0"/>
                    <a:cs typeface="Calibri"/>
                  </a:rPr>
                  <a:t>Throughput  (/s)</a:t>
                </a:r>
                <a:endParaRPr lang="en-US" altLang="en-US" sz="2400" b="0" i="0" u="none" dirty="0">
                  <a:effectLst/>
                  <a:latin typeface="Calibri"/>
                  <a:ea typeface="Verdana" pitchFamily="34" charset="0"/>
                  <a:cs typeface="Calibri"/>
                </a:endParaRPr>
              </a:p>
            </c:rich>
          </c:tx>
          <c:layout>
            <c:manualLayout>
              <c:xMode val="edge"/>
              <c:yMode val="edge"/>
              <c:x val="0"/>
              <c:y val="9.1945802318260897E-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cap="flat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effectLst/>
                <a:latin typeface="+mj-lt"/>
                <a:ea typeface="Verdana" pitchFamily="34" charset="0"/>
                <a:cs typeface="Verdana" pitchFamily="34" charset="0"/>
              </a:defRPr>
            </a:pPr>
            <a:endParaRPr lang="zh-CN"/>
          </a:p>
        </c:txPr>
        <c:crossAx val="134617344"/>
        <c:crosses val="autoZero"/>
        <c:crossBetween val="midCat"/>
        <c:majorUnit val="5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549648920751031"/>
          <c:y val="2.5673599398046702E-2"/>
          <c:w val="0.442456064034705"/>
          <c:h val="0.320533152142987"/>
        </c:manualLayout>
      </c:layout>
      <c:overlay val="0"/>
      <c:txPr>
        <a:bodyPr/>
        <a:lstStyle/>
        <a:p>
          <a:pPr>
            <a:defRPr sz="2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434920162406399"/>
          <c:y val="7.6570082998907996E-2"/>
          <c:w val="0.71082866455975802"/>
          <c:h val="0.6719435687701369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Real</c:v>
                </c:pt>
              </c:strCache>
            </c:strRef>
          </c:tx>
          <c:spPr>
            <a:ln>
              <a:solidFill>
                <a:srgbClr val="00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10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xVal>
            <c:numRef>
              <c:f>Sheet1!$A$2:$A$66</c:f>
              <c:numCache>
                <c:formatCode>General</c:formatCode>
                <c:ptCount val="65"/>
                <c:pt idx="0">
                  <c:v>3.62513</c:v>
                </c:pt>
                <c:pt idx="1">
                  <c:v>6.3097200000000004</c:v>
                </c:pt>
                <c:pt idx="2">
                  <c:v>8.6828599999999998</c:v>
                </c:pt>
                <c:pt idx="3">
                  <c:v>10.3964</c:v>
                </c:pt>
                <c:pt idx="4">
                  <c:v>11.5448</c:v>
                </c:pt>
                <c:pt idx="5">
                  <c:v>12.4664</c:v>
                </c:pt>
                <c:pt idx="6">
                  <c:v>13.053100000000001</c:v>
                </c:pt>
                <c:pt idx="7">
                  <c:v>13.319699999999999</c:v>
                </c:pt>
                <c:pt idx="8">
                  <c:v>13.561400000000001</c:v>
                </c:pt>
                <c:pt idx="9">
                  <c:v>13.799799999999999</c:v>
                </c:pt>
                <c:pt idx="10">
                  <c:v>14.029</c:v>
                </c:pt>
                <c:pt idx="11">
                  <c:v>14.2532</c:v>
                </c:pt>
                <c:pt idx="12">
                  <c:v>14.480399999999999</c:v>
                </c:pt>
                <c:pt idx="13">
                  <c:v>14.6999</c:v>
                </c:pt>
                <c:pt idx="14">
                  <c:v>14.915100000000001</c:v>
                </c:pt>
                <c:pt idx="15">
                  <c:v>15.161099999999999</c:v>
                </c:pt>
                <c:pt idx="16">
                  <c:v>15.3841</c:v>
                </c:pt>
                <c:pt idx="17">
                  <c:v>15.602399999999999</c:v>
                </c:pt>
                <c:pt idx="18">
                  <c:v>15.823499999999999</c:v>
                </c:pt>
                <c:pt idx="19">
                  <c:v>16.0395</c:v>
                </c:pt>
                <c:pt idx="20">
                  <c:v>16.252300000000002</c:v>
                </c:pt>
                <c:pt idx="21">
                  <c:v>16.4801</c:v>
                </c:pt>
                <c:pt idx="22">
                  <c:v>16.722300000000001</c:v>
                </c:pt>
                <c:pt idx="23">
                  <c:v>16.946100000000001</c:v>
                </c:pt>
                <c:pt idx="24">
                  <c:v>17.165800000000001</c:v>
                </c:pt>
                <c:pt idx="25">
                  <c:v>17.383400000000002</c:v>
                </c:pt>
                <c:pt idx="26">
                  <c:v>17.606000000000002</c:v>
                </c:pt>
                <c:pt idx="27">
                  <c:v>17.822900000000001</c:v>
                </c:pt>
                <c:pt idx="28">
                  <c:v>18.045400000000001</c:v>
                </c:pt>
                <c:pt idx="29">
                  <c:v>18.271899999999999</c:v>
                </c:pt>
                <c:pt idx="30">
                  <c:v>18.4908</c:v>
                </c:pt>
                <c:pt idx="31">
                  <c:v>18.716100000000001</c:v>
                </c:pt>
                <c:pt idx="32">
                  <c:v>18.9236</c:v>
                </c:pt>
                <c:pt idx="33">
                  <c:v>19.142399999999999</c:v>
                </c:pt>
                <c:pt idx="34">
                  <c:v>19.350899999999999</c:v>
                </c:pt>
                <c:pt idx="35">
                  <c:v>19.5746</c:v>
                </c:pt>
                <c:pt idx="36">
                  <c:v>19.786999999999999</c:v>
                </c:pt>
                <c:pt idx="37">
                  <c:v>20.008099999999999</c:v>
                </c:pt>
                <c:pt idx="38">
                  <c:v>20.228899999999999</c:v>
                </c:pt>
                <c:pt idx="39">
                  <c:v>20.449100000000001</c:v>
                </c:pt>
                <c:pt idx="40">
                  <c:v>20.671900000000001</c:v>
                </c:pt>
                <c:pt idx="41">
                  <c:v>20.876799999999999</c:v>
                </c:pt>
                <c:pt idx="42">
                  <c:v>21.086600000000001</c:v>
                </c:pt>
                <c:pt idx="43">
                  <c:v>21.297000000000001</c:v>
                </c:pt>
                <c:pt idx="44">
                  <c:v>21.506599999999999</c:v>
                </c:pt>
                <c:pt idx="45">
                  <c:v>21.7195</c:v>
                </c:pt>
                <c:pt idx="46">
                  <c:v>21.929500000000001</c:v>
                </c:pt>
                <c:pt idx="47">
                  <c:v>22.1373</c:v>
                </c:pt>
                <c:pt idx="48">
                  <c:v>22.348500000000001</c:v>
                </c:pt>
                <c:pt idx="49">
                  <c:v>22.5565</c:v>
                </c:pt>
                <c:pt idx="50">
                  <c:v>22.770700000000001</c:v>
                </c:pt>
                <c:pt idx="51">
                  <c:v>22.9802</c:v>
                </c:pt>
                <c:pt idx="52">
                  <c:v>23.193300000000001</c:v>
                </c:pt>
                <c:pt idx="53">
                  <c:v>23.402799999999999</c:v>
                </c:pt>
                <c:pt idx="54">
                  <c:v>23.612500000000001</c:v>
                </c:pt>
                <c:pt idx="55">
                  <c:v>23.8245</c:v>
                </c:pt>
                <c:pt idx="56">
                  <c:v>24.0352</c:v>
                </c:pt>
                <c:pt idx="57">
                  <c:v>24.2409</c:v>
                </c:pt>
                <c:pt idx="58">
                  <c:v>24.444500000000001</c:v>
                </c:pt>
                <c:pt idx="59">
                  <c:v>24.659800000000001</c:v>
                </c:pt>
                <c:pt idx="60">
                  <c:v>24.870100000000001</c:v>
                </c:pt>
                <c:pt idx="61">
                  <c:v>25.076599999999999</c:v>
                </c:pt>
                <c:pt idx="62">
                  <c:v>25.2836</c:v>
                </c:pt>
                <c:pt idx="63">
                  <c:v>25.4937</c:v>
                </c:pt>
                <c:pt idx="64">
                  <c:v>25.701899999999998</c:v>
                </c:pt>
              </c:numCache>
            </c:numRef>
          </c:xVal>
          <c:yVal>
            <c:numRef>
              <c:f>Sheet1!$B$2:$B$66</c:f>
              <c:numCache>
                <c:formatCode>General</c:formatCode>
                <c:ptCount val="65"/>
                <c:pt idx="0">
                  <c:v>31.485099999999999</c:v>
                </c:pt>
                <c:pt idx="1">
                  <c:v>36.906700000000001</c:v>
                </c:pt>
                <c:pt idx="2">
                  <c:v>38.218499999999999</c:v>
                </c:pt>
                <c:pt idx="3">
                  <c:v>34.5608</c:v>
                </c:pt>
                <c:pt idx="4">
                  <c:v>32.491900000000001</c:v>
                </c:pt>
                <c:pt idx="5">
                  <c:v>16.256699999999999</c:v>
                </c:pt>
                <c:pt idx="6">
                  <c:v>14.959899999999999</c:v>
                </c:pt>
                <c:pt idx="7">
                  <c:v>14.757300000000001</c:v>
                </c:pt>
                <c:pt idx="8">
                  <c:v>10.606299999999999</c:v>
                </c:pt>
                <c:pt idx="9">
                  <c:v>5.9271099999999954</c:v>
                </c:pt>
                <c:pt idx="10">
                  <c:v>4.9034000000000004</c:v>
                </c:pt>
                <c:pt idx="11">
                  <c:v>3.2938100000000001</c:v>
                </c:pt>
                <c:pt idx="12">
                  <c:v>2.7076699999999998</c:v>
                </c:pt>
                <c:pt idx="13">
                  <c:v>2.1569799999999999</c:v>
                </c:pt>
                <c:pt idx="14">
                  <c:v>1.9277</c:v>
                </c:pt>
                <c:pt idx="15">
                  <c:v>1.3296699999999999</c:v>
                </c:pt>
                <c:pt idx="16">
                  <c:v>1.3025899999999999</c:v>
                </c:pt>
                <c:pt idx="17">
                  <c:v>1.1059099999999999</c:v>
                </c:pt>
                <c:pt idx="18">
                  <c:v>0.99742500000000001</c:v>
                </c:pt>
                <c:pt idx="19">
                  <c:v>0.917188</c:v>
                </c:pt>
                <c:pt idx="20">
                  <c:v>0.84243299999999999</c:v>
                </c:pt>
                <c:pt idx="21">
                  <c:v>0.69384000000000001</c:v>
                </c:pt>
                <c:pt idx="22">
                  <c:v>0.57879000000000003</c:v>
                </c:pt>
                <c:pt idx="23">
                  <c:v>0.55304699999999996</c:v>
                </c:pt>
                <c:pt idx="24">
                  <c:v>0.476161</c:v>
                </c:pt>
                <c:pt idx="25">
                  <c:v>0.35194300000000001</c:v>
                </c:pt>
                <c:pt idx="26">
                  <c:v>0.28381800000000001</c:v>
                </c:pt>
                <c:pt idx="27">
                  <c:v>0.229264</c:v>
                </c:pt>
                <c:pt idx="28">
                  <c:v>0.17317299999999999</c:v>
                </c:pt>
                <c:pt idx="29">
                  <c:v>9.8216200000000004E-2</c:v>
                </c:pt>
                <c:pt idx="30">
                  <c:v>6.9067199999999995E-2</c:v>
                </c:pt>
                <c:pt idx="31">
                  <c:v>4.9130600000000003E-2</c:v>
                </c:pt>
                <c:pt idx="32">
                  <c:v>4.2849999999999999E-2</c:v>
                </c:pt>
                <c:pt idx="33">
                  <c:v>2.7194599999999999E-2</c:v>
                </c:pt>
                <c:pt idx="34">
                  <c:v>2.16346E-2</c:v>
                </c:pt>
                <c:pt idx="35">
                  <c:v>1.4933800000000001E-2</c:v>
                </c:pt>
                <c:pt idx="36">
                  <c:v>1.25685E-2</c:v>
                </c:pt>
                <c:pt idx="37">
                  <c:v>9.6218699999999994E-3</c:v>
                </c:pt>
                <c:pt idx="38">
                  <c:v>7.3654100000000002E-3</c:v>
                </c:pt>
                <c:pt idx="39">
                  <c:v>5.1345899999999996E-3</c:v>
                </c:pt>
                <c:pt idx="40">
                  <c:v>4.2105500000000004E-3</c:v>
                </c:pt>
                <c:pt idx="41">
                  <c:v>3.4707100000000001E-3</c:v>
                </c:pt>
                <c:pt idx="42">
                  <c:v>3.08071E-3</c:v>
                </c:pt>
                <c:pt idx="43">
                  <c:v>2.8850600000000001E-3</c:v>
                </c:pt>
                <c:pt idx="44">
                  <c:v>2.2874800000000002E-3</c:v>
                </c:pt>
                <c:pt idx="45">
                  <c:v>2.0565599999999998E-3</c:v>
                </c:pt>
                <c:pt idx="46">
                  <c:v>1.78729E-3</c:v>
                </c:pt>
                <c:pt idx="47">
                  <c:v>1.50881E-3</c:v>
                </c:pt>
                <c:pt idx="48">
                  <c:v>1.18793E-3</c:v>
                </c:pt>
                <c:pt idx="49">
                  <c:v>7.0156000000000005E-4</c:v>
                </c:pt>
                <c:pt idx="50">
                  <c:v>3.9118099999999999E-4</c:v>
                </c:pt>
                <c:pt idx="51">
                  <c:v>4.0001400000000002E-4</c:v>
                </c:pt>
                <c:pt idx="52">
                  <c:v>3.9432200000000001E-4</c:v>
                </c:pt>
                <c:pt idx="53">
                  <c:v>3.9889999999999999E-4</c:v>
                </c:pt>
                <c:pt idx="54">
                  <c:v>3.99441E-4</c:v>
                </c:pt>
                <c:pt idx="55">
                  <c:v>3.9589999999999997E-4</c:v>
                </c:pt>
                <c:pt idx="56">
                  <c:v>3.9668899999999998E-4</c:v>
                </c:pt>
                <c:pt idx="57">
                  <c:v>4.0554099999999999E-4</c:v>
                </c:pt>
                <c:pt idx="58">
                  <c:v>2.0472900000000001E-4</c:v>
                </c:pt>
                <c:pt idx="59">
                  <c:v>1.9415799999999999E-4</c:v>
                </c:pt>
                <c:pt idx="60">
                  <c:v>1.98331E-4</c:v>
                </c:pt>
                <c:pt idx="61">
                  <c:v>2.0195200000000001E-4</c:v>
                </c:pt>
                <c:pt idx="62">
                  <c:v>2.02067E-4</c:v>
                </c:pt>
                <c:pt idx="63">
                  <c:v>1.99402E-4</c:v>
                </c:pt>
                <c:pt idx="64">
                  <c:v>2.0033299999999999E-4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Predicted</c:v>
                </c:pt>
              </c:strCache>
            </c:strRef>
          </c:tx>
          <c:spPr>
            <a:ln w="28575" cmpd="sng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10"/>
            <c:spPr>
              <a:noFill/>
              <a:ln w="28575" cmpd="sng">
                <a:solidFill>
                  <a:srgbClr val="FF0066"/>
                </a:solidFill>
              </a:ln>
            </c:spPr>
          </c:marker>
          <c:xVal>
            <c:numRef>
              <c:f>Sheet1!$A$2:$A$66</c:f>
              <c:numCache>
                <c:formatCode>General</c:formatCode>
                <c:ptCount val="65"/>
                <c:pt idx="0">
                  <c:v>3.62513</c:v>
                </c:pt>
                <c:pt idx="1">
                  <c:v>6.3097200000000004</c:v>
                </c:pt>
                <c:pt idx="2">
                  <c:v>8.6828599999999998</c:v>
                </c:pt>
                <c:pt idx="3">
                  <c:v>10.3964</c:v>
                </c:pt>
                <c:pt idx="4">
                  <c:v>11.5448</c:v>
                </c:pt>
                <c:pt idx="5">
                  <c:v>12.4664</c:v>
                </c:pt>
                <c:pt idx="6">
                  <c:v>13.053100000000001</c:v>
                </c:pt>
                <c:pt idx="7">
                  <c:v>13.319699999999999</c:v>
                </c:pt>
                <c:pt idx="8">
                  <c:v>13.561400000000001</c:v>
                </c:pt>
                <c:pt idx="9">
                  <c:v>13.799799999999999</c:v>
                </c:pt>
                <c:pt idx="10">
                  <c:v>14.029</c:v>
                </c:pt>
                <c:pt idx="11">
                  <c:v>14.2532</c:v>
                </c:pt>
                <c:pt idx="12">
                  <c:v>14.480399999999999</c:v>
                </c:pt>
                <c:pt idx="13">
                  <c:v>14.6999</c:v>
                </c:pt>
                <c:pt idx="14">
                  <c:v>14.915100000000001</c:v>
                </c:pt>
                <c:pt idx="15">
                  <c:v>15.161099999999999</c:v>
                </c:pt>
                <c:pt idx="16">
                  <c:v>15.3841</c:v>
                </c:pt>
                <c:pt idx="17">
                  <c:v>15.602399999999999</c:v>
                </c:pt>
                <c:pt idx="18">
                  <c:v>15.823499999999999</c:v>
                </c:pt>
                <c:pt idx="19">
                  <c:v>16.0395</c:v>
                </c:pt>
                <c:pt idx="20">
                  <c:v>16.252300000000002</c:v>
                </c:pt>
                <c:pt idx="21">
                  <c:v>16.4801</c:v>
                </c:pt>
                <c:pt idx="22">
                  <c:v>16.722300000000001</c:v>
                </c:pt>
                <c:pt idx="23">
                  <c:v>16.946100000000001</c:v>
                </c:pt>
                <c:pt idx="24">
                  <c:v>17.165800000000001</c:v>
                </c:pt>
                <c:pt idx="25">
                  <c:v>17.383400000000002</c:v>
                </c:pt>
                <c:pt idx="26">
                  <c:v>17.606000000000002</c:v>
                </c:pt>
                <c:pt idx="27">
                  <c:v>17.822900000000001</c:v>
                </c:pt>
                <c:pt idx="28">
                  <c:v>18.045400000000001</c:v>
                </c:pt>
                <c:pt idx="29">
                  <c:v>18.271899999999999</c:v>
                </c:pt>
                <c:pt idx="30">
                  <c:v>18.4908</c:v>
                </c:pt>
                <c:pt idx="31">
                  <c:v>18.716100000000001</c:v>
                </c:pt>
                <c:pt idx="32">
                  <c:v>18.9236</c:v>
                </c:pt>
                <c:pt idx="33">
                  <c:v>19.142399999999999</c:v>
                </c:pt>
                <c:pt idx="34">
                  <c:v>19.350899999999999</c:v>
                </c:pt>
                <c:pt idx="35">
                  <c:v>19.5746</c:v>
                </c:pt>
                <c:pt idx="36">
                  <c:v>19.786999999999999</c:v>
                </c:pt>
                <c:pt idx="37">
                  <c:v>20.008099999999999</c:v>
                </c:pt>
                <c:pt idx="38">
                  <c:v>20.228899999999999</c:v>
                </c:pt>
                <c:pt idx="39">
                  <c:v>20.449100000000001</c:v>
                </c:pt>
                <c:pt idx="40">
                  <c:v>20.671900000000001</c:v>
                </c:pt>
                <c:pt idx="41">
                  <c:v>20.876799999999999</c:v>
                </c:pt>
                <c:pt idx="42">
                  <c:v>21.086600000000001</c:v>
                </c:pt>
                <c:pt idx="43">
                  <c:v>21.297000000000001</c:v>
                </c:pt>
                <c:pt idx="44">
                  <c:v>21.506599999999999</c:v>
                </c:pt>
                <c:pt idx="45">
                  <c:v>21.7195</c:v>
                </c:pt>
                <c:pt idx="46">
                  <c:v>21.929500000000001</c:v>
                </c:pt>
                <c:pt idx="47">
                  <c:v>22.1373</c:v>
                </c:pt>
                <c:pt idx="48">
                  <c:v>22.348500000000001</c:v>
                </c:pt>
                <c:pt idx="49">
                  <c:v>22.5565</c:v>
                </c:pt>
                <c:pt idx="50">
                  <c:v>22.770700000000001</c:v>
                </c:pt>
                <c:pt idx="51">
                  <c:v>22.9802</c:v>
                </c:pt>
                <c:pt idx="52">
                  <c:v>23.193300000000001</c:v>
                </c:pt>
                <c:pt idx="53">
                  <c:v>23.402799999999999</c:v>
                </c:pt>
                <c:pt idx="54">
                  <c:v>23.612500000000001</c:v>
                </c:pt>
                <c:pt idx="55">
                  <c:v>23.8245</c:v>
                </c:pt>
                <c:pt idx="56">
                  <c:v>24.0352</c:v>
                </c:pt>
                <c:pt idx="57">
                  <c:v>24.2409</c:v>
                </c:pt>
                <c:pt idx="58">
                  <c:v>24.444500000000001</c:v>
                </c:pt>
                <c:pt idx="59">
                  <c:v>24.659800000000001</c:v>
                </c:pt>
                <c:pt idx="60">
                  <c:v>24.870100000000001</c:v>
                </c:pt>
                <c:pt idx="61">
                  <c:v>25.076599999999999</c:v>
                </c:pt>
                <c:pt idx="62">
                  <c:v>25.2836</c:v>
                </c:pt>
                <c:pt idx="63">
                  <c:v>25.4937</c:v>
                </c:pt>
                <c:pt idx="64">
                  <c:v>25.701899999999998</c:v>
                </c:pt>
              </c:numCache>
            </c:numRef>
          </c:xVal>
          <c:yVal>
            <c:numRef>
              <c:f>Sheet1!$C$2:$C$66</c:f>
              <c:numCache>
                <c:formatCode>General</c:formatCode>
                <c:ptCount val="65"/>
                <c:pt idx="0">
                  <c:v>27.909199999999998</c:v>
                </c:pt>
                <c:pt idx="1">
                  <c:v>37.274999999999999</c:v>
                </c:pt>
                <c:pt idx="2">
                  <c:v>35.4</c:v>
                </c:pt>
                <c:pt idx="3">
                  <c:v>38.24</c:v>
                </c:pt>
                <c:pt idx="4">
                  <c:v>29.3476</c:v>
                </c:pt>
                <c:pt idx="5">
                  <c:v>14.447699999999999</c:v>
                </c:pt>
                <c:pt idx="6">
                  <c:v>8.7082799999999985</c:v>
                </c:pt>
                <c:pt idx="7">
                  <c:v>9.0129000000000001</c:v>
                </c:pt>
                <c:pt idx="8">
                  <c:v>11.5939</c:v>
                </c:pt>
                <c:pt idx="9">
                  <c:v>9.7165900000000001</c:v>
                </c:pt>
                <c:pt idx="10">
                  <c:v>6.3583299999999996</c:v>
                </c:pt>
                <c:pt idx="11">
                  <c:v>5.4648799999999946</c:v>
                </c:pt>
                <c:pt idx="12">
                  <c:v>4.2484999999999999</c:v>
                </c:pt>
                <c:pt idx="13">
                  <c:v>3.6253000000000002</c:v>
                </c:pt>
                <c:pt idx="14">
                  <c:v>2.9826299999999999</c:v>
                </c:pt>
                <c:pt idx="15">
                  <c:v>2.7246299999999999</c:v>
                </c:pt>
                <c:pt idx="16">
                  <c:v>1.9611400000000001</c:v>
                </c:pt>
                <c:pt idx="17">
                  <c:v>1.9775499999999999</c:v>
                </c:pt>
                <c:pt idx="18">
                  <c:v>1.8085100000000001</c:v>
                </c:pt>
                <c:pt idx="19">
                  <c:v>1.61764</c:v>
                </c:pt>
                <c:pt idx="20">
                  <c:v>1.46661</c:v>
                </c:pt>
                <c:pt idx="21">
                  <c:v>1.3202799999999999</c:v>
                </c:pt>
                <c:pt idx="22">
                  <c:v>1.08714</c:v>
                </c:pt>
                <c:pt idx="23">
                  <c:v>0.86358999999999997</c:v>
                </c:pt>
                <c:pt idx="24">
                  <c:v>0.68348799999999998</c:v>
                </c:pt>
                <c:pt idx="25">
                  <c:v>0.56844300000000003</c:v>
                </c:pt>
                <c:pt idx="26">
                  <c:v>0.45763999999999999</c:v>
                </c:pt>
                <c:pt idx="27">
                  <c:v>0.34993800000000003</c:v>
                </c:pt>
                <c:pt idx="28">
                  <c:v>0.20500099999999999</c:v>
                </c:pt>
                <c:pt idx="29">
                  <c:v>0.135849</c:v>
                </c:pt>
                <c:pt idx="30">
                  <c:v>9.7745799999999994E-2</c:v>
                </c:pt>
                <c:pt idx="31">
                  <c:v>8.1161499999999998E-2</c:v>
                </c:pt>
                <c:pt idx="32">
                  <c:v>5.23664E-2</c:v>
                </c:pt>
                <c:pt idx="33">
                  <c:v>4.3451900000000002E-2</c:v>
                </c:pt>
                <c:pt idx="34">
                  <c:v>3.07493E-2</c:v>
                </c:pt>
                <c:pt idx="35">
                  <c:v>2.56406E-2</c:v>
                </c:pt>
                <c:pt idx="36">
                  <c:v>1.9040399999999999E-2</c:v>
                </c:pt>
                <c:pt idx="37">
                  <c:v>1.5317799999999999E-2</c:v>
                </c:pt>
                <c:pt idx="38">
                  <c:v>1.01878E-2</c:v>
                </c:pt>
                <c:pt idx="39">
                  <c:v>8.4984899999999992E-3</c:v>
                </c:pt>
                <c:pt idx="40">
                  <c:v>6.4657600000000001E-3</c:v>
                </c:pt>
                <c:pt idx="41">
                  <c:v>5.8011800000000004E-3</c:v>
                </c:pt>
                <c:pt idx="42">
                  <c:v>5.9206099999999998E-3</c:v>
                </c:pt>
                <c:pt idx="43">
                  <c:v>4.5713699999999999E-3</c:v>
                </c:pt>
                <c:pt idx="44">
                  <c:v>4.1783599999999999E-3</c:v>
                </c:pt>
                <c:pt idx="45">
                  <c:v>3.5803900000000001E-3</c:v>
                </c:pt>
                <c:pt idx="46">
                  <c:v>2.93794E-3</c:v>
                </c:pt>
                <c:pt idx="47">
                  <c:v>2.3830499999999998E-3</c:v>
                </c:pt>
                <c:pt idx="48">
                  <c:v>1.40822E-3</c:v>
                </c:pt>
                <c:pt idx="49">
                  <c:v>7.9195299999999997E-4</c:v>
                </c:pt>
                <c:pt idx="50">
                  <c:v>8.0178300000000003E-4</c:v>
                </c:pt>
                <c:pt idx="51">
                  <c:v>7.8236199999999999E-4</c:v>
                </c:pt>
                <c:pt idx="52">
                  <c:v>8.0002800000000005E-4</c:v>
                </c:pt>
                <c:pt idx="53">
                  <c:v>7.8864500000000004E-4</c:v>
                </c:pt>
                <c:pt idx="54">
                  <c:v>7.9779899999999997E-4</c:v>
                </c:pt>
                <c:pt idx="55">
                  <c:v>7.98882E-4</c:v>
                </c:pt>
                <c:pt idx="56">
                  <c:v>7.9179900000000004E-4</c:v>
                </c:pt>
                <c:pt idx="57">
                  <c:v>3.9668899999999998E-4</c:v>
                </c:pt>
                <c:pt idx="58">
                  <c:v>4.0554099999999999E-4</c:v>
                </c:pt>
                <c:pt idx="59">
                  <c:v>4.0945800000000002E-4</c:v>
                </c:pt>
                <c:pt idx="60">
                  <c:v>3.8831599999999999E-4</c:v>
                </c:pt>
                <c:pt idx="61">
                  <c:v>3.9666099999999998E-4</c:v>
                </c:pt>
                <c:pt idx="62">
                  <c:v>4.03903E-4</c:v>
                </c:pt>
                <c:pt idx="63">
                  <c:v>4.04134E-4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431680"/>
        <c:axId val="135434240"/>
      </c:scatterChart>
      <c:valAx>
        <c:axId val="135431680"/>
        <c:scaling>
          <c:orientation val="minMax"/>
          <c:max val="3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 sz="2200" b="0" dirty="0" smtClean="0">
                    <a:latin typeface="Eras Medium ITC"/>
                    <a:cs typeface="Eras Medium ITC"/>
                  </a:rPr>
                  <a:t>Execution Time (s)</a:t>
                </a:r>
                <a:endParaRPr lang="zh-CN" altLang="en-US" sz="2200" b="0" dirty="0">
                  <a:latin typeface="Eras Medium ITC"/>
                  <a:cs typeface="Eras Medium ITC"/>
                </a:endParaRPr>
              </a:p>
            </c:rich>
          </c:tx>
          <c:layout>
            <c:manualLayout>
              <c:xMode val="edge"/>
              <c:yMode val="edge"/>
              <c:x val="0.28012737791945902"/>
              <c:y val="0.8835609174738160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effectLst/>
                <a:latin typeface="Eras Medium ITC" pitchFamily="34" charset="0"/>
              </a:defRPr>
            </a:pPr>
            <a:endParaRPr lang="zh-CN"/>
          </a:p>
        </c:txPr>
        <c:crossAx val="135434240"/>
        <c:crosses val="autoZero"/>
        <c:crossBetween val="midCat"/>
        <c:majorUnit val="10"/>
      </c:valAx>
      <c:valAx>
        <c:axId val="135434240"/>
        <c:scaling>
          <c:orientation val="minMax"/>
          <c:max val="40"/>
        </c:scaling>
        <c:delete val="0"/>
        <c:axPos val="l"/>
        <c:majorGridlines>
          <c:spPr>
            <a:ln>
              <a:noFill/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 u="non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Eras Medium ITC" pitchFamily="34" charset="0"/>
                  </a:defRPr>
                </a:pPr>
                <a:r>
                  <a:rPr lang="en-US" altLang="en-US" sz="2400" b="0" i="0" u="none" dirty="0" smtClean="0">
                    <a:effectLst/>
                    <a:latin typeface="Calibri"/>
                    <a:ea typeface="Verdana" pitchFamily="34" charset="0"/>
                    <a:cs typeface="Calibri"/>
                  </a:rPr>
                  <a:t>Throughput  (/s)</a:t>
                </a:r>
                <a:endParaRPr lang="en-US" altLang="en-US" sz="2400" b="0" i="0" u="none" dirty="0">
                  <a:effectLst/>
                  <a:latin typeface="Calibri"/>
                  <a:ea typeface="Verdana" pitchFamily="34" charset="0"/>
                  <a:cs typeface="Calibri"/>
                </a:endParaRPr>
              </a:p>
            </c:rich>
          </c:tx>
          <c:layout>
            <c:manualLayout>
              <c:xMode val="edge"/>
              <c:yMode val="edge"/>
              <c:x val="0"/>
              <c:y val="9.1945802318260897E-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cap="flat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effectLst/>
                <a:latin typeface="+mj-lt"/>
                <a:ea typeface="Verdana" pitchFamily="34" charset="0"/>
                <a:cs typeface="Verdana" pitchFamily="34" charset="0"/>
              </a:defRPr>
            </a:pPr>
            <a:endParaRPr lang="zh-CN"/>
          </a:p>
        </c:txPr>
        <c:crossAx val="135431680"/>
        <c:crosses val="autoZero"/>
        <c:crossBetween val="midCat"/>
        <c:majorUnit val="1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549648920751031"/>
          <c:y val="2.5673599398046702E-2"/>
          <c:w val="0.442456064034705"/>
          <c:h val="0.320533152142987"/>
        </c:manualLayout>
      </c:layout>
      <c:overlay val="0"/>
      <c:txPr>
        <a:bodyPr/>
        <a:lstStyle/>
        <a:p>
          <a:pPr>
            <a:defRPr sz="2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0.16027</cdr:x>
      <cdr:y>0.09559</cdr:y>
    </cdr:from>
    <cdr:to>
      <cdr:x>0.40164</cdr:x>
      <cdr:y>0.20692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5039" y="332656"/>
          <a:ext cx="1016641" cy="3874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2000" dirty="0">
              <a:latin typeface="Eras Medium ITC"/>
              <a:cs typeface="Eras Medium ITC"/>
            </a:rPr>
            <a:t>x</a:t>
          </a:r>
          <a:r>
            <a:rPr lang="en-US" altLang="zh-CN" sz="2000" dirty="0" smtClean="0">
              <a:latin typeface="Eras Medium ITC"/>
              <a:cs typeface="Eras Medium ITC"/>
            </a:rPr>
            <a:t>10^3</a:t>
          </a:r>
          <a:endParaRPr lang="zh-CN" altLang="en-US" sz="2000" dirty="0">
            <a:latin typeface="Eras Medium ITC"/>
            <a:cs typeface="Eras Medium ITC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0.15585</cdr:x>
      <cdr:y>0.04167</cdr:y>
    </cdr:from>
    <cdr:to>
      <cdr:x>0.39722</cdr:x>
      <cdr:y>0.15301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4584" y="144016"/>
          <a:ext cx="1060215" cy="384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2000" dirty="0" smtClean="0">
              <a:latin typeface="Eras Medium ITC"/>
              <a:cs typeface="Eras Medium ITC"/>
            </a:rPr>
            <a:t>x10^3</a:t>
          </a:r>
          <a:endParaRPr lang="zh-CN" altLang="en-US" sz="2000" dirty="0">
            <a:latin typeface="Eras Medium ITC"/>
            <a:cs typeface="Eras Medium ITC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0.17343</cdr:x>
      <cdr:y>0.04167</cdr:y>
    </cdr:from>
    <cdr:to>
      <cdr:x>0.4148</cdr:x>
      <cdr:y>0.15301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144016"/>
          <a:ext cx="1002181" cy="384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2000" dirty="0" smtClean="0">
              <a:latin typeface="Eras Medium ITC"/>
              <a:cs typeface="Eras Medium ITC"/>
            </a:rPr>
            <a:t>x10^3</a:t>
          </a:r>
          <a:endParaRPr lang="zh-CN" altLang="en-US" sz="2000" dirty="0">
            <a:latin typeface="Eras Medium ITC"/>
            <a:cs typeface="Eras Medium ITC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0.22546</cdr:x>
      <cdr:y>0</cdr:y>
    </cdr:from>
    <cdr:to>
      <cdr:x>0.46683</cdr:x>
      <cdr:y>0.11134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6104" y="0"/>
          <a:ext cx="1002181" cy="352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2000" dirty="0" smtClean="0"/>
            <a:t>*10^3</a:t>
          </a:r>
          <a:endParaRPr lang="zh-CN" altLang="en-US" sz="20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0.22546</cdr:x>
      <cdr:y>0</cdr:y>
    </cdr:from>
    <cdr:to>
      <cdr:x>0.46683</cdr:x>
      <cdr:y>0.11134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6104" y="0"/>
          <a:ext cx="1002181" cy="352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2000" dirty="0" smtClean="0"/>
            <a:t>*10^3</a:t>
          </a:r>
          <a:endParaRPr lang="zh-CN" altLang="en-US" sz="20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0.53695</cdr:x>
      <cdr:y>0.37222</cdr:y>
    </cdr:from>
    <cdr:to>
      <cdr:x>0.56164</cdr:x>
      <cdr:y>0.67677</cdr:y>
    </cdr:to>
    <cdr:grpSp>
      <cdr:nvGrpSpPr>
        <cdr:cNvPr id="8" name="组 7"/>
        <cdr:cNvGrpSpPr/>
      </cdr:nvGrpSpPr>
      <cdr:grpSpPr>
        <a:xfrm xmlns:a="http://schemas.openxmlformats.org/drawingml/2006/main">
          <a:off x="3131840" y="1584155"/>
          <a:ext cx="144008" cy="1296154"/>
          <a:chOff x="3168352" y="1584176"/>
          <a:chExt cx="144016" cy="1296144"/>
        </a:xfrm>
      </cdr:grpSpPr>
      <cdr:cxnSp macro="">
        <cdr:nvCxnSpPr>
          <cdr:cNvPr id="4" name="直线箭头连接符 3"/>
          <cdr:cNvCxnSpPr/>
        </cdr:nvCxnSpPr>
        <cdr:spPr>
          <a:xfrm xmlns:a="http://schemas.openxmlformats.org/drawingml/2006/main">
            <a:off x="3312368" y="1584176"/>
            <a:ext cx="0" cy="504056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solidFill>
              <a:srgbClr val="FF0066"/>
            </a:solidFill>
            <a:tailEnd type="arrow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6" name="直线箭头连接符 5"/>
          <cdr:cNvCxnSpPr/>
        </cdr:nvCxnSpPr>
        <cdr:spPr>
          <a:xfrm xmlns:a="http://schemas.openxmlformats.org/drawingml/2006/main">
            <a:off x="3168352" y="2376264"/>
            <a:ext cx="0" cy="504056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solidFill>
              <a:schemeClr val="tx1"/>
            </a:solidFill>
            <a:headEnd type="arrow"/>
            <a:tailEnd type="none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0.175</cdr:x>
      <cdr:y>0.0678</cdr:y>
    </cdr:from>
    <cdr:to>
      <cdr:x>0.41637</cdr:x>
      <cdr:y>0.17914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2" y="288032"/>
          <a:ext cx="1390446" cy="473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2000" dirty="0">
              <a:latin typeface="Eras Medium ITC"/>
              <a:cs typeface="Eras Medium ITC"/>
            </a:rPr>
            <a:t>x</a:t>
          </a:r>
          <a:r>
            <a:rPr lang="en-US" altLang="zh-CN" sz="2000" dirty="0" smtClean="0">
              <a:latin typeface="Eras Medium ITC"/>
              <a:cs typeface="Eras Medium ITC"/>
            </a:rPr>
            <a:t>10^3</a:t>
          </a:r>
          <a:endParaRPr lang="zh-CN" altLang="en-US" sz="2000" dirty="0">
            <a:latin typeface="Eras Medium ITC"/>
            <a:cs typeface="Eras Medium ITC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48708-3812-4E2F-B736-B24818DF59C2}" type="datetimeFigureOut">
              <a:rPr lang="zh-CN" altLang="en-US" smtClean="0"/>
              <a:t>2015-02-14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81CD2-667F-463D-8254-C5C0521CC6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57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1CD2-667F-463D-8254-C5C0521CC61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450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1CD2-667F-463D-8254-C5C0521CC61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606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1CD2-667F-463D-8254-C5C0521CC61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606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1CD2-667F-463D-8254-C5C0521CC61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418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1CD2-667F-463D-8254-C5C0521CC61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424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1CD2-667F-463D-8254-C5C0521CC61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312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1CD2-667F-463D-8254-C5C0521CC61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069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1CD2-667F-463D-8254-C5C0521CC61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620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1CD2-667F-463D-8254-C5C0521CC61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312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1CD2-667F-463D-8254-C5C0521CC61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357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1CD2-667F-463D-8254-C5C0521CC61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659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7955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1CD2-667F-463D-8254-C5C0521CC61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9157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1CD2-667F-463D-8254-C5C0521CC61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9786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1CD2-667F-463D-8254-C5C0521CC61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2224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1CD2-667F-463D-8254-C5C0521CC61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222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1CD2-667F-463D-8254-C5C0521CC61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081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1CD2-667F-463D-8254-C5C0521CC61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0815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1CD2-667F-463D-8254-C5C0521CC61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7565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2400" dirty="0" smtClean="0">
              <a:solidFill>
                <a:prstClr val="black"/>
              </a:solidFill>
              <a:latin typeface="Eras Medium IT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1CD2-667F-463D-8254-C5C0521CC61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0592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1CD2-667F-463D-8254-C5C0521CC61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8038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1CD2-667F-463D-8254-C5C0521CC61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876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1CD2-667F-463D-8254-C5C0521CC61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337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1CD2-667F-463D-8254-C5C0521CC61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7963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0"/>
            <a:endParaRPr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C408C-91E2-4EF7-92A9-F4885029B1B9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075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1CD2-667F-463D-8254-C5C0521CC61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525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1CD2-667F-463D-8254-C5C0521CC61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525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1CD2-667F-463D-8254-C5C0521CC61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591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1CD2-667F-463D-8254-C5C0521CC61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591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1CD2-667F-463D-8254-C5C0521CC61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591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1CD2-667F-463D-8254-C5C0521CC61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60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EA5B-5F7F-42EC-95B9-A009885C720F}" type="datetimeFigureOut">
              <a:rPr lang="zh-CN" altLang="en-US" smtClean="0"/>
              <a:t>2015-02-14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56AD-DE15-4023-9667-EE9D71706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28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EA5B-5F7F-42EC-95B9-A009885C720F}" type="datetimeFigureOut">
              <a:rPr lang="zh-CN" altLang="en-US" smtClean="0"/>
              <a:t>2015-02-14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56AD-DE15-4023-9667-EE9D71706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17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EA5B-5F7F-42EC-95B9-A009885C720F}" type="datetimeFigureOut">
              <a:rPr lang="zh-CN" altLang="en-US" smtClean="0"/>
              <a:t>2015-02-14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56AD-DE15-4023-9667-EE9D71706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04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EA5B-5F7F-42EC-95B9-A009885C720F}" type="datetimeFigureOut">
              <a:rPr lang="zh-CN" altLang="en-US" smtClean="0"/>
              <a:t>2015-02-14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56AD-DE15-4023-9667-EE9D71706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255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EA5B-5F7F-42EC-95B9-A009885C720F}" type="datetimeFigureOut">
              <a:rPr lang="zh-CN" altLang="en-US" smtClean="0"/>
              <a:t>2015-02-14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56AD-DE15-4023-9667-EE9D71706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02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EA5B-5F7F-42EC-95B9-A009885C720F}" type="datetimeFigureOut">
              <a:rPr lang="zh-CN" altLang="en-US" smtClean="0"/>
              <a:t>2015-02-14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56AD-DE15-4023-9667-EE9D71706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85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EA5B-5F7F-42EC-95B9-A009885C720F}" type="datetimeFigureOut">
              <a:rPr lang="zh-CN" altLang="en-US" smtClean="0"/>
              <a:t>2015-02-14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56AD-DE15-4023-9667-EE9D71706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68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EA5B-5F7F-42EC-95B9-A009885C720F}" type="datetimeFigureOut">
              <a:rPr lang="zh-CN" altLang="en-US" smtClean="0"/>
              <a:t>2015-02-14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56AD-DE15-4023-9667-EE9D71706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41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EA5B-5F7F-42EC-95B9-A009885C720F}" type="datetimeFigureOut">
              <a:rPr lang="zh-CN" altLang="en-US" smtClean="0"/>
              <a:t>2015-02-14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56AD-DE15-4023-9667-EE9D71706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32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EA5B-5F7F-42EC-95B9-A009885C720F}" type="datetimeFigureOut">
              <a:rPr lang="zh-CN" altLang="en-US" smtClean="0"/>
              <a:t>2015-02-14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56AD-DE15-4023-9667-EE9D71706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03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EA5B-5F7F-42EC-95B9-A009885C720F}" type="datetimeFigureOut">
              <a:rPr lang="zh-CN" altLang="en-US" smtClean="0"/>
              <a:t>2015-02-14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56AD-DE15-4023-9667-EE9D71706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634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88000" y="420786"/>
            <a:ext cx="8398800" cy="576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6EA5B-5F7F-42EC-95B9-A009885C720F}" type="datetimeFigureOut">
              <a:rPr lang="zh-CN" altLang="en-US" smtClean="0"/>
              <a:t>2015-02-14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656AD-DE15-4023-9667-EE9D717063C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10"/>
          <p:cNvSpPr/>
          <p:nvPr userDrawn="1"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4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Eras Medium ITC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Eras Medium ITC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Eras Medium ITC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Eras Medium ITC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Eras Medium ITC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Eras Medium ITC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openxmlformats.org/officeDocument/2006/relationships/image" Target="../media/image3.jpeg"/><Relationship Id="rId10" Type="http://schemas.microsoft.com/office/2007/relationships/hdphoto" Target="../media/hdphoto2.wdp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chart" Target="../charts/char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pads.se.sjtu.edu.cn/projects/powerswitch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chart" Target="../charts/char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chart" Target="../charts/char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hyperlink" Target="http://ipads.se.sjtu.edu.cn/projects/powerswitch.html" TargetMode="External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2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15616" y="1484784"/>
            <a:ext cx="8028384" cy="1730623"/>
          </a:xfrm>
        </p:spPr>
        <p:txBody>
          <a:bodyPr>
            <a:normAutofit fontScale="90000"/>
          </a:bodyPr>
          <a:lstStyle/>
          <a:p>
            <a:r>
              <a:rPr lang="en-US" altLang="zh-CN" sz="4400" b="1" dirty="0">
                <a:solidFill>
                  <a:srgbClr val="FF0066"/>
                </a:solidFill>
                <a:latin typeface="Hobo Std" pitchFamily="34" charset="0"/>
              </a:rPr>
              <a:t>SYNC</a:t>
            </a:r>
            <a:r>
              <a:rPr lang="en-US" altLang="zh-CN" sz="4400" dirty="0"/>
              <a:t> or </a:t>
            </a:r>
            <a:r>
              <a:rPr lang="en-US" altLang="zh-CN" sz="4400" b="1" dirty="0" smtClean="0">
                <a:solidFill>
                  <a:srgbClr val="00CCFF"/>
                </a:solidFill>
                <a:latin typeface="Hobo Std" pitchFamily="34" charset="0"/>
              </a:rPr>
              <a:t>ASYNC</a:t>
            </a:r>
            <a:r>
              <a:rPr lang="en-US" altLang="zh-CN" sz="4400" b="1" dirty="0" smtClean="0">
                <a:solidFill>
                  <a:srgbClr val="0099FF"/>
                </a:solidFill>
              </a:rPr>
              <a:t> </a:t>
            </a:r>
            <a:r>
              <a:rPr lang="en-US" altLang="zh-CN" sz="4400" dirty="0" smtClean="0"/>
              <a:t>? 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4400" dirty="0" smtClean="0"/>
              <a:t>Time </a:t>
            </a:r>
            <a:r>
              <a:rPr lang="en-US" altLang="zh-CN" sz="4400" dirty="0"/>
              <a:t>to Fuse </a:t>
            </a:r>
            <a:r>
              <a:rPr lang="en-US" altLang="zh-CN" sz="4400" dirty="0" smtClean="0"/>
              <a:t>for Distributed </a:t>
            </a:r>
            <a:br>
              <a:rPr lang="en-US" altLang="zh-CN" sz="4400" dirty="0" smtClean="0"/>
            </a:br>
            <a:r>
              <a:rPr lang="en-US" altLang="zh-CN" sz="4400" dirty="0" smtClean="0"/>
              <a:t>Graph-Parallel </a:t>
            </a:r>
            <a:r>
              <a:rPr lang="en-US" altLang="zh-CN" sz="4400" dirty="0"/>
              <a:t>Computation</a:t>
            </a:r>
            <a:endParaRPr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7096"/>
          </a:xfrm>
        </p:spPr>
        <p:txBody>
          <a:bodyPr>
            <a:normAutofit/>
          </a:bodyPr>
          <a:lstStyle/>
          <a:p>
            <a:pPr>
              <a:lnSpc>
                <a:spcPts val="2600"/>
              </a:lnSpc>
            </a:pPr>
            <a:r>
              <a:rPr lang="en-US" altLang="zh-TW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Chenning Xie</a:t>
            </a:r>
            <a:r>
              <a:rPr lang="en-US" altLang="zh-TW" sz="2400" baseline="300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+</a:t>
            </a:r>
            <a:r>
              <a:rPr lang="en-US" altLang="zh-TW" sz="24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, </a:t>
            </a:r>
            <a:r>
              <a:rPr lang="en-US" altLang="zh-TW" sz="2400" dirty="0" err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Rong</a:t>
            </a:r>
            <a:r>
              <a:rPr lang="en-US" altLang="zh-TW" sz="24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Chen</a:t>
            </a:r>
            <a:r>
              <a:rPr lang="en-US" altLang="zh-TW" sz="2400" baseline="300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+</a:t>
            </a:r>
            <a:r>
              <a:rPr lang="en-US" altLang="zh-TW" sz="24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, </a:t>
            </a:r>
            <a:r>
              <a:rPr lang="en-US" altLang="zh-TW" sz="2400" dirty="0" err="1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Haibing</a:t>
            </a:r>
            <a:r>
              <a:rPr lang="en-US" altLang="zh-TW" sz="24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Guan</a:t>
            </a:r>
            <a:r>
              <a:rPr lang="en-US" altLang="zh-TW" sz="2400" baseline="300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*</a:t>
            </a:r>
            <a:r>
              <a:rPr lang="en-US" altLang="zh-TW" sz="24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, </a:t>
            </a:r>
            <a:r>
              <a:rPr lang="en-US" altLang="zh-TW" sz="24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n-US" altLang="zh-TW" sz="24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n-US" altLang="zh-TW" sz="24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Binyu Zang</a:t>
            </a:r>
            <a:r>
              <a:rPr lang="en-US" altLang="zh-TW" sz="2400" baseline="300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+</a:t>
            </a:r>
            <a:r>
              <a:rPr lang="en-US" altLang="zh-TW" sz="24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and Haibo </a:t>
            </a:r>
            <a:r>
              <a:rPr lang="en-US" altLang="zh-TW" sz="24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Chen</a:t>
            </a:r>
            <a:r>
              <a:rPr lang="en-US" altLang="zh-TW" sz="2400" baseline="300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+</a:t>
            </a:r>
            <a:endParaRPr lang="en-US" altLang="zh-TW" sz="24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endParaRPr lang="en-US" altLang="zh-TW" sz="2000" dirty="0" smtClean="0">
              <a:solidFill>
                <a:schemeClr val="bg2">
                  <a:lumMod val="2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000" dirty="0" smtClean="0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Institute </a:t>
            </a:r>
            <a:r>
              <a:rPr lang="en-US" altLang="zh-TW" sz="2000" dirty="0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of Parallel and Distributed Systems</a:t>
            </a:r>
            <a:r>
              <a:rPr lang="en-US" altLang="zh-TW" sz="2000" baseline="30000" dirty="0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 +</a:t>
            </a:r>
            <a:endParaRPr lang="en-US" altLang="zh-TW" sz="2000" dirty="0">
              <a:solidFill>
                <a:schemeClr val="bg2">
                  <a:lumMod val="2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000" dirty="0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Department of Computer Science</a:t>
            </a:r>
            <a:r>
              <a:rPr lang="en-US" altLang="zh-TW" sz="2000" baseline="30000" dirty="0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 *</a:t>
            </a:r>
            <a:endParaRPr lang="en-US" altLang="zh-TW" sz="2000" dirty="0">
              <a:solidFill>
                <a:schemeClr val="bg2">
                  <a:lumMod val="2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000" dirty="0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Shanghai Jiao Tong </a:t>
            </a:r>
            <a:r>
              <a:rPr lang="en-US" altLang="zh-TW" sz="2000" dirty="0" smtClean="0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University</a:t>
            </a:r>
            <a:endParaRPr lang="en-US" altLang="zh-TW" sz="2000" dirty="0">
              <a:solidFill>
                <a:schemeClr val="bg2">
                  <a:lumMod val="2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25"/>
    </mc:Choice>
    <mc:Fallback xmlns="">
      <p:transition xmlns:p14="http://schemas.microsoft.com/office/powerpoint/2010/main" spd="slow" advTm="1332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Configuration:</a:t>
            </a:r>
            <a:r>
              <a:rPr lang="zh-CN" altLang="en-US" sz="3200" dirty="0" smtClean="0"/>
              <a:t> </a:t>
            </a:r>
            <a:r>
              <a:rPr lang="en-US" altLang="zh-CN" sz="3600" b="1" dirty="0" smtClean="0">
                <a:solidFill>
                  <a:srgbClr val="FF0066"/>
                </a:solidFill>
              </a:rPr>
              <a:t>Sync</a:t>
            </a:r>
            <a:r>
              <a:rPr lang="en-US" altLang="zh-CN" sz="3600" dirty="0" smtClean="0"/>
              <a:t> vs. </a:t>
            </a:r>
            <a:r>
              <a:rPr lang="en-US" altLang="zh-CN" sz="3600" b="1" dirty="0" smtClean="0">
                <a:solidFill>
                  <a:srgbClr val="00CCFF"/>
                </a:solidFill>
              </a:rPr>
              <a:t>Async</a:t>
            </a:r>
            <a:endParaRPr lang="zh-CN" altLang="en-US" sz="3600" b="1" dirty="0">
              <a:solidFill>
                <a:srgbClr val="00CCFF"/>
              </a:solidFill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0" y="2636912"/>
            <a:ext cx="4139952" cy="3166383"/>
            <a:chOff x="0" y="2636912"/>
            <a:chExt cx="4139952" cy="3166383"/>
          </a:xfrm>
        </p:grpSpPr>
        <p:graphicFrame>
          <p:nvGraphicFramePr>
            <p:cNvPr id="6" name="Chart 3"/>
            <p:cNvGraphicFramePr/>
            <p:nvPr>
              <p:extLst>
                <p:ext uri="{D42A27DB-BD31-4B8C-83A1-F6EECF244321}">
                  <p14:modId xmlns:p14="http://schemas.microsoft.com/office/powerpoint/2010/main" val="2768450438"/>
                </p:ext>
              </p:extLst>
            </p:nvPr>
          </p:nvGraphicFramePr>
          <p:xfrm>
            <a:off x="0" y="2636912"/>
            <a:ext cx="4139952" cy="28492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" name="内容占位符 2"/>
            <p:cNvSpPr txBox="1">
              <a:spLocks/>
            </p:cNvSpPr>
            <p:nvPr/>
          </p:nvSpPr>
          <p:spPr>
            <a:xfrm>
              <a:off x="1293153" y="5445224"/>
              <a:ext cx="2342743" cy="35807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altLang="zh-CN" sz="2000" dirty="0" smtClean="0"/>
                <a:t>Different. Partitions</a:t>
              </a:r>
              <a:endParaRPr lang="zh-CN" altLang="en-US" sz="2000" dirty="0"/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4644008" y="2564904"/>
            <a:ext cx="4320480" cy="3287538"/>
            <a:chOff x="4644008" y="2636912"/>
            <a:chExt cx="4320480" cy="3287538"/>
          </a:xfrm>
        </p:grpSpPr>
        <p:graphicFrame>
          <p:nvGraphicFramePr>
            <p:cNvPr id="9" name="Chart 3"/>
            <p:cNvGraphicFramePr/>
            <p:nvPr>
              <p:extLst>
                <p:ext uri="{D42A27DB-BD31-4B8C-83A1-F6EECF244321}">
                  <p14:modId xmlns:p14="http://schemas.microsoft.com/office/powerpoint/2010/main" val="128214159"/>
                </p:ext>
              </p:extLst>
            </p:nvPr>
          </p:nvGraphicFramePr>
          <p:xfrm>
            <a:off x="4644008" y="2636912"/>
            <a:ext cx="4176464" cy="30963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" name="内容占位符 2"/>
            <p:cNvSpPr txBox="1">
              <a:spLocks/>
            </p:cNvSpPr>
            <p:nvPr/>
          </p:nvSpPr>
          <p:spPr>
            <a:xfrm>
              <a:off x="6084168" y="5517232"/>
              <a:ext cx="2880320" cy="4072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altLang="zh-CN" sz="2000" dirty="0" smtClean="0"/>
                <a:t>Scale on #Machines</a:t>
              </a:r>
              <a:endParaRPr lang="zh-CN" altLang="en-US" sz="2000" dirty="0"/>
            </a:p>
          </p:txBody>
        </p:sp>
      </p:grpSp>
      <p:sp>
        <p:nvSpPr>
          <p:cNvPr id="11" name="TextBox 5"/>
          <p:cNvSpPr txBox="1"/>
          <p:nvPr/>
        </p:nvSpPr>
        <p:spPr>
          <a:xfrm>
            <a:off x="179512" y="1340768"/>
            <a:ext cx="8676456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rgbClr val="FF0066"/>
              </a:buClr>
              <a:buSzPct val="60000"/>
              <a:buFont typeface="Wingdings" charset="2"/>
              <a:buChar char=""/>
            </a:pPr>
            <a:r>
              <a:rPr lang="en-US" altLang="zh-CN" sz="2200" dirty="0" smtClean="0">
                <a:latin typeface="Eras Medium ITC" pitchFamily="34" charset="0"/>
              </a:rPr>
              <a:t>Same Configuration + Different Algorithms:      Uncertain</a:t>
            </a:r>
            <a:endParaRPr lang="en-US" altLang="zh-CN" sz="2200" dirty="0">
              <a:latin typeface="Eras Medium ITC" pitchFamily="34" charset="0"/>
            </a:endParaRPr>
          </a:p>
          <a:p>
            <a:pPr marL="342900" indent="-342900">
              <a:lnSpc>
                <a:spcPct val="120000"/>
              </a:lnSpc>
              <a:buClr>
                <a:srgbClr val="FF0066"/>
              </a:buClr>
              <a:buSzPct val="75000"/>
              <a:buFont typeface="Wingdings" charset="2"/>
              <a:buChar char=""/>
            </a:pPr>
            <a:r>
              <a:rPr lang="en-US" altLang="zh-CN" sz="2400" b="1" u="sng" dirty="0" smtClean="0">
                <a:solidFill>
                  <a:srgbClr val="FF0066"/>
                </a:solidFill>
                <a:latin typeface="Eras Medium ITC" pitchFamily="34" charset="0"/>
              </a:rPr>
              <a:t>Different Configuration </a:t>
            </a:r>
            <a:r>
              <a:rPr lang="en-US" altLang="zh-CN" sz="2400" dirty="0" smtClean="0">
                <a:latin typeface="Eras Medium ITC" pitchFamily="34" charset="0"/>
              </a:rPr>
              <a:t>+ Same Algorithms (LBP)  ?</a:t>
            </a:r>
            <a:endParaRPr lang="zh-CN" altLang="en-US" sz="2400" dirty="0">
              <a:latin typeface="Eras Medium ITC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5949280"/>
            <a:ext cx="381642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sz="2000" dirty="0" smtClean="0">
                <a:latin typeface="Eras Medium ITC"/>
                <a:cs typeface="Eras Medium ITC"/>
              </a:rPr>
              <a:t>Partition methods affect </a:t>
            </a:r>
          </a:p>
          <a:p>
            <a:r>
              <a:rPr kumimoji="1" lang="en-US" altLang="zh-CN" sz="2000" dirty="0" smtClean="0">
                <a:latin typeface="Eras Medium ITC"/>
                <a:cs typeface="Eras Medium ITC"/>
              </a:rPr>
              <a:t>load balance &amp; communication</a:t>
            </a:r>
            <a:endParaRPr kumimoji="1" lang="zh-CN" altLang="en-US" sz="2000" dirty="0">
              <a:latin typeface="Eras Medium ITC"/>
              <a:cs typeface="Eras Medium ITC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76056" y="5949280"/>
            <a:ext cx="381642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sz="2000" dirty="0" smtClean="0">
                <a:latin typeface="Eras Medium ITC"/>
                <a:cs typeface="Eras Medium ITC"/>
              </a:rPr>
              <a:t>Sync mode batches heavy load ,</a:t>
            </a:r>
          </a:p>
          <a:p>
            <a:r>
              <a:rPr kumimoji="1" lang="en-US" altLang="zh-CN" sz="2000" dirty="0" err="1" smtClean="0">
                <a:latin typeface="Eras Medium ITC"/>
                <a:cs typeface="Eras Medium ITC"/>
              </a:rPr>
              <a:t>Async</a:t>
            </a:r>
            <a:r>
              <a:rPr kumimoji="1" lang="en-US" altLang="zh-CN" sz="2000" dirty="0" smtClean="0">
                <a:latin typeface="Eras Medium ITC"/>
                <a:cs typeface="Eras Medium ITC"/>
              </a:rPr>
              <a:t> mode scales better.</a:t>
            </a:r>
            <a:endParaRPr kumimoji="1" lang="zh-CN" altLang="en-US" sz="2000" dirty="0">
              <a:latin typeface="Eras Medium ITC"/>
              <a:cs typeface="Eras Medium ITC"/>
            </a:endParaRP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611560" y="3284984"/>
            <a:ext cx="7920880" cy="1008112"/>
          </a:xfrm>
          <a:prstGeom prst="rect">
            <a:avLst/>
          </a:prstGeom>
          <a:solidFill>
            <a:srgbClr val="CCFFFF"/>
          </a:solidFill>
          <a:ln w="57150" cmpd="sng"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choice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configuration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540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6509">
        <p:fade/>
      </p:transition>
    </mc:Choice>
    <mc:Fallback xmlns="">
      <p:transition xmlns:p14="http://schemas.microsoft.com/office/powerpoint/2010/main" spd="med" advTm="765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5"/>
          <p:cNvSpPr txBox="1"/>
          <p:nvPr/>
        </p:nvSpPr>
        <p:spPr>
          <a:xfrm>
            <a:off x="179512" y="1340768"/>
            <a:ext cx="86764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rgbClr val="FF0066"/>
              </a:buClr>
              <a:buSzPct val="60000"/>
              <a:buFont typeface="Wingdings" charset="2"/>
              <a:buChar char=""/>
            </a:pPr>
            <a:r>
              <a:rPr lang="en-US" altLang="zh-CN" sz="2000" dirty="0" smtClean="0">
                <a:latin typeface="Eras Medium ITC" pitchFamily="34" charset="0"/>
              </a:rPr>
              <a:t>Same Configuration + Different Algorithms:      Uncertain</a:t>
            </a:r>
            <a:endParaRPr lang="en-US" altLang="zh-CN" sz="2000" dirty="0">
              <a:latin typeface="Eras Medium ITC" pitchFamily="34" charset="0"/>
            </a:endParaRPr>
          </a:p>
          <a:p>
            <a:pPr marL="342900" indent="-342900">
              <a:lnSpc>
                <a:spcPct val="120000"/>
              </a:lnSpc>
              <a:buClr>
                <a:srgbClr val="FF0066"/>
              </a:buClr>
              <a:buSzPct val="60000"/>
              <a:buFont typeface="Wingdings" charset="2"/>
              <a:buChar char=""/>
            </a:pPr>
            <a:r>
              <a:rPr lang="en-US" altLang="zh-CN" sz="2000" dirty="0" smtClean="0">
                <a:solidFill>
                  <a:srgbClr val="000000"/>
                </a:solidFill>
                <a:latin typeface="Eras Medium ITC" pitchFamily="34" charset="0"/>
              </a:rPr>
              <a:t>Different Configuration + Same Algorithms</a:t>
            </a:r>
            <a:r>
              <a:rPr lang="en-US" altLang="zh-CN" sz="2000" dirty="0">
                <a:latin typeface="Eras Medium ITC" pitchFamily="34" charset="0"/>
              </a:rPr>
              <a:t>:      </a:t>
            </a:r>
            <a:r>
              <a:rPr lang="en-US" altLang="zh-CN" sz="2000" dirty="0" smtClean="0">
                <a:latin typeface="Eras Medium ITC" pitchFamily="34" charset="0"/>
              </a:rPr>
              <a:t>Uncertain</a:t>
            </a:r>
          </a:p>
          <a:p>
            <a:pPr marL="342900" indent="-342900">
              <a:lnSpc>
                <a:spcPct val="120000"/>
              </a:lnSpc>
              <a:buClr>
                <a:srgbClr val="FF0066"/>
              </a:buClr>
              <a:buSzPct val="75000"/>
              <a:buFont typeface="Wingdings" charset="2"/>
              <a:buChar char=""/>
            </a:pPr>
            <a:r>
              <a:rPr lang="en-US" altLang="zh-CN" sz="2400" u="sng" dirty="0" smtClean="0">
                <a:solidFill>
                  <a:srgbClr val="000000"/>
                </a:solidFill>
                <a:latin typeface="Eras Medium ITC" pitchFamily="34" charset="0"/>
              </a:rPr>
              <a:t>Same</a:t>
            </a:r>
            <a:r>
              <a:rPr lang="en-US" altLang="zh-CN" sz="2400" dirty="0" smtClean="0">
                <a:solidFill>
                  <a:srgbClr val="000000"/>
                </a:solidFill>
                <a:latin typeface="Eras Medium ITC" pitchFamily="34" charset="0"/>
              </a:rPr>
              <a:t> Configuration + </a:t>
            </a:r>
            <a:r>
              <a:rPr lang="en-US" altLang="zh-CN" sz="2400" u="sng" dirty="0" smtClean="0">
                <a:solidFill>
                  <a:srgbClr val="000000"/>
                </a:solidFill>
                <a:latin typeface="Eras Medium ITC" pitchFamily="34" charset="0"/>
              </a:rPr>
              <a:t>Same</a:t>
            </a:r>
            <a:r>
              <a:rPr lang="en-US" altLang="zh-CN" sz="2400" dirty="0" smtClean="0">
                <a:solidFill>
                  <a:srgbClr val="000000"/>
                </a:solidFill>
                <a:latin typeface="Eras Medium ITC" pitchFamily="34" charset="0"/>
              </a:rPr>
              <a:t> Algorithm  ?</a:t>
            </a:r>
            <a:endParaRPr lang="zh-CN" altLang="en-US" sz="2400" dirty="0">
              <a:solidFill>
                <a:srgbClr val="000000"/>
              </a:solidFill>
              <a:latin typeface="Eras Medium ITC" pitchFamily="34" charset="0"/>
            </a:endParaRPr>
          </a:p>
        </p:txBody>
      </p:sp>
      <p:grpSp>
        <p:nvGrpSpPr>
          <p:cNvPr id="6" name="组 5"/>
          <p:cNvGrpSpPr/>
          <p:nvPr/>
        </p:nvGrpSpPr>
        <p:grpSpPr>
          <a:xfrm>
            <a:off x="4860032" y="2708920"/>
            <a:ext cx="4579341" cy="3032868"/>
            <a:chOff x="4631339" y="2708920"/>
            <a:chExt cx="4176464" cy="3032868"/>
          </a:xfrm>
        </p:grpSpPr>
        <p:grpSp>
          <p:nvGrpSpPr>
            <p:cNvPr id="4" name="组 3"/>
            <p:cNvGrpSpPr/>
            <p:nvPr/>
          </p:nvGrpSpPr>
          <p:grpSpPr>
            <a:xfrm>
              <a:off x="4631339" y="2708920"/>
              <a:ext cx="4176464" cy="2808312"/>
              <a:chOff x="4631339" y="2708920"/>
              <a:chExt cx="4176464" cy="2808312"/>
            </a:xfrm>
          </p:grpSpPr>
          <p:graphicFrame>
            <p:nvGraphicFramePr>
              <p:cNvPr id="11" name="Chart 3"/>
              <p:cNvGraphicFramePr/>
              <p:nvPr>
                <p:extLst>
                  <p:ext uri="{D42A27DB-BD31-4B8C-83A1-F6EECF244321}">
                    <p14:modId xmlns:p14="http://schemas.microsoft.com/office/powerpoint/2010/main" val="874554916"/>
                  </p:ext>
                </p:extLst>
              </p:nvPr>
            </p:nvGraphicFramePr>
            <p:xfrm>
              <a:off x="4631339" y="2708920"/>
              <a:ext cx="4176464" cy="280831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0" name="内容占位符 2"/>
              <p:cNvSpPr txBox="1">
                <a:spLocks/>
              </p:cNvSpPr>
              <p:nvPr/>
            </p:nvSpPr>
            <p:spPr>
              <a:xfrm>
                <a:off x="6601527" y="4509120"/>
                <a:ext cx="1773170" cy="4320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Eras Medium ITC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Eras Medium ITC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Eras Medium ITC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Eras Medium ITC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Eras Medium ITC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altLang="zh-CN" sz="2000" b="1" dirty="0" smtClean="0"/>
                  <a:t>Graph Coloring</a:t>
                </a:r>
                <a:endParaRPr lang="zh-CN" altLang="en-US" sz="2000" b="1" dirty="0"/>
              </a:p>
            </p:txBody>
          </p:sp>
        </p:grpSp>
        <p:sp>
          <p:nvSpPr>
            <p:cNvPr id="14" name="内容占位符 2"/>
            <p:cNvSpPr txBox="1">
              <a:spLocks/>
            </p:cNvSpPr>
            <p:nvPr/>
          </p:nvSpPr>
          <p:spPr>
            <a:xfrm>
              <a:off x="5616433" y="5373216"/>
              <a:ext cx="2520280" cy="3685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altLang="zh-CN" sz="1800" dirty="0" smtClean="0"/>
                <a:t>Execution Time (s)</a:t>
              </a:r>
              <a:endParaRPr lang="zh-CN" altLang="en-US" sz="1800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398800" cy="576065"/>
          </a:xfrm>
        </p:spPr>
        <p:txBody>
          <a:bodyPr/>
          <a:lstStyle/>
          <a:p>
            <a:r>
              <a:rPr lang="en-US" altLang="zh-CN" sz="3600" u="sng" dirty="0" smtClean="0"/>
              <a:t>Stages</a:t>
            </a:r>
            <a:r>
              <a:rPr lang="en-US" altLang="zh-CN" sz="3600" dirty="0" smtClean="0"/>
              <a:t>:</a:t>
            </a:r>
            <a:r>
              <a:rPr lang="zh-CN" altLang="en-US" sz="3600" dirty="0" smtClean="0"/>
              <a:t> </a:t>
            </a:r>
            <a:r>
              <a:rPr lang="en-US" altLang="zh-CN" sz="3600" b="1" dirty="0" smtClean="0">
                <a:solidFill>
                  <a:srgbClr val="FF0066"/>
                </a:solidFill>
              </a:rPr>
              <a:t>Sync</a:t>
            </a:r>
            <a:r>
              <a:rPr lang="en-US" altLang="zh-CN" sz="3600" dirty="0" smtClean="0"/>
              <a:t> vs. </a:t>
            </a:r>
            <a:r>
              <a:rPr lang="en-US" altLang="zh-CN" sz="3600" b="1" dirty="0" smtClean="0">
                <a:solidFill>
                  <a:srgbClr val="00CCFF"/>
                </a:solidFill>
              </a:rPr>
              <a:t>Async</a:t>
            </a:r>
            <a:endParaRPr lang="zh-CN" altLang="en-US" sz="3600" b="1" dirty="0">
              <a:solidFill>
                <a:srgbClr val="00CCFF"/>
              </a:solidFill>
            </a:endParaRPr>
          </a:p>
        </p:txBody>
      </p:sp>
      <p:grpSp>
        <p:nvGrpSpPr>
          <p:cNvPr id="19" name="组 18"/>
          <p:cNvGrpSpPr/>
          <p:nvPr/>
        </p:nvGrpSpPr>
        <p:grpSpPr>
          <a:xfrm>
            <a:off x="323528" y="2276872"/>
            <a:ext cx="4211960" cy="3516345"/>
            <a:chOff x="323528" y="2826484"/>
            <a:chExt cx="4211960" cy="3085772"/>
          </a:xfrm>
        </p:grpSpPr>
        <p:grpSp>
          <p:nvGrpSpPr>
            <p:cNvPr id="9" name="组 8"/>
            <p:cNvGrpSpPr/>
            <p:nvPr/>
          </p:nvGrpSpPr>
          <p:grpSpPr>
            <a:xfrm>
              <a:off x="323528" y="2826484"/>
              <a:ext cx="4211960" cy="3085772"/>
              <a:chOff x="151403" y="2826484"/>
              <a:chExt cx="4427984" cy="3085772"/>
            </a:xfrm>
          </p:grpSpPr>
          <p:graphicFrame>
            <p:nvGraphicFramePr>
              <p:cNvPr id="12" name="Chart 3"/>
              <p:cNvGraphicFramePr/>
              <p:nvPr>
                <p:extLst>
                  <p:ext uri="{D42A27DB-BD31-4B8C-83A1-F6EECF244321}">
                    <p14:modId xmlns:p14="http://schemas.microsoft.com/office/powerpoint/2010/main" val="2489243076"/>
                  </p:ext>
                </p:extLst>
              </p:nvPr>
            </p:nvGraphicFramePr>
            <p:xfrm>
              <a:off x="151403" y="2826484"/>
              <a:ext cx="4427984" cy="305377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3" name="内容占位符 2"/>
              <p:cNvSpPr txBox="1">
                <a:spLocks/>
              </p:cNvSpPr>
              <p:nvPr/>
            </p:nvSpPr>
            <p:spPr>
              <a:xfrm>
                <a:off x="1286920" y="5543684"/>
                <a:ext cx="2520280" cy="3685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Eras Medium ITC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Eras Medium ITC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Eras Medium ITC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Eras Medium ITC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Eras Medium ITC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altLang="zh-CN" sz="1800" dirty="0" smtClean="0"/>
                  <a:t>Execution Time (s)</a:t>
                </a:r>
                <a:endParaRPr lang="zh-CN" altLang="en-US" sz="1800" dirty="0"/>
              </a:p>
            </p:txBody>
          </p:sp>
        </p:grpSp>
        <p:sp>
          <p:nvSpPr>
            <p:cNvPr id="8" name="内容占位符 2"/>
            <p:cNvSpPr txBox="1">
              <a:spLocks/>
            </p:cNvSpPr>
            <p:nvPr/>
          </p:nvSpPr>
          <p:spPr>
            <a:xfrm>
              <a:off x="2627784" y="4581128"/>
              <a:ext cx="1152128" cy="3600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altLang="zh-CN" sz="2000" b="1" dirty="0" smtClean="0"/>
                <a:t>SSSP</a:t>
              </a:r>
              <a:endParaRPr lang="zh-CN" altLang="en-US" sz="2000" b="1" dirty="0"/>
            </a:p>
          </p:txBody>
        </p:sp>
      </p:grpSp>
      <p:sp>
        <p:nvSpPr>
          <p:cNvPr id="17" name="矩形 16"/>
          <p:cNvSpPr/>
          <p:nvPr/>
        </p:nvSpPr>
        <p:spPr>
          <a:xfrm>
            <a:off x="467544" y="5733256"/>
            <a:ext cx="4032448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sz="2200" dirty="0" err="1" smtClean="0">
                <a:latin typeface="Eras Medium ITC"/>
                <a:cs typeface="Eras Medium ITC"/>
              </a:rPr>
              <a:t>Async</a:t>
            </a:r>
            <a:r>
              <a:rPr kumimoji="1" lang="en-US" altLang="zh-CN" sz="2200" dirty="0" smtClean="0">
                <a:latin typeface="Eras Medium ITC"/>
                <a:cs typeface="Eras Medium ITC"/>
              </a:rPr>
              <a:t> mode starts </a:t>
            </a:r>
            <a:r>
              <a:rPr kumimoji="1" lang="en-US" altLang="zh-CN" sz="2200" b="1" u="sng" dirty="0" smtClean="0">
                <a:latin typeface="Eras Medium ITC"/>
                <a:cs typeface="Eras Medium ITC"/>
              </a:rPr>
              <a:t>faster</a:t>
            </a:r>
            <a:r>
              <a:rPr kumimoji="1" lang="en-US" altLang="zh-CN" sz="2200" u="sng" dirty="0" smtClean="0">
                <a:latin typeface="Eras Medium ITC"/>
                <a:cs typeface="Eras Medium ITC"/>
              </a:rPr>
              <a:t>,</a:t>
            </a:r>
          </a:p>
          <a:p>
            <a:r>
              <a:rPr kumimoji="1" lang="en-US" altLang="zh-CN" sz="2200" dirty="0" smtClean="0">
                <a:latin typeface="Eras Medium ITC"/>
                <a:cs typeface="Eras Medium ITC"/>
              </a:rPr>
              <a:t>Sync mode grows with </a:t>
            </a:r>
            <a:r>
              <a:rPr kumimoji="1" lang="en-US" altLang="zh-CN" sz="2200" b="1" u="sng" dirty="0" smtClean="0">
                <a:latin typeface="Eras Medium ITC"/>
                <a:cs typeface="Eras Medium ITC"/>
              </a:rPr>
              <a:t>a peak</a:t>
            </a:r>
            <a:r>
              <a:rPr kumimoji="1" lang="en-US" altLang="zh-CN" sz="2200" dirty="0" smtClean="0">
                <a:latin typeface="Eras Medium ITC"/>
                <a:cs typeface="Eras Medium ITC"/>
              </a:rPr>
              <a:t>.</a:t>
            </a:r>
          </a:p>
        </p:txBody>
      </p:sp>
      <p:sp>
        <p:nvSpPr>
          <p:cNvPr id="18" name="矩形 17"/>
          <p:cNvSpPr/>
          <p:nvPr/>
        </p:nvSpPr>
        <p:spPr>
          <a:xfrm>
            <a:off x="5220072" y="5733256"/>
            <a:ext cx="3891086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sz="2200" dirty="0">
                <a:latin typeface="Eras Medium ITC"/>
                <a:cs typeface="Eras Medium ITC"/>
              </a:rPr>
              <a:t>Sync </a:t>
            </a:r>
            <a:r>
              <a:rPr kumimoji="1" lang="en-US" altLang="zh-CN" sz="2200" b="1" u="sng" dirty="0" smtClean="0">
                <a:latin typeface="Eras Medium ITC"/>
                <a:cs typeface="Eras Medium ITC"/>
              </a:rPr>
              <a:t>faster</a:t>
            </a:r>
            <a:r>
              <a:rPr kumimoji="1" lang="en-US" altLang="zh-CN" sz="2200" u="sng" dirty="0" smtClean="0">
                <a:latin typeface="Eras Medium ITC"/>
                <a:cs typeface="Eras Medium ITC"/>
              </a:rPr>
              <a:t> but not converge</a:t>
            </a:r>
            <a:r>
              <a:rPr kumimoji="1" lang="en-US" altLang="zh-CN" sz="2200" dirty="0" smtClean="0">
                <a:latin typeface="Eras Medium ITC"/>
                <a:cs typeface="Eras Medium ITC"/>
              </a:rPr>
              <a:t>,</a:t>
            </a:r>
            <a:endParaRPr kumimoji="1" lang="en-US" altLang="zh-CN" sz="2200" dirty="0">
              <a:latin typeface="Eras Medium ITC"/>
              <a:cs typeface="Eras Medium ITC"/>
            </a:endParaRPr>
          </a:p>
          <a:p>
            <a:r>
              <a:rPr kumimoji="1" lang="en-US" altLang="zh-CN" sz="2200" dirty="0" err="1" smtClean="0">
                <a:latin typeface="Eras Medium ITC"/>
                <a:cs typeface="Eras Medium ITC"/>
              </a:rPr>
              <a:t>Async</a:t>
            </a:r>
            <a:r>
              <a:rPr kumimoji="1" lang="en-US" altLang="zh-CN" sz="2200" dirty="0" smtClean="0">
                <a:latin typeface="Eras Medium ITC"/>
                <a:cs typeface="Eras Medium ITC"/>
              </a:rPr>
              <a:t> </a:t>
            </a:r>
            <a:r>
              <a:rPr kumimoji="1" lang="en-US" altLang="zh-CN" sz="2200" u="sng" dirty="0" smtClean="0">
                <a:latin typeface="Eras Medium ITC"/>
                <a:cs typeface="Eras Medium ITC"/>
              </a:rPr>
              <a:t>slower but  </a:t>
            </a:r>
            <a:r>
              <a:rPr kumimoji="1" lang="en-US" altLang="zh-CN" sz="2200" b="1" u="sng" dirty="0" smtClean="0">
                <a:latin typeface="Eras Medium ITC"/>
                <a:cs typeface="Eras Medium ITC"/>
              </a:rPr>
              <a:t>converged</a:t>
            </a:r>
            <a:r>
              <a:rPr kumimoji="1" lang="en-US" altLang="zh-CN" sz="2000" dirty="0" smtClean="0">
                <a:latin typeface="Eras Medium ITC"/>
                <a:cs typeface="Eras Medium ITC"/>
              </a:rPr>
              <a:t>. </a:t>
            </a:r>
          </a:p>
        </p:txBody>
      </p:sp>
      <p:sp>
        <p:nvSpPr>
          <p:cNvPr id="20" name="内容占位符 2"/>
          <p:cNvSpPr txBox="1">
            <a:spLocks/>
          </p:cNvSpPr>
          <p:nvPr/>
        </p:nvSpPr>
        <p:spPr>
          <a:xfrm>
            <a:off x="755576" y="3212976"/>
            <a:ext cx="7848872" cy="1008112"/>
          </a:xfrm>
          <a:prstGeom prst="rect">
            <a:avLst/>
          </a:prstGeom>
          <a:solidFill>
            <a:srgbClr val="CCFFFF"/>
          </a:solidFill>
          <a:ln w="57150" cmpd="sng"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one stays ahead for all the execution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58923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7320">
        <p:fade/>
      </p:transition>
    </mc:Choice>
    <mc:Fallback xmlns="">
      <p:transition xmlns:p14="http://schemas.microsoft.com/office/powerpoint/2010/main" spd="med" advTm="73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内容占位符 2"/>
          <p:cNvSpPr txBox="1">
            <a:spLocks/>
          </p:cNvSpPr>
          <p:nvPr/>
        </p:nvSpPr>
        <p:spPr>
          <a:xfrm>
            <a:off x="914400" y="1447802"/>
            <a:ext cx="3276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22263">
              <a:buClr>
                <a:srgbClr val="FF0066"/>
              </a:buClr>
              <a:buNone/>
            </a:pPr>
            <a:r>
              <a:rPr lang="en-US" altLang="zh-CN" sz="3200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rPr>
              <a:t>Properties</a:t>
            </a:r>
            <a:endParaRPr lang="en-US" altLang="zh-CN" sz="2800" u="sng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  <a:ea typeface="Verdana" pitchFamily="34" charset="0"/>
              <a:cs typeface="Verdana" pitchFamily="34" charset="0"/>
            </a:endParaRPr>
          </a:p>
          <a:p>
            <a:pPr marL="330200" lvl="1" indent="-457200">
              <a:lnSpc>
                <a:spcPct val="125000"/>
              </a:lnSpc>
              <a:buClr>
                <a:srgbClr val="FF0066"/>
              </a:buClr>
              <a:buSzPct val="100000"/>
              <a:buFont typeface="Calibri" pitchFamily="34" charset="0"/>
              <a:buChar char="→"/>
            </a:pPr>
            <a:r>
              <a:rPr lang="en-US" altLang="zh-CN" dirty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Communication</a:t>
            </a:r>
          </a:p>
          <a:p>
            <a:pPr marL="330200" lvl="1" indent="-457200">
              <a:lnSpc>
                <a:spcPct val="125000"/>
              </a:lnSpc>
              <a:buClr>
                <a:srgbClr val="FF0066"/>
              </a:buClr>
              <a:buSzPct val="100000"/>
              <a:buFont typeface="Calibri" pitchFamily="34" charset="0"/>
              <a:buChar char="→"/>
            </a:pPr>
            <a:r>
              <a:rPr lang="en-US" altLang="zh-CN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Convergence</a:t>
            </a:r>
            <a:endParaRPr lang="en-US" altLang="zh-CN" dirty="0">
              <a:solidFill>
                <a:prstClr val="black"/>
              </a:solidFill>
              <a:latin typeface="Eras Medium IT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内容占位符 2"/>
          <p:cNvSpPr txBox="1">
            <a:spLocks/>
          </p:cNvSpPr>
          <p:nvPr/>
        </p:nvSpPr>
        <p:spPr>
          <a:xfrm>
            <a:off x="4114800" y="1447800"/>
            <a:ext cx="16764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22263" algn="r">
              <a:buClr>
                <a:srgbClr val="FF0066"/>
              </a:buClr>
              <a:buNone/>
            </a:pPr>
            <a:r>
              <a:rPr lang="en-US" altLang="zh-C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rPr>
              <a:t>SYNC</a:t>
            </a:r>
            <a:endParaRPr lang="en-US" altLang="zh-CN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 algn="r">
              <a:lnSpc>
                <a:spcPct val="125000"/>
              </a:lnSpc>
              <a:buClr>
                <a:srgbClr val="FF0066"/>
              </a:buClr>
              <a:buSzPct val="50000"/>
              <a:buNone/>
            </a:pPr>
            <a:r>
              <a:rPr lang="en-US" altLang="zh-CN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Regular</a:t>
            </a:r>
          </a:p>
          <a:p>
            <a:pPr marL="0" lvl="1" indent="0" algn="r">
              <a:lnSpc>
                <a:spcPct val="125000"/>
              </a:lnSpc>
              <a:buClr>
                <a:srgbClr val="FF0066"/>
              </a:buClr>
              <a:buSzPct val="50000"/>
              <a:buNone/>
            </a:pPr>
            <a:r>
              <a:rPr lang="en-US" altLang="zh-CN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Slow</a:t>
            </a:r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6629400" y="1447800"/>
            <a:ext cx="16764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22263">
              <a:buClr>
                <a:srgbClr val="FF0066"/>
              </a:buClr>
              <a:buNone/>
            </a:pPr>
            <a:r>
              <a:rPr lang="en-US" altLang="zh-C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rPr>
              <a:t>ASYNC</a:t>
            </a:r>
            <a:endParaRPr lang="en-US" altLang="zh-CN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>
              <a:lnSpc>
                <a:spcPct val="125000"/>
              </a:lnSpc>
              <a:buClr>
                <a:srgbClr val="FF0066"/>
              </a:buClr>
              <a:buSzPct val="50000"/>
              <a:buNone/>
            </a:pPr>
            <a:r>
              <a:rPr lang="en-US" altLang="zh-CN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Irregular</a:t>
            </a:r>
          </a:p>
          <a:p>
            <a:pPr marL="0" lvl="1" indent="0">
              <a:lnSpc>
                <a:spcPct val="125000"/>
              </a:lnSpc>
              <a:buClr>
                <a:srgbClr val="FF0066"/>
              </a:buClr>
              <a:buSzPct val="50000"/>
              <a:buNone/>
            </a:pPr>
            <a:r>
              <a:rPr lang="en-US" altLang="zh-CN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Fast</a:t>
            </a:r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5867400" y="1447800"/>
            <a:ext cx="7620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22263" algn="ctr">
              <a:buClr>
                <a:srgbClr val="FF0066"/>
              </a:buClr>
              <a:buNone/>
            </a:pPr>
            <a:r>
              <a:rPr lang="en-US" altLang="zh-C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rPr>
              <a:t>vs.</a:t>
            </a:r>
            <a:endParaRPr lang="en-US" altLang="zh-CN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3" name="组 22"/>
          <p:cNvGrpSpPr/>
          <p:nvPr/>
        </p:nvGrpSpPr>
        <p:grpSpPr>
          <a:xfrm>
            <a:off x="914400" y="3646512"/>
            <a:ext cx="7772400" cy="2590800"/>
            <a:chOff x="914400" y="3293368"/>
            <a:chExt cx="7772400" cy="2590800"/>
          </a:xfrm>
        </p:grpSpPr>
        <p:sp>
          <p:nvSpPr>
            <p:cNvPr id="15" name="内容占位符 2"/>
            <p:cNvSpPr txBox="1">
              <a:spLocks/>
            </p:cNvSpPr>
            <p:nvPr/>
          </p:nvSpPr>
          <p:spPr>
            <a:xfrm>
              <a:off x="914400" y="3293369"/>
              <a:ext cx="3276600" cy="23621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3538" lvl="1" indent="-322263">
                <a:buClr>
                  <a:srgbClr val="FF0066"/>
                </a:buClr>
                <a:buNone/>
              </a:pPr>
              <a:r>
                <a:rPr lang="en-US" altLang="zh-CN" sz="3200" u="sng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Medium ITC" pitchFamily="34" charset="0"/>
                  <a:ea typeface="Verdana" pitchFamily="34" charset="0"/>
                  <a:cs typeface="Verdana" pitchFamily="34" charset="0"/>
                </a:rPr>
                <a:t>Favorites</a:t>
              </a:r>
            </a:p>
            <a:p>
              <a:pPr marL="330200" lvl="1" indent="-457200">
                <a:lnSpc>
                  <a:spcPct val="125000"/>
                </a:lnSpc>
                <a:buClr>
                  <a:srgbClr val="FF0066"/>
                </a:buClr>
                <a:buSzPct val="100000"/>
                <a:buFont typeface="Calibri" pitchFamily="34" charset="0"/>
                <a:buChar char="→"/>
              </a:pPr>
              <a:r>
                <a:rPr lang="en-US" altLang="zh-CN" dirty="0">
                  <a:solidFill>
                    <a:prstClr val="black"/>
                  </a:solidFill>
                  <a:latin typeface="Eras Medium ITC" pitchFamily="34" charset="0"/>
                  <a:ea typeface="Verdana" pitchFamily="34" charset="0"/>
                  <a:cs typeface="Verdana" pitchFamily="34" charset="0"/>
                </a:rPr>
                <a:t>Algorithm</a:t>
              </a:r>
            </a:p>
            <a:p>
              <a:pPr marL="330200" lvl="1" indent="-457200">
                <a:lnSpc>
                  <a:spcPct val="125000"/>
                </a:lnSpc>
                <a:buClr>
                  <a:srgbClr val="FF0066"/>
                </a:buClr>
                <a:buSzPct val="100000"/>
                <a:buFont typeface="Calibri" pitchFamily="34" charset="0"/>
                <a:buChar char="→"/>
              </a:pPr>
              <a:r>
                <a:rPr lang="en-US" altLang="zh-CN" dirty="0">
                  <a:solidFill>
                    <a:prstClr val="black"/>
                  </a:solidFill>
                  <a:latin typeface="Eras Medium ITC" pitchFamily="34" charset="0"/>
                  <a:ea typeface="Verdana" pitchFamily="34" charset="0"/>
                  <a:cs typeface="Verdana" pitchFamily="34" charset="0"/>
                </a:rPr>
                <a:t>Workload</a:t>
              </a:r>
            </a:p>
            <a:p>
              <a:pPr marL="330200" lvl="1" indent="-457200">
                <a:lnSpc>
                  <a:spcPct val="125000"/>
                </a:lnSpc>
                <a:buClr>
                  <a:srgbClr val="FF0066"/>
                </a:buClr>
                <a:buSzPct val="100000"/>
                <a:buFont typeface="Calibri" pitchFamily="34" charset="0"/>
                <a:buChar char="→"/>
              </a:pPr>
              <a:r>
                <a:rPr lang="en-US" altLang="zh-CN" dirty="0">
                  <a:solidFill>
                    <a:prstClr val="black"/>
                  </a:solidFill>
                  <a:latin typeface="Eras Medium ITC" pitchFamily="34" charset="0"/>
                  <a:ea typeface="Verdana" pitchFamily="34" charset="0"/>
                  <a:cs typeface="Verdana" pitchFamily="34" charset="0"/>
                </a:rPr>
                <a:t>Scalability</a:t>
              </a:r>
            </a:p>
          </p:txBody>
        </p:sp>
        <p:sp>
          <p:nvSpPr>
            <p:cNvPr id="19" name="内容占位符 2"/>
            <p:cNvSpPr txBox="1">
              <a:spLocks/>
            </p:cNvSpPr>
            <p:nvPr/>
          </p:nvSpPr>
          <p:spPr>
            <a:xfrm>
              <a:off x="3657600" y="3293368"/>
              <a:ext cx="2133600" cy="2590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3538" lvl="1" indent="-322263" algn="r">
                <a:buClr>
                  <a:srgbClr val="FF0066"/>
                </a:buClr>
                <a:buNone/>
              </a:pPr>
              <a:r>
                <a:rPr lang="en-US" altLang="zh-CN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Medium ITC" pitchFamily="34" charset="0"/>
                  <a:ea typeface="Verdana" pitchFamily="34" charset="0"/>
                  <a:cs typeface="Verdana" pitchFamily="34" charset="0"/>
                </a:rPr>
                <a:t>SYNC</a:t>
              </a:r>
              <a:endParaRPr lang="en-US" altLang="zh-C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endParaRPr>
            </a:p>
            <a:p>
              <a:pPr marL="0" lvl="1" indent="0" algn="r">
                <a:lnSpc>
                  <a:spcPct val="125000"/>
                </a:lnSpc>
                <a:buClr>
                  <a:srgbClr val="FF0066"/>
                </a:buClr>
                <a:buSzPct val="50000"/>
                <a:buNone/>
              </a:pPr>
              <a:r>
                <a:rPr lang="en-US" altLang="zh-CN" dirty="0" smtClean="0">
                  <a:solidFill>
                    <a:prstClr val="black"/>
                  </a:solidFill>
                  <a:latin typeface="Eras Medium ITC" pitchFamily="34" charset="0"/>
                  <a:ea typeface="Verdana" pitchFamily="34" charset="0"/>
                  <a:cs typeface="Verdana" pitchFamily="34" charset="0"/>
                </a:rPr>
                <a:t>I/O Bound</a:t>
              </a:r>
            </a:p>
            <a:p>
              <a:pPr marL="0" lvl="1" indent="0" algn="r">
                <a:lnSpc>
                  <a:spcPct val="125000"/>
                </a:lnSpc>
                <a:buClr>
                  <a:srgbClr val="FF0066"/>
                </a:buClr>
                <a:buSzPct val="50000"/>
                <a:buNone/>
              </a:pPr>
              <a:r>
                <a:rPr lang="en-US" altLang="zh-CN" dirty="0" smtClean="0">
                  <a:solidFill>
                    <a:prstClr val="black"/>
                  </a:solidFill>
                  <a:latin typeface="Eras Medium ITC" pitchFamily="34" charset="0"/>
                  <a:ea typeface="Verdana" pitchFamily="34" charset="0"/>
                  <a:cs typeface="Verdana" pitchFamily="34" charset="0"/>
                </a:rPr>
                <a:t>Heavyweight</a:t>
              </a:r>
            </a:p>
            <a:p>
              <a:pPr marL="0" lvl="1" indent="0" algn="r">
                <a:lnSpc>
                  <a:spcPct val="125000"/>
                </a:lnSpc>
                <a:buClr>
                  <a:srgbClr val="FF0066"/>
                </a:buClr>
                <a:buSzPct val="50000"/>
                <a:buNone/>
              </a:pPr>
              <a:r>
                <a:rPr lang="en-US" altLang="zh-CN" dirty="0" smtClean="0">
                  <a:solidFill>
                    <a:prstClr val="black"/>
                  </a:solidFill>
                  <a:latin typeface="Eras Medium ITC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altLang="zh-CN" b="1" dirty="0" smtClean="0">
                  <a:solidFill>
                    <a:prstClr val="black"/>
                  </a:solidFill>
                  <a:latin typeface="Eras Medium ITC" pitchFamily="34" charset="0"/>
                  <a:ea typeface="Verdana" pitchFamily="34" charset="0"/>
                  <a:cs typeface="Verdana" pitchFamily="34" charset="0"/>
                </a:rPr>
                <a:t>|</a:t>
              </a:r>
              <a:r>
                <a:rPr lang="en-US" altLang="zh-CN" dirty="0" smtClean="0">
                  <a:solidFill>
                    <a:prstClr val="black"/>
                  </a:solidFill>
                  <a:latin typeface="Eras Medium ITC" pitchFamily="34" charset="0"/>
                  <a:ea typeface="Verdana" pitchFamily="34" charset="0"/>
                  <a:cs typeface="Verdana" pitchFamily="34" charset="0"/>
                </a:rPr>
                <a:t> Graph </a:t>
              </a:r>
              <a:r>
                <a:rPr lang="en-US" altLang="zh-CN" b="1" dirty="0" smtClean="0">
                  <a:solidFill>
                    <a:prstClr val="black"/>
                  </a:solidFill>
                  <a:latin typeface="Eras Medium ITC" pitchFamily="34" charset="0"/>
                  <a:ea typeface="Verdana" pitchFamily="34" charset="0"/>
                  <a:cs typeface="Verdana" pitchFamily="34" charset="0"/>
                </a:rPr>
                <a:t>|</a:t>
              </a:r>
            </a:p>
          </p:txBody>
        </p:sp>
        <p:sp>
          <p:nvSpPr>
            <p:cNvPr id="20" name="内容占位符 2"/>
            <p:cNvSpPr txBox="1">
              <a:spLocks/>
            </p:cNvSpPr>
            <p:nvPr/>
          </p:nvSpPr>
          <p:spPr>
            <a:xfrm>
              <a:off x="6629400" y="3293368"/>
              <a:ext cx="2057400" cy="2590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3538" lvl="1" indent="-322263">
                <a:buClr>
                  <a:srgbClr val="FF0066"/>
                </a:buClr>
                <a:buNone/>
              </a:pPr>
              <a:r>
                <a:rPr lang="en-US" altLang="zh-CN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Medium ITC" pitchFamily="34" charset="0"/>
                  <a:ea typeface="Verdana" pitchFamily="34" charset="0"/>
                  <a:cs typeface="Verdana" pitchFamily="34" charset="0"/>
                </a:rPr>
                <a:t>ASYNC</a:t>
              </a:r>
              <a:endParaRPr lang="en-US" altLang="zh-C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endParaRPr>
            </a:p>
            <a:p>
              <a:pPr marL="0" lvl="1" indent="0">
                <a:lnSpc>
                  <a:spcPct val="125000"/>
                </a:lnSpc>
                <a:buClr>
                  <a:srgbClr val="FF0066"/>
                </a:buClr>
                <a:buSzPct val="50000"/>
                <a:buNone/>
              </a:pPr>
              <a:r>
                <a:rPr lang="en-US" altLang="zh-CN" dirty="0" smtClean="0">
                  <a:solidFill>
                    <a:prstClr val="black"/>
                  </a:solidFill>
                  <a:latin typeface="Eras Medium ITC" pitchFamily="34" charset="0"/>
                  <a:ea typeface="Verdana" pitchFamily="34" charset="0"/>
                  <a:cs typeface="Verdana" pitchFamily="34" charset="0"/>
                </a:rPr>
                <a:t>CPU bound</a:t>
              </a:r>
            </a:p>
            <a:p>
              <a:pPr marL="0" lvl="1" indent="0">
                <a:lnSpc>
                  <a:spcPct val="125000"/>
                </a:lnSpc>
                <a:buClr>
                  <a:srgbClr val="FF0066"/>
                </a:buClr>
                <a:buSzPct val="50000"/>
                <a:buNone/>
              </a:pPr>
              <a:r>
                <a:rPr lang="en-US" altLang="zh-CN" dirty="0" smtClean="0">
                  <a:solidFill>
                    <a:prstClr val="black"/>
                  </a:solidFill>
                  <a:latin typeface="Eras Medium ITC" pitchFamily="34" charset="0"/>
                  <a:ea typeface="Verdana" pitchFamily="34" charset="0"/>
                  <a:cs typeface="Verdana" pitchFamily="34" charset="0"/>
                </a:rPr>
                <a:t>Lightweight</a:t>
              </a:r>
            </a:p>
            <a:p>
              <a:pPr marL="0" lvl="1" indent="0">
                <a:lnSpc>
                  <a:spcPct val="125000"/>
                </a:lnSpc>
                <a:buClr>
                  <a:srgbClr val="FF0066"/>
                </a:buClr>
                <a:buSzPct val="50000"/>
                <a:buNone/>
              </a:pPr>
              <a:r>
                <a:rPr lang="en-US" altLang="zh-CN" b="1" dirty="0" smtClean="0">
                  <a:solidFill>
                    <a:prstClr val="black"/>
                  </a:solidFill>
                  <a:latin typeface="Eras Medium ITC" pitchFamily="34" charset="0"/>
                  <a:ea typeface="Verdana" pitchFamily="34" charset="0"/>
                  <a:cs typeface="Verdana" pitchFamily="34" charset="0"/>
                </a:rPr>
                <a:t>|</a:t>
              </a:r>
              <a:r>
                <a:rPr lang="en-US" altLang="zh-CN" dirty="0" smtClean="0">
                  <a:solidFill>
                    <a:prstClr val="black"/>
                  </a:solidFill>
                  <a:latin typeface="Eras Medium ITC" pitchFamily="34" charset="0"/>
                  <a:ea typeface="Verdana" pitchFamily="34" charset="0"/>
                  <a:cs typeface="Verdana" pitchFamily="34" charset="0"/>
                </a:rPr>
                <a:t> Machines </a:t>
              </a:r>
              <a:r>
                <a:rPr lang="en-US" altLang="zh-CN" b="1" dirty="0" smtClean="0">
                  <a:solidFill>
                    <a:prstClr val="black"/>
                  </a:solidFill>
                  <a:latin typeface="Eras Medium ITC" pitchFamily="34" charset="0"/>
                  <a:ea typeface="Verdana" pitchFamily="34" charset="0"/>
                  <a:cs typeface="Verdana" pitchFamily="34" charset="0"/>
                </a:rPr>
                <a:t>|</a:t>
              </a:r>
            </a:p>
          </p:txBody>
        </p:sp>
        <p:sp>
          <p:nvSpPr>
            <p:cNvPr id="21" name="内容占位符 2"/>
            <p:cNvSpPr txBox="1">
              <a:spLocks/>
            </p:cNvSpPr>
            <p:nvPr/>
          </p:nvSpPr>
          <p:spPr>
            <a:xfrm>
              <a:off x="5867400" y="3293368"/>
              <a:ext cx="762000" cy="2590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3538" lvl="1" indent="-322263" algn="ctr">
                <a:buClr>
                  <a:srgbClr val="FF0066"/>
                </a:buClr>
                <a:buNone/>
              </a:pPr>
              <a:r>
                <a:rPr lang="en-US" altLang="zh-CN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Medium ITC" pitchFamily="34" charset="0"/>
                  <a:ea typeface="Verdana" pitchFamily="34" charset="0"/>
                  <a:cs typeface="Verdana" pitchFamily="34" charset="0"/>
                </a:rPr>
                <a:t>vs.</a:t>
              </a:r>
              <a:endParaRPr lang="en-US" altLang="zh-C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cxnSp>
        <p:nvCxnSpPr>
          <p:cNvPr id="22" name="Straight Connector 3"/>
          <p:cNvCxnSpPr/>
          <p:nvPr/>
        </p:nvCxnSpPr>
        <p:spPr>
          <a:xfrm>
            <a:off x="467544" y="3356992"/>
            <a:ext cx="82296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000000"/>
                </a:solidFill>
              </a:rPr>
              <a:t>Summery:  </a:t>
            </a:r>
            <a:r>
              <a:rPr lang="en-US" altLang="zh-CN" b="1" dirty="0" smtClean="0">
                <a:solidFill>
                  <a:srgbClr val="FF0066"/>
                </a:solidFill>
              </a:rPr>
              <a:t>Sync</a:t>
            </a:r>
            <a:r>
              <a:rPr lang="en-US" altLang="zh-CN" dirty="0" smtClean="0"/>
              <a:t> vs. </a:t>
            </a:r>
            <a:r>
              <a:rPr lang="en-US" altLang="zh-CN" b="1" dirty="0" err="1">
                <a:solidFill>
                  <a:srgbClr val="00CCFF"/>
                </a:solidFill>
              </a:rPr>
              <a:t>Async</a:t>
            </a:r>
            <a:endParaRPr kumimoji="1"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683568" y="3356992"/>
            <a:ext cx="7848872" cy="1296144"/>
          </a:xfrm>
          <a:prstGeom prst="rect">
            <a:avLst/>
          </a:prstGeom>
          <a:solidFill>
            <a:srgbClr val="CCFFFF"/>
          </a:solidFill>
          <a:ln w="57150" cmpd="sng"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</a:t>
            </a:r>
            <a:r>
              <a:rPr lang="zh-CN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choice is </a:t>
            </a:r>
            <a:r>
              <a:rPr lang="en-US" altLang="zh-CN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Unintuitive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zh-C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mode alone may be still </a:t>
            </a:r>
            <a:r>
              <a:rPr lang="en-US" altLang="zh-CN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Suboptimal</a:t>
            </a:r>
            <a:endParaRPr lang="zh-CN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488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8"/>
    </mc:Choice>
    <mc:Fallback xmlns="">
      <p:transition xmlns:p14="http://schemas.microsoft.com/office/powerpoint/2010/main" spd="slow" advTm="27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 smtClean="0"/>
              <a:t>Contributions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59532" y="1484784"/>
            <a:ext cx="8288932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F</a:t>
            </a:r>
            <a:r>
              <a:rPr lang="en-US" altLang="zh-CN" dirty="0" smtClean="0"/>
              <a:t>irst comprehensive study on Sync &amp; </a:t>
            </a:r>
            <a:r>
              <a:rPr lang="en-US" altLang="zh-CN" dirty="0" err="1" smtClean="0"/>
              <a:t>Async</a:t>
            </a:r>
            <a:r>
              <a:rPr lang="en-US" altLang="zh-CN" i="1" dirty="0" smtClean="0"/>
              <a:t> </a:t>
            </a:r>
            <a:r>
              <a:rPr lang="en-US" altLang="zh-CN" dirty="0" smtClean="0"/>
              <a:t>modes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PowerSwitch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dirty="0" smtClean="0"/>
              <a:t>– </a:t>
            </a:r>
            <a:r>
              <a:rPr lang="en-US" altLang="zh-CN" sz="2400" dirty="0" smtClean="0"/>
              <a:t>adaptive, fast &amp; seamless switches</a:t>
            </a:r>
            <a:endParaRPr lang="en-US" altLang="zh-CN" sz="22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 smtClean="0"/>
              <a:t> </a:t>
            </a:r>
            <a:r>
              <a:rPr lang="zh-CN" altLang="zh-CN" dirty="0"/>
              <a:t> </a:t>
            </a:r>
            <a:r>
              <a:rPr lang="zh-CN" altLang="en-US" dirty="0"/>
              <a:t> </a:t>
            </a:r>
            <a:r>
              <a:rPr lang="en-US" altLang="zh-CN" dirty="0" smtClean="0"/>
              <a:t>Hybrid Execution Mode ( </a:t>
            </a:r>
            <a:r>
              <a:rPr lang="en-US" altLang="zh-CN" b="1" u="sng" dirty="0" err="1" smtClean="0"/>
              <a:t>Hsync</a:t>
            </a:r>
            <a:r>
              <a:rPr lang="en-US" altLang="zh-CN" b="1" u="sng" dirty="0" smtClean="0"/>
              <a:t> </a:t>
            </a:r>
            <a:r>
              <a:rPr lang="en-US" altLang="zh-CN" dirty="0" smtClean="0"/>
              <a:t> Mode ): </a:t>
            </a:r>
          </a:p>
          <a:p>
            <a:pPr lvl="1">
              <a:buClr>
                <a:srgbClr val="FF0066"/>
              </a:buClr>
              <a:buSzPct val="75000"/>
              <a:buFont typeface="Wingdings" charset="2"/>
              <a:buChar char=""/>
            </a:pPr>
            <a:r>
              <a:rPr lang="en-US" altLang="zh-CN" dirty="0" smtClean="0"/>
              <a:t>Dynamically and </a:t>
            </a:r>
            <a:r>
              <a:rPr lang="en-US" altLang="zh-CN" b="1" u="sng" dirty="0" smtClean="0"/>
              <a:t>transparently</a:t>
            </a:r>
            <a:r>
              <a:rPr lang="en-US" altLang="zh-CN" dirty="0" smtClean="0"/>
              <a:t> support the correct mode switches</a:t>
            </a:r>
            <a:endParaRPr lang="en-US" altLang="zh-CN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/>
              <a:t>  </a:t>
            </a:r>
            <a:r>
              <a:rPr lang="zh-CN" altLang="en-US" dirty="0" smtClean="0"/>
              <a:t> </a:t>
            </a:r>
            <a:r>
              <a:rPr lang="en-US" altLang="zh-CN" dirty="0" smtClean="0"/>
              <a:t>Switch Timing Model:</a:t>
            </a:r>
          </a:p>
          <a:p>
            <a:pPr lvl="1">
              <a:buClr>
                <a:srgbClr val="FF0066"/>
              </a:buClr>
              <a:buSzPct val="75000"/>
              <a:buFont typeface="Wingdings" charset="2"/>
              <a:buChar char=""/>
            </a:pPr>
            <a:r>
              <a:rPr lang="en-US" altLang="zh-CN" dirty="0" smtClean="0"/>
              <a:t>Determine the more efficient mode combined with online </a:t>
            </a:r>
            <a:r>
              <a:rPr lang="en-US" altLang="zh-CN" dirty="0"/>
              <a:t>sampling, offline </a:t>
            </a:r>
            <a:r>
              <a:rPr lang="en-US" altLang="zh-CN" dirty="0" smtClean="0"/>
              <a:t>profiling and heuristics</a:t>
            </a:r>
            <a:endParaRPr lang="en-US" altLang="zh-CN" dirty="0"/>
          </a:p>
          <a:p>
            <a:pPr lvl="1">
              <a:buClr>
                <a:srgbClr val="FF0066"/>
              </a:buClr>
              <a:buSzPct val="75000"/>
              <a:buFont typeface="Wingdings" pitchFamily="2" charset="2"/>
              <a:buChar char="p"/>
            </a:pPr>
            <a:endParaRPr lang="en-US" altLang="zh-CN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7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38"/>
    </mc:Choice>
    <mc:Fallback xmlns="">
      <p:transition xmlns:p14="http://schemas.microsoft.com/office/powerpoint/2010/main" spd="slow" advTm="38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Agenda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7866" y="1376772"/>
            <a:ext cx="8229600" cy="2520280"/>
          </a:xfrm>
        </p:spPr>
        <p:txBody>
          <a:bodyPr>
            <a:normAutofit/>
          </a:bodyPr>
          <a:lstStyle/>
          <a:p>
            <a:pPr marL="0" indent="0">
              <a:lnSpc>
                <a:spcPts val="3300"/>
              </a:lnSpc>
              <a:buNone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Switch 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the </a:t>
            </a:r>
            <a:r>
              <a:rPr lang="en-US" altLang="zh-C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Hsync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 </a:t>
            </a:r>
          </a:p>
          <a:p>
            <a:pPr lvl="1">
              <a:lnSpc>
                <a:spcPct val="110000"/>
              </a:lnSpc>
              <a:buClr>
                <a:srgbClr val="FF0066"/>
              </a:buClr>
              <a:buSzPct val="75000"/>
              <a:buFont typeface="Wingdings" charset="2"/>
              <a:buChar char=""/>
            </a:pPr>
            <a:r>
              <a:rPr lang="en-US" altLang="zh-CN" dirty="0" smtClean="0"/>
              <a:t>Internal state conversion</a:t>
            </a:r>
          </a:p>
          <a:p>
            <a:pPr lvl="1">
              <a:lnSpc>
                <a:spcPct val="110000"/>
              </a:lnSpc>
              <a:buClr>
                <a:srgbClr val="FF0066"/>
              </a:buClr>
              <a:buSzPct val="75000"/>
              <a:buFont typeface="Wingdings" charset="2"/>
              <a:buChar char=""/>
            </a:pPr>
            <a:r>
              <a:rPr lang="en-US" altLang="zh-CN" dirty="0" smtClean="0"/>
              <a:t>Consistency &amp; correctness</a:t>
            </a:r>
          </a:p>
        </p:txBody>
      </p:sp>
      <p:sp>
        <p:nvSpPr>
          <p:cNvPr id="5" name="Rounded Rectangle 3"/>
          <p:cNvSpPr/>
          <p:nvPr/>
        </p:nvSpPr>
        <p:spPr>
          <a:xfrm>
            <a:off x="401486" y="1342592"/>
            <a:ext cx="5970714" cy="574239"/>
          </a:xfrm>
          <a:prstGeom prst="roundRect">
            <a:avLst/>
          </a:prstGeom>
          <a:noFill/>
          <a:ln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57034" y="2949961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to Switch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the timing model</a:t>
            </a:r>
          </a:p>
          <a:p>
            <a:pPr lvl="1">
              <a:lnSpc>
                <a:spcPct val="110000"/>
              </a:lnSpc>
              <a:buClr>
                <a:srgbClr val="FF0066"/>
              </a:buClr>
              <a:buSzPct val="75000"/>
              <a:buFont typeface="Wingdings" charset="2"/>
              <a:buChar char=""/>
            </a:pPr>
            <a:r>
              <a:rPr lang="en-US" altLang="zh-CN" dirty="0" smtClean="0"/>
              <a:t>Performance Metrics</a:t>
            </a:r>
            <a:endParaRPr lang="en-US" altLang="zh-CN" dirty="0"/>
          </a:p>
          <a:p>
            <a:pPr lvl="1">
              <a:lnSpc>
                <a:spcPct val="110000"/>
              </a:lnSpc>
              <a:buClr>
                <a:srgbClr val="FF0066"/>
              </a:buClr>
              <a:buSzPct val="75000"/>
              <a:buFont typeface="Wingdings" charset="2"/>
              <a:buChar char=""/>
            </a:pPr>
            <a:r>
              <a:rPr lang="en-US" altLang="zh-CN" dirty="0" smtClean="0"/>
              <a:t>Current mode prediction</a:t>
            </a:r>
          </a:p>
          <a:p>
            <a:pPr lvl="1">
              <a:lnSpc>
                <a:spcPct val="110000"/>
              </a:lnSpc>
              <a:buClr>
                <a:srgbClr val="FF0066"/>
              </a:buClr>
              <a:buSzPct val="75000"/>
              <a:buFont typeface="Wingdings" charset="2"/>
              <a:buChar char=""/>
            </a:pPr>
            <a:r>
              <a:rPr lang="en-US" altLang="zh-CN" dirty="0" smtClean="0"/>
              <a:t>The other mode estimation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539552" y="5155299"/>
            <a:ext cx="8229600" cy="157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mplementation</a:t>
            </a:r>
          </a:p>
          <a:p>
            <a:pPr marL="0" indent="0">
              <a:buFont typeface="Arial" pitchFamily="34" charset="0"/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699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65"/>
    </mc:Choice>
    <mc:Fallback xmlns="">
      <p:transition xmlns:p14="http://schemas.microsoft.com/office/powerpoint/2010/main" spd="slow" advTm="11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altLang="zh-CN" sz="3600" dirty="0" smtClean="0"/>
              <a:t>Challenges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of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switches</a:t>
            </a:r>
            <a:endParaRPr lang="en-US" altLang="zh-CN" sz="3600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-17486" y="1124744"/>
            <a:ext cx="862193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30000"/>
              </a:lnSpc>
              <a:buClr>
                <a:srgbClr val="FF0066"/>
              </a:buClr>
              <a:buSzPct val="75000"/>
              <a:buFont typeface="Lucida Grande"/>
              <a:buChar char="&gt;"/>
            </a:pPr>
            <a:r>
              <a:rPr lang="en-US" altLang="zh-CN" sz="2600" u="sng" dirty="0" smtClean="0"/>
              <a:t>Convert state</a:t>
            </a:r>
            <a:r>
              <a:rPr lang="en-US" altLang="zh-CN" sz="2600" dirty="0" smtClean="0"/>
              <a:t> at </a:t>
            </a:r>
            <a:r>
              <a:rPr lang="en-US" altLang="zh-CN" sz="2600" u="sng" dirty="0"/>
              <a:t>C</a:t>
            </a:r>
            <a:r>
              <a:rPr lang="en-US" altLang="zh-CN" sz="2600" u="sng" dirty="0" smtClean="0"/>
              <a:t>onsistent</a:t>
            </a:r>
            <a:r>
              <a:rPr lang="en-US" altLang="zh-CN" sz="2600" dirty="0" smtClean="0"/>
              <a:t> switch points</a:t>
            </a:r>
          </a:p>
        </p:txBody>
      </p:sp>
      <p:sp>
        <p:nvSpPr>
          <p:cNvPr id="168" name="内容占位符 2"/>
          <p:cNvSpPr txBox="1">
            <a:spLocks/>
          </p:cNvSpPr>
          <p:nvPr/>
        </p:nvSpPr>
        <p:spPr>
          <a:xfrm>
            <a:off x="251520" y="2060848"/>
            <a:ext cx="4536504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22263">
              <a:buClr>
                <a:srgbClr val="FF0066"/>
              </a:buClr>
              <a:buNone/>
            </a:pPr>
            <a:r>
              <a:rPr lang="en-US" altLang="zh-C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rPr>
              <a:t>Sync </a:t>
            </a:r>
            <a:r>
              <a:rPr lang="en-US" altLang="zh-C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rPr>
              <a:t>mode</a:t>
            </a:r>
          </a:p>
          <a:p>
            <a:pPr marL="730250" lvl="2" indent="-457200">
              <a:buClr>
                <a:srgbClr val="FF0066"/>
              </a:buClr>
              <a:buSzPct val="60000"/>
              <a:buFont typeface="黑体" pitchFamily="49" charset="-122"/>
              <a:buChar char="□"/>
            </a:pPr>
            <a:r>
              <a:rPr lang="en-US" altLang="zh-CN" sz="2400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Vertex update: </a:t>
            </a:r>
            <a:r>
              <a:rPr lang="en-US" altLang="zh-CN" sz="2400" b="1" u="sng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unordered</a:t>
            </a:r>
          </a:p>
          <a:p>
            <a:pPr marL="730250" lvl="2" indent="-457200">
              <a:buClr>
                <a:srgbClr val="FF0066"/>
              </a:buClr>
              <a:buSzPct val="60000"/>
              <a:buFont typeface="黑体" pitchFamily="49" charset="-122"/>
              <a:buChar char="□"/>
            </a:pPr>
            <a:r>
              <a:rPr lang="en-US" altLang="zh-CN" sz="2400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Flip in </a:t>
            </a:r>
            <a:r>
              <a:rPr lang="en-US" altLang="zh-CN" sz="2400" b="1" u="sng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global barrier</a:t>
            </a:r>
            <a:endParaRPr lang="en-US" altLang="zh-CN" sz="2400" b="1" u="sng" dirty="0">
              <a:solidFill>
                <a:prstClr val="black"/>
              </a:solidFill>
              <a:latin typeface="Eras Medium IT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9" name="内容占位符 2"/>
          <p:cNvSpPr txBox="1">
            <a:spLocks/>
          </p:cNvSpPr>
          <p:nvPr/>
        </p:nvSpPr>
        <p:spPr>
          <a:xfrm>
            <a:off x="4904928" y="2060848"/>
            <a:ext cx="44196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22263">
              <a:buClr>
                <a:srgbClr val="FF0066"/>
              </a:buClr>
              <a:buNone/>
            </a:pPr>
            <a:r>
              <a:rPr lang="en-US" altLang="zh-C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rPr>
              <a:t>Async</a:t>
            </a:r>
            <a:r>
              <a:rPr lang="en-US" altLang="zh-C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rPr>
              <a:t>mode</a:t>
            </a:r>
          </a:p>
          <a:p>
            <a:pPr marL="730250" lvl="2" indent="-457200">
              <a:buClr>
                <a:srgbClr val="FF0066"/>
              </a:buClr>
              <a:buSzPct val="60000"/>
              <a:buFont typeface="黑体" pitchFamily="49" charset="-122"/>
              <a:buChar char="□"/>
            </a:pPr>
            <a:r>
              <a:rPr lang="en-US" altLang="zh-CN" sz="2400" b="1" u="sng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Priority/FIFO queue</a:t>
            </a:r>
          </a:p>
          <a:p>
            <a:pPr marL="730250" lvl="2" indent="-457200">
              <a:buClr>
                <a:srgbClr val="FF0066"/>
              </a:buClr>
              <a:buSzPct val="60000"/>
              <a:buFont typeface="黑体" pitchFamily="49" charset="-122"/>
              <a:buChar char="□"/>
            </a:pPr>
            <a:r>
              <a:rPr lang="en-US" altLang="zh-CN" sz="2400" dirty="0" err="1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Dequeue</a:t>
            </a:r>
            <a:r>
              <a:rPr lang="en-US" altLang="zh-CN" sz="2400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US" altLang="zh-CN" sz="2400" dirty="0" err="1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enqueue</a:t>
            </a:r>
            <a:endParaRPr lang="en-US" altLang="zh-CN" sz="2400" dirty="0" smtClean="0">
              <a:solidFill>
                <a:prstClr val="black"/>
              </a:solidFill>
              <a:latin typeface="Eras Medium ITC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081" name="组 3080"/>
          <p:cNvGrpSpPr/>
          <p:nvPr/>
        </p:nvGrpSpPr>
        <p:grpSpPr>
          <a:xfrm>
            <a:off x="-14728" y="4321696"/>
            <a:ext cx="9158728" cy="2416334"/>
            <a:chOff x="-14728" y="4437112"/>
            <a:chExt cx="9158728" cy="2416334"/>
          </a:xfrm>
        </p:grpSpPr>
        <p:grpSp>
          <p:nvGrpSpPr>
            <p:cNvPr id="126" name="组 125"/>
            <p:cNvGrpSpPr/>
            <p:nvPr/>
          </p:nvGrpSpPr>
          <p:grpSpPr>
            <a:xfrm>
              <a:off x="-14728" y="4437112"/>
              <a:ext cx="9158728" cy="2416334"/>
              <a:chOff x="-14728" y="4293096"/>
              <a:chExt cx="9158728" cy="2416334"/>
            </a:xfrm>
          </p:grpSpPr>
          <p:sp>
            <p:nvSpPr>
              <p:cNvPr id="127" name="TextBox 103"/>
              <p:cNvSpPr txBox="1"/>
              <p:nvPr/>
            </p:nvSpPr>
            <p:spPr>
              <a:xfrm>
                <a:off x="3203848" y="4647183"/>
                <a:ext cx="113919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dirty="0" smtClean="0">
                    <a:latin typeface="Candara" pitchFamily="34" charset="0"/>
                  </a:rPr>
                  <a:t>Active</a:t>
                </a:r>
              </a:p>
              <a:p>
                <a:r>
                  <a:rPr lang="en-US" altLang="zh-CN" sz="2200" dirty="0" smtClean="0">
                    <a:latin typeface="Candara" pitchFamily="34" charset="0"/>
                  </a:rPr>
                  <a:t>Vertices</a:t>
                </a:r>
                <a:endParaRPr lang="zh-CN" altLang="en-US" sz="2200" dirty="0">
                  <a:latin typeface="Candara" pitchFamily="34" charset="0"/>
                </a:endParaRPr>
              </a:p>
            </p:txBody>
          </p:sp>
          <p:grpSp>
            <p:nvGrpSpPr>
              <p:cNvPr id="128" name="组合 49"/>
              <p:cNvGrpSpPr/>
              <p:nvPr/>
            </p:nvGrpSpPr>
            <p:grpSpPr>
              <a:xfrm>
                <a:off x="1259632" y="4818063"/>
                <a:ext cx="1158665" cy="368387"/>
                <a:chOff x="1312542" y="4716292"/>
                <a:chExt cx="1222897" cy="368387"/>
              </a:xfrm>
            </p:grpSpPr>
            <p:sp>
              <p:nvSpPr>
                <p:cNvPr id="164" name="Oval 143"/>
                <p:cNvSpPr/>
                <p:nvPr/>
              </p:nvSpPr>
              <p:spPr>
                <a:xfrm>
                  <a:off x="1312542" y="4724346"/>
                  <a:ext cx="360333" cy="360333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r>
                    <a:rPr lang="en-US" altLang="zh-CN" sz="2800" dirty="0">
                      <a:solidFill>
                        <a:schemeClr val="bg1"/>
                      </a:solidFill>
                      <a:latin typeface="Eras Medium ITC" pitchFamily="34" charset="0"/>
                    </a:rPr>
                    <a:t>1</a:t>
                  </a:r>
                  <a:endParaRPr lang="zh-CN" altLang="en-US" sz="2800" dirty="0">
                    <a:solidFill>
                      <a:schemeClr val="bg1"/>
                    </a:solidFill>
                    <a:latin typeface="Eras Medium ITC" pitchFamily="34" charset="0"/>
                  </a:endParaRPr>
                </a:p>
              </p:txBody>
            </p:sp>
            <p:sp>
              <p:nvSpPr>
                <p:cNvPr id="165" name="Oval 143"/>
                <p:cNvSpPr/>
                <p:nvPr/>
              </p:nvSpPr>
              <p:spPr>
                <a:xfrm>
                  <a:off x="1734253" y="4723801"/>
                  <a:ext cx="360333" cy="360333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r>
                    <a:rPr lang="en-US" altLang="zh-CN" sz="2800" dirty="0" smtClean="0">
                      <a:solidFill>
                        <a:schemeClr val="bg1"/>
                      </a:solidFill>
                      <a:latin typeface="Eras Medium ITC" pitchFamily="34" charset="0"/>
                    </a:rPr>
                    <a:t>3</a:t>
                  </a:r>
                  <a:endParaRPr lang="zh-CN" altLang="en-US" sz="2800" dirty="0">
                    <a:solidFill>
                      <a:schemeClr val="bg1"/>
                    </a:solidFill>
                    <a:latin typeface="Eras Medium ITC" pitchFamily="34" charset="0"/>
                  </a:endParaRPr>
                </a:p>
              </p:txBody>
            </p:sp>
            <p:sp>
              <p:nvSpPr>
                <p:cNvPr id="166" name="Oval 143"/>
                <p:cNvSpPr/>
                <p:nvPr/>
              </p:nvSpPr>
              <p:spPr>
                <a:xfrm>
                  <a:off x="2175106" y="4716292"/>
                  <a:ext cx="360333" cy="360333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r>
                    <a:rPr lang="en-US" altLang="zh-CN" sz="2800" dirty="0" smtClean="0">
                      <a:solidFill>
                        <a:schemeClr val="bg1"/>
                      </a:solidFill>
                      <a:latin typeface="Eras Medium ITC" pitchFamily="34" charset="0"/>
                    </a:rPr>
                    <a:t>4</a:t>
                  </a:r>
                  <a:endParaRPr lang="zh-CN" altLang="en-US" sz="2800" dirty="0">
                    <a:solidFill>
                      <a:schemeClr val="bg1"/>
                    </a:solidFill>
                    <a:latin typeface="Eras Medium ITC" pitchFamily="34" charset="0"/>
                  </a:endParaRPr>
                </a:p>
              </p:txBody>
            </p:sp>
          </p:grpSp>
          <p:grpSp>
            <p:nvGrpSpPr>
              <p:cNvPr id="129" name="组合 68"/>
              <p:cNvGrpSpPr/>
              <p:nvPr/>
            </p:nvGrpSpPr>
            <p:grpSpPr>
              <a:xfrm>
                <a:off x="1100124" y="5406642"/>
                <a:ext cx="2751796" cy="430887"/>
                <a:chOff x="1236774" y="5528011"/>
                <a:chExt cx="2904347" cy="430887"/>
              </a:xfrm>
            </p:grpSpPr>
            <p:cxnSp>
              <p:nvCxnSpPr>
                <p:cNvPr id="162" name="直接连接符 66"/>
                <p:cNvCxnSpPr/>
                <p:nvPr/>
              </p:nvCxnSpPr>
              <p:spPr>
                <a:xfrm flipV="1">
                  <a:off x="1236774" y="5758844"/>
                  <a:ext cx="2904347" cy="17820"/>
                </a:xfrm>
                <a:prstGeom prst="line">
                  <a:avLst/>
                </a:prstGeom>
                <a:ln w="5715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3" name="TextBox 67"/>
                <p:cNvSpPr txBox="1"/>
                <p:nvPr/>
              </p:nvSpPr>
              <p:spPr>
                <a:xfrm>
                  <a:off x="1557125" y="5528011"/>
                  <a:ext cx="2006763" cy="4308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200" b="1" dirty="0" smtClean="0">
                      <a:latin typeface="Candara" pitchFamily="34" charset="0"/>
                    </a:rPr>
                    <a:t>Global Barrier</a:t>
                  </a:r>
                  <a:endParaRPr lang="zh-CN" altLang="en-US" sz="2200" b="1" dirty="0">
                    <a:latin typeface="Candara" pitchFamily="34" charset="0"/>
                  </a:endParaRPr>
                </a:p>
              </p:txBody>
            </p:sp>
          </p:grpSp>
          <p:grpSp>
            <p:nvGrpSpPr>
              <p:cNvPr id="130" name="组 129"/>
              <p:cNvGrpSpPr/>
              <p:nvPr/>
            </p:nvGrpSpPr>
            <p:grpSpPr>
              <a:xfrm>
                <a:off x="-14728" y="4741838"/>
                <a:ext cx="4429783" cy="1826914"/>
                <a:chOff x="129288" y="4863207"/>
                <a:chExt cx="4675355" cy="1826914"/>
              </a:xfrm>
            </p:grpSpPr>
            <p:sp>
              <p:nvSpPr>
                <p:cNvPr id="158" name="Rectangle 140"/>
                <p:cNvSpPr/>
                <p:nvPr/>
              </p:nvSpPr>
              <p:spPr>
                <a:xfrm>
                  <a:off x="1298419" y="6136704"/>
                  <a:ext cx="2227871" cy="50405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59" name="Rectangle 140"/>
                <p:cNvSpPr/>
                <p:nvPr/>
              </p:nvSpPr>
              <p:spPr>
                <a:xfrm>
                  <a:off x="1301883" y="4877144"/>
                  <a:ext cx="2224408" cy="48569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60" name="TextBox 8"/>
                <p:cNvSpPr txBox="1"/>
                <p:nvPr/>
              </p:nvSpPr>
              <p:spPr>
                <a:xfrm>
                  <a:off x="129288" y="4863207"/>
                  <a:ext cx="126900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200" dirty="0" smtClean="0">
                      <a:latin typeface="Candara" pitchFamily="34" charset="0"/>
                    </a:rPr>
                    <a:t>Memory</a:t>
                  </a:r>
                  <a:endParaRPr lang="zh-CN" altLang="en-US" sz="2200" dirty="0">
                    <a:latin typeface="Candara" pitchFamily="34" charset="0"/>
                  </a:endParaRPr>
                </a:p>
              </p:txBody>
            </p:sp>
            <p:sp>
              <p:nvSpPr>
                <p:cNvPr id="161" name="TextBox 104"/>
                <p:cNvSpPr txBox="1"/>
                <p:nvPr/>
              </p:nvSpPr>
              <p:spPr>
                <a:xfrm>
                  <a:off x="3526291" y="5920680"/>
                  <a:ext cx="1278352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200" dirty="0" smtClean="0">
                      <a:latin typeface="Candara" pitchFamily="34" charset="0"/>
                    </a:rPr>
                    <a:t>Previous State</a:t>
                  </a:r>
                  <a:endParaRPr lang="zh-CN" altLang="en-US" sz="2200" dirty="0">
                    <a:latin typeface="Candara" pitchFamily="34" charset="0"/>
                  </a:endParaRPr>
                </a:p>
              </p:txBody>
            </p:sp>
          </p:grpSp>
          <p:grpSp>
            <p:nvGrpSpPr>
              <p:cNvPr id="131" name="组合 61"/>
              <p:cNvGrpSpPr/>
              <p:nvPr/>
            </p:nvGrpSpPr>
            <p:grpSpPr>
              <a:xfrm>
                <a:off x="179513" y="5317902"/>
                <a:ext cx="1355594" cy="607716"/>
                <a:chOff x="259081" y="5223247"/>
                <a:chExt cx="1430743" cy="607716"/>
              </a:xfrm>
            </p:grpSpPr>
            <p:sp>
              <p:nvSpPr>
                <p:cNvPr id="156" name="TextBox 121"/>
                <p:cNvSpPr txBox="1"/>
                <p:nvPr/>
              </p:nvSpPr>
              <p:spPr>
                <a:xfrm>
                  <a:off x="259081" y="5223247"/>
                  <a:ext cx="12023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 dirty="0" smtClean="0">
                      <a:latin typeface="Candara" pitchFamily="34" charset="0"/>
                    </a:rPr>
                    <a:t>Flip</a:t>
                  </a:r>
                  <a:endParaRPr lang="zh-CN" altLang="en-US" sz="2800" b="1" dirty="0">
                    <a:latin typeface="Candara" pitchFamily="34" charset="0"/>
                  </a:endParaRPr>
                </a:p>
              </p:txBody>
            </p:sp>
            <p:sp>
              <p:nvSpPr>
                <p:cNvPr id="157" name="弧形 58"/>
                <p:cNvSpPr/>
                <p:nvPr/>
              </p:nvSpPr>
              <p:spPr>
                <a:xfrm rot="16550172">
                  <a:off x="1082063" y="5223202"/>
                  <a:ext cx="576285" cy="639237"/>
                </a:xfrm>
                <a:prstGeom prst="arc">
                  <a:avLst>
                    <a:gd name="adj1" fmla="val 11088943"/>
                    <a:gd name="adj2" fmla="val 20772641"/>
                  </a:avLst>
                </a:prstGeom>
                <a:ln>
                  <a:headEnd type="triangl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2" name="任意形状 131"/>
              <p:cNvSpPr/>
              <p:nvPr/>
            </p:nvSpPr>
            <p:spPr>
              <a:xfrm rot="328890">
                <a:off x="5061656" y="4905524"/>
                <a:ext cx="686783" cy="1239044"/>
              </a:xfrm>
              <a:custGeom>
                <a:avLst/>
                <a:gdLst>
                  <a:gd name="connsiteX0" fmla="*/ 523395 w 523395"/>
                  <a:gd name="connsiteY0" fmla="*/ 0 h 1670494"/>
                  <a:gd name="connsiteX1" fmla="*/ 123053 w 523395"/>
                  <a:gd name="connsiteY1" fmla="*/ 441783 h 1670494"/>
                  <a:gd name="connsiteX2" fmla="*/ 12615 w 523395"/>
                  <a:gd name="connsiteY2" fmla="*/ 1463408 h 1670494"/>
                  <a:gd name="connsiteX3" fmla="*/ 371541 w 523395"/>
                  <a:gd name="connsiteY3" fmla="*/ 1670494 h 167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3395" h="1670494">
                    <a:moveTo>
                      <a:pt x="523395" y="0"/>
                    </a:moveTo>
                    <a:cubicBezTo>
                      <a:pt x="365789" y="98941"/>
                      <a:pt x="208183" y="197882"/>
                      <a:pt x="123053" y="441783"/>
                    </a:cubicBezTo>
                    <a:cubicBezTo>
                      <a:pt x="37923" y="685684"/>
                      <a:pt x="-28800" y="1258623"/>
                      <a:pt x="12615" y="1463408"/>
                    </a:cubicBezTo>
                    <a:cubicBezTo>
                      <a:pt x="54030" y="1668193"/>
                      <a:pt x="371541" y="1670494"/>
                      <a:pt x="371541" y="1670494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grpSp>
            <p:nvGrpSpPr>
              <p:cNvPr id="133" name="组 132"/>
              <p:cNvGrpSpPr/>
              <p:nvPr/>
            </p:nvGrpSpPr>
            <p:grpSpPr>
              <a:xfrm>
                <a:off x="5868144" y="4296434"/>
                <a:ext cx="2880320" cy="904166"/>
                <a:chOff x="1731699" y="4309120"/>
                <a:chExt cx="2880320" cy="904166"/>
              </a:xfrm>
            </p:grpSpPr>
            <p:sp>
              <p:nvSpPr>
                <p:cNvPr id="154" name="Rectangle 140"/>
                <p:cNvSpPr/>
                <p:nvPr/>
              </p:nvSpPr>
              <p:spPr>
                <a:xfrm>
                  <a:off x="1731699" y="4727593"/>
                  <a:ext cx="2088232" cy="48569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55" name="TextBox 8"/>
                <p:cNvSpPr txBox="1"/>
                <p:nvPr/>
              </p:nvSpPr>
              <p:spPr>
                <a:xfrm>
                  <a:off x="2451779" y="4309120"/>
                  <a:ext cx="21602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 smtClean="0">
                      <a:latin typeface="Candara" pitchFamily="34" charset="0"/>
                    </a:rPr>
                    <a:t>Active Queue</a:t>
                  </a:r>
                  <a:endParaRPr lang="zh-CN" altLang="en-US" sz="2000" dirty="0">
                    <a:latin typeface="Candara" pitchFamily="34" charset="0"/>
                  </a:endParaRPr>
                </a:p>
              </p:txBody>
            </p:sp>
          </p:grpSp>
          <p:sp>
            <p:nvSpPr>
              <p:cNvPr id="134" name="Oval 146"/>
              <p:cNvSpPr/>
              <p:nvPr/>
            </p:nvSpPr>
            <p:spPr>
              <a:xfrm>
                <a:off x="6062769" y="4768552"/>
                <a:ext cx="381439" cy="3814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r>
                  <a:rPr lang="en-US" altLang="zh-CN" sz="2000" dirty="0" smtClean="0">
                    <a:solidFill>
                      <a:schemeClr val="tx1"/>
                    </a:solidFill>
                    <a:latin typeface="Eras Medium ITC" pitchFamily="34" charset="0"/>
                  </a:rPr>
                  <a:t>3</a:t>
                </a:r>
                <a:endParaRPr lang="zh-CN" altLang="en-US" sz="2000" dirty="0">
                  <a:solidFill>
                    <a:schemeClr val="tx1"/>
                  </a:solidFill>
                  <a:latin typeface="Eras Medium ITC" pitchFamily="34" charset="0"/>
                </a:endParaRPr>
              </a:p>
            </p:txBody>
          </p:sp>
          <p:sp>
            <p:nvSpPr>
              <p:cNvPr id="135" name="任意形状 134"/>
              <p:cNvSpPr/>
              <p:nvPr/>
            </p:nvSpPr>
            <p:spPr>
              <a:xfrm rot="1389605">
                <a:off x="7860922" y="4898994"/>
                <a:ext cx="1184306" cy="1220795"/>
              </a:xfrm>
              <a:custGeom>
                <a:avLst/>
                <a:gdLst>
                  <a:gd name="connsiteX0" fmla="*/ 0 w 453586"/>
                  <a:gd name="connsiteY0" fmla="*/ 45604 h 329110"/>
                  <a:gd name="connsiteX1" fmla="*/ 306170 w 453586"/>
                  <a:gd name="connsiteY1" fmla="*/ 22924 h 329110"/>
                  <a:gd name="connsiteX2" fmla="*/ 453586 w 453586"/>
                  <a:gd name="connsiteY2" fmla="*/ 329110 h 329110"/>
                  <a:gd name="connsiteX3" fmla="*/ 453586 w 453586"/>
                  <a:gd name="connsiteY3" fmla="*/ 329110 h 32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3586" h="329110">
                    <a:moveTo>
                      <a:pt x="0" y="45604"/>
                    </a:moveTo>
                    <a:cubicBezTo>
                      <a:pt x="115286" y="10638"/>
                      <a:pt x="230572" y="-24327"/>
                      <a:pt x="306170" y="22924"/>
                    </a:cubicBezTo>
                    <a:cubicBezTo>
                      <a:pt x="381768" y="70175"/>
                      <a:pt x="453586" y="329110"/>
                      <a:pt x="453586" y="329110"/>
                    </a:cubicBezTo>
                    <a:lnTo>
                      <a:pt x="453586" y="329110"/>
                    </a:lnTo>
                  </a:path>
                </a:pathLst>
              </a:custGeom>
              <a:ln>
                <a:solidFill>
                  <a:schemeClr val="tx1"/>
                </a:solidFill>
                <a:prstDash val="dash"/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grpSp>
            <p:nvGrpSpPr>
              <p:cNvPr id="136" name="组 135"/>
              <p:cNvGrpSpPr/>
              <p:nvPr/>
            </p:nvGrpSpPr>
            <p:grpSpPr>
              <a:xfrm>
                <a:off x="5396077" y="5765194"/>
                <a:ext cx="2970563" cy="769441"/>
                <a:chOff x="1259632" y="6065912"/>
                <a:chExt cx="2970563" cy="769441"/>
              </a:xfrm>
            </p:grpSpPr>
            <p:grpSp>
              <p:nvGrpSpPr>
                <p:cNvPr id="150" name="组 149"/>
                <p:cNvGrpSpPr/>
                <p:nvPr/>
              </p:nvGrpSpPr>
              <p:grpSpPr>
                <a:xfrm>
                  <a:off x="1259632" y="6165304"/>
                  <a:ext cx="648072" cy="432048"/>
                  <a:chOff x="1259632" y="6165304"/>
                  <a:chExt cx="648072" cy="432048"/>
                </a:xfrm>
              </p:grpSpPr>
              <p:cxnSp>
                <p:nvCxnSpPr>
                  <p:cNvPr id="152" name="直线连接符 151"/>
                  <p:cNvCxnSpPr/>
                  <p:nvPr/>
                </p:nvCxnSpPr>
                <p:spPr>
                  <a:xfrm>
                    <a:off x="1259632" y="6165304"/>
                    <a:ext cx="648072" cy="0"/>
                  </a:xfrm>
                  <a:prstGeom prst="line">
                    <a:avLst/>
                  </a:prstGeom>
                  <a:ln w="3810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直线连接符 152"/>
                  <p:cNvCxnSpPr/>
                  <p:nvPr/>
                </p:nvCxnSpPr>
                <p:spPr>
                  <a:xfrm>
                    <a:off x="1259632" y="6597352"/>
                    <a:ext cx="648072" cy="0"/>
                  </a:xfrm>
                  <a:prstGeom prst="line">
                    <a:avLst/>
                  </a:prstGeom>
                  <a:ln w="3810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1" name="TextBox 8"/>
                <p:cNvSpPr txBox="1"/>
                <p:nvPr/>
              </p:nvSpPr>
              <p:spPr>
                <a:xfrm>
                  <a:off x="1875715" y="6065912"/>
                  <a:ext cx="235448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200" dirty="0" smtClean="0">
                      <a:latin typeface="Candara" pitchFamily="34" charset="0"/>
                    </a:rPr>
                    <a:t>Piped Proceeding Queue</a:t>
                  </a:r>
                  <a:endParaRPr lang="zh-CN" altLang="en-US" sz="2200" dirty="0">
                    <a:latin typeface="Candara" pitchFamily="34" charset="0"/>
                  </a:endParaRPr>
                </a:p>
              </p:txBody>
            </p:sp>
          </p:grpSp>
          <p:sp>
            <p:nvSpPr>
              <p:cNvPr id="137" name="Oval 146"/>
              <p:cNvSpPr/>
              <p:nvPr/>
            </p:nvSpPr>
            <p:spPr>
              <a:xfrm>
                <a:off x="6494817" y="4768552"/>
                <a:ext cx="381439" cy="3814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r>
                  <a:rPr lang="en-US" altLang="zh-CN" sz="2000" dirty="0" smtClean="0">
                    <a:solidFill>
                      <a:schemeClr val="tx1"/>
                    </a:solidFill>
                    <a:latin typeface="Eras Medium ITC" pitchFamily="34" charset="0"/>
                  </a:rPr>
                  <a:t>4</a:t>
                </a:r>
                <a:endParaRPr lang="zh-CN" altLang="en-US" sz="2000" dirty="0">
                  <a:solidFill>
                    <a:schemeClr val="tx1"/>
                  </a:solidFill>
                  <a:latin typeface="Eras Medium ITC" pitchFamily="34" charset="0"/>
                </a:endParaRPr>
              </a:p>
            </p:txBody>
          </p:sp>
          <p:sp>
            <p:nvSpPr>
              <p:cNvPr id="138" name="任意形状 137"/>
              <p:cNvSpPr/>
              <p:nvPr/>
            </p:nvSpPr>
            <p:spPr>
              <a:xfrm>
                <a:off x="7164288" y="5117123"/>
                <a:ext cx="1131954" cy="1224136"/>
              </a:xfrm>
              <a:custGeom>
                <a:avLst/>
                <a:gdLst>
                  <a:gd name="connsiteX0" fmla="*/ 0 w 1131954"/>
                  <a:gd name="connsiteY0" fmla="*/ 1569207 h 1569207"/>
                  <a:gd name="connsiteX1" fmla="*/ 635020 w 1131954"/>
                  <a:gd name="connsiteY1" fmla="*/ 1557866 h 1569207"/>
                  <a:gd name="connsiteX2" fmla="*/ 986548 w 1131954"/>
                  <a:gd name="connsiteY2" fmla="*/ 1512505 h 1569207"/>
                  <a:gd name="connsiteX3" fmla="*/ 1111284 w 1131954"/>
                  <a:gd name="connsiteY3" fmla="*/ 1149618 h 1569207"/>
                  <a:gd name="connsiteX4" fmla="*/ 1099945 w 1131954"/>
                  <a:gd name="connsiteY4" fmla="*/ 151679 h 1569207"/>
                  <a:gd name="connsiteX5" fmla="*/ 805114 w 1131954"/>
                  <a:gd name="connsiteY5" fmla="*/ 4256 h 156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1954" h="1569207">
                    <a:moveTo>
                      <a:pt x="0" y="1569207"/>
                    </a:moveTo>
                    <a:cubicBezTo>
                      <a:pt x="235297" y="1568261"/>
                      <a:pt x="470595" y="1567316"/>
                      <a:pt x="635020" y="1557866"/>
                    </a:cubicBezTo>
                    <a:cubicBezTo>
                      <a:pt x="799445" y="1548416"/>
                      <a:pt x="907171" y="1580546"/>
                      <a:pt x="986548" y="1512505"/>
                    </a:cubicBezTo>
                    <a:cubicBezTo>
                      <a:pt x="1065925" y="1444464"/>
                      <a:pt x="1092385" y="1376422"/>
                      <a:pt x="1111284" y="1149618"/>
                    </a:cubicBezTo>
                    <a:cubicBezTo>
                      <a:pt x="1130184" y="922814"/>
                      <a:pt x="1150973" y="342573"/>
                      <a:pt x="1099945" y="151679"/>
                    </a:cubicBezTo>
                    <a:cubicBezTo>
                      <a:pt x="1048917" y="-39215"/>
                      <a:pt x="805114" y="4256"/>
                      <a:pt x="805114" y="4256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139" name="Oval 159"/>
              <p:cNvSpPr/>
              <p:nvPr/>
            </p:nvSpPr>
            <p:spPr>
              <a:xfrm>
                <a:off x="5580112" y="5909210"/>
                <a:ext cx="381439" cy="38143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r>
                  <a:rPr lang="en-US" altLang="zh-CN" sz="2000" dirty="0" smtClean="0">
                    <a:solidFill>
                      <a:schemeClr val="bg1"/>
                    </a:solidFill>
                    <a:latin typeface="Eras Medium ITC" pitchFamily="34" charset="0"/>
                  </a:rPr>
                  <a:t>1</a:t>
                </a:r>
                <a:endParaRPr lang="zh-CN" altLang="en-US" sz="2000" dirty="0">
                  <a:solidFill>
                    <a:schemeClr val="bg1"/>
                  </a:solidFill>
                  <a:latin typeface="Eras Medium ITC" pitchFamily="34" charset="0"/>
                </a:endParaRPr>
              </a:p>
            </p:txBody>
          </p:sp>
          <p:sp>
            <p:nvSpPr>
              <p:cNvPr id="140" name="TextBox 145"/>
              <p:cNvSpPr txBox="1"/>
              <p:nvPr/>
            </p:nvSpPr>
            <p:spPr>
              <a:xfrm>
                <a:off x="7807837" y="6309320"/>
                <a:ext cx="13361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latin typeface="Candara" pitchFamily="34" charset="0"/>
                  </a:rPr>
                  <a:t>Machine B</a:t>
                </a:r>
                <a:endParaRPr lang="zh-CN" altLang="en-US" sz="2000" b="1" dirty="0">
                  <a:latin typeface="Candara" pitchFamily="34" charset="0"/>
                </a:endParaRPr>
              </a:p>
            </p:txBody>
          </p:sp>
          <p:cxnSp>
            <p:nvCxnSpPr>
              <p:cNvPr id="141" name="直线连接符 140"/>
              <p:cNvCxnSpPr/>
              <p:nvPr/>
            </p:nvCxnSpPr>
            <p:spPr>
              <a:xfrm flipH="1">
                <a:off x="251520" y="4293096"/>
                <a:ext cx="8352928" cy="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直线连接符 171"/>
            <p:cNvCxnSpPr/>
            <p:nvPr/>
          </p:nvCxnSpPr>
          <p:spPr>
            <a:xfrm flipV="1">
              <a:off x="251520" y="4437112"/>
              <a:ext cx="0" cy="216024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线连接符 177"/>
            <p:cNvCxnSpPr/>
            <p:nvPr/>
          </p:nvCxnSpPr>
          <p:spPr>
            <a:xfrm flipV="1">
              <a:off x="8604448" y="4437112"/>
              <a:ext cx="0" cy="216024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2" name="内容占位符 2"/>
          <p:cNvSpPr txBox="1">
            <a:spLocks/>
          </p:cNvSpPr>
          <p:nvPr/>
        </p:nvSpPr>
        <p:spPr>
          <a:xfrm>
            <a:off x="251520" y="3933056"/>
            <a:ext cx="4837766" cy="4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Internal state of one machine</a:t>
            </a:r>
            <a:endParaRPr lang="zh-CN" alt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25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83"/>
    </mc:Choice>
    <mc:Fallback xmlns="">
      <p:transition xmlns:p14="http://schemas.microsoft.com/office/powerpoint/2010/main" spd="slow" advTm="38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/>
      <p:bldP spid="168" grpId="0" build="allAtOnce"/>
      <p:bldP spid="169" grpId="0" build="allAtOnce"/>
      <p:bldP spid="1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 52"/>
          <p:cNvGrpSpPr/>
          <p:nvPr/>
        </p:nvGrpSpPr>
        <p:grpSpPr>
          <a:xfrm>
            <a:off x="-14728" y="4321696"/>
            <a:ext cx="9158728" cy="2416334"/>
            <a:chOff x="-14728" y="4437112"/>
            <a:chExt cx="9158728" cy="2416334"/>
          </a:xfrm>
        </p:grpSpPr>
        <p:grpSp>
          <p:nvGrpSpPr>
            <p:cNvPr id="54" name="组 53"/>
            <p:cNvGrpSpPr/>
            <p:nvPr/>
          </p:nvGrpSpPr>
          <p:grpSpPr>
            <a:xfrm>
              <a:off x="-14728" y="4437112"/>
              <a:ext cx="9158728" cy="2416334"/>
              <a:chOff x="-14728" y="4293096"/>
              <a:chExt cx="9158728" cy="2416334"/>
            </a:xfrm>
          </p:grpSpPr>
          <p:sp>
            <p:nvSpPr>
              <p:cNvPr id="57" name="TextBox 103"/>
              <p:cNvSpPr txBox="1"/>
              <p:nvPr/>
            </p:nvSpPr>
            <p:spPr>
              <a:xfrm>
                <a:off x="3203848" y="4647183"/>
                <a:ext cx="113919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dirty="0" smtClean="0">
                    <a:latin typeface="Candara" pitchFamily="34" charset="0"/>
                  </a:rPr>
                  <a:t>Active</a:t>
                </a:r>
              </a:p>
              <a:p>
                <a:r>
                  <a:rPr lang="en-US" altLang="zh-CN" sz="2200" dirty="0" smtClean="0">
                    <a:latin typeface="Candara" pitchFamily="34" charset="0"/>
                  </a:rPr>
                  <a:t>Vertices</a:t>
                </a:r>
                <a:endParaRPr lang="zh-CN" altLang="en-US" sz="2200" dirty="0">
                  <a:latin typeface="Candara" pitchFamily="34" charset="0"/>
                </a:endParaRPr>
              </a:p>
            </p:txBody>
          </p:sp>
          <p:grpSp>
            <p:nvGrpSpPr>
              <p:cNvPr id="58" name="组合 49"/>
              <p:cNvGrpSpPr/>
              <p:nvPr/>
            </p:nvGrpSpPr>
            <p:grpSpPr>
              <a:xfrm>
                <a:off x="1259632" y="4818063"/>
                <a:ext cx="1158665" cy="368387"/>
                <a:chOff x="1312542" y="4716292"/>
                <a:chExt cx="1222897" cy="368387"/>
              </a:xfrm>
            </p:grpSpPr>
            <p:sp>
              <p:nvSpPr>
                <p:cNvPr id="86" name="Oval 143"/>
                <p:cNvSpPr/>
                <p:nvPr/>
              </p:nvSpPr>
              <p:spPr>
                <a:xfrm>
                  <a:off x="1312542" y="4724346"/>
                  <a:ext cx="360333" cy="360333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r>
                    <a:rPr lang="en-US" altLang="zh-CN" sz="2800" dirty="0">
                      <a:solidFill>
                        <a:schemeClr val="bg1"/>
                      </a:solidFill>
                      <a:latin typeface="Eras Medium ITC" pitchFamily="34" charset="0"/>
                    </a:rPr>
                    <a:t>1</a:t>
                  </a:r>
                  <a:endParaRPr lang="zh-CN" altLang="en-US" sz="2800" dirty="0">
                    <a:solidFill>
                      <a:schemeClr val="bg1"/>
                    </a:solidFill>
                    <a:latin typeface="Eras Medium ITC" pitchFamily="34" charset="0"/>
                  </a:endParaRPr>
                </a:p>
              </p:txBody>
            </p:sp>
            <p:sp>
              <p:nvSpPr>
                <p:cNvPr id="87" name="Oval 143"/>
                <p:cNvSpPr/>
                <p:nvPr/>
              </p:nvSpPr>
              <p:spPr>
                <a:xfrm>
                  <a:off x="1734253" y="4723801"/>
                  <a:ext cx="360333" cy="360333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r>
                    <a:rPr lang="en-US" altLang="zh-CN" sz="2800" dirty="0" smtClean="0">
                      <a:solidFill>
                        <a:schemeClr val="bg1"/>
                      </a:solidFill>
                      <a:latin typeface="Eras Medium ITC" pitchFamily="34" charset="0"/>
                    </a:rPr>
                    <a:t>3</a:t>
                  </a:r>
                  <a:endParaRPr lang="zh-CN" altLang="en-US" sz="2800" dirty="0">
                    <a:solidFill>
                      <a:schemeClr val="bg1"/>
                    </a:solidFill>
                    <a:latin typeface="Eras Medium ITC" pitchFamily="34" charset="0"/>
                  </a:endParaRPr>
                </a:p>
              </p:txBody>
            </p:sp>
            <p:sp>
              <p:nvSpPr>
                <p:cNvPr id="88" name="Oval 143"/>
                <p:cNvSpPr/>
                <p:nvPr/>
              </p:nvSpPr>
              <p:spPr>
                <a:xfrm>
                  <a:off x="2175106" y="4716292"/>
                  <a:ext cx="360333" cy="360333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r>
                    <a:rPr lang="en-US" altLang="zh-CN" sz="2800" dirty="0" smtClean="0">
                      <a:solidFill>
                        <a:schemeClr val="bg1"/>
                      </a:solidFill>
                      <a:latin typeface="Eras Medium ITC" pitchFamily="34" charset="0"/>
                    </a:rPr>
                    <a:t>4</a:t>
                  </a:r>
                  <a:endParaRPr lang="zh-CN" altLang="en-US" sz="2800" dirty="0">
                    <a:solidFill>
                      <a:schemeClr val="bg1"/>
                    </a:solidFill>
                    <a:latin typeface="Eras Medium ITC" pitchFamily="34" charset="0"/>
                  </a:endParaRPr>
                </a:p>
              </p:txBody>
            </p:sp>
          </p:grpSp>
          <p:grpSp>
            <p:nvGrpSpPr>
              <p:cNvPr id="59" name="组合 68"/>
              <p:cNvGrpSpPr/>
              <p:nvPr/>
            </p:nvGrpSpPr>
            <p:grpSpPr>
              <a:xfrm>
                <a:off x="1100124" y="5406642"/>
                <a:ext cx="2751796" cy="430887"/>
                <a:chOff x="1236774" y="5528011"/>
                <a:chExt cx="2904347" cy="430887"/>
              </a:xfrm>
            </p:grpSpPr>
            <p:cxnSp>
              <p:nvCxnSpPr>
                <p:cNvPr id="84" name="直接连接符 66"/>
                <p:cNvCxnSpPr/>
                <p:nvPr/>
              </p:nvCxnSpPr>
              <p:spPr>
                <a:xfrm flipV="1">
                  <a:off x="1236774" y="5758844"/>
                  <a:ext cx="2904347" cy="17820"/>
                </a:xfrm>
                <a:prstGeom prst="line">
                  <a:avLst/>
                </a:prstGeom>
                <a:ln w="5715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5" name="TextBox 67"/>
                <p:cNvSpPr txBox="1"/>
                <p:nvPr/>
              </p:nvSpPr>
              <p:spPr>
                <a:xfrm>
                  <a:off x="1557125" y="5528011"/>
                  <a:ext cx="2006763" cy="4308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200" b="1" dirty="0" smtClean="0">
                      <a:latin typeface="Candara" pitchFamily="34" charset="0"/>
                    </a:rPr>
                    <a:t>Global Barrier</a:t>
                  </a:r>
                  <a:endParaRPr lang="zh-CN" altLang="en-US" sz="2200" b="1" dirty="0">
                    <a:latin typeface="Candara" pitchFamily="34" charset="0"/>
                  </a:endParaRPr>
                </a:p>
              </p:txBody>
            </p:sp>
          </p:grpSp>
          <p:grpSp>
            <p:nvGrpSpPr>
              <p:cNvPr id="60" name="组 59"/>
              <p:cNvGrpSpPr/>
              <p:nvPr/>
            </p:nvGrpSpPr>
            <p:grpSpPr>
              <a:xfrm>
                <a:off x="-14728" y="4741838"/>
                <a:ext cx="4429783" cy="1826914"/>
                <a:chOff x="129288" y="4863207"/>
                <a:chExt cx="4675355" cy="1826914"/>
              </a:xfrm>
            </p:grpSpPr>
            <p:sp>
              <p:nvSpPr>
                <p:cNvPr id="80" name="Rectangle 140"/>
                <p:cNvSpPr/>
                <p:nvPr/>
              </p:nvSpPr>
              <p:spPr>
                <a:xfrm>
                  <a:off x="1298419" y="6136704"/>
                  <a:ext cx="2227871" cy="50405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81" name="Rectangle 140"/>
                <p:cNvSpPr/>
                <p:nvPr/>
              </p:nvSpPr>
              <p:spPr>
                <a:xfrm>
                  <a:off x="1301883" y="4877144"/>
                  <a:ext cx="2224408" cy="48569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82" name="TextBox 8"/>
                <p:cNvSpPr txBox="1"/>
                <p:nvPr/>
              </p:nvSpPr>
              <p:spPr>
                <a:xfrm>
                  <a:off x="129288" y="4863207"/>
                  <a:ext cx="126900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200" dirty="0" smtClean="0">
                      <a:latin typeface="Candara" pitchFamily="34" charset="0"/>
                    </a:rPr>
                    <a:t>Memory</a:t>
                  </a:r>
                  <a:endParaRPr lang="zh-CN" altLang="en-US" sz="2200" dirty="0">
                    <a:latin typeface="Candara" pitchFamily="34" charset="0"/>
                  </a:endParaRPr>
                </a:p>
              </p:txBody>
            </p:sp>
            <p:sp>
              <p:nvSpPr>
                <p:cNvPr id="83" name="TextBox 104"/>
                <p:cNvSpPr txBox="1"/>
                <p:nvPr/>
              </p:nvSpPr>
              <p:spPr>
                <a:xfrm>
                  <a:off x="3526291" y="5920680"/>
                  <a:ext cx="1278352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200" dirty="0" smtClean="0">
                      <a:latin typeface="Candara" pitchFamily="34" charset="0"/>
                    </a:rPr>
                    <a:t>Previous State</a:t>
                  </a:r>
                  <a:endParaRPr lang="zh-CN" altLang="en-US" sz="2200" dirty="0">
                    <a:latin typeface="Candara" pitchFamily="34" charset="0"/>
                  </a:endParaRPr>
                </a:p>
              </p:txBody>
            </p:sp>
          </p:grpSp>
          <p:grpSp>
            <p:nvGrpSpPr>
              <p:cNvPr id="61" name="组合 61"/>
              <p:cNvGrpSpPr/>
              <p:nvPr/>
            </p:nvGrpSpPr>
            <p:grpSpPr>
              <a:xfrm>
                <a:off x="179513" y="5317902"/>
                <a:ext cx="1355594" cy="607716"/>
                <a:chOff x="259081" y="5223247"/>
                <a:chExt cx="1430743" cy="607716"/>
              </a:xfrm>
            </p:grpSpPr>
            <p:sp>
              <p:nvSpPr>
                <p:cNvPr id="78" name="TextBox 121"/>
                <p:cNvSpPr txBox="1"/>
                <p:nvPr/>
              </p:nvSpPr>
              <p:spPr>
                <a:xfrm>
                  <a:off x="259081" y="5223247"/>
                  <a:ext cx="12023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 dirty="0" smtClean="0">
                      <a:latin typeface="Candara" pitchFamily="34" charset="0"/>
                    </a:rPr>
                    <a:t>Flip</a:t>
                  </a:r>
                  <a:endParaRPr lang="zh-CN" altLang="en-US" sz="2800" b="1" dirty="0">
                    <a:latin typeface="Candara" pitchFamily="34" charset="0"/>
                  </a:endParaRPr>
                </a:p>
              </p:txBody>
            </p:sp>
            <p:sp>
              <p:nvSpPr>
                <p:cNvPr id="79" name="弧形 58"/>
                <p:cNvSpPr/>
                <p:nvPr/>
              </p:nvSpPr>
              <p:spPr>
                <a:xfrm rot="16550172">
                  <a:off x="1082063" y="5223202"/>
                  <a:ext cx="576285" cy="639237"/>
                </a:xfrm>
                <a:prstGeom prst="arc">
                  <a:avLst>
                    <a:gd name="adj1" fmla="val 11088943"/>
                    <a:gd name="adj2" fmla="val 20772641"/>
                  </a:avLst>
                </a:prstGeom>
                <a:ln>
                  <a:headEnd type="triangl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2" name="任意形状 61"/>
              <p:cNvSpPr/>
              <p:nvPr/>
            </p:nvSpPr>
            <p:spPr>
              <a:xfrm rot="328890">
                <a:off x="5061656" y="4905524"/>
                <a:ext cx="686783" cy="1239044"/>
              </a:xfrm>
              <a:custGeom>
                <a:avLst/>
                <a:gdLst>
                  <a:gd name="connsiteX0" fmla="*/ 523395 w 523395"/>
                  <a:gd name="connsiteY0" fmla="*/ 0 h 1670494"/>
                  <a:gd name="connsiteX1" fmla="*/ 123053 w 523395"/>
                  <a:gd name="connsiteY1" fmla="*/ 441783 h 1670494"/>
                  <a:gd name="connsiteX2" fmla="*/ 12615 w 523395"/>
                  <a:gd name="connsiteY2" fmla="*/ 1463408 h 1670494"/>
                  <a:gd name="connsiteX3" fmla="*/ 371541 w 523395"/>
                  <a:gd name="connsiteY3" fmla="*/ 1670494 h 167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3395" h="1670494">
                    <a:moveTo>
                      <a:pt x="523395" y="0"/>
                    </a:moveTo>
                    <a:cubicBezTo>
                      <a:pt x="365789" y="98941"/>
                      <a:pt x="208183" y="197882"/>
                      <a:pt x="123053" y="441783"/>
                    </a:cubicBezTo>
                    <a:cubicBezTo>
                      <a:pt x="37923" y="685684"/>
                      <a:pt x="-28800" y="1258623"/>
                      <a:pt x="12615" y="1463408"/>
                    </a:cubicBezTo>
                    <a:cubicBezTo>
                      <a:pt x="54030" y="1668193"/>
                      <a:pt x="371541" y="1670494"/>
                      <a:pt x="371541" y="1670494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grpSp>
            <p:nvGrpSpPr>
              <p:cNvPr id="63" name="组 62"/>
              <p:cNvGrpSpPr/>
              <p:nvPr/>
            </p:nvGrpSpPr>
            <p:grpSpPr>
              <a:xfrm>
                <a:off x="5868144" y="4296434"/>
                <a:ext cx="2880320" cy="904166"/>
                <a:chOff x="1731699" y="4309120"/>
                <a:chExt cx="2880320" cy="904166"/>
              </a:xfrm>
            </p:grpSpPr>
            <p:sp>
              <p:nvSpPr>
                <p:cNvPr id="76" name="Rectangle 140"/>
                <p:cNvSpPr/>
                <p:nvPr/>
              </p:nvSpPr>
              <p:spPr>
                <a:xfrm>
                  <a:off x="1731699" y="4727593"/>
                  <a:ext cx="2088232" cy="48569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77" name="TextBox 8"/>
                <p:cNvSpPr txBox="1"/>
                <p:nvPr/>
              </p:nvSpPr>
              <p:spPr>
                <a:xfrm>
                  <a:off x="2451779" y="4309120"/>
                  <a:ext cx="21602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 smtClean="0">
                      <a:latin typeface="Candara" pitchFamily="34" charset="0"/>
                    </a:rPr>
                    <a:t>Active Queue</a:t>
                  </a:r>
                  <a:endParaRPr lang="zh-CN" altLang="en-US" sz="2000" dirty="0">
                    <a:latin typeface="Candara" pitchFamily="34" charset="0"/>
                  </a:endParaRPr>
                </a:p>
              </p:txBody>
            </p:sp>
          </p:grpSp>
          <p:sp>
            <p:nvSpPr>
              <p:cNvPr id="64" name="Oval 146"/>
              <p:cNvSpPr/>
              <p:nvPr/>
            </p:nvSpPr>
            <p:spPr>
              <a:xfrm>
                <a:off x="6062769" y="4768552"/>
                <a:ext cx="381439" cy="3814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r>
                  <a:rPr lang="en-US" altLang="zh-CN" sz="2000" dirty="0" smtClean="0">
                    <a:solidFill>
                      <a:schemeClr val="tx1"/>
                    </a:solidFill>
                    <a:latin typeface="Eras Medium ITC" pitchFamily="34" charset="0"/>
                  </a:rPr>
                  <a:t>3</a:t>
                </a:r>
                <a:endParaRPr lang="zh-CN" altLang="en-US" sz="2000" dirty="0">
                  <a:solidFill>
                    <a:schemeClr val="tx1"/>
                  </a:solidFill>
                  <a:latin typeface="Eras Medium ITC" pitchFamily="34" charset="0"/>
                </a:endParaRPr>
              </a:p>
            </p:txBody>
          </p:sp>
          <p:sp>
            <p:nvSpPr>
              <p:cNvPr id="65" name="任意形状 64"/>
              <p:cNvSpPr/>
              <p:nvPr/>
            </p:nvSpPr>
            <p:spPr>
              <a:xfrm rot="1389605">
                <a:off x="7860922" y="4898994"/>
                <a:ext cx="1184306" cy="1220795"/>
              </a:xfrm>
              <a:custGeom>
                <a:avLst/>
                <a:gdLst>
                  <a:gd name="connsiteX0" fmla="*/ 0 w 453586"/>
                  <a:gd name="connsiteY0" fmla="*/ 45604 h 329110"/>
                  <a:gd name="connsiteX1" fmla="*/ 306170 w 453586"/>
                  <a:gd name="connsiteY1" fmla="*/ 22924 h 329110"/>
                  <a:gd name="connsiteX2" fmla="*/ 453586 w 453586"/>
                  <a:gd name="connsiteY2" fmla="*/ 329110 h 329110"/>
                  <a:gd name="connsiteX3" fmla="*/ 453586 w 453586"/>
                  <a:gd name="connsiteY3" fmla="*/ 329110 h 32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3586" h="329110">
                    <a:moveTo>
                      <a:pt x="0" y="45604"/>
                    </a:moveTo>
                    <a:cubicBezTo>
                      <a:pt x="115286" y="10638"/>
                      <a:pt x="230572" y="-24327"/>
                      <a:pt x="306170" y="22924"/>
                    </a:cubicBezTo>
                    <a:cubicBezTo>
                      <a:pt x="381768" y="70175"/>
                      <a:pt x="453586" y="329110"/>
                      <a:pt x="453586" y="329110"/>
                    </a:cubicBezTo>
                    <a:lnTo>
                      <a:pt x="453586" y="329110"/>
                    </a:lnTo>
                  </a:path>
                </a:pathLst>
              </a:custGeom>
              <a:ln>
                <a:solidFill>
                  <a:schemeClr val="tx1"/>
                </a:solidFill>
                <a:prstDash val="dash"/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grpSp>
            <p:nvGrpSpPr>
              <p:cNvPr id="66" name="组 65"/>
              <p:cNvGrpSpPr/>
              <p:nvPr/>
            </p:nvGrpSpPr>
            <p:grpSpPr>
              <a:xfrm>
                <a:off x="5396077" y="5765194"/>
                <a:ext cx="2970563" cy="769441"/>
                <a:chOff x="1259632" y="6065912"/>
                <a:chExt cx="2970563" cy="769441"/>
              </a:xfrm>
            </p:grpSpPr>
            <p:grpSp>
              <p:nvGrpSpPr>
                <p:cNvPr id="72" name="组 71"/>
                <p:cNvGrpSpPr/>
                <p:nvPr/>
              </p:nvGrpSpPr>
              <p:grpSpPr>
                <a:xfrm>
                  <a:off x="1259632" y="6165304"/>
                  <a:ext cx="648072" cy="432048"/>
                  <a:chOff x="1259632" y="6165304"/>
                  <a:chExt cx="648072" cy="432048"/>
                </a:xfrm>
              </p:grpSpPr>
              <p:cxnSp>
                <p:nvCxnSpPr>
                  <p:cNvPr id="74" name="直线连接符 73"/>
                  <p:cNvCxnSpPr/>
                  <p:nvPr/>
                </p:nvCxnSpPr>
                <p:spPr>
                  <a:xfrm>
                    <a:off x="1259632" y="6165304"/>
                    <a:ext cx="648072" cy="0"/>
                  </a:xfrm>
                  <a:prstGeom prst="line">
                    <a:avLst/>
                  </a:prstGeom>
                  <a:ln w="3810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直线连接符 74"/>
                  <p:cNvCxnSpPr/>
                  <p:nvPr/>
                </p:nvCxnSpPr>
                <p:spPr>
                  <a:xfrm>
                    <a:off x="1259632" y="6597352"/>
                    <a:ext cx="648072" cy="0"/>
                  </a:xfrm>
                  <a:prstGeom prst="line">
                    <a:avLst/>
                  </a:prstGeom>
                  <a:ln w="3810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3" name="TextBox 8"/>
                <p:cNvSpPr txBox="1"/>
                <p:nvPr/>
              </p:nvSpPr>
              <p:spPr>
                <a:xfrm>
                  <a:off x="1875715" y="6065912"/>
                  <a:ext cx="235448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200" dirty="0" smtClean="0">
                      <a:latin typeface="Candara" pitchFamily="34" charset="0"/>
                    </a:rPr>
                    <a:t>Piped Proceeding Queue</a:t>
                  </a:r>
                  <a:endParaRPr lang="zh-CN" altLang="en-US" sz="2200" dirty="0">
                    <a:latin typeface="Candara" pitchFamily="34" charset="0"/>
                  </a:endParaRPr>
                </a:p>
              </p:txBody>
            </p:sp>
          </p:grpSp>
          <p:sp>
            <p:nvSpPr>
              <p:cNvPr id="67" name="Oval 146"/>
              <p:cNvSpPr/>
              <p:nvPr/>
            </p:nvSpPr>
            <p:spPr>
              <a:xfrm>
                <a:off x="6494817" y="4768552"/>
                <a:ext cx="381439" cy="3814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r>
                  <a:rPr lang="en-US" altLang="zh-CN" sz="2000" dirty="0" smtClean="0">
                    <a:solidFill>
                      <a:schemeClr val="tx1"/>
                    </a:solidFill>
                    <a:latin typeface="Eras Medium ITC" pitchFamily="34" charset="0"/>
                  </a:rPr>
                  <a:t>4</a:t>
                </a:r>
                <a:endParaRPr lang="zh-CN" altLang="en-US" sz="2000" dirty="0">
                  <a:solidFill>
                    <a:schemeClr val="tx1"/>
                  </a:solidFill>
                  <a:latin typeface="Eras Medium ITC" pitchFamily="34" charset="0"/>
                </a:endParaRPr>
              </a:p>
            </p:txBody>
          </p:sp>
          <p:sp>
            <p:nvSpPr>
              <p:cNvPr id="68" name="任意形状 67"/>
              <p:cNvSpPr/>
              <p:nvPr/>
            </p:nvSpPr>
            <p:spPr>
              <a:xfrm>
                <a:off x="7164288" y="5117123"/>
                <a:ext cx="1131954" cy="1224136"/>
              </a:xfrm>
              <a:custGeom>
                <a:avLst/>
                <a:gdLst>
                  <a:gd name="connsiteX0" fmla="*/ 0 w 1131954"/>
                  <a:gd name="connsiteY0" fmla="*/ 1569207 h 1569207"/>
                  <a:gd name="connsiteX1" fmla="*/ 635020 w 1131954"/>
                  <a:gd name="connsiteY1" fmla="*/ 1557866 h 1569207"/>
                  <a:gd name="connsiteX2" fmla="*/ 986548 w 1131954"/>
                  <a:gd name="connsiteY2" fmla="*/ 1512505 h 1569207"/>
                  <a:gd name="connsiteX3" fmla="*/ 1111284 w 1131954"/>
                  <a:gd name="connsiteY3" fmla="*/ 1149618 h 1569207"/>
                  <a:gd name="connsiteX4" fmla="*/ 1099945 w 1131954"/>
                  <a:gd name="connsiteY4" fmla="*/ 151679 h 1569207"/>
                  <a:gd name="connsiteX5" fmla="*/ 805114 w 1131954"/>
                  <a:gd name="connsiteY5" fmla="*/ 4256 h 156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1954" h="1569207">
                    <a:moveTo>
                      <a:pt x="0" y="1569207"/>
                    </a:moveTo>
                    <a:cubicBezTo>
                      <a:pt x="235297" y="1568261"/>
                      <a:pt x="470595" y="1567316"/>
                      <a:pt x="635020" y="1557866"/>
                    </a:cubicBezTo>
                    <a:cubicBezTo>
                      <a:pt x="799445" y="1548416"/>
                      <a:pt x="907171" y="1580546"/>
                      <a:pt x="986548" y="1512505"/>
                    </a:cubicBezTo>
                    <a:cubicBezTo>
                      <a:pt x="1065925" y="1444464"/>
                      <a:pt x="1092385" y="1376422"/>
                      <a:pt x="1111284" y="1149618"/>
                    </a:cubicBezTo>
                    <a:cubicBezTo>
                      <a:pt x="1130184" y="922814"/>
                      <a:pt x="1150973" y="342573"/>
                      <a:pt x="1099945" y="151679"/>
                    </a:cubicBezTo>
                    <a:cubicBezTo>
                      <a:pt x="1048917" y="-39215"/>
                      <a:pt x="805114" y="4256"/>
                      <a:pt x="805114" y="4256"/>
                    </a:cubicBezTo>
                  </a:path>
                </a:pathLst>
              </a:custGeom>
              <a:ln>
                <a:solidFill>
                  <a:srgbClr val="000000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70" name="TextBox 145"/>
              <p:cNvSpPr txBox="1"/>
              <p:nvPr/>
            </p:nvSpPr>
            <p:spPr>
              <a:xfrm>
                <a:off x="7807837" y="6309320"/>
                <a:ext cx="13361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latin typeface="Candara" pitchFamily="34" charset="0"/>
                  </a:rPr>
                  <a:t>Machine B</a:t>
                </a:r>
                <a:endParaRPr lang="zh-CN" altLang="en-US" sz="2000" b="1" dirty="0">
                  <a:latin typeface="Candara" pitchFamily="34" charset="0"/>
                </a:endParaRPr>
              </a:p>
            </p:txBody>
          </p:sp>
          <p:cxnSp>
            <p:nvCxnSpPr>
              <p:cNvPr id="71" name="直线连接符 70"/>
              <p:cNvCxnSpPr/>
              <p:nvPr/>
            </p:nvCxnSpPr>
            <p:spPr>
              <a:xfrm flipH="1">
                <a:off x="251520" y="4293096"/>
                <a:ext cx="8352928" cy="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直线连接符 54"/>
            <p:cNvCxnSpPr/>
            <p:nvPr/>
          </p:nvCxnSpPr>
          <p:spPr>
            <a:xfrm flipV="1">
              <a:off x="251520" y="4437112"/>
              <a:ext cx="0" cy="216024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线连接符 55"/>
            <p:cNvCxnSpPr/>
            <p:nvPr/>
          </p:nvCxnSpPr>
          <p:spPr>
            <a:xfrm flipV="1">
              <a:off x="8604448" y="4437112"/>
              <a:ext cx="0" cy="216024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strike="sngStrike" dirty="0" smtClean="0"/>
              <a:t>Challenges</a:t>
            </a:r>
            <a:r>
              <a:rPr lang="zh-CN" altLang="en-US" sz="3600" strike="sngStrike" dirty="0" smtClean="0"/>
              <a:t> </a:t>
            </a:r>
            <a:r>
              <a:rPr lang="en-US" altLang="zh-CN" sz="3600" strike="sngStrike" dirty="0" smtClean="0"/>
              <a:t>of</a:t>
            </a:r>
            <a:r>
              <a:rPr lang="zh-CN" altLang="en-US" sz="3600" strike="sngStrike" dirty="0" smtClean="0"/>
              <a:t> </a:t>
            </a:r>
            <a:r>
              <a:rPr lang="en-US" altLang="zh-CN" sz="3600" strike="sngStrike" dirty="0" smtClean="0"/>
              <a:t>switches</a:t>
            </a:r>
            <a:r>
              <a:rPr lang="zh-CN" altLang="en-US" sz="3600" dirty="0" smtClean="0"/>
              <a:t>   </a:t>
            </a:r>
            <a:r>
              <a:rPr kumimoji="1" lang="en-US" altLang="zh-CN" sz="3600" u="sng" dirty="0" err="1" smtClean="0"/>
              <a:t>Hsync</a:t>
            </a:r>
            <a:r>
              <a:rPr kumimoji="1" lang="en-US" altLang="zh-CN" sz="3600" dirty="0" smtClean="0"/>
              <a:t> mode</a:t>
            </a:r>
            <a:endParaRPr kumimoji="1" lang="zh-CN" altLang="en-US" sz="3600" dirty="0"/>
          </a:p>
        </p:txBody>
      </p:sp>
      <p:sp>
        <p:nvSpPr>
          <p:cNvPr id="134" name="内容占位符 2"/>
          <p:cNvSpPr txBox="1">
            <a:spLocks/>
          </p:cNvSpPr>
          <p:nvPr/>
        </p:nvSpPr>
        <p:spPr>
          <a:xfrm>
            <a:off x="251520" y="3933056"/>
            <a:ext cx="4837766" cy="4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2200" dirty="0" smtClean="0">
                <a:solidFill>
                  <a:srgbClr val="7F7F7F"/>
                </a:solidFill>
              </a:rPr>
              <a:t>Internal state of one machine</a:t>
            </a:r>
            <a:endParaRPr lang="zh-CN" altLang="en-US" sz="2200" dirty="0">
              <a:solidFill>
                <a:srgbClr val="7F7F7F"/>
              </a:solidFill>
            </a:endParaRPr>
          </a:p>
        </p:txBody>
      </p:sp>
      <p:sp>
        <p:nvSpPr>
          <p:cNvPr id="136" name="内容占位符 2"/>
          <p:cNvSpPr txBox="1">
            <a:spLocks/>
          </p:cNvSpPr>
          <p:nvPr/>
        </p:nvSpPr>
        <p:spPr>
          <a:xfrm>
            <a:off x="611560" y="1340768"/>
            <a:ext cx="8352928" cy="302433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22263">
              <a:buClr>
                <a:srgbClr val="FF0066"/>
              </a:buClr>
              <a:buNone/>
            </a:pPr>
            <a:r>
              <a:rPr lang="en-US" altLang="zh-C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rPr>
              <a:t>Consistent switch points :</a:t>
            </a:r>
          </a:p>
          <a:p>
            <a:pPr marL="730250" lvl="2" indent="-457200">
              <a:buClr>
                <a:srgbClr val="FF0066"/>
              </a:buClr>
              <a:buSzPct val="60000"/>
              <a:buFont typeface="黑体" pitchFamily="49" charset="-122"/>
              <a:buChar char="□"/>
            </a:pPr>
            <a:r>
              <a:rPr lang="en-US" altLang="zh-CN" sz="2800" dirty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Sync -&gt; </a:t>
            </a:r>
            <a:r>
              <a:rPr lang="en-US" altLang="zh-CN" sz="2800" dirty="0" err="1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Async</a:t>
            </a:r>
            <a:r>
              <a:rPr lang="en-US" altLang="zh-CN" sz="2800" dirty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:		global barrier </a:t>
            </a:r>
          </a:p>
          <a:p>
            <a:pPr marL="730250" lvl="2" indent="-457200">
              <a:buClr>
                <a:srgbClr val="FF0066"/>
              </a:buClr>
              <a:buSzPct val="60000"/>
              <a:buFont typeface="黑体" pitchFamily="49" charset="-122"/>
              <a:buChar char="□"/>
            </a:pPr>
            <a:r>
              <a:rPr lang="en-US" altLang="zh-CN" sz="2800" dirty="0" err="1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Async</a:t>
            </a:r>
            <a:r>
              <a:rPr lang="en-US" altLang="zh-CN" sz="2800" dirty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 -&gt; Sync:		suspend &amp; wait</a:t>
            </a:r>
          </a:p>
          <a:p>
            <a:pPr marL="363538" lvl="1" indent="-322263">
              <a:buClr>
                <a:srgbClr val="FF0066"/>
              </a:buClr>
              <a:buNone/>
            </a:pPr>
            <a:r>
              <a:rPr lang="en-US" altLang="zh-C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rPr>
              <a:t>State</a:t>
            </a:r>
            <a:r>
              <a:rPr lang="zh-CN" alt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rPr>
              <a:t>transfer:	 </a:t>
            </a:r>
            <a:r>
              <a:rPr lang="zh-CN" alt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US" altLang="zh-CN" sz="2600" dirty="0" smtClean="0">
                <a:latin typeface="Eras Medium ITC"/>
                <a:cs typeface="Eras Medium ITC"/>
              </a:rPr>
              <a:t>active </a:t>
            </a:r>
            <a:r>
              <a:rPr lang="en-US" altLang="zh-CN" sz="2600" dirty="0">
                <a:latin typeface="Eras Medium ITC"/>
                <a:cs typeface="Eras Medium ITC"/>
              </a:rPr>
              <a:t>vertex</a:t>
            </a:r>
            <a:r>
              <a:rPr lang="zh-CN" altLang="en-US" sz="2600" dirty="0">
                <a:latin typeface="Eras Medium ITC"/>
                <a:cs typeface="Eras Medium ITC"/>
              </a:rPr>
              <a:t> </a:t>
            </a:r>
            <a:r>
              <a:rPr lang="en-US" altLang="zh-CN" sz="2600" dirty="0">
                <a:latin typeface="Eras Medium ITC"/>
                <a:cs typeface="Eras Medium ITC"/>
              </a:rPr>
              <a:t>set</a:t>
            </a:r>
          </a:p>
          <a:p>
            <a:pPr marL="363538" lvl="1" indent="-322263">
              <a:buClr>
                <a:srgbClr val="FF0066"/>
              </a:buClr>
              <a:buNone/>
            </a:pPr>
            <a:r>
              <a:rPr lang="en-US" altLang="zh-CN" sz="2600" dirty="0">
                <a:latin typeface="Eras Medium ITC"/>
                <a:cs typeface="Eras Medium ITC"/>
              </a:rPr>
              <a:t>				</a:t>
            </a:r>
            <a:r>
              <a:rPr lang="zh-CN" altLang="en-US" sz="2600" dirty="0">
                <a:latin typeface="Eras Medium ITC"/>
                <a:cs typeface="Eras Medium ITC"/>
              </a:rPr>
              <a:t>   </a:t>
            </a:r>
            <a:r>
              <a:rPr lang="zh-CN" altLang="en-US" sz="2600" dirty="0" smtClean="0">
                <a:latin typeface="Eras Medium ITC"/>
                <a:cs typeface="Eras Medium ITC"/>
              </a:rPr>
              <a:t>   </a:t>
            </a:r>
            <a:endParaRPr lang="en-US" altLang="zh-CN" sz="2600" dirty="0">
              <a:latin typeface="Eras Medium ITC"/>
              <a:cs typeface="Eras Medium ITC"/>
            </a:endParaRPr>
          </a:p>
        </p:txBody>
      </p:sp>
      <p:grpSp>
        <p:nvGrpSpPr>
          <p:cNvPr id="142" name="组 141"/>
          <p:cNvGrpSpPr/>
          <p:nvPr/>
        </p:nvGrpSpPr>
        <p:grpSpPr>
          <a:xfrm>
            <a:off x="3347864" y="4869160"/>
            <a:ext cx="2520280" cy="216024"/>
            <a:chOff x="2915816" y="4797152"/>
            <a:chExt cx="2952328" cy="144016"/>
          </a:xfrm>
        </p:grpSpPr>
        <p:cxnSp>
          <p:nvCxnSpPr>
            <p:cNvPr id="139" name="直线连接符 138"/>
            <p:cNvCxnSpPr/>
            <p:nvPr/>
          </p:nvCxnSpPr>
          <p:spPr>
            <a:xfrm>
              <a:off x="2987824" y="4797152"/>
              <a:ext cx="2880320" cy="0"/>
            </a:xfrm>
            <a:prstGeom prst="line">
              <a:avLst/>
            </a:prstGeom>
            <a:ln w="57150" cmpd="sng">
              <a:solidFill>
                <a:srgbClr val="FF0066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线连接符 139"/>
            <p:cNvCxnSpPr/>
            <p:nvPr/>
          </p:nvCxnSpPr>
          <p:spPr>
            <a:xfrm>
              <a:off x="2915816" y="4941168"/>
              <a:ext cx="2880320" cy="0"/>
            </a:xfrm>
            <a:prstGeom prst="line">
              <a:avLst/>
            </a:prstGeom>
            <a:ln w="57150" cmpd="sng">
              <a:solidFill>
                <a:srgbClr val="FF0066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文本框 143"/>
          <p:cNvSpPr txBox="1"/>
          <p:nvPr/>
        </p:nvSpPr>
        <p:spPr>
          <a:xfrm>
            <a:off x="1547664" y="5199583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u="sng" dirty="0" smtClean="0">
                <a:solidFill>
                  <a:srgbClr val="FF0066"/>
                </a:solidFill>
                <a:latin typeface="Eras Medium ITC"/>
                <a:cs typeface="Eras Medium ITC"/>
              </a:rPr>
              <a:t>Switch point</a:t>
            </a:r>
            <a:endParaRPr kumimoji="1" lang="zh-CN" altLang="en-US" sz="2400" b="1" u="sng" dirty="0">
              <a:solidFill>
                <a:srgbClr val="FF0066"/>
              </a:solidFill>
              <a:latin typeface="Eras Medium ITC"/>
              <a:cs typeface="Eras Medium ITC"/>
            </a:endParaRPr>
          </a:p>
        </p:txBody>
      </p:sp>
      <p:sp>
        <p:nvSpPr>
          <p:cNvPr id="146" name="文本框 145"/>
          <p:cNvSpPr txBox="1"/>
          <p:nvPr/>
        </p:nvSpPr>
        <p:spPr>
          <a:xfrm>
            <a:off x="5436096" y="530120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u="sng" dirty="0" smtClean="0">
                <a:solidFill>
                  <a:srgbClr val="FF0066"/>
                </a:solidFill>
                <a:latin typeface="Eras Medium ITC"/>
                <a:cs typeface="Eras Medium ITC"/>
              </a:rPr>
              <a:t>Switch point</a:t>
            </a:r>
            <a:endParaRPr kumimoji="1" lang="zh-CN" altLang="en-US" sz="2400" b="1" u="sng" dirty="0">
              <a:solidFill>
                <a:srgbClr val="FF0066"/>
              </a:solidFill>
              <a:latin typeface="Eras Medium ITC"/>
              <a:cs typeface="Eras Medium ITC"/>
            </a:endParaRPr>
          </a:p>
        </p:txBody>
      </p:sp>
      <p:sp>
        <p:nvSpPr>
          <p:cNvPr id="147" name="禁止符 146"/>
          <p:cNvSpPr/>
          <p:nvPr/>
        </p:nvSpPr>
        <p:spPr>
          <a:xfrm>
            <a:off x="4932040" y="5301208"/>
            <a:ext cx="360040" cy="360040"/>
          </a:xfrm>
          <a:prstGeom prst="noSmoking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155" name="组 154"/>
          <p:cNvGrpSpPr/>
          <p:nvPr/>
        </p:nvGrpSpPr>
        <p:grpSpPr>
          <a:xfrm>
            <a:off x="8172400" y="5445224"/>
            <a:ext cx="288032" cy="432048"/>
            <a:chOff x="8172400" y="5445224"/>
            <a:chExt cx="288032" cy="432048"/>
          </a:xfrm>
        </p:grpSpPr>
        <p:cxnSp>
          <p:nvCxnSpPr>
            <p:cNvPr id="150" name="直线连接符 149"/>
            <p:cNvCxnSpPr/>
            <p:nvPr/>
          </p:nvCxnSpPr>
          <p:spPr>
            <a:xfrm flipV="1">
              <a:off x="8172400" y="5445224"/>
              <a:ext cx="0" cy="432048"/>
            </a:xfrm>
            <a:prstGeom prst="line">
              <a:avLst/>
            </a:prstGeom>
            <a:ln w="38100" cmpd="sng">
              <a:solidFill>
                <a:srgbClr val="FF0066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线连接符 150"/>
            <p:cNvCxnSpPr/>
            <p:nvPr/>
          </p:nvCxnSpPr>
          <p:spPr>
            <a:xfrm flipV="1">
              <a:off x="8316416" y="5445224"/>
              <a:ext cx="0" cy="432048"/>
            </a:xfrm>
            <a:prstGeom prst="line">
              <a:avLst/>
            </a:prstGeom>
            <a:ln w="38100" cmpd="sng">
              <a:solidFill>
                <a:srgbClr val="FF0066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线连接符 153"/>
            <p:cNvCxnSpPr/>
            <p:nvPr/>
          </p:nvCxnSpPr>
          <p:spPr>
            <a:xfrm flipV="1">
              <a:off x="8460432" y="5445224"/>
              <a:ext cx="0" cy="432048"/>
            </a:xfrm>
            <a:prstGeom prst="line">
              <a:avLst/>
            </a:prstGeom>
            <a:ln w="38100" cmpd="sng">
              <a:solidFill>
                <a:srgbClr val="FF0066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159"/>
          <p:cNvSpPr/>
          <p:nvPr/>
        </p:nvSpPr>
        <p:spPr>
          <a:xfrm>
            <a:off x="5580112" y="5937810"/>
            <a:ext cx="381439" cy="381439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Eras Medium ITC" pitchFamily="34" charset="0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Eras Medium ITC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031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71"/>
    </mc:Choice>
    <mc:Fallback xmlns="">
      <p:transition xmlns:p14="http://schemas.microsoft.com/office/powerpoint/2010/main" spd="slow" advTm="63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build="p"/>
      <p:bldP spid="144" grpId="0"/>
      <p:bldP spid="146" grpId="0"/>
      <p:bldP spid="147" grpId="0" animBg="1"/>
      <p:bldP spid="8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Agenda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7866" y="1376772"/>
            <a:ext cx="8229600" cy="2520280"/>
          </a:xfrm>
        </p:spPr>
        <p:txBody>
          <a:bodyPr>
            <a:normAutofit/>
          </a:bodyPr>
          <a:lstStyle/>
          <a:p>
            <a:pPr marL="0" indent="0">
              <a:lnSpc>
                <a:spcPts val="3300"/>
              </a:lnSpc>
              <a:buNone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Switch 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the </a:t>
            </a:r>
            <a:r>
              <a:rPr lang="en-US" altLang="zh-C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Hsync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 </a:t>
            </a:r>
          </a:p>
          <a:p>
            <a:pPr lvl="1">
              <a:lnSpc>
                <a:spcPct val="110000"/>
              </a:lnSpc>
              <a:buClr>
                <a:srgbClr val="FF0066"/>
              </a:buClr>
              <a:buSzPct val="75000"/>
              <a:buFont typeface="Wingdings" charset="2"/>
              <a:buChar char=""/>
            </a:pPr>
            <a:r>
              <a:rPr lang="en-US" altLang="zh-CN" dirty="0" smtClean="0"/>
              <a:t>Internal state conversion</a:t>
            </a:r>
          </a:p>
          <a:p>
            <a:pPr lvl="1">
              <a:lnSpc>
                <a:spcPct val="110000"/>
              </a:lnSpc>
              <a:buClr>
                <a:srgbClr val="FF0066"/>
              </a:buClr>
              <a:buSzPct val="75000"/>
              <a:buFont typeface="Wingdings" charset="2"/>
              <a:buChar char=""/>
            </a:pPr>
            <a:r>
              <a:rPr lang="en-US" altLang="zh-CN" dirty="0" smtClean="0"/>
              <a:t>Consistency &amp; correctness</a:t>
            </a:r>
          </a:p>
        </p:txBody>
      </p:sp>
      <p:sp>
        <p:nvSpPr>
          <p:cNvPr id="5" name="Rounded Rectangle 3"/>
          <p:cNvSpPr/>
          <p:nvPr/>
        </p:nvSpPr>
        <p:spPr>
          <a:xfrm>
            <a:off x="395536" y="2924944"/>
            <a:ext cx="5970714" cy="574239"/>
          </a:xfrm>
          <a:prstGeom prst="roundRect">
            <a:avLst/>
          </a:prstGeom>
          <a:noFill/>
          <a:ln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57034" y="2949961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to Switch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the timing model</a:t>
            </a:r>
          </a:p>
          <a:p>
            <a:pPr lvl="1">
              <a:lnSpc>
                <a:spcPct val="110000"/>
              </a:lnSpc>
              <a:buClr>
                <a:srgbClr val="FF0066"/>
              </a:buClr>
              <a:buSzPct val="75000"/>
              <a:buFont typeface="Wingdings" charset="2"/>
              <a:buChar char=""/>
            </a:pPr>
            <a:r>
              <a:rPr lang="en-US" altLang="zh-CN" dirty="0" smtClean="0"/>
              <a:t>Performance Metrics</a:t>
            </a:r>
            <a:endParaRPr lang="en-US" altLang="zh-CN" dirty="0"/>
          </a:p>
          <a:p>
            <a:pPr lvl="1">
              <a:lnSpc>
                <a:spcPct val="110000"/>
              </a:lnSpc>
              <a:buClr>
                <a:srgbClr val="FF0066"/>
              </a:buClr>
              <a:buSzPct val="75000"/>
              <a:buFont typeface="Wingdings" charset="2"/>
              <a:buChar char=""/>
            </a:pPr>
            <a:r>
              <a:rPr lang="en-US" altLang="zh-CN" dirty="0" smtClean="0"/>
              <a:t>Current mode prediction</a:t>
            </a:r>
          </a:p>
          <a:p>
            <a:pPr lvl="1">
              <a:lnSpc>
                <a:spcPct val="110000"/>
              </a:lnSpc>
              <a:buClr>
                <a:srgbClr val="FF0066"/>
              </a:buClr>
              <a:buSzPct val="75000"/>
              <a:buFont typeface="Wingdings" charset="2"/>
              <a:buChar char=""/>
            </a:pPr>
            <a:r>
              <a:rPr lang="en-US" altLang="zh-CN" dirty="0" smtClean="0"/>
              <a:t>The other mode estimation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539552" y="5155299"/>
            <a:ext cx="8229600" cy="157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mplementation</a:t>
            </a:r>
          </a:p>
          <a:p>
            <a:pPr marL="0" indent="0">
              <a:buFont typeface="Arial" pitchFamily="34" charset="0"/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511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7"/>
    </mc:Choice>
    <mc:Fallback xmlns="">
      <p:transition xmlns:p14="http://schemas.microsoft.com/office/powerpoint/2010/main" spd="slow" advTm="10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Switch timing - </a:t>
            </a:r>
            <a:r>
              <a:rPr lang="en-US" altLang="zh-CN" sz="2800" dirty="0" smtClean="0"/>
              <a:t>affected </a:t>
            </a:r>
            <a:r>
              <a:rPr lang="en-US" altLang="zh-CN" sz="2800" dirty="0"/>
              <a:t>by lots of factors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31573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Challenges:</a:t>
            </a:r>
          </a:p>
          <a:p>
            <a:pPr>
              <a:buClr>
                <a:srgbClr val="FF0066"/>
              </a:buClr>
              <a:buSzPct val="75000"/>
              <a:buFont typeface="Wingdings" charset="2"/>
              <a:buChar char=""/>
            </a:pPr>
            <a:r>
              <a:rPr lang="en-US" altLang="zh-CN" dirty="0" smtClean="0"/>
              <a:t> How to quantify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 real-time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performance?</a:t>
            </a:r>
          </a:p>
          <a:p>
            <a:pPr>
              <a:buClr>
                <a:srgbClr val="FF0066"/>
              </a:buClr>
              <a:buSzPct val="75000"/>
              <a:buFont typeface="Wingdings" charset="2"/>
              <a:buChar char=""/>
            </a:pPr>
            <a:r>
              <a:rPr lang="en-US" altLang="zh-CN" dirty="0" smtClean="0"/>
              <a:t> How to obtain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metrics</a:t>
            </a:r>
            <a:r>
              <a:rPr lang="zh-CN" altLang="en-US" dirty="0" smtClean="0"/>
              <a:t>？</a:t>
            </a:r>
            <a:endParaRPr lang="en-US" altLang="zh-CN" dirty="0"/>
          </a:p>
          <a:p>
            <a:pPr>
              <a:buClr>
                <a:srgbClr val="FF0066"/>
              </a:buClr>
              <a:buSzPct val="75000"/>
              <a:buFont typeface="Wingdings" charset="2"/>
              <a:buChar char=""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Performance Metrics</a:t>
            </a:r>
          </a:p>
          <a:p>
            <a:pPr>
              <a:lnSpc>
                <a:spcPct val="130000"/>
              </a:lnSpc>
              <a:buClr>
                <a:srgbClr val="FF0066"/>
              </a:buClr>
              <a:buSzPct val="75000"/>
              <a:buFont typeface="Wingdings" charset="2"/>
              <a:buChar char=""/>
            </a:pPr>
            <a:r>
              <a:rPr lang="en-US" altLang="zh-CN" dirty="0" smtClean="0"/>
              <a:t> Throughput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--------------------</a:t>
            </a:r>
            <a:r>
              <a:rPr lang="zh-CN" altLang="en-US" dirty="0" smtClean="0"/>
              <a:t> </a:t>
            </a:r>
            <a:endParaRPr lang="en-US" altLang="zh-CN" dirty="0"/>
          </a:p>
          <a:p>
            <a:pPr marL="0" indent="0">
              <a:lnSpc>
                <a:spcPct val="130000"/>
              </a:lnSpc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004048" y="3789040"/>
            <a:ext cx="936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latin typeface="Arial"/>
                <a:cs typeface="Arial"/>
              </a:rPr>
              <a:t>* </a:t>
            </a:r>
            <a:r>
              <a:rPr lang="en-US" altLang="zh-CN" sz="4000" b="1" dirty="0" smtClean="0">
                <a:latin typeface="Arial"/>
                <a:cs typeface="Arial"/>
              </a:rPr>
              <a:t>µ</a:t>
            </a:r>
            <a:endParaRPr lang="zh-CN" altLang="en-US" sz="2800" b="1" dirty="0"/>
          </a:p>
        </p:txBody>
      </p:sp>
      <p:sp>
        <p:nvSpPr>
          <p:cNvPr id="8" name="矩形标注 7"/>
          <p:cNvSpPr/>
          <p:nvPr/>
        </p:nvSpPr>
        <p:spPr>
          <a:xfrm>
            <a:off x="1691680" y="4941168"/>
            <a:ext cx="5832648" cy="1800200"/>
          </a:xfrm>
          <a:prstGeom prst="wedgeRectCallout">
            <a:avLst>
              <a:gd name="adj1" fmla="val 10223"/>
              <a:gd name="adj2" fmla="val -68353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CN" sz="2400" b="1" dirty="0" smtClean="0"/>
              <a:t>Convergence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ratio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>
                <a:latin typeface="Arial"/>
                <a:cs typeface="Arial"/>
              </a:rPr>
              <a:t>µ</a:t>
            </a:r>
            <a:r>
              <a:rPr lang="en-US" altLang="zh-CN" sz="1600" b="1" dirty="0" smtClean="0"/>
              <a:t> </a:t>
            </a:r>
            <a:r>
              <a:rPr lang="en-US" altLang="zh-CN" sz="2400" b="1" dirty="0" smtClean="0"/>
              <a:t>=</a:t>
            </a:r>
          </a:p>
          <a:p>
            <a:pPr>
              <a:lnSpc>
                <a:spcPct val="120000"/>
              </a:lnSpc>
            </a:pPr>
            <a:endParaRPr lang="en-US" altLang="zh-CN" sz="2400" b="1" dirty="0"/>
          </a:p>
          <a:p>
            <a:pPr>
              <a:lnSpc>
                <a:spcPct val="120000"/>
              </a:lnSpc>
            </a:pPr>
            <a:r>
              <a:rPr lang="en-US" altLang="zh-CN" sz="2400" dirty="0" smtClean="0"/>
              <a:t>by </a:t>
            </a:r>
            <a:r>
              <a:rPr lang="en-US" altLang="zh-CN" sz="2400" dirty="0"/>
              <a:t>s</a:t>
            </a:r>
            <a:r>
              <a:rPr lang="en-US" altLang="zh-CN" sz="2400" dirty="0" smtClean="0"/>
              <a:t>ampling specific input pattern,</a:t>
            </a:r>
          </a:p>
          <a:p>
            <a:pPr>
              <a:lnSpc>
                <a:spcPct val="120000"/>
              </a:lnSpc>
            </a:pPr>
            <a:r>
              <a:rPr lang="en-US" altLang="zh-CN" sz="2200" dirty="0" smtClean="0"/>
              <a:t>e.g. power-law,  large diameter,  </a:t>
            </a:r>
            <a:r>
              <a:rPr lang="en-US" altLang="zh-CN" sz="2200" dirty="0"/>
              <a:t>h</a:t>
            </a:r>
            <a:r>
              <a:rPr lang="en-US" altLang="zh-CN" sz="2200" dirty="0" smtClean="0"/>
              <a:t>igh density… </a:t>
            </a:r>
            <a:endParaRPr lang="zh-CN" altLang="en-US" sz="2200" dirty="0"/>
          </a:p>
        </p:txBody>
      </p:sp>
      <p:sp>
        <p:nvSpPr>
          <p:cNvPr id="9" name="Rounded Rectangle 3"/>
          <p:cNvSpPr/>
          <p:nvPr/>
        </p:nvSpPr>
        <p:spPr>
          <a:xfrm>
            <a:off x="395536" y="1700808"/>
            <a:ext cx="7848872" cy="574239"/>
          </a:xfrm>
          <a:prstGeom prst="roundRect">
            <a:avLst/>
          </a:prstGeom>
          <a:noFill/>
          <a:ln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 5"/>
          <p:cNvGrpSpPr/>
          <p:nvPr/>
        </p:nvGrpSpPr>
        <p:grpSpPr>
          <a:xfrm>
            <a:off x="3275856" y="3645024"/>
            <a:ext cx="2088232" cy="1027276"/>
            <a:chOff x="3275856" y="4005064"/>
            <a:chExt cx="2088232" cy="1027276"/>
          </a:xfrm>
        </p:grpSpPr>
        <p:sp>
          <p:nvSpPr>
            <p:cNvPr id="5" name="文本框 4"/>
            <p:cNvSpPr txBox="1"/>
            <p:nvPr/>
          </p:nvSpPr>
          <p:spPr>
            <a:xfrm>
              <a:off x="3419872" y="4005064"/>
              <a:ext cx="1944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800" dirty="0" smtClean="0"/>
                <a:t>|</a:t>
              </a:r>
              <a:r>
                <a:rPr kumimoji="1" lang="en-US" altLang="zh-CN" sz="2800" dirty="0" err="1" smtClean="0"/>
                <a:t>V</a:t>
              </a:r>
              <a:r>
                <a:rPr kumimoji="1" lang="en-US" altLang="zh-CN" sz="2800" baseline="-25000" dirty="0" err="1" smtClean="0"/>
                <a:t>compute</a:t>
              </a:r>
              <a:r>
                <a:rPr kumimoji="1" lang="en-US" altLang="zh-CN" sz="2800" dirty="0" smtClean="0"/>
                <a:t>|</a:t>
              </a:r>
              <a:endParaRPr kumimoji="1" lang="zh-CN" altLang="en-US" sz="2800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275856" y="4509120"/>
              <a:ext cx="1944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dirty="0" err="1" smtClean="0"/>
                <a:t>T</a:t>
              </a:r>
              <a:r>
                <a:rPr kumimoji="1" lang="en-US" altLang="zh-CN" sz="2800" baseline="-25000" dirty="0" err="1" smtClean="0"/>
                <a:t>interval</a:t>
              </a:r>
              <a:endParaRPr kumimoji="1" lang="zh-CN" altLang="en-US" sz="2800" dirty="0"/>
            </a:p>
          </p:txBody>
        </p:sp>
      </p:grpSp>
      <p:sp>
        <p:nvSpPr>
          <p:cNvPr id="11" name="Rounded Rectangle 3"/>
          <p:cNvSpPr/>
          <p:nvPr/>
        </p:nvSpPr>
        <p:spPr>
          <a:xfrm>
            <a:off x="395536" y="2276872"/>
            <a:ext cx="7848872" cy="574239"/>
          </a:xfrm>
          <a:prstGeom prst="roundRect">
            <a:avLst/>
          </a:prstGeom>
          <a:noFill/>
          <a:ln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 14"/>
          <p:cNvGrpSpPr/>
          <p:nvPr/>
        </p:nvGrpSpPr>
        <p:grpSpPr>
          <a:xfrm>
            <a:off x="4788024" y="4839543"/>
            <a:ext cx="2880320" cy="923330"/>
            <a:chOff x="4788024" y="4839543"/>
            <a:chExt cx="2880320" cy="923330"/>
          </a:xfrm>
        </p:grpSpPr>
        <p:sp>
          <p:nvSpPr>
            <p:cNvPr id="7" name="文本框 6"/>
            <p:cNvSpPr txBox="1"/>
            <p:nvPr/>
          </p:nvSpPr>
          <p:spPr>
            <a:xfrm>
              <a:off x="4860032" y="4839543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 smtClean="0"/>
                <a:t>|</a:t>
              </a:r>
              <a:r>
                <a:rPr kumimoji="1" lang="en-US" altLang="zh-CN" sz="2400" dirty="0" err="1" smtClean="0"/>
                <a:t>NumTask</a:t>
              </a:r>
              <a:r>
                <a:rPr kumimoji="1" lang="en-US" altLang="zh-CN" sz="3200" baseline="-25000" dirty="0" err="1" smtClean="0"/>
                <a:t>async</a:t>
              </a:r>
              <a:r>
                <a:rPr kumimoji="1" lang="en-US" altLang="zh-CN" sz="2400" dirty="0" smtClean="0"/>
                <a:t>|</a:t>
              </a:r>
              <a:endParaRPr kumimoji="1" lang="zh-CN" altLang="en-US" sz="2400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932040" y="53012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 smtClean="0"/>
                <a:t>|</a:t>
              </a:r>
              <a:r>
                <a:rPr kumimoji="1" lang="en-US" altLang="zh-CN" sz="2400" dirty="0" err="1" smtClean="0"/>
                <a:t>NumTask</a:t>
              </a:r>
              <a:r>
                <a:rPr kumimoji="1" lang="en-US" altLang="zh-CN" sz="3200" baseline="-25000" dirty="0" err="1" smtClean="0"/>
                <a:t>sync</a:t>
              </a:r>
              <a:r>
                <a:rPr kumimoji="1" lang="en-US" altLang="zh-CN" sz="2400" dirty="0" smtClean="0"/>
                <a:t>|</a:t>
              </a:r>
              <a:endParaRPr kumimoji="1" lang="zh-CN" altLang="en-US" sz="2400" dirty="0"/>
            </a:p>
          </p:txBody>
        </p:sp>
        <p:cxnSp>
          <p:nvCxnSpPr>
            <p:cNvPr id="14" name="直线连接符 13"/>
            <p:cNvCxnSpPr/>
            <p:nvPr/>
          </p:nvCxnSpPr>
          <p:spPr>
            <a:xfrm>
              <a:off x="4788024" y="5373216"/>
              <a:ext cx="2448272" cy="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897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06"/>
    </mc:Choice>
    <mc:Fallback xmlns="">
      <p:transition xmlns:p14="http://schemas.microsoft.com/office/powerpoint/2010/main" spd="slow" advTm="73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 build="p" animBg="1"/>
      <p:bldP spid="9" grpId="0" animBg="1"/>
      <p:bldP spid="9" grpId="1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Predict </a:t>
            </a:r>
            <a:r>
              <a:rPr lang="en-US" altLang="zh-CN" sz="3600" u="sng" dirty="0" smtClean="0"/>
              <a:t>Throughput</a:t>
            </a:r>
            <a:r>
              <a:rPr lang="en-US" altLang="zh-CN" sz="3600" dirty="0" smtClean="0"/>
              <a:t> for </a:t>
            </a:r>
            <a:r>
              <a:rPr lang="en-US" altLang="zh-CN" sz="3600" u="sng" dirty="0" smtClean="0"/>
              <a:t>Current</a:t>
            </a:r>
            <a:r>
              <a:rPr lang="en-US" altLang="zh-CN" sz="3600" dirty="0" smtClean="0"/>
              <a:t> mode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628801"/>
            <a:ext cx="3970784" cy="122413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Sync</a:t>
            </a:r>
          </a:p>
          <a:p>
            <a:pPr>
              <a:buClr>
                <a:srgbClr val="FF0066"/>
              </a:buClr>
              <a:buSzPct val="75000"/>
              <a:buFont typeface="Wingdings" charset="2"/>
              <a:buChar char=""/>
            </a:pPr>
            <a:r>
              <a:rPr lang="en-US" altLang="zh-CN" dirty="0" smtClean="0"/>
              <a:t>Iteration as interval	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5173216" y="1628801"/>
            <a:ext cx="3970784" cy="1296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dirty="0" err="1" smtClean="0"/>
              <a:t>Async</a:t>
            </a:r>
            <a:endParaRPr lang="en-US" altLang="zh-CN" dirty="0" smtClean="0"/>
          </a:p>
          <a:p>
            <a:pPr>
              <a:buClr>
                <a:srgbClr val="FF0066"/>
              </a:buClr>
              <a:buSzPct val="75000"/>
              <a:buFont typeface="Wingdings" charset="2"/>
              <a:buChar char=""/>
            </a:pPr>
            <a:r>
              <a:rPr lang="en-US" altLang="zh-CN" dirty="0" smtClean="0"/>
              <a:t>Constant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interval</a:t>
            </a:r>
          </a:p>
        </p:txBody>
      </p:sp>
      <p:grpSp>
        <p:nvGrpSpPr>
          <p:cNvPr id="9" name="组 8"/>
          <p:cNvGrpSpPr/>
          <p:nvPr/>
        </p:nvGrpSpPr>
        <p:grpSpPr>
          <a:xfrm>
            <a:off x="827584" y="2348880"/>
            <a:ext cx="8316416" cy="1584176"/>
            <a:chOff x="827584" y="2348880"/>
            <a:chExt cx="8316416" cy="1584176"/>
          </a:xfrm>
        </p:grpSpPr>
        <p:sp>
          <p:nvSpPr>
            <p:cNvPr id="7" name="内容占位符 2"/>
            <p:cNvSpPr txBox="1">
              <a:spLocks/>
            </p:cNvSpPr>
            <p:nvPr/>
          </p:nvSpPr>
          <p:spPr>
            <a:xfrm>
              <a:off x="827584" y="2348880"/>
              <a:ext cx="3970784" cy="158417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altLang="zh-CN" dirty="0" smtClean="0"/>
                <a:t>	</a:t>
              </a:r>
            </a:p>
            <a:p>
              <a:pPr>
                <a:buClr>
                  <a:srgbClr val="FF0066"/>
                </a:buClr>
                <a:buSzPct val="75000"/>
                <a:buFont typeface="Wingdings" charset="2"/>
                <a:buChar char=""/>
              </a:pPr>
              <a:r>
                <a:rPr lang="en-US" altLang="zh-CN" dirty="0" smtClean="0"/>
                <a:t>Throughput </a:t>
              </a:r>
            </a:p>
            <a:p>
              <a:pPr marL="0" indent="0">
                <a:buClr>
                  <a:srgbClr val="FF0066"/>
                </a:buClr>
                <a:buSzPct val="75000"/>
                <a:buFont typeface="Arial" pitchFamily="34" charset="0"/>
                <a:buNone/>
              </a:pPr>
              <a:endParaRPr lang="zh-CN" altLang="en-US" dirty="0"/>
            </a:p>
          </p:txBody>
        </p:sp>
        <p:sp>
          <p:nvSpPr>
            <p:cNvPr id="8" name="内容占位符 2"/>
            <p:cNvSpPr txBox="1">
              <a:spLocks/>
            </p:cNvSpPr>
            <p:nvPr/>
          </p:nvSpPr>
          <p:spPr>
            <a:xfrm>
              <a:off x="5173216" y="2348880"/>
              <a:ext cx="3970784" cy="158417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altLang="zh-CN" dirty="0" smtClean="0"/>
                <a:t>	</a:t>
              </a:r>
            </a:p>
            <a:p>
              <a:pPr>
                <a:buClr>
                  <a:srgbClr val="FF0066"/>
                </a:buClr>
                <a:buSzPct val="75000"/>
                <a:buFont typeface="Wingdings" charset="2"/>
                <a:buChar char=""/>
              </a:pPr>
              <a:r>
                <a:rPr lang="en-US" altLang="zh-CN" dirty="0" smtClean="0"/>
                <a:t>Throughput</a:t>
              </a:r>
            </a:p>
            <a:p>
              <a:pPr marL="0" indent="0">
                <a:buClr>
                  <a:srgbClr val="FF0066"/>
                </a:buClr>
                <a:buSzPct val="75000"/>
                <a:buFont typeface="Arial" pitchFamily="34" charset="0"/>
                <a:buNone/>
              </a:pPr>
              <a:endParaRPr lang="zh-CN" altLang="en-US" dirty="0"/>
            </a:p>
          </p:txBody>
        </p:sp>
      </p:grpSp>
      <p:grpSp>
        <p:nvGrpSpPr>
          <p:cNvPr id="13" name="组 12"/>
          <p:cNvGrpSpPr/>
          <p:nvPr/>
        </p:nvGrpSpPr>
        <p:grpSpPr>
          <a:xfrm>
            <a:off x="1259632" y="3348903"/>
            <a:ext cx="6300192" cy="2312345"/>
            <a:chOff x="1259632" y="3284984"/>
            <a:chExt cx="6300192" cy="231234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9632" y="3429000"/>
              <a:ext cx="3429248" cy="138334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52120" y="3284984"/>
              <a:ext cx="1872208" cy="9858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59632" y="5085184"/>
              <a:ext cx="6300192" cy="512145"/>
            </a:xfrm>
            <a:prstGeom prst="rect">
              <a:avLst/>
            </a:prstGeom>
          </p:spPr>
        </p:pic>
      </p:grpSp>
      <p:sp>
        <p:nvSpPr>
          <p:cNvPr id="4" name="内容占位符 2"/>
          <p:cNvSpPr txBox="1">
            <a:spLocks/>
          </p:cNvSpPr>
          <p:nvPr/>
        </p:nvSpPr>
        <p:spPr>
          <a:xfrm>
            <a:off x="1043608" y="3789040"/>
            <a:ext cx="7200800" cy="1087227"/>
          </a:xfrm>
          <a:prstGeom prst="rect">
            <a:avLst/>
          </a:prstGeom>
          <a:solidFill>
            <a:srgbClr val="CCFFFF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Calculate the </a:t>
            </a:r>
            <a:r>
              <a:rPr lang="en-US" altLang="zh-CN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interval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on: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altLang="zh-CN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zh-CN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urrent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+  </a:t>
            </a:r>
            <a:r>
              <a:rPr lang="en-US" altLang="zh-CN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zh-CN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istory accumulation</a:t>
            </a:r>
            <a:endParaRPr lang="zh-CN" alt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58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35"/>
    </mc:Choice>
    <mc:Fallback xmlns="">
      <p:transition xmlns:p14="http://schemas.microsoft.com/office/powerpoint/2010/main" spd="slow" advTm="49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2" descr="Flick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5298" y="1581090"/>
            <a:ext cx="1438640" cy="568352"/>
          </a:xfrm>
          <a:prstGeom prst="rect">
            <a:avLst/>
          </a:prstGeom>
          <a:noFill/>
        </p:spPr>
      </p:pic>
      <p:pic>
        <p:nvPicPr>
          <p:cNvPr id="27" name="Picture 18" descr="http://www.textually.org/tv/archives/2010/07/30/youtube-logo(2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7574" y="1781420"/>
            <a:ext cx="1468081" cy="103798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646820" y="1313868"/>
            <a:ext cx="2270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defRPr>
            </a:lvl1pPr>
          </a:lstStyle>
          <a:p>
            <a:r>
              <a:rPr lang="en-US" dirty="0" smtClean="0"/>
              <a:t>100</a:t>
            </a:r>
            <a:r>
              <a:rPr lang="en-US" b="0" dirty="0" smtClean="0"/>
              <a:t> </a:t>
            </a:r>
            <a:r>
              <a:rPr lang="en-US" dirty="0" err="1" smtClean="0">
                <a:solidFill>
                  <a:srgbClr val="FF0066"/>
                </a:solidFill>
                <a:effectLst/>
              </a:rPr>
              <a:t>Hrs</a:t>
            </a:r>
            <a:r>
              <a:rPr lang="en-US" b="0" dirty="0" smtClean="0">
                <a:solidFill>
                  <a:srgbClr val="FF0066"/>
                </a:solidFill>
                <a:effectLst/>
              </a:rPr>
              <a:t> </a:t>
            </a:r>
            <a:r>
              <a:rPr lang="en-US" b="0" dirty="0"/>
              <a:t>of </a:t>
            </a:r>
            <a:r>
              <a:rPr lang="en-US" dirty="0"/>
              <a:t>Video </a:t>
            </a:r>
          </a:p>
          <a:p>
            <a:r>
              <a:rPr lang="en-US" b="0" dirty="0" smtClean="0"/>
              <a:t>every </a:t>
            </a:r>
            <a:r>
              <a:rPr lang="en-US" dirty="0" smtClean="0"/>
              <a:t>minute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514600" y="1371600"/>
            <a:ext cx="2240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defRPr>
            </a:lvl1pPr>
          </a:lstStyle>
          <a:p>
            <a:r>
              <a:rPr lang="en-US" sz="2000" dirty="0" smtClean="0"/>
              <a:t>1.11 </a:t>
            </a:r>
            <a:r>
              <a:rPr lang="en-US" sz="2000" dirty="0" smtClean="0">
                <a:solidFill>
                  <a:srgbClr val="FF0066"/>
                </a:solidFill>
                <a:effectLst/>
              </a:rPr>
              <a:t>Billion</a:t>
            </a:r>
            <a:r>
              <a:rPr lang="en-US" sz="2000" dirty="0">
                <a:solidFill>
                  <a:srgbClr val="FF0066"/>
                </a:solidFill>
                <a:effectLst/>
              </a:rPr>
              <a:t> </a:t>
            </a:r>
            <a:r>
              <a:rPr lang="en-US" sz="2000" dirty="0" smtClean="0"/>
              <a:t>Users</a:t>
            </a:r>
            <a:endParaRPr lang="en-US" sz="2000" dirty="0"/>
          </a:p>
        </p:txBody>
      </p:sp>
      <p:pic>
        <p:nvPicPr>
          <p:cNvPr id="31" name="Picture 8" descr="http://jchutchins.net/site/wp-content/uploads/2009/06/facebook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6669" y="1803241"/>
            <a:ext cx="1676400" cy="630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4678938" y="2038290"/>
            <a:ext cx="2184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defRPr>
            </a:lvl1pPr>
          </a:lstStyle>
          <a:p>
            <a:r>
              <a:rPr lang="en-US" sz="2000" dirty="0"/>
              <a:t>6 </a:t>
            </a:r>
            <a:r>
              <a:rPr lang="en-US" sz="2000" dirty="0" smtClean="0">
                <a:solidFill>
                  <a:srgbClr val="FF0066"/>
                </a:solidFill>
                <a:effectLst/>
              </a:rPr>
              <a:t>Billion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smtClean="0"/>
              <a:t>Photos</a:t>
            </a:r>
            <a:endParaRPr lang="en-US" sz="2000" dirty="0"/>
          </a:p>
        </p:txBody>
      </p:sp>
      <p:pic>
        <p:nvPicPr>
          <p:cNvPr id="37" name="Picture 2" descr="Twitter_newbird_boxed_blueonwhi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42239" y="1135287"/>
            <a:ext cx="1379313" cy="1379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609600" y="2263914"/>
            <a:ext cx="1511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400 </a:t>
            </a:r>
            <a:r>
              <a:rPr lang="en-US" sz="2000" b="1" dirty="0" smtClean="0">
                <a:solidFill>
                  <a:srgbClr val="FF0066"/>
                </a:solidFill>
                <a:latin typeface="Eras Medium ITC" pitchFamily="34" charset="0"/>
              </a:rPr>
              <a:t>Million</a:t>
            </a:r>
            <a:r>
              <a:rPr lang="en-US" sz="2000" b="1" dirty="0" smtClean="0">
                <a:latin typeface="Eras Medium ITC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/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Tweets</a:t>
            </a:r>
            <a:r>
              <a:rPr lang="en-US" sz="2000" b="1" dirty="0" smtClean="0">
                <a:latin typeface="Eras Medium ITC" pitchFamily="34" charset="0"/>
              </a:rPr>
              <a:t>/day</a:t>
            </a:r>
            <a:endParaRPr lang="en-US" sz="2000" b="1" dirty="0">
              <a:latin typeface="Eras Medium ITC" pitchFamily="34" charset="0"/>
            </a:endParaRPr>
          </a:p>
        </p:txBody>
      </p:sp>
      <p:pic>
        <p:nvPicPr>
          <p:cNvPr id="1028" name="Picture 4" descr="Z:\Research\@projects\LYRA\recsys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 t="26222" r="77199" b="52572"/>
          <a:stretch/>
        </p:blipFill>
        <p:spPr bwMode="auto">
          <a:xfrm>
            <a:off x="2362200" y="5485800"/>
            <a:ext cx="1224000" cy="95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Z:\Research\@projects\LYRA\nlp1.pn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9597" b="69435" l="38141" r="62543">
                        <a14:foregroundMark x1="46408" y1="36532" x2="55587" y2="32742"/>
                        <a14:foregroundMark x1="53991" y1="31290" x2="57640" y2="33629"/>
                        <a14:foregroundMark x1="57013" y1="31290" x2="54390" y2="32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30020" r="37385" b="30917"/>
          <a:stretch/>
        </p:blipFill>
        <p:spPr bwMode="auto">
          <a:xfrm>
            <a:off x="5486399" y="5039199"/>
            <a:ext cx="1143001" cy="12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Z:\Research\@projects\LYRA\search2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699" y="5257800"/>
            <a:ext cx="2171701" cy="1418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581400" y="5257200"/>
            <a:ext cx="1752600" cy="1353600"/>
            <a:chOff x="3325758" y="5333400"/>
            <a:chExt cx="1760435" cy="1353600"/>
          </a:xfrm>
        </p:grpSpPr>
        <p:pic>
          <p:nvPicPr>
            <p:cNvPr id="1029" name="Picture 5" descr="Z:\Research\@projects\LYRA\recsys.pn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97" t="21896" r="41507" b="47075"/>
            <a:stretch/>
          </p:blipFill>
          <p:spPr bwMode="auto">
            <a:xfrm>
              <a:off x="3325758" y="5333400"/>
              <a:ext cx="1699564" cy="135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903056" y="6062899"/>
              <a:ext cx="183137" cy="56650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34" name="Picture 10" descr="Z:\Research\@projects\LYRA\social.jp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t="38732" r="57397" b="4429"/>
          <a:stretch/>
        </p:blipFill>
        <p:spPr bwMode="auto">
          <a:xfrm>
            <a:off x="317853" y="4989190"/>
            <a:ext cx="1739547" cy="1716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2057400" y="2665089"/>
            <a:ext cx="1488642" cy="2499431"/>
          </a:xfrm>
          <a:custGeom>
            <a:avLst/>
            <a:gdLst>
              <a:gd name="connsiteX0" fmla="*/ 157655 w 1488642"/>
              <a:gd name="connsiteY0" fmla="*/ 0 h 2853559"/>
              <a:gd name="connsiteX1" fmla="*/ 1277007 w 1488642"/>
              <a:gd name="connsiteY1" fmla="*/ 930166 h 2853559"/>
              <a:gd name="connsiteX2" fmla="*/ 1371600 w 1488642"/>
              <a:gd name="connsiteY2" fmla="*/ 1986455 h 2853559"/>
              <a:gd name="connsiteX3" fmla="*/ 0 w 1488642"/>
              <a:gd name="connsiteY3" fmla="*/ 2853559 h 285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642" h="2853559">
                <a:moveTo>
                  <a:pt x="157655" y="0"/>
                </a:moveTo>
                <a:cubicBezTo>
                  <a:pt x="616169" y="299545"/>
                  <a:pt x="1074683" y="599090"/>
                  <a:pt x="1277007" y="930166"/>
                </a:cubicBezTo>
                <a:cubicBezTo>
                  <a:pt x="1479331" y="1261242"/>
                  <a:pt x="1584435" y="1665890"/>
                  <a:pt x="1371600" y="1986455"/>
                </a:cubicBezTo>
                <a:cubicBezTo>
                  <a:pt x="1158766" y="2307021"/>
                  <a:pt x="579383" y="2580290"/>
                  <a:pt x="0" y="2853559"/>
                </a:cubicBezTo>
              </a:path>
            </a:pathLst>
          </a:custGeom>
          <a:noFill/>
          <a:ln w="66675" cap="sq" cmpd="thickThin">
            <a:solidFill>
              <a:schemeClr val="bg2">
                <a:lumMod val="25000"/>
              </a:schemeClr>
            </a:solidFill>
            <a:prstDash val="solid"/>
            <a:beve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7"/>
          <p:cNvSpPr/>
          <p:nvPr/>
        </p:nvSpPr>
        <p:spPr>
          <a:xfrm>
            <a:off x="3742795" y="2602027"/>
            <a:ext cx="676805" cy="2751083"/>
          </a:xfrm>
          <a:custGeom>
            <a:avLst/>
            <a:gdLst>
              <a:gd name="connsiteX0" fmla="*/ 676805 w 676805"/>
              <a:gd name="connsiteY0" fmla="*/ 0 h 2948152"/>
              <a:gd name="connsiteX1" fmla="*/ 14653 w 676805"/>
              <a:gd name="connsiteY1" fmla="*/ 1355835 h 2948152"/>
              <a:gd name="connsiteX2" fmla="*/ 282667 w 676805"/>
              <a:gd name="connsiteY2" fmla="*/ 2948152 h 294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805" h="2948152">
                <a:moveTo>
                  <a:pt x="676805" y="0"/>
                </a:moveTo>
                <a:cubicBezTo>
                  <a:pt x="378574" y="432238"/>
                  <a:pt x="80343" y="864476"/>
                  <a:pt x="14653" y="1355835"/>
                </a:cubicBezTo>
                <a:cubicBezTo>
                  <a:pt x="-51037" y="1847194"/>
                  <a:pt x="115815" y="2397673"/>
                  <a:pt x="282667" y="2948152"/>
                </a:cubicBezTo>
              </a:path>
            </a:pathLst>
          </a:custGeom>
          <a:noFill/>
          <a:ln w="66675" cap="sq" cmpd="thickThin">
            <a:solidFill>
              <a:schemeClr val="bg2">
                <a:lumMod val="25000"/>
              </a:schemeClr>
            </a:solidFill>
            <a:prstDash val="solid"/>
            <a:beve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8"/>
          <p:cNvSpPr/>
          <p:nvPr/>
        </p:nvSpPr>
        <p:spPr>
          <a:xfrm>
            <a:off x="4077348" y="2491669"/>
            <a:ext cx="2171052" cy="2672852"/>
          </a:xfrm>
          <a:custGeom>
            <a:avLst/>
            <a:gdLst>
              <a:gd name="connsiteX0" fmla="*/ 1913549 w 1913549"/>
              <a:gd name="connsiteY0" fmla="*/ 0 h 2995448"/>
              <a:gd name="connsiteX1" fmla="*/ 5921 w 1913549"/>
              <a:gd name="connsiteY1" fmla="*/ 1592317 h 2995448"/>
              <a:gd name="connsiteX2" fmla="*/ 1314459 w 1913549"/>
              <a:gd name="connsiteY2" fmla="*/ 2995448 h 299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3549" h="2995448">
                <a:moveTo>
                  <a:pt x="1913549" y="0"/>
                </a:moveTo>
                <a:cubicBezTo>
                  <a:pt x="1009659" y="546538"/>
                  <a:pt x="105769" y="1093076"/>
                  <a:pt x="5921" y="1592317"/>
                </a:cubicBezTo>
                <a:cubicBezTo>
                  <a:pt x="-93927" y="2091558"/>
                  <a:pt x="1098997" y="2811517"/>
                  <a:pt x="1314459" y="2995448"/>
                </a:cubicBezTo>
              </a:path>
            </a:pathLst>
          </a:custGeom>
          <a:noFill/>
          <a:ln w="66675" cap="sq" cmpd="thickThin">
            <a:solidFill>
              <a:schemeClr val="bg2">
                <a:lumMod val="25000"/>
              </a:schemeClr>
            </a:solidFill>
            <a:prstDash val="solid"/>
            <a:beve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9"/>
          <p:cNvSpPr/>
          <p:nvPr/>
        </p:nvSpPr>
        <p:spPr>
          <a:xfrm>
            <a:off x="6463862" y="2665089"/>
            <a:ext cx="1807955" cy="2499431"/>
          </a:xfrm>
          <a:custGeom>
            <a:avLst/>
            <a:gdLst>
              <a:gd name="connsiteX0" fmla="*/ 1371600 w 1807955"/>
              <a:gd name="connsiteY0" fmla="*/ 0 h 2743200"/>
              <a:gd name="connsiteX1" fmla="*/ 1387366 w 1807955"/>
              <a:gd name="connsiteY1" fmla="*/ 1087821 h 2743200"/>
              <a:gd name="connsiteX2" fmla="*/ 1749972 w 1807955"/>
              <a:gd name="connsiteY2" fmla="*/ 1576552 h 2743200"/>
              <a:gd name="connsiteX3" fmla="*/ 0 w 1807955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955" h="2743200">
                <a:moveTo>
                  <a:pt x="1371600" y="0"/>
                </a:moveTo>
                <a:cubicBezTo>
                  <a:pt x="1347952" y="412531"/>
                  <a:pt x="1324304" y="825062"/>
                  <a:pt x="1387366" y="1087821"/>
                </a:cubicBezTo>
                <a:cubicBezTo>
                  <a:pt x="1450428" y="1350580"/>
                  <a:pt x="1981200" y="1300656"/>
                  <a:pt x="1749972" y="1576552"/>
                </a:cubicBezTo>
                <a:cubicBezTo>
                  <a:pt x="1518744" y="1852448"/>
                  <a:pt x="759372" y="2297824"/>
                  <a:pt x="0" y="2743200"/>
                </a:cubicBezTo>
              </a:path>
            </a:pathLst>
          </a:custGeom>
          <a:noFill/>
          <a:ln w="66675" cap="sq" cmpd="thickThin">
            <a:solidFill>
              <a:schemeClr val="bg2">
                <a:lumMod val="25000"/>
              </a:schemeClr>
            </a:solidFill>
            <a:prstDash val="solid"/>
            <a:beve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10"/>
          <p:cNvSpPr/>
          <p:nvPr/>
        </p:nvSpPr>
        <p:spPr>
          <a:xfrm>
            <a:off x="3556846" y="2665089"/>
            <a:ext cx="4291754" cy="2592711"/>
          </a:xfrm>
          <a:custGeom>
            <a:avLst/>
            <a:gdLst>
              <a:gd name="connsiteX0" fmla="*/ 35064 w 4291754"/>
              <a:gd name="connsiteY0" fmla="*/ 0 h 2869324"/>
              <a:gd name="connsiteX1" fmla="*/ 381906 w 4291754"/>
              <a:gd name="connsiteY1" fmla="*/ 1623849 h 2869324"/>
              <a:gd name="connsiteX2" fmla="*/ 2762499 w 4291754"/>
              <a:gd name="connsiteY2" fmla="*/ 1198180 h 2869324"/>
              <a:gd name="connsiteX3" fmla="*/ 4291754 w 4291754"/>
              <a:gd name="connsiteY3" fmla="*/ 2869324 h 286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1754" h="2869324">
                <a:moveTo>
                  <a:pt x="35064" y="0"/>
                </a:moveTo>
                <a:cubicBezTo>
                  <a:pt x="-18801" y="712076"/>
                  <a:pt x="-72666" y="1424152"/>
                  <a:pt x="381906" y="1623849"/>
                </a:cubicBezTo>
                <a:cubicBezTo>
                  <a:pt x="836478" y="1823546"/>
                  <a:pt x="2110858" y="990601"/>
                  <a:pt x="2762499" y="1198180"/>
                </a:cubicBezTo>
                <a:cubicBezTo>
                  <a:pt x="3414140" y="1405759"/>
                  <a:pt x="3852947" y="2137541"/>
                  <a:pt x="4291754" y="2869324"/>
                </a:cubicBezTo>
              </a:path>
            </a:pathLst>
          </a:custGeom>
          <a:noFill/>
          <a:ln w="66675" cap="sq" cmpd="thickThin">
            <a:solidFill>
              <a:schemeClr val="bg2">
                <a:lumMod val="25000"/>
              </a:schemeClr>
            </a:solidFill>
            <a:prstDash val="solid"/>
            <a:beve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11"/>
          <p:cNvSpPr/>
          <p:nvPr/>
        </p:nvSpPr>
        <p:spPr>
          <a:xfrm>
            <a:off x="5500399" y="2491670"/>
            <a:ext cx="2855325" cy="2672852"/>
          </a:xfrm>
          <a:custGeom>
            <a:avLst/>
            <a:gdLst>
              <a:gd name="connsiteX0" fmla="*/ 0 w 3279227"/>
              <a:gd name="connsiteY0" fmla="*/ 0 h 3026979"/>
              <a:gd name="connsiteX1" fmla="*/ 457200 w 3279227"/>
              <a:gd name="connsiteY1" fmla="*/ 1671144 h 3026979"/>
              <a:gd name="connsiteX2" fmla="*/ 2254469 w 3279227"/>
              <a:gd name="connsiteY2" fmla="*/ 1418896 h 3026979"/>
              <a:gd name="connsiteX3" fmla="*/ 3279227 w 3279227"/>
              <a:gd name="connsiteY3" fmla="*/ 3026979 h 302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9227" h="3026979">
                <a:moveTo>
                  <a:pt x="0" y="0"/>
                </a:moveTo>
                <a:cubicBezTo>
                  <a:pt x="40727" y="717330"/>
                  <a:pt x="81455" y="1434661"/>
                  <a:pt x="457200" y="1671144"/>
                </a:cubicBezTo>
                <a:cubicBezTo>
                  <a:pt x="832945" y="1907627"/>
                  <a:pt x="1784131" y="1192924"/>
                  <a:pt x="2254469" y="1418896"/>
                </a:cubicBezTo>
                <a:cubicBezTo>
                  <a:pt x="2724807" y="1644868"/>
                  <a:pt x="3002017" y="2335923"/>
                  <a:pt x="3279227" y="3026979"/>
                </a:cubicBezTo>
              </a:path>
            </a:pathLst>
          </a:custGeom>
          <a:noFill/>
          <a:ln w="66675" cap="sq" cmpd="thickThin">
            <a:solidFill>
              <a:schemeClr val="bg2">
                <a:lumMod val="25000"/>
              </a:schemeClr>
            </a:solidFill>
            <a:prstDash val="solid"/>
            <a:beve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20"/>
          <p:cNvSpPr/>
          <p:nvPr/>
        </p:nvSpPr>
        <p:spPr>
          <a:xfrm>
            <a:off x="1939159" y="2665089"/>
            <a:ext cx="1286363" cy="2253752"/>
          </a:xfrm>
          <a:custGeom>
            <a:avLst/>
            <a:gdLst>
              <a:gd name="connsiteX0" fmla="*/ 1150882 w 1286363"/>
              <a:gd name="connsiteY0" fmla="*/ 0 h 2333296"/>
              <a:gd name="connsiteX1" fmla="*/ 1182413 w 1286363"/>
              <a:gd name="connsiteY1" fmla="*/ 1387365 h 2333296"/>
              <a:gd name="connsiteX2" fmla="*/ 0 w 1286363"/>
              <a:gd name="connsiteY2" fmla="*/ 2333296 h 23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6363" h="2333296">
                <a:moveTo>
                  <a:pt x="1150882" y="0"/>
                </a:moveTo>
                <a:cubicBezTo>
                  <a:pt x="1262554" y="499241"/>
                  <a:pt x="1374227" y="998482"/>
                  <a:pt x="1182413" y="1387365"/>
                </a:cubicBezTo>
                <a:cubicBezTo>
                  <a:pt x="990599" y="1776248"/>
                  <a:pt x="495299" y="2054772"/>
                  <a:pt x="0" y="2333296"/>
                </a:cubicBezTo>
              </a:path>
            </a:pathLst>
          </a:custGeom>
          <a:noFill/>
          <a:ln w="66675" cap="sq" cmpd="thickThin">
            <a:solidFill>
              <a:schemeClr val="bg2">
                <a:lumMod val="25000"/>
              </a:schemeClr>
            </a:solidFill>
            <a:prstDash val="solid"/>
            <a:beve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Rectangle 21"/>
          <p:cNvSpPr/>
          <p:nvPr/>
        </p:nvSpPr>
        <p:spPr>
          <a:xfrm>
            <a:off x="5451272" y="6153090"/>
            <a:ext cx="644728" cy="4001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NLP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标题 1"/>
          <p:cNvSpPr txBox="1">
            <a:spLocks/>
          </p:cNvSpPr>
          <p:nvPr/>
        </p:nvSpPr>
        <p:spPr>
          <a:xfrm>
            <a:off x="288000" y="0"/>
            <a:ext cx="8856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rPr>
              <a:t>Big Data </a:t>
            </a:r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</a:t>
            </a:r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rPr>
              <a:t> Graph Computation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  <a:cs typeface="Verdan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861853" y="3212976"/>
            <a:ext cx="7529578" cy="1080120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 cmpd="sng">
            <a:solidFill>
              <a:schemeClr val="tx1"/>
            </a:solidFill>
            <a:round/>
            <a:headEnd/>
            <a:tailEnd/>
          </a:ln>
          <a:effectLst>
            <a:outerShdw blurRad="107950" dist="107763" dir="2700000" algn="ctr" rotWithShape="0">
              <a:srgbClr val="A6A6A6"/>
            </a:outerShdw>
          </a:effectLst>
        </p:spPr>
        <p:txBody>
          <a:bodyPr lIns="0" tIns="0" rIns="0" bIns="36000" anchor="ctr"/>
          <a:lstStyle>
            <a:defPPr>
              <a:defRPr lang="zh-CN"/>
            </a:defPPr>
            <a:lvl1pPr algn="ctr">
              <a:defRPr sz="2800" kern="0">
                <a:solidFill>
                  <a:srgbClr val="FFFF00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Graph-structured c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omputation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adopted in a wide range of areas</a:t>
            </a:r>
          </a:p>
        </p:txBody>
      </p:sp>
    </p:spTree>
    <p:extLst>
      <p:ext uri="{BB962C8B-B14F-4D97-AF65-F5344CB8AC3E}">
        <p14:creationId xmlns:p14="http://schemas.microsoft.com/office/powerpoint/2010/main" val="101355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57"/>
    </mc:Choice>
    <mc:Fallback xmlns="">
      <p:transition xmlns:p14="http://schemas.microsoft.com/office/powerpoint/2010/main" spd="slow" advTm="905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Predict </a:t>
            </a:r>
            <a:r>
              <a:rPr lang="en-US" altLang="zh-CN" sz="3600" dirty="0" smtClean="0"/>
              <a:t>for </a:t>
            </a:r>
            <a:r>
              <a:rPr lang="en-US" altLang="zh-CN" sz="3600" u="sng" dirty="0" smtClean="0"/>
              <a:t>Other offline</a:t>
            </a:r>
            <a:r>
              <a:rPr lang="en-US" altLang="zh-CN" sz="3600" dirty="0" smtClean="0"/>
              <a:t> mode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Predict</a:t>
            </a:r>
            <a:r>
              <a:rPr lang="zh-CN" altLang="en-US" dirty="0" smtClean="0"/>
              <a:t> </a:t>
            </a:r>
            <a:r>
              <a:rPr lang="en-US" altLang="zh-CN" sz="3200" b="1" u="sng" dirty="0" err="1" smtClean="0"/>
              <a:t>Async</a:t>
            </a:r>
            <a:r>
              <a:rPr lang="zh-CN" altLang="en-US" sz="3200" b="1" dirty="0" smtClean="0"/>
              <a:t> </a:t>
            </a:r>
            <a:r>
              <a:rPr lang="en-US" altLang="zh-CN" dirty="0" smtClean="0"/>
              <a:t>when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sync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mode:</a:t>
            </a:r>
            <a:endParaRPr lang="en-US" altLang="zh-CN" b="1" u="sng" dirty="0" smtClean="0"/>
          </a:p>
        </p:txBody>
      </p:sp>
      <p:sp>
        <p:nvSpPr>
          <p:cNvPr id="5" name="线形标注 1 4"/>
          <p:cNvSpPr/>
          <p:nvPr/>
        </p:nvSpPr>
        <p:spPr>
          <a:xfrm>
            <a:off x="3635896" y="1196752"/>
            <a:ext cx="4680520" cy="576064"/>
          </a:xfrm>
          <a:prstGeom prst="borderCallout1">
            <a:avLst>
              <a:gd name="adj1" fmla="val -5749"/>
              <a:gd name="adj2" fmla="val 20363"/>
              <a:gd name="adj3" fmla="val -34493"/>
              <a:gd name="adj4" fmla="val 12659"/>
            </a:avLst>
          </a:prstGeom>
          <a:solidFill>
            <a:srgbClr val="CC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/>
                <a:cs typeface="Eras Medium ITC"/>
              </a:rPr>
              <a:t>No</a:t>
            </a:r>
            <a:r>
              <a:rPr kumimoji="1" lang="zh-CN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/>
                <a:cs typeface="Eras Medium ITC"/>
              </a:rPr>
              <a:t> </a:t>
            </a:r>
            <a:r>
              <a:rPr kumimoji="1"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/>
                <a:cs typeface="Eras Medium ITC"/>
              </a:rPr>
              <a:t>more</a:t>
            </a:r>
            <a:r>
              <a:rPr kumimoji="1" lang="zh-CN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/>
                <a:cs typeface="Eras Medium ITC"/>
              </a:rPr>
              <a:t> </a:t>
            </a:r>
            <a:r>
              <a:rPr kumimoji="1"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/>
                <a:cs typeface="Eras Medium ITC"/>
              </a:rPr>
              <a:t>execution</a:t>
            </a:r>
            <a:r>
              <a:rPr kumimoji="1" lang="zh-CN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/>
                <a:cs typeface="Eras Medium ITC"/>
              </a:rPr>
              <a:t> </a:t>
            </a:r>
            <a:r>
              <a:rPr kumimoji="1"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/>
                <a:cs typeface="Eras Medium ITC"/>
              </a:rPr>
              <a:t>information</a:t>
            </a:r>
            <a:endParaRPr kumimoji="1"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/>
              <a:cs typeface="Eras Medium ITC"/>
            </a:endParaRPr>
          </a:p>
        </p:txBody>
      </p:sp>
      <p:graphicFrame>
        <p:nvGraphicFramePr>
          <p:cNvPr id="8" name="Chart 3"/>
          <p:cNvGraphicFramePr/>
          <p:nvPr>
            <p:extLst>
              <p:ext uri="{D42A27DB-BD31-4B8C-83A1-F6EECF244321}">
                <p14:modId xmlns:p14="http://schemas.microsoft.com/office/powerpoint/2010/main" val="181192459"/>
              </p:ext>
            </p:extLst>
          </p:nvPr>
        </p:nvGraphicFramePr>
        <p:xfrm>
          <a:off x="4751512" y="2204864"/>
          <a:ext cx="43924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3"/>
          <p:cNvGraphicFramePr/>
          <p:nvPr>
            <p:extLst>
              <p:ext uri="{D42A27DB-BD31-4B8C-83A1-F6EECF244321}">
                <p14:modId xmlns:p14="http://schemas.microsoft.com/office/powerpoint/2010/main" val="1624773512"/>
              </p:ext>
            </p:extLst>
          </p:nvPr>
        </p:nvGraphicFramePr>
        <p:xfrm>
          <a:off x="395536" y="2204864"/>
          <a:ext cx="415205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内容占位符 2"/>
          <p:cNvSpPr txBox="1">
            <a:spLocks/>
          </p:cNvSpPr>
          <p:nvPr/>
        </p:nvSpPr>
        <p:spPr>
          <a:xfrm>
            <a:off x="179512" y="4941168"/>
            <a:ext cx="8856984" cy="1656184"/>
          </a:xfrm>
          <a:prstGeom prst="rect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10800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</a:t>
            </a:r>
            <a:endParaRPr lang="en-US" altLang="zh-CN" dirty="0" smtClean="0"/>
          </a:p>
          <a:p>
            <a:pPr marL="0" indent="176213">
              <a:lnSpc>
                <a:spcPct val="90000"/>
              </a:lnSpc>
              <a:buFont typeface="Arial" pitchFamily="34" charset="0"/>
              <a:buNone/>
            </a:pP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</a:t>
            </a: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sampling</a:t>
            </a:r>
            <a:r>
              <a:rPr lang="en-US" altLang="zh-CN" dirty="0"/>
              <a:t> </a:t>
            </a:r>
            <a:r>
              <a:rPr lang="en-US" altLang="zh-CN" dirty="0" smtClean="0"/>
              <a:t>: </a:t>
            </a:r>
            <a:r>
              <a:rPr lang="en-US" altLang="zh-CN" sz="2400" dirty="0" smtClean="0"/>
              <a:t>on subset of input in Async before start</a:t>
            </a:r>
            <a:endParaRPr lang="en-US" altLang="zh-CN" dirty="0" smtClean="0"/>
          </a:p>
          <a:p>
            <a:pPr marL="0" indent="176213">
              <a:lnSpc>
                <a:spcPct val="90000"/>
              </a:lnSpc>
              <a:buFont typeface="Arial" pitchFamily="34" charset="0"/>
              <a:buNone/>
            </a:pP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Offline profiling</a:t>
            </a:r>
            <a:r>
              <a:rPr lang="en-US" altLang="zh-CN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400" dirty="0" smtClean="0"/>
              <a:t>build Neural Network model, refer to paper</a:t>
            </a:r>
            <a:endParaRPr lang="en-US" altLang="zh-CN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449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51"/>
    </mc:Choice>
    <mc:Fallback xmlns="">
      <p:transition xmlns:p14="http://schemas.microsoft.com/office/powerpoint/2010/main" spd="slow" advTm="107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Graphic spid="8" grpId="0">
        <p:bldAsOne/>
      </p:bldGraphic>
      <p:bldGraphic spid="9" grpId="0">
        <p:bldAsOne/>
      </p:bldGraphic>
      <p:bldP spid="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Predict for </a:t>
            </a:r>
            <a:r>
              <a:rPr lang="en-US" altLang="zh-CN" sz="3600" u="sng" dirty="0"/>
              <a:t>Other offline</a:t>
            </a:r>
            <a:r>
              <a:rPr lang="en-US" altLang="zh-CN" sz="3600" dirty="0"/>
              <a:t> mode</a:t>
            </a:r>
            <a:endParaRPr lang="zh-CN" altLang="en-US" sz="3600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67544" y="1556792"/>
            <a:ext cx="8676456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dirty="0" smtClean="0"/>
              <a:t>Predict</a:t>
            </a:r>
            <a:r>
              <a:rPr lang="zh-CN" altLang="en-US" dirty="0" smtClean="0"/>
              <a:t> </a:t>
            </a:r>
            <a:r>
              <a:rPr lang="en-US" altLang="zh-CN" sz="3200" b="1" u="sng" dirty="0"/>
              <a:t>S</a:t>
            </a:r>
            <a:r>
              <a:rPr lang="en-US" altLang="zh-CN" sz="3200" b="1" u="sng" dirty="0" smtClean="0"/>
              <a:t>ync</a:t>
            </a:r>
            <a:r>
              <a:rPr lang="zh-CN" altLang="en-US" sz="3200" b="1" dirty="0" smtClean="0"/>
              <a:t> </a:t>
            </a:r>
            <a:r>
              <a:rPr lang="en-US" altLang="zh-CN" sz="2600" dirty="0" smtClean="0"/>
              <a:t>when</a:t>
            </a:r>
            <a:r>
              <a:rPr lang="zh-CN" altLang="en-US" sz="2600" dirty="0" smtClean="0"/>
              <a:t> </a:t>
            </a:r>
            <a:r>
              <a:rPr lang="en-US" altLang="zh-CN" sz="2600" dirty="0" smtClean="0"/>
              <a:t>in</a:t>
            </a:r>
            <a:r>
              <a:rPr lang="zh-CN" altLang="en-US" sz="2600" dirty="0" smtClean="0"/>
              <a:t> </a:t>
            </a:r>
            <a:r>
              <a:rPr lang="en-US" altLang="zh-CN" sz="2600" dirty="0" err="1"/>
              <a:t>a</a:t>
            </a:r>
            <a:r>
              <a:rPr lang="en-US" altLang="zh-CN" sz="2600" dirty="0" err="1" smtClean="0"/>
              <a:t>sync</a:t>
            </a:r>
            <a:r>
              <a:rPr lang="zh-CN" altLang="en-US" sz="2600" dirty="0" smtClean="0"/>
              <a:t> </a:t>
            </a:r>
            <a:r>
              <a:rPr lang="en-US" altLang="zh-CN" sz="2600" dirty="0" smtClean="0"/>
              <a:t>mode:</a:t>
            </a:r>
          </a:p>
          <a:p>
            <a:pPr>
              <a:lnSpc>
                <a:spcPct val="140000"/>
              </a:lnSpc>
              <a:buClr>
                <a:srgbClr val="FF0066"/>
              </a:buClr>
              <a:buSzPct val="75000"/>
              <a:buFont typeface="Wingdings" charset="2"/>
              <a:buChar char=""/>
            </a:pPr>
            <a:r>
              <a:rPr lang="en-US" altLang="zh-CN" dirty="0" smtClean="0"/>
              <a:t>Hard to predict exactly</a:t>
            </a:r>
          </a:p>
          <a:p>
            <a:pPr>
              <a:lnSpc>
                <a:spcPct val="140000"/>
              </a:lnSpc>
              <a:buClr>
                <a:srgbClr val="FF0066"/>
              </a:buClr>
              <a:buSzPct val="75000"/>
              <a:buFont typeface="Wingdings" charset="2"/>
              <a:buChar char=""/>
            </a:pPr>
            <a:r>
              <a:rPr lang="en-US" altLang="zh-CN" dirty="0" smtClean="0"/>
              <a:t>Heuristic:  </a:t>
            </a:r>
            <a:r>
              <a:rPr lang="en-US" altLang="zh-CN" sz="2600" dirty="0" smtClean="0"/>
              <a:t>Sync</a:t>
            </a:r>
            <a:r>
              <a:rPr lang="zh-CN" altLang="en-US" sz="2600" dirty="0" smtClean="0"/>
              <a:t> </a:t>
            </a:r>
            <a:r>
              <a:rPr lang="en-US" altLang="zh-CN" sz="2600" dirty="0" smtClean="0"/>
              <a:t>makes </a:t>
            </a:r>
            <a:r>
              <a:rPr lang="en-US" altLang="zh-CN" sz="2600" u="sng" dirty="0" smtClean="0"/>
              <a:t>high</a:t>
            </a:r>
            <a:r>
              <a:rPr lang="zh-CN" altLang="en-US" sz="2600" u="sng" dirty="0" smtClean="0"/>
              <a:t> </a:t>
            </a:r>
            <a:r>
              <a:rPr lang="en-US" altLang="zh-CN" sz="2600" u="sng" dirty="0" smtClean="0"/>
              <a:t>utilization</a:t>
            </a:r>
            <a:r>
              <a:rPr lang="zh-CN" altLang="en-US" sz="2600" dirty="0" smtClean="0"/>
              <a:t> </a:t>
            </a:r>
            <a:r>
              <a:rPr lang="en-US" altLang="zh-CN" sz="2600" dirty="0" smtClean="0"/>
              <a:t>of</a:t>
            </a:r>
            <a:r>
              <a:rPr lang="zh-CN" altLang="en-US" sz="2600" dirty="0" smtClean="0"/>
              <a:t> </a:t>
            </a:r>
            <a:r>
              <a:rPr lang="en-US" altLang="zh-CN" sz="2600" dirty="0" smtClean="0"/>
              <a:t>resource</a:t>
            </a:r>
            <a:r>
              <a:rPr lang="en-US" altLang="zh-CN" dirty="0"/>
              <a:t>.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marL="0" indent="0">
              <a:lnSpc>
                <a:spcPct val="130000"/>
              </a:lnSpc>
              <a:buClr>
                <a:srgbClr val="FF0066"/>
              </a:buClr>
              <a:buSzPct val="75000"/>
              <a:buNone/>
            </a:pPr>
            <a:r>
              <a:rPr lang="zh-CN" altLang="zh-CN" dirty="0"/>
              <a:t> </a:t>
            </a:r>
            <a:r>
              <a:rPr lang="zh-CN" altLang="en-US" dirty="0" smtClean="0"/>
              <a:t>  </a:t>
            </a:r>
            <a:r>
              <a:rPr lang="en-US" altLang="zh-CN" sz="2600" dirty="0" err="1" smtClean="0"/>
              <a:t>Thro</a:t>
            </a:r>
            <a:r>
              <a:rPr lang="en-US" altLang="zh-CN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Sync</a:t>
            </a:r>
            <a:r>
              <a:rPr lang="en-US" altLang="zh-CN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altLang="zh-CN" dirty="0" smtClean="0"/>
              <a:t>&gt; </a:t>
            </a:r>
            <a:r>
              <a:rPr lang="en-US" altLang="zh-CN" sz="2600" dirty="0" err="1" smtClean="0">
                <a:solidFill>
                  <a:srgbClr val="0D0D0D"/>
                </a:solidFill>
              </a:rPr>
              <a:t>Thro</a:t>
            </a:r>
            <a:r>
              <a:rPr lang="en-US" altLang="zh-CN" baseline="-25000" dirty="0" err="1" smtClean="0">
                <a:solidFill>
                  <a:srgbClr val="0D0D0D"/>
                </a:solidFill>
              </a:rPr>
              <a:t>Async</a:t>
            </a:r>
            <a:r>
              <a:rPr lang="en-US" altLang="zh-CN" baseline="-25000" dirty="0" smtClean="0">
                <a:solidFill>
                  <a:srgbClr val="0D0D0D"/>
                </a:solidFill>
              </a:rPr>
              <a:t> </a:t>
            </a:r>
            <a:r>
              <a:rPr lang="en-US" altLang="zh-CN" dirty="0" smtClean="0">
                <a:solidFill>
                  <a:srgbClr val="0D0D0D"/>
                </a:solidFill>
              </a:rPr>
              <a:t>, </a:t>
            </a:r>
            <a:r>
              <a:rPr lang="en-US" altLang="zh-CN" sz="2600" dirty="0" smtClean="0">
                <a:solidFill>
                  <a:srgbClr val="0D0D0D"/>
                </a:solidFill>
              </a:rPr>
              <a:t>if </a:t>
            </a:r>
            <a:r>
              <a:rPr lang="en-US" altLang="zh-CN" sz="2600" u="sng" dirty="0" smtClean="0">
                <a:solidFill>
                  <a:srgbClr val="0D0D0D"/>
                </a:solidFill>
              </a:rPr>
              <a:t>workload is enough</a:t>
            </a:r>
          </a:p>
          <a:p>
            <a:pPr marL="0" indent="0">
              <a:lnSpc>
                <a:spcPct val="130000"/>
              </a:lnSpc>
              <a:buClr>
                <a:srgbClr val="FF0066"/>
              </a:buClr>
              <a:buSzPct val="75000"/>
              <a:buNone/>
            </a:pPr>
            <a:r>
              <a:rPr lang="en-US" altLang="zh-CN" sz="2400" dirty="0" smtClean="0">
                <a:solidFill>
                  <a:srgbClr val="0D0D0D"/>
                </a:solidFill>
              </a:rPr>
              <a:t>     </a:t>
            </a:r>
            <a:r>
              <a:rPr lang="en-US" altLang="zh-CN" sz="2800" dirty="0" smtClean="0">
                <a:solidFill>
                  <a:srgbClr val="0D0D0D"/>
                </a:solidFill>
              </a:rPr>
              <a:t>Condition:</a:t>
            </a:r>
          </a:p>
          <a:p>
            <a:pPr marL="914400" lvl="1" indent="-457200">
              <a:lnSpc>
                <a:spcPct val="130000"/>
              </a:lnSpc>
              <a:buClr>
                <a:srgbClr val="FF0066"/>
              </a:buClr>
              <a:buSzPct val="75000"/>
              <a:buFont typeface="+mj-lt"/>
              <a:buAutoNum type="arabicPeriod"/>
            </a:pPr>
            <a:r>
              <a:rPr lang="en-US" altLang="zh-CN" dirty="0" smtClean="0">
                <a:solidFill>
                  <a:srgbClr val="0D0D0D"/>
                </a:solidFill>
              </a:rPr>
              <a:t>Number of active vertices increases</a:t>
            </a:r>
          </a:p>
          <a:p>
            <a:pPr marL="914400" lvl="1" indent="-457200">
              <a:lnSpc>
                <a:spcPct val="130000"/>
              </a:lnSpc>
              <a:buClr>
                <a:srgbClr val="FF0066"/>
              </a:buClr>
              <a:buSzPct val="75000"/>
              <a:buFont typeface="+mj-lt"/>
              <a:buAutoNum type="arabicPeriod" startAt="2"/>
            </a:pPr>
            <a:r>
              <a:rPr lang="en-US" altLang="zh-CN" dirty="0" smtClean="0">
                <a:solidFill>
                  <a:srgbClr val="0D0D0D"/>
                </a:solidFill>
              </a:rPr>
              <a:t>Workload :   ---------------  &gt;  </a:t>
            </a:r>
            <a:r>
              <a:rPr lang="en-US" altLang="zh-CN" dirty="0" err="1" smtClean="0">
                <a:solidFill>
                  <a:srgbClr val="0D0D0D"/>
                </a:solidFill>
              </a:rPr>
              <a:t>Thro</a:t>
            </a:r>
            <a:r>
              <a:rPr lang="en-US" altLang="zh-CN" baseline="-25000" dirty="0" err="1" smtClean="0">
                <a:solidFill>
                  <a:srgbClr val="0D0D0D"/>
                </a:solidFill>
              </a:rPr>
              <a:t>Async</a:t>
            </a:r>
            <a:endParaRPr lang="en-US" altLang="zh-CN" sz="2800" dirty="0" smtClean="0">
              <a:solidFill>
                <a:srgbClr val="0D0D0D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31840" y="5126878"/>
            <a:ext cx="1368152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2400" dirty="0" smtClean="0">
                <a:latin typeface="Eras Medium ITC"/>
                <a:cs typeface="Eras Medium ITC"/>
              </a:rPr>
              <a:t>|</a:t>
            </a:r>
            <a:r>
              <a:rPr kumimoji="1" lang="en-US" altLang="zh-CN" sz="2400" dirty="0" err="1" smtClean="0">
                <a:latin typeface="Eras Medium ITC"/>
                <a:cs typeface="Eras Medium ITC"/>
              </a:rPr>
              <a:t>V</a:t>
            </a:r>
            <a:r>
              <a:rPr kumimoji="1" lang="en-US" altLang="zh-CN" sz="2400" baseline="-25000" dirty="0" err="1" smtClean="0">
                <a:latin typeface="Eras Medium ITC"/>
                <a:cs typeface="Eras Medium ITC"/>
              </a:rPr>
              <a:t>new</a:t>
            </a:r>
            <a:r>
              <a:rPr kumimoji="1" lang="en-US" altLang="zh-CN" sz="2400" dirty="0" smtClean="0">
                <a:latin typeface="Eras Medium ITC"/>
                <a:cs typeface="Eras Medium ITC"/>
              </a:rPr>
              <a:t>|</a:t>
            </a:r>
          </a:p>
          <a:p>
            <a:pPr algn="ctr">
              <a:lnSpc>
                <a:spcPct val="120000"/>
              </a:lnSpc>
            </a:pPr>
            <a:r>
              <a:rPr kumimoji="1" lang="en-US" altLang="zh-CN" sz="2400" dirty="0" smtClean="0">
                <a:latin typeface="Eras Medium ITC"/>
                <a:cs typeface="Eras Medium ITC"/>
              </a:rPr>
              <a:t>T</a:t>
            </a:r>
            <a:endParaRPr kumimoji="1" lang="zh-CN" altLang="en-US" sz="2400" dirty="0">
              <a:latin typeface="Eras Medium ITC"/>
              <a:cs typeface="Eras Medium ITC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44208" y="5085184"/>
            <a:ext cx="230425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600" dirty="0" err="1" smtClean="0">
                <a:latin typeface="Eras Medium ITC"/>
                <a:cs typeface="Eras Medium ITC"/>
              </a:rPr>
              <a:t>Async</a:t>
            </a:r>
            <a:r>
              <a:rPr kumimoji="1" lang="en-US" altLang="zh-CN" sz="2600" dirty="0" smtClean="0">
                <a:latin typeface="Eras Medium ITC"/>
                <a:cs typeface="Eras Medium ITC"/>
              </a:rPr>
              <a:t> -&gt; Sync</a:t>
            </a:r>
            <a:endParaRPr kumimoji="1" lang="zh-CN" altLang="en-US" sz="2600" dirty="0">
              <a:latin typeface="Eras Medium ITC"/>
              <a:cs typeface="Eras Medium ITC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99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91"/>
    </mc:Choice>
    <mc:Fallback xmlns="">
      <p:transition xmlns:p14="http://schemas.microsoft.com/office/powerpoint/2010/main" spd="slow" advTm="46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Prediction Accuracy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268760"/>
            <a:ext cx="8640960" cy="676672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PageRank:   Predicted throughput vs. Real sampled</a:t>
            </a:r>
            <a:endParaRPr lang="zh-CN" altLang="en-US" dirty="0"/>
          </a:p>
        </p:txBody>
      </p:sp>
      <p:graphicFrame>
        <p:nvGraphicFramePr>
          <p:cNvPr id="5" name="Chart 3"/>
          <p:cNvGraphicFramePr/>
          <p:nvPr>
            <p:extLst>
              <p:ext uri="{D42A27DB-BD31-4B8C-83A1-F6EECF244321}">
                <p14:modId xmlns:p14="http://schemas.microsoft.com/office/powerpoint/2010/main" val="2073751600"/>
              </p:ext>
            </p:extLst>
          </p:nvPr>
        </p:nvGraphicFramePr>
        <p:xfrm>
          <a:off x="4572000" y="2348880"/>
          <a:ext cx="415205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3"/>
          <p:cNvGraphicFramePr/>
          <p:nvPr>
            <p:extLst>
              <p:ext uri="{D42A27DB-BD31-4B8C-83A1-F6EECF244321}">
                <p14:modId xmlns:p14="http://schemas.microsoft.com/office/powerpoint/2010/main" val="2364463455"/>
              </p:ext>
            </p:extLst>
          </p:nvPr>
        </p:nvGraphicFramePr>
        <p:xfrm>
          <a:off x="251520" y="2348880"/>
          <a:ext cx="415205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内容占位符 2"/>
          <p:cNvSpPr txBox="1">
            <a:spLocks/>
          </p:cNvSpPr>
          <p:nvPr/>
        </p:nvSpPr>
        <p:spPr>
          <a:xfrm>
            <a:off x="1259632" y="5877272"/>
            <a:ext cx="2342743" cy="358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zh-CN" sz="2400" b="1" dirty="0" smtClean="0"/>
              <a:t>Sync</a:t>
            </a:r>
            <a:r>
              <a:rPr lang="en-US" altLang="zh-CN" sz="2400" dirty="0" smtClean="0"/>
              <a:t> mode </a:t>
            </a:r>
            <a:endParaRPr lang="zh-CN" altLang="en-US" sz="2400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5796136" y="5877272"/>
            <a:ext cx="2342743" cy="358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zh-CN" sz="2400" b="1" dirty="0" err="1" smtClean="0"/>
              <a:t>Async</a:t>
            </a:r>
            <a:r>
              <a:rPr lang="en-US" altLang="zh-CN" sz="2400" dirty="0" smtClean="0"/>
              <a:t> mode </a:t>
            </a:r>
            <a:endParaRPr lang="zh-CN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655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47"/>
    </mc:Choice>
    <mc:Fallback xmlns="">
      <p:transition xmlns:p14="http://schemas.microsoft.com/office/powerpoint/2010/main" spd="slow" advTm="39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Prediction Accuracy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676672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err="1" smtClean="0"/>
              <a:t>Pagerank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5536" y="980728"/>
            <a:ext cx="8533902" cy="3312368"/>
          </a:xfrm>
          <a:prstGeom prst="rect">
            <a:avLst/>
          </a:prstGeom>
          <a:solidFill>
            <a:schemeClr val="lt1">
              <a:alpha val="5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 5"/>
          <p:cNvGrpSpPr/>
          <p:nvPr/>
        </p:nvGrpSpPr>
        <p:grpSpPr>
          <a:xfrm>
            <a:off x="1619672" y="2276872"/>
            <a:ext cx="5832648" cy="4255965"/>
            <a:chOff x="1619672" y="2276872"/>
            <a:chExt cx="5832648" cy="4255965"/>
          </a:xfrm>
        </p:grpSpPr>
        <p:graphicFrame>
          <p:nvGraphicFramePr>
            <p:cNvPr id="10" name="Chart 3"/>
            <p:cNvGraphicFramePr/>
            <p:nvPr>
              <p:extLst>
                <p:ext uri="{D42A27DB-BD31-4B8C-83A1-F6EECF244321}">
                  <p14:modId xmlns:p14="http://schemas.microsoft.com/office/powerpoint/2010/main" val="1763639938"/>
                </p:ext>
              </p:extLst>
            </p:nvPr>
          </p:nvGraphicFramePr>
          <p:xfrm>
            <a:off x="1619672" y="2276872"/>
            <a:ext cx="5832648" cy="42559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内容占位符 2"/>
            <p:cNvSpPr txBox="1">
              <a:spLocks/>
            </p:cNvSpPr>
            <p:nvPr/>
          </p:nvSpPr>
          <p:spPr>
            <a:xfrm>
              <a:off x="3779912" y="3429000"/>
              <a:ext cx="2952328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altLang="zh-CN" sz="2400" b="1" dirty="0" smtClean="0">
                  <a:solidFill>
                    <a:srgbClr val="FF0066"/>
                  </a:solidFill>
                </a:rPr>
                <a:t>Predict 15.2s</a:t>
              </a:r>
              <a:endParaRPr lang="zh-CN" altLang="en-US" sz="2400" dirty="0">
                <a:solidFill>
                  <a:srgbClr val="FF0066"/>
                </a:solidFill>
              </a:endParaRPr>
            </a:p>
          </p:txBody>
        </p:sp>
        <p:sp>
          <p:nvSpPr>
            <p:cNvPr id="15" name="内容占位符 2"/>
            <p:cNvSpPr txBox="1">
              <a:spLocks/>
            </p:cNvSpPr>
            <p:nvPr/>
          </p:nvSpPr>
          <p:spPr>
            <a:xfrm>
              <a:off x="2843808" y="5085184"/>
              <a:ext cx="2952328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altLang="zh-CN" sz="2400" b="1" dirty="0" smtClean="0"/>
                <a:t>Optimal 14.5s</a:t>
              </a:r>
              <a:endParaRPr lang="zh-CN" altLang="en-US" sz="2400" dirty="0"/>
            </a:p>
          </p:txBody>
        </p:sp>
      </p:grpSp>
      <p:sp>
        <p:nvSpPr>
          <p:cNvPr id="11" name="内容占位符 2"/>
          <p:cNvSpPr txBox="1">
            <a:spLocks/>
          </p:cNvSpPr>
          <p:nvPr/>
        </p:nvSpPr>
        <p:spPr>
          <a:xfrm>
            <a:off x="395536" y="1268760"/>
            <a:ext cx="8640960" cy="6766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dirty="0" smtClean="0"/>
              <a:t>PageRank:   Predicted switch timing vs. Optimal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37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79"/>
    </mc:Choice>
    <mc:Fallback xmlns="">
      <p:transition xmlns:p14="http://schemas.microsoft.com/office/powerpoint/2010/main" spd="slow" advTm="68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Implementation</a:t>
            </a:r>
            <a:endParaRPr lang="zh-CN" altLang="en-US" sz="3600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539552" y="1484784"/>
            <a:ext cx="8208912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PowerSwitch</a:t>
            </a:r>
            <a:r>
              <a:rPr lang="en-US" altLang="zh-CN" sz="2400" dirty="0" smtClean="0"/>
              <a:t>:</a:t>
            </a:r>
          </a:p>
          <a:p>
            <a:pPr marL="801688" lvl="1" indent="-344488">
              <a:buClr>
                <a:srgbClr val="FF0066"/>
              </a:buClr>
              <a:buSzPct val="60000"/>
              <a:buFont typeface="Wingdings" charset="2"/>
              <a:buChar char=""/>
            </a:pPr>
            <a:r>
              <a:rPr lang="en-US" altLang="zh-CN" sz="2800" dirty="0" smtClean="0"/>
              <a:t>Based on latest GraphLab (PowerGraph) </a:t>
            </a:r>
            <a:r>
              <a:rPr lang="en-US" altLang="zh-CN" dirty="0" smtClean="0"/>
              <a:t>v2.2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>with both Sync &amp; Async modes.</a:t>
            </a:r>
          </a:p>
          <a:p>
            <a:pPr marL="801688" lvl="1" indent="-344488">
              <a:buClr>
                <a:srgbClr val="FF0066"/>
              </a:buClr>
              <a:buSzPct val="60000"/>
              <a:buFont typeface="Wingdings" charset="2"/>
              <a:buChar char=""/>
            </a:pPr>
            <a:r>
              <a:rPr lang="en-US" altLang="zh-CN" sz="2800" dirty="0" smtClean="0"/>
              <a:t>Provide the same graph abstraction</a:t>
            </a:r>
            <a:br>
              <a:rPr lang="en-US" altLang="zh-CN" sz="2800" dirty="0" smtClean="0"/>
            </a:b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transparent</a:t>
            </a:r>
            <a:r>
              <a:rPr lang="en-US" altLang="zh-CN" sz="2800" dirty="0" smtClean="0"/>
              <a:t> &amp;  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compatible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800" dirty="0" smtClean="0"/>
              <a:t>to all apps of GraphLab</a:t>
            </a:r>
          </a:p>
          <a:p>
            <a:pPr marL="457200" lvl="1" indent="0">
              <a:buClr>
                <a:srgbClr val="FF0066"/>
              </a:buClr>
              <a:buSzPct val="75000"/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Open Source</a:t>
            </a:r>
          </a:p>
        </p:txBody>
      </p:sp>
      <p:sp>
        <p:nvSpPr>
          <p:cNvPr id="6" name="Rectangle 16"/>
          <p:cNvSpPr/>
          <p:nvPr/>
        </p:nvSpPr>
        <p:spPr>
          <a:xfrm>
            <a:off x="827584" y="5334307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latin typeface="Eras Medium ITC" pitchFamily="34" charset="0"/>
                <a:cs typeface="Courier New" pitchFamily="49" charset="0"/>
                <a:hlinkClick r:id="rId3"/>
              </a:rPr>
              <a:t>http://</a:t>
            </a:r>
            <a:r>
              <a:rPr lang="en-US" altLang="zh-TW" sz="2400" dirty="0" smtClean="0">
                <a:latin typeface="Eras Medium ITC" pitchFamily="34" charset="0"/>
                <a:cs typeface="Courier New" pitchFamily="49" charset="0"/>
                <a:hlinkClick r:id="rId3"/>
              </a:rPr>
              <a:t>ipads.se.sjtu.edu.cn/projects/powerswitch.html</a:t>
            </a:r>
            <a:r>
              <a:rPr lang="en-US" altLang="zh-TW" sz="2400" dirty="0" smtClean="0">
                <a:latin typeface="Eras Medium ITC" pitchFamily="34" charset="0"/>
                <a:cs typeface="Courier New" pitchFamily="49" charset="0"/>
              </a:rPr>
              <a:t> </a:t>
            </a:r>
          </a:p>
          <a:p>
            <a:pPr algn="r"/>
            <a:r>
              <a:rPr lang="en-US" altLang="zh-TW" sz="2400" dirty="0" smtClean="0">
                <a:latin typeface="Eras Medium ITC" pitchFamily="34" charset="0"/>
                <a:cs typeface="Courier New" pitchFamily="49" charset="0"/>
              </a:rPr>
              <a:t> </a:t>
            </a:r>
            <a:endParaRPr lang="en-US" altLang="zh-TW" sz="2400" dirty="0">
              <a:latin typeface="Eras Medium ITC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1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48"/>
    </mc:Choice>
    <mc:Fallback xmlns="">
      <p:transition xmlns:p14="http://schemas.microsoft.com/office/powerpoint/2010/main" spd="slow" advTm="30548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Implementation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-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Architecture</a:t>
            </a:r>
            <a:endParaRPr lang="zh-CN" altLang="en-US" sz="3600" dirty="0"/>
          </a:p>
        </p:txBody>
      </p:sp>
      <p:grpSp>
        <p:nvGrpSpPr>
          <p:cNvPr id="6" name="组 5"/>
          <p:cNvGrpSpPr/>
          <p:nvPr/>
        </p:nvGrpSpPr>
        <p:grpSpPr>
          <a:xfrm>
            <a:off x="411364" y="1628800"/>
            <a:ext cx="5456780" cy="4032448"/>
            <a:chOff x="-24980" y="1700808"/>
            <a:chExt cx="5614692" cy="395420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980" y="1700808"/>
              <a:ext cx="5614692" cy="3954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1152000" y="4365104"/>
              <a:ext cx="936104" cy="21602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 smtClean="0">
                  <a:latin typeface="Eras Medium ITC"/>
                  <a:cs typeface="Eras Medium ITC"/>
                </a:rPr>
                <a:t>Sampler</a:t>
              </a:r>
              <a:endParaRPr kumimoji="1" lang="zh-CN" altLang="en-US" sz="1400" dirty="0">
                <a:latin typeface="Eras Medium ITC"/>
                <a:cs typeface="Eras Medium ITC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160000" y="4365104"/>
              <a:ext cx="990000" cy="21602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 smtClean="0">
                  <a:latin typeface="Eras Medium ITC"/>
                  <a:cs typeface="Eras Medium ITC"/>
                </a:rPr>
                <a:t>Predictor</a:t>
              </a:r>
              <a:endParaRPr kumimoji="1" lang="zh-CN" altLang="en-US" sz="1400" dirty="0">
                <a:latin typeface="Eras Medium ITC"/>
                <a:cs typeface="Eras Medium ITC"/>
              </a:endParaRPr>
            </a:p>
          </p:txBody>
        </p:sp>
      </p:grpSp>
      <p:sp>
        <p:nvSpPr>
          <p:cNvPr id="4" name="内容占位符 2"/>
          <p:cNvSpPr txBox="1">
            <a:spLocks/>
          </p:cNvSpPr>
          <p:nvPr/>
        </p:nvSpPr>
        <p:spPr>
          <a:xfrm>
            <a:off x="5724128" y="1844824"/>
            <a:ext cx="3096344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280988">
              <a:buClr>
                <a:srgbClr val="FF0066"/>
              </a:buClr>
              <a:buSzPct val="75000"/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</a:p>
          <a:p>
            <a:pPr lvl="1">
              <a:buClr>
                <a:srgbClr val="00CCFF"/>
              </a:buClr>
              <a:buSzPct val="60000"/>
              <a:buFont typeface="Wingdings" pitchFamily="2" charset="2"/>
              <a:buChar char="p"/>
            </a:pPr>
            <a:r>
              <a:rPr lang="en-US" altLang="zh-CN" u="sng" dirty="0" smtClean="0"/>
              <a:t>Mode switcher</a:t>
            </a:r>
            <a:endParaRPr lang="en-US" altLang="zh-CN" dirty="0" smtClean="0"/>
          </a:p>
          <a:p>
            <a:pPr lvl="1">
              <a:buClr>
                <a:srgbClr val="00CCFF"/>
              </a:buClr>
              <a:buSzPct val="60000"/>
              <a:buFont typeface="Wingdings" pitchFamily="2" charset="2"/>
              <a:buChar char="p"/>
            </a:pPr>
            <a:r>
              <a:rPr lang="en-US" altLang="zh-CN" u="sng" dirty="0" smtClean="0"/>
              <a:t>Sampler</a:t>
            </a:r>
          </a:p>
          <a:p>
            <a:pPr lvl="1">
              <a:buClr>
                <a:srgbClr val="00CCFF"/>
              </a:buClr>
              <a:buSzPct val="60000"/>
              <a:buFont typeface="Wingdings" pitchFamily="2" charset="2"/>
              <a:buChar char="p"/>
            </a:pPr>
            <a:r>
              <a:rPr lang="en-US" altLang="zh-CN" u="sng" dirty="0" smtClean="0"/>
              <a:t>Predictor </a:t>
            </a:r>
          </a:p>
          <a:p>
            <a:pPr marL="457200" lvl="1" indent="0">
              <a:buClr>
                <a:srgbClr val="FF0066"/>
              </a:buClr>
              <a:buSzPct val="75000"/>
              <a:buNone/>
            </a:pPr>
            <a:endParaRPr lang="en-US" altLang="zh-CN" dirty="0" smtClean="0"/>
          </a:p>
          <a:p>
            <a:pPr marL="457200" lvl="1" indent="-280988">
              <a:buClr>
                <a:srgbClr val="FF0066"/>
              </a:buClr>
              <a:buSzPct val="75000"/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</a:t>
            </a:r>
          </a:p>
          <a:p>
            <a:pPr lvl="1">
              <a:buClr>
                <a:srgbClr val="0000FF"/>
              </a:buClr>
              <a:buSzPct val="60000"/>
              <a:buFont typeface="Wingdings" pitchFamily="2" charset="2"/>
              <a:buChar char="p"/>
            </a:pPr>
            <a:r>
              <a:rPr lang="en-US" altLang="zh-CN" dirty="0" smtClean="0"/>
              <a:t>Fault tolerance</a:t>
            </a:r>
          </a:p>
        </p:txBody>
      </p:sp>
    </p:spTree>
    <p:extLst>
      <p:ext uri="{BB962C8B-B14F-4D97-AF65-F5344CB8AC3E}">
        <p14:creationId xmlns:p14="http://schemas.microsoft.com/office/powerpoint/2010/main" val="189120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90"/>
    </mc:Choice>
    <mc:Fallback xmlns="">
      <p:transition xmlns:p14="http://schemas.microsoft.com/office/powerpoint/2010/main" spd="slow" advTm="2179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Evaluation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2736"/>
            <a:ext cx="8208912" cy="446449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Baseline</a:t>
            </a:r>
            <a:r>
              <a:rPr lang="en-US" altLang="zh-CN" sz="2400" dirty="0"/>
              <a:t>:  </a:t>
            </a:r>
            <a:r>
              <a:rPr lang="en-US" altLang="zh-CN" sz="2400" dirty="0" smtClean="0"/>
              <a:t>original SYNC &amp; ASYNC mode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Configuration</a:t>
            </a:r>
            <a:endParaRPr lang="en-US" altLang="zh-CN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FF0066"/>
              </a:buClr>
              <a:buSzPct val="75000"/>
              <a:buFont typeface="Wingdings" pitchFamily="2" charset="2"/>
              <a:buChar char="p"/>
            </a:pPr>
            <a:r>
              <a:rPr lang="en-US" altLang="zh-CN" sz="2200" dirty="0" smtClean="0"/>
              <a:t>48-node </a:t>
            </a:r>
            <a:r>
              <a:rPr lang="en-US" altLang="zh-CN" sz="2200" dirty="0"/>
              <a:t>EC2-like </a:t>
            </a:r>
            <a:r>
              <a:rPr lang="en-US" altLang="zh-CN" sz="2200" dirty="0" smtClean="0"/>
              <a:t>cluster (VM based).</a:t>
            </a:r>
          </a:p>
          <a:p>
            <a:pPr lvl="1">
              <a:buClr>
                <a:srgbClr val="FF0066"/>
              </a:buClr>
              <a:buSzPct val="75000"/>
              <a:buFont typeface="Wingdings" pitchFamily="2" charset="2"/>
              <a:buChar char="p"/>
            </a:pPr>
            <a:r>
              <a:rPr lang="en-US" altLang="zh-CN" sz="2200" dirty="0" smtClean="0"/>
              <a:t>Each </a:t>
            </a:r>
            <a:r>
              <a:rPr lang="en-US" altLang="zh-CN" sz="2200" dirty="0"/>
              <a:t>node has </a:t>
            </a:r>
            <a:r>
              <a:rPr lang="en-US" altLang="zh-CN" sz="2200" dirty="0" smtClean="0"/>
              <a:t>4 </a:t>
            </a:r>
            <a:r>
              <a:rPr lang="en-US" altLang="zh-CN" sz="2200" dirty="0"/>
              <a:t>AMD </a:t>
            </a:r>
            <a:r>
              <a:rPr lang="en-US" altLang="zh-CN" sz="2200" dirty="0" smtClean="0"/>
              <a:t>Opteron </a:t>
            </a:r>
            <a:r>
              <a:rPr lang="en-US" altLang="zh-CN" sz="2200" dirty="0"/>
              <a:t>cores, 12GB of RAM, </a:t>
            </a:r>
            <a:r>
              <a:rPr lang="en-US" altLang="zh-CN" sz="2200" dirty="0" smtClean="0"/>
              <a:t> connected with </a:t>
            </a:r>
            <a:r>
              <a:rPr lang="it-IT" altLang="zh-CN" sz="2200" dirty="0" smtClean="0"/>
              <a:t>1 </a:t>
            </a:r>
            <a:r>
              <a:rPr lang="it-IT" altLang="zh-CN" sz="2200" dirty="0"/>
              <a:t>GigE network</a:t>
            </a:r>
            <a:r>
              <a:rPr lang="it-IT" altLang="zh-CN" sz="2200" dirty="0" smtClean="0"/>
              <a:t>.</a:t>
            </a:r>
            <a:endParaRPr lang="en-US" altLang="zh-CN" sz="2200" dirty="0" smtClean="0"/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Algorithms</a:t>
            </a:r>
            <a:r>
              <a:rPr lang="en-US" altLang="zh-CN" dirty="0" smtClean="0"/>
              <a:t> and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Set</a:t>
            </a:r>
          </a:p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846175"/>
              </p:ext>
            </p:extLst>
          </p:nvPr>
        </p:nvGraphicFramePr>
        <p:xfrm>
          <a:off x="2195736" y="4089608"/>
          <a:ext cx="5904655" cy="2556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1446039"/>
                <a:gridCol w="1998343"/>
                <a:gridCol w="1265283"/>
                <a:gridCol w="1194990"/>
              </a:tblGrid>
              <a:tr h="286856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latin typeface="Eras Medium ITC"/>
                          <a:cs typeface="Eras Medium ITC"/>
                        </a:rPr>
                        <a:t>Algorithm</a:t>
                      </a:r>
                      <a:endParaRPr lang="zh-CN" altLang="en-US" sz="2000" b="0" dirty="0">
                        <a:latin typeface="Eras Medium ITC"/>
                        <a:cs typeface="Eras Medium ITC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Eras Medium ITC"/>
                          <a:cs typeface="Eras Medium ITC"/>
                        </a:rPr>
                        <a:t>Graph</a:t>
                      </a:r>
                      <a:endParaRPr lang="zh-CN" altLang="en-US" sz="2000" b="0" dirty="0">
                        <a:latin typeface="Eras Medium ITC"/>
                        <a:cs typeface="Eras Medium IT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Eras Medium ITC"/>
                          <a:cs typeface="Eras Medium ITC"/>
                        </a:rPr>
                        <a:t>|V|</a:t>
                      </a:r>
                      <a:endParaRPr lang="zh-CN" altLang="en-US" sz="2000" b="0" dirty="0">
                        <a:latin typeface="Eras Medium ITC"/>
                        <a:cs typeface="Eras Medium IT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Eras Medium ITC"/>
                          <a:cs typeface="Eras Medium ITC"/>
                        </a:rPr>
                        <a:t>|E|</a:t>
                      </a:r>
                      <a:endParaRPr lang="zh-CN" altLang="en-US" sz="2000" b="0" dirty="0">
                        <a:latin typeface="Eras Medium ITC"/>
                        <a:cs typeface="Eras Medium IT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0040">
                <a:tc rowSpan="3">
                  <a:txBody>
                    <a:bodyPr/>
                    <a:lstStyle/>
                    <a:p>
                      <a:pPr algn="l"/>
                      <a:r>
                        <a:rPr lang="en-US" altLang="zh-CN" sz="2000" dirty="0" smtClean="0">
                          <a:latin typeface="Eras Medium ITC"/>
                          <a:cs typeface="Eras Medium ITC"/>
                        </a:rPr>
                        <a:t>PageRank</a:t>
                      </a:r>
                      <a:endParaRPr lang="zh-CN" altLang="en-US" sz="2000" dirty="0">
                        <a:latin typeface="Eras Medium ITC"/>
                        <a:cs typeface="Eras Medium ITC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 smtClean="0">
                          <a:latin typeface="Eras Medium ITC"/>
                          <a:cs typeface="Eras Medium ITC"/>
                        </a:rPr>
                        <a:t>LJournal</a:t>
                      </a:r>
                      <a:endParaRPr lang="zh-CN" altLang="en-US" sz="1800" dirty="0">
                        <a:latin typeface="Eras Medium ITC"/>
                        <a:cs typeface="Eras Medium IT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Eras Medium ITC"/>
                          <a:cs typeface="Eras Medium ITC"/>
                        </a:rPr>
                        <a:t>5.4M</a:t>
                      </a:r>
                      <a:endParaRPr lang="zh-CN" altLang="en-US" sz="1800" dirty="0">
                        <a:latin typeface="Eras Medium ITC"/>
                        <a:cs typeface="Eras Medium IT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Eras Medium ITC"/>
                          <a:cs typeface="Eras Medium ITC"/>
                        </a:rPr>
                        <a:t>79M</a:t>
                      </a:r>
                      <a:endParaRPr lang="zh-CN" altLang="en-US" sz="1800" dirty="0">
                        <a:latin typeface="Eras Medium ITC"/>
                        <a:cs typeface="Eras Medium IT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zh-CN" altLang="en-US" dirty="0">
                        <a:latin typeface="Eras Medium ITC"/>
                        <a:cs typeface="Eras Medium ITC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Eras Medium ITC"/>
                          <a:cs typeface="Eras Medium ITC"/>
                        </a:rPr>
                        <a:t>Wiki</a:t>
                      </a:r>
                      <a:endParaRPr lang="zh-CN" altLang="en-US" sz="1800" dirty="0">
                        <a:latin typeface="Eras Medium ITC"/>
                        <a:cs typeface="Eras Medium IT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Eras Medium ITC"/>
                          <a:cs typeface="Eras Medium ITC"/>
                        </a:rPr>
                        <a:t>5.7M</a:t>
                      </a:r>
                      <a:endParaRPr lang="zh-CN" altLang="en-US" sz="1800" dirty="0">
                        <a:latin typeface="Eras Medium ITC"/>
                        <a:cs typeface="Eras Medium IT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Eras Medium ITC"/>
                          <a:cs typeface="Eras Medium ITC"/>
                        </a:rPr>
                        <a:t>130M</a:t>
                      </a:r>
                      <a:endParaRPr lang="zh-CN" altLang="en-US" sz="1800" dirty="0">
                        <a:latin typeface="Eras Medium ITC"/>
                        <a:cs typeface="Eras Medium IT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zh-CN" altLang="en-US" dirty="0">
                        <a:latin typeface="Eras Medium ITC"/>
                        <a:cs typeface="Eras Medium ITC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Eras Medium ITC"/>
                          <a:cs typeface="Eras Medium ITC"/>
                        </a:rPr>
                        <a:t>Twitter</a:t>
                      </a:r>
                      <a:endParaRPr lang="zh-CN" altLang="en-US" sz="1800" dirty="0">
                        <a:latin typeface="Eras Medium ITC"/>
                        <a:cs typeface="Eras Medium IT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Eras Medium ITC"/>
                          <a:cs typeface="Eras Medium ITC"/>
                        </a:rPr>
                        <a:t>42M</a:t>
                      </a:r>
                      <a:endParaRPr lang="zh-CN" altLang="en-US" sz="1800" dirty="0">
                        <a:latin typeface="Eras Medium ITC"/>
                        <a:cs typeface="Eras Medium IT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Eras Medium ITC"/>
                          <a:cs typeface="Eras Medium ITC"/>
                        </a:rPr>
                        <a:t>1.47B</a:t>
                      </a:r>
                      <a:endParaRPr lang="zh-CN" altLang="en-US" sz="1800" dirty="0">
                        <a:latin typeface="Eras Medium ITC"/>
                        <a:cs typeface="Eras Medium IT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Eras Medium ITC"/>
                          <a:cs typeface="Eras Medium ITC"/>
                        </a:rPr>
                        <a:t>LBP</a:t>
                      </a:r>
                      <a:endParaRPr lang="zh-CN" altLang="en-US" sz="2000" dirty="0">
                        <a:latin typeface="Eras Medium ITC"/>
                        <a:cs typeface="Eras Medium ITC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Eras Medium ITC"/>
                          <a:cs typeface="Eras Medium ITC"/>
                        </a:rPr>
                        <a:t>SYN-</a:t>
                      </a:r>
                      <a:r>
                        <a:rPr lang="en-US" altLang="zh-CN" sz="1800" dirty="0" err="1" smtClean="0">
                          <a:latin typeface="Eras Medium ITC"/>
                          <a:cs typeface="Eras Medium ITC"/>
                        </a:rPr>
                        <a:t>ImageData</a:t>
                      </a:r>
                      <a:endParaRPr lang="zh-CN" altLang="en-US" sz="1800" dirty="0">
                        <a:latin typeface="Eras Medium ITC"/>
                        <a:cs typeface="Eras Medium IT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Eras Medium ITC"/>
                          <a:cs typeface="Eras Medium ITC"/>
                        </a:rPr>
                        <a:t>1-12M</a:t>
                      </a:r>
                      <a:endParaRPr lang="zh-CN" altLang="en-US" sz="1800" dirty="0">
                        <a:latin typeface="Eras Medium ITC"/>
                        <a:cs typeface="Eras Medium IT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Eras Medium ITC"/>
                          <a:cs typeface="Eras Medium ITC"/>
                        </a:rPr>
                        <a:t>2-24M</a:t>
                      </a:r>
                      <a:endParaRPr lang="zh-CN" altLang="en-US" sz="1800" dirty="0">
                        <a:latin typeface="Eras Medium ITC"/>
                        <a:cs typeface="Eras Medium IT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Eras Medium ITC"/>
                          <a:cs typeface="Eras Medium ITC"/>
                        </a:rPr>
                        <a:t>SSSP</a:t>
                      </a:r>
                      <a:endParaRPr lang="zh-CN" altLang="en-US" sz="2000" dirty="0">
                        <a:latin typeface="Eras Medium ITC"/>
                        <a:cs typeface="Eras Medium ITC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 smtClean="0">
                          <a:latin typeface="Eras Medium ITC"/>
                          <a:cs typeface="Eras Medium ITC"/>
                        </a:rPr>
                        <a:t>RoadCA</a:t>
                      </a:r>
                      <a:endParaRPr lang="zh-CN" altLang="en-US" sz="1800" dirty="0">
                        <a:latin typeface="Eras Medium ITC"/>
                        <a:cs typeface="Eras Medium IT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Eras Medium ITC"/>
                          <a:cs typeface="Eras Medium ITC"/>
                        </a:rPr>
                        <a:t>1.9M</a:t>
                      </a:r>
                      <a:endParaRPr lang="zh-CN" altLang="en-US" sz="1800" dirty="0">
                        <a:latin typeface="Eras Medium ITC"/>
                        <a:cs typeface="Eras Medium IT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Eras Medium ITC"/>
                          <a:cs typeface="Eras Medium ITC"/>
                        </a:rPr>
                        <a:t>5.5M</a:t>
                      </a:r>
                      <a:endParaRPr lang="zh-CN" altLang="en-US" sz="1800" dirty="0">
                        <a:latin typeface="Eras Medium ITC"/>
                        <a:cs typeface="Eras Medium IT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Eras Medium ITC"/>
                          <a:cs typeface="Eras Medium ITC"/>
                        </a:rPr>
                        <a:t>Coloring</a:t>
                      </a:r>
                      <a:endParaRPr lang="zh-CN" altLang="en-US" sz="2000" dirty="0">
                        <a:latin typeface="Eras Medium ITC"/>
                        <a:cs typeface="Eras Medium ITC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Eras Medium ITC"/>
                          <a:cs typeface="Eras Medium ITC"/>
                        </a:rPr>
                        <a:t>Twitter</a:t>
                      </a:r>
                      <a:endParaRPr lang="zh-CN" altLang="en-US" sz="1800" dirty="0">
                        <a:latin typeface="Eras Medium ITC"/>
                        <a:cs typeface="Eras Medium IT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Eras Medium ITC"/>
                          <a:cs typeface="Eras Medium ITC"/>
                        </a:rPr>
                        <a:t>42M</a:t>
                      </a:r>
                      <a:endParaRPr lang="zh-CN" altLang="en-US" sz="1800" dirty="0">
                        <a:latin typeface="Eras Medium ITC"/>
                        <a:cs typeface="Eras Medium IT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Eras Medium ITC"/>
                          <a:cs typeface="Eras Medium ITC"/>
                        </a:rPr>
                        <a:t>1.47B</a:t>
                      </a:r>
                      <a:endParaRPr lang="zh-CN" altLang="en-US" sz="1800" dirty="0">
                        <a:latin typeface="Eras Medium ITC"/>
                        <a:cs typeface="Eras Medium IT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66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96"/>
    </mc:Choice>
    <mc:Fallback xmlns="">
      <p:transition xmlns:p14="http://schemas.microsoft.com/office/powerpoint/2010/main" spd="slow" advTm="35196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Performance Overview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79712" y="4869161"/>
            <a:ext cx="7034358" cy="6480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zh-CN" sz="2400" dirty="0" smtClean="0"/>
              <a:t>PageRank           SSSP               LBP                Coloring</a:t>
            </a:r>
            <a:endParaRPr lang="zh-CN" altLang="en-US" sz="2400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094928" y="5517232"/>
            <a:ext cx="7221488" cy="1152128"/>
          </a:xfrm>
          <a:prstGeom prst="rect">
            <a:avLst/>
          </a:prstGeom>
          <a:solidFill>
            <a:srgbClr val="CCFFFF"/>
          </a:solidFill>
          <a:ln w="571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rPr>
              <a:t>Outperform the baseline </a:t>
            </a:r>
            <a:r>
              <a:rPr lang="en-US" altLang="zh-CN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rPr>
              <a:t>with </a:t>
            </a:r>
            <a:r>
              <a:rPr lang="en-US" altLang="zh-CN"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rPr>
              <a:t>best mode </a:t>
            </a:r>
            <a:endParaRPr lang="en-US" altLang="zh-CN" sz="2400" u="sng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en-US" altLang="zh-CN"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en-US" altLang="zh-CN" sz="2400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rPr>
              <a:t>rom 9% </a:t>
            </a:r>
            <a:r>
              <a:rPr lang="en-US" altLang="zh-CN"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rPr>
              <a:t>to 73% </a:t>
            </a:r>
            <a:r>
              <a:rPr lang="en-US" altLang="zh-CN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rPr>
              <a:t>for all algorithms and dataset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hart 3"/>
          <p:cNvGraphicFramePr/>
          <p:nvPr>
            <p:extLst>
              <p:ext uri="{D42A27DB-BD31-4B8C-83A1-F6EECF244321}">
                <p14:modId xmlns:p14="http://schemas.microsoft.com/office/powerpoint/2010/main" val="2264224961"/>
              </p:ext>
            </p:extLst>
          </p:nvPr>
        </p:nvGraphicFramePr>
        <p:xfrm>
          <a:off x="179512" y="1484784"/>
          <a:ext cx="864096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直线连接符 6"/>
          <p:cNvCxnSpPr/>
          <p:nvPr/>
        </p:nvCxnSpPr>
        <p:spPr>
          <a:xfrm>
            <a:off x="4067944" y="2420888"/>
            <a:ext cx="0" cy="216024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/>
          <p:cNvCxnSpPr/>
          <p:nvPr/>
        </p:nvCxnSpPr>
        <p:spPr>
          <a:xfrm>
            <a:off x="5004048" y="2420888"/>
            <a:ext cx="0" cy="216024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/>
          <p:cNvCxnSpPr/>
          <p:nvPr/>
        </p:nvCxnSpPr>
        <p:spPr>
          <a:xfrm>
            <a:off x="7956376" y="2420888"/>
            <a:ext cx="0" cy="216024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6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11"/>
    </mc:Choice>
    <mc:Fallback xmlns="">
      <p:transition xmlns:p14="http://schemas.microsoft.com/office/powerpoint/2010/main" spd="slow" advTm="2411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Switch Overhead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988840"/>
            <a:ext cx="4032448" cy="158417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zh-CN" dirty="0" smtClean="0"/>
              <a:t>Sync-&gt;</a:t>
            </a:r>
            <a:r>
              <a:rPr lang="en-US" altLang="zh-CN" dirty="0" err="1" smtClean="0"/>
              <a:t>Async</a:t>
            </a:r>
            <a:r>
              <a:rPr lang="en-US" altLang="zh-CN" dirty="0" smtClean="0"/>
              <a:t> : 0.1s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dirty="0" err="1" smtClean="0"/>
              <a:t>Async</a:t>
            </a:r>
            <a:r>
              <a:rPr lang="en-US" altLang="zh-CN" dirty="0" smtClean="0"/>
              <a:t>-&gt;Sync : 0.6s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187624" y="5517232"/>
            <a:ext cx="6480720" cy="1008112"/>
          </a:xfrm>
          <a:prstGeom prst="rect">
            <a:avLst/>
          </a:prstGeom>
          <a:solidFill>
            <a:srgbClr val="CCFFFF"/>
          </a:solidFill>
          <a:ln w="571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zh-CN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Overhead grows slightly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active vertex number increasing.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hart 3"/>
          <p:cNvGraphicFramePr/>
          <p:nvPr>
            <p:extLst>
              <p:ext uri="{D42A27DB-BD31-4B8C-83A1-F6EECF244321}">
                <p14:modId xmlns:p14="http://schemas.microsoft.com/office/powerpoint/2010/main" val="1167629666"/>
              </p:ext>
            </p:extLst>
          </p:nvPr>
        </p:nvGraphicFramePr>
        <p:xfrm>
          <a:off x="3419872" y="1124744"/>
          <a:ext cx="570440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0392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18"/>
    </mc:Choice>
    <mc:Fallback xmlns="">
      <p:transition xmlns:p14="http://schemas.microsoft.com/office/powerpoint/2010/main" spd="slow" advTm="40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animBg="1"/>
      <p:bldGraphic spid="7" grpId="0">
        <p:bldSub>
          <a:bldChart bld="series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Case: </a:t>
            </a:r>
            <a:r>
              <a:rPr lang="en-US" altLang="zh-CN" sz="3200" dirty="0" smtClean="0"/>
              <a:t>Single Source Shortest Path (SSSP)</a:t>
            </a:r>
            <a:endParaRPr lang="zh-CN" altLang="en-US" sz="32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24951672"/>
              </p:ext>
            </p:extLst>
          </p:nvPr>
        </p:nvGraphicFramePr>
        <p:xfrm>
          <a:off x="2051720" y="1052736"/>
          <a:ext cx="576064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内容占位符 2"/>
          <p:cNvSpPr txBox="1">
            <a:spLocks/>
          </p:cNvSpPr>
          <p:nvPr/>
        </p:nvSpPr>
        <p:spPr>
          <a:xfrm>
            <a:off x="4211960" y="4869160"/>
            <a:ext cx="273630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zh-CN" sz="2400" dirty="0" smtClean="0"/>
              <a:t>Execution Time (s)</a:t>
            </a:r>
            <a:endParaRPr lang="zh-CN" altLang="en-US" sz="2400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583668" y="5589240"/>
            <a:ext cx="6732748" cy="792088"/>
          </a:xfrm>
          <a:prstGeom prst="rect">
            <a:avLst/>
          </a:prstGeom>
          <a:solidFill>
            <a:srgbClr val="CCFFFF"/>
          </a:solidFill>
          <a:ln w="571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zh-CN" dirty="0" smtClean="0"/>
              <a:t>Execution Mode:  </a:t>
            </a:r>
            <a:r>
              <a:rPr lang="en-US" altLang="zh-CN" dirty="0" err="1" smtClean="0"/>
              <a:t>Async</a:t>
            </a:r>
            <a:r>
              <a:rPr lang="en-US" altLang="zh-CN" dirty="0" smtClean="0"/>
              <a:t> -&gt; Sync-&gt; </a:t>
            </a:r>
            <a:r>
              <a:rPr lang="en-US" altLang="zh-CN" dirty="0" err="1" smtClean="0"/>
              <a:t>Async</a:t>
            </a:r>
            <a:endParaRPr lang="en-US" altLang="zh-CN" dirty="0" smtClean="0"/>
          </a:p>
        </p:txBody>
      </p:sp>
      <p:grpSp>
        <p:nvGrpSpPr>
          <p:cNvPr id="23" name="组 22"/>
          <p:cNvGrpSpPr/>
          <p:nvPr/>
        </p:nvGrpSpPr>
        <p:grpSpPr>
          <a:xfrm>
            <a:off x="467544" y="3861048"/>
            <a:ext cx="3744416" cy="864096"/>
            <a:chOff x="467544" y="3861048"/>
            <a:chExt cx="3744416" cy="864096"/>
          </a:xfrm>
        </p:grpSpPr>
        <p:sp>
          <p:nvSpPr>
            <p:cNvPr id="9" name="内容占位符 2"/>
            <p:cNvSpPr txBox="1">
              <a:spLocks/>
            </p:cNvSpPr>
            <p:nvPr/>
          </p:nvSpPr>
          <p:spPr>
            <a:xfrm>
              <a:off x="467544" y="3861048"/>
              <a:ext cx="2232248" cy="864096"/>
            </a:xfrm>
            <a:prstGeom prst="rect">
              <a:avLst/>
            </a:prstGeom>
            <a:ln w="571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70000"/>
                </a:lnSpc>
                <a:buFont typeface="Arial" pitchFamily="34" charset="0"/>
                <a:buNone/>
              </a:pPr>
              <a:r>
                <a:rPr lang="en-US" altLang="zh-CN" sz="2200" dirty="0" smtClean="0"/>
                <a:t>Switch Point:</a:t>
              </a:r>
            </a:p>
            <a:p>
              <a:pPr marL="0" indent="0" algn="ctr">
                <a:lnSpc>
                  <a:spcPct val="70000"/>
                </a:lnSpc>
                <a:buFont typeface="Arial" pitchFamily="34" charset="0"/>
                <a:buNone/>
              </a:pPr>
              <a:r>
                <a:rPr lang="en-US" altLang="zh-CN" sz="2200" dirty="0" err="1" smtClean="0"/>
                <a:t>Async</a:t>
              </a:r>
              <a:r>
                <a:rPr lang="en-US" altLang="zh-CN" sz="2200" dirty="0" smtClean="0"/>
                <a:t> to Sync</a:t>
              </a:r>
            </a:p>
          </p:txBody>
        </p:sp>
        <p:cxnSp>
          <p:nvCxnSpPr>
            <p:cNvPr id="11" name="直线箭头连接符 10"/>
            <p:cNvCxnSpPr/>
            <p:nvPr/>
          </p:nvCxnSpPr>
          <p:spPr>
            <a:xfrm flipV="1">
              <a:off x="2699792" y="3861048"/>
              <a:ext cx="1512168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组 21"/>
          <p:cNvGrpSpPr/>
          <p:nvPr/>
        </p:nvGrpSpPr>
        <p:grpSpPr>
          <a:xfrm>
            <a:off x="4914000" y="3573016"/>
            <a:ext cx="2610328" cy="1008112"/>
            <a:chOff x="5274040" y="3212976"/>
            <a:chExt cx="2610328" cy="1008112"/>
          </a:xfrm>
        </p:grpSpPr>
        <p:cxnSp>
          <p:nvCxnSpPr>
            <p:cNvPr id="13" name="直线箭头连接符 12"/>
            <p:cNvCxnSpPr/>
            <p:nvPr/>
          </p:nvCxnSpPr>
          <p:spPr>
            <a:xfrm flipH="1" flipV="1">
              <a:off x="5274040" y="3212976"/>
              <a:ext cx="360040" cy="7200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内容占位符 2"/>
            <p:cNvSpPr txBox="1">
              <a:spLocks/>
            </p:cNvSpPr>
            <p:nvPr/>
          </p:nvSpPr>
          <p:spPr>
            <a:xfrm>
              <a:off x="5652120" y="3429000"/>
              <a:ext cx="2232248" cy="792088"/>
            </a:xfrm>
            <a:prstGeom prst="rect">
              <a:avLst/>
            </a:prstGeom>
            <a:ln w="571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Eras Medium ITC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70000"/>
                </a:lnSpc>
                <a:buFont typeface="Arial" pitchFamily="34" charset="0"/>
                <a:buNone/>
              </a:pPr>
              <a:r>
                <a:rPr lang="en-US" altLang="zh-CN" sz="2200" dirty="0" smtClean="0"/>
                <a:t>Switch Point:</a:t>
              </a:r>
            </a:p>
            <a:p>
              <a:pPr marL="0" indent="0" algn="ctr">
                <a:lnSpc>
                  <a:spcPct val="70000"/>
                </a:lnSpc>
                <a:buFont typeface="Arial" pitchFamily="34" charset="0"/>
                <a:buNone/>
              </a:pPr>
              <a:r>
                <a:rPr lang="en-US" altLang="zh-CN" sz="2200" dirty="0" smtClean="0"/>
                <a:t>Sync to </a:t>
              </a:r>
              <a:r>
                <a:rPr lang="en-US" altLang="zh-CN" sz="2200" dirty="0" err="1" smtClean="0"/>
                <a:t>Async</a:t>
              </a:r>
              <a:endParaRPr lang="en-US" altLang="zh-CN" sz="2200" dirty="0" smtClean="0"/>
            </a:p>
          </p:txBody>
        </p:sp>
      </p:grpSp>
      <p:grpSp>
        <p:nvGrpSpPr>
          <p:cNvPr id="19" name="组 18"/>
          <p:cNvGrpSpPr/>
          <p:nvPr/>
        </p:nvGrpSpPr>
        <p:grpSpPr>
          <a:xfrm>
            <a:off x="4788024" y="1484784"/>
            <a:ext cx="1728192" cy="2088232"/>
            <a:chOff x="4788024" y="1484784"/>
            <a:chExt cx="1728192" cy="2088232"/>
          </a:xfrm>
        </p:grpSpPr>
        <p:cxnSp>
          <p:nvCxnSpPr>
            <p:cNvPr id="6" name="直线连接符 5"/>
            <p:cNvCxnSpPr/>
            <p:nvPr/>
          </p:nvCxnSpPr>
          <p:spPr>
            <a:xfrm>
              <a:off x="5004048" y="2060848"/>
              <a:ext cx="0" cy="1512168"/>
            </a:xfrm>
            <a:prstGeom prst="line">
              <a:avLst/>
            </a:prstGeom>
            <a:ln w="38100" cmpd="sng">
              <a:solidFill>
                <a:srgbClr val="8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13"/>
            <p:cNvCxnSpPr/>
            <p:nvPr/>
          </p:nvCxnSpPr>
          <p:spPr>
            <a:xfrm>
              <a:off x="5868144" y="2060848"/>
              <a:ext cx="0" cy="1512168"/>
            </a:xfrm>
            <a:prstGeom prst="line">
              <a:avLst/>
            </a:prstGeom>
            <a:ln w="38100" cmpd="sng">
              <a:solidFill>
                <a:srgbClr val="8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箭头连接符 9"/>
            <p:cNvCxnSpPr/>
            <p:nvPr/>
          </p:nvCxnSpPr>
          <p:spPr>
            <a:xfrm>
              <a:off x="5004048" y="2204864"/>
              <a:ext cx="864096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4788024" y="1484784"/>
              <a:ext cx="1728192" cy="461665"/>
            </a:xfrm>
            <a:prstGeom prst="rect">
              <a:avLst/>
            </a:prstGeom>
            <a:noFill/>
            <a:ln w="381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 smtClean="0">
                  <a:latin typeface="Eras Medium ITC"/>
                  <a:cs typeface="Eras Medium ITC"/>
                </a:rPr>
                <a:t>Speedup</a:t>
              </a:r>
              <a:endParaRPr kumimoji="1" lang="zh-CN" altLang="en-US" sz="2400" dirty="0">
                <a:latin typeface="Eras Medium ITC"/>
                <a:cs typeface="Eras Medium ITC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9921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22"/>
    </mc:Choice>
    <mc:Fallback xmlns="">
      <p:transition xmlns:p14="http://schemas.microsoft.com/office/powerpoint/2010/main" spd="slow" advTm="70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Graph-parallel Computation</a:t>
            </a:r>
            <a:endParaRPr lang="zh-CN" altLang="en-US" dirty="0"/>
          </a:p>
        </p:txBody>
      </p:sp>
      <p:sp>
        <p:nvSpPr>
          <p:cNvPr id="53" name="内容占位符 2"/>
          <p:cNvSpPr txBox="1">
            <a:spLocks/>
          </p:cNvSpPr>
          <p:nvPr/>
        </p:nvSpPr>
        <p:spPr>
          <a:xfrm>
            <a:off x="574998" y="1411163"/>
            <a:ext cx="5581178" cy="793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-314325">
              <a:buClr>
                <a:srgbClr val="FF0066"/>
              </a:buClr>
              <a:buNone/>
            </a:pPr>
            <a:r>
              <a:rPr lang="en-US" altLang="zh-CN" sz="2600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US" altLang="zh-CN" sz="2600" u="sng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Think as Vertex</a:t>
            </a:r>
            <a:r>
              <a:rPr lang="en-US" altLang="zh-CN" sz="2600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”,   e.g. </a:t>
            </a:r>
            <a:r>
              <a:rPr lang="en-US" altLang="zh-CN" sz="2600" b="1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PageRank</a:t>
            </a:r>
            <a:r>
              <a:rPr lang="en-US" altLang="zh-CN" sz="2600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 :</a:t>
            </a:r>
          </a:p>
        </p:txBody>
      </p:sp>
      <p:grpSp>
        <p:nvGrpSpPr>
          <p:cNvPr id="59" name="Group 1040"/>
          <p:cNvGrpSpPr/>
          <p:nvPr/>
        </p:nvGrpSpPr>
        <p:grpSpPr>
          <a:xfrm>
            <a:off x="6228184" y="2708920"/>
            <a:ext cx="2264015" cy="1339166"/>
            <a:chOff x="6412441" y="1171714"/>
            <a:chExt cx="2264015" cy="1339166"/>
          </a:xfrm>
        </p:grpSpPr>
        <p:sp>
          <p:nvSpPr>
            <p:cNvPr id="72" name="Freeform 73"/>
            <p:cNvSpPr/>
            <p:nvPr/>
          </p:nvSpPr>
          <p:spPr>
            <a:xfrm>
              <a:off x="7180483" y="1826880"/>
              <a:ext cx="756000" cy="684000"/>
            </a:xfrm>
            <a:custGeom>
              <a:avLst/>
              <a:gdLst>
                <a:gd name="connsiteX0" fmla="*/ 190500 w 1002506"/>
                <a:gd name="connsiteY0" fmla="*/ 102150 h 817389"/>
                <a:gd name="connsiteX1" fmla="*/ 0 w 1002506"/>
                <a:gd name="connsiteY1" fmla="*/ 445050 h 817389"/>
                <a:gd name="connsiteX2" fmla="*/ 190500 w 1002506"/>
                <a:gd name="connsiteY2" fmla="*/ 787950 h 817389"/>
                <a:gd name="connsiteX3" fmla="*/ 742950 w 1002506"/>
                <a:gd name="connsiteY3" fmla="*/ 768900 h 817389"/>
                <a:gd name="connsiteX4" fmla="*/ 971550 w 1002506"/>
                <a:gd name="connsiteY4" fmla="*/ 521250 h 817389"/>
                <a:gd name="connsiteX5" fmla="*/ 952500 w 1002506"/>
                <a:gd name="connsiteY5" fmla="*/ 273600 h 817389"/>
                <a:gd name="connsiteX6" fmla="*/ 533400 w 1002506"/>
                <a:gd name="connsiteY6" fmla="*/ 6900 h 817389"/>
                <a:gd name="connsiteX7" fmla="*/ 190500 w 1002506"/>
                <a:gd name="connsiteY7" fmla="*/ 102150 h 81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2506" h="817389">
                  <a:moveTo>
                    <a:pt x="190500" y="102150"/>
                  </a:moveTo>
                  <a:cubicBezTo>
                    <a:pt x="101600" y="175175"/>
                    <a:pt x="0" y="330750"/>
                    <a:pt x="0" y="445050"/>
                  </a:cubicBezTo>
                  <a:cubicBezTo>
                    <a:pt x="0" y="559350"/>
                    <a:pt x="66675" y="733975"/>
                    <a:pt x="190500" y="787950"/>
                  </a:cubicBezTo>
                  <a:cubicBezTo>
                    <a:pt x="314325" y="841925"/>
                    <a:pt x="612775" y="813350"/>
                    <a:pt x="742950" y="768900"/>
                  </a:cubicBezTo>
                  <a:cubicBezTo>
                    <a:pt x="873125" y="724450"/>
                    <a:pt x="936625" y="603800"/>
                    <a:pt x="971550" y="521250"/>
                  </a:cubicBezTo>
                  <a:cubicBezTo>
                    <a:pt x="1006475" y="438700"/>
                    <a:pt x="1025525" y="359325"/>
                    <a:pt x="952500" y="273600"/>
                  </a:cubicBezTo>
                  <a:cubicBezTo>
                    <a:pt x="879475" y="187875"/>
                    <a:pt x="666750" y="32300"/>
                    <a:pt x="533400" y="6900"/>
                  </a:cubicBezTo>
                  <a:cubicBezTo>
                    <a:pt x="400050" y="-18500"/>
                    <a:pt x="279400" y="29125"/>
                    <a:pt x="190500" y="10215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196"/>
              </a:schemeClr>
            </a:solidFill>
            <a:ln w="12700">
              <a:solidFill>
                <a:srgbClr val="FF00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Oval 60"/>
            <p:cNvSpPr/>
            <p:nvPr/>
          </p:nvSpPr>
          <p:spPr>
            <a:xfrm>
              <a:off x="7378483" y="1171714"/>
              <a:ext cx="360000" cy="360000"/>
            </a:xfrm>
            <a:prstGeom prst="ellipse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Eras Medium ITC" pitchFamily="34" charset="0"/>
                </a:rPr>
                <a:t>4</a:t>
              </a:r>
              <a:endParaRPr lang="zh-CN" altLang="en-US" dirty="0">
                <a:solidFill>
                  <a:schemeClr val="tx1"/>
                </a:solidFill>
                <a:latin typeface="Eras Medium ITC" pitchFamily="34" charset="0"/>
              </a:endParaRPr>
            </a:p>
          </p:txBody>
        </p:sp>
        <p:sp>
          <p:nvSpPr>
            <p:cNvPr id="61" name="Oval 61"/>
            <p:cNvSpPr/>
            <p:nvPr/>
          </p:nvSpPr>
          <p:spPr>
            <a:xfrm>
              <a:off x="8316456" y="1171714"/>
              <a:ext cx="360000" cy="360000"/>
            </a:xfrm>
            <a:prstGeom prst="ellipse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Eras Medium ITC" pitchFamily="34" charset="0"/>
                </a:rPr>
                <a:t>5</a:t>
              </a:r>
              <a:endParaRPr lang="zh-CN" altLang="en-US" dirty="0">
                <a:solidFill>
                  <a:schemeClr val="tx1"/>
                </a:solidFill>
                <a:latin typeface="Eras Medium ITC" pitchFamily="34" charset="0"/>
              </a:endParaRPr>
            </a:p>
          </p:txBody>
        </p:sp>
        <p:sp>
          <p:nvSpPr>
            <p:cNvPr id="62" name="Oval 63"/>
            <p:cNvSpPr/>
            <p:nvPr/>
          </p:nvSpPr>
          <p:spPr>
            <a:xfrm>
              <a:off x="7378483" y="1988880"/>
              <a:ext cx="360000" cy="360000"/>
            </a:xfrm>
            <a:prstGeom prst="ellipse">
              <a:avLst/>
            </a:prstGeom>
            <a:solidFill>
              <a:srgbClr val="FF0066"/>
            </a:solidFill>
            <a:ln w="571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Eras Medium ITC" pitchFamily="34" charset="0"/>
                </a:rPr>
                <a:t>1</a:t>
              </a:r>
              <a:endParaRPr lang="zh-CN" altLang="en-US" dirty="0">
                <a:solidFill>
                  <a:schemeClr val="tx1"/>
                </a:solidFill>
                <a:latin typeface="Eras Medium ITC" pitchFamily="34" charset="0"/>
              </a:endParaRPr>
            </a:p>
          </p:txBody>
        </p:sp>
        <p:sp>
          <p:nvSpPr>
            <p:cNvPr id="63" name="Oval 64"/>
            <p:cNvSpPr/>
            <p:nvPr/>
          </p:nvSpPr>
          <p:spPr>
            <a:xfrm>
              <a:off x="8316456" y="1988880"/>
              <a:ext cx="360000" cy="360000"/>
            </a:xfrm>
            <a:prstGeom prst="ellipse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Eras Medium ITC" pitchFamily="34" charset="0"/>
                </a:rPr>
                <a:t>2</a:t>
              </a:r>
              <a:endParaRPr lang="zh-CN" altLang="en-US" dirty="0">
                <a:solidFill>
                  <a:schemeClr val="tx1"/>
                </a:solidFill>
                <a:latin typeface="Eras Medium ITC" pitchFamily="34" charset="0"/>
              </a:endParaRPr>
            </a:p>
          </p:txBody>
        </p:sp>
        <p:cxnSp>
          <p:nvCxnSpPr>
            <p:cNvPr id="64" name="Straight Arrow Connector 65"/>
            <p:cNvCxnSpPr>
              <a:stCxn id="61" idx="3"/>
              <a:endCxn id="62" idx="7"/>
            </p:cNvCxnSpPr>
            <p:nvPr/>
          </p:nvCxnSpPr>
          <p:spPr>
            <a:xfrm flipH="1">
              <a:off x="7685762" y="1478993"/>
              <a:ext cx="683415" cy="56260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6"/>
            <p:cNvCxnSpPr>
              <a:stCxn id="63" idx="2"/>
              <a:endCxn id="62" idx="6"/>
            </p:cNvCxnSpPr>
            <p:nvPr/>
          </p:nvCxnSpPr>
          <p:spPr>
            <a:xfrm flipH="1">
              <a:off x="7738483" y="2168880"/>
              <a:ext cx="57797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w="sm" len="sm"/>
              <a:tailEnd type="arrow" w="sm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7"/>
            <p:cNvCxnSpPr>
              <a:stCxn id="62" idx="0"/>
              <a:endCxn id="60" idx="4"/>
            </p:cNvCxnSpPr>
            <p:nvPr/>
          </p:nvCxnSpPr>
          <p:spPr>
            <a:xfrm flipV="1">
              <a:off x="7558483" y="1531714"/>
              <a:ext cx="0" cy="457166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sm" len="sm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9"/>
            <p:cNvCxnSpPr/>
            <p:nvPr/>
          </p:nvCxnSpPr>
          <p:spPr>
            <a:xfrm flipH="1">
              <a:off x="6764929" y="2113714"/>
              <a:ext cx="65558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70"/>
            <p:cNvCxnSpPr/>
            <p:nvPr/>
          </p:nvCxnSpPr>
          <p:spPr>
            <a:xfrm flipH="1">
              <a:off x="6722899" y="2266114"/>
              <a:ext cx="65558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sm" len="sm"/>
              <a:tailEnd type="none" w="sm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71"/>
            <p:cNvCxnSpPr/>
            <p:nvPr/>
          </p:nvCxnSpPr>
          <p:spPr>
            <a:xfrm flipV="1">
              <a:off x="8420299" y="1531714"/>
              <a:ext cx="0" cy="4571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72"/>
            <p:cNvCxnSpPr/>
            <p:nvPr/>
          </p:nvCxnSpPr>
          <p:spPr>
            <a:xfrm flipV="1">
              <a:off x="8572699" y="1531754"/>
              <a:ext cx="0" cy="45716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62"/>
            <p:cNvSpPr/>
            <p:nvPr/>
          </p:nvSpPr>
          <p:spPr>
            <a:xfrm>
              <a:off x="6412441" y="1988880"/>
              <a:ext cx="360000" cy="360000"/>
            </a:xfrm>
            <a:prstGeom prst="ellipse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Eras Medium ITC" pitchFamily="34" charset="0"/>
                </a:rPr>
                <a:t>3</a:t>
              </a:r>
              <a:endParaRPr lang="zh-CN" altLang="en-US" dirty="0">
                <a:solidFill>
                  <a:schemeClr val="tx1"/>
                </a:solidFill>
                <a:latin typeface="Eras Medium ITC" pitchFamily="34" charset="0"/>
              </a:endParaRPr>
            </a:p>
          </p:txBody>
        </p:sp>
        <p:cxnSp>
          <p:nvCxnSpPr>
            <p:cNvPr id="73" name="Curved Connector 1026"/>
            <p:cNvCxnSpPr>
              <a:stCxn id="60" idx="2"/>
              <a:endCxn id="71" idx="0"/>
            </p:cNvCxnSpPr>
            <p:nvPr/>
          </p:nvCxnSpPr>
          <p:spPr>
            <a:xfrm rot="10800000" flipV="1">
              <a:off x="6592441" y="1351714"/>
              <a:ext cx="786042" cy="637166"/>
            </a:xfrm>
            <a:prstGeom prst="curvedConnector2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内容占位符 2"/>
          <p:cNvSpPr txBox="1">
            <a:spLocks/>
          </p:cNvSpPr>
          <p:nvPr/>
        </p:nvSpPr>
        <p:spPr>
          <a:xfrm>
            <a:off x="683568" y="3206906"/>
            <a:ext cx="7211144" cy="2742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275" lvl="1" indent="0">
              <a:buClr>
                <a:srgbClr val="FF0066"/>
              </a:buClr>
              <a:buNone/>
            </a:pPr>
            <a:endParaRPr lang="en-US" altLang="zh-CN" sz="800" dirty="0">
              <a:solidFill>
                <a:prstClr val="black"/>
              </a:solidFill>
              <a:latin typeface="Eras Medium ITC" pitchFamily="34" charset="0"/>
              <a:ea typeface="Verdana" pitchFamily="34" charset="0"/>
              <a:cs typeface="Verdana" pitchFamily="34" charset="0"/>
            </a:endParaRPr>
          </a:p>
          <a:p>
            <a:pPr marL="41275" lvl="1" indent="0">
              <a:buClr>
                <a:srgbClr val="FF0066"/>
              </a:buClr>
              <a:buNone/>
            </a:pPr>
            <a:r>
              <a:rPr lang="en-US" altLang="zh-C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rPr>
              <a:t>Characteristics</a:t>
            </a:r>
            <a:endParaRPr lang="en-US" altLang="zh-CN" sz="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  <a:ea typeface="Verdana" pitchFamily="34" charset="0"/>
              <a:cs typeface="Verdana" pitchFamily="34" charset="0"/>
            </a:endParaRPr>
          </a:p>
          <a:p>
            <a:pPr marL="898525" lvl="2" indent="-457200">
              <a:buClr>
                <a:srgbClr val="FF0066"/>
              </a:buClr>
              <a:buFont typeface="Verdana" pitchFamily="34" charset="0"/>
              <a:buChar char="□"/>
            </a:pPr>
            <a:r>
              <a:rPr lang="en-US" altLang="zh-CN" sz="2400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Linked set  </a:t>
            </a:r>
            <a:r>
              <a:rPr lang="en-US" altLang="zh-CN" sz="2400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 </a:t>
            </a:r>
            <a:r>
              <a:rPr lang="en-US" altLang="zh-CN" sz="2400" dirty="0" smtClean="0">
                <a:latin typeface="Eras Medium ITC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data</a:t>
            </a:r>
            <a:r>
              <a:rPr lang="en-US" altLang="zh-CN" sz="2400" dirty="0" smtClean="0">
                <a:solidFill>
                  <a:srgbClr val="FF0066"/>
                </a:solidFill>
                <a:latin typeface="Eras Medium ITC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dependence</a:t>
            </a:r>
            <a:endParaRPr lang="en-US" altLang="zh-CN" sz="2400" dirty="0" smtClean="0">
              <a:solidFill>
                <a:srgbClr val="FF0066"/>
              </a:solidFill>
              <a:latin typeface="Eras Medium ITC" pitchFamily="34" charset="0"/>
              <a:ea typeface="Verdana" pitchFamily="34" charset="0"/>
              <a:cs typeface="Verdana" pitchFamily="34" charset="0"/>
            </a:endParaRPr>
          </a:p>
          <a:p>
            <a:pPr marL="898525" lvl="2" indent="-457200">
              <a:buClr>
                <a:srgbClr val="FF0066"/>
              </a:buClr>
              <a:buFont typeface="Verdana" pitchFamily="34" charset="0"/>
              <a:buChar char="□"/>
            </a:pPr>
            <a:r>
              <a:rPr lang="en-US" altLang="zh-CN" sz="2400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Rank of who links it  </a:t>
            </a:r>
            <a:r>
              <a:rPr lang="en-US" altLang="zh-CN" sz="2400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 </a:t>
            </a:r>
            <a:r>
              <a:rPr lang="en-US" altLang="zh-CN" sz="2400" dirty="0" smtClean="0">
                <a:solidFill>
                  <a:srgbClr val="FF0066"/>
                </a:solidFill>
                <a:latin typeface="Eras Medium ITC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predictable</a:t>
            </a:r>
            <a:r>
              <a:rPr lang="en-US" altLang="zh-CN" sz="2400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accesses</a:t>
            </a:r>
            <a:endParaRPr lang="en-US" altLang="zh-CN" sz="2400" dirty="0" smtClean="0">
              <a:solidFill>
                <a:prstClr val="black"/>
              </a:solidFill>
              <a:latin typeface="Eras Medium ITC" pitchFamily="34" charset="0"/>
              <a:ea typeface="Verdana" pitchFamily="34" charset="0"/>
              <a:cs typeface="Verdana" pitchFamily="34" charset="0"/>
            </a:endParaRPr>
          </a:p>
          <a:p>
            <a:pPr marL="898525" lvl="2" indent="-457200">
              <a:buClr>
                <a:srgbClr val="FF0066"/>
              </a:buClr>
              <a:buFont typeface="Verdana" pitchFamily="34" charset="0"/>
              <a:buChar char="□"/>
            </a:pPr>
            <a:r>
              <a:rPr lang="en-US" altLang="zh-CN" sz="2400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Convergence  </a:t>
            </a:r>
            <a:r>
              <a:rPr lang="en-US" altLang="zh-CN" sz="2400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 </a:t>
            </a:r>
            <a:r>
              <a:rPr lang="en-US" altLang="zh-CN" sz="2400" dirty="0" smtClean="0">
                <a:solidFill>
                  <a:srgbClr val="FF0066"/>
                </a:solidFill>
                <a:latin typeface="Eras Medium ITC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iterative</a:t>
            </a:r>
            <a:r>
              <a:rPr lang="en-US" altLang="zh-CN" sz="2400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computation</a:t>
            </a:r>
            <a:endParaRPr lang="en-US" altLang="zh-CN" sz="28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7" name="组 26"/>
          <p:cNvGrpSpPr/>
          <p:nvPr/>
        </p:nvGrpSpPr>
        <p:grpSpPr>
          <a:xfrm>
            <a:off x="5868144" y="1268760"/>
            <a:ext cx="2952328" cy="947632"/>
            <a:chOff x="5796136" y="1268760"/>
            <a:chExt cx="2952328" cy="9476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75"/>
                <p:cNvSpPr/>
                <p:nvPr/>
              </p:nvSpPr>
              <p:spPr>
                <a:xfrm>
                  <a:off x="7522217" y="1340768"/>
                  <a:ext cx="983226" cy="875624"/>
                </a:xfrm>
                <a:prstGeom prst="rect">
                  <a:avLst/>
                </a:prstGeom>
                <a:ln>
                  <a:noFill/>
                  <a:prstDash val="dash"/>
                </a:ln>
              </p:spPr>
              <p:txBody>
                <a:bodyPr wrap="square">
                  <a:spAutoFit/>
                </a:bodyPr>
                <a:lstStyle/>
                <a:p>
                  <a:pPr marL="441325" lvl="0" indent="-384175" algn="r" fontAlgn="auto"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FF0066"/>
                    </a:buClr>
                  </a:pPr>
                  <a:endParaRPr lang="en-US" altLang="zh-CN" sz="2000" i="1" spc="-150" dirty="0">
                    <a:solidFill>
                      <a:prstClr val="black"/>
                    </a:solidFill>
                    <a:effectLst/>
                    <a:latin typeface="Eras Medium ITC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9214" y="2697392"/>
                  <a:ext cx="983226" cy="87562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  <a:prstDash val="dash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文本框 4"/>
            <p:cNvSpPr txBox="1"/>
            <p:nvPr/>
          </p:nvSpPr>
          <p:spPr>
            <a:xfrm>
              <a:off x="5796136" y="1412776"/>
              <a:ext cx="2952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 smtClean="0"/>
                <a:t>R</a:t>
              </a:r>
              <a:r>
                <a:rPr lang="en-US" altLang="zh-CN" sz="2400" baseline="-25000" dirty="0" err="1" smtClean="0"/>
                <a:t>i</a:t>
              </a:r>
              <a:r>
                <a:rPr lang="en-US" altLang="zh-CN" sz="2400" dirty="0" smtClean="0"/>
                <a:t> </a:t>
              </a:r>
              <a:r>
                <a:rPr lang="en-US" altLang="zh-CN" sz="2400" dirty="0"/>
                <a:t>=   </a:t>
              </a:r>
              <a:r>
                <a:rPr lang="en-US" altLang="zh-CN" sz="2400" dirty="0" smtClean="0">
                  <a:solidFill>
                    <a:srgbClr val="000000"/>
                  </a:solidFill>
                </a:rPr>
                <a:t>        </a:t>
              </a:r>
              <a:r>
                <a:rPr lang="en-US" altLang="zh-CN" sz="2400" dirty="0" smtClean="0"/>
                <a:t>     </a:t>
              </a:r>
              <a:r>
                <a:rPr lang="zh-CN" altLang="en-US" sz="2400" dirty="0" smtClean="0"/>
                <a:t>   </a:t>
              </a:r>
              <a:r>
                <a:rPr lang="en-US" altLang="zh-CN" sz="2400" dirty="0" err="1" smtClean="0"/>
                <a:t>W</a:t>
              </a:r>
              <a:r>
                <a:rPr lang="en-US" altLang="zh-CN" sz="2400" baseline="-25000" dirty="0" err="1" smtClean="0"/>
                <a:t>i,j</a:t>
              </a:r>
              <a:r>
                <a:rPr lang="zh-CN" altLang="en-US" sz="2400" baseline="-25000" dirty="0" smtClean="0"/>
                <a:t> </a:t>
              </a:r>
              <a:r>
                <a:rPr lang="en-US" altLang="zh-CN" sz="2400" dirty="0" err="1" smtClean="0"/>
                <a:t>R</a:t>
              </a:r>
              <a:r>
                <a:rPr lang="en-US" altLang="zh-CN" sz="2400" baseline="-25000" dirty="0" err="1" smtClean="0"/>
                <a:t>j</a:t>
              </a:r>
              <a:endParaRPr lang="en-US" altLang="zh-CN" sz="2000" i="1" spc="-150" dirty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22" name="图片 121" descr="alpha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1412776"/>
              <a:ext cx="1296144" cy="410740"/>
            </a:xfrm>
            <a:prstGeom prst="rect">
              <a:avLst/>
            </a:prstGeom>
          </p:spPr>
        </p:pic>
        <p:sp>
          <p:nvSpPr>
            <p:cNvPr id="123" name="矩形 122"/>
            <p:cNvSpPr/>
            <p:nvPr/>
          </p:nvSpPr>
          <p:spPr>
            <a:xfrm>
              <a:off x="7236296" y="1268760"/>
              <a:ext cx="5040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/>
                <a:t> </a:t>
              </a:r>
              <a:r>
                <a:rPr lang="zh-CN" altLang="en-US" sz="2800" dirty="0" smtClean="0"/>
                <a:t> </a:t>
              </a:r>
              <a:r>
                <a:rPr lang="en-US" altLang="zh-CN" sz="2800" dirty="0" smtClean="0"/>
                <a:t>∑ </a:t>
              </a:r>
              <a:endParaRPr lang="zh-CN" altLang="en-US" sz="2800" dirty="0"/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92280" y="1770311"/>
              <a:ext cx="576064" cy="29053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6683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34"/>
    </mc:Choice>
    <mc:Fallback xmlns="">
      <p:transition xmlns:p14="http://schemas.microsoft.com/office/powerpoint/2010/main" spd="slow" advTm="19734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Conclusion</a:t>
            </a:r>
            <a:endParaRPr lang="zh-CN" altLang="en-US" sz="3600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609600" y="2204865"/>
            <a:ext cx="8229600" cy="252027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	</a:t>
            </a:r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445479" y="1268760"/>
            <a:ext cx="8302985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22263">
              <a:buClr>
                <a:srgbClr val="FF0066"/>
              </a:buClr>
              <a:buNone/>
            </a:pPr>
            <a:r>
              <a:rPr lang="en-US" altLang="zh-C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rPr>
              <a:t>PowerSwitch</a:t>
            </a:r>
            <a:endParaRPr lang="en-US" altLang="zh-CN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  <a:ea typeface="Verdana" pitchFamily="34" charset="0"/>
              <a:cs typeface="Verdana" pitchFamily="34" charset="0"/>
            </a:endParaRPr>
          </a:p>
          <a:p>
            <a:pPr marL="627063" lvl="2" indent="-354013">
              <a:lnSpc>
                <a:spcPct val="120000"/>
              </a:lnSpc>
              <a:buClr>
                <a:srgbClr val="FF0066"/>
              </a:buClr>
              <a:buFont typeface="Verdana" pitchFamily="34" charset="0"/>
              <a:buChar char="□"/>
            </a:pPr>
            <a:r>
              <a:rPr lang="en-US" altLang="zh-CN" sz="2400" dirty="0" smtClean="0">
                <a:latin typeface="Eras Medium ITC" pitchFamily="34" charset="0"/>
                <a:ea typeface="Verdana" pitchFamily="34" charset="0"/>
                <a:cs typeface="Verdana" pitchFamily="34" charset="0"/>
              </a:rPr>
              <a:t>A comprehensive analysis to the performance of </a:t>
            </a:r>
            <a:r>
              <a:rPr lang="en-US" altLang="zh-CN" sz="2400" dirty="0">
                <a:latin typeface="Eras Medium IT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2400" dirty="0" smtClean="0">
                <a:latin typeface="Eras Medium ITC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rPr>
              <a:t>Sync</a:t>
            </a:r>
            <a:r>
              <a:rPr lang="en-US" altLang="zh-CN" sz="2400" dirty="0" smtClean="0">
                <a:latin typeface="Eras Medium ITC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rPr>
              <a:t>Async</a:t>
            </a:r>
            <a:r>
              <a:rPr lang="en-US" altLang="zh-CN" sz="2400" dirty="0" smtClean="0">
                <a:latin typeface="Eras Medium ITC" pitchFamily="34" charset="0"/>
                <a:ea typeface="Verdana" pitchFamily="34" charset="0"/>
                <a:cs typeface="Verdana" pitchFamily="34" charset="0"/>
              </a:rPr>
              <a:t> modes for different algorithms, configuration and stages</a:t>
            </a:r>
          </a:p>
          <a:p>
            <a:pPr marL="627063" lvl="2" indent="-354013">
              <a:lnSpc>
                <a:spcPct val="120000"/>
              </a:lnSpc>
              <a:buClr>
                <a:srgbClr val="FF0066"/>
              </a:buClr>
              <a:buFont typeface="Verdana" pitchFamily="34" charset="0"/>
              <a:buChar char="□"/>
            </a:pPr>
            <a:r>
              <a:rPr lang="en-US" altLang="zh-CN" sz="2400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n-US" altLang="zh-CN" sz="2400" dirty="0" err="1" smtClean="0">
                <a:solidFill>
                  <a:srgbClr val="FF0066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Hsync</a:t>
            </a:r>
            <a:r>
              <a:rPr lang="en-US" altLang="zh-CN" sz="2400" dirty="0" smtClean="0">
                <a:solidFill>
                  <a:srgbClr val="FF0066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2400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mode that dynamically switch modes </a:t>
            </a:r>
            <a:br>
              <a:rPr lang="en-US" altLang="zh-CN" sz="2400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zh-CN" sz="2400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between </a:t>
            </a:r>
            <a:r>
              <a:rPr lang="en-US" altLang="zh-CN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rPr>
              <a:t>Sync</a:t>
            </a:r>
            <a:r>
              <a:rPr lang="en-US" altLang="zh-CN" sz="2400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 &amp; </a:t>
            </a:r>
            <a:r>
              <a:rPr lang="en-US" altLang="zh-CN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rPr>
              <a:t>Async</a:t>
            </a:r>
            <a:r>
              <a:rPr lang="en-US" altLang="zh-CN" sz="2400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 to pursue optimal performance</a:t>
            </a:r>
          </a:p>
          <a:p>
            <a:pPr marL="627063" lvl="2" indent="-354013">
              <a:lnSpc>
                <a:spcPct val="120000"/>
              </a:lnSpc>
              <a:buClr>
                <a:srgbClr val="FF0066"/>
              </a:buClr>
              <a:buSzPct val="100000"/>
              <a:buFont typeface="Verdana" pitchFamily="34" charset="0"/>
              <a:buChar char="□"/>
            </a:pPr>
            <a:r>
              <a:rPr lang="en-US" altLang="zh-CN" sz="2400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An effective switch timing model to predict suitable mode with sampling &amp; profiling</a:t>
            </a:r>
          </a:p>
          <a:p>
            <a:pPr marL="627063" lvl="2" indent="-354013">
              <a:lnSpc>
                <a:spcPct val="120000"/>
              </a:lnSpc>
              <a:buClr>
                <a:srgbClr val="FF0066"/>
              </a:buClr>
              <a:buSzPct val="100000"/>
              <a:buFont typeface="Verdana" pitchFamily="34" charset="0"/>
              <a:buChar char="□"/>
            </a:pPr>
            <a:r>
              <a:rPr lang="en-US" altLang="zh-CN" sz="2400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Outperforms GraphLab with </a:t>
            </a:r>
            <a:r>
              <a:rPr lang="en-US" altLang="zh-CN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Verdana" pitchFamily="34" charset="0"/>
                <a:cs typeface="Verdana" pitchFamily="34" charset="0"/>
              </a:rPr>
              <a:t>best</a:t>
            </a:r>
            <a:r>
              <a:rPr lang="en-US" altLang="zh-CN" sz="2400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 mode from 9% to 73% for various algorithms and dataset</a:t>
            </a:r>
          </a:p>
        </p:txBody>
      </p:sp>
    </p:spTree>
    <p:extLst>
      <p:ext uri="{BB962C8B-B14F-4D97-AF65-F5344CB8AC3E}">
        <p14:creationId xmlns:p14="http://schemas.microsoft.com/office/powerpoint/2010/main" val="235321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1"/>
    </mc:Choice>
    <mc:Fallback xmlns="">
      <p:transition xmlns:p14="http://schemas.microsoft.com/office/powerpoint/2010/main" spd="slow" advTm="167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81688"/>
            <a:ext cx="2952971" cy="295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024568" y="2924944"/>
            <a:ext cx="38072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2400" dirty="0">
                <a:latin typeface="Eras Medium ITC" pitchFamily="34" charset="0"/>
                <a:cs typeface="Courier New" pitchFamily="49" charset="0"/>
                <a:hlinkClick r:id="rId4"/>
              </a:rPr>
              <a:t>http://</a:t>
            </a:r>
            <a:r>
              <a:rPr lang="en-US" altLang="zh-TW" sz="2400" dirty="0" smtClean="0">
                <a:latin typeface="Eras Medium ITC" pitchFamily="34" charset="0"/>
                <a:cs typeface="Courier New" pitchFamily="49" charset="0"/>
                <a:hlinkClick r:id="rId4"/>
              </a:rPr>
              <a:t>ipads.se.sjtu.edu.cn/projects/powerswitch.html</a:t>
            </a:r>
            <a:r>
              <a:rPr lang="en-US" altLang="zh-TW" sz="2400" dirty="0" smtClean="0">
                <a:latin typeface="Eras Medium ITC" pitchFamily="34" charset="0"/>
                <a:cs typeface="Courier New" pitchFamily="49" charset="0"/>
              </a:rPr>
              <a:t> </a:t>
            </a:r>
          </a:p>
          <a:p>
            <a:pPr algn="r"/>
            <a:r>
              <a:rPr lang="en-US" altLang="zh-TW" sz="2400" dirty="0">
                <a:solidFill>
                  <a:srgbClr val="002060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Institute of Parallel and Distributed Systems</a:t>
            </a:r>
          </a:p>
          <a:p>
            <a:pPr algn="r"/>
            <a:r>
              <a:rPr lang="en-US" altLang="zh-TW" sz="2400" dirty="0" smtClean="0">
                <a:latin typeface="Eras Medium ITC" pitchFamily="34" charset="0"/>
                <a:cs typeface="Courier New" pitchFamily="49" charset="0"/>
              </a:rPr>
              <a:t> </a:t>
            </a:r>
            <a:endParaRPr lang="en-US" altLang="zh-TW" sz="2400" dirty="0">
              <a:latin typeface="Eras Medium ITC" pitchFamily="34" charset="0"/>
              <a:cs typeface="Courier New" pitchFamily="49" charset="0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9" t="5112" r="12476" b="11476"/>
          <a:stretch/>
        </p:blipFill>
        <p:spPr bwMode="auto">
          <a:xfrm>
            <a:off x="3501301" y="4581224"/>
            <a:ext cx="683400" cy="864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2" r="4020"/>
          <a:stretch/>
        </p:blipFill>
        <p:spPr bwMode="auto">
          <a:xfrm>
            <a:off x="2166107" y="4581224"/>
            <a:ext cx="668664" cy="864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771" y="4581224"/>
            <a:ext cx="667008" cy="864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t="1" r="9540" b="25786"/>
          <a:stretch/>
        </p:blipFill>
        <p:spPr bwMode="auto">
          <a:xfrm>
            <a:off x="4184221" y="4581224"/>
            <a:ext cx="647640" cy="864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G:\2b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6"/>
          <a:stretch/>
        </p:blipFill>
        <p:spPr bwMode="auto">
          <a:xfrm>
            <a:off x="1447776" y="4581224"/>
            <a:ext cx="718331" cy="864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标题 1"/>
          <p:cNvSpPr txBox="1">
            <a:spLocks/>
          </p:cNvSpPr>
          <p:nvPr/>
        </p:nvSpPr>
        <p:spPr>
          <a:xfrm>
            <a:off x="288000" y="420786"/>
            <a:ext cx="8398800" cy="5760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charset="0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Thanks</a:t>
            </a:r>
            <a:endParaRPr lang="zh-CN" altLang="en-US" dirty="0"/>
          </a:p>
        </p:txBody>
      </p:sp>
      <p:sp>
        <p:nvSpPr>
          <p:cNvPr id="27" name="标题 4"/>
          <p:cNvSpPr txBox="1">
            <a:spLocks/>
          </p:cNvSpPr>
          <p:nvPr/>
        </p:nvSpPr>
        <p:spPr>
          <a:xfrm>
            <a:off x="4990441" y="1817963"/>
            <a:ext cx="3124200" cy="681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i="0" kern="1200" cap="all">
                <a:solidFill>
                  <a:srgbClr val="3366FF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/>
            <a:r>
              <a:rPr lang="en-US" altLang="zh-TW" b="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  <a:cs typeface="Meiryo" pitchFamily="34" charset="-128"/>
              </a:rPr>
              <a:t>Questions</a:t>
            </a:r>
            <a:endParaRPr lang="zh-TW" altLang="en-US" b="0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pic>
        <p:nvPicPr>
          <p:cNvPr id="1026" name="Picture 2" descr="Z:\Research\9.resource\homepage\powerswitch\powerswitch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96" y="1765735"/>
            <a:ext cx="4129944" cy="137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60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6"/>
    </mc:Choice>
    <mc:Fallback xmlns="">
      <p:transition xmlns:p14="http://schemas.microsoft.com/office/powerpoint/2010/main" spd="slow" advTm="597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u="sng" dirty="0" smtClean="0"/>
              <a:t>Distributed</a:t>
            </a:r>
            <a:r>
              <a:rPr lang="en-US" altLang="zh-CN" sz="3600" dirty="0" smtClean="0"/>
              <a:t> Graph Computation</a:t>
            </a:r>
            <a:endParaRPr lang="zh-CN" altLang="en-US" sz="3600" dirty="0"/>
          </a:p>
        </p:txBody>
      </p:sp>
      <p:sp>
        <p:nvSpPr>
          <p:cNvPr id="6" name="线形标注 2 5"/>
          <p:cNvSpPr/>
          <p:nvPr/>
        </p:nvSpPr>
        <p:spPr>
          <a:xfrm>
            <a:off x="2843808" y="1412776"/>
            <a:ext cx="4824536" cy="151216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1059"/>
              <a:gd name="adj6" fmla="val -248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49263" lvl="1" indent="-352425">
              <a:buClr>
                <a:srgbClr val="FF0066"/>
              </a:buClr>
              <a:buSzPct val="70000"/>
              <a:buFont typeface="Wingdings" charset="2"/>
              <a:buChar char=""/>
            </a:pPr>
            <a:r>
              <a:rPr kumimoji="1" lang="en-US" altLang="zh-CN" sz="2600" dirty="0" smtClean="0">
                <a:latin typeface="Eras Medium ITC"/>
                <a:cs typeface="Eras Medium ITC"/>
              </a:rPr>
              <a:t>Larger Graph </a:t>
            </a:r>
            <a:r>
              <a:rPr kumimoji="1" lang="zh-CN" altLang="en-US" sz="2600" dirty="0" smtClean="0">
                <a:latin typeface="Eras Medium ITC"/>
                <a:cs typeface="Eras Medium ITC"/>
              </a:rPr>
              <a:t> </a:t>
            </a:r>
            <a:endParaRPr kumimoji="1" lang="en-US" altLang="zh-CN" sz="2600" dirty="0">
              <a:latin typeface="Eras Medium ITC"/>
              <a:cs typeface="Eras Medium ITC"/>
            </a:endParaRPr>
          </a:p>
          <a:p>
            <a:pPr marL="449263" lvl="1" indent="-352425">
              <a:buClr>
                <a:srgbClr val="FF0066"/>
              </a:buClr>
              <a:buSzPct val="70000"/>
              <a:buFont typeface="Wingdings" charset="2"/>
              <a:buChar char=""/>
            </a:pPr>
            <a:r>
              <a:rPr kumimoji="1" lang="en-US" altLang="zh-CN" sz="2600" dirty="0" smtClean="0">
                <a:latin typeface="Eras Medium ITC"/>
                <a:cs typeface="Eras Medium ITC"/>
              </a:rPr>
              <a:t>Complicated Computation</a:t>
            </a:r>
          </a:p>
          <a:p>
            <a:pPr marL="449263" lvl="1" indent="-352425">
              <a:buClr>
                <a:srgbClr val="FF0066"/>
              </a:buClr>
              <a:buSzPct val="70000"/>
              <a:buFont typeface="Wingdings" charset="2"/>
              <a:buChar char=""/>
            </a:pPr>
            <a:r>
              <a:rPr kumimoji="1" lang="en-US" altLang="zh-CN" sz="2600" dirty="0" smtClean="0">
                <a:latin typeface="Eras Medium ITC"/>
                <a:cs typeface="Eras Medium ITC"/>
              </a:rPr>
              <a:t>Storage support</a:t>
            </a:r>
            <a:endParaRPr kumimoji="1" lang="zh-CN" altLang="en-US" sz="2600" dirty="0">
              <a:latin typeface="Eras Medium ITC"/>
              <a:cs typeface="Eras Medium ITC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664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67"/>
    </mc:Choice>
    <mc:Fallback xmlns="">
      <p:transition xmlns:p14="http://schemas.microsoft.com/office/powerpoint/2010/main" spd="slow" advTm="15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5940152" y="3785535"/>
            <a:ext cx="3136077" cy="2340428"/>
            <a:chOff x="6229807" y="3785535"/>
            <a:chExt cx="2846422" cy="2340428"/>
          </a:xfrm>
        </p:grpSpPr>
        <p:sp>
          <p:nvSpPr>
            <p:cNvPr id="65" name="任意多边形 64"/>
            <p:cNvSpPr/>
            <p:nvPr/>
          </p:nvSpPr>
          <p:spPr>
            <a:xfrm>
              <a:off x="6229807" y="3789040"/>
              <a:ext cx="1654561" cy="2307772"/>
            </a:xfrm>
            <a:custGeom>
              <a:avLst/>
              <a:gdLst>
                <a:gd name="connsiteX0" fmla="*/ 1661592 w 1813992"/>
                <a:gd name="connsiteY0" fmla="*/ 2024743 h 2307772"/>
                <a:gd name="connsiteX1" fmla="*/ 1694249 w 1813992"/>
                <a:gd name="connsiteY1" fmla="*/ 1970314 h 2307772"/>
                <a:gd name="connsiteX2" fmla="*/ 1705135 w 1813992"/>
                <a:gd name="connsiteY2" fmla="*/ 1926772 h 2307772"/>
                <a:gd name="connsiteX3" fmla="*/ 1716021 w 1813992"/>
                <a:gd name="connsiteY3" fmla="*/ 1894114 h 2307772"/>
                <a:gd name="connsiteX4" fmla="*/ 1737792 w 1813992"/>
                <a:gd name="connsiteY4" fmla="*/ 1817914 h 2307772"/>
                <a:gd name="connsiteX5" fmla="*/ 1748678 w 1813992"/>
                <a:gd name="connsiteY5" fmla="*/ 1709057 h 2307772"/>
                <a:gd name="connsiteX6" fmla="*/ 1770449 w 1813992"/>
                <a:gd name="connsiteY6" fmla="*/ 1371600 h 2307772"/>
                <a:gd name="connsiteX7" fmla="*/ 1792221 w 1813992"/>
                <a:gd name="connsiteY7" fmla="*/ 1186543 h 2307772"/>
                <a:gd name="connsiteX8" fmla="*/ 1813992 w 1813992"/>
                <a:gd name="connsiteY8" fmla="*/ 1055914 h 2307772"/>
                <a:gd name="connsiteX9" fmla="*/ 1803107 w 1813992"/>
                <a:gd name="connsiteY9" fmla="*/ 805543 h 2307772"/>
                <a:gd name="connsiteX10" fmla="*/ 1792221 w 1813992"/>
                <a:gd name="connsiteY10" fmla="*/ 381000 h 2307772"/>
                <a:gd name="connsiteX11" fmla="*/ 1781335 w 1813992"/>
                <a:gd name="connsiteY11" fmla="*/ 348343 h 2307772"/>
                <a:gd name="connsiteX12" fmla="*/ 1759564 w 1813992"/>
                <a:gd name="connsiteY12" fmla="*/ 315686 h 2307772"/>
                <a:gd name="connsiteX13" fmla="*/ 1737792 w 1813992"/>
                <a:gd name="connsiteY13" fmla="*/ 250372 h 2307772"/>
                <a:gd name="connsiteX14" fmla="*/ 1726907 w 1813992"/>
                <a:gd name="connsiteY14" fmla="*/ 217714 h 2307772"/>
                <a:gd name="connsiteX15" fmla="*/ 1694249 w 1813992"/>
                <a:gd name="connsiteY15" fmla="*/ 185057 h 2307772"/>
                <a:gd name="connsiteX16" fmla="*/ 1672478 w 1813992"/>
                <a:gd name="connsiteY16" fmla="*/ 152400 h 2307772"/>
                <a:gd name="connsiteX17" fmla="*/ 1639821 w 1813992"/>
                <a:gd name="connsiteY17" fmla="*/ 130629 h 2307772"/>
                <a:gd name="connsiteX18" fmla="*/ 1618049 w 1813992"/>
                <a:gd name="connsiteY18" fmla="*/ 108857 h 2307772"/>
                <a:gd name="connsiteX19" fmla="*/ 1585392 w 1813992"/>
                <a:gd name="connsiteY19" fmla="*/ 87086 h 2307772"/>
                <a:gd name="connsiteX20" fmla="*/ 1509192 w 1813992"/>
                <a:gd name="connsiteY20" fmla="*/ 32657 h 2307772"/>
                <a:gd name="connsiteX21" fmla="*/ 1476535 w 1813992"/>
                <a:gd name="connsiteY21" fmla="*/ 10886 h 2307772"/>
                <a:gd name="connsiteX22" fmla="*/ 1389449 w 1813992"/>
                <a:gd name="connsiteY22" fmla="*/ 0 h 2307772"/>
                <a:gd name="connsiteX23" fmla="*/ 583907 w 1813992"/>
                <a:gd name="connsiteY23" fmla="*/ 10886 h 2307772"/>
                <a:gd name="connsiteX24" fmla="*/ 551249 w 1813992"/>
                <a:gd name="connsiteY24" fmla="*/ 32657 h 2307772"/>
                <a:gd name="connsiteX25" fmla="*/ 485935 w 1813992"/>
                <a:gd name="connsiteY25" fmla="*/ 54429 h 2307772"/>
                <a:gd name="connsiteX26" fmla="*/ 453278 w 1813992"/>
                <a:gd name="connsiteY26" fmla="*/ 76200 h 2307772"/>
                <a:gd name="connsiteX27" fmla="*/ 431507 w 1813992"/>
                <a:gd name="connsiteY27" fmla="*/ 97972 h 2307772"/>
                <a:gd name="connsiteX28" fmla="*/ 398849 w 1813992"/>
                <a:gd name="connsiteY28" fmla="*/ 108857 h 2307772"/>
                <a:gd name="connsiteX29" fmla="*/ 387964 w 1813992"/>
                <a:gd name="connsiteY29" fmla="*/ 141514 h 2307772"/>
                <a:gd name="connsiteX30" fmla="*/ 300878 w 1813992"/>
                <a:gd name="connsiteY30" fmla="*/ 217714 h 2307772"/>
                <a:gd name="connsiteX31" fmla="*/ 235564 w 1813992"/>
                <a:gd name="connsiteY31" fmla="*/ 261257 h 2307772"/>
                <a:gd name="connsiteX32" fmla="*/ 148478 w 1813992"/>
                <a:gd name="connsiteY32" fmla="*/ 326572 h 2307772"/>
                <a:gd name="connsiteX33" fmla="*/ 104935 w 1813992"/>
                <a:gd name="connsiteY33" fmla="*/ 391886 h 2307772"/>
                <a:gd name="connsiteX34" fmla="*/ 83164 w 1813992"/>
                <a:gd name="connsiteY34" fmla="*/ 424543 h 2307772"/>
                <a:gd name="connsiteX35" fmla="*/ 50507 w 1813992"/>
                <a:gd name="connsiteY35" fmla="*/ 478972 h 2307772"/>
                <a:gd name="connsiteX36" fmla="*/ 39621 w 1813992"/>
                <a:gd name="connsiteY36" fmla="*/ 522514 h 2307772"/>
                <a:gd name="connsiteX37" fmla="*/ 17849 w 1813992"/>
                <a:gd name="connsiteY37" fmla="*/ 587829 h 2307772"/>
                <a:gd name="connsiteX38" fmla="*/ 17849 w 1813992"/>
                <a:gd name="connsiteY38" fmla="*/ 1066800 h 2307772"/>
                <a:gd name="connsiteX39" fmla="*/ 39621 w 1813992"/>
                <a:gd name="connsiteY39" fmla="*/ 1143000 h 2307772"/>
                <a:gd name="connsiteX40" fmla="*/ 61392 w 1813992"/>
                <a:gd name="connsiteY40" fmla="*/ 1251857 h 2307772"/>
                <a:gd name="connsiteX41" fmla="*/ 72278 w 1813992"/>
                <a:gd name="connsiteY41" fmla="*/ 1404257 h 2307772"/>
                <a:gd name="connsiteX42" fmla="*/ 94049 w 1813992"/>
                <a:gd name="connsiteY42" fmla="*/ 1502229 h 2307772"/>
                <a:gd name="connsiteX43" fmla="*/ 104935 w 1813992"/>
                <a:gd name="connsiteY43" fmla="*/ 1567543 h 2307772"/>
                <a:gd name="connsiteX44" fmla="*/ 104935 w 1813992"/>
                <a:gd name="connsiteY44" fmla="*/ 2144486 h 2307772"/>
                <a:gd name="connsiteX45" fmla="*/ 126707 w 1813992"/>
                <a:gd name="connsiteY45" fmla="*/ 2166257 h 2307772"/>
                <a:gd name="connsiteX46" fmla="*/ 159364 w 1813992"/>
                <a:gd name="connsiteY46" fmla="*/ 2209800 h 2307772"/>
                <a:gd name="connsiteX47" fmla="*/ 192021 w 1813992"/>
                <a:gd name="connsiteY47" fmla="*/ 2242457 h 2307772"/>
                <a:gd name="connsiteX48" fmla="*/ 257335 w 1813992"/>
                <a:gd name="connsiteY48" fmla="*/ 2286000 h 2307772"/>
                <a:gd name="connsiteX49" fmla="*/ 355307 w 1813992"/>
                <a:gd name="connsiteY49" fmla="*/ 2307772 h 2307772"/>
                <a:gd name="connsiteX50" fmla="*/ 1215278 w 1813992"/>
                <a:gd name="connsiteY50" fmla="*/ 2296886 h 2307772"/>
                <a:gd name="connsiteX51" fmla="*/ 1313249 w 1813992"/>
                <a:gd name="connsiteY51" fmla="*/ 2275114 h 2307772"/>
                <a:gd name="connsiteX52" fmla="*/ 1345907 w 1813992"/>
                <a:gd name="connsiteY52" fmla="*/ 2253343 h 2307772"/>
                <a:gd name="connsiteX53" fmla="*/ 1389449 w 1813992"/>
                <a:gd name="connsiteY53" fmla="*/ 2242457 h 2307772"/>
                <a:gd name="connsiteX54" fmla="*/ 1454764 w 1813992"/>
                <a:gd name="connsiteY54" fmla="*/ 2220686 h 2307772"/>
                <a:gd name="connsiteX55" fmla="*/ 1476535 w 1813992"/>
                <a:gd name="connsiteY55" fmla="*/ 2198914 h 2307772"/>
                <a:gd name="connsiteX56" fmla="*/ 1541849 w 1813992"/>
                <a:gd name="connsiteY56" fmla="*/ 2177143 h 2307772"/>
                <a:gd name="connsiteX57" fmla="*/ 1607164 w 1813992"/>
                <a:gd name="connsiteY57" fmla="*/ 2111829 h 2307772"/>
                <a:gd name="connsiteX58" fmla="*/ 1628935 w 1813992"/>
                <a:gd name="connsiteY58" fmla="*/ 2090057 h 2307772"/>
                <a:gd name="connsiteX59" fmla="*/ 1661592 w 1813992"/>
                <a:gd name="connsiteY59" fmla="*/ 2079172 h 2307772"/>
                <a:gd name="connsiteX60" fmla="*/ 1672478 w 1813992"/>
                <a:gd name="connsiteY60" fmla="*/ 2046514 h 2307772"/>
                <a:gd name="connsiteX61" fmla="*/ 1661592 w 1813992"/>
                <a:gd name="connsiteY61" fmla="*/ 2024743 h 230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813992" h="2307772">
                  <a:moveTo>
                    <a:pt x="1661592" y="2024743"/>
                  </a:moveTo>
                  <a:cubicBezTo>
                    <a:pt x="1665221" y="2012043"/>
                    <a:pt x="1685656" y="1989649"/>
                    <a:pt x="1694249" y="1970314"/>
                  </a:cubicBezTo>
                  <a:cubicBezTo>
                    <a:pt x="1700325" y="1956643"/>
                    <a:pt x="1701025" y="1941157"/>
                    <a:pt x="1705135" y="1926772"/>
                  </a:cubicBezTo>
                  <a:cubicBezTo>
                    <a:pt x="1708287" y="1915739"/>
                    <a:pt x="1712869" y="1905147"/>
                    <a:pt x="1716021" y="1894114"/>
                  </a:cubicBezTo>
                  <a:cubicBezTo>
                    <a:pt x="1743367" y="1798406"/>
                    <a:pt x="1711686" y="1896238"/>
                    <a:pt x="1737792" y="1817914"/>
                  </a:cubicBezTo>
                  <a:cubicBezTo>
                    <a:pt x="1741421" y="1781628"/>
                    <a:pt x="1746655" y="1745468"/>
                    <a:pt x="1748678" y="1709057"/>
                  </a:cubicBezTo>
                  <a:cubicBezTo>
                    <a:pt x="1767412" y="1371853"/>
                    <a:pt x="1739651" y="1525602"/>
                    <a:pt x="1770449" y="1371600"/>
                  </a:cubicBezTo>
                  <a:cubicBezTo>
                    <a:pt x="1787709" y="1164485"/>
                    <a:pt x="1770717" y="1308398"/>
                    <a:pt x="1792221" y="1186543"/>
                  </a:cubicBezTo>
                  <a:cubicBezTo>
                    <a:pt x="1799892" y="1143071"/>
                    <a:pt x="1813992" y="1055914"/>
                    <a:pt x="1813992" y="1055914"/>
                  </a:cubicBezTo>
                  <a:cubicBezTo>
                    <a:pt x="1810364" y="972457"/>
                    <a:pt x="1805800" y="889035"/>
                    <a:pt x="1803107" y="805543"/>
                  </a:cubicBezTo>
                  <a:cubicBezTo>
                    <a:pt x="1798543" y="664056"/>
                    <a:pt x="1798955" y="522401"/>
                    <a:pt x="1792221" y="381000"/>
                  </a:cubicBezTo>
                  <a:cubicBezTo>
                    <a:pt x="1791675" y="369538"/>
                    <a:pt x="1786467" y="358606"/>
                    <a:pt x="1781335" y="348343"/>
                  </a:cubicBezTo>
                  <a:cubicBezTo>
                    <a:pt x="1775484" y="336641"/>
                    <a:pt x="1764877" y="327641"/>
                    <a:pt x="1759564" y="315686"/>
                  </a:cubicBezTo>
                  <a:cubicBezTo>
                    <a:pt x="1750243" y="294715"/>
                    <a:pt x="1745049" y="272143"/>
                    <a:pt x="1737792" y="250372"/>
                  </a:cubicBezTo>
                  <a:cubicBezTo>
                    <a:pt x="1734163" y="239486"/>
                    <a:pt x="1735021" y="225828"/>
                    <a:pt x="1726907" y="217714"/>
                  </a:cubicBezTo>
                  <a:cubicBezTo>
                    <a:pt x="1716021" y="206828"/>
                    <a:pt x="1704105" y="196884"/>
                    <a:pt x="1694249" y="185057"/>
                  </a:cubicBezTo>
                  <a:cubicBezTo>
                    <a:pt x="1685873" y="175007"/>
                    <a:pt x="1681729" y="161651"/>
                    <a:pt x="1672478" y="152400"/>
                  </a:cubicBezTo>
                  <a:cubicBezTo>
                    <a:pt x="1663227" y="143149"/>
                    <a:pt x="1650037" y="138802"/>
                    <a:pt x="1639821" y="130629"/>
                  </a:cubicBezTo>
                  <a:cubicBezTo>
                    <a:pt x="1631807" y="124218"/>
                    <a:pt x="1626063" y="115268"/>
                    <a:pt x="1618049" y="108857"/>
                  </a:cubicBezTo>
                  <a:cubicBezTo>
                    <a:pt x="1607833" y="100684"/>
                    <a:pt x="1595325" y="95600"/>
                    <a:pt x="1585392" y="87086"/>
                  </a:cubicBezTo>
                  <a:cubicBezTo>
                    <a:pt x="1469556" y="-12202"/>
                    <a:pt x="1597199" y="76661"/>
                    <a:pt x="1509192" y="32657"/>
                  </a:cubicBezTo>
                  <a:cubicBezTo>
                    <a:pt x="1497490" y="26806"/>
                    <a:pt x="1489157" y="14328"/>
                    <a:pt x="1476535" y="10886"/>
                  </a:cubicBezTo>
                  <a:cubicBezTo>
                    <a:pt x="1448311" y="3189"/>
                    <a:pt x="1418478" y="3629"/>
                    <a:pt x="1389449" y="0"/>
                  </a:cubicBezTo>
                  <a:cubicBezTo>
                    <a:pt x="1120935" y="3629"/>
                    <a:pt x="852242" y="431"/>
                    <a:pt x="583907" y="10886"/>
                  </a:cubicBezTo>
                  <a:cubicBezTo>
                    <a:pt x="570834" y="11395"/>
                    <a:pt x="563205" y="27343"/>
                    <a:pt x="551249" y="32657"/>
                  </a:cubicBezTo>
                  <a:cubicBezTo>
                    <a:pt x="530278" y="41977"/>
                    <a:pt x="505030" y="41699"/>
                    <a:pt x="485935" y="54429"/>
                  </a:cubicBezTo>
                  <a:cubicBezTo>
                    <a:pt x="475049" y="61686"/>
                    <a:pt x="463494" y="68027"/>
                    <a:pt x="453278" y="76200"/>
                  </a:cubicBezTo>
                  <a:cubicBezTo>
                    <a:pt x="445264" y="82611"/>
                    <a:pt x="440308" y="92692"/>
                    <a:pt x="431507" y="97972"/>
                  </a:cubicBezTo>
                  <a:cubicBezTo>
                    <a:pt x="421667" y="103876"/>
                    <a:pt x="409735" y="105229"/>
                    <a:pt x="398849" y="108857"/>
                  </a:cubicBezTo>
                  <a:cubicBezTo>
                    <a:pt x="395221" y="119743"/>
                    <a:pt x="394849" y="132334"/>
                    <a:pt x="387964" y="141514"/>
                  </a:cubicBezTo>
                  <a:cubicBezTo>
                    <a:pt x="337602" y="208664"/>
                    <a:pt x="348093" y="179941"/>
                    <a:pt x="300878" y="217714"/>
                  </a:cubicBezTo>
                  <a:cubicBezTo>
                    <a:pt x="245467" y="262043"/>
                    <a:pt x="323334" y="217373"/>
                    <a:pt x="235564" y="261257"/>
                  </a:cubicBezTo>
                  <a:cubicBezTo>
                    <a:pt x="173021" y="323800"/>
                    <a:pt x="205476" y="307572"/>
                    <a:pt x="148478" y="326572"/>
                  </a:cubicBezTo>
                  <a:lnTo>
                    <a:pt x="104935" y="391886"/>
                  </a:lnTo>
                  <a:cubicBezTo>
                    <a:pt x="97678" y="402772"/>
                    <a:pt x="87301" y="412132"/>
                    <a:pt x="83164" y="424543"/>
                  </a:cubicBezTo>
                  <a:cubicBezTo>
                    <a:pt x="69032" y="466936"/>
                    <a:pt x="80392" y="449086"/>
                    <a:pt x="50507" y="478972"/>
                  </a:cubicBezTo>
                  <a:cubicBezTo>
                    <a:pt x="46878" y="493486"/>
                    <a:pt x="43920" y="508184"/>
                    <a:pt x="39621" y="522514"/>
                  </a:cubicBezTo>
                  <a:cubicBezTo>
                    <a:pt x="33026" y="544495"/>
                    <a:pt x="17849" y="587829"/>
                    <a:pt x="17849" y="587829"/>
                  </a:cubicBezTo>
                  <a:cubicBezTo>
                    <a:pt x="-10701" y="787694"/>
                    <a:pt x="-677" y="687016"/>
                    <a:pt x="17849" y="1066800"/>
                  </a:cubicBezTo>
                  <a:cubicBezTo>
                    <a:pt x="18850" y="1087319"/>
                    <a:pt x="33720" y="1122346"/>
                    <a:pt x="39621" y="1143000"/>
                  </a:cubicBezTo>
                  <a:cubicBezTo>
                    <a:pt x="52613" y="1188471"/>
                    <a:pt x="52838" y="1200531"/>
                    <a:pt x="61392" y="1251857"/>
                  </a:cubicBezTo>
                  <a:cubicBezTo>
                    <a:pt x="65021" y="1302657"/>
                    <a:pt x="67210" y="1353580"/>
                    <a:pt x="72278" y="1404257"/>
                  </a:cubicBezTo>
                  <a:cubicBezTo>
                    <a:pt x="85133" y="1532803"/>
                    <a:pt x="76142" y="1421645"/>
                    <a:pt x="94049" y="1502229"/>
                  </a:cubicBezTo>
                  <a:cubicBezTo>
                    <a:pt x="98837" y="1523775"/>
                    <a:pt x="101306" y="1545772"/>
                    <a:pt x="104935" y="1567543"/>
                  </a:cubicBezTo>
                  <a:cubicBezTo>
                    <a:pt x="100067" y="1723316"/>
                    <a:pt x="83007" y="1976373"/>
                    <a:pt x="104935" y="2144486"/>
                  </a:cubicBezTo>
                  <a:cubicBezTo>
                    <a:pt x="106262" y="2154663"/>
                    <a:pt x="120137" y="2158373"/>
                    <a:pt x="126707" y="2166257"/>
                  </a:cubicBezTo>
                  <a:cubicBezTo>
                    <a:pt x="138322" y="2180195"/>
                    <a:pt x="147557" y="2196025"/>
                    <a:pt x="159364" y="2209800"/>
                  </a:cubicBezTo>
                  <a:cubicBezTo>
                    <a:pt x="169383" y="2221489"/>
                    <a:pt x="179869" y="2233006"/>
                    <a:pt x="192021" y="2242457"/>
                  </a:cubicBezTo>
                  <a:cubicBezTo>
                    <a:pt x="212675" y="2258521"/>
                    <a:pt x="231950" y="2279654"/>
                    <a:pt x="257335" y="2286000"/>
                  </a:cubicBezTo>
                  <a:cubicBezTo>
                    <a:pt x="318828" y="2301374"/>
                    <a:pt x="286207" y="2293952"/>
                    <a:pt x="355307" y="2307772"/>
                  </a:cubicBezTo>
                  <a:lnTo>
                    <a:pt x="1215278" y="2296886"/>
                  </a:lnTo>
                  <a:cubicBezTo>
                    <a:pt x="1232830" y="2296473"/>
                    <a:pt x="1290368" y="2286554"/>
                    <a:pt x="1313249" y="2275114"/>
                  </a:cubicBezTo>
                  <a:cubicBezTo>
                    <a:pt x="1324951" y="2269263"/>
                    <a:pt x="1333882" y="2258497"/>
                    <a:pt x="1345907" y="2253343"/>
                  </a:cubicBezTo>
                  <a:cubicBezTo>
                    <a:pt x="1359658" y="2247450"/>
                    <a:pt x="1375119" y="2246756"/>
                    <a:pt x="1389449" y="2242457"/>
                  </a:cubicBezTo>
                  <a:cubicBezTo>
                    <a:pt x="1411430" y="2235863"/>
                    <a:pt x="1454764" y="2220686"/>
                    <a:pt x="1454764" y="2220686"/>
                  </a:cubicBezTo>
                  <a:cubicBezTo>
                    <a:pt x="1462021" y="2213429"/>
                    <a:pt x="1467355" y="2203504"/>
                    <a:pt x="1476535" y="2198914"/>
                  </a:cubicBezTo>
                  <a:cubicBezTo>
                    <a:pt x="1497061" y="2188651"/>
                    <a:pt x="1541849" y="2177143"/>
                    <a:pt x="1541849" y="2177143"/>
                  </a:cubicBezTo>
                  <a:lnTo>
                    <a:pt x="1607164" y="2111829"/>
                  </a:lnTo>
                  <a:cubicBezTo>
                    <a:pt x="1614421" y="2104572"/>
                    <a:pt x="1619198" y="2093302"/>
                    <a:pt x="1628935" y="2090057"/>
                  </a:cubicBezTo>
                  <a:lnTo>
                    <a:pt x="1661592" y="2079172"/>
                  </a:lnTo>
                  <a:cubicBezTo>
                    <a:pt x="1665221" y="2068286"/>
                    <a:pt x="1665310" y="2055474"/>
                    <a:pt x="1672478" y="2046514"/>
                  </a:cubicBezTo>
                  <a:cubicBezTo>
                    <a:pt x="1708154" y="2001918"/>
                    <a:pt x="1657963" y="2037443"/>
                    <a:pt x="1661592" y="2024743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7844349" y="3785535"/>
              <a:ext cx="1231880" cy="2340428"/>
            </a:xfrm>
            <a:custGeom>
              <a:avLst/>
              <a:gdLst>
                <a:gd name="connsiteX0" fmla="*/ 936172 w 1231880"/>
                <a:gd name="connsiteY0" fmla="*/ 195943 h 2340428"/>
                <a:gd name="connsiteX1" fmla="*/ 925286 w 1231880"/>
                <a:gd name="connsiteY1" fmla="*/ 130628 h 2340428"/>
                <a:gd name="connsiteX2" fmla="*/ 903514 w 1231880"/>
                <a:gd name="connsiteY2" fmla="*/ 108857 h 2340428"/>
                <a:gd name="connsiteX3" fmla="*/ 881743 w 1231880"/>
                <a:gd name="connsiteY3" fmla="*/ 76200 h 2340428"/>
                <a:gd name="connsiteX4" fmla="*/ 805543 w 1231880"/>
                <a:gd name="connsiteY4" fmla="*/ 10886 h 2340428"/>
                <a:gd name="connsiteX5" fmla="*/ 772886 w 1231880"/>
                <a:gd name="connsiteY5" fmla="*/ 0 h 2340428"/>
                <a:gd name="connsiteX6" fmla="*/ 620486 w 1231880"/>
                <a:gd name="connsiteY6" fmla="*/ 10886 h 2340428"/>
                <a:gd name="connsiteX7" fmla="*/ 587829 w 1231880"/>
                <a:gd name="connsiteY7" fmla="*/ 21771 h 2340428"/>
                <a:gd name="connsiteX8" fmla="*/ 566057 w 1231880"/>
                <a:gd name="connsiteY8" fmla="*/ 43543 h 2340428"/>
                <a:gd name="connsiteX9" fmla="*/ 500743 w 1231880"/>
                <a:gd name="connsiteY9" fmla="*/ 65314 h 2340428"/>
                <a:gd name="connsiteX10" fmla="*/ 468086 w 1231880"/>
                <a:gd name="connsiteY10" fmla="*/ 76200 h 2340428"/>
                <a:gd name="connsiteX11" fmla="*/ 435429 w 1231880"/>
                <a:gd name="connsiteY11" fmla="*/ 87086 h 2340428"/>
                <a:gd name="connsiteX12" fmla="*/ 381000 w 1231880"/>
                <a:gd name="connsiteY12" fmla="*/ 141514 h 2340428"/>
                <a:gd name="connsiteX13" fmla="*/ 359229 w 1231880"/>
                <a:gd name="connsiteY13" fmla="*/ 217714 h 2340428"/>
                <a:gd name="connsiteX14" fmla="*/ 348343 w 1231880"/>
                <a:gd name="connsiteY14" fmla="*/ 250371 h 2340428"/>
                <a:gd name="connsiteX15" fmla="*/ 337457 w 1231880"/>
                <a:gd name="connsiteY15" fmla="*/ 381000 h 2340428"/>
                <a:gd name="connsiteX16" fmla="*/ 326572 w 1231880"/>
                <a:gd name="connsiteY16" fmla="*/ 446314 h 2340428"/>
                <a:gd name="connsiteX17" fmla="*/ 315686 w 1231880"/>
                <a:gd name="connsiteY17" fmla="*/ 685800 h 2340428"/>
                <a:gd name="connsiteX18" fmla="*/ 293914 w 1231880"/>
                <a:gd name="connsiteY18" fmla="*/ 1034143 h 2340428"/>
                <a:gd name="connsiteX19" fmla="*/ 283029 w 1231880"/>
                <a:gd name="connsiteY19" fmla="*/ 1099457 h 2340428"/>
                <a:gd name="connsiteX20" fmla="*/ 261257 w 1231880"/>
                <a:gd name="connsiteY20" fmla="*/ 1143000 h 2340428"/>
                <a:gd name="connsiteX21" fmla="*/ 250372 w 1231880"/>
                <a:gd name="connsiteY21" fmla="*/ 1186543 h 2340428"/>
                <a:gd name="connsiteX22" fmla="*/ 185057 w 1231880"/>
                <a:gd name="connsiteY22" fmla="*/ 1338943 h 2340428"/>
                <a:gd name="connsiteX23" fmla="*/ 174172 w 1231880"/>
                <a:gd name="connsiteY23" fmla="*/ 1382486 h 2340428"/>
                <a:gd name="connsiteX24" fmla="*/ 163286 w 1231880"/>
                <a:gd name="connsiteY24" fmla="*/ 1458686 h 2340428"/>
                <a:gd name="connsiteX25" fmla="*/ 141514 w 1231880"/>
                <a:gd name="connsiteY25" fmla="*/ 1524000 h 2340428"/>
                <a:gd name="connsiteX26" fmla="*/ 119743 w 1231880"/>
                <a:gd name="connsiteY26" fmla="*/ 1556657 h 2340428"/>
                <a:gd name="connsiteX27" fmla="*/ 108857 w 1231880"/>
                <a:gd name="connsiteY27" fmla="*/ 1600200 h 2340428"/>
                <a:gd name="connsiteX28" fmla="*/ 87086 w 1231880"/>
                <a:gd name="connsiteY28" fmla="*/ 1665514 h 2340428"/>
                <a:gd name="connsiteX29" fmla="*/ 65314 w 1231880"/>
                <a:gd name="connsiteY29" fmla="*/ 1763486 h 2340428"/>
                <a:gd name="connsiteX30" fmla="*/ 54429 w 1231880"/>
                <a:gd name="connsiteY30" fmla="*/ 1796143 h 2340428"/>
                <a:gd name="connsiteX31" fmla="*/ 32657 w 1231880"/>
                <a:gd name="connsiteY31" fmla="*/ 1905000 h 2340428"/>
                <a:gd name="connsiteX32" fmla="*/ 21772 w 1231880"/>
                <a:gd name="connsiteY32" fmla="*/ 1937657 h 2340428"/>
                <a:gd name="connsiteX33" fmla="*/ 0 w 1231880"/>
                <a:gd name="connsiteY33" fmla="*/ 1970314 h 2340428"/>
                <a:gd name="connsiteX34" fmla="*/ 10886 w 1231880"/>
                <a:gd name="connsiteY34" fmla="*/ 2122714 h 2340428"/>
                <a:gd name="connsiteX35" fmla="*/ 21772 w 1231880"/>
                <a:gd name="connsiteY35" fmla="*/ 2155371 h 2340428"/>
                <a:gd name="connsiteX36" fmla="*/ 130629 w 1231880"/>
                <a:gd name="connsiteY36" fmla="*/ 2264228 h 2340428"/>
                <a:gd name="connsiteX37" fmla="*/ 174172 w 1231880"/>
                <a:gd name="connsiteY37" fmla="*/ 2296886 h 2340428"/>
                <a:gd name="connsiteX38" fmla="*/ 217714 w 1231880"/>
                <a:gd name="connsiteY38" fmla="*/ 2307771 h 2340428"/>
                <a:gd name="connsiteX39" fmla="*/ 326572 w 1231880"/>
                <a:gd name="connsiteY39" fmla="*/ 2340428 h 2340428"/>
                <a:gd name="connsiteX40" fmla="*/ 947057 w 1231880"/>
                <a:gd name="connsiteY40" fmla="*/ 2329543 h 2340428"/>
                <a:gd name="connsiteX41" fmla="*/ 968829 w 1231880"/>
                <a:gd name="connsiteY41" fmla="*/ 2307771 h 2340428"/>
                <a:gd name="connsiteX42" fmla="*/ 1001486 w 1231880"/>
                <a:gd name="connsiteY42" fmla="*/ 2296886 h 2340428"/>
                <a:gd name="connsiteX43" fmla="*/ 1034143 w 1231880"/>
                <a:gd name="connsiteY43" fmla="*/ 2275114 h 2340428"/>
                <a:gd name="connsiteX44" fmla="*/ 1066800 w 1231880"/>
                <a:gd name="connsiteY44" fmla="*/ 2264228 h 2340428"/>
                <a:gd name="connsiteX45" fmla="*/ 1088572 w 1231880"/>
                <a:gd name="connsiteY45" fmla="*/ 2231571 h 2340428"/>
                <a:gd name="connsiteX46" fmla="*/ 1121229 w 1231880"/>
                <a:gd name="connsiteY46" fmla="*/ 2209800 h 2340428"/>
                <a:gd name="connsiteX47" fmla="*/ 1143000 w 1231880"/>
                <a:gd name="connsiteY47" fmla="*/ 2177143 h 2340428"/>
                <a:gd name="connsiteX48" fmla="*/ 1197429 w 1231880"/>
                <a:gd name="connsiteY48" fmla="*/ 2122714 h 2340428"/>
                <a:gd name="connsiteX49" fmla="*/ 1208314 w 1231880"/>
                <a:gd name="connsiteY49" fmla="*/ 2090057 h 2340428"/>
                <a:gd name="connsiteX50" fmla="*/ 1230086 w 1231880"/>
                <a:gd name="connsiteY50" fmla="*/ 2068286 h 2340428"/>
                <a:gd name="connsiteX51" fmla="*/ 1208314 w 1231880"/>
                <a:gd name="connsiteY51" fmla="*/ 1817914 h 2340428"/>
                <a:gd name="connsiteX52" fmla="*/ 1175657 w 1231880"/>
                <a:gd name="connsiteY52" fmla="*/ 1698171 h 2340428"/>
                <a:gd name="connsiteX53" fmla="*/ 1143000 w 1231880"/>
                <a:gd name="connsiteY53" fmla="*/ 1611086 h 2340428"/>
                <a:gd name="connsiteX54" fmla="*/ 1121229 w 1231880"/>
                <a:gd name="connsiteY54" fmla="*/ 1545771 h 2340428"/>
                <a:gd name="connsiteX55" fmla="*/ 1132114 w 1231880"/>
                <a:gd name="connsiteY55" fmla="*/ 1273628 h 2340428"/>
                <a:gd name="connsiteX56" fmla="*/ 1143000 w 1231880"/>
                <a:gd name="connsiteY56" fmla="*/ 1219200 h 2340428"/>
                <a:gd name="connsiteX57" fmla="*/ 1153886 w 1231880"/>
                <a:gd name="connsiteY57" fmla="*/ 1153886 h 2340428"/>
                <a:gd name="connsiteX58" fmla="*/ 1164772 w 1231880"/>
                <a:gd name="connsiteY58" fmla="*/ 1121228 h 2340428"/>
                <a:gd name="connsiteX59" fmla="*/ 1175657 w 1231880"/>
                <a:gd name="connsiteY59" fmla="*/ 1066800 h 2340428"/>
                <a:gd name="connsiteX60" fmla="*/ 1164772 w 1231880"/>
                <a:gd name="connsiteY60" fmla="*/ 816428 h 2340428"/>
                <a:gd name="connsiteX61" fmla="*/ 1153886 w 1231880"/>
                <a:gd name="connsiteY61" fmla="*/ 751114 h 2340428"/>
                <a:gd name="connsiteX62" fmla="*/ 1132114 w 1231880"/>
                <a:gd name="connsiteY62" fmla="*/ 685800 h 2340428"/>
                <a:gd name="connsiteX63" fmla="*/ 1121229 w 1231880"/>
                <a:gd name="connsiteY63" fmla="*/ 587828 h 2340428"/>
                <a:gd name="connsiteX64" fmla="*/ 1099457 w 1231880"/>
                <a:gd name="connsiteY64" fmla="*/ 489857 h 2340428"/>
                <a:gd name="connsiteX65" fmla="*/ 1088572 w 1231880"/>
                <a:gd name="connsiteY65" fmla="*/ 391886 h 2340428"/>
                <a:gd name="connsiteX66" fmla="*/ 1066800 w 1231880"/>
                <a:gd name="connsiteY66" fmla="*/ 315686 h 2340428"/>
                <a:gd name="connsiteX67" fmla="*/ 1034143 w 1231880"/>
                <a:gd name="connsiteY67" fmla="*/ 195943 h 2340428"/>
                <a:gd name="connsiteX68" fmla="*/ 1001486 w 1231880"/>
                <a:gd name="connsiteY68" fmla="*/ 185057 h 2340428"/>
                <a:gd name="connsiteX69" fmla="*/ 957943 w 1231880"/>
                <a:gd name="connsiteY69" fmla="*/ 141514 h 2340428"/>
                <a:gd name="connsiteX70" fmla="*/ 925286 w 1231880"/>
                <a:gd name="connsiteY70" fmla="*/ 119743 h 234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231880" h="2340428">
                  <a:moveTo>
                    <a:pt x="936172" y="195943"/>
                  </a:moveTo>
                  <a:cubicBezTo>
                    <a:pt x="932543" y="174171"/>
                    <a:pt x="933036" y="151295"/>
                    <a:pt x="925286" y="130628"/>
                  </a:cubicBezTo>
                  <a:cubicBezTo>
                    <a:pt x="921682" y="121018"/>
                    <a:pt x="909925" y="116871"/>
                    <a:pt x="903514" y="108857"/>
                  </a:cubicBezTo>
                  <a:cubicBezTo>
                    <a:pt x="895341" y="98641"/>
                    <a:pt x="890257" y="86133"/>
                    <a:pt x="881743" y="76200"/>
                  </a:cubicBezTo>
                  <a:cubicBezTo>
                    <a:pt x="861655" y="52764"/>
                    <a:pt x="834433" y="25331"/>
                    <a:pt x="805543" y="10886"/>
                  </a:cubicBezTo>
                  <a:cubicBezTo>
                    <a:pt x="795280" y="5754"/>
                    <a:pt x="783772" y="3629"/>
                    <a:pt x="772886" y="0"/>
                  </a:cubicBezTo>
                  <a:cubicBezTo>
                    <a:pt x="722086" y="3629"/>
                    <a:pt x="671067" y="4935"/>
                    <a:pt x="620486" y="10886"/>
                  </a:cubicBezTo>
                  <a:cubicBezTo>
                    <a:pt x="609090" y="12227"/>
                    <a:pt x="597668" y="15868"/>
                    <a:pt x="587829" y="21771"/>
                  </a:cubicBezTo>
                  <a:cubicBezTo>
                    <a:pt x="579028" y="27051"/>
                    <a:pt x="575237" y="38953"/>
                    <a:pt x="566057" y="43543"/>
                  </a:cubicBezTo>
                  <a:cubicBezTo>
                    <a:pt x="545531" y="53806"/>
                    <a:pt x="522514" y="58057"/>
                    <a:pt x="500743" y="65314"/>
                  </a:cubicBezTo>
                  <a:lnTo>
                    <a:pt x="468086" y="76200"/>
                  </a:lnTo>
                  <a:lnTo>
                    <a:pt x="435429" y="87086"/>
                  </a:lnTo>
                  <a:cubicBezTo>
                    <a:pt x="417286" y="105229"/>
                    <a:pt x="389114" y="117173"/>
                    <a:pt x="381000" y="141514"/>
                  </a:cubicBezTo>
                  <a:cubicBezTo>
                    <a:pt x="354899" y="219814"/>
                    <a:pt x="386566" y="122033"/>
                    <a:pt x="359229" y="217714"/>
                  </a:cubicBezTo>
                  <a:cubicBezTo>
                    <a:pt x="356077" y="228747"/>
                    <a:pt x="351972" y="239485"/>
                    <a:pt x="348343" y="250371"/>
                  </a:cubicBezTo>
                  <a:cubicBezTo>
                    <a:pt x="344714" y="293914"/>
                    <a:pt x="342282" y="337573"/>
                    <a:pt x="337457" y="381000"/>
                  </a:cubicBezTo>
                  <a:cubicBezTo>
                    <a:pt x="335020" y="402937"/>
                    <a:pt x="328145" y="424298"/>
                    <a:pt x="326572" y="446314"/>
                  </a:cubicBezTo>
                  <a:cubicBezTo>
                    <a:pt x="320879" y="526022"/>
                    <a:pt x="320119" y="606012"/>
                    <a:pt x="315686" y="685800"/>
                  </a:cubicBezTo>
                  <a:cubicBezTo>
                    <a:pt x="309232" y="801962"/>
                    <a:pt x="313039" y="919385"/>
                    <a:pt x="293914" y="1034143"/>
                  </a:cubicBezTo>
                  <a:cubicBezTo>
                    <a:pt x="290286" y="1055914"/>
                    <a:pt x="289371" y="1078316"/>
                    <a:pt x="283029" y="1099457"/>
                  </a:cubicBezTo>
                  <a:cubicBezTo>
                    <a:pt x="278366" y="1115000"/>
                    <a:pt x="268514" y="1128486"/>
                    <a:pt x="261257" y="1143000"/>
                  </a:cubicBezTo>
                  <a:cubicBezTo>
                    <a:pt x="257629" y="1157514"/>
                    <a:pt x="256126" y="1172733"/>
                    <a:pt x="250372" y="1186543"/>
                  </a:cubicBezTo>
                  <a:cubicBezTo>
                    <a:pt x="211434" y="1279994"/>
                    <a:pt x="206578" y="1252852"/>
                    <a:pt x="185057" y="1338943"/>
                  </a:cubicBezTo>
                  <a:cubicBezTo>
                    <a:pt x="181429" y="1353457"/>
                    <a:pt x="176848" y="1367766"/>
                    <a:pt x="174172" y="1382486"/>
                  </a:cubicBezTo>
                  <a:cubicBezTo>
                    <a:pt x="169582" y="1407730"/>
                    <a:pt x="169056" y="1433685"/>
                    <a:pt x="163286" y="1458686"/>
                  </a:cubicBezTo>
                  <a:cubicBezTo>
                    <a:pt x="158126" y="1481047"/>
                    <a:pt x="154244" y="1504905"/>
                    <a:pt x="141514" y="1524000"/>
                  </a:cubicBezTo>
                  <a:lnTo>
                    <a:pt x="119743" y="1556657"/>
                  </a:lnTo>
                  <a:cubicBezTo>
                    <a:pt x="116114" y="1571171"/>
                    <a:pt x="113156" y="1585870"/>
                    <a:pt x="108857" y="1600200"/>
                  </a:cubicBezTo>
                  <a:cubicBezTo>
                    <a:pt x="102263" y="1622181"/>
                    <a:pt x="91587" y="1643011"/>
                    <a:pt x="87086" y="1665514"/>
                  </a:cubicBezTo>
                  <a:cubicBezTo>
                    <a:pt x="79602" y="1702933"/>
                    <a:pt x="75564" y="1727610"/>
                    <a:pt x="65314" y="1763486"/>
                  </a:cubicBezTo>
                  <a:cubicBezTo>
                    <a:pt x="62162" y="1774519"/>
                    <a:pt x="57009" y="1784962"/>
                    <a:pt x="54429" y="1796143"/>
                  </a:cubicBezTo>
                  <a:cubicBezTo>
                    <a:pt x="46108" y="1832200"/>
                    <a:pt x="44358" y="1869894"/>
                    <a:pt x="32657" y="1905000"/>
                  </a:cubicBezTo>
                  <a:cubicBezTo>
                    <a:pt x="29029" y="1915886"/>
                    <a:pt x="26904" y="1927394"/>
                    <a:pt x="21772" y="1937657"/>
                  </a:cubicBezTo>
                  <a:cubicBezTo>
                    <a:pt x="15921" y="1949359"/>
                    <a:pt x="7257" y="1959428"/>
                    <a:pt x="0" y="1970314"/>
                  </a:cubicBezTo>
                  <a:cubicBezTo>
                    <a:pt x="3629" y="2021114"/>
                    <a:pt x="4935" y="2072133"/>
                    <a:pt x="10886" y="2122714"/>
                  </a:cubicBezTo>
                  <a:cubicBezTo>
                    <a:pt x="12227" y="2134110"/>
                    <a:pt x="16200" y="2145340"/>
                    <a:pt x="21772" y="2155371"/>
                  </a:cubicBezTo>
                  <a:cubicBezTo>
                    <a:pt x="70156" y="2242464"/>
                    <a:pt x="53214" y="2206165"/>
                    <a:pt x="130629" y="2264228"/>
                  </a:cubicBezTo>
                  <a:cubicBezTo>
                    <a:pt x="145143" y="2275114"/>
                    <a:pt x="157944" y="2288772"/>
                    <a:pt x="174172" y="2296886"/>
                  </a:cubicBezTo>
                  <a:cubicBezTo>
                    <a:pt x="187553" y="2303577"/>
                    <a:pt x="203384" y="2303472"/>
                    <a:pt x="217714" y="2307771"/>
                  </a:cubicBezTo>
                  <a:cubicBezTo>
                    <a:pt x="350220" y="2347523"/>
                    <a:pt x="226215" y="2315340"/>
                    <a:pt x="326572" y="2340428"/>
                  </a:cubicBezTo>
                  <a:cubicBezTo>
                    <a:pt x="533400" y="2336800"/>
                    <a:pt x="740464" y="2340048"/>
                    <a:pt x="947057" y="2329543"/>
                  </a:cubicBezTo>
                  <a:cubicBezTo>
                    <a:pt x="957307" y="2329022"/>
                    <a:pt x="960028" y="2313051"/>
                    <a:pt x="968829" y="2307771"/>
                  </a:cubicBezTo>
                  <a:cubicBezTo>
                    <a:pt x="978668" y="2301868"/>
                    <a:pt x="990600" y="2300514"/>
                    <a:pt x="1001486" y="2296886"/>
                  </a:cubicBezTo>
                  <a:cubicBezTo>
                    <a:pt x="1012372" y="2289629"/>
                    <a:pt x="1022441" y="2280965"/>
                    <a:pt x="1034143" y="2275114"/>
                  </a:cubicBezTo>
                  <a:cubicBezTo>
                    <a:pt x="1044406" y="2269982"/>
                    <a:pt x="1057840" y="2271396"/>
                    <a:pt x="1066800" y="2264228"/>
                  </a:cubicBezTo>
                  <a:cubicBezTo>
                    <a:pt x="1077016" y="2256055"/>
                    <a:pt x="1079321" y="2240822"/>
                    <a:pt x="1088572" y="2231571"/>
                  </a:cubicBezTo>
                  <a:cubicBezTo>
                    <a:pt x="1097823" y="2222320"/>
                    <a:pt x="1110343" y="2217057"/>
                    <a:pt x="1121229" y="2209800"/>
                  </a:cubicBezTo>
                  <a:cubicBezTo>
                    <a:pt x="1128486" y="2198914"/>
                    <a:pt x="1134385" y="2186989"/>
                    <a:pt x="1143000" y="2177143"/>
                  </a:cubicBezTo>
                  <a:cubicBezTo>
                    <a:pt x="1159896" y="2157833"/>
                    <a:pt x="1197429" y="2122714"/>
                    <a:pt x="1197429" y="2122714"/>
                  </a:cubicBezTo>
                  <a:cubicBezTo>
                    <a:pt x="1201057" y="2111828"/>
                    <a:pt x="1202410" y="2099896"/>
                    <a:pt x="1208314" y="2090057"/>
                  </a:cubicBezTo>
                  <a:cubicBezTo>
                    <a:pt x="1213594" y="2081256"/>
                    <a:pt x="1229547" y="2078535"/>
                    <a:pt x="1230086" y="2068286"/>
                  </a:cubicBezTo>
                  <a:cubicBezTo>
                    <a:pt x="1237038" y="1936199"/>
                    <a:pt x="1222524" y="1917389"/>
                    <a:pt x="1208314" y="1817914"/>
                  </a:cubicBezTo>
                  <a:cubicBezTo>
                    <a:pt x="1193531" y="1714434"/>
                    <a:pt x="1214674" y="1756695"/>
                    <a:pt x="1175657" y="1698171"/>
                  </a:cubicBezTo>
                  <a:cubicBezTo>
                    <a:pt x="1149851" y="1569134"/>
                    <a:pt x="1183772" y="1702823"/>
                    <a:pt x="1143000" y="1611086"/>
                  </a:cubicBezTo>
                  <a:cubicBezTo>
                    <a:pt x="1133679" y="1590115"/>
                    <a:pt x="1121229" y="1545771"/>
                    <a:pt x="1121229" y="1545771"/>
                  </a:cubicBezTo>
                  <a:cubicBezTo>
                    <a:pt x="1124857" y="1455057"/>
                    <a:pt x="1126075" y="1364214"/>
                    <a:pt x="1132114" y="1273628"/>
                  </a:cubicBezTo>
                  <a:cubicBezTo>
                    <a:pt x="1133345" y="1255167"/>
                    <a:pt x="1139690" y="1237404"/>
                    <a:pt x="1143000" y="1219200"/>
                  </a:cubicBezTo>
                  <a:cubicBezTo>
                    <a:pt x="1146948" y="1197484"/>
                    <a:pt x="1149098" y="1175432"/>
                    <a:pt x="1153886" y="1153886"/>
                  </a:cubicBezTo>
                  <a:cubicBezTo>
                    <a:pt x="1156375" y="1142684"/>
                    <a:pt x="1161989" y="1132360"/>
                    <a:pt x="1164772" y="1121228"/>
                  </a:cubicBezTo>
                  <a:cubicBezTo>
                    <a:pt x="1169259" y="1103278"/>
                    <a:pt x="1172029" y="1084943"/>
                    <a:pt x="1175657" y="1066800"/>
                  </a:cubicBezTo>
                  <a:cubicBezTo>
                    <a:pt x="1172029" y="983343"/>
                    <a:pt x="1170519" y="899766"/>
                    <a:pt x="1164772" y="816428"/>
                  </a:cubicBezTo>
                  <a:cubicBezTo>
                    <a:pt x="1163253" y="794409"/>
                    <a:pt x="1159239" y="772527"/>
                    <a:pt x="1153886" y="751114"/>
                  </a:cubicBezTo>
                  <a:cubicBezTo>
                    <a:pt x="1148320" y="728850"/>
                    <a:pt x="1132114" y="685800"/>
                    <a:pt x="1132114" y="685800"/>
                  </a:cubicBezTo>
                  <a:cubicBezTo>
                    <a:pt x="1128486" y="653143"/>
                    <a:pt x="1125876" y="620356"/>
                    <a:pt x="1121229" y="587828"/>
                  </a:cubicBezTo>
                  <a:cubicBezTo>
                    <a:pt x="1116623" y="555586"/>
                    <a:pt x="1107380" y="521547"/>
                    <a:pt x="1099457" y="489857"/>
                  </a:cubicBezTo>
                  <a:cubicBezTo>
                    <a:pt x="1095829" y="457200"/>
                    <a:pt x="1093568" y="424362"/>
                    <a:pt x="1088572" y="391886"/>
                  </a:cubicBezTo>
                  <a:cubicBezTo>
                    <a:pt x="1080428" y="338947"/>
                    <a:pt x="1078180" y="361205"/>
                    <a:pt x="1066800" y="315686"/>
                  </a:cubicBezTo>
                  <a:cubicBezTo>
                    <a:pt x="1063414" y="302141"/>
                    <a:pt x="1046880" y="200189"/>
                    <a:pt x="1034143" y="195943"/>
                  </a:cubicBezTo>
                  <a:lnTo>
                    <a:pt x="1001486" y="185057"/>
                  </a:lnTo>
                  <a:cubicBezTo>
                    <a:pt x="986972" y="170543"/>
                    <a:pt x="977416" y="148005"/>
                    <a:pt x="957943" y="141514"/>
                  </a:cubicBezTo>
                  <a:cubicBezTo>
                    <a:pt x="921844" y="129481"/>
                    <a:pt x="925286" y="142103"/>
                    <a:pt x="925286" y="11974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u="sng" dirty="0" smtClean="0"/>
              <a:t>Distributed</a:t>
            </a:r>
            <a:r>
              <a:rPr lang="en-US" altLang="zh-CN" sz="3600" dirty="0" smtClean="0"/>
              <a:t> Graph Computation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3717032"/>
            <a:ext cx="5256584" cy="2084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 smtClean="0"/>
              <a:t>Framework</a:t>
            </a:r>
            <a:r>
              <a:rPr lang="en-US" altLang="zh-CN" dirty="0" smtClean="0"/>
              <a:t>:</a:t>
            </a:r>
          </a:p>
          <a:p>
            <a:pPr>
              <a:buClr>
                <a:srgbClr val="FF0066"/>
              </a:buClr>
              <a:buSzPct val="75000"/>
              <a:buFont typeface="Wingdings" charset="2"/>
              <a:buChar char=""/>
            </a:pPr>
            <a:r>
              <a:rPr lang="en-US" altLang="zh-CN" sz="2400" dirty="0" smtClean="0"/>
              <a:t>Load &amp; partition over </a:t>
            </a:r>
            <a:r>
              <a:rPr lang="en-US" altLang="zh-CN" sz="2400" b="1" dirty="0" smtClean="0"/>
              <a:t>cluster</a:t>
            </a:r>
            <a:endParaRPr lang="en-US" altLang="zh-CN" sz="2400" b="1" u="sng" dirty="0" smtClean="0"/>
          </a:p>
          <a:p>
            <a:pPr>
              <a:buClr>
                <a:srgbClr val="FF0066"/>
              </a:buClr>
              <a:buSzPct val="75000"/>
              <a:buFont typeface="Wingdings" charset="2"/>
              <a:buChar char=""/>
            </a:pPr>
            <a:r>
              <a:rPr lang="en-US" altLang="zh-CN" sz="2400" b="1" u="sng" dirty="0" smtClean="0"/>
              <a:t>Schedule</a:t>
            </a:r>
            <a:r>
              <a:rPr lang="en-US" altLang="zh-CN" sz="2400" dirty="0" smtClean="0"/>
              <a:t>  compute() </a:t>
            </a:r>
            <a:r>
              <a:rPr lang="en-US" altLang="zh-CN" sz="2400" b="1" u="sng" dirty="0" smtClean="0"/>
              <a:t>Repeatedly</a:t>
            </a:r>
            <a:r>
              <a:rPr lang="en-US" altLang="zh-CN" sz="2400" b="1" dirty="0" smtClean="0"/>
              <a:t> </a:t>
            </a:r>
            <a:r>
              <a:rPr lang="en-US" altLang="zh-CN" sz="2400" dirty="0" smtClean="0"/>
              <a:t>until get convergence</a:t>
            </a:r>
            <a:endParaRPr lang="zh-CN" altLang="en-US" sz="2400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555452" y="1196075"/>
            <a:ext cx="6320804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2400" dirty="0" smtClean="0"/>
              <a:t>User define the logic  (e.g. </a:t>
            </a:r>
            <a:r>
              <a:rPr lang="en-US" altLang="zh-CN" sz="2400" u="sng" dirty="0" err="1" smtClean="0"/>
              <a:t>Pagerank</a:t>
            </a:r>
            <a:r>
              <a:rPr lang="en-US" altLang="zh-CN" sz="2400" dirty="0" smtClean="0"/>
              <a:t>) : </a:t>
            </a:r>
            <a:endParaRPr lang="en-US" altLang="zh-CN" dirty="0" smtClean="0"/>
          </a:p>
          <a:p>
            <a:pPr lvl="0">
              <a:buClr>
                <a:srgbClr val="FF0066"/>
              </a:buClr>
              <a:buSzPct val="75000"/>
              <a:buFont typeface="Wingdings" charset="2"/>
              <a:buChar char=""/>
            </a:pPr>
            <a:r>
              <a:rPr lang="en-US" altLang="zh-CN" sz="2400" dirty="0" smtClean="0"/>
              <a:t>Input:  </a:t>
            </a:r>
            <a:r>
              <a:rPr lang="en-US" altLang="zh-CN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en-US" altLang="zh-CN" baseline="-25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  <a:r>
              <a:rPr lang="en-US" altLang="zh-CN" dirty="0" smtClean="0"/>
              <a:t> </a:t>
            </a:r>
            <a:r>
              <a:rPr lang="en-US" altLang="zh-CN" sz="2400" dirty="0" smtClean="0"/>
              <a:t>(Data </a:t>
            </a:r>
            <a:r>
              <a:rPr lang="en-US" altLang="zh-CN" sz="2400" dirty="0"/>
              <a:t>of neighbor </a:t>
            </a:r>
            <a:r>
              <a:rPr lang="en-US" altLang="zh-CN" sz="2400" dirty="0" smtClean="0"/>
              <a:t>j )</a:t>
            </a:r>
          </a:p>
          <a:p>
            <a:pPr lvl="0">
              <a:buClr>
                <a:srgbClr val="FF0066"/>
              </a:buClr>
              <a:buSzPct val="75000"/>
              <a:buFont typeface="Wingdings" charset="2"/>
              <a:buChar char=""/>
            </a:pPr>
            <a:r>
              <a:rPr lang="en-US" altLang="zh-CN" sz="2400" dirty="0" smtClean="0"/>
              <a:t>Compute():</a:t>
            </a:r>
            <a:endParaRPr lang="en-US" altLang="zh-CN" dirty="0"/>
          </a:p>
          <a:p>
            <a:pPr marL="0" indent="0">
              <a:buFont typeface="Arial" pitchFamily="34" charset="0"/>
              <a:buNone/>
            </a:pPr>
            <a:endParaRPr lang="en-US" altLang="zh-CN" dirty="0" smtClean="0"/>
          </a:p>
        </p:txBody>
      </p:sp>
      <p:grpSp>
        <p:nvGrpSpPr>
          <p:cNvPr id="56" name="组合 55"/>
          <p:cNvGrpSpPr/>
          <p:nvPr/>
        </p:nvGrpSpPr>
        <p:grpSpPr>
          <a:xfrm>
            <a:off x="6084168" y="4157765"/>
            <a:ext cx="2992347" cy="1831585"/>
            <a:chOff x="6052691" y="4365104"/>
            <a:chExt cx="2992347" cy="1831585"/>
          </a:xfrm>
        </p:grpSpPr>
        <p:sp>
          <p:nvSpPr>
            <p:cNvPr id="28" name="Oval 44"/>
            <p:cNvSpPr/>
            <p:nvPr/>
          </p:nvSpPr>
          <p:spPr>
            <a:xfrm>
              <a:off x="7234467" y="4365104"/>
              <a:ext cx="360000" cy="360000"/>
            </a:xfrm>
            <a:prstGeom prst="ellipse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  <a:latin typeface="Eras Medium ITC" pitchFamily="34" charset="0"/>
                </a:rPr>
                <a:t>4</a:t>
              </a:r>
              <a:endParaRPr lang="zh-CN" altLang="en-US" sz="2000" dirty="0">
                <a:solidFill>
                  <a:schemeClr val="tx1"/>
                </a:solidFill>
                <a:latin typeface="Eras Medium ITC" pitchFamily="34" charset="0"/>
              </a:endParaRPr>
            </a:p>
          </p:txBody>
        </p:sp>
        <p:sp>
          <p:nvSpPr>
            <p:cNvPr id="29" name="Oval 45"/>
            <p:cNvSpPr/>
            <p:nvPr/>
          </p:nvSpPr>
          <p:spPr>
            <a:xfrm>
              <a:off x="8172440" y="4365104"/>
              <a:ext cx="360000" cy="360000"/>
            </a:xfrm>
            <a:prstGeom prst="ellipse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  <a:latin typeface="Eras Medium ITC" pitchFamily="34" charset="0"/>
                </a:rPr>
                <a:t>5</a:t>
              </a:r>
              <a:endParaRPr lang="zh-CN" altLang="en-US" sz="2000" dirty="0">
                <a:solidFill>
                  <a:schemeClr val="tx1"/>
                </a:solidFill>
                <a:latin typeface="Eras Medium ITC" pitchFamily="34" charset="0"/>
              </a:endParaRPr>
            </a:p>
          </p:txBody>
        </p:sp>
        <p:sp>
          <p:nvSpPr>
            <p:cNvPr id="30" name="Oval 46"/>
            <p:cNvSpPr/>
            <p:nvPr/>
          </p:nvSpPr>
          <p:spPr>
            <a:xfrm>
              <a:off x="6218883" y="5182270"/>
              <a:ext cx="360000" cy="360000"/>
            </a:xfrm>
            <a:prstGeom prst="ellipse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  <a:latin typeface="Eras Medium ITC" pitchFamily="34" charset="0"/>
                </a:rPr>
                <a:t>3</a:t>
              </a:r>
              <a:endParaRPr lang="zh-CN" altLang="en-US" sz="2000" dirty="0">
                <a:solidFill>
                  <a:schemeClr val="tx1"/>
                </a:solidFill>
                <a:latin typeface="Eras Medium ITC" pitchFamily="34" charset="0"/>
              </a:endParaRPr>
            </a:p>
          </p:txBody>
        </p:sp>
        <p:sp>
          <p:nvSpPr>
            <p:cNvPr id="31" name="Oval 47"/>
            <p:cNvSpPr/>
            <p:nvPr/>
          </p:nvSpPr>
          <p:spPr>
            <a:xfrm>
              <a:off x="7234467" y="5182270"/>
              <a:ext cx="360000" cy="360000"/>
            </a:xfrm>
            <a:prstGeom prst="ellipse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  <a:latin typeface="Eras Medium ITC" pitchFamily="34" charset="0"/>
                </a:rPr>
                <a:t>1</a:t>
              </a:r>
              <a:endParaRPr lang="zh-CN" altLang="en-US" sz="2000" dirty="0">
                <a:solidFill>
                  <a:schemeClr val="tx1"/>
                </a:solidFill>
                <a:latin typeface="Eras Medium ITC" pitchFamily="34" charset="0"/>
              </a:endParaRPr>
            </a:p>
          </p:txBody>
        </p:sp>
        <p:sp>
          <p:nvSpPr>
            <p:cNvPr id="32" name="Oval 48"/>
            <p:cNvSpPr/>
            <p:nvPr/>
          </p:nvSpPr>
          <p:spPr>
            <a:xfrm>
              <a:off x="8172440" y="5182270"/>
              <a:ext cx="360000" cy="360000"/>
            </a:xfrm>
            <a:prstGeom prst="ellipse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  <a:latin typeface="Eras Medium ITC" pitchFamily="34" charset="0"/>
                </a:rPr>
                <a:t>2</a:t>
              </a:r>
              <a:endParaRPr lang="zh-CN" altLang="en-US" sz="2000" dirty="0">
                <a:solidFill>
                  <a:schemeClr val="tx1"/>
                </a:solidFill>
                <a:latin typeface="Eras Medium ITC" pitchFamily="34" charset="0"/>
              </a:endParaRPr>
            </a:p>
          </p:txBody>
        </p:sp>
        <p:cxnSp>
          <p:nvCxnSpPr>
            <p:cNvPr id="33" name="Straight Arrow Connector 49"/>
            <p:cNvCxnSpPr>
              <a:stCxn id="29" idx="3"/>
              <a:endCxn id="31" idx="7"/>
            </p:cNvCxnSpPr>
            <p:nvPr/>
          </p:nvCxnSpPr>
          <p:spPr>
            <a:xfrm flipH="1">
              <a:off x="7541746" y="4672383"/>
              <a:ext cx="683415" cy="56260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50"/>
            <p:cNvCxnSpPr>
              <a:stCxn id="32" idx="2"/>
              <a:endCxn id="31" idx="6"/>
            </p:cNvCxnSpPr>
            <p:nvPr/>
          </p:nvCxnSpPr>
          <p:spPr>
            <a:xfrm flipH="1">
              <a:off x="7594467" y="5362270"/>
              <a:ext cx="5779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51"/>
            <p:cNvCxnSpPr>
              <a:stCxn id="31" idx="0"/>
              <a:endCxn id="28" idx="4"/>
            </p:cNvCxnSpPr>
            <p:nvPr/>
          </p:nvCxnSpPr>
          <p:spPr>
            <a:xfrm flipV="1">
              <a:off x="7414467" y="4725104"/>
              <a:ext cx="0" cy="45716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53"/>
            <p:cNvCxnSpPr/>
            <p:nvPr/>
          </p:nvCxnSpPr>
          <p:spPr>
            <a:xfrm flipH="1">
              <a:off x="6578883" y="5307104"/>
              <a:ext cx="65558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54"/>
            <p:cNvCxnSpPr/>
            <p:nvPr/>
          </p:nvCxnSpPr>
          <p:spPr>
            <a:xfrm flipH="1">
              <a:off x="6578883" y="5459504"/>
              <a:ext cx="65558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sm" len="sm"/>
              <a:tailEnd type="none" w="sm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56"/>
            <p:cNvCxnSpPr/>
            <p:nvPr/>
          </p:nvCxnSpPr>
          <p:spPr>
            <a:xfrm flipV="1">
              <a:off x="8276283" y="4725104"/>
              <a:ext cx="0" cy="4571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57"/>
            <p:cNvCxnSpPr/>
            <p:nvPr/>
          </p:nvCxnSpPr>
          <p:spPr>
            <a:xfrm flipV="1">
              <a:off x="8428683" y="4698863"/>
              <a:ext cx="0" cy="504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142"/>
            <p:cNvCxnSpPr>
              <a:stCxn id="28" idx="2"/>
              <a:endCxn id="30" idx="0"/>
            </p:cNvCxnSpPr>
            <p:nvPr/>
          </p:nvCxnSpPr>
          <p:spPr>
            <a:xfrm rot="10800000" flipV="1">
              <a:off x="6398883" y="4545104"/>
              <a:ext cx="835584" cy="637166"/>
            </a:xfrm>
            <a:prstGeom prst="curvedConnector2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/>
            <p:cNvGrpSpPr/>
            <p:nvPr/>
          </p:nvGrpSpPr>
          <p:grpSpPr>
            <a:xfrm>
              <a:off x="6052691" y="5796579"/>
              <a:ext cx="2992347" cy="400110"/>
              <a:chOff x="6034839" y="4204219"/>
              <a:chExt cx="2992347" cy="400110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6034839" y="4204219"/>
                <a:ext cx="13361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/>
                  <a:t>Machine A</a:t>
                </a:r>
                <a:endParaRPr lang="zh-CN" altLang="en-US" sz="2000" b="1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691023" y="4204219"/>
                <a:ext cx="13361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/>
                  <a:t>Machine B</a:t>
                </a:r>
                <a:endParaRPr lang="zh-CN" altLang="en-US" sz="2000" b="1" dirty="0"/>
              </a:p>
            </p:txBody>
          </p:sp>
        </p:grpSp>
      </p:grpSp>
      <p:cxnSp>
        <p:nvCxnSpPr>
          <p:cNvPr id="54" name="肘形连接符 53"/>
          <p:cNvCxnSpPr>
            <a:stCxn id="51" idx="0"/>
            <a:endCxn id="28" idx="0"/>
          </p:cNvCxnSpPr>
          <p:nvPr/>
        </p:nvCxnSpPr>
        <p:spPr>
          <a:xfrm>
            <a:off x="5580112" y="3039811"/>
            <a:ext cx="1865832" cy="1117954"/>
          </a:xfrm>
          <a:prstGeom prst="bentConnector2">
            <a:avLst/>
          </a:prstGeom>
          <a:ln>
            <a:solidFill>
              <a:srgbClr val="FF006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Oval 44"/>
          <p:cNvSpPr/>
          <p:nvPr/>
        </p:nvSpPr>
        <p:spPr>
          <a:xfrm>
            <a:off x="7269471" y="4157765"/>
            <a:ext cx="360000" cy="360000"/>
          </a:xfrm>
          <a:prstGeom prst="ellipse">
            <a:avLst/>
          </a:prstGeom>
          <a:solidFill>
            <a:srgbClr val="00FFFF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Eras Medium ITC" pitchFamily="34" charset="0"/>
              </a:rPr>
              <a:t>4</a:t>
            </a:r>
            <a:endParaRPr lang="zh-CN" altLang="en-US" sz="2000" dirty="0">
              <a:solidFill>
                <a:schemeClr val="tx1"/>
              </a:solidFill>
              <a:latin typeface="Eras Medium ITC" pitchFamily="34" charset="0"/>
            </a:endParaRPr>
          </a:p>
        </p:txBody>
      </p:sp>
      <p:sp>
        <p:nvSpPr>
          <p:cNvPr id="57" name="Oval 44"/>
          <p:cNvSpPr/>
          <p:nvPr/>
        </p:nvSpPr>
        <p:spPr>
          <a:xfrm>
            <a:off x="7269471" y="4970491"/>
            <a:ext cx="360000" cy="360000"/>
          </a:xfrm>
          <a:prstGeom prst="ellipse">
            <a:avLst/>
          </a:prstGeom>
          <a:solidFill>
            <a:srgbClr val="00FFFF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Eras Medium ITC" pitchFamily="34" charset="0"/>
              </a:rPr>
              <a:t>1</a:t>
            </a:r>
            <a:endParaRPr lang="zh-CN" altLang="en-US" sz="2000" dirty="0">
              <a:solidFill>
                <a:schemeClr val="tx1"/>
              </a:solidFill>
              <a:latin typeface="Eras Medium ITC" pitchFamily="34" charset="0"/>
            </a:endParaRPr>
          </a:p>
        </p:txBody>
      </p:sp>
      <p:sp>
        <p:nvSpPr>
          <p:cNvPr id="58" name="Oval 44"/>
          <p:cNvSpPr/>
          <p:nvPr/>
        </p:nvSpPr>
        <p:spPr>
          <a:xfrm>
            <a:off x="6250359" y="4970491"/>
            <a:ext cx="360000" cy="360000"/>
          </a:xfrm>
          <a:prstGeom prst="ellipse">
            <a:avLst/>
          </a:prstGeom>
          <a:solidFill>
            <a:srgbClr val="00FFFF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Eras Medium ITC" pitchFamily="34" charset="0"/>
              </a:rPr>
              <a:t>3</a:t>
            </a:r>
            <a:endParaRPr lang="zh-CN" altLang="en-US" sz="2000" dirty="0">
              <a:solidFill>
                <a:schemeClr val="tx1"/>
              </a:solidFill>
              <a:latin typeface="Eras Medium ITC" pitchFamily="34" charset="0"/>
            </a:endParaRPr>
          </a:p>
        </p:txBody>
      </p:sp>
      <p:sp>
        <p:nvSpPr>
          <p:cNvPr id="59" name="Oval 44"/>
          <p:cNvSpPr/>
          <p:nvPr/>
        </p:nvSpPr>
        <p:spPr>
          <a:xfrm>
            <a:off x="8203917" y="4150077"/>
            <a:ext cx="360000" cy="360000"/>
          </a:xfrm>
          <a:prstGeom prst="ellipse">
            <a:avLst/>
          </a:prstGeom>
          <a:solidFill>
            <a:srgbClr val="00FFFF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Eras Medium ITC" pitchFamily="34" charset="0"/>
              </a:rPr>
              <a:t>5</a:t>
            </a:r>
            <a:endParaRPr lang="zh-CN" altLang="en-US" sz="2000" dirty="0">
              <a:solidFill>
                <a:schemeClr val="tx1"/>
              </a:solidFill>
              <a:latin typeface="Eras Medium ITC" pitchFamily="34" charset="0"/>
            </a:endParaRPr>
          </a:p>
        </p:txBody>
      </p:sp>
      <p:grpSp>
        <p:nvGrpSpPr>
          <p:cNvPr id="11" name="组 10"/>
          <p:cNvGrpSpPr/>
          <p:nvPr/>
        </p:nvGrpSpPr>
        <p:grpSpPr>
          <a:xfrm>
            <a:off x="755576" y="2636912"/>
            <a:ext cx="4824536" cy="755206"/>
            <a:chOff x="755576" y="2636912"/>
            <a:chExt cx="4824536" cy="755206"/>
          </a:xfrm>
        </p:grpSpPr>
        <p:grpSp>
          <p:nvGrpSpPr>
            <p:cNvPr id="43" name="组 42"/>
            <p:cNvGrpSpPr/>
            <p:nvPr/>
          </p:nvGrpSpPr>
          <p:grpSpPr>
            <a:xfrm>
              <a:off x="755576" y="2636912"/>
              <a:ext cx="4824536" cy="755206"/>
              <a:chOff x="827584" y="2636912"/>
              <a:chExt cx="4824536" cy="755206"/>
            </a:xfrm>
          </p:grpSpPr>
          <p:grpSp>
            <p:nvGrpSpPr>
              <p:cNvPr id="44" name="组 43"/>
              <p:cNvGrpSpPr/>
              <p:nvPr/>
            </p:nvGrpSpPr>
            <p:grpSpPr>
              <a:xfrm>
                <a:off x="827584" y="2636912"/>
                <a:ext cx="4824536" cy="755206"/>
                <a:chOff x="827584" y="2564904"/>
                <a:chExt cx="4824536" cy="755206"/>
              </a:xfrm>
            </p:grpSpPr>
            <p:grpSp>
              <p:nvGrpSpPr>
                <p:cNvPr id="46" name="组合 26"/>
                <p:cNvGrpSpPr/>
                <p:nvPr/>
              </p:nvGrpSpPr>
              <p:grpSpPr>
                <a:xfrm>
                  <a:off x="827584" y="2615496"/>
                  <a:ext cx="4824536" cy="704614"/>
                  <a:chOff x="750707" y="2665876"/>
                  <a:chExt cx="4824536" cy="704614"/>
                </a:xfrm>
              </p:grpSpPr>
              <p:sp>
                <p:nvSpPr>
                  <p:cNvPr id="51" name="对角圆角矩形 50"/>
                  <p:cNvSpPr/>
                  <p:nvPr/>
                </p:nvSpPr>
                <p:spPr>
                  <a:xfrm>
                    <a:off x="750707" y="2665876"/>
                    <a:ext cx="4824536" cy="704614"/>
                  </a:xfrm>
                  <a:prstGeom prst="round2Diag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altLang="zh-CN" sz="2400" i="1" dirty="0" err="1" smtClean="0"/>
                      <a:t>Vertex_Data</a:t>
                    </a:r>
                    <a:r>
                      <a:rPr lang="en-US" altLang="zh-CN" sz="2400" dirty="0" smtClean="0"/>
                      <a:t> =   </a:t>
                    </a:r>
                    <a:r>
                      <a:rPr lang="en-US" altLang="zh-CN" sz="2400" dirty="0" smtClean="0">
                        <a:solidFill>
                          <a:srgbClr val="000000"/>
                        </a:solidFill>
                      </a:rPr>
                      <a:t>                </a:t>
                    </a:r>
                    <a:r>
                      <a:rPr lang="en-US" altLang="zh-CN" sz="2400" dirty="0" smtClean="0"/>
                      <a:t>     </a:t>
                    </a:r>
                    <a:r>
                      <a:rPr lang="en-US" altLang="zh-CN" sz="2800" dirty="0" err="1" smtClean="0"/>
                      <a:t>W</a:t>
                    </a:r>
                    <a:r>
                      <a:rPr lang="en-US" altLang="zh-CN" sz="2800" baseline="-25000" dirty="0" err="1" smtClean="0"/>
                      <a:t>j</a:t>
                    </a:r>
                    <a:r>
                      <a:rPr lang="en-US" altLang="zh-CN" sz="2800" dirty="0" err="1" smtClean="0"/>
                      <a:t>R</a:t>
                    </a:r>
                    <a:r>
                      <a:rPr lang="en-US" altLang="zh-CN" sz="2800" baseline="-25000" dirty="0" err="1" smtClean="0"/>
                      <a:t>j</a:t>
                    </a:r>
                    <a:endParaRPr lang="en-US" altLang="zh-CN" sz="2400" i="1" spc="-150" dirty="0">
                      <a:solidFill>
                        <a:prstClr val="black"/>
                      </a:solidFill>
                      <a:latin typeface="Eras Medium ITC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2" name="Rectangle 127"/>
                      <p:cNvSpPr/>
                      <p:nvPr/>
                    </p:nvSpPr>
                    <p:spPr>
                      <a:xfrm>
                        <a:off x="2262875" y="2759300"/>
                        <a:ext cx="1795002" cy="461665"/>
                      </a:xfrm>
                      <a:prstGeom prst="rect">
                        <a:avLst/>
                      </a:prstGeom>
                      <a:ln>
                        <a:noFill/>
                        <a:prstDash val="dash"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41325" lvl="0" indent="-384175" algn="r" fontAlgn="auto"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FF0066"/>
                          </a:buClr>
                        </a:pPr>
                        <a:endParaRPr lang="en-US" altLang="zh-CN" sz="2400" i="1" spc="-150" dirty="0">
                          <a:solidFill>
                            <a:prstClr val="black"/>
                          </a:solidFill>
                          <a:effectLst/>
                          <a:latin typeface="Eras Medium ITC" pitchFamily="34" charset="0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3" name="Rectangle 12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110650" y="2804313"/>
                        <a:ext cx="1795002" cy="461665"/>
                      </a:xfrm>
                      <a:prstGeom prst="rect">
                        <a:avLst/>
                      </a:prstGeom>
                      <a:blipFill rotWithShape="1">
                        <a:blip r:embed="rId6"/>
                        <a:stretch>
                          <a:fillRect r="-1351"/>
                        </a:stretch>
                      </a:blipFill>
                      <a:ln>
                        <a:noFill/>
                        <a:prstDash val="dash"/>
                      </a:ln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49" name="矩形 48"/>
                <p:cNvSpPr/>
                <p:nvPr/>
              </p:nvSpPr>
              <p:spPr>
                <a:xfrm>
                  <a:off x="3995936" y="2564904"/>
                  <a:ext cx="576063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3600" dirty="0"/>
                    <a:t> </a:t>
                  </a:r>
                  <a:r>
                    <a:rPr lang="en-US" altLang="zh-CN" sz="3600" dirty="0" smtClean="0"/>
                    <a:t>∑ </a:t>
                  </a:r>
                  <a:endParaRPr lang="zh-CN" altLang="en-US" sz="36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127"/>
                  <p:cNvSpPr/>
                  <p:nvPr/>
                </p:nvSpPr>
                <p:spPr>
                  <a:xfrm>
                    <a:off x="2246460" y="2823319"/>
                    <a:ext cx="1893492" cy="430887"/>
                  </a:xfrm>
                  <a:prstGeom prst="rect">
                    <a:avLst/>
                  </a:prstGeom>
                  <a:ln>
                    <a:noFill/>
                    <a:prstDash val="dash"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41325" lvl="0" indent="-384175" algn="r" fontAlgn="auto">
                      <a:spcBef>
                        <a:spcPct val="20000"/>
                      </a:spcBef>
                      <a:spcAft>
                        <a:spcPts val="0"/>
                      </a:spcAft>
                      <a:buClr>
                        <a:srgbClr val="FF0066"/>
                      </a:buClr>
                    </a:pPr>
                    <a:endParaRPr lang="en-US" altLang="zh-CN" sz="2200" i="1" spc="-150" dirty="0">
                      <a:solidFill>
                        <a:prstClr val="black"/>
                      </a:solidFill>
                      <a:effectLst/>
                      <a:latin typeface="Eras Medium ITC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" name="Rectangle 1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6460" y="2823319"/>
                    <a:ext cx="1893492" cy="430887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r="-641"/>
                    </a:stretch>
                  </a:blipFill>
                  <a:ln>
                    <a:noFill/>
                    <a:prstDash val="dash"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0" name="图片 9" descr="alpha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2844000"/>
              <a:ext cx="1696066" cy="43624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051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97"/>
    </mc:Choice>
    <mc:Fallback xmlns="">
      <p:transition xmlns:p14="http://schemas.microsoft.com/office/powerpoint/2010/main" spd="slow" advTm="31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"/>
                            </p:stCondLst>
                            <p:childTnLst>
                              <p:par>
                                <p:cTn id="39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0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"/>
                            </p:stCondLst>
                            <p:childTnLst>
                              <p:par>
                                <p:cTn id="45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6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1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"/>
                            </p:stCondLst>
                            <p:childTnLst>
                              <p:par>
                                <p:cTn id="6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1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7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2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"/>
                            </p:stCondLst>
                            <p:childTnLst>
                              <p:par>
                                <p:cTn id="8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6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"/>
                            </p:stCondLst>
                            <p:childTnLst>
                              <p:par>
                                <p:cTn id="9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2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8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"/>
                            </p:stCondLst>
                            <p:childTnLst>
                              <p:par>
                                <p:cTn id="103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4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1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9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2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1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4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7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/>
      <p:bldP spid="4" grpId="1"/>
      <p:bldP spid="55" grpId="0" animBg="1"/>
      <p:bldP spid="55" grpId="1" animBg="1"/>
      <p:bldP spid="55" grpId="2" animBg="1"/>
      <p:bldP spid="55" grpId="3" animBg="1"/>
      <p:bldP spid="57" grpId="0" animBg="1"/>
      <p:bldP spid="57" grpId="1" animBg="1"/>
      <p:bldP spid="57" grpId="2" animBg="1"/>
      <p:bldP spid="57" grpId="3" animBg="1"/>
      <p:bldP spid="58" grpId="0" animBg="1"/>
      <p:bldP spid="58" grpId="1" animBg="1"/>
      <p:bldP spid="58" grpId="2" animBg="1"/>
      <p:bldP spid="58" grpId="3" animBg="1"/>
      <p:bldP spid="59" grpId="0" animBg="1"/>
      <p:bldP spid="59" grpId="1" animBg="1"/>
      <p:bldP spid="59" grpId="2" animBg="1"/>
      <p:bldP spid="59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 74"/>
          <p:cNvGrpSpPr/>
          <p:nvPr/>
        </p:nvGrpSpPr>
        <p:grpSpPr>
          <a:xfrm>
            <a:off x="6012160" y="2910140"/>
            <a:ext cx="144016" cy="3384376"/>
            <a:chOff x="5940152" y="2636912"/>
            <a:chExt cx="144016" cy="3384376"/>
          </a:xfrm>
        </p:grpSpPr>
        <p:cxnSp>
          <p:nvCxnSpPr>
            <p:cNvPr id="56" name="直线连接符 55"/>
            <p:cNvCxnSpPr/>
            <p:nvPr/>
          </p:nvCxnSpPr>
          <p:spPr>
            <a:xfrm>
              <a:off x="5940152" y="2636912"/>
              <a:ext cx="0" cy="3384376"/>
            </a:xfrm>
            <a:prstGeom prst="line">
              <a:avLst/>
            </a:prstGeom>
            <a:ln w="12700" cmpd="sng">
              <a:solidFill>
                <a:srgbClr val="262626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线连接符 118"/>
            <p:cNvCxnSpPr/>
            <p:nvPr/>
          </p:nvCxnSpPr>
          <p:spPr>
            <a:xfrm>
              <a:off x="5940152" y="6021288"/>
              <a:ext cx="144016" cy="0"/>
            </a:xfrm>
            <a:prstGeom prst="line">
              <a:avLst/>
            </a:prstGeom>
            <a:ln w="12700" cmpd="sng">
              <a:solidFill>
                <a:srgbClr val="26262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 32"/>
          <p:cNvGrpSpPr/>
          <p:nvPr/>
        </p:nvGrpSpPr>
        <p:grpSpPr>
          <a:xfrm>
            <a:off x="395536" y="1628800"/>
            <a:ext cx="2592288" cy="1944216"/>
            <a:chOff x="395536" y="1628800"/>
            <a:chExt cx="2592288" cy="1944216"/>
          </a:xfrm>
        </p:grpSpPr>
        <p:grpSp>
          <p:nvGrpSpPr>
            <p:cNvPr id="21" name="组 20"/>
            <p:cNvGrpSpPr/>
            <p:nvPr/>
          </p:nvGrpSpPr>
          <p:grpSpPr>
            <a:xfrm>
              <a:off x="395536" y="3142129"/>
              <a:ext cx="2592288" cy="430887"/>
              <a:chOff x="395536" y="3142129"/>
              <a:chExt cx="2592288" cy="430887"/>
            </a:xfrm>
          </p:grpSpPr>
          <p:cxnSp>
            <p:nvCxnSpPr>
              <p:cNvPr id="6" name="直线连接符 5"/>
              <p:cNvCxnSpPr/>
              <p:nvPr/>
            </p:nvCxnSpPr>
            <p:spPr>
              <a:xfrm>
                <a:off x="395536" y="3356992"/>
                <a:ext cx="259228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文本框 15"/>
              <p:cNvSpPr txBox="1"/>
              <p:nvPr/>
            </p:nvSpPr>
            <p:spPr>
              <a:xfrm>
                <a:off x="827584" y="3142129"/>
                <a:ext cx="1440160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200" dirty="0" smtClean="0">
                    <a:latin typeface="Candara"/>
                    <a:cs typeface="Candara"/>
                  </a:rPr>
                  <a:t>Iteration</a:t>
                </a:r>
                <a:endParaRPr kumimoji="1" lang="zh-CN" altLang="en-US" sz="2200" dirty="0">
                  <a:latin typeface="Candara"/>
                  <a:cs typeface="Candara"/>
                </a:endParaRPr>
              </a:p>
            </p:txBody>
          </p:sp>
        </p:grpSp>
        <p:grpSp>
          <p:nvGrpSpPr>
            <p:cNvPr id="27" name="组 26"/>
            <p:cNvGrpSpPr/>
            <p:nvPr/>
          </p:nvGrpSpPr>
          <p:grpSpPr>
            <a:xfrm>
              <a:off x="427525" y="1628800"/>
              <a:ext cx="1824533" cy="1515297"/>
              <a:chOff x="427525" y="1628800"/>
              <a:chExt cx="1824533" cy="1515297"/>
            </a:xfrm>
          </p:grpSpPr>
          <p:sp>
            <p:nvSpPr>
              <p:cNvPr id="24" name="Rectangle 130"/>
              <p:cNvSpPr/>
              <p:nvPr/>
            </p:nvSpPr>
            <p:spPr>
              <a:xfrm>
                <a:off x="558491" y="2603597"/>
                <a:ext cx="1693567" cy="5405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65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34" name="Rectangle 140"/>
              <p:cNvSpPr/>
              <p:nvPr/>
            </p:nvSpPr>
            <p:spPr>
              <a:xfrm>
                <a:off x="558491" y="1967609"/>
                <a:ext cx="1693567" cy="5405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427525" y="1628800"/>
                <a:ext cx="13361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latin typeface="Candara" pitchFamily="34" charset="0"/>
                  </a:rPr>
                  <a:t>Machine A</a:t>
                </a:r>
                <a:endParaRPr lang="zh-CN" altLang="en-US" sz="2000" b="1" dirty="0">
                  <a:latin typeface="Candara" pitchFamily="34" charset="0"/>
                </a:endParaRPr>
              </a:p>
            </p:txBody>
          </p:sp>
        </p:grpSp>
      </p:grpSp>
      <p:sp>
        <p:nvSpPr>
          <p:cNvPr id="104" name="TextBox 103"/>
          <p:cNvSpPr txBox="1"/>
          <p:nvPr/>
        </p:nvSpPr>
        <p:spPr>
          <a:xfrm>
            <a:off x="4017720" y="4581128"/>
            <a:ext cx="1202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solidFill>
                  <a:srgbClr val="800000"/>
                </a:solidFill>
                <a:latin typeface="Candara" pitchFamily="34" charset="0"/>
              </a:rPr>
              <a:t>Active</a:t>
            </a:r>
          </a:p>
          <a:p>
            <a:r>
              <a:rPr lang="en-US" altLang="zh-CN" sz="2200" b="1" dirty="0" smtClean="0">
                <a:solidFill>
                  <a:srgbClr val="800000"/>
                </a:solidFill>
                <a:latin typeface="Candara" pitchFamily="34" charset="0"/>
              </a:rPr>
              <a:t>Vertices</a:t>
            </a:r>
            <a:endParaRPr lang="zh-CN" altLang="en-US" sz="2200" b="1" dirty="0">
              <a:solidFill>
                <a:srgbClr val="800000"/>
              </a:solidFill>
              <a:latin typeface="Candara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1406833" y="4790225"/>
            <a:ext cx="1222897" cy="368387"/>
            <a:chOff x="6383120" y="2874499"/>
            <a:chExt cx="1222897" cy="368387"/>
          </a:xfrm>
        </p:grpSpPr>
        <p:sp>
          <p:nvSpPr>
            <p:cNvPr id="153" name="Oval 143"/>
            <p:cNvSpPr/>
            <p:nvPr/>
          </p:nvSpPr>
          <p:spPr>
            <a:xfrm>
              <a:off x="6383120" y="2882553"/>
              <a:ext cx="360333" cy="36033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6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  <a:latin typeface="Eras Medium ITC" pitchFamily="34" charset="0"/>
                </a:rPr>
                <a:t>1</a:t>
              </a:r>
              <a:endParaRPr lang="zh-CN" altLang="en-US" sz="2400" dirty="0">
                <a:solidFill>
                  <a:schemeClr val="tx1"/>
                </a:solidFill>
                <a:latin typeface="Eras Medium ITC" pitchFamily="34" charset="0"/>
              </a:endParaRPr>
            </a:p>
          </p:txBody>
        </p:sp>
        <p:sp>
          <p:nvSpPr>
            <p:cNvPr id="154" name="Oval 143"/>
            <p:cNvSpPr/>
            <p:nvPr/>
          </p:nvSpPr>
          <p:spPr>
            <a:xfrm>
              <a:off x="6804831" y="2882008"/>
              <a:ext cx="360333" cy="36033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6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tx1"/>
                  </a:solidFill>
                  <a:latin typeface="Eras Medium ITC" pitchFamily="34" charset="0"/>
                </a:rPr>
                <a:t>3</a:t>
              </a:r>
              <a:endParaRPr lang="zh-CN" altLang="en-US" sz="2400" dirty="0">
                <a:solidFill>
                  <a:schemeClr val="tx1"/>
                </a:solidFill>
                <a:latin typeface="Eras Medium ITC" pitchFamily="34" charset="0"/>
              </a:endParaRPr>
            </a:p>
          </p:txBody>
        </p:sp>
        <p:sp>
          <p:nvSpPr>
            <p:cNvPr id="155" name="Oval 143"/>
            <p:cNvSpPr/>
            <p:nvPr/>
          </p:nvSpPr>
          <p:spPr>
            <a:xfrm>
              <a:off x="7245684" y="2874499"/>
              <a:ext cx="360333" cy="36033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6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tx1"/>
                  </a:solidFill>
                  <a:latin typeface="Eras Medium ITC" pitchFamily="34" charset="0"/>
                </a:rPr>
                <a:t>4</a:t>
              </a:r>
              <a:endParaRPr lang="zh-CN" altLang="en-US" sz="2400" dirty="0">
                <a:solidFill>
                  <a:schemeClr val="tx1"/>
                </a:solidFill>
                <a:latin typeface="Eras Medium ITC" pitchFamily="34" charset="0"/>
              </a:endParaRPr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1403648" y="6021288"/>
            <a:ext cx="1222897" cy="368387"/>
            <a:chOff x="6383120" y="2874499"/>
            <a:chExt cx="1222897" cy="368387"/>
          </a:xfrm>
        </p:grpSpPr>
        <p:sp>
          <p:nvSpPr>
            <p:cNvPr id="159" name="Oval 143"/>
            <p:cNvSpPr/>
            <p:nvPr/>
          </p:nvSpPr>
          <p:spPr>
            <a:xfrm>
              <a:off x="6383120" y="2882553"/>
              <a:ext cx="360333" cy="36033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6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  <a:latin typeface="Eras Medium ITC" pitchFamily="34" charset="0"/>
                </a:rPr>
                <a:t>1</a:t>
              </a:r>
              <a:endParaRPr lang="zh-CN" altLang="en-US" sz="2400" dirty="0">
                <a:solidFill>
                  <a:schemeClr val="tx1"/>
                </a:solidFill>
                <a:latin typeface="Eras Medium ITC" pitchFamily="34" charset="0"/>
              </a:endParaRPr>
            </a:p>
          </p:txBody>
        </p:sp>
        <p:sp>
          <p:nvSpPr>
            <p:cNvPr id="160" name="Oval 143"/>
            <p:cNvSpPr/>
            <p:nvPr/>
          </p:nvSpPr>
          <p:spPr>
            <a:xfrm>
              <a:off x="6804831" y="2882008"/>
              <a:ext cx="360333" cy="36033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6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tx1"/>
                  </a:solidFill>
                  <a:latin typeface="Eras Medium ITC" pitchFamily="34" charset="0"/>
                </a:rPr>
                <a:t>3</a:t>
              </a:r>
              <a:endParaRPr lang="zh-CN" altLang="en-US" sz="2400" dirty="0">
                <a:solidFill>
                  <a:schemeClr val="tx1"/>
                </a:solidFill>
                <a:latin typeface="Eras Medium ITC" pitchFamily="34" charset="0"/>
              </a:endParaRPr>
            </a:p>
          </p:txBody>
        </p:sp>
        <p:sp>
          <p:nvSpPr>
            <p:cNvPr id="161" name="Oval 143"/>
            <p:cNvSpPr/>
            <p:nvPr/>
          </p:nvSpPr>
          <p:spPr>
            <a:xfrm>
              <a:off x="7245684" y="2874499"/>
              <a:ext cx="360333" cy="36033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6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tx1"/>
                  </a:solidFill>
                  <a:latin typeface="Eras Medium ITC" pitchFamily="34" charset="0"/>
                </a:rPr>
                <a:t>4</a:t>
              </a:r>
              <a:endParaRPr lang="zh-CN" altLang="en-US" sz="2400" dirty="0">
                <a:solidFill>
                  <a:schemeClr val="tx1"/>
                </a:solidFill>
                <a:latin typeface="Eras Medium ITC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403648" y="4788805"/>
            <a:ext cx="1222897" cy="368387"/>
            <a:chOff x="1312542" y="4578229"/>
            <a:chExt cx="1222897" cy="368387"/>
          </a:xfrm>
        </p:grpSpPr>
        <p:sp>
          <p:nvSpPr>
            <p:cNvPr id="106" name="Oval 143"/>
            <p:cNvSpPr/>
            <p:nvPr/>
          </p:nvSpPr>
          <p:spPr>
            <a:xfrm>
              <a:off x="1312542" y="4586283"/>
              <a:ext cx="360333" cy="360333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Eras Medium ITC" pitchFamily="34" charset="0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Eras Medium ITC" pitchFamily="34" charset="0"/>
              </a:endParaRPr>
            </a:p>
          </p:txBody>
        </p:sp>
        <p:sp>
          <p:nvSpPr>
            <p:cNvPr id="107" name="Oval 143"/>
            <p:cNvSpPr/>
            <p:nvPr/>
          </p:nvSpPr>
          <p:spPr>
            <a:xfrm>
              <a:off x="1734253" y="4585738"/>
              <a:ext cx="360333" cy="360333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Eras Medium ITC" pitchFamily="34" charset="0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Eras Medium ITC" pitchFamily="34" charset="0"/>
              </a:endParaRPr>
            </a:p>
          </p:txBody>
        </p:sp>
        <p:sp>
          <p:nvSpPr>
            <p:cNvPr id="108" name="Oval 143"/>
            <p:cNvSpPr/>
            <p:nvPr/>
          </p:nvSpPr>
          <p:spPr>
            <a:xfrm>
              <a:off x="2175106" y="4578229"/>
              <a:ext cx="360333" cy="360333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Eras Medium ITC" pitchFamily="34" charset="0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Eras Medium ITC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376989" y="5389948"/>
            <a:ext cx="2552483" cy="430887"/>
            <a:chOff x="1376989" y="5389948"/>
            <a:chExt cx="2552483" cy="430887"/>
          </a:xfrm>
        </p:grpSpPr>
        <p:cxnSp>
          <p:nvCxnSpPr>
            <p:cNvPr id="67" name="直接连接符 66"/>
            <p:cNvCxnSpPr/>
            <p:nvPr/>
          </p:nvCxnSpPr>
          <p:spPr>
            <a:xfrm>
              <a:off x="1376989" y="5620781"/>
              <a:ext cx="2552483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1691680" y="5389948"/>
              <a:ext cx="187220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latin typeface="Candara" pitchFamily="34" charset="0"/>
                </a:rPr>
                <a:t>Global Barrier</a:t>
              </a:r>
              <a:endParaRPr lang="zh-CN" altLang="en-US" sz="2200" b="1" dirty="0">
                <a:latin typeface="Candara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Existing Scheduling Modes </a:t>
            </a:r>
            <a:r>
              <a:rPr lang="en-US" altLang="zh-CN" sz="3600" dirty="0" smtClean="0"/>
              <a:t>- </a:t>
            </a:r>
            <a:r>
              <a:rPr lang="en-US" altLang="zh-CN" sz="3600" b="1" u="sng" dirty="0" smtClean="0"/>
              <a:t>Synchronous</a:t>
            </a:r>
            <a:r>
              <a:rPr lang="en-US" altLang="zh-CN" b="1" u="sng" dirty="0" smtClean="0"/>
              <a:t> </a:t>
            </a:r>
            <a:endParaRPr lang="zh-CN" altLang="en-US" b="1" u="sng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3787" y="4192488"/>
            <a:ext cx="4837766" cy="460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u="sng" dirty="0" smtClean="0"/>
              <a:t>Internal state</a:t>
            </a:r>
            <a:r>
              <a:rPr lang="en-US" altLang="zh-CN" dirty="0" smtClean="0"/>
              <a:t> </a:t>
            </a:r>
            <a:r>
              <a:rPr lang="en-US" altLang="zh-CN" sz="2400" dirty="0" smtClean="0"/>
              <a:t>(e.g. Machine A):</a:t>
            </a:r>
            <a:endParaRPr lang="zh-CN" altLang="en-US" sz="2400" dirty="0"/>
          </a:p>
        </p:txBody>
      </p:sp>
      <p:sp>
        <p:nvSpPr>
          <p:cNvPr id="35" name="Oval 141"/>
          <p:cNvSpPr/>
          <p:nvPr/>
        </p:nvSpPr>
        <p:spPr>
          <a:xfrm>
            <a:off x="1225107" y="2057692"/>
            <a:ext cx="360333" cy="360333"/>
          </a:xfrm>
          <a:prstGeom prst="ellipse">
            <a:avLst/>
          </a:prstGeom>
          <a:solidFill>
            <a:srgbClr val="66FFFF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n-US" altLang="zh-CN" sz="2200" dirty="0" smtClean="0">
                <a:solidFill>
                  <a:schemeClr val="tx1"/>
                </a:solidFill>
                <a:latin typeface="Eras Medium ITC" pitchFamily="34" charset="0"/>
              </a:rPr>
              <a:t>3</a:t>
            </a:r>
            <a:endParaRPr lang="zh-CN" altLang="en-US" sz="2200" dirty="0">
              <a:solidFill>
                <a:schemeClr val="tx1"/>
              </a:solidFill>
              <a:latin typeface="Eras Medium ITC" pitchFamily="34" charset="0"/>
            </a:endParaRPr>
          </a:p>
        </p:txBody>
      </p:sp>
      <p:sp>
        <p:nvSpPr>
          <p:cNvPr id="36" name="Oval 142"/>
          <p:cNvSpPr/>
          <p:nvPr/>
        </p:nvSpPr>
        <p:spPr>
          <a:xfrm>
            <a:off x="1787603" y="2057692"/>
            <a:ext cx="360333" cy="360333"/>
          </a:xfrm>
          <a:prstGeom prst="ellipse">
            <a:avLst/>
          </a:prstGeom>
          <a:solidFill>
            <a:srgbClr val="66FFFF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Eras Medium ITC" pitchFamily="34" charset="0"/>
              </a:rPr>
              <a:t>4</a:t>
            </a:r>
            <a:endParaRPr lang="zh-CN" altLang="en-US" sz="2000" dirty="0">
              <a:solidFill>
                <a:schemeClr val="tx1"/>
              </a:solidFill>
              <a:latin typeface="Eras Medium ITC" pitchFamily="34" charset="0"/>
            </a:endParaRPr>
          </a:p>
        </p:txBody>
      </p:sp>
      <p:sp>
        <p:nvSpPr>
          <p:cNvPr id="37" name="Oval 143"/>
          <p:cNvSpPr/>
          <p:nvPr/>
        </p:nvSpPr>
        <p:spPr>
          <a:xfrm>
            <a:off x="662612" y="2057692"/>
            <a:ext cx="360333" cy="360333"/>
          </a:xfrm>
          <a:prstGeom prst="ellipse">
            <a:avLst/>
          </a:prstGeom>
          <a:solidFill>
            <a:srgbClr val="66FFFF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n-US" altLang="zh-CN" sz="2200" dirty="0">
                <a:solidFill>
                  <a:schemeClr val="tx1"/>
                </a:solidFill>
                <a:latin typeface="Eras Medium ITC" pitchFamily="34" charset="0"/>
              </a:rPr>
              <a:t>1</a:t>
            </a:r>
            <a:endParaRPr lang="zh-CN" altLang="en-US" sz="2200" dirty="0">
              <a:solidFill>
                <a:schemeClr val="tx1"/>
              </a:solidFill>
              <a:latin typeface="Eras Medium ITC" pitchFamily="34" charset="0"/>
            </a:endParaRPr>
          </a:p>
        </p:txBody>
      </p:sp>
      <p:sp>
        <p:nvSpPr>
          <p:cNvPr id="25" name="Oval 131"/>
          <p:cNvSpPr/>
          <p:nvPr/>
        </p:nvSpPr>
        <p:spPr>
          <a:xfrm>
            <a:off x="1511806" y="2701578"/>
            <a:ext cx="360333" cy="360333"/>
          </a:xfrm>
          <a:prstGeom prst="ellipse">
            <a:avLst/>
          </a:prstGeom>
          <a:solidFill>
            <a:srgbClr val="66FFFF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Eras Medium ITC" pitchFamily="34" charset="0"/>
              </a:rPr>
              <a:t>5</a:t>
            </a:r>
            <a:endParaRPr lang="zh-CN" altLang="en-US" sz="2000" dirty="0">
              <a:solidFill>
                <a:schemeClr val="tx1"/>
              </a:solidFill>
              <a:latin typeface="Eras Medium ITC" pitchFamily="34" charset="0"/>
            </a:endParaRPr>
          </a:p>
        </p:txBody>
      </p:sp>
      <p:sp>
        <p:nvSpPr>
          <p:cNvPr id="26" name="Oval 132"/>
          <p:cNvSpPr/>
          <p:nvPr/>
        </p:nvSpPr>
        <p:spPr>
          <a:xfrm>
            <a:off x="890341" y="2693680"/>
            <a:ext cx="360333" cy="360333"/>
          </a:xfrm>
          <a:prstGeom prst="ellipse">
            <a:avLst/>
          </a:prstGeom>
          <a:solidFill>
            <a:srgbClr val="66FFFF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Eras Medium ITC" pitchFamily="34" charset="0"/>
              </a:rPr>
              <a:t>2</a:t>
            </a:r>
            <a:endParaRPr lang="zh-CN" altLang="en-US" sz="2000" dirty="0">
              <a:solidFill>
                <a:schemeClr val="tx1"/>
              </a:solidFill>
              <a:latin typeface="Eras Medium ITC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915816" y="1916832"/>
            <a:ext cx="360333" cy="1322423"/>
            <a:chOff x="3075420" y="1868573"/>
            <a:chExt cx="360333" cy="1322423"/>
          </a:xfrm>
        </p:grpSpPr>
        <p:cxnSp>
          <p:nvCxnSpPr>
            <p:cNvPr id="10" name="Straight Connector 116"/>
            <p:cNvCxnSpPr/>
            <p:nvPr/>
          </p:nvCxnSpPr>
          <p:spPr>
            <a:xfrm>
              <a:off x="3227961" y="1868573"/>
              <a:ext cx="0" cy="132242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8"/>
            <p:cNvCxnSpPr/>
            <p:nvPr/>
          </p:nvCxnSpPr>
          <p:spPr>
            <a:xfrm>
              <a:off x="3075420" y="2553576"/>
              <a:ext cx="36033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sm" len="sm"/>
              <a:tailEnd type="arrow" w="sm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任意多边形 37"/>
          <p:cNvSpPr/>
          <p:nvPr/>
        </p:nvSpPr>
        <p:spPr>
          <a:xfrm>
            <a:off x="2313709" y="2022764"/>
            <a:ext cx="663746" cy="567654"/>
          </a:xfrm>
          <a:custGeom>
            <a:avLst/>
            <a:gdLst>
              <a:gd name="connsiteX0" fmla="*/ 0 w 663746"/>
              <a:gd name="connsiteY0" fmla="*/ 0 h 567654"/>
              <a:gd name="connsiteX1" fmla="*/ 214746 w 663746"/>
              <a:gd name="connsiteY1" fmla="*/ 83127 h 567654"/>
              <a:gd name="connsiteX2" fmla="*/ 450273 w 663746"/>
              <a:gd name="connsiteY2" fmla="*/ 249381 h 567654"/>
              <a:gd name="connsiteX3" fmla="*/ 637309 w 663746"/>
              <a:gd name="connsiteY3" fmla="*/ 526472 h 567654"/>
              <a:gd name="connsiteX4" fmla="*/ 658091 w 663746"/>
              <a:gd name="connsiteY4" fmla="*/ 561109 h 56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6" h="567654">
                <a:moveTo>
                  <a:pt x="0" y="0"/>
                </a:moveTo>
                <a:cubicBezTo>
                  <a:pt x="69850" y="20782"/>
                  <a:pt x="139701" y="41564"/>
                  <a:pt x="214746" y="83127"/>
                </a:cubicBezTo>
                <a:cubicBezTo>
                  <a:pt x="289792" y="124691"/>
                  <a:pt x="379846" y="175490"/>
                  <a:pt x="450273" y="249381"/>
                </a:cubicBezTo>
                <a:cubicBezTo>
                  <a:pt x="520700" y="323272"/>
                  <a:pt x="602673" y="474517"/>
                  <a:pt x="637309" y="526472"/>
                </a:cubicBezTo>
                <a:cubicBezTo>
                  <a:pt x="671945" y="578427"/>
                  <a:pt x="665018" y="569768"/>
                  <a:pt x="658091" y="561109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 41"/>
          <p:cNvSpPr/>
          <p:nvPr/>
        </p:nvSpPr>
        <p:spPr>
          <a:xfrm>
            <a:off x="2355273" y="2043545"/>
            <a:ext cx="477982" cy="284019"/>
          </a:xfrm>
          <a:custGeom>
            <a:avLst/>
            <a:gdLst>
              <a:gd name="connsiteX0" fmla="*/ 0 w 477982"/>
              <a:gd name="connsiteY0" fmla="*/ 284019 h 284019"/>
              <a:gd name="connsiteX1" fmla="*/ 332509 w 477982"/>
              <a:gd name="connsiteY1" fmla="*/ 214746 h 284019"/>
              <a:gd name="connsiteX2" fmla="*/ 477982 w 477982"/>
              <a:gd name="connsiteY2" fmla="*/ 0 h 28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982" h="284019">
                <a:moveTo>
                  <a:pt x="0" y="284019"/>
                </a:moveTo>
                <a:cubicBezTo>
                  <a:pt x="126422" y="273050"/>
                  <a:pt x="252845" y="262082"/>
                  <a:pt x="332509" y="214746"/>
                </a:cubicBezTo>
                <a:cubicBezTo>
                  <a:pt x="412173" y="167410"/>
                  <a:pt x="445077" y="83705"/>
                  <a:pt x="477982" y="0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/>
          <p:nvPr/>
        </p:nvSpPr>
        <p:spPr>
          <a:xfrm>
            <a:off x="2334491" y="2189018"/>
            <a:ext cx="512618" cy="539223"/>
          </a:xfrm>
          <a:custGeom>
            <a:avLst/>
            <a:gdLst>
              <a:gd name="connsiteX0" fmla="*/ 0 w 512618"/>
              <a:gd name="connsiteY0" fmla="*/ 526473 h 539223"/>
              <a:gd name="connsiteX1" fmla="*/ 360218 w 512618"/>
              <a:gd name="connsiteY1" fmla="*/ 471055 h 539223"/>
              <a:gd name="connsiteX2" fmla="*/ 512618 w 512618"/>
              <a:gd name="connsiteY2" fmla="*/ 0 h 53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618" h="539223">
                <a:moveTo>
                  <a:pt x="0" y="526473"/>
                </a:moveTo>
                <a:cubicBezTo>
                  <a:pt x="137391" y="542637"/>
                  <a:pt x="274782" y="558801"/>
                  <a:pt x="360218" y="471055"/>
                </a:cubicBezTo>
                <a:cubicBezTo>
                  <a:pt x="445654" y="383309"/>
                  <a:pt x="479136" y="191654"/>
                  <a:pt x="512618" y="0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>
            <a:off x="2396836" y="2528455"/>
            <a:ext cx="477982" cy="588818"/>
          </a:xfrm>
          <a:custGeom>
            <a:avLst/>
            <a:gdLst>
              <a:gd name="connsiteX0" fmla="*/ 0 w 477982"/>
              <a:gd name="connsiteY0" fmla="*/ 0 h 588818"/>
              <a:gd name="connsiteX1" fmla="*/ 353291 w 477982"/>
              <a:gd name="connsiteY1" fmla="*/ 235527 h 588818"/>
              <a:gd name="connsiteX2" fmla="*/ 477982 w 477982"/>
              <a:gd name="connsiteY2" fmla="*/ 588818 h 58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982" h="588818">
                <a:moveTo>
                  <a:pt x="0" y="0"/>
                </a:moveTo>
                <a:cubicBezTo>
                  <a:pt x="136813" y="68695"/>
                  <a:pt x="273627" y="137391"/>
                  <a:pt x="353291" y="235527"/>
                </a:cubicBezTo>
                <a:cubicBezTo>
                  <a:pt x="432955" y="333663"/>
                  <a:pt x="455468" y="461240"/>
                  <a:pt x="477982" y="588818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 44"/>
          <p:cNvSpPr/>
          <p:nvPr/>
        </p:nvSpPr>
        <p:spPr>
          <a:xfrm>
            <a:off x="2396836" y="2881745"/>
            <a:ext cx="519546" cy="145473"/>
          </a:xfrm>
          <a:custGeom>
            <a:avLst/>
            <a:gdLst>
              <a:gd name="connsiteX0" fmla="*/ 0 w 519546"/>
              <a:gd name="connsiteY0" fmla="*/ 145473 h 145473"/>
              <a:gd name="connsiteX1" fmla="*/ 332509 w 519546"/>
              <a:gd name="connsiteY1" fmla="*/ 117764 h 145473"/>
              <a:gd name="connsiteX2" fmla="*/ 519546 w 519546"/>
              <a:gd name="connsiteY2" fmla="*/ 0 h 14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546" h="145473">
                <a:moveTo>
                  <a:pt x="0" y="145473"/>
                </a:moveTo>
                <a:cubicBezTo>
                  <a:pt x="122959" y="143741"/>
                  <a:pt x="245918" y="142009"/>
                  <a:pt x="332509" y="117764"/>
                </a:cubicBezTo>
                <a:cubicBezTo>
                  <a:pt x="419100" y="93518"/>
                  <a:pt x="469323" y="46759"/>
                  <a:pt x="519546" y="0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2341418" y="2667000"/>
            <a:ext cx="595746" cy="197439"/>
          </a:xfrm>
          <a:custGeom>
            <a:avLst/>
            <a:gdLst>
              <a:gd name="connsiteX0" fmla="*/ 0 w 595746"/>
              <a:gd name="connsiteY0" fmla="*/ 180109 h 197439"/>
              <a:gd name="connsiteX1" fmla="*/ 450273 w 595746"/>
              <a:gd name="connsiteY1" fmla="*/ 180109 h 197439"/>
              <a:gd name="connsiteX2" fmla="*/ 595746 w 595746"/>
              <a:gd name="connsiteY2" fmla="*/ 0 h 19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5746" h="197439">
                <a:moveTo>
                  <a:pt x="0" y="180109"/>
                </a:moveTo>
                <a:cubicBezTo>
                  <a:pt x="175491" y="195118"/>
                  <a:pt x="350982" y="210127"/>
                  <a:pt x="450273" y="180109"/>
                </a:cubicBezTo>
                <a:cubicBezTo>
                  <a:pt x="549564" y="150091"/>
                  <a:pt x="572655" y="75045"/>
                  <a:pt x="595746" y="0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内容占位符 2"/>
          <p:cNvSpPr txBox="1">
            <a:spLocks/>
          </p:cNvSpPr>
          <p:nvPr/>
        </p:nvSpPr>
        <p:spPr>
          <a:xfrm>
            <a:off x="399542" y="1214288"/>
            <a:ext cx="2084226" cy="460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u="sng" dirty="0" smtClean="0"/>
              <a:t>Scheduling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3290687" y="1916832"/>
            <a:ext cx="2361433" cy="1322423"/>
            <a:chOff x="3347865" y="1877633"/>
            <a:chExt cx="2170836" cy="1322423"/>
          </a:xfrm>
        </p:grpSpPr>
        <p:grpSp>
          <p:nvGrpSpPr>
            <p:cNvPr id="52" name="组合 51"/>
            <p:cNvGrpSpPr/>
            <p:nvPr/>
          </p:nvGrpSpPr>
          <p:grpSpPr>
            <a:xfrm>
              <a:off x="3347865" y="1877633"/>
              <a:ext cx="2170836" cy="1322423"/>
              <a:chOff x="3456773" y="1877633"/>
              <a:chExt cx="2386303" cy="1322423"/>
            </a:xfrm>
          </p:grpSpPr>
          <p:grpSp>
            <p:nvGrpSpPr>
              <p:cNvPr id="7" name="Group 113"/>
              <p:cNvGrpSpPr/>
              <p:nvPr/>
            </p:nvGrpSpPr>
            <p:grpSpPr>
              <a:xfrm>
                <a:off x="3456773" y="1967609"/>
                <a:ext cx="1452266" cy="540500"/>
                <a:chOff x="457201" y="4224600"/>
                <a:chExt cx="1450922" cy="540000"/>
              </a:xfrm>
            </p:grpSpPr>
            <p:sp>
              <p:nvSpPr>
                <p:cNvPr id="29" name="Rectangle 135"/>
                <p:cNvSpPr/>
                <p:nvPr/>
              </p:nvSpPr>
              <p:spPr>
                <a:xfrm>
                  <a:off x="457201" y="4224600"/>
                  <a:ext cx="1450922" cy="54000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  <p:grpSp>
              <p:nvGrpSpPr>
                <p:cNvPr id="28" name="Group 134"/>
                <p:cNvGrpSpPr/>
                <p:nvPr/>
              </p:nvGrpSpPr>
              <p:grpSpPr>
                <a:xfrm>
                  <a:off x="561225" y="4314600"/>
                  <a:ext cx="1260174" cy="360000"/>
                  <a:chOff x="609600" y="4338818"/>
                  <a:chExt cx="1260174" cy="360000"/>
                </a:xfrm>
              </p:grpSpPr>
              <p:sp>
                <p:nvSpPr>
                  <p:cNvPr id="30" name="Oval 136"/>
                  <p:cNvSpPr/>
                  <p:nvPr/>
                </p:nvSpPr>
                <p:spPr>
                  <a:xfrm>
                    <a:off x="1063051" y="4338818"/>
                    <a:ext cx="360000" cy="360000"/>
                  </a:xfrm>
                  <a:prstGeom prst="ellipse">
                    <a:avLst/>
                  </a:prstGeom>
                  <a:solidFill>
                    <a:srgbClr val="66FFFF"/>
                  </a:solidFill>
                  <a:ln w="28575">
                    <a:solidFill>
                      <a:schemeClr val="tx1"/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tIns="36000" rIns="72000" bIns="36000" rtlCol="0" anchor="ctr"/>
                  <a:lstStyle/>
                  <a:p>
                    <a:pPr algn="ctr"/>
                    <a:r>
                      <a:rPr lang="en-US" altLang="zh-CN" sz="2000" dirty="0">
                        <a:solidFill>
                          <a:schemeClr val="tx1"/>
                        </a:solidFill>
                        <a:latin typeface="Eras Medium ITC" pitchFamily="34" charset="0"/>
                      </a:rPr>
                      <a:t>3</a:t>
                    </a:r>
                    <a:endParaRPr lang="zh-CN" altLang="en-US" sz="2000" dirty="0">
                      <a:solidFill>
                        <a:schemeClr val="tx1"/>
                      </a:solidFill>
                      <a:latin typeface="Eras Medium ITC" pitchFamily="34" charset="0"/>
                    </a:endParaRPr>
                  </a:p>
                </p:txBody>
              </p:sp>
              <p:sp>
                <p:nvSpPr>
                  <p:cNvPr id="31" name="Oval 137"/>
                  <p:cNvSpPr/>
                  <p:nvPr/>
                </p:nvSpPr>
                <p:spPr>
                  <a:xfrm>
                    <a:off x="1509774" y="4338818"/>
                    <a:ext cx="360000" cy="360000"/>
                  </a:xfrm>
                  <a:prstGeom prst="ellipse">
                    <a:avLst/>
                  </a:prstGeom>
                  <a:solidFill>
                    <a:srgbClr val="00FFFF"/>
                  </a:solidFill>
                  <a:ln w="28575">
                    <a:solidFill>
                      <a:schemeClr val="tx1"/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tIns="36000" rIns="72000" bIns="36000" rtlCol="0" anchor="ctr"/>
                  <a:lstStyle/>
                  <a:p>
                    <a:pPr algn="ctr"/>
                    <a:r>
                      <a:rPr lang="en-US" altLang="zh-CN" sz="2000" dirty="0">
                        <a:solidFill>
                          <a:schemeClr val="tx1"/>
                        </a:solidFill>
                        <a:latin typeface="Eras Medium ITC" pitchFamily="34" charset="0"/>
                      </a:rPr>
                      <a:t>4</a:t>
                    </a:r>
                    <a:endParaRPr lang="zh-CN" altLang="en-US" sz="2000" dirty="0">
                      <a:solidFill>
                        <a:schemeClr val="tx1"/>
                      </a:solidFill>
                      <a:latin typeface="Eras Medium ITC" pitchFamily="34" charset="0"/>
                    </a:endParaRPr>
                  </a:p>
                </p:txBody>
              </p:sp>
              <p:sp>
                <p:nvSpPr>
                  <p:cNvPr id="32" name="Oval 138"/>
                  <p:cNvSpPr/>
                  <p:nvPr/>
                </p:nvSpPr>
                <p:spPr>
                  <a:xfrm>
                    <a:off x="609600" y="4338818"/>
                    <a:ext cx="360000" cy="360000"/>
                  </a:xfrm>
                  <a:prstGeom prst="ellipse">
                    <a:avLst/>
                  </a:prstGeom>
                  <a:solidFill>
                    <a:srgbClr val="66FFFF"/>
                  </a:solidFill>
                  <a:ln w="28575">
                    <a:solidFill>
                      <a:schemeClr val="tx1"/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tIns="36000" rIns="72000" bIns="36000" rtlCol="0" anchor="ctr"/>
                  <a:lstStyle/>
                  <a:p>
                    <a:pPr algn="ctr"/>
                    <a:r>
                      <a:rPr lang="en-US" altLang="zh-CN" sz="2000" dirty="0">
                        <a:solidFill>
                          <a:schemeClr val="tx1"/>
                        </a:solidFill>
                        <a:latin typeface="Eras Medium ITC" pitchFamily="34" charset="0"/>
                      </a:rPr>
                      <a:t>1</a:t>
                    </a:r>
                    <a:endParaRPr lang="zh-CN" altLang="en-US" sz="2000" dirty="0">
                      <a:solidFill>
                        <a:schemeClr val="tx1"/>
                      </a:solidFill>
                      <a:latin typeface="Eras Medium ITC" pitchFamily="34" charset="0"/>
                    </a:endParaRPr>
                  </a:p>
                </p:txBody>
              </p:sp>
            </p:grpSp>
          </p:grpSp>
          <p:grpSp>
            <p:nvGrpSpPr>
              <p:cNvPr id="15" name="Group 121"/>
              <p:cNvGrpSpPr/>
              <p:nvPr/>
            </p:nvGrpSpPr>
            <p:grpSpPr>
              <a:xfrm>
                <a:off x="3456773" y="2603597"/>
                <a:ext cx="1452268" cy="540500"/>
                <a:chOff x="457201" y="4224600"/>
                <a:chExt cx="1450924" cy="540000"/>
              </a:xfrm>
            </p:grpSpPr>
            <p:sp>
              <p:nvSpPr>
                <p:cNvPr id="19" name="Rectangle 125"/>
                <p:cNvSpPr/>
                <p:nvPr/>
              </p:nvSpPr>
              <p:spPr>
                <a:xfrm>
                  <a:off x="457201" y="4224600"/>
                  <a:ext cx="1450924" cy="54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  <p:grpSp>
              <p:nvGrpSpPr>
                <p:cNvPr id="18" name="Group 124"/>
                <p:cNvGrpSpPr/>
                <p:nvPr/>
              </p:nvGrpSpPr>
              <p:grpSpPr>
                <a:xfrm>
                  <a:off x="684390" y="4314600"/>
                  <a:ext cx="957009" cy="360000"/>
                  <a:chOff x="732765" y="4338818"/>
                  <a:chExt cx="957009" cy="360000"/>
                </a:xfrm>
              </p:grpSpPr>
              <p:sp>
                <p:nvSpPr>
                  <p:cNvPr id="20" name="Oval 126"/>
                  <p:cNvSpPr/>
                  <p:nvPr/>
                </p:nvSpPr>
                <p:spPr>
                  <a:xfrm>
                    <a:off x="1329774" y="4338818"/>
                    <a:ext cx="360000" cy="360000"/>
                  </a:xfrm>
                  <a:prstGeom prst="ellipse">
                    <a:avLst/>
                  </a:prstGeom>
                  <a:solidFill>
                    <a:srgbClr val="00FFFF"/>
                  </a:solidFill>
                  <a:ln w="28575">
                    <a:solidFill>
                      <a:schemeClr val="tx1"/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tIns="36000" rIns="72000" bIns="36000" rtlCol="0" anchor="ctr"/>
                  <a:lstStyle/>
                  <a:p>
                    <a:pPr algn="ctr"/>
                    <a:r>
                      <a:rPr lang="en-US" altLang="zh-CN" sz="2000" dirty="0" smtClean="0">
                        <a:solidFill>
                          <a:schemeClr val="tx1"/>
                        </a:solidFill>
                        <a:latin typeface="Eras Medium ITC" pitchFamily="34" charset="0"/>
                      </a:rPr>
                      <a:t>5</a:t>
                    </a:r>
                    <a:endParaRPr lang="zh-CN" altLang="en-US" sz="2000" dirty="0">
                      <a:solidFill>
                        <a:schemeClr val="tx1"/>
                      </a:solidFill>
                      <a:latin typeface="Eras Medium ITC" pitchFamily="34" charset="0"/>
                    </a:endParaRPr>
                  </a:p>
                </p:txBody>
              </p:sp>
              <p:sp>
                <p:nvSpPr>
                  <p:cNvPr id="22" name="Oval 128"/>
                  <p:cNvSpPr/>
                  <p:nvPr/>
                </p:nvSpPr>
                <p:spPr>
                  <a:xfrm>
                    <a:off x="732765" y="4338818"/>
                    <a:ext cx="360000" cy="360000"/>
                  </a:xfrm>
                  <a:prstGeom prst="ellipse">
                    <a:avLst/>
                  </a:prstGeom>
                  <a:solidFill>
                    <a:srgbClr val="00FFFF"/>
                  </a:solidFill>
                  <a:ln w="28575">
                    <a:solidFill>
                      <a:schemeClr val="tx1"/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tIns="36000" rIns="72000" bIns="36000" rtlCol="0" anchor="ctr"/>
                  <a:lstStyle/>
                  <a:p>
                    <a:pPr algn="ctr"/>
                    <a:r>
                      <a:rPr lang="en-US" altLang="zh-CN" sz="2000" dirty="0" smtClean="0">
                        <a:solidFill>
                          <a:schemeClr val="tx1"/>
                        </a:solidFill>
                        <a:latin typeface="Eras Medium ITC" pitchFamily="34" charset="0"/>
                      </a:rPr>
                      <a:t>2</a:t>
                    </a:r>
                    <a:endParaRPr lang="zh-CN" altLang="en-US" sz="2000" dirty="0">
                      <a:solidFill>
                        <a:schemeClr val="tx1"/>
                      </a:solidFill>
                      <a:latin typeface="Eras Medium ITC" pitchFamily="34" charset="0"/>
                    </a:endParaRPr>
                  </a:p>
                </p:txBody>
              </p:sp>
            </p:grpSp>
          </p:grpSp>
          <p:grpSp>
            <p:nvGrpSpPr>
              <p:cNvPr id="51" name="组合 50"/>
              <p:cNvGrpSpPr/>
              <p:nvPr/>
            </p:nvGrpSpPr>
            <p:grpSpPr>
              <a:xfrm>
                <a:off x="5544984" y="1877633"/>
                <a:ext cx="298092" cy="1322423"/>
                <a:chOff x="5544984" y="1877633"/>
                <a:chExt cx="298092" cy="1322423"/>
              </a:xfrm>
            </p:grpSpPr>
            <p:cxnSp>
              <p:nvCxnSpPr>
                <p:cNvPr id="11" name="Straight Connector 117"/>
                <p:cNvCxnSpPr/>
                <p:nvPr/>
              </p:nvCxnSpPr>
              <p:spPr>
                <a:xfrm>
                  <a:off x="5635539" y="1877633"/>
                  <a:ext cx="0" cy="1322423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19"/>
                <p:cNvCxnSpPr/>
                <p:nvPr/>
              </p:nvCxnSpPr>
              <p:spPr>
                <a:xfrm>
                  <a:off x="5544984" y="2553576"/>
                  <a:ext cx="298092" cy="59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sm" len="sm"/>
                  <a:tailEnd type="arrow" w="sm" len="sm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9" name="任意多边形 78"/>
            <p:cNvSpPr/>
            <p:nvPr/>
          </p:nvSpPr>
          <p:spPr>
            <a:xfrm>
              <a:off x="4741061" y="2033154"/>
              <a:ext cx="506463" cy="567654"/>
            </a:xfrm>
            <a:custGeom>
              <a:avLst/>
              <a:gdLst>
                <a:gd name="connsiteX0" fmla="*/ 0 w 663746"/>
                <a:gd name="connsiteY0" fmla="*/ 0 h 567654"/>
                <a:gd name="connsiteX1" fmla="*/ 214746 w 663746"/>
                <a:gd name="connsiteY1" fmla="*/ 83127 h 567654"/>
                <a:gd name="connsiteX2" fmla="*/ 450273 w 663746"/>
                <a:gd name="connsiteY2" fmla="*/ 249381 h 567654"/>
                <a:gd name="connsiteX3" fmla="*/ 637309 w 663746"/>
                <a:gd name="connsiteY3" fmla="*/ 526472 h 567654"/>
                <a:gd name="connsiteX4" fmla="*/ 658091 w 663746"/>
                <a:gd name="connsiteY4" fmla="*/ 561109 h 56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746" h="567654">
                  <a:moveTo>
                    <a:pt x="0" y="0"/>
                  </a:moveTo>
                  <a:cubicBezTo>
                    <a:pt x="69850" y="20782"/>
                    <a:pt x="139701" y="41564"/>
                    <a:pt x="214746" y="83127"/>
                  </a:cubicBezTo>
                  <a:cubicBezTo>
                    <a:pt x="289792" y="124691"/>
                    <a:pt x="379846" y="175490"/>
                    <a:pt x="450273" y="249381"/>
                  </a:cubicBezTo>
                  <a:cubicBezTo>
                    <a:pt x="520700" y="323272"/>
                    <a:pt x="602673" y="474517"/>
                    <a:pt x="637309" y="526472"/>
                  </a:cubicBezTo>
                  <a:cubicBezTo>
                    <a:pt x="671945" y="578427"/>
                    <a:pt x="665018" y="569768"/>
                    <a:pt x="658091" y="56110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0" name="任意多边形 79"/>
            <p:cNvSpPr/>
            <p:nvPr/>
          </p:nvSpPr>
          <p:spPr>
            <a:xfrm>
              <a:off x="4782625" y="2053935"/>
              <a:ext cx="384116" cy="284019"/>
            </a:xfrm>
            <a:custGeom>
              <a:avLst/>
              <a:gdLst>
                <a:gd name="connsiteX0" fmla="*/ 0 w 477982"/>
                <a:gd name="connsiteY0" fmla="*/ 284019 h 284019"/>
                <a:gd name="connsiteX1" fmla="*/ 332509 w 477982"/>
                <a:gd name="connsiteY1" fmla="*/ 214746 h 284019"/>
                <a:gd name="connsiteX2" fmla="*/ 477982 w 477982"/>
                <a:gd name="connsiteY2" fmla="*/ 0 h 28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7982" h="284019">
                  <a:moveTo>
                    <a:pt x="0" y="284019"/>
                  </a:moveTo>
                  <a:cubicBezTo>
                    <a:pt x="126422" y="273050"/>
                    <a:pt x="252845" y="262082"/>
                    <a:pt x="332509" y="214746"/>
                  </a:cubicBezTo>
                  <a:cubicBezTo>
                    <a:pt x="412173" y="167410"/>
                    <a:pt x="445077" y="83705"/>
                    <a:pt x="477982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4761843" y="2199408"/>
              <a:ext cx="404897" cy="539223"/>
            </a:xfrm>
            <a:custGeom>
              <a:avLst/>
              <a:gdLst>
                <a:gd name="connsiteX0" fmla="*/ 0 w 512618"/>
                <a:gd name="connsiteY0" fmla="*/ 526473 h 539223"/>
                <a:gd name="connsiteX1" fmla="*/ 360218 w 512618"/>
                <a:gd name="connsiteY1" fmla="*/ 471055 h 539223"/>
                <a:gd name="connsiteX2" fmla="*/ 512618 w 512618"/>
                <a:gd name="connsiteY2" fmla="*/ 0 h 53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2618" h="539223">
                  <a:moveTo>
                    <a:pt x="0" y="526473"/>
                  </a:moveTo>
                  <a:cubicBezTo>
                    <a:pt x="137391" y="542637"/>
                    <a:pt x="274782" y="558801"/>
                    <a:pt x="360218" y="471055"/>
                  </a:cubicBezTo>
                  <a:cubicBezTo>
                    <a:pt x="445654" y="383309"/>
                    <a:pt x="479136" y="191654"/>
                    <a:pt x="51261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2" name="任意多边形 81"/>
            <p:cNvSpPr/>
            <p:nvPr/>
          </p:nvSpPr>
          <p:spPr>
            <a:xfrm>
              <a:off x="4824189" y="2538845"/>
              <a:ext cx="342552" cy="605252"/>
            </a:xfrm>
            <a:custGeom>
              <a:avLst/>
              <a:gdLst>
                <a:gd name="connsiteX0" fmla="*/ 0 w 477982"/>
                <a:gd name="connsiteY0" fmla="*/ 0 h 588818"/>
                <a:gd name="connsiteX1" fmla="*/ 353291 w 477982"/>
                <a:gd name="connsiteY1" fmla="*/ 235527 h 588818"/>
                <a:gd name="connsiteX2" fmla="*/ 477982 w 477982"/>
                <a:gd name="connsiteY2" fmla="*/ 588818 h 58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7982" h="588818">
                  <a:moveTo>
                    <a:pt x="0" y="0"/>
                  </a:moveTo>
                  <a:cubicBezTo>
                    <a:pt x="136813" y="68695"/>
                    <a:pt x="273627" y="137391"/>
                    <a:pt x="353291" y="235527"/>
                  </a:cubicBezTo>
                  <a:cubicBezTo>
                    <a:pt x="432955" y="333663"/>
                    <a:pt x="455468" y="461240"/>
                    <a:pt x="477982" y="58881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4824188" y="2892135"/>
              <a:ext cx="423336" cy="145473"/>
            </a:xfrm>
            <a:custGeom>
              <a:avLst/>
              <a:gdLst>
                <a:gd name="connsiteX0" fmla="*/ 0 w 519546"/>
                <a:gd name="connsiteY0" fmla="*/ 145473 h 145473"/>
                <a:gd name="connsiteX1" fmla="*/ 332509 w 519546"/>
                <a:gd name="connsiteY1" fmla="*/ 117764 h 145473"/>
                <a:gd name="connsiteX2" fmla="*/ 519546 w 519546"/>
                <a:gd name="connsiteY2" fmla="*/ 0 h 14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9546" h="145473">
                  <a:moveTo>
                    <a:pt x="0" y="145473"/>
                  </a:moveTo>
                  <a:cubicBezTo>
                    <a:pt x="122959" y="143741"/>
                    <a:pt x="245918" y="142009"/>
                    <a:pt x="332509" y="117764"/>
                  </a:cubicBezTo>
                  <a:cubicBezTo>
                    <a:pt x="419100" y="93518"/>
                    <a:pt x="469323" y="46759"/>
                    <a:pt x="519546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4" name="任意多边形 83"/>
            <p:cNvSpPr/>
            <p:nvPr/>
          </p:nvSpPr>
          <p:spPr>
            <a:xfrm>
              <a:off x="4768770" y="2677390"/>
              <a:ext cx="478754" cy="197439"/>
            </a:xfrm>
            <a:custGeom>
              <a:avLst/>
              <a:gdLst>
                <a:gd name="connsiteX0" fmla="*/ 0 w 595746"/>
                <a:gd name="connsiteY0" fmla="*/ 180109 h 197439"/>
                <a:gd name="connsiteX1" fmla="*/ 450273 w 595746"/>
                <a:gd name="connsiteY1" fmla="*/ 180109 h 197439"/>
                <a:gd name="connsiteX2" fmla="*/ 595746 w 595746"/>
                <a:gd name="connsiteY2" fmla="*/ 0 h 19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5746" h="197439">
                  <a:moveTo>
                    <a:pt x="0" y="180109"/>
                  </a:moveTo>
                  <a:cubicBezTo>
                    <a:pt x="175491" y="195118"/>
                    <a:pt x="350982" y="210127"/>
                    <a:pt x="450273" y="180109"/>
                  </a:cubicBezTo>
                  <a:cubicBezTo>
                    <a:pt x="549564" y="150091"/>
                    <a:pt x="572655" y="75045"/>
                    <a:pt x="595746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129288" y="4725144"/>
            <a:ext cx="3859087" cy="1706163"/>
            <a:chOff x="129288" y="4725144"/>
            <a:chExt cx="3859087" cy="1706163"/>
          </a:xfrm>
        </p:grpSpPr>
        <p:sp>
          <p:nvSpPr>
            <p:cNvPr id="121" name="Rectangle 140"/>
            <p:cNvSpPr/>
            <p:nvPr/>
          </p:nvSpPr>
          <p:spPr>
            <a:xfrm>
              <a:off x="1298419" y="5945614"/>
              <a:ext cx="2686492" cy="48569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18" name="Rectangle 140"/>
            <p:cNvSpPr/>
            <p:nvPr/>
          </p:nvSpPr>
          <p:spPr>
            <a:xfrm>
              <a:off x="1301883" y="4739081"/>
              <a:ext cx="2686492" cy="48569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9288" y="4725144"/>
              <a:ext cx="12023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latin typeface="Candara" pitchFamily="34" charset="0"/>
                </a:rPr>
                <a:t>Memory</a:t>
              </a:r>
              <a:endParaRPr lang="zh-CN" altLang="en-US" sz="2200" dirty="0">
                <a:latin typeface="Candara" pitchFamily="34" charset="0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3995936" y="5805264"/>
            <a:ext cx="1202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latin typeface="Candara" pitchFamily="34" charset="0"/>
              </a:rPr>
              <a:t>Previous State</a:t>
            </a:r>
            <a:endParaRPr lang="zh-CN" altLang="en-US" sz="2200" dirty="0">
              <a:latin typeface="Candara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875629" y="4791691"/>
            <a:ext cx="893733" cy="362895"/>
            <a:chOff x="2811182" y="4575667"/>
            <a:chExt cx="893733" cy="362895"/>
          </a:xfrm>
        </p:grpSpPr>
        <p:sp>
          <p:nvSpPr>
            <p:cNvPr id="111" name="Oval 143"/>
            <p:cNvSpPr/>
            <p:nvPr/>
          </p:nvSpPr>
          <p:spPr>
            <a:xfrm>
              <a:off x="2811182" y="4578229"/>
              <a:ext cx="360333" cy="360333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sz="2400" dirty="0" smtClean="0">
                  <a:solidFill>
                    <a:srgbClr val="000000"/>
                  </a:solidFill>
                  <a:latin typeface="Eras Medium ITC" pitchFamily="34" charset="0"/>
                </a:rPr>
                <a:t>2</a:t>
              </a:r>
              <a:endParaRPr lang="zh-CN" altLang="en-US" sz="2400" dirty="0">
                <a:solidFill>
                  <a:srgbClr val="000000"/>
                </a:solidFill>
                <a:latin typeface="Eras Medium ITC" pitchFamily="34" charset="0"/>
              </a:endParaRPr>
            </a:p>
          </p:txBody>
        </p:sp>
        <p:sp>
          <p:nvSpPr>
            <p:cNvPr id="112" name="Oval 143"/>
            <p:cNvSpPr/>
            <p:nvPr/>
          </p:nvSpPr>
          <p:spPr>
            <a:xfrm>
              <a:off x="3344582" y="4575667"/>
              <a:ext cx="360333" cy="360333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sz="2400" dirty="0" smtClean="0">
                  <a:solidFill>
                    <a:srgbClr val="000000"/>
                  </a:solidFill>
                  <a:latin typeface="Eras Medium ITC" pitchFamily="34" charset="0"/>
                </a:rPr>
                <a:t>5</a:t>
              </a:r>
              <a:endParaRPr lang="zh-CN" altLang="en-US" sz="2400" dirty="0">
                <a:solidFill>
                  <a:srgbClr val="000000"/>
                </a:solidFill>
                <a:latin typeface="Eras Medium ITC" pitchFamily="34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23528" y="5301208"/>
            <a:ext cx="1430743" cy="607716"/>
            <a:chOff x="259081" y="5085184"/>
            <a:chExt cx="1430743" cy="607716"/>
          </a:xfrm>
        </p:grpSpPr>
        <p:sp>
          <p:nvSpPr>
            <p:cNvPr id="122" name="TextBox 121"/>
            <p:cNvSpPr txBox="1"/>
            <p:nvPr/>
          </p:nvSpPr>
          <p:spPr>
            <a:xfrm>
              <a:off x="259081" y="5085184"/>
              <a:ext cx="12023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latin typeface="Candara" pitchFamily="34" charset="0"/>
                </a:rPr>
                <a:t>Flip</a:t>
              </a:r>
              <a:endParaRPr lang="zh-CN" altLang="en-US" sz="2800" b="1" dirty="0">
                <a:latin typeface="Candara" pitchFamily="34" charset="0"/>
              </a:endParaRPr>
            </a:p>
          </p:txBody>
        </p:sp>
        <p:sp>
          <p:nvSpPr>
            <p:cNvPr id="59" name="弧形 58"/>
            <p:cNvSpPr/>
            <p:nvPr/>
          </p:nvSpPr>
          <p:spPr>
            <a:xfrm rot="16550172">
              <a:off x="1082063" y="5085139"/>
              <a:ext cx="576285" cy="639237"/>
            </a:xfrm>
            <a:prstGeom prst="arc">
              <a:avLst>
                <a:gd name="adj1" fmla="val 11088943"/>
                <a:gd name="adj2" fmla="val 20772641"/>
              </a:avLst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403648" y="6021288"/>
            <a:ext cx="2392373" cy="370949"/>
            <a:chOff x="1464942" y="4740753"/>
            <a:chExt cx="2392373" cy="370949"/>
          </a:xfrm>
          <a:solidFill>
            <a:schemeClr val="tx2">
              <a:lumMod val="75000"/>
            </a:schemeClr>
          </a:solidFill>
        </p:grpSpPr>
        <p:sp>
          <p:nvSpPr>
            <p:cNvPr id="139" name="Oval 143"/>
            <p:cNvSpPr/>
            <p:nvPr/>
          </p:nvSpPr>
          <p:spPr>
            <a:xfrm>
              <a:off x="1464942" y="4751369"/>
              <a:ext cx="360333" cy="36033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Eras Medium ITC" pitchFamily="34" charset="0"/>
                </a:rPr>
                <a:t>1</a:t>
              </a:r>
              <a:endParaRPr lang="zh-CN" altLang="en-US" sz="2400" dirty="0">
                <a:solidFill>
                  <a:schemeClr val="bg1"/>
                </a:solidFill>
                <a:latin typeface="Eras Medium ITC" pitchFamily="34" charset="0"/>
              </a:endParaRPr>
            </a:p>
          </p:txBody>
        </p:sp>
        <p:sp>
          <p:nvSpPr>
            <p:cNvPr id="140" name="Oval 143"/>
            <p:cNvSpPr/>
            <p:nvPr/>
          </p:nvSpPr>
          <p:spPr>
            <a:xfrm>
              <a:off x="1886653" y="4750824"/>
              <a:ext cx="360333" cy="36033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latin typeface="Eras Medium ITC" pitchFamily="34" charset="0"/>
                </a:rPr>
                <a:t>3</a:t>
              </a:r>
              <a:endParaRPr lang="zh-CN" altLang="en-US" sz="2400" dirty="0">
                <a:solidFill>
                  <a:schemeClr val="bg1"/>
                </a:solidFill>
                <a:latin typeface="Eras Medium ITC" pitchFamily="34" charset="0"/>
              </a:endParaRPr>
            </a:p>
          </p:txBody>
        </p:sp>
        <p:sp>
          <p:nvSpPr>
            <p:cNvPr id="141" name="Oval 143"/>
            <p:cNvSpPr/>
            <p:nvPr/>
          </p:nvSpPr>
          <p:spPr>
            <a:xfrm>
              <a:off x="2327506" y="4743315"/>
              <a:ext cx="360333" cy="36033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latin typeface="Eras Medium ITC" pitchFamily="34" charset="0"/>
                </a:rPr>
                <a:t>4</a:t>
              </a:r>
              <a:endParaRPr lang="zh-CN" altLang="en-US" sz="2400" dirty="0">
                <a:solidFill>
                  <a:schemeClr val="bg1"/>
                </a:solidFill>
                <a:latin typeface="Eras Medium ITC" pitchFamily="34" charset="0"/>
              </a:endParaRPr>
            </a:p>
          </p:txBody>
        </p:sp>
        <p:sp>
          <p:nvSpPr>
            <p:cNvPr id="142" name="Oval 143"/>
            <p:cNvSpPr/>
            <p:nvPr/>
          </p:nvSpPr>
          <p:spPr>
            <a:xfrm>
              <a:off x="2963582" y="4743315"/>
              <a:ext cx="360333" cy="360333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sz="2400" dirty="0" smtClean="0">
                  <a:solidFill>
                    <a:srgbClr val="000000"/>
                  </a:solidFill>
                  <a:latin typeface="Eras Medium ITC" pitchFamily="34" charset="0"/>
                </a:rPr>
                <a:t>2</a:t>
              </a:r>
              <a:endParaRPr lang="zh-CN" altLang="en-US" sz="2400" dirty="0">
                <a:solidFill>
                  <a:srgbClr val="000000"/>
                </a:solidFill>
                <a:latin typeface="Eras Medium ITC" pitchFamily="34" charset="0"/>
              </a:endParaRPr>
            </a:p>
          </p:txBody>
        </p:sp>
        <p:sp>
          <p:nvSpPr>
            <p:cNvPr id="143" name="Oval 143"/>
            <p:cNvSpPr/>
            <p:nvPr/>
          </p:nvSpPr>
          <p:spPr>
            <a:xfrm>
              <a:off x="3496982" y="4740753"/>
              <a:ext cx="360333" cy="360333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sz="2400" dirty="0" smtClean="0">
                  <a:solidFill>
                    <a:srgbClr val="000000"/>
                  </a:solidFill>
                  <a:latin typeface="Eras Medium ITC" pitchFamily="34" charset="0"/>
                </a:rPr>
                <a:t>5</a:t>
              </a:r>
              <a:endParaRPr lang="zh-CN" altLang="en-US" sz="2400" dirty="0">
                <a:solidFill>
                  <a:srgbClr val="000000"/>
                </a:solidFill>
                <a:latin typeface="Eras Medium ITC" pitchFamily="34" charset="0"/>
              </a:endParaRPr>
            </a:p>
          </p:txBody>
        </p:sp>
      </p:grpSp>
      <p:grpSp>
        <p:nvGrpSpPr>
          <p:cNvPr id="49" name="组 48"/>
          <p:cNvGrpSpPr/>
          <p:nvPr/>
        </p:nvGrpSpPr>
        <p:grpSpPr>
          <a:xfrm>
            <a:off x="5795626" y="1830020"/>
            <a:ext cx="3240361" cy="4623316"/>
            <a:chOff x="7699347" y="3262872"/>
            <a:chExt cx="3172853" cy="4339376"/>
          </a:xfrm>
        </p:grpSpPr>
        <p:sp>
          <p:nvSpPr>
            <p:cNvPr id="47" name="文本框 46"/>
            <p:cNvSpPr txBox="1"/>
            <p:nvPr/>
          </p:nvSpPr>
          <p:spPr>
            <a:xfrm>
              <a:off x="7699347" y="3262872"/>
              <a:ext cx="3172853" cy="4339376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endParaRPr lang="en-US" altLang="zh-CN" sz="2200" baseline="30000" dirty="0" smtClean="0"/>
            </a:p>
            <a:p>
              <a:pPr>
                <a:lnSpc>
                  <a:spcPct val="130000"/>
                </a:lnSpc>
              </a:pPr>
              <a:endParaRPr lang="en-US" altLang="zh-CN" sz="2200" baseline="30000" dirty="0"/>
            </a:p>
            <a:p>
              <a:pPr>
                <a:lnSpc>
                  <a:spcPct val="130000"/>
                </a:lnSpc>
              </a:pPr>
              <a:r>
                <a:rPr lang="en-US" altLang="zh-CN" sz="2200" b="1" dirty="0" smtClean="0">
                  <a:latin typeface="Candara"/>
                  <a:cs typeface="Candara"/>
                </a:rPr>
                <a:t>while</a:t>
              </a:r>
              <a:r>
                <a:rPr lang="en-US" altLang="zh-CN" sz="2200" dirty="0" smtClean="0">
                  <a:latin typeface="Candara"/>
                  <a:cs typeface="Candara"/>
                </a:rPr>
                <a:t> (</a:t>
              </a:r>
              <a:r>
                <a:rPr lang="en-US" altLang="zh-CN" sz="2200" i="1" dirty="0" smtClean="0">
                  <a:latin typeface="Candara"/>
                  <a:cs typeface="Candara"/>
                </a:rPr>
                <a:t>iteration</a:t>
              </a:r>
              <a:r>
                <a:rPr lang="en-US" altLang="zh-CN" sz="2200" dirty="0" smtClean="0">
                  <a:latin typeface="Candara"/>
                  <a:cs typeface="Candara"/>
                </a:rPr>
                <a:t> ≤ </a:t>
              </a:r>
              <a:r>
                <a:rPr lang="en-US" altLang="zh-CN" sz="2200" i="1" dirty="0" smtClean="0">
                  <a:latin typeface="Candara"/>
                  <a:cs typeface="Candara"/>
                </a:rPr>
                <a:t>max) do </a:t>
              </a:r>
              <a:endParaRPr lang="en-US" altLang="zh-CN" sz="2200" dirty="0">
                <a:latin typeface="Candara"/>
                <a:cs typeface="Candara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2200" dirty="0">
                  <a:latin typeface="Candara"/>
                  <a:cs typeface="Candara"/>
                </a:rPr>
                <a:t> </a:t>
              </a:r>
              <a:r>
                <a:rPr lang="en-US" altLang="zh-CN" sz="2200" dirty="0" smtClean="0">
                  <a:latin typeface="Candara"/>
                  <a:cs typeface="Candara"/>
                </a:rPr>
                <a:t>      if </a:t>
              </a:r>
              <a:r>
                <a:rPr lang="en-US" altLang="zh-CN" sz="2200" dirty="0" err="1" smtClean="0">
                  <a:latin typeface="Candara"/>
                  <a:cs typeface="Candara"/>
                </a:rPr>
                <a:t>V</a:t>
              </a:r>
              <a:r>
                <a:rPr lang="en-US" altLang="zh-CN" sz="2800" b="1" baseline="-25000" dirty="0" err="1">
                  <a:solidFill>
                    <a:prstClr val="black"/>
                  </a:solidFill>
                  <a:latin typeface="Candara"/>
                  <a:cs typeface="Candara"/>
                </a:rPr>
                <a:t>a</a:t>
              </a:r>
              <a:r>
                <a:rPr lang="en-US" altLang="zh-CN" sz="2200" dirty="0" smtClean="0">
                  <a:latin typeface="Candara"/>
                  <a:cs typeface="Candara"/>
                </a:rPr>
                <a:t>=</a:t>
              </a:r>
              <a:r>
                <a:rPr lang="en-US" altLang="zh-CN" sz="2200" dirty="0">
                  <a:latin typeface="Candara"/>
                  <a:cs typeface="Candara"/>
                </a:rPr>
                <a:t>= ∅ then </a:t>
              </a:r>
              <a:r>
                <a:rPr lang="en-US" altLang="zh-CN" sz="2200" dirty="0" smtClean="0">
                  <a:latin typeface="Candara"/>
                  <a:cs typeface="Candara"/>
                </a:rPr>
                <a:t>break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200" dirty="0">
                  <a:latin typeface="Candara"/>
                  <a:cs typeface="Candara"/>
                </a:rPr>
                <a:t> </a:t>
              </a:r>
              <a:r>
                <a:rPr lang="en-US" altLang="zh-CN" sz="2200" dirty="0" smtClean="0">
                  <a:latin typeface="Candara"/>
                  <a:cs typeface="Candara"/>
                </a:rPr>
                <a:t>      </a:t>
              </a:r>
              <a:r>
                <a:rPr lang="en-US" altLang="zh-CN" sz="2200" dirty="0" err="1" smtClean="0">
                  <a:latin typeface="Candara"/>
                  <a:cs typeface="Candara"/>
                </a:rPr>
                <a:t>V’</a:t>
              </a:r>
              <a:r>
                <a:rPr lang="en-US" altLang="zh-CN" sz="2800" b="1" baseline="-25000" dirty="0" err="1" smtClean="0">
                  <a:latin typeface="Candara"/>
                  <a:cs typeface="Candara"/>
                </a:rPr>
                <a:t>a</a:t>
              </a:r>
              <a:r>
                <a:rPr lang="en-US" altLang="zh-CN" sz="2200" dirty="0" smtClean="0">
                  <a:latin typeface="Candara"/>
                  <a:cs typeface="Candara"/>
                </a:rPr>
                <a:t>← </a:t>
              </a:r>
              <a:r>
                <a:rPr lang="en-US" altLang="zh-CN" sz="2200" dirty="0">
                  <a:latin typeface="Candara"/>
                  <a:cs typeface="Candara"/>
                </a:rPr>
                <a:t>∅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200" dirty="0" smtClean="0">
                  <a:latin typeface="Candara"/>
                  <a:cs typeface="Candara"/>
                </a:rPr>
                <a:t>       </a:t>
              </a:r>
              <a:r>
                <a:rPr lang="en-US" altLang="zh-CN" sz="2200" b="1" dirty="0" err="1" smtClean="0">
                  <a:latin typeface="Candara"/>
                  <a:cs typeface="Candara"/>
                </a:rPr>
                <a:t>foreach</a:t>
              </a:r>
              <a:r>
                <a:rPr lang="en-US" altLang="zh-CN" sz="2200" dirty="0" smtClean="0">
                  <a:latin typeface="Candara"/>
                  <a:cs typeface="Candara"/>
                </a:rPr>
                <a:t> </a:t>
              </a:r>
              <a:r>
                <a:rPr lang="en-US" altLang="zh-CN" sz="2200" dirty="0">
                  <a:latin typeface="Candara"/>
                  <a:cs typeface="Candara"/>
                </a:rPr>
                <a:t>v ∈ </a:t>
              </a:r>
              <a:r>
                <a:rPr lang="en-US" altLang="zh-CN" sz="2200" dirty="0" err="1" smtClean="0">
                  <a:latin typeface="Candara"/>
                  <a:cs typeface="Candara"/>
                </a:rPr>
                <a:t>V</a:t>
              </a:r>
              <a:r>
                <a:rPr lang="en-US" altLang="zh-CN" sz="2800" b="1" baseline="-25000" dirty="0" err="1" smtClean="0">
                  <a:latin typeface="Candara"/>
                  <a:cs typeface="Candara"/>
                </a:rPr>
                <a:t>a</a:t>
              </a:r>
              <a:r>
                <a:rPr lang="en-US" altLang="zh-CN" sz="2200" dirty="0" err="1" smtClean="0">
                  <a:latin typeface="Candara"/>
                  <a:cs typeface="Candara"/>
                </a:rPr>
                <a:t>do</a:t>
              </a:r>
              <a:endParaRPr lang="en-US" altLang="zh-CN" sz="2200" dirty="0">
                <a:latin typeface="Candara"/>
                <a:cs typeface="Candara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2200" dirty="0" smtClean="0">
                  <a:latin typeface="Candara"/>
                  <a:cs typeface="Candara"/>
                </a:rPr>
                <a:t>             A </a:t>
              </a:r>
              <a:r>
                <a:rPr lang="en-US" altLang="zh-CN" sz="2200" dirty="0">
                  <a:latin typeface="Candara"/>
                  <a:cs typeface="Candara"/>
                </a:rPr>
                <a:t>← </a:t>
              </a:r>
              <a:r>
                <a:rPr lang="en-US" altLang="zh-CN" sz="2200" b="1" dirty="0">
                  <a:latin typeface="Candara"/>
                  <a:cs typeface="Candara"/>
                </a:rPr>
                <a:t>compute</a:t>
              </a:r>
              <a:r>
                <a:rPr lang="en-US" altLang="zh-CN" sz="2200" dirty="0">
                  <a:latin typeface="Candara"/>
                  <a:cs typeface="Candara"/>
                </a:rPr>
                <a:t>(v)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200" b="1" dirty="0" smtClean="0">
                  <a:latin typeface="Candara"/>
                  <a:cs typeface="Candara"/>
                </a:rPr>
                <a:t>             </a:t>
              </a:r>
              <a:r>
                <a:rPr lang="en-US" altLang="zh-CN" sz="2200" dirty="0" err="1" smtClean="0">
                  <a:latin typeface="Candara"/>
                  <a:cs typeface="Candara"/>
                </a:rPr>
                <a:t>V’</a:t>
              </a:r>
              <a:r>
                <a:rPr lang="en-US" altLang="zh-CN" sz="2800" b="1" baseline="-25000" dirty="0" err="1" smtClean="0">
                  <a:latin typeface="Candara"/>
                  <a:cs typeface="Candara"/>
                </a:rPr>
                <a:t>a</a:t>
              </a:r>
              <a:r>
                <a:rPr lang="en-US" altLang="zh-CN" sz="2200" b="1" baseline="-25000" dirty="0" smtClean="0">
                  <a:latin typeface="Candara"/>
                  <a:cs typeface="Candara"/>
                </a:rPr>
                <a:t> </a:t>
              </a:r>
              <a:r>
                <a:rPr lang="en-US" altLang="zh-CN" sz="2200" dirty="0" smtClean="0">
                  <a:latin typeface="Candara"/>
                  <a:cs typeface="Candara"/>
                </a:rPr>
                <a:t>← </a:t>
              </a:r>
              <a:r>
                <a:rPr lang="en-US" altLang="zh-CN" sz="2200" dirty="0" err="1">
                  <a:latin typeface="Candara"/>
                  <a:cs typeface="Candara"/>
                </a:rPr>
                <a:t>V’</a:t>
              </a:r>
              <a:r>
                <a:rPr lang="en-US" altLang="zh-CN" sz="2800" b="1" baseline="-25000" dirty="0" err="1">
                  <a:latin typeface="Candara"/>
                  <a:cs typeface="Candara"/>
                </a:rPr>
                <a:t>a</a:t>
              </a:r>
              <a:r>
                <a:rPr lang="en-US" altLang="zh-CN" sz="2200" dirty="0" smtClean="0">
                  <a:latin typeface="Candara"/>
                  <a:cs typeface="Candara"/>
                </a:rPr>
                <a:t>∪ </a:t>
              </a:r>
              <a:r>
                <a:rPr lang="en-US" altLang="zh-CN" sz="2200" dirty="0">
                  <a:latin typeface="Candara"/>
                  <a:cs typeface="Candara"/>
                </a:rPr>
                <a:t>A </a:t>
              </a:r>
              <a:endParaRPr lang="en-US" altLang="zh-CN" sz="2200" dirty="0" smtClean="0">
                <a:latin typeface="Candara"/>
                <a:cs typeface="Candara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2200" b="1" dirty="0" smtClean="0">
                  <a:latin typeface="Candara"/>
                  <a:cs typeface="Candara"/>
                </a:rPr>
                <a:t>       </a:t>
              </a:r>
              <a:r>
                <a:rPr kumimoji="1" lang="en-US" altLang="zh-CN" sz="2200" b="1" dirty="0" smtClean="0">
                  <a:latin typeface="Candara"/>
                  <a:cs typeface="Candara"/>
                </a:rPr>
                <a:t>barrier </a:t>
              </a:r>
              <a:r>
                <a:rPr kumimoji="1" lang="en-US" altLang="zh-CN" sz="2200" b="1" dirty="0">
                  <a:latin typeface="Candara"/>
                  <a:cs typeface="Candara"/>
                </a:rPr>
                <a:t>to </a:t>
              </a:r>
              <a:r>
                <a:rPr kumimoji="1" lang="en-US" altLang="zh-CN" sz="2200" b="1" dirty="0" smtClean="0">
                  <a:latin typeface="Candara"/>
                  <a:cs typeface="Candara"/>
                </a:rPr>
                <a:t>update</a:t>
              </a:r>
              <a:endParaRPr lang="en-US" altLang="zh-CN" sz="2200" b="1" dirty="0" smtClean="0">
                <a:latin typeface="Candara"/>
                <a:cs typeface="Candara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2200" b="1" dirty="0">
                  <a:latin typeface="Candara"/>
                  <a:cs typeface="Candara"/>
                </a:rPr>
                <a:t> </a:t>
              </a:r>
              <a:r>
                <a:rPr lang="en-US" altLang="zh-CN" sz="2200" b="1" dirty="0" smtClean="0">
                  <a:latin typeface="Candara"/>
                  <a:cs typeface="Candara"/>
                </a:rPr>
                <a:t>      </a:t>
              </a:r>
              <a:r>
                <a:rPr lang="en-US" altLang="zh-CN" sz="2200" dirty="0" err="1" smtClean="0">
                  <a:latin typeface="Candara"/>
                  <a:cs typeface="Candara"/>
                </a:rPr>
                <a:t>V</a:t>
              </a:r>
              <a:r>
                <a:rPr lang="en-US" altLang="zh-CN" sz="2800" b="1" baseline="-25000" dirty="0" err="1" smtClean="0">
                  <a:solidFill>
                    <a:prstClr val="black"/>
                  </a:solidFill>
                  <a:latin typeface="Candara"/>
                  <a:cs typeface="Candara"/>
                </a:rPr>
                <a:t>a</a:t>
              </a:r>
              <a:r>
                <a:rPr lang="en-US" altLang="zh-CN" sz="2200" dirty="0" smtClean="0">
                  <a:latin typeface="Candara"/>
                  <a:cs typeface="Candara"/>
                </a:rPr>
                <a:t>← </a:t>
              </a:r>
              <a:r>
                <a:rPr lang="en-US" altLang="zh-CN" sz="2200" dirty="0" err="1">
                  <a:latin typeface="Candara"/>
                  <a:cs typeface="Candara"/>
                </a:rPr>
                <a:t>V’</a:t>
              </a:r>
              <a:r>
                <a:rPr lang="en-US" altLang="zh-CN" sz="2800" b="1" baseline="-25000" dirty="0" err="1">
                  <a:latin typeface="Candara"/>
                  <a:cs typeface="Candara"/>
                </a:rPr>
                <a:t>a</a:t>
              </a:r>
              <a:r>
                <a:rPr lang="en-US" altLang="zh-CN" sz="2200" b="1" baseline="-25000" dirty="0">
                  <a:latin typeface="Candara"/>
                  <a:cs typeface="Candara"/>
                </a:rPr>
                <a:t> </a:t>
              </a:r>
              <a:endParaRPr lang="en-US" altLang="zh-CN" sz="2200" b="1" baseline="-25000" dirty="0" smtClean="0">
                <a:latin typeface="Candara"/>
                <a:cs typeface="Candara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2200" dirty="0" smtClean="0">
                  <a:latin typeface="Candara"/>
                  <a:cs typeface="Candara"/>
                </a:rPr>
                <a:t>       iteration </a:t>
              </a:r>
              <a:r>
                <a:rPr lang="en-US" altLang="zh-CN" sz="2200" dirty="0">
                  <a:latin typeface="Candara"/>
                  <a:cs typeface="Candara"/>
                </a:rPr>
                <a:t>+</a:t>
              </a:r>
              <a:r>
                <a:rPr lang="en-US" altLang="zh-CN" sz="2200" dirty="0" smtClean="0">
                  <a:latin typeface="Candara"/>
                  <a:cs typeface="Candara"/>
                </a:rPr>
                <a:t>+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8686956" y="3262872"/>
              <a:ext cx="2088232" cy="433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zh-CN" sz="2400" u="sng" dirty="0" err="1">
                  <a:latin typeface="Eras Medium ITC"/>
                  <a:cs typeface="Eras Medium ITC"/>
                </a:rPr>
                <a:t>Pseudocode</a:t>
              </a:r>
              <a:endParaRPr kumimoji="1" lang="zh-CN" altLang="en-US" sz="2400" u="sng" dirty="0">
                <a:latin typeface="Eras Medium ITC"/>
                <a:cs typeface="Eras Medium ITC"/>
              </a:endParaRPr>
            </a:p>
          </p:txBody>
        </p:sp>
      </p:grpSp>
      <p:sp>
        <p:nvSpPr>
          <p:cNvPr id="54" name="圆角矩形 53"/>
          <p:cNvSpPr/>
          <p:nvPr/>
        </p:nvSpPr>
        <p:spPr>
          <a:xfrm>
            <a:off x="6012160" y="2982148"/>
            <a:ext cx="2880320" cy="864096"/>
          </a:xfrm>
          <a:prstGeom prst="roundRect">
            <a:avLst/>
          </a:prstGeom>
          <a:noFill/>
          <a:ln w="57150" cmpd="sng"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9" name="圆角矩形 108"/>
          <p:cNvSpPr/>
          <p:nvPr/>
        </p:nvSpPr>
        <p:spPr>
          <a:xfrm>
            <a:off x="6012160" y="3774236"/>
            <a:ext cx="2880320" cy="1440160"/>
          </a:xfrm>
          <a:prstGeom prst="roundRect">
            <a:avLst/>
          </a:prstGeom>
          <a:noFill/>
          <a:ln w="57150" cmpd="sng"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0" name="圆角矩形 109"/>
          <p:cNvSpPr/>
          <p:nvPr/>
        </p:nvSpPr>
        <p:spPr>
          <a:xfrm>
            <a:off x="6012160" y="5070380"/>
            <a:ext cx="2880320" cy="1008112"/>
          </a:xfrm>
          <a:prstGeom prst="roundRect">
            <a:avLst/>
          </a:prstGeom>
          <a:noFill/>
          <a:ln w="57150" cmpd="sng"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74" name="组 73"/>
          <p:cNvGrpSpPr/>
          <p:nvPr/>
        </p:nvGrpSpPr>
        <p:grpSpPr>
          <a:xfrm>
            <a:off x="6372200" y="4206284"/>
            <a:ext cx="72008" cy="792088"/>
            <a:chOff x="6228184" y="3933056"/>
            <a:chExt cx="72008" cy="792088"/>
          </a:xfrm>
        </p:grpSpPr>
        <p:cxnSp>
          <p:nvCxnSpPr>
            <p:cNvPr id="113" name="直线连接符 112"/>
            <p:cNvCxnSpPr/>
            <p:nvPr/>
          </p:nvCxnSpPr>
          <p:spPr>
            <a:xfrm>
              <a:off x="6228184" y="3933056"/>
              <a:ext cx="0" cy="792088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线连接符 114"/>
            <p:cNvCxnSpPr/>
            <p:nvPr/>
          </p:nvCxnSpPr>
          <p:spPr>
            <a:xfrm>
              <a:off x="6228184" y="4725144"/>
              <a:ext cx="72008" cy="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内容占位符 2"/>
          <p:cNvSpPr txBox="1">
            <a:spLocks/>
          </p:cNvSpPr>
          <p:nvPr/>
        </p:nvSpPr>
        <p:spPr>
          <a:xfrm>
            <a:off x="6012160" y="980728"/>
            <a:ext cx="3024336" cy="460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dirty="0" smtClean="0"/>
              <a:t>( Sync Mode )</a:t>
            </a:r>
            <a:endParaRPr lang="zh-CN" alt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53068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2231"/>
    </mc:Choice>
    <mc:Fallback xmlns="">
      <p:transition xmlns:p14="http://schemas.microsoft.com/office/powerpoint/2010/main" spd="slow" advTm="52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6786 " pathEditMode="relative" ptsTypes="AA">
                                      <p:cBhvr>
                                        <p:cTn id="89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6786 " pathEditMode="relative" ptsTypes="AA">
                                      <p:cBhvr>
                                        <p:cTn id="9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4" grpId="1"/>
      <p:bldP spid="35" grpId="0" animBg="1"/>
      <p:bldP spid="36" grpId="0" animBg="1"/>
      <p:bldP spid="37" grpId="0" animBg="1"/>
      <p:bldP spid="25" grpId="0" animBg="1"/>
      <p:bldP spid="26" grpId="0" animBg="1"/>
      <p:bldP spid="38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105" grpId="0"/>
      <p:bldP spid="105" grpId="1"/>
      <p:bldP spid="54" grpId="0" animBg="1"/>
      <p:bldP spid="54" grpId="1" animBg="1"/>
      <p:bldP spid="109" grpId="0" animBg="1"/>
      <p:bldP spid="109" grpId="1" animBg="1"/>
      <p:bldP spid="110" grpId="0" animBg="1"/>
      <p:bldP spid="1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/>
        </p:nvGrpSpPr>
        <p:grpSpPr>
          <a:xfrm>
            <a:off x="827584" y="1787503"/>
            <a:ext cx="3064355" cy="1857521"/>
            <a:chOff x="827584" y="1948646"/>
            <a:chExt cx="3064355" cy="1857521"/>
          </a:xfrm>
        </p:grpSpPr>
        <p:sp>
          <p:nvSpPr>
            <p:cNvPr id="85" name="任意多边形 64"/>
            <p:cNvSpPr/>
            <p:nvPr/>
          </p:nvSpPr>
          <p:spPr>
            <a:xfrm>
              <a:off x="827584" y="1988840"/>
              <a:ext cx="1822931" cy="1800200"/>
            </a:xfrm>
            <a:custGeom>
              <a:avLst/>
              <a:gdLst>
                <a:gd name="connsiteX0" fmla="*/ 1661592 w 1813992"/>
                <a:gd name="connsiteY0" fmla="*/ 2024743 h 2307772"/>
                <a:gd name="connsiteX1" fmla="*/ 1694249 w 1813992"/>
                <a:gd name="connsiteY1" fmla="*/ 1970314 h 2307772"/>
                <a:gd name="connsiteX2" fmla="*/ 1705135 w 1813992"/>
                <a:gd name="connsiteY2" fmla="*/ 1926772 h 2307772"/>
                <a:gd name="connsiteX3" fmla="*/ 1716021 w 1813992"/>
                <a:gd name="connsiteY3" fmla="*/ 1894114 h 2307772"/>
                <a:gd name="connsiteX4" fmla="*/ 1737792 w 1813992"/>
                <a:gd name="connsiteY4" fmla="*/ 1817914 h 2307772"/>
                <a:gd name="connsiteX5" fmla="*/ 1748678 w 1813992"/>
                <a:gd name="connsiteY5" fmla="*/ 1709057 h 2307772"/>
                <a:gd name="connsiteX6" fmla="*/ 1770449 w 1813992"/>
                <a:gd name="connsiteY6" fmla="*/ 1371600 h 2307772"/>
                <a:gd name="connsiteX7" fmla="*/ 1792221 w 1813992"/>
                <a:gd name="connsiteY7" fmla="*/ 1186543 h 2307772"/>
                <a:gd name="connsiteX8" fmla="*/ 1813992 w 1813992"/>
                <a:gd name="connsiteY8" fmla="*/ 1055914 h 2307772"/>
                <a:gd name="connsiteX9" fmla="*/ 1803107 w 1813992"/>
                <a:gd name="connsiteY9" fmla="*/ 805543 h 2307772"/>
                <a:gd name="connsiteX10" fmla="*/ 1792221 w 1813992"/>
                <a:gd name="connsiteY10" fmla="*/ 381000 h 2307772"/>
                <a:gd name="connsiteX11" fmla="*/ 1781335 w 1813992"/>
                <a:gd name="connsiteY11" fmla="*/ 348343 h 2307772"/>
                <a:gd name="connsiteX12" fmla="*/ 1759564 w 1813992"/>
                <a:gd name="connsiteY12" fmla="*/ 315686 h 2307772"/>
                <a:gd name="connsiteX13" fmla="*/ 1737792 w 1813992"/>
                <a:gd name="connsiteY13" fmla="*/ 250372 h 2307772"/>
                <a:gd name="connsiteX14" fmla="*/ 1726907 w 1813992"/>
                <a:gd name="connsiteY14" fmla="*/ 217714 h 2307772"/>
                <a:gd name="connsiteX15" fmla="*/ 1694249 w 1813992"/>
                <a:gd name="connsiteY15" fmla="*/ 185057 h 2307772"/>
                <a:gd name="connsiteX16" fmla="*/ 1672478 w 1813992"/>
                <a:gd name="connsiteY16" fmla="*/ 152400 h 2307772"/>
                <a:gd name="connsiteX17" fmla="*/ 1639821 w 1813992"/>
                <a:gd name="connsiteY17" fmla="*/ 130629 h 2307772"/>
                <a:gd name="connsiteX18" fmla="*/ 1618049 w 1813992"/>
                <a:gd name="connsiteY18" fmla="*/ 108857 h 2307772"/>
                <a:gd name="connsiteX19" fmla="*/ 1585392 w 1813992"/>
                <a:gd name="connsiteY19" fmla="*/ 87086 h 2307772"/>
                <a:gd name="connsiteX20" fmla="*/ 1509192 w 1813992"/>
                <a:gd name="connsiteY20" fmla="*/ 32657 h 2307772"/>
                <a:gd name="connsiteX21" fmla="*/ 1476535 w 1813992"/>
                <a:gd name="connsiteY21" fmla="*/ 10886 h 2307772"/>
                <a:gd name="connsiteX22" fmla="*/ 1389449 w 1813992"/>
                <a:gd name="connsiteY22" fmla="*/ 0 h 2307772"/>
                <a:gd name="connsiteX23" fmla="*/ 583907 w 1813992"/>
                <a:gd name="connsiteY23" fmla="*/ 10886 h 2307772"/>
                <a:gd name="connsiteX24" fmla="*/ 551249 w 1813992"/>
                <a:gd name="connsiteY24" fmla="*/ 32657 h 2307772"/>
                <a:gd name="connsiteX25" fmla="*/ 485935 w 1813992"/>
                <a:gd name="connsiteY25" fmla="*/ 54429 h 2307772"/>
                <a:gd name="connsiteX26" fmla="*/ 453278 w 1813992"/>
                <a:gd name="connsiteY26" fmla="*/ 76200 h 2307772"/>
                <a:gd name="connsiteX27" fmla="*/ 431507 w 1813992"/>
                <a:gd name="connsiteY27" fmla="*/ 97972 h 2307772"/>
                <a:gd name="connsiteX28" fmla="*/ 398849 w 1813992"/>
                <a:gd name="connsiteY28" fmla="*/ 108857 h 2307772"/>
                <a:gd name="connsiteX29" fmla="*/ 387964 w 1813992"/>
                <a:gd name="connsiteY29" fmla="*/ 141514 h 2307772"/>
                <a:gd name="connsiteX30" fmla="*/ 300878 w 1813992"/>
                <a:gd name="connsiteY30" fmla="*/ 217714 h 2307772"/>
                <a:gd name="connsiteX31" fmla="*/ 235564 w 1813992"/>
                <a:gd name="connsiteY31" fmla="*/ 261257 h 2307772"/>
                <a:gd name="connsiteX32" fmla="*/ 148478 w 1813992"/>
                <a:gd name="connsiteY32" fmla="*/ 326572 h 2307772"/>
                <a:gd name="connsiteX33" fmla="*/ 104935 w 1813992"/>
                <a:gd name="connsiteY33" fmla="*/ 391886 h 2307772"/>
                <a:gd name="connsiteX34" fmla="*/ 83164 w 1813992"/>
                <a:gd name="connsiteY34" fmla="*/ 424543 h 2307772"/>
                <a:gd name="connsiteX35" fmla="*/ 50507 w 1813992"/>
                <a:gd name="connsiteY35" fmla="*/ 478972 h 2307772"/>
                <a:gd name="connsiteX36" fmla="*/ 39621 w 1813992"/>
                <a:gd name="connsiteY36" fmla="*/ 522514 h 2307772"/>
                <a:gd name="connsiteX37" fmla="*/ 17849 w 1813992"/>
                <a:gd name="connsiteY37" fmla="*/ 587829 h 2307772"/>
                <a:gd name="connsiteX38" fmla="*/ 17849 w 1813992"/>
                <a:gd name="connsiteY38" fmla="*/ 1066800 h 2307772"/>
                <a:gd name="connsiteX39" fmla="*/ 39621 w 1813992"/>
                <a:gd name="connsiteY39" fmla="*/ 1143000 h 2307772"/>
                <a:gd name="connsiteX40" fmla="*/ 61392 w 1813992"/>
                <a:gd name="connsiteY40" fmla="*/ 1251857 h 2307772"/>
                <a:gd name="connsiteX41" fmla="*/ 72278 w 1813992"/>
                <a:gd name="connsiteY41" fmla="*/ 1404257 h 2307772"/>
                <a:gd name="connsiteX42" fmla="*/ 94049 w 1813992"/>
                <a:gd name="connsiteY42" fmla="*/ 1502229 h 2307772"/>
                <a:gd name="connsiteX43" fmla="*/ 104935 w 1813992"/>
                <a:gd name="connsiteY43" fmla="*/ 1567543 h 2307772"/>
                <a:gd name="connsiteX44" fmla="*/ 104935 w 1813992"/>
                <a:gd name="connsiteY44" fmla="*/ 2144486 h 2307772"/>
                <a:gd name="connsiteX45" fmla="*/ 126707 w 1813992"/>
                <a:gd name="connsiteY45" fmla="*/ 2166257 h 2307772"/>
                <a:gd name="connsiteX46" fmla="*/ 159364 w 1813992"/>
                <a:gd name="connsiteY46" fmla="*/ 2209800 h 2307772"/>
                <a:gd name="connsiteX47" fmla="*/ 192021 w 1813992"/>
                <a:gd name="connsiteY47" fmla="*/ 2242457 h 2307772"/>
                <a:gd name="connsiteX48" fmla="*/ 257335 w 1813992"/>
                <a:gd name="connsiteY48" fmla="*/ 2286000 h 2307772"/>
                <a:gd name="connsiteX49" fmla="*/ 355307 w 1813992"/>
                <a:gd name="connsiteY49" fmla="*/ 2307772 h 2307772"/>
                <a:gd name="connsiteX50" fmla="*/ 1215278 w 1813992"/>
                <a:gd name="connsiteY50" fmla="*/ 2296886 h 2307772"/>
                <a:gd name="connsiteX51" fmla="*/ 1313249 w 1813992"/>
                <a:gd name="connsiteY51" fmla="*/ 2275114 h 2307772"/>
                <a:gd name="connsiteX52" fmla="*/ 1345907 w 1813992"/>
                <a:gd name="connsiteY52" fmla="*/ 2253343 h 2307772"/>
                <a:gd name="connsiteX53" fmla="*/ 1389449 w 1813992"/>
                <a:gd name="connsiteY53" fmla="*/ 2242457 h 2307772"/>
                <a:gd name="connsiteX54" fmla="*/ 1454764 w 1813992"/>
                <a:gd name="connsiteY54" fmla="*/ 2220686 h 2307772"/>
                <a:gd name="connsiteX55" fmla="*/ 1476535 w 1813992"/>
                <a:gd name="connsiteY55" fmla="*/ 2198914 h 2307772"/>
                <a:gd name="connsiteX56" fmla="*/ 1541849 w 1813992"/>
                <a:gd name="connsiteY56" fmla="*/ 2177143 h 2307772"/>
                <a:gd name="connsiteX57" fmla="*/ 1607164 w 1813992"/>
                <a:gd name="connsiteY57" fmla="*/ 2111829 h 2307772"/>
                <a:gd name="connsiteX58" fmla="*/ 1628935 w 1813992"/>
                <a:gd name="connsiteY58" fmla="*/ 2090057 h 2307772"/>
                <a:gd name="connsiteX59" fmla="*/ 1661592 w 1813992"/>
                <a:gd name="connsiteY59" fmla="*/ 2079172 h 2307772"/>
                <a:gd name="connsiteX60" fmla="*/ 1672478 w 1813992"/>
                <a:gd name="connsiteY60" fmla="*/ 2046514 h 2307772"/>
                <a:gd name="connsiteX61" fmla="*/ 1661592 w 1813992"/>
                <a:gd name="connsiteY61" fmla="*/ 2024743 h 230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813992" h="2307772">
                  <a:moveTo>
                    <a:pt x="1661592" y="2024743"/>
                  </a:moveTo>
                  <a:cubicBezTo>
                    <a:pt x="1665221" y="2012043"/>
                    <a:pt x="1685656" y="1989649"/>
                    <a:pt x="1694249" y="1970314"/>
                  </a:cubicBezTo>
                  <a:cubicBezTo>
                    <a:pt x="1700325" y="1956643"/>
                    <a:pt x="1701025" y="1941157"/>
                    <a:pt x="1705135" y="1926772"/>
                  </a:cubicBezTo>
                  <a:cubicBezTo>
                    <a:pt x="1708287" y="1915739"/>
                    <a:pt x="1712869" y="1905147"/>
                    <a:pt x="1716021" y="1894114"/>
                  </a:cubicBezTo>
                  <a:cubicBezTo>
                    <a:pt x="1743367" y="1798406"/>
                    <a:pt x="1711686" y="1896238"/>
                    <a:pt x="1737792" y="1817914"/>
                  </a:cubicBezTo>
                  <a:cubicBezTo>
                    <a:pt x="1741421" y="1781628"/>
                    <a:pt x="1746655" y="1745468"/>
                    <a:pt x="1748678" y="1709057"/>
                  </a:cubicBezTo>
                  <a:cubicBezTo>
                    <a:pt x="1767412" y="1371853"/>
                    <a:pt x="1739651" y="1525602"/>
                    <a:pt x="1770449" y="1371600"/>
                  </a:cubicBezTo>
                  <a:cubicBezTo>
                    <a:pt x="1787709" y="1164485"/>
                    <a:pt x="1770717" y="1308398"/>
                    <a:pt x="1792221" y="1186543"/>
                  </a:cubicBezTo>
                  <a:cubicBezTo>
                    <a:pt x="1799892" y="1143071"/>
                    <a:pt x="1813992" y="1055914"/>
                    <a:pt x="1813992" y="1055914"/>
                  </a:cubicBezTo>
                  <a:cubicBezTo>
                    <a:pt x="1810364" y="972457"/>
                    <a:pt x="1805800" y="889035"/>
                    <a:pt x="1803107" y="805543"/>
                  </a:cubicBezTo>
                  <a:cubicBezTo>
                    <a:pt x="1798543" y="664056"/>
                    <a:pt x="1798955" y="522401"/>
                    <a:pt x="1792221" y="381000"/>
                  </a:cubicBezTo>
                  <a:cubicBezTo>
                    <a:pt x="1791675" y="369538"/>
                    <a:pt x="1786467" y="358606"/>
                    <a:pt x="1781335" y="348343"/>
                  </a:cubicBezTo>
                  <a:cubicBezTo>
                    <a:pt x="1775484" y="336641"/>
                    <a:pt x="1764877" y="327641"/>
                    <a:pt x="1759564" y="315686"/>
                  </a:cubicBezTo>
                  <a:cubicBezTo>
                    <a:pt x="1750243" y="294715"/>
                    <a:pt x="1745049" y="272143"/>
                    <a:pt x="1737792" y="250372"/>
                  </a:cubicBezTo>
                  <a:cubicBezTo>
                    <a:pt x="1734163" y="239486"/>
                    <a:pt x="1735021" y="225828"/>
                    <a:pt x="1726907" y="217714"/>
                  </a:cubicBezTo>
                  <a:cubicBezTo>
                    <a:pt x="1716021" y="206828"/>
                    <a:pt x="1704105" y="196884"/>
                    <a:pt x="1694249" y="185057"/>
                  </a:cubicBezTo>
                  <a:cubicBezTo>
                    <a:pt x="1685873" y="175007"/>
                    <a:pt x="1681729" y="161651"/>
                    <a:pt x="1672478" y="152400"/>
                  </a:cubicBezTo>
                  <a:cubicBezTo>
                    <a:pt x="1663227" y="143149"/>
                    <a:pt x="1650037" y="138802"/>
                    <a:pt x="1639821" y="130629"/>
                  </a:cubicBezTo>
                  <a:cubicBezTo>
                    <a:pt x="1631807" y="124218"/>
                    <a:pt x="1626063" y="115268"/>
                    <a:pt x="1618049" y="108857"/>
                  </a:cubicBezTo>
                  <a:cubicBezTo>
                    <a:pt x="1607833" y="100684"/>
                    <a:pt x="1595325" y="95600"/>
                    <a:pt x="1585392" y="87086"/>
                  </a:cubicBezTo>
                  <a:cubicBezTo>
                    <a:pt x="1469556" y="-12202"/>
                    <a:pt x="1597199" y="76661"/>
                    <a:pt x="1509192" y="32657"/>
                  </a:cubicBezTo>
                  <a:cubicBezTo>
                    <a:pt x="1497490" y="26806"/>
                    <a:pt x="1489157" y="14328"/>
                    <a:pt x="1476535" y="10886"/>
                  </a:cubicBezTo>
                  <a:cubicBezTo>
                    <a:pt x="1448311" y="3189"/>
                    <a:pt x="1418478" y="3629"/>
                    <a:pt x="1389449" y="0"/>
                  </a:cubicBezTo>
                  <a:cubicBezTo>
                    <a:pt x="1120935" y="3629"/>
                    <a:pt x="852242" y="431"/>
                    <a:pt x="583907" y="10886"/>
                  </a:cubicBezTo>
                  <a:cubicBezTo>
                    <a:pt x="570834" y="11395"/>
                    <a:pt x="563205" y="27343"/>
                    <a:pt x="551249" y="32657"/>
                  </a:cubicBezTo>
                  <a:cubicBezTo>
                    <a:pt x="530278" y="41977"/>
                    <a:pt x="505030" y="41699"/>
                    <a:pt x="485935" y="54429"/>
                  </a:cubicBezTo>
                  <a:cubicBezTo>
                    <a:pt x="475049" y="61686"/>
                    <a:pt x="463494" y="68027"/>
                    <a:pt x="453278" y="76200"/>
                  </a:cubicBezTo>
                  <a:cubicBezTo>
                    <a:pt x="445264" y="82611"/>
                    <a:pt x="440308" y="92692"/>
                    <a:pt x="431507" y="97972"/>
                  </a:cubicBezTo>
                  <a:cubicBezTo>
                    <a:pt x="421667" y="103876"/>
                    <a:pt x="409735" y="105229"/>
                    <a:pt x="398849" y="108857"/>
                  </a:cubicBezTo>
                  <a:cubicBezTo>
                    <a:pt x="395221" y="119743"/>
                    <a:pt x="394849" y="132334"/>
                    <a:pt x="387964" y="141514"/>
                  </a:cubicBezTo>
                  <a:cubicBezTo>
                    <a:pt x="337602" y="208664"/>
                    <a:pt x="348093" y="179941"/>
                    <a:pt x="300878" y="217714"/>
                  </a:cubicBezTo>
                  <a:cubicBezTo>
                    <a:pt x="245467" y="262043"/>
                    <a:pt x="323334" y="217373"/>
                    <a:pt x="235564" y="261257"/>
                  </a:cubicBezTo>
                  <a:cubicBezTo>
                    <a:pt x="173021" y="323800"/>
                    <a:pt x="205476" y="307572"/>
                    <a:pt x="148478" y="326572"/>
                  </a:cubicBezTo>
                  <a:lnTo>
                    <a:pt x="104935" y="391886"/>
                  </a:lnTo>
                  <a:cubicBezTo>
                    <a:pt x="97678" y="402772"/>
                    <a:pt x="87301" y="412132"/>
                    <a:pt x="83164" y="424543"/>
                  </a:cubicBezTo>
                  <a:cubicBezTo>
                    <a:pt x="69032" y="466936"/>
                    <a:pt x="80392" y="449086"/>
                    <a:pt x="50507" y="478972"/>
                  </a:cubicBezTo>
                  <a:cubicBezTo>
                    <a:pt x="46878" y="493486"/>
                    <a:pt x="43920" y="508184"/>
                    <a:pt x="39621" y="522514"/>
                  </a:cubicBezTo>
                  <a:cubicBezTo>
                    <a:pt x="33026" y="544495"/>
                    <a:pt x="17849" y="587829"/>
                    <a:pt x="17849" y="587829"/>
                  </a:cubicBezTo>
                  <a:cubicBezTo>
                    <a:pt x="-10701" y="787694"/>
                    <a:pt x="-677" y="687016"/>
                    <a:pt x="17849" y="1066800"/>
                  </a:cubicBezTo>
                  <a:cubicBezTo>
                    <a:pt x="18850" y="1087319"/>
                    <a:pt x="33720" y="1122346"/>
                    <a:pt x="39621" y="1143000"/>
                  </a:cubicBezTo>
                  <a:cubicBezTo>
                    <a:pt x="52613" y="1188471"/>
                    <a:pt x="52838" y="1200531"/>
                    <a:pt x="61392" y="1251857"/>
                  </a:cubicBezTo>
                  <a:cubicBezTo>
                    <a:pt x="65021" y="1302657"/>
                    <a:pt x="67210" y="1353580"/>
                    <a:pt x="72278" y="1404257"/>
                  </a:cubicBezTo>
                  <a:cubicBezTo>
                    <a:pt x="85133" y="1532803"/>
                    <a:pt x="76142" y="1421645"/>
                    <a:pt x="94049" y="1502229"/>
                  </a:cubicBezTo>
                  <a:cubicBezTo>
                    <a:pt x="98837" y="1523775"/>
                    <a:pt x="101306" y="1545772"/>
                    <a:pt x="104935" y="1567543"/>
                  </a:cubicBezTo>
                  <a:cubicBezTo>
                    <a:pt x="100067" y="1723316"/>
                    <a:pt x="83007" y="1976373"/>
                    <a:pt x="104935" y="2144486"/>
                  </a:cubicBezTo>
                  <a:cubicBezTo>
                    <a:pt x="106262" y="2154663"/>
                    <a:pt x="120137" y="2158373"/>
                    <a:pt x="126707" y="2166257"/>
                  </a:cubicBezTo>
                  <a:cubicBezTo>
                    <a:pt x="138322" y="2180195"/>
                    <a:pt x="147557" y="2196025"/>
                    <a:pt x="159364" y="2209800"/>
                  </a:cubicBezTo>
                  <a:cubicBezTo>
                    <a:pt x="169383" y="2221489"/>
                    <a:pt x="179869" y="2233006"/>
                    <a:pt x="192021" y="2242457"/>
                  </a:cubicBezTo>
                  <a:cubicBezTo>
                    <a:pt x="212675" y="2258521"/>
                    <a:pt x="231950" y="2279654"/>
                    <a:pt x="257335" y="2286000"/>
                  </a:cubicBezTo>
                  <a:cubicBezTo>
                    <a:pt x="318828" y="2301374"/>
                    <a:pt x="286207" y="2293952"/>
                    <a:pt x="355307" y="2307772"/>
                  </a:cubicBezTo>
                  <a:lnTo>
                    <a:pt x="1215278" y="2296886"/>
                  </a:lnTo>
                  <a:cubicBezTo>
                    <a:pt x="1232830" y="2296473"/>
                    <a:pt x="1290368" y="2286554"/>
                    <a:pt x="1313249" y="2275114"/>
                  </a:cubicBezTo>
                  <a:cubicBezTo>
                    <a:pt x="1324951" y="2269263"/>
                    <a:pt x="1333882" y="2258497"/>
                    <a:pt x="1345907" y="2253343"/>
                  </a:cubicBezTo>
                  <a:cubicBezTo>
                    <a:pt x="1359658" y="2247450"/>
                    <a:pt x="1375119" y="2246756"/>
                    <a:pt x="1389449" y="2242457"/>
                  </a:cubicBezTo>
                  <a:cubicBezTo>
                    <a:pt x="1411430" y="2235863"/>
                    <a:pt x="1454764" y="2220686"/>
                    <a:pt x="1454764" y="2220686"/>
                  </a:cubicBezTo>
                  <a:cubicBezTo>
                    <a:pt x="1462021" y="2213429"/>
                    <a:pt x="1467355" y="2203504"/>
                    <a:pt x="1476535" y="2198914"/>
                  </a:cubicBezTo>
                  <a:cubicBezTo>
                    <a:pt x="1497061" y="2188651"/>
                    <a:pt x="1541849" y="2177143"/>
                    <a:pt x="1541849" y="2177143"/>
                  </a:cubicBezTo>
                  <a:lnTo>
                    <a:pt x="1607164" y="2111829"/>
                  </a:lnTo>
                  <a:cubicBezTo>
                    <a:pt x="1614421" y="2104572"/>
                    <a:pt x="1619198" y="2093302"/>
                    <a:pt x="1628935" y="2090057"/>
                  </a:cubicBezTo>
                  <a:lnTo>
                    <a:pt x="1661592" y="2079172"/>
                  </a:lnTo>
                  <a:cubicBezTo>
                    <a:pt x="1665221" y="2068286"/>
                    <a:pt x="1665310" y="2055474"/>
                    <a:pt x="1672478" y="2046514"/>
                  </a:cubicBezTo>
                  <a:cubicBezTo>
                    <a:pt x="1708154" y="2001918"/>
                    <a:pt x="1657963" y="2037443"/>
                    <a:pt x="1661592" y="2024743"/>
                  </a:cubicBezTo>
                  <a:close/>
                </a:path>
              </a:pathLst>
            </a:custGeom>
            <a:solidFill>
              <a:srgbClr val="FFF7DD"/>
            </a:solidFill>
            <a:ln w="28575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4" name="任意多边形 65"/>
            <p:cNvSpPr/>
            <p:nvPr/>
          </p:nvSpPr>
          <p:spPr>
            <a:xfrm rot="20999382">
              <a:off x="2490863" y="1948646"/>
              <a:ext cx="1357237" cy="1857521"/>
            </a:xfrm>
            <a:custGeom>
              <a:avLst/>
              <a:gdLst>
                <a:gd name="connsiteX0" fmla="*/ 936172 w 1231880"/>
                <a:gd name="connsiteY0" fmla="*/ 195943 h 2340428"/>
                <a:gd name="connsiteX1" fmla="*/ 925286 w 1231880"/>
                <a:gd name="connsiteY1" fmla="*/ 130628 h 2340428"/>
                <a:gd name="connsiteX2" fmla="*/ 903514 w 1231880"/>
                <a:gd name="connsiteY2" fmla="*/ 108857 h 2340428"/>
                <a:gd name="connsiteX3" fmla="*/ 881743 w 1231880"/>
                <a:gd name="connsiteY3" fmla="*/ 76200 h 2340428"/>
                <a:gd name="connsiteX4" fmla="*/ 805543 w 1231880"/>
                <a:gd name="connsiteY4" fmla="*/ 10886 h 2340428"/>
                <a:gd name="connsiteX5" fmla="*/ 772886 w 1231880"/>
                <a:gd name="connsiteY5" fmla="*/ 0 h 2340428"/>
                <a:gd name="connsiteX6" fmla="*/ 620486 w 1231880"/>
                <a:gd name="connsiteY6" fmla="*/ 10886 h 2340428"/>
                <a:gd name="connsiteX7" fmla="*/ 587829 w 1231880"/>
                <a:gd name="connsiteY7" fmla="*/ 21771 h 2340428"/>
                <a:gd name="connsiteX8" fmla="*/ 566057 w 1231880"/>
                <a:gd name="connsiteY8" fmla="*/ 43543 h 2340428"/>
                <a:gd name="connsiteX9" fmla="*/ 500743 w 1231880"/>
                <a:gd name="connsiteY9" fmla="*/ 65314 h 2340428"/>
                <a:gd name="connsiteX10" fmla="*/ 468086 w 1231880"/>
                <a:gd name="connsiteY10" fmla="*/ 76200 h 2340428"/>
                <a:gd name="connsiteX11" fmla="*/ 435429 w 1231880"/>
                <a:gd name="connsiteY11" fmla="*/ 87086 h 2340428"/>
                <a:gd name="connsiteX12" fmla="*/ 381000 w 1231880"/>
                <a:gd name="connsiteY12" fmla="*/ 141514 h 2340428"/>
                <a:gd name="connsiteX13" fmla="*/ 359229 w 1231880"/>
                <a:gd name="connsiteY13" fmla="*/ 217714 h 2340428"/>
                <a:gd name="connsiteX14" fmla="*/ 348343 w 1231880"/>
                <a:gd name="connsiteY14" fmla="*/ 250371 h 2340428"/>
                <a:gd name="connsiteX15" fmla="*/ 337457 w 1231880"/>
                <a:gd name="connsiteY15" fmla="*/ 381000 h 2340428"/>
                <a:gd name="connsiteX16" fmla="*/ 326572 w 1231880"/>
                <a:gd name="connsiteY16" fmla="*/ 446314 h 2340428"/>
                <a:gd name="connsiteX17" fmla="*/ 315686 w 1231880"/>
                <a:gd name="connsiteY17" fmla="*/ 685800 h 2340428"/>
                <a:gd name="connsiteX18" fmla="*/ 293914 w 1231880"/>
                <a:gd name="connsiteY18" fmla="*/ 1034143 h 2340428"/>
                <a:gd name="connsiteX19" fmla="*/ 283029 w 1231880"/>
                <a:gd name="connsiteY19" fmla="*/ 1099457 h 2340428"/>
                <a:gd name="connsiteX20" fmla="*/ 261257 w 1231880"/>
                <a:gd name="connsiteY20" fmla="*/ 1143000 h 2340428"/>
                <a:gd name="connsiteX21" fmla="*/ 250372 w 1231880"/>
                <a:gd name="connsiteY21" fmla="*/ 1186543 h 2340428"/>
                <a:gd name="connsiteX22" fmla="*/ 185057 w 1231880"/>
                <a:gd name="connsiteY22" fmla="*/ 1338943 h 2340428"/>
                <a:gd name="connsiteX23" fmla="*/ 174172 w 1231880"/>
                <a:gd name="connsiteY23" fmla="*/ 1382486 h 2340428"/>
                <a:gd name="connsiteX24" fmla="*/ 163286 w 1231880"/>
                <a:gd name="connsiteY24" fmla="*/ 1458686 h 2340428"/>
                <a:gd name="connsiteX25" fmla="*/ 141514 w 1231880"/>
                <a:gd name="connsiteY25" fmla="*/ 1524000 h 2340428"/>
                <a:gd name="connsiteX26" fmla="*/ 119743 w 1231880"/>
                <a:gd name="connsiteY26" fmla="*/ 1556657 h 2340428"/>
                <a:gd name="connsiteX27" fmla="*/ 108857 w 1231880"/>
                <a:gd name="connsiteY27" fmla="*/ 1600200 h 2340428"/>
                <a:gd name="connsiteX28" fmla="*/ 87086 w 1231880"/>
                <a:gd name="connsiteY28" fmla="*/ 1665514 h 2340428"/>
                <a:gd name="connsiteX29" fmla="*/ 65314 w 1231880"/>
                <a:gd name="connsiteY29" fmla="*/ 1763486 h 2340428"/>
                <a:gd name="connsiteX30" fmla="*/ 54429 w 1231880"/>
                <a:gd name="connsiteY30" fmla="*/ 1796143 h 2340428"/>
                <a:gd name="connsiteX31" fmla="*/ 32657 w 1231880"/>
                <a:gd name="connsiteY31" fmla="*/ 1905000 h 2340428"/>
                <a:gd name="connsiteX32" fmla="*/ 21772 w 1231880"/>
                <a:gd name="connsiteY32" fmla="*/ 1937657 h 2340428"/>
                <a:gd name="connsiteX33" fmla="*/ 0 w 1231880"/>
                <a:gd name="connsiteY33" fmla="*/ 1970314 h 2340428"/>
                <a:gd name="connsiteX34" fmla="*/ 10886 w 1231880"/>
                <a:gd name="connsiteY34" fmla="*/ 2122714 h 2340428"/>
                <a:gd name="connsiteX35" fmla="*/ 21772 w 1231880"/>
                <a:gd name="connsiteY35" fmla="*/ 2155371 h 2340428"/>
                <a:gd name="connsiteX36" fmla="*/ 130629 w 1231880"/>
                <a:gd name="connsiteY36" fmla="*/ 2264228 h 2340428"/>
                <a:gd name="connsiteX37" fmla="*/ 174172 w 1231880"/>
                <a:gd name="connsiteY37" fmla="*/ 2296886 h 2340428"/>
                <a:gd name="connsiteX38" fmla="*/ 217714 w 1231880"/>
                <a:gd name="connsiteY38" fmla="*/ 2307771 h 2340428"/>
                <a:gd name="connsiteX39" fmla="*/ 326572 w 1231880"/>
                <a:gd name="connsiteY39" fmla="*/ 2340428 h 2340428"/>
                <a:gd name="connsiteX40" fmla="*/ 947057 w 1231880"/>
                <a:gd name="connsiteY40" fmla="*/ 2329543 h 2340428"/>
                <a:gd name="connsiteX41" fmla="*/ 968829 w 1231880"/>
                <a:gd name="connsiteY41" fmla="*/ 2307771 h 2340428"/>
                <a:gd name="connsiteX42" fmla="*/ 1001486 w 1231880"/>
                <a:gd name="connsiteY42" fmla="*/ 2296886 h 2340428"/>
                <a:gd name="connsiteX43" fmla="*/ 1034143 w 1231880"/>
                <a:gd name="connsiteY43" fmla="*/ 2275114 h 2340428"/>
                <a:gd name="connsiteX44" fmla="*/ 1066800 w 1231880"/>
                <a:gd name="connsiteY44" fmla="*/ 2264228 h 2340428"/>
                <a:gd name="connsiteX45" fmla="*/ 1088572 w 1231880"/>
                <a:gd name="connsiteY45" fmla="*/ 2231571 h 2340428"/>
                <a:gd name="connsiteX46" fmla="*/ 1121229 w 1231880"/>
                <a:gd name="connsiteY46" fmla="*/ 2209800 h 2340428"/>
                <a:gd name="connsiteX47" fmla="*/ 1143000 w 1231880"/>
                <a:gd name="connsiteY47" fmla="*/ 2177143 h 2340428"/>
                <a:gd name="connsiteX48" fmla="*/ 1197429 w 1231880"/>
                <a:gd name="connsiteY48" fmla="*/ 2122714 h 2340428"/>
                <a:gd name="connsiteX49" fmla="*/ 1208314 w 1231880"/>
                <a:gd name="connsiteY49" fmla="*/ 2090057 h 2340428"/>
                <a:gd name="connsiteX50" fmla="*/ 1230086 w 1231880"/>
                <a:gd name="connsiteY50" fmla="*/ 2068286 h 2340428"/>
                <a:gd name="connsiteX51" fmla="*/ 1208314 w 1231880"/>
                <a:gd name="connsiteY51" fmla="*/ 1817914 h 2340428"/>
                <a:gd name="connsiteX52" fmla="*/ 1175657 w 1231880"/>
                <a:gd name="connsiteY52" fmla="*/ 1698171 h 2340428"/>
                <a:gd name="connsiteX53" fmla="*/ 1143000 w 1231880"/>
                <a:gd name="connsiteY53" fmla="*/ 1611086 h 2340428"/>
                <a:gd name="connsiteX54" fmla="*/ 1121229 w 1231880"/>
                <a:gd name="connsiteY54" fmla="*/ 1545771 h 2340428"/>
                <a:gd name="connsiteX55" fmla="*/ 1132114 w 1231880"/>
                <a:gd name="connsiteY55" fmla="*/ 1273628 h 2340428"/>
                <a:gd name="connsiteX56" fmla="*/ 1143000 w 1231880"/>
                <a:gd name="connsiteY56" fmla="*/ 1219200 h 2340428"/>
                <a:gd name="connsiteX57" fmla="*/ 1153886 w 1231880"/>
                <a:gd name="connsiteY57" fmla="*/ 1153886 h 2340428"/>
                <a:gd name="connsiteX58" fmla="*/ 1164772 w 1231880"/>
                <a:gd name="connsiteY58" fmla="*/ 1121228 h 2340428"/>
                <a:gd name="connsiteX59" fmla="*/ 1175657 w 1231880"/>
                <a:gd name="connsiteY59" fmla="*/ 1066800 h 2340428"/>
                <a:gd name="connsiteX60" fmla="*/ 1164772 w 1231880"/>
                <a:gd name="connsiteY60" fmla="*/ 816428 h 2340428"/>
                <a:gd name="connsiteX61" fmla="*/ 1153886 w 1231880"/>
                <a:gd name="connsiteY61" fmla="*/ 751114 h 2340428"/>
                <a:gd name="connsiteX62" fmla="*/ 1132114 w 1231880"/>
                <a:gd name="connsiteY62" fmla="*/ 685800 h 2340428"/>
                <a:gd name="connsiteX63" fmla="*/ 1121229 w 1231880"/>
                <a:gd name="connsiteY63" fmla="*/ 587828 h 2340428"/>
                <a:gd name="connsiteX64" fmla="*/ 1099457 w 1231880"/>
                <a:gd name="connsiteY64" fmla="*/ 489857 h 2340428"/>
                <a:gd name="connsiteX65" fmla="*/ 1088572 w 1231880"/>
                <a:gd name="connsiteY65" fmla="*/ 391886 h 2340428"/>
                <a:gd name="connsiteX66" fmla="*/ 1066800 w 1231880"/>
                <a:gd name="connsiteY66" fmla="*/ 315686 h 2340428"/>
                <a:gd name="connsiteX67" fmla="*/ 1034143 w 1231880"/>
                <a:gd name="connsiteY67" fmla="*/ 195943 h 2340428"/>
                <a:gd name="connsiteX68" fmla="*/ 1001486 w 1231880"/>
                <a:gd name="connsiteY68" fmla="*/ 185057 h 2340428"/>
                <a:gd name="connsiteX69" fmla="*/ 957943 w 1231880"/>
                <a:gd name="connsiteY69" fmla="*/ 141514 h 2340428"/>
                <a:gd name="connsiteX70" fmla="*/ 925286 w 1231880"/>
                <a:gd name="connsiteY70" fmla="*/ 119743 h 234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231880" h="2340428">
                  <a:moveTo>
                    <a:pt x="936172" y="195943"/>
                  </a:moveTo>
                  <a:cubicBezTo>
                    <a:pt x="932543" y="174171"/>
                    <a:pt x="933036" y="151295"/>
                    <a:pt x="925286" y="130628"/>
                  </a:cubicBezTo>
                  <a:cubicBezTo>
                    <a:pt x="921682" y="121018"/>
                    <a:pt x="909925" y="116871"/>
                    <a:pt x="903514" y="108857"/>
                  </a:cubicBezTo>
                  <a:cubicBezTo>
                    <a:pt x="895341" y="98641"/>
                    <a:pt x="890257" y="86133"/>
                    <a:pt x="881743" y="76200"/>
                  </a:cubicBezTo>
                  <a:cubicBezTo>
                    <a:pt x="861655" y="52764"/>
                    <a:pt x="834433" y="25331"/>
                    <a:pt x="805543" y="10886"/>
                  </a:cubicBezTo>
                  <a:cubicBezTo>
                    <a:pt x="795280" y="5754"/>
                    <a:pt x="783772" y="3629"/>
                    <a:pt x="772886" y="0"/>
                  </a:cubicBezTo>
                  <a:cubicBezTo>
                    <a:pt x="722086" y="3629"/>
                    <a:pt x="671067" y="4935"/>
                    <a:pt x="620486" y="10886"/>
                  </a:cubicBezTo>
                  <a:cubicBezTo>
                    <a:pt x="609090" y="12227"/>
                    <a:pt x="597668" y="15868"/>
                    <a:pt x="587829" y="21771"/>
                  </a:cubicBezTo>
                  <a:cubicBezTo>
                    <a:pt x="579028" y="27051"/>
                    <a:pt x="575237" y="38953"/>
                    <a:pt x="566057" y="43543"/>
                  </a:cubicBezTo>
                  <a:cubicBezTo>
                    <a:pt x="545531" y="53806"/>
                    <a:pt x="522514" y="58057"/>
                    <a:pt x="500743" y="65314"/>
                  </a:cubicBezTo>
                  <a:lnTo>
                    <a:pt x="468086" y="76200"/>
                  </a:lnTo>
                  <a:lnTo>
                    <a:pt x="435429" y="87086"/>
                  </a:lnTo>
                  <a:cubicBezTo>
                    <a:pt x="417286" y="105229"/>
                    <a:pt x="389114" y="117173"/>
                    <a:pt x="381000" y="141514"/>
                  </a:cubicBezTo>
                  <a:cubicBezTo>
                    <a:pt x="354899" y="219814"/>
                    <a:pt x="386566" y="122033"/>
                    <a:pt x="359229" y="217714"/>
                  </a:cubicBezTo>
                  <a:cubicBezTo>
                    <a:pt x="356077" y="228747"/>
                    <a:pt x="351972" y="239485"/>
                    <a:pt x="348343" y="250371"/>
                  </a:cubicBezTo>
                  <a:cubicBezTo>
                    <a:pt x="344714" y="293914"/>
                    <a:pt x="342282" y="337573"/>
                    <a:pt x="337457" y="381000"/>
                  </a:cubicBezTo>
                  <a:cubicBezTo>
                    <a:pt x="335020" y="402937"/>
                    <a:pt x="328145" y="424298"/>
                    <a:pt x="326572" y="446314"/>
                  </a:cubicBezTo>
                  <a:cubicBezTo>
                    <a:pt x="320879" y="526022"/>
                    <a:pt x="320119" y="606012"/>
                    <a:pt x="315686" y="685800"/>
                  </a:cubicBezTo>
                  <a:cubicBezTo>
                    <a:pt x="309232" y="801962"/>
                    <a:pt x="313039" y="919385"/>
                    <a:pt x="293914" y="1034143"/>
                  </a:cubicBezTo>
                  <a:cubicBezTo>
                    <a:pt x="290286" y="1055914"/>
                    <a:pt x="289371" y="1078316"/>
                    <a:pt x="283029" y="1099457"/>
                  </a:cubicBezTo>
                  <a:cubicBezTo>
                    <a:pt x="278366" y="1115000"/>
                    <a:pt x="268514" y="1128486"/>
                    <a:pt x="261257" y="1143000"/>
                  </a:cubicBezTo>
                  <a:cubicBezTo>
                    <a:pt x="257629" y="1157514"/>
                    <a:pt x="256126" y="1172733"/>
                    <a:pt x="250372" y="1186543"/>
                  </a:cubicBezTo>
                  <a:cubicBezTo>
                    <a:pt x="211434" y="1279994"/>
                    <a:pt x="206578" y="1252852"/>
                    <a:pt x="185057" y="1338943"/>
                  </a:cubicBezTo>
                  <a:cubicBezTo>
                    <a:pt x="181429" y="1353457"/>
                    <a:pt x="176848" y="1367766"/>
                    <a:pt x="174172" y="1382486"/>
                  </a:cubicBezTo>
                  <a:cubicBezTo>
                    <a:pt x="169582" y="1407730"/>
                    <a:pt x="169056" y="1433685"/>
                    <a:pt x="163286" y="1458686"/>
                  </a:cubicBezTo>
                  <a:cubicBezTo>
                    <a:pt x="158126" y="1481047"/>
                    <a:pt x="154244" y="1504905"/>
                    <a:pt x="141514" y="1524000"/>
                  </a:cubicBezTo>
                  <a:lnTo>
                    <a:pt x="119743" y="1556657"/>
                  </a:lnTo>
                  <a:cubicBezTo>
                    <a:pt x="116114" y="1571171"/>
                    <a:pt x="113156" y="1585870"/>
                    <a:pt x="108857" y="1600200"/>
                  </a:cubicBezTo>
                  <a:cubicBezTo>
                    <a:pt x="102263" y="1622181"/>
                    <a:pt x="91587" y="1643011"/>
                    <a:pt x="87086" y="1665514"/>
                  </a:cubicBezTo>
                  <a:cubicBezTo>
                    <a:pt x="79602" y="1702933"/>
                    <a:pt x="75564" y="1727610"/>
                    <a:pt x="65314" y="1763486"/>
                  </a:cubicBezTo>
                  <a:cubicBezTo>
                    <a:pt x="62162" y="1774519"/>
                    <a:pt x="57009" y="1784962"/>
                    <a:pt x="54429" y="1796143"/>
                  </a:cubicBezTo>
                  <a:cubicBezTo>
                    <a:pt x="46108" y="1832200"/>
                    <a:pt x="44358" y="1869894"/>
                    <a:pt x="32657" y="1905000"/>
                  </a:cubicBezTo>
                  <a:cubicBezTo>
                    <a:pt x="29029" y="1915886"/>
                    <a:pt x="26904" y="1927394"/>
                    <a:pt x="21772" y="1937657"/>
                  </a:cubicBezTo>
                  <a:cubicBezTo>
                    <a:pt x="15921" y="1949359"/>
                    <a:pt x="7257" y="1959428"/>
                    <a:pt x="0" y="1970314"/>
                  </a:cubicBezTo>
                  <a:cubicBezTo>
                    <a:pt x="3629" y="2021114"/>
                    <a:pt x="4935" y="2072133"/>
                    <a:pt x="10886" y="2122714"/>
                  </a:cubicBezTo>
                  <a:cubicBezTo>
                    <a:pt x="12227" y="2134110"/>
                    <a:pt x="16200" y="2145340"/>
                    <a:pt x="21772" y="2155371"/>
                  </a:cubicBezTo>
                  <a:cubicBezTo>
                    <a:pt x="70156" y="2242464"/>
                    <a:pt x="53214" y="2206165"/>
                    <a:pt x="130629" y="2264228"/>
                  </a:cubicBezTo>
                  <a:cubicBezTo>
                    <a:pt x="145143" y="2275114"/>
                    <a:pt x="157944" y="2288772"/>
                    <a:pt x="174172" y="2296886"/>
                  </a:cubicBezTo>
                  <a:cubicBezTo>
                    <a:pt x="187553" y="2303577"/>
                    <a:pt x="203384" y="2303472"/>
                    <a:pt x="217714" y="2307771"/>
                  </a:cubicBezTo>
                  <a:cubicBezTo>
                    <a:pt x="350220" y="2347523"/>
                    <a:pt x="226215" y="2315340"/>
                    <a:pt x="326572" y="2340428"/>
                  </a:cubicBezTo>
                  <a:cubicBezTo>
                    <a:pt x="533400" y="2336800"/>
                    <a:pt x="740464" y="2340048"/>
                    <a:pt x="947057" y="2329543"/>
                  </a:cubicBezTo>
                  <a:cubicBezTo>
                    <a:pt x="957307" y="2329022"/>
                    <a:pt x="960028" y="2313051"/>
                    <a:pt x="968829" y="2307771"/>
                  </a:cubicBezTo>
                  <a:cubicBezTo>
                    <a:pt x="978668" y="2301868"/>
                    <a:pt x="990600" y="2300514"/>
                    <a:pt x="1001486" y="2296886"/>
                  </a:cubicBezTo>
                  <a:cubicBezTo>
                    <a:pt x="1012372" y="2289629"/>
                    <a:pt x="1022441" y="2280965"/>
                    <a:pt x="1034143" y="2275114"/>
                  </a:cubicBezTo>
                  <a:cubicBezTo>
                    <a:pt x="1044406" y="2269982"/>
                    <a:pt x="1057840" y="2271396"/>
                    <a:pt x="1066800" y="2264228"/>
                  </a:cubicBezTo>
                  <a:cubicBezTo>
                    <a:pt x="1077016" y="2256055"/>
                    <a:pt x="1079321" y="2240822"/>
                    <a:pt x="1088572" y="2231571"/>
                  </a:cubicBezTo>
                  <a:cubicBezTo>
                    <a:pt x="1097823" y="2222320"/>
                    <a:pt x="1110343" y="2217057"/>
                    <a:pt x="1121229" y="2209800"/>
                  </a:cubicBezTo>
                  <a:cubicBezTo>
                    <a:pt x="1128486" y="2198914"/>
                    <a:pt x="1134385" y="2186989"/>
                    <a:pt x="1143000" y="2177143"/>
                  </a:cubicBezTo>
                  <a:cubicBezTo>
                    <a:pt x="1159896" y="2157833"/>
                    <a:pt x="1197429" y="2122714"/>
                    <a:pt x="1197429" y="2122714"/>
                  </a:cubicBezTo>
                  <a:cubicBezTo>
                    <a:pt x="1201057" y="2111828"/>
                    <a:pt x="1202410" y="2099896"/>
                    <a:pt x="1208314" y="2090057"/>
                  </a:cubicBezTo>
                  <a:cubicBezTo>
                    <a:pt x="1213594" y="2081256"/>
                    <a:pt x="1229547" y="2078535"/>
                    <a:pt x="1230086" y="2068286"/>
                  </a:cubicBezTo>
                  <a:cubicBezTo>
                    <a:pt x="1237038" y="1936199"/>
                    <a:pt x="1222524" y="1917389"/>
                    <a:pt x="1208314" y="1817914"/>
                  </a:cubicBezTo>
                  <a:cubicBezTo>
                    <a:pt x="1193531" y="1714434"/>
                    <a:pt x="1214674" y="1756695"/>
                    <a:pt x="1175657" y="1698171"/>
                  </a:cubicBezTo>
                  <a:cubicBezTo>
                    <a:pt x="1149851" y="1569134"/>
                    <a:pt x="1183772" y="1702823"/>
                    <a:pt x="1143000" y="1611086"/>
                  </a:cubicBezTo>
                  <a:cubicBezTo>
                    <a:pt x="1133679" y="1590115"/>
                    <a:pt x="1121229" y="1545771"/>
                    <a:pt x="1121229" y="1545771"/>
                  </a:cubicBezTo>
                  <a:cubicBezTo>
                    <a:pt x="1124857" y="1455057"/>
                    <a:pt x="1126075" y="1364214"/>
                    <a:pt x="1132114" y="1273628"/>
                  </a:cubicBezTo>
                  <a:cubicBezTo>
                    <a:pt x="1133345" y="1255167"/>
                    <a:pt x="1139690" y="1237404"/>
                    <a:pt x="1143000" y="1219200"/>
                  </a:cubicBezTo>
                  <a:cubicBezTo>
                    <a:pt x="1146948" y="1197484"/>
                    <a:pt x="1149098" y="1175432"/>
                    <a:pt x="1153886" y="1153886"/>
                  </a:cubicBezTo>
                  <a:cubicBezTo>
                    <a:pt x="1156375" y="1142684"/>
                    <a:pt x="1161989" y="1132360"/>
                    <a:pt x="1164772" y="1121228"/>
                  </a:cubicBezTo>
                  <a:cubicBezTo>
                    <a:pt x="1169259" y="1103278"/>
                    <a:pt x="1172029" y="1084943"/>
                    <a:pt x="1175657" y="1066800"/>
                  </a:cubicBezTo>
                  <a:cubicBezTo>
                    <a:pt x="1172029" y="983343"/>
                    <a:pt x="1170519" y="899766"/>
                    <a:pt x="1164772" y="816428"/>
                  </a:cubicBezTo>
                  <a:cubicBezTo>
                    <a:pt x="1163253" y="794409"/>
                    <a:pt x="1159239" y="772527"/>
                    <a:pt x="1153886" y="751114"/>
                  </a:cubicBezTo>
                  <a:cubicBezTo>
                    <a:pt x="1148320" y="728850"/>
                    <a:pt x="1132114" y="685800"/>
                    <a:pt x="1132114" y="685800"/>
                  </a:cubicBezTo>
                  <a:cubicBezTo>
                    <a:pt x="1128486" y="653143"/>
                    <a:pt x="1125876" y="620356"/>
                    <a:pt x="1121229" y="587828"/>
                  </a:cubicBezTo>
                  <a:cubicBezTo>
                    <a:pt x="1116623" y="555586"/>
                    <a:pt x="1107380" y="521547"/>
                    <a:pt x="1099457" y="489857"/>
                  </a:cubicBezTo>
                  <a:cubicBezTo>
                    <a:pt x="1095829" y="457200"/>
                    <a:pt x="1093568" y="424362"/>
                    <a:pt x="1088572" y="391886"/>
                  </a:cubicBezTo>
                  <a:cubicBezTo>
                    <a:pt x="1080428" y="338947"/>
                    <a:pt x="1078180" y="361205"/>
                    <a:pt x="1066800" y="315686"/>
                  </a:cubicBezTo>
                  <a:cubicBezTo>
                    <a:pt x="1063414" y="302141"/>
                    <a:pt x="1046880" y="200189"/>
                    <a:pt x="1034143" y="195943"/>
                  </a:cubicBezTo>
                  <a:lnTo>
                    <a:pt x="1001486" y="185057"/>
                  </a:lnTo>
                  <a:cubicBezTo>
                    <a:pt x="986972" y="170543"/>
                    <a:pt x="977416" y="148005"/>
                    <a:pt x="957943" y="141514"/>
                  </a:cubicBezTo>
                  <a:cubicBezTo>
                    <a:pt x="921844" y="129481"/>
                    <a:pt x="925286" y="142103"/>
                    <a:pt x="925286" y="119743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rgbClr val="7F7F7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Oval 45"/>
            <p:cNvSpPr/>
            <p:nvPr/>
          </p:nvSpPr>
          <p:spPr>
            <a:xfrm>
              <a:off x="2917685" y="2132856"/>
              <a:ext cx="360000" cy="36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Eras Medium ITC" pitchFamily="34" charset="0"/>
                </a:rPr>
                <a:t>5</a:t>
              </a:r>
              <a:endParaRPr lang="zh-CN" altLang="en-US" dirty="0">
                <a:solidFill>
                  <a:schemeClr val="tx1"/>
                </a:solidFill>
                <a:latin typeface="Eras Medium ITC" pitchFamily="34" charset="0"/>
              </a:endParaRPr>
            </a:p>
          </p:txBody>
        </p:sp>
        <p:cxnSp>
          <p:nvCxnSpPr>
            <p:cNvPr id="68" name="Straight Arrow Connector 49"/>
            <p:cNvCxnSpPr>
              <a:stCxn id="54" idx="3"/>
              <a:endCxn id="66" idx="7"/>
            </p:cNvCxnSpPr>
            <p:nvPr/>
          </p:nvCxnSpPr>
          <p:spPr>
            <a:xfrm flipH="1">
              <a:off x="2286991" y="2440135"/>
              <a:ext cx="683415" cy="562608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51"/>
            <p:cNvCxnSpPr>
              <a:stCxn id="66" idx="0"/>
              <a:endCxn id="53" idx="4"/>
            </p:cNvCxnSpPr>
            <p:nvPr/>
          </p:nvCxnSpPr>
          <p:spPr>
            <a:xfrm flipV="1">
              <a:off x="2159712" y="2492856"/>
              <a:ext cx="0" cy="457166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53"/>
            <p:cNvCxnSpPr/>
            <p:nvPr/>
          </p:nvCxnSpPr>
          <p:spPr>
            <a:xfrm flipH="1">
              <a:off x="1324128" y="3074856"/>
              <a:ext cx="655584" cy="0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56"/>
            <p:cNvCxnSpPr/>
            <p:nvPr/>
          </p:nvCxnSpPr>
          <p:spPr>
            <a:xfrm flipV="1">
              <a:off x="3021528" y="2492856"/>
              <a:ext cx="0" cy="457166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57"/>
            <p:cNvCxnSpPr/>
            <p:nvPr/>
          </p:nvCxnSpPr>
          <p:spPr>
            <a:xfrm flipV="1">
              <a:off x="3173928" y="2466615"/>
              <a:ext cx="0" cy="504000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urved Connector 142"/>
            <p:cNvCxnSpPr>
              <a:stCxn id="53" idx="2"/>
              <a:endCxn id="55" idx="0"/>
            </p:cNvCxnSpPr>
            <p:nvPr/>
          </p:nvCxnSpPr>
          <p:spPr>
            <a:xfrm rot="10800000" flipV="1">
              <a:off x="1144128" y="2312856"/>
              <a:ext cx="835584" cy="637166"/>
            </a:xfrm>
            <a:prstGeom prst="curvedConnector2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145"/>
            <p:cNvSpPr txBox="1"/>
            <p:nvPr/>
          </p:nvSpPr>
          <p:spPr>
            <a:xfrm>
              <a:off x="2555776" y="3356992"/>
              <a:ext cx="13361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>
                      <a:lumMod val="50000"/>
                    </a:schemeClr>
                  </a:solidFill>
                  <a:latin typeface="Candara" pitchFamily="34" charset="0"/>
                </a:rPr>
                <a:t>Machine</a:t>
              </a:r>
              <a:r>
                <a:rPr lang="zh-CN" altLang="en-US" sz="2000" dirty="0" smtClean="0">
                  <a:solidFill>
                    <a:schemeClr val="bg1">
                      <a:lumMod val="50000"/>
                    </a:schemeClr>
                  </a:solidFill>
                  <a:latin typeface="Candara" pitchFamily="34" charset="0"/>
                </a:rPr>
                <a:t> </a:t>
              </a:r>
              <a:r>
                <a:rPr lang="en-US" altLang="zh-CN" sz="2000" dirty="0" smtClean="0">
                  <a:solidFill>
                    <a:schemeClr val="bg1">
                      <a:lumMod val="50000"/>
                    </a:schemeClr>
                  </a:solidFill>
                  <a:latin typeface="Candara" pitchFamily="34" charset="0"/>
                </a:rPr>
                <a:t>B</a:t>
              </a:r>
              <a:endParaRPr lang="zh-CN" altLang="en-US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endParaRPr>
            </a:p>
          </p:txBody>
        </p:sp>
      </p:grpSp>
      <p:sp>
        <p:nvSpPr>
          <p:cNvPr id="14" name="任意形状 13"/>
          <p:cNvSpPr/>
          <p:nvPr/>
        </p:nvSpPr>
        <p:spPr>
          <a:xfrm rot="21276545">
            <a:off x="753894" y="4806179"/>
            <a:ext cx="523395" cy="1521708"/>
          </a:xfrm>
          <a:custGeom>
            <a:avLst/>
            <a:gdLst>
              <a:gd name="connsiteX0" fmla="*/ 523395 w 523395"/>
              <a:gd name="connsiteY0" fmla="*/ 0 h 1670494"/>
              <a:gd name="connsiteX1" fmla="*/ 123053 w 523395"/>
              <a:gd name="connsiteY1" fmla="*/ 441783 h 1670494"/>
              <a:gd name="connsiteX2" fmla="*/ 12615 w 523395"/>
              <a:gd name="connsiteY2" fmla="*/ 1463408 h 1670494"/>
              <a:gd name="connsiteX3" fmla="*/ 371541 w 523395"/>
              <a:gd name="connsiteY3" fmla="*/ 1670494 h 167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395" h="1670494">
                <a:moveTo>
                  <a:pt x="523395" y="0"/>
                </a:moveTo>
                <a:cubicBezTo>
                  <a:pt x="365789" y="98941"/>
                  <a:pt x="208183" y="197882"/>
                  <a:pt x="123053" y="441783"/>
                </a:cubicBezTo>
                <a:cubicBezTo>
                  <a:pt x="37923" y="685684"/>
                  <a:pt x="-28800" y="1258623"/>
                  <a:pt x="12615" y="1463408"/>
                </a:cubicBezTo>
                <a:cubicBezTo>
                  <a:pt x="54030" y="1668193"/>
                  <a:pt x="371541" y="1670494"/>
                  <a:pt x="371541" y="1670494"/>
                </a:cubicBezTo>
              </a:path>
            </a:pathLst>
          </a:cu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96752"/>
            <a:ext cx="3168352" cy="460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u="sng" dirty="0" smtClean="0"/>
              <a:t>Scheduling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prstClr val="black"/>
                </a:solidFill>
              </a:rPr>
              <a:t>Existing Scheduling Modes </a:t>
            </a:r>
            <a:r>
              <a:rPr lang="en-US" altLang="zh-CN" sz="3600" dirty="0">
                <a:solidFill>
                  <a:prstClr val="black"/>
                </a:solidFill>
              </a:rPr>
              <a:t>- </a:t>
            </a:r>
            <a:r>
              <a:rPr lang="en-US" altLang="zh-CN" sz="3600" b="1" u="sng" dirty="0" smtClean="0">
                <a:solidFill>
                  <a:prstClr val="black"/>
                </a:solidFill>
              </a:rPr>
              <a:t>A</a:t>
            </a:r>
            <a:r>
              <a:rPr lang="en-US" altLang="zh-CN" sz="3600" b="1" u="sng" dirty="0">
                <a:solidFill>
                  <a:prstClr val="black"/>
                </a:solidFill>
              </a:rPr>
              <a:t>s</a:t>
            </a:r>
            <a:r>
              <a:rPr lang="en-US" altLang="zh-CN" sz="3600" b="1" u="sng" dirty="0" smtClean="0">
                <a:solidFill>
                  <a:prstClr val="black"/>
                </a:solidFill>
              </a:rPr>
              <a:t>ynchronous</a:t>
            </a:r>
            <a:r>
              <a:rPr lang="en-US" altLang="zh-CN" b="1" u="sng" dirty="0" smtClean="0">
                <a:solidFill>
                  <a:prstClr val="black"/>
                </a:solidFill>
              </a:rPr>
              <a:t> </a:t>
            </a:r>
            <a:endParaRPr lang="zh-CN" altLang="en-US" dirty="0"/>
          </a:p>
        </p:txBody>
      </p:sp>
      <p:grpSp>
        <p:nvGrpSpPr>
          <p:cNvPr id="33" name="组 32"/>
          <p:cNvGrpSpPr/>
          <p:nvPr/>
        </p:nvGrpSpPr>
        <p:grpSpPr>
          <a:xfrm>
            <a:off x="5508104" y="1700808"/>
            <a:ext cx="3419872" cy="3302955"/>
            <a:chOff x="6007658" y="2996952"/>
            <a:chExt cx="3172853" cy="3100105"/>
          </a:xfrm>
        </p:grpSpPr>
        <p:sp>
          <p:nvSpPr>
            <p:cNvPr id="34" name="文本框 33"/>
            <p:cNvSpPr txBox="1"/>
            <p:nvPr/>
          </p:nvSpPr>
          <p:spPr>
            <a:xfrm>
              <a:off x="6007658" y="2996952"/>
              <a:ext cx="3172853" cy="3100105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endParaRPr lang="en-US" altLang="zh-CN" sz="2200" baseline="30000" dirty="0" smtClean="0"/>
            </a:p>
            <a:p>
              <a:pPr>
                <a:lnSpc>
                  <a:spcPct val="130000"/>
                </a:lnSpc>
              </a:pPr>
              <a:endParaRPr lang="en-US" altLang="zh-CN" sz="2200" baseline="30000" dirty="0"/>
            </a:p>
            <a:p>
              <a:pPr>
                <a:lnSpc>
                  <a:spcPct val="130000"/>
                </a:lnSpc>
              </a:pPr>
              <a:r>
                <a:rPr lang="en-US" altLang="zh-CN" sz="2200" b="1" dirty="0" smtClean="0">
                  <a:latin typeface="Candara"/>
                  <a:cs typeface="Candara"/>
                </a:rPr>
                <a:t>while</a:t>
              </a:r>
              <a:r>
                <a:rPr lang="en-US" altLang="zh-CN" sz="2200" dirty="0" smtClean="0">
                  <a:latin typeface="Candara"/>
                  <a:cs typeface="Candara"/>
                </a:rPr>
                <a:t> (</a:t>
              </a:r>
              <a:r>
                <a:rPr lang="en-US" altLang="zh-CN" sz="2200" dirty="0" err="1" smtClean="0">
                  <a:latin typeface="Candara"/>
                  <a:cs typeface="Candara"/>
                </a:rPr>
                <a:t>V</a:t>
              </a:r>
              <a:r>
                <a:rPr lang="en-US" altLang="zh-CN" sz="2800" b="1" baseline="-25000" dirty="0" err="1" smtClean="0">
                  <a:solidFill>
                    <a:prstClr val="black"/>
                  </a:solidFill>
                  <a:latin typeface="Candara"/>
                  <a:cs typeface="Candara"/>
                </a:rPr>
                <a:t>a</a:t>
              </a:r>
              <a:r>
                <a:rPr lang="en-US" altLang="zh-CN" sz="2200" baseline="-25000" dirty="0" smtClean="0">
                  <a:solidFill>
                    <a:prstClr val="black"/>
                  </a:solidFill>
                  <a:latin typeface="Candara"/>
                  <a:cs typeface="Candara"/>
                </a:rPr>
                <a:t>  </a:t>
              </a:r>
              <a:r>
                <a:rPr lang="en-US" altLang="zh-CN" sz="2200" dirty="0" smtClean="0">
                  <a:solidFill>
                    <a:prstClr val="black"/>
                  </a:solidFill>
                  <a:latin typeface="Calibri"/>
                  <a:cs typeface="Calibri"/>
                </a:rPr>
                <a:t>!</a:t>
              </a:r>
              <a:r>
                <a:rPr lang="en-US" altLang="zh-CN" sz="2200" dirty="0" smtClean="0">
                  <a:latin typeface="Calibri"/>
                  <a:cs typeface="Calibri"/>
                </a:rPr>
                <a:t>= </a:t>
              </a:r>
              <a:r>
                <a:rPr lang="en-US" altLang="zh-CN" sz="2200" dirty="0">
                  <a:latin typeface="Candara"/>
                  <a:cs typeface="Candara"/>
                </a:rPr>
                <a:t>∅</a:t>
              </a:r>
              <a:r>
                <a:rPr lang="en-US" altLang="zh-CN" sz="2200" i="1" dirty="0" smtClean="0">
                  <a:latin typeface="Candara"/>
                  <a:cs typeface="Candara"/>
                </a:rPr>
                <a:t>) do </a:t>
              </a:r>
              <a:endParaRPr lang="en-US" altLang="zh-CN" sz="2200" dirty="0">
                <a:latin typeface="Candara"/>
                <a:cs typeface="Candara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2200" dirty="0" smtClean="0">
                  <a:latin typeface="Candara"/>
                  <a:cs typeface="Candara"/>
                </a:rPr>
                <a:t>      v = </a:t>
              </a:r>
              <a:r>
                <a:rPr lang="en-US" altLang="zh-CN" sz="2200" b="1" dirty="0" err="1" smtClean="0">
                  <a:latin typeface="Candara"/>
                  <a:cs typeface="Candara"/>
                </a:rPr>
                <a:t>dequeue</a:t>
              </a:r>
              <a:r>
                <a:rPr lang="en-US" altLang="zh-CN" sz="2200" dirty="0">
                  <a:latin typeface="Candara"/>
                  <a:cs typeface="Candara"/>
                </a:rPr>
                <a:t>(</a:t>
              </a:r>
              <a:r>
                <a:rPr lang="en-US" altLang="zh-CN" sz="2200" dirty="0" smtClean="0">
                  <a:latin typeface="Candara"/>
                  <a:cs typeface="Candara"/>
                </a:rPr>
                <a:t> </a:t>
              </a:r>
              <a:r>
                <a:rPr lang="en-US" altLang="zh-CN" sz="2200" dirty="0" err="1" smtClean="0">
                  <a:latin typeface="Candara"/>
                  <a:cs typeface="Candara"/>
                </a:rPr>
                <a:t>V</a:t>
              </a:r>
              <a:r>
                <a:rPr lang="en-US" altLang="zh-CN" sz="2800" b="1" baseline="-25000" dirty="0" err="1" smtClean="0">
                  <a:latin typeface="Candara"/>
                  <a:cs typeface="Candara"/>
                </a:rPr>
                <a:t>a</a:t>
              </a:r>
              <a:r>
                <a:rPr lang="en-US" altLang="zh-CN" sz="2200" dirty="0">
                  <a:latin typeface="Candara"/>
                  <a:cs typeface="Candara"/>
                </a:rPr>
                <a:t> </a:t>
              </a:r>
              <a:r>
                <a:rPr lang="en-US" altLang="zh-CN" sz="2200" dirty="0" smtClean="0">
                  <a:latin typeface="Candara"/>
                  <a:cs typeface="Candara"/>
                </a:rPr>
                <a:t>)</a:t>
              </a:r>
              <a:endParaRPr lang="en-US" altLang="zh-CN" sz="2200" dirty="0">
                <a:latin typeface="Candara"/>
                <a:cs typeface="Candara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2200" dirty="0" smtClean="0">
                  <a:latin typeface="Candara"/>
                  <a:cs typeface="Candara"/>
                </a:rPr>
                <a:t>      A </a:t>
              </a:r>
              <a:r>
                <a:rPr lang="en-US" altLang="zh-CN" sz="2200" dirty="0">
                  <a:latin typeface="Candara"/>
                  <a:cs typeface="Candara"/>
                </a:rPr>
                <a:t>← </a:t>
              </a:r>
              <a:r>
                <a:rPr lang="en-US" altLang="zh-CN" sz="2200" b="1" dirty="0">
                  <a:latin typeface="Candara"/>
                  <a:cs typeface="Candara"/>
                </a:rPr>
                <a:t>compute</a:t>
              </a:r>
              <a:r>
                <a:rPr lang="en-US" altLang="zh-CN" sz="2200" dirty="0">
                  <a:latin typeface="Candara"/>
                  <a:cs typeface="Candara"/>
                </a:rPr>
                <a:t>(v)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200" b="1" dirty="0" smtClean="0">
                  <a:latin typeface="Candara"/>
                  <a:cs typeface="Candara"/>
                </a:rPr>
                <a:t>      </a:t>
              </a:r>
              <a:r>
                <a:rPr lang="en-US" altLang="zh-CN" sz="2200" dirty="0" err="1" smtClean="0">
                  <a:latin typeface="Candara"/>
                  <a:cs typeface="Candara"/>
                </a:rPr>
                <a:t>V’</a:t>
              </a:r>
              <a:r>
                <a:rPr lang="en-US" altLang="zh-CN" sz="2800" b="1" baseline="-25000" dirty="0" err="1" smtClean="0">
                  <a:latin typeface="Candara"/>
                  <a:cs typeface="Candara"/>
                </a:rPr>
                <a:t>a</a:t>
              </a:r>
              <a:r>
                <a:rPr lang="en-US" altLang="zh-CN" sz="2200" b="1" baseline="-25000" dirty="0" smtClean="0">
                  <a:latin typeface="Candara"/>
                  <a:cs typeface="Candara"/>
                </a:rPr>
                <a:t> </a:t>
              </a:r>
              <a:r>
                <a:rPr lang="en-US" altLang="zh-CN" sz="2200" dirty="0" smtClean="0">
                  <a:latin typeface="Candara"/>
                  <a:cs typeface="Candara"/>
                </a:rPr>
                <a:t>← </a:t>
              </a:r>
              <a:r>
                <a:rPr lang="en-US" altLang="zh-CN" sz="2200" dirty="0" err="1">
                  <a:latin typeface="Candara"/>
                  <a:cs typeface="Candara"/>
                </a:rPr>
                <a:t>V’</a:t>
              </a:r>
              <a:r>
                <a:rPr lang="en-US" altLang="zh-CN" sz="2800" b="1" baseline="-25000" dirty="0" err="1">
                  <a:latin typeface="Candara"/>
                  <a:cs typeface="Candara"/>
                </a:rPr>
                <a:t>a</a:t>
              </a:r>
              <a:r>
                <a:rPr lang="en-US" altLang="zh-CN" sz="2200" dirty="0" smtClean="0">
                  <a:latin typeface="Candara"/>
                  <a:cs typeface="Candara"/>
                </a:rPr>
                <a:t>∪ </a:t>
              </a:r>
              <a:r>
                <a:rPr lang="en-US" altLang="zh-CN" sz="2200" dirty="0">
                  <a:latin typeface="Candara"/>
                  <a:cs typeface="Candara"/>
                </a:rPr>
                <a:t>A </a:t>
              </a:r>
              <a:endParaRPr lang="en-US" altLang="zh-CN" sz="2200" dirty="0" smtClean="0">
                <a:latin typeface="Candara"/>
                <a:cs typeface="Candara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2200" b="1" dirty="0" smtClean="0">
                  <a:latin typeface="Candara"/>
                  <a:cs typeface="Candara"/>
                </a:rPr>
                <a:t>      </a:t>
              </a:r>
              <a:r>
                <a:rPr kumimoji="1" lang="en-US" altLang="zh-CN" sz="2200" b="1" dirty="0" smtClean="0">
                  <a:latin typeface="Candara"/>
                  <a:cs typeface="Candara"/>
                </a:rPr>
                <a:t>signal across machines</a:t>
              </a:r>
            </a:p>
            <a:p>
              <a:pPr>
                <a:lnSpc>
                  <a:spcPct val="130000"/>
                </a:lnSpc>
              </a:pPr>
              <a:endParaRPr kumimoji="1" lang="en-US" altLang="zh-CN" sz="2200" dirty="0" smtClean="0">
                <a:latin typeface="Candara"/>
                <a:cs typeface="Candara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994768" y="3060115"/>
              <a:ext cx="2088232" cy="433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zh-CN" sz="2400" u="sng" dirty="0" err="1">
                  <a:latin typeface="Eras Medium ITC"/>
                  <a:cs typeface="Eras Medium ITC"/>
                </a:rPr>
                <a:t>Pseudocode</a:t>
              </a:r>
              <a:endParaRPr kumimoji="1" lang="zh-CN" altLang="en-US" sz="2400" u="sng" dirty="0">
                <a:latin typeface="Eras Medium ITC"/>
                <a:cs typeface="Eras Medium ITC"/>
              </a:endParaRPr>
            </a:p>
          </p:txBody>
        </p:sp>
      </p:grpSp>
      <p:sp>
        <p:nvSpPr>
          <p:cNvPr id="36" name="内容占位符 2"/>
          <p:cNvSpPr txBox="1">
            <a:spLocks/>
          </p:cNvSpPr>
          <p:nvPr/>
        </p:nvSpPr>
        <p:spPr>
          <a:xfrm>
            <a:off x="395536" y="3933056"/>
            <a:ext cx="4837766" cy="460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u="sng" dirty="0" smtClean="0"/>
              <a:t>Internal State</a:t>
            </a:r>
            <a:r>
              <a:rPr lang="en-US" altLang="zh-CN" dirty="0" smtClean="0"/>
              <a:t> </a:t>
            </a:r>
            <a:r>
              <a:rPr lang="en-US" altLang="zh-CN" sz="2400" dirty="0" smtClean="0"/>
              <a:t>(e.g. Machine A):</a:t>
            </a:r>
            <a:endParaRPr lang="zh-CN" altLang="en-US" sz="2400" dirty="0"/>
          </a:p>
        </p:txBody>
      </p:sp>
      <p:grpSp>
        <p:nvGrpSpPr>
          <p:cNvPr id="2" name="组 1"/>
          <p:cNvGrpSpPr/>
          <p:nvPr/>
        </p:nvGrpSpPr>
        <p:grpSpPr>
          <a:xfrm>
            <a:off x="107504" y="4437112"/>
            <a:ext cx="3766612" cy="707886"/>
            <a:chOff x="251520" y="4521314"/>
            <a:chExt cx="3766612" cy="707886"/>
          </a:xfrm>
        </p:grpSpPr>
        <p:sp>
          <p:nvSpPr>
            <p:cNvPr id="38" name="Rectangle 140"/>
            <p:cNvSpPr/>
            <p:nvPr/>
          </p:nvSpPr>
          <p:spPr>
            <a:xfrm>
              <a:off x="1331640" y="4653136"/>
              <a:ext cx="2686492" cy="48569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39" name="TextBox 8"/>
            <p:cNvSpPr txBox="1"/>
            <p:nvPr/>
          </p:nvSpPr>
          <p:spPr>
            <a:xfrm>
              <a:off x="251520" y="4521314"/>
              <a:ext cx="10583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latin typeface="Candara" pitchFamily="34" charset="0"/>
                </a:rPr>
                <a:t>Active</a:t>
              </a:r>
            </a:p>
            <a:p>
              <a:r>
                <a:rPr lang="en-US" altLang="zh-CN" sz="2000" dirty="0" smtClean="0">
                  <a:latin typeface="Candara" pitchFamily="34" charset="0"/>
                </a:rPr>
                <a:t>Queue</a:t>
              </a:r>
              <a:endParaRPr lang="zh-CN" altLang="en-US" sz="2000" dirty="0">
                <a:latin typeface="Candara" pitchFamily="34" charset="0"/>
              </a:endParaRPr>
            </a:p>
          </p:txBody>
        </p:sp>
      </p:grpSp>
      <p:sp>
        <p:nvSpPr>
          <p:cNvPr id="40" name="Oval 146"/>
          <p:cNvSpPr/>
          <p:nvPr/>
        </p:nvSpPr>
        <p:spPr>
          <a:xfrm>
            <a:off x="1331640" y="4640942"/>
            <a:ext cx="381439" cy="38143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Eras Medium ITC" pitchFamily="34" charset="0"/>
              </a:rPr>
              <a:t>3</a:t>
            </a:r>
            <a:endParaRPr lang="zh-CN" altLang="en-US" sz="2000" dirty="0">
              <a:solidFill>
                <a:schemeClr val="tx1"/>
              </a:solidFill>
              <a:latin typeface="Eras Medium ITC" pitchFamily="34" charset="0"/>
            </a:endParaRPr>
          </a:p>
        </p:txBody>
      </p:sp>
      <p:grpSp>
        <p:nvGrpSpPr>
          <p:cNvPr id="42" name="组 41"/>
          <p:cNvGrpSpPr/>
          <p:nvPr/>
        </p:nvGrpSpPr>
        <p:grpSpPr>
          <a:xfrm>
            <a:off x="5724128" y="2771515"/>
            <a:ext cx="72008" cy="1656184"/>
            <a:chOff x="5796136" y="2564904"/>
            <a:chExt cx="72008" cy="1656184"/>
          </a:xfrm>
        </p:grpSpPr>
        <p:cxnSp>
          <p:nvCxnSpPr>
            <p:cNvPr id="43" name="直线连接符 42"/>
            <p:cNvCxnSpPr/>
            <p:nvPr/>
          </p:nvCxnSpPr>
          <p:spPr>
            <a:xfrm>
              <a:off x="5796136" y="2564904"/>
              <a:ext cx="0" cy="1656184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43"/>
            <p:cNvCxnSpPr/>
            <p:nvPr/>
          </p:nvCxnSpPr>
          <p:spPr>
            <a:xfrm>
              <a:off x="5796136" y="4221088"/>
              <a:ext cx="72008" cy="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任意形状 12"/>
          <p:cNvSpPr/>
          <p:nvPr/>
        </p:nvSpPr>
        <p:spPr>
          <a:xfrm rot="846267">
            <a:off x="3883419" y="4781458"/>
            <a:ext cx="1083610" cy="983561"/>
          </a:xfrm>
          <a:custGeom>
            <a:avLst/>
            <a:gdLst>
              <a:gd name="connsiteX0" fmla="*/ 0 w 453586"/>
              <a:gd name="connsiteY0" fmla="*/ 45604 h 329110"/>
              <a:gd name="connsiteX1" fmla="*/ 306170 w 453586"/>
              <a:gd name="connsiteY1" fmla="*/ 22924 h 329110"/>
              <a:gd name="connsiteX2" fmla="*/ 453586 w 453586"/>
              <a:gd name="connsiteY2" fmla="*/ 329110 h 329110"/>
              <a:gd name="connsiteX3" fmla="*/ 453586 w 453586"/>
              <a:gd name="connsiteY3" fmla="*/ 329110 h 32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586" h="329110">
                <a:moveTo>
                  <a:pt x="0" y="45604"/>
                </a:moveTo>
                <a:cubicBezTo>
                  <a:pt x="115286" y="10638"/>
                  <a:pt x="230572" y="-24327"/>
                  <a:pt x="306170" y="22924"/>
                </a:cubicBezTo>
                <a:cubicBezTo>
                  <a:pt x="381768" y="70175"/>
                  <a:pt x="453586" y="329110"/>
                  <a:pt x="453586" y="329110"/>
                </a:cubicBezTo>
                <a:lnTo>
                  <a:pt x="453586" y="329110"/>
                </a:lnTo>
              </a:path>
            </a:pathLst>
          </a:custGeom>
          <a:ln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9" name="组 18"/>
          <p:cNvGrpSpPr/>
          <p:nvPr/>
        </p:nvGrpSpPr>
        <p:grpSpPr>
          <a:xfrm>
            <a:off x="1115616" y="6004357"/>
            <a:ext cx="3074560" cy="769441"/>
            <a:chOff x="1259632" y="6088559"/>
            <a:chExt cx="3074560" cy="769441"/>
          </a:xfrm>
        </p:grpSpPr>
        <p:grpSp>
          <p:nvGrpSpPr>
            <p:cNvPr id="18" name="组 17"/>
            <p:cNvGrpSpPr/>
            <p:nvPr/>
          </p:nvGrpSpPr>
          <p:grpSpPr>
            <a:xfrm>
              <a:off x="1259632" y="6165304"/>
              <a:ext cx="648072" cy="432048"/>
              <a:chOff x="1259632" y="6165304"/>
              <a:chExt cx="648072" cy="432048"/>
            </a:xfrm>
          </p:grpSpPr>
          <p:cxnSp>
            <p:nvCxnSpPr>
              <p:cNvPr id="16" name="直线连接符 15"/>
              <p:cNvCxnSpPr/>
              <p:nvPr/>
            </p:nvCxnSpPr>
            <p:spPr>
              <a:xfrm>
                <a:off x="1259632" y="6165304"/>
                <a:ext cx="648072" cy="0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线连接符 58"/>
              <p:cNvCxnSpPr/>
              <p:nvPr/>
            </p:nvCxnSpPr>
            <p:spPr>
              <a:xfrm>
                <a:off x="1259632" y="6597352"/>
                <a:ext cx="648072" cy="0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8"/>
            <p:cNvSpPr txBox="1"/>
            <p:nvPr/>
          </p:nvSpPr>
          <p:spPr>
            <a:xfrm>
              <a:off x="1979712" y="6088559"/>
              <a:ext cx="23544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latin typeface="Candara" pitchFamily="34" charset="0"/>
                </a:rPr>
                <a:t>Piped Proceeding Queue</a:t>
              </a:r>
              <a:endParaRPr lang="zh-CN" altLang="en-US" sz="2200" dirty="0">
                <a:latin typeface="Candara" pitchFamily="34" charset="0"/>
              </a:endParaRPr>
            </a:p>
          </p:txBody>
        </p:sp>
      </p:grpSp>
      <p:sp>
        <p:nvSpPr>
          <p:cNvPr id="53" name="Oval 44"/>
          <p:cNvSpPr/>
          <p:nvPr/>
        </p:nvSpPr>
        <p:spPr>
          <a:xfrm>
            <a:off x="1979712" y="1971713"/>
            <a:ext cx="360000" cy="360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Eras Medium ITC" pitchFamily="34" charset="0"/>
              </a:rPr>
              <a:t>4</a:t>
            </a:r>
            <a:endParaRPr lang="zh-CN" altLang="en-US" dirty="0">
              <a:solidFill>
                <a:schemeClr val="tx1"/>
              </a:solidFill>
              <a:latin typeface="Eras Medium ITC" pitchFamily="34" charset="0"/>
            </a:endParaRPr>
          </a:p>
        </p:txBody>
      </p:sp>
      <p:sp>
        <p:nvSpPr>
          <p:cNvPr id="55" name="Oval 46"/>
          <p:cNvSpPr/>
          <p:nvPr/>
        </p:nvSpPr>
        <p:spPr>
          <a:xfrm>
            <a:off x="964128" y="2788879"/>
            <a:ext cx="360000" cy="360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Eras Medium ITC" pitchFamily="34" charset="0"/>
              </a:rPr>
              <a:t>3</a:t>
            </a:r>
            <a:endParaRPr lang="zh-CN" altLang="en-US" dirty="0">
              <a:solidFill>
                <a:schemeClr val="tx1"/>
              </a:solidFill>
              <a:latin typeface="Eras Medium ITC" pitchFamily="34" charset="0"/>
            </a:endParaRPr>
          </a:p>
        </p:txBody>
      </p:sp>
      <p:sp>
        <p:nvSpPr>
          <p:cNvPr id="66" name="Oval 47"/>
          <p:cNvSpPr/>
          <p:nvPr/>
        </p:nvSpPr>
        <p:spPr>
          <a:xfrm>
            <a:off x="1979712" y="2788879"/>
            <a:ext cx="360000" cy="360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Eras Medium ITC" pitchFamily="34" charset="0"/>
              </a:rPr>
              <a:t>1</a:t>
            </a:r>
            <a:endParaRPr lang="zh-CN" altLang="en-US" dirty="0">
              <a:solidFill>
                <a:schemeClr val="tx1"/>
              </a:solidFill>
              <a:latin typeface="Eras Medium ITC" pitchFamily="34" charset="0"/>
            </a:endParaRPr>
          </a:p>
        </p:txBody>
      </p:sp>
      <p:sp>
        <p:nvSpPr>
          <p:cNvPr id="67" name="Oval 48"/>
          <p:cNvSpPr/>
          <p:nvPr/>
        </p:nvSpPr>
        <p:spPr>
          <a:xfrm>
            <a:off x="2917685" y="2788879"/>
            <a:ext cx="360000" cy="360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Eras Medium ITC" pitchFamily="34" charset="0"/>
              </a:rPr>
              <a:t>2</a:t>
            </a:r>
            <a:endParaRPr lang="zh-CN" altLang="en-US" dirty="0">
              <a:solidFill>
                <a:schemeClr val="tx1"/>
              </a:solidFill>
              <a:latin typeface="Eras Medium ITC" pitchFamily="34" charset="0"/>
            </a:endParaRPr>
          </a:p>
        </p:txBody>
      </p:sp>
      <p:cxnSp>
        <p:nvCxnSpPr>
          <p:cNvPr id="69" name="Straight Arrow Connector 50"/>
          <p:cNvCxnSpPr>
            <a:stCxn id="67" idx="2"/>
            <a:endCxn id="66" idx="6"/>
          </p:cNvCxnSpPr>
          <p:nvPr/>
        </p:nvCxnSpPr>
        <p:spPr>
          <a:xfrm flipH="1">
            <a:off x="2339712" y="2968879"/>
            <a:ext cx="577973" cy="0"/>
          </a:xfrm>
          <a:prstGeom prst="straightConnector1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54"/>
          <p:cNvCxnSpPr/>
          <p:nvPr/>
        </p:nvCxnSpPr>
        <p:spPr>
          <a:xfrm flipH="1">
            <a:off x="1324128" y="3066113"/>
            <a:ext cx="655584" cy="0"/>
          </a:xfrm>
          <a:prstGeom prst="straightConnector1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  <a:headEnd type="arrow" w="sm" len="sm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145"/>
          <p:cNvSpPr txBox="1"/>
          <p:nvPr/>
        </p:nvSpPr>
        <p:spPr>
          <a:xfrm>
            <a:off x="1043608" y="3195849"/>
            <a:ext cx="1336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Candara" pitchFamily="34" charset="0"/>
              </a:rPr>
              <a:t>Machine A</a:t>
            </a:r>
            <a:endParaRPr lang="zh-CN" altLang="en-US" sz="2000" b="1" dirty="0">
              <a:latin typeface="Candara" pitchFamily="34" charset="0"/>
            </a:endParaRPr>
          </a:p>
        </p:txBody>
      </p:sp>
      <p:sp>
        <p:nvSpPr>
          <p:cNvPr id="92" name="内容占位符 2"/>
          <p:cNvSpPr txBox="1">
            <a:spLocks/>
          </p:cNvSpPr>
          <p:nvPr/>
        </p:nvSpPr>
        <p:spPr>
          <a:xfrm>
            <a:off x="6012160" y="980728"/>
            <a:ext cx="3024336" cy="460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mtClean="0"/>
              <a:t>( Async </a:t>
            </a:r>
            <a:r>
              <a:rPr lang="en-US" altLang="zh-CN" dirty="0" smtClean="0"/>
              <a:t>Mode )</a:t>
            </a:r>
            <a:endParaRPr lang="zh-CN" altLang="en-US" dirty="0"/>
          </a:p>
        </p:txBody>
      </p:sp>
      <p:sp>
        <p:nvSpPr>
          <p:cNvPr id="94" name="Oval 146"/>
          <p:cNvSpPr/>
          <p:nvPr/>
        </p:nvSpPr>
        <p:spPr>
          <a:xfrm>
            <a:off x="1763688" y="4640942"/>
            <a:ext cx="381439" cy="38143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Eras Medium ITC" pitchFamily="34" charset="0"/>
              </a:rPr>
              <a:t>4</a:t>
            </a:r>
            <a:endParaRPr lang="zh-CN" altLang="en-US" sz="2000" dirty="0">
              <a:solidFill>
                <a:schemeClr val="tx1"/>
              </a:solidFill>
              <a:latin typeface="Eras Medium ITC" pitchFamily="34" charset="0"/>
            </a:endParaRPr>
          </a:p>
        </p:txBody>
      </p:sp>
      <p:sp>
        <p:nvSpPr>
          <p:cNvPr id="11" name="任意形状 10"/>
          <p:cNvSpPr/>
          <p:nvPr/>
        </p:nvSpPr>
        <p:spPr>
          <a:xfrm>
            <a:off x="3059832" y="4878560"/>
            <a:ext cx="1131954" cy="1569207"/>
          </a:xfrm>
          <a:custGeom>
            <a:avLst/>
            <a:gdLst>
              <a:gd name="connsiteX0" fmla="*/ 0 w 1131954"/>
              <a:gd name="connsiteY0" fmla="*/ 1569207 h 1569207"/>
              <a:gd name="connsiteX1" fmla="*/ 635020 w 1131954"/>
              <a:gd name="connsiteY1" fmla="*/ 1557866 h 1569207"/>
              <a:gd name="connsiteX2" fmla="*/ 986548 w 1131954"/>
              <a:gd name="connsiteY2" fmla="*/ 1512505 h 1569207"/>
              <a:gd name="connsiteX3" fmla="*/ 1111284 w 1131954"/>
              <a:gd name="connsiteY3" fmla="*/ 1149618 h 1569207"/>
              <a:gd name="connsiteX4" fmla="*/ 1099945 w 1131954"/>
              <a:gd name="connsiteY4" fmla="*/ 151679 h 1569207"/>
              <a:gd name="connsiteX5" fmla="*/ 805114 w 1131954"/>
              <a:gd name="connsiteY5" fmla="*/ 4256 h 156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954" h="1569207">
                <a:moveTo>
                  <a:pt x="0" y="1569207"/>
                </a:moveTo>
                <a:cubicBezTo>
                  <a:pt x="235297" y="1568261"/>
                  <a:pt x="470595" y="1567316"/>
                  <a:pt x="635020" y="1557866"/>
                </a:cubicBezTo>
                <a:cubicBezTo>
                  <a:pt x="799445" y="1548416"/>
                  <a:pt x="907171" y="1580546"/>
                  <a:pt x="986548" y="1512505"/>
                </a:cubicBezTo>
                <a:cubicBezTo>
                  <a:pt x="1065925" y="1444464"/>
                  <a:pt x="1092385" y="1376422"/>
                  <a:pt x="1111284" y="1149618"/>
                </a:cubicBezTo>
                <a:cubicBezTo>
                  <a:pt x="1130184" y="922814"/>
                  <a:pt x="1150973" y="342573"/>
                  <a:pt x="1099945" y="151679"/>
                </a:cubicBezTo>
                <a:cubicBezTo>
                  <a:pt x="1048917" y="-39215"/>
                  <a:pt x="805114" y="4256"/>
                  <a:pt x="805114" y="4256"/>
                </a:cubicBezTo>
              </a:path>
            </a:pathLst>
          </a:custGeom>
          <a:ln>
            <a:solidFill>
              <a:srgbClr val="40404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4" name="Oval 159"/>
          <p:cNvSpPr/>
          <p:nvPr/>
        </p:nvSpPr>
        <p:spPr>
          <a:xfrm>
            <a:off x="2843808" y="6225118"/>
            <a:ext cx="381439" cy="381439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altLang="zh-CN" sz="2000" dirty="0" smtClean="0">
                <a:solidFill>
                  <a:srgbClr val="000000"/>
                </a:solidFill>
                <a:latin typeface="Eras Medium ITC" pitchFamily="34" charset="0"/>
              </a:rPr>
              <a:t>1</a:t>
            </a:r>
            <a:endParaRPr lang="zh-CN" altLang="en-US" sz="2000" dirty="0">
              <a:solidFill>
                <a:srgbClr val="000000"/>
              </a:solidFill>
              <a:latin typeface="Eras Medium ITC" pitchFamily="34" charset="0"/>
            </a:endParaRPr>
          </a:p>
        </p:txBody>
      </p:sp>
      <p:sp>
        <p:nvSpPr>
          <p:cNvPr id="97" name="圆角矩形 96"/>
          <p:cNvSpPr/>
          <p:nvPr/>
        </p:nvSpPr>
        <p:spPr>
          <a:xfrm>
            <a:off x="5796136" y="2915531"/>
            <a:ext cx="3024336" cy="1224136"/>
          </a:xfrm>
          <a:prstGeom prst="roundRect">
            <a:avLst/>
          </a:prstGeom>
          <a:noFill/>
          <a:ln w="57150" cmpd="sng"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0" name="Oval 44"/>
          <p:cNvSpPr/>
          <p:nvPr/>
        </p:nvSpPr>
        <p:spPr>
          <a:xfrm>
            <a:off x="1979712" y="1971713"/>
            <a:ext cx="360000" cy="360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Eras Medium ITC" pitchFamily="34" charset="0"/>
              </a:rPr>
              <a:t>4</a:t>
            </a:r>
            <a:endParaRPr lang="zh-CN" altLang="en-US" dirty="0">
              <a:solidFill>
                <a:schemeClr val="tx1"/>
              </a:solidFill>
              <a:latin typeface="Eras Medium ITC" pitchFamily="34" charset="0"/>
            </a:endParaRPr>
          </a:p>
        </p:txBody>
      </p:sp>
      <p:sp>
        <p:nvSpPr>
          <p:cNvPr id="103" name="Oval 46"/>
          <p:cNvSpPr/>
          <p:nvPr/>
        </p:nvSpPr>
        <p:spPr>
          <a:xfrm>
            <a:off x="964128" y="2788879"/>
            <a:ext cx="360000" cy="360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Eras Medium ITC" pitchFamily="34" charset="0"/>
              </a:rPr>
              <a:t>3</a:t>
            </a:r>
            <a:endParaRPr lang="zh-CN" altLang="en-US" dirty="0">
              <a:solidFill>
                <a:schemeClr val="tx1"/>
              </a:solidFill>
              <a:latin typeface="Eras Medium ITC" pitchFamily="34" charset="0"/>
            </a:endParaRPr>
          </a:p>
        </p:txBody>
      </p:sp>
      <p:grpSp>
        <p:nvGrpSpPr>
          <p:cNvPr id="15" name="组 14"/>
          <p:cNvGrpSpPr/>
          <p:nvPr/>
        </p:nvGrpSpPr>
        <p:grpSpPr>
          <a:xfrm>
            <a:off x="2339752" y="2790857"/>
            <a:ext cx="936064" cy="360000"/>
            <a:chOff x="2339752" y="2952000"/>
            <a:chExt cx="936064" cy="360000"/>
          </a:xfrm>
        </p:grpSpPr>
        <p:sp>
          <p:nvSpPr>
            <p:cNvPr id="104" name="Oval 48"/>
            <p:cNvSpPr/>
            <p:nvPr/>
          </p:nvSpPr>
          <p:spPr>
            <a:xfrm>
              <a:off x="2915816" y="2952000"/>
              <a:ext cx="360000" cy="36000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Eras Medium ITC" pitchFamily="34" charset="0"/>
                </a:rPr>
                <a:t>2</a:t>
              </a:r>
              <a:endParaRPr lang="zh-CN" altLang="en-US" dirty="0">
                <a:solidFill>
                  <a:schemeClr val="tx1"/>
                </a:solidFill>
                <a:latin typeface="Eras Medium ITC" pitchFamily="34" charset="0"/>
              </a:endParaRPr>
            </a:p>
          </p:txBody>
        </p:sp>
        <p:cxnSp>
          <p:nvCxnSpPr>
            <p:cNvPr id="105" name="Straight Arrow Connector 50"/>
            <p:cNvCxnSpPr/>
            <p:nvPr/>
          </p:nvCxnSpPr>
          <p:spPr>
            <a:xfrm flipH="1">
              <a:off x="2339752" y="3140968"/>
              <a:ext cx="577973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Oval 47"/>
          <p:cNvSpPr/>
          <p:nvPr/>
        </p:nvSpPr>
        <p:spPr>
          <a:xfrm>
            <a:off x="1979712" y="2790857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66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Eras Medium ITC" pitchFamily="34" charset="0"/>
              </a:rPr>
              <a:t>1</a:t>
            </a:r>
            <a:endParaRPr lang="zh-CN" altLang="en-US" dirty="0">
              <a:solidFill>
                <a:schemeClr val="tx1"/>
              </a:solidFill>
              <a:latin typeface="Eras Medium ITC" pitchFamily="34" charset="0"/>
            </a:endParaRPr>
          </a:p>
        </p:txBody>
      </p:sp>
      <p:sp>
        <p:nvSpPr>
          <p:cNvPr id="107" name="圆角矩形 106"/>
          <p:cNvSpPr/>
          <p:nvPr/>
        </p:nvSpPr>
        <p:spPr>
          <a:xfrm>
            <a:off x="5796136" y="4067659"/>
            <a:ext cx="3024336" cy="512440"/>
          </a:xfrm>
          <a:prstGeom prst="roundRect">
            <a:avLst/>
          </a:prstGeom>
          <a:noFill/>
          <a:ln w="57150" cmpd="sng"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8" name="TextBox 145"/>
          <p:cNvSpPr txBox="1"/>
          <p:nvPr/>
        </p:nvSpPr>
        <p:spPr>
          <a:xfrm>
            <a:off x="4211960" y="5865078"/>
            <a:ext cx="1336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Candara" pitchFamily="34" charset="0"/>
              </a:rPr>
              <a:t>Machine B</a:t>
            </a:r>
            <a:endParaRPr lang="zh-CN" altLang="en-US" sz="2000" b="1" dirty="0">
              <a:latin typeface="Candara" pitchFamily="34" charset="0"/>
            </a:endParaRPr>
          </a:p>
        </p:txBody>
      </p:sp>
      <p:cxnSp>
        <p:nvCxnSpPr>
          <p:cNvPr id="111" name="Straight Arrow Connector 54"/>
          <p:cNvCxnSpPr/>
          <p:nvPr/>
        </p:nvCxnSpPr>
        <p:spPr>
          <a:xfrm flipH="1">
            <a:off x="1331640" y="3051833"/>
            <a:ext cx="655584" cy="0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olid"/>
            <a:headEnd type="arrow" w="sm" len="sm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内容占位符 2"/>
          <p:cNvSpPr txBox="1">
            <a:spLocks/>
          </p:cNvSpPr>
          <p:nvPr/>
        </p:nvSpPr>
        <p:spPr>
          <a:xfrm>
            <a:off x="5868144" y="5445224"/>
            <a:ext cx="295232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b="1" dirty="0" smtClean="0"/>
              <a:t>Propagate ASAP,</a:t>
            </a:r>
          </a:p>
          <a:p>
            <a:pPr marL="0" indent="0">
              <a:buFont typeface="Arial" pitchFamily="34" charset="0"/>
              <a:buNone/>
            </a:pPr>
            <a:r>
              <a:rPr lang="en-US" altLang="zh-CN" sz="2400" b="1" dirty="0"/>
              <a:t>t</a:t>
            </a:r>
            <a:r>
              <a:rPr lang="en-US" altLang="zh-CN" sz="2400" b="1" dirty="0" smtClean="0"/>
              <a:t>o  converge faster</a:t>
            </a:r>
            <a:endParaRPr lang="zh-CN" altLang="en-US" sz="2400" b="1" dirty="0"/>
          </a:p>
        </p:txBody>
      </p:sp>
      <p:sp>
        <p:nvSpPr>
          <p:cNvPr id="118" name="圆角矩形 117"/>
          <p:cNvSpPr/>
          <p:nvPr/>
        </p:nvSpPr>
        <p:spPr>
          <a:xfrm>
            <a:off x="1691681" y="2636912"/>
            <a:ext cx="2088231" cy="720080"/>
          </a:xfrm>
          <a:prstGeom prst="roundRect">
            <a:avLst/>
          </a:prstGeom>
          <a:noFill/>
          <a:ln w="76200" cmpd="sng"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05071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7183"/>
    </mc:Choice>
    <mc:Fallback xmlns="">
      <p:transition xmlns:p14="http://schemas.microsoft.com/office/powerpoint/2010/main" spd="slow" advTm="47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206 0.00903 -0.04394 0.01828 -0.05454 0.04836 C -0.06513 0.07844 -0.07191 0.15271 -0.06357 0.18117 C -0.05523 0.20963 -0.01476 0.2131 -0.00469 0.21935 " pathEditMode="relative" ptsTypes="aaaA">
                                      <p:cBhvr>
                                        <p:cTn id="30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 -0.00162 C 0.02953 -0.00093 0.04864 3.35493E-6 0.06566 -0.00162 C 0.08268 -0.00324 0.10387 0.00023 0.11308 -0.01203 C 0.12229 -0.0243 0.11968 -0.04165 0.1209 -0.07497 C 0.12211 -0.10829 0.12871 -0.18533 0.1209 -0.21148 C 0.11308 -0.23762 0.09588 -0.22883 0.07365 -0.2323 C 0.05142 -0.23577 0.00921 -0.2323 -0.01303 -0.2323 C -0.03526 -0.2323 -0.04777 -0.2323 -0.06027 -0.2323 " pathEditMode="relative" rAng="0" ptsTypes="aaaaaaaA">
                                      <p:cBhvr>
                                        <p:cTn id="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" y="-11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0" grpId="0" animBg="1"/>
      <p:bldP spid="40" grpId="1" animBg="1"/>
      <p:bldP spid="40" grpId="2" animBg="1"/>
      <p:bldP spid="13" grpId="0" animBg="1"/>
      <p:bldP spid="94" grpId="0" animBg="1"/>
      <p:bldP spid="11" grpId="0" animBg="1"/>
      <p:bldP spid="64" grpId="0" animBg="1"/>
      <p:bldP spid="64" grpId="1" animBg="1"/>
      <p:bldP spid="97" grpId="0" animBg="1"/>
      <p:bldP spid="97" grpId="1" animBg="1"/>
      <p:bldP spid="100" grpId="0" animBg="1"/>
      <p:bldP spid="103" grpId="0" animBg="1"/>
      <p:bldP spid="103" grpId="1" animBg="1"/>
      <p:bldP spid="106" grpId="0" animBg="1"/>
      <p:bldP spid="107" grpId="0" animBg="1"/>
      <p:bldP spid="108" grpId="0"/>
      <p:bldP spid="112" grpId="0"/>
      <p:bldP spid="1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 49"/>
          <p:cNvGrpSpPr/>
          <p:nvPr/>
        </p:nvGrpSpPr>
        <p:grpSpPr>
          <a:xfrm>
            <a:off x="4067944" y="4077072"/>
            <a:ext cx="3064355" cy="1857521"/>
            <a:chOff x="2843808" y="4437112"/>
            <a:chExt cx="3064355" cy="1857521"/>
          </a:xfrm>
        </p:grpSpPr>
        <p:grpSp>
          <p:nvGrpSpPr>
            <p:cNvPr id="183" name="组 182"/>
            <p:cNvGrpSpPr/>
            <p:nvPr/>
          </p:nvGrpSpPr>
          <p:grpSpPr>
            <a:xfrm>
              <a:off x="2843808" y="4437112"/>
              <a:ext cx="3064355" cy="1857521"/>
              <a:chOff x="827584" y="1948646"/>
              <a:chExt cx="3064355" cy="1857521"/>
            </a:xfrm>
          </p:grpSpPr>
          <p:sp>
            <p:nvSpPr>
              <p:cNvPr id="184" name="任意多边形 64"/>
              <p:cNvSpPr/>
              <p:nvPr/>
            </p:nvSpPr>
            <p:spPr>
              <a:xfrm>
                <a:off x="827584" y="1988840"/>
                <a:ext cx="1822931" cy="1800200"/>
              </a:xfrm>
              <a:custGeom>
                <a:avLst/>
                <a:gdLst>
                  <a:gd name="connsiteX0" fmla="*/ 1661592 w 1813992"/>
                  <a:gd name="connsiteY0" fmla="*/ 2024743 h 2307772"/>
                  <a:gd name="connsiteX1" fmla="*/ 1694249 w 1813992"/>
                  <a:gd name="connsiteY1" fmla="*/ 1970314 h 2307772"/>
                  <a:gd name="connsiteX2" fmla="*/ 1705135 w 1813992"/>
                  <a:gd name="connsiteY2" fmla="*/ 1926772 h 2307772"/>
                  <a:gd name="connsiteX3" fmla="*/ 1716021 w 1813992"/>
                  <a:gd name="connsiteY3" fmla="*/ 1894114 h 2307772"/>
                  <a:gd name="connsiteX4" fmla="*/ 1737792 w 1813992"/>
                  <a:gd name="connsiteY4" fmla="*/ 1817914 h 2307772"/>
                  <a:gd name="connsiteX5" fmla="*/ 1748678 w 1813992"/>
                  <a:gd name="connsiteY5" fmla="*/ 1709057 h 2307772"/>
                  <a:gd name="connsiteX6" fmla="*/ 1770449 w 1813992"/>
                  <a:gd name="connsiteY6" fmla="*/ 1371600 h 2307772"/>
                  <a:gd name="connsiteX7" fmla="*/ 1792221 w 1813992"/>
                  <a:gd name="connsiteY7" fmla="*/ 1186543 h 2307772"/>
                  <a:gd name="connsiteX8" fmla="*/ 1813992 w 1813992"/>
                  <a:gd name="connsiteY8" fmla="*/ 1055914 h 2307772"/>
                  <a:gd name="connsiteX9" fmla="*/ 1803107 w 1813992"/>
                  <a:gd name="connsiteY9" fmla="*/ 805543 h 2307772"/>
                  <a:gd name="connsiteX10" fmla="*/ 1792221 w 1813992"/>
                  <a:gd name="connsiteY10" fmla="*/ 381000 h 2307772"/>
                  <a:gd name="connsiteX11" fmla="*/ 1781335 w 1813992"/>
                  <a:gd name="connsiteY11" fmla="*/ 348343 h 2307772"/>
                  <a:gd name="connsiteX12" fmla="*/ 1759564 w 1813992"/>
                  <a:gd name="connsiteY12" fmla="*/ 315686 h 2307772"/>
                  <a:gd name="connsiteX13" fmla="*/ 1737792 w 1813992"/>
                  <a:gd name="connsiteY13" fmla="*/ 250372 h 2307772"/>
                  <a:gd name="connsiteX14" fmla="*/ 1726907 w 1813992"/>
                  <a:gd name="connsiteY14" fmla="*/ 217714 h 2307772"/>
                  <a:gd name="connsiteX15" fmla="*/ 1694249 w 1813992"/>
                  <a:gd name="connsiteY15" fmla="*/ 185057 h 2307772"/>
                  <a:gd name="connsiteX16" fmla="*/ 1672478 w 1813992"/>
                  <a:gd name="connsiteY16" fmla="*/ 152400 h 2307772"/>
                  <a:gd name="connsiteX17" fmla="*/ 1639821 w 1813992"/>
                  <a:gd name="connsiteY17" fmla="*/ 130629 h 2307772"/>
                  <a:gd name="connsiteX18" fmla="*/ 1618049 w 1813992"/>
                  <a:gd name="connsiteY18" fmla="*/ 108857 h 2307772"/>
                  <a:gd name="connsiteX19" fmla="*/ 1585392 w 1813992"/>
                  <a:gd name="connsiteY19" fmla="*/ 87086 h 2307772"/>
                  <a:gd name="connsiteX20" fmla="*/ 1509192 w 1813992"/>
                  <a:gd name="connsiteY20" fmla="*/ 32657 h 2307772"/>
                  <a:gd name="connsiteX21" fmla="*/ 1476535 w 1813992"/>
                  <a:gd name="connsiteY21" fmla="*/ 10886 h 2307772"/>
                  <a:gd name="connsiteX22" fmla="*/ 1389449 w 1813992"/>
                  <a:gd name="connsiteY22" fmla="*/ 0 h 2307772"/>
                  <a:gd name="connsiteX23" fmla="*/ 583907 w 1813992"/>
                  <a:gd name="connsiteY23" fmla="*/ 10886 h 2307772"/>
                  <a:gd name="connsiteX24" fmla="*/ 551249 w 1813992"/>
                  <a:gd name="connsiteY24" fmla="*/ 32657 h 2307772"/>
                  <a:gd name="connsiteX25" fmla="*/ 485935 w 1813992"/>
                  <a:gd name="connsiteY25" fmla="*/ 54429 h 2307772"/>
                  <a:gd name="connsiteX26" fmla="*/ 453278 w 1813992"/>
                  <a:gd name="connsiteY26" fmla="*/ 76200 h 2307772"/>
                  <a:gd name="connsiteX27" fmla="*/ 431507 w 1813992"/>
                  <a:gd name="connsiteY27" fmla="*/ 97972 h 2307772"/>
                  <a:gd name="connsiteX28" fmla="*/ 398849 w 1813992"/>
                  <a:gd name="connsiteY28" fmla="*/ 108857 h 2307772"/>
                  <a:gd name="connsiteX29" fmla="*/ 387964 w 1813992"/>
                  <a:gd name="connsiteY29" fmla="*/ 141514 h 2307772"/>
                  <a:gd name="connsiteX30" fmla="*/ 300878 w 1813992"/>
                  <a:gd name="connsiteY30" fmla="*/ 217714 h 2307772"/>
                  <a:gd name="connsiteX31" fmla="*/ 235564 w 1813992"/>
                  <a:gd name="connsiteY31" fmla="*/ 261257 h 2307772"/>
                  <a:gd name="connsiteX32" fmla="*/ 148478 w 1813992"/>
                  <a:gd name="connsiteY32" fmla="*/ 326572 h 2307772"/>
                  <a:gd name="connsiteX33" fmla="*/ 104935 w 1813992"/>
                  <a:gd name="connsiteY33" fmla="*/ 391886 h 2307772"/>
                  <a:gd name="connsiteX34" fmla="*/ 83164 w 1813992"/>
                  <a:gd name="connsiteY34" fmla="*/ 424543 h 2307772"/>
                  <a:gd name="connsiteX35" fmla="*/ 50507 w 1813992"/>
                  <a:gd name="connsiteY35" fmla="*/ 478972 h 2307772"/>
                  <a:gd name="connsiteX36" fmla="*/ 39621 w 1813992"/>
                  <a:gd name="connsiteY36" fmla="*/ 522514 h 2307772"/>
                  <a:gd name="connsiteX37" fmla="*/ 17849 w 1813992"/>
                  <a:gd name="connsiteY37" fmla="*/ 587829 h 2307772"/>
                  <a:gd name="connsiteX38" fmla="*/ 17849 w 1813992"/>
                  <a:gd name="connsiteY38" fmla="*/ 1066800 h 2307772"/>
                  <a:gd name="connsiteX39" fmla="*/ 39621 w 1813992"/>
                  <a:gd name="connsiteY39" fmla="*/ 1143000 h 2307772"/>
                  <a:gd name="connsiteX40" fmla="*/ 61392 w 1813992"/>
                  <a:gd name="connsiteY40" fmla="*/ 1251857 h 2307772"/>
                  <a:gd name="connsiteX41" fmla="*/ 72278 w 1813992"/>
                  <a:gd name="connsiteY41" fmla="*/ 1404257 h 2307772"/>
                  <a:gd name="connsiteX42" fmla="*/ 94049 w 1813992"/>
                  <a:gd name="connsiteY42" fmla="*/ 1502229 h 2307772"/>
                  <a:gd name="connsiteX43" fmla="*/ 104935 w 1813992"/>
                  <a:gd name="connsiteY43" fmla="*/ 1567543 h 2307772"/>
                  <a:gd name="connsiteX44" fmla="*/ 104935 w 1813992"/>
                  <a:gd name="connsiteY44" fmla="*/ 2144486 h 2307772"/>
                  <a:gd name="connsiteX45" fmla="*/ 126707 w 1813992"/>
                  <a:gd name="connsiteY45" fmla="*/ 2166257 h 2307772"/>
                  <a:gd name="connsiteX46" fmla="*/ 159364 w 1813992"/>
                  <a:gd name="connsiteY46" fmla="*/ 2209800 h 2307772"/>
                  <a:gd name="connsiteX47" fmla="*/ 192021 w 1813992"/>
                  <a:gd name="connsiteY47" fmla="*/ 2242457 h 2307772"/>
                  <a:gd name="connsiteX48" fmla="*/ 257335 w 1813992"/>
                  <a:gd name="connsiteY48" fmla="*/ 2286000 h 2307772"/>
                  <a:gd name="connsiteX49" fmla="*/ 355307 w 1813992"/>
                  <a:gd name="connsiteY49" fmla="*/ 2307772 h 2307772"/>
                  <a:gd name="connsiteX50" fmla="*/ 1215278 w 1813992"/>
                  <a:gd name="connsiteY50" fmla="*/ 2296886 h 2307772"/>
                  <a:gd name="connsiteX51" fmla="*/ 1313249 w 1813992"/>
                  <a:gd name="connsiteY51" fmla="*/ 2275114 h 2307772"/>
                  <a:gd name="connsiteX52" fmla="*/ 1345907 w 1813992"/>
                  <a:gd name="connsiteY52" fmla="*/ 2253343 h 2307772"/>
                  <a:gd name="connsiteX53" fmla="*/ 1389449 w 1813992"/>
                  <a:gd name="connsiteY53" fmla="*/ 2242457 h 2307772"/>
                  <a:gd name="connsiteX54" fmla="*/ 1454764 w 1813992"/>
                  <a:gd name="connsiteY54" fmla="*/ 2220686 h 2307772"/>
                  <a:gd name="connsiteX55" fmla="*/ 1476535 w 1813992"/>
                  <a:gd name="connsiteY55" fmla="*/ 2198914 h 2307772"/>
                  <a:gd name="connsiteX56" fmla="*/ 1541849 w 1813992"/>
                  <a:gd name="connsiteY56" fmla="*/ 2177143 h 2307772"/>
                  <a:gd name="connsiteX57" fmla="*/ 1607164 w 1813992"/>
                  <a:gd name="connsiteY57" fmla="*/ 2111829 h 2307772"/>
                  <a:gd name="connsiteX58" fmla="*/ 1628935 w 1813992"/>
                  <a:gd name="connsiteY58" fmla="*/ 2090057 h 2307772"/>
                  <a:gd name="connsiteX59" fmla="*/ 1661592 w 1813992"/>
                  <a:gd name="connsiteY59" fmla="*/ 2079172 h 2307772"/>
                  <a:gd name="connsiteX60" fmla="*/ 1672478 w 1813992"/>
                  <a:gd name="connsiteY60" fmla="*/ 2046514 h 2307772"/>
                  <a:gd name="connsiteX61" fmla="*/ 1661592 w 1813992"/>
                  <a:gd name="connsiteY61" fmla="*/ 2024743 h 230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813992" h="2307772">
                    <a:moveTo>
                      <a:pt x="1661592" y="2024743"/>
                    </a:moveTo>
                    <a:cubicBezTo>
                      <a:pt x="1665221" y="2012043"/>
                      <a:pt x="1685656" y="1989649"/>
                      <a:pt x="1694249" y="1970314"/>
                    </a:cubicBezTo>
                    <a:cubicBezTo>
                      <a:pt x="1700325" y="1956643"/>
                      <a:pt x="1701025" y="1941157"/>
                      <a:pt x="1705135" y="1926772"/>
                    </a:cubicBezTo>
                    <a:cubicBezTo>
                      <a:pt x="1708287" y="1915739"/>
                      <a:pt x="1712869" y="1905147"/>
                      <a:pt x="1716021" y="1894114"/>
                    </a:cubicBezTo>
                    <a:cubicBezTo>
                      <a:pt x="1743367" y="1798406"/>
                      <a:pt x="1711686" y="1896238"/>
                      <a:pt x="1737792" y="1817914"/>
                    </a:cubicBezTo>
                    <a:cubicBezTo>
                      <a:pt x="1741421" y="1781628"/>
                      <a:pt x="1746655" y="1745468"/>
                      <a:pt x="1748678" y="1709057"/>
                    </a:cubicBezTo>
                    <a:cubicBezTo>
                      <a:pt x="1767412" y="1371853"/>
                      <a:pt x="1739651" y="1525602"/>
                      <a:pt x="1770449" y="1371600"/>
                    </a:cubicBezTo>
                    <a:cubicBezTo>
                      <a:pt x="1787709" y="1164485"/>
                      <a:pt x="1770717" y="1308398"/>
                      <a:pt x="1792221" y="1186543"/>
                    </a:cubicBezTo>
                    <a:cubicBezTo>
                      <a:pt x="1799892" y="1143071"/>
                      <a:pt x="1813992" y="1055914"/>
                      <a:pt x="1813992" y="1055914"/>
                    </a:cubicBezTo>
                    <a:cubicBezTo>
                      <a:pt x="1810364" y="972457"/>
                      <a:pt x="1805800" y="889035"/>
                      <a:pt x="1803107" y="805543"/>
                    </a:cubicBezTo>
                    <a:cubicBezTo>
                      <a:pt x="1798543" y="664056"/>
                      <a:pt x="1798955" y="522401"/>
                      <a:pt x="1792221" y="381000"/>
                    </a:cubicBezTo>
                    <a:cubicBezTo>
                      <a:pt x="1791675" y="369538"/>
                      <a:pt x="1786467" y="358606"/>
                      <a:pt x="1781335" y="348343"/>
                    </a:cubicBezTo>
                    <a:cubicBezTo>
                      <a:pt x="1775484" y="336641"/>
                      <a:pt x="1764877" y="327641"/>
                      <a:pt x="1759564" y="315686"/>
                    </a:cubicBezTo>
                    <a:cubicBezTo>
                      <a:pt x="1750243" y="294715"/>
                      <a:pt x="1745049" y="272143"/>
                      <a:pt x="1737792" y="250372"/>
                    </a:cubicBezTo>
                    <a:cubicBezTo>
                      <a:pt x="1734163" y="239486"/>
                      <a:pt x="1735021" y="225828"/>
                      <a:pt x="1726907" y="217714"/>
                    </a:cubicBezTo>
                    <a:cubicBezTo>
                      <a:pt x="1716021" y="206828"/>
                      <a:pt x="1704105" y="196884"/>
                      <a:pt x="1694249" y="185057"/>
                    </a:cubicBezTo>
                    <a:cubicBezTo>
                      <a:pt x="1685873" y="175007"/>
                      <a:pt x="1681729" y="161651"/>
                      <a:pt x="1672478" y="152400"/>
                    </a:cubicBezTo>
                    <a:cubicBezTo>
                      <a:pt x="1663227" y="143149"/>
                      <a:pt x="1650037" y="138802"/>
                      <a:pt x="1639821" y="130629"/>
                    </a:cubicBezTo>
                    <a:cubicBezTo>
                      <a:pt x="1631807" y="124218"/>
                      <a:pt x="1626063" y="115268"/>
                      <a:pt x="1618049" y="108857"/>
                    </a:cubicBezTo>
                    <a:cubicBezTo>
                      <a:pt x="1607833" y="100684"/>
                      <a:pt x="1595325" y="95600"/>
                      <a:pt x="1585392" y="87086"/>
                    </a:cubicBezTo>
                    <a:cubicBezTo>
                      <a:pt x="1469556" y="-12202"/>
                      <a:pt x="1597199" y="76661"/>
                      <a:pt x="1509192" y="32657"/>
                    </a:cubicBezTo>
                    <a:cubicBezTo>
                      <a:pt x="1497490" y="26806"/>
                      <a:pt x="1489157" y="14328"/>
                      <a:pt x="1476535" y="10886"/>
                    </a:cubicBezTo>
                    <a:cubicBezTo>
                      <a:pt x="1448311" y="3189"/>
                      <a:pt x="1418478" y="3629"/>
                      <a:pt x="1389449" y="0"/>
                    </a:cubicBezTo>
                    <a:cubicBezTo>
                      <a:pt x="1120935" y="3629"/>
                      <a:pt x="852242" y="431"/>
                      <a:pt x="583907" y="10886"/>
                    </a:cubicBezTo>
                    <a:cubicBezTo>
                      <a:pt x="570834" y="11395"/>
                      <a:pt x="563205" y="27343"/>
                      <a:pt x="551249" y="32657"/>
                    </a:cubicBezTo>
                    <a:cubicBezTo>
                      <a:pt x="530278" y="41977"/>
                      <a:pt x="505030" y="41699"/>
                      <a:pt x="485935" y="54429"/>
                    </a:cubicBezTo>
                    <a:cubicBezTo>
                      <a:pt x="475049" y="61686"/>
                      <a:pt x="463494" y="68027"/>
                      <a:pt x="453278" y="76200"/>
                    </a:cubicBezTo>
                    <a:cubicBezTo>
                      <a:pt x="445264" y="82611"/>
                      <a:pt x="440308" y="92692"/>
                      <a:pt x="431507" y="97972"/>
                    </a:cubicBezTo>
                    <a:cubicBezTo>
                      <a:pt x="421667" y="103876"/>
                      <a:pt x="409735" y="105229"/>
                      <a:pt x="398849" y="108857"/>
                    </a:cubicBezTo>
                    <a:cubicBezTo>
                      <a:pt x="395221" y="119743"/>
                      <a:pt x="394849" y="132334"/>
                      <a:pt x="387964" y="141514"/>
                    </a:cubicBezTo>
                    <a:cubicBezTo>
                      <a:pt x="337602" y="208664"/>
                      <a:pt x="348093" y="179941"/>
                      <a:pt x="300878" y="217714"/>
                    </a:cubicBezTo>
                    <a:cubicBezTo>
                      <a:pt x="245467" y="262043"/>
                      <a:pt x="323334" y="217373"/>
                      <a:pt x="235564" y="261257"/>
                    </a:cubicBezTo>
                    <a:cubicBezTo>
                      <a:pt x="173021" y="323800"/>
                      <a:pt x="205476" y="307572"/>
                      <a:pt x="148478" y="326572"/>
                    </a:cubicBezTo>
                    <a:lnTo>
                      <a:pt x="104935" y="391886"/>
                    </a:lnTo>
                    <a:cubicBezTo>
                      <a:pt x="97678" y="402772"/>
                      <a:pt x="87301" y="412132"/>
                      <a:pt x="83164" y="424543"/>
                    </a:cubicBezTo>
                    <a:cubicBezTo>
                      <a:pt x="69032" y="466936"/>
                      <a:pt x="80392" y="449086"/>
                      <a:pt x="50507" y="478972"/>
                    </a:cubicBezTo>
                    <a:cubicBezTo>
                      <a:pt x="46878" y="493486"/>
                      <a:pt x="43920" y="508184"/>
                      <a:pt x="39621" y="522514"/>
                    </a:cubicBezTo>
                    <a:cubicBezTo>
                      <a:pt x="33026" y="544495"/>
                      <a:pt x="17849" y="587829"/>
                      <a:pt x="17849" y="587829"/>
                    </a:cubicBezTo>
                    <a:cubicBezTo>
                      <a:pt x="-10701" y="787694"/>
                      <a:pt x="-677" y="687016"/>
                      <a:pt x="17849" y="1066800"/>
                    </a:cubicBezTo>
                    <a:cubicBezTo>
                      <a:pt x="18850" y="1087319"/>
                      <a:pt x="33720" y="1122346"/>
                      <a:pt x="39621" y="1143000"/>
                    </a:cubicBezTo>
                    <a:cubicBezTo>
                      <a:pt x="52613" y="1188471"/>
                      <a:pt x="52838" y="1200531"/>
                      <a:pt x="61392" y="1251857"/>
                    </a:cubicBezTo>
                    <a:cubicBezTo>
                      <a:pt x="65021" y="1302657"/>
                      <a:pt x="67210" y="1353580"/>
                      <a:pt x="72278" y="1404257"/>
                    </a:cubicBezTo>
                    <a:cubicBezTo>
                      <a:pt x="85133" y="1532803"/>
                      <a:pt x="76142" y="1421645"/>
                      <a:pt x="94049" y="1502229"/>
                    </a:cubicBezTo>
                    <a:cubicBezTo>
                      <a:pt x="98837" y="1523775"/>
                      <a:pt x="101306" y="1545772"/>
                      <a:pt x="104935" y="1567543"/>
                    </a:cubicBezTo>
                    <a:cubicBezTo>
                      <a:pt x="100067" y="1723316"/>
                      <a:pt x="83007" y="1976373"/>
                      <a:pt x="104935" y="2144486"/>
                    </a:cubicBezTo>
                    <a:cubicBezTo>
                      <a:pt x="106262" y="2154663"/>
                      <a:pt x="120137" y="2158373"/>
                      <a:pt x="126707" y="2166257"/>
                    </a:cubicBezTo>
                    <a:cubicBezTo>
                      <a:pt x="138322" y="2180195"/>
                      <a:pt x="147557" y="2196025"/>
                      <a:pt x="159364" y="2209800"/>
                    </a:cubicBezTo>
                    <a:cubicBezTo>
                      <a:pt x="169383" y="2221489"/>
                      <a:pt x="179869" y="2233006"/>
                      <a:pt x="192021" y="2242457"/>
                    </a:cubicBezTo>
                    <a:cubicBezTo>
                      <a:pt x="212675" y="2258521"/>
                      <a:pt x="231950" y="2279654"/>
                      <a:pt x="257335" y="2286000"/>
                    </a:cubicBezTo>
                    <a:cubicBezTo>
                      <a:pt x="318828" y="2301374"/>
                      <a:pt x="286207" y="2293952"/>
                      <a:pt x="355307" y="2307772"/>
                    </a:cubicBezTo>
                    <a:lnTo>
                      <a:pt x="1215278" y="2296886"/>
                    </a:lnTo>
                    <a:cubicBezTo>
                      <a:pt x="1232830" y="2296473"/>
                      <a:pt x="1290368" y="2286554"/>
                      <a:pt x="1313249" y="2275114"/>
                    </a:cubicBezTo>
                    <a:cubicBezTo>
                      <a:pt x="1324951" y="2269263"/>
                      <a:pt x="1333882" y="2258497"/>
                      <a:pt x="1345907" y="2253343"/>
                    </a:cubicBezTo>
                    <a:cubicBezTo>
                      <a:pt x="1359658" y="2247450"/>
                      <a:pt x="1375119" y="2246756"/>
                      <a:pt x="1389449" y="2242457"/>
                    </a:cubicBezTo>
                    <a:cubicBezTo>
                      <a:pt x="1411430" y="2235863"/>
                      <a:pt x="1454764" y="2220686"/>
                      <a:pt x="1454764" y="2220686"/>
                    </a:cubicBezTo>
                    <a:cubicBezTo>
                      <a:pt x="1462021" y="2213429"/>
                      <a:pt x="1467355" y="2203504"/>
                      <a:pt x="1476535" y="2198914"/>
                    </a:cubicBezTo>
                    <a:cubicBezTo>
                      <a:pt x="1497061" y="2188651"/>
                      <a:pt x="1541849" y="2177143"/>
                      <a:pt x="1541849" y="2177143"/>
                    </a:cubicBezTo>
                    <a:lnTo>
                      <a:pt x="1607164" y="2111829"/>
                    </a:lnTo>
                    <a:cubicBezTo>
                      <a:pt x="1614421" y="2104572"/>
                      <a:pt x="1619198" y="2093302"/>
                      <a:pt x="1628935" y="2090057"/>
                    </a:cubicBezTo>
                    <a:lnTo>
                      <a:pt x="1661592" y="2079172"/>
                    </a:lnTo>
                    <a:cubicBezTo>
                      <a:pt x="1665221" y="2068286"/>
                      <a:pt x="1665310" y="2055474"/>
                      <a:pt x="1672478" y="2046514"/>
                    </a:cubicBezTo>
                    <a:cubicBezTo>
                      <a:pt x="1708154" y="2001918"/>
                      <a:pt x="1657963" y="2037443"/>
                      <a:pt x="1661592" y="2024743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85" name="任意多边形 65"/>
              <p:cNvSpPr/>
              <p:nvPr/>
            </p:nvSpPr>
            <p:spPr>
              <a:xfrm rot="20999382">
                <a:off x="2490863" y="1948646"/>
                <a:ext cx="1357237" cy="1857521"/>
              </a:xfrm>
              <a:custGeom>
                <a:avLst/>
                <a:gdLst>
                  <a:gd name="connsiteX0" fmla="*/ 936172 w 1231880"/>
                  <a:gd name="connsiteY0" fmla="*/ 195943 h 2340428"/>
                  <a:gd name="connsiteX1" fmla="*/ 925286 w 1231880"/>
                  <a:gd name="connsiteY1" fmla="*/ 130628 h 2340428"/>
                  <a:gd name="connsiteX2" fmla="*/ 903514 w 1231880"/>
                  <a:gd name="connsiteY2" fmla="*/ 108857 h 2340428"/>
                  <a:gd name="connsiteX3" fmla="*/ 881743 w 1231880"/>
                  <a:gd name="connsiteY3" fmla="*/ 76200 h 2340428"/>
                  <a:gd name="connsiteX4" fmla="*/ 805543 w 1231880"/>
                  <a:gd name="connsiteY4" fmla="*/ 10886 h 2340428"/>
                  <a:gd name="connsiteX5" fmla="*/ 772886 w 1231880"/>
                  <a:gd name="connsiteY5" fmla="*/ 0 h 2340428"/>
                  <a:gd name="connsiteX6" fmla="*/ 620486 w 1231880"/>
                  <a:gd name="connsiteY6" fmla="*/ 10886 h 2340428"/>
                  <a:gd name="connsiteX7" fmla="*/ 587829 w 1231880"/>
                  <a:gd name="connsiteY7" fmla="*/ 21771 h 2340428"/>
                  <a:gd name="connsiteX8" fmla="*/ 566057 w 1231880"/>
                  <a:gd name="connsiteY8" fmla="*/ 43543 h 2340428"/>
                  <a:gd name="connsiteX9" fmla="*/ 500743 w 1231880"/>
                  <a:gd name="connsiteY9" fmla="*/ 65314 h 2340428"/>
                  <a:gd name="connsiteX10" fmla="*/ 468086 w 1231880"/>
                  <a:gd name="connsiteY10" fmla="*/ 76200 h 2340428"/>
                  <a:gd name="connsiteX11" fmla="*/ 435429 w 1231880"/>
                  <a:gd name="connsiteY11" fmla="*/ 87086 h 2340428"/>
                  <a:gd name="connsiteX12" fmla="*/ 381000 w 1231880"/>
                  <a:gd name="connsiteY12" fmla="*/ 141514 h 2340428"/>
                  <a:gd name="connsiteX13" fmla="*/ 359229 w 1231880"/>
                  <a:gd name="connsiteY13" fmla="*/ 217714 h 2340428"/>
                  <a:gd name="connsiteX14" fmla="*/ 348343 w 1231880"/>
                  <a:gd name="connsiteY14" fmla="*/ 250371 h 2340428"/>
                  <a:gd name="connsiteX15" fmla="*/ 337457 w 1231880"/>
                  <a:gd name="connsiteY15" fmla="*/ 381000 h 2340428"/>
                  <a:gd name="connsiteX16" fmla="*/ 326572 w 1231880"/>
                  <a:gd name="connsiteY16" fmla="*/ 446314 h 2340428"/>
                  <a:gd name="connsiteX17" fmla="*/ 315686 w 1231880"/>
                  <a:gd name="connsiteY17" fmla="*/ 685800 h 2340428"/>
                  <a:gd name="connsiteX18" fmla="*/ 293914 w 1231880"/>
                  <a:gd name="connsiteY18" fmla="*/ 1034143 h 2340428"/>
                  <a:gd name="connsiteX19" fmla="*/ 283029 w 1231880"/>
                  <a:gd name="connsiteY19" fmla="*/ 1099457 h 2340428"/>
                  <a:gd name="connsiteX20" fmla="*/ 261257 w 1231880"/>
                  <a:gd name="connsiteY20" fmla="*/ 1143000 h 2340428"/>
                  <a:gd name="connsiteX21" fmla="*/ 250372 w 1231880"/>
                  <a:gd name="connsiteY21" fmla="*/ 1186543 h 2340428"/>
                  <a:gd name="connsiteX22" fmla="*/ 185057 w 1231880"/>
                  <a:gd name="connsiteY22" fmla="*/ 1338943 h 2340428"/>
                  <a:gd name="connsiteX23" fmla="*/ 174172 w 1231880"/>
                  <a:gd name="connsiteY23" fmla="*/ 1382486 h 2340428"/>
                  <a:gd name="connsiteX24" fmla="*/ 163286 w 1231880"/>
                  <a:gd name="connsiteY24" fmla="*/ 1458686 h 2340428"/>
                  <a:gd name="connsiteX25" fmla="*/ 141514 w 1231880"/>
                  <a:gd name="connsiteY25" fmla="*/ 1524000 h 2340428"/>
                  <a:gd name="connsiteX26" fmla="*/ 119743 w 1231880"/>
                  <a:gd name="connsiteY26" fmla="*/ 1556657 h 2340428"/>
                  <a:gd name="connsiteX27" fmla="*/ 108857 w 1231880"/>
                  <a:gd name="connsiteY27" fmla="*/ 1600200 h 2340428"/>
                  <a:gd name="connsiteX28" fmla="*/ 87086 w 1231880"/>
                  <a:gd name="connsiteY28" fmla="*/ 1665514 h 2340428"/>
                  <a:gd name="connsiteX29" fmla="*/ 65314 w 1231880"/>
                  <a:gd name="connsiteY29" fmla="*/ 1763486 h 2340428"/>
                  <a:gd name="connsiteX30" fmla="*/ 54429 w 1231880"/>
                  <a:gd name="connsiteY30" fmla="*/ 1796143 h 2340428"/>
                  <a:gd name="connsiteX31" fmla="*/ 32657 w 1231880"/>
                  <a:gd name="connsiteY31" fmla="*/ 1905000 h 2340428"/>
                  <a:gd name="connsiteX32" fmla="*/ 21772 w 1231880"/>
                  <a:gd name="connsiteY32" fmla="*/ 1937657 h 2340428"/>
                  <a:gd name="connsiteX33" fmla="*/ 0 w 1231880"/>
                  <a:gd name="connsiteY33" fmla="*/ 1970314 h 2340428"/>
                  <a:gd name="connsiteX34" fmla="*/ 10886 w 1231880"/>
                  <a:gd name="connsiteY34" fmla="*/ 2122714 h 2340428"/>
                  <a:gd name="connsiteX35" fmla="*/ 21772 w 1231880"/>
                  <a:gd name="connsiteY35" fmla="*/ 2155371 h 2340428"/>
                  <a:gd name="connsiteX36" fmla="*/ 130629 w 1231880"/>
                  <a:gd name="connsiteY36" fmla="*/ 2264228 h 2340428"/>
                  <a:gd name="connsiteX37" fmla="*/ 174172 w 1231880"/>
                  <a:gd name="connsiteY37" fmla="*/ 2296886 h 2340428"/>
                  <a:gd name="connsiteX38" fmla="*/ 217714 w 1231880"/>
                  <a:gd name="connsiteY38" fmla="*/ 2307771 h 2340428"/>
                  <a:gd name="connsiteX39" fmla="*/ 326572 w 1231880"/>
                  <a:gd name="connsiteY39" fmla="*/ 2340428 h 2340428"/>
                  <a:gd name="connsiteX40" fmla="*/ 947057 w 1231880"/>
                  <a:gd name="connsiteY40" fmla="*/ 2329543 h 2340428"/>
                  <a:gd name="connsiteX41" fmla="*/ 968829 w 1231880"/>
                  <a:gd name="connsiteY41" fmla="*/ 2307771 h 2340428"/>
                  <a:gd name="connsiteX42" fmla="*/ 1001486 w 1231880"/>
                  <a:gd name="connsiteY42" fmla="*/ 2296886 h 2340428"/>
                  <a:gd name="connsiteX43" fmla="*/ 1034143 w 1231880"/>
                  <a:gd name="connsiteY43" fmla="*/ 2275114 h 2340428"/>
                  <a:gd name="connsiteX44" fmla="*/ 1066800 w 1231880"/>
                  <a:gd name="connsiteY44" fmla="*/ 2264228 h 2340428"/>
                  <a:gd name="connsiteX45" fmla="*/ 1088572 w 1231880"/>
                  <a:gd name="connsiteY45" fmla="*/ 2231571 h 2340428"/>
                  <a:gd name="connsiteX46" fmla="*/ 1121229 w 1231880"/>
                  <a:gd name="connsiteY46" fmla="*/ 2209800 h 2340428"/>
                  <a:gd name="connsiteX47" fmla="*/ 1143000 w 1231880"/>
                  <a:gd name="connsiteY47" fmla="*/ 2177143 h 2340428"/>
                  <a:gd name="connsiteX48" fmla="*/ 1197429 w 1231880"/>
                  <a:gd name="connsiteY48" fmla="*/ 2122714 h 2340428"/>
                  <a:gd name="connsiteX49" fmla="*/ 1208314 w 1231880"/>
                  <a:gd name="connsiteY49" fmla="*/ 2090057 h 2340428"/>
                  <a:gd name="connsiteX50" fmla="*/ 1230086 w 1231880"/>
                  <a:gd name="connsiteY50" fmla="*/ 2068286 h 2340428"/>
                  <a:gd name="connsiteX51" fmla="*/ 1208314 w 1231880"/>
                  <a:gd name="connsiteY51" fmla="*/ 1817914 h 2340428"/>
                  <a:gd name="connsiteX52" fmla="*/ 1175657 w 1231880"/>
                  <a:gd name="connsiteY52" fmla="*/ 1698171 h 2340428"/>
                  <a:gd name="connsiteX53" fmla="*/ 1143000 w 1231880"/>
                  <a:gd name="connsiteY53" fmla="*/ 1611086 h 2340428"/>
                  <a:gd name="connsiteX54" fmla="*/ 1121229 w 1231880"/>
                  <a:gd name="connsiteY54" fmla="*/ 1545771 h 2340428"/>
                  <a:gd name="connsiteX55" fmla="*/ 1132114 w 1231880"/>
                  <a:gd name="connsiteY55" fmla="*/ 1273628 h 2340428"/>
                  <a:gd name="connsiteX56" fmla="*/ 1143000 w 1231880"/>
                  <a:gd name="connsiteY56" fmla="*/ 1219200 h 2340428"/>
                  <a:gd name="connsiteX57" fmla="*/ 1153886 w 1231880"/>
                  <a:gd name="connsiteY57" fmla="*/ 1153886 h 2340428"/>
                  <a:gd name="connsiteX58" fmla="*/ 1164772 w 1231880"/>
                  <a:gd name="connsiteY58" fmla="*/ 1121228 h 2340428"/>
                  <a:gd name="connsiteX59" fmla="*/ 1175657 w 1231880"/>
                  <a:gd name="connsiteY59" fmla="*/ 1066800 h 2340428"/>
                  <a:gd name="connsiteX60" fmla="*/ 1164772 w 1231880"/>
                  <a:gd name="connsiteY60" fmla="*/ 816428 h 2340428"/>
                  <a:gd name="connsiteX61" fmla="*/ 1153886 w 1231880"/>
                  <a:gd name="connsiteY61" fmla="*/ 751114 h 2340428"/>
                  <a:gd name="connsiteX62" fmla="*/ 1132114 w 1231880"/>
                  <a:gd name="connsiteY62" fmla="*/ 685800 h 2340428"/>
                  <a:gd name="connsiteX63" fmla="*/ 1121229 w 1231880"/>
                  <a:gd name="connsiteY63" fmla="*/ 587828 h 2340428"/>
                  <a:gd name="connsiteX64" fmla="*/ 1099457 w 1231880"/>
                  <a:gd name="connsiteY64" fmla="*/ 489857 h 2340428"/>
                  <a:gd name="connsiteX65" fmla="*/ 1088572 w 1231880"/>
                  <a:gd name="connsiteY65" fmla="*/ 391886 h 2340428"/>
                  <a:gd name="connsiteX66" fmla="*/ 1066800 w 1231880"/>
                  <a:gd name="connsiteY66" fmla="*/ 315686 h 2340428"/>
                  <a:gd name="connsiteX67" fmla="*/ 1034143 w 1231880"/>
                  <a:gd name="connsiteY67" fmla="*/ 195943 h 2340428"/>
                  <a:gd name="connsiteX68" fmla="*/ 1001486 w 1231880"/>
                  <a:gd name="connsiteY68" fmla="*/ 185057 h 2340428"/>
                  <a:gd name="connsiteX69" fmla="*/ 957943 w 1231880"/>
                  <a:gd name="connsiteY69" fmla="*/ 141514 h 2340428"/>
                  <a:gd name="connsiteX70" fmla="*/ 925286 w 1231880"/>
                  <a:gd name="connsiteY70" fmla="*/ 119743 h 234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231880" h="2340428">
                    <a:moveTo>
                      <a:pt x="936172" y="195943"/>
                    </a:moveTo>
                    <a:cubicBezTo>
                      <a:pt x="932543" y="174171"/>
                      <a:pt x="933036" y="151295"/>
                      <a:pt x="925286" y="130628"/>
                    </a:cubicBezTo>
                    <a:cubicBezTo>
                      <a:pt x="921682" y="121018"/>
                      <a:pt x="909925" y="116871"/>
                      <a:pt x="903514" y="108857"/>
                    </a:cubicBezTo>
                    <a:cubicBezTo>
                      <a:pt x="895341" y="98641"/>
                      <a:pt x="890257" y="86133"/>
                      <a:pt x="881743" y="76200"/>
                    </a:cubicBezTo>
                    <a:cubicBezTo>
                      <a:pt x="861655" y="52764"/>
                      <a:pt x="834433" y="25331"/>
                      <a:pt x="805543" y="10886"/>
                    </a:cubicBezTo>
                    <a:cubicBezTo>
                      <a:pt x="795280" y="5754"/>
                      <a:pt x="783772" y="3629"/>
                      <a:pt x="772886" y="0"/>
                    </a:cubicBezTo>
                    <a:cubicBezTo>
                      <a:pt x="722086" y="3629"/>
                      <a:pt x="671067" y="4935"/>
                      <a:pt x="620486" y="10886"/>
                    </a:cubicBezTo>
                    <a:cubicBezTo>
                      <a:pt x="609090" y="12227"/>
                      <a:pt x="597668" y="15868"/>
                      <a:pt x="587829" y="21771"/>
                    </a:cubicBezTo>
                    <a:cubicBezTo>
                      <a:pt x="579028" y="27051"/>
                      <a:pt x="575237" y="38953"/>
                      <a:pt x="566057" y="43543"/>
                    </a:cubicBezTo>
                    <a:cubicBezTo>
                      <a:pt x="545531" y="53806"/>
                      <a:pt x="522514" y="58057"/>
                      <a:pt x="500743" y="65314"/>
                    </a:cubicBezTo>
                    <a:lnTo>
                      <a:pt x="468086" y="76200"/>
                    </a:lnTo>
                    <a:lnTo>
                      <a:pt x="435429" y="87086"/>
                    </a:lnTo>
                    <a:cubicBezTo>
                      <a:pt x="417286" y="105229"/>
                      <a:pt x="389114" y="117173"/>
                      <a:pt x="381000" y="141514"/>
                    </a:cubicBezTo>
                    <a:cubicBezTo>
                      <a:pt x="354899" y="219814"/>
                      <a:pt x="386566" y="122033"/>
                      <a:pt x="359229" y="217714"/>
                    </a:cubicBezTo>
                    <a:cubicBezTo>
                      <a:pt x="356077" y="228747"/>
                      <a:pt x="351972" y="239485"/>
                      <a:pt x="348343" y="250371"/>
                    </a:cubicBezTo>
                    <a:cubicBezTo>
                      <a:pt x="344714" y="293914"/>
                      <a:pt x="342282" y="337573"/>
                      <a:pt x="337457" y="381000"/>
                    </a:cubicBezTo>
                    <a:cubicBezTo>
                      <a:pt x="335020" y="402937"/>
                      <a:pt x="328145" y="424298"/>
                      <a:pt x="326572" y="446314"/>
                    </a:cubicBezTo>
                    <a:cubicBezTo>
                      <a:pt x="320879" y="526022"/>
                      <a:pt x="320119" y="606012"/>
                      <a:pt x="315686" y="685800"/>
                    </a:cubicBezTo>
                    <a:cubicBezTo>
                      <a:pt x="309232" y="801962"/>
                      <a:pt x="313039" y="919385"/>
                      <a:pt x="293914" y="1034143"/>
                    </a:cubicBezTo>
                    <a:cubicBezTo>
                      <a:pt x="290286" y="1055914"/>
                      <a:pt x="289371" y="1078316"/>
                      <a:pt x="283029" y="1099457"/>
                    </a:cubicBezTo>
                    <a:cubicBezTo>
                      <a:pt x="278366" y="1115000"/>
                      <a:pt x="268514" y="1128486"/>
                      <a:pt x="261257" y="1143000"/>
                    </a:cubicBezTo>
                    <a:cubicBezTo>
                      <a:pt x="257629" y="1157514"/>
                      <a:pt x="256126" y="1172733"/>
                      <a:pt x="250372" y="1186543"/>
                    </a:cubicBezTo>
                    <a:cubicBezTo>
                      <a:pt x="211434" y="1279994"/>
                      <a:pt x="206578" y="1252852"/>
                      <a:pt x="185057" y="1338943"/>
                    </a:cubicBezTo>
                    <a:cubicBezTo>
                      <a:pt x="181429" y="1353457"/>
                      <a:pt x="176848" y="1367766"/>
                      <a:pt x="174172" y="1382486"/>
                    </a:cubicBezTo>
                    <a:cubicBezTo>
                      <a:pt x="169582" y="1407730"/>
                      <a:pt x="169056" y="1433685"/>
                      <a:pt x="163286" y="1458686"/>
                    </a:cubicBezTo>
                    <a:cubicBezTo>
                      <a:pt x="158126" y="1481047"/>
                      <a:pt x="154244" y="1504905"/>
                      <a:pt x="141514" y="1524000"/>
                    </a:cubicBezTo>
                    <a:lnTo>
                      <a:pt x="119743" y="1556657"/>
                    </a:lnTo>
                    <a:cubicBezTo>
                      <a:pt x="116114" y="1571171"/>
                      <a:pt x="113156" y="1585870"/>
                      <a:pt x="108857" y="1600200"/>
                    </a:cubicBezTo>
                    <a:cubicBezTo>
                      <a:pt x="102263" y="1622181"/>
                      <a:pt x="91587" y="1643011"/>
                      <a:pt x="87086" y="1665514"/>
                    </a:cubicBezTo>
                    <a:cubicBezTo>
                      <a:pt x="79602" y="1702933"/>
                      <a:pt x="75564" y="1727610"/>
                      <a:pt x="65314" y="1763486"/>
                    </a:cubicBezTo>
                    <a:cubicBezTo>
                      <a:pt x="62162" y="1774519"/>
                      <a:pt x="57009" y="1784962"/>
                      <a:pt x="54429" y="1796143"/>
                    </a:cubicBezTo>
                    <a:cubicBezTo>
                      <a:pt x="46108" y="1832200"/>
                      <a:pt x="44358" y="1869894"/>
                      <a:pt x="32657" y="1905000"/>
                    </a:cubicBezTo>
                    <a:cubicBezTo>
                      <a:pt x="29029" y="1915886"/>
                      <a:pt x="26904" y="1927394"/>
                      <a:pt x="21772" y="1937657"/>
                    </a:cubicBezTo>
                    <a:cubicBezTo>
                      <a:pt x="15921" y="1949359"/>
                      <a:pt x="7257" y="1959428"/>
                      <a:pt x="0" y="1970314"/>
                    </a:cubicBezTo>
                    <a:cubicBezTo>
                      <a:pt x="3629" y="2021114"/>
                      <a:pt x="4935" y="2072133"/>
                      <a:pt x="10886" y="2122714"/>
                    </a:cubicBezTo>
                    <a:cubicBezTo>
                      <a:pt x="12227" y="2134110"/>
                      <a:pt x="16200" y="2145340"/>
                      <a:pt x="21772" y="2155371"/>
                    </a:cubicBezTo>
                    <a:cubicBezTo>
                      <a:pt x="70156" y="2242464"/>
                      <a:pt x="53214" y="2206165"/>
                      <a:pt x="130629" y="2264228"/>
                    </a:cubicBezTo>
                    <a:cubicBezTo>
                      <a:pt x="145143" y="2275114"/>
                      <a:pt x="157944" y="2288772"/>
                      <a:pt x="174172" y="2296886"/>
                    </a:cubicBezTo>
                    <a:cubicBezTo>
                      <a:pt x="187553" y="2303577"/>
                      <a:pt x="203384" y="2303472"/>
                      <a:pt x="217714" y="2307771"/>
                    </a:cubicBezTo>
                    <a:cubicBezTo>
                      <a:pt x="350220" y="2347523"/>
                      <a:pt x="226215" y="2315340"/>
                      <a:pt x="326572" y="2340428"/>
                    </a:cubicBezTo>
                    <a:cubicBezTo>
                      <a:pt x="533400" y="2336800"/>
                      <a:pt x="740464" y="2340048"/>
                      <a:pt x="947057" y="2329543"/>
                    </a:cubicBezTo>
                    <a:cubicBezTo>
                      <a:pt x="957307" y="2329022"/>
                      <a:pt x="960028" y="2313051"/>
                      <a:pt x="968829" y="2307771"/>
                    </a:cubicBezTo>
                    <a:cubicBezTo>
                      <a:pt x="978668" y="2301868"/>
                      <a:pt x="990600" y="2300514"/>
                      <a:pt x="1001486" y="2296886"/>
                    </a:cubicBezTo>
                    <a:cubicBezTo>
                      <a:pt x="1012372" y="2289629"/>
                      <a:pt x="1022441" y="2280965"/>
                      <a:pt x="1034143" y="2275114"/>
                    </a:cubicBezTo>
                    <a:cubicBezTo>
                      <a:pt x="1044406" y="2269982"/>
                      <a:pt x="1057840" y="2271396"/>
                      <a:pt x="1066800" y="2264228"/>
                    </a:cubicBezTo>
                    <a:cubicBezTo>
                      <a:pt x="1077016" y="2256055"/>
                      <a:pt x="1079321" y="2240822"/>
                      <a:pt x="1088572" y="2231571"/>
                    </a:cubicBezTo>
                    <a:cubicBezTo>
                      <a:pt x="1097823" y="2222320"/>
                      <a:pt x="1110343" y="2217057"/>
                      <a:pt x="1121229" y="2209800"/>
                    </a:cubicBezTo>
                    <a:cubicBezTo>
                      <a:pt x="1128486" y="2198914"/>
                      <a:pt x="1134385" y="2186989"/>
                      <a:pt x="1143000" y="2177143"/>
                    </a:cubicBezTo>
                    <a:cubicBezTo>
                      <a:pt x="1159896" y="2157833"/>
                      <a:pt x="1197429" y="2122714"/>
                      <a:pt x="1197429" y="2122714"/>
                    </a:cubicBezTo>
                    <a:cubicBezTo>
                      <a:pt x="1201057" y="2111828"/>
                      <a:pt x="1202410" y="2099896"/>
                      <a:pt x="1208314" y="2090057"/>
                    </a:cubicBezTo>
                    <a:cubicBezTo>
                      <a:pt x="1213594" y="2081256"/>
                      <a:pt x="1229547" y="2078535"/>
                      <a:pt x="1230086" y="2068286"/>
                    </a:cubicBezTo>
                    <a:cubicBezTo>
                      <a:pt x="1237038" y="1936199"/>
                      <a:pt x="1222524" y="1917389"/>
                      <a:pt x="1208314" y="1817914"/>
                    </a:cubicBezTo>
                    <a:cubicBezTo>
                      <a:pt x="1193531" y="1714434"/>
                      <a:pt x="1214674" y="1756695"/>
                      <a:pt x="1175657" y="1698171"/>
                    </a:cubicBezTo>
                    <a:cubicBezTo>
                      <a:pt x="1149851" y="1569134"/>
                      <a:pt x="1183772" y="1702823"/>
                      <a:pt x="1143000" y="1611086"/>
                    </a:cubicBezTo>
                    <a:cubicBezTo>
                      <a:pt x="1133679" y="1590115"/>
                      <a:pt x="1121229" y="1545771"/>
                      <a:pt x="1121229" y="1545771"/>
                    </a:cubicBezTo>
                    <a:cubicBezTo>
                      <a:pt x="1124857" y="1455057"/>
                      <a:pt x="1126075" y="1364214"/>
                      <a:pt x="1132114" y="1273628"/>
                    </a:cubicBezTo>
                    <a:cubicBezTo>
                      <a:pt x="1133345" y="1255167"/>
                      <a:pt x="1139690" y="1237404"/>
                      <a:pt x="1143000" y="1219200"/>
                    </a:cubicBezTo>
                    <a:cubicBezTo>
                      <a:pt x="1146948" y="1197484"/>
                      <a:pt x="1149098" y="1175432"/>
                      <a:pt x="1153886" y="1153886"/>
                    </a:cubicBezTo>
                    <a:cubicBezTo>
                      <a:pt x="1156375" y="1142684"/>
                      <a:pt x="1161989" y="1132360"/>
                      <a:pt x="1164772" y="1121228"/>
                    </a:cubicBezTo>
                    <a:cubicBezTo>
                      <a:pt x="1169259" y="1103278"/>
                      <a:pt x="1172029" y="1084943"/>
                      <a:pt x="1175657" y="1066800"/>
                    </a:cubicBezTo>
                    <a:cubicBezTo>
                      <a:pt x="1172029" y="983343"/>
                      <a:pt x="1170519" y="899766"/>
                      <a:pt x="1164772" y="816428"/>
                    </a:cubicBezTo>
                    <a:cubicBezTo>
                      <a:pt x="1163253" y="794409"/>
                      <a:pt x="1159239" y="772527"/>
                      <a:pt x="1153886" y="751114"/>
                    </a:cubicBezTo>
                    <a:cubicBezTo>
                      <a:pt x="1148320" y="728850"/>
                      <a:pt x="1132114" y="685800"/>
                      <a:pt x="1132114" y="685800"/>
                    </a:cubicBezTo>
                    <a:cubicBezTo>
                      <a:pt x="1128486" y="653143"/>
                      <a:pt x="1125876" y="620356"/>
                      <a:pt x="1121229" y="587828"/>
                    </a:cubicBezTo>
                    <a:cubicBezTo>
                      <a:pt x="1116623" y="555586"/>
                      <a:pt x="1107380" y="521547"/>
                      <a:pt x="1099457" y="489857"/>
                    </a:cubicBezTo>
                    <a:cubicBezTo>
                      <a:pt x="1095829" y="457200"/>
                      <a:pt x="1093568" y="424362"/>
                      <a:pt x="1088572" y="391886"/>
                    </a:cubicBezTo>
                    <a:cubicBezTo>
                      <a:pt x="1080428" y="338947"/>
                      <a:pt x="1078180" y="361205"/>
                      <a:pt x="1066800" y="315686"/>
                    </a:cubicBezTo>
                    <a:cubicBezTo>
                      <a:pt x="1063414" y="302141"/>
                      <a:pt x="1046880" y="200189"/>
                      <a:pt x="1034143" y="195943"/>
                    </a:cubicBezTo>
                    <a:lnTo>
                      <a:pt x="1001486" y="185057"/>
                    </a:lnTo>
                    <a:cubicBezTo>
                      <a:pt x="986972" y="170543"/>
                      <a:pt x="977416" y="148005"/>
                      <a:pt x="957943" y="141514"/>
                    </a:cubicBezTo>
                    <a:cubicBezTo>
                      <a:pt x="921844" y="129481"/>
                      <a:pt x="925286" y="142103"/>
                      <a:pt x="925286" y="119743"/>
                    </a:cubicBezTo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7F7F7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Oval 45"/>
              <p:cNvSpPr/>
              <p:nvPr/>
            </p:nvSpPr>
            <p:spPr>
              <a:xfrm>
                <a:off x="2917685" y="2132856"/>
                <a:ext cx="360000" cy="36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  <a:prstDash val="sysDash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  <a:latin typeface="Eras Medium ITC" pitchFamily="34" charset="0"/>
                  </a:rPr>
                  <a:t>5</a:t>
                </a:r>
                <a:endParaRPr lang="zh-CN" altLang="en-US" dirty="0">
                  <a:solidFill>
                    <a:schemeClr val="tx1"/>
                  </a:solidFill>
                  <a:latin typeface="Eras Medium ITC" pitchFamily="34" charset="0"/>
                </a:endParaRPr>
              </a:p>
            </p:txBody>
          </p:sp>
          <p:cxnSp>
            <p:nvCxnSpPr>
              <p:cNvPr id="187" name="Straight Arrow Connector 49"/>
              <p:cNvCxnSpPr>
                <a:stCxn id="186" idx="3"/>
                <a:endCxn id="196" idx="7"/>
              </p:cNvCxnSpPr>
              <p:nvPr/>
            </p:nvCxnSpPr>
            <p:spPr>
              <a:xfrm flipH="1">
                <a:off x="2286991" y="2440135"/>
                <a:ext cx="683415" cy="562608"/>
              </a:xfrm>
              <a:prstGeom prst="straightConnector1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Arrow Connector 51"/>
              <p:cNvCxnSpPr>
                <a:stCxn id="196" idx="0"/>
                <a:endCxn id="194" idx="4"/>
              </p:cNvCxnSpPr>
              <p:nvPr/>
            </p:nvCxnSpPr>
            <p:spPr>
              <a:xfrm flipV="1">
                <a:off x="2159712" y="2492856"/>
                <a:ext cx="0" cy="457166"/>
              </a:xfrm>
              <a:prstGeom prst="straightConnector1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Arrow Connector 53"/>
              <p:cNvCxnSpPr/>
              <p:nvPr/>
            </p:nvCxnSpPr>
            <p:spPr>
              <a:xfrm flipH="1">
                <a:off x="1324128" y="3074856"/>
                <a:ext cx="655584" cy="0"/>
              </a:xfrm>
              <a:prstGeom prst="straightConnector1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  <a:prstDash val="soli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Arrow Connector 56"/>
              <p:cNvCxnSpPr/>
              <p:nvPr/>
            </p:nvCxnSpPr>
            <p:spPr>
              <a:xfrm flipV="1">
                <a:off x="3021528" y="2492856"/>
                <a:ext cx="0" cy="457166"/>
              </a:xfrm>
              <a:prstGeom prst="straightConnector1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  <a:prstDash val="soli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Arrow Connector 57"/>
              <p:cNvCxnSpPr/>
              <p:nvPr/>
            </p:nvCxnSpPr>
            <p:spPr>
              <a:xfrm flipV="1">
                <a:off x="3173928" y="2466615"/>
                <a:ext cx="0" cy="504000"/>
              </a:xfrm>
              <a:prstGeom prst="straightConnector1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Curved Connector 142"/>
              <p:cNvCxnSpPr>
                <a:stCxn id="194" idx="2"/>
                <a:endCxn id="195" idx="0"/>
              </p:cNvCxnSpPr>
              <p:nvPr/>
            </p:nvCxnSpPr>
            <p:spPr>
              <a:xfrm rot="10800000" flipV="1">
                <a:off x="1144128" y="2312856"/>
                <a:ext cx="835584" cy="637166"/>
              </a:xfrm>
              <a:prstGeom prst="curvedConnector2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TextBox 145"/>
              <p:cNvSpPr txBox="1"/>
              <p:nvPr/>
            </p:nvSpPr>
            <p:spPr>
              <a:xfrm>
                <a:off x="2555776" y="3356992"/>
                <a:ext cx="13361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chemeClr val="bg1">
                        <a:lumMod val="50000"/>
                      </a:schemeClr>
                    </a:solidFill>
                    <a:latin typeface="Candara" pitchFamily="34" charset="0"/>
                  </a:rPr>
                  <a:t>Machine</a:t>
                </a:r>
                <a:r>
                  <a:rPr lang="zh-CN" altLang="en-US" sz="2000" dirty="0" smtClean="0">
                    <a:solidFill>
                      <a:schemeClr val="bg1">
                        <a:lumMod val="50000"/>
                      </a:schemeClr>
                    </a:solidFill>
                    <a:latin typeface="Candara" pitchFamily="34" charset="0"/>
                  </a:rPr>
                  <a:t> </a:t>
                </a:r>
                <a:r>
                  <a:rPr lang="en-US" altLang="zh-CN" sz="2000" dirty="0" smtClean="0">
                    <a:solidFill>
                      <a:schemeClr val="bg1">
                        <a:lumMod val="50000"/>
                      </a:schemeClr>
                    </a:solidFill>
                    <a:latin typeface="Candara" pitchFamily="34" charset="0"/>
                  </a:rPr>
                  <a:t>B</a:t>
                </a:r>
                <a:endParaRPr lang="zh-CN" altLang="en-US" sz="2000" dirty="0">
                  <a:solidFill>
                    <a:schemeClr val="bg1">
                      <a:lumMod val="50000"/>
                    </a:schemeClr>
                  </a:solidFill>
                  <a:latin typeface="Candara" pitchFamily="34" charset="0"/>
                </a:endParaRPr>
              </a:p>
            </p:txBody>
          </p:sp>
        </p:grpSp>
        <p:sp>
          <p:nvSpPr>
            <p:cNvPr id="194" name="Oval 44"/>
            <p:cNvSpPr/>
            <p:nvPr/>
          </p:nvSpPr>
          <p:spPr>
            <a:xfrm>
              <a:off x="3995936" y="4621322"/>
              <a:ext cx="360000" cy="36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Eras Medium ITC" pitchFamily="34" charset="0"/>
                </a:rPr>
                <a:t>4</a:t>
              </a:r>
              <a:endParaRPr lang="zh-CN" altLang="en-US" dirty="0">
                <a:solidFill>
                  <a:schemeClr val="tx1"/>
                </a:solidFill>
                <a:latin typeface="Eras Medium ITC" pitchFamily="34" charset="0"/>
              </a:endParaRPr>
            </a:p>
          </p:txBody>
        </p:sp>
        <p:sp>
          <p:nvSpPr>
            <p:cNvPr id="195" name="Oval 46"/>
            <p:cNvSpPr/>
            <p:nvPr/>
          </p:nvSpPr>
          <p:spPr>
            <a:xfrm>
              <a:off x="2980352" y="5438488"/>
              <a:ext cx="360000" cy="36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Eras Medium ITC" pitchFamily="34" charset="0"/>
                </a:rPr>
                <a:t>3</a:t>
              </a:r>
              <a:endParaRPr lang="zh-CN" altLang="en-US" dirty="0">
                <a:solidFill>
                  <a:schemeClr val="tx1"/>
                </a:solidFill>
                <a:latin typeface="Eras Medium ITC" pitchFamily="34" charset="0"/>
              </a:endParaRPr>
            </a:p>
          </p:txBody>
        </p:sp>
        <p:sp>
          <p:nvSpPr>
            <p:cNvPr id="196" name="Oval 47"/>
            <p:cNvSpPr/>
            <p:nvPr/>
          </p:nvSpPr>
          <p:spPr>
            <a:xfrm>
              <a:off x="3995936" y="5438488"/>
              <a:ext cx="360000" cy="36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Eras Medium ITC" pitchFamily="34" charset="0"/>
                </a:rPr>
                <a:t>1</a:t>
              </a:r>
              <a:endParaRPr lang="zh-CN" altLang="en-US" dirty="0">
                <a:solidFill>
                  <a:schemeClr val="tx1"/>
                </a:solidFill>
                <a:latin typeface="Eras Medium ITC" pitchFamily="34" charset="0"/>
              </a:endParaRPr>
            </a:p>
          </p:txBody>
        </p:sp>
        <p:sp>
          <p:nvSpPr>
            <p:cNvPr id="197" name="Oval 48"/>
            <p:cNvSpPr/>
            <p:nvPr/>
          </p:nvSpPr>
          <p:spPr>
            <a:xfrm>
              <a:off x="4933909" y="5438488"/>
              <a:ext cx="360000" cy="36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Eras Medium ITC" pitchFamily="34" charset="0"/>
                </a:rPr>
                <a:t>2</a:t>
              </a:r>
              <a:endParaRPr lang="zh-CN" altLang="en-US" dirty="0">
                <a:solidFill>
                  <a:schemeClr val="tx1"/>
                </a:solidFill>
                <a:latin typeface="Eras Medium ITC" pitchFamily="34" charset="0"/>
              </a:endParaRPr>
            </a:p>
          </p:txBody>
        </p:sp>
        <p:cxnSp>
          <p:nvCxnSpPr>
            <p:cNvPr id="198" name="Straight Arrow Connector 50"/>
            <p:cNvCxnSpPr>
              <a:stCxn id="197" idx="2"/>
              <a:endCxn id="196" idx="6"/>
            </p:cNvCxnSpPr>
            <p:nvPr/>
          </p:nvCxnSpPr>
          <p:spPr>
            <a:xfrm flipH="1">
              <a:off x="4355936" y="5618488"/>
              <a:ext cx="577973" cy="0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54"/>
            <p:cNvCxnSpPr/>
            <p:nvPr/>
          </p:nvCxnSpPr>
          <p:spPr>
            <a:xfrm flipH="1">
              <a:off x="3340352" y="5715722"/>
              <a:ext cx="655584" cy="0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  <a:headEnd type="arrow" w="sm" len="sm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45"/>
            <p:cNvSpPr txBox="1"/>
            <p:nvPr/>
          </p:nvSpPr>
          <p:spPr>
            <a:xfrm>
              <a:off x="3059832" y="5845458"/>
              <a:ext cx="13361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latin typeface="Candara" pitchFamily="34" charset="0"/>
                </a:rPr>
                <a:t>Machine A</a:t>
              </a:r>
              <a:endParaRPr lang="zh-CN" altLang="en-US" sz="2000" b="1" dirty="0">
                <a:latin typeface="Candara" pitchFamily="34" charset="0"/>
              </a:endParaRPr>
            </a:p>
          </p:txBody>
        </p:sp>
        <p:sp>
          <p:nvSpPr>
            <p:cNvPr id="201" name="Oval 44"/>
            <p:cNvSpPr/>
            <p:nvPr/>
          </p:nvSpPr>
          <p:spPr>
            <a:xfrm>
              <a:off x="3995936" y="4621322"/>
              <a:ext cx="360000" cy="36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Eras Medium ITC" pitchFamily="34" charset="0"/>
                </a:rPr>
                <a:t>4</a:t>
              </a:r>
              <a:endParaRPr lang="zh-CN" altLang="en-US" dirty="0">
                <a:solidFill>
                  <a:schemeClr val="tx1"/>
                </a:solidFill>
                <a:latin typeface="Eras Medium ITC" pitchFamily="34" charset="0"/>
              </a:endParaRPr>
            </a:p>
          </p:txBody>
        </p:sp>
        <p:sp>
          <p:nvSpPr>
            <p:cNvPr id="202" name="Oval 46"/>
            <p:cNvSpPr/>
            <p:nvPr/>
          </p:nvSpPr>
          <p:spPr>
            <a:xfrm>
              <a:off x="2980352" y="5438488"/>
              <a:ext cx="360000" cy="36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Eras Medium ITC" pitchFamily="34" charset="0"/>
                </a:rPr>
                <a:t>3</a:t>
              </a:r>
              <a:endParaRPr lang="zh-CN" altLang="en-US" dirty="0">
                <a:solidFill>
                  <a:schemeClr val="tx1"/>
                </a:solidFill>
                <a:latin typeface="Eras Medium ITC" pitchFamily="34" charset="0"/>
              </a:endParaRPr>
            </a:p>
          </p:txBody>
        </p:sp>
        <p:grpSp>
          <p:nvGrpSpPr>
            <p:cNvPr id="203" name="组 202"/>
            <p:cNvGrpSpPr/>
            <p:nvPr/>
          </p:nvGrpSpPr>
          <p:grpSpPr>
            <a:xfrm>
              <a:off x="4355976" y="5440466"/>
              <a:ext cx="936064" cy="360000"/>
              <a:chOff x="2339752" y="2952000"/>
              <a:chExt cx="936064" cy="360000"/>
            </a:xfrm>
          </p:grpSpPr>
          <p:sp>
            <p:nvSpPr>
              <p:cNvPr id="204" name="Oval 48"/>
              <p:cNvSpPr/>
              <p:nvPr/>
            </p:nvSpPr>
            <p:spPr>
              <a:xfrm>
                <a:off x="2915816" y="2952000"/>
                <a:ext cx="360000" cy="360000"/>
              </a:xfrm>
              <a:prstGeom prst="ellipse">
                <a:avLst/>
              </a:prstGeom>
              <a:solidFill>
                <a:srgbClr val="66FFFF"/>
              </a:solidFill>
              <a:ln w="28575">
                <a:solidFill>
                  <a:schemeClr val="tx1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  <a:latin typeface="Eras Medium ITC" pitchFamily="34" charset="0"/>
                  </a:rPr>
                  <a:t>2</a:t>
                </a:r>
                <a:endParaRPr lang="zh-CN" altLang="en-US" dirty="0">
                  <a:solidFill>
                    <a:schemeClr val="tx1"/>
                  </a:solidFill>
                  <a:latin typeface="Eras Medium ITC" pitchFamily="34" charset="0"/>
                </a:endParaRPr>
              </a:p>
            </p:txBody>
          </p:sp>
          <p:cxnSp>
            <p:nvCxnSpPr>
              <p:cNvPr id="205" name="Straight Arrow Connector 50"/>
              <p:cNvCxnSpPr/>
              <p:nvPr/>
            </p:nvCxnSpPr>
            <p:spPr>
              <a:xfrm flipH="1">
                <a:off x="2339752" y="3140968"/>
                <a:ext cx="577973" cy="0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6" name="Oval 47"/>
            <p:cNvSpPr/>
            <p:nvPr/>
          </p:nvSpPr>
          <p:spPr>
            <a:xfrm>
              <a:off x="3995936" y="5440466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Eras Medium ITC" pitchFamily="34" charset="0"/>
                </a:rPr>
                <a:t>1</a:t>
              </a:r>
              <a:endParaRPr lang="zh-CN" altLang="en-US" dirty="0">
                <a:solidFill>
                  <a:schemeClr val="tx1"/>
                </a:solidFill>
                <a:latin typeface="Eras Medium ITC" pitchFamily="34" charset="0"/>
              </a:endParaRPr>
            </a:p>
          </p:txBody>
        </p:sp>
        <p:cxnSp>
          <p:nvCxnSpPr>
            <p:cNvPr id="207" name="Straight Arrow Connector 54"/>
            <p:cNvCxnSpPr/>
            <p:nvPr/>
          </p:nvCxnSpPr>
          <p:spPr>
            <a:xfrm flipH="1">
              <a:off x="3347864" y="5701442"/>
              <a:ext cx="655584" cy="0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prstDash val="solid"/>
              <a:headEnd type="arrow" w="sm" len="sm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 7"/>
          <p:cNvGrpSpPr/>
          <p:nvPr/>
        </p:nvGrpSpPr>
        <p:grpSpPr>
          <a:xfrm>
            <a:off x="395536" y="1628800"/>
            <a:ext cx="5256584" cy="1944216"/>
            <a:chOff x="395536" y="1628800"/>
            <a:chExt cx="5256584" cy="1944216"/>
          </a:xfrm>
        </p:grpSpPr>
        <p:grpSp>
          <p:nvGrpSpPr>
            <p:cNvPr id="138" name="组 137"/>
            <p:cNvGrpSpPr/>
            <p:nvPr/>
          </p:nvGrpSpPr>
          <p:grpSpPr>
            <a:xfrm>
              <a:off x="395536" y="1628800"/>
              <a:ext cx="2592288" cy="1944216"/>
              <a:chOff x="395536" y="1628800"/>
              <a:chExt cx="2592288" cy="1944216"/>
            </a:xfrm>
          </p:grpSpPr>
          <p:grpSp>
            <p:nvGrpSpPr>
              <p:cNvPr id="139" name="组 138"/>
              <p:cNvGrpSpPr/>
              <p:nvPr/>
            </p:nvGrpSpPr>
            <p:grpSpPr>
              <a:xfrm>
                <a:off x="395536" y="3142129"/>
                <a:ext cx="2592288" cy="430887"/>
                <a:chOff x="395536" y="3142129"/>
                <a:chExt cx="2592288" cy="430887"/>
              </a:xfrm>
            </p:grpSpPr>
            <p:cxnSp>
              <p:nvCxnSpPr>
                <p:cNvPr id="144" name="直线连接符 143"/>
                <p:cNvCxnSpPr/>
                <p:nvPr/>
              </p:nvCxnSpPr>
              <p:spPr>
                <a:xfrm>
                  <a:off x="395536" y="3356992"/>
                  <a:ext cx="2592288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5" name="文本框 144"/>
                <p:cNvSpPr txBox="1"/>
                <p:nvPr/>
              </p:nvSpPr>
              <p:spPr>
                <a:xfrm>
                  <a:off x="827584" y="3142129"/>
                  <a:ext cx="1440160" cy="4308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zh-CN" sz="2200" dirty="0" smtClean="0">
                      <a:latin typeface="Candara"/>
                      <a:cs typeface="Candara"/>
                    </a:rPr>
                    <a:t>Iteration</a:t>
                  </a:r>
                  <a:endParaRPr kumimoji="1" lang="zh-CN" altLang="en-US" sz="2200" dirty="0">
                    <a:latin typeface="Candara"/>
                    <a:cs typeface="Candara"/>
                  </a:endParaRPr>
                </a:p>
              </p:txBody>
            </p:sp>
          </p:grpSp>
          <p:grpSp>
            <p:nvGrpSpPr>
              <p:cNvPr id="140" name="组 139"/>
              <p:cNvGrpSpPr/>
              <p:nvPr/>
            </p:nvGrpSpPr>
            <p:grpSpPr>
              <a:xfrm>
                <a:off x="427525" y="1628800"/>
                <a:ext cx="1824533" cy="1515297"/>
                <a:chOff x="427525" y="1628800"/>
                <a:chExt cx="1824533" cy="1515297"/>
              </a:xfrm>
            </p:grpSpPr>
            <p:sp>
              <p:nvSpPr>
                <p:cNvPr id="141" name="Rectangle 130"/>
                <p:cNvSpPr/>
                <p:nvPr/>
              </p:nvSpPr>
              <p:spPr>
                <a:xfrm>
                  <a:off x="558491" y="2603597"/>
                  <a:ext cx="1693567" cy="5405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65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42" name="Rectangle 140"/>
                <p:cNvSpPr/>
                <p:nvPr/>
              </p:nvSpPr>
              <p:spPr>
                <a:xfrm>
                  <a:off x="558491" y="1967609"/>
                  <a:ext cx="1693567" cy="54050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43" name="TextBox 145"/>
                <p:cNvSpPr txBox="1"/>
                <p:nvPr/>
              </p:nvSpPr>
              <p:spPr>
                <a:xfrm>
                  <a:off x="427525" y="1628800"/>
                  <a:ext cx="133616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b="1" dirty="0" smtClean="0">
                      <a:latin typeface="Candara" pitchFamily="34" charset="0"/>
                    </a:rPr>
                    <a:t>Machine A</a:t>
                  </a:r>
                  <a:endParaRPr lang="zh-CN" altLang="en-US" sz="2000" b="1" dirty="0">
                    <a:latin typeface="Candara" pitchFamily="34" charset="0"/>
                  </a:endParaRPr>
                </a:p>
              </p:txBody>
            </p:sp>
          </p:grpSp>
        </p:grpSp>
        <p:sp>
          <p:nvSpPr>
            <p:cNvPr id="146" name="Oval 141"/>
            <p:cNvSpPr/>
            <p:nvPr/>
          </p:nvSpPr>
          <p:spPr>
            <a:xfrm>
              <a:off x="1225107" y="2057692"/>
              <a:ext cx="360333" cy="360333"/>
            </a:xfrm>
            <a:prstGeom prst="ellipse">
              <a:avLst/>
            </a:prstGeom>
            <a:solidFill>
              <a:srgbClr val="66FFFF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r>
                <a:rPr lang="en-US" altLang="zh-CN" sz="2200" dirty="0" smtClean="0">
                  <a:solidFill>
                    <a:schemeClr val="tx1"/>
                  </a:solidFill>
                  <a:latin typeface="Eras Medium ITC" pitchFamily="34" charset="0"/>
                </a:rPr>
                <a:t>3</a:t>
              </a:r>
              <a:endParaRPr lang="zh-CN" altLang="en-US" sz="2200" dirty="0">
                <a:solidFill>
                  <a:schemeClr val="tx1"/>
                </a:solidFill>
                <a:latin typeface="Eras Medium ITC" pitchFamily="34" charset="0"/>
              </a:endParaRPr>
            </a:p>
          </p:txBody>
        </p:sp>
        <p:sp>
          <p:nvSpPr>
            <p:cNvPr id="147" name="Oval 142"/>
            <p:cNvSpPr/>
            <p:nvPr/>
          </p:nvSpPr>
          <p:spPr>
            <a:xfrm>
              <a:off x="1787603" y="2057692"/>
              <a:ext cx="360333" cy="360333"/>
            </a:xfrm>
            <a:prstGeom prst="ellipse">
              <a:avLst/>
            </a:prstGeom>
            <a:solidFill>
              <a:srgbClr val="66FFFF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r>
                <a:rPr lang="en-US" altLang="zh-CN" sz="2000" dirty="0" smtClean="0">
                  <a:solidFill>
                    <a:schemeClr val="tx1"/>
                  </a:solidFill>
                  <a:latin typeface="Eras Medium ITC" pitchFamily="34" charset="0"/>
                </a:rPr>
                <a:t>4</a:t>
              </a:r>
              <a:endParaRPr lang="zh-CN" altLang="en-US" sz="2000" dirty="0">
                <a:solidFill>
                  <a:schemeClr val="tx1"/>
                </a:solidFill>
                <a:latin typeface="Eras Medium ITC" pitchFamily="34" charset="0"/>
              </a:endParaRPr>
            </a:p>
          </p:txBody>
        </p:sp>
        <p:sp>
          <p:nvSpPr>
            <p:cNvPr id="148" name="Oval 143"/>
            <p:cNvSpPr/>
            <p:nvPr/>
          </p:nvSpPr>
          <p:spPr>
            <a:xfrm>
              <a:off x="662612" y="2057692"/>
              <a:ext cx="360333" cy="360333"/>
            </a:xfrm>
            <a:prstGeom prst="ellipse">
              <a:avLst/>
            </a:prstGeom>
            <a:solidFill>
              <a:srgbClr val="66FFFF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r>
                <a:rPr lang="en-US" altLang="zh-CN" sz="2200" dirty="0">
                  <a:solidFill>
                    <a:schemeClr val="tx1"/>
                  </a:solidFill>
                  <a:latin typeface="Eras Medium ITC" pitchFamily="34" charset="0"/>
                </a:rPr>
                <a:t>1</a:t>
              </a:r>
              <a:endParaRPr lang="zh-CN" altLang="en-US" sz="2200" dirty="0">
                <a:solidFill>
                  <a:schemeClr val="tx1"/>
                </a:solidFill>
                <a:latin typeface="Eras Medium ITC" pitchFamily="34" charset="0"/>
              </a:endParaRPr>
            </a:p>
          </p:txBody>
        </p:sp>
        <p:sp>
          <p:nvSpPr>
            <p:cNvPr id="149" name="Oval 131"/>
            <p:cNvSpPr/>
            <p:nvPr/>
          </p:nvSpPr>
          <p:spPr>
            <a:xfrm>
              <a:off x="1511806" y="2701578"/>
              <a:ext cx="360333" cy="360333"/>
            </a:xfrm>
            <a:prstGeom prst="ellipse">
              <a:avLst/>
            </a:prstGeom>
            <a:solidFill>
              <a:srgbClr val="66FFFF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r>
                <a:rPr lang="en-US" altLang="zh-CN" sz="2000" dirty="0" smtClean="0">
                  <a:solidFill>
                    <a:schemeClr val="tx1"/>
                  </a:solidFill>
                  <a:latin typeface="Eras Medium ITC" pitchFamily="34" charset="0"/>
                </a:rPr>
                <a:t>5</a:t>
              </a:r>
              <a:endParaRPr lang="zh-CN" altLang="en-US" sz="2000" dirty="0">
                <a:solidFill>
                  <a:schemeClr val="tx1"/>
                </a:solidFill>
                <a:latin typeface="Eras Medium ITC" pitchFamily="34" charset="0"/>
              </a:endParaRPr>
            </a:p>
          </p:txBody>
        </p:sp>
        <p:sp>
          <p:nvSpPr>
            <p:cNvPr id="150" name="Oval 132"/>
            <p:cNvSpPr/>
            <p:nvPr/>
          </p:nvSpPr>
          <p:spPr>
            <a:xfrm>
              <a:off x="890341" y="2693680"/>
              <a:ext cx="360333" cy="360333"/>
            </a:xfrm>
            <a:prstGeom prst="ellipse">
              <a:avLst/>
            </a:prstGeom>
            <a:solidFill>
              <a:srgbClr val="66FFFF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r>
                <a:rPr lang="en-US" altLang="zh-CN" sz="2000" dirty="0" smtClean="0">
                  <a:solidFill>
                    <a:schemeClr val="tx1"/>
                  </a:solidFill>
                  <a:latin typeface="Eras Medium ITC" pitchFamily="34" charset="0"/>
                </a:rPr>
                <a:t>2</a:t>
              </a:r>
              <a:endParaRPr lang="zh-CN" altLang="en-US" sz="2000" dirty="0">
                <a:solidFill>
                  <a:schemeClr val="tx1"/>
                </a:solidFill>
                <a:latin typeface="Eras Medium ITC" pitchFamily="34" charset="0"/>
              </a:endParaRPr>
            </a:p>
          </p:txBody>
        </p:sp>
        <p:grpSp>
          <p:nvGrpSpPr>
            <p:cNvPr id="151" name="组合 39"/>
            <p:cNvGrpSpPr/>
            <p:nvPr/>
          </p:nvGrpSpPr>
          <p:grpSpPr>
            <a:xfrm>
              <a:off x="2915816" y="1916832"/>
              <a:ext cx="360333" cy="1322423"/>
              <a:chOff x="3075420" y="1868573"/>
              <a:chExt cx="360333" cy="1322423"/>
            </a:xfrm>
          </p:grpSpPr>
          <p:cxnSp>
            <p:nvCxnSpPr>
              <p:cNvPr id="152" name="Straight Connector 116"/>
              <p:cNvCxnSpPr/>
              <p:nvPr/>
            </p:nvCxnSpPr>
            <p:spPr>
              <a:xfrm>
                <a:off x="3227961" y="1868573"/>
                <a:ext cx="0" cy="132242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18"/>
              <p:cNvCxnSpPr/>
              <p:nvPr/>
            </p:nvCxnSpPr>
            <p:spPr>
              <a:xfrm>
                <a:off x="3075420" y="2553576"/>
                <a:ext cx="36033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sm" len="sm"/>
                <a:tailEnd type="arrow" w="sm" len="sm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" name="任意多边形 37"/>
            <p:cNvSpPr/>
            <p:nvPr/>
          </p:nvSpPr>
          <p:spPr>
            <a:xfrm>
              <a:off x="2313709" y="2022764"/>
              <a:ext cx="663746" cy="567654"/>
            </a:xfrm>
            <a:custGeom>
              <a:avLst/>
              <a:gdLst>
                <a:gd name="connsiteX0" fmla="*/ 0 w 663746"/>
                <a:gd name="connsiteY0" fmla="*/ 0 h 567654"/>
                <a:gd name="connsiteX1" fmla="*/ 214746 w 663746"/>
                <a:gd name="connsiteY1" fmla="*/ 83127 h 567654"/>
                <a:gd name="connsiteX2" fmla="*/ 450273 w 663746"/>
                <a:gd name="connsiteY2" fmla="*/ 249381 h 567654"/>
                <a:gd name="connsiteX3" fmla="*/ 637309 w 663746"/>
                <a:gd name="connsiteY3" fmla="*/ 526472 h 567654"/>
                <a:gd name="connsiteX4" fmla="*/ 658091 w 663746"/>
                <a:gd name="connsiteY4" fmla="*/ 561109 h 56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746" h="567654">
                  <a:moveTo>
                    <a:pt x="0" y="0"/>
                  </a:moveTo>
                  <a:cubicBezTo>
                    <a:pt x="69850" y="20782"/>
                    <a:pt x="139701" y="41564"/>
                    <a:pt x="214746" y="83127"/>
                  </a:cubicBezTo>
                  <a:cubicBezTo>
                    <a:pt x="289792" y="124691"/>
                    <a:pt x="379846" y="175490"/>
                    <a:pt x="450273" y="249381"/>
                  </a:cubicBezTo>
                  <a:cubicBezTo>
                    <a:pt x="520700" y="323272"/>
                    <a:pt x="602673" y="474517"/>
                    <a:pt x="637309" y="526472"/>
                  </a:cubicBezTo>
                  <a:cubicBezTo>
                    <a:pt x="671945" y="578427"/>
                    <a:pt x="665018" y="569768"/>
                    <a:pt x="658091" y="561109"/>
                  </a:cubicBez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任意多边形 41"/>
            <p:cNvSpPr/>
            <p:nvPr/>
          </p:nvSpPr>
          <p:spPr>
            <a:xfrm>
              <a:off x="2355273" y="2043545"/>
              <a:ext cx="477982" cy="284019"/>
            </a:xfrm>
            <a:custGeom>
              <a:avLst/>
              <a:gdLst>
                <a:gd name="connsiteX0" fmla="*/ 0 w 477982"/>
                <a:gd name="connsiteY0" fmla="*/ 284019 h 284019"/>
                <a:gd name="connsiteX1" fmla="*/ 332509 w 477982"/>
                <a:gd name="connsiteY1" fmla="*/ 214746 h 284019"/>
                <a:gd name="connsiteX2" fmla="*/ 477982 w 477982"/>
                <a:gd name="connsiteY2" fmla="*/ 0 h 28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7982" h="284019">
                  <a:moveTo>
                    <a:pt x="0" y="284019"/>
                  </a:moveTo>
                  <a:cubicBezTo>
                    <a:pt x="126422" y="273050"/>
                    <a:pt x="252845" y="262082"/>
                    <a:pt x="332509" y="214746"/>
                  </a:cubicBezTo>
                  <a:cubicBezTo>
                    <a:pt x="412173" y="167410"/>
                    <a:pt x="445077" y="83705"/>
                    <a:pt x="477982" y="0"/>
                  </a:cubicBez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任意多边形 42"/>
            <p:cNvSpPr/>
            <p:nvPr/>
          </p:nvSpPr>
          <p:spPr>
            <a:xfrm>
              <a:off x="2334491" y="2189018"/>
              <a:ext cx="512618" cy="539223"/>
            </a:xfrm>
            <a:custGeom>
              <a:avLst/>
              <a:gdLst>
                <a:gd name="connsiteX0" fmla="*/ 0 w 512618"/>
                <a:gd name="connsiteY0" fmla="*/ 526473 h 539223"/>
                <a:gd name="connsiteX1" fmla="*/ 360218 w 512618"/>
                <a:gd name="connsiteY1" fmla="*/ 471055 h 539223"/>
                <a:gd name="connsiteX2" fmla="*/ 512618 w 512618"/>
                <a:gd name="connsiteY2" fmla="*/ 0 h 53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2618" h="539223">
                  <a:moveTo>
                    <a:pt x="0" y="526473"/>
                  </a:moveTo>
                  <a:cubicBezTo>
                    <a:pt x="137391" y="542637"/>
                    <a:pt x="274782" y="558801"/>
                    <a:pt x="360218" y="471055"/>
                  </a:cubicBezTo>
                  <a:cubicBezTo>
                    <a:pt x="445654" y="383309"/>
                    <a:pt x="479136" y="191654"/>
                    <a:pt x="512618" y="0"/>
                  </a:cubicBez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任意多边形 43"/>
            <p:cNvSpPr/>
            <p:nvPr/>
          </p:nvSpPr>
          <p:spPr>
            <a:xfrm>
              <a:off x="2396836" y="2528455"/>
              <a:ext cx="477982" cy="588818"/>
            </a:xfrm>
            <a:custGeom>
              <a:avLst/>
              <a:gdLst>
                <a:gd name="connsiteX0" fmla="*/ 0 w 477982"/>
                <a:gd name="connsiteY0" fmla="*/ 0 h 588818"/>
                <a:gd name="connsiteX1" fmla="*/ 353291 w 477982"/>
                <a:gd name="connsiteY1" fmla="*/ 235527 h 588818"/>
                <a:gd name="connsiteX2" fmla="*/ 477982 w 477982"/>
                <a:gd name="connsiteY2" fmla="*/ 588818 h 58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7982" h="588818">
                  <a:moveTo>
                    <a:pt x="0" y="0"/>
                  </a:moveTo>
                  <a:cubicBezTo>
                    <a:pt x="136813" y="68695"/>
                    <a:pt x="273627" y="137391"/>
                    <a:pt x="353291" y="235527"/>
                  </a:cubicBezTo>
                  <a:cubicBezTo>
                    <a:pt x="432955" y="333663"/>
                    <a:pt x="455468" y="461240"/>
                    <a:pt x="477982" y="588818"/>
                  </a:cubicBez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任意多边形 44"/>
            <p:cNvSpPr/>
            <p:nvPr/>
          </p:nvSpPr>
          <p:spPr>
            <a:xfrm>
              <a:off x="2396836" y="2881745"/>
              <a:ext cx="519546" cy="145473"/>
            </a:xfrm>
            <a:custGeom>
              <a:avLst/>
              <a:gdLst>
                <a:gd name="connsiteX0" fmla="*/ 0 w 519546"/>
                <a:gd name="connsiteY0" fmla="*/ 145473 h 145473"/>
                <a:gd name="connsiteX1" fmla="*/ 332509 w 519546"/>
                <a:gd name="connsiteY1" fmla="*/ 117764 h 145473"/>
                <a:gd name="connsiteX2" fmla="*/ 519546 w 519546"/>
                <a:gd name="connsiteY2" fmla="*/ 0 h 14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9546" h="145473">
                  <a:moveTo>
                    <a:pt x="0" y="145473"/>
                  </a:moveTo>
                  <a:cubicBezTo>
                    <a:pt x="122959" y="143741"/>
                    <a:pt x="245918" y="142009"/>
                    <a:pt x="332509" y="117764"/>
                  </a:cubicBezTo>
                  <a:cubicBezTo>
                    <a:pt x="419100" y="93518"/>
                    <a:pt x="469323" y="46759"/>
                    <a:pt x="519546" y="0"/>
                  </a:cubicBez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任意多边形 45"/>
            <p:cNvSpPr/>
            <p:nvPr/>
          </p:nvSpPr>
          <p:spPr>
            <a:xfrm>
              <a:off x="2341418" y="2667000"/>
              <a:ext cx="595746" cy="197439"/>
            </a:xfrm>
            <a:custGeom>
              <a:avLst/>
              <a:gdLst>
                <a:gd name="connsiteX0" fmla="*/ 0 w 595746"/>
                <a:gd name="connsiteY0" fmla="*/ 180109 h 197439"/>
                <a:gd name="connsiteX1" fmla="*/ 450273 w 595746"/>
                <a:gd name="connsiteY1" fmla="*/ 180109 h 197439"/>
                <a:gd name="connsiteX2" fmla="*/ 595746 w 595746"/>
                <a:gd name="connsiteY2" fmla="*/ 0 h 19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5746" h="197439">
                  <a:moveTo>
                    <a:pt x="0" y="180109"/>
                  </a:moveTo>
                  <a:cubicBezTo>
                    <a:pt x="175491" y="195118"/>
                    <a:pt x="350982" y="210127"/>
                    <a:pt x="450273" y="180109"/>
                  </a:cubicBezTo>
                  <a:cubicBezTo>
                    <a:pt x="549564" y="150091"/>
                    <a:pt x="572655" y="75045"/>
                    <a:pt x="595746" y="0"/>
                  </a:cubicBez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0" name="组合 4"/>
            <p:cNvGrpSpPr/>
            <p:nvPr/>
          </p:nvGrpSpPr>
          <p:grpSpPr>
            <a:xfrm>
              <a:off x="3290687" y="1916832"/>
              <a:ext cx="2361433" cy="1322423"/>
              <a:chOff x="3347865" y="1877633"/>
              <a:chExt cx="2170836" cy="1322423"/>
            </a:xfrm>
          </p:grpSpPr>
          <p:grpSp>
            <p:nvGrpSpPr>
              <p:cNvPr id="161" name="组合 51"/>
              <p:cNvGrpSpPr/>
              <p:nvPr/>
            </p:nvGrpSpPr>
            <p:grpSpPr>
              <a:xfrm>
                <a:off x="3347865" y="1877633"/>
                <a:ext cx="2170836" cy="1322423"/>
                <a:chOff x="3456773" y="1877633"/>
                <a:chExt cx="2386303" cy="1322423"/>
              </a:xfrm>
            </p:grpSpPr>
            <p:grpSp>
              <p:nvGrpSpPr>
                <p:cNvPr id="168" name="Group 113"/>
                <p:cNvGrpSpPr/>
                <p:nvPr/>
              </p:nvGrpSpPr>
              <p:grpSpPr>
                <a:xfrm>
                  <a:off x="3456773" y="1967609"/>
                  <a:ext cx="1452266" cy="540500"/>
                  <a:chOff x="457201" y="4224600"/>
                  <a:chExt cx="1450922" cy="540000"/>
                </a:xfrm>
              </p:grpSpPr>
              <p:sp>
                <p:nvSpPr>
                  <p:cNvPr id="177" name="Rectangle 135"/>
                  <p:cNvSpPr/>
                  <p:nvPr/>
                </p:nvSpPr>
                <p:spPr>
                  <a:xfrm>
                    <a:off x="457201" y="4224600"/>
                    <a:ext cx="1450922" cy="540000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 w="28575">
                    <a:solidFill>
                      <a:schemeClr val="tx1"/>
                    </a:solidFill>
                    <a:prstDash val="dash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/>
                  </a:p>
                </p:txBody>
              </p:sp>
              <p:grpSp>
                <p:nvGrpSpPr>
                  <p:cNvPr id="178" name="Group 134"/>
                  <p:cNvGrpSpPr/>
                  <p:nvPr/>
                </p:nvGrpSpPr>
                <p:grpSpPr>
                  <a:xfrm>
                    <a:off x="561225" y="4314600"/>
                    <a:ext cx="1260174" cy="360000"/>
                    <a:chOff x="609600" y="4338818"/>
                    <a:chExt cx="1260174" cy="360000"/>
                  </a:xfrm>
                </p:grpSpPr>
                <p:sp>
                  <p:nvSpPr>
                    <p:cNvPr id="179" name="Oval 136"/>
                    <p:cNvSpPr/>
                    <p:nvPr/>
                  </p:nvSpPr>
                  <p:spPr>
                    <a:xfrm>
                      <a:off x="1063051" y="4338818"/>
                      <a:ext cx="360000" cy="360000"/>
                    </a:xfrm>
                    <a:prstGeom prst="ellipse">
                      <a:avLst/>
                    </a:prstGeom>
                    <a:solidFill>
                      <a:srgbClr val="66FFFF"/>
                    </a:solidFill>
                    <a:ln w="28575">
                      <a:solidFill>
                        <a:schemeClr val="tx1"/>
                      </a:solidFill>
                    </a:ln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72000" tIns="36000" rIns="72000" bIns="36000" rtlCol="0" anchor="ctr"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Eras Medium ITC" pitchFamily="34" charset="0"/>
                        </a:rPr>
                        <a:t>3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Eras Medium ITC" pitchFamily="34" charset="0"/>
                      </a:endParaRPr>
                    </a:p>
                  </p:txBody>
                </p:sp>
                <p:sp>
                  <p:nvSpPr>
                    <p:cNvPr id="180" name="Oval 137"/>
                    <p:cNvSpPr/>
                    <p:nvPr/>
                  </p:nvSpPr>
                  <p:spPr>
                    <a:xfrm>
                      <a:off x="1509774" y="4338818"/>
                      <a:ext cx="360000" cy="360000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8575">
                      <a:solidFill>
                        <a:schemeClr val="tx1"/>
                      </a:solidFill>
                    </a:ln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72000" tIns="36000" rIns="72000" bIns="36000" rtlCol="0" anchor="ctr"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Eras Medium ITC" pitchFamily="34" charset="0"/>
                        </a:rPr>
                        <a:t>4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Eras Medium ITC" pitchFamily="34" charset="0"/>
                      </a:endParaRPr>
                    </a:p>
                  </p:txBody>
                </p:sp>
                <p:sp>
                  <p:nvSpPr>
                    <p:cNvPr id="181" name="Oval 138"/>
                    <p:cNvSpPr/>
                    <p:nvPr/>
                  </p:nvSpPr>
                  <p:spPr>
                    <a:xfrm>
                      <a:off x="609600" y="4338818"/>
                      <a:ext cx="360000" cy="360000"/>
                    </a:xfrm>
                    <a:prstGeom prst="ellipse">
                      <a:avLst/>
                    </a:prstGeom>
                    <a:solidFill>
                      <a:srgbClr val="66FFFF"/>
                    </a:solidFill>
                    <a:ln w="28575">
                      <a:solidFill>
                        <a:schemeClr val="tx1"/>
                      </a:solidFill>
                    </a:ln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72000" tIns="36000" rIns="72000" bIns="36000" rtlCol="0" anchor="ctr"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Eras Medium ITC" pitchFamily="34" charset="0"/>
                        </a:rPr>
                        <a:t>1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Eras Medium ITC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69" name="Group 121"/>
                <p:cNvGrpSpPr/>
                <p:nvPr/>
              </p:nvGrpSpPr>
              <p:grpSpPr>
                <a:xfrm>
                  <a:off x="3456773" y="2603597"/>
                  <a:ext cx="1452268" cy="540500"/>
                  <a:chOff x="457201" y="4224600"/>
                  <a:chExt cx="1450924" cy="540000"/>
                </a:xfrm>
              </p:grpSpPr>
              <p:sp>
                <p:nvSpPr>
                  <p:cNvPr id="173" name="Rectangle 125"/>
                  <p:cNvSpPr/>
                  <p:nvPr/>
                </p:nvSpPr>
                <p:spPr>
                  <a:xfrm>
                    <a:off x="457201" y="4224600"/>
                    <a:ext cx="1450924" cy="54000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/>
                  </a:p>
                </p:txBody>
              </p:sp>
              <p:grpSp>
                <p:nvGrpSpPr>
                  <p:cNvPr id="174" name="Group 124"/>
                  <p:cNvGrpSpPr/>
                  <p:nvPr/>
                </p:nvGrpSpPr>
                <p:grpSpPr>
                  <a:xfrm>
                    <a:off x="684390" y="4314600"/>
                    <a:ext cx="957009" cy="360000"/>
                    <a:chOff x="732765" y="4338818"/>
                    <a:chExt cx="957009" cy="360000"/>
                  </a:xfrm>
                </p:grpSpPr>
                <p:sp>
                  <p:nvSpPr>
                    <p:cNvPr id="175" name="Oval 126"/>
                    <p:cNvSpPr/>
                    <p:nvPr/>
                  </p:nvSpPr>
                  <p:spPr>
                    <a:xfrm>
                      <a:off x="1329774" y="4338818"/>
                      <a:ext cx="360000" cy="360000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8575">
                      <a:solidFill>
                        <a:schemeClr val="tx1"/>
                      </a:solidFill>
                    </a:ln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72000" tIns="36000" rIns="72000" bIns="36000" rtlCol="0" anchor="ctr"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Eras Medium ITC" pitchFamily="34" charset="0"/>
                        </a:rPr>
                        <a:t>5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Eras Medium ITC" pitchFamily="34" charset="0"/>
                      </a:endParaRPr>
                    </a:p>
                  </p:txBody>
                </p:sp>
                <p:sp>
                  <p:nvSpPr>
                    <p:cNvPr id="176" name="Oval 128"/>
                    <p:cNvSpPr/>
                    <p:nvPr/>
                  </p:nvSpPr>
                  <p:spPr>
                    <a:xfrm>
                      <a:off x="732765" y="4338818"/>
                      <a:ext cx="360000" cy="360000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8575">
                      <a:solidFill>
                        <a:schemeClr val="tx1"/>
                      </a:solidFill>
                    </a:ln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72000" tIns="36000" rIns="72000" bIns="36000" rtlCol="0" anchor="ctr"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Eras Medium ITC" pitchFamily="34" charset="0"/>
                        </a:rPr>
                        <a:t>2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Eras Medium ITC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70" name="组合 50"/>
                <p:cNvGrpSpPr/>
                <p:nvPr/>
              </p:nvGrpSpPr>
              <p:grpSpPr>
                <a:xfrm>
                  <a:off x="5544984" y="1877633"/>
                  <a:ext cx="298092" cy="1322423"/>
                  <a:chOff x="5544984" y="1877633"/>
                  <a:chExt cx="298092" cy="1322423"/>
                </a:xfrm>
              </p:grpSpPr>
              <p:cxnSp>
                <p:nvCxnSpPr>
                  <p:cNvPr id="171" name="Straight Connector 117"/>
                  <p:cNvCxnSpPr/>
                  <p:nvPr/>
                </p:nvCxnSpPr>
                <p:spPr>
                  <a:xfrm>
                    <a:off x="5635539" y="1877633"/>
                    <a:ext cx="0" cy="1322423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Arrow Connector 119"/>
                  <p:cNvCxnSpPr/>
                  <p:nvPr/>
                </p:nvCxnSpPr>
                <p:spPr>
                  <a:xfrm>
                    <a:off x="5544984" y="2553576"/>
                    <a:ext cx="298092" cy="5914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w="sm" len="sm"/>
                    <a:tailEnd type="arrow" w="sm" len="sm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62" name="任意多边形 78"/>
              <p:cNvSpPr/>
              <p:nvPr/>
            </p:nvSpPr>
            <p:spPr>
              <a:xfrm>
                <a:off x="4741061" y="2033154"/>
                <a:ext cx="506463" cy="567654"/>
              </a:xfrm>
              <a:custGeom>
                <a:avLst/>
                <a:gdLst>
                  <a:gd name="connsiteX0" fmla="*/ 0 w 663746"/>
                  <a:gd name="connsiteY0" fmla="*/ 0 h 567654"/>
                  <a:gd name="connsiteX1" fmla="*/ 214746 w 663746"/>
                  <a:gd name="connsiteY1" fmla="*/ 83127 h 567654"/>
                  <a:gd name="connsiteX2" fmla="*/ 450273 w 663746"/>
                  <a:gd name="connsiteY2" fmla="*/ 249381 h 567654"/>
                  <a:gd name="connsiteX3" fmla="*/ 637309 w 663746"/>
                  <a:gd name="connsiteY3" fmla="*/ 526472 h 567654"/>
                  <a:gd name="connsiteX4" fmla="*/ 658091 w 663746"/>
                  <a:gd name="connsiteY4" fmla="*/ 561109 h 56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3746" h="567654">
                    <a:moveTo>
                      <a:pt x="0" y="0"/>
                    </a:moveTo>
                    <a:cubicBezTo>
                      <a:pt x="69850" y="20782"/>
                      <a:pt x="139701" y="41564"/>
                      <a:pt x="214746" y="83127"/>
                    </a:cubicBezTo>
                    <a:cubicBezTo>
                      <a:pt x="289792" y="124691"/>
                      <a:pt x="379846" y="175490"/>
                      <a:pt x="450273" y="249381"/>
                    </a:cubicBezTo>
                    <a:cubicBezTo>
                      <a:pt x="520700" y="323272"/>
                      <a:pt x="602673" y="474517"/>
                      <a:pt x="637309" y="526472"/>
                    </a:cubicBezTo>
                    <a:cubicBezTo>
                      <a:pt x="671945" y="578427"/>
                      <a:pt x="665018" y="569768"/>
                      <a:pt x="658091" y="561109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63" name="任意多边形 79"/>
              <p:cNvSpPr/>
              <p:nvPr/>
            </p:nvSpPr>
            <p:spPr>
              <a:xfrm>
                <a:off x="4782625" y="2053935"/>
                <a:ext cx="384116" cy="284019"/>
              </a:xfrm>
              <a:custGeom>
                <a:avLst/>
                <a:gdLst>
                  <a:gd name="connsiteX0" fmla="*/ 0 w 477982"/>
                  <a:gd name="connsiteY0" fmla="*/ 284019 h 284019"/>
                  <a:gd name="connsiteX1" fmla="*/ 332509 w 477982"/>
                  <a:gd name="connsiteY1" fmla="*/ 214746 h 284019"/>
                  <a:gd name="connsiteX2" fmla="*/ 477982 w 477982"/>
                  <a:gd name="connsiteY2" fmla="*/ 0 h 284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7982" h="284019">
                    <a:moveTo>
                      <a:pt x="0" y="284019"/>
                    </a:moveTo>
                    <a:cubicBezTo>
                      <a:pt x="126422" y="273050"/>
                      <a:pt x="252845" y="262082"/>
                      <a:pt x="332509" y="214746"/>
                    </a:cubicBezTo>
                    <a:cubicBezTo>
                      <a:pt x="412173" y="167410"/>
                      <a:pt x="445077" y="83705"/>
                      <a:pt x="477982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64" name="任意多边形 80"/>
              <p:cNvSpPr/>
              <p:nvPr/>
            </p:nvSpPr>
            <p:spPr>
              <a:xfrm>
                <a:off x="4761843" y="2199408"/>
                <a:ext cx="404897" cy="539223"/>
              </a:xfrm>
              <a:custGeom>
                <a:avLst/>
                <a:gdLst>
                  <a:gd name="connsiteX0" fmla="*/ 0 w 512618"/>
                  <a:gd name="connsiteY0" fmla="*/ 526473 h 539223"/>
                  <a:gd name="connsiteX1" fmla="*/ 360218 w 512618"/>
                  <a:gd name="connsiteY1" fmla="*/ 471055 h 539223"/>
                  <a:gd name="connsiteX2" fmla="*/ 512618 w 512618"/>
                  <a:gd name="connsiteY2" fmla="*/ 0 h 53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2618" h="539223">
                    <a:moveTo>
                      <a:pt x="0" y="526473"/>
                    </a:moveTo>
                    <a:cubicBezTo>
                      <a:pt x="137391" y="542637"/>
                      <a:pt x="274782" y="558801"/>
                      <a:pt x="360218" y="471055"/>
                    </a:cubicBezTo>
                    <a:cubicBezTo>
                      <a:pt x="445654" y="383309"/>
                      <a:pt x="479136" y="191654"/>
                      <a:pt x="512618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65" name="任意多边形 81"/>
              <p:cNvSpPr/>
              <p:nvPr/>
            </p:nvSpPr>
            <p:spPr>
              <a:xfrm>
                <a:off x="4824189" y="2538845"/>
                <a:ext cx="342552" cy="605252"/>
              </a:xfrm>
              <a:custGeom>
                <a:avLst/>
                <a:gdLst>
                  <a:gd name="connsiteX0" fmla="*/ 0 w 477982"/>
                  <a:gd name="connsiteY0" fmla="*/ 0 h 588818"/>
                  <a:gd name="connsiteX1" fmla="*/ 353291 w 477982"/>
                  <a:gd name="connsiteY1" fmla="*/ 235527 h 588818"/>
                  <a:gd name="connsiteX2" fmla="*/ 477982 w 477982"/>
                  <a:gd name="connsiteY2" fmla="*/ 588818 h 588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7982" h="588818">
                    <a:moveTo>
                      <a:pt x="0" y="0"/>
                    </a:moveTo>
                    <a:cubicBezTo>
                      <a:pt x="136813" y="68695"/>
                      <a:pt x="273627" y="137391"/>
                      <a:pt x="353291" y="235527"/>
                    </a:cubicBezTo>
                    <a:cubicBezTo>
                      <a:pt x="432955" y="333663"/>
                      <a:pt x="455468" y="461240"/>
                      <a:pt x="477982" y="58881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66" name="任意多边形 82"/>
              <p:cNvSpPr/>
              <p:nvPr/>
            </p:nvSpPr>
            <p:spPr>
              <a:xfrm>
                <a:off x="4824188" y="2892135"/>
                <a:ext cx="423336" cy="145473"/>
              </a:xfrm>
              <a:custGeom>
                <a:avLst/>
                <a:gdLst>
                  <a:gd name="connsiteX0" fmla="*/ 0 w 519546"/>
                  <a:gd name="connsiteY0" fmla="*/ 145473 h 145473"/>
                  <a:gd name="connsiteX1" fmla="*/ 332509 w 519546"/>
                  <a:gd name="connsiteY1" fmla="*/ 117764 h 145473"/>
                  <a:gd name="connsiteX2" fmla="*/ 519546 w 519546"/>
                  <a:gd name="connsiteY2" fmla="*/ 0 h 145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9546" h="145473">
                    <a:moveTo>
                      <a:pt x="0" y="145473"/>
                    </a:moveTo>
                    <a:cubicBezTo>
                      <a:pt x="122959" y="143741"/>
                      <a:pt x="245918" y="142009"/>
                      <a:pt x="332509" y="117764"/>
                    </a:cubicBezTo>
                    <a:cubicBezTo>
                      <a:pt x="419100" y="93518"/>
                      <a:pt x="469323" y="46759"/>
                      <a:pt x="51954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67" name="任意多边形 83"/>
              <p:cNvSpPr/>
              <p:nvPr/>
            </p:nvSpPr>
            <p:spPr>
              <a:xfrm>
                <a:off x="4768770" y="2677390"/>
                <a:ext cx="478754" cy="197439"/>
              </a:xfrm>
              <a:custGeom>
                <a:avLst/>
                <a:gdLst>
                  <a:gd name="connsiteX0" fmla="*/ 0 w 595746"/>
                  <a:gd name="connsiteY0" fmla="*/ 180109 h 197439"/>
                  <a:gd name="connsiteX1" fmla="*/ 450273 w 595746"/>
                  <a:gd name="connsiteY1" fmla="*/ 180109 h 197439"/>
                  <a:gd name="connsiteX2" fmla="*/ 595746 w 595746"/>
                  <a:gd name="connsiteY2" fmla="*/ 0 h 197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5746" h="197439">
                    <a:moveTo>
                      <a:pt x="0" y="180109"/>
                    </a:moveTo>
                    <a:cubicBezTo>
                      <a:pt x="175491" y="195118"/>
                      <a:pt x="350982" y="210127"/>
                      <a:pt x="450273" y="180109"/>
                    </a:cubicBezTo>
                    <a:cubicBezTo>
                      <a:pt x="549564" y="150091"/>
                      <a:pt x="572655" y="75045"/>
                      <a:pt x="59574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</p:grpSp>
      <p:sp>
        <p:nvSpPr>
          <p:cNvPr id="4" name="内容占位符 2"/>
          <p:cNvSpPr txBox="1">
            <a:spLocks/>
          </p:cNvSpPr>
          <p:nvPr/>
        </p:nvSpPr>
        <p:spPr>
          <a:xfrm>
            <a:off x="4644008" y="6021288"/>
            <a:ext cx="2632059" cy="460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altLang="zh-CN" b="1" dirty="0" smtClean="0"/>
              <a:t>Asynchronous</a:t>
            </a:r>
            <a:endParaRPr lang="zh-CN" altLang="en-US" b="1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Existing Scheduling Modes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9604" y="1628801"/>
            <a:ext cx="9036496" cy="4464496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8" name="矩形 207"/>
          <p:cNvSpPr/>
          <p:nvPr/>
        </p:nvSpPr>
        <p:spPr>
          <a:xfrm>
            <a:off x="129455" y="1628800"/>
            <a:ext cx="9036496" cy="4464496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圆角矩形 124"/>
          <p:cNvSpPr/>
          <p:nvPr/>
        </p:nvSpPr>
        <p:spPr>
          <a:xfrm>
            <a:off x="683568" y="3140968"/>
            <a:ext cx="7848872" cy="1138698"/>
          </a:xfrm>
          <a:prstGeom prst="roundRect">
            <a:avLst/>
          </a:prstGeom>
          <a:ln w="57150"/>
          <a:effectLst>
            <a:glow rad="63500">
              <a:schemeClr val="bg1">
                <a:lumMod val="6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latin typeface="Eras Medium ITC"/>
                <a:cs typeface="Eras Medium ITC"/>
              </a:rPr>
              <a:t>Which</a:t>
            </a:r>
            <a:r>
              <a:rPr lang="en-US" altLang="zh-CN" sz="3200" dirty="0" smtClean="0">
                <a:latin typeface="Eras Medium ITC"/>
                <a:cs typeface="Eras Medium ITC"/>
              </a:rPr>
              <a:t> could get a </a:t>
            </a:r>
            <a:r>
              <a:rPr lang="en-US" altLang="zh-CN" sz="3200" b="1" u="sng" dirty="0" smtClean="0">
                <a:latin typeface="Eras Medium ITC"/>
                <a:cs typeface="Eras Medium ITC"/>
              </a:rPr>
              <a:t>better</a:t>
            </a:r>
            <a:r>
              <a:rPr lang="en-US" altLang="zh-CN" sz="3200" b="1" dirty="0" smtClean="0">
                <a:latin typeface="Eras Medium ITC"/>
                <a:cs typeface="Eras Medium ITC"/>
              </a:rPr>
              <a:t> performance</a:t>
            </a:r>
            <a:r>
              <a:rPr lang="en-US" altLang="zh-CN" sz="3200" dirty="0" smtClean="0">
                <a:latin typeface="Eras Medium ITC"/>
                <a:cs typeface="Eras Medium ITC"/>
              </a:rPr>
              <a:t>?</a:t>
            </a:r>
            <a:endParaRPr lang="zh-CN" altLang="en-US" sz="3200" dirty="0">
              <a:latin typeface="Eras Medium ITC"/>
              <a:cs typeface="Eras Medium ITC"/>
            </a:endParaRPr>
          </a:p>
        </p:txBody>
      </p:sp>
      <p:sp>
        <p:nvSpPr>
          <p:cNvPr id="182" name="内容占位符 2"/>
          <p:cNvSpPr txBox="1">
            <a:spLocks/>
          </p:cNvSpPr>
          <p:nvPr/>
        </p:nvSpPr>
        <p:spPr>
          <a:xfrm>
            <a:off x="-108520" y="1196752"/>
            <a:ext cx="2632059" cy="460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altLang="zh-CN" b="1" dirty="0" smtClean="0"/>
              <a:t>Synchronous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488852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advTm="6725">
        <p14:flash/>
      </p:transition>
    </mc:Choice>
    <mc:Fallback xmlns="">
      <p:transition xmlns:p14="http://schemas.microsoft.com/office/powerpoint/2010/main" spd="slow" advTm="67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altLang="zh-CN" sz="3200" dirty="0" smtClean="0"/>
              <a:t>Algorithms:</a:t>
            </a:r>
            <a:r>
              <a:rPr lang="zh-CN" altLang="en-US" sz="3200" dirty="0" smtClean="0"/>
              <a:t> </a:t>
            </a:r>
            <a:r>
              <a:rPr lang="en-US" altLang="zh-CN" sz="3600" b="1" dirty="0">
                <a:solidFill>
                  <a:srgbClr val="FF0066"/>
                </a:solidFill>
              </a:rPr>
              <a:t>Sync</a:t>
            </a:r>
            <a:r>
              <a:rPr lang="en-US" altLang="zh-CN" sz="3600" dirty="0"/>
              <a:t> vs. </a:t>
            </a:r>
            <a:r>
              <a:rPr lang="en-US" altLang="zh-CN" sz="3600" b="1" dirty="0" err="1">
                <a:solidFill>
                  <a:srgbClr val="00CCFF"/>
                </a:solidFill>
              </a:rPr>
              <a:t>Async</a:t>
            </a:r>
            <a:endParaRPr lang="zh-CN" altLang="en-US" sz="3600" dirty="0">
              <a:solidFill>
                <a:srgbClr val="00CCFF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05569278"/>
              </p:ext>
            </p:extLst>
          </p:nvPr>
        </p:nvGraphicFramePr>
        <p:xfrm>
          <a:off x="2339752" y="1916832"/>
          <a:ext cx="41764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1340768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66"/>
              </a:buClr>
              <a:buSzPct val="75000"/>
              <a:buFont typeface="Wingdings" charset="2"/>
              <a:buChar char=""/>
            </a:pPr>
            <a:r>
              <a:rPr lang="en-US" altLang="zh-CN" sz="2400" b="1" dirty="0" smtClean="0">
                <a:latin typeface="Eras Medium ITC" pitchFamily="34" charset="0"/>
              </a:rPr>
              <a:t>Same Configuration + </a:t>
            </a:r>
            <a:r>
              <a:rPr lang="en-US" altLang="zh-CN" sz="2400" b="1" u="sng" dirty="0" smtClean="0">
                <a:solidFill>
                  <a:srgbClr val="FF0066"/>
                </a:solidFill>
                <a:latin typeface="Eras Medium ITC" pitchFamily="34" charset="0"/>
              </a:rPr>
              <a:t>Different Algorithms</a:t>
            </a:r>
            <a:r>
              <a:rPr lang="en-US" altLang="zh-CN" sz="2400" dirty="0" smtClean="0">
                <a:solidFill>
                  <a:srgbClr val="000000"/>
                </a:solidFill>
                <a:latin typeface="Eras Medium ITC" pitchFamily="34" charset="0"/>
              </a:rPr>
              <a:t> ?  </a:t>
            </a:r>
            <a:endParaRPr lang="zh-CN" altLang="en-US" sz="2400" dirty="0">
              <a:solidFill>
                <a:srgbClr val="000000"/>
              </a:solidFill>
              <a:latin typeface="Eras Medium ITC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467544" y="3284984"/>
            <a:ext cx="8208912" cy="1080120"/>
          </a:xfrm>
          <a:prstGeom prst="rect">
            <a:avLst/>
          </a:prstGeom>
          <a:solidFill>
            <a:srgbClr val="CCFFFF"/>
          </a:solidFill>
          <a:ln w="57150" cmpd="sng"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ras Medium ITC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algorithms </a:t>
            </a:r>
            <a:r>
              <a:rPr lang="en-US" altLang="zh-CN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 different modes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467544" y="5301208"/>
            <a:ext cx="4176464" cy="648072"/>
          </a:xfrm>
          <a:prstGeom prst="borderCallout1">
            <a:avLst>
              <a:gd name="adj1" fmla="val -5748"/>
              <a:gd name="adj2" fmla="val 70823"/>
              <a:gd name="adj3" fmla="val -31643"/>
              <a:gd name="adj4" fmla="val 7871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u="sng" dirty="0" smtClean="0">
                <a:latin typeface="Eras Medium ITC"/>
                <a:cs typeface="Eras Medium ITC"/>
              </a:rPr>
              <a:t>Large</a:t>
            </a:r>
            <a:r>
              <a:rPr kumimoji="1" lang="zh-CN" altLang="en-US" sz="2000" b="1" u="sng" dirty="0" smtClean="0">
                <a:latin typeface="Eras Medium ITC"/>
                <a:cs typeface="Eras Medium ITC"/>
              </a:rPr>
              <a:t> </a:t>
            </a:r>
            <a:r>
              <a:rPr kumimoji="1" lang="en-US" altLang="zh-CN" sz="2000" b="1" u="sng" dirty="0" smtClean="0">
                <a:latin typeface="Eras Medium ITC"/>
                <a:cs typeface="Eras Medium ITC"/>
              </a:rPr>
              <a:t>active</a:t>
            </a:r>
            <a:r>
              <a:rPr kumimoji="1" lang="zh-CN" altLang="en-US" sz="2000" b="1" u="sng" dirty="0" smtClean="0">
                <a:latin typeface="Eras Medium ITC"/>
                <a:cs typeface="Eras Medium ITC"/>
              </a:rPr>
              <a:t> </a:t>
            </a:r>
            <a:r>
              <a:rPr kumimoji="1" lang="en-US" altLang="zh-CN" sz="2000" b="1" u="sng" dirty="0" smtClean="0">
                <a:latin typeface="Eras Medium ITC"/>
                <a:cs typeface="Eras Medium ITC"/>
              </a:rPr>
              <a:t>vertex</a:t>
            </a:r>
            <a:r>
              <a:rPr kumimoji="1" lang="zh-CN" altLang="en-US" sz="2000" b="1" u="sng" dirty="0" smtClean="0">
                <a:latin typeface="Eras Medium ITC"/>
                <a:cs typeface="Eras Medium ITC"/>
              </a:rPr>
              <a:t> </a:t>
            </a:r>
            <a:r>
              <a:rPr kumimoji="1" lang="en-US" altLang="zh-CN" sz="2000" b="1" u="sng" dirty="0" smtClean="0">
                <a:latin typeface="Eras Medium ITC"/>
                <a:cs typeface="Eras Medium ITC"/>
              </a:rPr>
              <a:t>set</a:t>
            </a:r>
            <a:r>
              <a:rPr kumimoji="1" lang="en-US" altLang="zh-CN" sz="2000" b="1" dirty="0" smtClean="0">
                <a:latin typeface="Eras Medium ITC"/>
                <a:cs typeface="Eras Medium ITC"/>
              </a:rPr>
              <a:t> </a:t>
            </a:r>
            <a:r>
              <a:rPr kumimoji="1" lang="en-US" altLang="zh-CN" sz="2000" dirty="0" smtClean="0">
                <a:latin typeface="Eras Medium ITC"/>
                <a:cs typeface="Eras Medium ITC"/>
              </a:rPr>
              <a:t>with</a:t>
            </a:r>
            <a:r>
              <a:rPr kumimoji="1" lang="zh-CN" altLang="en-US" sz="2000" dirty="0" smtClean="0">
                <a:latin typeface="Eras Medium ITC"/>
                <a:cs typeface="Eras Medium ITC"/>
              </a:rPr>
              <a:t> </a:t>
            </a:r>
            <a:endParaRPr kumimoji="1" lang="en-US" altLang="zh-CN" sz="2000" dirty="0" smtClean="0">
              <a:latin typeface="Eras Medium ITC"/>
              <a:cs typeface="Eras Medium ITC"/>
            </a:endParaRPr>
          </a:p>
          <a:p>
            <a:pPr algn="ctr"/>
            <a:r>
              <a:rPr kumimoji="1" lang="en-US" altLang="zh-CN" sz="2000" dirty="0" smtClean="0">
                <a:latin typeface="Eras Medium ITC"/>
                <a:cs typeface="Eras Medium ITC"/>
              </a:rPr>
              <a:t>collecting</a:t>
            </a:r>
            <a:r>
              <a:rPr kumimoji="1" lang="zh-CN" altLang="en-US" sz="2000" dirty="0" smtClean="0">
                <a:latin typeface="Eras Medium ITC"/>
                <a:cs typeface="Eras Medium ITC"/>
              </a:rPr>
              <a:t> </a:t>
            </a:r>
            <a:r>
              <a:rPr kumimoji="1" lang="en-US" altLang="zh-CN" sz="2000" dirty="0" smtClean="0">
                <a:latin typeface="Eras Medium ITC"/>
                <a:cs typeface="Eras Medium ITC"/>
              </a:rPr>
              <a:t>all</a:t>
            </a:r>
            <a:r>
              <a:rPr kumimoji="1" lang="zh-CN" altLang="en-US" sz="2000" dirty="0" smtClean="0">
                <a:latin typeface="Eras Medium ITC"/>
                <a:cs typeface="Eras Medium ITC"/>
              </a:rPr>
              <a:t> </a:t>
            </a:r>
            <a:r>
              <a:rPr kumimoji="1" lang="en-US" altLang="zh-CN" sz="2000" dirty="0" smtClean="0">
                <a:latin typeface="Eras Medium ITC"/>
                <a:cs typeface="Eras Medium ITC"/>
              </a:rPr>
              <a:t>data</a:t>
            </a:r>
            <a:r>
              <a:rPr kumimoji="1" lang="zh-CN" altLang="en-US" sz="2000" dirty="0" smtClean="0">
                <a:latin typeface="Eras Medium ITC"/>
                <a:cs typeface="Eras Medium ITC"/>
              </a:rPr>
              <a:t> </a:t>
            </a:r>
            <a:r>
              <a:rPr kumimoji="1" lang="en-US" altLang="zh-CN" sz="2000" dirty="0" smtClean="0">
                <a:latin typeface="Eras Medium ITC"/>
                <a:cs typeface="Eras Medium ITC"/>
              </a:rPr>
              <a:t>from</a:t>
            </a:r>
            <a:r>
              <a:rPr kumimoji="1" lang="zh-CN" altLang="en-US" sz="2000" dirty="0" smtClean="0">
                <a:latin typeface="Eras Medium ITC"/>
                <a:cs typeface="Eras Medium ITC"/>
              </a:rPr>
              <a:t> </a:t>
            </a:r>
            <a:r>
              <a:rPr kumimoji="1" lang="en-US" altLang="zh-CN" sz="2000" dirty="0" smtClean="0">
                <a:latin typeface="Eras Medium ITC"/>
                <a:cs typeface="Eras Medium ITC"/>
              </a:rPr>
              <a:t>neighbors</a:t>
            </a:r>
            <a:endParaRPr kumimoji="1" lang="zh-CN" altLang="en-US" sz="2000" dirty="0">
              <a:latin typeface="Eras Medium ITC"/>
              <a:cs typeface="Eras Medium ITC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1763688" y="6237312"/>
            <a:ext cx="5544616" cy="432048"/>
          </a:xfrm>
          <a:prstGeom prst="borderCallout1">
            <a:avLst>
              <a:gd name="adj1" fmla="val -11435"/>
              <a:gd name="adj2" fmla="val 63306"/>
              <a:gd name="adj3" fmla="val -254966"/>
              <a:gd name="adj4" fmla="val 577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smtClean="0">
                <a:latin typeface="Eras Medium ITC"/>
                <a:cs typeface="Eras Medium ITC"/>
              </a:rPr>
              <a:t>Require </a:t>
            </a:r>
            <a:r>
              <a:rPr kumimoji="1" lang="en-US" altLang="zh-CN" sz="2000" b="1" u="sng" dirty="0" smtClean="0">
                <a:latin typeface="Eras Medium ITC"/>
                <a:cs typeface="Eras Medium ITC"/>
              </a:rPr>
              <a:t>fast broadcast </a:t>
            </a:r>
            <a:r>
              <a:rPr kumimoji="1" lang="en-US" altLang="zh-CN" sz="2000" dirty="0" smtClean="0">
                <a:latin typeface="Eras Medium ITC"/>
                <a:cs typeface="Eras Medium ITC"/>
              </a:rPr>
              <a:t>of shortest path value</a:t>
            </a:r>
            <a:endParaRPr kumimoji="1" lang="zh-CN" altLang="en-US" sz="2000" dirty="0">
              <a:latin typeface="Eras Medium ITC"/>
              <a:cs typeface="Eras Medium ITC"/>
            </a:endParaRPr>
          </a:p>
        </p:txBody>
      </p:sp>
      <p:sp>
        <p:nvSpPr>
          <p:cNvPr id="11" name="线形标注 1 10"/>
          <p:cNvSpPr/>
          <p:nvPr/>
        </p:nvSpPr>
        <p:spPr>
          <a:xfrm>
            <a:off x="5687616" y="5373216"/>
            <a:ext cx="3456384" cy="432048"/>
          </a:xfrm>
          <a:prstGeom prst="borderCallout1">
            <a:avLst>
              <a:gd name="adj1" fmla="val -3561"/>
              <a:gd name="adj2" fmla="val 24675"/>
              <a:gd name="adj3" fmla="val -46954"/>
              <a:gd name="adj4" fmla="val 1342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latin typeface="Eras Medium ITC"/>
                <a:cs typeface="Eras Medium ITC"/>
              </a:rPr>
              <a:t>Belief Propagation Algorithm  </a:t>
            </a:r>
            <a:endParaRPr kumimoji="1" lang="zh-CN" altLang="en-US" dirty="0">
              <a:latin typeface="Eras Medium ITC"/>
              <a:cs typeface="Eras Medium ITC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120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58"/>
    </mc:Choice>
    <mc:Fallback xmlns="">
      <p:transition xmlns:p14="http://schemas.microsoft.com/office/powerpoint/2010/main" spd="slow" advTm="62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7" grpId="0" build="p" animBg="1"/>
      <p:bldP spid="3" grpId="0" animBg="1"/>
      <p:bldP spid="9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1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9.7|3.9|1.1|4.1|2.8|3.2|5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8.7|5.5|6.9|3.9|5.9|6.4|3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1.8|4.4|6.5|1.9|2.1|18.5|9|0.5|5.1|5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5.6|7.4|13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8.1|8|12.5|31.5|7.2|1.3|15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.7|2.7|8.6|7.6|0.9|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8.6|20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19.6|5.5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6.6|2.9|4.5|1.5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4.2|7.8|4.4|4|1.7|5.9|7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7.1|7.2|7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9.8|17.3|14.6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7|18.5|15.6|2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37.7|9.7|22.9|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21952</TotalTime>
  <Words>1310</Words>
  <Application>Microsoft Office PowerPoint</Application>
  <PresentationFormat>On-screen Show (4:3)</PresentationFormat>
  <Paragraphs>480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Arial</vt:lpstr>
      <vt:lpstr>宋体</vt:lpstr>
      <vt:lpstr>新細明體</vt:lpstr>
      <vt:lpstr>Hobo Std</vt:lpstr>
      <vt:lpstr>Candara</vt:lpstr>
      <vt:lpstr>Courier New</vt:lpstr>
      <vt:lpstr>Lucida Grande</vt:lpstr>
      <vt:lpstr>Verdana</vt:lpstr>
      <vt:lpstr>Eras Medium ITC</vt:lpstr>
      <vt:lpstr>黑体</vt:lpstr>
      <vt:lpstr>Calibri</vt:lpstr>
      <vt:lpstr>Meiryo</vt:lpstr>
      <vt:lpstr>Wingdings</vt:lpstr>
      <vt:lpstr>Consolas</vt:lpstr>
      <vt:lpstr>Office 主题​​</vt:lpstr>
      <vt:lpstr>SYNC or ASYNC ?   Time to Fuse for Distributed  Graph-Parallel Computation</vt:lpstr>
      <vt:lpstr>PowerPoint Presentation</vt:lpstr>
      <vt:lpstr>Graph-parallel Computation</vt:lpstr>
      <vt:lpstr>Distributed Graph Computation</vt:lpstr>
      <vt:lpstr>Distributed Graph Computation</vt:lpstr>
      <vt:lpstr>Existing Scheduling Modes - Synchronous </vt:lpstr>
      <vt:lpstr>Existing Scheduling Modes - Asynchronous </vt:lpstr>
      <vt:lpstr>Existing Scheduling Modes </vt:lpstr>
      <vt:lpstr>Algorithms: Sync vs. Async</vt:lpstr>
      <vt:lpstr>Configuration: Sync vs. Async</vt:lpstr>
      <vt:lpstr>Stages: Sync vs. Async</vt:lpstr>
      <vt:lpstr>Summery:  Sync vs. Async</vt:lpstr>
      <vt:lpstr>Contributions</vt:lpstr>
      <vt:lpstr>Agenda</vt:lpstr>
      <vt:lpstr>Challenges of switches</vt:lpstr>
      <vt:lpstr>Challenges of switches   Hsync mode</vt:lpstr>
      <vt:lpstr>Agenda</vt:lpstr>
      <vt:lpstr>Switch timing - affected by lots of factors</vt:lpstr>
      <vt:lpstr>Predict Throughput for Current mode</vt:lpstr>
      <vt:lpstr>Predict for Other offline mode</vt:lpstr>
      <vt:lpstr>Predict for Other offline mode</vt:lpstr>
      <vt:lpstr>Prediction Accuracy</vt:lpstr>
      <vt:lpstr>Prediction Accuracy</vt:lpstr>
      <vt:lpstr>Implementation</vt:lpstr>
      <vt:lpstr>Implementation - Architecture</vt:lpstr>
      <vt:lpstr>Evaluation</vt:lpstr>
      <vt:lpstr>Performance Overview</vt:lpstr>
      <vt:lpstr>Switch Overhead</vt:lpstr>
      <vt:lpstr>Case: Single Source Shortest Path (SSSP)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xie</dc:creator>
  <cp:lastModifiedBy>Rong</cp:lastModifiedBy>
  <cp:revision>1685</cp:revision>
  <dcterms:created xsi:type="dcterms:W3CDTF">2015-01-15T07:51:52Z</dcterms:created>
  <dcterms:modified xsi:type="dcterms:W3CDTF">2015-02-14T10:23:34Z</dcterms:modified>
</cp:coreProperties>
</file>